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3"/>
  </p:notesMasterIdLst>
  <p:sldIdLst>
    <p:sldId id="256" r:id="rId3"/>
    <p:sldId id="272" r:id="rId4"/>
    <p:sldId id="273" r:id="rId5"/>
    <p:sldId id="258" r:id="rId6"/>
    <p:sldId id="271" r:id="rId7"/>
    <p:sldId id="260" r:id="rId8"/>
    <p:sldId id="261" r:id="rId9"/>
    <p:sldId id="270" r:id="rId10"/>
    <p:sldId id="275" r:id="rId11"/>
    <p:sldId id="264" r:id="rId12"/>
    <p:sldId id="274" r:id="rId13"/>
    <p:sldId id="268" r:id="rId14"/>
    <p:sldId id="269" r:id="rId15"/>
    <p:sldId id="267" r:id="rId16"/>
    <p:sldId id="281" r:id="rId17"/>
    <p:sldId id="282" r:id="rId18"/>
    <p:sldId id="276" r:id="rId19"/>
    <p:sldId id="278" r:id="rId20"/>
    <p:sldId id="279" r:id="rId21"/>
    <p:sldId id="280" r:id="rId22"/>
  </p:sldIdLst>
  <p:sldSz cx="9144000" cy="6858000" type="screen4x3"/>
  <p:notesSz cx="6796088"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6" autoAdjust="0"/>
    <p:restoredTop sz="75313" autoAdjust="0"/>
  </p:normalViewPr>
  <p:slideViewPr>
    <p:cSldViewPr>
      <p:cViewPr>
        <p:scale>
          <a:sx n="70" d="100"/>
          <a:sy n="70" d="100"/>
        </p:scale>
        <p:origin x="-442" y="1157"/>
      </p:cViewPr>
      <p:guideLst>
        <p:guide orient="horz" pos="2160"/>
        <p:guide pos="2880"/>
      </p:guideLst>
    </p:cSldViewPr>
  </p:slideViewPr>
  <p:notesTextViewPr>
    <p:cViewPr>
      <p:scale>
        <a:sx n="3" d="2"/>
        <a:sy n="3" d="2"/>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4971" cy="4964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546" y="0"/>
            <a:ext cx="2944971" cy="496411"/>
          </a:xfrm>
          <a:prstGeom prst="rect">
            <a:avLst/>
          </a:prstGeom>
        </p:spPr>
        <p:txBody>
          <a:bodyPr vert="horz" lIns="91440" tIns="45720" rIns="91440" bIns="45720" rtlCol="0"/>
          <a:lstStyle>
            <a:lvl1pPr algn="r">
              <a:defRPr sz="1200"/>
            </a:lvl1pPr>
          </a:lstStyle>
          <a:p>
            <a:fld id="{BF79C44A-584E-41B7-9302-30C73B04D6D3}" type="datetimeFigureOut">
              <a:rPr kumimoji="1" lang="ja-JP" altLang="en-US" smtClean="0"/>
              <a:t>2016/2/18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0938"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609" y="4715908"/>
            <a:ext cx="5436870" cy="446770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30092"/>
            <a:ext cx="2944971" cy="4964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546" y="9430092"/>
            <a:ext cx="2944971" cy="496411"/>
          </a:xfrm>
          <a:prstGeom prst="rect">
            <a:avLst/>
          </a:prstGeom>
        </p:spPr>
        <p:txBody>
          <a:bodyPr vert="horz" lIns="91440" tIns="45720" rIns="91440" bIns="45720" rtlCol="0" anchor="b"/>
          <a:lstStyle>
            <a:lvl1pPr algn="r">
              <a:defRPr sz="1200"/>
            </a:lvl1pPr>
          </a:lstStyle>
          <a:p>
            <a:fld id="{C65EEC0B-76AD-48DB-BE1A-EA8FD90CC937}" type="slidenum">
              <a:rPr kumimoji="1" lang="ja-JP" altLang="en-US" smtClean="0"/>
              <a:t>‹#›</a:t>
            </a:fld>
            <a:endParaRPr kumimoji="1" lang="ja-JP" altLang="en-US"/>
          </a:p>
        </p:txBody>
      </p:sp>
    </p:spTree>
    <p:extLst>
      <p:ext uri="{BB962C8B-B14F-4D97-AF65-F5344CB8AC3E}">
        <p14:creationId xmlns:p14="http://schemas.microsoft.com/office/powerpoint/2010/main" val="4105638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タイトル読み上げ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24071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まずコム１からの光を</a:t>
            </a:r>
            <a:r>
              <a:rPr kumimoji="1" lang="en-US" altLang="ja-JP" dirty="0" smtClean="0"/>
              <a:t>pbs1</a:t>
            </a:r>
            <a:r>
              <a:rPr kumimoji="1" lang="ja-JP" altLang="en-US" dirty="0" smtClean="0"/>
              <a:t>から</a:t>
            </a:r>
            <a:r>
              <a:rPr kumimoji="1" lang="en-US" altLang="ja-JP" dirty="0" err="1" smtClean="0"/>
              <a:t>slm</a:t>
            </a:r>
            <a:r>
              <a:rPr kumimoji="1" lang="ja-JP" altLang="en-US" dirty="0" err="1" smtClean="0"/>
              <a:t>に入</a:t>
            </a:r>
            <a:r>
              <a:rPr kumimoji="1" lang="ja-JP" altLang="en-US" dirty="0" smtClean="0"/>
              <a:t>射させます．そしてｓｌｍで位相変調された光を</a:t>
            </a:r>
            <a:r>
              <a:rPr kumimoji="1" lang="en-US" altLang="ja-JP" dirty="0" smtClean="0"/>
              <a:t>4f</a:t>
            </a:r>
            <a:r>
              <a:rPr kumimoji="1" lang="ja-JP" altLang="en-US" dirty="0" smtClean="0"/>
              <a:t>光学系でサンプル面と結像させます．サンプルから出た光を</a:t>
            </a:r>
            <a:r>
              <a:rPr kumimoji="1" lang="en-US" altLang="ja-JP" dirty="0" err="1" smtClean="0"/>
              <a:t>pbs</a:t>
            </a:r>
            <a:r>
              <a:rPr kumimoji="1" lang="ja-JP" altLang="en-US" dirty="0" smtClean="0"/>
              <a:t>でコム２と干渉させます．そしてエイリアシングを避けるための</a:t>
            </a:r>
            <a:r>
              <a:rPr kumimoji="1" lang="en-US" altLang="ja-JP" dirty="0" err="1" smtClean="0"/>
              <a:t>bpf</a:t>
            </a:r>
            <a:r>
              <a:rPr kumimoji="1" lang="ja-JP" altLang="en-US" dirty="0" smtClean="0"/>
              <a:t>を通し，最後にバランス検出を行います．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59197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次にこの光学系で取得した波形の基本特性を示します．左側がインターフェログラムで右がインターフェログラムをフーリエ変換してリスケーリングしたコム１のスペクトルです．この光スペクトルから～</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11</a:t>
            </a:fld>
            <a:endParaRPr kumimoji="1" lang="ja-JP" altLang="en-US"/>
          </a:p>
        </p:txBody>
      </p:sp>
    </p:spTree>
    <p:extLst>
      <p:ext uri="{BB962C8B-B14F-4D97-AF65-F5344CB8AC3E}">
        <p14:creationId xmlns:p14="http://schemas.microsoft.com/office/powerpoint/2010/main" val="374934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次に測定結果を示します．ここではパターン枚数とイメージの関係について調べています．</a:t>
            </a:r>
            <a:endParaRPr kumimoji="1" lang="en-US" altLang="ja-JP" dirty="0" smtClean="0"/>
          </a:p>
          <a:p>
            <a:r>
              <a:rPr kumimoji="1" lang="ja-JP" altLang="en-US" dirty="0" smtClean="0"/>
              <a:t>測定条件読み上げ</a:t>
            </a:r>
            <a:endParaRPr kumimoji="1" lang="en-US" altLang="ja-JP" dirty="0" smtClean="0"/>
          </a:p>
          <a:p>
            <a:r>
              <a:rPr kumimoji="1" lang="ja-JP" altLang="en-US" dirty="0" smtClean="0"/>
              <a:t>テストターゲットの形状が得られていることから</a:t>
            </a:r>
            <a:r>
              <a:rPr kumimoji="1" lang="en-US" altLang="ja-JP" dirty="0" smtClean="0"/>
              <a:t>SPI</a:t>
            </a:r>
            <a:r>
              <a:rPr kumimoji="1" lang="ja-JP" altLang="en-US" dirty="0" smtClean="0"/>
              <a:t>に成功していることが言えます．そしてパターンごとのイメージは積算回数を重ねるごとに良くなっていることが分かります．そして図の矢印部分のノイズ部分と信号部分を抜き出した結果が右のグラフです．この結果見ると明らかにパターン数を増やすことで信号雑音比が良くなっているの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12</a:t>
            </a:fld>
            <a:endParaRPr kumimoji="1" lang="ja-JP" altLang="en-US"/>
          </a:p>
        </p:txBody>
      </p:sp>
    </p:spTree>
    <p:extLst>
      <p:ext uri="{BB962C8B-B14F-4D97-AF65-F5344CB8AC3E}">
        <p14:creationId xmlns:p14="http://schemas.microsoft.com/office/powerpoint/2010/main" val="274708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測定条件は前のスライドと同じで積算回数は前の結果から</a:t>
            </a:r>
            <a:r>
              <a:rPr kumimoji="1" lang="en-US" altLang="ja-JP" dirty="0" smtClean="0"/>
              <a:t>10000</a:t>
            </a:r>
            <a:r>
              <a:rPr kumimoji="1" lang="ja-JP" altLang="en-US" dirty="0" smtClean="0"/>
              <a:t>回のでー</a:t>
            </a:r>
            <a:r>
              <a:rPr kumimoji="1" lang="ja-JP" altLang="en-US" dirty="0" err="1" smtClean="0"/>
              <a:t>たを</a:t>
            </a:r>
            <a:r>
              <a:rPr kumimoji="1" lang="ja-JP" altLang="en-US" dirty="0" smtClean="0"/>
              <a:t>使用しています．実際のスペクトル波形が右側のもので中心波長を</a:t>
            </a:r>
            <a:r>
              <a:rPr kumimoji="1" lang="en-US" altLang="ja-JP" dirty="0" smtClean="0"/>
              <a:t>1550nm</a:t>
            </a:r>
            <a:r>
              <a:rPr kumimoji="1" lang="ja-JP" altLang="en-US" dirty="0" smtClean="0"/>
              <a:t>として</a:t>
            </a:r>
            <a:r>
              <a:rPr kumimoji="1" lang="en-US" altLang="ja-JP" dirty="0" smtClean="0"/>
              <a:t>±</a:t>
            </a:r>
            <a:r>
              <a:rPr kumimoji="1" lang="ja-JP" altLang="en-US" dirty="0" smtClean="0"/>
              <a:t>１，</a:t>
            </a:r>
            <a:r>
              <a:rPr kumimoji="1" lang="en-US" altLang="ja-JP" dirty="0" smtClean="0"/>
              <a:t>±2nm</a:t>
            </a:r>
            <a:r>
              <a:rPr kumimoji="1" lang="ja-JP" altLang="en-US" dirty="0" smtClean="0"/>
              <a:t>のでー</a:t>
            </a:r>
            <a:r>
              <a:rPr kumimoji="1" lang="ja-JP" altLang="en-US" dirty="0" err="1" smtClean="0"/>
              <a:t>たを</a:t>
            </a:r>
            <a:r>
              <a:rPr kumimoji="1" lang="ja-JP" altLang="en-US" dirty="0" smtClean="0"/>
              <a:t>抜き題しています．再構成像から明確な違いは得られていませんがこれはサンプルが分光特性を持っていないからです．ですので分光特性の持たないサンプルでの分光イメージングに成功したと言えます．そしてサンプルを分光特性を持つものに替えることでより分かりやすい分光イメージングのでーたを取れます．</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13</a:t>
            </a:fld>
            <a:endParaRPr kumimoji="1" lang="ja-JP" altLang="en-US"/>
          </a:p>
        </p:txBody>
      </p:sp>
    </p:spTree>
    <p:extLst>
      <p:ext uri="{BB962C8B-B14F-4D97-AF65-F5344CB8AC3E}">
        <p14:creationId xmlns:p14="http://schemas.microsoft.com/office/powerpoint/2010/main" val="34260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以上をまとめると</a:t>
            </a:r>
            <a:endParaRPr kumimoji="1" lang="en-US" altLang="ja-JP" dirty="0" smtClean="0"/>
          </a:p>
          <a:p>
            <a:r>
              <a:rPr kumimoji="1" lang="ja-JP" altLang="en-US" dirty="0" smtClean="0"/>
              <a:t>今回は高速化という話でしたが現状の光学系では照明パターン</a:t>
            </a:r>
            <a:r>
              <a:rPr kumimoji="1" lang="en-US" altLang="ja-JP" dirty="0" smtClean="0"/>
              <a:t>1</a:t>
            </a:r>
            <a:r>
              <a:rPr kumimoji="1" lang="ja-JP" altLang="en-US" dirty="0" smtClean="0"/>
              <a:t>枚あたりのインターフェログラムの取得時間は</a:t>
            </a:r>
            <a:r>
              <a:rPr kumimoji="1" lang="en-US" altLang="ja-JP" dirty="0" smtClean="0"/>
              <a:t>200ms</a:t>
            </a:r>
            <a:r>
              <a:rPr kumimoji="1" lang="ja-JP" altLang="en-US" dirty="0" smtClean="0"/>
              <a:t>程度となっています．</a:t>
            </a:r>
            <a:r>
              <a:rPr kumimoji="1" lang="ja-JP" altLang="en-US" dirty="0" err="1" smtClean="0"/>
              <a:t>ですの</a:t>
            </a:r>
            <a:r>
              <a:rPr kumimoji="1" lang="ja-JP" altLang="en-US" dirty="0" smtClean="0"/>
              <a:t>で</a:t>
            </a:r>
            <a:r>
              <a:rPr kumimoji="1" lang="en-US" altLang="ja-JP" dirty="0" smtClean="0"/>
              <a:t>2500</a:t>
            </a:r>
            <a:r>
              <a:rPr kumimoji="1" lang="ja-JP" altLang="en-US" dirty="0" smtClean="0"/>
              <a:t>枚のイメージを取ろうとすると</a:t>
            </a:r>
            <a:r>
              <a:rPr kumimoji="1" lang="en-US" altLang="ja-JP" dirty="0" smtClean="0"/>
              <a:t>500</a:t>
            </a:r>
            <a:r>
              <a:rPr kumimoji="1" lang="ja-JP" altLang="en-US" dirty="0" smtClean="0"/>
              <a:t>秒程度よって大体</a:t>
            </a:r>
            <a:r>
              <a:rPr kumimoji="1" lang="en-US" altLang="ja-JP" dirty="0" smtClean="0"/>
              <a:t>8</a:t>
            </a:r>
            <a:r>
              <a:rPr kumimoji="1" lang="ja-JP" altLang="en-US" dirty="0" smtClean="0"/>
              <a:t>分ていどかかっているため高速化とは言えません．しかし今後インタフェログラムの</a:t>
            </a:r>
            <a:r>
              <a:rPr kumimoji="1" lang="en-US" altLang="ja-JP" dirty="0" smtClean="0"/>
              <a:t>S/N</a:t>
            </a:r>
            <a:r>
              <a:rPr kumimoji="1" lang="ja-JP" altLang="en-US" dirty="0" smtClean="0"/>
              <a:t>を改善し時間領域の積算無しでワンショットで取れるようにし，さらに圧縮センシングという照明パターンの数を低減を行う手法で再構成することで高速化が見込めます．そして</a:t>
            </a:r>
            <a:r>
              <a:rPr kumimoji="1" lang="en-US" altLang="ja-JP" dirty="0" err="1" smtClean="0"/>
              <a:t>Gi</a:t>
            </a:r>
            <a:r>
              <a:rPr kumimoji="1" lang="ja-JP" altLang="en-US" dirty="0" smtClean="0"/>
              <a:t>は通常のスキャンを行うイメージング手法とくらべて感度が高いので高速で高感度なイメージングも目指せるのではと考えています．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14</a:t>
            </a:fld>
            <a:endParaRPr kumimoji="1" lang="ja-JP" altLang="en-US"/>
          </a:p>
        </p:txBody>
      </p:sp>
    </p:spTree>
    <p:extLst>
      <p:ext uri="{BB962C8B-B14F-4D97-AF65-F5344CB8AC3E}">
        <p14:creationId xmlns:p14="http://schemas.microsoft.com/office/powerpoint/2010/main" val="59294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光は偏光という性質を持っています．これは電磁波が電場成分（ｘ）と磁場成分（ｙ）を持っているからです．これら</a:t>
            </a:r>
            <a:r>
              <a:rPr kumimoji="1" lang="en-US" altLang="ja-JP" dirty="0" smtClean="0"/>
              <a:t>2</a:t>
            </a:r>
            <a:r>
              <a:rPr kumimoji="1" lang="ja-JP" altLang="en-US" dirty="0" err="1" smtClean="0"/>
              <a:t>つの</a:t>
            </a:r>
            <a:r>
              <a:rPr kumimoji="1" lang="ja-JP" altLang="en-US" dirty="0" smtClean="0"/>
              <a:t>成分は直行していてます．そしてお互いの位相の違いによって</a:t>
            </a:r>
            <a:r>
              <a:rPr kumimoji="1" lang="en-US" altLang="ja-JP" dirty="0" smtClean="0"/>
              <a:t>3</a:t>
            </a:r>
            <a:r>
              <a:rPr kumimoji="1" lang="ja-JP" altLang="en-US" dirty="0" smtClean="0"/>
              <a:t>種類の偏光に分類できます．今回は</a:t>
            </a:r>
            <a:r>
              <a:rPr kumimoji="1" lang="en-US" altLang="ja-JP" dirty="0" smtClean="0"/>
              <a:t>SLM</a:t>
            </a:r>
            <a:r>
              <a:rPr kumimoji="1" lang="ja-JP" altLang="en-US" dirty="0" smtClean="0"/>
              <a:t>を</a:t>
            </a:r>
            <a:r>
              <a:rPr kumimoji="1" lang="en-US" altLang="ja-JP" dirty="0" smtClean="0"/>
              <a:t>45</a:t>
            </a:r>
            <a:r>
              <a:rPr kumimoji="1" lang="ja-JP" altLang="en-US" dirty="0" smtClean="0"/>
              <a:t>度に傾けることで液晶分子を</a:t>
            </a:r>
            <a:r>
              <a:rPr kumimoji="1" lang="en-US" altLang="ja-JP" dirty="0" smtClean="0"/>
              <a:t>45</a:t>
            </a:r>
            <a:r>
              <a:rPr kumimoji="1" lang="ja-JP" altLang="en-US" dirty="0" smtClean="0"/>
              <a:t>度に傾けています．この時電場が</a:t>
            </a:r>
            <a:r>
              <a:rPr kumimoji="1" lang="en-US" altLang="ja-JP" dirty="0" smtClean="0"/>
              <a:t>ON</a:t>
            </a:r>
            <a:r>
              <a:rPr kumimoji="1" lang="ja-JP" altLang="en-US" dirty="0" smtClean="0"/>
              <a:t>になると液晶分子は奥行き方向に傾きます．直線偏光を例に取ると</a:t>
            </a:r>
            <a:r>
              <a:rPr kumimoji="1" lang="ja-JP" altLang="en-US" dirty="0" err="1" smtClean="0"/>
              <a:t>ｘ</a:t>
            </a:r>
            <a:r>
              <a:rPr kumimoji="1" lang="ja-JP" altLang="en-US" dirty="0" smtClean="0"/>
              <a:t>方向の波はそのまま入射しますがｙ方向の波は液晶傾きにより位相が遅れます．この結果として今回の場合だと円偏光になります．そして</a:t>
            </a:r>
            <a:r>
              <a:rPr kumimoji="1" lang="en-US" altLang="ja-JP" dirty="0" smtClean="0"/>
              <a:t>SLM</a:t>
            </a:r>
            <a:r>
              <a:rPr kumimoji="1" lang="ja-JP" altLang="en-US" dirty="0" smtClean="0"/>
              <a:t>面のミラーで反射されるときにさらに</a:t>
            </a:r>
            <a:r>
              <a:rPr kumimoji="1" lang="ja-JP" altLang="en-US" dirty="0" err="1" smtClean="0"/>
              <a:t>ｙ</a:t>
            </a:r>
            <a:r>
              <a:rPr kumimoji="1" lang="ja-JP" altLang="en-US" dirty="0" smtClean="0"/>
              <a:t>のみ位相が変わることで直線偏光に戻ります．この時直線偏光の方向が</a:t>
            </a:r>
            <a:r>
              <a:rPr kumimoji="1" lang="en-US" altLang="ja-JP" dirty="0" err="1" smtClean="0"/>
              <a:t>pai</a:t>
            </a:r>
            <a:r>
              <a:rPr kumimoji="1" lang="ja-JP" altLang="en-US" dirty="0" smtClean="0"/>
              <a:t>ずれているので強度が変わります．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15</a:t>
            </a:fld>
            <a:endParaRPr kumimoji="1" lang="ja-JP" altLang="en-US"/>
          </a:p>
        </p:txBody>
      </p:sp>
    </p:spTree>
    <p:extLst>
      <p:ext uri="{BB962C8B-B14F-4D97-AF65-F5344CB8AC3E}">
        <p14:creationId xmlns:p14="http://schemas.microsoft.com/office/powerpoint/2010/main" val="285996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分光イメージングは色のついてない</a:t>
            </a:r>
            <a:r>
              <a:rPr kumimoji="1" lang="en-US" altLang="ja-JP" sz="1100" dirty="0" smtClean="0"/>
              <a:t>DNA</a:t>
            </a:r>
            <a:r>
              <a:rPr kumimoji="1" lang="ja-JP" altLang="en-US" sz="1100" dirty="0" smtClean="0"/>
              <a:t>やタンパク質といった分子を可視化することができるイメージング手法の一つです．</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次にラマンイメージングについて説明します．</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物質に光が照射された時に光と物質の相互作用などにより反射や屈折以外に散乱という現象が起こります．散乱光の中には入射した光と同じ波長の光が散乱されるレイリー散乱と分子振動によって入射光とは異なる波長に散乱されるラマン散乱があります．このラマン散乱光を分光し，得られたラマンスペクトルにより分子の構造を解析するのがラマン分光法です．イメージングを行うときはラマンスペクトルと強度分布を組み合わせます．ラマン散乱光は感度が悪く測定時間が長いというのが欠点です．実際にラマンスペクトルを取得し，細胞の観察を行ったのがこのデータです．これらの手法から分光イメージングには，高分解能化と高速化が求められていることがわかります．</a:t>
            </a:r>
            <a:endParaRPr kumimoji="1" lang="ja-JP" altLang="en-US" sz="1100"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2</a:t>
            </a:fld>
            <a:endParaRPr kumimoji="1" lang="ja-JP" altLang="en-US"/>
          </a:p>
        </p:txBody>
      </p:sp>
    </p:spTree>
    <p:extLst>
      <p:ext uri="{BB962C8B-B14F-4D97-AF65-F5344CB8AC3E}">
        <p14:creationId xmlns:p14="http://schemas.microsoft.com/office/powerpoint/2010/main" val="147146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そこで高波長分解能を達成したのがこのデュアル光コム分光イメージングです．光コムという超精密な周波数の物差しを使うことで高波長分解能を達成しています．デュアル光コム分光法では</a:t>
            </a:r>
            <a:r>
              <a:rPr kumimoji="1" lang="en-US" altLang="ja-JP" dirty="0" smtClean="0"/>
              <a:t>2</a:t>
            </a:r>
            <a:r>
              <a:rPr kumimoji="1" lang="ja-JP" altLang="en-US" dirty="0" err="1" smtClean="0"/>
              <a:t>つの</a:t>
            </a:r>
            <a:r>
              <a:rPr kumimoji="1" lang="ja-JP" altLang="en-US" dirty="0" smtClean="0"/>
              <a:t>コムの干渉波形であるインターフェログラムを取得する必要があります．しかし</a:t>
            </a:r>
            <a:r>
              <a:rPr kumimoji="1" lang="en-US" altLang="ja-JP" dirty="0" smtClean="0"/>
              <a:t>CCD</a:t>
            </a:r>
            <a:r>
              <a:rPr kumimoji="1" lang="ja-JP" altLang="en-US" dirty="0" smtClean="0"/>
              <a:t>などのカメラでは時間分解能が低くてインターフェログラムを取得できません．その結果としてイメージングを行うには点型検出とサンプル走査が必要になります．</a:t>
            </a:r>
            <a:r>
              <a:rPr kumimoji="1" lang="ja-JP" altLang="en-US" dirty="0" err="1" smtClean="0"/>
              <a:t>ですので</a:t>
            </a:r>
            <a:r>
              <a:rPr kumimoji="1" lang="ja-JP" altLang="en-US" dirty="0" smtClean="0"/>
              <a:t>イメージの取得に時間がかかるという問題があります．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3</a:t>
            </a:fld>
            <a:endParaRPr kumimoji="1" lang="ja-JP" altLang="en-US"/>
          </a:p>
        </p:txBody>
      </p:sp>
    </p:spTree>
    <p:extLst>
      <p:ext uri="{BB962C8B-B14F-4D97-AF65-F5344CB8AC3E}">
        <p14:creationId xmlns:p14="http://schemas.microsoft.com/office/powerpoint/2010/main" val="11284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4</a:t>
            </a:fld>
            <a:endParaRPr kumimoji="1" lang="ja-JP" altLang="en-US"/>
          </a:p>
        </p:txBody>
      </p:sp>
    </p:spTree>
    <p:extLst>
      <p:ext uri="{BB962C8B-B14F-4D97-AF65-F5344CB8AC3E}">
        <p14:creationId xmlns:p14="http://schemas.microsoft.com/office/powerpoint/2010/main" val="206586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フェムト秒モード同期レーザーから出力されるレーザー光は時間領域において繰り返し周波数（</a:t>
            </a:r>
            <a:r>
              <a:rPr kumimoji="1" lang="en-US" altLang="ja-JP" dirty="0" smtClean="0"/>
              <a:t>1/</a:t>
            </a:r>
            <a:r>
              <a:rPr kumimoji="1" lang="en-US" altLang="ja-JP" dirty="0" err="1" smtClean="0"/>
              <a:t>frep</a:t>
            </a:r>
            <a:r>
              <a:rPr kumimoji="1" lang="ja-JP" altLang="en-US" dirty="0" smtClean="0"/>
              <a:t>）で規則的に繰り返される超短パルス列を示します</a:t>
            </a:r>
            <a:endParaRPr kumimoji="1" lang="en-US" altLang="ja-JP" dirty="0" smtClean="0"/>
          </a:p>
          <a:p>
            <a:r>
              <a:rPr kumimoji="1" lang="ja-JP" altLang="en-US" dirty="0" smtClean="0"/>
              <a:t>これをフーリエ変換してやることで周波数領域で多数の光周波数モード列が周波数</a:t>
            </a:r>
            <a:r>
              <a:rPr kumimoji="1" lang="en-US" altLang="ja-JP" dirty="0" err="1" smtClean="0"/>
              <a:t>frep</a:t>
            </a:r>
            <a:r>
              <a:rPr kumimoji="1" lang="ja-JP" altLang="en-US" dirty="0" smtClean="0"/>
              <a:t>間隔で櫛のように並びます。またこのスペクトルを仮想的に０まで近づけた時に生じる余剰成分を</a:t>
            </a:r>
            <a:r>
              <a:rPr kumimoji="1" lang="en-US" altLang="ja-JP" dirty="0" err="1" smtClean="0"/>
              <a:t>fceo</a:t>
            </a:r>
            <a:r>
              <a:rPr kumimoji="1" lang="ja-JP" altLang="en-US" dirty="0" smtClean="0"/>
              <a:t>と呼びます．ここから</a:t>
            </a:r>
            <a:r>
              <a:rPr kumimoji="1" lang="ja-JP" altLang="en-US" dirty="0" err="1" smtClean="0"/>
              <a:t>ｍ</a:t>
            </a:r>
            <a:r>
              <a:rPr kumimoji="1" lang="ja-JP" altLang="en-US" dirty="0" smtClean="0"/>
              <a:t>番目の周波数は式で表すことができるため精密な周波数のものさしとして利用できます．これにより，光コムは高い波長分解能や高確度といった特長を持ちます．</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kumimoji="1" lang="ja-JP" altLang="en-US" smtClean="0"/>
              <a:t>5</a:t>
            </a:fld>
            <a:endParaRPr kumimoji="1" lang="ja-JP" altLang="en-US"/>
          </a:p>
        </p:txBody>
      </p:sp>
    </p:spTree>
    <p:extLst>
      <p:ext uri="{BB962C8B-B14F-4D97-AF65-F5344CB8AC3E}">
        <p14:creationId xmlns:p14="http://schemas.microsoft.com/office/powerpoint/2010/main" val="269510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デュアル光コム分光法はパルス周期の僅かに異なる</a:t>
            </a:r>
            <a:r>
              <a:rPr kumimoji="1" lang="en-US" altLang="ja-JP" dirty="0" smtClean="0"/>
              <a:t>2</a:t>
            </a:r>
            <a:r>
              <a:rPr kumimoji="1" lang="ja-JP" altLang="en-US" dirty="0" smtClean="0"/>
              <a:t>台の光コムを用いて，時間領域のインターフェログラムを取得します．このインターフェログラムはコム１とコム２の周期の差である</a:t>
            </a:r>
            <a:r>
              <a:rPr kumimoji="1" lang="en-US" altLang="ja-JP" dirty="0" smtClean="0"/>
              <a:t>1/</a:t>
            </a:r>
            <a:r>
              <a:rPr kumimoji="1" lang="en-US" altLang="ja-JP" dirty="0" err="1" smtClean="0"/>
              <a:t>Δfrep</a:t>
            </a:r>
            <a:r>
              <a:rPr kumimoji="1" lang="ja-JP" altLang="en-US" dirty="0" smtClean="0"/>
              <a:t>ごとに並びます．このインターフェログラムをフーリエ変換すると本来光周波数領域にあったスペクトルをラジオ周波数領域にダウンコンバートでき，電子機器などで直接検出が可能になります．さらにこの</a:t>
            </a:r>
            <a:r>
              <a:rPr kumimoji="1" lang="en-US" altLang="ja-JP" dirty="0" smtClean="0"/>
              <a:t>RF</a:t>
            </a:r>
            <a:r>
              <a:rPr kumimoji="1" lang="ja-JP" altLang="en-US" dirty="0" smtClean="0"/>
              <a:t>領域のスペクトルをリスケーリングすることでコム</a:t>
            </a:r>
            <a:r>
              <a:rPr kumimoji="1" lang="en-US" altLang="ja-JP" dirty="0" smtClean="0"/>
              <a:t>1</a:t>
            </a:r>
            <a:r>
              <a:rPr kumimoji="1" lang="ja-JP" altLang="en-US" dirty="0" smtClean="0"/>
              <a:t>の光スペクトルを再現できます．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05731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SPI</a:t>
            </a:r>
            <a:r>
              <a:rPr kumimoji="1" lang="ja-JP" altLang="en-US" dirty="0" smtClean="0"/>
              <a:t>は～</a:t>
            </a:r>
            <a:endParaRPr kumimoji="1" lang="en-US" altLang="ja-JP" dirty="0" smtClean="0"/>
          </a:p>
          <a:p>
            <a:r>
              <a:rPr kumimoji="1" lang="ja-JP" altLang="en-US" dirty="0" smtClean="0"/>
              <a:t>プロジェクターから照明パターンをサンプルに投影し，サンプルから出た光を点検出でしゅ</a:t>
            </a:r>
            <a:r>
              <a:rPr kumimoji="1" lang="ja-JP" altLang="en-US" dirty="0" err="1" smtClean="0"/>
              <a:t>とくすると</a:t>
            </a:r>
            <a:r>
              <a:rPr kumimoji="1" lang="ja-JP" altLang="en-US" dirty="0" smtClean="0"/>
              <a:t>いうものです．照明パターンに応じて強度情報を取得し，数値計算を行うことで再構成像を得ます．</a:t>
            </a:r>
            <a:endParaRPr kumimoji="1" lang="en-US" altLang="ja-JP" dirty="0" smtClean="0"/>
          </a:p>
          <a:p>
            <a:endParaRPr kumimoji="1" lang="en-US" altLang="ja-JP" dirty="0" smtClean="0"/>
          </a:p>
          <a:p>
            <a:r>
              <a:rPr kumimoji="1" lang="ja-JP" altLang="en-US" dirty="0" smtClean="0"/>
              <a:t>カメラを使わないので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7</a:t>
            </a:fld>
            <a:endParaRPr kumimoji="1" lang="ja-JP" altLang="en-US"/>
          </a:p>
        </p:txBody>
      </p:sp>
    </p:spTree>
    <p:extLst>
      <p:ext uri="{BB962C8B-B14F-4D97-AF65-F5344CB8AC3E}">
        <p14:creationId xmlns:p14="http://schemas.microsoft.com/office/powerpoint/2010/main" val="27257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8</a:t>
            </a:fld>
            <a:endParaRPr kumimoji="1" lang="ja-JP" altLang="en-US"/>
          </a:p>
        </p:txBody>
      </p:sp>
    </p:spTree>
    <p:extLst>
      <p:ext uri="{BB962C8B-B14F-4D97-AF65-F5344CB8AC3E}">
        <p14:creationId xmlns:p14="http://schemas.microsoft.com/office/powerpoint/2010/main" val="302391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261465-36FE-418D-8EB6-70BFCEA6D33C}"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81225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70BACB-A2D8-4007-9193-236AA6C74517}" type="datetime1">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47612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B52960-C78A-4610-ABFA-0D0EC63F042D}" type="datetime1">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06602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169E0E-923D-421B-B67D-BB44621998D0}" type="datetime1">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422789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33317967-3EA8-4BCE-855A-9CE63D20D93E}" type="datetime1">
              <a:rPr lang="ja-JP" altLang="en-US" smtClean="0">
                <a:solidFill>
                  <a:srgbClr val="000000"/>
                </a:solidFill>
              </a:rPr>
              <a:t>2016/2/18</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5420507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20E7094-8703-485B-8852-15B824E049A4}" type="datetime1">
              <a:rPr lang="ja-JP" altLang="en-US" smtClean="0">
                <a:solidFill>
                  <a:srgbClr val="000000"/>
                </a:solidFill>
              </a:rPr>
              <a:t>2016/2/18</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7271638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4A5368D3-511D-4D8C-BD57-C20D1ADC2D21}" type="datetime1">
              <a:rPr lang="ja-JP" altLang="en-US" smtClean="0">
                <a:solidFill>
                  <a:srgbClr val="000000"/>
                </a:solidFill>
              </a:rPr>
              <a:t>2016/2/18</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3230595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B3734814-49DC-479A-8C5E-E5251A22E942}" type="datetime1">
              <a:rPr lang="ja-JP" altLang="en-US" smtClean="0">
                <a:solidFill>
                  <a:srgbClr val="000000"/>
                </a:solidFill>
              </a:rPr>
              <a:t>2016/2/18</a:t>
            </a:fld>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879408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F5B2D42-A44F-4EE6-ADC0-6913A38529D9}" type="datetime1">
              <a:rPr lang="ja-JP" altLang="en-US" smtClean="0">
                <a:solidFill>
                  <a:srgbClr val="000000"/>
                </a:solidFill>
              </a:rPr>
              <a:t>2016/2/18</a:t>
            </a:fld>
            <a:endParaRPr lang="ja-JP" altLang="en-US"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9" name="スライド番号プレースホルダ 8"/>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0649845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58B57C4-9EAF-414C-82DA-7222D17B607E}" type="datetime1">
              <a:rPr lang="ja-JP" altLang="en-US" smtClean="0">
                <a:solidFill>
                  <a:srgbClr val="000000"/>
                </a:solidFill>
              </a:rPr>
              <a:t>2016/2/18</a:t>
            </a:fld>
            <a:endParaRPr lang="ja-JP" altLang="en-US"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5" name="スライド番号プレースホルダ 4"/>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1413861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31DA7558-50B5-46C9-B34C-8DE2DE716B7C}" type="datetime1">
              <a:rPr lang="ja-JP" altLang="en-US" smtClean="0">
                <a:solidFill>
                  <a:srgbClr val="000000"/>
                </a:solidFill>
              </a:rPr>
              <a:t>2016/2/18</a:t>
            </a:fld>
            <a:endParaRPr lang="ja-JP" altLang="en-US"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4" name="スライド番号プレースホルダ 3"/>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6043566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B536588-1E90-43B8-B101-F14178FA1945}" type="datetime1">
              <a:rPr lang="ja-JP" altLang="en-US" smtClean="0">
                <a:solidFill>
                  <a:srgbClr val="000000"/>
                </a:solidFill>
              </a:rPr>
              <a:t>2016/2/18</a:t>
            </a:fld>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7907294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A9B827-D93B-4210-8591-328290D9232D}" type="datetime1">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01192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5F74744-E0E2-4857-A7D2-EB5315764BDB}" type="datetime1">
              <a:rPr lang="ja-JP" altLang="en-US" smtClean="0">
                <a:solidFill>
                  <a:srgbClr val="000000"/>
                </a:solidFill>
              </a:rPr>
              <a:t>2016/2/18</a:t>
            </a:fld>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4116476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51E978CE-0EEB-44F0-A352-B0EF0856ED2B}" type="datetime1">
              <a:rPr lang="ja-JP" altLang="en-US" smtClean="0">
                <a:solidFill>
                  <a:srgbClr val="000000"/>
                </a:solidFill>
              </a:rPr>
              <a:t>2016/2/18</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6225571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F0A5468-298A-497B-ABF9-0FC2CCCA603B}" type="datetime1">
              <a:rPr lang="ja-JP" altLang="en-US" smtClean="0">
                <a:solidFill>
                  <a:srgbClr val="000000"/>
                </a:solidFill>
              </a:rPr>
              <a:t>2016/2/18</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2276564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081939AF-29AE-4F21-967B-CD30B371D9A7}" type="datetime1">
              <a:rPr lang="ja-JP" altLang="en-US" smtClean="0">
                <a:solidFill>
                  <a:srgbClr val="000000"/>
                </a:solidFill>
              </a:rPr>
              <a:t>2016/2/18</a:t>
            </a:fld>
            <a:endParaRPr lang="ja-JP" altLang="en-US" dirty="0">
              <a:solidFill>
                <a:srgbClr val="000000"/>
              </a:solidFill>
            </a:endParaRPr>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ja-JP" altLang="en-US" dirty="0">
              <a:solidFill>
                <a:srgbClr val="000000"/>
              </a:solidFill>
            </a:endParaRPr>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14381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F5F38B-FFDA-48FF-93E5-743FBA85FDB6}" type="datetime1">
              <a:rPr kumimoji="1" lang="ja-JP" altLang="en-US" smtClean="0"/>
              <a:t>2016/2/18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9352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683123-1F21-4291-9F0F-7F6B8F4D127C}" type="datetime1">
              <a:rPr kumimoji="1" lang="ja-JP" altLang="en-US" smtClean="0"/>
              <a:t>2016/2/18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85883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7CAD73-8080-4248-A52F-D5D555B0100C}" type="datetime1">
              <a:rPr kumimoji="1" lang="ja-JP" altLang="en-US" smtClean="0"/>
              <a:t>2016/2/18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315326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6A79F0E-87BC-4B3C-8FD1-EF157545BE9E}" type="datetime1">
              <a:rPr kumimoji="1" lang="ja-JP" altLang="en-US" smtClean="0"/>
              <a:t>2016/2/18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37021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CE9140-B4A6-4811-942A-EF8360E97DA4}" type="datetime1">
              <a:rPr kumimoji="1" lang="ja-JP" altLang="en-US" smtClean="0"/>
              <a:t>2016/2/18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253364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AC563D-8AED-4E0B-82F1-A7428040FCE9}" type="datetime1">
              <a:rPr kumimoji="1" lang="ja-JP" altLang="en-US" smtClean="0"/>
              <a:t>2016/2/18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4018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380949-DF11-40C2-85C8-3FBDD5F540E3}" type="datetime1">
              <a:rPr kumimoji="1" lang="ja-JP" altLang="en-US" smtClean="0"/>
              <a:t>2016/2/18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356203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F9EE5-0E6C-45D3-8CA9-05D345771D46}" type="datetime1">
              <a:rPr kumimoji="1" lang="ja-JP" altLang="en-US" smtClean="0"/>
              <a:t>2016/2/18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49821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07ECD73F-5782-4A0C-971B-3060234D8972}" type="datetime1">
              <a:rPr lang="ja-JP" altLang="en-US" smtClean="0">
                <a:solidFill>
                  <a:srgbClr val="000000"/>
                </a:solidFill>
              </a:rPr>
              <a:t>2016/2/18</a:t>
            </a:fld>
            <a:endParaRPr lang="ja-JP" alt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ja-JP" alt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4D984958-7545-47B0-9D3B-511989F06D6E}" type="slidenum">
              <a:rPr lang="ja-JP" altLang="en-US" smtClean="0">
                <a:solidFill>
                  <a:srgbClr val="000000"/>
                </a:solidFill>
              </a:rPr>
              <a:pPr/>
              <a:t>‹#›</a:t>
            </a:fld>
            <a:endParaRPr lang="ja-JP" altLang="en-US" dirty="0">
              <a:solidFill>
                <a:srgbClr val="000000"/>
              </a:solidFill>
            </a:endParaRPr>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dirty="0">
              <a:solidFill>
                <a:srgbClr val="000000"/>
              </a:solidFill>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b="1" i="1" dirty="0">
                <a:solidFill>
                  <a:srgbClr val="00279F"/>
                </a:solidFill>
                <a:ea typeface="Osaka" pitchFamily="-108" charset="-128"/>
                <a:cs typeface="Osaka" pitchFamily="-108" charset="-128"/>
              </a:rPr>
              <a:t>University of Tokushima</a:t>
            </a: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extLst>
      <p:ext uri="{BB962C8B-B14F-4D97-AF65-F5344CB8AC3E}">
        <p14:creationId xmlns:p14="http://schemas.microsoft.com/office/powerpoint/2010/main" val="3763872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7.gif"/><Relationship Id="rId4" Type="http://schemas.openxmlformats.org/officeDocument/2006/relationships/image" Target="../media/image3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5.emf"/><Relationship Id="rId5" Type="http://schemas.openxmlformats.org/officeDocument/2006/relationships/image" Target="../media/image14.wmf"/><Relationship Id="rId10" Type="http://schemas.openxmlformats.org/officeDocument/2006/relationships/image" Target="../media/image13.png"/><Relationship Id="rId4" Type="http://schemas.openxmlformats.org/officeDocument/2006/relationships/oleObject" Target="../embeddings/oleObject1.bin"/><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84784"/>
            <a:ext cx="9144000" cy="2736304"/>
          </a:xfrm>
        </p:spPr>
        <p:txBody>
          <a:bodyPr>
            <a:noAutofit/>
          </a:bodyPr>
          <a:lstStyle/>
          <a:p>
            <a:r>
              <a:rPr kumimoji="1" lang="ja-JP" altLang="en-US" sz="3600" dirty="0" smtClean="0"/>
              <a:t>デュアル光コムを用いた</a:t>
            </a:r>
            <a:r>
              <a:rPr kumimoji="1" lang="en-US" altLang="ja-JP" sz="3600" dirty="0" smtClean="0"/>
              <a:t/>
            </a:r>
            <a:br>
              <a:rPr kumimoji="1" lang="en-US" altLang="ja-JP" sz="3600" dirty="0" smtClean="0"/>
            </a:br>
            <a:r>
              <a:rPr kumimoji="1" lang="ja-JP" altLang="en-US" sz="3600" dirty="0" smtClean="0"/>
              <a:t>シングル・ピクセル・</a:t>
            </a:r>
            <a:r>
              <a:rPr kumimoji="1" lang="ja-JP" altLang="en-US" sz="3600" dirty="0" smtClean="0"/>
              <a:t>イメージング</a:t>
            </a:r>
            <a:r>
              <a:rPr kumimoji="1" lang="en-US" altLang="ja-JP" sz="3600" dirty="0" smtClean="0"/>
              <a:t/>
            </a:r>
            <a:br>
              <a:rPr kumimoji="1" lang="en-US" altLang="ja-JP" sz="3600" dirty="0" smtClean="0"/>
            </a:br>
            <a:r>
              <a:rPr lang="ja-JP" altLang="en-US" sz="3600" dirty="0"/>
              <a:t>に関する</a:t>
            </a:r>
            <a:r>
              <a:rPr kumimoji="1" lang="ja-JP" altLang="en-US" sz="3600" dirty="0" smtClean="0"/>
              <a:t>研究</a:t>
            </a:r>
            <a:endParaRPr kumimoji="1" lang="ja-JP" altLang="en-US" sz="3600" dirty="0"/>
          </a:p>
        </p:txBody>
      </p:sp>
      <p:sp>
        <p:nvSpPr>
          <p:cNvPr id="3" name="サブタイトル 2"/>
          <p:cNvSpPr>
            <a:spLocks noGrp="1"/>
          </p:cNvSpPr>
          <p:nvPr>
            <p:ph type="subTitle" idx="1"/>
          </p:nvPr>
        </p:nvSpPr>
        <p:spPr>
          <a:xfrm>
            <a:off x="656020" y="5049180"/>
            <a:ext cx="8056984" cy="550912"/>
          </a:xfrm>
        </p:spPr>
        <p:txBody>
          <a:bodyPr/>
          <a:lstStyle/>
          <a:p>
            <a:r>
              <a:rPr kumimoji="1" lang="ja-JP" altLang="en-US" dirty="0" smtClean="0"/>
              <a:t>安井研究室　松本　拓磨</a:t>
            </a:r>
            <a:endParaRPr kumimoji="1" lang="ja-JP" altLang="en-US" dirty="0"/>
          </a:p>
        </p:txBody>
      </p:sp>
      <p:sp>
        <p:nvSpPr>
          <p:cNvPr id="4" name="テキスト ボックス 3"/>
          <p:cNvSpPr txBox="1"/>
          <p:nvPr/>
        </p:nvSpPr>
        <p:spPr>
          <a:xfrm>
            <a:off x="2456765" y="5728744"/>
            <a:ext cx="4455495" cy="830997"/>
          </a:xfrm>
          <a:prstGeom prst="rect">
            <a:avLst/>
          </a:prstGeom>
          <a:noFill/>
        </p:spPr>
        <p:txBody>
          <a:bodyPr wrap="square" rtlCol="0">
            <a:spAutoFit/>
          </a:bodyPr>
          <a:lstStyle/>
          <a:p>
            <a:pPr algn="ctr"/>
            <a:r>
              <a:rPr kumimoji="1" lang="ja-JP" altLang="en-US" sz="2400" dirty="0" smtClean="0"/>
              <a:t>平成</a:t>
            </a:r>
            <a:r>
              <a:rPr kumimoji="1" lang="en-US" altLang="ja-JP" sz="2400" dirty="0" smtClean="0"/>
              <a:t>27</a:t>
            </a:r>
            <a:r>
              <a:rPr kumimoji="1" lang="ja-JP" altLang="en-US" sz="2400" dirty="0" smtClean="0"/>
              <a:t>年度卒業研究審査会</a:t>
            </a:r>
            <a:endParaRPr kumimoji="1" lang="en-US" altLang="ja-JP" sz="2400" dirty="0" smtClean="0"/>
          </a:p>
          <a:p>
            <a:pPr algn="ctr"/>
            <a:r>
              <a:rPr lang="ja-JP" altLang="en-US" sz="2400" dirty="0" smtClean="0"/>
              <a:t>平成</a:t>
            </a:r>
            <a:r>
              <a:rPr lang="en-US" altLang="ja-JP" sz="2400" dirty="0" smtClean="0"/>
              <a:t>28</a:t>
            </a:r>
            <a:r>
              <a:rPr lang="ja-JP" altLang="en-US" sz="2400" dirty="0" smtClean="0"/>
              <a:t>年</a:t>
            </a:r>
            <a:r>
              <a:rPr lang="en-US" altLang="ja-JP" sz="2400" dirty="0" smtClean="0"/>
              <a:t>2</a:t>
            </a:r>
            <a:r>
              <a:rPr lang="ja-JP" altLang="en-US" sz="2400" dirty="0" smtClean="0"/>
              <a:t>月</a:t>
            </a:r>
            <a:r>
              <a:rPr lang="en-US" altLang="ja-JP" sz="2400" dirty="0" smtClean="0"/>
              <a:t>18</a:t>
            </a:r>
            <a:r>
              <a:rPr lang="ja-JP" altLang="en-US" sz="2400" dirty="0" smtClean="0"/>
              <a:t>日</a:t>
            </a:r>
            <a:endParaRPr kumimoji="1" lang="ja-JP" altLang="en-US" sz="2400" dirty="0"/>
          </a:p>
        </p:txBody>
      </p:sp>
    </p:spTree>
    <p:extLst>
      <p:ext uri="{BB962C8B-B14F-4D97-AF65-F5344CB8AC3E}">
        <p14:creationId xmlns:p14="http://schemas.microsoft.com/office/powerpoint/2010/main" val="34510589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4419"/>
            <a:ext cx="9144000" cy="760365"/>
          </a:xfrm>
          <a:solidFill>
            <a:schemeClr val="bg1">
              <a:alpha val="90000"/>
            </a:schemeClr>
          </a:solidFill>
        </p:spPr>
        <p:txBody>
          <a:bodyPr/>
          <a:lstStyle/>
          <a:p>
            <a:r>
              <a:rPr lang="ja-JP" altLang="en-US" sz="3600" dirty="0"/>
              <a:t>デュアル光</a:t>
            </a:r>
            <a:r>
              <a:rPr lang="ja-JP" altLang="en-US" sz="3600" dirty="0" smtClean="0"/>
              <a:t>コムを用いた</a:t>
            </a:r>
            <a:r>
              <a:rPr lang="en-US" altLang="ja-JP" sz="3600" dirty="0" smtClean="0"/>
              <a:t>SPI</a:t>
            </a:r>
            <a:r>
              <a:rPr lang="ja-JP" altLang="en-US" sz="3600" dirty="0" smtClean="0"/>
              <a:t>の実験装置</a:t>
            </a:r>
            <a:endParaRPr kumimoji="1" lang="ja-JP" altLang="en-US" sz="3600" dirty="0"/>
          </a:p>
        </p:txBody>
      </p:sp>
      <p:grpSp>
        <p:nvGrpSpPr>
          <p:cNvPr id="11" name="グループ化 10"/>
          <p:cNvGrpSpPr/>
          <p:nvPr/>
        </p:nvGrpSpPr>
        <p:grpSpPr>
          <a:xfrm>
            <a:off x="179512" y="2287994"/>
            <a:ext cx="8706101" cy="4093334"/>
            <a:chOff x="927645" y="1454418"/>
            <a:chExt cx="6385545" cy="3112329"/>
          </a:xfrm>
        </p:grpSpPr>
        <p:cxnSp>
          <p:nvCxnSpPr>
            <p:cNvPr id="12" name="直線コネクタ 11"/>
            <p:cNvCxnSpPr/>
            <p:nvPr/>
          </p:nvCxnSpPr>
          <p:spPr>
            <a:xfrm>
              <a:off x="1855712" y="2138750"/>
              <a:ext cx="2565751" cy="9159"/>
            </a:xfrm>
            <a:prstGeom prst="line">
              <a:avLst/>
            </a:prstGeom>
            <a:noFill/>
            <a:ln w="19050" cap="flat" cmpd="sng" algn="ctr">
              <a:solidFill>
                <a:srgbClr val="FF0000"/>
              </a:solidFill>
              <a:prstDash val="solid"/>
            </a:ln>
            <a:effectLst/>
          </p:spPr>
        </p:cxnSp>
        <p:sp>
          <p:nvSpPr>
            <p:cNvPr id="13" name="テキスト ボックス 12"/>
            <p:cNvSpPr txBox="1"/>
            <p:nvPr/>
          </p:nvSpPr>
          <p:spPr>
            <a:xfrm>
              <a:off x="1111698" y="3527877"/>
              <a:ext cx="828049"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Comb</a:t>
              </a:r>
              <a:r>
                <a:rPr kumimoji="0" lang="en-US" altLang="ja-JP" b="0" i="0" u="none" strike="noStrike" kern="0" cap="none" spc="0" normalizeH="0" baseline="0" noProof="0" dirty="0" smtClean="0">
                  <a:ln>
                    <a:noFill/>
                  </a:ln>
                  <a:solidFill>
                    <a:prstClr val="black"/>
                  </a:solidFill>
                  <a:effectLst/>
                  <a:uLnTx/>
                  <a:uFillTx/>
                  <a:latin typeface="Arial Unicode MS" pitchFamily="50" charset="-128"/>
                  <a:ea typeface="Arial Unicode MS" pitchFamily="50" charset="-128"/>
                  <a:cs typeface="Arial Unicode MS" pitchFamily="50" charset="-128"/>
                </a:rPr>
                <a:t>2</a:t>
              </a:r>
              <a:endParaRPr kumimoji="0" lang="ja-JP" altLang="en-US" b="0" i="0" u="none" strike="noStrike" kern="0" cap="none" spc="0" normalizeH="0" baseline="0" noProof="0" dirty="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4" name="直線矢印コネクタ 13"/>
            <p:cNvCxnSpPr/>
            <p:nvPr/>
          </p:nvCxnSpPr>
          <p:spPr>
            <a:xfrm rot="5400000">
              <a:off x="3440643" y="1968893"/>
              <a:ext cx="272962" cy="0"/>
            </a:xfrm>
            <a:prstGeom prst="straightConnector1">
              <a:avLst/>
            </a:prstGeom>
            <a:noFill/>
            <a:ln w="19050" cap="flat" cmpd="sng" algn="ctr">
              <a:solidFill>
                <a:srgbClr val="0000FF"/>
              </a:solidFill>
              <a:prstDash val="solid"/>
              <a:headEnd type="stealth"/>
              <a:tailEnd type="stealth"/>
            </a:ln>
            <a:effectLst/>
          </p:spPr>
        </p:cxnSp>
        <p:sp>
          <p:nvSpPr>
            <p:cNvPr id="15" name="正方形/長方形 14"/>
            <p:cNvSpPr/>
            <p:nvPr/>
          </p:nvSpPr>
          <p:spPr>
            <a:xfrm flipH="1">
              <a:off x="2407275" y="1993130"/>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sp>
          <p:nvSpPr>
            <p:cNvPr id="16" name="正方形/長方形 15"/>
            <p:cNvSpPr/>
            <p:nvPr/>
          </p:nvSpPr>
          <p:spPr>
            <a:xfrm flipH="1">
              <a:off x="3012296" y="1993130"/>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17" name="直線コネクタ 16"/>
            <p:cNvCxnSpPr/>
            <p:nvPr/>
          </p:nvCxnSpPr>
          <p:spPr>
            <a:xfrm>
              <a:off x="4467584" y="1825328"/>
              <a:ext cx="5724" cy="515155"/>
            </a:xfrm>
            <a:prstGeom prst="line">
              <a:avLst/>
            </a:prstGeom>
            <a:noFill/>
            <a:ln w="19050" cap="flat" cmpd="sng" algn="ctr">
              <a:solidFill>
                <a:srgbClr val="FF0000"/>
              </a:solidFill>
              <a:prstDash val="solid"/>
              <a:tailEnd type="stealth"/>
            </a:ln>
            <a:effectLst/>
          </p:spPr>
        </p:cxnSp>
        <p:grpSp>
          <p:nvGrpSpPr>
            <p:cNvPr id="18" name="グループ化 56"/>
            <p:cNvGrpSpPr/>
            <p:nvPr/>
          </p:nvGrpSpPr>
          <p:grpSpPr>
            <a:xfrm rot="10800000">
              <a:off x="4326541" y="3564008"/>
              <a:ext cx="250884" cy="235757"/>
              <a:chOff x="4644000" y="2040969"/>
              <a:chExt cx="373495" cy="373159"/>
            </a:xfrm>
            <a:noFill/>
          </p:grpSpPr>
          <p:sp>
            <p:nvSpPr>
              <p:cNvPr id="125" name="正方形/長方形 124"/>
              <p:cNvSpPr/>
              <p:nvPr/>
            </p:nvSpPr>
            <p:spPr>
              <a:xfrm>
                <a:off x="4644000" y="2044796"/>
                <a:ext cx="370799" cy="369332"/>
              </a:xfrm>
              <a:prstGeom prst="rect">
                <a:avLst/>
              </a:prstGeom>
              <a:grpFill/>
              <a:ln w="19050" cap="flat" cmpd="sng" algn="ctr">
                <a:solidFill>
                  <a:sysClr val="windowText" lastClr="000000"/>
                </a:solidFill>
                <a:prstDash val="solid"/>
              </a:ln>
              <a:effectLst>
                <a:glow rad="127000">
                  <a:srgbClr val="4F81BD">
                    <a:alpha val="1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26" name="直線コネクタ 125"/>
              <p:cNvCxnSpPr/>
              <p:nvPr/>
            </p:nvCxnSpPr>
            <p:spPr>
              <a:xfrm rot="16200000" flipH="1">
                <a:off x="4647428" y="2041704"/>
                <a:ext cx="370801" cy="369332"/>
              </a:xfrm>
              <a:prstGeom prst="line">
                <a:avLst/>
              </a:prstGeom>
              <a:grpFill/>
              <a:ln w="12700" cap="flat" cmpd="sng" algn="ctr">
                <a:solidFill>
                  <a:sysClr val="windowText" lastClr="000000"/>
                </a:solidFill>
                <a:prstDash val="solid"/>
              </a:ln>
              <a:effectLst/>
            </p:spPr>
          </p:cxnSp>
        </p:grpSp>
        <p:grpSp>
          <p:nvGrpSpPr>
            <p:cNvPr id="19" name="図形グループ 301"/>
            <p:cNvGrpSpPr/>
            <p:nvPr/>
          </p:nvGrpSpPr>
          <p:grpSpPr>
            <a:xfrm rot="2700000">
              <a:off x="5428006" y="3225872"/>
              <a:ext cx="272962" cy="290215"/>
              <a:chOff x="4644008" y="2060848"/>
              <a:chExt cx="432048" cy="432048"/>
            </a:xfrm>
          </p:grpSpPr>
          <p:cxnSp>
            <p:nvCxnSpPr>
              <p:cNvPr id="123" name="直線矢印コネクタ 122"/>
              <p:cNvCxnSpPr/>
              <p:nvPr/>
            </p:nvCxnSpPr>
            <p:spPr>
              <a:xfrm>
                <a:off x="4644008" y="2276872"/>
                <a:ext cx="432048" cy="0"/>
              </a:xfrm>
              <a:prstGeom prst="straightConnector1">
                <a:avLst/>
              </a:prstGeom>
              <a:noFill/>
              <a:ln w="19050" cap="flat" cmpd="sng" algn="ctr">
                <a:solidFill>
                  <a:srgbClr val="0000FF"/>
                </a:solidFill>
                <a:prstDash val="solid"/>
                <a:headEnd type="stealth"/>
                <a:tailEnd type="stealth"/>
              </a:ln>
              <a:effectLst/>
            </p:spPr>
          </p:cxnSp>
          <p:cxnSp>
            <p:nvCxnSpPr>
              <p:cNvPr id="124" name="直線矢印コネクタ 123"/>
              <p:cNvCxnSpPr/>
              <p:nvPr/>
            </p:nvCxnSpPr>
            <p:spPr>
              <a:xfrm rot="16200000">
                <a:off x="4644008" y="2276872"/>
                <a:ext cx="432048" cy="0"/>
              </a:xfrm>
              <a:prstGeom prst="straightConnector1">
                <a:avLst/>
              </a:prstGeom>
              <a:noFill/>
              <a:ln w="19050" cap="flat" cmpd="sng" algn="ctr">
                <a:solidFill>
                  <a:srgbClr val="0000FF"/>
                </a:solidFill>
                <a:prstDash val="solid"/>
                <a:headEnd type="stealth"/>
                <a:tailEnd type="stealth"/>
              </a:ln>
              <a:effectLst/>
            </p:spPr>
          </p:cxnSp>
        </p:grpSp>
        <p:cxnSp>
          <p:nvCxnSpPr>
            <p:cNvPr id="20" name="直線コネクタ 19"/>
            <p:cNvCxnSpPr/>
            <p:nvPr/>
          </p:nvCxnSpPr>
          <p:spPr>
            <a:xfrm flipH="1" flipV="1">
              <a:off x="1834367" y="3677136"/>
              <a:ext cx="4212000" cy="2273"/>
            </a:xfrm>
            <a:prstGeom prst="line">
              <a:avLst/>
            </a:prstGeom>
            <a:noFill/>
            <a:ln w="19050" cap="flat" cmpd="sng" algn="ctr">
              <a:solidFill>
                <a:srgbClr val="FF0000"/>
              </a:solidFill>
              <a:prstDash val="solid"/>
            </a:ln>
            <a:effectLst/>
          </p:spPr>
        </p:cxnSp>
        <p:sp>
          <p:nvSpPr>
            <p:cNvPr id="21" name="正方形/長方形 20"/>
            <p:cNvSpPr/>
            <p:nvPr/>
          </p:nvSpPr>
          <p:spPr>
            <a:xfrm flipH="1">
              <a:off x="2407275" y="3533690"/>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sp>
          <p:nvSpPr>
            <p:cNvPr id="22" name="正方形/長方形 21"/>
            <p:cNvSpPr/>
            <p:nvPr/>
          </p:nvSpPr>
          <p:spPr>
            <a:xfrm flipH="1">
              <a:off x="3012296" y="3540068"/>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23" name="直線矢印コネクタ 22"/>
            <p:cNvCxnSpPr/>
            <p:nvPr/>
          </p:nvCxnSpPr>
          <p:spPr>
            <a:xfrm>
              <a:off x="3432016" y="3796326"/>
              <a:ext cx="290215" cy="0"/>
            </a:xfrm>
            <a:prstGeom prst="straightConnector1">
              <a:avLst/>
            </a:prstGeom>
            <a:noFill/>
            <a:ln w="19050" cap="flat" cmpd="sng" algn="ctr">
              <a:solidFill>
                <a:srgbClr val="0000FF"/>
              </a:solidFill>
              <a:prstDash val="solid"/>
              <a:headEnd type="stealth"/>
              <a:tailEnd type="stealth"/>
            </a:ln>
            <a:effectLst/>
          </p:spPr>
        </p:cxnSp>
        <p:grpSp>
          <p:nvGrpSpPr>
            <p:cNvPr id="24" name="図形グループ 301"/>
            <p:cNvGrpSpPr/>
            <p:nvPr/>
          </p:nvGrpSpPr>
          <p:grpSpPr>
            <a:xfrm>
              <a:off x="4670907" y="3389998"/>
              <a:ext cx="290215" cy="272962"/>
              <a:chOff x="4644008" y="2060848"/>
              <a:chExt cx="432048" cy="432048"/>
            </a:xfrm>
          </p:grpSpPr>
          <p:cxnSp>
            <p:nvCxnSpPr>
              <p:cNvPr id="121" name="直線矢印コネクタ 120"/>
              <p:cNvCxnSpPr/>
              <p:nvPr/>
            </p:nvCxnSpPr>
            <p:spPr>
              <a:xfrm>
                <a:off x="4644008" y="2276872"/>
                <a:ext cx="432048" cy="0"/>
              </a:xfrm>
              <a:prstGeom prst="straightConnector1">
                <a:avLst/>
              </a:prstGeom>
              <a:noFill/>
              <a:ln w="19050" cap="flat" cmpd="sng" algn="ctr">
                <a:solidFill>
                  <a:srgbClr val="0000FF"/>
                </a:solidFill>
                <a:prstDash val="solid"/>
                <a:headEnd type="stealth"/>
                <a:tailEnd type="stealth"/>
              </a:ln>
              <a:effectLst/>
            </p:spPr>
          </p:cxnSp>
          <p:cxnSp>
            <p:nvCxnSpPr>
              <p:cNvPr id="122" name="直線矢印コネクタ 121"/>
              <p:cNvCxnSpPr/>
              <p:nvPr/>
            </p:nvCxnSpPr>
            <p:spPr>
              <a:xfrm rot="16200000">
                <a:off x="4644008" y="2276872"/>
                <a:ext cx="432048" cy="0"/>
              </a:xfrm>
              <a:prstGeom prst="straightConnector1">
                <a:avLst/>
              </a:prstGeom>
              <a:noFill/>
              <a:ln w="19050" cap="flat" cmpd="sng" algn="ctr">
                <a:solidFill>
                  <a:srgbClr val="0000FF"/>
                </a:solidFill>
                <a:prstDash val="solid"/>
                <a:headEnd type="stealth"/>
                <a:tailEnd type="stealth"/>
              </a:ln>
              <a:effectLst/>
            </p:spPr>
          </p:cxnSp>
        </p:grpSp>
        <p:sp>
          <p:nvSpPr>
            <p:cNvPr id="25" name="正方形/長方形 24"/>
            <p:cNvSpPr/>
            <p:nvPr/>
          </p:nvSpPr>
          <p:spPr bwMode="auto">
            <a:xfrm rot="5400000">
              <a:off x="4375969" y="1562173"/>
              <a:ext cx="90987" cy="435322"/>
            </a:xfrm>
            <a:prstGeom prst="rect">
              <a:avLst/>
            </a:prstGeom>
            <a:no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6" name="直線コネクタ 25"/>
            <p:cNvCxnSpPr/>
            <p:nvPr/>
          </p:nvCxnSpPr>
          <p:spPr>
            <a:xfrm>
              <a:off x="4412901" y="1831800"/>
              <a:ext cx="40" cy="321756"/>
            </a:xfrm>
            <a:prstGeom prst="line">
              <a:avLst/>
            </a:prstGeom>
            <a:noFill/>
            <a:ln w="19050" cap="flat" cmpd="sng" algn="ctr">
              <a:solidFill>
                <a:srgbClr val="FF0000"/>
              </a:solidFill>
              <a:prstDash val="solid"/>
              <a:headEnd type="stealth"/>
            </a:ln>
            <a:effectLst/>
          </p:spPr>
        </p:cxnSp>
        <p:grpSp>
          <p:nvGrpSpPr>
            <p:cNvPr id="27" name="グループ化 56"/>
            <p:cNvGrpSpPr/>
            <p:nvPr/>
          </p:nvGrpSpPr>
          <p:grpSpPr>
            <a:xfrm rot="16200000">
              <a:off x="4288009" y="2023151"/>
              <a:ext cx="235964" cy="250658"/>
              <a:chOff x="4644008" y="2040969"/>
              <a:chExt cx="373487" cy="373159"/>
            </a:xfrm>
            <a:noFill/>
          </p:grpSpPr>
          <p:sp>
            <p:nvSpPr>
              <p:cNvPr id="119" name="正方形/長方形 118"/>
              <p:cNvSpPr/>
              <p:nvPr/>
            </p:nvSpPr>
            <p:spPr>
              <a:xfrm>
                <a:off x="4644008" y="2044796"/>
                <a:ext cx="370800" cy="369332"/>
              </a:xfrm>
              <a:prstGeom prst="rect">
                <a:avLst/>
              </a:prstGeom>
              <a:grpFill/>
              <a:ln w="19050" cap="flat" cmpd="sng" algn="ctr">
                <a:solidFill>
                  <a:sysClr val="windowText" lastClr="000000"/>
                </a:solidFill>
                <a:prstDash val="solid"/>
              </a:ln>
              <a:effectLst>
                <a:glow rad="127000">
                  <a:srgbClr val="4F81BD">
                    <a:alpha val="1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20" name="直線コネクタ 119"/>
              <p:cNvCxnSpPr/>
              <p:nvPr/>
            </p:nvCxnSpPr>
            <p:spPr>
              <a:xfrm rot="16200000" flipH="1">
                <a:off x="4647428" y="2041704"/>
                <a:ext cx="370801" cy="369332"/>
              </a:xfrm>
              <a:prstGeom prst="line">
                <a:avLst/>
              </a:prstGeom>
              <a:grpFill/>
              <a:ln w="12700" cap="flat" cmpd="sng" algn="ctr">
                <a:solidFill>
                  <a:sysClr val="windowText" lastClr="000000"/>
                </a:solidFill>
                <a:prstDash val="solid"/>
              </a:ln>
              <a:effectLst/>
            </p:spPr>
          </p:cxnSp>
        </p:grpSp>
        <p:grpSp>
          <p:nvGrpSpPr>
            <p:cNvPr id="28" name="図形グループ 103"/>
            <p:cNvGrpSpPr/>
            <p:nvPr/>
          </p:nvGrpSpPr>
          <p:grpSpPr>
            <a:xfrm rot="5400000">
              <a:off x="4420477" y="2051567"/>
              <a:ext cx="88734" cy="666567"/>
              <a:chOff x="3275856" y="2564904"/>
              <a:chExt cx="216024" cy="1084382"/>
            </a:xfrm>
          </p:grpSpPr>
          <p:grpSp>
            <p:nvGrpSpPr>
              <p:cNvPr id="113" name="図形グループ 104"/>
              <p:cNvGrpSpPr/>
              <p:nvPr/>
            </p:nvGrpSpPr>
            <p:grpSpPr>
              <a:xfrm>
                <a:off x="3275856" y="2564904"/>
                <a:ext cx="216024" cy="1084382"/>
                <a:chOff x="3275856" y="2564904"/>
                <a:chExt cx="216024" cy="1084382"/>
              </a:xfrm>
            </p:grpSpPr>
            <p:sp>
              <p:nvSpPr>
                <p:cNvPr id="116" name="円/楕円 115"/>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7" name="正方形/長方形 116"/>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8" name="正方形/長方形 117"/>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14" name="直線コネクタ 113"/>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図形グループ 103"/>
            <p:cNvGrpSpPr/>
            <p:nvPr/>
          </p:nvGrpSpPr>
          <p:grpSpPr>
            <a:xfrm rot="5400000">
              <a:off x="4421787" y="2768867"/>
              <a:ext cx="88734" cy="666567"/>
              <a:chOff x="3275856" y="2564904"/>
              <a:chExt cx="216024" cy="1084382"/>
            </a:xfrm>
          </p:grpSpPr>
          <p:grpSp>
            <p:nvGrpSpPr>
              <p:cNvPr id="107" name="図形グループ 104"/>
              <p:cNvGrpSpPr/>
              <p:nvPr/>
            </p:nvGrpSpPr>
            <p:grpSpPr>
              <a:xfrm>
                <a:off x="3275856" y="2564904"/>
                <a:ext cx="216024" cy="1084382"/>
                <a:chOff x="3275856" y="2564904"/>
                <a:chExt cx="216024" cy="1084382"/>
              </a:xfrm>
            </p:grpSpPr>
            <p:sp>
              <p:nvSpPr>
                <p:cNvPr id="110" name="円/楕円 109"/>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1" name="正方形/長方形 110"/>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2" name="正方形/長方形 111"/>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08" name="直線コネクタ 107"/>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p:cNvCxnSpPr/>
            <p:nvPr/>
          </p:nvCxnSpPr>
          <p:spPr>
            <a:xfrm flipH="1">
              <a:off x="4457634" y="2429217"/>
              <a:ext cx="10707" cy="1260000"/>
            </a:xfrm>
            <a:prstGeom prst="line">
              <a:avLst/>
            </a:prstGeom>
            <a:noFill/>
            <a:ln w="19050" cap="flat" cmpd="sng" algn="ctr">
              <a:solidFill>
                <a:srgbClr val="FF0000"/>
              </a:solidFill>
              <a:prstDash val="solid"/>
            </a:ln>
            <a:effectLst/>
          </p:spPr>
        </p:cxnSp>
        <p:sp>
          <p:nvSpPr>
            <p:cNvPr id="31" name="正方形/長方形 30"/>
            <p:cNvSpPr/>
            <p:nvPr/>
          </p:nvSpPr>
          <p:spPr>
            <a:xfrm>
              <a:off x="4267853" y="3342524"/>
              <a:ext cx="410008" cy="64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4613042" y="2879213"/>
              <a:ext cx="2487" cy="173570"/>
            </a:xfrm>
            <a:prstGeom prst="line">
              <a:avLst/>
            </a:prstGeom>
            <a:noFill/>
            <a:ln w="19050" cap="flat" cmpd="sng" algn="ctr">
              <a:solidFill>
                <a:schemeClr val="tx1"/>
              </a:solidFill>
              <a:prstDash val="solid"/>
              <a:headEnd type="stealth"/>
              <a:tailEnd type="stealth"/>
            </a:ln>
            <a:effectLst/>
          </p:spPr>
        </p:cxnSp>
        <p:cxnSp>
          <p:nvCxnSpPr>
            <p:cNvPr id="34" name="直線コネクタ 33"/>
            <p:cNvCxnSpPr/>
            <p:nvPr/>
          </p:nvCxnSpPr>
          <p:spPr>
            <a:xfrm>
              <a:off x="4608949" y="3160365"/>
              <a:ext cx="2487" cy="173570"/>
            </a:xfrm>
            <a:prstGeom prst="line">
              <a:avLst/>
            </a:prstGeom>
            <a:noFill/>
            <a:ln w="19050" cap="flat" cmpd="sng" algn="ctr">
              <a:solidFill>
                <a:schemeClr val="tx1"/>
              </a:solidFill>
              <a:prstDash val="solid"/>
              <a:headEnd type="stealth"/>
              <a:tailEnd type="stealth"/>
            </a:ln>
            <a:effectLst/>
          </p:spPr>
        </p:cxnSp>
        <p:cxnSp>
          <p:nvCxnSpPr>
            <p:cNvPr id="35" name="直線コネクタ 34"/>
            <p:cNvCxnSpPr/>
            <p:nvPr/>
          </p:nvCxnSpPr>
          <p:spPr>
            <a:xfrm>
              <a:off x="4609376" y="1879621"/>
              <a:ext cx="4467" cy="437956"/>
            </a:xfrm>
            <a:prstGeom prst="line">
              <a:avLst/>
            </a:prstGeom>
            <a:noFill/>
            <a:ln w="19050" cap="flat" cmpd="sng" algn="ctr">
              <a:solidFill>
                <a:schemeClr val="tx1"/>
              </a:solidFill>
              <a:prstDash val="solid"/>
              <a:headEnd type="stealth"/>
              <a:tailEnd type="stealth"/>
            </a:ln>
            <a:effectLst/>
          </p:spPr>
        </p:cxnSp>
        <p:sp>
          <p:nvSpPr>
            <p:cNvPr id="36" name="正方形/長方形 35"/>
            <p:cNvSpPr/>
            <p:nvPr/>
          </p:nvSpPr>
          <p:spPr>
            <a:xfrm rot="10800000" flipH="1">
              <a:off x="5527501" y="3518294"/>
              <a:ext cx="53896" cy="3171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37" name="直線矢印コネクタ 36"/>
            <p:cNvCxnSpPr/>
            <p:nvPr/>
          </p:nvCxnSpPr>
          <p:spPr>
            <a:xfrm rot="16200000">
              <a:off x="6765415" y="3846329"/>
              <a:ext cx="272962" cy="0"/>
            </a:xfrm>
            <a:prstGeom prst="straightConnector1">
              <a:avLst/>
            </a:prstGeom>
            <a:noFill/>
            <a:ln w="19050" cap="flat" cmpd="sng" algn="ctr">
              <a:solidFill>
                <a:srgbClr val="0000FF"/>
              </a:solidFill>
              <a:prstDash val="sysDash"/>
              <a:headEnd type="stealth"/>
              <a:tailEnd type="stealth"/>
            </a:ln>
            <a:effectLst/>
          </p:spPr>
        </p:cxnSp>
        <p:cxnSp>
          <p:nvCxnSpPr>
            <p:cNvPr id="38" name="直線矢印コネクタ 37"/>
            <p:cNvCxnSpPr/>
            <p:nvPr/>
          </p:nvCxnSpPr>
          <p:spPr>
            <a:xfrm>
              <a:off x="6115506" y="4540018"/>
              <a:ext cx="290215" cy="0"/>
            </a:xfrm>
            <a:prstGeom prst="straightConnector1">
              <a:avLst/>
            </a:prstGeom>
            <a:noFill/>
            <a:ln w="19050" cap="flat" cmpd="sng" algn="ctr">
              <a:solidFill>
                <a:srgbClr val="0000FF"/>
              </a:solidFill>
              <a:prstDash val="sysDash"/>
              <a:headEnd type="stealth"/>
              <a:tailEnd type="stealth"/>
            </a:ln>
            <a:effectLst/>
          </p:spPr>
        </p:cxnSp>
        <p:grpSp>
          <p:nvGrpSpPr>
            <p:cNvPr id="39" name="図形グループ 103"/>
            <p:cNvGrpSpPr/>
            <p:nvPr/>
          </p:nvGrpSpPr>
          <p:grpSpPr>
            <a:xfrm rot="10800000">
              <a:off x="6229470" y="3913076"/>
              <a:ext cx="94342" cy="626941"/>
              <a:chOff x="3275856" y="2564904"/>
              <a:chExt cx="216024" cy="1084382"/>
            </a:xfrm>
          </p:grpSpPr>
          <p:grpSp>
            <p:nvGrpSpPr>
              <p:cNvPr id="101" name="図形グループ 104"/>
              <p:cNvGrpSpPr/>
              <p:nvPr/>
            </p:nvGrpSpPr>
            <p:grpSpPr>
              <a:xfrm>
                <a:off x="3275856" y="2564904"/>
                <a:ext cx="216024" cy="1084382"/>
                <a:chOff x="3275856" y="2564904"/>
                <a:chExt cx="216024" cy="1084382"/>
              </a:xfrm>
            </p:grpSpPr>
            <p:sp>
              <p:nvSpPr>
                <p:cNvPr id="104" name="円/楕円 103"/>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05" name="正方形/長方形 104"/>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6" name="正方形/長方形 105"/>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02" name="直線コネクタ 101"/>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6513666" y="4122119"/>
              <a:ext cx="799524" cy="444628"/>
            </a:xfrm>
            <a:prstGeom prst="rect">
              <a:avLst/>
            </a:prstGeom>
            <a:solidFill>
              <a:sysClr val="window" lastClr="FFFFFF"/>
            </a:solid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Balanced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 detector</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endParaRPr>
            </a:p>
          </p:txBody>
        </p:sp>
        <p:cxnSp>
          <p:nvCxnSpPr>
            <p:cNvPr id="41" name="直線コネクタ 40"/>
            <p:cNvCxnSpPr/>
            <p:nvPr/>
          </p:nvCxnSpPr>
          <p:spPr>
            <a:xfrm>
              <a:off x="6064820" y="3679333"/>
              <a:ext cx="1752" cy="540000"/>
            </a:xfrm>
            <a:prstGeom prst="line">
              <a:avLst/>
            </a:prstGeom>
            <a:noFill/>
            <a:ln w="19050" cap="flat" cmpd="sng" algn="ctr">
              <a:solidFill>
                <a:srgbClr val="FF0000"/>
              </a:solidFill>
              <a:prstDash val="dash"/>
            </a:ln>
            <a:effectLst/>
          </p:spPr>
        </p:cxnSp>
        <p:grpSp>
          <p:nvGrpSpPr>
            <p:cNvPr id="42" name="グループ化 56"/>
            <p:cNvGrpSpPr/>
            <p:nvPr/>
          </p:nvGrpSpPr>
          <p:grpSpPr>
            <a:xfrm rot="5400000">
              <a:off x="5948305" y="3555191"/>
              <a:ext cx="236428" cy="250164"/>
              <a:chOff x="4644008" y="2041704"/>
              <a:chExt cx="374221" cy="372424"/>
            </a:xfrm>
            <a:noFill/>
          </p:grpSpPr>
          <p:sp>
            <p:nvSpPr>
              <p:cNvPr id="99" name="正方形/長方形 98"/>
              <p:cNvSpPr/>
              <p:nvPr/>
            </p:nvSpPr>
            <p:spPr>
              <a:xfrm>
                <a:off x="4644008" y="2044796"/>
                <a:ext cx="370800" cy="369332"/>
              </a:xfrm>
              <a:prstGeom prst="rect">
                <a:avLst/>
              </a:prstGeom>
              <a:grpFill/>
              <a:ln w="19050" cap="flat" cmpd="sng" algn="ctr">
                <a:solidFill>
                  <a:sysClr val="windowText" lastClr="000000"/>
                </a:solidFill>
                <a:prstDash val="solid"/>
              </a:ln>
              <a:effectLst>
                <a:glow rad="127000">
                  <a:srgbClr val="4F81BD">
                    <a:alpha val="1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00" name="直線コネクタ 99"/>
              <p:cNvCxnSpPr/>
              <p:nvPr/>
            </p:nvCxnSpPr>
            <p:spPr>
              <a:xfrm flipH="1">
                <a:off x="4647428" y="2041704"/>
                <a:ext cx="370801" cy="369332"/>
              </a:xfrm>
              <a:prstGeom prst="line">
                <a:avLst/>
              </a:prstGeom>
              <a:grpFill/>
              <a:ln w="12700" cap="flat" cmpd="sng" algn="ctr">
                <a:solidFill>
                  <a:sysClr val="windowText" lastClr="000000"/>
                </a:solidFill>
                <a:prstDash val="solid"/>
              </a:ln>
              <a:effectLst/>
            </p:spPr>
          </p:cxnSp>
        </p:grpSp>
        <p:sp>
          <p:nvSpPr>
            <p:cNvPr id="43" name="正方形/長方形 42"/>
            <p:cNvSpPr/>
            <p:nvPr/>
          </p:nvSpPr>
          <p:spPr bwMode="auto">
            <a:xfrm>
              <a:off x="6539284" y="4130574"/>
              <a:ext cx="773906" cy="409444"/>
            </a:xfrm>
            <a:prstGeom prst="rect">
              <a:avLst/>
            </a:prstGeom>
            <a:no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4" name="直線コネクタ 43"/>
            <p:cNvCxnSpPr/>
            <p:nvPr/>
          </p:nvCxnSpPr>
          <p:spPr>
            <a:xfrm flipH="1">
              <a:off x="6070691" y="3669930"/>
              <a:ext cx="507819" cy="0"/>
            </a:xfrm>
            <a:prstGeom prst="line">
              <a:avLst/>
            </a:prstGeom>
            <a:noFill/>
            <a:ln w="19050" cap="flat" cmpd="sng" algn="ctr">
              <a:solidFill>
                <a:srgbClr val="FF0000"/>
              </a:solidFill>
              <a:prstDash val="dash"/>
            </a:ln>
            <a:effectLst/>
          </p:spPr>
        </p:cxnSp>
        <p:grpSp>
          <p:nvGrpSpPr>
            <p:cNvPr id="45" name="図形グループ 103"/>
            <p:cNvGrpSpPr/>
            <p:nvPr/>
          </p:nvGrpSpPr>
          <p:grpSpPr>
            <a:xfrm rot="5400000">
              <a:off x="6518386" y="3531022"/>
              <a:ext cx="88734" cy="666567"/>
              <a:chOff x="3275856" y="2564904"/>
              <a:chExt cx="216024" cy="1084382"/>
            </a:xfrm>
          </p:grpSpPr>
          <p:grpSp>
            <p:nvGrpSpPr>
              <p:cNvPr id="93" name="図形グループ 104"/>
              <p:cNvGrpSpPr/>
              <p:nvPr/>
            </p:nvGrpSpPr>
            <p:grpSpPr>
              <a:xfrm>
                <a:off x="3275856" y="2564904"/>
                <a:ext cx="216024" cy="1084382"/>
                <a:chOff x="3275856" y="2564904"/>
                <a:chExt cx="216024" cy="1084382"/>
              </a:xfrm>
            </p:grpSpPr>
            <p:sp>
              <p:nvSpPr>
                <p:cNvPr id="96" name="円/楕円 95"/>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97" name="正方形/長方形 96"/>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8" name="正方形/長方形 97"/>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94" name="直線コネクタ 93"/>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3781713" y="1879622"/>
              <a:ext cx="521085"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PBS1</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a:off x="3733930" y="3222075"/>
              <a:ext cx="549302"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object</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テキスト ボックス 47"/>
            <p:cNvSpPr txBox="1"/>
            <p:nvPr/>
          </p:nvSpPr>
          <p:spPr>
            <a:xfrm>
              <a:off x="4639761" y="2807663"/>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a:solidFill>
                    <a:prstClr val="black"/>
                  </a:solidFill>
                  <a:latin typeface="Times New Roman" panose="02020603050405020304" pitchFamily="18" charset="0"/>
                  <a:cs typeface="Times New Roman" panose="02020603050405020304" pitchFamily="18" charset="0"/>
                </a:rPr>
                <a:t>2</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4639761" y="3081416"/>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a:solidFill>
                    <a:prstClr val="black"/>
                  </a:solidFill>
                  <a:latin typeface="Times New Roman" panose="02020603050405020304" pitchFamily="18" charset="0"/>
                  <a:cs typeface="Times New Roman" panose="02020603050405020304" pitchFamily="18" charset="0"/>
                </a:rPr>
                <a:t>2</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0" name="テキスト ボックス 49"/>
            <p:cNvSpPr txBox="1"/>
            <p:nvPr/>
          </p:nvSpPr>
          <p:spPr>
            <a:xfrm>
              <a:off x="4639124" y="2508283"/>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smtClean="0">
                  <a:solidFill>
                    <a:prstClr val="black"/>
                  </a:solidFill>
                  <a:latin typeface="Times New Roman" panose="02020603050405020304" pitchFamily="18" charset="0"/>
                  <a:cs typeface="Times New Roman" panose="02020603050405020304" pitchFamily="18" charset="0"/>
                </a:rPr>
                <a:t>1</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テキスト ボックス 50"/>
            <p:cNvSpPr txBox="1"/>
            <p:nvPr/>
          </p:nvSpPr>
          <p:spPr>
            <a:xfrm>
              <a:off x="4624356" y="1951571"/>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smtClean="0">
                  <a:solidFill>
                    <a:prstClr val="black"/>
                  </a:solidFill>
                  <a:latin typeface="Times New Roman" panose="02020603050405020304" pitchFamily="18" charset="0"/>
                  <a:cs typeface="Times New Roman" panose="02020603050405020304" pitchFamily="18" charset="0"/>
                </a:rPr>
                <a:t>1</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2135676" y="3209503"/>
              <a:ext cx="600500"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Times New Roman" panose="02020603050405020304" pitchFamily="18" charset="0"/>
                  <a:cs typeface="Times New Roman" panose="02020603050405020304" pitchFamily="18" charset="0"/>
                </a:rPr>
                <a:t>QWP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2163207" y="1722653"/>
              <a:ext cx="600500"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Times New Roman" panose="02020603050405020304" pitchFamily="18" charset="0"/>
                  <a:cs typeface="Times New Roman" panose="02020603050405020304" pitchFamily="18" charset="0"/>
                </a:rPr>
                <a:t>QWP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2786321" y="3198037"/>
              <a:ext cx="565764"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Times New Roman" panose="02020603050405020304" pitchFamily="18" charset="0"/>
                  <a:cs typeface="Times New Roman" panose="02020603050405020304" pitchFamily="18" charset="0"/>
                </a:rPr>
                <a:t>H</a:t>
              </a:r>
              <a:r>
                <a:rPr kumimoji="0" lang="en-US" altLang="ja-JP" kern="0" dirty="0" smtClean="0">
                  <a:solidFill>
                    <a:prstClr val="black"/>
                  </a:solidFill>
                  <a:latin typeface="Times New Roman" panose="02020603050405020304" pitchFamily="18" charset="0"/>
                  <a:cs typeface="Times New Roman" panose="02020603050405020304" pitchFamily="18" charset="0"/>
                </a:rPr>
                <a:t>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2750310" y="1739214"/>
              <a:ext cx="637784"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Times New Roman" panose="02020603050405020304" pitchFamily="18" charset="0"/>
                  <a:cs typeface="Times New Roman" panose="02020603050405020304" pitchFamily="18" charset="0"/>
                </a:rPr>
                <a:t>H</a:t>
              </a:r>
              <a:r>
                <a:rPr kumimoji="0" lang="en-US" altLang="ja-JP" kern="0" dirty="0" smtClean="0">
                  <a:solidFill>
                    <a:prstClr val="black"/>
                  </a:solidFill>
                  <a:latin typeface="Times New Roman" panose="02020603050405020304" pitchFamily="18" charset="0"/>
                  <a:cs typeface="Times New Roman" panose="02020603050405020304" pitchFamily="18" charset="0"/>
                </a:rPr>
                <a:t>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テキスト ボックス 55"/>
            <p:cNvSpPr txBox="1"/>
            <p:nvPr/>
          </p:nvSpPr>
          <p:spPr>
            <a:xfrm>
              <a:off x="3944387" y="3775082"/>
              <a:ext cx="521085"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PBS2</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7" name="テキスト ボックス 56"/>
            <p:cNvSpPr txBox="1"/>
            <p:nvPr/>
          </p:nvSpPr>
          <p:spPr>
            <a:xfrm>
              <a:off x="4073540" y="1454418"/>
              <a:ext cx="934943"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SLM(45</a:t>
              </a:r>
              <a:r>
                <a:rPr kumimoji="0" lang="en-US" altLang="ja-JP" kern="0" dirty="0" smtClean="0">
                  <a:solidFill>
                    <a:prstClr val="black"/>
                  </a:solidFill>
                  <a:latin typeface="Times New Roman" panose="02020603050405020304" pitchFamily="18" charset="0"/>
                  <a:cs typeface="Times New Roman" panose="02020603050405020304" pitchFamily="18" charset="0"/>
                </a:rPr>
                <a:t>°</a:t>
              </a:r>
              <a:r>
                <a:rPr kumimoji="0" lang="en-US" altLang="ja-JP" kern="0" noProof="0" dirty="0" smtClean="0">
                  <a:solidFill>
                    <a:prstClr val="black"/>
                  </a:solidFill>
                  <a:latin typeface="Times New Roman" panose="02020603050405020304" pitchFamily="18" charset="0"/>
                  <a:cs typeface="Times New Roman" panose="02020603050405020304" pitchFamily="18" charset="0"/>
                </a:rPr>
                <a:t>)</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5843518" y="3309924"/>
              <a:ext cx="521085"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PBS3</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59" name="グループ化 58"/>
            <p:cNvGrpSpPr/>
            <p:nvPr/>
          </p:nvGrpSpPr>
          <p:grpSpPr>
            <a:xfrm>
              <a:off x="4760772" y="1647912"/>
              <a:ext cx="425691" cy="285036"/>
              <a:chOff x="4759487" y="2121070"/>
              <a:chExt cx="425691" cy="285036"/>
            </a:xfrm>
          </p:grpSpPr>
          <p:cxnSp>
            <p:nvCxnSpPr>
              <p:cNvPr id="90" name="直線矢印コネクタ 89"/>
              <p:cNvCxnSpPr/>
              <p:nvPr/>
            </p:nvCxnSpPr>
            <p:spPr>
              <a:xfrm rot="5400000">
                <a:off x="4632309" y="2257551"/>
                <a:ext cx="272962" cy="0"/>
              </a:xfrm>
              <a:prstGeom prst="straightConnector1">
                <a:avLst/>
              </a:prstGeom>
              <a:noFill/>
              <a:ln w="19050" cap="flat" cmpd="sng" algn="ctr">
                <a:solidFill>
                  <a:srgbClr val="0000FF"/>
                </a:solidFill>
                <a:prstDash val="solid"/>
                <a:headEnd type="stealth"/>
                <a:tailEnd type="stealth"/>
              </a:ln>
              <a:effectLst/>
            </p:spPr>
          </p:cxnSp>
          <p:cxnSp>
            <p:nvCxnSpPr>
              <p:cNvPr id="91" name="直線矢印コネクタ 90"/>
              <p:cNvCxnSpPr/>
              <p:nvPr/>
            </p:nvCxnSpPr>
            <p:spPr>
              <a:xfrm>
                <a:off x="4894963" y="2276872"/>
                <a:ext cx="290215" cy="0"/>
              </a:xfrm>
              <a:prstGeom prst="straightConnector1">
                <a:avLst/>
              </a:prstGeom>
              <a:noFill/>
              <a:ln w="19050" cap="flat" cmpd="sng" algn="ctr">
                <a:solidFill>
                  <a:srgbClr val="0000FF"/>
                </a:solidFill>
                <a:prstDash val="solid"/>
                <a:headEnd type="stealth"/>
                <a:tailEnd type="stealth"/>
              </a:ln>
              <a:effectLst/>
            </p:spPr>
          </p:cxnSp>
          <p:sp>
            <p:nvSpPr>
              <p:cNvPr id="92" name="テキスト ボックス 91"/>
              <p:cNvSpPr txBox="1"/>
              <p:nvPr/>
            </p:nvSpPr>
            <p:spPr>
              <a:xfrm>
                <a:off x="4759487" y="2152190"/>
                <a:ext cx="218330" cy="2539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ja-JP" altLang="en-US" sz="105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60" name="テキスト ボックス 59"/>
            <p:cNvSpPr txBox="1"/>
            <p:nvPr/>
          </p:nvSpPr>
          <p:spPr>
            <a:xfrm>
              <a:off x="5293364" y="3838251"/>
              <a:ext cx="593828"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Times New Roman" panose="02020603050405020304" pitchFamily="18" charset="0"/>
                  <a:cs typeface="Times New Roman" panose="02020603050405020304" pitchFamily="18" charset="0"/>
                </a:rPr>
                <a:t>H</a:t>
              </a:r>
              <a:r>
                <a:rPr kumimoji="0" lang="en-US" altLang="ja-JP" kern="0" dirty="0" smtClean="0">
                  <a:solidFill>
                    <a:prstClr val="black"/>
                  </a:solidFill>
                  <a:latin typeface="Times New Roman" panose="02020603050405020304" pitchFamily="18" charset="0"/>
                  <a:cs typeface="Times New Roman" panose="02020603050405020304" pitchFamily="18" charset="0"/>
                </a:rPr>
                <a:t>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1" name="テキスト ボックス 60"/>
            <p:cNvSpPr txBox="1"/>
            <p:nvPr/>
          </p:nvSpPr>
          <p:spPr>
            <a:xfrm>
              <a:off x="927645" y="2375641"/>
              <a:ext cx="1479630" cy="77225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kern="0" noProof="0" dirty="0" smtClean="0">
                  <a:solidFill>
                    <a:prstClr val="black"/>
                  </a:solidFill>
                  <a:latin typeface="Times New Roman" panose="02020603050405020304" pitchFamily="18" charset="0"/>
                  <a:cs typeface="Times New Roman" panose="02020603050405020304" pitchFamily="18" charset="0"/>
                </a:rPr>
                <a:t>λ:</a:t>
              </a:r>
              <a:r>
                <a:rPr kumimoji="0" lang="ja-JP" altLang="en-US" sz="2000" kern="0" dirty="0">
                  <a:solidFill>
                    <a:prstClr val="black"/>
                  </a:solidFill>
                  <a:latin typeface="Times New Roman" panose="02020603050405020304" pitchFamily="18" charset="0"/>
                  <a:cs typeface="Times New Roman" panose="02020603050405020304" pitchFamily="18" charset="0"/>
                </a:rPr>
                <a:t> </a:t>
              </a:r>
              <a:r>
                <a:rPr kumimoji="0" lang="en-US" altLang="ja-JP" sz="2000" kern="0" noProof="0" dirty="0" smtClean="0">
                  <a:solidFill>
                    <a:prstClr val="black"/>
                  </a:solidFill>
                  <a:latin typeface="Times New Roman" panose="02020603050405020304" pitchFamily="18" charset="0"/>
                  <a:cs typeface="Times New Roman" panose="02020603050405020304" pitchFamily="18" charset="0"/>
                </a:rPr>
                <a:t>1550[nm]</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1" u="none" strike="noStrike" kern="0" cap="none" spc="0" normalizeH="0" baseline="0" dirty="0" err="1" smtClean="0">
                  <a:ln>
                    <a:noFill/>
                  </a:ln>
                  <a:solidFill>
                    <a:prstClr val="black"/>
                  </a:solidFill>
                  <a:effectLst/>
                  <a:uLnTx/>
                  <a:uFillTx/>
                  <a:latin typeface="Times New Roman" panose="02020603050405020304" pitchFamily="18" charset="0"/>
                  <a:cs typeface="Times New Roman" panose="02020603050405020304" pitchFamily="18" charset="0"/>
                </a:rPr>
                <a:t>f</a:t>
              </a:r>
              <a:r>
                <a:rPr kumimoji="0" lang="en-US" altLang="ja-JP" sz="1400" b="0" i="1" u="none" strike="noStrike" kern="0" cap="none" spc="0" normalizeH="0" baseline="0" dirty="0" err="1" smtClean="0">
                  <a:ln>
                    <a:noFill/>
                  </a:ln>
                  <a:solidFill>
                    <a:prstClr val="black"/>
                  </a:solidFill>
                  <a:effectLst/>
                  <a:uLnTx/>
                  <a:uFillTx/>
                  <a:latin typeface="Times New Roman" panose="02020603050405020304" pitchFamily="18" charset="0"/>
                  <a:cs typeface="Times New Roman" panose="02020603050405020304" pitchFamily="18" charset="0"/>
                </a:rPr>
                <a:t>rep</a:t>
              </a:r>
              <a:r>
                <a:rPr kumimoji="0" lang="en-US" altLang="ja-JP" sz="2000" kern="0" dirty="0" smtClean="0">
                  <a:solidFill>
                    <a:prstClr val="black"/>
                  </a:solidFill>
                  <a:latin typeface="Times New Roman" panose="02020603050405020304" pitchFamily="18" charset="0"/>
                  <a:cs typeface="Times New Roman" panose="02020603050405020304" pitchFamily="18" charset="0"/>
                </a:rPr>
                <a:t>: 250[MHz]</a:t>
              </a:r>
            </a:p>
            <a:p>
              <a:pPr lvl="0" algn="ctr" defTabSz="457200">
                <a:defRPr/>
              </a:pPr>
              <a:r>
                <a:rPr kumimoji="0" lang="en-US" altLang="ja-JP" sz="2000" b="0" i="1"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Δf</a:t>
              </a:r>
              <a:r>
                <a:rPr kumimoji="0" lang="en-US" altLang="ja-JP" sz="1400" b="0" i="1"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rep</a:t>
              </a:r>
              <a:r>
                <a:rPr kumimoji="0" lang="en-US" altLang="ja-JP" sz="2000" kern="0" dirty="0" smtClean="0">
                  <a:solidFill>
                    <a:prstClr val="black"/>
                  </a:solidFill>
                  <a:latin typeface="Times New Roman" panose="02020603050405020304" pitchFamily="18" charset="0"/>
                  <a:cs typeface="Times New Roman" panose="02020603050405020304" pitchFamily="18" charset="0"/>
                </a:rPr>
                <a:t>: </a:t>
              </a:r>
              <a:r>
                <a:rPr kumimoji="0" lang="en-US" altLang="ja-JP" sz="2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a:t>
              </a:r>
              <a:r>
                <a:rPr kumimoji="0" lang="en-US" altLang="ja-JP" sz="2000" kern="0" dirty="0" smtClean="0">
                  <a:solidFill>
                    <a:prstClr val="black"/>
                  </a:solidFill>
                  <a:latin typeface="Times New Roman" panose="02020603050405020304" pitchFamily="18" charset="0"/>
                  <a:cs typeface="Times New Roman" panose="02020603050405020304" pitchFamily="18" charset="0"/>
                </a:rPr>
                <a:t>,</a:t>
              </a:r>
              <a:r>
                <a:rPr kumimoji="0" lang="en-US" altLang="ja-JP" sz="2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677[Hz]</a:t>
              </a:r>
              <a:endParaRPr kumimoji="0" lang="ja-JP" alt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2" name="テキスト ボックス 61"/>
            <p:cNvSpPr txBox="1"/>
            <p:nvPr/>
          </p:nvSpPr>
          <p:spPr>
            <a:xfrm>
              <a:off x="1191719" y="2014377"/>
              <a:ext cx="718322"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Comb</a:t>
              </a:r>
              <a:r>
                <a:rPr kumimoji="0" lang="en-US" altLang="ja-JP" kern="0" dirty="0" smtClean="0">
                  <a:solidFill>
                    <a:prstClr val="black"/>
                  </a:solidFill>
                  <a:latin typeface="Arial Unicode MS" pitchFamily="50" charset="-128"/>
                  <a:ea typeface="Arial Unicode MS" pitchFamily="50" charset="-128"/>
                  <a:cs typeface="Arial Unicode MS" pitchFamily="50" charset="-128"/>
                </a:rPr>
                <a:t>1</a:t>
              </a:r>
              <a:endParaRPr kumimoji="0" lang="ja-JP" altLang="en-US" b="0" i="0" u="none" strike="noStrike" kern="0" cap="none" spc="0" normalizeH="0" baseline="0" noProof="0" dirty="0">
                <a:ln>
                  <a:noFill/>
                </a:ln>
                <a:solidFill>
                  <a:prstClr val="black"/>
                </a:solidFill>
                <a:effectLst/>
                <a:uLnTx/>
                <a:uFillTx/>
                <a:latin typeface="Arial Unicode MS" pitchFamily="50" charset="-128"/>
                <a:ea typeface="Arial Unicode MS" pitchFamily="50" charset="-128"/>
                <a:cs typeface="Arial Unicode MS" pitchFamily="50" charset="-128"/>
              </a:endParaRPr>
            </a:p>
          </p:txBody>
        </p:sp>
        <p:sp>
          <p:nvSpPr>
            <p:cNvPr id="63" name="正方形/長方形 62"/>
            <p:cNvSpPr/>
            <p:nvPr/>
          </p:nvSpPr>
          <p:spPr>
            <a:xfrm>
              <a:off x="1239578" y="1972050"/>
              <a:ext cx="613941" cy="365474"/>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64" name="直線矢印コネクタ 63"/>
            <p:cNvCxnSpPr/>
            <p:nvPr/>
          </p:nvCxnSpPr>
          <p:spPr>
            <a:xfrm rot="5400000">
              <a:off x="4674471" y="2284390"/>
              <a:ext cx="272962" cy="0"/>
            </a:xfrm>
            <a:prstGeom prst="straightConnector1">
              <a:avLst/>
            </a:prstGeom>
            <a:noFill/>
            <a:ln w="19050" cap="flat" cmpd="sng" algn="ctr">
              <a:solidFill>
                <a:srgbClr val="0000FF"/>
              </a:solidFill>
              <a:prstDash val="solid"/>
              <a:headEnd type="stealth"/>
              <a:tailEnd type="stealth"/>
            </a:ln>
            <a:effectLst/>
          </p:spPr>
        </p:cxnSp>
        <p:cxnSp>
          <p:nvCxnSpPr>
            <p:cNvPr id="65" name="直線コネクタ 64"/>
            <p:cNvCxnSpPr/>
            <p:nvPr/>
          </p:nvCxnSpPr>
          <p:spPr>
            <a:xfrm rot="18900000">
              <a:off x="6054959" y="4133358"/>
              <a:ext cx="4033" cy="216000"/>
            </a:xfrm>
            <a:prstGeom prst="line">
              <a:avLst/>
            </a:prstGeom>
            <a:noFill/>
            <a:ln w="19050" cap="flat" cmpd="sng" algn="ctr">
              <a:solidFill>
                <a:schemeClr val="tx1"/>
              </a:solidFill>
              <a:prstDash val="solid"/>
              <a:headEnd type="none"/>
              <a:tailEnd type="none"/>
            </a:ln>
            <a:effectLst/>
          </p:spPr>
        </p:cxnSp>
        <p:cxnSp>
          <p:nvCxnSpPr>
            <p:cNvPr id="66" name="直線コネクタ 65"/>
            <p:cNvCxnSpPr/>
            <p:nvPr/>
          </p:nvCxnSpPr>
          <p:spPr>
            <a:xfrm flipH="1">
              <a:off x="6056975" y="4215036"/>
              <a:ext cx="468000" cy="0"/>
            </a:xfrm>
            <a:prstGeom prst="line">
              <a:avLst/>
            </a:prstGeom>
            <a:noFill/>
            <a:ln w="19050" cap="flat" cmpd="sng" algn="ctr">
              <a:solidFill>
                <a:srgbClr val="FF0000"/>
              </a:solidFill>
              <a:prstDash val="dash"/>
            </a:ln>
            <a:effectLst/>
          </p:spPr>
        </p:cxnSp>
        <p:cxnSp>
          <p:nvCxnSpPr>
            <p:cNvPr id="67" name="直線コネクタ 66"/>
            <p:cNvCxnSpPr/>
            <p:nvPr/>
          </p:nvCxnSpPr>
          <p:spPr>
            <a:xfrm>
              <a:off x="6575013" y="3668937"/>
              <a:ext cx="1752" cy="468000"/>
            </a:xfrm>
            <a:prstGeom prst="line">
              <a:avLst/>
            </a:prstGeom>
            <a:noFill/>
            <a:ln w="19050" cap="flat" cmpd="sng" algn="ctr">
              <a:solidFill>
                <a:srgbClr val="FF0000"/>
              </a:solidFill>
              <a:prstDash val="dash"/>
            </a:ln>
            <a:effectLst/>
          </p:spPr>
        </p:cxnSp>
        <p:cxnSp>
          <p:nvCxnSpPr>
            <p:cNvPr id="68" name="直線コネクタ 67"/>
            <p:cNvCxnSpPr/>
            <p:nvPr/>
          </p:nvCxnSpPr>
          <p:spPr>
            <a:xfrm rot="18900000">
              <a:off x="6592068" y="3560927"/>
              <a:ext cx="4033" cy="216000"/>
            </a:xfrm>
            <a:prstGeom prst="line">
              <a:avLst/>
            </a:prstGeom>
            <a:noFill/>
            <a:ln w="19050" cap="flat" cmpd="sng" algn="ctr">
              <a:solidFill>
                <a:schemeClr val="tx1"/>
              </a:solidFill>
              <a:prstDash val="solid"/>
              <a:headEnd type="none"/>
              <a:tailEnd type="none"/>
            </a:ln>
            <a:effectLst/>
          </p:spPr>
        </p:cxnSp>
        <p:cxnSp>
          <p:nvCxnSpPr>
            <p:cNvPr id="69" name="曲線コネクタ 68"/>
            <p:cNvCxnSpPr/>
            <p:nvPr/>
          </p:nvCxnSpPr>
          <p:spPr>
            <a:xfrm>
              <a:off x="4432449" y="1831431"/>
              <a:ext cx="546653" cy="189259"/>
            </a:xfrm>
            <a:prstGeom prst="curvedConnector3">
              <a:avLst>
                <a:gd name="adj1" fmla="val 50000"/>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曲線コネクタ 69"/>
            <p:cNvCxnSpPr/>
            <p:nvPr/>
          </p:nvCxnSpPr>
          <p:spPr>
            <a:xfrm flipV="1">
              <a:off x="4646825" y="2949157"/>
              <a:ext cx="613164" cy="386885"/>
            </a:xfrm>
            <a:prstGeom prst="curvedConnector3">
              <a:avLst>
                <a:gd name="adj1" fmla="val 50000"/>
              </a:avLst>
            </a:prstGeom>
            <a:ln w="0">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図 70"/>
            <p:cNvPicPr>
              <a:picLocks noChangeAspect="1"/>
            </p:cNvPicPr>
            <p:nvPr/>
          </p:nvPicPr>
          <p:blipFill>
            <a:blip r:embed="rId3"/>
            <a:stretch>
              <a:fillRect/>
            </a:stretch>
          </p:blipFill>
          <p:spPr>
            <a:xfrm>
              <a:off x="4984792" y="1874946"/>
              <a:ext cx="288000" cy="288000"/>
            </a:xfrm>
            <a:prstGeom prst="rect">
              <a:avLst/>
            </a:prstGeom>
          </p:spPr>
        </p:pic>
        <p:pic>
          <p:nvPicPr>
            <p:cNvPr id="72" name="図 71"/>
            <p:cNvPicPr>
              <a:picLocks noChangeAspect="1"/>
            </p:cNvPicPr>
            <p:nvPr/>
          </p:nvPicPr>
          <p:blipFill>
            <a:blip r:embed="rId3"/>
            <a:stretch>
              <a:fillRect/>
            </a:stretch>
          </p:blipFill>
          <p:spPr>
            <a:xfrm>
              <a:off x="5047795" y="1922783"/>
              <a:ext cx="288000" cy="288000"/>
            </a:xfrm>
            <a:prstGeom prst="rect">
              <a:avLst/>
            </a:prstGeom>
          </p:spPr>
        </p:pic>
        <p:pic>
          <p:nvPicPr>
            <p:cNvPr id="73" name="図 72"/>
            <p:cNvPicPr>
              <a:picLocks noChangeAspect="1"/>
            </p:cNvPicPr>
            <p:nvPr/>
          </p:nvPicPr>
          <p:blipFill>
            <a:blip r:embed="rId4"/>
            <a:stretch>
              <a:fillRect/>
            </a:stretch>
          </p:blipFill>
          <p:spPr>
            <a:xfrm>
              <a:off x="5093833" y="1972050"/>
              <a:ext cx="288000" cy="288000"/>
            </a:xfrm>
            <a:prstGeom prst="rect">
              <a:avLst/>
            </a:prstGeom>
          </p:spPr>
        </p:pic>
        <p:pic>
          <p:nvPicPr>
            <p:cNvPr id="74" name="図 73"/>
            <p:cNvPicPr>
              <a:picLocks noChangeAspect="1"/>
            </p:cNvPicPr>
            <p:nvPr/>
          </p:nvPicPr>
          <p:blipFill>
            <a:blip r:embed="rId5"/>
            <a:stretch>
              <a:fillRect/>
            </a:stretch>
          </p:blipFill>
          <p:spPr>
            <a:xfrm>
              <a:off x="5251453" y="2667810"/>
              <a:ext cx="288000" cy="288000"/>
            </a:xfrm>
            <a:prstGeom prst="rect">
              <a:avLst/>
            </a:prstGeom>
          </p:spPr>
        </p:pic>
        <p:pic>
          <p:nvPicPr>
            <p:cNvPr id="75" name="図 74"/>
            <p:cNvPicPr>
              <a:picLocks noChangeAspect="1"/>
            </p:cNvPicPr>
            <p:nvPr/>
          </p:nvPicPr>
          <p:blipFill>
            <a:blip r:embed="rId5"/>
            <a:stretch>
              <a:fillRect/>
            </a:stretch>
          </p:blipFill>
          <p:spPr>
            <a:xfrm>
              <a:off x="5283304" y="2704852"/>
              <a:ext cx="288000" cy="288000"/>
            </a:xfrm>
            <a:prstGeom prst="rect">
              <a:avLst/>
            </a:prstGeom>
          </p:spPr>
        </p:pic>
        <p:pic>
          <p:nvPicPr>
            <p:cNvPr id="76" name="図 75"/>
            <p:cNvPicPr>
              <a:picLocks noChangeAspect="1"/>
            </p:cNvPicPr>
            <p:nvPr/>
          </p:nvPicPr>
          <p:blipFill>
            <a:blip r:embed="rId6"/>
            <a:stretch>
              <a:fillRect/>
            </a:stretch>
          </p:blipFill>
          <p:spPr>
            <a:xfrm>
              <a:off x="5309034" y="2740368"/>
              <a:ext cx="288000" cy="288000"/>
            </a:xfrm>
            <a:prstGeom prst="rect">
              <a:avLst/>
            </a:prstGeom>
          </p:spPr>
        </p:pic>
        <p:sp>
          <p:nvSpPr>
            <p:cNvPr id="77" name="テキスト ボックス 76"/>
            <p:cNvSpPr txBox="1"/>
            <p:nvPr/>
          </p:nvSpPr>
          <p:spPr>
            <a:xfrm>
              <a:off x="4911956" y="2249088"/>
              <a:ext cx="1636855"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latin typeface="Times New Roman" panose="02020603050405020304" pitchFamily="18" charset="0"/>
                  <a:cs typeface="Times New Roman" panose="02020603050405020304" pitchFamily="18" charset="0"/>
                </a:rPr>
                <a:t>s</a:t>
              </a:r>
              <a:r>
                <a:rPr kumimoji="0" lang="en-US" altLang="ja-JP" sz="1600" kern="0" dirty="0" smtClean="0">
                  <a:solidFill>
                    <a:prstClr val="black"/>
                  </a:solidFill>
                  <a:latin typeface="Times New Roman" panose="02020603050405020304" pitchFamily="18" charset="0"/>
                  <a:cs typeface="Times New Roman" panose="02020603050405020304" pitchFamily="18" charset="0"/>
                </a:rPr>
                <a:t>patial phase modulation</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テキスト ボックス 77"/>
            <p:cNvSpPr txBox="1"/>
            <p:nvPr/>
          </p:nvSpPr>
          <p:spPr>
            <a:xfrm>
              <a:off x="5033056" y="3018019"/>
              <a:ext cx="1855542"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spatial </a:t>
              </a:r>
              <a:r>
                <a:rPr kumimoji="0" lang="en-US" altLang="ja-JP" sz="1600" kern="0" dirty="0" err="1" smtClean="0">
                  <a:solidFill>
                    <a:prstClr val="black"/>
                  </a:solidFill>
                  <a:latin typeface="Times New Roman" panose="02020603050405020304" pitchFamily="18" charset="0"/>
                  <a:cs typeface="Times New Roman" panose="02020603050405020304" pitchFamily="18" charset="0"/>
                </a:rPr>
                <a:t>indencity</a:t>
              </a:r>
              <a:r>
                <a:rPr kumimoji="0" lang="en-US" altLang="ja-JP" sz="1600" kern="0" dirty="0" smtClean="0">
                  <a:solidFill>
                    <a:prstClr val="black"/>
                  </a:solidFill>
                  <a:latin typeface="Times New Roman" panose="02020603050405020304" pitchFamily="18" charset="0"/>
                  <a:cs typeface="Times New Roman" panose="02020603050405020304" pitchFamily="18" charset="0"/>
                </a:rPr>
                <a:t> modulation</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正方形/長方形 78"/>
            <p:cNvSpPr/>
            <p:nvPr/>
          </p:nvSpPr>
          <p:spPr>
            <a:xfrm rot="5400000">
              <a:off x="5437634" y="2042333"/>
              <a:ext cx="72000" cy="720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rot="5400000">
              <a:off x="5437634" y="2177121"/>
              <a:ext cx="72000"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テキスト ボックス 80"/>
            <p:cNvSpPr txBox="1"/>
            <p:nvPr/>
          </p:nvSpPr>
          <p:spPr>
            <a:xfrm>
              <a:off x="5475730" y="1938718"/>
              <a:ext cx="253018"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:0</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テキスト ボックス 81"/>
            <p:cNvSpPr txBox="1"/>
            <p:nvPr/>
          </p:nvSpPr>
          <p:spPr>
            <a:xfrm>
              <a:off x="5474554" y="2064557"/>
              <a:ext cx="254194"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:π</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3" name="正方形/長方形 82"/>
            <p:cNvSpPr/>
            <p:nvPr/>
          </p:nvSpPr>
          <p:spPr>
            <a:xfrm rot="5400000">
              <a:off x="5646212" y="2821062"/>
              <a:ext cx="72000" cy="720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rot="5400000">
              <a:off x="5646212" y="2955850"/>
              <a:ext cx="72000"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p:cNvSpPr txBox="1"/>
            <p:nvPr/>
          </p:nvSpPr>
          <p:spPr>
            <a:xfrm>
              <a:off x="5671957" y="2720143"/>
              <a:ext cx="253018"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:0</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6" name="テキスト ボックス 85"/>
            <p:cNvSpPr txBox="1"/>
            <p:nvPr/>
          </p:nvSpPr>
          <p:spPr>
            <a:xfrm>
              <a:off x="5671957" y="2853407"/>
              <a:ext cx="253018"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:1</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7" name="正方形/長方形 86"/>
            <p:cNvSpPr/>
            <p:nvPr/>
          </p:nvSpPr>
          <p:spPr>
            <a:xfrm rot="10800000" flipH="1">
              <a:off x="5087196" y="3513219"/>
              <a:ext cx="53896" cy="3171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sp>
          <p:nvSpPr>
            <p:cNvPr id="88" name="テキスト ボックス 87"/>
            <p:cNvSpPr txBox="1"/>
            <p:nvPr/>
          </p:nvSpPr>
          <p:spPr>
            <a:xfrm>
              <a:off x="4861315" y="3838378"/>
              <a:ext cx="505655"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Times New Roman" panose="02020603050405020304" pitchFamily="18" charset="0"/>
                  <a:cs typeface="Times New Roman" panose="02020603050405020304" pitchFamily="18" charset="0"/>
                </a:rPr>
                <a:t>BPF</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9" name="正方形/長方形 88"/>
            <p:cNvSpPr/>
            <p:nvPr/>
          </p:nvSpPr>
          <p:spPr>
            <a:xfrm>
              <a:off x="1207053" y="3494133"/>
              <a:ext cx="613941" cy="365474"/>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grpSp>
      <p:sp>
        <p:nvSpPr>
          <p:cNvPr id="3" name="テキスト ボックス 2"/>
          <p:cNvSpPr txBox="1"/>
          <p:nvPr/>
        </p:nvSpPr>
        <p:spPr>
          <a:xfrm>
            <a:off x="5354140" y="1581202"/>
            <a:ext cx="3998916" cy="954107"/>
          </a:xfrm>
          <a:prstGeom prst="rect">
            <a:avLst/>
          </a:prstGeom>
          <a:noFill/>
        </p:spPr>
        <p:txBody>
          <a:bodyPr wrap="square" rtlCol="0">
            <a:spAutoFit/>
          </a:bodyPr>
          <a:lstStyle/>
          <a:p>
            <a:pPr algn="ctr"/>
            <a:r>
              <a:rPr kumimoji="1" lang="en-US" altLang="ja-JP" sz="2800" dirty="0" smtClean="0"/>
              <a:t>N=2500,5000,</a:t>
            </a:r>
          </a:p>
          <a:p>
            <a:pPr algn="ctr"/>
            <a:r>
              <a:rPr kumimoji="1" lang="en-US" altLang="ja-JP" sz="2800" dirty="0" smtClean="0"/>
              <a:t>7500,10000</a:t>
            </a:r>
            <a:r>
              <a:rPr kumimoji="1" lang="ja-JP" altLang="en-US" sz="2800" dirty="0" smtClean="0"/>
              <a:t>回を検証</a:t>
            </a:r>
            <a:endParaRPr kumimoji="1" lang="ja-JP" altLang="en-US" sz="2800" dirty="0"/>
          </a:p>
        </p:txBody>
      </p:sp>
      <p:sp>
        <p:nvSpPr>
          <p:cNvPr id="4" name="スライド番号プレースホルダー 3"/>
          <p:cNvSpPr>
            <a:spLocks noGrp="1"/>
          </p:cNvSpPr>
          <p:nvPr>
            <p:ph type="sldNum" sz="quarter" idx="12"/>
          </p:nvPr>
        </p:nvSpPr>
        <p:spPr>
          <a:xfrm>
            <a:off x="7272300" y="6392180"/>
            <a:ext cx="1905000" cy="457200"/>
          </a:xfrm>
        </p:spPr>
        <p:txBody>
          <a:bodyPr/>
          <a:lstStyle/>
          <a:p>
            <a:fld id="{4D984958-7545-47B0-9D3B-511989F06D6E}" type="slidenum">
              <a:rPr lang="ja-JP" altLang="en-US" sz="2000" smtClean="0">
                <a:solidFill>
                  <a:srgbClr val="000000"/>
                </a:solidFill>
              </a:rPr>
              <a:pPr/>
              <a:t>10</a:t>
            </a:fld>
            <a:endParaRPr lang="ja-JP" altLang="en-US" sz="2000" dirty="0">
              <a:solidFill>
                <a:srgbClr val="000000"/>
              </a:solidFill>
            </a:endParaRPr>
          </a:p>
        </p:txBody>
      </p:sp>
      <p:cxnSp>
        <p:nvCxnSpPr>
          <p:cNvPr id="127" name="直線コネクタ 126"/>
          <p:cNvCxnSpPr/>
          <p:nvPr/>
        </p:nvCxnSpPr>
        <p:spPr>
          <a:xfrm>
            <a:off x="5202021" y="3570051"/>
            <a:ext cx="6090" cy="576000"/>
          </a:xfrm>
          <a:prstGeom prst="line">
            <a:avLst/>
          </a:prstGeom>
          <a:noFill/>
          <a:ln w="19050" cap="flat" cmpd="sng" algn="ctr">
            <a:solidFill>
              <a:schemeClr val="tx1"/>
            </a:solidFill>
            <a:prstDash val="solid"/>
            <a:headEnd type="stealth"/>
            <a:tailEnd type="stealth"/>
          </a:ln>
          <a:effectLst/>
        </p:spPr>
      </p:cxnSp>
    </p:spTree>
    <p:extLst>
      <p:ext uri="{BB962C8B-B14F-4D97-AF65-F5344CB8AC3E}">
        <p14:creationId xmlns:p14="http://schemas.microsoft.com/office/powerpoint/2010/main" val="16531482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5615"/>
            <a:ext cx="4842580" cy="400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取得した波形の基本特性</a:t>
            </a:r>
            <a:endParaRPr kumimoji="1" lang="ja-JP" altLang="en-US" dirty="0"/>
          </a:p>
        </p:txBody>
      </p:sp>
      <p:sp>
        <p:nvSpPr>
          <p:cNvPr id="8" name="コンテンツ プレースホルダー 2"/>
          <p:cNvSpPr txBox="1">
            <a:spLocks/>
          </p:cNvSpPr>
          <p:nvPr/>
        </p:nvSpPr>
        <p:spPr bwMode="auto">
          <a:xfrm>
            <a:off x="505390" y="5004175"/>
            <a:ext cx="4005445" cy="5624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sz="2800" kern="0" dirty="0" smtClean="0"/>
              <a:t>インターフェログラム</a:t>
            </a:r>
            <a:endParaRPr lang="ja-JP" altLang="en-US" sz="2800" kern="0" dirty="0"/>
          </a:p>
        </p:txBody>
      </p:sp>
      <p:sp>
        <p:nvSpPr>
          <p:cNvPr id="6" name="正方形/長方形 5"/>
          <p:cNvSpPr/>
          <p:nvPr/>
        </p:nvSpPr>
        <p:spPr>
          <a:xfrm>
            <a:off x="6192180" y="5004175"/>
            <a:ext cx="2339102" cy="523220"/>
          </a:xfrm>
          <a:prstGeom prst="rect">
            <a:avLst/>
          </a:prstGeom>
        </p:spPr>
        <p:txBody>
          <a:bodyPr wrap="none">
            <a:spAutoFit/>
          </a:bodyPr>
          <a:lstStyle/>
          <a:p>
            <a:r>
              <a:rPr lang="ja-JP" altLang="en-US" sz="2800" dirty="0" smtClean="0"/>
              <a:t>光スペクトル</a:t>
            </a:r>
            <a:endParaRPr lang="ja-JP" altLang="en-US" sz="2800" dirty="0"/>
          </a:p>
        </p:txBody>
      </p:sp>
      <p:sp>
        <p:nvSpPr>
          <p:cNvPr id="3" name="スライド番号プレースホルダー 2"/>
          <p:cNvSpPr>
            <a:spLocks noGrp="1"/>
          </p:cNvSpPr>
          <p:nvPr>
            <p:ph type="sldNum" sz="quarter" idx="12"/>
          </p:nvPr>
        </p:nvSpPr>
        <p:spPr>
          <a:xfrm>
            <a:off x="7212505" y="6392180"/>
            <a:ext cx="1905000" cy="457200"/>
          </a:xfrm>
        </p:spPr>
        <p:txBody>
          <a:bodyPr/>
          <a:lstStyle/>
          <a:p>
            <a:fld id="{4D984958-7545-47B0-9D3B-511989F06D6E}" type="slidenum">
              <a:rPr lang="ja-JP" altLang="en-US" sz="2000" smtClean="0">
                <a:solidFill>
                  <a:srgbClr val="000000"/>
                </a:solidFill>
              </a:rPr>
              <a:pPr/>
              <a:t>11</a:t>
            </a:fld>
            <a:endParaRPr lang="ja-JP" altLang="en-US" sz="2000" dirty="0">
              <a:solidFill>
                <a:srgbClr val="000000"/>
              </a:solidFill>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020" y="1130610"/>
            <a:ext cx="4842580" cy="400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01870" y="3654025"/>
            <a:ext cx="2327024" cy="523220"/>
          </a:xfrm>
          <a:prstGeom prst="rect">
            <a:avLst/>
          </a:prstGeom>
          <a:solidFill>
            <a:schemeClr val="bg1"/>
          </a:solidFill>
          <a:ln w="19050">
            <a:solidFill>
              <a:schemeClr val="tx1"/>
            </a:solidFill>
          </a:ln>
        </p:spPr>
        <p:txBody>
          <a:bodyPr wrap="square" rtlCol="0">
            <a:spAutoFit/>
          </a:bodyPr>
          <a:lstStyle/>
          <a:p>
            <a:pPr algn="ctr"/>
            <a:r>
              <a:rPr lang="ja-JP" altLang="en-US" sz="2800" dirty="0"/>
              <a:t>フーリエ変換</a:t>
            </a:r>
            <a:endParaRPr kumimoji="1" lang="ja-JP" altLang="en-US" sz="2800" dirty="0"/>
          </a:p>
        </p:txBody>
      </p:sp>
      <p:sp>
        <p:nvSpPr>
          <p:cNvPr id="4" name="右矢印 3"/>
          <p:cNvSpPr/>
          <p:nvPr/>
        </p:nvSpPr>
        <p:spPr bwMode="auto">
          <a:xfrm>
            <a:off x="3986935" y="3203975"/>
            <a:ext cx="675075" cy="31346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コンテンツ プレースホルダー 2"/>
          <p:cNvSpPr txBox="1">
            <a:spLocks/>
          </p:cNvSpPr>
          <p:nvPr/>
        </p:nvSpPr>
        <p:spPr bwMode="auto">
          <a:xfrm>
            <a:off x="177298" y="5674411"/>
            <a:ext cx="8535162" cy="11299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kern="0" dirty="0" smtClean="0"/>
              <a:t>取得</a:t>
            </a:r>
            <a:r>
              <a:rPr lang="ja-JP" altLang="en-US" kern="0" dirty="0"/>
              <a:t>した光スペクトルからレーザーの制御と</a:t>
            </a:r>
          </a:p>
          <a:p>
            <a:pPr marL="0" indent="0" algn="ctr">
              <a:buNone/>
            </a:pPr>
            <a:r>
              <a:rPr lang="ja-JP" altLang="en-US" kern="0" dirty="0"/>
              <a:t>光学配置が適当であることを確認</a:t>
            </a:r>
          </a:p>
          <a:p>
            <a:pPr marL="0" indent="0">
              <a:buNone/>
            </a:pPr>
            <a:endParaRPr lang="ja-JP" altLang="en-US" sz="2800" kern="0" dirty="0"/>
          </a:p>
        </p:txBody>
      </p:sp>
    </p:spTree>
    <p:extLst>
      <p:ext uri="{BB962C8B-B14F-4D97-AF65-F5344CB8AC3E}">
        <p14:creationId xmlns:p14="http://schemas.microsoft.com/office/powerpoint/2010/main" val="6861930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914684" y="3616640"/>
            <a:ext cx="1800200" cy="461665"/>
          </a:xfrm>
          <a:prstGeom prst="rect">
            <a:avLst/>
          </a:prstGeom>
          <a:noFill/>
        </p:spPr>
        <p:txBody>
          <a:bodyPr wrap="square" rtlCol="0">
            <a:spAutoFit/>
          </a:bodyPr>
          <a:lstStyle/>
          <a:p>
            <a:pPr algn="ctr"/>
            <a:r>
              <a:rPr lang="ja-JP" altLang="en-US" sz="2400" dirty="0" smtClean="0"/>
              <a:t>サンプル</a:t>
            </a:r>
            <a:endParaRPr kumimoji="1" lang="ja-JP" altLang="en-US" sz="2400" dirty="0"/>
          </a:p>
        </p:txBody>
      </p:sp>
      <p:sp>
        <p:nvSpPr>
          <p:cNvPr id="9" name="スライド番号プレースホルダー 8"/>
          <p:cNvSpPr>
            <a:spLocks noGrp="1"/>
          </p:cNvSpPr>
          <p:nvPr>
            <p:ph type="sldNum" sz="quarter" idx="12"/>
          </p:nvPr>
        </p:nvSpPr>
        <p:spPr>
          <a:xfrm>
            <a:off x="7257510" y="6399330"/>
            <a:ext cx="1905000" cy="457200"/>
          </a:xfrm>
        </p:spPr>
        <p:txBody>
          <a:bodyPr/>
          <a:lstStyle/>
          <a:p>
            <a:fld id="{4D984958-7545-47B0-9D3B-511989F06D6E}" type="slidenum">
              <a:rPr lang="ja-JP" altLang="en-US" sz="2000" smtClean="0">
                <a:solidFill>
                  <a:srgbClr val="000000"/>
                </a:solidFill>
              </a:rPr>
              <a:pPr/>
              <a:t>12</a:t>
            </a:fld>
            <a:endParaRPr lang="ja-JP" altLang="en-US" sz="2000" dirty="0">
              <a:solidFill>
                <a:srgbClr val="000000"/>
              </a:solidFill>
            </a:endParaRPr>
          </a:p>
        </p:txBody>
      </p:sp>
      <p:sp>
        <p:nvSpPr>
          <p:cNvPr id="2" name="タイトル 1"/>
          <p:cNvSpPr>
            <a:spLocks noGrp="1"/>
          </p:cNvSpPr>
          <p:nvPr>
            <p:ph type="title"/>
          </p:nvPr>
        </p:nvSpPr>
        <p:spPr>
          <a:xfrm>
            <a:off x="63515" y="8620"/>
            <a:ext cx="9144000" cy="846094"/>
          </a:xfrm>
          <a:solidFill>
            <a:schemeClr val="bg1">
              <a:alpha val="82000"/>
            </a:schemeClr>
          </a:solidFill>
        </p:spPr>
        <p:txBody>
          <a:bodyPr/>
          <a:lstStyle/>
          <a:p>
            <a:r>
              <a:rPr kumimoji="1" lang="ja-JP" altLang="en-US" sz="3600" dirty="0" smtClean="0"/>
              <a:t>測定結果</a:t>
            </a:r>
            <a:r>
              <a:rPr lang="en-US" altLang="ja-JP" sz="3600" dirty="0" smtClean="0"/>
              <a:t>~</a:t>
            </a:r>
            <a:r>
              <a:rPr lang="ja-JP" altLang="en-US" sz="3600" dirty="0" smtClean="0"/>
              <a:t>パターン枚数とイメージの関係</a:t>
            </a:r>
            <a:r>
              <a:rPr lang="en-US" altLang="ja-JP" sz="3600" dirty="0" smtClean="0"/>
              <a:t>~</a:t>
            </a:r>
            <a:endParaRPr kumimoji="1" lang="ja-JP" altLang="en-US" dirty="0"/>
          </a:p>
        </p:txBody>
      </p:sp>
      <p:grpSp>
        <p:nvGrpSpPr>
          <p:cNvPr id="10" name="グループ化 9"/>
          <p:cNvGrpSpPr/>
          <p:nvPr/>
        </p:nvGrpSpPr>
        <p:grpSpPr>
          <a:xfrm>
            <a:off x="4913349" y="988994"/>
            <a:ext cx="3870351" cy="2642188"/>
            <a:chOff x="2546775" y="1358770"/>
            <a:chExt cx="2880320" cy="2025226"/>
          </a:xfrm>
        </p:grpSpPr>
        <p:pic>
          <p:nvPicPr>
            <p:cNvPr id="44" name="図 43"/>
            <p:cNvPicPr>
              <a:picLocks noChangeAspect="1"/>
            </p:cNvPicPr>
            <p:nvPr/>
          </p:nvPicPr>
          <p:blipFill rotWithShape="1">
            <a:blip r:embed="rId3" cstate="print">
              <a:extLst>
                <a:ext uri="{28A0092B-C50C-407E-A947-70E740481C1C}">
                  <a14:useLocalDpi xmlns:a14="http://schemas.microsoft.com/office/drawing/2010/main" val="0"/>
                </a:ext>
              </a:extLst>
            </a:blip>
            <a:srcRect l="16816" t="39753" r="-523" b="1391"/>
            <a:stretch/>
          </p:blipFill>
          <p:spPr>
            <a:xfrm>
              <a:off x="2546775" y="1358770"/>
              <a:ext cx="2880320" cy="2025226"/>
            </a:xfrm>
            <a:prstGeom prst="rect">
              <a:avLst/>
            </a:prstGeom>
          </p:spPr>
        </p:pic>
        <p:sp>
          <p:nvSpPr>
            <p:cNvPr id="8" name="正方形/長方形 7"/>
            <p:cNvSpPr/>
            <p:nvPr/>
          </p:nvSpPr>
          <p:spPr bwMode="auto">
            <a:xfrm rot="2700000">
              <a:off x="4061494" y="2558454"/>
              <a:ext cx="360000" cy="360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grpSp>
        <p:nvGrpSpPr>
          <p:cNvPr id="3" name="グループ化 2"/>
          <p:cNvGrpSpPr/>
          <p:nvPr/>
        </p:nvGrpSpPr>
        <p:grpSpPr>
          <a:xfrm>
            <a:off x="4575771" y="602483"/>
            <a:ext cx="4545505" cy="4036902"/>
            <a:chOff x="10349772" y="188640"/>
            <a:chExt cx="5158443" cy="4270045"/>
          </a:xfrm>
        </p:grpSpPr>
        <p:sp>
          <p:nvSpPr>
            <p:cNvPr id="13" name="正方形/長方形 12"/>
            <p:cNvSpPr/>
            <p:nvPr/>
          </p:nvSpPr>
          <p:spPr bwMode="auto">
            <a:xfrm>
              <a:off x="10377645" y="256389"/>
              <a:ext cx="5130570" cy="4121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9772" y="188640"/>
              <a:ext cx="5158443" cy="427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表 3"/>
          <p:cNvGraphicFramePr>
            <a:graphicFrameLocks noGrp="1"/>
          </p:cNvGraphicFramePr>
          <p:nvPr>
            <p:extLst>
              <p:ext uri="{D42A27DB-BD31-4B8C-83A1-F6EECF244321}">
                <p14:modId xmlns:p14="http://schemas.microsoft.com/office/powerpoint/2010/main" val="1822952855"/>
              </p:ext>
            </p:extLst>
          </p:nvPr>
        </p:nvGraphicFramePr>
        <p:xfrm>
          <a:off x="104611" y="1333255"/>
          <a:ext cx="4532874" cy="2590800"/>
        </p:xfrm>
        <a:graphic>
          <a:graphicData uri="http://schemas.openxmlformats.org/drawingml/2006/table">
            <a:tbl>
              <a:tblPr firstRow="1" bandRow="1">
                <a:tableStyleId>{5940675A-B579-460E-94D1-54222C63F5DA}</a:tableStyleId>
              </a:tblPr>
              <a:tblGrid>
                <a:gridCol w="2120170"/>
                <a:gridCol w="2412704"/>
              </a:tblGrid>
              <a:tr h="297200">
                <a:tc>
                  <a:txBody>
                    <a:bodyPr/>
                    <a:lstStyle/>
                    <a:p>
                      <a:r>
                        <a:rPr kumimoji="1" lang="ja-JP" altLang="en-US" sz="2000" dirty="0" smtClean="0">
                          <a:latin typeface="Arial"/>
                          <a:cs typeface="Arial"/>
                        </a:rPr>
                        <a:t>積算回数</a:t>
                      </a:r>
                      <a:endParaRPr kumimoji="1" lang="en-US" altLang="ja-JP" sz="2000" dirty="0" smtClean="0">
                        <a:latin typeface="Arial"/>
                        <a:cs typeface="Arial"/>
                      </a:endParaRPr>
                    </a:p>
                    <a:p>
                      <a:r>
                        <a:rPr kumimoji="1" lang="en-US" altLang="ja-JP" sz="2000" dirty="0" smtClean="0">
                          <a:latin typeface="Arial"/>
                          <a:cs typeface="Arial"/>
                        </a:rPr>
                        <a:t>[</a:t>
                      </a:r>
                      <a:r>
                        <a:rPr kumimoji="1" lang="ja-JP" altLang="en-US" sz="2000" dirty="0" smtClean="0">
                          <a:latin typeface="Arial"/>
                          <a:cs typeface="Arial"/>
                        </a:rPr>
                        <a:t>時間領域</a:t>
                      </a:r>
                      <a:r>
                        <a:rPr kumimoji="1" lang="en-US" altLang="ja-JP" sz="2000" dirty="0" smtClean="0">
                          <a:latin typeface="Arial"/>
                          <a:cs typeface="Arial"/>
                        </a:rPr>
                        <a:t>]</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smtClean="0">
                          <a:latin typeface="Arial"/>
                          <a:cs typeface="Arial"/>
                        </a:rPr>
                        <a:t>500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パターン</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Arial"/>
                          <a:cs typeface="Arial"/>
                        </a:rPr>
                        <a:t>ランダムパターン</a:t>
                      </a:r>
                      <a:endParaRPr kumimoji="1" lang="en-US" altLang="ja-JP" sz="2000" dirty="0" smtClean="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サンプル</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smtClean="0"/>
                        <a:t>テストターゲット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814">
                <a:tc>
                  <a:txBody>
                    <a:bodyPr/>
                    <a:lstStyle/>
                    <a:p>
                      <a:r>
                        <a:rPr kumimoji="1" lang="ja-JP" altLang="en-US" sz="2000" baseline="0" dirty="0" smtClean="0">
                          <a:latin typeface="Arial"/>
                          <a:cs typeface="Arial"/>
                        </a:rPr>
                        <a:t>分解能</a:t>
                      </a:r>
                      <a:r>
                        <a:rPr kumimoji="1" lang="en-US" altLang="ja-JP" sz="2000" baseline="0" dirty="0" smtClean="0">
                          <a:latin typeface="Arial"/>
                          <a:cs typeface="Arial"/>
                        </a:rPr>
                        <a:t> [pixels]</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50×50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r>
                        <a:rPr kumimoji="1" lang="ja-JP" altLang="en-US" sz="2000" dirty="0" smtClean="0">
                          <a:latin typeface="+mn-lt"/>
                          <a:cs typeface="Arial"/>
                        </a:rPr>
                        <a:t>パターン枚数</a:t>
                      </a:r>
                      <a:r>
                        <a:rPr kumimoji="1" lang="en-US" altLang="ja-JP" sz="2000" dirty="0" smtClean="0">
                          <a:latin typeface="+mn-lt"/>
                          <a:cs typeface="Arial"/>
                        </a:rPr>
                        <a:t>[N]</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mn-lt"/>
                          <a:cs typeface="Arial"/>
                        </a:rPr>
                        <a:t>2,500</a:t>
                      </a:r>
                      <a:r>
                        <a:rPr kumimoji="1" lang="ja-JP" altLang="en-US" sz="2000" dirty="0" err="1" smtClean="0">
                          <a:latin typeface="Arial"/>
                          <a:cs typeface="Arial"/>
                        </a:rPr>
                        <a:t>，</a:t>
                      </a:r>
                      <a:r>
                        <a:rPr kumimoji="1" lang="en-US" altLang="ja-JP" sz="2000" dirty="0" smtClean="0">
                          <a:latin typeface="+mn-lt"/>
                          <a:cs typeface="Arial"/>
                        </a:rPr>
                        <a:t>5,000</a:t>
                      </a:r>
                      <a:r>
                        <a:rPr kumimoji="1" lang="ja-JP" altLang="en-US" sz="2000" dirty="0" err="1" smtClean="0">
                          <a:latin typeface="Arial"/>
                          <a:cs typeface="Arial"/>
                        </a:rPr>
                        <a:t>，</a:t>
                      </a:r>
                      <a:r>
                        <a:rPr kumimoji="1" lang="en-US" altLang="ja-JP" sz="2000" dirty="0" smtClean="0">
                          <a:latin typeface="+mn-lt"/>
                          <a:cs typeface="Arial"/>
                        </a:rPr>
                        <a:t>7,500</a:t>
                      </a:r>
                      <a:r>
                        <a:rPr kumimoji="1" lang="ja-JP" altLang="en-US" sz="2000" dirty="0" err="1" smtClean="0">
                          <a:latin typeface="Arial"/>
                          <a:cs typeface="Arial"/>
                        </a:rPr>
                        <a:t>，</a:t>
                      </a:r>
                      <a:r>
                        <a:rPr kumimoji="1" lang="en-US" altLang="ja-JP" sz="2000" dirty="0" smtClean="0">
                          <a:latin typeface="Arial"/>
                          <a:cs typeface="Arial"/>
                        </a:rPr>
                        <a:t>10,000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9" name="グループ化 28"/>
          <p:cNvGrpSpPr/>
          <p:nvPr/>
        </p:nvGrpSpPr>
        <p:grpSpPr>
          <a:xfrm>
            <a:off x="-63515" y="4368167"/>
            <a:ext cx="9226025" cy="2526218"/>
            <a:chOff x="-63515" y="4355118"/>
            <a:chExt cx="9226025" cy="2526218"/>
          </a:xfrm>
        </p:grpSpPr>
        <p:grpSp>
          <p:nvGrpSpPr>
            <p:cNvPr id="35" name="グループ化 34"/>
            <p:cNvGrpSpPr/>
            <p:nvPr/>
          </p:nvGrpSpPr>
          <p:grpSpPr>
            <a:xfrm>
              <a:off x="3761910" y="4355118"/>
              <a:ext cx="757619" cy="379027"/>
              <a:chOff x="1384111" y="4400123"/>
              <a:chExt cx="757619" cy="379027"/>
            </a:xfrm>
          </p:grpSpPr>
          <p:cxnSp>
            <p:nvCxnSpPr>
              <p:cNvPr id="36" name="直線コネクタ 35"/>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37" name="テキスト ボックス 36"/>
              <p:cNvSpPr txBox="1"/>
              <p:nvPr/>
            </p:nvSpPr>
            <p:spPr>
              <a:xfrm>
                <a:off x="1384111" y="440012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28" name="グループ化 27"/>
            <p:cNvGrpSpPr/>
            <p:nvPr/>
          </p:nvGrpSpPr>
          <p:grpSpPr>
            <a:xfrm>
              <a:off x="-63515" y="4374105"/>
              <a:ext cx="9152156" cy="2507231"/>
              <a:chOff x="-63515" y="4374105"/>
              <a:chExt cx="9152156" cy="2507231"/>
            </a:xfrm>
          </p:grpSpPr>
          <p:sp>
            <p:nvSpPr>
              <p:cNvPr id="17" name="テキスト ボックス 16"/>
              <p:cNvSpPr txBox="1"/>
              <p:nvPr/>
            </p:nvSpPr>
            <p:spPr>
              <a:xfrm>
                <a:off x="219763" y="6419671"/>
                <a:ext cx="1800200" cy="461665"/>
              </a:xfrm>
              <a:prstGeom prst="rect">
                <a:avLst/>
              </a:prstGeom>
              <a:noFill/>
            </p:spPr>
            <p:txBody>
              <a:bodyPr wrap="square" rtlCol="0">
                <a:spAutoFit/>
              </a:bodyPr>
              <a:lstStyle/>
              <a:p>
                <a:pPr algn="ctr"/>
                <a:r>
                  <a:rPr kumimoji="1" lang="en-US" altLang="ja-JP" sz="2400" dirty="0" smtClean="0"/>
                  <a:t>2,500</a:t>
                </a:r>
                <a:endParaRPr kumimoji="1" lang="ja-JP" altLang="en-US" sz="2400" dirty="0"/>
              </a:p>
            </p:txBody>
          </p:sp>
          <p:sp>
            <p:nvSpPr>
              <p:cNvPr id="18" name="テキスト ボックス 17"/>
              <p:cNvSpPr txBox="1"/>
              <p:nvPr/>
            </p:nvSpPr>
            <p:spPr>
              <a:xfrm>
                <a:off x="2534452" y="6419668"/>
                <a:ext cx="1800200" cy="461665"/>
              </a:xfrm>
              <a:prstGeom prst="rect">
                <a:avLst/>
              </a:prstGeom>
              <a:noFill/>
            </p:spPr>
            <p:txBody>
              <a:bodyPr wrap="square" rtlCol="0">
                <a:spAutoFit/>
              </a:bodyPr>
              <a:lstStyle/>
              <a:p>
                <a:pPr algn="ctr"/>
                <a:r>
                  <a:rPr lang="en-US" altLang="ja-JP" sz="2400" dirty="0" smtClean="0"/>
                  <a:t>5,0</a:t>
                </a:r>
                <a:r>
                  <a:rPr kumimoji="1" lang="en-US" altLang="ja-JP" sz="2400" dirty="0" smtClean="0"/>
                  <a:t>00</a:t>
                </a:r>
                <a:endParaRPr kumimoji="1" lang="ja-JP" altLang="en-US" sz="2400" dirty="0"/>
              </a:p>
            </p:txBody>
          </p:sp>
          <p:sp>
            <p:nvSpPr>
              <p:cNvPr id="19" name="テキスト ボックス 18"/>
              <p:cNvSpPr txBox="1"/>
              <p:nvPr/>
            </p:nvSpPr>
            <p:spPr>
              <a:xfrm>
                <a:off x="4852964" y="6419671"/>
                <a:ext cx="1800200" cy="461665"/>
              </a:xfrm>
              <a:prstGeom prst="rect">
                <a:avLst/>
              </a:prstGeom>
              <a:noFill/>
            </p:spPr>
            <p:txBody>
              <a:bodyPr wrap="square" rtlCol="0">
                <a:spAutoFit/>
              </a:bodyPr>
              <a:lstStyle/>
              <a:p>
                <a:pPr algn="ctr"/>
                <a:r>
                  <a:rPr lang="en-US" altLang="ja-JP" sz="2400" dirty="0" smtClean="0"/>
                  <a:t>7,5</a:t>
                </a:r>
                <a:r>
                  <a:rPr kumimoji="1" lang="en-US" altLang="ja-JP" sz="2400" dirty="0" smtClean="0"/>
                  <a:t>00</a:t>
                </a:r>
                <a:endParaRPr kumimoji="1" lang="ja-JP" altLang="en-US" sz="2400" dirty="0"/>
              </a:p>
            </p:txBody>
          </p:sp>
          <p:sp>
            <p:nvSpPr>
              <p:cNvPr id="20" name="テキスト ボックス 19"/>
              <p:cNvSpPr txBox="1"/>
              <p:nvPr/>
            </p:nvSpPr>
            <p:spPr>
              <a:xfrm>
                <a:off x="7169565" y="6396335"/>
                <a:ext cx="1800200" cy="461665"/>
              </a:xfrm>
              <a:prstGeom prst="rect">
                <a:avLst/>
              </a:prstGeom>
              <a:noFill/>
            </p:spPr>
            <p:txBody>
              <a:bodyPr wrap="square" rtlCol="0">
                <a:spAutoFit/>
              </a:bodyPr>
              <a:lstStyle/>
              <a:p>
                <a:pPr algn="ctr"/>
                <a:r>
                  <a:rPr lang="en-US" altLang="ja-JP" sz="2400" dirty="0" smtClean="0"/>
                  <a:t>10,0</a:t>
                </a:r>
                <a:r>
                  <a:rPr kumimoji="1" lang="en-US" altLang="ja-JP" sz="2400" dirty="0" smtClean="0"/>
                  <a:t>00</a:t>
                </a:r>
                <a:endParaRPr kumimoji="1" lang="ja-JP" altLang="en-US" sz="2400" dirty="0"/>
              </a:p>
            </p:txBody>
          </p:sp>
          <p:sp>
            <p:nvSpPr>
              <p:cNvPr id="21" name="テキスト ボックス 20"/>
              <p:cNvSpPr txBox="1"/>
              <p:nvPr/>
            </p:nvSpPr>
            <p:spPr>
              <a:xfrm>
                <a:off x="-63515" y="6419669"/>
                <a:ext cx="566555" cy="461665"/>
              </a:xfrm>
              <a:prstGeom prst="rect">
                <a:avLst/>
              </a:prstGeom>
              <a:noFill/>
            </p:spPr>
            <p:txBody>
              <a:bodyPr wrap="square" rtlCol="0">
                <a:spAutoFit/>
              </a:bodyPr>
              <a:lstStyle/>
              <a:p>
                <a:pPr algn="ctr"/>
                <a:r>
                  <a:rPr lang="en-US" altLang="ja-JP" sz="2400" dirty="0"/>
                  <a:t>N</a:t>
                </a:r>
                <a:endParaRPr kumimoji="1" lang="ja-JP" altLang="en-US" sz="2400" dirty="0"/>
              </a:p>
            </p:txBody>
          </p:sp>
          <p:grpSp>
            <p:nvGrpSpPr>
              <p:cNvPr id="27" name="グループ化 26"/>
              <p:cNvGrpSpPr/>
              <p:nvPr/>
            </p:nvGrpSpPr>
            <p:grpSpPr>
              <a:xfrm>
                <a:off x="71500" y="4374105"/>
                <a:ext cx="9017141" cy="2082957"/>
                <a:chOff x="71500" y="4374105"/>
                <a:chExt cx="9017141" cy="2082957"/>
              </a:xfrm>
            </p:grpSpPr>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488" y="4419110"/>
                  <a:ext cx="2037952" cy="2037952"/>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4089" y="4419111"/>
                  <a:ext cx="2037951" cy="2037951"/>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0689" y="4419110"/>
                  <a:ext cx="2037952" cy="2037952"/>
                </a:xfrm>
                <a:prstGeom prst="rect">
                  <a:avLst/>
                </a:prstGeom>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00" y="4419110"/>
                  <a:ext cx="2037952" cy="203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グループ化 25"/>
                <p:cNvGrpSpPr/>
                <p:nvPr/>
              </p:nvGrpSpPr>
              <p:grpSpPr>
                <a:xfrm>
                  <a:off x="1384111" y="4374105"/>
                  <a:ext cx="757619" cy="369332"/>
                  <a:chOff x="1384111" y="4409818"/>
                  <a:chExt cx="757619" cy="369332"/>
                </a:xfrm>
              </p:grpSpPr>
              <p:cxnSp>
                <p:nvCxnSpPr>
                  <p:cNvPr id="25" name="直線コネクタ 24"/>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33" name="テキスト ボックス 32"/>
                  <p:cNvSpPr txBox="1"/>
                  <p:nvPr/>
                </p:nvSpPr>
                <p:spPr>
                  <a:xfrm>
                    <a:off x="1384111" y="4409818"/>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38" name="グループ化 37"/>
                <p:cNvGrpSpPr/>
                <p:nvPr/>
              </p:nvGrpSpPr>
              <p:grpSpPr>
                <a:xfrm>
                  <a:off x="6057165" y="4374105"/>
                  <a:ext cx="757619" cy="379027"/>
                  <a:chOff x="1384111" y="4400123"/>
                  <a:chExt cx="757619" cy="379027"/>
                </a:xfrm>
              </p:grpSpPr>
              <p:cxnSp>
                <p:nvCxnSpPr>
                  <p:cNvPr id="39" name="直線コネクタ 38"/>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40" name="テキスト ボックス 39"/>
                  <p:cNvSpPr txBox="1"/>
                  <p:nvPr/>
                </p:nvSpPr>
                <p:spPr>
                  <a:xfrm>
                    <a:off x="1384111" y="440012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grpSp>
        </p:grpSp>
        <p:grpSp>
          <p:nvGrpSpPr>
            <p:cNvPr id="41" name="グループ化 40"/>
            <p:cNvGrpSpPr/>
            <p:nvPr/>
          </p:nvGrpSpPr>
          <p:grpSpPr>
            <a:xfrm>
              <a:off x="8404891" y="4374105"/>
              <a:ext cx="757619" cy="379027"/>
              <a:chOff x="1384111" y="4400123"/>
              <a:chExt cx="757619" cy="379027"/>
            </a:xfrm>
          </p:grpSpPr>
          <p:cxnSp>
            <p:nvCxnSpPr>
              <p:cNvPr id="42" name="直線コネクタ 41"/>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43" name="テキスト ボックス 42"/>
              <p:cNvSpPr txBox="1"/>
              <p:nvPr/>
            </p:nvSpPr>
            <p:spPr>
              <a:xfrm>
                <a:off x="1384111" y="440012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cxnSp>
          <p:nvCxnSpPr>
            <p:cNvPr id="46" name="直線コネクタ 45"/>
            <p:cNvCxnSpPr/>
            <p:nvPr/>
          </p:nvCxnSpPr>
          <p:spPr bwMode="auto">
            <a:xfrm>
              <a:off x="3902652" y="4734145"/>
              <a:ext cx="432000" cy="0"/>
            </a:xfrm>
            <a:prstGeom prst="line">
              <a:avLst/>
            </a:prstGeom>
            <a:noFill/>
            <a:ln w="38100" cap="flat" cmpd="sng" algn="ctr">
              <a:solidFill>
                <a:schemeClr val="bg1"/>
              </a:solidFill>
              <a:prstDash val="solid"/>
              <a:round/>
              <a:headEnd type="none" w="med" len="med"/>
              <a:tailEnd type="none" w="med" len="med"/>
            </a:ln>
            <a:effectLst/>
          </p:spPr>
        </p:cxnSp>
        <p:sp>
          <p:nvSpPr>
            <p:cNvPr id="47" name="テキスト ボックス 46"/>
            <p:cNvSpPr txBox="1"/>
            <p:nvPr/>
          </p:nvSpPr>
          <p:spPr>
            <a:xfrm>
              <a:off x="3761910" y="436481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cxnSp>
        <p:nvCxnSpPr>
          <p:cNvPr id="31" name="直線矢印コネクタ 30"/>
          <p:cNvCxnSpPr/>
          <p:nvPr/>
        </p:nvCxnSpPr>
        <p:spPr bwMode="auto">
          <a:xfrm flipV="1">
            <a:off x="984373" y="5381738"/>
            <a:ext cx="540480" cy="445912"/>
          </a:xfrm>
          <a:prstGeom prst="straightConnector1">
            <a:avLst/>
          </a:prstGeom>
          <a:noFill/>
          <a:ln w="25400" cap="flat" cmpd="sng" algn="ctr">
            <a:solidFill>
              <a:srgbClr val="FF0000"/>
            </a:solidFill>
            <a:prstDash val="solid"/>
            <a:round/>
            <a:headEnd type="arrow"/>
            <a:tailEnd type="arrow"/>
          </a:ln>
          <a:effectLst/>
        </p:spPr>
      </p:cxnSp>
      <p:sp>
        <p:nvSpPr>
          <p:cNvPr id="5" name="テキスト ボックス 4"/>
          <p:cNvSpPr txBox="1"/>
          <p:nvPr/>
        </p:nvSpPr>
        <p:spPr>
          <a:xfrm>
            <a:off x="1327437" y="818710"/>
            <a:ext cx="1800200" cy="461665"/>
          </a:xfrm>
          <a:prstGeom prst="rect">
            <a:avLst/>
          </a:prstGeom>
          <a:noFill/>
        </p:spPr>
        <p:txBody>
          <a:bodyPr wrap="square" rtlCol="0">
            <a:spAutoFit/>
          </a:bodyPr>
          <a:lstStyle/>
          <a:p>
            <a:pPr algn="ctr"/>
            <a:r>
              <a:rPr kumimoji="1" lang="ja-JP" altLang="en-US" sz="2400" dirty="0" smtClean="0"/>
              <a:t>測定条件</a:t>
            </a:r>
            <a:endParaRPr kumimoji="1" lang="ja-JP" altLang="en-US" sz="2400" dirty="0"/>
          </a:p>
        </p:txBody>
      </p:sp>
    </p:spTree>
    <p:extLst>
      <p:ext uri="{BB962C8B-B14F-4D97-AF65-F5344CB8AC3E}">
        <p14:creationId xmlns:p14="http://schemas.microsoft.com/office/powerpoint/2010/main" val="1635168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79"/>
            <a:ext cx="9144000" cy="1143000"/>
          </a:xfrm>
          <a:solidFill>
            <a:schemeClr val="bg1">
              <a:alpha val="90000"/>
            </a:schemeClr>
          </a:solidFill>
        </p:spPr>
        <p:txBody>
          <a:bodyPr/>
          <a:lstStyle/>
          <a:p>
            <a:r>
              <a:rPr lang="ja-JP" altLang="en-US" dirty="0"/>
              <a:t>測定</a:t>
            </a:r>
            <a:r>
              <a:rPr lang="ja-JP" altLang="en-US" dirty="0" smtClean="0"/>
              <a:t>結果</a:t>
            </a:r>
            <a:r>
              <a:rPr lang="en-US" altLang="ja-JP" dirty="0" smtClean="0"/>
              <a:t>~</a:t>
            </a:r>
            <a:r>
              <a:rPr lang="ja-JP" altLang="en-US" dirty="0" smtClean="0"/>
              <a:t>分光イメージング</a:t>
            </a:r>
            <a:r>
              <a:rPr lang="en-US" altLang="ja-JP" dirty="0" smtClean="0"/>
              <a:t>~</a:t>
            </a:r>
            <a:endParaRPr kumimoji="1" lang="ja-JP" altLang="en-US" dirty="0"/>
          </a:p>
        </p:txBody>
      </p:sp>
      <p:graphicFrame>
        <p:nvGraphicFramePr>
          <p:cNvPr id="23" name="表 22"/>
          <p:cNvGraphicFramePr>
            <a:graphicFrameLocks noGrp="1"/>
          </p:cNvGraphicFramePr>
          <p:nvPr>
            <p:extLst>
              <p:ext uri="{D42A27DB-BD31-4B8C-83A1-F6EECF244321}">
                <p14:modId xmlns:p14="http://schemas.microsoft.com/office/powerpoint/2010/main" val="745435499"/>
              </p:ext>
            </p:extLst>
          </p:nvPr>
        </p:nvGraphicFramePr>
        <p:xfrm>
          <a:off x="161510" y="1143000"/>
          <a:ext cx="4596393" cy="2286000"/>
        </p:xfrm>
        <a:graphic>
          <a:graphicData uri="http://schemas.openxmlformats.org/drawingml/2006/table">
            <a:tbl>
              <a:tblPr firstRow="1" bandRow="1">
                <a:tableStyleId>{5940675A-B579-460E-94D1-54222C63F5DA}</a:tableStyleId>
              </a:tblPr>
              <a:tblGrid>
                <a:gridCol w="2149880"/>
                <a:gridCol w="2446513"/>
              </a:tblGrid>
              <a:tr h="297200">
                <a:tc>
                  <a:txBody>
                    <a:bodyPr/>
                    <a:lstStyle/>
                    <a:p>
                      <a:r>
                        <a:rPr kumimoji="1" lang="ja-JP" altLang="en-US" sz="2000" dirty="0" smtClean="0">
                          <a:latin typeface="Arial"/>
                          <a:cs typeface="Arial"/>
                        </a:rPr>
                        <a:t>平均回数</a:t>
                      </a:r>
                      <a:endParaRPr kumimoji="1" lang="en-US" altLang="ja-JP" sz="2000" dirty="0" smtClean="0">
                        <a:latin typeface="Arial"/>
                        <a:cs typeface="Arial"/>
                      </a:endParaRPr>
                    </a:p>
                    <a:p>
                      <a:r>
                        <a:rPr kumimoji="1" lang="en-US" altLang="ja-JP" sz="2000" dirty="0" smtClean="0">
                          <a:latin typeface="Arial"/>
                          <a:cs typeface="Arial"/>
                        </a:rPr>
                        <a:t>[</a:t>
                      </a:r>
                      <a:r>
                        <a:rPr kumimoji="1" lang="ja-JP" altLang="en-US" sz="2000" dirty="0" smtClean="0">
                          <a:latin typeface="Arial"/>
                          <a:cs typeface="Arial"/>
                        </a:rPr>
                        <a:t>時間領域</a:t>
                      </a:r>
                      <a:r>
                        <a:rPr kumimoji="1" lang="en-US" altLang="ja-JP" sz="2000" dirty="0" smtClean="0">
                          <a:latin typeface="Arial"/>
                          <a:cs typeface="Arial"/>
                        </a:rPr>
                        <a:t>]</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smtClean="0">
                          <a:latin typeface="Arial"/>
                          <a:cs typeface="Arial"/>
                        </a:rPr>
                        <a:t>500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パターン</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Arial"/>
                          <a:cs typeface="Arial"/>
                        </a:rPr>
                        <a:t>ランダムパターン</a:t>
                      </a:r>
                      <a:endParaRPr kumimoji="1" lang="en-US" altLang="ja-JP" sz="2000" dirty="0" smtClean="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サンプル</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smtClean="0"/>
                        <a:t>テストターゲット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814">
                <a:tc>
                  <a:txBody>
                    <a:bodyPr/>
                    <a:lstStyle/>
                    <a:p>
                      <a:r>
                        <a:rPr kumimoji="1" lang="ja-JP" altLang="en-US" sz="2000" baseline="0" dirty="0" smtClean="0">
                          <a:latin typeface="Arial"/>
                          <a:cs typeface="Arial"/>
                        </a:rPr>
                        <a:t>分解能</a:t>
                      </a:r>
                      <a:r>
                        <a:rPr kumimoji="1" lang="en-US" altLang="ja-JP" sz="2000" baseline="0" dirty="0" smtClean="0">
                          <a:latin typeface="Arial"/>
                          <a:cs typeface="Arial"/>
                        </a:rPr>
                        <a:t> [pixels]</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50×50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r>
                        <a:rPr kumimoji="1" lang="ja-JP" altLang="en-US" sz="2000" dirty="0" smtClean="0">
                          <a:latin typeface="+mn-lt"/>
                          <a:cs typeface="Arial"/>
                        </a:rPr>
                        <a:t>積算回数</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10,000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13</a:t>
            </a:fld>
            <a:endParaRPr lang="ja-JP" altLang="en-US" sz="2000" dirty="0">
              <a:solidFill>
                <a:srgbClr val="000000"/>
              </a:solidFill>
            </a:endParaRPr>
          </a:p>
        </p:txBody>
      </p:sp>
      <p:sp>
        <p:nvSpPr>
          <p:cNvPr id="9" name="正方形/長方形 8"/>
          <p:cNvSpPr/>
          <p:nvPr/>
        </p:nvSpPr>
        <p:spPr>
          <a:xfrm>
            <a:off x="788038" y="5759615"/>
            <a:ext cx="7448342" cy="1077218"/>
          </a:xfrm>
          <a:prstGeom prst="rect">
            <a:avLst/>
          </a:prstGeom>
        </p:spPr>
        <p:txBody>
          <a:bodyPr wrap="square">
            <a:spAutoFit/>
          </a:bodyPr>
          <a:lstStyle/>
          <a:p>
            <a:pPr algn="ctr"/>
            <a:r>
              <a:rPr lang="ja-JP" altLang="en-US" sz="3200" dirty="0" smtClean="0"/>
              <a:t>サンプルが分光特性を持たないため</a:t>
            </a:r>
            <a:endParaRPr lang="en-US" altLang="ja-JP" sz="3200" dirty="0" smtClean="0"/>
          </a:p>
          <a:p>
            <a:pPr algn="ctr"/>
            <a:r>
              <a:rPr lang="ja-JP" altLang="en-US" sz="3200" dirty="0" smtClean="0"/>
              <a:t>複数の波長帯で同様の結果が得られた</a:t>
            </a:r>
            <a:endParaRPr lang="en-US" altLang="ja-JP" sz="3200" dirty="0" smtClean="0"/>
          </a:p>
        </p:txBody>
      </p:sp>
      <p:grpSp>
        <p:nvGrpSpPr>
          <p:cNvPr id="71" name="グループ化 70"/>
          <p:cNvGrpSpPr/>
          <p:nvPr/>
        </p:nvGrpSpPr>
        <p:grpSpPr>
          <a:xfrm>
            <a:off x="4866551" y="773705"/>
            <a:ext cx="4025929" cy="3195356"/>
            <a:chOff x="4866551" y="773705"/>
            <a:chExt cx="4025929" cy="3195356"/>
          </a:xfrm>
        </p:grpSpPr>
        <p:grpSp>
          <p:nvGrpSpPr>
            <p:cNvPr id="56" name="グループ化 55"/>
            <p:cNvGrpSpPr/>
            <p:nvPr/>
          </p:nvGrpSpPr>
          <p:grpSpPr>
            <a:xfrm>
              <a:off x="4866551" y="773705"/>
              <a:ext cx="4025929" cy="3195356"/>
              <a:chOff x="4866551" y="773705"/>
              <a:chExt cx="4025929" cy="3195356"/>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26" r="9813"/>
              <a:stretch/>
            </p:blipFill>
            <p:spPr bwMode="auto">
              <a:xfrm>
                <a:off x="4866551" y="773705"/>
                <a:ext cx="4025929" cy="319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bwMode="auto">
              <a:xfrm>
                <a:off x="6642230" y="818710"/>
                <a:ext cx="0" cy="1080000"/>
              </a:xfrm>
              <a:prstGeom prst="line">
                <a:avLst/>
              </a:prstGeom>
              <a:noFill/>
              <a:ln w="19050" cap="flat" cmpd="sng" algn="ctr">
                <a:solidFill>
                  <a:srgbClr val="CC0099"/>
                </a:solidFill>
                <a:prstDash val="solid"/>
                <a:round/>
                <a:headEnd type="none" w="med" len="med"/>
                <a:tailEnd type="none" w="med" len="med"/>
              </a:ln>
              <a:effectLst/>
            </p:spPr>
          </p:cxnSp>
          <p:cxnSp>
            <p:nvCxnSpPr>
              <p:cNvPr id="44" name="直線コネクタ 43"/>
              <p:cNvCxnSpPr/>
              <p:nvPr/>
            </p:nvCxnSpPr>
            <p:spPr bwMode="auto">
              <a:xfrm>
                <a:off x="7257510" y="818710"/>
                <a:ext cx="0" cy="1080000"/>
              </a:xfrm>
              <a:prstGeom prst="line">
                <a:avLst/>
              </a:prstGeom>
              <a:noFill/>
              <a:ln w="19050" cap="flat" cmpd="sng" algn="ctr">
                <a:solidFill>
                  <a:srgbClr val="CC0099"/>
                </a:solidFill>
                <a:prstDash val="solid"/>
                <a:round/>
                <a:headEnd type="none" w="med" len="med"/>
                <a:tailEnd type="none" w="med" len="med"/>
              </a:ln>
              <a:effectLst/>
            </p:spPr>
          </p:cxnSp>
          <p:cxnSp>
            <p:nvCxnSpPr>
              <p:cNvPr id="45" name="直線コネクタ 44"/>
              <p:cNvCxnSpPr/>
              <p:nvPr/>
            </p:nvCxnSpPr>
            <p:spPr bwMode="auto">
              <a:xfrm>
                <a:off x="7542679" y="818710"/>
                <a:ext cx="0" cy="1080000"/>
              </a:xfrm>
              <a:prstGeom prst="line">
                <a:avLst/>
              </a:prstGeom>
              <a:noFill/>
              <a:ln w="19050" cap="flat" cmpd="sng" algn="ctr">
                <a:solidFill>
                  <a:srgbClr val="CC0099"/>
                </a:solidFill>
                <a:prstDash val="solid"/>
                <a:round/>
                <a:headEnd type="none" w="med" len="med"/>
                <a:tailEnd type="none" w="med" len="med"/>
              </a:ln>
              <a:effectLst/>
            </p:spPr>
          </p:cxnSp>
          <p:cxnSp>
            <p:nvCxnSpPr>
              <p:cNvPr id="46" name="直線コネクタ 45"/>
              <p:cNvCxnSpPr/>
              <p:nvPr/>
            </p:nvCxnSpPr>
            <p:spPr bwMode="auto">
              <a:xfrm flipH="1">
                <a:off x="7842469" y="818710"/>
                <a:ext cx="2172" cy="1080000"/>
              </a:xfrm>
              <a:prstGeom prst="line">
                <a:avLst/>
              </a:prstGeom>
              <a:noFill/>
              <a:ln w="19050" cap="flat" cmpd="sng" algn="ctr">
                <a:solidFill>
                  <a:srgbClr val="CC0099"/>
                </a:solidFill>
                <a:prstDash val="solid"/>
                <a:round/>
                <a:headEnd type="none" w="med" len="med"/>
                <a:tailEnd type="none" w="med" len="med"/>
              </a:ln>
              <a:effectLst/>
            </p:spPr>
          </p:cxnSp>
          <p:cxnSp>
            <p:nvCxnSpPr>
              <p:cNvPr id="55" name="直線コネクタ 54"/>
              <p:cNvCxnSpPr/>
              <p:nvPr/>
            </p:nvCxnSpPr>
            <p:spPr bwMode="auto">
              <a:xfrm>
                <a:off x="6957752" y="818710"/>
                <a:ext cx="0" cy="1080000"/>
              </a:xfrm>
              <a:prstGeom prst="line">
                <a:avLst/>
              </a:prstGeom>
              <a:noFill/>
              <a:ln w="19050" cap="flat" cmpd="sng" algn="ctr">
                <a:solidFill>
                  <a:srgbClr val="CC0099"/>
                </a:solidFill>
                <a:prstDash val="solid"/>
                <a:round/>
                <a:headEnd type="none" w="med" len="med"/>
                <a:tailEnd type="none" w="med" len="med"/>
              </a:ln>
              <a:effectLst/>
            </p:spPr>
          </p:cxnSp>
        </p:grpSp>
        <p:sp>
          <p:nvSpPr>
            <p:cNvPr id="57" name="テキスト ボックス 56"/>
            <p:cNvSpPr txBox="1"/>
            <p:nvPr/>
          </p:nvSpPr>
          <p:spPr>
            <a:xfrm>
              <a:off x="6439459" y="1886657"/>
              <a:ext cx="342538"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59" name="テキスト ボックス 58"/>
            <p:cNvSpPr txBox="1"/>
            <p:nvPr/>
          </p:nvSpPr>
          <p:spPr>
            <a:xfrm>
              <a:off x="6776664" y="1886657"/>
              <a:ext cx="342538" cy="369332"/>
            </a:xfrm>
            <a:prstGeom prst="rect">
              <a:avLst/>
            </a:prstGeom>
            <a:noFill/>
          </p:spPr>
          <p:txBody>
            <a:bodyPr wrap="square" rtlCol="0">
              <a:spAutoFit/>
            </a:bodyPr>
            <a:lstStyle/>
            <a:p>
              <a:r>
                <a:rPr lang="ja-JP" altLang="en-US" dirty="0"/>
                <a:t>②</a:t>
              </a:r>
              <a:endParaRPr kumimoji="1" lang="ja-JP" altLang="en-US" dirty="0"/>
            </a:p>
          </p:txBody>
        </p:sp>
        <p:sp>
          <p:nvSpPr>
            <p:cNvPr id="60" name="テキスト ボックス 59"/>
            <p:cNvSpPr txBox="1"/>
            <p:nvPr/>
          </p:nvSpPr>
          <p:spPr>
            <a:xfrm>
              <a:off x="7058295" y="1886657"/>
              <a:ext cx="342538" cy="369332"/>
            </a:xfrm>
            <a:prstGeom prst="rect">
              <a:avLst/>
            </a:prstGeom>
            <a:noFill/>
          </p:spPr>
          <p:txBody>
            <a:bodyPr wrap="square" rtlCol="0">
              <a:spAutoFit/>
            </a:bodyPr>
            <a:lstStyle/>
            <a:p>
              <a:r>
                <a:rPr lang="ja-JP" altLang="en-US" dirty="0"/>
                <a:t>③</a:t>
              </a:r>
              <a:endParaRPr kumimoji="1" lang="ja-JP" altLang="en-US" dirty="0"/>
            </a:p>
          </p:txBody>
        </p:sp>
        <p:sp>
          <p:nvSpPr>
            <p:cNvPr id="61" name="テキスト ボックス 60"/>
            <p:cNvSpPr txBox="1"/>
            <p:nvPr/>
          </p:nvSpPr>
          <p:spPr>
            <a:xfrm>
              <a:off x="7363360" y="1886657"/>
              <a:ext cx="342538"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62" name="テキスト ボックス 61"/>
            <p:cNvSpPr txBox="1"/>
            <p:nvPr/>
          </p:nvSpPr>
          <p:spPr>
            <a:xfrm>
              <a:off x="7647100" y="1886657"/>
              <a:ext cx="342538" cy="369332"/>
            </a:xfrm>
            <a:prstGeom prst="rect">
              <a:avLst/>
            </a:prstGeom>
            <a:noFill/>
          </p:spPr>
          <p:txBody>
            <a:bodyPr wrap="square" rtlCol="0">
              <a:spAutoFit/>
            </a:bodyPr>
            <a:lstStyle/>
            <a:p>
              <a:r>
                <a:rPr lang="ja-JP" altLang="en-US" dirty="0"/>
                <a:t>⑤</a:t>
              </a:r>
              <a:endParaRPr kumimoji="1" lang="ja-JP" altLang="en-US" dirty="0"/>
            </a:p>
          </p:txBody>
        </p:sp>
      </p:grpSp>
      <p:grpSp>
        <p:nvGrpSpPr>
          <p:cNvPr id="58" name="グループ化 57"/>
          <p:cNvGrpSpPr/>
          <p:nvPr/>
        </p:nvGrpSpPr>
        <p:grpSpPr>
          <a:xfrm>
            <a:off x="-1098" y="3699030"/>
            <a:ext cx="9208613" cy="2008326"/>
            <a:chOff x="-1098" y="3699030"/>
            <a:chExt cx="9208613" cy="2008326"/>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0" y="3753313"/>
              <a:ext cx="1431279" cy="143127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5068" y="3753312"/>
              <a:ext cx="1431279" cy="1431279"/>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9124" y="3753312"/>
              <a:ext cx="1431280" cy="143128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1011" y="3758001"/>
              <a:ext cx="1431280" cy="1431280"/>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6956" y="3753313"/>
              <a:ext cx="1431279" cy="1431279"/>
            </a:xfrm>
            <a:prstGeom prst="rect">
              <a:avLst/>
            </a:prstGeom>
          </p:spPr>
        </p:pic>
        <p:sp>
          <p:nvSpPr>
            <p:cNvPr id="16" name="テキスト ボックス 15"/>
            <p:cNvSpPr txBox="1"/>
            <p:nvPr/>
          </p:nvSpPr>
          <p:spPr>
            <a:xfrm>
              <a:off x="3753673" y="5245689"/>
              <a:ext cx="1619831" cy="461665"/>
            </a:xfrm>
            <a:prstGeom prst="rect">
              <a:avLst/>
            </a:prstGeom>
            <a:noFill/>
          </p:spPr>
          <p:txBody>
            <a:bodyPr wrap="square" rtlCol="0">
              <a:spAutoFit/>
            </a:bodyPr>
            <a:lstStyle/>
            <a:p>
              <a:pPr algn="ctr"/>
              <a:r>
                <a:rPr lang="en-US" altLang="ja-JP" sz="2400" dirty="0" smtClean="0"/>
                <a:t>1550[nm]</a:t>
              </a:r>
              <a:endParaRPr kumimoji="1" lang="ja-JP" altLang="en-US" sz="2400" dirty="0"/>
            </a:p>
          </p:txBody>
        </p:sp>
        <p:sp>
          <p:nvSpPr>
            <p:cNvPr id="18" name="テキスト ボックス 17"/>
            <p:cNvSpPr txBox="1"/>
            <p:nvPr/>
          </p:nvSpPr>
          <p:spPr>
            <a:xfrm>
              <a:off x="1884848" y="5245690"/>
              <a:ext cx="1619831" cy="461665"/>
            </a:xfrm>
            <a:prstGeom prst="rect">
              <a:avLst/>
            </a:prstGeom>
            <a:noFill/>
          </p:spPr>
          <p:txBody>
            <a:bodyPr wrap="square" rtlCol="0">
              <a:spAutoFit/>
            </a:bodyPr>
            <a:lstStyle/>
            <a:p>
              <a:pPr algn="ctr"/>
              <a:r>
                <a:rPr lang="en-US" altLang="ja-JP" sz="2400" dirty="0" smtClean="0"/>
                <a:t>1549[nm]</a:t>
              </a:r>
              <a:endParaRPr kumimoji="1" lang="ja-JP" altLang="en-US" sz="2400" dirty="0"/>
            </a:p>
          </p:txBody>
        </p:sp>
        <p:sp>
          <p:nvSpPr>
            <p:cNvPr id="19" name="テキスト ボックス 18"/>
            <p:cNvSpPr txBox="1"/>
            <p:nvPr/>
          </p:nvSpPr>
          <p:spPr>
            <a:xfrm>
              <a:off x="-1098" y="5245691"/>
              <a:ext cx="1619831" cy="461665"/>
            </a:xfrm>
            <a:prstGeom prst="rect">
              <a:avLst/>
            </a:prstGeom>
            <a:noFill/>
          </p:spPr>
          <p:txBody>
            <a:bodyPr wrap="square" rtlCol="0">
              <a:spAutoFit/>
            </a:bodyPr>
            <a:lstStyle/>
            <a:p>
              <a:pPr algn="ctr"/>
              <a:r>
                <a:rPr lang="en-US" altLang="ja-JP" sz="2400" dirty="0" smtClean="0"/>
                <a:t>1548[nm]</a:t>
              </a:r>
              <a:endParaRPr kumimoji="1" lang="ja-JP" altLang="en-US" sz="2400" dirty="0"/>
            </a:p>
          </p:txBody>
        </p:sp>
        <p:sp>
          <p:nvSpPr>
            <p:cNvPr id="20" name="テキスト ボックス 19"/>
            <p:cNvSpPr txBox="1"/>
            <p:nvPr/>
          </p:nvSpPr>
          <p:spPr>
            <a:xfrm>
              <a:off x="5656735" y="5245688"/>
              <a:ext cx="1619831" cy="461665"/>
            </a:xfrm>
            <a:prstGeom prst="rect">
              <a:avLst/>
            </a:prstGeom>
            <a:noFill/>
          </p:spPr>
          <p:txBody>
            <a:bodyPr wrap="square" rtlCol="0">
              <a:spAutoFit/>
            </a:bodyPr>
            <a:lstStyle/>
            <a:p>
              <a:pPr algn="ctr"/>
              <a:r>
                <a:rPr lang="en-US" altLang="ja-JP" sz="2400" dirty="0" smtClean="0"/>
                <a:t>1551[nm]</a:t>
              </a:r>
              <a:endParaRPr kumimoji="1" lang="ja-JP" altLang="en-US" sz="2400" dirty="0"/>
            </a:p>
          </p:txBody>
        </p:sp>
        <p:sp>
          <p:nvSpPr>
            <p:cNvPr id="21" name="テキスト ボックス 20"/>
            <p:cNvSpPr txBox="1"/>
            <p:nvPr/>
          </p:nvSpPr>
          <p:spPr>
            <a:xfrm>
              <a:off x="7542679" y="5244784"/>
              <a:ext cx="1619831" cy="461665"/>
            </a:xfrm>
            <a:prstGeom prst="rect">
              <a:avLst/>
            </a:prstGeom>
            <a:noFill/>
          </p:spPr>
          <p:txBody>
            <a:bodyPr wrap="square" rtlCol="0">
              <a:spAutoFit/>
            </a:bodyPr>
            <a:lstStyle/>
            <a:p>
              <a:pPr algn="ctr"/>
              <a:r>
                <a:rPr lang="en-US" altLang="ja-JP" sz="2400" dirty="0" smtClean="0"/>
                <a:t>1552[nm]</a:t>
              </a:r>
              <a:endParaRPr kumimoji="1" lang="ja-JP" altLang="en-US" sz="2400" dirty="0"/>
            </a:p>
          </p:txBody>
        </p:sp>
        <p:grpSp>
          <p:nvGrpSpPr>
            <p:cNvPr id="6" name="グループ化 5"/>
            <p:cNvGrpSpPr/>
            <p:nvPr/>
          </p:nvGrpSpPr>
          <p:grpSpPr>
            <a:xfrm>
              <a:off x="889835" y="3699030"/>
              <a:ext cx="757619" cy="276999"/>
              <a:chOff x="889835" y="3699030"/>
              <a:chExt cx="757619" cy="276999"/>
            </a:xfrm>
          </p:grpSpPr>
          <p:cxnSp>
            <p:nvCxnSpPr>
              <p:cNvPr id="29" name="直線コネクタ 28"/>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0" name="テキスト ボックス 29"/>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31" name="グループ化 30"/>
            <p:cNvGrpSpPr/>
            <p:nvPr/>
          </p:nvGrpSpPr>
          <p:grpSpPr>
            <a:xfrm>
              <a:off x="2779266" y="3699030"/>
              <a:ext cx="757619" cy="276999"/>
              <a:chOff x="889835" y="3699030"/>
              <a:chExt cx="757619" cy="276999"/>
            </a:xfrm>
          </p:grpSpPr>
          <p:cxnSp>
            <p:nvCxnSpPr>
              <p:cNvPr id="32" name="直線コネクタ 31"/>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3" name="テキスト ボックス 32"/>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34" name="グループ化 33"/>
            <p:cNvGrpSpPr/>
            <p:nvPr/>
          </p:nvGrpSpPr>
          <p:grpSpPr>
            <a:xfrm>
              <a:off x="4662010" y="3699030"/>
              <a:ext cx="757619" cy="276999"/>
              <a:chOff x="889835" y="3699030"/>
              <a:chExt cx="757619" cy="276999"/>
            </a:xfrm>
          </p:grpSpPr>
          <p:cxnSp>
            <p:nvCxnSpPr>
              <p:cNvPr id="35" name="直線コネクタ 34"/>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6" name="テキスト ボックス 35"/>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37" name="グループ化 36"/>
            <p:cNvGrpSpPr/>
            <p:nvPr/>
          </p:nvGrpSpPr>
          <p:grpSpPr>
            <a:xfrm>
              <a:off x="6578943" y="3703476"/>
              <a:ext cx="757619" cy="276999"/>
              <a:chOff x="889835" y="3699030"/>
              <a:chExt cx="757619" cy="276999"/>
            </a:xfrm>
          </p:grpSpPr>
          <p:cxnSp>
            <p:nvCxnSpPr>
              <p:cNvPr id="38" name="直線コネクタ 37"/>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9" name="テキスト ボックス 38"/>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40" name="グループ化 39"/>
            <p:cNvGrpSpPr/>
            <p:nvPr/>
          </p:nvGrpSpPr>
          <p:grpSpPr>
            <a:xfrm>
              <a:off x="8449896" y="3737066"/>
              <a:ext cx="757619" cy="276999"/>
              <a:chOff x="889835" y="3699030"/>
              <a:chExt cx="757619" cy="276999"/>
            </a:xfrm>
          </p:grpSpPr>
          <p:cxnSp>
            <p:nvCxnSpPr>
              <p:cNvPr id="41" name="直線コネクタ 40"/>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42" name="テキスト ボックス 41"/>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sp>
          <p:nvSpPr>
            <p:cNvPr id="66" name="テキスト ボックス 65"/>
            <p:cNvSpPr txBox="1"/>
            <p:nvPr/>
          </p:nvSpPr>
          <p:spPr>
            <a:xfrm>
              <a:off x="95226" y="3753312"/>
              <a:ext cx="274349" cy="276999"/>
            </a:xfrm>
            <a:prstGeom prst="rect">
              <a:avLst/>
            </a:prstGeom>
            <a:solidFill>
              <a:schemeClr val="bg1"/>
            </a:solidFill>
          </p:spPr>
          <p:txBody>
            <a:bodyPr wrap="square" rtlCol="0">
              <a:spAutoFit/>
            </a:bodyPr>
            <a:lstStyle/>
            <a:p>
              <a:pPr algn="ctr"/>
              <a:r>
                <a:rPr kumimoji="1" lang="ja-JP" altLang="en-US" sz="1200" dirty="0" smtClean="0"/>
                <a:t>①</a:t>
              </a:r>
              <a:endParaRPr kumimoji="1" lang="ja-JP" altLang="en-US" sz="1200" dirty="0"/>
            </a:p>
          </p:txBody>
        </p:sp>
        <p:sp>
          <p:nvSpPr>
            <p:cNvPr id="67" name="テキスト ボックス 66"/>
            <p:cNvSpPr txBox="1"/>
            <p:nvPr/>
          </p:nvSpPr>
          <p:spPr>
            <a:xfrm>
              <a:off x="1981170" y="3753312"/>
              <a:ext cx="274349" cy="276999"/>
            </a:xfrm>
            <a:prstGeom prst="rect">
              <a:avLst/>
            </a:prstGeom>
            <a:solidFill>
              <a:schemeClr val="bg1"/>
            </a:solidFill>
          </p:spPr>
          <p:txBody>
            <a:bodyPr wrap="square" rtlCol="0">
              <a:spAutoFit/>
            </a:bodyPr>
            <a:lstStyle/>
            <a:p>
              <a:pPr algn="ctr"/>
              <a:r>
                <a:rPr lang="ja-JP" altLang="en-US" sz="1200" dirty="0"/>
                <a:t>②</a:t>
              </a:r>
              <a:endParaRPr kumimoji="1" lang="ja-JP" altLang="en-US" sz="1200" dirty="0"/>
            </a:p>
          </p:txBody>
        </p:sp>
        <p:sp>
          <p:nvSpPr>
            <p:cNvPr id="68" name="テキスト ボックス 67"/>
            <p:cNvSpPr txBox="1"/>
            <p:nvPr/>
          </p:nvSpPr>
          <p:spPr>
            <a:xfrm>
              <a:off x="3833072" y="3753311"/>
              <a:ext cx="274349" cy="276999"/>
            </a:xfrm>
            <a:prstGeom prst="rect">
              <a:avLst/>
            </a:prstGeom>
            <a:solidFill>
              <a:schemeClr val="bg1"/>
            </a:solidFill>
          </p:spPr>
          <p:txBody>
            <a:bodyPr wrap="square" rtlCol="0">
              <a:spAutoFit/>
            </a:bodyPr>
            <a:lstStyle/>
            <a:p>
              <a:pPr algn="ctr"/>
              <a:r>
                <a:rPr lang="ja-JP" altLang="en-US" sz="1200" dirty="0" smtClean="0"/>
                <a:t>③</a:t>
              </a:r>
              <a:endParaRPr kumimoji="1" lang="ja-JP" altLang="en-US" sz="1200" dirty="0"/>
            </a:p>
          </p:txBody>
        </p:sp>
        <p:sp>
          <p:nvSpPr>
            <p:cNvPr id="69" name="テキスト ボックス 68"/>
            <p:cNvSpPr txBox="1"/>
            <p:nvPr/>
          </p:nvSpPr>
          <p:spPr>
            <a:xfrm>
              <a:off x="5747927" y="3753312"/>
              <a:ext cx="274349" cy="276999"/>
            </a:xfrm>
            <a:prstGeom prst="rect">
              <a:avLst/>
            </a:prstGeom>
            <a:solidFill>
              <a:schemeClr val="bg1"/>
            </a:solidFill>
          </p:spPr>
          <p:txBody>
            <a:bodyPr wrap="square" rtlCol="0">
              <a:spAutoFit/>
            </a:bodyPr>
            <a:lstStyle/>
            <a:p>
              <a:pPr algn="ctr"/>
              <a:r>
                <a:rPr lang="ja-JP" altLang="en-US" sz="1200" dirty="0"/>
                <a:t>④</a:t>
              </a:r>
              <a:endParaRPr kumimoji="1" lang="ja-JP" altLang="en-US" sz="1200" dirty="0"/>
            </a:p>
          </p:txBody>
        </p:sp>
        <p:sp>
          <p:nvSpPr>
            <p:cNvPr id="70" name="テキスト ボックス 69"/>
            <p:cNvSpPr txBox="1"/>
            <p:nvPr/>
          </p:nvSpPr>
          <p:spPr>
            <a:xfrm>
              <a:off x="7630980" y="3737065"/>
              <a:ext cx="274349" cy="276999"/>
            </a:xfrm>
            <a:prstGeom prst="rect">
              <a:avLst/>
            </a:prstGeom>
            <a:solidFill>
              <a:schemeClr val="bg1"/>
            </a:solidFill>
          </p:spPr>
          <p:txBody>
            <a:bodyPr wrap="square" rtlCol="0">
              <a:spAutoFit/>
            </a:bodyPr>
            <a:lstStyle/>
            <a:p>
              <a:pPr algn="ctr"/>
              <a:r>
                <a:rPr lang="ja-JP" altLang="en-US" sz="1200" dirty="0"/>
                <a:t>⑤</a:t>
              </a:r>
              <a:endParaRPr kumimoji="1" lang="ja-JP" altLang="en-US" sz="1200" dirty="0"/>
            </a:p>
          </p:txBody>
        </p:sp>
      </p:grpSp>
    </p:spTree>
    <p:extLst>
      <p:ext uri="{BB962C8B-B14F-4D97-AF65-F5344CB8AC3E}">
        <p14:creationId xmlns:p14="http://schemas.microsoft.com/office/powerpoint/2010/main" val="37278759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9816"/>
            <a:ext cx="77724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36585" y="1538790"/>
            <a:ext cx="8865985" cy="4157881"/>
          </a:xfrm>
        </p:spPr>
        <p:txBody>
          <a:bodyPr/>
          <a:lstStyle/>
          <a:p>
            <a:pPr marL="0" indent="0">
              <a:buNone/>
            </a:pPr>
            <a:r>
              <a:rPr kumimoji="1" lang="ja-JP" altLang="en-US" dirty="0" smtClean="0"/>
              <a:t>・</a:t>
            </a:r>
            <a:r>
              <a:rPr kumimoji="1" lang="ja-JP" altLang="en-US" sz="2800" dirty="0" smtClean="0"/>
              <a:t>デュアル光コムを用いたシングルピクセル</a:t>
            </a:r>
            <a:endParaRPr kumimoji="1" lang="en-US" altLang="ja-JP" sz="2800" dirty="0" smtClean="0"/>
          </a:p>
          <a:p>
            <a:pPr marL="0" indent="0">
              <a:buNone/>
            </a:pPr>
            <a:r>
              <a:rPr kumimoji="1" lang="ja-JP" altLang="en-US" sz="2800" dirty="0" smtClean="0"/>
              <a:t>　イメージング（</a:t>
            </a:r>
            <a:r>
              <a:rPr kumimoji="1" lang="en-US" altLang="ja-JP" sz="2800" dirty="0" smtClean="0"/>
              <a:t>SPI</a:t>
            </a:r>
            <a:r>
              <a:rPr kumimoji="1" lang="ja-JP" altLang="en-US" sz="2800" dirty="0" smtClean="0"/>
              <a:t>）を行った</a:t>
            </a:r>
            <a:endParaRPr kumimoji="1" lang="en-US" altLang="ja-JP" sz="2800" dirty="0" smtClean="0"/>
          </a:p>
          <a:p>
            <a:pPr marL="0" indent="0">
              <a:buNone/>
            </a:pPr>
            <a:endParaRPr kumimoji="1" lang="en-US" altLang="ja-JP" sz="2800" dirty="0" smtClean="0"/>
          </a:p>
          <a:p>
            <a:pPr marL="0" indent="0">
              <a:buNone/>
            </a:pPr>
            <a:r>
              <a:rPr lang="ja-JP" altLang="en-US" sz="2800" dirty="0" smtClean="0"/>
              <a:t>・パターン枚数を増やすほど信号雑音比の</a:t>
            </a:r>
            <a:endParaRPr lang="en-US" altLang="ja-JP" sz="2800" dirty="0"/>
          </a:p>
          <a:p>
            <a:pPr marL="0" indent="0">
              <a:buNone/>
            </a:pPr>
            <a:r>
              <a:rPr lang="ja-JP" altLang="en-US" sz="2800" dirty="0" smtClean="0"/>
              <a:t>　良いイメージを得られることを確認した</a:t>
            </a:r>
            <a:endParaRPr lang="en-US" altLang="ja-JP" sz="2800" dirty="0"/>
          </a:p>
          <a:p>
            <a:pPr marL="0" indent="0">
              <a:buNone/>
            </a:pPr>
            <a:endParaRPr lang="en-US" altLang="ja-JP" sz="2800" dirty="0" smtClean="0"/>
          </a:p>
          <a:p>
            <a:pPr marL="0" indent="0">
              <a:buNone/>
            </a:pPr>
            <a:r>
              <a:rPr lang="ja-JP" altLang="en-US" sz="2800" dirty="0" smtClean="0"/>
              <a:t>・サンプル</a:t>
            </a:r>
            <a:r>
              <a:rPr lang="ja-JP" altLang="en-US" sz="2800" dirty="0"/>
              <a:t>が分光特性を持たない</a:t>
            </a:r>
            <a:r>
              <a:rPr lang="ja-JP" altLang="en-US" sz="2800" dirty="0" smtClean="0"/>
              <a:t>ため</a:t>
            </a:r>
            <a:endParaRPr lang="en-US" altLang="ja-JP" sz="2800" dirty="0" smtClean="0"/>
          </a:p>
          <a:p>
            <a:pPr marL="0" indent="0">
              <a:buNone/>
            </a:pPr>
            <a:r>
              <a:rPr lang="ja-JP" altLang="en-US" sz="2800" dirty="0"/>
              <a:t>　</a:t>
            </a:r>
            <a:r>
              <a:rPr lang="ja-JP" altLang="en-US" sz="2800" dirty="0" smtClean="0"/>
              <a:t>複数</a:t>
            </a:r>
            <a:r>
              <a:rPr lang="ja-JP" altLang="en-US" sz="2800" dirty="0"/>
              <a:t>の波長帯で同様の結果が得られた</a:t>
            </a:r>
            <a:endParaRPr lang="en-US" altLang="ja-JP" sz="2800" dirty="0"/>
          </a:p>
          <a:p>
            <a:pPr marL="0" indent="0">
              <a:buNone/>
            </a:pPr>
            <a:endParaRPr lang="en-US" altLang="ja-JP" dirty="0"/>
          </a:p>
          <a:p>
            <a:pPr marL="0" indent="0">
              <a:buNone/>
            </a:pPr>
            <a:endParaRPr lang="en-US" altLang="ja-JP" dirty="0"/>
          </a:p>
          <a:p>
            <a:pPr marL="0" indent="0">
              <a:buNone/>
            </a:pPr>
            <a:endParaRPr lang="en-US" altLang="ja-JP" dirty="0" smtClean="0"/>
          </a:p>
          <a:p>
            <a:pPr marL="0" indent="0">
              <a:buNone/>
            </a:pPr>
            <a:endParaRPr kumimoji="1" lang="en-US" altLang="ja-JP" dirty="0" smtClean="0"/>
          </a:p>
          <a:p>
            <a:pPr algn="ctr"/>
            <a:endParaRPr lang="en-US" altLang="ja-JP" dirty="0"/>
          </a:p>
        </p:txBody>
      </p:sp>
      <p:sp>
        <p:nvSpPr>
          <p:cNvPr id="6" name="スライド番号プレースホルダー 5"/>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14</a:t>
            </a:fld>
            <a:endParaRPr lang="ja-JP" altLang="en-US" sz="2000" dirty="0">
              <a:solidFill>
                <a:srgbClr val="000000"/>
              </a:solidFill>
            </a:endParaRPr>
          </a:p>
        </p:txBody>
      </p:sp>
      <p:sp>
        <p:nvSpPr>
          <p:cNvPr id="5" name="テキスト ボックス 4"/>
          <p:cNvSpPr txBox="1"/>
          <p:nvPr/>
        </p:nvSpPr>
        <p:spPr>
          <a:xfrm>
            <a:off x="541820" y="5889912"/>
            <a:ext cx="8055895"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solidFill>
                  <a:srgbClr val="FF0000"/>
                </a:solidFill>
              </a:rPr>
              <a:t>高分解</a:t>
            </a:r>
            <a:r>
              <a:rPr lang="ja-JP" altLang="en-US" sz="2800" dirty="0" smtClean="0">
                <a:solidFill>
                  <a:srgbClr val="FF0000"/>
                </a:solidFill>
              </a:rPr>
              <a:t>能・高速な分光イメージングの扉が開いた</a:t>
            </a:r>
            <a:endParaRPr lang="en-US" altLang="ja-JP" sz="2800" dirty="0" smtClean="0">
              <a:solidFill>
                <a:srgbClr val="FF0000"/>
              </a:solidFill>
            </a:endParaRPr>
          </a:p>
        </p:txBody>
      </p:sp>
    </p:spTree>
    <p:extLst>
      <p:ext uri="{BB962C8B-B14F-4D97-AF65-F5344CB8AC3E}">
        <p14:creationId xmlns:p14="http://schemas.microsoft.com/office/powerpoint/2010/main" val="3232245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D984958-7545-47B0-9D3B-511989F06D6E}" type="slidenum">
              <a:rPr lang="ja-JP" altLang="en-US" smtClean="0">
                <a:solidFill>
                  <a:srgbClr val="000000"/>
                </a:solidFill>
              </a:rPr>
              <a:pPr/>
              <a:t>15</a:t>
            </a:fld>
            <a:endParaRPr lang="ja-JP" altLang="en-US" dirty="0">
              <a:solidFill>
                <a:srgbClr val="000000"/>
              </a:solidFill>
            </a:endParaRPr>
          </a:p>
        </p:txBody>
      </p:sp>
      <p:pic>
        <p:nvPicPr>
          <p:cNvPr id="4100" name="Picture 4" descr="http://www.jawjapan.com/images/Linear_Polariz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50" y="1178750"/>
            <a:ext cx="420826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jawjapan.com/images/Circular_Polariz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29" y="4149080"/>
            <a:ext cx="4208261" cy="191211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jawjapan.com/images/elliptical_polarizat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015" y="4234359"/>
            <a:ext cx="4208261" cy="19915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06615" y="3451647"/>
            <a:ext cx="2345277" cy="584775"/>
          </a:xfrm>
          <a:prstGeom prst="rect">
            <a:avLst/>
          </a:prstGeom>
          <a:noFill/>
        </p:spPr>
        <p:txBody>
          <a:bodyPr wrap="square" rtlCol="0">
            <a:spAutoFit/>
          </a:bodyPr>
          <a:lstStyle/>
          <a:p>
            <a:pPr algn="ctr"/>
            <a:r>
              <a:rPr lang="ja-JP" altLang="en-US" sz="3200" dirty="0"/>
              <a:t>直線偏光</a:t>
            </a:r>
            <a:endParaRPr kumimoji="1" lang="ja-JP" altLang="en-US" sz="3200" dirty="0"/>
          </a:p>
        </p:txBody>
      </p:sp>
      <p:sp>
        <p:nvSpPr>
          <p:cNvPr id="11" name="テキスト ボックス 10"/>
          <p:cNvSpPr txBox="1"/>
          <p:nvPr/>
        </p:nvSpPr>
        <p:spPr>
          <a:xfrm>
            <a:off x="5562110" y="6273225"/>
            <a:ext cx="2345277" cy="584775"/>
          </a:xfrm>
          <a:prstGeom prst="rect">
            <a:avLst/>
          </a:prstGeom>
          <a:noFill/>
        </p:spPr>
        <p:txBody>
          <a:bodyPr wrap="square" rtlCol="0">
            <a:spAutoFit/>
          </a:bodyPr>
          <a:lstStyle/>
          <a:p>
            <a:pPr algn="ctr"/>
            <a:r>
              <a:rPr lang="ja-JP" altLang="en-US" sz="3200" dirty="0" smtClean="0"/>
              <a:t>楕円偏光</a:t>
            </a:r>
            <a:endParaRPr kumimoji="1" lang="ja-JP" altLang="en-US" sz="3200" dirty="0"/>
          </a:p>
        </p:txBody>
      </p:sp>
      <p:sp>
        <p:nvSpPr>
          <p:cNvPr id="12" name="テキスト ボックス 11"/>
          <p:cNvSpPr txBox="1"/>
          <p:nvPr/>
        </p:nvSpPr>
        <p:spPr>
          <a:xfrm>
            <a:off x="1259015" y="6326257"/>
            <a:ext cx="2345277" cy="584775"/>
          </a:xfrm>
          <a:prstGeom prst="rect">
            <a:avLst/>
          </a:prstGeom>
          <a:noFill/>
        </p:spPr>
        <p:txBody>
          <a:bodyPr wrap="square" rtlCol="0">
            <a:spAutoFit/>
          </a:bodyPr>
          <a:lstStyle/>
          <a:p>
            <a:pPr algn="ctr"/>
            <a:r>
              <a:rPr lang="ja-JP" altLang="en-US" sz="3200" dirty="0"/>
              <a:t>円</a:t>
            </a:r>
            <a:r>
              <a:rPr lang="ja-JP" altLang="en-US" sz="3200" dirty="0" smtClean="0"/>
              <a:t>偏光</a:t>
            </a:r>
            <a:endParaRPr kumimoji="1" lang="ja-JP" altLang="en-US" sz="3200" dirty="0"/>
          </a:p>
        </p:txBody>
      </p:sp>
      <p:sp>
        <p:nvSpPr>
          <p:cNvPr id="13" name="タイトル 1"/>
          <p:cNvSpPr>
            <a:spLocks noGrp="1"/>
          </p:cNvSpPr>
          <p:nvPr>
            <p:ph type="title"/>
          </p:nvPr>
        </p:nvSpPr>
        <p:spPr>
          <a:xfrm>
            <a:off x="521550" y="79"/>
            <a:ext cx="7772400" cy="1143000"/>
          </a:xfrm>
          <a:solidFill>
            <a:schemeClr val="bg1">
              <a:alpha val="90000"/>
            </a:schemeClr>
          </a:solidFill>
        </p:spPr>
        <p:txBody>
          <a:bodyPr/>
          <a:lstStyle/>
          <a:p>
            <a:r>
              <a:rPr lang="en-US" altLang="ja-JP" dirty="0" smtClean="0"/>
              <a:t>SLM</a:t>
            </a:r>
            <a:r>
              <a:rPr lang="ja-JP" altLang="en-US" dirty="0" smtClean="0"/>
              <a:t>の強度変調について</a:t>
            </a:r>
            <a:endParaRPr kumimoji="1" lang="ja-JP" altLang="en-US" dirty="0"/>
          </a:p>
        </p:txBody>
      </p:sp>
      <p:sp>
        <p:nvSpPr>
          <p:cNvPr id="19" name="テキスト ボックス 18"/>
          <p:cNvSpPr txBox="1"/>
          <p:nvPr/>
        </p:nvSpPr>
        <p:spPr>
          <a:xfrm>
            <a:off x="5683511" y="3451646"/>
            <a:ext cx="2848929" cy="1077218"/>
          </a:xfrm>
          <a:prstGeom prst="rect">
            <a:avLst/>
          </a:prstGeom>
          <a:noFill/>
        </p:spPr>
        <p:txBody>
          <a:bodyPr wrap="square" rtlCol="0">
            <a:spAutoFit/>
          </a:bodyPr>
          <a:lstStyle/>
          <a:p>
            <a:pPr algn="ctr"/>
            <a:r>
              <a:rPr lang="ja-JP" altLang="en-US" sz="3200" dirty="0"/>
              <a:t>液晶</a:t>
            </a:r>
            <a:r>
              <a:rPr lang="ja-JP" altLang="en-US" sz="3200" dirty="0" smtClean="0"/>
              <a:t>分子</a:t>
            </a:r>
            <a:endParaRPr lang="en-US" altLang="ja-JP" sz="3200" dirty="0" smtClean="0"/>
          </a:p>
          <a:p>
            <a:pPr algn="ctr"/>
            <a:r>
              <a:rPr lang="ja-JP" altLang="en-US" sz="3200" dirty="0" smtClean="0"/>
              <a:t>（</a:t>
            </a:r>
            <a:r>
              <a:rPr lang="en-US" altLang="ja-JP" sz="3200" dirty="0" smtClean="0"/>
              <a:t>45</a:t>
            </a:r>
            <a:r>
              <a:rPr lang="ja-JP" altLang="en-US" sz="3200" dirty="0" smtClean="0"/>
              <a:t>度回転）</a:t>
            </a:r>
            <a:endParaRPr kumimoji="1" lang="ja-JP" altLang="en-US" sz="3200" dirty="0"/>
          </a:p>
        </p:txBody>
      </p:sp>
      <p:sp>
        <p:nvSpPr>
          <p:cNvPr id="16" name="円/楕円 15"/>
          <p:cNvSpPr/>
          <p:nvPr/>
        </p:nvSpPr>
        <p:spPr>
          <a:xfrm rot="2700000">
            <a:off x="5484425" y="1898830"/>
            <a:ext cx="2493871" cy="720080"/>
          </a:xfrm>
          <a:prstGeom prst="ellipse">
            <a:avLst/>
          </a:prstGeom>
          <a:solidFill>
            <a:schemeClr val="bg1"/>
          </a:solidFill>
          <a:ln w="25400" cap="flat" cmpd="sng" algn="ctr">
            <a:solidFill>
              <a:srgbClr val="4F81BD">
                <a:shade val="50000"/>
              </a:srgbClr>
            </a:solidFill>
            <a:prstDash val="solid"/>
          </a:ln>
          <a:effectLst/>
          <a:scene3d>
            <a:camera prst="orthographicFront">
              <a:rot lat="0" lon="6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74" name="直線矢印コネクタ 73"/>
          <p:cNvCxnSpPr/>
          <p:nvPr/>
        </p:nvCxnSpPr>
        <p:spPr bwMode="auto">
          <a:xfrm flipH="1" flipV="1">
            <a:off x="6709738" y="1190382"/>
            <a:ext cx="21622" cy="2108864"/>
          </a:xfrm>
          <a:prstGeom prst="straightConnector1">
            <a:avLst/>
          </a:prstGeom>
          <a:noFill/>
          <a:ln w="9525" cap="flat" cmpd="sng" algn="ctr">
            <a:solidFill>
              <a:schemeClr val="tx1"/>
            </a:solidFill>
            <a:prstDash val="solid"/>
            <a:round/>
            <a:headEnd type="triangle" w="med" len="med"/>
            <a:tailEnd type="triangle"/>
          </a:ln>
          <a:effectLst/>
        </p:spPr>
      </p:cxnSp>
      <p:cxnSp>
        <p:nvCxnSpPr>
          <p:cNvPr id="75" name="直線矢印コネクタ 74"/>
          <p:cNvCxnSpPr/>
          <p:nvPr/>
        </p:nvCxnSpPr>
        <p:spPr bwMode="auto">
          <a:xfrm flipH="1" flipV="1">
            <a:off x="5832140" y="1397152"/>
            <a:ext cx="1755196" cy="1717035"/>
          </a:xfrm>
          <a:prstGeom prst="straightConnector1">
            <a:avLst/>
          </a:prstGeom>
          <a:noFill/>
          <a:ln w="9525" cap="flat" cmpd="sng" algn="ctr">
            <a:solidFill>
              <a:schemeClr val="tx1"/>
            </a:solidFill>
            <a:prstDash val="solid"/>
            <a:round/>
            <a:headEnd type="triangle" w="med" len="med"/>
            <a:tailEnd type="triangle"/>
          </a:ln>
          <a:effectLst/>
        </p:spPr>
      </p:cxnSp>
    </p:spTree>
    <p:extLst>
      <p:ext uri="{BB962C8B-B14F-4D97-AF65-F5344CB8AC3E}">
        <p14:creationId xmlns:p14="http://schemas.microsoft.com/office/powerpoint/2010/main" val="28635432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2220" y="6129300"/>
            <a:ext cx="1905000" cy="457200"/>
          </a:xfrm>
        </p:spPr>
        <p:txBody>
          <a:bodyPr/>
          <a:lstStyle/>
          <a:p>
            <a:fld id="{4D984958-7545-47B0-9D3B-511989F06D6E}" type="slidenum">
              <a:rPr lang="ja-JP" altLang="en-US" smtClean="0">
                <a:solidFill>
                  <a:srgbClr val="000000"/>
                </a:solidFill>
              </a:rPr>
              <a:pPr/>
              <a:t>16</a:t>
            </a:fld>
            <a:endParaRPr lang="ja-JP" altLang="en-US" dirty="0">
              <a:solidFill>
                <a:srgbClr val="000000"/>
              </a:solidFill>
            </a:endParaRPr>
          </a:p>
        </p:txBody>
      </p:sp>
      <p:grpSp>
        <p:nvGrpSpPr>
          <p:cNvPr id="13" name="グループ化 12"/>
          <p:cNvGrpSpPr/>
          <p:nvPr/>
        </p:nvGrpSpPr>
        <p:grpSpPr>
          <a:xfrm>
            <a:off x="1196625" y="2168860"/>
            <a:ext cx="720080" cy="2493871"/>
            <a:chOff x="6371321" y="1011934"/>
            <a:chExt cx="720080" cy="2493871"/>
          </a:xfrm>
        </p:grpSpPr>
        <p:sp>
          <p:nvSpPr>
            <p:cNvPr id="14" name="円/楕円 13"/>
            <p:cNvSpPr/>
            <p:nvPr/>
          </p:nvSpPr>
          <p:spPr>
            <a:xfrm rot="2700000">
              <a:off x="5484425" y="1898830"/>
              <a:ext cx="2493871" cy="720080"/>
            </a:xfrm>
            <a:prstGeom prst="ellipse">
              <a:avLst/>
            </a:prstGeom>
            <a:solidFill>
              <a:schemeClr val="bg1"/>
            </a:solidFill>
            <a:ln w="25400" cap="flat" cmpd="sng" algn="ctr">
              <a:solidFill>
                <a:srgbClr val="4F81BD">
                  <a:shade val="50000"/>
                </a:srgbClr>
              </a:solidFill>
              <a:prstDash val="solid"/>
            </a:ln>
            <a:effectLst/>
            <a:scene3d>
              <a:camera prst="orthographicFront">
                <a:rot lat="0" lon="6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pSp>
          <p:nvGrpSpPr>
            <p:cNvPr id="15" name="グループ化 14"/>
            <p:cNvGrpSpPr/>
            <p:nvPr/>
          </p:nvGrpSpPr>
          <p:grpSpPr>
            <a:xfrm>
              <a:off x="6372043" y="1898831"/>
              <a:ext cx="718633" cy="714377"/>
              <a:chOff x="3843811" y="4518990"/>
              <a:chExt cx="1444289" cy="1462377"/>
            </a:xfrm>
          </p:grpSpPr>
          <p:sp>
            <p:nvSpPr>
              <p:cNvPr id="16" name="円/楕円 15"/>
              <p:cNvSpPr/>
              <p:nvPr/>
            </p:nvSpPr>
            <p:spPr bwMode="auto">
              <a:xfrm>
                <a:off x="3848100" y="4518990"/>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7" name="直線矢印コネクタ 16"/>
              <p:cNvCxnSpPr/>
              <p:nvPr/>
            </p:nvCxnSpPr>
            <p:spPr bwMode="auto">
              <a:xfrm flipV="1">
                <a:off x="4567107" y="4541367"/>
                <a:ext cx="993" cy="1440000"/>
              </a:xfrm>
              <a:prstGeom prst="straightConnector1">
                <a:avLst/>
              </a:prstGeom>
              <a:noFill/>
              <a:ln w="9525" cap="flat" cmpd="sng" algn="ctr">
                <a:solidFill>
                  <a:srgbClr val="00B050"/>
                </a:solidFill>
                <a:prstDash val="solid"/>
                <a:round/>
                <a:headEnd type="none" w="med" len="med"/>
                <a:tailEnd type="none"/>
              </a:ln>
              <a:effectLst/>
            </p:spPr>
          </p:cxnSp>
          <p:cxnSp>
            <p:nvCxnSpPr>
              <p:cNvPr id="18" name="直線矢印コネクタ 17"/>
              <p:cNvCxnSpPr/>
              <p:nvPr/>
            </p:nvCxnSpPr>
            <p:spPr bwMode="auto">
              <a:xfrm rot="5400000" flipV="1">
                <a:off x="4563314" y="4558004"/>
                <a:ext cx="993" cy="1440000"/>
              </a:xfrm>
              <a:prstGeom prst="straightConnector1">
                <a:avLst/>
              </a:prstGeom>
              <a:noFill/>
              <a:ln w="9525" cap="flat" cmpd="sng" algn="ctr">
                <a:solidFill>
                  <a:srgbClr val="002060"/>
                </a:solidFill>
                <a:prstDash val="solid"/>
                <a:round/>
                <a:headEnd type="none" w="med" len="med"/>
                <a:tailEnd type="none"/>
              </a:ln>
              <a:effectLst/>
            </p:spPr>
          </p:cxnSp>
          <p:cxnSp>
            <p:nvCxnSpPr>
              <p:cNvPr id="19" name="直線矢印コネクタ 18"/>
              <p:cNvCxnSpPr/>
              <p:nvPr/>
            </p:nvCxnSpPr>
            <p:spPr bwMode="auto">
              <a:xfrm flipH="1" flipV="1">
                <a:off x="3843811" y="4518992"/>
                <a:ext cx="1440000" cy="1462375"/>
              </a:xfrm>
              <a:prstGeom prst="straightConnector1">
                <a:avLst/>
              </a:prstGeom>
              <a:noFill/>
              <a:ln w="9525" cap="flat" cmpd="sng" algn="ctr">
                <a:solidFill>
                  <a:schemeClr val="tx1"/>
                </a:solidFill>
                <a:prstDash val="solid"/>
                <a:round/>
                <a:headEnd type="triangle" w="med" len="med"/>
                <a:tailEnd type="triangle"/>
              </a:ln>
              <a:effectLst/>
            </p:spPr>
          </p:cxnSp>
        </p:grpSp>
      </p:grpSp>
      <p:sp>
        <p:nvSpPr>
          <p:cNvPr id="20" name="下矢印 19"/>
          <p:cNvSpPr/>
          <p:nvPr/>
        </p:nvSpPr>
        <p:spPr bwMode="auto">
          <a:xfrm rot="16200000">
            <a:off x="3862446" y="2794073"/>
            <a:ext cx="610921" cy="1140043"/>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0000"/>
              </a:solidFill>
            </a:endParaRPr>
          </a:p>
        </p:txBody>
      </p:sp>
      <p:grpSp>
        <p:nvGrpSpPr>
          <p:cNvPr id="29" name="グループ化 28"/>
          <p:cNvGrpSpPr/>
          <p:nvPr/>
        </p:nvGrpSpPr>
        <p:grpSpPr>
          <a:xfrm>
            <a:off x="5622689" y="1643151"/>
            <a:ext cx="3393303" cy="3441885"/>
            <a:chOff x="5472100" y="1673805"/>
            <a:chExt cx="3393303" cy="3441885"/>
          </a:xfrm>
        </p:grpSpPr>
        <p:grpSp>
          <p:nvGrpSpPr>
            <p:cNvPr id="6" name="グループ化 5"/>
            <p:cNvGrpSpPr/>
            <p:nvPr/>
          </p:nvGrpSpPr>
          <p:grpSpPr>
            <a:xfrm>
              <a:off x="5472100" y="1674890"/>
              <a:ext cx="3393303" cy="3440800"/>
              <a:chOff x="3848100" y="4518990"/>
              <a:chExt cx="1440362" cy="1438281"/>
            </a:xfrm>
            <a:solidFill>
              <a:schemeClr val="bg1"/>
            </a:solidFill>
          </p:grpSpPr>
          <p:sp>
            <p:nvSpPr>
              <p:cNvPr id="9" name="円/楕円 8"/>
              <p:cNvSpPr/>
              <p:nvPr/>
            </p:nvSpPr>
            <p:spPr bwMode="auto">
              <a:xfrm>
                <a:off x="3848100" y="4518990"/>
                <a:ext cx="1440000" cy="1438281"/>
              </a:xfrm>
              <a:prstGeom prst="ellipse">
                <a:avLst/>
              </a:prstGeom>
              <a:grp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0" name="直線矢印コネクタ 9"/>
              <p:cNvCxnSpPr>
                <a:stCxn id="9" idx="4"/>
                <a:endCxn id="9" idx="0"/>
              </p:cNvCxnSpPr>
              <p:nvPr/>
            </p:nvCxnSpPr>
            <p:spPr bwMode="auto">
              <a:xfrm flipV="1">
                <a:off x="4568100" y="4518990"/>
                <a:ext cx="0" cy="1438281"/>
              </a:xfrm>
              <a:prstGeom prst="straightConnector1">
                <a:avLst/>
              </a:prstGeom>
              <a:grpFill/>
              <a:ln w="25400" cap="flat" cmpd="sng" algn="ctr">
                <a:solidFill>
                  <a:srgbClr val="00B050"/>
                </a:solidFill>
                <a:prstDash val="solid"/>
                <a:round/>
                <a:headEnd type="none" w="med" len="med"/>
                <a:tailEnd type="none"/>
              </a:ln>
              <a:effectLst/>
            </p:spPr>
          </p:cxnSp>
          <p:cxnSp>
            <p:nvCxnSpPr>
              <p:cNvPr id="11" name="直線矢印コネクタ 10"/>
              <p:cNvCxnSpPr/>
              <p:nvPr/>
            </p:nvCxnSpPr>
            <p:spPr bwMode="auto">
              <a:xfrm>
                <a:off x="4249355" y="5238130"/>
                <a:ext cx="1039107" cy="0"/>
              </a:xfrm>
              <a:prstGeom prst="straightConnector1">
                <a:avLst/>
              </a:prstGeom>
              <a:grpFill/>
              <a:ln w="25400" cap="flat" cmpd="sng" algn="ctr">
                <a:solidFill>
                  <a:srgbClr val="002060"/>
                </a:solidFill>
                <a:prstDash val="solid"/>
                <a:round/>
                <a:headEnd type="none" w="med" len="med"/>
                <a:tailEnd type="none"/>
              </a:ln>
              <a:effectLst/>
            </p:spPr>
          </p:cxnSp>
          <p:cxnSp>
            <p:nvCxnSpPr>
              <p:cNvPr id="12" name="直線矢印コネクタ 11"/>
              <p:cNvCxnSpPr/>
              <p:nvPr/>
            </p:nvCxnSpPr>
            <p:spPr bwMode="auto">
              <a:xfrm>
                <a:off x="4254567" y="4525793"/>
                <a:ext cx="307985" cy="712337"/>
              </a:xfrm>
              <a:prstGeom prst="straightConnector1">
                <a:avLst/>
              </a:prstGeom>
              <a:grpFill/>
              <a:ln w="9525" cap="flat" cmpd="sng" algn="ctr">
                <a:solidFill>
                  <a:schemeClr val="tx1"/>
                </a:solidFill>
                <a:prstDash val="solid"/>
                <a:round/>
                <a:headEnd type="triangle" w="med" len="med"/>
                <a:tailEnd type="none"/>
              </a:ln>
              <a:effectLst/>
            </p:spPr>
          </p:cxnSp>
        </p:grpSp>
        <p:cxnSp>
          <p:nvCxnSpPr>
            <p:cNvPr id="25" name="直線矢印コネクタ 24"/>
            <p:cNvCxnSpPr/>
            <p:nvPr/>
          </p:nvCxnSpPr>
          <p:spPr bwMode="auto">
            <a:xfrm flipV="1">
              <a:off x="6417205" y="1673805"/>
              <a:ext cx="0" cy="1728000"/>
            </a:xfrm>
            <a:prstGeom prst="straightConnector1">
              <a:avLst/>
            </a:prstGeom>
            <a:solidFill>
              <a:schemeClr val="bg1"/>
            </a:solidFill>
            <a:ln w="25400" cap="flat" cmpd="sng" algn="ctr">
              <a:solidFill>
                <a:srgbClr val="00B050"/>
              </a:solidFill>
              <a:prstDash val="sysDash"/>
              <a:round/>
              <a:headEnd type="none" w="med" len="med"/>
              <a:tailEnd type="none"/>
            </a:ln>
            <a:effectLst/>
          </p:spPr>
        </p:cxnSp>
        <p:cxnSp>
          <p:nvCxnSpPr>
            <p:cNvPr id="26" name="直線矢印コネクタ 25"/>
            <p:cNvCxnSpPr/>
            <p:nvPr/>
          </p:nvCxnSpPr>
          <p:spPr bwMode="auto">
            <a:xfrm>
              <a:off x="6399255" y="1673805"/>
              <a:ext cx="756000" cy="0"/>
            </a:xfrm>
            <a:prstGeom prst="straightConnector1">
              <a:avLst/>
            </a:prstGeom>
            <a:solidFill>
              <a:schemeClr val="bg1"/>
            </a:solidFill>
            <a:ln w="25400" cap="flat" cmpd="sng" algn="ctr">
              <a:solidFill>
                <a:srgbClr val="002060"/>
              </a:solidFill>
              <a:prstDash val="sysDash"/>
              <a:round/>
              <a:headEnd type="none" w="med" len="med"/>
              <a:tailEnd type="none"/>
            </a:ln>
            <a:effectLst/>
          </p:spPr>
        </p:cxnSp>
      </p:grpSp>
      <p:sp>
        <p:nvSpPr>
          <p:cNvPr id="28" name="テキスト ボックス 27"/>
          <p:cNvSpPr txBox="1"/>
          <p:nvPr/>
        </p:nvSpPr>
        <p:spPr>
          <a:xfrm>
            <a:off x="2508310" y="3905769"/>
            <a:ext cx="3319192" cy="646331"/>
          </a:xfrm>
          <a:prstGeom prst="rect">
            <a:avLst/>
          </a:prstGeom>
          <a:noFill/>
        </p:spPr>
        <p:txBody>
          <a:bodyPr wrap="square" rtlCol="0">
            <a:spAutoFit/>
          </a:bodyPr>
          <a:lstStyle/>
          <a:p>
            <a:r>
              <a:rPr kumimoji="1" lang="ja-JP" altLang="en-US" dirty="0" smtClean="0"/>
              <a:t>液晶が傾いているため横方向の強度下がる</a:t>
            </a:r>
            <a:endParaRPr kumimoji="1" lang="ja-JP" altLang="en-US" dirty="0"/>
          </a:p>
        </p:txBody>
      </p:sp>
    </p:spTree>
    <p:extLst>
      <p:ext uri="{BB962C8B-B14F-4D97-AF65-F5344CB8AC3E}">
        <p14:creationId xmlns:p14="http://schemas.microsoft.com/office/powerpoint/2010/main" val="14522358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D984958-7545-47B0-9D3B-511989F06D6E}" type="slidenum">
              <a:rPr lang="ja-JP" altLang="en-US" smtClean="0">
                <a:solidFill>
                  <a:srgbClr val="000000"/>
                </a:solidFill>
              </a:rPr>
              <a:pPr/>
              <a:t>17</a:t>
            </a:fld>
            <a:endParaRPr lang="ja-JP" altLang="en-US" dirty="0">
              <a:solidFill>
                <a:srgbClr val="000000"/>
              </a:solidFill>
            </a:endParaRPr>
          </a:p>
        </p:txBody>
      </p:sp>
      <p:sp>
        <p:nvSpPr>
          <p:cNvPr id="5" name="テキスト ボックス 4"/>
          <p:cNvSpPr txBox="1"/>
          <p:nvPr/>
        </p:nvSpPr>
        <p:spPr>
          <a:xfrm>
            <a:off x="161510" y="6305140"/>
            <a:ext cx="8010890" cy="584775"/>
          </a:xfrm>
          <a:prstGeom prst="rect">
            <a:avLst/>
          </a:prstGeom>
          <a:noFill/>
        </p:spPr>
        <p:txBody>
          <a:bodyPr wrap="square" rtlCol="0">
            <a:spAutoFit/>
          </a:bodyPr>
          <a:lstStyle/>
          <a:p>
            <a:pPr algn="ctr"/>
            <a:r>
              <a:rPr kumimoji="1" lang="ja-JP" altLang="en-US" sz="3200" dirty="0" smtClean="0"/>
              <a:t>今回用いた</a:t>
            </a:r>
            <a:r>
              <a:rPr kumimoji="1" lang="en-US" altLang="ja-JP" sz="3200" dirty="0" smtClean="0"/>
              <a:t>SLM</a:t>
            </a:r>
            <a:r>
              <a:rPr kumimoji="1" lang="ja-JP" altLang="en-US" sz="3200" dirty="0" smtClean="0"/>
              <a:t>は</a:t>
            </a:r>
            <a:r>
              <a:rPr kumimoji="1" lang="en-US" altLang="ja-JP" sz="3200" dirty="0" smtClean="0"/>
              <a:t>45</a:t>
            </a:r>
            <a:r>
              <a:rPr kumimoji="1" lang="ja-JP" altLang="en-US" sz="3200" dirty="0" smtClean="0"/>
              <a:t>度傾けておいてある</a:t>
            </a:r>
            <a:endParaRPr kumimoji="1" lang="ja-JP" altLang="en-US" sz="3200" dirty="0"/>
          </a:p>
        </p:txBody>
      </p:sp>
      <p:sp>
        <p:nvSpPr>
          <p:cNvPr id="46" name="円/楕円 45"/>
          <p:cNvSpPr/>
          <p:nvPr/>
        </p:nvSpPr>
        <p:spPr>
          <a:xfrm rot="2700000">
            <a:off x="4686087" y="5021175"/>
            <a:ext cx="2493871" cy="720080"/>
          </a:xfrm>
          <a:prstGeom prst="ellipse">
            <a:avLst/>
          </a:prstGeom>
          <a:solidFill>
            <a:srgbClr val="4F81BD"/>
          </a:solidFill>
          <a:ln w="25400" cap="flat" cmpd="sng" algn="ctr">
            <a:solidFill>
              <a:srgbClr val="4F81BD">
                <a:shade val="50000"/>
              </a:srgbClr>
            </a:solidFill>
            <a:prstDash val="solid"/>
          </a:ln>
          <a:effectLst/>
          <a:scene3d>
            <a:camera prst="orthographicFront">
              <a:rot lat="0" lon="6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2" name="テキスト ボックス 51"/>
          <p:cNvSpPr txBox="1"/>
          <p:nvPr/>
        </p:nvSpPr>
        <p:spPr>
          <a:xfrm>
            <a:off x="3213071" y="3740132"/>
            <a:ext cx="2345277" cy="584775"/>
          </a:xfrm>
          <a:prstGeom prst="rect">
            <a:avLst/>
          </a:prstGeom>
          <a:noFill/>
        </p:spPr>
        <p:txBody>
          <a:bodyPr wrap="square" rtlCol="0">
            <a:spAutoFit/>
          </a:bodyPr>
          <a:lstStyle/>
          <a:p>
            <a:pPr algn="ctr"/>
            <a:r>
              <a:rPr lang="ja-JP" altLang="en-US" sz="3200" dirty="0" smtClean="0"/>
              <a:t>液晶分子</a:t>
            </a:r>
            <a:endParaRPr kumimoji="1" lang="ja-JP" altLang="en-US" sz="3200" dirty="0"/>
          </a:p>
        </p:txBody>
      </p:sp>
      <p:sp>
        <p:nvSpPr>
          <p:cNvPr id="57" name="テキスト ボックス 56"/>
          <p:cNvSpPr txBox="1"/>
          <p:nvPr/>
        </p:nvSpPr>
        <p:spPr>
          <a:xfrm>
            <a:off x="37499" y="1446830"/>
            <a:ext cx="2345277" cy="584775"/>
          </a:xfrm>
          <a:prstGeom prst="rect">
            <a:avLst/>
          </a:prstGeom>
          <a:noFill/>
        </p:spPr>
        <p:txBody>
          <a:bodyPr wrap="square" rtlCol="0">
            <a:spAutoFit/>
          </a:bodyPr>
          <a:lstStyle/>
          <a:p>
            <a:pPr algn="ctr"/>
            <a:r>
              <a:rPr lang="ja-JP" altLang="en-US" sz="3200" dirty="0"/>
              <a:t>ビーム径</a:t>
            </a:r>
            <a:endParaRPr kumimoji="1" lang="ja-JP" altLang="en-US" sz="3200" dirty="0"/>
          </a:p>
        </p:txBody>
      </p:sp>
      <p:cxnSp>
        <p:nvCxnSpPr>
          <p:cNvPr id="61" name="直線矢印コネクタ 60"/>
          <p:cNvCxnSpPr/>
          <p:nvPr/>
        </p:nvCxnSpPr>
        <p:spPr bwMode="auto">
          <a:xfrm>
            <a:off x="5762269" y="1821642"/>
            <a:ext cx="2410131" cy="1284314"/>
          </a:xfrm>
          <a:prstGeom prst="straightConnector1">
            <a:avLst/>
          </a:prstGeom>
          <a:noFill/>
          <a:ln w="9525" cap="flat" cmpd="sng" algn="ctr">
            <a:solidFill>
              <a:schemeClr val="tx1"/>
            </a:solidFill>
            <a:prstDash val="solid"/>
            <a:round/>
            <a:headEnd type="arrow"/>
            <a:tailEnd type="arrow"/>
          </a:ln>
          <a:effectLst/>
          <a:scene3d>
            <a:camera prst="orthographicFront">
              <a:rot lat="0" lon="0" rev="0"/>
            </a:camera>
            <a:lightRig rig="threePt" dir="t"/>
          </a:scene3d>
        </p:spPr>
      </p:cxnSp>
      <p:sp>
        <p:nvSpPr>
          <p:cNvPr id="23" name="円/楕円 22"/>
          <p:cNvSpPr/>
          <p:nvPr/>
        </p:nvSpPr>
        <p:spPr bwMode="auto">
          <a:xfrm>
            <a:off x="2424720" y="2637609"/>
            <a:ext cx="773642" cy="720080"/>
          </a:xfrm>
          <a:prstGeom prst="ellipse">
            <a:avLst/>
          </a:prstGeom>
          <a:solidFill>
            <a:srgbClr val="FF0000"/>
          </a:solidFill>
          <a:ln w="9525" cap="flat" cmpd="sng" algn="ctr">
            <a:noFill/>
            <a:prstDash val="solid"/>
            <a:round/>
            <a:headEnd type="none" w="med" len="med"/>
            <a:tailEnd type="none" w="med" len="med"/>
          </a:ln>
          <a:effectLst/>
          <a:scene3d>
            <a:camera prst="orthographicFront">
              <a:rot lat="0" lon="30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53" name="グループ化 52"/>
          <p:cNvGrpSpPr/>
          <p:nvPr/>
        </p:nvGrpSpPr>
        <p:grpSpPr>
          <a:xfrm>
            <a:off x="1564606" y="2641182"/>
            <a:ext cx="2493871" cy="720251"/>
            <a:chOff x="656564" y="4308843"/>
            <a:chExt cx="2493871" cy="720251"/>
          </a:xfrm>
        </p:grpSpPr>
        <p:sp>
          <p:nvSpPr>
            <p:cNvPr id="8" name="円/楕円 7"/>
            <p:cNvSpPr/>
            <p:nvPr/>
          </p:nvSpPr>
          <p:spPr>
            <a:xfrm>
              <a:off x="656564" y="4308843"/>
              <a:ext cx="2493871" cy="72008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7" name="円/楕円 46"/>
            <p:cNvSpPr/>
            <p:nvPr/>
          </p:nvSpPr>
          <p:spPr bwMode="auto">
            <a:xfrm>
              <a:off x="1516678" y="4309014"/>
              <a:ext cx="773642" cy="72008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cxnSp>
        <p:nvCxnSpPr>
          <p:cNvPr id="54" name="直線矢印コネクタ 53"/>
          <p:cNvCxnSpPr/>
          <p:nvPr/>
        </p:nvCxnSpPr>
        <p:spPr bwMode="auto">
          <a:xfrm>
            <a:off x="2424720" y="1718810"/>
            <a:ext cx="386822" cy="1282412"/>
          </a:xfrm>
          <a:prstGeom prst="straightConnector1">
            <a:avLst/>
          </a:prstGeom>
          <a:noFill/>
          <a:ln w="25400" cap="flat" cmpd="sng" algn="ctr">
            <a:solidFill>
              <a:schemeClr val="tx1"/>
            </a:solidFill>
            <a:prstDash val="solid"/>
            <a:round/>
            <a:headEnd type="none" w="med" len="med"/>
            <a:tailEnd type="arrow"/>
          </a:ln>
          <a:effectLst/>
        </p:spPr>
      </p:cxnSp>
      <p:cxnSp>
        <p:nvCxnSpPr>
          <p:cNvPr id="49" name="直線矢印コネクタ 48"/>
          <p:cNvCxnSpPr/>
          <p:nvPr/>
        </p:nvCxnSpPr>
        <p:spPr bwMode="auto">
          <a:xfrm flipH="1" flipV="1">
            <a:off x="3579137" y="3105956"/>
            <a:ext cx="479340" cy="652571"/>
          </a:xfrm>
          <a:prstGeom prst="straightConnector1">
            <a:avLst/>
          </a:prstGeom>
          <a:noFill/>
          <a:ln w="25400" cap="flat" cmpd="sng" algn="ctr">
            <a:solidFill>
              <a:schemeClr val="tx1"/>
            </a:solidFill>
            <a:prstDash val="solid"/>
            <a:round/>
            <a:headEnd type="none" w="med" len="med"/>
            <a:tailEnd type="arrow"/>
          </a:ln>
          <a:effectLst/>
        </p:spPr>
      </p:cxnSp>
      <p:cxnSp>
        <p:nvCxnSpPr>
          <p:cNvPr id="38" name="直線矢印コネクタ 37"/>
          <p:cNvCxnSpPr/>
          <p:nvPr/>
        </p:nvCxnSpPr>
        <p:spPr bwMode="auto">
          <a:xfrm>
            <a:off x="7002270" y="2543976"/>
            <a:ext cx="0" cy="1764000"/>
          </a:xfrm>
          <a:prstGeom prst="straightConnector1">
            <a:avLst/>
          </a:prstGeom>
          <a:noFill/>
          <a:ln w="9525" cap="flat" cmpd="sng" algn="ctr">
            <a:solidFill>
              <a:schemeClr val="tx1"/>
            </a:solidFill>
            <a:prstDash val="solid"/>
            <a:round/>
            <a:headEnd type="arrow"/>
            <a:tailEnd type="arrow"/>
          </a:ln>
          <a:effectLst/>
        </p:spPr>
      </p:cxnSp>
      <p:sp>
        <p:nvSpPr>
          <p:cNvPr id="40" name="円/楕円 39"/>
          <p:cNvSpPr/>
          <p:nvPr/>
        </p:nvSpPr>
        <p:spPr bwMode="auto">
          <a:xfrm>
            <a:off x="6732058" y="2528900"/>
            <a:ext cx="773642" cy="72008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41" name="直線矢印コネクタ 40"/>
          <p:cNvCxnSpPr/>
          <p:nvPr/>
        </p:nvCxnSpPr>
        <p:spPr bwMode="auto">
          <a:xfrm>
            <a:off x="2811541" y="2223956"/>
            <a:ext cx="0" cy="1764000"/>
          </a:xfrm>
          <a:prstGeom prst="straightConnector1">
            <a:avLst/>
          </a:prstGeom>
          <a:noFill/>
          <a:ln w="9525" cap="flat" cmpd="sng" algn="ctr">
            <a:solidFill>
              <a:schemeClr val="tx1"/>
            </a:solidFill>
            <a:prstDash val="solid"/>
            <a:round/>
            <a:headEnd type="arrow"/>
            <a:tailEnd type="arrow"/>
          </a:ln>
          <a:effectLst/>
        </p:spPr>
      </p:cxnSp>
      <p:sp>
        <p:nvSpPr>
          <p:cNvPr id="43" name="円/楕円 42"/>
          <p:cNvSpPr/>
          <p:nvPr/>
        </p:nvSpPr>
        <p:spPr>
          <a:xfrm>
            <a:off x="926595" y="5012858"/>
            <a:ext cx="2493871" cy="720080"/>
          </a:xfrm>
          <a:prstGeom prst="ellipse">
            <a:avLst/>
          </a:prstGeom>
          <a:solidFill>
            <a:schemeClr val="bg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pSp>
        <p:nvGrpSpPr>
          <p:cNvPr id="58" name="グループ化 57"/>
          <p:cNvGrpSpPr/>
          <p:nvPr/>
        </p:nvGrpSpPr>
        <p:grpSpPr>
          <a:xfrm>
            <a:off x="5572982" y="5066362"/>
            <a:ext cx="720080" cy="720080"/>
            <a:chOff x="3843811" y="4518990"/>
            <a:chExt cx="1447197" cy="1474052"/>
          </a:xfrm>
        </p:grpSpPr>
        <p:sp>
          <p:nvSpPr>
            <p:cNvPr id="59" name="円/楕円 58"/>
            <p:cNvSpPr/>
            <p:nvPr/>
          </p:nvSpPr>
          <p:spPr bwMode="auto">
            <a:xfrm>
              <a:off x="3848100" y="4518990"/>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60" name="直線矢印コネクタ 59"/>
            <p:cNvCxnSpPr/>
            <p:nvPr/>
          </p:nvCxnSpPr>
          <p:spPr bwMode="auto">
            <a:xfrm flipV="1">
              <a:off x="4567107" y="4541367"/>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62" name="直線矢印コネクタ 61"/>
            <p:cNvCxnSpPr/>
            <p:nvPr/>
          </p:nvCxnSpPr>
          <p:spPr bwMode="auto">
            <a:xfrm rot="5400000" flipV="1">
              <a:off x="4563314" y="4558004"/>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64" name="直線矢印コネクタ 63"/>
            <p:cNvCxnSpPr/>
            <p:nvPr/>
          </p:nvCxnSpPr>
          <p:spPr bwMode="auto">
            <a:xfrm rot="2700000" flipV="1">
              <a:off x="4570511" y="4557507"/>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65" name="直線矢印コネクタ 64"/>
            <p:cNvCxnSpPr/>
            <p:nvPr/>
          </p:nvCxnSpPr>
          <p:spPr bwMode="auto">
            <a:xfrm rot="-2700000" flipV="1">
              <a:off x="4540911" y="4553042"/>
              <a:ext cx="993" cy="1440000"/>
            </a:xfrm>
            <a:prstGeom prst="straightConnector1">
              <a:avLst/>
            </a:prstGeom>
            <a:noFill/>
            <a:ln w="9525" cap="flat" cmpd="sng" algn="ctr">
              <a:solidFill>
                <a:schemeClr val="tx1"/>
              </a:solidFill>
              <a:prstDash val="solid"/>
              <a:round/>
              <a:headEnd type="triangle" w="med" len="med"/>
              <a:tailEnd type="triangle"/>
            </a:ln>
            <a:effectLst/>
          </p:spPr>
        </p:cxnSp>
      </p:grpSp>
      <p:grpSp>
        <p:nvGrpSpPr>
          <p:cNvPr id="66" name="グループ化 65"/>
          <p:cNvGrpSpPr/>
          <p:nvPr/>
        </p:nvGrpSpPr>
        <p:grpSpPr>
          <a:xfrm>
            <a:off x="1814213" y="5021175"/>
            <a:ext cx="718633" cy="720080"/>
            <a:chOff x="3843811" y="4518990"/>
            <a:chExt cx="1444289" cy="1474052"/>
          </a:xfrm>
        </p:grpSpPr>
        <p:sp>
          <p:nvSpPr>
            <p:cNvPr id="67" name="円/楕円 66"/>
            <p:cNvSpPr/>
            <p:nvPr/>
          </p:nvSpPr>
          <p:spPr bwMode="auto">
            <a:xfrm>
              <a:off x="3848100" y="4518990"/>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68" name="直線矢印コネクタ 67"/>
            <p:cNvCxnSpPr/>
            <p:nvPr/>
          </p:nvCxnSpPr>
          <p:spPr bwMode="auto">
            <a:xfrm flipV="1">
              <a:off x="4567107" y="4541367"/>
              <a:ext cx="993" cy="1440000"/>
            </a:xfrm>
            <a:prstGeom prst="straightConnector1">
              <a:avLst/>
            </a:prstGeom>
            <a:noFill/>
            <a:ln w="9525" cap="flat" cmpd="sng" algn="ctr">
              <a:solidFill>
                <a:srgbClr val="00B050"/>
              </a:solidFill>
              <a:prstDash val="solid"/>
              <a:round/>
              <a:headEnd type="none" w="med" len="med"/>
              <a:tailEnd type="none"/>
            </a:ln>
            <a:effectLst/>
          </p:spPr>
        </p:cxnSp>
        <p:cxnSp>
          <p:nvCxnSpPr>
            <p:cNvPr id="69" name="直線矢印コネクタ 68"/>
            <p:cNvCxnSpPr/>
            <p:nvPr/>
          </p:nvCxnSpPr>
          <p:spPr bwMode="auto">
            <a:xfrm rot="5400000" flipV="1">
              <a:off x="4563314" y="4558004"/>
              <a:ext cx="993" cy="1440000"/>
            </a:xfrm>
            <a:prstGeom prst="straightConnector1">
              <a:avLst/>
            </a:prstGeom>
            <a:noFill/>
            <a:ln w="9525" cap="flat" cmpd="sng" algn="ctr">
              <a:solidFill>
                <a:srgbClr val="002060"/>
              </a:solidFill>
              <a:prstDash val="solid"/>
              <a:round/>
              <a:headEnd type="none" w="med" len="med"/>
              <a:tailEnd type="none"/>
            </a:ln>
            <a:effectLst/>
          </p:spPr>
        </p:cxnSp>
        <p:cxnSp>
          <p:nvCxnSpPr>
            <p:cNvPr id="70" name="直線矢印コネクタ 69"/>
            <p:cNvCxnSpPr/>
            <p:nvPr/>
          </p:nvCxnSpPr>
          <p:spPr bwMode="auto">
            <a:xfrm rot="-2700000" flipV="1">
              <a:off x="4540911" y="4553042"/>
              <a:ext cx="993" cy="1440000"/>
            </a:xfrm>
            <a:prstGeom prst="straightConnector1">
              <a:avLst/>
            </a:prstGeom>
            <a:noFill/>
            <a:ln w="9525" cap="flat" cmpd="sng" algn="ctr">
              <a:solidFill>
                <a:schemeClr val="tx1"/>
              </a:solidFill>
              <a:prstDash val="solid"/>
              <a:round/>
              <a:headEnd type="triangle" w="med" len="med"/>
              <a:tailEnd type="triangle"/>
            </a:ln>
            <a:effectLst/>
          </p:spPr>
        </p:cxnSp>
      </p:grpSp>
    </p:spTree>
    <p:extLst>
      <p:ext uri="{BB962C8B-B14F-4D97-AF65-F5344CB8AC3E}">
        <p14:creationId xmlns:p14="http://schemas.microsoft.com/office/powerpoint/2010/main" val="16354954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光は電場の振動でできる波</a:t>
            </a:r>
            <a:endParaRPr kumimoji="1" lang="ja-JP" altLang="en-US" dirty="0"/>
          </a:p>
        </p:txBody>
      </p:sp>
      <p:sp>
        <p:nvSpPr>
          <p:cNvPr id="3" name="コンテンツ プレースホルダー 2"/>
          <p:cNvSpPr>
            <a:spLocks noGrp="1"/>
          </p:cNvSpPr>
          <p:nvPr>
            <p:ph idx="1"/>
          </p:nvPr>
        </p:nvSpPr>
        <p:spPr>
          <a:xfrm>
            <a:off x="669149" y="1799713"/>
            <a:ext cx="6406480" cy="592705"/>
          </a:xfrm>
        </p:spPr>
        <p:txBody>
          <a:bodyPr/>
          <a:lstStyle/>
          <a:p>
            <a:pPr marL="0" indent="0">
              <a:buNone/>
            </a:pPr>
            <a:r>
              <a:rPr kumimoji="1" lang="ja-JP" altLang="en-US" dirty="0" smtClean="0"/>
              <a:t>光は電場が振動して形成される波</a:t>
            </a:r>
            <a:endParaRPr kumimoji="1" lang="ja-JP" altLang="en-US" dirty="0"/>
          </a:p>
        </p:txBody>
      </p:sp>
      <p:sp>
        <p:nvSpPr>
          <p:cNvPr id="4" name="スライド番号プレースホルダー 3"/>
          <p:cNvSpPr>
            <a:spLocks noGrp="1"/>
          </p:cNvSpPr>
          <p:nvPr>
            <p:ph type="sldNum" sz="quarter" idx="12"/>
          </p:nvPr>
        </p:nvSpPr>
        <p:spPr/>
        <p:txBody>
          <a:bodyPr/>
          <a:lstStyle/>
          <a:p>
            <a:fld id="{4D984958-7545-47B0-9D3B-511989F06D6E}" type="slidenum">
              <a:rPr lang="ja-JP" altLang="en-US" smtClean="0">
                <a:solidFill>
                  <a:srgbClr val="000000"/>
                </a:solidFill>
              </a:rPr>
              <a:pPr/>
              <a:t>18</a:t>
            </a:fld>
            <a:endParaRPr lang="ja-JP" altLang="en-US" dirty="0">
              <a:solidFill>
                <a:srgbClr val="000000"/>
              </a:solidFill>
            </a:endParaRPr>
          </a:p>
        </p:txBody>
      </p:sp>
      <p:grpSp>
        <p:nvGrpSpPr>
          <p:cNvPr id="61" name="グループ化 60"/>
          <p:cNvGrpSpPr/>
          <p:nvPr/>
        </p:nvGrpSpPr>
        <p:grpSpPr>
          <a:xfrm>
            <a:off x="971550" y="2695570"/>
            <a:ext cx="7884049" cy="1489985"/>
            <a:chOff x="971550" y="2695570"/>
            <a:chExt cx="7884049" cy="1489985"/>
          </a:xfrm>
        </p:grpSpPr>
        <p:cxnSp>
          <p:nvCxnSpPr>
            <p:cNvPr id="6" name="直線矢印コネクタ 5"/>
            <p:cNvCxnSpPr/>
            <p:nvPr/>
          </p:nvCxnSpPr>
          <p:spPr bwMode="auto">
            <a:xfrm>
              <a:off x="971599" y="3429000"/>
              <a:ext cx="7884000" cy="1"/>
            </a:xfrm>
            <a:prstGeom prst="straightConnector1">
              <a:avLst/>
            </a:prstGeom>
            <a:noFill/>
            <a:ln w="9525" cap="flat" cmpd="sng" algn="ctr">
              <a:solidFill>
                <a:schemeClr val="tx1"/>
              </a:solidFill>
              <a:prstDash val="solid"/>
              <a:round/>
              <a:headEnd type="none" w="med" len="med"/>
              <a:tailEnd type="triangle"/>
            </a:ln>
            <a:effectLst/>
          </p:spPr>
        </p:cxnSp>
        <p:sp>
          <p:nvSpPr>
            <p:cNvPr id="11" name="円/楕円 10"/>
            <p:cNvSpPr/>
            <p:nvPr/>
          </p:nvSpPr>
          <p:spPr bwMode="auto">
            <a:xfrm>
              <a:off x="6728550" y="2709859"/>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フリーフォーム 14"/>
            <p:cNvSpPr/>
            <p:nvPr/>
          </p:nvSpPr>
          <p:spPr bwMode="auto">
            <a:xfrm>
              <a:off x="971550" y="2695570"/>
              <a:ext cx="1438275" cy="742955"/>
            </a:xfrm>
            <a:custGeom>
              <a:avLst/>
              <a:gdLst>
                <a:gd name="connsiteX0" fmla="*/ 0 w 1438275"/>
                <a:gd name="connsiteY0" fmla="*/ 733430 h 742955"/>
                <a:gd name="connsiteX1" fmla="*/ 704850 w 1438275"/>
                <a:gd name="connsiteY1" fmla="*/ 5 h 742955"/>
                <a:gd name="connsiteX2" fmla="*/ 1438275 w 1438275"/>
                <a:gd name="connsiteY2" fmla="*/ 742955 h 742955"/>
              </a:gdLst>
              <a:ahLst/>
              <a:cxnLst>
                <a:cxn ang="0">
                  <a:pos x="connsiteX0" y="connsiteY0"/>
                </a:cxn>
                <a:cxn ang="0">
                  <a:pos x="connsiteX1" y="connsiteY1"/>
                </a:cxn>
                <a:cxn ang="0">
                  <a:pos x="connsiteX2" y="connsiteY2"/>
                </a:cxn>
              </a:cxnLst>
              <a:rect l="l" t="t" r="r" b="b"/>
              <a:pathLst>
                <a:path w="1438275" h="742955">
                  <a:moveTo>
                    <a:pt x="0" y="733430"/>
                  </a:moveTo>
                  <a:cubicBezTo>
                    <a:pt x="232569" y="365924"/>
                    <a:pt x="465138" y="-1582"/>
                    <a:pt x="704850" y="5"/>
                  </a:cubicBezTo>
                  <a:cubicBezTo>
                    <a:pt x="944562" y="1592"/>
                    <a:pt x="1191418" y="372273"/>
                    <a:pt x="1438275" y="74295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フリーフォーム 15"/>
            <p:cNvSpPr/>
            <p:nvPr/>
          </p:nvSpPr>
          <p:spPr bwMode="auto">
            <a:xfrm flipV="1">
              <a:off x="2409825" y="3442600"/>
              <a:ext cx="1438275" cy="742955"/>
            </a:xfrm>
            <a:custGeom>
              <a:avLst/>
              <a:gdLst>
                <a:gd name="connsiteX0" fmla="*/ 0 w 1438275"/>
                <a:gd name="connsiteY0" fmla="*/ 733430 h 742955"/>
                <a:gd name="connsiteX1" fmla="*/ 704850 w 1438275"/>
                <a:gd name="connsiteY1" fmla="*/ 5 h 742955"/>
                <a:gd name="connsiteX2" fmla="*/ 1438275 w 1438275"/>
                <a:gd name="connsiteY2" fmla="*/ 742955 h 742955"/>
              </a:gdLst>
              <a:ahLst/>
              <a:cxnLst>
                <a:cxn ang="0">
                  <a:pos x="connsiteX0" y="connsiteY0"/>
                </a:cxn>
                <a:cxn ang="0">
                  <a:pos x="connsiteX1" y="connsiteY1"/>
                </a:cxn>
                <a:cxn ang="0">
                  <a:pos x="connsiteX2" y="connsiteY2"/>
                </a:cxn>
              </a:cxnLst>
              <a:rect l="l" t="t" r="r" b="b"/>
              <a:pathLst>
                <a:path w="1438275" h="742955">
                  <a:moveTo>
                    <a:pt x="0" y="733430"/>
                  </a:moveTo>
                  <a:cubicBezTo>
                    <a:pt x="232569" y="365924"/>
                    <a:pt x="465138" y="-1582"/>
                    <a:pt x="704850" y="5"/>
                  </a:cubicBezTo>
                  <a:cubicBezTo>
                    <a:pt x="944562" y="1592"/>
                    <a:pt x="1191418" y="372273"/>
                    <a:pt x="1438275" y="74295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フリーフォーム 16"/>
            <p:cNvSpPr/>
            <p:nvPr/>
          </p:nvSpPr>
          <p:spPr bwMode="auto">
            <a:xfrm>
              <a:off x="3850049" y="2695570"/>
              <a:ext cx="1438275" cy="742955"/>
            </a:xfrm>
            <a:custGeom>
              <a:avLst/>
              <a:gdLst>
                <a:gd name="connsiteX0" fmla="*/ 0 w 1438275"/>
                <a:gd name="connsiteY0" fmla="*/ 733430 h 742955"/>
                <a:gd name="connsiteX1" fmla="*/ 704850 w 1438275"/>
                <a:gd name="connsiteY1" fmla="*/ 5 h 742955"/>
                <a:gd name="connsiteX2" fmla="*/ 1438275 w 1438275"/>
                <a:gd name="connsiteY2" fmla="*/ 742955 h 742955"/>
              </a:gdLst>
              <a:ahLst/>
              <a:cxnLst>
                <a:cxn ang="0">
                  <a:pos x="connsiteX0" y="connsiteY0"/>
                </a:cxn>
                <a:cxn ang="0">
                  <a:pos x="connsiteX1" y="connsiteY1"/>
                </a:cxn>
                <a:cxn ang="0">
                  <a:pos x="connsiteX2" y="connsiteY2"/>
                </a:cxn>
              </a:cxnLst>
              <a:rect l="l" t="t" r="r" b="b"/>
              <a:pathLst>
                <a:path w="1438275" h="742955">
                  <a:moveTo>
                    <a:pt x="0" y="733430"/>
                  </a:moveTo>
                  <a:cubicBezTo>
                    <a:pt x="232569" y="365924"/>
                    <a:pt x="465138" y="-1582"/>
                    <a:pt x="704850" y="5"/>
                  </a:cubicBezTo>
                  <a:cubicBezTo>
                    <a:pt x="944562" y="1592"/>
                    <a:pt x="1191418" y="372273"/>
                    <a:pt x="1438275" y="74295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フリーフォーム 17"/>
            <p:cNvSpPr/>
            <p:nvPr/>
          </p:nvSpPr>
          <p:spPr bwMode="auto">
            <a:xfrm flipV="1">
              <a:off x="5290275" y="3442600"/>
              <a:ext cx="1438275" cy="742955"/>
            </a:xfrm>
            <a:custGeom>
              <a:avLst/>
              <a:gdLst>
                <a:gd name="connsiteX0" fmla="*/ 0 w 1438275"/>
                <a:gd name="connsiteY0" fmla="*/ 733430 h 742955"/>
                <a:gd name="connsiteX1" fmla="*/ 704850 w 1438275"/>
                <a:gd name="connsiteY1" fmla="*/ 5 h 742955"/>
                <a:gd name="connsiteX2" fmla="*/ 1438275 w 1438275"/>
                <a:gd name="connsiteY2" fmla="*/ 742955 h 742955"/>
              </a:gdLst>
              <a:ahLst/>
              <a:cxnLst>
                <a:cxn ang="0">
                  <a:pos x="connsiteX0" y="connsiteY0"/>
                </a:cxn>
                <a:cxn ang="0">
                  <a:pos x="connsiteX1" y="connsiteY1"/>
                </a:cxn>
                <a:cxn ang="0">
                  <a:pos x="connsiteX2" y="connsiteY2"/>
                </a:cxn>
              </a:cxnLst>
              <a:rect l="l" t="t" r="r" b="b"/>
              <a:pathLst>
                <a:path w="1438275" h="742955">
                  <a:moveTo>
                    <a:pt x="0" y="733430"/>
                  </a:moveTo>
                  <a:cubicBezTo>
                    <a:pt x="232569" y="365924"/>
                    <a:pt x="465138" y="-1582"/>
                    <a:pt x="704850" y="5"/>
                  </a:cubicBezTo>
                  <a:cubicBezTo>
                    <a:pt x="944562" y="1592"/>
                    <a:pt x="1191418" y="372273"/>
                    <a:pt x="1438275" y="74295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9" name="フリーフォーム 18"/>
            <p:cNvSpPr/>
            <p:nvPr/>
          </p:nvSpPr>
          <p:spPr bwMode="auto">
            <a:xfrm>
              <a:off x="6724650" y="2705100"/>
              <a:ext cx="733425" cy="714375"/>
            </a:xfrm>
            <a:custGeom>
              <a:avLst/>
              <a:gdLst>
                <a:gd name="connsiteX0" fmla="*/ 0 w 733425"/>
                <a:gd name="connsiteY0" fmla="*/ 714375 h 714375"/>
                <a:gd name="connsiteX1" fmla="*/ 323850 w 733425"/>
                <a:gd name="connsiteY1" fmla="*/ 266700 h 714375"/>
                <a:gd name="connsiteX2" fmla="*/ 733425 w 733425"/>
                <a:gd name="connsiteY2" fmla="*/ 0 h 714375"/>
                <a:gd name="connsiteX0" fmla="*/ 0 w 733425"/>
                <a:gd name="connsiteY0" fmla="*/ 714375 h 714375"/>
                <a:gd name="connsiteX1" fmla="*/ 295275 w 733425"/>
                <a:gd name="connsiteY1" fmla="*/ 290513 h 714375"/>
                <a:gd name="connsiteX2" fmla="*/ 733425 w 733425"/>
                <a:gd name="connsiteY2" fmla="*/ 0 h 714375"/>
                <a:gd name="connsiteX0" fmla="*/ 0 w 733425"/>
                <a:gd name="connsiteY0" fmla="*/ 714375 h 714375"/>
                <a:gd name="connsiteX1" fmla="*/ 295275 w 733425"/>
                <a:gd name="connsiteY1" fmla="*/ 290513 h 714375"/>
                <a:gd name="connsiteX2" fmla="*/ 733425 w 733425"/>
                <a:gd name="connsiteY2" fmla="*/ 0 h 714375"/>
                <a:gd name="connsiteX0" fmla="*/ 0 w 733425"/>
                <a:gd name="connsiteY0" fmla="*/ 714375 h 714375"/>
                <a:gd name="connsiteX1" fmla="*/ 238125 w 733425"/>
                <a:gd name="connsiteY1" fmla="*/ 347663 h 714375"/>
                <a:gd name="connsiteX2" fmla="*/ 733425 w 733425"/>
                <a:gd name="connsiteY2" fmla="*/ 0 h 714375"/>
                <a:gd name="connsiteX0" fmla="*/ 0 w 733425"/>
                <a:gd name="connsiteY0" fmla="*/ 714375 h 714375"/>
                <a:gd name="connsiteX1" fmla="*/ 238125 w 733425"/>
                <a:gd name="connsiteY1" fmla="*/ 347663 h 714375"/>
                <a:gd name="connsiteX2" fmla="*/ 733425 w 733425"/>
                <a:gd name="connsiteY2" fmla="*/ 0 h 714375"/>
              </a:gdLst>
              <a:ahLst/>
              <a:cxnLst>
                <a:cxn ang="0">
                  <a:pos x="connsiteX0" y="connsiteY0"/>
                </a:cxn>
                <a:cxn ang="0">
                  <a:pos x="connsiteX1" y="connsiteY1"/>
                </a:cxn>
                <a:cxn ang="0">
                  <a:pos x="connsiteX2" y="connsiteY2"/>
                </a:cxn>
              </a:cxnLst>
              <a:rect l="l" t="t" r="r" b="b"/>
              <a:pathLst>
                <a:path w="733425" h="714375">
                  <a:moveTo>
                    <a:pt x="0" y="714375"/>
                  </a:moveTo>
                  <a:cubicBezTo>
                    <a:pt x="100806" y="550068"/>
                    <a:pt x="68263" y="561974"/>
                    <a:pt x="238125" y="347663"/>
                  </a:cubicBezTo>
                  <a:cubicBezTo>
                    <a:pt x="407987" y="133352"/>
                    <a:pt x="589756" y="73819"/>
                    <a:pt x="733425"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1" name="直線矢印コネクタ 20"/>
            <p:cNvCxnSpPr/>
            <p:nvPr/>
          </p:nvCxnSpPr>
          <p:spPr bwMode="auto">
            <a:xfrm flipV="1">
              <a:off x="1151620" y="3158970"/>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2231740" y="3168496"/>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25" name="直線矢印コネクタ 24"/>
            <p:cNvCxnSpPr/>
            <p:nvPr/>
          </p:nvCxnSpPr>
          <p:spPr bwMode="auto">
            <a:xfrm flipV="1">
              <a:off x="1690687" y="2708922"/>
              <a:ext cx="993" cy="710553"/>
            </a:xfrm>
            <a:prstGeom prst="straightConnector1">
              <a:avLst/>
            </a:prstGeom>
            <a:noFill/>
            <a:ln w="9525" cap="flat" cmpd="sng" algn="ctr">
              <a:solidFill>
                <a:schemeClr val="tx1"/>
              </a:solidFill>
              <a:prstDash val="solid"/>
              <a:round/>
              <a:headEnd type="none" w="med" len="med"/>
              <a:tailEnd type="triangle"/>
            </a:ln>
            <a:effectLst/>
          </p:spPr>
        </p:cxnSp>
        <p:cxnSp>
          <p:nvCxnSpPr>
            <p:cNvPr id="27" name="直線矢印コネクタ 26"/>
            <p:cNvCxnSpPr/>
            <p:nvPr/>
          </p:nvCxnSpPr>
          <p:spPr bwMode="auto">
            <a:xfrm flipV="1">
              <a:off x="1420657" y="2848260"/>
              <a:ext cx="0" cy="571215"/>
            </a:xfrm>
            <a:prstGeom prst="straightConnector1">
              <a:avLst/>
            </a:prstGeom>
            <a:noFill/>
            <a:ln w="9525" cap="flat" cmpd="sng" algn="ctr">
              <a:solidFill>
                <a:schemeClr val="tx1"/>
              </a:solidFill>
              <a:prstDash val="solid"/>
              <a:round/>
              <a:headEnd type="none" w="med" len="med"/>
              <a:tailEnd type="triangle"/>
            </a:ln>
            <a:effectLst/>
          </p:spPr>
        </p:cxnSp>
        <p:cxnSp>
          <p:nvCxnSpPr>
            <p:cNvPr id="30" name="直線矢印コネクタ 29"/>
            <p:cNvCxnSpPr/>
            <p:nvPr/>
          </p:nvCxnSpPr>
          <p:spPr bwMode="auto">
            <a:xfrm flipV="1">
              <a:off x="1961710" y="2867310"/>
              <a:ext cx="0" cy="571215"/>
            </a:xfrm>
            <a:prstGeom prst="straightConnector1">
              <a:avLst/>
            </a:prstGeom>
            <a:noFill/>
            <a:ln w="9525" cap="flat" cmpd="sng" algn="ctr">
              <a:solidFill>
                <a:schemeClr val="tx1"/>
              </a:solidFill>
              <a:prstDash val="solid"/>
              <a:round/>
              <a:headEnd type="none" w="med" len="med"/>
              <a:tailEnd type="triangle"/>
            </a:ln>
            <a:effectLst/>
          </p:spPr>
        </p:cxnSp>
        <p:cxnSp>
          <p:nvCxnSpPr>
            <p:cNvPr id="31" name="直線矢印コネクタ 30"/>
            <p:cNvCxnSpPr/>
            <p:nvPr/>
          </p:nvCxnSpPr>
          <p:spPr bwMode="auto">
            <a:xfrm flipV="1">
              <a:off x="4031940" y="3158968"/>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直線矢印コネクタ 31"/>
            <p:cNvCxnSpPr/>
            <p:nvPr/>
          </p:nvCxnSpPr>
          <p:spPr bwMode="auto">
            <a:xfrm flipV="1">
              <a:off x="5112060" y="3168494"/>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flipV="1">
              <a:off x="4571007" y="2708920"/>
              <a:ext cx="993" cy="710553"/>
            </a:xfrm>
            <a:prstGeom prst="straightConnector1">
              <a:avLst/>
            </a:prstGeom>
            <a:noFill/>
            <a:ln w="9525"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4300977" y="2848258"/>
              <a:ext cx="0" cy="571215"/>
            </a:xfrm>
            <a:prstGeom prst="straightConnector1">
              <a:avLst/>
            </a:prstGeom>
            <a:noFill/>
            <a:ln w="9525" cap="flat" cmpd="sng" algn="ctr">
              <a:solidFill>
                <a:schemeClr val="tx1"/>
              </a:solidFill>
              <a:prstDash val="solid"/>
              <a:round/>
              <a:headEnd type="none" w="med" len="med"/>
              <a:tailEnd type="triangle"/>
            </a:ln>
            <a:effectLst/>
          </p:spPr>
        </p:cxnSp>
        <p:cxnSp>
          <p:nvCxnSpPr>
            <p:cNvPr id="35" name="直線矢印コネクタ 34"/>
            <p:cNvCxnSpPr/>
            <p:nvPr/>
          </p:nvCxnSpPr>
          <p:spPr bwMode="auto">
            <a:xfrm flipV="1">
              <a:off x="4842030" y="2867308"/>
              <a:ext cx="0" cy="571215"/>
            </a:xfrm>
            <a:prstGeom prst="straightConnector1">
              <a:avLst/>
            </a:prstGeom>
            <a:noFill/>
            <a:ln w="9525" cap="flat" cmpd="sng" algn="ctr">
              <a:solidFill>
                <a:schemeClr val="tx1"/>
              </a:solidFill>
              <a:prstDash val="solid"/>
              <a:round/>
              <a:headEnd type="none" w="med" len="med"/>
              <a:tailEnd type="triangle"/>
            </a:ln>
            <a:effectLst/>
          </p:spPr>
        </p:cxnSp>
        <p:cxnSp>
          <p:nvCxnSpPr>
            <p:cNvPr id="36" name="直線矢印コネクタ 35"/>
            <p:cNvCxnSpPr/>
            <p:nvPr/>
          </p:nvCxnSpPr>
          <p:spPr bwMode="auto">
            <a:xfrm>
              <a:off x="2591780" y="3429001"/>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37" name="直線矢印コネクタ 36"/>
            <p:cNvCxnSpPr/>
            <p:nvPr/>
          </p:nvCxnSpPr>
          <p:spPr bwMode="auto">
            <a:xfrm>
              <a:off x="3671900" y="3429000"/>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38" name="直線矢印コネクタ 37"/>
            <p:cNvCxnSpPr/>
            <p:nvPr/>
          </p:nvCxnSpPr>
          <p:spPr bwMode="auto">
            <a:xfrm>
              <a:off x="3130847" y="3428999"/>
              <a:ext cx="993" cy="756000"/>
            </a:xfrm>
            <a:prstGeom prst="straightConnector1">
              <a:avLst/>
            </a:prstGeom>
            <a:noFill/>
            <a:ln w="9525" cap="flat" cmpd="sng" algn="ctr">
              <a:solidFill>
                <a:schemeClr val="tx1"/>
              </a:solidFill>
              <a:prstDash val="solid"/>
              <a:round/>
              <a:headEnd type="none" w="med" len="med"/>
              <a:tailEnd type="triangle"/>
            </a:ln>
            <a:effectLst/>
          </p:spPr>
        </p:cxnSp>
        <p:cxnSp>
          <p:nvCxnSpPr>
            <p:cNvPr id="39" name="直線矢印コネクタ 38"/>
            <p:cNvCxnSpPr/>
            <p:nvPr/>
          </p:nvCxnSpPr>
          <p:spPr bwMode="auto">
            <a:xfrm>
              <a:off x="2860817" y="3429000"/>
              <a:ext cx="993" cy="630070"/>
            </a:xfrm>
            <a:prstGeom prst="straightConnector1">
              <a:avLst/>
            </a:prstGeom>
            <a:noFill/>
            <a:ln w="9525" cap="flat" cmpd="sng" algn="ctr">
              <a:solidFill>
                <a:schemeClr val="tx1"/>
              </a:solidFill>
              <a:prstDash val="solid"/>
              <a:round/>
              <a:headEnd type="none" w="med" len="med"/>
              <a:tailEnd type="triangle"/>
            </a:ln>
            <a:effectLst/>
          </p:spPr>
        </p:cxnSp>
        <p:cxnSp>
          <p:nvCxnSpPr>
            <p:cNvPr id="40" name="直線矢印コネクタ 39"/>
            <p:cNvCxnSpPr/>
            <p:nvPr/>
          </p:nvCxnSpPr>
          <p:spPr bwMode="auto">
            <a:xfrm>
              <a:off x="3401870" y="3428999"/>
              <a:ext cx="0" cy="612000"/>
            </a:xfrm>
            <a:prstGeom prst="straightConnector1">
              <a:avLst/>
            </a:prstGeom>
            <a:noFill/>
            <a:ln w="9525" cap="flat" cmpd="sng" algn="ctr">
              <a:solidFill>
                <a:schemeClr val="tx1"/>
              </a:solidFill>
              <a:prstDash val="solid"/>
              <a:round/>
              <a:headEnd type="none" w="med" len="med"/>
              <a:tailEnd type="triangle"/>
            </a:ln>
            <a:effectLst/>
          </p:spPr>
        </p:cxnSp>
        <p:cxnSp>
          <p:nvCxnSpPr>
            <p:cNvPr id="44" name="直線矢印コネクタ 43"/>
            <p:cNvCxnSpPr/>
            <p:nvPr/>
          </p:nvCxnSpPr>
          <p:spPr bwMode="auto">
            <a:xfrm>
              <a:off x="5472100" y="3429002"/>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45" name="直線矢印コネクタ 44"/>
            <p:cNvCxnSpPr/>
            <p:nvPr/>
          </p:nvCxnSpPr>
          <p:spPr bwMode="auto">
            <a:xfrm>
              <a:off x="6552220" y="3429001"/>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46" name="直線矢印コネクタ 45"/>
            <p:cNvCxnSpPr/>
            <p:nvPr/>
          </p:nvCxnSpPr>
          <p:spPr bwMode="auto">
            <a:xfrm>
              <a:off x="6011167" y="3429000"/>
              <a:ext cx="993" cy="756000"/>
            </a:xfrm>
            <a:prstGeom prst="straightConnector1">
              <a:avLst/>
            </a:prstGeom>
            <a:noFill/>
            <a:ln w="9525" cap="flat" cmpd="sng" algn="ctr">
              <a:solidFill>
                <a:schemeClr val="tx1"/>
              </a:solidFill>
              <a:prstDash val="solid"/>
              <a:round/>
              <a:headEnd type="none" w="med" len="med"/>
              <a:tailEnd type="triangle"/>
            </a:ln>
            <a:effectLst/>
          </p:spPr>
        </p:cxnSp>
        <p:cxnSp>
          <p:nvCxnSpPr>
            <p:cNvPr id="47" name="直線矢印コネクタ 46"/>
            <p:cNvCxnSpPr/>
            <p:nvPr/>
          </p:nvCxnSpPr>
          <p:spPr bwMode="auto">
            <a:xfrm>
              <a:off x="5741137" y="3429001"/>
              <a:ext cx="993" cy="630070"/>
            </a:xfrm>
            <a:prstGeom prst="straightConnector1">
              <a:avLst/>
            </a:prstGeom>
            <a:noFill/>
            <a:ln w="9525" cap="flat" cmpd="sng" algn="ctr">
              <a:solidFill>
                <a:schemeClr val="tx1"/>
              </a:solidFill>
              <a:prstDash val="solid"/>
              <a:round/>
              <a:headEnd type="none" w="med" len="med"/>
              <a:tailEnd type="triangle"/>
            </a:ln>
            <a:effectLst/>
          </p:spPr>
        </p:cxnSp>
        <p:cxnSp>
          <p:nvCxnSpPr>
            <p:cNvPr id="48" name="直線矢印コネクタ 47"/>
            <p:cNvCxnSpPr/>
            <p:nvPr/>
          </p:nvCxnSpPr>
          <p:spPr bwMode="auto">
            <a:xfrm>
              <a:off x="6282190" y="3429000"/>
              <a:ext cx="0" cy="612000"/>
            </a:xfrm>
            <a:prstGeom prst="straightConnector1">
              <a:avLst/>
            </a:prstGeom>
            <a:noFill/>
            <a:ln w="9525" cap="flat" cmpd="sng" algn="ctr">
              <a:solidFill>
                <a:schemeClr val="tx1"/>
              </a:solidFill>
              <a:prstDash val="solid"/>
              <a:round/>
              <a:headEnd type="none" w="med" len="med"/>
              <a:tailEnd type="triangle"/>
            </a:ln>
            <a:effectLst/>
          </p:spPr>
        </p:cxnSp>
        <p:cxnSp>
          <p:nvCxnSpPr>
            <p:cNvPr id="49" name="直線矢印コネクタ 48"/>
            <p:cNvCxnSpPr/>
            <p:nvPr/>
          </p:nvCxnSpPr>
          <p:spPr bwMode="auto">
            <a:xfrm flipV="1">
              <a:off x="6905954" y="3158970"/>
              <a:ext cx="0" cy="270029"/>
            </a:xfrm>
            <a:prstGeom prst="straightConnector1">
              <a:avLst/>
            </a:prstGeom>
            <a:noFill/>
            <a:ln w="9525" cap="flat" cmpd="sng" algn="ctr">
              <a:solidFill>
                <a:schemeClr val="tx1"/>
              </a:solidFill>
              <a:prstDash val="solid"/>
              <a:round/>
              <a:headEnd type="none" w="med" len="med"/>
              <a:tailEnd type="triangle"/>
            </a:ln>
            <a:effectLst/>
          </p:spPr>
        </p:cxnSp>
        <p:cxnSp>
          <p:nvCxnSpPr>
            <p:cNvPr id="50" name="直線矢印コネクタ 49"/>
            <p:cNvCxnSpPr/>
            <p:nvPr/>
          </p:nvCxnSpPr>
          <p:spPr bwMode="auto">
            <a:xfrm flipV="1">
              <a:off x="7445021" y="2708921"/>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51" name="直線矢印コネクタ 50"/>
            <p:cNvCxnSpPr/>
            <p:nvPr/>
          </p:nvCxnSpPr>
          <p:spPr bwMode="auto">
            <a:xfrm flipV="1">
              <a:off x="7174991" y="2848260"/>
              <a:ext cx="0" cy="571215"/>
            </a:xfrm>
            <a:prstGeom prst="straightConnector1">
              <a:avLst/>
            </a:prstGeom>
            <a:noFill/>
            <a:ln w="9525" cap="flat" cmpd="sng" algn="ctr">
              <a:solidFill>
                <a:schemeClr val="tx1"/>
              </a:solidFill>
              <a:prstDash val="solid"/>
              <a:round/>
              <a:headEnd type="none" w="med" len="med"/>
              <a:tailEnd type="triangle"/>
            </a:ln>
            <a:effectLst/>
          </p:spPr>
        </p:cxnSp>
      </p:grpSp>
      <p:sp>
        <p:nvSpPr>
          <p:cNvPr id="53" name="コンテンツ プレースホルダー 2"/>
          <p:cNvSpPr txBox="1">
            <a:spLocks/>
          </p:cNvSpPr>
          <p:nvPr/>
        </p:nvSpPr>
        <p:spPr bwMode="auto">
          <a:xfrm>
            <a:off x="685800" y="4668782"/>
            <a:ext cx="1815970" cy="5927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ja-JP" altLang="en-US" kern="0" dirty="0"/>
              <a:t>通常の光</a:t>
            </a:r>
          </a:p>
        </p:txBody>
      </p:sp>
      <p:sp>
        <p:nvSpPr>
          <p:cNvPr id="55" name="コンテンツ プレースホルダー 2"/>
          <p:cNvSpPr txBox="1">
            <a:spLocks/>
          </p:cNvSpPr>
          <p:nvPr/>
        </p:nvSpPr>
        <p:spPr bwMode="auto">
          <a:xfrm>
            <a:off x="1350172" y="6204915"/>
            <a:ext cx="6840760" cy="5927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en-US" altLang="ja-JP" kern="0" dirty="0" smtClean="0"/>
              <a:t>360</a:t>
            </a:r>
            <a:r>
              <a:rPr lang="ja-JP" altLang="en-US" kern="0" dirty="0" smtClean="0"/>
              <a:t>度すべての方向に振動している</a:t>
            </a:r>
            <a:endParaRPr lang="ja-JP" altLang="en-US" kern="0" dirty="0"/>
          </a:p>
        </p:txBody>
      </p:sp>
      <p:grpSp>
        <p:nvGrpSpPr>
          <p:cNvPr id="60" name="グループ化 59"/>
          <p:cNvGrpSpPr/>
          <p:nvPr/>
        </p:nvGrpSpPr>
        <p:grpSpPr>
          <a:xfrm>
            <a:off x="3843811" y="4518990"/>
            <a:ext cx="1447197" cy="1474052"/>
            <a:chOff x="3843811" y="4518990"/>
            <a:chExt cx="1447197" cy="1474052"/>
          </a:xfrm>
        </p:grpSpPr>
        <p:sp>
          <p:nvSpPr>
            <p:cNvPr id="54" name="円/楕円 53"/>
            <p:cNvSpPr/>
            <p:nvPr/>
          </p:nvSpPr>
          <p:spPr bwMode="auto">
            <a:xfrm>
              <a:off x="3848100" y="4518990"/>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56" name="直線矢印コネクタ 55"/>
            <p:cNvCxnSpPr/>
            <p:nvPr/>
          </p:nvCxnSpPr>
          <p:spPr bwMode="auto">
            <a:xfrm flipV="1">
              <a:off x="4567107" y="4541367"/>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57" name="直線矢印コネクタ 56"/>
            <p:cNvCxnSpPr/>
            <p:nvPr/>
          </p:nvCxnSpPr>
          <p:spPr bwMode="auto">
            <a:xfrm rot="5400000" flipV="1">
              <a:off x="4563314" y="4558004"/>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58" name="直線矢印コネクタ 57"/>
            <p:cNvCxnSpPr/>
            <p:nvPr/>
          </p:nvCxnSpPr>
          <p:spPr bwMode="auto">
            <a:xfrm rot="2700000" flipV="1">
              <a:off x="4570511" y="4557507"/>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59" name="直線矢印コネクタ 58"/>
            <p:cNvCxnSpPr/>
            <p:nvPr/>
          </p:nvCxnSpPr>
          <p:spPr bwMode="auto">
            <a:xfrm rot="-2700000" flipV="1">
              <a:off x="4540911" y="4553042"/>
              <a:ext cx="993" cy="1440000"/>
            </a:xfrm>
            <a:prstGeom prst="straightConnector1">
              <a:avLst/>
            </a:prstGeom>
            <a:noFill/>
            <a:ln w="9525" cap="flat" cmpd="sng" algn="ctr">
              <a:solidFill>
                <a:schemeClr val="tx1"/>
              </a:solidFill>
              <a:prstDash val="solid"/>
              <a:round/>
              <a:headEnd type="triangle" w="med" len="med"/>
              <a:tailEnd type="triangle"/>
            </a:ln>
            <a:effectLst/>
          </p:spPr>
        </p:cxnSp>
      </p:grpSp>
    </p:spTree>
    <p:extLst>
      <p:ext uri="{BB962C8B-B14F-4D97-AF65-F5344CB8AC3E}">
        <p14:creationId xmlns:p14="http://schemas.microsoft.com/office/powerpoint/2010/main" val="8498923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偏光と偏光板</a:t>
            </a:r>
            <a:endParaRPr kumimoji="1" lang="ja-JP" altLang="en-US" dirty="0"/>
          </a:p>
        </p:txBody>
      </p:sp>
      <p:sp>
        <p:nvSpPr>
          <p:cNvPr id="4" name="スライド番号プレースホルダー 3"/>
          <p:cNvSpPr>
            <a:spLocks noGrp="1"/>
          </p:cNvSpPr>
          <p:nvPr>
            <p:ph type="sldNum" sz="quarter" idx="12"/>
          </p:nvPr>
        </p:nvSpPr>
        <p:spPr/>
        <p:txBody>
          <a:bodyPr/>
          <a:lstStyle/>
          <a:p>
            <a:fld id="{4D984958-7545-47B0-9D3B-511989F06D6E}" type="slidenum">
              <a:rPr lang="ja-JP" altLang="en-US" smtClean="0">
                <a:solidFill>
                  <a:srgbClr val="000000"/>
                </a:solidFill>
              </a:rPr>
              <a:pPr/>
              <a:t>19</a:t>
            </a:fld>
            <a:endParaRPr lang="ja-JP" altLang="en-US" dirty="0">
              <a:solidFill>
                <a:srgbClr val="000000"/>
              </a:solidFill>
            </a:endParaRPr>
          </a:p>
        </p:txBody>
      </p:sp>
      <p:grpSp>
        <p:nvGrpSpPr>
          <p:cNvPr id="49" name="グループ化 48"/>
          <p:cNvGrpSpPr/>
          <p:nvPr/>
        </p:nvGrpSpPr>
        <p:grpSpPr>
          <a:xfrm>
            <a:off x="521550" y="2662196"/>
            <a:ext cx="7884000" cy="2076560"/>
            <a:chOff x="521550" y="2662196"/>
            <a:chExt cx="7884000" cy="2076560"/>
          </a:xfrm>
        </p:grpSpPr>
        <p:grpSp>
          <p:nvGrpSpPr>
            <p:cNvPr id="12" name="グループ化 11"/>
            <p:cNvGrpSpPr/>
            <p:nvPr/>
          </p:nvGrpSpPr>
          <p:grpSpPr>
            <a:xfrm>
              <a:off x="971600" y="2663915"/>
              <a:ext cx="1447197" cy="1474052"/>
              <a:chOff x="971438" y="2699552"/>
              <a:chExt cx="1447078" cy="1474052"/>
            </a:xfrm>
            <a:scene3d>
              <a:camera prst="orthographicFront">
                <a:rot lat="0" lon="1200000" rev="0"/>
              </a:camera>
              <a:lightRig rig="threePt" dir="t"/>
            </a:scene3d>
          </p:grpSpPr>
          <p:sp>
            <p:nvSpPr>
              <p:cNvPr id="6" name="円/楕円 5"/>
              <p:cNvSpPr/>
              <p:nvPr/>
            </p:nvSpPr>
            <p:spPr bwMode="auto">
              <a:xfrm>
                <a:off x="975727" y="2699552"/>
                <a:ext cx="1439761"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7" name="直線矢印コネクタ 6"/>
              <p:cNvCxnSpPr/>
              <p:nvPr/>
            </p:nvCxnSpPr>
            <p:spPr bwMode="auto">
              <a:xfrm flipV="1">
                <a:off x="1694615" y="2721929"/>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8" name="直線矢印コネクタ 7"/>
              <p:cNvCxnSpPr/>
              <p:nvPr/>
            </p:nvCxnSpPr>
            <p:spPr bwMode="auto">
              <a:xfrm rot="5400000" flipV="1">
                <a:off x="1690822" y="2738685"/>
                <a:ext cx="993" cy="1439761"/>
              </a:xfrm>
              <a:prstGeom prst="straightConnector1">
                <a:avLst/>
              </a:prstGeom>
              <a:noFill/>
              <a:ln w="9525" cap="flat" cmpd="sng" algn="ctr">
                <a:solidFill>
                  <a:schemeClr val="tx1"/>
                </a:solidFill>
                <a:prstDash val="solid"/>
                <a:round/>
                <a:headEnd type="triangle" w="med" len="med"/>
                <a:tailEnd type="triangle"/>
              </a:ln>
              <a:effectLst/>
            </p:spPr>
          </p:cxnSp>
          <p:cxnSp>
            <p:nvCxnSpPr>
              <p:cNvPr id="9" name="直線矢印コネクタ 8"/>
              <p:cNvCxnSpPr/>
              <p:nvPr/>
            </p:nvCxnSpPr>
            <p:spPr bwMode="auto">
              <a:xfrm rot="2700000" flipV="1">
                <a:off x="1698019" y="2738069"/>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10" name="直線矢印コネクタ 9"/>
              <p:cNvCxnSpPr/>
              <p:nvPr/>
            </p:nvCxnSpPr>
            <p:spPr bwMode="auto">
              <a:xfrm rot="18900000" flipV="1">
                <a:off x="1668700" y="2733604"/>
                <a:ext cx="993" cy="1440000"/>
              </a:xfrm>
              <a:prstGeom prst="straightConnector1">
                <a:avLst/>
              </a:prstGeom>
              <a:noFill/>
              <a:ln w="9525" cap="flat" cmpd="sng" algn="ctr">
                <a:solidFill>
                  <a:schemeClr val="tx1"/>
                </a:solidFill>
                <a:prstDash val="solid"/>
                <a:round/>
                <a:headEnd type="triangle" w="med" len="med"/>
                <a:tailEnd type="triangle"/>
              </a:ln>
              <a:effectLst/>
            </p:spPr>
          </p:cxnSp>
        </p:grpSp>
        <p:cxnSp>
          <p:nvCxnSpPr>
            <p:cNvPr id="11" name="直線矢印コネクタ 10"/>
            <p:cNvCxnSpPr/>
            <p:nvPr/>
          </p:nvCxnSpPr>
          <p:spPr bwMode="auto">
            <a:xfrm>
              <a:off x="521550" y="3425657"/>
              <a:ext cx="7884000" cy="1"/>
            </a:xfrm>
            <a:prstGeom prst="straightConnector1">
              <a:avLst/>
            </a:prstGeom>
            <a:noFill/>
            <a:ln w="9525" cap="flat" cmpd="sng" algn="ctr">
              <a:solidFill>
                <a:schemeClr val="tx1"/>
              </a:solidFill>
              <a:prstDash val="solid"/>
              <a:round/>
              <a:headEnd type="none" w="med" len="med"/>
              <a:tailEnd type="triangle"/>
            </a:ln>
            <a:effectLst/>
          </p:spPr>
        </p:cxnSp>
        <p:grpSp>
          <p:nvGrpSpPr>
            <p:cNvPr id="36" name="グループ化 35"/>
            <p:cNvGrpSpPr/>
            <p:nvPr/>
          </p:nvGrpSpPr>
          <p:grpSpPr>
            <a:xfrm>
              <a:off x="3581890" y="2662196"/>
              <a:ext cx="1395155" cy="1440000"/>
              <a:chOff x="3851921" y="4126292"/>
              <a:chExt cx="2880320" cy="2731708"/>
            </a:xfrm>
            <a:scene3d>
              <a:camera prst="orthographicFront">
                <a:rot lat="0" lon="3000000" rev="0"/>
              </a:camera>
              <a:lightRig rig="threePt" dir="t"/>
            </a:scene3d>
          </p:grpSpPr>
          <p:sp>
            <p:nvSpPr>
              <p:cNvPr id="13" name="正方形/長方形 12"/>
              <p:cNvSpPr/>
              <p:nvPr/>
            </p:nvSpPr>
            <p:spPr bwMode="auto">
              <a:xfrm>
                <a:off x="3851921" y="4126292"/>
                <a:ext cx="2880320" cy="27317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5" name="直線コネクタ 14"/>
              <p:cNvCxnSpPr/>
              <p:nvPr/>
            </p:nvCxnSpPr>
            <p:spPr bwMode="auto">
              <a:xfrm>
                <a:off x="3941930"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17" name="直線コネクタ 16"/>
              <p:cNvCxnSpPr/>
              <p:nvPr/>
            </p:nvCxnSpPr>
            <p:spPr bwMode="auto">
              <a:xfrm>
                <a:off x="4085863"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18" name="直線コネクタ 17"/>
              <p:cNvCxnSpPr/>
              <p:nvPr/>
            </p:nvCxnSpPr>
            <p:spPr bwMode="auto">
              <a:xfrm>
                <a:off x="4229796"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19" name="直線コネクタ 18"/>
              <p:cNvCxnSpPr/>
              <p:nvPr/>
            </p:nvCxnSpPr>
            <p:spPr bwMode="auto">
              <a:xfrm>
                <a:off x="4373729"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a:off x="4517662"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4661595"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4805528"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4949461"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5093394"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5" name="直線コネクタ 24"/>
              <p:cNvCxnSpPr/>
              <p:nvPr/>
            </p:nvCxnSpPr>
            <p:spPr bwMode="auto">
              <a:xfrm>
                <a:off x="5237327"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6" name="直線コネクタ 25"/>
              <p:cNvCxnSpPr/>
              <p:nvPr/>
            </p:nvCxnSpPr>
            <p:spPr bwMode="auto">
              <a:xfrm>
                <a:off x="5381260"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7" name="直線コネクタ 26"/>
              <p:cNvCxnSpPr/>
              <p:nvPr/>
            </p:nvCxnSpPr>
            <p:spPr bwMode="auto">
              <a:xfrm>
                <a:off x="5525193"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8" name="直線コネクタ 27"/>
              <p:cNvCxnSpPr/>
              <p:nvPr/>
            </p:nvCxnSpPr>
            <p:spPr bwMode="auto">
              <a:xfrm>
                <a:off x="5669126"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9" name="直線コネクタ 28"/>
              <p:cNvCxnSpPr/>
              <p:nvPr/>
            </p:nvCxnSpPr>
            <p:spPr bwMode="auto">
              <a:xfrm>
                <a:off x="5813059"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0" name="直線コネクタ 29"/>
              <p:cNvCxnSpPr/>
              <p:nvPr/>
            </p:nvCxnSpPr>
            <p:spPr bwMode="auto">
              <a:xfrm>
                <a:off x="5956992"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a:off x="6100925"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a:off x="6244858"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a:off x="6388791"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4" name="直線コネクタ 33"/>
              <p:cNvCxnSpPr/>
              <p:nvPr/>
            </p:nvCxnSpPr>
            <p:spPr bwMode="auto">
              <a:xfrm>
                <a:off x="6532730"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a:off x="6642230" y="4126292"/>
                <a:ext cx="0" cy="2731708"/>
              </a:xfrm>
              <a:prstGeom prst="line">
                <a:avLst/>
              </a:prstGeom>
              <a:noFill/>
              <a:ln w="9525" cap="flat" cmpd="sng" algn="ctr">
                <a:solidFill>
                  <a:schemeClr val="tx1"/>
                </a:solidFill>
                <a:prstDash val="solid"/>
                <a:round/>
                <a:headEnd type="none" w="med" len="med"/>
                <a:tailEnd type="none" w="med" len="med"/>
              </a:ln>
              <a:effectLst/>
            </p:spPr>
          </p:cxnSp>
        </p:grpSp>
        <p:grpSp>
          <p:nvGrpSpPr>
            <p:cNvPr id="43" name="グループ化 42"/>
            <p:cNvGrpSpPr/>
            <p:nvPr/>
          </p:nvGrpSpPr>
          <p:grpSpPr>
            <a:xfrm>
              <a:off x="6241188" y="2672240"/>
              <a:ext cx="1440000" cy="1462377"/>
              <a:chOff x="6241188" y="2672240"/>
              <a:chExt cx="1440000" cy="1462377"/>
            </a:xfrm>
          </p:grpSpPr>
          <p:sp>
            <p:nvSpPr>
              <p:cNvPr id="38" name="円/楕円 37"/>
              <p:cNvSpPr/>
              <p:nvPr/>
            </p:nvSpPr>
            <p:spPr bwMode="auto">
              <a:xfrm>
                <a:off x="6241188" y="2672240"/>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39" name="直線矢印コネクタ 38"/>
              <p:cNvCxnSpPr/>
              <p:nvPr/>
            </p:nvCxnSpPr>
            <p:spPr bwMode="auto">
              <a:xfrm flipV="1">
                <a:off x="6960195" y="2694617"/>
                <a:ext cx="993" cy="1440000"/>
              </a:xfrm>
              <a:prstGeom prst="straightConnector1">
                <a:avLst/>
              </a:prstGeom>
              <a:noFill/>
              <a:ln w="9525" cap="flat" cmpd="sng" algn="ctr">
                <a:solidFill>
                  <a:schemeClr val="tx1"/>
                </a:solidFill>
                <a:prstDash val="solid"/>
                <a:round/>
                <a:headEnd type="triangle" w="med" len="med"/>
                <a:tailEnd type="triangle"/>
              </a:ln>
              <a:effectLst/>
            </p:spPr>
          </p:cxnSp>
        </p:grpSp>
        <p:sp>
          <p:nvSpPr>
            <p:cNvPr id="44" name="テキスト ボックス 43"/>
            <p:cNvSpPr txBox="1"/>
            <p:nvPr/>
          </p:nvSpPr>
          <p:spPr>
            <a:xfrm>
              <a:off x="1035288" y="4277091"/>
              <a:ext cx="1312501" cy="461665"/>
            </a:xfrm>
            <a:prstGeom prst="rect">
              <a:avLst/>
            </a:prstGeom>
            <a:noFill/>
          </p:spPr>
          <p:txBody>
            <a:bodyPr wrap="square" rtlCol="0">
              <a:spAutoFit/>
            </a:bodyPr>
            <a:lstStyle/>
            <a:p>
              <a:r>
                <a:rPr lang="ja-JP" altLang="en-US" sz="2400" dirty="0"/>
                <a:t>自然光</a:t>
              </a:r>
              <a:endParaRPr kumimoji="1" lang="ja-JP" altLang="en-US" sz="2400" dirty="0"/>
            </a:p>
          </p:txBody>
        </p:sp>
        <p:sp>
          <p:nvSpPr>
            <p:cNvPr id="45" name="テキスト ボックス 44"/>
            <p:cNvSpPr txBox="1"/>
            <p:nvPr/>
          </p:nvSpPr>
          <p:spPr>
            <a:xfrm>
              <a:off x="3616447" y="4277091"/>
              <a:ext cx="1412434" cy="461665"/>
            </a:xfrm>
            <a:prstGeom prst="rect">
              <a:avLst/>
            </a:prstGeom>
            <a:noFill/>
          </p:spPr>
          <p:txBody>
            <a:bodyPr wrap="square" rtlCol="0">
              <a:spAutoFit/>
            </a:bodyPr>
            <a:lstStyle/>
            <a:p>
              <a:pPr algn="ctr"/>
              <a:r>
                <a:rPr lang="ja-JP" altLang="en-US" sz="2400" dirty="0"/>
                <a:t>偏光板</a:t>
              </a:r>
              <a:endParaRPr kumimoji="1" lang="ja-JP" altLang="en-US" sz="2400" dirty="0"/>
            </a:p>
          </p:txBody>
        </p:sp>
        <p:sp>
          <p:nvSpPr>
            <p:cNvPr id="46" name="テキスト ボックス 45"/>
            <p:cNvSpPr txBox="1"/>
            <p:nvPr/>
          </p:nvSpPr>
          <p:spPr>
            <a:xfrm>
              <a:off x="6419923" y="4276096"/>
              <a:ext cx="1080543" cy="461665"/>
            </a:xfrm>
            <a:prstGeom prst="rect">
              <a:avLst/>
            </a:prstGeom>
            <a:noFill/>
          </p:spPr>
          <p:txBody>
            <a:bodyPr wrap="square" rtlCol="0">
              <a:spAutoFit/>
            </a:bodyPr>
            <a:lstStyle/>
            <a:p>
              <a:pPr algn="ctr"/>
              <a:r>
                <a:rPr lang="ja-JP" altLang="en-US" sz="2400" dirty="0"/>
                <a:t>偏光</a:t>
              </a:r>
              <a:endParaRPr kumimoji="1" lang="ja-JP" altLang="en-US" sz="2400" dirty="0"/>
            </a:p>
          </p:txBody>
        </p:sp>
      </p:grpSp>
      <p:sp>
        <p:nvSpPr>
          <p:cNvPr id="47" name="テキスト ボックス 46"/>
          <p:cNvSpPr txBox="1"/>
          <p:nvPr/>
        </p:nvSpPr>
        <p:spPr>
          <a:xfrm>
            <a:off x="2811090" y="5011792"/>
            <a:ext cx="2936753" cy="830997"/>
          </a:xfrm>
          <a:prstGeom prst="rect">
            <a:avLst/>
          </a:prstGeom>
          <a:noFill/>
        </p:spPr>
        <p:txBody>
          <a:bodyPr wrap="square" rtlCol="0">
            <a:spAutoFit/>
          </a:bodyPr>
          <a:lstStyle/>
          <a:p>
            <a:pPr algn="ctr"/>
            <a:r>
              <a:rPr lang="en-US" altLang="ja-JP" sz="2400" dirty="0" smtClean="0"/>
              <a:t>1</a:t>
            </a:r>
            <a:r>
              <a:rPr lang="ja-JP" altLang="en-US" sz="2400" dirty="0" smtClean="0"/>
              <a:t>方向に振動する</a:t>
            </a:r>
            <a:endParaRPr lang="en-US" altLang="ja-JP" sz="2400" dirty="0" smtClean="0"/>
          </a:p>
          <a:p>
            <a:pPr algn="ctr"/>
            <a:r>
              <a:rPr lang="ja-JP" altLang="en-US" sz="2400" dirty="0" smtClean="0"/>
              <a:t>光だけを通す</a:t>
            </a:r>
            <a:endParaRPr kumimoji="1" lang="ja-JP" altLang="en-US" sz="2400" dirty="0"/>
          </a:p>
        </p:txBody>
      </p:sp>
      <p:sp>
        <p:nvSpPr>
          <p:cNvPr id="48" name="テキスト ボックス 47"/>
          <p:cNvSpPr txBox="1"/>
          <p:nvPr/>
        </p:nvSpPr>
        <p:spPr>
          <a:xfrm>
            <a:off x="5521447" y="5010797"/>
            <a:ext cx="2936753" cy="830997"/>
          </a:xfrm>
          <a:prstGeom prst="rect">
            <a:avLst/>
          </a:prstGeom>
          <a:noFill/>
        </p:spPr>
        <p:txBody>
          <a:bodyPr wrap="square" rtlCol="0">
            <a:spAutoFit/>
          </a:bodyPr>
          <a:lstStyle/>
          <a:p>
            <a:pPr algn="ctr"/>
            <a:r>
              <a:rPr lang="ja-JP" altLang="en-US" sz="2400" dirty="0"/>
              <a:t>電場</a:t>
            </a:r>
            <a:r>
              <a:rPr lang="ja-JP" altLang="en-US" sz="2400" dirty="0" smtClean="0"/>
              <a:t>が</a:t>
            </a:r>
            <a:r>
              <a:rPr lang="en-US" altLang="ja-JP" sz="2400" dirty="0" smtClean="0"/>
              <a:t>1</a:t>
            </a:r>
            <a:r>
              <a:rPr lang="ja-JP" altLang="en-US" sz="2400" dirty="0" smtClean="0"/>
              <a:t>方向のみ</a:t>
            </a:r>
            <a:endParaRPr lang="en-US" altLang="ja-JP" sz="2400" dirty="0" smtClean="0"/>
          </a:p>
          <a:p>
            <a:pPr algn="ctr"/>
            <a:r>
              <a:rPr lang="ja-JP" altLang="en-US" sz="2400" dirty="0" smtClean="0"/>
              <a:t>振動する光</a:t>
            </a:r>
            <a:endParaRPr lang="en-US" altLang="ja-JP" sz="2400" dirty="0" smtClean="0"/>
          </a:p>
        </p:txBody>
      </p:sp>
    </p:spTree>
    <p:extLst>
      <p:ext uri="{BB962C8B-B14F-4D97-AF65-F5344CB8AC3E}">
        <p14:creationId xmlns:p14="http://schemas.microsoft.com/office/powerpoint/2010/main" val="8585974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2490" y="125760"/>
            <a:ext cx="7772400" cy="1143000"/>
          </a:xfrm>
          <a:solidFill>
            <a:schemeClr val="bg1">
              <a:alpha val="67000"/>
            </a:schemeClr>
          </a:solidFill>
        </p:spPr>
        <p:txBody>
          <a:bodyPr/>
          <a:lstStyle/>
          <a:p>
            <a:r>
              <a:rPr lang="ja-JP" altLang="en-US" dirty="0"/>
              <a:t>分光イメージング</a:t>
            </a:r>
            <a:endParaRPr kumimoji="1" lang="ja-JP" altLang="en-US" dirty="0"/>
          </a:p>
        </p:txBody>
      </p:sp>
      <p:sp>
        <p:nvSpPr>
          <p:cNvPr id="3" name="コンテンツ プレースホルダー 2"/>
          <p:cNvSpPr>
            <a:spLocks noGrp="1"/>
          </p:cNvSpPr>
          <p:nvPr>
            <p:ph idx="1"/>
          </p:nvPr>
        </p:nvSpPr>
        <p:spPr>
          <a:xfrm>
            <a:off x="72008" y="998730"/>
            <a:ext cx="4355976" cy="504056"/>
          </a:xfrm>
        </p:spPr>
        <p:txBody>
          <a:bodyPr/>
          <a:lstStyle/>
          <a:p>
            <a:pPr marL="0" indent="0" algn="ctr">
              <a:buNone/>
            </a:pPr>
            <a:r>
              <a:rPr kumimoji="1" lang="ja-JP" altLang="en-US" sz="2800" dirty="0" smtClean="0"/>
              <a:t>赤外分光イメージング</a:t>
            </a:r>
            <a:endParaRPr kumimoji="1" lang="en-US" altLang="ja-JP" sz="2800" dirty="0" smtClean="0"/>
          </a:p>
        </p:txBody>
      </p:sp>
      <p:cxnSp>
        <p:nvCxnSpPr>
          <p:cNvPr id="5" name="直線コネクタ 4"/>
          <p:cNvCxnSpPr/>
          <p:nvPr/>
        </p:nvCxnSpPr>
        <p:spPr bwMode="auto">
          <a:xfrm>
            <a:off x="4572000" y="1196752"/>
            <a:ext cx="26690" cy="4968000"/>
          </a:xfrm>
          <a:prstGeom prst="line">
            <a:avLst/>
          </a:prstGeom>
          <a:noFill/>
          <a:ln w="25400" cap="flat" cmpd="sng" algn="ctr">
            <a:solidFill>
              <a:schemeClr val="tx1"/>
            </a:solidFill>
            <a:prstDash val="dash"/>
            <a:round/>
            <a:headEnd type="none" w="med" len="med"/>
            <a:tailEnd type="none" w="med" len="med"/>
          </a:ln>
          <a:effectLst/>
        </p:spPr>
      </p:cxnSp>
      <p:sp>
        <p:nvSpPr>
          <p:cNvPr id="6" name="コンテンツ プレースホルダー 2"/>
          <p:cNvSpPr txBox="1">
            <a:spLocks/>
          </p:cNvSpPr>
          <p:nvPr/>
        </p:nvSpPr>
        <p:spPr bwMode="auto">
          <a:xfrm>
            <a:off x="4598690" y="953725"/>
            <a:ext cx="435597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sz="2800" kern="0" dirty="0" smtClean="0"/>
              <a:t>ラマンイメージング</a:t>
            </a:r>
            <a:endParaRPr lang="ja-JP" altLang="en-US" sz="2800" kern="0" dirty="0"/>
          </a:p>
        </p:txBody>
      </p:sp>
      <p:sp>
        <p:nvSpPr>
          <p:cNvPr id="7" name="テキスト ボックス 6"/>
          <p:cNvSpPr txBox="1"/>
          <p:nvPr/>
        </p:nvSpPr>
        <p:spPr>
          <a:xfrm>
            <a:off x="27697" y="6237312"/>
            <a:ext cx="8722151"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rPr>
              <a:t>イメージングの高分解能化・高速化が求められている</a:t>
            </a:r>
            <a:endParaRPr lang="ja-JP" altLang="en-US" sz="2800" dirty="0">
              <a:solidFill>
                <a:srgbClr val="FF0000"/>
              </a:solidFill>
            </a:endParaRPr>
          </a:p>
        </p:txBody>
      </p:sp>
      <p:pic>
        <p:nvPicPr>
          <p:cNvPr id="8" name="図 7"/>
          <p:cNvPicPr>
            <a:picLocks noChangeAspect="1"/>
          </p:cNvPicPr>
          <p:nvPr/>
        </p:nvPicPr>
        <p:blipFill rotWithShape="1">
          <a:blip r:embed="rId3"/>
          <a:srcRect l="58664" t="-471"/>
          <a:stretch/>
        </p:blipFill>
        <p:spPr>
          <a:xfrm>
            <a:off x="6939263" y="4284094"/>
            <a:ext cx="1908212" cy="1790305"/>
          </a:xfrm>
          <a:prstGeom prst="rect">
            <a:avLst/>
          </a:prstGeom>
        </p:spPr>
      </p:pic>
      <p:sp>
        <p:nvSpPr>
          <p:cNvPr id="10" name="正方形/長方形 9"/>
          <p:cNvSpPr/>
          <p:nvPr/>
        </p:nvSpPr>
        <p:spPr>
          <a:xfrm>
            <a:off x="5436096" y="1412195"/>
            <a:ext cx="4572000" cy="261610"/>
          </a:xfrm>
          <a:prstGeom prst="rect">
            <a:avLst/>
          </a:prstGeom>
        </p:spPr>
        <p:txBody>
          <a:bodyPr>
            <a:spAutoFit/>
          </a:bodyPr>
          <a:lstStyle/>
          <a:p>
            <a:r>
              <a:rPr lang="en-US" altLang="ja-JP" sz="1050" i="1" dirty="0" smtClean="0">
                <a:latin typeface="Times New Roman" panose="02020603050405020304" pitchFamily="18" charset="0"/>
                <a:cs typeface="Times New Roman" panose="02020603050405020304" pitchFamily="18" charset="0"/>
              </a:rPr>
              <a:t>Ref)Hiroyuki </a:t>
            </a:r>
            <a:r>
              <a:rPr lang="en-US" altLang="ja-JP" sz="1050" i="1" dirty="0" err="1">
                <a:latin typeface="Times New Roman" panose="02020603050405020304" pitchFamily="18" charset="0"/>
                <a:cs typeface="Times New Roman" panose="02020603050405020304" pitchFamily="18" charset="0"/>
              </a:rPr>
              <a:t>Yamakoshi</a:t>
            </a:r>
            <a:r>
              <a:rPr lang="en-US" altLang="ja-JP" sz="1050" i="1" dirty="0">
                <a:latin typeface="Times New Roman" panose="02020603050405020304" pitchFamily="18" charset="0"/>
                <a:cs typeface="Times New Roman" panose="02020603050405020304" pitchFamily="18" charset="0"/>
              </a:rPr>
              <a:t> et al. </a:t>
            </a:r>
            <a:r>
              <a:rPr lang="en-US" altLang="ja-JP" sz="1050" i="1" dirty="0" smtClean="0">
                <a:latin typeface="Times New Roman" panose="02020603050405020304" pitchFamily="18" charset="0"/>
                <a:cs typeface="Times New Roman" panose="02020603050405020304" pitchFamily="18" charset="0"/>
              </a:rPr>
              <a:t>,J</a:t>
            </a:r>
            <a:r>
              <a:rPr lang="en-US" altLang="ja-JP" sz="1050" i="1" dirty="0">
                <a:latin typeface="Times New Roman" panose="02020603050405020304" pitchFamily="18" charset="0"/>
                <a:cs typeface="Times New Roman" panose="02020603050405020304" pitchFamily="18" charset="0"/>
              </a:rPr>
              <a:t>. Am. Chem. Soc., </a:t>
            </a:r>
            <a:r>
              <a:rPr lang="en-US" altLang="ja-JP" sz="1050" b="1" i="1" dirty="0" smtClean="0">
                <a:latin typeface="Times New Roman" panose="02020603050405020304" pitchFamily="18" charset="0"/>
                <a:cs typeface="Times New Roman" panose="02020603050405020304" pitchFamily="18" charset="0"/>
              </a:rPr>
              <a:t>133</a:t>
            </a:r>
            <a:r>
              <a:rPr lang="en-US" altLang="ja-JP" sz="1050" i="1" dirty="0" smtClean="0">
                <a:latin typeface="Times New Roman" panose="02020603050405020304" pitchFamily="18" charset="0"/>
                <a:cs typeface="Times New Roman" panose="02020603050405020304" pitchFamily="18" charset="0"/>
              </a:rPr>
              <a:t> ,16,(2011). </a:t>
            </a:r>
            <a:endParaRPr lang="ja-JP" altLang="en-US" sz="1050" i="1"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5436096" y="3734743"/>
            <a:ext cx="2943326" cy="369332"/>
          </a:xfrm>
          <a:prstGeom prst="rect">
            <a:avLst/>
          </a:prstGeom>
          <a:noFill/>
        </p:spPr>
        <p:txBody>
          <a:bodyPr wrap="square" rtlCol="0">
            <a:spAutoFit/>
          </a:bodyPr>
          <a:lstStyle/>
          <a:p>
            <a:pPr algn="ctr"/>
            <a:r>
              <a:rPr lang="ja-JP" altLang="en-US" dirty="0" smtClean="0"/>
              <a:t>感度が悪く測定時間も長い</a:t>
            </a:r>
            <a:endParaRPr kumimoji="1" lang="ja-JP" altLang="en-US" dirty="0"/>
          </a:p>
        </p:txBody>
      </p:sp>
      <p:pic>
        <p:nvPicPr>
          <p:cNvPr id="12" name="Picture 2" descr="http://www.natureasia.com/ja-jp/jobs/img/tokushu/04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7723" y="4104075"/>
            <a:ext cx="1694887" cy="21093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jove.com/files/ftp_upload/52332/52332fig1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573" y="4144281"/>
            <a:ext cx="2835315" cy="207214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90691" y="1457200"/>
            <a:ext cx="3929281" cy="261610"/>
          </a:xfrm>
          <a:prstGeom prst="rect">
            <a:avLst/>
          </a:prstGeom>
        </p:spPr>
        <p:txBody>
          <a:bodyPr wrap="none">
            <a:spAutoFit/>
          </a:bodyPr>
          <a:lstStyle/>
          <a:p>
            <a:r>
              <a:rPr lang="en-US" altLang="ja-JP" sz="1050" i="1" dirty="0" smtClean="0">
                <a:latin typeface="Times New Roman" panose="02020603050405020304" pitchFamily="18" charset="0"/>
                <a:cs typeface="Times New Roman" panose="02020603050405020304" pitchFamily="18" charset="0"/>
              </a:rPr>
              <a:t>Ref)Hari</a:t>
            </a:r>
            <a:r>
              <a:rPr lang="en-US" altLang="ja-JP" sz="1100" i="1" dirty="0" smtClean="0">
                <a:latin typeface="Times New Roman" panose="02020603050405020304" pitchFamily="18" charset="0"/>
                <a:cs typeface="Times New Roman" panose="02020603050405020304" pitchFamily="18" charset="0"/>
              </a:rPr>
              <a:t> </a:t>
            </a:r>
            <a:r>
              <a:rPr lang="en-US" altLang="ja-JP" sz="1100" i="1" dirty="0" err="1" smtClean="0">
                <a:latin typeface="Times New Roman" panose="02020603050405020304" pitchFamily="18" charset="0"/>
                <a:cs typeface="Times New Roman" panose="02020603050405020304" pitchFamily="18" charset="0"/>
              </a:rPr>
              <a:t>Sreedhar</a:t>
            </a:r>
            <a:r>
              <a:rPr lang="ja-JP" altLang="en-US" sz="1100" i="1" dirty="0">
                <a:latin typeface="Times New Roman" panose="02020603050405020304" pitchFamily="18" charset="0"/>
                <a:cs typeface="Times New Roman" panose="02020603050405020304" pitchFamily="18" charset="0"/>
              </a:rPr>
              <a:t> </a:t>
            </a:r>
            <a:r>
              <a:rPr lang="en-US" altLang="ja-JP" sz="1100" i="1" dirty="0">
                <a:latin typeface="Times New Roman" panose="02020603050405020304" pitchFamily="18" charset="0"/>
                <a:cs typeface="Times New Roman" panose="02020603050405020304" pitchFamily="18" charset="0"/>
              </a:rPr>
              <a:t>et al,. Visualized </a:t>
            </a:r>
            <a:r>
              <a:rPr lang="en-US" altLang="ja-JP" sz="1050" i="1" dirty="0" smtClean="0">
                <a:latin typeface="Times New Roman" panose="02020603050405020304" pitchFamily="18" charset="0"/>
                <a:cs typeface="Times New Roman" panose="02020603050405020304" pitchFamily="18" charset="0"/>
              </a:rPr>
              <a:t>Experiments,</a:t>
            </a:r>
            <a:r>
              <a:rPr lang="en-US" altLang="ja-JP" sz="1050" b="1" i="1" dirty="0" smtClean="0">
                <a:latin typeface="Times New Roman" panose="02020603050405020304" pitchFamily="18" charset="0"/>
                <a:cs typeface="Times New Roman" panose="02020603050405020304" pitchFamily="18" charset="0"/>
              </a:rPr>
              <a:t>95</a:t>
            </a:r>
            <a:r>
              <a:rPr lang="en-US" altLang="ja-JP" sz="1100" i="1" dirty="0" smtClean="0">
                <a:latin typeface="Times New Roman" panose="02020603050405020304" pitchFamily="18" charset="0"/>
                <a:cs typeface="Times New Roman" panose="02020603050405020304" pitchFamily="18" charset="0"/>
              </a:rPr>
              <a:t>,</a:t>
            </a:r>
            <a:r>
              <a:rPr lang="en-US" altLang="ja-JP" sz="1100" i="1" dirty="0">
                <a:latin typeface="Times New Roman" panose="02020603050405020304" pitchFamily="18" charset="0"/>
                <a:cs typeface="Times New Roman" panose="02020603050405020304" pitchFamily="18" charset="0"/>
              </a:rPr>
              <a:t> </a:t>
            </a:r>
            <a:r>
              <a:rPr lang="en-US" altLang="ja-JP" sz="1100" i="1" dirty="0" smtClean="0">
                <a:latin typeface="Times New Roman" panose="02020603050405020304" pitchFamily="18" charset="0"/>
                <a:cs typeface="Times New Roman" panose="02020603050405020304" pitchFamily="18" charset="0"/>
              </a:rPr>
              <a:t>52332,(</a:t>
            </a:r>
            <a:r>
              <a:rPr lang="en-US" altLang="ja-JP" sz="1100" i="1" dirty="0">
                <a:latin typeface="Times New Roman" panose="02020603050405020304" pitchFamily="18" charset="0"/>
                <a:cs typeface="Times New Roman" panose="02020603050405020304" pitchFamily="18" charset="0"/>
              </a:rPr>
              <a:t>2015</a:t>
            </a:r>
            <a:r>
              <a:rPr lang="en-US" altLang="ja-JP" sz="1100" i="1" dirty="0" smtClean="0">
                <a:latin typeface="Times New Roman" panose="02020603050405020304" pitchFamily="18" charset="0"/>
                <a:cs typeface="Times New Roman" panose="02020603050405020304" pitchFamily="18" charset="0"/>
              </a:rPr>
              <a:t>).</a:t>
            </a:r>
            <a:endParaRPr lang="ja-JP" altLang="en-US" sz="1100" i="1"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7239000" y="6392180"/>
            <a:ext cx="1905000" cy="457200"/>
          </a:xfrm>
        </p:spPr>
        <p:txBody>
          <a:bodyPr/>
          <a:lstStyle/>
          <a:p>
            <a:fld id="{4D984958-7545-47B0-9D3B-511989F06D6E}" type="slidenum">
              <a:rPr lang="ja-JP" altLang="en-US" sz="2000" smtClean="0">
                <a:solidFill>
                  <a:srgbClr val="000000"/>
                </a:solidFill>
              </a:rPr>
              <a:pPr/>
              <a:t>2</a:t>
            </a:fld>
            <a:endParaRPr lang="ja-JP" altLang="en-US" sz="2000" dirty="0">
              <a:solidFill>
                <a:srgbClr val="000000"/>
              </a:solidFill>
            </a:endParaRPr>
          </a:p>
        </p:txBody>
      </p:sp>
      <p:grpSp>
        <p:nvGrpSpPr>
          <p:cNvPr id="17" name="グループ化 16"/>
          <p:cNvGrpSpPr/>
          <p:nvPr/>
        </p:nvGrpSpPr>
        <p:grpSpPr>
          <a:xfrm>
            <a:off x="49979" y="1819755"/>
            <a:ext cx="4164149" cy="1953443"/>
            <a:chOff x="2169150" y="1923535"/>
            <a:chExt cx="4874095" cy="2367986"/>
          </a:xfrm>
        </p:grpSpPr>
        <p:grpSp>
          <p:nvGrpSpPr>
            <p:cNvPr id="19" name="グループ化 18"/>
            <p:cNvGrpSpPr/>
            <p:nvPr/>
          </p:nvGrpSpPr>
          <p:grpSpPr>
            <a:xfrm>
              <a:off x="2169150" y="1923535"/>
              <a:ext cx="4644090" cy="2367986"/>
              <a:chOff x="2169150" y="1923535"/>
              <a:chExt cx="4644090" cy="2367986"/>
            </a:xfrm>
          </p:grpSpPr>
          <p:sp>
            <p:nvSpPr>
              <p:cNvPr id="22" name="正方形/長方形 21"/>
              <p:cNvSpPr/>
              <p:nvPr/>
            </p:nvSpPr>
            <p:spPr>
              <a:xfrm>
                <a:off x="3544533" y="1923535"/>
                <a:ext cx="613088" cy="3600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光源</a:t>
                </a:r>
                <a:endParaRPr lang="ja-JP" altLang="en-US" sz="1200" dirty="0">
                  <a:solidFill>
                    <a:schemeClr val="tx1"/>
                  </a:solidFill>
                </a:endParaRPr>
              </a:p>
            </p:txBody>
          </p:sp>
          <p:cxnSp>
            <p:nvCxnSpPr>
              <p:cNvPr id="23" name="直線コネクタ 22"/>
              <p:cNvCxnSpPr>
                <a:stCxn id="22" idx="2"/>
              </p:cNvCxnSpPr>
              <p:nvPr/>
            </p:nvCxnSpPr>
            <p:spPr>
              <a:xfrm flipH="1">
                <a:off x="3841942" y="2283575"/>
                <a:ext cx="9135" cy="170155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16200000">
                <a:off x="3293920" y="2438952"/>
                <a:ext cx="0" cy="1116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3572655" y="2942259"/>
                <a:ext cx="36004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742749" y="2996952"/>
                <a:ext cx="0" cy="144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6200000">
                <a:off x="3725920" y="2150952"/>
                <a:ext cx="0" cy="1980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724214" y="2960932"/>
                <a:ext cx="972742" cy="3600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サンプル</a:t>
                </a:r>
                <a:endParaRPr kumimoji="1" lang="ja-JP" altLang="en-US" sz="1200" dirty="0">
                  <a:solidFill>
                    <a:schemeClr val="tx1"/>
                  </a:solidFill>
                </a:endParaRPr>
              </a:p>
            </p:txBody>
          </p:sp>
          <p:cxnSp>
            <p:nvCxnSpPr>
              <p:cNvPr id="29" name="直線コネクタ 28"/>
              <p:cNvCxnSpPr/>
              <p:nvPr/>
            </p:nvCxnSpPr>
            <p:spPr>
              <a:xfrm rot="5400000">
                <a:off x="3779920" y="3913128"/>
                <a:ext cx="0" cy="144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07920" y="3140952"/>
                <a:ext cx="0" cy="8441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2555776" y="2960940"/>
                <a:ext cx="223997" cy="216024"/>
                <a:chOff x="2518752" y="2852936"/>
                <a:chExt cx="360040" cy="566283"/>
              </a:xfrm>
            </p:grpSpPr>
            <p:cxnSp>
              <p:nvCxnSpPr>
                <p:cNvPr id="43" name="直線コネクタ 42"/>
                <p:cNvCxnSpPr/>
                <p:nvPr/>
              </p:nvCxnSpPr>
              <p:spPr>
                <a:xfrm flipH="1">
                  <a:off x="2518752" y="2852936"/>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18752" y="3131219"/>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rot="16200000">
                <a:off x="3666069" y="3937039"/>
                <a:ext cx="223997" cy="216024"/>
                <a:chOff x="2518752" y="2852936"/>
                <a:chExt cx="360040" cy="566283"/>
              </a:xfrm>
            </p:grpSpPr>
            <p:cxnSp>
              <p:nvCxnSpPr>
                <p:cNvPr id="41" name="直線コネクタ 40"/>
                <p:cNvCxnSpPr/>
                <p:nvPr/>
              </p:nvCxnSpPr>
              <p:spPr>
                <a:xfrm flipH="1">
                  <a:off x="2518752" y="2852936"/>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18752" y="3131219"/>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正方形/長方形 32"/>
              <p:cNvSpPr/>
              <p:nvPr/>
            </p:nvSpPr>
            <p:spPr>
              <a:xfrm>
                <a:off x="3873173" y="2696678"/>
                <a:ext cx="473204" cy="373091"/>
              </a:xfrm>
              <a:prstGeom prst="rect">
                <a:avLst/>
              </a:prstGeom>
            </p:spPr>
            <p:txBody>
              <a:bodyPr wrap="none">
                <a:spAutoFit/>
              </a:bodyPr>
              <a:lstStyle/>
              <a:p>
                <a:pPr algn="ctr"/>
                <a:r>
                  <a:rPr lang="en-US" altLang="ja-JP" sz="1400" dirty="0" smtClean="0">
                    <a:latin typeface="Times New Roman" panose="02020603050405020304" pitchFamily="18" charset="0"/>
                    <a:cs typeface="Times New Roman" panose="02020603050405020304" pitchFamily="18" charset="0"/>
                  </a:rPr>
                  <a:t>BS</a:t>
                </a:r>
                <a:endParaRPr lang="ja-JP" altLang="en-US" sz="1400" dirty="0">
                  <a:latin typeface="Times New Roman" panose="02020603050405020304" pitchFamily="18" charset="0"/>
                  <a:cs typeface="Times New Roman" panose="02020603050405020304" pitchFamily="18" charset="0"/>
                </a:endParaRPr>
              </a:p>
            </p:txBody>
          </p:sp>
          <p:sp>
            <p:nvSpPr>
              <p:cNvPr id="34" name="正方形/長方形 33"/>
              <p:cNvSpPr/>
              <p:nvPr/>
            </p:nvSpPr>
            <p:spPr>
              <a:xfrm>
                <a:off x="2169150" y="2625986"/>
                <a:ext cx="1266877" cy="373091"/>
              </a:xfrm>
              <a:prstGeom prst="rect">
                <a:avLst/>
              </a:prstGeom>
            </p:spPr>
            <p:txBody>
              <a:bodyPr wrap="none">
                <a:spAutoFit/>
              </a:bodyPr>
              <a:lstStyle/>
              <a:p>
                <a:pPr algn="ctr"/>
                <a:r>
                  <a:rPr lang="ja-JP" altLang="en-US" sz="1400" dirty="0" smtClean="0">
                    <a:latin typeface="Times New Roman" panose="02020603050405020304" pitchFamily="18" charset="0"/>
                    <a:cs typeface="Times New Roman" panose="02020603050405020304" pitchFamily="18" charset="0"/>
                  </a:rPr>
                  <a:t>移動ミラー</a:t>
                </a:r>
                <a:endParaRPr lang="ja-JP" altLang="en-US" sz="1400" dirty="0">
                  <a:latin typeface="Times New Roman" panose="02020603050405020304" pitchFamily="18" charset="0"/>
                  <a:cs typeface="Times New Roman" panose="02020603050405020304" pitchFamily="18" charset="0"/>
                </a:endParaRPr>
              </a:p>
            </p:txBody>
          </p:sp>
          <p:sp>
            <p:nvSpPr>
              <p:cNvPr id="35" name="正方形/長方形 34"/>
              <p:cNvSpPr/>
              <p:nvPr/>
            </p:nvSpPr>
            <p:spPr>
              <a:xfrm>
                <a:off x="3851076" y="3918430"/>
                <a:ext cx="1266878" cy="373091"/>
              </a:xfrm>
              <a:prstGeom prst="rect">
                <a:avLst/>
              </a:prstGeom>
            </p:spPr>
            <p:txBody>
              <a:bodyPr wrap="none">
                <a:spAutoFit/>
              </a:bodyPr>
              <a:lstStyle/>
              <a:p>
                <a:pPr algn="ctr"/>
                <a:r>
                  <a:rPr lang="ja-JP" altLang="en-US" sz="1400" dirty="0" smtClean="0">
                    <a:latin typeface="Times New Roman" panose="02020603050405020304" pitchFamily="18" charset="0"/>
                    <a:cs typeface="Times New Roman" panose="02020603050405020304" pitchFamily="18" charset="0"/>
                  </a:rPr>
                  <a:t>固定</a:t>
                </a:r>
                <a:r>
                  <a:rPr lang="ja-JP" altLang="en-US" sz="1400" dirty="0">
                    <a:latin typeface="Times New Roman" panose="02020603050405020304" pitchFamily="18" charset="0"/>
                    <a:cs typeface="Times New Roman" panose="02020603050405020304" pitchFamily="18" charset="0"/>
                  </a:rPr>
                  <a:t>ミラー</a:t>
                </a:r>
              </a:p>
            </p:txBody>
          </p:sp>
          <p:cxnSp>
            <p:nvCxnSpPr>
              <p:cNvPr id="36" name="直線矢印コネクタ 35"/>
              <p:cNvCxnSpPr/>
              <p:nvPr/>
            </p:nvCxnSpPr>
            <p:spPr>
              <a:xfrm>
                <a:off x="2535700" y="3310692"/>
                <a:ext cx="576000" cy="0"/>
              </a:xfrm>
              <a:prstGeom prst="straightConnector1">
                <a:avLst/>
              </a:prstGeom>
              <a:ln w="1587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96956" y="3140951"/>
                <a:ext cx="675140" cy="1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6372096" y="3029259"/>
                <a:ext cx="441144" cy="223418"/>
                <a:chOff x="6435112" y="2974420"/>
                <a:chExt cx="885009" cy="388195"/>
              </a:xfrm>
            </p:grpSpPr>
            <p:sp>
              <p:nvSpPr>
                <p:cNvPr id="39" name="フローチャート : 論理積ゲート 24"/>
                <p:cNvSpPr/>
                <p:nvPr/>
              </p:nvSpPr>
              <p:spPr>
                <a:xfrm rot="10800000" flipH="1">
                  <a:off x="6435112" y="2974420"/>
                  <a:ext cx="409391" cy="388195"/>
                </a:xfrm>
                <a:prstGeom prst="flowChartDela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rot="20933490">
                  <a:off x="6840256" y="3040225"/>
                  <a:ext cx="479865" cy="315226"/>
                </a:xfrm>
                <a:custGeom>
                  <a:avLst/>
                  <a:gdLst>
                    <a:gd name="connsiteX0" fmla="*/ 0 w 574766"/>
                    <a:gd name="connsiteY0" fmla="*/ 309129 h 619803"/>
                    <a:gd name="connsiteX1" fmla="*/ 130629 w 574766"/>
                    <a:gd name="connsiteY1" fmla="*/ 8683 h 619803"/>
                    <a:gd name="connsiteX2" fmla="*/ 457200 w 574766"/>
                    <a:gd name="connsiteY2" fmla="*/ 609575 h 619803"/>
                    <a:gd name="connsiteX3" fmla="*/ 574766 w 574766"/>
                    <a:gd name="connsiteY3" fmla="*/ 374443 h 619803"/>
                  </a:gdLst>
                  <a:ahLst/>
                  <a:cxnLst>
                    <a:cxn ang="0">
                      <a:pos x="connsiteX0" y="connsiteY0"/>
                    </a:cxn>
                    <a:cxn ang="0">
                      <a:pos x="connsiteX1" y="connsiteY1"/>
                    </a:cxn>
                    <a:cxn ang="0">
                      <a:pos x="connsiteX2" y="connsiteY2"/>
                    </a:cxn>
                    <a:cxn ang="0">
                      <a:pos x="connsiteX3" y="connsiteY3"/>
                    </a:cxn>
                  </a:cxnLst>
                  <a:rect l="l" t="t" r="r" b="b"/>
                  <a:pathLst>
                    <a:path w="574766" h="619803">
                      <a:moveTo>
                        <a:pt x="0" y="309129"/>
                      </a:moveTo>
                      <a:cubicBezTo>
                        <a:pt x="27214" y="133869"/>
                        <a:pt x="54429" y="-41391"/>
                        <a:pt x="130629" y="8683"/>
                      </a:cubicBezTo>
                      <a:cubicBezTo>
                        <a:pt x="206829" y="58757"/>
                        <a:pt x="383177" y="548615"/>
                        <a:pt x="457200" y="609575"/>
                      </a:cubicBezTo>
                      <a:cubicBezTo>
                        <a:pt x="531223" y="670535"/>
                        <a:pt x="555172" y="441935"/>
                        <a:pt x="574766" y="37444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endParaRPr>
                </a:p>
              </p:txBody>
            </p:sp>
          </p:grpSp>
        </p:grpSp>
        <p:sp>
          <p:nvSpPr>
            <p:cNvPr id="21" name="正方形/長方形 20"/>
            <p:cNvSpPr/>
            <p:nvPr/>
          </p:nvSpPr>
          <p:spPr>
            <a:xfrm>
              <a:off x="6196659" y="3320972"/>
              <a:ext cx="846586" cy="373091"/>
            </a:xfrm>
            <a:prstGeom prst="rect">
              <a:avLst/>
            </a:prstGeom>
          </p:spPr>
          <p:txBody>
            <a:bodyPr wrap="none">
              <a:spAutoFit/>
            </a:bodyPr>
            <a:lstStyle/>
            <a:p>
              <a:pPr algn="ctr"/>
              <a:r>
                <a:rPr lang="ja-JP" altLang="en-US" sz="1400" dirty="0">
                  <a:latin typeface="Times New Roman" panose="02020603050405020304" pitchFamily="18" charset="0"/>
                  <a:cs typeface="Times New Roman" panose="02020603050405020304" pitchFamily="18" charset="0"/>
                </a:rPr>
                <a:t>検出器</a:t>
              </a:r>
            </a:p>
          </p:txBody>
        </p:sp>
      </p:grpSp>
      <p:sp>
        <p:nvSpPr>
          <p:cNvPr id="20" name="テキスト ボックス 19"/>
          <p:cNvSpPr txBox="1"/>
          <p:nvPr/>
        </p:nvSpPr>
        <p:spPr>
          <a:xfrm>
            <a:off x="27697" y="3734743"/>
            <a:ext cx="4544303" cy="369332"/>
          </a:xfrm>
          <a:prstGeom prst="rect">
            <a:avLst/>
          </a:prstGeom>
          <a:noFill/>
        </p:spPr>
        <p:txBody>
          <a:bodyPr wrap="square" rtlCol="0">
            <a:spAutoFit/>
          </a:bodyPr>
          <a:lstStyle/>
          <a:p>
            <a:r>
              <a:rPr lang="ja-JP" altLang="en-US" dirty="0" smtClean="0"/>
              <a:t>高分解能を得るには高い機械的精度が必要</a:t>
            </a:r>
            <a:endParaRPr kumimoji="1" lang="ja-JP" altLang="en-US" dirty="0"/>
          </a:p>
        </p:txBody>
      </p:sp>
      <p:pic>
        <p:nvPicPr>
          <p:cNvPr id="13" name="図 12"/>
          <p:cNvPicPr>
            <a:picLocks noChangeAspect="1"/>
          </p:cNvPicPr>
          <p:nvPr/>
        </p:nvPicPr>
        <p:blipFill>
          <a:blip r:embed="rId6"/>
          <a:stretch>
            <a:fillRect/>
          </a:stretch>
        </p:blipFill>
        <p:spPr>
          <a:xfrm>
            <a:off x="5092858" y="1484477"/>
            <a:ext cx="3656989" cy="2375446"/>
          </a:xfrm>
          <a:prstGeom prst="rect">
            <a:avLst/>
          </a:prstGeom>
        </p:spPr>
      </p:pic>
    </p:spTree>
    <p:extLst>
      <p:ext uri="{BB962C8B-B14F-4D97-AF65-F5344CB8AC3E}">
        <p14:creationId xmlns:p14="http://schemas.microsoft.com/office/powerpoint/2010/main" val="22355658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D984958-7545-47B0-9D3B-511989F06D6E}" type="slidenum">
              <a:rPr lang="ja-JP" altLang="en-US" smtClean="0">
                <a:solidFill>
                  <a:srgbClr val="000000"/>
                </a:solidFill>
              </a:rPr>
              <a:pPr/>
              <a:t>20</a:t>
            </a:fld>
            <a:endParaRPr lang="ja-JP" altLang="en-US" dirty="0">
              <a:solidFill>
                <a:srgbClr val="000000"/>
              </a:solidFill>
            </a:endParaRPr>
          </a:p>
        </p:txBody>
      </p:sp>
      <p:grpSp>
        <p:nvGrpSpPr>
          <p:cNvPr id="41" name="グループ化 40"/>
          <p:cNvGrpSpPr/>
          <p:nvPr/>
        </p:nvGrpSpPr>
        <p:grpSpPr>
          <a:xfrm>
            <a:off x="574200" y="1673805"/>
            <a:ext cx="7884000" cy="2076560"/>
            <a:chOff x="521550" y="2662196"/>
            <a:chExt cx="7884000" cy="2076560"/>
          </a:xfrm>
        </p:grpSpPr>
        <p:grpSp>
          <p:nvGrpSpPr>
            <p:cNvPr id="6" name="グループ化 5"/>
            <p:cNvGrpSpPr/>
            <p:nvPr/>
          </p:nvGrpSpPr>
          <p:grpSpPr>
            <a:xfrm>
              <a:off x="971600" y="2663915"/>
              <a:ext cx="1447197" cy="1474052"/>
              <a:chOff x="971438" y="2699552"/>
              <a:chExt cx="1447078" cy="1474052"/>
            </a:xfrm>
            <a:scene3d>
              <a:camera prst="orthographicFront">
                <a:rot lat="0" lon="1200000" rev="0"/>
              </a:camera>
              <a:lightRig rig="threePt" dir="t"/>
            </a:scene3d>
          </p:grpSpPr>
          <p:sp>
            <p:nvSpPr>
              <p:cNvPr id="36" name="円/楕円 35"/>
              <p:cNvSpPr/>
              <p:nvPr/>
            </p:nvSpPr>
            <p:spPr bwMode="auto">
              <a:xfrm>
                <a:off x="975727" y="2699552"/>
                <a:ext cx="1439761"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37" name="直線矢印コネクタ 36"/>
              <p:cNvCxnSpPr/>
              <p:nvPr/>
            </p:nvCxnSpPr>
            <p:spPr bwMode="auto">
              <a:xfrm flipV="1">
                <a:off x="1694615" y="2721929"/>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38" name="直線矢印コネクタ 37"/>
              <p:cNvCxnSpPr/>
              <p:nvPr/>
            </p:nvCxnSpPr>
            <p:spPr bwMode="auto">
              <a:xfrm rot="5400000" flipV="1">
                <a:off x="1690822" y="2738685"/>
                <a:ext cx="993" cy="1439761"/>
              </a:xfrm>
              <a:prstGeom prst="straightConnector1">
                <a:avLst/>
              </a:prstGeom>
              <a:noFill/>
              <a:ln w="9525" cap="flat" cmpd="sng" algn="ctr">
                <a:solidFill>
                  <a:schemeClr val="tx1"/>
                </a:solidFill>
                <a:prstDash val="solid"/>
                <a:round/>
                <a:headEnd type="triangle" w="med" len="med"/>
                <a:tailEnd type="triangle"/>
              </a:ln>
              <a:effectLst/>
            </p:spPr>
          </p:cxnSp>
          <p:cxnSp>
            <p:nvCxnSpPr>
              <p:cNvPr id="39" name="直線矢印コネクタ 38"/>
              <p:cNvCxnSpPr/>
              <p:nvPr/>
            </p:nvCxnSpPr>
            <p:spPr bwMode="auto">
              <a:xfrm rot="2700000" flipV="1">
                <a:off x="1698019" y="2738069"/>
                <a:ext cx="993" cy="1440000"/>
              </a:xfrm>
              <a:prstGeom prst="straightConnector1">
                <a:avLst/>
              </a:prstGeom>
              <a:noFill/>
              <a:ln w="9525" cap="flat" cmpd="sng" algn="ctr">
                <a:solidFill>
                  <a:schemeClr val="tx1"/>
                </a:solidFill>
                <a:prstDash val="solid"/>
                <a:round/>
                <a:headEnd type="triangle" w="med" len="med"/>
                <a:tailEnd type="triangle"/>
              </a:ln>
              <a:effectLst/>
            </p:spPr>
          </p:cxnSp>
          <p:cxnSp>
            <p:nvCxnSpPr>
              <p:cNvPr id="40" name="直線矢印コネクタ 39"/>
              <p:cNvCxnSpPr/>
              <p:nvPr/>
            </p:nvCxnSpPr>
            <p:spPr bwMode="auto">
              <a:xfrm rot="18900000" flipV="1">
                <a:off x="1668700" y="2733604"/>
                <a:ext cx="993" cy="1440000"/>
              </a:xfrm>
              <a:prstGeom prst="straightConnector1">
                <a:avLst/>
              </a:prstGeom>
              <a:noFill/>
              <a:ln w="9525" cap="flat" cmpd="sng" algn="ctr">
                <a:solidFill>
                  <a:schemeClr val="tx1"/>
                </a:solidFill>
                <a:prstDash val="solid"/>
                <a:round/>
                <a:headEnd type="triangle" w="med" len="med"/>
                <a:tailEnd type="triangle"/>
              </a:ln>
              <a:effectLst/>
            </p:spPr>
          </p:cxnSp>
        </p:grpSp>
        <p:cxnSp>
          <p:nvCxnSpPr>
            <p:cNvPr id="7" name="直線矢印コネクタ 6"/>
            <p:cNvCxnSpPr/>
            <p:nvPr/>
          </p:nvCxnSpPr>
          <p:spPr bwMode="auto">
            <a:xfrm>
              <a:off x="521550" y="3425657"/>
              <a:ext cx="7884000" cy="1"/>
            </a:xfrm>
            <a:prstGeom prst="straightConnector1">
              <a:avLst/>
            </a:prstGeom>
            <a:noFill/>
            <a:ln w="9525" cap="flat" cmpd="sng" algn="ctr">
              <a:solidFill>
                <a:schemeClr val="tx1"/>
              </a:solidFill>
              <a:prstDash val="solid"/>
              <a:round/>
              <a:headEnd type="none" w="med" len="med"/>
              <a:tailEnd type="triangle"/>
            </a:ln>
            <a:effectLst/>
          </p:spPr>
        </p:cxnSp>
        <p:grpSp>
          <p:nvGrpSpPr>
            <p:cNvPr id="8" name="グループ化 7"/>
            <p:cNvGrpSpPr/>
            <p:nvPr/>
          </p:nvGrpSpPr>
          <p:grpSpPr>
            <a:xfrm>
              <a:off x="3581890" y="2662196"/>
              <a:ext cx="1395155" cy="1440000"/>
              <a:chOff x="3851921" y="4126292"/>
              <a:chExt cx="2880320" cy="2731708"/>
            </a:xfrm>
            <a:scene3d>
              <a:camera prst="orthographicFront">
                <a:rot lat="2700000" lon="1800000" rev="0"/>
              </a:camera>
              <a:lightRig rig="threePt" dir="t"/>
            </a:scene3d>
          </p:grpSpPr>
          <p:sp>
            <p:nvSpPr>
              <p:cNvPr id="15" name="正方形/長方形 14"/>
              <p:cNvSpPr/>
              <p:nvPr/>
            </p:nvSpPr>
            <p:spPr bwMode="auto">
              <a:xfrm>
                <a:off x="3851921" y="4126292"/>
                <a:ext cx="2880320" cy="27317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6" name="直線コネクタ 15"/>
              <p:cNvCxnSpPr/>
              <p:nvPr/>
            </p:nvCxnSpPr>
            <p:spPr bwMode="auto">
              <a:xfrm>
                <a:off x="3941930"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17" name="直線コネクタ 16"/>
              <p:cNvCxnSpPr/>
              <p:nvPr/>
            </p:nvCxnSpPr>
            <p:spPr bwMode="auto">
              <a:xfrm>
                <a:off x="4085863"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18" name="直線コネクタ 17"/>
              <p:cNvCxnSpPr/>
              <p:nvPr/>
            </p:nvCxnSpPr>
            <p:spPr bwMode="auto">
              <a:xfrm>
                <a:off x="4229796"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19" name="直線コネクタ 18"/>
              <p:cNvCxnSpPr/>
              <p:nvPr/>
            </p:nvCxnSpPr>
            <p:spPr bwMode="auto">
              <a:xfrm>
                <a:off x="4373729"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a:off x="4517662"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4661595"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4805528"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4949461"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5093394"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5" name="直線コネクタ 24"/>
              <p:cNvCxnSpPr/>
              <p:nvPr/>
            </p:nvCxnSpPr>
            <p:spPr bwMode="auto">
              <a:xfrm>
                <a:off x="5237327"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6" name="直線コネクタ 25"/>
              <p:cNvCxnSpPr/>
              <p:nvPr/>
            </p:nvCxnSpPr>
            <p:spPr bwMode="auto">
              <a:xfrm>
                <a:off x="5381260"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7" name="直線コネクタ 26"/>
              <p:cNvCxnSpPr/>
              <p:nvPr/>
            </p:nvCxnSpPr>
            <p:spPr bwMode="auto">
              <a:xfrm>
                <a:off x="5525193"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8" name="直線コネクタ 27"/>
              <p:cNvCxnSpPr/>
              <p:nvPr/>
            </p:nvCxnSpPr>
            <p:spPr bwMode="auto">
              <a:xfrm>
                <a:off x="5669126"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29" name="直線コネクタ 28"/>
              <p:cNvCxnSpPr/>
              <p:nvPr/>
            </p:nvCxnSpPr>
            <p:spPr bwMode="auto">
              <a:xfrm>
                <a:off x="5813059"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0" name="直線コネクタ 29"/>
              <p:cNvCxnSpPr/>
              <p:nvPr/>
            </p:nvCxnSpPr>
            <p:spPr bwMode="auto">
              <a:xfrm>
                <a:off x="5956992"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a:off x="6100925"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a:off x="6244858"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a:off x="6388791"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4" name="直線コネクタ 33"/>
              <p:cNvCxnSpPr/>
              <p:nvPr/>
            </p:nvCxnSpPr>
            <p:spPr bwMode="auto">
              <a:xfrm>
                <a:off x="6532730" y="4126292"/>
                <a:ext cx="0" cy="2731708"/>
              </a:xfrm>
              <a:prstGeom prst="line">
                <a:avLst/>
              </a:prstGeom>
              <a:noFill/>
              <a:ln w="952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a:off x="6642230" y="4126292"/>
                <a:ext cx="0" cy="2731708"/>
              </a:xfrm>
              <a:prstGeom prst="line">
                <a:avLst/>
              </a:prstGeom>
              <a:noFill/>
              <a:ln w="9525" cap="flat" cmpd="sng" algn="ctr">
                <a:solidFill>
                  <a:schemeClr val="tx1"/>
                </a:solidFill>
                <a:prstDash val="solid"/>
                <a:round/>
                <a:headEnd type="none" w="med" len="med"/>
                <a:tailEnd type="none" w="med" len="med"/>
              </a:ln>
              <a:effectLst/>
            </p:spPr>
          </p:cxnSp>
        </p:grpSp>
        <p:grpSp>
          <p:nvGrpSpPr>
            <p:cNvPr id="9" name="グループ化 8"/>
            <p:cNvGrpSpPr/>
            <p:nvPr/>
          </p:nvGrpSpPr>
          <p:grpSpPr>
            <a:xfrm rot="2700000">
              <a:off x="6241188" y="2672240"/>
              <a:ext cx="1440000" cy="1462377"/>
              <a:chOff x="6241188" y="2672240"/>
              <a:chExt cx="1440000" cy="1462377"/>
            </a:xfrm>
          </p:grpSpPr>
          <p:sp>
            <p:nvSpPr>
              <p:cNvPr id="13" name="円/楕円 12"/>
              <p:cNvSpPr/>
              <p:nvPr/>
            </p:nvSpPr>
            <p:spPr bwMode="auto">
              <a:xfrm>
                <a:off x="6241188" y="2672240"/>
                <a:ext cx="1440000" cy="1438281"/>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4" name="直線矢印コネクタ 13"/>
              <p:cNvCxnSpPr/>
              <p:nvPr/>
            </p:nvCxnSpPr>
            <p:spPr bwMode="auto">
              <a:xfrm flipV="1">
                <a:off x="6960195" y="2694617"/>
                <a:ext cx="993" cy="1440000"/>
              </a:xfrm>
              <a:prstGeom prst="straightConnector1">
                <a:avLst/>
              </a:prstGeom>
              <a:noFill/>
              <a:ln w="9525" cap="flat" cmpd="sng" algn="ctr">
                <a:solidFill>
                  <a:schemeClr val="tx1"/>
                </a:solidFill>
                <a:prstDash val="solid"/>
                <a:round/>
                <a:headEnd type="triangle" w="med" len="med"/>
                <a:tailEnd type="triangle"/>
              </a:ln>
              <a:effectLst/>
            </p:spPr>
          </p:cxnSp>
        </p:grpSp>
        <p:sp>
          <p:nvSpPr>
            <p:cNvPr id="10" name="テキスト ボックス 9"/>
            <p:cNvSpPr txBox="1"/>
            <p:nvPr/>
          </p:nvSpPr>
          <p:spPr>
            <a:xfrm>
              <a:off x="1035288" y="4277091"/>
              <a:ext cx="1312501" cy="461665"/>
            </a:xfrm>
            <a:prstGeom prst="rect">
              <a:avLst/>
            </a:prstGeom>
            <a:noFill/>
          </p:spPr>
          <p:txBody>
            <a:bodyPr wrap="square" rtlCol="0">
              <a:spAutoFit/>
            </a:bodyPr>
            <a:lstStyle/>
            <a:p>
              <a:r>
                <a:rPr lang="ja-JP" altLang="en-US" sz="2400" dirty="0"/>
                <a:t>自然光</a:t>
              </a:r>
              <a:endParaRPr kumimoji="1" lang="ja-JP" altLang="en-US" sz="2400" dirty="0"/>
            </a:p>
          </p:txBody>
        </p:sp>
        <p:sp>
          <p:nvSpPr>
            <p:cNvPr id="11" name="テキスト ボックス 10"/>
            <p:cNvSpPr txBox="1"/>
            <p:nvPr/>
          </p:nvSpPr>
          <p:spPr>
            <a:xfrm>
              <a:off x="3616447" y="4277091"/>
              <a:ext cx="1412434" cy="461665"/>
            </a:xfrm>
            <a:prstGeom prst="rect">
              <a:avLst/>
            </a:prstGeom>
            <a:noFill/>
          </p:spPr>
          <p:txBody>
            <a:bodyPr wrap="square" rtlCol="0">
              <a:spAutoFit/>
            </a:bodyPr>
            <a:lstStyle/>
            <a:p>
              <a:pPr algn="ctr"/>
              <a:r>
                <a:rPr lang="ja-JP" altLang="en-US" sz="2400" dirty="0"/>
                <a:t>偏光板</a:t>
              </a:r>
              <a:endParaRPr kumimoji="1" lang="ja-JP" altLang="en-US" sz="2400" dirty="0"/>
            </a:p>
          </p:txBody>
        </p:sp>
        <p:sp>
          <p:nvSpPr>
            <p:cNvPr id="12" name="テキスト ボックス 11"/>
            <p:cNvSpPr txBox="1"/>
            <p:nvPr/>
          </p:nvSpPr>
          <p:spPr>
            <a:xfrm>
              <a:off x="6419923" y="4276096"/>
              <a:ext cx="1080543" cy="461665"/>
            </a:xfrm>
            <a:prstGeom prst="rect">
              <a:avLst/>
            </a:prstGeom>
            <a:noFill/>
          </p:spPr>
          <p:txBody>
            <a:bodyPr wrap="square" rtlCol="0">
              <a:spAutoFit/>
            </a:bodyPr>
            <a:lstStyle/>
            <a:p>
              <a:pPr algn="ctr"/>
              <a:r>
                <a:rPr lang="ja-JP" altLang="en-US" sz="2400" dirty="0"/>
                <a:t>偏光</a:t>
              </a:r>
              <a:endParaRPr kumimoji="1" lang="ja-JP" altLang="en-US" sz="2400" dirty="0"/>
            </a:p>
          </p:txBody>
        </p:sp>
      </p:grpSp>
      <p:sp>
        <p:nvSpPr>
          <p:cNvPr id="42" name="円/楕円 41"/>
          <p:cNvSpPr/>
          <p:nvPr/>
        </p:nvSpPr>
        <p:spPr>
          <a:xfrm rot="2700000">
            <a:off x="2185439" y="5510408"/>
            <a:ext cx="2493871" cy="720080"/>
          </a:xfrm>
          <a:prstGeom prst="ellipse">
            <a:avLst/>
          </a:prstGeom>
          <a:solidFill>
            <a:srgbClr val="4F81BD"/>
          </a:solidFill>
          <a:ln w="25400" cap="flat" cmpd="sng" algn="ctr">
            <a:solidFill>
              <a:srgbClr val="4F81BD">
                <a:shade val="50000"/>
              </a:srgbClr>
            </a:solidFill>
            <a:prstDash val="solid"/>
          </a:ln>
          <a:effectLst/>
          <a:scene3d>
            <a:camera prst="orthographicFront">
              <a:rot lat="0" lon="6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3" name="正方形/長方形 42"/>
          <p:cNvSpPr/>
          <p:nvPr/>
        </p:nvSpPr>
        <p:spPr bwMode="auto">
          <a:xfrm>
            <a:off x="3223221" y="4326432"/>
            <a:ext cx="664070" cy="27003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45" name="直線矢印コネクタ 44"/>
          <p:cNvCxnSpPr/>
          <p:nvPr/>
        </p:nvCxnSpPr>
        <p:spPr bwMode="auto">
          <a:xfrm flipV="1">
            <a:off x="2932373" y="4979812"/>
            <a:ext cx="1391749" cy="1"/>
          </a:xfrm>
          <a:prstGeom prst="straightConnector1">
            <a:avLst/>
          </a:prstGeom>
          <a:noFill/>
          <a:ln w="9525" cap="flat" cmpd="sng" algn="ctr">
            <a:solidFill>
              <a:schemeClr val="tx1"/>
            </a:solidFill>
            <a:prstDash val="solid"/>
            <a:round/>
            <a:headEnd type="none" w="med" len="med"/>
            <a:tailEnd type="triangle"/>
          </a:ln>
          <a:effectLst/>
        </p:spPr>
      </p:cxnSp>
      <p:cxnSp>
        <p:nvCxnSpPr>
          <p:cNvPr id="47" name="直線矢印コネクタ 46"/>
          <p:cNvCxnSpPr/>
          <p:nvPr/>
        </p:nvCxnSpPr>
        <p:spPr bwMode="auto">
          <a:xfrm rot="5400000" flipV="1">
            <a:off x="2217973" y="5676581"/>
            <a:ext cx="1391749" cy="1"/>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426247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7748"/>
            <a:ext cx="9144000" cy="1143000"/>
          </a:xfrm>
          <a:solidFill>
            <a:schemeClr val="bg1">
              <a:alpha val="90000"/>
            </a:schemeClr>
          </a:solidFill>
        </p:spPr>
        <p:txBody>
          <a:bodyPr/>
          <a:lstStyle/>
          <a:p>
            <a:r>
              <a:rPr kumimoji="1" lang="ja-JP" altLang="en-US" sz="4000" dirty="0" smtClean="0"/>
              <a:t>デュアル光コム分光イメージング</a:t>
            </a:r>
            <a:endParaRPr kumimoji="1" lang="ja-JP" altLang="en-US" sz="4000" dirty="0"/>
          </a:p>
        </p:txBody>
      </p:sp>
      <p:pic>
        <p:nvPicPr>
          <p:cNvPr id="5" name="図 4"/>
          <p:cNvPicPr>
            <a:picLocks noChangeAspect="1"/>
          </p:cNvPicPr>
          <p:nvPr/>
        </p:nvPicPr>
        <p:blipFill rotWithShape="1">
          <a:blip r:embed="rId3"/>
          <a:srcRect l="52509" t="14823" r="7939" b="1526"/>
          <a:stretch/>
        </p:blipFill>
        <p:spPr>
          <a:xfrm>
            <a:off x="6138540" y="1301408"/>
            <a:ext cx="2545016" cy="3027692"/>
          </a:xfrm>
          <a:prstGeom prst="rect">
            <a:avLst/>
          </a:prstGeom>
        </p:spPr>
      </p:pic>
      <p:sp>
        <p:nvSpPr>
          <p:cNvPr id="6" name="テキスト ボックス 5"/>
          <p:cNvSpPr txBox="1"/>
          <p:nvPr/>
        </p:nvSpPr>
        <p:spPr>
          <a:xfrm>
            <a:off x="386535" y="3699030"/>
            <a:ext cx="4837179" cy="830997"/>
          </a:xfrm>
          <a:prstGeom prst="rect">
            <a:avLst/>
          </a:prstGeom>
          <a:noFill/>
        </p:spPr>
        <p:txBody>
          <a:bodyPr wrap="square" rtlCol="0">
            <a:spAutoFit/>
          </a:bodyPr>
          <a:lstStyle/>
          <a:p>
            <a:pPr algn="ctr"/>
            <a:r>
              <a:rPr kumimoji="1" lang="ja-JP" altLang="en-US" sz="2400" dirty="0" smtClean="0"/>
              <a:t>インターフェログラムを</a:t>
            </a:r>
            <a:endParaRPr kumimoji="1" lang="en-US" altLang="ja-JP" sz="2400" dirty="0" smtClean="0"/>
          </a:p>
          <a:p>
            <a:pPr algn="ctr"/>
            <a:r>
              <a:rPr kumimoji="1" lang="ja-JP" altLang="en-US" sz="2400" dirty="0" smtClean="0"/>
              <a:t>取得する必要あり</a:t>
            </a:r>
            <a:endParaRPr kumimoji="1" lang="ja-JP" altLang="en-US" sz="2400" dirty="0"/>
          </a:p>
        </p:txBody>
      </p:sp>
      <p:sp>
        <p:nvSpPr>
          <p:cNvPr id="7" name="下矢印 6"/>
          <p:cNvSpPr/>
          <p:nvPr/>
        </p:nvSpPr>
        <p:spPr bwMode="auto">
          <a:xfrm rot="16200000">
            <a:off x="5364088" y="5265205"/>
            <a:ext cx="504056"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CC99"/>
              </a:solidFill>
            </a:endParaRPr>
          </a:p>
        </p:txBody>
      </p:sp>
      <p:sp>
        <p:nvSpPr>
          <p:cNvPr id="8" name="テキスト ボックス 7"/>
          <p:cNvSpPr txBox="1"/>
          <p:nvPr/>
        </p:nvSpPr>
        <p:spPr>
          <a:xfrm>
            <a:off x="360627" y="4893916"/>
            <a:ext cx="4989963" cy="1200329"/>
          </a:xfrm>
          <a:prstGeom prst="rect">
            <a:avLst/>
          </a:prstGeom>
          <a:noFill/>
        </p:spPr>
        <p:txBody>
          <a:bodyPr wrap="square" rtlCol="0">
            <a:spAutoFit/>
          </a:bodyPr>
          <a:lstStyle/>
          <a:p>
            <a:pPr algn="ctr"/>
            <a:r>
              <a:rPr lang="en-US" altLang="ja-JP" sz="2400" dirty="0" smtClean="0"/>
              <a:t>CCD</a:t>
            </a:r>
            <a:r>
              <a:rPr lang="ja-JP" altLang="en-US" sz="2400" dirty="0"/>
              <a:t>で</a:t>
            </a:r>
            <a:r>
              <a:rPr lang="ja-JP" altLang="en-US" sz="2400" dirty="0" smtClean="0"/>
              <a:t>は時間分解能が低くて</a:t>
            </a:r>
            <a:endParaRPr lang="en-US" altLang="ja-JP" sz="2400" dirty="0" smtClean="0"/>
          </a:p>
          <a:p>
            <a:pPr algn="ctr"/>
            <a:r>
              <a:rPr lang="en-US" altLang="ja-JP" sz="2400" dirty="0" smtClean="0"/>
              <a:t>us</a:t>
            </a:r>
            <a:r>
              <a:rPr lang="ja-JP" altLang="en-US" sz="2400" dirty="0" smtClean="0"/>
              <a:t>オーダーの</a:t>
            </a:r>
            <a:endParaRPr lang="en-US" altLang="ja-JP" sz="2400" dirty="0" smtClean="0"/>
          </a:p>
          <a:p>
            <a:pPr algn="ctr"/>
            <a:r>
              <a:rPr lang="ja-JP" altLang="en-US" sz="2400" dirty="0" smtClean="0"/>
              <a:t>インターフェログラムを</a:t>
            </a:r>
            <a:r>
              <a:rPr lang="ja-JP" altLang="en-US" sz="2400" dirty="0"/>
              <a:t>取れない</a:t>
            </a:r>
            <a:endParaRPr lang="en-US" altLang="ja-JP" sz="2400" dirty="0" smtClean="0"/>
          </a:p>
        </p:txBody>
      </p:sp>
      <p:sp>
        <p:nvSpPr>
          <p:cNvPr id="9" name="テキスト ボックス 8"/>
          <p:cNvSpPr txBox="1"/>
          <p:nvPr/>
        </p:nvSpPr>
        <p:spPr>
          <a:xfrm>
            <a:off x="467544" y="6237312"/>
            <a:ext cx="8100392"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solidFill>
                  <a:srgbClr val="FF0000"/>
                </a:solidFill>
              </a:rPr>
              <a:t>イメージの取得に時間がかかるという問題がある</a:t>
            </a:r>
          </a:p>
        </p:txBody>
      </p:sp>
      <p:sp>
        <p:nvSpPr>
          <p:cNvPr id="10" name="下矢印 9"/>
          <p:cNvSpPr/>
          <p:nvPr/>
        </p:nvSpPr>
        <p:spPr bwMode="auto">
          <a:xfrm>
            <a:off x="2501770" y="4464115"/>
            <a:ext cx="491664"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CC99"/>
              </a:solidFill>
            </a:endParaRPr>
          </a:p>
        </p:txBody>
      </p:sp>
      <p:sp>
        <p:nvSpPr>
          <p:cNvPr id="11" name="テキスト ボックス 10"/>
          <p:cNvSpPr txBox="1"/>
          <p:nvPr/>
        </p:nvSpPr>
        <p:spPr>
          <a:xfrm>
            <a:off x="5574765" y="4795476"/>
            <a:ext cx="3387721" cy="1384995"/>
          </a:xfrm>
          <a:prstGeom prst="rect">
            <a:avLst/>
          </a:prstGeom>
          <a:noFill/>
        </p:spPr>
        <p:txBody>
          <a:bodyPr wrap="square" rtlCol="0">
            <a:spAutoFit/>
          </a:bodyPr>
          <a:lstStyle/>
          <a:p>
            <a:pPr algn="ctr"/>
            <a:r>
              <a:rPr lang="ja-JP" altLang="en-US" sz="2800" dirty="0" smtClean="0"/>
              <a:t>点型光検出</a:t>
            </a:r>
            <a:endParaRPr lang="en-US" altLang="ja-JP" sz="2800" dirty="0" smtClean="0"/>
          </a:p>
          <a:p>
            <a:pPr algn="ctr"/>
            <a:r>
              <a:rPr lang="ja-JP" altLang="en-US" sz="2800" dirty="0" smtClean="0"/>
              <a:t>＋</a:t>
            </a:r>
            <a:endParaRPr lang="en-US" altLang="ja-JP" sz="2800" dirty="0" smtClean="0"/>
          </a:p>
          <a:p>
            <a:pPr algn="ctr"/>
            <a:r>
              <a:rPr lang="ja-JP" altLang="en-US" sz="2800" dirty="0" smtClean="0"/>
              <a:t>サンプル走査　</a:t>
            </a:r>
            <a:r>
              <a:rPr lang="ja-JP" altLang="en-US" dirty="0" smtClean="0"/>
              <a:t>　</a:t>
            </a:r>
            <a:endParaRPr kumimoji="1" lang="ja-JP" altLang="en-US" dirty="0"/>
          </a:p>
        </p:txBody>
      </p:sp>
      <p:sp>
        <p:nvSpPr>
          <p:cNvPr id="3" name="コンテンツ プレースホルダー 2"/>
          <p:cNvSpPr>
            <a:spLocks noGrp="1"/>
          </p:cNvSpPr>
          <p:nvPr>
            <p:ph idx="1"/>
          </p:nvPr>
        </p:nvSpPr>
        <p:spPr>
          <a:xfrm>
            <a:off x="19530" y="2875321"/>
            <a:ext cx="6262660" cy="680642"/>
          </a:xfrm>
        </p:spPr>
        <p:txBody>
          <a:bodyPr/>
          <a:lstStyle/>
          <a:p>
            <a:pPr marL="0" indent="0" algn="ctr">
              <a:buNone/>
            </a:pPr>
            <a:r>
              <a:rPr kumimoji="1" lang="ja-JP" altLang="en-US" sz="2000" dirty="0" smtClean="0"/>
              <a:t>光コムを使うことで</a:t>
            </a:r>
            <a:r>
              <a:rPr lang="ja-JP" altLang="en-US" sz="2000" dirty="0" smtClean="0"/>
              <a:t>高波長分解能を持つ</a:t>
            </a:r>
            <a:endParaRPr lang="en-US" altLang="ja-JP" sz="2000" dirty="0" smtClean="0"/>
          </a:p>
          <a:p>
            <a:pPr marL="0" indent="0" algn="ctr">
              <a:buNone/>
            </a:pPr>
            <a:r>
              <a:rPr lang="ja-JP" altLang="en-US" sz="2000" dirty="0" smtClean="0"/>
              <a:t>分光イメージが取得できる</a:t>
            </a:r>
            <a:endParaRPr kumimoji="1" lang="ja-JP" altLang="en-US" sz="2000" u="sng" dirty="0"/>
          </a:p>
        </p:txBody>
      </p:sp>
      <p:sp>
        <p:nvSpPr>
          <p:cNvPr id="13" name="スライド番号プレースホルダー 12"/>
          <p:cNvSpPr>
            <a:spLocks noGrp="1"/>
          </p:cNvSpPr>
          <p:nvPr>
            <p:ph type="sldNum" sz="quarter" idx="12"/>
          </p:nvPr>
        </p:nvSpPr>
        <p:spPr>
          <a:xfrm>
            <a:off x="7212505" y="6399330"/>
            <a:ext cx="1905000" cy="457200"/>
          </a:xfrm>
        </p:spPr>
        <p:txBody>
          <a:bodyPr/>
          <a:lstStyle/>
          <a:p>
            <a:fld id="{4D984958-7545-47B0-9D3B-511989F06D6E}" type="slidenum">
              <a:rPr lang="ja-JP" altLang="en-US" sz="2000" smtClean="0">
                <a:solidFill>
                  <a:srgbClr val="000000"/>
                </a:solidFill>
              </a:rPr>
              <a:pPr/>
              <a:t>3</a:t>
            </a:fld>
            <a:endParaRPr lang="ja-JP" altLang="en-US" sz="2000" dirty="0">
              <a:solidFill>
                <a:srgbClr val="000000"/>
              </a:solidFill>
            </a:endParaRPr>
          </a:p>
        </p:txBody>
      </p:sp>
      <p:pic>
        <p:nvPicPr>
          <p:cNvPr id="4" name="図 3"/>
          <p:cNvPicPr>
            <a:picLocks noChangeAspect="1"/>
          </p:cNvPicPr>
          <p:nvPr/>
        </p:nvPicPr>
        <p:blipFill rotWithShape="1">
          <a:blip r:embed="rId4"/>
          <a:srcRect l="22053" t="45988" r="20691" b="20679"/>
          <a:stretch/>
        </p:blipFill>
        <p:spPr>
          <a:xfrm>
            <a:off x="151542" y="978987"/>
            <a:ext cx="5937054" cy="1944216"/>
          </a:xfrm>
          <a:prstGeom prst="rect">
            <a:avLst/>
          </a:prstGeom>
        </p:spPr>
      </p:pic>
      <p:sp>
        <p:nvSpPr>
          <p:cNvPr id="12" name="正方形/長方形 11"/>
          <p:cNvSpPr/>
          <p:nvPr/>
        </p:nvSpPr>
        <p:spPr>
          <a:xfrm>
            <a:off x="5043283" y="809710"/>
            <a:ext cx="4254242" cy="338554"/>
          </a:xfrm>
          <a:prstGeom prst="rect">
            <a:avLst/>
          </a:prstGeom>
        </p:spPr>
        <p:txBody>
          <a:bodyPr wrap="none">
            <a:spAutoFit/>
          </a:bodyPr>
          <a:lstStyle/>
          <a:p>
            <a:r>
              <a:rPr lang="en-US" altLang="ja-JP" sz="1600" i="1" dirty="0">
                <a:solidFill>
                  <a:srgbClr val="000000"/>
                </a:solidFill>
                <a:latin typeface="Times New Roman" panose="02020603050405020304" pitchFamily="18" charset="0"/>
                <a:cs typeface="Times New Roman" panose="02020603050405020304" pitchFamily="18" charset="0"/>
              </a:rPr>
              <a:t>Ref) T. </a:t>
            </a:r>
            <a:r>
              <a:rPr lang="en-US" altLang="ja-JP" sz="1600" i="1" dirty="0" err="1">
                <a:solidFill>
                  <a:srgbClr val="000000"/>
                </a:solidFill>
                <a:latin typeface="Times New Roman" panose="02020603050405020304" pitchFamily="18" charset="0"/>
                <a:cs typeface="Times New Roman" panose="02020603050405020304" pitchFamily="18" charset="0"/>
              </a:rPr>
              <a:t>Ideguchi</a:t>
            </a:r>
            <a:r>
              <a:rPr lang="en-US" altLang="ja-JP" sz="1600" i="1" dirty="0">
                <a:solidFill>
                  <a:srgbClr val="000000"/>
                </a:solidFill>
                <a:latin typeface="Times New Roman" panose="02020603050405020304" pitchFamily="18" charset="0"/>
                <a:cs typeface="Times New Roman" panose="02020603050405020304" pitchFamily="18" charset="0"/>
              </a:rPr>
              <a:t> et al., Nature, </a:t>
            </a:r>
            <a:r>
              <a:rPr lang="en-US" altLang="ja-JP" sz="1600" b="1" i="1" dirty="0">
                <a:solidFill>
                  <a:srgbClr val="000000"/>
                </a:solidFill>
                <a:latin typeface="Times New Roman" panose="02020603050405020304" pitchFamily="18" charset="0"/>
                <a:cs typeface="Times New Roman" panose="02020603050405020304" pitchFamily="18" charset="0"/>
              </a:rPr>
              <a:t>502</a:t>
            </a:r>
            <a:r>
              <a:rPr lang="en-US" altLang="ja-JP" sz="1600" i="1" dirty="0">
                <a:solidFill>
                  <a:srgbClr val="000000"/>
                </a:solidFill>
                <a:latin typeface="Times New Roman" panose="02020603050405020304" pitchFamily="18" charset="0"/>
                <a:cs typeface="Times New Roman" panose="02020603050405020304" pitchFamily="18" charset="0"/>
              </a:rPr>
              <a:t>, 355(2013)</a:t>
            </a:r>
            <a:r>
              <a:rPr lang="ja-JP" altLang="en-US" sz="1600" dirty="0">
                <a:solidFill>
                  <a:srgbClr val="000000"/>
                </a:solidFill>
                <a:latin typeface="Times New Roman" panose="02020603050405020304" pitchFamily="18" charset="0"/>
                <a:cs typeface="Times New Roman" panose="02020603050405020304" pitchFamily="18" charset="0"/>
              </a:rPr>
              <a:t> ．</a:t>
            </a:r>
            <a:endParaRPr lang="en-US" altLang="ja-JP"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4839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323528" y="1764556"/>
            <a:ext cx="8278688" cy="656332"/>
          </a:xfrm>
          <a:noFill/>
          <a:ln>
            <a:noFill/>
          </a:ln>
        </p:spPr>
        <p:txBody>
          <a:bodyPr/>
          <a:lstStyle/>
          <a:p>
            <a:pPr marL="0" indent="0" algn="ctr">
              <a:buNone/>
            </a:pPr>
            <a:r>
              <a:rPr kumimoji="1" lang="ja-JP" altLang="en-US" dirty="0" smtClean="0">
                <a:solidFill>
                  <a:sysClr val="windowText" lastClr="000000"/>
                </a:solidFill>
              </a:rPr>
              <a:t>デュアル光コム分光イメージングの高速化</a:t>
            </a:r>
            <a:endParaRPr kumimoji="1" lang="en-US" altLang="ja-JP" dirty="0" smtClean="0">
              <a:solidFill>
                <a:sysClr val="windowText" lastClr="000000"/>
              </a:solidFill>
            </a:endParaRPr>
          </a:p>
        </p:txBody>
      </p:sp>
      <p:sp>
        <p:nvSpPr>
          <p:cNvPr id="4" name="テキスト ボックス 3"/>
          <p:cNvSpPr txBox="1"/>
          <p:nvPr/>
        </p:nvSpPr>
        <p:spPr>
          <a:xfrm>
            <a:off x="323528" y="5654047"/>
            <a:ext cx="8424936" cy="584775"/>
          </a:xfrm>
          <a:prstGeom prst="rect">
            <a:avLst/>
          </a:prstGeom>
          <a:noFill/>
        </p:spPr>
        <p:txBody>
          <a:bodyPr wrap="square" rtlCol="0">
            <a:spAutoFit/>
          </a:bodyPr>
          <a:lstStyle/>
          <a:p>
            <a:pPr algn="ctr"/>
            <a:r>
              <a:rPr lang="ja-JP" altLang="en-US" sz="3200" dirty="0">
                <a:solidFill>
                  <a:srgbClr val="000000"/>
                </a:solidFill>
              </a:rPr>
              <a:t>デュアル光</a:t>
            </a:r>
            <a:r>
              <a:rPr lang="ja-JP" altLang="en-US" sz="3200" dirty="0" smtClean="0">
                <a:solidFill>
                  <a:srgbClr val="000000"/>
                </a:solidFill>
              </a:rPr>
              <a:t>コム</a:t>
            </a:r>
            <a:r>
              <a:rPr lang="en-US" altLang="ja-JP" sz="3200" dirty="0" smtClean="0">
                <a:solidFill>
                  <a:srgbClr val="000000"/>
                </a:solidFill>
              </a:rPr>
              <a:t>SPI</a:t>
            </a:r>
            <a:r>
              <a:rPr lang="ja-JP" altLang="en-US" sz="3200" dirty="0" smtClean="0">
                <a:solidFill>
                  <a:srgbClr val="000000"/>
                </a:solidFill>
              </a:rPr>
              <a:t>の実現</a:t>
            </a:r>
            <a:endParaRPr lang="en-US" altLang="ja-JP" sz="3200" dirty="0">
              <a:solidFill>
                <a:srgbClr val="000000"/>
              </a:solidFill>
            </a:endParaRPr>
          </a:p>
        </p:txBody>
      </p:sp>
      <p:sp>
        <p:nvSpPr>
          <p:cNvPr id="5" name="タイトル 1"/>
          <p:cNvSpPr txBox="1">
            <a:spLocks/>
          </p:cNvSpPr>
          <p:nvPr/>
        </p:nvSpPr>
        <p:spPr bwMode="auto">
          <a:xfrm>
            <a:off x="539552" y="4693304"/>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solidFill>
                  <a:srgbClr val="000000"/>
                </a:solidFill>
              </a:rPr>
              <a:t>今回</a:t>
            </a:r>
            <a:r>
              <a:rPr lang="ja-JP" altLang="en-US" kern="0" dirty="0" smtClean="0">
                <a:solidFill>
                  <a:srgbClr val="000000"/>
                </a:solidFill>
              </a:rPr>
              <a:t>の</a:t>
            </a:r>
            <a:r>
              <a:rPr lang="ja-JP" altLang="en-US" kern="0" dirty="0">
                <a:solidFill>
                  <a:srgbClr val="000000"/>
                </a:solidFill>
              </a:rPr>
              <a:t>報告</a:t>
            </a:r>
          </a:p>
        </p:txBody>
      </p:sp>
      <p:sp>
        <p:nvSpPr>
          <p:cNvPr id="6" name="正方形/長方形 5"/>
          <p:cNvSpPr/>
          <p:nvPr/>
        </p:nvSpPr>
        <p:spPr>
          <a:xfrm>
            <a:off x="-10864" y="3227492"/>
            <a:ext cx="9161482" cy="1384995"/>
          </a:xfrm>
          <a:prstGeom prst="rect">
            <a:avLst/>
          </a:prstGeom>
        </p:spPr>
        <p:txBody>
          <a:bodyPr wrap="none">
            <a:spAutoFit/>
          </a:bodyPr>
          <a:lstStyle/>
          <a:p>
            <a:pPr algn="ctr"/>
            <a:r>
              <a:rPr lang="ja-JP" altLang="en-US" sz="2800" dirty="0">
                <a:solidFill>
                  <a:srgbClr val="000000"/>
                </a:solidFill>
              </a:rPr>
              <a:t>高速化のための手法として</a:t>
            </a:r>
            <a:r>
              <a:rPr lang="ja-JP" altLang="en-US" sz="2800" dirty="0" smtClean="0">
                <a:solidFill>
                  <a:srgbClr val="000000"/>
                </a:solidFill>
              </a:rPr>
              <a:t>，</a:t>
            </a:r>
            <a:endParaRPr lang="en-US" altLang="ja-JP" sz="2800" dirty="0" smtClean="0">
              <a:solidFill>
                <a:srgbClr val="000000"/>
              </a:solidFill>
            </a:endParaRPr>
          </a:p>
          <a:p>
            <a:pPr algn="ctr"/>
            <a:r>
              <a:rPr lang="ja-JP" altLang="en-US" sz="2800" dirty="0">
                <a:solidFill>
                  <a:srgbClr val="000000"/>
                </a:solidFill>
              </a:rPr>
              <a:t>点検</a:t>
            </a:r>
            <a:r>
              <a:rPr lang="ja-JP" altLang="en-US" sz="2800" dirty="0" smtClean="0">
                <a:solidFill>
                  <a:srgbClr val="000000"/>
                </a:solidFill>
              </a:rPr>
              <a:t>出器を用いてスキャンレスなイメージングができる</a:t>
            </a:r>
            <a:endParaRPr lang="en-US" altLang="ja-JP" sz="2800" dirty="0">
              <a:solidFill>
                <a:srgbClr val="000000"/>
              </a:solidFill>
            </a:endParaRPr>
          </a:p>
          <a:p>
            <a:pPr algn="ctr"/>
            <a:r>
              <a:rPr lang="ja-JP" altLang="en-US" sz="2800" dirty="0">
                <a:solidFill>
                  <a:srgbClr val="FF0000"/>
                </a:solidFill>
              </a:rPr>
              <a:t>シングルピクセルイメージング</a:t>
            </a:r>
            <a:r>
              <a:rPr lang="en-US" altLang="ja-JP" sz="2800" dirty="0">
                <a:solidFill>
                  <a:srgbClr val="FF0000"/>
                </a:solidFill>
              </a:rPr>
              <a:t>(SPI</a:t>
            </a:r>
            <a:r>
              <a:rPr lang="en-US" altLang="ja-JP" sz="2800" dirty="0" smtClean="0">
                <a:solidFill>
                  <a:srgbClr val="FF0000"/>
                </a:solidFill>
              </a:rPr>
              <a:t>)</a:t>
            </a:r>
            <a:r>
              <a:rPr lang="ja-JP" altLang="en-US" sz="2800" dirty="0">
                <a:solidFill>
                  <a:srgbClr val="000000"/>
                </a:solidFill>
              </a:rPr>
              <a:t>に</a:t>
            </a:r>
            <a:r>
              <a:rPr lang="ja-JP" altLang="en-US" sz="2800" dirty="0" smtClean="0">
                <a:solidFill>
                  <a:srgbClr val="000000"/>
                </a:solidFill>
              </a:rPr>
              <a:t>注目</a:t>
            </a:r>
            <a:endParaRPr lang="en-US" altLang="ja-JP" sz="1600" dirty="0">
              <a:solidFill>
                <a:srgbClr val="000000"/>
              </a:solidFill>
            </a:endParaRPr>
          </a:p>
        </p:txBody>
      </p:sp>
      <p:sp>
        <p:nvSpPr>
          <p:cNvPr id="8" name="下矢印 7"/>
          <p:cNvSpPr/>
          <p:nvPr/>
        </p:nvSpPr>
        <p:spPr bwMode="auto">
          <a:xfrm>
            <a:off x="4209728" y="2492896"/>
            <a:ext cx="506288" cy="589925"/>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0000"/>
              </a:solidFill>
            </a:endParaRPr>
          </a:p>
        </p:txBody>
      </p:sp>
      <p:sp>
        <p:nvSpPr>
          <p:cNvPr id="7" name="スライド番号プレースホルダー 6"/>
          <p:cNvSpPr>
            <a:spLocks noGrp="1"/>
          </p:cNvSpPr>
          <p:nvPr>
            <p:ph type="sldNum" sz="quarter" idx="12"/>
          </p:nvPr>
        </p:nvSpPr>
        <p:spPr>
          <a:xfrm>
            <a:off x="7212505" y="6392180"/>
            <a:ext cx="1905000" cy="457200"/>
          </a:xfrm>
        </p:spPr>
        <p:txBody>
          <a:bodyPr/>
          <a:lstStyle/>
          <a:p>
            <a:fld id="{4D984958-7545-47B0-9D3B-511989F06D6E}" type="slidenum">
              <a:rPr lang="ja-JP" altLang="en-US" sz="2000" smtClean="0">
                <a:solidFill>
                  <a:srgbClr val="000000"/>
                </a:solidFill>
              </a:rPr>
              <a:pPr/>
              <a:t>4</a:t>
            </a:fld>
            <a:endParaRPr lang="ja-JP" altLang="en-US" sz="2000" dirty="0">
              <a:solidFill>
                <a:srgbClr val="000000"/>
              </a:solidFill>
            </a:endParaRPr>
          </a:p>
        </p:txBody>
      </p:sp>
    </p:spTree>
    <p:extLst>
      <p:ext uri="{BB962C8B-B14F-4D97-AF65-F5344CB8AC3E}">
        <p14:creationId xmlns:p14="http://schemas.microsoft.com/office/powerpoint/2010/main" val="34528353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857" y="-39009"/>
            <a:ext cx="7772400" cy="1143000"/>
          </a:xfrm>
          <a:solidFill>
            <a:schemeClr val="bg1">
              <a:alpha val="90000"/>
            </a:schemeClr>
          </a:solidFill>
        </p:spPr>
        <p:txBody>
          <a:bodyPr/>
          <a:lstStyle/>
          <a:p>
            <a:r>
              <a:rPr kumimoji="1" lang="ja-JP" altLang="en-US" dirty="0" smtClean="0"/>
              <a:t>光コム</a:t>
            </a:r>
            <a:endParaRPr kumimoji="1" lang="ja-JP" altLang="en-US" sz="1050" dirty="0"/>
          </a:p>
        </p:txBody>
      </p:sp>
      <p:sp>
        <p:nvSpPr>
          <p:cNvPr id="7" name="テキスト ボックス 6"/>
          <p:cNvSpPr txBox="1"/>
          <p:nvPr/>
        </p:nvSpPr>
        <p:spPr>
          <a:xfrm>
            <a:off x="133651" y="5801237"/>
            <a:ext cx="8848839" cy="523220"/>
          </a:xfrm>
          <a:prstGeom prst="rect">
            <a:avLst/>
          </a:prstGeom>
          <a:solidFill>
            <a:srgbClr val="FFFF00"/>
          </a:solidFill>
          <a:ln w="28575">
            <a:solidFill>
              <a:srgbClr val="FF0000"/>
            </a:solidFill>
          </a:ln>
        </p:spPr>
        <p:txBody>
          <a:bodyPr wrap="square" rtlCol="0">
            <a:spAutoFit/>
          </a:bodyPr>
          <a:lstStyle/>
          <a:p>
            <a:pPr algn="ctr"/>
            <a:r>
              <a:rPr lang="ja-JP" altLang="en-US" sz="2800" dirty="0" smtClean="0">
                <a:solidFill>
                  <a:srgbClr val="FF0000"/>
                </a:solidFill>
              </a:rPr>
              <a:t>光コム</a:t>
            </a:r>
            <a:r>
              <a:rPr lang="ja-JP" altLang="en-US" sz="2800" dirty="0">
                <a:solidFill>
                  <a:srgbClr val="FF0000"/>
                </a:solidFill>
              </a:rPr>
              <a:t>は</a:t>
            </a:r>
            <a:r>
              <a:rPr lang="ja-JP" altLang="en-US" sz="2800" dirty="0" smtClean="0">
                <a:solidFill>
                  <a:srgbClr val="FF0000"/>
                </a:solidFill>
              </a:rPr>
              <a:t>高い波長分解能・高確度といった特長を持つ</a:t>
            </a:r>
            <a:endParaRPr lang="en-US" altLang="ja-JP" sz="2800" dirty="0">
              <a:solidFill>
                <a:srgbClr val="FF0000"/>
              </a:solidFill>
            </a:endParaRPr>
          </a:p>
        </p:txBody>
      </p:sp>
      <p:grpSp>
        <p:nvGrpSpPr>
          <p:cNvPr id="8" name="グループ化 7"/>
          <p:cNvGrpSpPr/>
          <p:nvPr/>
        </p:nvGrpSpPr>
        <p:grpSpPr>
          <a:xfrm>
            <a:off x="5112060" y="1943834"/>
            <a:ext cx="4139952" cy="2835316"/>
            <a:chOff x="5004048" y="2584716"/>
            <a:chExt cx="4139952" cy="2835316"/>
          </a:xfrm>
        </p:grpSpPr>
        <p:sp>
          <p:nvSpPr>
            <p:cNvPr id="4" name="テキスト ボックス 3"/>
            <p:cNvSpPr txBox="1"/>
            <p:nvPr/>
          </p:nvSpPr>
          <p:spPr>
            <a:xfrm>
              <a:off x="5004048" y="3736083"/>
              <a:ext cx="4139952" cy="461665"/>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m</a:t>
              </a:r>
              <a:r>
                <a:rPr lang="ja-JP" altLang="en-US" sz="2400" dirty="0" smtClean="0"/>
                <a:t>が決まれば</a:t>
              </a:r>
              <a:r>
                <a:rPr lang="en-US" altLang="ja-JP" sz="2400" i="1" dirty="0" err="1">
                  <a:latin typeface="Times New Roman" panose="02020603050405020304" pitchFamily="18" charset="0"/>
                  <a:cs typeface="Times New Roman" panose="02020603050405020304" pitchFamily="18" charset="0"/>
                </a:rPr>
                <a:t>f</a:t>
              </a:r>
              <a:r>
                <a:rPr lang="en-US" altLang="ja-JP" i="1" dirty="0" err="1">
                  <a:latin typeface="Times New Roman" panose="02020603050405020304" pitchFamily="18" charset="0"/>
                  <a:cs typeface="Times New Roman" panose="02020603050405020304" pitchFamily="18" charset="0"/>
                </a:rPr>
                <a:t>m</a:t>
              </a:r>
              <a:r>
                <a:rPr lang="ja-JP" altLang="en-US" sz="2400" dirty="0" smtClean="0"/>
                <a:t>を決定できる</a:t>
              </a:r>
              <a:endParaRPr kumimoji="1" lang="ja-JP" altLang="en-US" sz="2400" dirty="0"/>
            </a:p>
          </p:txBody>
        </p:sp>
        <mc:AlternateContent xmlns:mc="http://schemas.openxmlformats.org/markup-compatibility/2006" xmlns:a14="http://schemas.microsoft.com/office/drawing/2010/main">
          <mc:Choice Requires="a14">
            <p:sp>
              <p:nvSpPr>
                <p:cNvPr id="6" name="正方形/長方形 5"/>
                <p:cNvSpPr/>
                <p:nvPr/>
              </p:nvSpPr>
              <p:spPr>
                <a:xfrm>
                  <a:off x="5652120" y="2584716"/>
                  <a:ext cx="2887650" cy="859531"/>
                </a:xfrm>
                <a:prstGeom prst="rect">
                  <a:avLst/>
                </a:prstGeom>
              </p:spPr>
              <p:txBody>
                <a:bodyPr wrap="none">
                  <a:spAutoFit/>
                </a:bodyPr>
                <a:lstStyle/>
                <a:p>
                  <a:r>
                    <a:rPr lang="en-US" altLang="ja-JP" sz="2400" dirty="0" smtClean="0">
                      <a:latin typeface="Times New Roman" panose="02020603050405020304" pitchFamily="18" charset="0"/>
                      <a:cs typeface="Times New Roman" panose="02020603050405020304" pitchFamily="18" charset="0"/>
                    </a:rPr>
                    <a:t>m</a:t>
                  </a:r>
                  <a:r>
                    <a:rPr lang="ja-JP" altLang="en-US" sz="2400" dirty="0" smtClean="0">
                      <a:latin typeface="Times New Roman" panose="02020603050405020304" pitchFamily="18" charset="0"/>
                      <a:cs typeface="Times New Roman" panose="02020603050405020304" pitchFamily="18" charset="0"/>
                    </a:rPr>
                    <a:t>番目</a:t>
                  </a:r>
                  <a:r>
                    <a:rPr lang="ja-JP" altLang="en-US" sz="2400" dirty="0" smtClean="0">
                      <a:latin typeface="Cambria Math" panose="02040503050406030204" pitchFamily="18" charset="0"/>
                    </a:rPr>
                    <a:t>の周波数</a:t>
                  </a:r>
                  <a:endParaRPr lang="en-US" altLang="ja-JP" sz="24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𝑚</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𝐶𝐸𝑂</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𝑚𝑓</m:t>
                            </m:r>
                          </m:e>
                          <m:sub>
                            <m:r>
                              <a:rPr lang="en-US" altLang="ja-JP" sz="2400" i="1">
                                <a:latin typeface="Cambria Math" panose="02040503050406030204" pitchFamily="18" charset="0"/>
                              </a:rPr>
                              <m:t>𝑟𝑒𝑝</m:t>
                            </m:r>
                          </m:sub>
                        </m:sSub>
                        <m:r>
                          <a:rPr lang="en-US" altLang="ja-JP" sz="2400" i="1">
                            <a:latin typeface="Cambria Math" panose="02040503050406030204" pitchFamily="18" charset="0"/>
                          </a:rPr>
                          <m:t> </m:t>
                        </m:r>
                      </m:oMath>
                    </m:oMathPara>
                  </a14:m>
                  <a:endParaRPr lang="ja-JP" altLang="en-US" sz="24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652120" y="2584716"/>
                  <a:ext cx="2887650" cy="859531"/>
                </a:xfrm>
                <a:prstGeom prst="rect">
                  <a:avLst/>
                </a:prstGeom>
                <a:blipFill rotWithShape="0">
                  <a:blip r:embed="rId4"/>
                  <a:stretch>
                    <a:fillRect l="-3165" t="-7801" b="-6383"/>
                  </a:stretch>
                </a:blipFill>
              </p:spPr>
              <p:txBody>
                <a:bodyPr/>
                <a:lstStyle/>
                <a:p>
                  <a:r>
                    <a:rPr lang="ja-JP" altLang="en-US">
                      <a:noFill/>
                    </a:rPr>
                    <a:t> </a:t>
                  </a:r>
                </a:p>
              </p:txBody>
            </p:sp>
          </mc:Fallback>
        </mc:AlternateContent>
        <p:sp>
          <p:nvSpPr>
            <p:cNvPr id="3" name="下矢印 2"/>
            <p:cNvSpPr/>
            <p:nvPr/>
          </p:nvSpPr>
          <p:spPr bwMode="auto">
            <a:xfrm>
              <a:off x="6804248" y="3435166"/>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164831" y="4589035"/>
              <a:ext cx="3778211" cy="830997"/>
            </a:xfrm>
            <a:prstGeom prst="rect">
              <a:avLst/>
            </a:prstGeom>
            <a:noFill/>
          </p:spPr>
          <p:txBody>
            <a:bodyPr wrap="square" rtlCol="0">
              <a:spAutoFit/>
            </a:bodyPr>
            <a:lstStyle/>
            <a:p>
              <a:pPr algn="ctr"/>
              <a:r>
                <a:rPr lang="ja-JP" altLang="en-US" sz="2400" dirty="0" smtClean="0"/>
                <a:t>「</a:t>
              </a:r>
              <a:r>
                <a:rPr lang="ja-JP" altLang="en-US" sz="2400" dirty="0"/>
                <a:t>光</a:t>
              </a:r>
              <a:r>
                <a:rPr lang="ja-JP" altLang="en-US" sz="2400" dirty="0" smtClean="0"/>
                <a:t>周波数のものさし</a:t>
              </a:r>
              <a:r>
                <a:rPr kumimoji="1" lang="ja-JP" altLang="en-US" sz="2400" dirty="0" smtClean="0"/>
                <a:t>」</a:t>
              </a:r>
              <a:endParaRPr kumimoji="1" lang="en-US" altLang="ja-JP" sz="2400" dirty="0" smtClean="0"/>
            </a:p>
            <a:p>
              <a:pPr algn="ctr"/>
              <a:r>
                <a:rPr kumimoji="1" lang="ja-JP" altLang="en-US" sz="2400" dirty="0" smtClean="0"/>
                <a:t>として利用できる</a:t>
              </a:r>
              <a:endParaRPr kumimoji="1" lang="en-US" altLang="ja-JP" sz="2400" dirty="0" smtClean="0"/>
            </a:p>
          </p:txBody>
        </p:sp>
        <p:sp>
          <p:nvSpPr>
            <p:cNvPr id="10" name="下矢印 9"/>
            <p:cNvSpPr/>
            <p:nvPr/>
          </p:nvSpPr>
          <p:spPr bwMode="auto">
            <a:xfrm>
              <a:off x="6804248" y="4203209"/>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4" name="テキスト ボックス 13"/>
          <p:cNvSpPr txBox="1"/>
          <p:nvPr/>
        </p:nvSpPr>
        <p:spPr>
          <a:xfrm>
            <a:off x="85848" y="5131133"/>
            <a:ext cx="5296241" cy="400110"/>
          </a:xfrm>
          <a:prstGeom prst="rect">
            <a:avLst/>
          </a:prstGeom>
          <a:noFill/>
        </p:spPr>
        <p:txBody>
          <a:bodyPr wrap="square" rtlCol="0">
            <a:spAutoFit/>
          </a:bodyPr>
          <a:lstStyle/>
          <a:p>
            <a:r>
              <a:rPr lang="ja-JP" altLang="en-US" sz="2000" dirty="0" smtClean="0">
                <a:latin typeface="+mj-ea"/>
                <a:ea typeface="+mj-ea"/>
              </a:rPr>
              <a:t>キャリア・エンベロープ・オフセット周波数</a:t>
            </a:r>
            <a:endParaRPr kumimoji="1" lang="ja-JP" altLang="en-US" sz="2000" dirty="0">
              <a:latin typeface="+mj-ea"/>
              <a:ea typeface="+mj-ea"/>
            </a:endParaRPr>
          </a:p>
        </p:txBody>
      </p:sp>
      <p:cxnSp>
        <p:nvCxnSpPr>
          <p:cNvPr id="15" name="直線矢印コネクタ 14"/>
          <p:cNvCxnSpPr/>
          <p:nvPr/>
        </p:nvCxnSpPr>
        <p:spPr bwMode="auto">
          <a:xfrm>
            <a:off x="656871" y="4763786"/>
            <a:ext cx="163773" cy="305757"/>
          </a:xfrm>
          <a:prstGeom prst="straightConnector1">
            <a:avLst/>
          </a:prstGeom>
          <a:noFill/>
          <a:ln w="38100" cap="flat" cmpd="sng" algn="ctr">
            <a:solidFill>
              <a:schemeClr val="tx1"/>
            </a:solidFill>
            <a:prstDash val="solid"/>
            <a:round/>
            <a:headEnd type="none" w="med" len="med"/>
            <a:tailEnd type="triangle"/>
          </a:ln>
          <a:effectLst/>
        </p:spPr>
      </p:cxnSp>
      <p:sp>
        <p:nvSpPr>
          <p:cNvPr id="5" name="円/楕円 4"/>
          <p:cNvSpPr/>
          <p:nvPr/>
        </p:nvSpPr>
        <p:spPr bwMode="auto">
          <a:xfrm>
            <a:off x="3275856" y="1775464"/>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円/楕円 15"/>
          <p:cNvSpPr/>
          <p:nvPr/>
        </p:nvSpPr>
        <p:spPr bwMode="auto">
          <a:xfrm>
            <a:off x="3635896" y="1916832"/>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a:xfrm>
            <a:off x="-36512" y="6453336"/>
            <a:ext cx="6061974" cy="369332"/>
          </a:xfrm>
          <a:prstGeom prst="rect">
            <a:avLst/>
          </a:prstGeom>
        </p:spPr>
        <p:txBody>
          <a:bodyPr wrap="square">
            <a:spAutoFit/>
          </a:bodyPr>
          <a:lstStyle/>
          <a:p>
            <a:r>
              <a:rPr lang="en-US" altLang="ja-JP" sz="1600" i="1" dirty="0">
                <a:solidFill>
                  <a:srgbClr val="000000"/>
                </a:solidFill>
                <a:latin typeface="Times New Roman" panose="02020603050405020304" pitchFamily="18" charset="0"/>
                <a:ea typeface="ＭＳ 明朝" panose="02020609040205080304" pitchFamily="17" charset="-128"/>
              </a:rPr>
              <a:t>Ref)Th. </a:t>
            </a:r>
            <a:r>
              <a:rPr lang="en-US" altLang="ja-JP" sz="1600" i="1" dirty="0" err="1">
                <a:solidFill>
                  <a:srgbClr val="000000"/>
                </a:solidFill>
                <a:latin typeface="Times New Roman" panose="02020603050405020304" pitchFamily="18" charset="0"/>
                <a:ea typeface="ＭＳ 明朝" panose="02020609040205080304" pitchFamily="17" charset="-128"/>
              </a:rPr>
              <a:t>Udem</a:t>
            </a:r>
            <a:r>
              <a:rPr lang="en-US" altLang="ja-JP" sz="1600" i="1" dirty="0">
                <a:solidFill>
                  <a:srgbClr val="000000"/>
                </a:solidFill>
                <a:latin typeface="Times New Roman" panose="02020603050405020304" pitchFamily="18" charset="0"/>
                <a:ea typeface="ＭＳ 明朝" panose="02020609040205080304" pitchFamily="17" charset="-128"/>
              </a:rPr>
              <a:t>, R. </a:t>
            </a:r>
            <a:r>
              <a:rPr lang="en-US" altLang="ja-JP" sz="1600" i="1" dirty="0" err="1">
                <a:solidFill>
                  <a:srgbClr val="000000"/>
                </a:solidFill>
                <a:latin typeface="Times New Roman" panose="02020603050405020304" pitchFamily="18" charset="0"/>
                <a:ea typeface="ＭＳ 明朝" panose="02020609040205080304" pitchFamily="17" charset="-128"/>
              </a:rPr>
              <a:t>Holzwarth</a:t>
            </a:r>
            <a:r>
              <a:rPr lang="en-US" altLang="ja-JP" sz="1600" i="1" dirty="0">
                <a:solidFill>
                  <a:srgbClr val="000000"/>
                </a:solidFill>
                <a:latin typeface="Times New Roman" panose="02020603050405020304" pitchFamily="18" charset="0"/>
                <a:ea typeface="ＭＳ 明朝" panose="02020609040205080304" pitchFamily="17" charset="-128"/>
              </a:rPr>
              <a:t> &amp; T. W. </a:t>
            </a:r>
            <a:r>
              <a:rPr lang="en-US" altLang="ja-JP" sz="1600" i="1" dirty="0" err="1">
                <a:solidFill>
                  <a:srgbClr val="000000"/>
                </a:solidFill>
                <a:latin typeface="Times New Roman" panose="02020603050405020304" pitchFamily="18" charset="0"/>
                <a:ea typeface="ＭＳ 明朝" panose="02020609040205080304" pitchFamily="17" charset="-128"/>
              </a:rPr>
              <a:t>Hänsch</a:t>
            </a:r>
            <a:r>
              <a:rPr lang="en-US" altLang="ja-JP" i="1" dirty="0">
                <a:latin typeface="Times New Roman" panose="02020603050405020304" pitchFamily="18" charset="0"/>
                <a:ea typeface="ＭＳ 明朝" panose="02020609040205080304" pitchFamily="17" charset="-128"/>
              </a:rPr>
              <a:t> Nature </a:t>
            </a:r>
            <a:r>
              <a:rPr lang="en-US" altLang="ja-JP" b="1" i="1" dirty="0">
                <a:latin typeface="Times New Roman" panose="02020603050405020304" pitchFamily="18" charset="0"/>
                <a:ea typeface="ＭＳ 明朝" panose="02020609040205080304" pitchFamily="17" charset="-128"/>
              </a:rPr>
              <a:t>416</a:t>
            </a:r>
            <a:r>
              <a:rPr lang="en-US" altLang="ja-JP" i="1" dirty="0">
                <a:latin typeface="Times New Roman" panose="02020603050405020304" pitchFamily="18" charset="0"/>
                <a:ea typeface="ＭＳ 明朝" panose="02020609040205080304" pitchFamily="17" charset="-128"/>
              </a:rPr>
              <a:t>, 233 (2002).</a:t>
            </a:r>
            <a:endParaRPr lang="ja-JP" altLang="en-US" sz="1600" i="1" dirty="0"/>
          </a:p>
        </p:txBody>
      </p:sp>
      <p:sp>
        <p:nvSpPr>
          <p:cNvPr id="12" name="スライド番号プレースホルダー 11"/>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5</a:t>
            </a:fld>
            <a:endParaRPr lang="ja-JP" altLang="en-US" sz="2000" dirty="0">
              <a:solidFill>
                <a:srgbClr val="000000"/>
              </a:solidFill>
            </a:endParaRPr>
          </a:p>
        </p:txBody>
      </p:sp>
      <p:grpSp>
        <p:nvGrpSpPr>
          <p:cNvPr id="18" name="グループ化 17"/>
          <p:cNvGrpSpPr/>
          <p:nvPr/>
        </p:nvGrpSpPr>
        <p:grpSpPr>
          <a:xfrm>
            <a:off x="-18510" y="728700"/>
            <a:ext cx="6130174" cy="4435196"/>
            <a:chOff x="1369374" y="638961"/>
            <a:chExt cx="6130174" cy="4435196"/>
          </a:xfrm>
        </p:grpSpPr>
        <p:sp>
          <p:nvSpPr>
            <p:cNvPr id="20" name="テキスト ボックス 19"/>
            <p:cNvSpPr txBox="1"/>
            <p:nvPr/>
          </p:nvSpPr>
          <p:spPr>
            <a:xfrm>
              <a:off x="5870037" y="2038162"/>
              <a:ext cx="1259224" cy="400110"/>
            </a:xfrm>
            <a:prstGeom prst="rect">
              <a:avLst/>
            </a:prstGeom>
            <a:noFill/>
          </p:spPr>
          <p:txBody>
            <a:bodyPr wrap="square" rtlCol="0">
              <a:spAutoFit/>
            </a:bodyPr>
            <a:lstStyle/>
            <a:p>
              <a:r>
                <a:rPr lang="ja-JP" altLang="en-US" sz="2000" dirty="0" smtClean="0">
                  <a:latin typeface="+mj-ea"/>
                  <a:ea typeface="+mj-ea"/>
                </a:rPr>
                <a:t>時間</a:t>
              </a:r>
              <a:r>
                <a:rPr lang="en-US" altLang="ja-JP" sz="2000" dirty="0" smtClean="0">
                  <a:latin typeface="Times New Roman" panose="02020603050405020304" pitchFamily="18" charset="0"/>
                  <a:ea typeface="+mj-ea"/>
                  <a:cs typeface="Times New Roman" panose="02020603050405020304" pitchFamily="18" charset="0"/>
                </a:rPr>
                <a:t>[t]</a:t>
              </a:r>
              <a:endParaRPr kumimoji="1" lang="ja-JP" altLang="en-US" sz="1200" dirty="0">
                <a:latin typeface="Times New Roman" panose="02020603050405020304" pitchFamily="18" charset="0"/>
                <a:ea typeface="+mj-ea"/>
                <a:cs typeface="Times New Roman" panose="02020603050405020304" pitchFamily="18" charset="0"/>
              </a:endParaRPr>
            </a:p>
          </p:txBody>
        </p:sp>
        <p:sp>
          <p:nvSpPr>
            <p:cNvPr id="21" name="テキスト ボックス 20"/>
            <p:cNvSpPr txBox="1"/>
            <p:nvPr/>
          </p:nvSpPr>
          <p:spPr>
            <a:xfrm>
              <a:off x="5654343" y="4674047"/>
              <a:ext cx="1845205" cy="400110"/>
            </a:xfrm>
            <a:prstGeom prst="rect">
              <a:avLst/>
            </a:prstGeom>
            <a:noFill/>
          </p:spPr>
          <p:txBody>
            <a:bodyPr wrap="square" rtlCol="0">
              <a:spAutoFit/>
            </a:bodyPr>
            <a:lstStyle/>
            <a:p>
              <a:r>
                <a:rPr lang="ja-JP" altLang="en-US" sz="2000" dirty="0">
                  <a:latin typeface="+mn-ea"/>
                </a:rPr>
                <a:t>光</a:t>
              </a:r>
              <a:r>
                <a:rPr lang="ja-JP" altLang="en-US" sz="2000" dirty="0" smtClean="0">
                  <a:latin typeface="+mn-ea"/>
                </a:rPr>
                <a:t>周波数</a:t>
              </a:r>
              <a:r>
                <a:rPr lang="en-US" altLang="ja-JP" sz="2000" dirty="0" smtClean="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THz]</a:t>
              </a:r>
              <a:endParaRPr kumimoji="1" lang="ja-JP" altLang="en-US" sz="1200"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rot="16200000">
              <a:off x="1180531" y="1745971"/>
              <a:ext cx="747017" cy="369332"/>
            </a:xfrm>
            <a:prstGeom prst="rect">
              <a:avLst/>
            </a:prstGeom>
            <a:noFill/>
          </p:spPr>
          <p:txBody>
            <a:bodyPr wrap="square" rtlCol="0">
              <a:spAutoFit/>
            </a:bodyPr>
            <a:lstStyle/>
            <a:p>
              <a:r>
                <a:rPr lang="ja-JP" altLang="en-US" dirty="0">
                  <a:latin typeface="+mn-ea"/>
                </a:rPr>
                <a:t>電場</a:t>
              </a:r>
              <a:endParaRPr kumimoji="1" lang="ja-JP" altLang="en-US" dirty="0">
                <a:latin typeface="+mn-ea"/>
              </a:endParaRPr>
            </a:p>
          </p:txBody>
        </p:sp>
        <p:sp>
          <p:nvSpPr>
            <p:cNvPr id="23" name="テキスト ボックス 22"/>
            <p:cNvSpPr txBox="1"/>
            <p:nvPr/>
          </p:nvSpPr>
          <p:spPr>
            <a:xfrm rot="16200000">
              <a:off x="1105031" y="3696388"/>
              <a:ext cx="905714" cy="369332"/>
            </a:xfrm>
            <a:prstGeom prst="rect">
              <a:avLst/>
            </a:prstGeom>
            <a:noFill/>
          </p:spPr>
          <p:txBody>
            <a:bodyPr wrap="square" rtlCol="0">
              <a:spAutoFit/>
            </a:bodyPr>
            <a:lstStyle/>
            <a:p>
              <a:r>
                <a:rPr lang="ja-JP" altLang="en-US" dirty="0">
                  <a:latin typeface="+mj-ea"/>
                  <a:ea typeface="+mj-ea"/>
                </a:rPr>
                <a:t>振幅</a:t>
              </a:r>
              <a:endParaRPr kumimoji="1" lang="ja-JP" altLang="en-US" dirty="0">
                <a:latin typeface="+mj-ea"/>
                <a:ea typeface="+mj-ea"/>
              </a:endParaRPr>
            </a:p>
          </p:txBody>
        </p:sp>
        <p:sp>
          <p:nvSpPr>
            <p:cNvPr id="24" name="テキスト ボックス 23"/>
            <p:cNvSpPr txBox="1"/>
            <p:nvPr/>
          </p:nvSpPr>
          <p:spPr>
            <a:xfrm>
              <a:off x="4823353" y="3580956"/>
              <a:ext cx="734526" cy="523220"/>
            </a:xfrm>
            <a:prstGeom prst="rect">
              <a:avLst/>
            </a:prstGeom>
            <a:noFill/>
          </p:spPr>
          <p:txBody>
            <a:bodyPr wrap="square" rtlCol="0">
              <a:spAutoFit/>
            </a:bodyPr>
            <a:lstStyle/>
            <a:p>
              <a:pPr algn="ctr"/>
              <a:r>
                <a:rPr lang="en-US" altLang="ja-JP" sz="2800" i="1" dirty="0" err="1" smtClean="0">
                  <a:latin typeface="Times New Roman" panose="02020603050405020304" pitchFamily="18" charset="0"/>
                  <a:ea typeface="Cambria Math" panose="02040503050406030204" pitchFamily="18" charset="0"/>
                  <a:cs typeface="Times New Roman" panose="02020603050405020304" pitchFamily="18" charset="0"/>
                </a:rPr>
                <a:t>f</a:t>
              </a:r>
              <a:r>
                <a:rPr lang="en-US" altLang="ja-JP" sz="1600" i="1" dirty="0" err="1" smtClean="0">
                  <a:latin typeface="Times New Roman" panose="02020603050405020304" pitchFamily="18" charset="0"/>
                  <a:ea typeface="Cambria Math" panose="02040503050406030204" pitchFamily="18" charset="0"/>
                  <a:cs typeface="Times New Roman" panose="02020603050405020304" pitchFamily="18" charset="0"/>
                </a:rPr>
                <a:t>rep</a:t>
              </a:r>
              <a:endParaRPr kumimoji="1" lang="ja-JP" altLang="en-US" sz="1600" i="1" dirty="0">
                <a:latin typeface="Times New Roman" panose="02020603050405020304" pitchFamily="18" charset="0"/>
                <a:cs typeface="Times New Roman" panose="02020603050405020304" pitchFamily="18" charset="0"/>
              </a:endParaRPr>
            </a:p>
          </p:txBody>
        </p:sp>
        <p:cxnSp>
          <p:nvCxnSpPr>
            <p:cNvPr id="25" name="直線矢印コネクタ 24"/>
            <p:cNvCxnSpPr/>
            <p:nvPr/>
          </p:nvCxnSpPr>
          <p:spPr>
            <a:xfrm>
              <a:off x="2830547" y="1057334"/>
              <a:ext cx="2456226" cy="24108"/>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709634" y="638961"/>
              <a:ext cx="1098129" cy="461665"/>
            </a:xfrm>
            <a:prstGeom prst="rect">
              <a:avLst/>
            </a:prstGeom>
            <a:noFill/>
          </p:spPr>
          <p:txBody>
            <a:bodyPr wrap="square" rtlCol="0">
              <a:spAutoFit/>
            </a:bodyPr>
            <a:lstStyle/>
            <a:p>
              <a:r>
                <a:rPr lang="en-US" altLang="ja-JP" sz="2400" i="1" dirty="0" smtClean="0">
                  <a:latin typeface="Times New Roman" panose="02020603050405020304" pitchFamily="18" charset="0"/>
                  <a:ea typeface="Cambria Math" panose="02040503050406030204" pitchFamily="18" charset="0"/>
                  <a:cs typeface="Times New Roman" panose="02020603050405020304" pitchFamily="18" charset="0"/>
                </a:rPr>
                <a:t>1/</a:t>
              </a:r>
              <a:r>
                <a:rPr lang="en-US" altLang="ja-JP" sz="2400" i="1" dirty="0" err="1" smtClean="0">
                  <a:latin typeface="Times New Roman" panose="02020603050405020304" pitchFamily="18" charset="0"/>
                  <a:ea typeface="Cambria Math" panose="02040503050406030204" pitchFamily="18" charset="0"/>
                  <a:cs typeface="Times New Roman" panose="02020603050405020304" pitchFamily="18" charset="0"/>
                </a:rPr>
                <a:t>f</a:t>
              </a:r>
              <a:r>
                <a:rPr lang="en-US" altLang="ja-JP" sz="1400" i="1" dirty="0" err="1" smtClean="0">
                  <a:latin typeface="Times New Roman" panose="02020603050405020304" pitchFamily="18" charset="0"/>
                  <a:ea typeface="Cambria Math" panose="02040503050406030204" pitchFamily="18" charset="0"/>
                  <a:cs typeface="Times New Roman" panose="02020603050405020304" pitchFamily="18" charset="0"/>
                </a:rPr>
                <a:t>rep</a:t>
              </a:r>
              <a:endParaRPr kumimoji="1" lang="ja-JP" altLang="en-US" sz="14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テキスト ボックス 10"/>
                <p:cNvSpPr txBox="1"/>
                <p:nvPr/>
              </p:nvSpPr>
              <p:spPr>
                <a:xfrm>
                  <a:off x="5352437" y="1332449"/>
                  <a:ext cx="32433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b="1" i="1" u="none" strike="noStrike" kern="1200" cap="none" spc="0" normalizeH="0" baseline="0" noProof="0" smtClean="0">
                                <a:ln>
                                  <a:noFill/>
                                </a:ln>
                                <a:solidFill>
                                  <a:srgbClr val="000000"/>
                                </a:solidFill>
                                <a:effectLst/>
                                <a:uLnTx/>
                                <a:uFillTx/>
                                <a:latin typeface="Cambria Math"/>
                              </a:rPr>
                            </m:ctrlPr>
                          </m:sSubPr>
                          <m:e>
                            <m:r>
                              <a:rPr kumimoji="1" lang="ja-JP" altLang="en-US" b="1" i="1" u="none" strike="noStrike" kern="1200" cap="none" spc="0" normalizeH="0" baseline="0" noProof="0" smtClean="0">
                                <a:ln>
                                  <a:noFill/>
                                </a:ln>
                                <a:solidFill>
                                  <a:srgbClr val="000000"/>
                                </a:solidFill>
                                <a:effectLst/>
                                <a:uLnTx/>
                                <a:uFillTx/>
                                <a:latin typeface="Cambria Math" panose="02040503050406030204" pitchFamily="18" charset="0"/>
                              </a:rPr>
                              <m:t>𝝓</m:t>
                            </m:r>
                          </m:e>
                          <m:sub>
                            <m:r>
                              <a:rPr kumimoji="1" lang="en-US" altLang="ja-JP" b="0" i="1" u="none" strike="noStrike" kern="1200" cap="none" spc="0" normalizeH="0" baseline="0" noProof="0" smtClean="0">
                                <a:ln>
                                  <a:noFill/>
                                </a:ln>
                                <a:solidFill>
                                  <a:srgbClr val="000000"/>
                                </a:solidFill>
                                <a:effectLst/>
                                <a:uLnTx/>
                                <a:uFillTx/>
                                <a:latin typeface="Cambria Math" panose="02040503050406030204" pitchFamily="18" charset="0"/>
                              </a:rPr>
                              <m:t>𝐶𝐸𝑃</m:t>
                            </m:r>
                          </m:sub>
                        </m:sSub>
                      </m:oMath>
                    </m:oMathPara>
                  </a14:m>
                  <a:endParaRPr kumimoji="1" lang="ja-JP" altLang="en-US" sz="11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27" name="テキスト ボックス 10"/>
                <p:cNvSpPr txBox="1">
                  <a:spLocks noRot="1" noChangeAspect="1" noMove="1" noResize="1" noEditPoints="1" noAdjustHandles="1" noChangeArrowheads="1" noChangeShapeType="1" noTextEdit="1"/>
                </p:cNvSpPr>
                <p:nvPr/>
              </p:nvSpPr>
              <p:spPr>
                <a:xfrm>
                  <a:off x="5352437" y="1332449"/>
                  <a:ext cx="324332" cy="369332"/>
                </a:xfrm>
                <a:prstGeom prst="rect">
                  <a:avLst/>
                </a:prstGeom>
                <a:blipFill rotWithShape="1">
                  <a:blip r:embed="rId5"/>
                  <a:stretch>
                    <a:fillRect l="-3704" r="-96296" b="-13115"/>
                  </a:stretch>
                </a:blipFill>
              </p:spPr>
              <p:txBody>
                <a:bodyPr/>
                <a:lstStyle/>
                <a:p>
                  <a:r>
                    <a:rPr lang="ja-JP" altLang="en-US">
                      <a:noFill/>
                    </a:rPr>
                    <a:t> </a:t>
                  </a:r>
                </a:p>
              </p:txBody>
            </p:sp>
          </mc:Fallback>
        </mc:AlternateContent>
        <p:sp>
          <p:nvSpPr>
            <p:cNvPr id="28" name="上下矢印 27"/>
            <p:cNvSpPr/>
            <p:nvPr/>
          </p:nvSpPr>
          <p:spPr>
            <a:xfrm>
              <a:off x="4050550" y="2490867"/>
              <a:ext cx="314173" cy="1049451"/>
            </a:xfrm>
            <a:prstGeom prst="up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089058" y="2765655"/>
              <a:ext cx="2425545" cy="461665"/>
            </a:xfrm>
            <a:prstGeom prst="rect">
              <a:avLst/>
            </a:prstGeom>
            <a:solidFill>
              <a:schemeClr val="bg1"/>
            </a:solidFill>
            <a:ln w="19050">
              <a:solidFill>
                <a:schemeClr val="tx1"/>
              </a:solidFill>
            </a:ln>
          </p:spPr>
          <p:txBody>
            <a:bodyPr wrap="square" rtlCol="0">
              <a:spAutoFit/>
            </a:bodyPr>
            <a:lstStyle/>
            <a:p>
              <a:pPr algn="ctr"/>
              <a:r>
                <a:rPr kumimoji="1" lang="ja-JP" altLang="en-US" sz="2400" dirty="0" smtClean="0">
                  <a:latin typeface="+mj-ea"/>
                  <a:ea typeface="+mj-ea"/>
                </a:rPr>
                <a:t>フーリエ変換</a:t>
              </a:r>
              <a:endParaRPr kumimoji="1" lang="ja-JP" altLang="en-US" sz="2400" dirty="0">
                <a:latin typeface="+mj-ea"/>
                <a:ea typeface="+mj-ea"/>
              </a:endParaRPr>
            </a:p>
          </p:txBody>
        </p:sp>
        <p:cxnSp>
          <p:nvCxnSpPr>
            <p:cNvPr id="30" name="直線矢印コネクタ 29"/>
            <p:cNvCxnSpPr>
              <a:endCxn id="31" idx="3"/>
            </p:cNvCxnSpPr>
            <p:nvPr/>
          </p:nvCxnSpPr>
          <p:spPr>
            <a:xfrm flipH="1">
              <a:off x="2359106" y="2499005"/>
              <a:ext cx="459936" cy="429668"/>
            </a:xfrm>
            <a:prstGeom prst="straightConnector1">
              <a:avLst/>
            </a:prstGeom>
            <a:ln w="22225">
              <a:solidFill>
                <a:schemeClr val="tx1"/>
              </a:solidFill>
              <a:headEnd type="arrow" w="sm" len="med"/>
              <a:tailEnd type="none" w="med" len="sm"/>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427082" y="2774784"/>
              <a:ext cx="932024" cy="307777"/>
            </a:xfrm>
            <a:prstGeom prst="rect">
              <a:avLst/>
            </a:prstGeom>
            <a:solidFill>
              <a:schemeClr val="bg1"/>
            </a:solidFill>
            <a:ln w="19050">
              <a:solidFill>
                <a:schemeClr val="tx1"/>
              </a:solidFill>
            </a:ln>
          </p:spPr>
          <p:txBody>
            <a:bodyPr wrap="square" rtlCol="0">
              <a:spAutoFit/>
            </a:bodyPr>
            <a:lstStyle/>
            <a:p>
              <a:pPr algn="ctr"/>
              <a:r>
                <a:rPr lang="en-US" altLang="ja-JP" sz="1400" dirty="0" smtClean="0">
                  <a:latin typeface="Times New Roman" panose="02020603050405020304" pitchFamily="18" charset="0"/>
                  <a:cs typeface="Times New Roman" panose="02020603050405020304" pitchFamily="18" charset="0"/>
                </a:rPr>
                <a:t>Envelope</a:t>
              </a:r>
              <a:endParaRPr kumimoji="1" lang="ja-JP" altLang="en-US" sz="1400"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3165774" y="1236450"/>
              <a:ext cx="781748" cy="307777"/>
            </a:xfrm>
            <a:prstGeom prst="rect">
              <a:avLst/>
            </a:prstGeom>
            <a:solidFill>
              <a:schemeClr val="bg1"/>
            </a:solidFill>
            <a:ln w="19050">
              <a:solidFill>
                <a:schemeClr val="tx1"/>
              </a:solidFill>
            </a:ln>
          </p:spPr>
          <p:txBody>
            <a:bodyPr wrap="square" rtlCol="0">
              <a:spAutoFit/>
            </a:bodyPr>
            <a:lstStyle/>
            <a:p>
              <a:pPr algn="ctr"/>
              <a:r>
                <a:rPr lang="en-US" altLang="ja-JP" sz="1400" dirty="0" smtClean="0">
                  <a:latin typeface="Times New Roman" panose="02020603050405020304" pitchFamily="18" charset="0"/>
                  <a:cs typeface="Times New Roman" panose="02020603050405020304" pitchFamily="18" charset="0"/>
                </a:rPr>
                <a:t>Carrier</a:t>
              </a:r>
              <a:endParaRPr kumimoji="1" lang="ja-JP" altLang="en-US" sz="1400" dirty="0">
                <a:latin typeface="Times New Roman" panose="02020603050405020304" pitchFamily="18" charset="0"/>
                <a:cs typeface="Times New Roman" panose="02020603050405020304" pitchFamily="18" charset="0"/>
              </a:endParaRPr>
            </a:p>
          </p:txBody>
        </p:sp>
        <p:grpSp>
          <p:nvGrpSpPr>
            <p:cNvPr id="33" name="グループ化 32"/>
            <p:cNvGrpSpPr/>
            <p:nvPr/>
          </p:nvGrpSpPr>
          <p:grpSpPr>
            <a:xfrm>
              <a:off x="1760922" y="1363408"/>
              <a:ext cx="4738727" cy="1273504"/>
              <a:chOff x="1760923" y="1363408"/>
              <a:chExt cx="4211206" cy="1127460"/>
            </a:xfrm>
          </p:grpSpPr>
          <p:cxnSp>
            <p:nvCxnSpPr>
              <p:cNvPr id="63" name="直線矢印コネクタ 62"/>
              <p:cNvCxnSpPr/>
              <p:nvPr/>
            </p:nvCxnSpPr>
            <p:spPr bwMode="auto">
              <a:xfrm flipV="1">
                <a:off x="1760923" y="1363408"/>
                <a:ext cx="0" cy="1127460"/>
              </a:xfrm>
              <a:prstGeom prst="straightConnector1">
                <a:avLst/>
              </a:prstGeom>
              <a:noFill/>
              <a:ln w="22225" cap="flat" cmpd="sng" algn="ctr">
                <a:solidFill>
                  <a:srgbClr val="000000"/>
                </a:solidFill>
                <a:prstDash val="solid"/>
                <a:round/>
                <a:headEnd type="none" w="med" len="med"/>
                <a:tailEnd type="arrow"/>
              </a:ln>
              <a:effectLst/>
            </p:spPr>
          </p:cxnSp>
          <p:grpSp>
            <p:nvGrpSpPr>
              <p:cNvPr id="64" name="グループ化 63"/>
              <p:cNvGrpSpPr/>
              <p:nvPr/>
            </p:nvGrpSpPr>
            <p:grpSpPr>
              <a:xfrm>
                <a:off x="1760923" y="1412742"/>
                <a:ext cx="4211206" cy="956034"/>
                <a:chOff x="912044" y="850189"/>
                <a:chExt cx="7397679" cy="1656592"/>
              </a:xfrm>
            </p:grpSpPr>
            <p:grpSp>
              <p:nvGrpSpPr>
                <p:cNvPr id="66" name="グループ化 65"/>
                <p:cNvGrpSpPr/>
                <p:nvPr/>
              </p:nvGrpSpPr>
              <p:grpSpPr>
                <a:xfrm>
                  <a:off x="912044" y="850189"/>
                  <a:ext cx="7397679" cy="1656592"/>
                  <a:chOff x="912044" y="850189"/>
                  <a:chExt cx="7397679" cy="1656592"/>
                </a:xfrm>
              </p:grpSpPr>
              <p:sp>
                <p:nvSpPr>
                  <p:cNvPr id="68" name="Freeform 10"/>
                  <p:cNvSpPr>
                    <a:spLocks/>
                  </p:cNvSpPr>
                  <p:nvPr/>
                </p:nvSpPr>
                <p:spPr bwMode="auto">
                  <a:xfrm flipH="1">
                    <a:off x="4781465" y="1723302"/>
                    <a:ext cx="3328652" cy="783479"/>
                  </a:xfrm>
                  <a:custGeom>
                    <a:avLst/>
                    <a:gdLst/>
                    <a:ahLst/>
                    <a:cxnLst>
                      <a:cxn ang="0">
                        <a:pos x="0" y="0"/>
                      </a:cxn>
                      <a:cxn ang="0">
                        <a:pos x="177" y="1"/>
                      </a:cxn>
                      <a:cxn ang="0">
                        <a:pos x="211" y="1"/>
                      </a:cxn>
                      <a:cxn ang="0">
                        <a:pos x="242" y="9"/>
                      </a:cxn>
                      <a:cxn ang="0">
                        <a:pos x="257" y="21"/>
                      </a:cxn>
                      <a:cxn ang="0">
                        <a:pos x="274" y="46"/>
                      </a:cxn>
                      <a:cxn ang="0">
                        <a:pos x="289" y="83"/>
                      </a:cxn>
                      <a:cxn ang="0">
                        <a:pos x="323" y="195"/>
                      </a:cxn>
                      <a:cxn ang="0">
                        <a:pos x="332" y="221"/>
                      </a:cxn>
                      <a:cxn ang="0">
                        <a:pos x="341" y="241"/>
                      </a:cxn>
                      <a:cxn ang="0">
                        <a:pos x="343" y="244"/>
                      </a:cxn>
                      <a:cxn ang="0">
                        <a:pos x="354" y="253"/>
                      </a:cxn>
                      <a:cxn ang="0">
                        <a:pos x="366" y="244"/>
                      </a:cxn>
                      <a:cxn ang="0">
                        <a:pos x="368" y="241"/>
                      </a:cxn>
                      <a:cxn ang="0">
                        <a:pos x="377" y="221"/>
                      </a:cxn>
                      <a:cxn ang="0">
                        <a:pos x="386" y="195"/>
                      </a:cxn>
                      <a:cxn ang="0">
                        <a:pos x="419" y="83"/>
                      </a:cxn>
                      <a:cxn ang="0">
                        <a:pos x="435" y="46"/>
                      </a:cxn>
                      <a:cxn ang="0">
                        <a:pos x="452" y="21"/>
                      </a:cxn>
                      <a:cxn ang="0">
                        <a:pos x="467" y="9"/>
                      </a:cxn>
                      <a:cxn ang="0">
                        <a:pos x="498" y="1"/>
                      </a:cxn>
                      <a:cxn ang="0">
                        <a:pos x="532" y="1"/>
                      </a:cxn>
                      <a:cxn ang="0">
                        <a:pos x="709" y="0"/>
                      </a:cxn>
                    </a:cxnLst>
                    <a:rect l="0" t="0" r="r" b="b"/>
                    <a:pathLst>
                      <a:path w="709" h="253">
                        <a:moveTo>
                          <a:pt x="0" y="0"/>
                        </a:moveTo>
                        <a:cubicBezTo>
                          <a:pt x="59" y="0"/>
                          <a:pt x="118" y="0"/>
                          <a:pt x="177" y="1"/>
                        </a:cubicBezTo>
                        <a:cubicBezTo>
                          <a:pt x="188" y="1"/>
                          <a:pt x="200" y="1"/>
                          <a:pt x="211" y="1"/>
                        </a:cubicBezTo>
                        <a:cubicBezTo>
                          <a:pt x="222" y="2"/>
                          <a:pt x="233" y="4"/>
                          <a:pt x="242" y="9"/>
                        </a:cubicBezTo>
                        <a:cubicBezTo>
                          <a:pt x="248" y="12"/>
                          <a:pt x="253" y="16"/>
                          <a:pt x="257" y="21"/>
                        </a:cubicBezTo>
                        <a:cubicBezTo>
                          <a:pt x="264" y="28"/>
                          <a:pt x="270" y="37"/>
                          <a:pt x="274" y="46"/>
                        </a:cubicBezTo>
                        <a:cubicBezTo>
                          <a:pt x="280" y="58"/>
                          <a:pt x="285" y="70"/>
                          <a:pt x="289" y="83"/>
                        </a:cubicBezTo>
                        <a:cubicBezTo>
                          <a:pt x="302" y="119"/>
                          <a:pt x="312" y="157"/>
                          <a:pt x="323" y="195"/>
                        </a:cubicBezTo>
                        <a:cubicBezTo>
                          <a:pt x="326" y="203"/>
                          <a:pt x="329" y="212"/>
                          <a:pt x="332" y="221"/>
                        </a:cubicBezTo>
                        <a:cubicBezTo>
                          <a:pt x="335" y="228"/>
                          <a:pt x="337" y="235"/>
                          <a:pt x="341" y="241"/>
                        </a:cubicBezTo>
                        <a:cubicBezTo>
                          <a:pt x="341" y="242"/>
                          <a:pt x="342" y="243"/>
                          <a:pt x="343" y="244"/>
                        </a:cubicBezTo>
                        <a:cubicBezTo>
                          <a:pt x="345" y="248"/>
                          <a:pt x="349" y="253"/>
                          <a:pt x="354" y="253"/>
                        </a:cubicBezTo>
                        <a:cubicBezTo>
                          <a:pt x="360" y="253"/>
                          <a:pt x="364" y="248"/>
                          <a:pt x="366" y="244"/>
                        </a:cubicBezTo>
                        <a:cubicBezTo>
                          <a:pt x="367" y="243"/>
                          <a:pt x="368" y="242"/>
                          <a:pt x="368" y="241"/>
                        </a:cubicBezTo>
                        <a:cubicBezTo>
                          <a:pt x="372" y="235"/>
                          <a:pt x="374" y="228"/>
                          <a:pt x="377" y="221"/>
                        </a:cubicBezTo>
                        <a:cubicBezTo>
                          <a:pt x="380" y="212"/>
                          <a:pt x="383" y="203"/>
                          <a:pt x="386" y="195"/>
                        </a:cubicBezTo>
                        <a:cubicBezTo>
                          <a:pt x="397" y="157"/>
                          <a:pt x="407" y="119"/>
                          <a:pt x="419" y="83"/>
                        </a:cubicBezTo>
                        <a:cubicBezTo>
                          <a:pt x="424" y="70"/>
                          <a:pt x="429" y="58"/>
                          <a:pt x="435" y="46"/>
                        </a:cubicBezTo>
                        <a:cubicBezTo>
                          <a:pt x="439" y="37"/>
                          <a:pt x="445" y="28"/>
                          <a:pt x="452" y="21"/>
                        </a:cubicBezTo>
                        <a:cubicBezTo>
                          <a:pt x="456" y="16"/>
                          <a:pt x="461" y="12"/>
                          <a:pt x="467" y="9"/>
                        </a:cubicBezTo>
                        <a:cubicBezTo>
                          <a:pt x="476" y="4"/>
                          <a:pt x="487" y="2"/>
                          <a:pt x="498" y="1"/>
                        </a:cubicBezTo>
                        <a:cubicBezTo>
                          <a:pt x="509" y="1"/>
                          <a:pt x="521" y="1"/>
                          <a:pt x="532" y="1"/>
                        </a:cubicBezTo>
                        <a:cubicBezTo>
                          <a:pt x="591" y="0"/>
                          <a:pt x="650" y="0"/>
                          <a:pt x="709" y="0"/>
                        </a:cubicBezTo>
                      </a:path>
                    </a:pathLst>
                  </a:custGeom>
                  <a:noFill/>
                  <a:ln w="19050"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cxnSp>
                <p:nvCxnSpPr>
                  <p:cNvPr id="69" name="直線矢印コネクタ 68"/>
                  <p:cNvCxnSpPr/>
                  <p:nvPr/>
                </p:nvCxnSpPr>
                <p:spPr bwMode="auto">
                  <a:xfrm>
                    <a:off x="7393887" y="1720506"/>
                    <a:ext cx="915836" cy="155"/>
                  </a:xfrm>
                  <a:prstGeom prst="straightConnector1">
                    <a:avLst/>
                  </a:prstGeom>
                  <a:noFill/>
                  <a:ln w="22225" cap="flat" cmpd="sng" algn="ctr">
                    <a:solidFill>
                      <a:srgbClr val="000000"/>
                    </a:solidFill>
                    <a:prstDash val="solid"/>
                    <a:round/>
                    <a:headEnd type="none" w="med" len="med"/>
                    <a:tailEnd type="arrow"/>
                  </a:ln>
                  <a:effectLst/>
                </p:spPr>
              </p:cxnSp>
              <p:grpSp>
                <p:nvGrpSpPr>
                  <p:cNvPr id="70" name="グループ化 69"/>
                  <p:cNvGrpSpPr/>
                  <p:nvPr/>
                </p:nvGrpSpPr>
                <p:grpSpPr>
                  <a:xfrm>
                    <a:off x="912044" y="850189"/>
                    <a:ext cx="7259337" cy="1656592"/>
                    <a:chOff x="912044" y="850189"/>
                    <a:chExt cx="7259337" cy="1656592"/>
                  </a:xfrm>
                </p:grpSpPr>
                <p:sp>
                  <p:nvSpPr>
                    <p:cNvPr id="71" name="Freeform 8"/>
                    <p:cNvSpPr>
                      <a:spLocks/>
                    </p:cNvSpPr>
                    <p:nvPr/>
                  </p:nvSpPr>
                  <p:spPr bwMode="auto">
                    <a:xfrm flipH="1">
                      <a:off x="4781010" y="939824"/>
                      <a:ext cx="3324333" cy="783479"/>
                    </a:xfrm>
                    <a:custGeom>
                      <a:avLst/>
                      <a:gdLst/>
                      <a:ahLst/>
                      <a:cxnLst>
                        <a:cxn ang="0">
                          <a:pos x="0" y="253"/>
                        </a:cxn>
                        <a:cxn ang="0">
                          <a:pos x="177" y="253"/>
                        </a:cxn>
                        <a:cxn ang="0">
                          <a:pos x="210" y="252"/>
                        </a:cxn>
                        <a:cxn ang="0">
                          <a:pos x="242" y="244"/>
                        </a:cxn>
                        <a:cxn ang="0">
                          <a:pos x="257" y="232"/>
                        </a:cxn>
                        <a:cxn ang="0">
                          <a:pos x="274" y="207"/>
                        </a:cxn>
                        <a:cxn ang="0">
                          <a:pos x="289" y="170"/>
                        </a:cxn>
                        <a:cxn ang="0">
                          <a:pos x="323" y="59"/>
                        </a:cxn>
                        <a:cxn ang="0">
                          <a:pos x="332" y="32"/>
                        </a:cxn>
                        <a:cxn ang="0">
                          <a:pos x="340" y="12"/>
                        </a:cxn>
                        <a:cxn ang="0">
                          <a:pos x="342" y="9"/>
                        </a:cxn>
                        <a:cxn ang="0">
                          <a:pos x="354" y="0"/>
                        </a:cxn>
                        <a:cxn ang="0">
                          <a:pos x="366" y="9"/>
                        </a:cxn>
                        <a:cxn ang="0">
                          <a:pos x="368" y="12"/>
                        </a:cxn>
                        <a:cxn ang="0">
                          <a:pos x="377" y="32"/>
                        </a:cxn>
                        <a:cxn ang="0">
                          <a:pos x="386" y="59"/>
                        </a:cxn>
                        <a:cxn ang="0">
                          <a:pos x="419" y="170"/>
                        </a:cxn>
                        <a:cxn ang="0">
                          <a:pos x="434" y="207"/>
                        </a:cxn>
                        <a:cxn ang="0">
                          <a:pos x="451" y="232"/>
                        </a:cxn>
                        <a:cxn ang="0">
                          <a:pos x="466" y="244"/>
                        </a:cxn>
                        <a:cxn ang="0">
                          <a:pos x="498" y="252"/>
                        </a:cxn>
                        <a:cxn ang="0">
                          <a:pos x="531" y="253"/>
                        </a:cxn>
                        <a:cxn ang="0">
                          <a:pos x="708" y="253"/>
                        </a:cxn>
                      </a:cxnLst>
                      <a:rect l="0" t="0" r="r" b="b"/>
                      <a:pathLst>
                        <a:path w="708" h="253">
                          <a:moveTo>
                            <a:pt x="0" y="253"/>
                          </a:moveTo>
                          <a:cubicBezTo>
                            <a:pt x="59" y="253"/>
                            <a:pt x="118" y="253"/>
                            <a:pt x="177" y="253"/>
                          </a:cubicBezTo>
                          <a:cubicBezTo>
                            <a:pt x="188" y="253"/>
                            <a:pt x="199" y="253"/>
                            <a:pt x="210" y="252"/>
                          </a:cubicBezTo>
                          <a:cubicBezTo>
                            <a:pt x="221" y="251"/>
                            <a:pt x="232" y="249"/>
                            <a:pt x="242" y="244"/>
                          </a:cubicBezTo>
                          <a:cubicBezTo>
                            <a:pt x="247" y="241"/>
                            <a:pt x="252" y="237"/>
                            <a:pt x="257" y="232"/>
                          </a:cubicBezTo>
                          <a:cubicBezTo>
                            <a:pt x="264" y="225"/>
                            <a:pt x="269" y="216"/>
                            <a:pt x="274" y="207"/>
                          </a:cubicBezTo>
                          <a:cubicBezTo>
                            <a:pt x="280" y="195"/>
                            <a:pt x="285" y="183"/>
                            <a:pt x="289" y="170"/>
                          </a:cubicBezTo>
                          <a:cubicBezTo>
                            <a:pt x="302" y="134"/>
                            <a:pt x="311" y="96"/>
                            <a:pt x="323" y="59"/>
                          </a:cubicBezTo>
                          <a:cubicBezTo>
                            <a:pt x="325" y="50"/>
                            <a:pt x="328" y="41"/>
                            <a:pt x="332" y="32"/>
                          </a:cubicBezTo>
                          <a:cubicBezTo>
                            <a:pt x="334" y="25"/>
                            <a:pt x="337" y="19"/>
                            <a:pt x="340" y="12"/>
                          </a:cubicBezTo>
                          <a:cubicBezTo>
                            <a:pt x="341" y="11"/>
                            <a:pt x="342" y="10"/>
                            <a:pt x="342" y="9"/>
                          </a:cubicBezTo>
                          <a:cubicBezTo>
                            <a:pt x="345" y="5"/>
                            <a:pt x="349" y="0"/>
                            <a:pt x="354" y="0"/>
                          </a:cubicBezTo>
                          <a:cubicBezTo>
                            <a:pt x="359" y="0"/>
                            <a:pt x="363" y="5"/>
                            <a:pt x="366" y="9"/>
                          </a:cubicBezTo>
                          <a:cubicBezTo>
                            <a:pt x="367" y="10"/>
                            <a:pt x="367" y="11"/>
                            <a:pt x="368" y="12"/>
                          </a:cubicBezTo>
                          <a:cubicBezTo>
                            <a:pt x="371" y="19"/>
                            <a:pt x="374" y="25"/>
                            <a:pt x="377" y="32"/>
                          </a:cubicBezTo>
                          <a:cubicBezTo>
                            <a:pt x="380" y="41"/>
                            <a:pt x="383" y="50"/>
                            <a:pt x="386" y="59"/>
                          </a:cubicBezTo>
                          <a:cubicBezTo>
                            <a:pt x="397" y="96"/>
                            <a:pt x="406" y="134"/>
                            <a:pt x="419" y="170"/>
                          </a:cubicBezTo>
                          <a:cubicBezTo>
                            <a:pt x="423" y="183"/>
                            <a:pt x="428" y="195"/>
                            <a:pt x="434" y="207"/>
                          </a:cubicBezTo>
                          <a:cubicBezTo>
                            <a:pt x="439" y="216"/>
                            <a:pt x="444" y="225"/>
                            <a:pt x="451" y="232"/>
                          </a:cubicBezTo>
                          <a:cubicBezTo>
                            <a:pt x="456" y="237"/>
                            <a:pt x="461" y="241"/>
                            <a:pt x="466" y="244"/>
                          </a:cubicBezTo>
                          <a:cubicBezTo>
                            <a:pt x="476" y="249"/>
                            <a:pt x="487" y="251"/>
                            <a:pt x="498" y="252"/>
                          </a:cubicBezTo>
                          <a:cubicBezTo>
                            <a:pt x="509" y="253"/>
                            <a:pt x="520" y="253"/>
                            <a:pt x="531" y="253"/>
                          </a:cubicBezTo>
                          <a:cubicBezTo>
                            <a:pt x="590" y="253"/>
                            <a:pt x="649" y="253"/>
                            <a:pt x="708" y="253"/>
                          </a:cubicBezTo>
                        </a:path>
                      </a:pathLst>
                    </a:custGeom>
                    <a:noFill/>
                    <a:ln w="19050"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72" name="グループ化 71"/>
                    <p:cNvGrpSpPr/>
                    <p:nvPr/>
                  </p:nvGrpSpPr>
                  <p:grpSpPr>
                    <a:xfrm>
                      <a:off x="912044" y="850189"/>
                      <a:ext cx="7259337" cy="1656592"/>
                      <a:chOff x="912044" y="850189"/>
                      <a:chExt cx="7259337" cy="1656592"/>
                    </a:xfrm>
                  </p:grpSpPr>
                  <p:sp>
                    <p:nvSpPr>
                      <p:cNvPr id="73" name="円/楕円 72"/>
                      <p:cNvSpPr/>
                      <p:nvPr/>
                    </p:nvSpPr>
                    <p:spPr bwMode="auto">
                      <a:xfrm>
                        <a:off x="6280093" y="850189"/>
                        <a:ext cx="305304" cy="326867"/>
                      </a:xfrm>
                      <a:prstGeom prst="ellipse">
                        <a:avLst/>
                      </a:prstGeom>
                      <a:noFill/>
                      <a:ln w="12700"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74" name="グループ化 73"/>
                      <p:cNvGrpSpPr/>
                      <p:nvPr/>
                    </p:nvGrpSpPr>
                    <p:grpSpPr>
                      <a:xfrm>
                        <a:off x="912044" y="939824"/>
                        <a:ext cx="7259337" cy="1566957"/>
                        <a:chOff x="912044" y="939824"/>
                        <a:chExt cx="7259337" cy="1566957"/>
                      </a:xfrm>
                    </p:grpSpPr>
                    <p:sp>
                      <p:nvSpPr>
                        <p:cNvPr id="75" name="Freeform 11"/>
                        <p:cNvSpPr>
                          <a:spLocks/>
                        </p:cNvSpPr>
                        <p:nvPr/>
                      </p:nvSpPr>
                      <p:spPr bwMode="auto">
                        <a:xfrm>
                          <a:off x="5580112" y="1005379"/>
                          <a:ext cx="1646146" cy="1415509"/>
                        </a:xfrm>
                        <a:custGeom>
                          <a:avLst/>
                          <a:gdLst/>
                          <a:ahLst/>
                          <a:cxnLst>
                            <a:cxn ang="0">
                              <a:pos x="121" y="245"/>
                            </a:cxn>
                            <a:cxn ang="0">
                              <a:pos x="195" y="246"/>
                            </a:cxn>
                            <a:cxn ang="0">
                              <a:pos x="218" y="244"/>
                            </a:cxn>
                            <a:cxn ang="0">
                              <a:pos x="239" y="252"/>
                            </a:cxn>
                            <a:cxn ang="0">
                              <a:pos x="255" y="230"/>
                            </a:cxn>
                            <a:cxn ang="0">
                              <a:pos x="262" y="222"/>
                            </a:cxn>
                            <a:cxn ang="0">
                              <a:pos x="268" y="237"/>
                            </a:cxn>
                            <a:cxn ang="0">
                              <a:pos x="280" y="304"/>
                            </a:cxn>
                            <a:cxn ang="0">
                              <a:pos x="281" y="306"/>
                            </a:cxn>
                            <a:cxn ang="0">
                              <a:pos x="285" y="306"/>
                            </a:cxn>
                            <a:cxn ang="0">
                              <a:pos x="290" y="275"/>
                            </a:cxn>
                            <a:cxn ang="0">
                              <a:pos x="302" y="129"/>
                            </a:cxn>
                            <a:cxn ang="0">
                              <a:pos x="303" y="119"/>
                            </a:cxn>
                            <a:cxn ang="0">
                              <a:pos x="306" y="121"/>
                            </a:cxn>
                            <a:cxn ang="0">
                              <a:pos x="311" y="180"/>
                            </a:cxn>
                            <a:cxn ang="0">
                              <a:pos x="323" y="431"/>
                            </a:cxn>
                            <a:cxn ang="0">
                              <a:pos x="326" y="446"/>
                            </a:cxn>
                            <a:cxn ang="0">
                              <a:pos x="327" y="446"/>
                            </a:cxn>
                            <a:cxn ang="0">
                              <a:pos x="329" y="428"/>
                            </a:cxn>
                            <a:cxn ang="0">
                              <a:pos x="341" y="98"/>
                            </a:cxn>
                            <a:cxn ang="0">
                              <a:pos x="347" y="5"/>
                            </a:cxn>
                            <a:cxn ang="0">
                              <a:pos x="348" y="0"/>
                            </a:cxn>
                            <a:cxn ang="0">
                              <a:pos x="349" y="5"/>
                            </a:cxn>
                            <a:cxn ang="0">
                              <a:pos x="355" y="102"/>
                            </a:cxn>
                            <a:cxn ang="0">
                              <a:pos x="367" y="458"/>
                            </a:cxn>
                            <a:cxn ang="0">
                              <a:pos x="369" y="476"/>
                            </a:cxn>
                            <a:cxn ang="0">
                              <a:pos x="370" y="476"/>
                            </a:cxn>
                            <a:cxn ang="0">
                              <a:pos x="373" y="457"/>
                            </a:cxn>
                            <a:cxn ang="0">
                              <a:pos x="385" y="151"/>
                            </a:cxn>
                            <a:cxn ang="0">
                              <a:pos x="390" y="80"/>
                            </a:cxn>
                            <a:cxn ang="0">
                              <a:pos x="391" y="76"/>
                            </a:cxn>
                            <a:cxn ang="0">
                              <a:pos x="393" y="81"/>
                            </a:cxn>
                            <a:cxn ang="0">
                              <a:pos x="398" y="148"/>
                            </a:cxn>
                            <a:cxn ang="0">
                              <a:pos x="410" y="330"/>
                            </a:cxn>
                            <a:cxn ang="0">
                              <a:pos x="413" y="341"/>
                            </a:cxn>
                            <a:cxn ang="0">
                              <a:pos x="416" y="335"/>
                            </a:cxn>
                            <a:cxn ang="0">
                              <a:pos x="428" y="229"/>
                            </a:cxn>
                            <a:cxn ang="0">
                              <a:pos x="433" y="205"/>
                            </a:cxn>
                            <a:cxn ang="0">
                              <a:pos x="437" y="206"/>
                            </a:cxn>
                            <a:cxn ang="0">
                              <a:pos x="450" y="250"/>
                            </a:cxn>
                            <a:cxn ang="0">
                              <a:pos x="456" y="260"/>
                            </a:cxn>
                            <a:cxn ang="0">
                              <a:pos x="463" y="254"/>
                            </a:cxn>
                            <a:cxn ang="0">
                              <a:pos x="489" y="244"/>
                            </a:cxn>
                            <a:cxn ang="0">
                              <a:pos x="511" y="246"/>
                            </a:cxn>
                            <a:cxn ang="0">
                              <a:pos x="708" y="245"/>
                            </a:cxn>
                          </a:cxnLst>
                          <a:rect l="0" t="0" r="r" b="b"/>
                          <a:pathLst>
                            <a:path w="708" h="477">
                              <a:moveTo>
                                <a:pt x="0" y="245"/>
                              </a:moveTo>
                              <a:cubicBezTo>
                                <a:pt x="40" y="245"/>
                                <a:pt x="81" y="245"/>
                                <a:pt x="121" y="245"/>
                              </a:cubicBezTo>
                              <a:cubicBezTo>
                                <a:pt x="140" y="245"/>
                                <a:pt x="159" y="245"/>
                                <a:pt x="178" y="245"/>
                              </a:cubicBezTo>
                              <a:cubicBezTo>
                                <a:pt x="183" y="245"/>
                                <a:pt x="189" y="246"/>
                                <a:pt x="195" y="246"/>
                              </a:cubicBezTo>
                              <a:cubicBezTo>
                                <a:pt x="199" y="246"/>
                                <a:pt x="203" y="246"/>
                                <a:pt x="207" y="245"/>
                              </a:cubicBezTo>
                              <a:cubicBezTo>
                                <a:pt x="210" y="245"/>
                                <a:pt x="214" y="244"/>
                                <a:pt x="218" y="244"/>
                              </a:cubicBezTo>
                              <a:cubicBezTo>
                                <a:pt x="223" y="244"/>
                                <a:pt x="226" y="246"/>
                                <a:pt x="230" y="248"/>
                              </a:cubicBezTo>
                              <a:cubicBezTo>
                                <a:pt x="233" y="250"/>
                                <a:pt x="236" y="252"/>
                                <a:pt x="239" y="252"/>
                              </a:cubicBezTo>
                              <a:cubicBezTo>
                                <a:pt x="243" y="252"/>
                                <a:pt x="245" y="250"/>
                                <a:pt x="246" y="247"/>
                              </a:cubicBezTo>
                              <a:cubicBezTo>
                                <a:pt x="250" y="242"/>
                                <a:pt x="252" y="236"/>
                                <a:pt x="255" y="230"/>
                              </a:cubicBezTo>
                              <a:cubicBezTo>
                                <a:pt x="256" y="227"/>
                                <a:pt x="257" y="225"/>
                                <a:pt x="259" y="223"/>
                              </a:cubicBezTo>
                              <a:cubicBezTo>
                                <a:pt x="260" y="222"/>
                                <a:pt x="260" y="221"/>
                                <a:pt x="262" y="222"/>
                              </a:cubicBezTo>
                              <a:cubicBezTo>
                                <a:pt x="263" y="222"/>
                                <a:pt x="264" y="224"/>
                                <a:pt x="265" y="225"/>
                              </a:cubicBezTo>
                              <a:cubicBezTo>
                                <a:pt x="266" y="229"/>
                                <a:pt x="267" y="233"/>
                                <a:pt x="268" y="237"/>
                              </a:cubicBezTo>
                              <a:cubicBezTo>
                                <a:pt x="272" y="254"/>
                                <a:pt x="274" y="272"/>
                                <a:pt x="277" y="289"/>
                              </a:cubicBezTo>
                              <a:cubicBezTo>
                                <a:pt x="278" y="294"/>
                                <a:pt x="279" y="299"/>
                                <a:pt x="280" y="304"/>
                              </a:cubicBezTo>
                              <a:cubicBezTo>
                                <a:pt x="281" y="305"/>
                                <a:pt x="281" y="305"/>
                                <a:pt x="281" y="305"/>
                              </a:cubicBezTo>
                              <a:cubicBezTo>
                                <a:pt x="281" y="305"/>
                                <a:pt x="281" y="306"/>
                                <a:pt x="281" y="306"/>
                              </a:cubicBezTo>
                              <a:cubicBezTo>
                                <a:pt x="281" y="307"/>
                                <a:pt x="282" y="309"/>
                                <a:pt x="283" y="308"/>
                              </a:cubicBezTo>
                              <a:cubicBezTo>
                                <a:pt x="284" y="308"/>
                                <a:pt x="284" y="307"/>
                                <a:pt x="285" y="306"/>
                              </a:cubicBezTo>
                              <a:cubicBezTo>
                                <a:pt x="285" y="304"/>
                                <a:pt x="286" y="302"/>
                                <a:pt x="286" y="300"/>
                              </a:cubicBezTo>
                              <a:cubicBezTo>
                                <a:pt x="288" y="292"/>
                                <a:pt x="289" y="283"/>
                                <a:pt x="290" y="275"/>
                              </a:cubicBezTo>
                              <a:cubicBezTo>
                                <a:pt x="293" y="240"/>
                                <a:pt x="295" y="204"/>
                                <a:pt x="298" y="169"/>
                              </a:cubicBezTo>
                              <a:cubicBezTo>
                                <a:pt x="299" y="156"/>
                                <a:pt x="300" y="142"/>
                                <a:pt x="302" y="129"/>
                              </a:cubicBezTo>
                              <a:cubicBezTo>
                                <a:pt x="302" y="126"/>
                                <a:pt x="302" y="123"/>
                                <a:pt x="303" y="120"/>
                              </a:cubicBezTo>
                              <a:cubicBezTo>
                                <a:pt x="303" y="120"/>
                                <a:pt x="303" y="120"/>
                                <a:pt x="303" y="119"/>
                              </a:cubicBezTo>
                              <a:cubicBezTo>
                                <a:pt x="304" y="119"/>
                                <a:pt x="304" y="117"/>
                                <a:pt x="305" y="118"/>
                              </a:cubicBezTo>
                              <a:cubicBezTo>
                                <a:pt x="306" y="118"/>
                                <a:pt x="306" y="120"/>
                                <a:pt x="306" y="121"/>
                              </a:cubicBezTo>
                              <a:cubicBezTo>
                                <a:pt x="307" y="125"/>
                                <a:pt x="308" y="129"/>
                                <a:pt x="308" y="133"/>
                              </a:cubicBezTo>
                              <a:cubicBezTo>
                                <a:pt x="310" y="148"/>
                                <a:pt x="310" y="164"/>
                                <a:pt x="311" y="180"/>
                              </a:cubicBezTo>
                              <a:cubicBezTo>
                                <a:pt x="315" y="244"/>
                                <a:pt x="317" y="309"/>
                                <a:pt x="320" y="374"/>
                              </a:cubicBezTo>
                              <a:cubicBezTo>
                                <a:pt x="321" y="393"/>
                                <a:pt x="322" y="412"/>
                                <a:pt x="323" y="431"/>
                              </a:cubicBezTo>
                              <a:cubicBezTo>
                                <a:pt x="324" y="435"/>
                                <a:pt x="324" y="439"/>
                                <a:pt x="325" y="443"/>
                              </a:cubicBezTo>
                              <a:cubicBezTo>
                                <a:pt x="325" y="444"/>
                                <a:pt x="325" y="445"/>
                                <a:pt x="326" y="446"/>
                              </a:cubicBezTo>
                              <a:cubicBezTo>
                                <a:pt x="326" y="446"/>
                                <a:pt x="326" y="447"/>
                                <a:pt x="326" y="447"/>
                              </a:cubicBezTo>
                              <a:cubicBezTo>
                                <a:pt x="327" y="447"/>
                                <a:pt x="327" y="446"/>
                                <a:pt x="327" y="446"/>
                              </a:cubicBezTo>
                              <a:cubicBezTo>
                                <a:pt x="327" y="445"/>
                                <a:pt x="328" y="444"/>
                                <a:pt x="328" y="442"/>
                              </a:cubicBezTo>
                              <a:cubicBezTo>
                                <a:pt x="329" y="438"/>
                                <a:pt x="329" y="433"/>
                                <a:pt x="329" y="428"/>
                              </a:cubicBezTo>
                              <a:cubicBezTo>
                                <a:pt x="331" y="407"/>
                                <a:pt x="332" y="386"/>
                                <a:pt x="333" y="365"/>
                              </a:cubicBezTo>
                              <a:cubicBezTo>
                                <a:pt x="336" y="276"/>
                                <a:pt x="338" y="187"/>
                                <a:pt x="341" y="98"/>
                              </a:cubicBezTo>
                              <a:cubicBezTo>
                                <a:pt x="342" y="72"/>
                                <a:pt x="343" y="47"/>
                                <a:pt x="345" y="22"/>
                              </a:cubicBezTo>
                              <a:cubicBezTo>
                                <a:pt x="345" y="16"/>
                                <a:pt x="346" y="10"/>
                                <a:pt x="347" y="5"/>
                              </a:cubicBezTo>
                              <a:cubicBezTo>
                                <a:pt x="347" y="3"/>
                                <a:pt x="347" y="2"/>
                                <a:pt x="347" y="1"/>
                              </a:cubicBezTo>
                              <a:cubicBezTo>
                                <a:pt x="347" y="1"/>
                                <a:pt x="348" y="0"/>
                                <a:pt x="348" y="0"/>
                              </a:cubicBezTo>
                              <a:cubicBezTo>
                                <a:pt x="348" y="0"/>
                                <a:pt x="349" y="1"/>
                                <a:pt x="349" y="1"/>
                              </a:cubicBezTo>
                              <a:cubicBezTo>
                                <a:pt x="349" y="2"/>
                                <a:pt x="349" y="4"/>
                                <a:pt x="349" y="5"/>
                              </a:cubicBezTo>
                              <a:cubicBezTo>
                                <a:pt x="350" y="11"/>
                                <a:pt x="351" y="17"/>
                                <a:pt x="351" y="23"/>
                              </a:cubicBezTo>
                              <a:cubicBezTo>
                                <a:pt x="353" y="49"/>
                                <a:pt x="354" y="75"/>
                                <a:pt x="355" y="102"/>
                              </a:cubicBezTo>
                              <a:cubicBezTo>
                                <a:pt x="358" y="198"/>
                                <a:pt x="360" y="294"/>
                                <a:pt x="364" y="390"/>
                              </a:cubicBezTo>
                              <a:cubicBezTo>
                                <a:pt x="364" y="413"/>
                                <a:pt x="365" y="435"/>
                                <a:pt x="367" y="458"/>
                              </a:cubicBezTo>
                              <a:cubicBezTo>
                                <a:pt x="367" y="463"/>
                                <a:pt x="368" y="468"/>
                                <a:pt x="368" y="473"/>
                              </a:cubicBezTo>
                              <a:cubicBezTo>
                                <a:pt x="369" y="474"/>
                                <a:pt x="369" y="475"/>
                                <a:pt x="369" y="476"/>
                              </a:cubicBezTo>
                              <a:cubicBezTo>
                                <a:pt x="369" y="477"/>
                                <a:pt x="369" y="477"/>
                                <a:pt x="370" y="477"/>
                              </a:cubicBezTo>
                              <a:cubicBezTo>
                                <a:pt x="370" y="477"/>
                                <a:pt x="370" y="477"/>
                                <a:pt x="370" y="476"/>
                              </a:cubicBezTo>
                              <a:cubicBezTo>
                                <a:pt x="371" y="475"/>
                                <a:pt x="371" y="474"/>
                                <a:pt x="371" y="473"/>
                              </a:cubicBezTo>
                              <a:cubicBezTo>
                                <a:pt x="372" y="468"/>
                                <a:pt x="372" y="463"/>
                                <a:pt x="373" y="457"/>
                              </a:cubicBezTo>
                              <a:cubicBezTo>
                                <a:pt x="374" y="434"/>
                                <a:pt x="375" y="411"/>
                                <a:pt x="376" y="388"/>
                              </a:cubicBezTo>
                              <a:cubicBezTo>
                                <a:pt x="379" y="309"/>
                                <a:pt x="381" y="230"/>
                                <a:pt x="385" y="151"/>
                              </a:cubicBezTo>
                              <a:cubicBezTo>
                                <a:pt x="386" y="132"/>
                                <a:pt x="387" y="113"/>
                                <a:pt x="388" y="94"/>
                              </a:cubicBezTo>
                              <a:cubicBezTo>
                                <a:pt x="389" y="89"/>
                                <a:pt x="389" y="85"/>
                                <a:pt x="390" y="80"/>
                              </a:cubicBezTo>
                              <a:cubicBezTo>
                                <a:pt x="390" y="79"/>
                                <a:pt x="390" y="78"/>
                                <a:pt x="391" y="77"/>
                              </a:cubicBezTo>
                              <a:cubicBezTo>
                                <a:pt x="391" y="77"/>
                                <a:pt x="391" y="76"/>
                                <a:pt x="391" y="76"/>
                              </a:cubicBezTo>
                              <a:cubicBezTo>
                                <a:pt x="392" y="76"/>
                                <a:pt x="392" y="77"/>
                                <a:pt x="392" y="77"/>
                              </a:cubicBezTo>
                              <a:cubicBezTo>
                                <a:pt x="393" y="78"/>
                                <a:pt x="393" y="80"/>
                                <a:pt x="393" y="81"/>
                              </a:cubicBezTo>
                              <a:cubicBezTo>
                                <a:pt x="394" y="87"/>
                                <a:pt x="395" y="94"/>
                                <a:pt x="395" y="100"/>
                              </a:cubicBezTo>
                              <a:cubicBezTo>
                                <a:pt x="397" y="116"/>
                                <a:pt x="397" y="132"/>
                                <a:pt x="398" y="148"/>
                              </a:cubicBezTo>
                              <a:cubicBezTo>
                                <a:pt x="401" y="197"/>
                                <a:pt x="403" y="246"/>
                                <a:pt x="407" y="294"/>
                              </a:cubicBezTo>
                              <a:cubicBezTo>
                                <a:pt x="407" y="306"/>
                                <a:pt x="408" y="318"/>
                                <a:pt x="410" y="330"/>
                              </a:cubicBezTo>
                              <a:cubicBezTo>
                                <a:pt x="410" y="333"/>
                                <a:pt x="411" y="336"/>
                                <a:pt x="411" y="338"/>
                              </a:cubicBezTo>
                              <a:cubicBezTo>
                                <a:pt x="412" y="339"/>
                                <a:pt x="412" y="341"/>
                                <a:pt x="413" y="341"/>
                              </a:cubicBezTo>
                              <a:cubicBezTo>
                                <a:pt x="413" y="341"/>
                                <a:pt x="414" y="340"/>
                                <a:pt x="414" y="340"/>
                              </a:cubicBezTo>
                              <a:cubicBezTo>
                                <a:pt x="415" y="338"/>
                                <a:pt x="415" y="336"/>
                                <a:pt x="416" y="335"/>
                              </a:cubicBezTo>
                              <a:cubicBezTo>
                                <a:pt x="417" y="327"/>
                                <a:pt x="418" y="319"/>
                                <a:pt x="419" y="311"/>
                              </a:cubicBezTo>
                              <a:cubicBezTo>
                                <a:pt x="422" y="284"/>
                                <a:pt x="424" y="256"/>
                                <a:pt x="428" y="229"/>
                              </a:cubicBezTo>
                              <a:cubicBezTo>
                                <a:pt x="429" y="223"/>
                                <a:pt x="430" y="216"/>
                                <a:pt x="431" y="210"/>
                              </a:cubicBezTo>
                              <a:cubicBezTo>
                                <a:pt x="432" y="208"/>
                                <a:pt x="432" y="207"/>
                                <a:pt x="433" y="205"/>
                              </a:cubicBezTo>
                              <a:cubicBezTo>
                                <a:pt x="433" y="205"/>
                                <a:pt x="434" y="204"/>
                                <a:pt x="434" y="204"/>
                              </a:cubicBezTo>
                              <a:cubicBezTo>
                                <a:pt x="436" y="203"/>
                                <a:pt x="437" y="205"/>
                                <a:pt x="437" y="206"/>
                              </a:cubicBezTo>
                              <a:cubicBezTo>
                                <a:pt x="439" y="209"/>
                                <a:pt x="440" y="213"/>
                                <a:pt x="441" y="217"/>
                              </a:cubicBezTo>
                              <a:cubicBezTo>
                                <a:pt x="444" y="228"/>
                                <a:pt x="446" y="239"/>
                                <a:pt x="450" y="250"/>
                              </a:cubicBezTo>
                              <a:cubicBezTo>
                                <a:pt x="450" y="253"/>
                                <a:pt x="451" y="255"/>
                                <a:pt x="453" y="258"/>
                              </a:cubicBezTo>
                              <a:cubicBezTo>
                                <a:pt x="454" y="259"/>
                                <a:pt x="455" y="260"/>
                                <a:pt x="456" y="260"/>
                              </a:cubicBezTo>
                              <a:cubicBezTo>
                                <a:pt x="457" y="260"/>
                                <a:pt x="458" y="259"/>
                                <a:pt x="459" y="259"/>
                              </a:cubicBezTo>
                              <a:cubicBezTo>
                                <a:pt x="461" y="257"/>
                                <a:pt x="462" y="256"/>
                                <a:pt x="463" y="254"/>
                              </a:cubicBezTo>
                              <a:cubicBezTo>
                                <a:pt x="467" y="249"/>
                                <a:pt x="471" y="242"/>
                                <a:pt x="478" y="242"/>
                              </a:cubicBezTo>
                              <a:cubicBezTo>
                                <a:pt x="482" y="242"/>
                                <a:pt x="485" y="243"/>
                                <a:pt x="489" y="244"/>
                              </a:cubicBezTo>
                              <a:cubicBezTo>
                                <a:pt x="492" y="246"/>
                                <a:pt x="496" y="246"/>
                                <a:pt x="500" y="246"/>
                              </a:cubicBezTo>
                              <a:cubicBezTo>
                                <a:pt x="504" y="246"/>
                                <a:pt x="507" y="246"/>
                                <a:pt x="511" y="246"/>
                              </a:cubicBezTo>
                              <a:cubicBezTo>
                                <a:pt x="515" y="245"/>
                                <a:pt x="518" y="245"/>
                                <a:pt x="522" y="245"/>
                              </a:cubicBezTo>
                              <a:cubicBezTo>
                                <a:pt x="584" y="245"/>
                                <a:pt x="646" y="245"/>
                                <a:pt x="708" y="245"/>
                              </a:cubicBezTo>
                            </a:path>
                          </a:pathLst>
                        </a:custGeom>
                        <a:noFill/>
                        <a:ln w="15875" cap="rnd">
                          <a:solidFill>
                            <a:srgbClr val="000000"/>
                          </a:solidFill>
                          <a:prstDash val="sysDot"/>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912044" y="939824"/>
                          <a:ext cx="7259337" cy="1566957"/>
                          <a:chOff x="912044" y="939824"/>
                          <a:chExt cx="7259337" cy="1566957"/>
                        </a:xfrm>
                      </p:grpSpPr>
                      <p:sp>
                        <p:nvSpPr>
                          <p:cNvPr id="77" name="フリーフォーム 76"/>
                          <p:cNvSpPr/>
                          <p:nvPr/>
                        </p:nvSpPr>
                        <p:spPr>
                          <a:xfrm rot="6526212" flipH="1">
                            <a:off x="4208723" y="1605877"/>
                            <a:ext cx="787386" cy="312484"/>
                          </a:xfrm>
                          <a:custGeom>
                            <a:avLst/>
                            <a:gdLst>
                              <a:gd name="connsiteX0" fmla="*/ 3573 w 787386"/>
                              <a:gd name="connsiteY0" fmla="*/ 146715 h 312484"/>
                              <a:gd name="connsiteX1" fmla="*/ 101545 w 787386"/>
                              <a:gd name="connsiteY1" fmla="*/ 5201 h 312484"/>
                              <a:gd name="connsiteX2" fmla="*/ 678488 w 787386"/>
                              <a:gd name="connsiteY2" fmla="*/ 310001 h 312484"/>
                              <a:gd name="connsiteX3" fmla="*/ 787345 w 787386"/>
                              <a:gd name="connsiteY3" fmla="*/ 157601 h 312484"/>
                              <a:gd name="connsiteX4" fmla="*/ 787345 w 787386"/>
                              <a:gd name="connsiteY4" fmla="*/ 157601 h 31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386" h="312484">
                                <a:moveTo>
                                  <a:pt x="3573" y="146715"/>
                                </a:moveTo>
                                <a:cubicBezTo>
                                  <a:pt x="-3684" y="62351"/>
                                  <a:pt x="-10941" y="-22013"/>
                                  <a:pt x="101545" y="5201"/>
                                </a:cubicBezTo>
                                <a:cubicBezTo>
                                  <a:pt x="214031" y="32415"/>
                                  <a:pt x="564188" y="284601"/>
                                  <a:pt x="678488" y="310001"/>
                                </a:cubicBezTo>
                                <a:cubicBezTo>
                                  <a:pt x="792788" y="335401"/>
                                  <a:pt x="787345" y="157601"/>
                                  <a:pt x="787345" y="157601"/>
                                </a:cubicBezTo>
                                <a:lnTo>
                                  <a:pt x="787345" y="15760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p:nvGrpSpPr>
                        <p:grpSpPr>
                          <a:xfrm>
                            <a:off x="912044" y="939824"/>
                            <a:ext cx="7259337" cy="1566957"/>
                            <a:chOff x="912044" y="939824"/>
                            <a:chExt cx="7259337" cy="1566957"/>
                          </a:xfrm>
                        </p:grpSpPr>
                        <p:grpSp>
                          <p:nvGrpSpPr>
                            <p:cNvPr id="79" name="グループ化 78"/>
                            <p:cNvGrpSpPr/>
                            <p:nvPr/>
                          </p:nvGrpSpPr>
                          <p:grpSpPr>
                            <a:xfrm>
                              <a:off x="912044" y="939824"/>
                              <a:ext cx="3329110" cy="1566957"/>
                              <a:chOff x="1405305" y="1408857"/>
                              <a:chExt cx="3389900" cy="3089275"/>
                            </a:xfrm>
                          </p:grpSpPr>
                          <p:sp>
                            <p:nvSpPr>
                              <p:cNvPr id="84" name="Freeform 6"/>
                              <p:cNvSpPr>
                                <a:spLocks/>
                              </p:cNvSpPr>
                              <p:nvPr/>
                            </p:nvSpPr>
                            <p:spPr bwMode="auto">
                              <a:xfrm>
                                <a:off x="1405305" y="1463676"/>
                                <a:ext cx="3385035" cy="2913063"/>
                              </a:xfrm>
                              <a:custGeom>
                                <a:avLst/>
                                <a:gdLst/>
                                <a:ahLst/>
                                <a:cxnLst>
                                  <a:cxn ang="0">
                                    <a:pos x="121" y="245"/>
                                  </a:cxn>
                                  <a:cxn ang="0">
                                    <a:pos x="195" y="246"/>
                                  </a:cxn>
                                  <a:cxn ang="0">
                                    <a:pos x="218" y="244"/>
                                  </a:cxn>
                                  <a:cxn ang="0">
                                    <a:pos x="239" y="252"/>
                                  </a:cxn>
                                  <a:cxn ang="0">
                                    <a:pos x="255" y="230"/>
                                  </a:cxn>
                                  <a:cxn ang="0">
                                    <a:pos x="262" y="222"/>
                                  </a:cxn>
                                  <a:cxn ang="0">
                                    <a:pos x="268" y="237"/>
                                  </a:cxn>
                                  <a:cxn ang="0">
                                    <a:pos x="280" y="304"/>
                                  </a:cxn>
                                  <a:cxn ang="0">
                                    <a:pos x="281" y="306"/>
                                  </a:cxn>
                                  <a:cxn ang="0">
                                    <a:pos x="285" y="306"/>
                                  </a:cxn>
                                  <a:cxn ang="0">
                                    <a:pos x="290" y="275"/>
                                  </a:cxn>
                                  <a:cxn ang="0">
                                    <a:pos x="302" y="129"/>
                                  </a:cxn>
                                  <a:cxn ang="0">
                                    <a:pos x="303" y="119"/>
                                  </a:cxn>
                                  <a:cxn ang="0">
                                    <a:pos x="306" y="121"/>
                                  </a:cxn>
                                  <a:cxn ang="0">
                                    <a:pos x="311" y="180"/>
                                  </a:cxn>
                                  <a:cxn ang="0">
                                    <a:pos x="323" y="431"/>
                                  </a:cxn>
                                  <a:cxn ang="0">
                                    <a:pos x="326" y="446"/>
                                  </a:cxn>
                                  <a:cxn ang="0">
                                    <a:pos x="327" y="446"/>
                                  </a:cxn>
                                  <a:cxn ang="0">
                                    <a:pos x="329" y="428"/>
                                  </a:cxn>
                                  <a:cxn ang="0">
                                    <a:pos x="341" y="98"/>
                                  </a:cxn>
                                  <a:cxn ang="0">
                                    <a:pos x="347" y="5"/>
                                  </a:cxn>
                                  <a:cxn ang="0">
                                    <a:pos x="348" y="0"/>
                                  </a:cxn>
                                  <a:cxn ang="0">
                                    <a:pos x="349" y="5"/>
                                  </a:cxn>
                                  <a:cxn ang="0">
                                    <a:pos x="355" y="102"/>
                                  </a:cxn>
                                  <a:cxn ang="0">
                                    <a:pos x="367" y="458"/>
                                  </a:cxn>
                                  <a:cxn ang="0">
                                    <a:pos x="369" y="476"/>
                                  </a:cxn>
                                  <a:cxn ang="0">
                                    <a:pos x="370" y="476"/>
                                  </a:cxn>
                                  <a:cxn ang="0">
                                    <a:pos x="373" y="457"/>
                                  </a:cxn>
                                  <a:cxn ang="0">
                                    <a:pos x="385" y="151"/>
                                  </a:cxn>
                                  <a:cxn ang="0">
                                    <a:pos x="390" y="80"/>
                                  </a:cxn>
                                  <a:cxn ang="0">
                                    <a:pos x="391" y="76"/>
                                  </a:cxn>
                                  <a:cxn ang="0">
                                    <a:pos x="393" y="81"/>
                                  </a:cxn>
                                  <a:cxn ang="0">
                                    <a:pos x="398" y="148"/>
                                  </a:cxn>
                                  <a:cxn ang="0">
                                    <a:pos x="410" y="330"/>
                                  </a:cxn>
                                  <a:cxn ang="0">
                                    <a:pos x="413" y="341"/>
                                  </a:cxn>
                                  <a:cxn ang="0">
                                    <a:pos x="416" y="335"/>
                                  </a:cxn>
                                  <a:cxn ang="0">
                                    <a:pos x="428" y="229"/>
                                  </a:cxn>
                                  <a:cxn ang="0">
                                    <a:pos x="433" y="205"/>
                                  </a:cxn>
                                  <a:cxn ang="0">
                                    <a:pos x="437" y="206"/>
                                  </a:cxn>
                                  <a:cxn ang="0">
                                    <a:pos x="450" y="250"/>
                                  </a:cxn>
                                  <a:cxn ang="0">
                                    <a:pos x="456" y="260"/>
                                  </a:cxn>
                                  <a:cxn ang="0">
                                    <a:pos x="463" y="254"/>
                                  </a:cxn>
                                  <a:cxn ang="0">
                                    <a:pos x="489" y="244"/>
                                  </a:cxn>
                                  <a:cxn ang="0">
                                    <a:pos x="511" y="246"/>
                                  </a:cxn>
                                  <a:cxn ang="0">
                                    <a:pos x="708" y="245"/>
                                  </a:cxn>
                                </a:cxnLst>
                                <a:rect l="0" t="0" r="r" b="b"/>
                                <a:pathLst>
                                  <a:path w="708" h="477">
                                    <a:moveTo>
                                      <a:pt x="0" y="245"/>
                                    </a:moveTo>
                                    <a:cubicBezTo>
                                      <a:pt x="40" y="245"/>
                                      <a:pt x="81" y="245"/>
                                      <a:pt x="121" y="245"/>
                                    </a:cubicBezTo>
                                    <a:cubicBezTo>
                                      <a:pt x="140" y="245"/>
                                      <a:pt x="159" y="245"/>
                                      <a:pt x="178" y="245"/>
                                    </a:cubicBezTo>
                                    <a:cubicBezTo>
                                      <a:pt x="183" y="245"/>
                                      <a:pt x="189" y="246"/>
                                      <a:pt x="195" y="246"/>
                                    </a:cubicBezTo>
                                    <a:cubicBezTo>
                                      <a:pt x="199" y="246"/>
                                      <a:pt x="203" y="246"/>
                                      <a:pt x="207" y="245"/>
                                    </a:cubicBezTo>
                                    <a:cubicBezTo>
                                      <a:pt x="210" y="245"/>
                                      <a:pt x="214" y="244"/>
                                      <a:pt x="218" y="244"/>
                                    </a:cubicBezTo>
                                    <a:cubicBezTo>
                                      <a:pt x="223" y="244"/>
                                      <a:pt x="226" y="246"/>
                                      <a:pt x="230" y="248"/>
                                    </a:cubicBezTo>
                                    <a:cubicBezTo>
                                      <a:pt x="233" y="250"/>
                                      <a:pt x="236" y="252"/>
                                      <a:pt x="239" y="252"/>
                                    </a:cubicBezTo>
                                    <a:cubicBezTo>
                                      <a:pt x="243" y="252"/>
                                      <a:pt x="245" y="250"/>
                                      <a:pt x="246" y="247"/>
                                    </a:cubicBezTo>
                                    <a:cubicBezTo>
                                      <a:pt x="250" y="242"/>
                                      <a:pt x="252" y="236"/>
                                      <a:pt x="255" y="230"/>
                                    </a:cubicBezTo>
                                    <a:cubicBezTo>
                                      <a:pt x="256" y="227"/>
                                      <a:pt x="257" y="225"/>
                                      <a:pt x="259" y="223"/>
                                    </a:cubicBezTo>
                                    <a:cubicBezTo>
                                      <a:pt x="260" y="222"/>
                                      <a:pt x="260" y="221"/>
                                      <a:pt x="262" y="222"/>
                                    </a:cubicBezTo>
                                    <a:cubicBezTo>
                                      <a:pt x="263" y="222"/>
                                      <a:pt x="264" y="224"/>
                                      <a:pt x="265" y="225"/>
                                    </a:cubicBezTo>
                                    <a:cubicBezTo>
                                      <a:pt x="266" y="229"/>
                                      <a:pt x="267" y="233"/>
                                      <a:pt x="268" y="237"/>
                                    </a:cubicBezTo>
                                    <a:cubicBezTo>
                                      <a:pt x="272" y="254"/>
                                      <a:pt x="274" y="272"/>
                                      <a:pt x="277" y="289"/>
                                    </a:cubicBezTo>
                                    <a:cubicBezTo>
                                      <a:pt x="278" y="294"/>
                                      <a:pt x="279" y="299"/>
                                      <a:pt x="280" y="304"/>
                                    </a:cubicBezTo>
                                    <a:cubicBezTo>
                                      <a:pt x="281" y="305"/>
                                      <a:pt x="281" y="305"/>
                                      <a:pt x="281" y="305"/>
                                    </a:cubicBezTo>
                                    <a:cubicBezTo>
                                      <a:pt x="281" y="305"/>
                                      <a:pt x="281" y="306"/>
                                      <a:pt x="281" y="306"/>
                                    </a:cubicBezTo>
                                    <a:cubicBezTo>
                                      <a:pt x="281" y="307"/>
                                      <a:pt x="282" y="309"/>
                                      <a:pt x="283" y="308"/>
                                    </a:cubicBezTo>
                                    <a:cubicBezTo>
                                      <a:pt x="284" y="308"/>
                                      <a:pt x="284" y="307"/>
                                      <a:pt x="285" y="306"/>
                                    </a:cubicBezTo>
                                    <a:cubicBezTo>
                                      <a:pt x="285" y="304"/>
                                      <a:pt x="286" y="302"/>
                                      <a:pt x="286" y="300"/>
                                    </a:cubicBezTo>
                                    <a:cubicBezTo>
                                      <a:pt x="288" y="292"/>
                                      <a:pt x="289" y="283"/>
                                      <a:pt x="290" y="275"/>
                                    </a:cubicBezTo>
                                    <a:cubicBezTo>
                                      <a:pt x="293" y="240"/>
                                      <a:pt x="295" y="204"/>
                                      <a:pt x="298" y="169"/>
                                    </a:cubicBezTo>
                                    <a:cubicBezTo>
                                      <a:pt x="299" y="156"/>
                                      <a:pt x="300" y="142"/>
                                      <a:pt x="302" y="129"/>
                                    </a:cubicBezTo>
                                    <a:cubicBezTo>
                                      <a:pt x="302" y="126"/>
                                      <a:pt x="302" y="123"/>
                                      <a:pt x="303" y="120"/>
                                    </a:cubicBezTo>
                                    <a:cubicBezTo>
                                      <a:pt x="303" y="120"/>
                                      <a:pt x="303" y="120"/>
                                      <a:pt x="303" y="119"/>
                                    </a:cubicBezTo>
                                    <a:cubicBezTo>
                                      <a:pt x="304" y="119"/>
                                      <a:pt x="304" y="117"/>
                                      <a:pt x="305" y="118"/>
                                    </a:cubicBezTo>
                                    <a:cubicBezTo>
                                      <a:pt x="306" y="118"/>
                                      <a:pt x="306" y="120"/>
                                      <a:pt x="306" y="121"/>
                                    </a:cubicBezTo>
                                    <a:cubicBezTo>
                                      <a:pt x="307" y="125"/>
                                      <a:pt x="308" y="129"/>
                                      <a:pt x="308" y="133"/>
                                    </a:cubicBezTo>
                                    <a:cubicBezTo>
                                      <a:pt x="310" y="148"/>
                                      <a:pt x="310" y="164"/>
                                      <a:pt x="311" y="180"/>
                                    </a:cubicBezTo>
                                    <a:cubicBezTo>
                                      <a:pt x="315" y="244"/>
                                      <a:pt x="317" y="309"/>
                                      <a:pt x="320" y="374"/>
                                    </a:cubicBezTo>
                                    <a:cubicBezTo>
                                      <a:pt x="321" y="393"/>
                                      <a:pt x="322" y="412"/>
                                      <a:pt x="323" y="431"/>
                                    </a:cubicBezTo>
                                    <a:cubicBezTo>
                                      <a:pt x="324" y="435"/>
                                      <a:pt x="324" y="439"/>
                                      <a:pt x="325" y="443"/>
                                    </a:cubicBezTo>
                                    <a:cubicBezTo>
                                      <a:pt x="325" y="444"/>
                                      <a:pt x="325" y="445"/>
                                      <a:pt x="326" y="446"/>
                                    </a:cubicBezTo>
                                    <a:cubicBezTo>
                                      <a:pt x="326" y="446"/>
                                      <a:pt x="326" y="447"/>
                                      <a:pt x="326" y="447"/>
                                    </a:cubicBezTo>
                                    <a:cubicBezTo>
                                      <a:pt x="327" y="447"/>
                                      <a:pt x="327" y="446"/>
                                      <a:pt x="327" y="446"/>
                                    </a:cubicBezTo>
                                    <a:cubicBezTo>
                                      <a:pt x="327" y="445"/>
                                      <a:pt x="328" y="444"/>
                                      <a:pt x="328" y="442"/>
                                    </a:cubicBezTo>
                                    <a:cubicBezTo>
                                      <a:pt x="329" y="438"/>
                                      <a:pt x="329" y="433"/>
                                      <a:pt x="329" y="428"/>
                                    </a:cubicBezTo>
                                    <a:cubicBezTo>
                                      <a:pt x="331" y="407"/>
                                      <a:pt x="332" y="386"/>
                                      <a:pt x="333" y="365"/>
                                    </a:cubicBezTo>
                                    <a:cubicBezTo>
                                      <a:pt x="336" y="276"/>
                                      <a:pt x="338" y="187"/>
                                      <a:pt x="341" y="98"/>
                                    </a:cubicBezTo>
                                    <a:cubicBezTo>
                                      <a:pt x="342" y="72"/>
                                      <a:pt x="343" y="47"/>
                                      <a:pt x="345" y="22"/>
                                    </a:cubicBezTo>
                                    <a:cubicBezTo>
                                      <a:pt x="345" y="16"/>
                                      <a:pt x="346" y="10"/>
                                      <a:pt x="347" y="5"/>
                                    </a:cubicBezTo>
                                    <a:cubicBezTo>
                                      <a:pt x="347" y="3"/>
                                      <a:pt x="347" y="2"/>
                                      <a:pt x="347" y="1"/>
                                    </a:cubicBezTo>
                                    <a:cubicBezTo>
                                      <a:pt x="347" y="1"/>
                                      <a:pt x="348" y="0"/>
                                      <a:pt x="348" y="0"/>
                                    </a:cubicBezTo>
                                    <a:cubicBezTo>
                                      <a:pt x="348" y="0"/>
                                      <a:pt x="349" y="1"/>
                                      <a:pt x="349" y="1"/>
                                    </a:cubicBezTo>
                                    <a:cubicBezTo>
                                      <a:pt x="349" y="2"/>
                                      <a:pt x="349" y="4"/>
                                      <a:pt x="349" y="5"/>
                                    </a:cubicBezTo>
                                    <a:cubicBezTo>
                                      <a:pt x="350" y="11"/>
                                      <a:pt x="351" y="17"/>
                                      <a:pt x="351" y="23"/>
                                    </a:cubicBezTo>
                                    <a:cubicBezTo>
                                      <a:pt x="353" y="49"/>
                                      <a:pt x="354" y="75"/>
                                      <a:pt x="355" y="102"/>
                                    </a:cubicBezTo>
                                    <a:cubicBezTo>
                                      <a:pt x="358" y="198"/>
                                      <a:pt x="360" y="294"/>
                                      <a:pt x="364" y="390"/>
                                    </a:cubicBezTo>
                                    <a:cubicBezTo>
                                      <a:pt x="364" y="413"/>
                                      <a:pt x="365" y="435"/>
                                      <a:pt x="367" y="458"/>
                                    </a:cubicBezTo>
                                    <a:cubicBezTo>
                                      <a:pt x="367" y="463"/>
                                      <a:pt x="368" y="468"/>
                                      <a:pt x="368" y="473"/>
                                    </a:cubicBezTo>
                                    <a:cubicBezTo>
                                      <a:pt x="369" y="474"/>
                                      <a:pt x="369" y="475"/>
                                      <a:pt x="369" y="476"/>
                                    </a:cubicBezTo>
                                    <a:cubicBezTo>
                                      <a:pt x="369" y="477"/>
                                      <a:pt x="369" y="477"/>
                                      <a:pt x="370" y="477"/>
                                    </a:cubicBezTo>
                                    <a:cubicBezTo>
                                      <a:pt x="370" y="477"/>
                                      <a:pt x="370" y="477"/>
                                      <a:pt x="370" y="476"/>
                                    </a:cubicBezTo>
                                    <a:cubicBezTo>
                                      <a:pt x="371" y="475"/>
                                      <a:pt x="371" y="474"/>
                                      <a:pt x="371" y="473"/>
                                    </a:cubicBezTo>
                                    <a:cubicBezTo>
                                      <a:pt x="372" y="468"/>
                                      <a:pt x="372" y="463"/>
                                      <a:pt x="373" y="457"/>
                                    </a:cubicBezTo>
                                    <a:cubicBezTo>
                                      <a:pt x="374" y="434"/>
                                      <a:pt x="375" y="411"/>
                                      <a:pt x="376" y="388"/>
                                    </a:cubicBezTo>
                                    <a:cubicBezTo>
                                      <a:pt x="379" y="309"/>
                                      <a:pt x="381" y="230"/>
                                      <a:pt x="385" y="151"/>
                                    </a:cubicBezTo>
                                    <a:cubicBezTo>
                                      <a:pt x="386" y="132"/>
                                      <a:pt x="387" y="113"/>
                                      <a:pt x="388" y="94"/>
                                    </a:cubicBezTo>
                                    <a:cubicBezTo>
                                      <a:pt x="389" y="89"/>
                                      <a:pt x="389" y="85"/>
                                      <a:pt x="390" y="80"/>
                                    </a:cubicBezTo>
                                    <a:cubicBezTo>
                                      <a:pt x="390" y="79"/>
                                      <a:pt x="390" y="78"/>
                                      <a:pt x="391" y="77"/>
                                    </a:cubicBezTo>
                                    <a:cubicBezTo>
                                      <a:pt x="391" y="77"/>
                                      <a:pt x="391" y="76"/>
                                      <a:pt x="391" y="76"/>
                                    </a:cubicBezTo>
                                    <a:cubicBezTo>
                                      <a:pt x="392" y="76"/>
                                      <a:pt x="392" y="77"/>
                                      <a:pt x="392" y="77"/>
                                    </a:cubicBezTo>
                                    <a:cubicBezTo>
                                      <a:pt x="393" y="78"/>
                                      <a:pt x="393" y="80"/>
                                      <a:pt x="393" y="81"/>
                                    </a:cubicBezTo>
                                    <a:cubicBezTo>
                                      <a:pt x="394" y="87"/>
                                      <a:pt x="395" y="94"/>
                                      <a:pt x="395" y="100"/>
                                    </a:cubicBezTo>
                                    <a:cubicBezTo>
                                      <a:pt x="397" y="116"/>
                                      <a:pt x="397" y="132"/>
                                      <a:pt x="398" y="148"/>
                                    </a:cubicBezTo>
                                    <a:cubicBezTo>
                                      <a:pt x="401" y="197"/>
                                      <a:pt x="403" y="246"/>
                                      <a:pt x="407" y="294"/>
                                    </a:cubicBezTo>
                                    <a:cubicBezTo>
                                      <a:pt x="407" y="306"/>
                                      <a:pt x="408" y="318"/>
                                      <a:pt x="410" y="330"/>
                                    </a:cubicBezTo>
                                    <a:cubicBezTo>
                                      <a:pt x="410" y="333"/>
                                      <a:pt x="411" y="336"/>
                                      <a:pt x="411" y="338"/>
                                    </a:cubicBezTo>
                                    <a:cubicBezTo>
                                      <a:pt x="412" y="339"/>
                                      <a:pt x="412" y="341"/>
                                      <a:pt x="413" y="341"/>
                                    </a:cubicBezTo>
                                    <a:cubicBezTo>
                                      <a:pt x="413" y="341"/>
                                      <a:pt x="414" y="340"/>
                                      <a:pt x="414" y="340"/>
                                    </a:cubicBezTo>
                                    <a:cubicBezTo>
                                      <a:pt x="415" y="338"/>
                                      <a:pt x="415" y="336"/>
                                      <a:pt x="416" y="335"/>
                                    </a:cubicBezTo>
                                    <a:cubicBezTo>
                                      <a:pt x="417" y="327"/>
                                      <a:pt x="418" y="319"/>
                                      <a:pt x="419" y="311"/>
                                    </a:cubicBezTo>
                                    <a:cubicBezTo>
                                      <a:pt x="422" y="284"/>
                                      <a:pt x="424" y="256"/>
                                      <a:pt x="428" y="229"/>
                                    </a:cubicBezTo>
                                    <a:cubicBezTo>
                                      <a:pt x="429" y="223"/>
                                      <a:pt x="430" y="216"/>
                                      <a:pt x="431" y="210"/>
                                    </a:cubicBezTo>
                                    <a:cubicBezTo>
                                      <a:pt x="432" y="208"/>
                                      <a:pt x="432" y="207"/>
                                      <a:pt x="433" y="205"/>
                                    </a:cubicBezTo>
                                    <a:cubicBezTo>
                                      <a:pt x="433" y="205"/>
                                      <a:pt x="434" y="204"/>
                                      <a:pt x="434" y="204"/>
                                    </a:cubicBezTo>
                                    <a:cubicBezTo>
                                      <a:pt x="436" y="203"/>
                                      <a:pt x="437" y="205"/>
                                      <a:pt x="437" y="206"/>
                                    </a:cubicBezTo>
                                    <a:cubicBezTo>
                                      <a:pt x="439" y="209"/>
                                      <a:pt x="440" y="213"/>
                                      <a:pt x="441" y="217"/>
                                    </a:cubicBezTo>
                                    <a:cubicBezTo>
                                      <a:pt x="444" y="228"/>
                                      <a:pt x="446" y="239"/>
                                      <a:pt x="450" y="250"/>
                                    </a:cubicBezTo>
                                    <a:cubicBezTo>
                                      <a:pt x="450" y="253"/>
                                      <a:pt x="451" y="255"/>
                                      <a:pt x="453" y="258"/>
                                    </a:cubicBezTo>
                                    <a:cubicBezTo>
                                      <a:pt x="454" y="259"/>
                                      <a:pt x="455" y="260"/>
                                      <a:pt x="456" y="260"/>
                                    </a:cubicBezTo>
                                    <a:cubicBezTo>
                                      <a:pt x="457" y="260"/>
                                      <a:pt x="458" y="259"/>
                                      <a:pt x="459" y="259"/>
                                    </a:cubicBezTo>
                                    <a:cubicBezTo>
                                      <a:pt x="461" y="257"/>
                                      <a:pt x="462" y="256"/>
                                      <a:pt x="463" y="254"/>
                                    </a:cubicBezTo>
                                    <a:cubicBezTo>
                                      <a:pt x="467" y="249"/>
                                      <a:pt x="471" y="242"/>
                                      <a:pt x="478" y="242"/>
                                    </a:cubicBezTo>
                                    <a:cubicBezTo>
                                      <a:pt x="482" y="242"/>
                                      <a:pt x="485" y="243"/>
                                      <a:pt x="489" y="244"/>
                                    </a:cubicBezTo>
                                    <a:cubicBezTo>
                                      <a:pt x="492" y="246"/>
                                      <a:pt x="496" y="246"/>
                                      <a:pt x="500" y="246"/>
                                    </a:cubicBezTo>
                                    <a:cubicBezTo>
                                      <a:pt x="504" y="246"/>
                                      <a:pt x="507" y="246"/>
                                      <a:pt x="511" y="246"/>
                                    </a:cubicBezTo>
                                    <a:cubicBezTo>
                                      <a:pt x="515" y="245"/>
                                      <a:pt x="518" y="245"/>
                                      <a:pt x="522" y="245"/>
                                    </a:cubicBezTo>
                                    <a:cubicBezTo>
                                      <a:pt x="584" y="245"/>
                                      <a:pt x="646" y="245"/>
                                      <a:pt x="708" y="245"/>
                                    </a:cubicBezTo>
                                  </a:path>
                                </a:pathLst>
                              </a:custGeom>
                              <a:noFill/>
                              <a:ln w="22225"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5" name="Freeform 8"/>
                              <p:cNvSpPr>
                                <a:spLocks/>
                              </p:cNvSpPr>
                              <p:nvPr/>
                            </p:nvSpPr>
                            <p:spPr bwMode="auto">
                              <a:xfrm flipH="1">
                                <a:off x="1405305" y="1408857"/>
                                <a:ext cx="3385038" cy="1544638"/>
                              </a:xfrm>
                              <a:custGeom>
                                <a:avLst/>
                                <a:gdLst/>
                                <a:ahLst/>
                                <a:cxnLst>
                                  <a:cxn ang="0">
                                    <a:pos x="0" y="253"/>
                                  </a:cxn>
                                  <a:cxn ang="0">
                                    <a:pos x="177" y="253"/>
                                  </a:cxn>
                                  <a:cxn ang="0">
                                    <a:pos x="210" y="252"/>
                                  </a:cxn>
                                  <a:cxn ang="0">
                                    <a:pos x="242" y="244"/>
                                  </a:cxn>
                                  <a:cxn ang="0">
                                    <a:pos x="257" y="232"/>
                                  </a:cxn>
                                  <a:cxn ang="0">
                                    <a:pos x="274" y="207"/>
                                  </a:cxn>
                                  <a:cxn ang="0">
                                    <a:pos x="289" y="170"/>
                                  </a:cxn>
                                  <a:cxn ang="0">
                                    <a:pos x="323" y="59"/>
                                  </a:cxn>
                                  <a:cxn ang="0">
                                    <a:pos x="332" y="32"/>
                                  </a:cxn>
                                  <a:cxn ang="0">
                                    <a:pos x="340" y="12"/>
                                  </a:cxn>
                                  <a:cxn ang="0">
                                    <a:pos x="342" y="9"/>
                                  </a:cxn>
                                  <a:cxn ang="0">
                                    <a:pos x="354" y="0"/>
                                  </a:cxn>
                                  <a:cxn ang="0">
                                    <a:pos x="366" y="9"/>
                                  </a:cxn>
                                  <a:cxn ang="0">
                                    <a:pos x="368" y="12"/>
                                  </a:cxn>
                                  <a:cxn ang="0">
                                    <a:pos x="377" y="32"/>
                                  </a:cxn>
                                  <a:cxn ang="0">
                                    <a:pos x="386" y="59"/>
                                  </a:cxn>
                                  <a:cxn ang="0">
                                    <a:pos x="419" y="170"/>
                                  </a:cxn>
                                  <a:cxn ang="0">
                                    <a:pos x="434" y="207"/>
                                  </a:cxn>
                                  <a:cxn ang="0">
                                    <a:pos x="451" y="232"/>
                                  </a:cxn>
                                  <a:cxn ang="0">
                                    <a:pos x="466" y="244"/>
                                  </a:cxn>
                                  <a:cxn ang="0">
                                    <a:pos x="498" y="252"/>
                                  </a:cxn>
                                  <a:cxn ang="0">
                                    <a:pos x="531" y="253"/>
                                  </a:cxn>
                                  <a:cxn ang="0">
                                    <a:pos x="708" y="253"/>
                                  </a:cxn>
                                </a:cxnLst>
                                <a:rect l="0" t="0" r="r" b="b"/>
                                <a:pathLst>
                                  <a:path w="708" h="253">
                                    <a:moveTo>
                                      <a:pt x="0" y="253"/>
                                    </a:moveTo>
                                    <a:cubicBezTo>
                                      <a:pt x="59" y="253"/>
                                      <a:pt x="118" y="253"/>
                                      <a:pt x="177" y="253"/>
                                    </a:cubicBezTo>
                                    <a:cubicBezTo>
                                      <a:pt x="188" y="253"/>
                                      <a:pt x="199" y="253"/>
                                      <a:pt x="210" y="252"/>
                                    </a:cubicBezTo>
                                    <a:cubicBezTo>
                                      <a:pt x="221" y="251"/>
                                      <a:pt x="232" y="249"/>
                                      <a:pt x="242" y="244"/>
                                    </a:cubicBezTo>
                                    <a:cubicBezTo>
                                      <a:pt x="247" y="241"/>
                                      <a:pt x="252" y="237"/>
                                      <a:pt x="257" y="232"/>
                                    </a:cubicBezTo>
                                    <a:cubicBezTo>
                                      <a:pt x="264" y="225"/>
                                      <a:pt x="269" y="216"/>
                                      <a:pt x="274" y="207"/>
                                    </a:cubicBezTo>
                                    <a:cubicBezTo>
                                      <a:pt x="280" y="195"/>
                                      <a:pt x="285" y="183"/>
                                      <a:pt x="289" y="170"/>
                                    </a:cubicBezTo>
                                    <a:cubicBezTo>
                                      <a:pt x="302" y="134"/>
                                      <a:pt x="311" y="96"/>
                                      <a:pt x="323" y="59"/>
                                    </a:cubicBezTo>
                                    <a:cubicBezTo>
                                      <a:pt x="325" y="50"/>
                                      <a:pt x="328" y="41"/>
                                      <a:pt x="332" y="32"/>
                                    </a:cubicBezTo>
                                    <a:cubicBezTo>
                                      <a:pt x="334" y="25"/>
                                      <a:pt x="337" y="19"/>
                                      <a:pt x="340" y="12"/>
                                    </a:cubicBezTo>
                                    <a:cubicBezTo>
                                      <a:pt x="341" y="11"/>
                                      <a:pt x="342" y="10"/>
                                      <a:pt x="342" y="9"/>
                                    </a:cubicBezTo>
                                    <a:cubicBezTo>
                                      <a:pt x="345" y="5"/>
                                      <a:pt x="349" y="0"/>
                                      <a:pt x="354" y="0"/>
                                    </a:cubicBezTo>
                                    <a:cubicBezTo>
                                      <a:pt x="359" y="0"/>
                                      <a:pt x="363" y="5"/>
                                      <a:pt x="366" y="9"/>
                                    </a:cubicBezTo>
                                    <a:cubicBezTo>
                                      <a:pt x="367" y="10"/>
                                      <a:pt x="367" y="11"/>
                                      <a:pt x="368" y="12"/>
                                    </a:cubicBezTo>
                                    <a:cubicBezTo>
                                      <a:pt x="371" y="19"/>
                                      <a:pt x="374" y="25"/>
                                      <a:pt x="377" y="32"/>
                                    </a:cubicBezTo>
                                    <a:cubicBezTo>
                                      <a:pt x="380" y="41"/>
                                      <a:pt x="383" y="50"/>
                                      <a:pt x="386" y="59"/>
                                    </a:cubicBezTo>
                                    <a:cubicBezTo>
                                      <a:pt x="397" y="96"/>
                                      <a:pt x="406" y="134"/>
                                      <a:pt x="419" y="170"/>
                                    </a:cubicBezTo>
                                    <a:cubicBezTo>
                                      <a:pt x="423" y="183"/>
                                      <a:pt x="428" y="195"/>
                                      <a:pt x="434" y="207"/>
                                    </a:cubicBezTo>
                                    <a:cubicBezTo>
                                      <a:pt x="439" y="216"/>
                                      <a:pt x="444" y="225"/>
                                      <a:pt x="451" y="232"/>
                                    </a:cubicBezTo>
                                    <a:cubicBezTo>
                                      <a:pt x="456" y="237"/>
                                      <a:pt x="461" y="241"/>
                                      <a:pt x="466" y="244"/>
                                    </a:cubicBezTo>
                                    <a:cubicBezTo>
                                      <a:pt x="476" y="249"/>
                                      <a:pt x="487" y="251"/>
                                      <a:pt x="498" y="252"/>
                                    </a:cubicBezTo>
                                    <a:cubicBezTo>
                                      <a:pt x="509" y="253"/>
                                      <a:pt x="520" y="253"/>
                                      <a:pt x="531" y="253"/>
                                    </a:cubicBezTo>
                                    <a:cubicBezTo>
                                      <a:pt x="590" y="253"/>
                                      <a:pt x="649" y="253"/>
                                      <a:pt x="708" y="253"/>
                                    </a:cubicBezTo>
                                  </a:path>
                                </a:pathLst>
                              </a:custGeom>
                              <a:noFill/>
                              <a:ln w="19050"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6" name="Freeform 10"/>
                              <p:cNvSpPr>
                                <a:spLocks/>
                              </p:cNvSpPr>
                              <p:nvPr/>
                            </p:nvSpPr>
                            <p:spPr bwMode="auto">
                              <a:xfrm flipH="1">
                                <a:off x="1405770" y="2953495"/>
                                <a:ext cx="3389435" cy="1544637"/>
                              </a:xfrm>
                              <a:custGeom>
                                <a:avLst/>
                                <a:gdLst/>
                                <a:ahLst/>
                                <a:cxnLst>
                                  <a:cxn ang="0">
                                    <a:pos x="0" y="0"/>
                                  </a:cxn>
                                  <a:cxn ang="0">
                                    <a:pos x="177" y="1"/>
                                  </a:cxn>
                                  <a:cxn ang="0">
                                    <a:pos x="211" y="1"/>
                                  </a:cxn>
                                  <a:cxn ang="0">
                                    <a:pos x="242" y="9"/>
                                  </a:cxn>
                                  <a:cxn ang="0">
                                    <a:pos x="257" y="21"/>
                                  </a:cxn>
                                  <a:cxn ang="0">
                                    <a:pos x="274" y="46"/>
                                  </a:cxn>
                                  <a:cxn ang="0">
                                    <a:pos x="289" y="83"/>
                                  </a:cxn>
                                  <a:cxn ang="0">
                                    <a:pos x="323" y="195"/>
                                  </a:cxn>
                                  <a:cxn ang="0">
                                    <a:pos x="332" y="221"/>
                                  </a:cxn>
                                  <a:cxn ang="0">
                                    <a:pos x="341" y="241"/>
                                  </a:cxn>
                                  <a:cxn ang="0">
                                    <a:pos x="343" y="244"/>
                                  </a:cxn>
                                  <a:cxn ang="0">
                                    <a:pos x="354" y="253"/>
                                  </a:cxn>
                                  <a:cxn ang="0">
                                    <a:pos x="366" y="244"/>
                                  </a:cxn>
                                  <a:cxn ang="0">
                                    <a:pos x="368" y="241"/>
                                  </a:cxn>
                                  <a:cxn ang="0">
                                    <a:pos x="377" y="221"/>
                                  </a:cxn>
                                  <a:cxn ang="0">
                                    <a:pos x="386" y="195"/>
                                  </a:cxn>
                                  <a:cxn ang="0">
                                    <a:pos x="419" y="83"/>
                                  </a:cxn>
                                  <a:cxn ang="0">
                                    <a:pos x="435" y="46"/>
                                  </a:cxn>
                                  <a:cxn ang="0">
                                    <a:pos x="452" y="21"/>
                                  </a:cxn>
                                  <a:cxn ang="0">
                                    <a:pos x="467" y="9"/>
                                  </a:cxn>
                                  <a:cxn ang="0">
                                    <a:pos x="498" y="1"/>
                                  </a:cxn>
                                  <a:cxn ang="0">
                                    <a:pos x="532" y="1"/>
                                  </a:cxn>
                                  <a:cxn ang="0">
                                    <a:pos x="709" y="0"/>
                                  </a:cxn>
                                </a:cxnLst>
                                <a:rect l="0" t="0" r="r" b="b"/>
                                <a:pathLst>
                                  <a:path w="709" h="253">
                                    <a:moveTo>
                                      <a:pt x="0" y="0"/>
                                    </a:moveTo>
                                    <a:cubicBezTo>
                                      <a:pt x="59" y="0"/>
                                      <a:pt x="118" y="0"/>
                                      <a:pt x="177" y="1"/>
                                    </a:cubicBezTo>
                                    <a:cubicBezTo>
                                      <a:pt x="188" y="1"/>
                                      <a:pt x="200" y="1"/>
                                      <a:pt x="211" y="1"/>
                                    </a:cubicBezTo>
                                    <a:cubicBezTo>
                                      <a:pt x="222" y="2"/>
                                      <a:pt x="233" y="4"/>
                                      <a:pt x="242" y="9"/>
                                    </a:cubicBezTo>
                                    <a:cubicBezTo>
                                      <a:pt x="248" y="12"/>
                                      <a:pt x="253" y="16"/>
                                      <a:pt x="257" y="21"/>
                                    </a:cubicBezTo>
                                    <a:cubicBezTo>
                                      <a:pt x="264" y="28"/>
                                      <a:pt x="270" y="37"/>
                                      <a:pt x="274" y="46"/>
                                    </a:cubicBezTo>
                                    <a:cubicBezTo>
                                      <a:pt x="280" y="58"/>
                                      <a:pt x="285" y="70"/>
                                      <a:pt x="289" y="83"/>
                                    </a:cubicBezTo>
                                    <a:cubicBezTo>
                                      <a:pt x="302" y="119"/>
                                      <a:pt x="312" y="157"/>
                                      <a:pt x="323" y="195"/>
                                    </a:cubicBezTo>
                                    <a:cubicBezTo>
                                      <a:pt x="326" y="203"/>
                                      <a:pt x="329" y="212"/>
                                      <a:pt x="332" y="221"/>
                                    </a:cubicBezTo>
                                    <a:cubicBezTo>
                                      <a:pt x="335" y="228"/>
                                      <a:pt x="337" y="235"/>
                                      <a:pt x="341" y="241"/>
                                    </a:cubicBezTo>
                                    <a:cubicBezTo>
                                      <a:pt x="341" y="242"/>
                                      <a:pt x="342" y="243"/>
                                      <a:pt x="343" y="244"/>
                                    </a:cubicBezTo>
                                    <a:cubicBezTo>
                                      <a:pt x="345" y="248"/>
                                      <a:pt x="349" y="253"/>
                                      <a:pt x="354" y="253"/>
                                    </a:cubicBezTo>
                                    <a:cubicBezTo>
                                      <a:pt x="360" y="253"/>
                                      <a:pt x="364" y="248"/>
                                      <a:pt x="366" y="244"/>
                                    </a:cubicBezTo>
                                    <a:cubicBezTo>
                                      <a:pt x="367" y="243"/>
                                      <a:pt x="368" y="242"/>
                                      <a:pt x="368" y="241"/>
                                    </a:cubicBezTo>
                                    <a:cubicBezTo>
                                      <a:pt x="372" y="235"/>
                                      <a:pt x="374" y="228"/>
                                      <a:pt x="377" y="221"/>
                                    </a:cubicBezTo>
                                    <a:cubicBezTo>
                                      <a:pt x="380" y="212"/>
                                      <a:pt x="383" y="203"/>
                                      <a:pt x="386" y="195"/>
                                    </a:cubicBezTo>
                                    <a:cubicBezTo>
                                      <a:pt x="397" y="157"/>
                                      <a:pt x="407" y="119"/>
                                      <a:pt x="419" y="83"/>
                                    </a:cubicBezTo>
                                    <a:cubicBezTo>
                                      <a:pt x="424" y="70"/>
                                      <a:pt x="429" y="58"/>
                                      <a:pt x="435" y="46"/>
                                    </a:cubicBezTo>
                                    <a:cubicBezTo>
                                      <a:pt x="439" y="37"/>
                                      <a:pt x="445" y="28"/>
                                      <a:pt x="452" y="21"/>
                                    </a:cubicBezTo>
                                    <a:cubicBezTo>
                                      <a:pt x="456" y="16"/>
                                      <a:pt x="461" y="12"/>
                                      <a:pt x="467" y="9"/>
                                    </a:cubicBezTo>
                                    <a:cubicBezTo>
                                      <a:pt x="476" y="4"/>
                                      <a:pt x="487" y="2"/>
                                      <a:pt x="498" y="1"/>
                                    </a:cubicBezTo>
                                    <a:cubicBezTo>
                                      <a:pt x="509" y="1"/>
                                      <a:pt x="521" y="1"/>
                                      <a:pt x="532" y="1"/>
                                    </a:cubicBezTo>
                                    <a:cubicBezTo>
                                      <a:pt x="591" y="0"/>
                                      <a:pt x="650" y="0"/>
                                      <a:pt x="709" y="0"/>
                                    </a:cubicBezTo>
                                  </a:path>
                                </a:pathLst>
                              </a:custGeom>
                              <a:noFill/>
                              <a:ln w="22225"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
                          <p:nvSpPr>
                            <p:cNvPr id="80" name="フリーフォーム 79"/>
                            <p:cNvSpPr/>
                            <p:nvPr/>
                          </p:nvSpPr>
                          <p:spPr>
                            <a:xfrm rot="6526212" flipH="1">
                              <a:off x="4001504" y="1593689"/>
                              <a:ext cx="787386" cy="312484"/>
                            </a:xfrm>
                            <a:custGeom>
                              <a:avLst/>
                              <a:gdLst>
                                <a:gd name="connsiteX0" fmla="*/ 3573 w 787386"/>
                                <a:gd name="connsiteY0" fmla="*/ 146715 h 312484"/>
                                <a:gd name="connsiteX1" fmla="*/ 101545 w 787386"/>
                                <a:gd name="connsiteY1" fmla="*/ 5201 h 312484"/>
                                <a:gd name="connsiteX2" fmla="*/ 678488 w 787386"/>
                                <a:gd name="connsiteY2" fmla="*/ 310001 h 312484"/>
                                <a:gd name="connsiteX3" fmla="*/ 787345 w 787386"/>
                                <a:gd name="connsiteY3" fmla="*/ 157601 h 312484"/>
                                <a:gd name="connsiteX4" fmla="*/ 787345 w 787386"/>
                                <a:gd name="connsiteY4" fmla="*/ 157601 h 31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386" h="312484">
                                  <a:moveTo>
                                    <a:pt x="3573" y="146715"/>
                                  </a:moveTo>
                                  <a:cubicBezTo>
                                    <a:pt x="-3684" y="62351"/>
                                    <a:pt x="-10941" y="-22013"/>
                                    <a:pt x="101545" y="5201"/>
                                  </a:cubicBezTo>
                                  <a:cubicBezTo>
                                    <a:pt x="214031" y="32415"/>
                                    <a:pt x="564188" y="284601"/>
                                    <a:pt x="678488" y="310001"/>
                                  </a:cubicBezTo>
                                  <a:cubicBezTo>
                                    <a:pt x="792788" y="335401"/>
                                    <a:pt x="787345" y="157601"/>
                                    <a:pt x="787345" y="157601"/>
                                  </a:cubicBezTo>
                                  <a:lnTo>
                                    <a:pt x="787345" y="15760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a:off x="4597606" y="967630"/>
                              <a:ext cx="3573775" cy="1477578"/>
                              <a:chOff x="4597606" y="967630"/>
                              <a:chExt cx="3573775" cy="1477578"/>
                            </a:xfrm>
                          </p:grpSpPr>
                          <p:sp>
                            <p:nvSpPr>
                              <p:cNvPr id="82" name="Freeform 6"/>
                              <p:cNvSpPr>
                                <a:spLocks/>
                              </p:cNvSpPr>
                              <p:nvPr/>
                            </p:nvSpPr>
                            <p:spPr bwMode="auto">
                              <a:xfrm>
                                <a:off x="4847047" y="967630"/>
                                <a:ext cx="3324334" cy="1477578"/>
                              </a:xfrm>
                              <a:custGeom>
                                <a:avLst/>
                                <a:gdLst/>
                                <a:ahLst/>
                                <a:cxnLst>
                                  <a:cxn ang="0">
                                    <a:pos x="121" y="245"/>
                                  </a:cxn>
                                  <a:cxn ang="0">
                                    <a:pos x="195" y="246"/>
                                  </a:cxn>
                                  <a:cxn ang="0">
                                    <a:pos x="218" y="244"/>
                                  </a:cxn>
                                  <a:cxn ang="0">
                                    <a:pos x="239" y="252"/>
                                  </a:cxn>
                                  <a:cxn ang="0">
                                    <a:pos x="255" y="230"/>
                                  </a:cxn>
                                  <a:cxn ang="0">
                                    <a:pos x="262" y="222"/>
                                  </a:cxn>
                                  <a:cxn ang="0">
                                    <a:pos x="268" y="237"/>
                                  </a:cxn>
                                  <a:cxn ang="0">
                                    <a:pos x="280" y="304"/>
                                  </a:cxn>
                                  <a:cxn ang="0">
                                    <a:pos x="281" y="306"/>
                                  </a:cxn>
                                  <a:cxn ang="0">
                                    <a:pos x="285" y="306"/>
                                  </a:cxn>
                                  <a:cxn ang="0">
                                    <a:pos x="290" y="275"/>
                                  </a:cxn>
                                  <a:cxn ang="0">
                                    <a:pos x="302" y="129"/>
                                  </a:cxn>
                                  <a:cxn ang="0">
                                    <a:pos x="303" y="119"/>
                                  </a:cxn>
                                  <a:cxn ang="0">
                                    <a:pos x="306" y="121"/>
                                  </a:cxn>
                                  <a:cxn ang="0">
                                    <a:pos x="311" y="180"/>
                                  </a:cxn>
                                  <a:cxn ang="0">
                                    <a:pos x="323" y="431"/>
                                  </a:cxn>
                                  <a:cxn ang="0">
                                    <a:pos x="326" y="446"/>
                                  </a:cxn>
                                  <a:cxn ang="0">
                                    <a:pos x="327" y="446"/>
                                  </a:cxn>
                                  <a:cxn ang="0">
                                    <a:pos x="329" y="428"/>
                                  </a:cxn>
                                  <a:cxn ang="0">
                                    <a:pos x="341" y="98"/>
                                  </a:cxn>
                                  <a:cxn ang="0">
                                    <a:pos x="347" y="5"/>
                                  </a:cxn>
                                  <a:cxn ang="0">
                                    <a:pos x="348" y="0"/>
                                  </a:cxn>
                                  <a:cxn ang="0">
                                    <a:pos x="349" y="5"/>
                                  </a:cxn>
                                  <a:cxn ang="0">
                                    <a:pos x="355" y="102"/>
                                  </a:cxn>
                                  <a:cxn ang="0">
                                    <a:pos x="367" y="458"/>
                                  </a:cxn>
                                  <a:cxn ang="0">
                                    <a:pos x="369" y="476"/>
                                  </a:cxn>
                                  <a:cxn ang="0">
                                    <a:pos x="370" y="476"/>
                                  </a:cxn>
                                  <a:cxn ang="0">
                                    <a:pos x="373" y="457"/>
                                  </a:cxn>
                                  <a:cxn ang="0">
                                    <a:pos x="385" y="151"/>
                                  </a:cxn>
                                  <a:cxn ang="0">
                                    <a:pos x="390" y="80"/>
                                  </a:cxn>
                                  <a:cxn ang="0">
                                    <a:pos x="391" y="76"/>
                                  </a:cxn>
                                  <a:cxn ang="0">
                                    <a:pos x="393" y="81"/>
                                  </a:cxn>
                                  <a:cxn ang="0">
                                    <a:pos x="398" y="148"/>
                                  </a:cxn>
                                  <a:cxn ang="0">
                                    <a:pos x="410" y="330"/>
                                  </a:cxn>
                                  <a:cxn ang="0">
                                    <a:pos x="413" y="341"/>
                                  </a:cxn>
                                  <a:cxn ang="0">
                                    <a:pos x="416" y="335"/>
                                  </a:cxn>
                                  <a:cxn ang="0">
                                    <a:pos x="428" y="229"/>
                                  </a:cxn>
                                  <a:cxn ang="0">
                                    <a:pos x="433" y="205"/>
                                  </a:cxn>
                                  <a:cxn ang="0">
                                    <a:pos x="437" y="206"/>
                                  </a:cxn>
                                  <a:cxn ang="0">
                                    <a:pos x="450" y="250"/>
                                  </a:cxn>
                                  <a:cxn ang="0">
                                    <a:pos x="456" y="260"/>
                                  </a:cxn>
                                  <a:cxn ang="0">
                                    <a:pos x="463" y="254"/>
                                  </a:cxn>
                                  <a:cxn ang="0">
                                    <a:pos x="489" y="244"/>
                                  </a:cxn>
                                  <a:cxn ang="0">
                                    <a:pos x="511" y="246"/>
                                  </a:cxn>
                                  <a:cxn ang="0">
                                    <a:pos x="708" y="245"/>
                                  </a:cxn>
                                </a:cxnLst>
                                <a:rect l="0" t="0" r="r" b="b"/>
                                <a:pathLst>
                                  <a:path w="708" h="477">
                                    <a:moveTo>
                                      <a:pt x="0" y="245"/>
                                    </a:moveTo>
                                    <a:cubicBezTo>
                                      <a:pt x="40" y="245"/>
                                      <a:pt x="81" y="245"/>
                                      <a:pt x="121" y="245"/>
                                    </a:cubicBezTo>
                                    <a:cubicBezTo>
                                      <a:pt x="140" y="245"/>
                                      <a:pt x="159" y="245"/>
                                      <a:pt x="178" y="245"/>
                                    </a:cubicBezTo>
                                    <a:cubicBezTo>
                                      <a:pt x="183" y="245"/>
                                      <a:pt x="189" y="246"/>
                                      <a:pt x="195" y="246"/>
                                    </a:cubicBezTo>
                                    <a:cubicBezTo>
                                      <a:pt x="199" y="246"/>
                                      <a:pt x="203" y="246"/>
                                      <a:pt x="207" y="245"/>
                                    </a:cubicBezTo>
                                    <a:cubicBezTo>
                                      <a:pt x="210" y="245"/>
                                      <a:pt x="214" y="244"/>
                                      <a:pt x="218" y="244"/>
                                    </a:cubicBezTo>
                                    <a:cubicBezTo>
                                      <a:pt x="223" y="244"/>
                                      <a:pt x="226" y="246"/>
                                      <a:pt x="230" y="248"/>
                                    </a:cubicBezTo>
                                    <a:cubicBezTo>
                                      <a:pt x="233" y="250"/>
                                      <a:pt x="236" y="252"/>
                                      <a:pt x="239" y="252"/>
                                    </a:cubicBezTo>
                                    <a:cubicBezTo>
                                      <a:pt x="243" y="252"/>
                                      <a:pt x="245" y="250"/>
                                      <a:pt x="246" y="247"/>
                                    </a:cubicBezTo>
                                    <a:cubicBezTo>
                                      <a:pt x="250" y="242"/>
                                      <a:pt x="252" y="236"/>
                                      <a:pt x="255" y="230"/>
                                    </a:cubicBezTo>
                                    <a:cubicBezTo>
                                      <a:pt x="256" y="227"/>
                                      <a:pt x="257" y="225"/>
                                      <a:pt x="259" y="223"/>
                                    </a:cubicBezTo>
                                    <a:cubicBezTo>
                                      <a:pt x="260" y="222"/>
                                      <a:pt x="260" y="221"/>
                                      <a:pt x="262" y="222"/>
                                    </a:cubicBezTo>
                                    <a:cubicBezTo>
                                      <a:pt x="263" y="222"/>
                                      <a:pt x="264" y="224"/>
                                      <a:pt x="265" y="225"/>
                                    </a:cubicBezTo>
                                    <a:cubicBezTo>
                                      <a:pt x="266" y="229"/>
                                      <a:pt x="267" y="233"/>
                                      <a:pt x="268" y="237"/>
                                    </a:cubicBezTo>
                                    <a:cubicBezTo>
                                      <a:pt x="272" y="254"/>
                                      <a:pt x="274" y="272"/>
                                      <a:pt x="277" y="289"/>
                                    </a:cubicBezTo>
                                    <a:cubicBezTo>
                                      <a:pt x="278" y="294"/>
                                      <a:pt x="279" y="299"/>
                                      <a:pt x="280" y="304"/>
                                    </a:cubicBezTo>
                                    <a:cubicBezTo>
                                      <a:pt x="281" y="305"/>
                                      <a:pt x="281" y="305"/>
                                      <a:pt x="281" y="305"/>
                                    </a:cubicBezTo>
                                    <a:cubicBezTo>
                                      <a:pt x="281" y="305"/>
                                      <a:pt x="281" y="306"/>
                                      <a:pt x="281" y="306"/>
                                    </a:cubicBezTo>
                                    <a:cubicBezTo>
                                      <a:pt x="281" y="307"/>
                                      <a:pt x="282" y="309"/>
                                      <a:pt x="283" y="308"/>
                                    </a:cubicBezTo>
                                    <a:cubicBezTo>
                                      <a:pt x="284" y="308"/>
                                      <a:pt x="284" y="307"/>
                                      <a:pt x="285" y="306"/>
                                    </a:cubicBezTo>
                                    <a:cubicBezTo>
                                      <a:pt x="285" y="304"/>
                                      <a:pt x="286" y="302"/>
                                      <a:pt x="286" y="300"/>
                                    </a:cubicBezTo>
                                    <a:cubicBezTo>
                                      <a:pt x="288" y="292"/>
                                      <a:pt x="289" y="283"/>
                                      <a:pt x="290" y="275"/>
                                    </a:cubicBezTo>
                                    <a:cubicBezTo>
                                      <a:pt x="293" y="240"/>
                                      <a:pt x="295" y="204"/>
                                      <a:pt x="298" y="169"/>
                                    </a:cubicBezTo>
                                    <a:cubicBezTo>
                                      <a:pt x="299" y="156"/>
                                      <a:pt x="300" y="142"/>
                                      <a:pt x="302" y="129"/>
                                    </a:cubicBezTo>
                                    <a:cubicBezTo>
                                      <a:pt x="302" y="126"/>
                                      <a:pt x="302" y="123"/>
                                      <a:pt x="303" y="120"/>
                                    </a:cubicBezTo>
                                    <a:cubicBezTo>
                                      <a:pt x="303" y="120"/>
                                      <a:pt x="303" y="120"/>
                                      <a:pt x="303" y="119"/>
                                    </a:cubicBezTo>
                                    <a:cubicBezTo>
                                      <a:pt x="304" y="119"/>
                                      <a:pt x="304" y="117"/>
                                      <a:pt x="305" y="118"/>
                                    </a:cubicBezTo>
                                    <a:cubicBezTo>
                                      <a:pt x="306" y="118"/>
                                      <a:pt x="306" y="120"/>
                                      <a:pt x="306" y="121"/>
                                    </a:cubicBezTo>
                                    <a:cubicBezTo>
                                      <a:pt x="307" y="125"/>
                                      <a:pt x="308" y="129"/>
                                      <a:pt x="308" y="133"/>
                                    </a:cubicBezTo>
                                    <a:cubicBezTo>
                                      <a:pt x="310" y="148"/>
                                      <a:pt x="310" y="164"/>
                                      <a:pt x="311" y="180"/>
                                    </a:cubicBezTo>
                                    <a:cubicBezTo>
                                      <a:pt x="315" y="244"/>
                                      <a:pt x="317" y="309"/>
                                      <a:pt x="320" y="374"/>
                                    </a:cubicBezTo>
                                    <a:cubicBezTo>
                                      <a:pt x="321" y="393"/>
                                      <a:pt x="322" y="412"/>
                                      <a:pt x="323" y="431"/>
                                    </a:cubicBezTo>
                                    <a:cubicBezTo>
                                      <a:pt x="324" y="435"/>
                                      <a:pt x="324" y="439"/>
                                      <a:pt x="325" y="443"/>
                                    </a:cubicBezTo>
                                    <a:cubicBezTo>
                                      <a:pt x="325" y="444"/>
                                      <a:pt x="325" y="445"/>
                                      <a:pt x="326" y="446"/>
                                    </a:cubicBezTo>
                                    <a:cubicBezTo>
                                      <a:pt x="326" y="446"/>
                                      <a:pt x="326" y="447"/>
                                      <a:pt x="326" y="447"/>
                                    </a:cubicBezTo>
                                    <a:cubicBezTo>
                                      <a:pt x="327" y="447"/>
                                      <a:pt x="327" y="446"/>
                                      <a:pt x="327" y="446"/>
                                    </a:cubicBezTo>
                                    <a:cubicBezTo>
                                      <a:pt x="327" y="445"/>
                                      <a:pt x="328" y="444"/>
                                      <a:pt x="328" y="442"/>
                                    </a:cubicBezTo>
                                    <a:cubicBezTo>
                                      <a:pt x="329" y="438"/>
                                      <a:pt x="329" y="433"/>
                                      <a:pt x="329" y="428"/>
                                    </a:cubicBezTo>
                                    <a:cubicBezTo>
                                      <a:pt x="331" y="407"/>
                                      <a:pt x="332" y="386"/>
                                      <a:pt x="333" y="365"/>
                                    </a:cubicBezTo>
                                    <a:cubicBezTo>
                                      <a:pt x="336" y="276"/>
                                      <a:pt x="338" y="187"/>
                                      <a:pt x="341" y="98"/>
                                    </a:cubicBezTo>
                                    <a:cubicBezTo>
                                      <a:pt x="342" y="72"/>
                                      <a:pt x="343" y="47"/>
                                      <a:pt x="345" y="22"/>
                                    </a:cubicBezTo>
                                    <a:cubicBezTo>
                                      <a:pt x="345" y="16"/>
                                      <a:pt x="346" y="10"/>
                                      <a:pt x="347" y="5"/>
                                    </a:cubicBezTo>
                                    <a:cubicBezTo>
                                      <a:pt x="347" y="3"/>
                                      <a:pt x="347" y="2"/>
                                      <a:pt x="347" y="1"/>
                                    </a:cubicBezTo>
                                    <a:cubicBezTo>
                                      <a:pt x="347" y="1"/>
                                      <a:pt x="348" y="0"/>
                                      <a:pt x="348" y="0"/>
                                    </a:cubicBezTo>
                                    <a:cubicBezTo>
                                      <a:pt x="348" y="0"/>
                                      <a:pt x="349" y="1"/>
                                      <a:pt x="349" y="1"/>
                                    </a:cubicBezTo>
                                    <a:cubicBezTo>
                                      <a:pt x="349" y="2"/>
                                      <a:pt x="349" y="4"/>
                                      <a:pt x="349" y="5"/>
                                    </a:cubicBezTo>
                                    <a:cubicBezTo>
                                      <a:pt x="350" y="11"/>
                                      <a:pt x="351" y="17"/>
                                      <a:pt x="351" y="23"/>
                                    </a:cubicBezTo>
                                    <a:cubicBezTo>
                                      <a:pt x="353" y="49"/>
                                      <a:pt x="354" y="75"/>
                                      <a:pt x="355" y="102"/>
                                    </a:cubicBezTo>
                                    <a:cubicBezTo>
                                      <a:pt x="358" y="198"/>
                                      <a:pt x="360" y="294"/>
                                      <a:pt x="364" y="390"/>
                                    </a:cubicBezTo>
                                    <a:cubicBezTo>
                                      <a:pt x="364" y="413"/>
                                      <a:pt x="365" y="435"/>
                                      <a:pt x="367" y="458"/>
                                    </a:cubicBezTo>
                                    <a:cubicBezTo>
                                      <a:pt x="367" y="463"/>
                                      <a:pt x="368" y="468"/>
                                      <a:pt x="368" y="473"/>
                                    </a:cubicBezTo>
                                    <a:cubicBezTo>
                                      <a:pt x="369" y="474"/>
                                      <a:pt x="369" y="475"/>
                                      <a:pt x="369" y="476"/>
                                    </a:cubicBezTo>
                                    <a:cubicBezTo>
                                      <a:pt x="369" y="477"/>
                                      <a:pt x="369" y="477"/>
                                      <a:pt x="370" y="477"/>
                                    </a:cubicBezTo>
                                    <a:cubicBezTo>
                                      <a:pt x="370" y="477"/>
                                      <a:pt x="370" y="477"/>
                                      <a:pt x="370" y="476"/>
                                    </a:cubicBezTo>
                                    <a:cubicBezTo>
                                      <a:pt x="371" y="475"/>
                                      <a:pt x="371" y="474"/>
                                      <a:pt x="371" y="473"/>
                                    </a:cubicBezTo>
                                    <a:cubicBezTo>
                                      <a:pt x="372" y="468"/>
                                      <a:pt x="372" y="463"/>
                                      <a:pt x="373" y="457"/>
                                    </a:cubicBezTo>
                                    <a:cubicBezTo>
                                      <a:pt x="374" y="434"/>
                                      <a:pt x="375" y="411"/>
                                      <a:pt x="376" y="388"/>
                                    </a:cubicBezTo>
                                    <a:cubicBezTo>
                                      <a:pt x="379" y="309"/>
                                      <a:pt x="381" y="230"/>
                                      <a:pt x="385" y="151"/>
                                    </a:cubicBezTo>
                                    <a:cubicBezTo>
                                      <a:pt x="386" y="132"/>
                                      <a:pt x="387" y="113"/>
                                      <a:pt x="388" y="94"/>
                                    </a:cubicBezTo>
                                    <a:cubicBezTo>
                                      <a:pt x="389" y="89"/>
                                      <a:pt x="389" y="85"/>
                                      <a:pt x="390" y="80"/>
                                    </a:cubicBezTo>
                                    <a:cubicBezTo>
                                      <a:pt x="390" y="79"/>
                                      <a:pt x="390" y="78"/>
                                      <a:pt x="391" y="77"/>
                                    </a:cubicBezTo>
                                    <a:cubicBezTo>
                                      <a:pt x="391" y="77"/>
                                      <a:pt x="391" y="76"/>
                                      <a:pt x="391" y="76"/>
                                    </a:cubicBezTo>
                                    <a:cubicBezTo>
                                      <a:pt x="392" y="76"/>
                                      <a:pt x="392" y="77"/>
                                      <a:pt x="392" y="77"/>
                                    </a:cubicBezTo>
                                    <a:cubicBezTo>
                                      <a:pt x="393" y="78"/>
                                      <a:pt x="393" y="80"/>
                                      <a:pt x="393" y="81"/>
                                    </a:cubicBezTo>
                                    <a:cubicBezTo>
                                      <a:pt x="394" y="87"/>
                                      <a:pt x="395" y="94"/>
                                      <a:pt x="395" y="100"/>
                                    </a:cubicBezTo>
                                    <a:cubicBezTo>
                                      <a:pt x="397" y="116"/>
                                      <a:pt x="397" y="132"/>
                                      <a:pt x="398" y="148"/>
                                    </a:cubicBezTo>
                                    <a:cubicBezTo>
                                      <a:pt x="401" y="197"/>
                                      <a:pt x="403" y="246"/>
                                      <a:pt x="407" y="294"/>
                                    </a:cubicBezTo>
                                    <a:cubicBezTo>
                                      <a:pt x="407" y="306"/>
                                      <a:pt x="408" y="318"/>
                                      <a:pt x="410" y="330"/>
                                    </a:cubicBezTo>
                                    <a:cubicBezTo>
                                      <a:pt x="410" y="333"/>
                                      <a:pt x="411" y="336"/>
                                      <a:pt x="411" y="338"/>
                                    </a:cubicBezTo>
                                    <a:cubicBezTo>
                                      <a:pt x="412" y="339"/>
                                      <a:pt x="412" y="341"/>
                                      <a:pt x="413" y="341"/>
                                    </a:cubicBezTo>
                                    <a:cubicBezTo>
                                      <a:pt x="413" y="341"/>
                                      <a:pt x="414" y="340"/>
                                      <a:pt x="414" y="340"/>
                                    </a:cubicBezTo>
                                    <a:cubicBezTo>
                                      <a:pt x="415" y="338"/>
                                      <a:pt x="415" y="336"/>
                                      <a:pt x="416" y="335"/>
                                    </a:cubicBezTo>
                                    <a:cubicBezTo>
                                      <a:pt x="417" y="327"/>
                                      <a:pt x="418" y="319"/>
                                      <a:pt x="419" y="311"/>
                                    </a:cubicBezTo>
                                    <a:cubicBezTo>
                                      <a:pt x="422" y="284"/>
                                      <a:pt x="424" y="256"/>
                                      <a:pt x="428" y="229"/>
                                    </a:cubicBezTo>
                                    <a:cubicBezTo>
                                      <a:pt x="429" y="223"/>
                                      <a:pt x="430" y="216"/>
                                      <a:pt x="431" y="210"/>
                                    </a:cubicBezTo>
                                    <a:cubicBezTo>
                                      <a:pt x="432" y="208"/>
                                      <a:pt x="432" y="207"/>
                                      <a:pt x="433" y="205"/>
                                    </a:cubicBezTo>
                                    <a:cubicBezTo>
                                      <a:pt x="433" y="205"/>
                                      <a:pt x="434" y="204"/>
                                      <a:pt x="434" y="204"/>
                                    </a:cubicBezTo>
                                    <a:cubicBezTo>
                                      <a:pt x="436" y="203"/>
                                      <a:pt x="437" y="205"/>
                                      <a:pt x="437" y="206"/>
                                    </a:cubicBezTo>
                                    <a:cubicBezTo>
                                      <a:pt x="439" y="209"/>
                                      <a:pt x="440" y="213"/>
                                      <a:pt x="441" y="217"/>
                                    </a:cubicBezTo>
                                    <a:cubicBezTo>
                                      <a:pt x="444" y="228"/>
                                      <a:pt x="446" y="239"/>
                                      <a:pt x="450" y="250"/>
                                    </a:cubicBezTo>
                                    <a:cubicBezTo>
                                      <a:pt x="450" y="253"/>
                                      <a:pt x="451" y="255"/>
                                      <a:pt x="453" y="258"/>
                                    </a:cubicBezTo>
                                    <a:cubicBezTo>
                                      <a:pt x="454" y="259"/>
                                      <a:pt x="455" y="260"/>
                                      <a:pt x="456" y="260"/>
                                    </a:cubicBezTo>
                                    <a:cubicBezTo>
                                      <a:pt x="457" y="260"/>
                                      <a:pt x="458" y="259"/>
                                      <a:pt x="459" y="259"/>
                                    </a:cubicBezTo>
                                    <a:cubicBezTo>
                                      <a:pt x="461" y="257"/>
                                      <a:pt x="462" y="256"/>
                                      <a:pt x="463" y="254"/>
                                    </a:cubicBezTo>
                                    <a:cubicBezTo>
                                      <a:pt x="467" y="249"/>
                                      <a:pt x="471" y="242"/>
                                      <a:pt x="478" y="242"/>
                                    </a:cubicBezTo>
                                    <a:cubicBezTo>
                                      <a:pt x="482" y="242"/>
                                      <a:pt x="485" y="243"/>
                                      <a:pt x="489" y="244"/>
                                    </a:cubicBezTo>
                                    <a:cubicBezTo>
                                      <a:pt x="492" y="246"/>
                                      <a:pt x="496" y="246"/>
                                      <a:pt x="500" y="246"/>
                                    </a:cubicBezTo>
                                    <a:cubicBezTo>
                                      <a:pt x="504" y="246"/>
                                      <a:pt x="507" y="246"/>
                                      <a:pt x="511" y="246"/>
                                    </a:cubicBezTo>
                                    <a:cubicBezTo>
                                      <a:pt x="515" y="245"/>
                                      <a:pt x="518" y="245"/>
                                      <a:pt x="522" y="245"/>
                                    </a:cubicBezTo>
                                    <a:cubicBezTo>
                                      <a:pt x="584" y="245"/>
                                      <a:pt x="646" y="245"/>
                                      <a:pt x="708" y="245"/>
                                    </a:cubicBezTo>
                                  </a:path>
                                </a:pathLst>
                              </a:custGeom>
                              <a:noFill/>
                              <a:ln w="22225"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cxnSp>
                            <p:nvCxnSpPr>
                              <p:cNvPr id="83" name="直線コネクタ 82"/>
                              <p:cNvCxnSpPr/>
                              <p:nvPr/>
                            </p:nvCxnSpPr>
                            <p:spPr>
                              <a:xfrm flipH="1" flipV="1">
                                <a:off x="4597606" y="1724572"/>
                                <a:ext cx="268060" cy="8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grpSp>
            </p:grpSp>
            <p:cxnSp>
              <p:nvCxnSpPr>
                <p:cNvPr id="67" name="直線コネクタ 66"/>
                <p:cNvCxnSpPr/>
                <p:nvPr/>
              </p:nvCxnSpPr>
              <p:spPr>
                <a:xfrm flipH="1">
                  <a:off x="4216602" y="1725706"/>
                  <a:ext cx="1785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線矢印コネクタ 64"/>
              <p:cNvCxnSpPr>
                <a:endCxn id="32" idx="1"/>
              </p:cNvCxnSpPr>
              <p:nvPr/>
            </p:nvCxnSpPr>
            <p:spPr>
              <a:xfrm flipV="1">
                <a:off x="2711476" y="1387251"/>
                <a:ext cx="297909" cy="152951"/>
              </a:xfrm>
              <a:prstGeom prst="straightConnector1">
                <a:avLst/>
              </a:prstGeom>
              <a:ln w="22225">
                <a:solidFill>
                  <a:schemeClr val="tx1"/>
                </a:solidFill>
                <a:headEnd type="arrow" w="sm" len="med"/>
                <a:tailEnd type="none" w="med" len="sm"/>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1760922" y="3558285"/>
              <a:ext cx="4738727" cy="1085041"/>
              <a:chOff x="1760922" y="3558285"/>
              <a:chExt cx="5311564" cy="1085041"/>
            </a:xfrm>
          </p:grpSpPr>
          <p:cxnSp>
            <p:nvCxnSpPr>
              <p:cNvPr id="37" name="直線矢印コネクタ 36"/>
              <p:cNvCxnSpPr/>
              <p:nvPr/>
            </p:nvCxnSpPr>
            <p:spPr bwMode="auto">
              <a:xfrm>
                <a:off x="1760922" y="4634535"/>
                <a:ext cx="5311564" cy="0"/>
              </a:xfrm>
              <a:prstGeom prst="straightConnector1">
                <a:avLst/>
              </a:prstGeom>
              <a:noFill/>
              <a:ln w="22225" cap="flat" cmpd="sng" algn="ctr">
                <a:solidFill>
                  <a:srgbClr val="000000"/>
                </a:solidFill>
                <a:prstDash val="solid"/>
                <a:round/>
                <a:headEnd type="none" w="med" len="med"/>
                <a:tailEnd type="arrow"/>
              </a:ln>
              <a:effectLst/>
            </p:spPr>
          </p:cxnSp>
          <p:grpSp>
            <p:nvGrpSpPr>
              <p:cNvPr id="38" name="グループ化 37"/>
              <p:cNvGrpSpPr/>
              <p:nvPr/>
            </p:nvGrpSpPr>
            <p:grpSpPr>
              <a:xfrm flipH="1">
                <a:off x="3092530" y="3642616"/>
                <a:ext cx="3412389" cy="981522"/>
                <a:chOff x="2220802" y="3973336"/>
                <a:chExt cx="5483225" cy="1841506"/>
              </a:xfrm>
            </p:grpSpPr>
            <p:sp>
              <p:nvSpPr>
                <p:cNvPr id="48" name="Line 10"/>
                <p:cNvSpPr>
                  <a:spLocks noChangeShapeType="1"/>
                </p:cNvSpPr>
                <p:nvPr/>
              </p:nvSpPr>
              <p:spPr bwMode="auto">
                <a:xfrm>
                  <a:off x="2220802" y="5605284"/>
                  <a:ext cx="0" cy="209550"/>
                </a:xfrm>
                <a:prstGeom prst="line">
                  <a:avLst/>
                </a:prstGeom>
                <a:noFill/>
                <a:ln w="28575">
                  <a:solidFill>
                    <a:srgbClr val="9F2C03"/>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9" name="Line 11"/>
                <p:cNvSpPr>
                  <a:spLocks noChangeShapeType="1"/>
                </p:cNvSpPr>
                <p:nvPr/>
              </p:nvSpPr>
              <p:spPr bwMode="auto">
                <a:xfrm>
                  <a:off x="2612915" y="5524322"/>
                  <a:ext cx="0" cy="290512"/>
                </a:xfrm>
                <a:prstGeom prst="line">
                  <a:avLst/>
                </a:prstGeom>
                <a:noFill/>
                <a:ln w="28575">
                  <a:solidFill>
                    <a:srgbClr val="C53603"/>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0" name="Line 12"/>
                <p:cNvSpPr>
                  <a:spLocks noChangeShapeType="1"/>
                </p:cNvSpPr>
                <p:nvPr/>
              </p:nvSpPr>
              <p:spPr bwMode="auto">
                <a:xfrm>
                  <a:off x="3005027" y="5397322"/>
                  <a:ext cx="0" cy="417511"/>
                </a:xfrm>
                <a:prstGeom prst="line">
                  <a:avLst/>
                </a:prstGeom>
                <a:noFill/>
                <a:ln w="28575">
                  <a:solidFill>
                    <a:srgbClr val="F42604"/>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1" name="Line 13"/>
                <p:cNvSpPr>
                  <a:spLocks noChangeShapeType="1"/>
                </p:cNvSpPr>
                <p:nvPr/>
              </p:nvSpPr>
              <p:spPr bwMode="auto">
                <a:xfrm>
                  <a:off x="3397140" y="5130622"/>
                  <a:ext cx="0" cy="684211"/>
                </a:xfrm>
                <a:prstGeom prst="line">
                  <a:avLst/>
                </a:prstGeom>
                <a:noFill/>
                <a:ln w="28575">
                  <a:solidFill>
                    <a:srgbClr val="F42604"/>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2" name="Line 14"/>
                <p:cNvSpPr>
                  <a:spLocks noChangeShapeType="1"/>
                </p:cNvSpPr>
                <p:nvPr/>
              </p:nvSpPr>
              <p:spPr bwMode="auto">
                <a:xfrm>
                  <a:off x="3789252" y="4760735"/>
                  <a:ext cx="0" cy="1054099"/>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3" name="Line 15"/>
                <p:cNvSpPr>
                  <a:spLocks noChangeShapeType="1"/>
                </p:cNvSpPr>
                <p:nvPr/>
              </p:nvSpPr>
              <p:spPr bwMode="auto">
                <a:xfrm>
                  <a:off x="4178190" y="4332111"/>
                  <a:ext cx="0" cy="1482723"/>
                </a:xfrm>
                <a:prstGeom prst="line">
                  <a:avLst/>
                </a:prstGeom>
                <a:noFill/>
                <a:ln w="28575">
                  <a:solidFill>
                    <a:srgbClr val="FAAC20"/>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4" name="Line 16"/>
                <p:cNvSpPr>
                  <a:spLocks noChangeShapeType="1"/>
                </p:cNvSpPr>
                <p:nvPr/>
              </p:nvSpPr>
              <p:spPr bwMode="auto">
                <a:xfrm>
                  <a:off x="4570302" y="4066999"/>
                  <a:ext cx="0" cy="1747834"/>
                </a:xfrm>
                <a:prstGeom prst="line">
                  <a:avLst/>
                </a:prstGeom>
                <a:noFill/>
                <a:ln w="28575">
                  <a:solidFill>
                    <a:srgbClr val="F0FB17"/>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5" name="Line 17"/>
                <p:cNvSpPr>
                  <a:spLocks noChangeShapeType="1"/>
                </p:cNvSpPr>
                <p:nvPr/>
              </p:nvSpPr>
              <p:spPr bwMode="auto">
                <a:xfrm>
                  <a:off x="4962415" y="3973336"/>
                  <a:ext cx="0" cy="1841497"/>
                </a:xfrm>
                <a:prstGeom prst="line">
                  <a:avLst/>
                </a:prstGeom>
                <a:noFill/>
                <a:ln w="28575">
                  <a:solidFill>
                    <a:srgbClr val="B0FB1B"/>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6" name="Line 18"/>
                <p:cNvSpPr>
                  <a:spLocks noChangeShapeType="1"/>
                </p:cNvSpPr>
                <p:nvPr/>
              </p:nvSpPr>
              <p:spPr bwMode="auto">
                <a:xfrm>
                  <a:off x="5352940" y="4065412"/>
                  <a:ext cx="0" cy="1749423"/>
                </a:xfrm>
                <a:prstGeom prst="line">
                  <a:avLst/>
                </a:prstGeom>
                <a:noFill/>
                <a:ln w="28575">
                  <a:solidFill>
                    <a:srgbClr val="32F911"/>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7" name="Line 19"/>
                <p:cNvSpPr>
                  <a:spLocks noChangeShapeType="1"/>
                </p:cNvSpPr>
                <p:nvPr/>
              </p:nvSpPr>
              <p:spPr bwMode="auto">
                <a:xfrm>
                  <a:off x="5745052" y="4308300"/>
                  <a:ext cx="0" cy="1506536"/>
                </a:xfrm>
                <a:prstGeom prst="line">
                  <a:avLst/>
                </a:prstGeom>
                <a:noFill/>
                <a:ln w="28575">
                  <a:solidFill>
                    <a:srgbClr val="12F8DD"/>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8" name="Line 20"/>
                <p:cNvSpPr>
                  <a:spLocks noChangeShapeType="1"/>
                </p:cNvSpPr>
                <p:nvPr/>
              </p:nvSpPr>
              <p:spPr bwMode="auto">
                <a:xfrm>
                  <a:off x="6137165" y="4725813"/>
                  <a:ext cx="0" cy="1089024"/>
                </a:xfrm>
                <a:prstGeom prst="line">
                  <a:avLst/>
                </a:prstGeom>
                <a:noFill/>
                <a:ln w="28575">
                  <a:solidFill>
                    <a:srgbClr val="053CEB"/>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9" name="Line 21"/>
                <p:cNvSpPr>
                  <a:spLocks noChangeShapeType="1"/>
                </p:cNvSpPr>
                <p:nvPr/>
              </p:nvSpPr>
              <p:spPr bwMode="auto">
                <a:xfrm>
                  <a:off x="6527690" y="5071890"/>
                  <a:ext cx="0" cy="742950"/>
                </a:xfrm>
                <a:prstGeom prst="line">
                  <a:avLst/>
                </a:prstGeom>
                <a:noFill/>
                <a:ln w="28575">
                  <a:solidFill>
                    <a:srgbClr val="2005C3"/>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0" name="Line 22"/>
                <p:cNvSpPr>
                  <a:spLocks noChangeShapeType="1"/>
                </p:cNvSpPr>
                <p:nvPr/>
              </p:nvSpPr>
              <p:spPr bwMode="auto">
                <a:xfrm>
                  <a:off x="6919802" y="5327478"/>
                  <a:ext cx="0" cy="487362"/>
                </a:xfrm>
                <a:prstGeom prst="line">
                  <a:avLst/>
                </a:prstGeom>
                <a:noFill/>
                <a:ln w="28575">
                  <a:solidFill>
                    <a:srgbClr val="9A02DE"/>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1" name="Line 23"/>
                <p:cNvSpPr>
                  <a:spLocks noChangeShapeType="1"/>
                </p:cNvSpPr>
                <p:nvPr/>
              </p:nvSpPr>
              <p:spPr bwMode="auto">
                <a:xfrm>
                  <a:off x="7311915" y="5524329"/>
                  <a:ext cx="0" cy="290512"/>
                </a:xfrm>
                <a:prstGeom prst="line">
                  <a:avLst/>
                </a:prstGeom>
                <a:noFill/>
                <a:ln w="28575">
                  <a:solidFill>
                    <a:srgbClr val="E606D1"/>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2" name="Line 24"/>
                <p:cNvSpPr>
                  <a:spLocks noChangeShapeType="1"/>
                </p:cNvSpPr>
                <p:nvPr/>
              </p:nvSpPr>
              <p:spPr bwMode="auto">
                <a:xfrm>
                  <a:off x="7704027" y="5616405"/>
                  <a:ext cx="0" cy="198437"/>
                </a:xfrm>
                <a:prstGeom prst="line">
                  <a:avLst/>
                </a:prstGeom>
                <a:noFill/>
                <a:ln w="28575">
                  <a:solidFill>
                    <a:srgbClr val="C50372"/>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cxnSp>
            <p:nvCxnSpPr>
              <p:cNvPr id="39" name="直線矢印コネクタ 38"/>
              <p:cNvCxnSpPr/>
              <p:nvPr/>
            </p:nvCxnSpPr>
            <p:spPr bwMode="auto">
              <a:xfrm flipV="1">
                <a:off x="1773200" y="3558285"/>
                <a:ext cx="0" cy="1085041"/>
              </a:xfrm>
              <a:prstGeom prst="straightConnector1">
                <a:avLst/>
              </a:prstGeom>
              <a:noFill/>
              <a:ln w="22225" cap="flat" cmpd="sng" algn="ctr">
                <a:solidFill>
                  <a:srgbClr val="000000"/>
                </a:solidFill>
                <a:prstDash val="solid"/>
                <a:round/>
                <a:headEnd type="none" w="med" len="med"/>
                <a:tailEnd type="arrow"/>
              </a:ln>
              <a:effectLst/>
            </p:spPr>
          </p:cxnSp>
          <p:sp>
            <p:nvSpPr>
              <p:cNvPr id="40" name="Line 4"/>
              <p:cNvSpPr>
                <a:spLocks noChangeShapeType="1"/>
              </p:cNvSpPr>
              <p:nvPr/>
            </p:nvSpPr>
            <p:spPr bwMode="auto">
              <a:xfrm>
                <a:off x="1979712" y="4465756"/>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1" name="Line 5"/>
              <p:cNvSpPr>
                <a:spLocks noChangeShapeType="1"/>
              </p:cNvSpPr>
              <p:nvPr/>
            </p:nvSpPr>
            <p:spPr bwMode="auto">
              <a:xfrm>
                <a:off x="2195736" y="4454834"/>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2" name="Line 5"/>
              <p:cNvSpPr>
                <a:spLocks noChangeShapeType="1"/>
              </p:cNvSpPr>
              <p:nvPr/>
            </p:nvSpPr>
            <p:spPr bwMode="auto">
              <a:xfrm>
                <a:off x="2627784" y="4456915"/>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3" name="Line 5"/>
              <p:cNvSpPr>
                <a:spLocks noChangeShapeType="1"/>
              </p:cNvSpPr>
              <p:nvPr/>
            </p:nvSpPr>
            <p:spPr bwMode="auto">
              <a:xfrm>
                <a:off x="2411760" y="4465756"/>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cxnSp>
            <p:nvCxnSpPr>
              <p:cNvPr id="44" name="直線矢印コネクタ 43"/>
              <p:cNvCxnSpPr/>
              <p:nvPr/>
            </p:nvCxnSpPr>
            <p:spPr>
              <a:xfrm>
                <a:off x="5286773" y="4163738"/>
                <a:ext cx="242049" cy="6830"/>
              </a:xfrm>
              <a:prstGeom prst="straightConnector1">
                <a:avLst/>
              </a:prstGeom>
              <a:ln w="1587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760922" y="3957578"/>
                <a:ext cx="647972" cy="523220"/>
              </a:xfrm>
              <a:prstGeom prst="rect">
                <a:avLst/>
              </a:prstGeom>
              <a:noFill/>
            </p:spPr>
            <p:txBody>
              <a:bodyPr wrap="square" rtlCol="0">
                <a:spAutoFit/>
              </a:bodyPr>
              <a:lstStyle/>
              <a:p>
                <a:r>
                  <a:rPr lang="en-US" altLang="ja-JP" sz="2800" i="1" dirty="0" err="1" smtClean="0">
                    <a:latin typeface="Times New Roman" panose="02020603050405020304" pitchFamily="18" charset="0"/>
                    <a:ea typeface="Cambria Math" panose="02040503050406030204" pitchFamily="18" charset="0"/>
                    <a:cs typeface="Times New Roman" panose="02020603050405020304" pitchFamily="18" charset="0"/>
                  </a:rPr>
                  <a:t>f</a:t>
                </a:r>
                <a:r>
                  <a:rPr lang="en-US" altLang="ja-JP" sz="1100" i="1" dirty="0" err="1" smtClean="0">
                    <a:latin typeface="Times New Roman" panose="02020603050405020304" pitchFamily="18" charset="0"/>
                    <a:ea typeface="Cambria Math" panose="02040503050406030204" pitchFamily="18" charset="0"/>
                    <a:cs typeface="Times New Roman" panose="02020603050405020304" pitchFamily="18" charset="0"/>
                  </a:rPr>
                  <a:t>CEO</a:t>
                </a:r>
                <a:endParaRPr kumimoji="1" lang="ja-JP" altLang="en-US" sz="800" i="1" dirty="0">
                  <a:latin typeface="Times New Roman" panose="02020603050405020304" pitchFamily="18" charset="0"/>
                  <a:cs typeface="Times New Roman" panose="02020603050405020304" pitchFamily="18" charset="0"/>
                </a:endParaRPr>
              </a:p>
            </p:txBody>
          </p:sp>
          <p:cxnSp>
            <p:nvCxnSpPr>
              <p:cNvPr id="46" name="直線矢印コネクタ 45"/>
              <p:cNvCxnSpPr/>
              <p:nvPr/>
            </p:nvCxnSpPr>
            <p:spPr>
              <a:xfrm>
                <a:off x="1773926" y="4483976"/>
                <a:ext cx="197192" cy="10279"/>
              </a:xfrm>
              <a:prstGeom prst="straightConnector1">
                <a:avLst/>
              </a:prstGeom>
              <a:ln w="1587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7" name="Line 5"/>
              <p:cNvSpPr>
                <a:spLocks noChangeShapeType="1"/>
              </p:cNvSpPr>
              <p:nvPr/>
            </p:nvSpPr>
            <p:spPr bwMode="auto">
              <a:xfrm>
                <a:off x="2827331" y="4456915"/>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
          <p:nvSpPr>
            <p:cNvPr id="35" name="Line 5"/>
            <p:cNvSpPr>
              <a:spLocks noChangeShapeType="1"/>
            </p:cNvSpPr>
            <p:nvPr/>
          </p:nvSpPr>
          <p:spPr bwMode="auto">
            <a:xfrm>
              <a:off x="2819040" y="1041856"/>
              <a:ext cx="0" cy="453831"/>
            </a:xfrm>
            <a:prstGeom prst="line">
              <a:avLst/>
            </a:prstGeom>
            <a:noFill/>
            <a:ln w="9525" cap="rnd">
              <a:solidFill>
                <a:srgbClr val="000000"/>
              </a:solidFill>
              <a:prstDash val="sysDash"/>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36" name="Line 5"/>
            <p:cNvSpPr>
              <a:spLocks noChangeShapeType="1"/>
            </p:cNvSpPr>
            <p:nvPr/>
          </p:nvSpPr>
          <p:spPr bwMode="auto">
            <a:xfrm flipH="1">
              <a:off x="5297313" y="1041856"/>
              <a:ext cx="1" cy="459343"/>
            </a:xfrm>
            <a:prstGeom prst="line">
              <a:avLst/>
            </a:prstGeom>
            <a:noFill/>
            <a:ln w="9525" cap="rnd">
              <a:solidFill>
                <a:srgbClr val="000000"/>
              </a:solidFill>
              <a:prstDash val="sysDash"/>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Tree>
    <p:extLst>
      <p:ext uri="{BB962C8B-B14F-4D97-AF65-F5344CB8AC3E}">
        <p14:creationId xmlns:p14="http://schemas.microsoft.com/office/powerpoint/2010/main" val="5507326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41490"/>
            <a:ext cx="7056784" cy="24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243408"/>
            <a:ext cx="9144000" cy="1143000"/>
          </a:xfrm>
          <a:solidFill>
            <a:schemeClr val="bg1">
              <a:alpha val="91000"/>
            </a:schemeClr>
          </a:solidFill>
        </p:spPr>
        <p:txBody>
          <a:bodyPr/>
          <a:lstStyle/>
          <a:p>
            <a:r>
              <a:rPr kumimoji="1" lang="ja-JP" altLang="en-US" sz="4000" dirty="0" smtClean="0"/>
              <a:t>   デュアル光コム分光</a:t>
            </a:r>
            <a:r>
              <a:rPr lang="ja-JP" altLang="en-US" sz="4000" dirty="0"/>
              <a:t>法</a:t>
            </a:r>
            <a:r>
              <a:rPr kumimoji="1" lang="ja-JP" altLang="en-US" sz="4000" dirty="0" smtClean="0"/>
              <a:t>（時間領域）</a:t>
            </a:r>
            <a:endParaRPr kumimoji="1" lang="ja-JP" altLang="en-US" sz="4000" dirty="0"/>
          </a:p>
        </p:txBody>
      </p:sp>
      <p:sp>
        <p:nvSpPr>
          <p:cNvPr id="6" name="下矢印 5"/>
          <p:cNvSpPr/>
          <p:nvPr/>
        </p:nvSpPr>
        <p:spPr bwMode="auto">
          <a:xfrm>
            <a:off x="4941754" y="3789040"/>
            <a:ext cx="504056"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CC99"/>
              </a:solidFill>
            </a:endParaRPr>
          </a:p>
        </p:txBody>
      </p:sp>
      <p:cxnSp>
        <p:nvCxnSpPr>
          <p:cNvPr id="9" name="直線矢印コネクタ 8"/>
          <p:cNvCxnSpPr/>
          <p:nvPr/>
        </p:nvCxnSpPr>
        <p:spPr bwMode="auto">
          <a:xfrm>
            <a:off x="2051808" y="3429000"/>
            <a:ext cx="1584000" cy="0"/>
          </a:xfrm>
          <a:prstGeom prst="straightConnector1">
            <a:avLst/>
          </a:prstGeom>
          <a:noFill/>
          <a:ln w="31750" cap="flat" cmpd="sng" algn="ctr">
            <a:solidFill>
              <a:schemeClr val="tx1"/>
            </a:solidFill>
            <a:prstDash val="solid"/>
            <a:round/>
            <a:headEnd type="arrow"/>
            <a:tailEnd type="arrow"/>
          </a:ln>
          <a:effectLst/>
        </p:spPr>
      </p:cxnSp>
      <p:sp>
        <p:nvSpPr>
          <p:cNvPr id="2054" name="テキスト ボックス 2053"/>
          <p:cNvSpPr txBox="1"/>
          <p:nvPr/>
        </p:nvSpPr>
        <p:spPr>
          <a:xfrm>
            <a:off x="2267744" y="2967335"/>
            <a:ext cx="1296144" cy="461665"/>
          </a:xfrm>
          <a:prstGeom prst="rect">
            <a:avLst/>
          </a:prstGeom>
          <a:noFill/>
        </p:spPr>
        <p:txBody>
          <a:bodyPr wrap="square" rtlCol="0">
            <a:spAutoFit/>
          </a:bodyPr>
          <a:lstStyle/>
          <a:p>
            <a:r>
              <a:rPr lang="en-US" altLang="ja-JP" sz="2400" i="1" dirty="0">
                <a:solidFill>
                  <a:srgbClr val="000000"/>
                </a:solidFill>
                <a:latin typeface="Times New Roman" panose="02020603050405020304" pitchFamily="18" charset="0"/>
                <a:cs typeface="Times New Roman" panose="02020603050405020304" pitchFamily="18" charset="0"/>
              </a:rPr>
              <a:t>1/</a:t>
            </a:r>
            <a:r>
              <a:rPr lang="en-US" altLang="ja-JP" sz="2400" i="1" dirty="0" err="1">
                <a:solidFill>
                  <a:srgbClr val="000000"/>
                </a:solidFill>
                <a:latin typeface="Times New Roman" panose="02020603050405020304" pitchFamily="18" charset="0"/>
                <a:cs typeface="Times New Roman" panose="02020603050405020304" pitchFamily="18" charset="0"/>
              </a:rPr>
              <a:t>Δf</a:t>
            </a:r>
            <a:r>
              <a:rPr lang="en-US" altLang="ja-JP" sz="1400" i="1" dirty="0" err="1">
                <a:solidFill>
                  <a:srgbClr val="000000"/>
                </a:solidFill>
                <a:latin typeface="Times New Roman" panose="02020603050405020304" pitchFamily="18" charset="0"/>
                <a:cs typeface="Times New Roman" panose="02020603050405020304" pitchFamily="18" charset="0"/>
              </a:rPr>
              <a:t>rep</a:t>
            </a:r>
            <a:endParaRPr lang="ja-JP" altLang="en-US" sz="1400" i="1" dirty="0">
              <a:solidFill>
                <a:srgbClr val="000000"/>
              </a:solidFill>
              <a:latin typeface="Times New Roman" panose="02020603050405020304" pitchFamily="18" charset="0"/>
              <a:cs typeface="Times New Roman" panose="02020603050405020304" pitchFamily="18" charset="0"/>
            </a:endParaRPr>
          </a:p>
        </p:txBody>
      </p:sp>
      <p:sp>
        <p:nvSpPr>
          <p:cNvPr id="2058" name="テキスト ボックス 2057"/>
          <p:cNvSpPr txBox="1"/>
          <p:nvPr/>
        </p:nvSpPr>
        <p:spPr>
          <a:xfrm>
            <a:off x="5580112" y="3749703"/>
            <a:ext cx="2088232" cy="461665"/>
          </a:xfrm>
          <a:prstGeom prst="rect">
            <a:avLst/>
          </a:prstGeom>
          <a:noFill/>
        </p:spPr>
        <p:txBody>
          <a:bodyPr wrap="square" rtlCol="0">
            <a:spAutoFit/>
          </a:bodyPr>
          <a:lstStyle/>
          <a:p>
            <a:r>
              <a:rPr lang="ja-JP" altLang="en-US" sz="2400" dirty="0">
                <a:solidFill>
                  <a:srgbClr val="000000"/>
                </a:solidFill>
              </a:rPr>
              <a:t>フーリエ変換</a:t>
            </a:r>
          </a:p>
        </p:txBody>
      </p:sp>
      <p:sp>
        <p:nvSpPr>
          <p:cNvPr id="3" name="正方形/長方形 2"/>
          <p:cNvSpPr/>
          <p:nvPr/>
        </p:nvSpPr>
        <p:spPr>
          <a:xfrm>
            <a:off x="5669716" y="533523"/>
            <a:ext cx="3759042" cy="338554"/>
          </a:xfrm>
          <a:prstGeom prst="rect">
            <a:avLst/>
          </a:prstGeom>
        </p:spPr>
        <p:txBody>
          <a:bodyPr wrap="none">
            <a:spAutoFit/>
          </a:bodyPr>
          <a:lstStyle/>
          <a:p>
            <a:r>
              <a:rPr lang="en-US" altLang="ja-JP" sz="1600" i="1" dirty="0">
                <a:solidFill>
                  <a:srgbClr val="000000"/>
                </a:solidFill>
                <a:latin typeface="Times New Roman" panose="02020603050405020304" pitchFamily="18" charset="0"/>
                <a:cs typeface="Times New Roman" panose="02020603050405020304" pitchFamily="18" charset="0"/>
              </a:rPr>
              <a:t>Ref) S. Schiller, Opt. Lett., </a:t>
            </a:r>
            <a:r>
              <a:rPr lang="en-US" altLang="ja-JP" sz="1600" b="1" i="1" dirty="0">
                <a:solidFill>
                  <a:srgbClr val="000000"/>
                </a:solidFill>
                <a:latin typeface="Times New Roman" panose="02020603050405020304" pitchFamily="18" charset="0"/>
                <a:cs typeface="Times New Roman" panose="02020603050405020304" pitchFamily="18" charset="0"/>
              </a:rPr>
              <a:t>27</a:t>
            </a:r>
            <a:r>
              <a:rPr lang="en-US" altLang="ja-JP" sz="1600" i="1" dirty="0">
                <a:solidFill>
                  <a:srgbClr val="000000"/>
                </a:solidFill>
                <a:latin typeface="Times New Roman" panose="02020603050405020304" pitchFamily="18" charset="0"/>
                <a:cs typeface="Times New Roman" panose="02020603050405020304" pitchFamily="18" charset="0"/>
              </a:rPr>
              <a:t>, 766(2002)</a:t>
            </a:r>
            <a:r>
              <a:rPr lang="ja-JP" altLang="en-US" sz="1600" dirty="0">
                <a:solidFill>
                  <a:srgbClr val="000000"/>
                </a:solidFill>
                <a:latin typeface="Times New Roman" panose="02020603050405020304" pitchFamily="18" charset="0"/>
                <a:cs typeface="Times New Roman" panose="02020603050405020304" pitchFamily="18" charset="0"/>
              </a:rPr>
              <a:t>．</a:t>
            </a:r>
            <a:endParaRPr lang="en-US" altLang="ja-JP" sz="1600" dirty="0">
              <a:solidFill>
                <a:srgbClr val="000000"/>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7106544" y="779825"/>
            <a:ext cx="885387" cy="461665"/>
          </a:xfrm>
          <a:prstGeom prst="rect">
            <a:avLst/>
          </a:prstGeom>
          <a:noFill/>
        </p:spPr>
        <p:txBody>
          <a:bodyPr wrap="square" rtlCol="0">
            <a:spAutoFit/>
          </a:bodyPr>
          <a:lstStyle/>
          <a:p>
            <a:r>
              <a:rPr lang="en-US" altLang="ja-JP" sz="2400" i="1" dirty="0">
                <a:solidFill>
                  <a:srgbClr val="000000"/>
                </a:solidFill>
                <a:latin typeface="Times New Roman" panose="02020603050405020304" pitchFamily="18" charset="0"/>
                <a:cs typeface="Times New Roman" panose="02020603050405020304" pitchFamily="18" charset="0"/>
              </a:rPr>
              <a:t>1/</a:t>
            </a:r>
            <a:r>
              <a:rPr lang="en-US" altLang="ja-JP" sz="2400" i="1" dirty="0" err="1">
                <a:solidFill>
                  <a:srgbClr val="000000"/>
                </a:solidFill>
                <a:latin typeface="Times New Roman" panose="02020603050405020304" pitchFamily="18" charset="0"/>
                <a:cs typeface="Times New Roman" panose="02020603050405020304" pitchFamily="18" charset="0"/>
              </a:rPr>
              <a:t>f</a:t>
            </a:r>
            <a:r>
              <a:rPr lang="en-US" altLang="ja-JP" sz="1600" i="1" dirty="0" err="1">
                <a:solidFill>
                  <a:srgbClr val="000000"/>
                </a:solidFill>
                <a:latin typeface="Times New Roman" panose="02020603050405020304" pitchFamily="18" charset="0"/>
                <a:cs typeface="Times New Roman" panose="02020603050405020304" pitchFamily="18" charset="0"/>
              </a:rPr>
              <a:t>rep</a:t>
            </a:r>
            <a:endParaRPr lang="ja-JP" altLang="en-US" sz="1600" i="1" dirty="0">
              <a:solidFill>
                <a:srgbClr val="000000"/>
              </a:solidFill>
              <a:latin typeface="Times New Roman" panose="02020603050405020304" pitchFamily="18" charset="0"/>
              <a:cs typeface="Times New Roman" panose="02020603050405020304" pitchFamily="18" charset="0"/>
            </a:endParaRPr>
          </a:p>
        </p:txBody>
      </p:sp>
      <p:cxnSp>
        <p:nvCxnSpPr>
          <p:cNvPr id="17" name="直線矢印コネクタ 16"/>
          <p:cNvCxnSpPr/>
          <p:nvPr/>
        </p:nvCxnSpPr>
        <p:spPr bwMode="auto">
          <a:xfrm>
            <a:off x="6829238" y="1278114"/>
            <a:ext cx="1440000" cy="0"/>
          </a:xfrm>
          <a:prstGeom prst="straightConnector1">
            <a:avLst/>
          </a:prstGeom>
          <a:noFill/>
          <a:ln w="31750" cap="flat" cmpd="sng" algn="ctr">
            <a:solidFill>
              <a:schemeClr val="tx1"/>
            </a:solidFill>
            <a:prstDash val="solid"/>
            <a:round/>
            <a:headEnd type="arrow"/>
            <a:tailEnd type="arrow"/>
          </a:ln>
          <a:effectLst/>
        </p:spPr>
      </p:cxnSp>
      <p:sp>
        <p:nvSpPr>
          <p:cNvPr id="21" name="テキスト ボックス 20"/>
          <p:cNvSpPr txBox="1"/>
          <p:nvPr/>
        </p:nvSpPr>
        <p:spPr>
          <a:xfrm>
            <a:off x="395537" y="1124744"/>
            <a:ext cx="1152128" cy="461665"/>
          </a:xfrm>
          <a:prstGeom prst="rect">
            <a:avLst/>
          </a:prstGeom>
          <a:noFill/>
        </p:spPr>
        <p:txBody>
          <a:bodyPr wrap="square" rtlCol="0">
            <a:spAutoFit/>
          </a:bodyPr>
          <a:lstStyle/>
          <a:p>
            <a:r>
              <a:rPr lang="en-US" altLang="ja-JP" sz="2400" dirty="0" smtClean="0">
                <a:solidFill>
                  <a:srgbClr val="000000"/>
                </a:solidFill>
                <a:latin typeface="Times New Roman" panose="02020603050405020304" pitchFamily="18" charset="0"/>
                <a:cs typeface="Times New Roman" panose="02020603050405020304" pitchFamily="18" charset="0"/>
              </a:rPr>
              <a:t>Comb1</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395536" y="1700808"/>
            <a:ext cx="1152128" cy="461665"/>
          </a:xfrm>
          <a:prstGeom prst="rect">
            <a:avLst/>
          </a:prstGeom>
          <a:noFill/>
        </p:spPr>
        <p:txBody>
          <a:bodyPr wrap="square" rtlCol="0">
            <a:spAutoFit/>
          </a:bodyPr>
          <a:lstStyle/>
          <a:p>
            <a:r>
              <a:rPr lang="en-US" altLang="ja-JP" sz="2400" dirty="0" smtClean="0">
                <a:solidFill>
                  <a:srgbClr val="000000"/>
                </a:solidFill>
                <a:latin typeface="Times New Roman" panose="02020603050405020304" pitchFamily="18" charset="0"/>
                <a:cs typeface="Times New Roman" panose="02020603050405020304" pitchFamily="18" charset="0"/>
              </a:rPr>
              <a:t>Comb2</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0" y="2466185"/>
            <a:ext cx="2017535" cy="830997"/>
          </a:xfrm>
          <a:prstGeom prst="rect">
            <a:avLst/>
          </a:prstGeom>
          <a:noFill/>
        </p:spPr>
        <p:txBody>
          <a:bodyPr wrap="square" rtlCol="0">
            <a:spAutoFit/>
          </a:bodyPr>
          <a:lstStyle/>
          <a:p>
            <a:pPr algn="ctr"/>
            <a:r>
              <a:rPr lang="ja-JP" altLang="en-US" sz="2400" dirty="0" smtClean="0"/>
              <a:t>インター</a:t>
            </a:r>
            <a:endParaRPr lang="en-US" altLang="ja-JP" sz="2400" dirty="0" smtClean="0"/>
          </a:p>
          <a:p>
            <a:pPr algn="ctr"/>
            <a:r>
              <a:rPr lang="ja-JP" altLang="en-US" sz="2400" dirty="0" smtClean="0"/>
              <a:t>フェログラム</a:t>
            </a:r>
            <a:endParaRPr kumimoji="1" lang="ja-JP" altLang="en-US" sz="2400" dirty="0"/>
          </a:p>
        </p:txBody>
      </p:sp>
      <p:sp>
        <p:nvSpPr>
          <p:cNvPr id="4" name="スライド番号プレースホルダー 3"/>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6</a:t>
            </a:fld>
            <a:endParaRPr lang="ja-JP" altLang="en-US" sz="2000" dirty="0">
              <a:solidFill>
                <a:srgbClr val="000000"/>
              </a:solidFill>
            </a:endParaRPr>
          </a:p>
        </p:txBody>
      </p:sp>
      <p:sp>
        <p:nvSpPr>
          <p:cNvPr id="8" name="正方形/長方形 7"/>
          <p:cNvSpPr/>
          <p:nvPr/>
        </p:nvSpPr>
        <p:spPr>
          <a:xfrm>
            <a:off x="716221" y="6354325"/>
            <a:ext cx="7711557" cy="461665"/>
          </a:xfrm>
          <a:prstGeom prst="rect">
            <a:avLst/>
          </a:prstGeom>
        </p:spPr>
        <p:txBody>
          <a:bodyPr wrap="square">
            <a:spAutoFit/>
          </a:bodyPr>
          <a:lstStyle/>
          <a:p>
            <a:r>
              <a:rPr lang="en-US" altLang="ja-JP" sz="2400" dirty="0">
                <a:latin typeface="Times New Roman" panose="02020603050405020304" pitchFamily="18" charset="0"/>
                <a:cs typeface="Times New Roman" panose="02020603050405020304" pitchFamily="18" charset="0"/>
              </a:rPr>
              <a:t>RF</a:t>
            </a:r>
            <a:r>
              <a:rPr lang="ja-JP" altLang="en-US" sz="2400" dirty="0"/>
              <a:t>領域で信号を</a:t>
            </a:r>
            <a:r>
              <a:rPr lang="ja-JP" altLang="en-US" sz="2400" dirty="0" smtClean="0"/>
              <a:t>取得する</a:t>
            </a:r>
            <a:r>
              <a:rPr lang="ja-JP" altLang="en-US" sz="2400" dirty="0"/>
              <a:t>こと</a:t>
            </a:r>
            <a:r>
              <a:rPr lang="ja-JP" altLang="en-US" sz="2400" dirty="0" smtClean="0"/>
              <a:t>で直接</a:t>
            </a:r>
            <a:r>
              <a:rPr lang="ja-JP" altLang="en-US" sz="2400" dirty="0"/>
              <a:t>検出が可能</a:t>
            </a:r>
          </a:p>
        </p:txBody>
      </p:sp>
      <p:sp>
        <p:nvSpPr>
          <p:cNvPr id="20" name="テキスト ボックス 19"/>
          <p:cNvSpPr txBox="1"/>
          <p:nvPr/>
        </p:nvSpPr>
        <p:spPr>
          <a:xfrm>
            <a:off x="-372910" y="4241456"/>
            <a:ext cx="2826326" cy="707886"/>
          </a:xfrm>
          <a:prstGeom prst="rect">
            <a:avLst/>
          </a:prstGeom>
          <a:noFill/>
        </p:spPr>
        <p:txBody>
          <a:bodyPr wrap="square" rtlCol="0">
            <a:spAutoFit/>
          </a:bodyPr>
          <a:lstStyle/>
          <a:p>
            <a:pPr algn="ctr"/>
            <a:r>
              <a:rPr lang="ja-JP" altLang="en-US" sz="2000" dirty="0" smtClean="0">
                <a:latin typeface="+mn-ea"/>
                <a:cs typeface="Times New Roman" panose="02020603050405020304" pitchFamily="18" charset="0"/>
              </a:rPr>
              <a:t>ラジオ</a:t>
            </a:r>
            <a:endParaRPr lang="en-US" altLang="ja-JP" sz="2000" dirty="0" smtClean="0">
              <a:latin typeface="+mn-ea"/>
              <a:cs typeface="Times New Roman" panose="02020603050405020304" pitchFamily="18" charset="0"/>
            </a:endParaRPr>
          </a:p>
          <a:p>
            <a:pPr algn="ctr"/>
            <a:r>
              <a:rPr lang="ja-JP" altLang="en-US" sz="2000" dirty="0" smtClean="0">
                <a:latin typeface="+mn-ea"/>
                <a:cs typeface="Times New Roman" panose="02020603050405020304" pitchFamily="18" charset="0"/>
              </a:rPr>
              <a:t>周波数</a:t>
            </a:r>
            <a:r>
              <a:rPr lang="en-US" altLang="ja-JP" sz="2000" dirty="0" smtClean="0">
                <a:latin typeface="Times New Roman" panose="02020603050405020304" pitchFamily="18" charset="0"/>
                <a:cs typeface="Times New Roman" panose="02020603050405020304" pitchFamily="18" charset="0"/>
              </a:rPr>
              <a:t>(RF)</a:t>
            </a:r>
            <a:r>
              <a:rPr lang="ja-JP" altLang="en-US" sz="2000" dirty="0" smtClean="0">
                <a:latin typeface="+mn-ea"/>
                <a:cs typeface="Times New Roman" panose="02020603050405020304" pitchFamily="18" charset="0"/>
              </a:rPr>
              <a:t>領域</a:t>
            </a:r>
            <a:endParaRPr kumimoji="1" lang="ja-JP" altLang="en-US" sz="2000" dirty="0">
              <a:latin typeface="+mn-ea"/>
              <a:cs typeface="Times New Roman" panose="02020603050405020304" pitchFamily="18" charset="0"/>
            </a:endParaRPr>
          </a:p>
        </p:txBody>
      </p:sp>
      <p:grpSp>
        <p:nvGrpSpPr>
          <p:cNvPr id="2050" name="グループ化 2049"/>
          <p:cNvGrpSpPr/>
          <p:nvPr/>
        </p:nvGrpSpPr>
        <p:grpSpPr>
          <a:xfrm>
            <a:off x="2771800" y="4284335"/>
            <a:ext cx="6569171" cy="2385025"/>
            <a:chOff x="2771800" y="4194325"/>
            <a:chExt cx="6569171" cy="2385025"/>
          </a:xfrm>
        </p:grpSpPr>
        <p:grpSp>
          <p:nvGrpSpPr>
            <p:cNvPr id="2049" name="グループ化 2048"/>
            <p:cNvGrpSpPr/>
            <p:nvPr/>
          </p:nvGrpSpPr>
          <p:grpSpPr>
            <a:xfrm>
              <a:off x="2771800" y="4194325"/>
              <a:ext cx="5838311" cy="2385025"/>
              <a:chOff x="2450352" y="4014065"/>
              <a:chExt cx="5838311" cy="2385025"/>
            </a:xfrm>
          </p:grpSpPr>
          <p:cxnSp>
            <p:nvCxnSpPr>
              <p:cNvPr id="23" name="直線矢印コネクタ 22"/>
              <p:cNvCxnSpPr/>
              <p:nvPr/>
            </p:nvCxnSpPr>
            <p:spPr>
              <a:xfrm flipH="1" flipV="1">
                <a:off x="2450352" y="4016380"/>
                <a:ext cx="38897" cy="17258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489249" y="5742225"/>
                <a:ext cx="5799414" cy="76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988177" y="4563362"/>
                <a:ext cx="3410" cy="117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855707" y="4014065"/>
                <a:ext cx="0" cy="17282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647817" y="4563362"/>
                <a:ext cx="0" cy="117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511937" y="4950195"/>
                <a:ext cx="0" cy="7921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074806" y="5805033"/>
                <a:ext cx="484721" cy="369332"/>
              </a:xfrm>
              <a:prstGeom prst="rect">
                <a:avLst/>
              </a:prstGeom>
              <a:noFill/>
            </p:spPr>
            <p:txBody>
              <a:bodyPr wrap="square" rtlCol="0">
                <a:spAutoFit/>
              </a:bodyPr>
              <a:lstStyle/>
              <a:p>
                <a:r>
                  <a:rPr kumimoji="1" lang="en-US" altLang="ja-JP" dirty="0" err="1" smtClean="0">
                    <a:solidFill>
                      <a:srgbClr val="00B050"/>
                    </a:solidFill>
                  </a:rPr>
                  <a:t>Δf</a:t>
                </a:r>
                <a:endParaRPr kumimoji="1" lang="ja-JP" altLang="en-US" sz="1400" dirty="0">
                  <a:solidFill>
                    <a:srgbClr val="00B050"/>
                  </a:solidFill>
                </a:endParaRPr>
              </a:p>
            </p:txBody>
          </p:sp>
          <p:sp>
            <p:nvSpPr>
              <p:cNvPr id="30" name="テキスト ボックス 29"/>
              <p:cNvSpPr txBox="1"/>
              <p:nvPr/>
            </p:nvSpPr>
            <p:spPr>
              <a:xfrm>
                <a:off x="3817933" y="5814315"/>
                <a:ext cx="533704" cy="584775"/>
              </a:xfrm>
              <a:prstGeom prst="rect">
                <a:avLst/>
              </a:prstGeom>
              <a:noFill/>
            </p:spPr>
            <p:txBody>
              <a:bodyPr wrap="square" rtlCol="0">
                <a:spAutoFit/>
              </a:bodyPr>
              <a:lstStyle/>
              <a:p>
                <a:r>
                  <a:rPr lang="en-US" altLang="ja-JP" dirty="0" smtClean="0">
                    <a:solidFill>
                      <a:srgbClr val="00B050"/>
                    </a:solidFill>
                  </a:rPr>
                  <a:t>2Δf</a:t>
                </a:r>
                <a:endParaRPr lang="ja-JP" altLang="en-US" sz="1400" dirty="0">
                  <a:solidFill>
                    <a:srgbClr val="00B050"/>
                  </a:solidFill>
                </a:endParaRPr>
              </a:p>
              <a:p>
                <a:endParaRPr kumimoji="1" lang="ja-JP" altLang="en-US" sz="1400" dirty="0">
                  <a:solidFill>
                    <a:srgbClr val="00B050"/>
                  </a:solidFill>
                </a:endParaRPr>
              </a:p>
            </p:txBody>
          </p:sp>
          <p:sp>
            <p:nvSpPr>
              <p:cNvPr id="31" name="テキスト ボックス 30"/>
              <p:cNvSpPr txBox="1"/>
              <p:nvPr/>
            </p:nvSpPr>
            <p:spPr>
              <a:xfrm>
                <a:off x="4610043" y="5805620"/>
                <a:ext cx="533704" cy="584775"/>
              </a:xfrm>
              <a:prstGeom prst="rect">
                <a:avLst/>
              </a:prstGeom>
              <a:noFill/>
            </p:spPr>
            <p:txBody>
              <a:bodyPr wrap="square" rtlCol="0">
                <a:spAutoFit/>
              </a:bodyPr>
              <a:lstStyle/>
              <a:p>
                <a:r>
                  <a:rPr lang="en-US" altLang="ja-JP" dirty="0">
                    <a:solidFill>
                      <a:srgbClr val="00B050"/>
                    </a:solidFill>
                  </a:rPr>
                  <a:t>3</a:t>
                </a:r>
                <a:r>
                  <a:rPr lang="en-US" altLang="ja-JP" dirty="0" smtClean="0">
                    <a:solidFill>
                      <a:srgbClr val="00B050"/>
                    </a:solidFill>
                  </a:rPr>
                  <a:t>Δf</a:t>
                </a:r>
                <a:endParaRPr lang="ja-JP" altLang="en-US" sz="1400" dirty="0">
                  <a:solidFill>
                    <a:srgbClr val="00B050"/>
                  </a:solidFill>
                </a:endParaRPr>
              </a:p>
              <a:p>
                <a:endParaRPr kumimoji="1" lang="ja-JP" altLang="en-US" sz="1400" dirty="0">
                  <a:solidFill>
                    <a:srgbClr val="00B050"/>
                  </a:solidFill>
                </a:endParaRPr>
              </a:p>
            </p:txBody>
          </p:sp>
          <p:sp>
            <p:nvSpPr>
              <p:cNvPr id="32" name="テキスト ボックス 31"/>
              <p:cNvSpPr txBox="1"/>
              <p:nvPr/>
            </p:nvSpPr>
            <p:spPr>
              <a:xfrm>
                <a:off x="6223897" y="5805620"/>
                <a:ext cx="533704" cy="584775"/>
              </a:xfrm>
              <a:prstGeom prst="rect">
                <a:avLst/>
              </a:prstGeom>
              <a:noFill/>
            </p:spPr>
            <p:txBody>
              <a:bodyPr wrap="square" rtlCol="0">
                <a:spAutoFit/>
              </a:bodyPr>
              <a:lstStyle/>
              <a:p>
                <a:r>
                  <a:rPr lang="en-US" altLang="ja-JP" dirty="0" err="1" smtClean="0">
                    <a:solidFill>
                      <a:srgbClr val="00B050"/>
                    </a:solidFill>
                  </a:rPr>
                  <a:t>nΔf</a:t>
                </a:r>
                <a:endParaRPr lang="ja-JP" altLang="en-US" sz="1400" dirty="0">
                  <a:solidFill>
                    <a:srgbClr val="00B050"/>
                  </a:solidFill>
                </a:endParaRPr>
              </a:p>
              <a:p>
                <a:endParaRPr kumimoji="1" lang="ja-JP" altLang="en-US" sz="1400" dirty="0">
                  <a:solidFill>
                    <a:srgbClr val="00B050"/>
                  </a:solidFill>
                </a:endParaRPr>
              </a:p>
            </p:txBody>
          </p:sp>
          <p:sp>
            <p:nvSpPr>
              <p:cNvPr id="33" name="テキスト ボックス 32"/>
              <p:cNvSpPr txBox="1"/>
              <p:nvPr/>
            </p:nvSpPr>
            <p:spPr>
              <a:xfrm>
                <a:off x="5157065" y="5814315"/>
                <a:ext cx="1080525" cy="369332"/>
              </a:xfrm>
              <a:prstGeom prst="rect">
                <a:avLst/>
              </a:prstGeom>
              <a:noFill/>
            </p:spPr>
            <p:txBody>
              <a:bodyPr wrap="square" rtlCol="0">
                <a:spAutoFit/>
              </a:bodyPr>
              <a:lstStyle/>
              <a:p>
                <a:r>
                  <a:rPr lang="ja-JP" altLang="en-US" dirty="0">
                    <a:solidFill>
                      <a:srgbClr val="00B050"/>
                    </a:solidFill>
                  </a:rPr>
                  <a:t>・・・</a:t>
                </a:r>
                <a:endParaRPr kumimoji="1" lang="ja-JP" altLang="en-US" dirty="0">
                  <a:solidFill>
                    <a:srgbClr val="00B050"/>
                  </a:solidFill>
                </a:endParaRPr>
              </a:p>
            </p:txBody>
          </p:sp>
          <p:cxnSp>
            <p:nvCxnSpPr>
              <p:cNvPr id="34" name="直線コネクタ 33"/>
              <p:cNvCxnSpPr/>
              <p:nvPr/>
            </p:nvCxnSpPr>
            <p:spPr>
              <a:xfrm>
                <a:off x="3271487" y="4950195"/>
                <a:ext cx="0" cy="7921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8112006" y="5986338"/>
              <a:ext cx="1228965" cy="584775"/>
            </a:xfrm>
            <a:prstGeom prst="rect">
              <a:avLst/>
            </a:prstGeom>
            <a:noFill/>
          </p:spPr>
          <p:txBody>
            <a:bodyPr wrap="square" rtlCol="0">
              <a:spAutoFit/>
            </a:bodyPr>
            <a:lstStyle/>
            <a:p>
              <a:r>
                <a:rPr lang="en-US" altLang="ja-JP" dirty="0" smtClean="0">
                  <a:solidFill>
                    <a:srgbClr val="00B050"/>
                  </a:solidFill>
                </a:rPr>
                <a:t>[MHz]</a:t>
              </a:r>
              <a:endParaRPr lang="ja-JP" altLang="en-US" sz="1400" dirty="0">
                <a:solidFill>
                  <a:srgbClr val="00B050"/>
                </a:solidFill>
              </a:endParaRPr>
            </a:p>
            <a:p>
              <a:endParaRPr kumimoji="1" lang="ja-JP" altLang="en-US" sz="1400" dirty="0">
                <a:solidFill>
                  <a:srgbClr val="00B050"/>
                </a:solidFill>
              </a:endParaRPr>
            </a:p>
          </p:txBody>
        </p:sp>
      </p:grpSp>
      <p:grpSp>
        <p:nvGrpSpPr>
          <p:cNvPr id="10" name="グループ化 9"/>
          <p:cNvGrpSpPr/>
          <p:nvPr/>
        </p:nvGrpSpPr>
        <p:grpSpPr>
          <a:xfrm>
            <a:off x="1781359" y="1155428"/>
            <a:ext cx="5775714" cy="5688064"/>
            <a:chOff x="1781359" y="1155428"/>
            <a:chExt cx="5775714" cy="5688064"/>
          </a:xfrm>
        </p:grpSpPr>
        <p:sp>
          <p:nvSpPr>
            <p:cNvPr id="5" name="右カーブ矢印 4"/>
            <p:cNvSpPr/>
            <p:nvPr/>
          </p:nvSpPr>
          <p:spPr bwMode="auto">
            <a:xfrm flipV="1">
              <a:off x="1781359" y="1155428"/>
              <a:ext cx="1767721" cy="4253792"/>
            </a:xfrm>
            <a:prstGeom prst="curved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1" name="テキスト ボックス 50"/>
            <p:cNvSpPr txBox="1"/>
            <p:nvPr/>
          </p:nvSpPr>
          <p:spPr>
            <a:xfrm>
              <a:off x="2422995" y="6012495"/>
              <a:ext cx="5134078" cy="830997"/>
            </a:xfrm>
            <a:prstGeom prst="rect">
              <a:avLst/>
            </a:prstGeom>
            <a:solidFill>
              <a:srgbClr val="FFFF00"/>
            </a:solidFill>
            <a:ln w="28575">
              <a:solidFill>
                <a:srgbClr val="FF0000"/>
              </a:solidFill>
            </a:ln>
          </p:spPr>
          <p:txBody>
            <a:bodyPr wrap="square" rtlCol="0">
              <a:spAutoFit/>
            </a:bodyPr>
            <a:lstStyle/>
            <a:p>
              <a:pPr algn="ctr"/>
              <a:r>
                <a:rPr lang="ja-JP" altLang="en-US" sz="2400" dirty="0" smtClean="0">
                  <a:solidFill>
                    <a:srgbClr val="FF0000"/>
                  </a:solidFill>
                </a:rPr>
                <a:t>リスケーリングすることで</a:t>
              </a:r>
              <a:endParaRPr lang="en-US" altLang="ja-JP" sz="2400" dirty="0" smtClean="0">
                <a:solidFill>
                  <a:srgbClr val="FF0000"/>
                </a:solidFill>
              </a:endParaRPr>
            </a:p>
            <a:p>
              <a:pPr algn="ctr"/>
              <a:r>
                <a:rPr lang="en-US" altLang="ja-JP" sz="2400" dirty="0" smtClean="0">
                  <a:solidFill>
                    <a:srgbClr val="FF0000"/>
                  </a:solidFill>
                  <a:latin typeface="Times New Roman" panose="02020603050405020304" pitchFamily="18" charset="0"/>
                  <a:cs typeface="Times New Roman" panose="02020603050405020304" pitchFamily="18" charset="0"/>
                </a:rPr>
                <a:t>Comb</a:t>
              </a:r>
              <a:r>
                <a:rPr lang="en-US" altLang="ja-JP" sz="2400" dirty="0" smtClean="0">
                  <a:solidFill>
                    <a:srgbClr val="FF0000"/>
                  </a:solidFill>
                </a:rPr>
                <a:t>1</a:t>
              </a:r>
              <a:r>
                <a:rPr lang="ja-JP" altLang="en-US" sz="2400" dirty="0" smtClean="0">
                  <a:solidFill>
                    <a:srgbClr val="FF0000"/>
                  </a:solidFill>
                </a:rPr>
                <a:t>の光スペクトルを再現できる</a:t>
              </a:r>
              <a:endParaRPr lang="en-US" altLang="ja-JP" sz="2400" dirty="0">
                <a:solidFill>
                  <a:srgbClr val="FF0000"/>
                </a:solidFill>
              </a:endParaRPr>
            </a:p>
          </p:txBody>
        </p:sp>
      </p:grpSp>
    </p:spTree>
    <p:extLst>
      <p:ext uri="{BB962C8B-B14F-4D97-AF65-F5344CB8AC3E}">
        <p14:creationId xmlns:p14="http://schemas.microsoft.com/office/powerpoint/2010/main" val="4120852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143000"/>
          </a:xfrm>
        </p:spPr>
        <p:txBody>
          <a:bodyPr/>
          <a:lstStyle/>
          <a:p>
            <a:r>
              <a:rPr kumimoji="1" lang="ja-JP" altLang="en-US" sz="3600" dirty="0" smtClean="0"/>
              <a:t>シングルピクセルイメージング</a:t>
            </a:r>
            <a:endParaRPr kumimoji="1" lang="ja-JP" altLang="en-US" sz="3600" dirty="0"/>
          </a:p>
        </p:txBody>
      </p:sp>
      <p:sp>
        <p:nvSpPr>
          <p:cNvPr id="16" name="正方形/長方形 15"/>
          <p:cNvSpPr/>
          <p:nvPr/>
        </p:nvSpPr>
        <p:spPr>
          <a:xfrm>
            <a:off x="0" y="6525344"/>
            <a:ext cx="7020338" cy="259045"/>
          </a:xfrm>
          <a:prstGeom prst="rect">
            <a:avLst/>
          </a:prstGeom>
        </p:spPr>
        <p:txBody>
          <a:bodyPr wrap="square">
            <a:spAutoFit/>
          </a:bodyPr>
          <a:lstStyle/>
          <a:p>
            <a:pPr algn="just">
              <a:lnSpc>
                <a:spcPts val="1300"/>
              </a:lnSpc>
            </a:pPr>
            <a:r>
              <a:rPr lang="en-US" altLang="ja-JP" sz="1600"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Ref)Marco F. Duarte </a:t>
            </a:r>
            <a:r>
              <a:rPr lang="en-US" altLang="ja-JP"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et al., IEEE Signal Processing Magazine </a:t>
            </a:r>
            <a:r>
              <a:rPr lang="en-US" altLang="ja-JP" b="1"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 83 (2008).</a:t>
            </a:r>
            <a:endParaRPr lang="ja-JP" altLang="ja-JP" i="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p:cNvSpPr/>
          <p:nvPr/>
        </p:nvSpPr>
        <p:spPr>
          <a:xfrm>
            <a:off x="143999" y="1434560"/>
            <a:ext cx="8856002" cy="461665"/>
          </a:xfrm>
          <a:prstGeom prst="rect">
            <a:avLst/>
          </a:prstGeom>
        </p:spPr>
        <p:txBody>
          <a:bodyPr wrap="square">
            <a:spAutoFit/>
          </a:bodyPr>
          <a:lstStyle/>
          <a:p>
            <a:r>
              <a:rPr lang="ja-JP" altLang="en-US" sz="2400" dirty="0">
                <a:solidFill>
                  <a:srgbClr val="000000"/>
                </a:solidFill>
              </a:rPr>
              <a:t>単一チャンネル検出器を用いて再構成像を得るイメージング法</a:t>
            </a:r>
            <a:endParaRPr lang="en-US" altLang="ja-JP" sz="2400" dirty="0">
              <a:solidFill>
                <a:srgbClr val="000000"/>
              </a:solidFill>
            </a:endParaRPr>
          </a:p>
        </p:txBody>
      </p:sp>
      <p:grpSp>
        <p:nvGrpSpPr>
          <p:cNvPr id="8" name="グループ化 23"/>
          <p:cNvGrpSpPr/>
          <p:nvPr/>
        </p:nvGrpSpPr>
        <p:grpSpPr>
          <a:xfrm>
            <a:off x="-180528" y="2063677"/>
            <a:ext cx="9226815" cy="2559958"/>
            <a:chOff x="-197939" y="848023"/>
            <a:chExt cx="9226815" cy="2559958"/>
          </a:xfrm>
        </p:grpSpPr>
        <p:grpSp>
          <p:nvGrpSpPr>
            <p:cNvPr id="9" name="グループ化 22"/>
            <p:cNvGrpSpPr/>
            <p:nvPr/>
          </p:nvGrpSpPr>
          <p:grpSpPr>
            <a:xfrm>
              <a:off x="-197939" y="852109"/>
              <a:ext cx="9226815" cy="2555872"/>
              <a:chOff x="-197939" y="852109"/>
              <a:chExt cx="9226815" cy="2555872"/>
            </a:xfrm>
          </p:grpSpPr>
          <p:grpSp>
            <p:nvGrpSpPr>
              <p:cNvPr id="12" name="グループ化 2"/>
              <p:cNvGrpSpPr/>
              <p:nvPr/>
            </p:nvGrpSpPr>
            <p:grpSpPr>
              <a:xfrm>
                <a:off x="-197939" y="852109"/>
                <a:ext cx="9226815" cy="2555872"/>
                <a:chOff x="-197939" y="763784"/>
                <a:chExt cx="9226815" cy="2555872"/>
              </a:xfrm>
            </p:grpSpPr>
            <p:cxnSp>
              <p:nvCxnSpPr>
                <p:cNvPr id="17" name="直線矢印コネクタ 16"/>
                <p:cNvCxnSpPr/>
                <p:nvPr/>
              </p:nvCxnSpPr>
              <p:spPr>
                <a:xfrm flipV="1">
                  <a:off x="3345154" y="1289800"/>
                  <a:ext cx="0" cy="1348248"/>
                </a:xfrm>
                <a:prstGeom prst="straightConnector1">
                  <a:avLst/>
                </a:prstGeom>
                <a:ln w="12700">
                  <a:solidFill>
                    <a:schemeClr val="tx1"/>
                  </a:solidFill>
                  <a:tailEnd type="arrow" w="sm" len="lg"/>
                </a:ln>
                <a:scene3d>
                  <a:camera prst="orthographicFront">
                    <a:rot lat="600000" lon="1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979712" y="2320578"/>
                  <a:ext cx="3456682" cy="440706"/>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grpSp>
              <p:nvGrpSpPr>
                <p:cNvPr id="19" name="グループ化 162"/>
                <p:cNvGrpSpPr/>
                <p:nvPr/>
              </p:nvGrpSpPr>
              <p:grpSpPr>
                <a:xfrm rot="21480000">
                  <a:off x="7797885" y="1484200"/>
                  <a:ext cx="525606" cy="345277"/>
                  <a:chOff x="5457810" y="1191007"/>
                  <a:chExt cx="637730" cy="391961"/>
                </a:xfrm>
                <a:scene3d>
                  <a:camera prst="orthographicFront">
                    <a:rot lat="600000" lon="0" rev="180000"/>
                  </a:camera>
                  <a:lightRig rig="threePt" dir="t"/>
                </a:scene3d>
              </p:grpSpPr>
              <p:sp>
                <p:nvSpPr>
                  <p:cNvPr id="84" name="フローチャート : 論理積ゲート 174"/>
                  <p:cNvSpPr/>
                  <p:nvPr/>
                </p:nvSpPr>
                <p:spPr>
                  <a:xfrm>
                    <a:off x="5621519" y="1191007"/>
                    <a:ext cx="474021" cy="391961"/>
                  </a:xfrm>
                  <a:prstGeom prst="flowChartDelay">
                    <a:avLst/>
                  </a:prstGeom>
                  <a:gradFill flip="none" rotWithShape="1">
                    <a:gsLst>
                      <a:gs pos="0">
                        <a:schemeClr val="tx1"/>
                      </a:gs>
                      <a:gs pos="66000">
                        <a:schemeClr val="bg1"/>
                      </a:gs>
                      <a:gs pos="42000">
                        <a:schemeClr val="bg1"/>
                      </a:gs>
                      <a:gs pos="100000">
                        <a:schemeClr val="tx1"/>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5" name="円/楕円 84"/>
                  <p:cNvSpPr/>
                  <p:nvPr/>
                </p:nvSpPr>
                <p:spPr>
                  <a:xfrm>
                    <a:off x="5457810" y="1191010"/>
                    <a:ext cx="288033" cy="39113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sp>
              <p:nvSpPr>
                <p:cNvPr id="20" name="フリーフォーム 19"/>
                <p:cNvSpPr/>
                <p:nvPr/>
              </p:nvSpPr>
              <p:spPr>
                <a:xfrm rot="21480000">
                  <a:off x="8330985" y="1592679"/>
                  <a:ext cx="540000" cy="95345"/>
                </a:xfrm>
                <a:custGeom>
                  <a:avLst/>
                  <a:gdLst>
                    <a:gd name="connsiteX0" fmla="*/ 0 w 274881"/>
                    <a:gd name="connsiteY0" fmla="*/ 22833 h 40448"/>
                    <a:gd name="connsiteX1" fmla="*/ 56098 w 274881"/>
                    <a:gd name="connsiteY1" fmla="*/ 394 h 40448"/>
                    <a:gd name="connsiteX2" fmla="*/ 162685 w 274881"/>
                    <a:gd name="connsiteY2" fmla="*/ 39663 h 40448"/>
                    <a:gd name="connsiteX3" fmla="*/ 274881 w 274881"/>
                    <a:gd name="connsiteY3" fmla="*/ 22833 h 40448"/>
                  </a:gdLst>
                  <a:ahLst/>
                  <a:cxnLst>
                    <a:cxn ang="0">
                      <a:pos x="connsiteX0" y="connsiteY0"/>
                    </a:cxn>
                    <a:cxn ang="0">
                      <a:pos x="connsiteX1" y="connsiteY1"/>
                    </a:cxn>
                    <a:cxn ang="0">
                      <a:pos x="connsiteX2" y="connsiteY2"/>
                    </a:cxn>
                    <a:cxn ang="0">
                      <a:pos x="connsiteX3" y="connsiteY3"/>
                    </a:cxn>
                  </a:cxnLst>
                  <a:rect l="l" t="t" r="r" b="b"/>
                  <a:pathLst>
                    <a:path w="274881" h="40448">
                      <a:moveTo>
                        <a:pt x="0" y="22833"/>
                      </a:moveTo>
                      <a:cubicBezTo>
                        <a:pt x="14492" y="10211"/>
                        <a:pt x="28984" y="-2411"/>
                        <a:pt x="56098" y="394"/>
                      </a:cubicBezTo>
                      <a:cubicBezTo>
                        <a:pt x="83212" y="3199"/>
                        <a:pt x="126221" y="35923"/>
                        <a:pt x="162685" y="39663"/>
                      </a:cubicBezTo>
                      <a:cubicBezTo>
                        <a:pt x="199149" y="43403"/>
                        <a:pt x="237015" y="33118"/>
                        <a:pt x="274881" y="22833"/>
                      </a:cubicBezTo>
                    </a:path>
                  </a:pathLst>
                </a:custGeom>
                <a:noFill/>
                <a:ln w="1905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21" name="直線矢印コネクタ 20"/>
                <p:cNvCxnSpPr/>
                <p:nvPr/>
              </p:nvCxnSpPr>
              <p:spPr>
                <a:xfrm flipV="1">
                  <a:off x="6900863" y="1678781"/>
                  <a:ext cx="1012031" cy="70247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503194" y="1675259"/>
                  <a:ext cx="1406366" cy="502445"/>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6948488" y="1325215"/>
                  <a:ext cx="959643" cy="355948"/>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517481" y="1127572"/>
                  <a:ext cx="1394619" cy="552003"/>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rot="21338594">
                  <a:off x="5838915" y="1029261"/>
                  <a:ext cx="1431628" cy="1471786"/>
                </a:xfrm>
                <a:prstGeom prst="ellipse">
                  <a:avLst/>
                </a:prstGeom>
                <a:solidFill>
                  <a:schemeClr val="bg1"/>
                </a:solidFill>
                <a:ln>
                  <a:solidFill>
                    <a:srgbClr val="385D8A"/>
                  </a:solidFill>
                </a:ln>
                <a:scene3d>
                  <a:camera prst="orthographicFront">
                    <a:rot lat="0" lon="3600000" rev="0"/>
                  </a:camera>
                  <a:lightRig rig="balanced" dir="t"/>
                </a:scene3d>
                <a:sp3d prstMaterial="clear">
                  <a:bevelT w="609600" h="177800"/>
                  <a:bevelB w="6096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26" name="直線矢印コネクタ 25"/>
                <p:cNvCxnSpPr/>
                <p:nvPr/>
              </p:nvCxnSpPr>
              <p:spPr>
                <a:xfrm flipV="1">
                  <a:off x="5523056" y="2173700"/>
                  <a:ext cx="990237" cy="13831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051217" y="2225456"/>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882333" y="763784"/>
                  <a:ext cx="2113603" cy="461665"/>
                </a:xfrm>
                <a:prstGeom prst="rect">
                  <a:avLst/>
                </a:prstGeom>
                <a:noFill/>
              </p:spPr>
              <p:txBody>
                <a:bodyPr wrap="square" rtlCol="0" anchor="ctr">
                  <a:spAutoFit/>
                </a:bodyPr>
                <a:lstStyle/>
                <a:p>
                  <a:r>
                    <a:rPr lang="ja-JP" altLang="en-US" sz="2400" dirty="0">
                      <a:latin typeface="+mj-ea"/>
                      <a:ea typeface="+mj-ea"/>
                      <a:cs typeface="Times New Roman" panose="02020603050405020304" pitchFamily="18" charset="0"/>
                    </a:rPr>
                    <a:t>照明</a:t>
                  </a:r>
                  <a:r>
                    <a:rPr kumimoji="1" lang="ja-JP" altLang="en-US" sz="2400" dirty="0" smtClean="0">
                      <a:latin typeface="+mj-ea"/>
                      <a:ea typeface="+mj-ea"/>
                      <a:cs typeface="Times New Roman" panose="02020603050405020304" pitchFamily="18" charset="0"/>
                    </a:rPr>
                    <a:t>パターン</a:t>
                  </a:r>
                  <a:endParaRPr kumimoji="1" lang="ja-JP" altLang="en-US" sz="2400" dirty="0">
                    <a:latin typeface="+mj-ea"/>
                    <a:ea typeface="+mj-ea"/>
                    <a:cs typeface="Times New Roman" panose="02020603050405020304" pitchFamily="18" charset="0"/>
                  </a:endParaRPr>
                </a:p>
              </p:txBody>
            </p:sp>
            <p:sp>
              <p:nvSpPr>
                <p:cNvPr id="30" name="正方形/長方形 29"/>
                <p:cNvSpPr/>
                <p:nvPr/>
              </p:nvSpPr>
              <p:spPr>
                <a:xfrm>
                  <a:off x="5016986" y="1350964"/>
                  <a:ext cx="1261329" cy="1082222"/>
                </a:xfrm>
                <a:prstGeom prst="rect">
                  <a:avLst/>
                </a:prstGeom>
                <a:solidFill>
                  <a:schemeClr val="tx1"/>
                </a:solidFill>
                <a:ln w="12700">
                  <a:solidFill>
                    <a:schemeClr val="tx1">
                      <a:lumMod val="50000"/>
                      <a:lumOff val="50000"/>
                    </a:schemeClr>
                  </a:solidFill>
                </a:ln>
                <a:scene3d>
                  <a:camera prst="orthographicFront">
                    <a:rot lat="600000" lon="4200000" rev="0"/>
                  </a:camera>
                  <a:lightRig rig="threePt" dir="t"/>
                </a:scene3d>
                <a:sp3d>
                  <a:bevelT w="0" h="38100"/>
                  <a:bevelB w="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V="1">
                  <a:off x="1957388" y="1254412"/>
                  <a:ext cx="3490643" cy="42436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360606" y="2437262"/>
                  <a:ext cx="153798" cy="210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4769944" y="1583531"/>
                  <a:ext cx="144956" cy="1819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897201" y="2743843"/>
                  <a:ext cx="342536" cy="368685"/>
                </a:xfrm>
                <a:prstGeom prst="rect">
                  <a:avLst/>
                </a:prstGeom>
                <a:noFill/>
              </p:spPr>
              <p:txBody>
                <a:bodyPr wrap="square" rtlCol="0">
                  <a:spAutoFit/>
                </a:bodyPr>
                <a:lstStyle/>
                <a:p>
                  <a:pPr algn="ctr"/>
                  <a:r>
                    <a:rPr lang="en-US" altLang="ja-JP" i="1" dirty="0">
                      <a:latin typeface="Times New Roman" panose="02020603050405020304" pitchFamily="18" charset="0"/>
                      <a:ea typeface="+mj-ea"/>
                      <a:cs typeface="Times New Roman" panose="02020603050405020304" pitchFamily="18" charset="0"/>
                    </a:rPr>
                    <a:t>x</a:t>
                  </a:r>
                  <a:endParaRPr kumimoji="1" lang="ja-JP" altLang="en-US" i="1" dirty="0">
                    <a:latin typeface="Times New Roman" panose="02020603050405020304" pitchFamily="18" charset="0"/>
                    <a:ea typeface="+mj-ea"/>
                    <a:cs typeface="Times New Roman" panose="02020603050405020304" pitchFamily="18" charset="0"/>
                  </a:endParaRPr>
                </a:p>
              </p:txBody>
            </p:sp>
            <p:sp>
              <p:nvSpPr>
                <p:cNvPr id="35" name="テキスト ボックス 34"/>
                <p:cNvSpPr txBox="1"/>
                <p:nvPr/>
              </p:nvSpPr>
              <p:spPr>
                <a:xfrm>
                  <a:off x="3180346" y="969047"/>
                  <a:ext cx="342539" cy="368685"/>
                </a:xfrm>
                <a:prstGeom prst="rect">
                  <a:avLst/>
                </a:prstGeom>
                <a:noFill/>
              </p:spPr>
              <p:txBody>
                <a:bodyPr wrap="square" rtlCol="0">
                  <a:spAutoFit/>
                </a:bodyPr>
                <a:lstStyle/>
                <a:p>
                  <a:pPr algn="ctr"/>
                  <a:r>
                    <a:rPr lang="en-US" altLang="ja-JP" i="1" dirty="0" smtClean="0">
                      <a:latin typeface="Times New Roman" panose="02020603050405020304" pitchFamily="18" charset="0"/>
                      <a:ea typeface="+mj-ea"/>
                      <a:cs typeface="Times New Roman" panose="02020603050405020304" pitchFamily="18" charset="0"/>
                    </a:rPr>
                    <a:t>y</a:t>
                  </a:r>
                  <a:endParaRPr kumimoji="1" lang="ja-JP" altLang="en-US" i="1" dirty="0">
                    <a:latin typeface="Times New Roman" panose="02020603050405020304" pitchFamily="18" charset="0"/>
                    <a:ea typeface="+mj-ea"/>
                    <a:cs typeface="Times New Roman" panose="02020603050405020304" pitchFamily="18" charset="0"/>
                  </a:endParaRPr>
                </a:p>
              </p:txBody>
            </p:sp>
            <p:cxnSp>
              <p:nvCxnSpPr>
                <p:cNvPr id="36" name="直線矢印コネクタ 35"/>
                <p:cNvCxnSpPr/>
                <p:nvPr/>
              </p:nvCxnSpPr>
              <p:spPr>
                <a:xfrm flipV="1">
                  <a:off x="4795002" y="2646440"/>
                  <a:ext cx="173707" cy="2020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5938235" y="2373759"/>
                  <a:ext cx="976915" cy="14739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434138" y="2423268"/>
                  <a:ext cx="135731" cy="214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938838" y="1324545"/>
                  <a:ext cx="1021970" cy="136402"/>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498732" y="1376301"/>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5503069" y="1132565"/>
                  <a:ext cx="1026349" cy="11645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058192" y="1173837"/>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699065" y="2780928"/>
                  <a:ext cx="1836000" cy="0"/>
                </a:xfrm>
                <a:prstGeom prst="straightConnector1">
                  <a:avLst/>
                </a:prstGeom>
                <a:ln w="12700">
                  <a:solidFill>
                    <a:schemeClr val="tx1"/>
                  </a:solidFill>
                  <a:tailEnd type="arrow" w="sm" len="lg"/>
                </a:ln>
                <a:scene3d>
                  <a:camera prst="orthographicFront">
                    <a:rot lat="600000" lon="42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373302" y="916595"/>
                  <a:ext cx="1335979" cy="461665"/>
                </a:xfrm>
                <a:prstGeom prst="rect">
                  <a:avLst/>
                </a:prstGeom>
                <a:noFill/>
              </p:spPr>
              <p:txBody>
                <a:bodyPr wrap="square" rtlCol="0" anchor="ctr">
                  <a:spAutoFit/>
                </a:bodyPr>
                <a:lstStyle/>
                <a:p>
                  <a:pPr algn="ctr"/>
                  <a:r>
                    <a:rPr kumimoji="1" lang="ja-JP" altLang="en-US" sz="2400" dirty="0" smtClean="0">
                      <a:latin typeface="+mj-ea"/>
                      <a:ea typeface="+mj-ea"/>
                      <a:cs typeface="Times New Roman" panose="02020603050405020304" pitchFamily="18" charset="0"/>
                    </a:rPr>
                    <a:t>検出器</a:t>
                  </a:r>
                  <a:endParaRPr kumimoji="1" lang="ja-JP" altLang="en-US" sz="2400" dirty="0">
                    <a:latin typeface="+mj-ea"/>
                    <a:ea typeface="+mj-ea"/>
                    <a:cs typeface="Times New Roman" panose="02020603050405020304" pitchFamily="18" charset="0"/>
                  </a:endParaRPr>
                </a:p>
              </p:txBody>
            </p:sp>
            <p:cxnSp>
              <p:nvCxnSpPr>
                <p:cNvPr id="46" name="直線矢印コネクタ 45"/>
                <p:cNvCxnSpPr/>
                <p:nvPr/>
              </p:nvCxnSpPr>
              <p:spPr>
                <a:xfrm flipV="1">
                  <a:off x="4409462" y="1367030"/>
                  <a:ext cx="98430" cy="1123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flipV="1">
                  <a:off x="1433513" y="2652714"/>
                  <a:ext cx="538162" cy="1127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97939" y="1692973"/>
                  <a:ext cx="2203966" cy="400110"/>
                </a:xfrm>
                <a:prstGeom prst="rect">
                  <a:avLst/>
                </a:prstGeom>
                <a:noFill/>
              </p:spPr>
              <p:txBody>
                <a:bodyPr wrap="square" rtlCol="0" anchor="ctr">
                  <a:spAutoFit/>
                </a:bodyPr>
                <a:lstStyle/>
                <a:p>
                  <a:pPr algn="ctr"/>
                  <a:r>
                    <a:rPr kumimoji="1" lang="ja-JP" altLang="en-US" sz="2000" dirty="0" smtClean="0">
                      <a:latin typeface="+mj-ea"/>
                      <a:ea typeface="+mj-ea"/>
                      <a:cs typeface="Times New Roman" panose="02020603050405020304" pitchFamily="18" charset="0"/>
                    </a:rPr>
                    <a:t>プロジェクター</a:t>
                  </a:r>
                  <a:endParaRPr kumimoji="1" lang="ja-JP" altLang="en-US" sz="2000" dirty="0">
                    <a:latin typeface="+mj-ea"/>
                    <a:ea typeface="+mj-ea"/>
                    <a:cs typeface="Times New Roman" panose="02020603050405020304" pitchFamily="18" charset="0"/>
                  </a:endParaRPr>
                </a:p>
              </p:txBody>
            </p:sp>
            <p:pic>
              <p:nvPicPr>
                <p:cNvPr id="4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7083" y="2441174"/>
                  <a:ext cx="1359975" cy="51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直線コネクタ 49"/>
                <p:cNvCxnSpPr/>
                <p:nvPr/>
              </p:nvCxnSpPr>
              <p:spPr>
                <a:xfrm flipV="1">
                  <a:off x="1438275" y="1682750"/>
                  <a:ext cx="523875" cy="87580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1658144" y="2038350"/>
                  <a:ext cx="94456" cy="15954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1716883" y="2714627"/>
                  <a:ext cx="95248" cy="1428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53" name="Picture 3764"/>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016252" y="1602049"/>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54" name="Picture 3765"/>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698393" y="1639595"/>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grpSp>
              <p:nvGrpSpPr>
                <p:cNvPr id="55" name="グループ化 123"/>
                <p:cNvGrpSpPr/>
                <p:nvPr/>
              </p:nvGrpSpPr>
              <p:grpSpPr>
                <a:xfrm rot="21228720">
                  <a:off x="2775935" y="2252375"/>
                  <a:ext cx="354115" cy="52343"/>
                  <a:chOff x="6814793" y="1133559"/>
                  <a:chExt cx="401989" cy="54018"/>
                </a:xfrm>
              </p:grpSpPr>
              <p:sp>
                <p:nvSpPr>
                  <p:cNvPr id="81" name="円/楕円 80"/>
                  <p:cNvSpPr/>
                  <p:nvPr/>
                </p:nvSpPr>
                <p:spPr>
                  <a:xfrm>
                    <a:off x="6814793" y="1133562"/>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2" name="円/楕円 81"/>
                  <p:cNvSpPr/>
                  <p:nvPr/>
                </p:nvSpPr>
                <p:spPr>
                  <a:xfrm>
                    <a:off x="6982836" y="1133575"/>
                    <a:ext cx="54000" cy="540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3" name="円/楕円 82"/>
                  <p:cNvSpPr/>
                  <p:nvPr/>
                </p:nvSpPr>
                <p:spPr>
                  <a:xfrm>
                    <a:off x="7162782" y="1133559"/>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pic>
              <p:nvPicPr>
                <p:cNvPr id="56" name="Picture 3773"/>
                <p:cNvPicPr>
                  <a:picLocks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880149" y="1744159"/>
                  <a:ext cx="1260000" cy="1083600"/>
                </a:xfrm>
                <a:prstGeom prst="rect">
                  <a:avLst/>
                </a:prstGeom>
                <a:noFill/>
                <a:ln w="6350">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57" name="直線矢印コネクタ 56"/>
                <p:cNvCxnSpPr/>
                <p:nvPr/>
              </p:nvCxnSpPr>
              <p:spPr>
                <a:xfrm flipV="1">
                  <a:off x="2393156" y="1468094"/>
                  <a:ext cx="3476625" cy="427381"/>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2407444" y="2533369"/>
                  <a:ext cx="3452758" cy="431287"/>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pic>
              <p:nvPicPr>
                <p:cNvPr id="59" name="Picture 3769"/>
                <p:cNvPicPr>
                  <a:picLocks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560248" y="1783656"/>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60" name="直線コネクタ 59"/>
                <p:cNvCxnSpPr/>
                <p:nvPr/>
              </p:nvCxnSpPr>
              <p:spPr>
                <a:xfrm flipH="1" flipV="1">
                  <a:off x="1524000" y="2717006"/>
                  <a:ext cx="883444" cy="24765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1515650" y="1888331"/>
                  <a:ext cx="891794" cy="7045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1880496" y="2212802"/>
                  <a:ext cx="116680" cy="92871"/>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1835696" y="2806329"/>
                  <a:ext cx="124073" cy="33709"/>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64" name="グループ化 16"/>
                <p:cNvGrpSpPr/>
                <p:nvPr/>
              </p:nvGrpSpPr>
              <p:grpSpPr>
                <a:xfrm>
                  <a:off x="7416560" y="2023512"/>
                  <a:ext cx="1612316" cy="1296144"/>
                  <a:chOff x="7286294" y="2060848"/>
                  <a:chExt cx="1612316" cy="1296144"/>
                </a:xfrm>
              </p:grpSpPr>
              <p:grpSp>
                <p:nvGrpSpPr>
                  <p:cNvPr id="65" name="グループ化 12"/>
                  <p:cNvGrpSpPr/>
                  <p:nvPr/>
                </p:nvGrpSpPr>
                <p:grpSpPr>
                  <a:xfrm>
                    <a:off x="7286294" y="2060848"/>
                    <a:ext cx="1612316" cy="1296144"/>
                    <a:chOff x="7286294" y="2060848"/>
                    <a:chExt cx="1612316" cy="1296144"/>
                  </a:xfrm>
                </p:grpSpPr>
                <p:grpSp>
                  <p:nvGrpSpPr>
                    <p:cNvPr id="67" name="グループ化 330"/>
                    <p:cNvGrpSpPr/>
                    <p:nvPr/>
                  </p:nvGrpSpPr>
                  <p:grpSpPr>
                    <a:xfrm>
                      <a:off x="7286294" y="2060848"/>
                      <a:ext cx="1612316" cy="1094917"/>
                      <a:chOff x="7136148" y="2193291"/>
                      <a:chExt cx="1612316" cy="1094917"/>
                    </a:xfrm>
                  </p:grpSpPr>
                  <p:grpSp>
                    <p:nvGrpSpPr>
                      <p:cNvPr id="69" name="グループ化 139"/>
                      <p:cNvGrpSpPr/>
                      <p:nvPr/>
                    </p:nvGrpSpPr>
                    <p:grpSpPr>
                      <a:xfrm>
                        <a:off x="7473748" y="2193291"/>
                        <a:ext cx="1274716" cy="993770"/>
                        <a:chOff x="6956258" y="1941434"/>
                        <a:chExt cx="1550953" cy="1099200"/>
                      </a:xfrm>
                    </p:grpSpPr>
                    <p:grpSp>
                      <p:nvGrpSpPr>
                        <p:cNvPr id="71" name="グループ化 161"/>
                        <p:cNvGrpSpPr/>
                        <p:nvPr/>
                      </p:nvGrpSpPr>
                      <p:grpSpPr>
                        <a:xfrm>
                          <a:off x="6956258" y="1941434"/>
                          <a:ext cx="1550953" cy="1099200"/>
                          <a:chOff x="7596335" y="1163581"/>
                          <a:chExt cx="1739779" cy="1233028"/>
                        </a:xfrm>
                      </p:grpSpPr>
                      <p:cxnSp>
                        <p:nvCxnSpPr>
                          <p:cNvPr id="76" name="直線矢印コネクタ 75"/>
                          <p:cNvCxnSpPr/>
                          <p:nvPr/>
                        </p:nvCxnSpPr>
                        <p:spPr>
                          <a:xfrm flipV="1">
                            <a:off x="7596335" y="1163581"/>
                            <a:ext cx="0" cy="1233027"/>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7596338" y="2396609"/>
                            <a:ext cx="1739776" cy="0"/>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760590" y="1758783"/>
                            <a:ext cx="0" cy="6349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8738073" y="1520959"/>
                            <a:ext cx="0" cy="87277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925093" y="1928287"/>
                            <a:ext cx="0" cy="4654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グループ化 157"/>
                        <p:cNvGrpSpPr/>
                        <p:nvPr/>
                      </p:nvGrpSpPr>
                      <p:grpSpPr>
                        <a:xfrm>
                          <a:off x="7414872" y="2783555"/>
                          <a:ext cx="409308" cy="54000"/>
                          <a:chOff x="6531402" y="1088498"/>
                          <a:chExt cx="409308" cy="54000"/>
                        </a:xfrm>
                      </p:grpSpPr>
                      <p:sp>
                        <p:nvSpPr>
                          <p:cNvPr id="73" name="円/楕円 72"/>
                          <p:cNvSpPr/>
                          <p:nvPr/>
                        </p:nvSpPr>
                        <p:spPr>
                          <a:xfrm>
                            <a:off x="6531402"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4" name="円/楕円 73"/>
                          <p:cNvSpPr/>
                          <p:nvPr/>
                        </p:nvSpPr>
                        <p:spPr>
                          <a:xfrm>
                            <a:off x="6699446"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5" name="円/楕円 74"/>
                          <p:cNvSpPr/>
                          <p:nvPr/>
                        </p:nvSpPr>
                        <p:spPr>
                          <a:xfrm>
                            <a:off x="6879388"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sp>
                    <p:nvSpPr>
                      <p:cNvPr id="70" name="テキスト ボックス 69"/>
                      <p:cNvSpPr txBox="1"/>
                      <p:nvPr/>
                    </p:nvSpPr>
                    <p:spPr>
                      <a:xfrm rot="16200000">
                        <a:off x="6763253" y="2576760"/>
                        <a:ext cx="1084343" cy="338554"/>
                      </a:xfrm>
                      <a:prstGeom prst="rect">
                        <a:avLst/>
                      </a:prstGeom>
                      <a:noFill/>
                    </p:spPr>
                    <p:txBody>
                      <a:bodyPr wrap="square" rtlCol="0">
                        <a:spAutoFit/>
                      </a:bodyPr>
                      <a:lstStyle/>
                      <a:p>
                        <a:pPr algn="ctr"/>
                        <a:r>
                          <a:rPr kumimoji="1" lang="en-US" altLang="ja-JP" sz="1600" dirty="0" smtClean="0">
                            <a:latin typeface="Arial" panose="020B0604020202020204" pitchFamily="34" charset="0"/>
                            <a:cs typeface="Arial" panose="020B0604020202020204" pitchFamily="34" charset="0"/>
                          </a:rPr>
                          <a:t>intensity</a:t>
                        </a:r>
                        <a:endParaRPr kumimoji="1" lang="ja-JP" altLang="en-US" sz="1600" dirty="0">
                          <a:latin typeface="Arial" panose="020B0604020202020204" pitchFamily="34" charset="0"/>
                          <a:cs typeface="Arial" panose="020B0604020202020204" pitchFamily="34" charset="0"/>
                        </a:endParaRPr>
                      </a:p>
                    </p:txBody>
                  </p:sp>
                </p:grpSp>
                <p:sp>
                  <p:nvSpPr>
                    <p:cNvPr id="68" name="テキスト ボックス 67"/>
                    <p:cNvSpPr txBox="1"/>
                    <p:nvPr/>
                  </p:nvSpPr>
                  <p:spPr>
                    <a:xfrm>
                      <a:off x="8561015" y="3051759"/>
                      <a:ext cx="216024" cy="305233"/>
                    </a:xfrm>
                    <a:prstGeom prst="rect">
                      <a:avLst/>
                    </a:prstGeom>
                    <a:noFill/>
                  </p:spPr>
                  <p:txBody>
                    <a:bodyPr wrap="square" rtlCol="0" anchor="ctr">
                      <a:spAutoFit/>
                    </a:bodyPr>
                    <a:lstStyle/>
                    <a:p>
                      <a:pPr algn="ctr"/>
                      <a:r>
                        <a:rPr kumimoji="1" lang="en-US" altLang="ja-JP" i="1" dirty="0" smtClean="0">
                          <a:latin typeface="Times New Roman" panose="02020603050405020304" pitchFamily="18" charset="0"/>
                          <a:cs typeface="Times New Roman" panose="02020603050405020304" pitchFamily="18" charset="0"/>
                        </a:rPr>
                        <a:t>n</a:t>
                      </a:r>
                      <a:endParaRPr kumimoji="1" lang="ja-JP" altLang="en-US" i="1" dirty="0">
                        <a:latin typeface="Times New Roman" panose="02020603050405020304" pitchFamily="18" charset="0"/>
                        <a:cs typeface="Times New Roman" panose="02020603050405020304" pitchFamily="18" charset="0"/>
                      </a:endParaRPr>
                    </a:p>
                  </p:txBody>
                </p:sp>
              </p:grpSp>
              <p:cxnSp>
                <p:nvCxnSpPr>
                  <p:cNvPr id="66" name="直線コネクタ 65"/>
                  <p:cNvCxnSpPr/>
                  <p:nvPr/>
                </p:nvCxnSpPr>
                <p:spPr>
                  <a:xfrm>
                    <a:off x="7884368" y="2605162"/>
                    <a:ext cx="0" cy="4471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グループ化 21"/>
              <p:cNvGrpSpPr/>
              <p:nvPr/>
            </p:nvGrpSpPr>
            <p:grpSpPr>
              <a:xfrm>
                <a:off x="5583287" y="1919651"/>
                <a:ext cx="121792" cy="171716"/>
                <a:chOff x="5583287" y="1919651"/>
                <a:chExt cx="121792" cy="171716"/>
              </a:xfrm>
            </p:grpSpPr>
            <p:sp>
              <p:nvSpPr>
                <p:cNvPr id="14" name="正方形/長方形 13"/>
                <p:cNvSpPr/>
                <p:nvPr/>
              </p:nvSpPr>
              <p:spPr>
                <a:xfrm>
                  <a:off x="5583287" y="1919651"/>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633071" y="1943820"/>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 name="テキスト ボックス 9"/>
            <p:cNvSpPr txBox="1"/>
            <p:nvPr/>
          </p:nvSpPr>
          <p:spPr>
            <a:xfrm>
              <a:off x="4651106" y="848023"/>
              <a:ext cx="1593849" cy="461665"/>
            </a:xfrm>
            <a:prstGeom prst="rect">
              <a:avLst/>
            </a:prstGeom>
            <a:noFill/>
          </p:spPr>
          <p:txBody>
            <a:bodyPr wrap="square" rtlCol="0" anchor="ctr">
              <a:spAutoFit/>
            </a:bodyPr>
            <a:lstStyle/>
            <a:p>
              <a:pPr algn="ctr"/>
              <a:r>
                <a:rPr lang="ja-JP" altLang="en-US" sz="2400" dirty="0">
                  <a:latin typeface="+mj-ea"/>
                  <a:ea typeface="+mj-ea"/>
                  <a:cs typeface="Times New Roman" panose="02020603050405020304" pitchFamily="18" charset="0"/>
                </a:rPr>
                <a:t>サンプル</a:t>
              </a:r>
              <a:endParaRPr kumimoji="1" lang="ja-JP" altLang="en-US" sz="2400" dirty="0">
                <a:latin typeface="+mj-ea"/>
                <a:ea typeface="+mj-ea"/>
                <a:cs typeface="Times New Roman" panose="02020603050405020304" pitchFamily="18" charset="0"/>
              </a:endParaRPr>
            </a:p>
          </p:txBody>
        </p:sp>
      </p:grpSp>
      <p:sp>
        <p:nvSpPr>
          <p:cNvPr id="6" name="テキスト ボックス 5"/>
          <p:cNvSpPr txBox="1"/>
          <p:nvPr/>
        </p:nvSpPr>
        <p:spPr>
          <a:xfrm>
            <a:off x="323594" y="4514344"/>
            <a:ext cx="7488766" cy="2308324"/>
          </a:xfrm>
          <a:prstGeom prst="rect">
            <a:avLst/>
          </a:prstGeom>
          <a:noFill/>
        </p:spPr>
        <p:txBody>
          <a:bodyPr wrap="square" rtlCol="0">
            <a:spAutoFit/>
          </a:bodyPr>
          <a:lstStyle/>
          <a:p>
            <a:r>
              <a:rPr lang="ja-JP" altLang="en-US" sz="2400" dirty="0" smtClean="0">
                <a:solidFill>
                  <a:srgbClr val="FF0000"/>
                </a:solidFill>
              </a:rPr>
              <a:t>・サンプルの機械的</a:t>
            </a:r>
            <a:r>
              <a:rPr lang="ja-JP" altLang="en-US" sz="2400" dirty="0">
                <a:solidFill>
                  <a:srgbClr val="FF0000"/>
                </a:solidFill>
              </a:rPr>
              <a:t>操作を必要としない</a:t>
            </a:r>
            <a:endParaRPr lang="en-US" altLang="ja-JP" sz="2400" dirty="0">
              <a:solidFill>
                <a:srgbClr val="FF0000"/>
              </a:solidFill>
            </a:endParaRPr>
          </a:p>
          <a:p>
            <a:endParaRPr lang="en-US" altLang="ja-JP" sz="2400" dirty="0">
              <a:solidFill>
                <a:srgbClr val="000000"/>
              </a:solidFill>
            </a:endParaRPr>
          </a:p>
          <a:p>
            <a:r>
              <a:rPr lang="ja-JP" altLang="en-US" sz="2400" dirty="0">
                <a:solidFill>
                  <a:srgbClr val="000000"/>
                </a:solidFill>
              </a:rPr>
              <a:t>・様々な波長帯（</a:t>
            </a:r>
            <a:r>
              <a:rPr lang="ja-JP" altLang="en-US" sz="2400" dirty="0" smtClean="0">
                <a:solidFill>
                  <a:srgbClr val="000000"/>
                </a:solidFill>
              </a:rPr>
              <a:t>紫外</a:t>
            </a:r>
            <a:r>
              <a:rPr lang="ja-JP" altLang="en-US" sz="2400" dirty="0">
                <a:solidFill>
                  <a:srgbClr val="000000"/>
                </a:solidFill>
              </a:rPr>
              <a:t>～</a:t>
            </a:r>
            <a:r>
              <a:rPr lang="ja-JP" altLang="en-US" sz="2400" dirty="0" smtClean="0">
                <a:solidFill>
                  <a:srgbClr val="000000"/>
                </a:solidFill>
              </a:rPr>
              <a:t>近赤外光）で</a:t>
            </a:r>
            <a:r>
              <a:rPr lang="ja-JP" altLang="en-US" sz="2400" dirty="0">
                <a:solidFill>
                  <a:srgbClr val="000000"/>
                </a:solidFill>
              </a:rPr>
              <a:t>使用できる</a:t>
            </a:r>
            <a:endParaRPr lang="en-US" altLang="ja-JP" sz="2400" dirty="0">
              <a:solidFill>
                <a:srgbClr val="000000"/>
              </a:solidFill>
            </a:endParaRPr>
          </a:p>
          <a:p>
            <a:endParaRPr lang="en-US" altLang="ja-JP" sz="2400" dirty="0">
              <a:solidFill>
                <a:srgbClr val="000000"/>
              </a:solidFill>
            </a:endParaRPr>
          </a:p>
          <a:p>
            <a:r>
              <a:rPr lang="ja-JP" altLang="en-US" sz="2400" dirty="0" smtClean="0">
                <a:solidFill>
                  <a:srgbClr val="000000"/>
                </a:solidFill>
              </a:rPr>
              <a:t>・</a:t>
            </a:r>
            <a:r>
              <a:rPr lang="ja-JP" altLang="en-US" sz="2400" dirty="0">
                <a:solidFill>
                  <a:srgbClr val="000000"/>
                </a:solidFill>
              </a:rPr>
              <a:t>高感度なイメージングが</a:t>
            </a:r>
            <a:r>
              <a:rPr lang="ja-JP" altLang="en-US" sz="2400" dirty="0" smtClean="0">
                <a:solidFill>
                  <a:srgbClr val="000000"/>
                </a:solidFill>
              </a:rPr>
              <a:t>見込める</a:t>
            </a:r>
            <a:endParaRPr lang="en-US" altLang="ja-JP" sz="2400" dirty="0" smtClean="0">
              <a:solidFill>
                <a:srgbClr val="000000"/>
              </a:solidFill>
            </a:endParaRPr>
          </a:p>
          <a:p>
            <a:endParaRPr lang="ja-JP" altLang="en-US" sz="2400" dirty="0">
              <a:solidFill>
                <a:srgbClr val="FF0000"/>
              </a:solidFill>
            </a:endParaRPr>
          </a:p>
        </p:txBody>
      </p:sp>
      <p:sp>
        <p:nvSpPr>
          <p:cNvPr id="4" name="スライド番号プレースホルダー 3"/>
          <p:cNvSpPr>
            <a:spLocks noGrp="1"/>
          </p:cNvSpPr>
          <p:nvPr>
            <p:ph type="sldNum" sz="quarter" idx="12"/>
          </p:nvPr>
        </p:nvSpPr>
        <p:spPr>
          <a:xfrm>
            <a:off x="7227295" y="6392180"/>
            <a:ext cx="1905000" cy="457200"/>
          </a:xfrm>
        </p:spPr>
        <p:txBody>
          <a:bodyPr/>
          <a:lstStyle/>
          <a:p>
            <a:fld id="{4D984958-7545-47B0-9D3B-511989F06D6E}" type="slidenum">
              <a:rPr lang="ja-JP" altLang="en-US" sz="2000" smtClean="0">
                <a:solidFill>
                  <a:srgbClr val="000000"/>
                </a:solidFill>
              </a:rPr>
              <a:pPr/>
              <a:t>7</a:t>
            </a:fld>
            <a:endParaRPr lang="ja-JP" altLang="en-US" sz="2000" dirty="0">
              <a:solidFill>
                <a:srgbClr val="000000"/>
              </a:solidFill>
            </a:endParaRPr>
          </a:p>
        </p:txBody>
      </p:sp>
    </p:spTree>
    <p:extLst>
      <p:ext uri="{BB962C8B-B14F-4D97-AF65-F5344CB8AC3E}">
        <p14:creationId xmlns:p14="http://schemas.microsoft.com/office/powerpoint/2010/main" val="40840182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計算機ゴーストイメージング</a:t>
            </a:r>
            <a:endParaRPr kumimoji="1" lang="ja-JP" altLang="en-US" dirty="0"/>
          </a:p>
        </p:txBody>
      </p:sp>
      <p:grpSp>
        <p:nvGrpSpPr>
          <p:cNvPr id="4" name="グループ化 23"/>
          <p:cNvGrpSpPr/>
          <p:nvPr/>
        </p:nvGrpSpPr>
        <p:grpSpPr>
          <a:xfrm>
            <a:off x="-26404" y="1412776"/>
            <a:ext cx="9177569" cy="2727410"/>
            <a:chOff x="-99882" y="680571"/>
            <a:chExt cx="9177569" cy="2727410"/>
          </a:xfrm>
        </p:grpSpPr>
        <p:grpSp>
          <p:nvGrpSpPr>
            <p:cNvPr id="5" name="グループ化 22"/>
            <p:cNvGrpSpPr/>
            <p:nvPr/>
          </p:nvGrpSpPr>
          <p:grpSpPr>
            <a:xfrm>
              <a:off x="-99882" y="719282"/>
              <a:ext cx="9177569" cy="2688699"/>
              <a:chOff x="-99882" y="719282"/>
              <a:chExt cx="9177569" cy="2688699"/>
            </a:xfrm>
          </p:grpSpPr>
          <p:grpSp>
            <p:nvGrpSpPr>
              <p:cNvPr id="8" name="グループ化 2"/>
              <p:cNvGrpSpPr/>
              <p:nvPr/>
            </p:nvGrpSpPr>
            <p:grpSpPr>
              <a:xfrm>
                <a:off x="-99882" y="719282"/>
                <a:ext cx="9177569" cy="2688699"/>
                <a:chOff x="-99882" y="630957"/>
                <a:chExt cx="9177569" cy="2688699"/>
              </a:xfrm>
            </p:grpSpPr>
            <p:cxnSp>
              <p:nvCxnSpPr>
                <p:cNvPr id="12" name="直線矢印コネクタ 11"/>
                <p:cNvCxnSpPr/>
                <p:nvPr/>
              </p:nvCxnSpPr>
              <p:spPr>
                <a:xfrm flipV="1">
                  <a:off x="3345154" y="1289800"/>
                  <a:ext cx="0" cy="1348248"/>
                </a:xfrm>
                <a:prstGeom prst="straightConnector1">
                  <a:avLst/>
                </a:prstGeom>
                <a:ln w="12700">
                  <a:solidFill>
                    <a:schemeClr val="tx1"/>
                  </a:solidFill>
                  <a:tailEnd type="arrow" w="sm" len="lg"/>
                </a:ln>
                <a:scene3d>
                  <a:camera prst="orthographicFront">
                    <a:rot lat="600000" lon="1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1979712" y="2320578"/>
                  <a:ext cx="3456682" cy="440706"/>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grpSp>
              <p:nvGrpSpPr>
                <p:cNvPr id="14" name="グループ化 162"/>
                <p:cNvGrpSpPr/>
                <p:nvPr/>
              </p:nvGrpSpPr>
              <p:grpSpPr>
                <a:xfrm rot="21480000">
                  <a:off x="7797885" y="1484200"/>
                  <a:ext cx="525606" cy="345277"/>
                  <a:chOff x="5457810" y="1191007"/>
                  <a:chExt cx="637730" cy="391961"/>
                </a:xfrm>
                <a:scene3d>
                  <a:camera prst="orthographicFront">
                    <a:rot lat="600000" lon="0" rev="180000"/>
                  </a:camera>
                  <a:lightRig rig="threePt" dir="t"/>
                </a:scene3d>
              </p:grpSpPr>
              <p:sp>
                <p:nvSpPr>
                  <p:cNvPr id="79" name="フローチャート : 論理積ゲート 174"/>
                  <p:cNvSpPr/>
                  <p:nvPr/>
                </p:nvSpPr>
                <p:spPr>
                  <a:xfrm>
                    <a:off x="5621519" y="1191007"/>
                    <a:ext cx="474021" cy="391961"/>
                  </a:xfrm>
                  <a:prstGeom prst="flowChartDelay">
                    <a:avLst/>
                  </a:prstGeom>
                  <a:gradFill flip="none" rotWithShape="1">
                    <a:gsLst>
                      <a:gs pos="0">
                        <a:schemeClr val="tx1"/>
                      </a:gs>
                      <a:gs pos="66000">
                        <a:schemeClr val="bg1"/>
                      </a:gs>
                      <a:gs pos="42000">
                        <a:schemeClr val="bg1"/>
                      </a:gs>
                      <a:gs pos="100000">
                        <a:schemeClr val="tx1"/>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0" name="円/楕円 79"/>
                  <p:cNvSpPr/>
                  <p:nvPr/>
                </p:nvSpPr>
                <p:spPr>
                  <a:xfrm>
                    <a:off x="5457810" y="1191010"/>
                    <a:ext cx="288033" cy="39113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sp>
              <p:nvSpPr>
                <p:cNvPr id="15" name="フリーフォーム 14"/>
                <p:cNvSpPr/>
                <p:nvPr/>
              </p:nvSpPr>
              <p:spPr>
                <a:xfrm rot="21480000">
                  <a:off x="8330985" y="1592679"/>
                  <a:ext cx="540000" cy="95345"/>
                </a:xfrm>
                <a:custGeom>
                  <a:avLst/>
                  <a:gdLst>
                    <a:gd name="connsiteX0" fmla="*/ 0 w 274881"/>
                    <a:gd name="connsiteY0" fmla="*/ 22833 h 40448"/>
                    <a:gd name="connsiteX1" fmla="*/ 56098 w 274881"/>
                    <a:gd name="connsiteY1" fmla="*/ 394 h 40448"/>
                    <a:gd name="connsiteX2" fmla="*/ 162685 w 274881"/>
                    <a:gd name="connsiteY2" fmla="*/ 39663 h 40448"/>
                    <a:gd name="connsiteX3" fmla="*/ 274881 w 274881"/>
                    <a:gd name="connsiteY3" fmla="*/ 22833 h 40448"/>
                  </a:gdLst>
                  <a:ahLst/>
                  <a:cxnLst>
                    <a:cxn ang="0">
                      <a:pos x="connsiteX0" y="connsiteY0"/>
                    </a:cxn>
                    <a:cxn ang="0">
                      <a:pos x="connsiteX1" y="connsiteY1"/>
                    </a:cxn>
                    <a:cxn ang="0">
                      <a:pos x="connsiteX2" y="connsiteY2"/>
                    </a:cxn>
                    <a:cxn ang="0">
                      <a:pos x="connsiteX3" y="connsiteY3"/>
                    </a:cxn>
                  </a:cxnLst>
                  <a:rect l="l" t="t" r="r" b="b"/>
                  <a:pathLst>
                    <a:path w="274881" h="40448">
                      <a:moveTo>
                        <a:pt x="0" y="22833"/>
                      </a:moveTo>
                      <a:cubicBezTo>
                        <a:pt x="14492" y="10211"/>
                        <a:pt x="28984" y="-2411"/>
                        <a:pt x="56098" y="394"/>
                      </a:cubicBezTo>
                      <a:cubicBezTo>
                        <a:pt x="83212" y="3199"/>
                        <a:pt x="126221" y="35923"/>
                        <a:pt x="162685" y="39663"/>
                      </a:cubicBezTo>
                      <a:cubicBezTo>
                        <a:pt x="199149" y="43403"/>
                        <a:pt x="237015" y="33118"/>
                        <a:pt x="274881" y="22833"/>
                      </a:cubicBezTo>
                    </a:path>
                  </a:pathLst>
                </a:custGeom>
                <a:noFill/>
                <a:ln w="1905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16" name="直線矢印コネクタ 15"/>
                <p:cNvCxnSpPr/>
                <p:nvPr/>
              </p:nvCxnSpPr>
              <p:spPr>
                <a:xfrm flipV="1">
                  <a:off x="6900863" y="1678781"/>
                  <a:ext cx="1012031" cy="70247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6503194" y="1675259"/>
                  <a:ext cx="1406366" cy="502445"/>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948488" y="1325215"/>
                  <a:ext cx="959643" cy="355948"/>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517481" y="1127572"/>
                  <a:ext cx="1394619" cy="552003"/>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rot="21338594">
                  <a:off x="5838915" y="1029261"/>
                  <a:ext cx="1431628" cy="1471786"/>
                </a:xfrm>
                <a:prstGeom prst="ellipse">
                  <a:avLst/>
                </a:prstGeom>
                <a:solidFill>
                  <a:schemeClr val="bg1"/>
                </a:solidFill>
                <a:ln>
                  <a:solidFill>
                    <a:srgbClr val="385D8A"/>
                  </a:solidFill>
                </a:ln>
                <a:scene3d>
                  <a:camera prst="orthographicFront">
                    <a:rot lat="0" lon="3600000" rev="0"/>
                  </a:camera>
                  <a:lightRig rig="balanced" dir="t"/>
                </a:scene3d>
                <a:sp3d prstMaterial="clear">
                  <a:bevelT w="609600" h="177800"/>
                  <a:bevelB w="6096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21" name="直線矢印コネクタ 20"/>
                <p:cNvCxnSpPr/>
                <p:nvPr/>
              </p:nvCxnSpPr>
              <p:spPr>
                <a:xfrm flipV="1">
                  <a:off x="5523056" y="2173700"/>
                  <a:ext cx="990237" cy="13831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051217" y="2225456"/>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016986" y="1350964"/>
                  <a:ext cx="1261329" cy="1082222"/>
                </a:xfrm>
                <a:prstGeom prst="rect">
                  <a:avLst/>
                </a:prstGeom>
                <a:solidFill>
                  <a:schemeClr val="tx1"/>
                </a:solidFill>
                <a:ln w="12700">
                  <a:solidFill>
                    <a:schemeClr val="tx1">
                      <a:lumMod val="50000"/>
                      <a:lumOff val="50000"/>
                    </a:schemeClr>
                  </a:solidFill>
                </a:ln>
                <a:scene3d>
                  <a:camera prst="orthographicFront">
                    <a:rot lat="600000" lon="4200000" rev="0"/>
                  </a:camera>
                  <a:lightRig rig="threePt" dir="t"/>
                </a:scene3d>
                <a:sp3d>
                  <a:bevelT w="0" h="38100"/>
                  <a:bevelB w="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V="1">
                  <a:off x="1957388" y="1254412"/>
                  <a:ext cx="3490643" cy="42436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4360606" y="2437262"/>
                  <a:ext cx="153798" cy="210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769944" y="1583531"/>
                  <a:ext cx="144956" cy="1819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897201" y="2743843"/>
                  <a:ext cx="342536" cy="368685"/>
                </a:xfrm>
                <a:prstGeom prst="rect">
                  <a:avLst/>
                </a:prstGeom>
                <a:noFill/>
              </p:spPr>
              <p:txBody>
                <a:bodyPr wrap="square" rtlCol="0">
                  <a:spAutoFit/>
                </a:bodyPr>
                <a:lstStyle/>
                <a:p>
                  <a:pPr algn="ctr"/>
                  <a:r>
                    <a:rPr lang="en-US" altLang="ja-JP" i="1" dirty="0">
                      <a:latin typeface="Times New Roman" panose="02020603050405020304" pitchFamily="18" charset="0"/>
                      <a:ea typeface="+mj-ea"/>
                      <a:cs typeface="Times New Roman" panose="02020603050405020304" pitchFamily="18" charset="0"/>
                    </a:rPr>
                    <a:t>x</a:t>
                  </a:r>
                  <a:endParaRPr kumimoji="1" lang="ja-JP" altLang="en-US" i="1" dirty="0">
                    <a:latin typeface="Times New Roman" panose="02020603050405020304" pitchFamily="18" charset="0"/>
                    <a:ea typeface="+mj-ea"/>
                    <a:cs typeface="Times New Roman" panose="02020603050405020304" pitchFamily="18" charset="0"/>
                  </a:endParaRPr>
                </a:p>
              </p:txBody>
            </p:sp>
            <p:sp>
              <p:nvSpPr>
                <p:cNvPr id="30" name="テキスト ボックス 29"/>
                <p:cNvSpPr txBox="1"/>
                <p:nvPr/>
              </p:nvSpPr>
              <p:spPr>
                <a:xfrm>
                  <a:off x="3180346" y="969047"/>
                  <a:ext cx="342539" cy="368685"/>
                </a:xfrm>
                <a:prstGeom prst="rect">
                  <a:avLst/>
                </a:prstGeom>
                <a:noFill/>
              </p:spPr>
              <p:txBody>
                <a:bodyPr wrap="square" rtlCol="0">
                  <a:spAutoFit/>
                </a:bodyPr>
                <a:lstStyle/>
                <a:p>
                  <a:pPr algn="ctr"/>
                  <a:r>
                    <a:rPr lang="en-US" altLang="ja-JP" i="1" dirty="0" smtClean="0">
                      <a:latin typeface="Times New Roman" panose="02020603050405020304" pitchFamily="18" charset="0"/>
                      <a:ea typeface="+mj-ea"/>
                      <a:cs typeface="Times New Roman" panose="02020603050405020304" pitchFamily="18" charset="0"/>
                    </a:rPr>
                    <a:t>y</a:t>
                  </a:r>
                  <a:endParaRPr kumimoji="1" lang="ja-JP" altLang="en-US" i="1" dirty="0">
                    <a:latin typeface="Times New Roman" panose="02020603050405020304" pitchFamily="18" charset="0"/>
                    <a:ea typeface="+mj-ea"/>
                    <a:cs typeface="Times New Roman" panose="02020603050405020304" pitchFamily="18" charset="0"/>
                  </a:endParaRPr>
                </a:p>
              </p:txBody>
            </p:sp>
            <p:cxnSp>
              <p:nvCxnSpPr>
                <p:cNvPr id="31" name="直線矢印コネクタ 30"/>
                <p:cNvCxnSpPr/>
                <p:nvPr/>
              </p:nvCxnSpPr>
              <p:spPr>
                <a:xfrm flipV="1">
                  <a:off x="4795002" y="2646440"/>
                  <a:ext cx="173707" cy="2020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5938235" y="2373759"/>
                  <a:ext cx="976915" cy="14739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6434138" y="2423268"/>
                  <a:ext cx="135731" cy="214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938838" y="1324545"/>
                  <a:ext cx="1021970" cy="136402"/>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6498732" y="1376301"/>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5503069" y="1132565"/>
                  <a:ext cx="1026349" cy="11645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6058192" y="1173837"/>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699065" y="2780928"/>
                  <a:ext cx="1836000" cy="0"/>
                </a:xfrm>
                <a:prstGeom prst="straightConnector1">
                  <a:avLst/>
                </a:prstGeom>
                <a:ln w="12700">
                  <a:solidFill>
                    <a:schemeClr val="tx1"/>
                  </a:solidFill>
                  <a:tailEnd type="arrow" w="sm" len="lg"/>
                </a:ln>
                <a:scene3d>
                  <a:camera prst="orthographicFront">
                    <a:rot lat="600000" lon="4200000" rev="0"/>
                  </a:camera>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39" name="オブジェクト 38"/>
                <p:cNvGraphicFramePr>
                  <a:graphicFrameLocks noChangeAspect="1"/>
                </p:cNvGraphicFramePr>
                <p:nvPr>
                  <p:extLst>
                    <p:ext uri="{D42A27DB-BD31-4B8C-83A1-F6EECF244321}">
                      <p14:modId xmlns:p14="http://schemas.microsoft.com/office/powerpoint/2010/main" val="4022391391"/>
                    </p:ext>
                  </p:extLst>
                </p:nvPr>
              </p:nvGraphicFramePr>
              <p:xfrm>
                <a:off x="7966075" y="1135087"/>
                <a:ext cx="250825" cy="300037"/>
              </p:xfrm>
              <a:graphic>
                <a:graphicData uri="http://schemas.openxmlformats.org/presentationml/2006/ole">
                  <mc:AlternateContent xmlns:mc="http://schemas.openxmlformats.org/markup-compatibility/2006">
                    <mc:Choice xmlns:v="urn:schemas-microsoft-com:vml" Requires="v">
                      <p:oleObj spid="_x0000_s3136" name="数式" r:id="rId4" imgW="304560" imgH="330120" progId="Equation.3">
                        <p:embed/>
                      </p:oleObj>
                    </mc:Choice>
                    <mc:Fallback>
                      <p:oleObj name="数式" r:id="rId4" imgW="304560" imgH="330120" progId="Equation.3">
                        <p:embed/>
                        <p:pic>
                          <p:nvPicPr>
                            <p:cNvPr id="0" name=""/>
                            <p:cNvPicPr>
                              <a:picLocks noChangeAspect="1" noChangeArrowheads="1"/>
                            </p:cNvPicPr>
                            <p:nvPr/>
                          </p:nvPicPr>
                          <p:blipFill>
                            <a:blip r:embed="rId5"/>
                            <a:srcRect/>
                            <a:stretch>
                              <a:fillRect/>
                            </a:stretch>
                          </p:blipFill>
                          <p:spPr bwMode="auto">
                            <a:xfrm>
                              <a:off x="7966075" y="1135087"/>
                              <a:ext cx="2508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テキスト ボックス 39"/>
                <p:cNvSpPr txBox="1"/>
                <p:nvPr/>
              </p:nvSpPr>
              <p:spPr>
                <a:xfrm>
                  <a:off x="7366906" y="630957"/>
                  <a:ext cx="1710781" cy="369332"/>
                </a:xfrm>
                <a:prstGeom prst="rect">
                  <a:avLst/>
                </a:prstGeom>
                <a:noFill/>
              </p:spPr>
              <p:txBody>
                <a:bodyPr wrap="square" rtlCol="0" anchor="ctr">
                  <a:spAutoFit/>
                </a:bodyPr>
                <a:lstStyle/>
                <a:p>
                  <a:pPr algn="ctr"/>
                  <a:r>
                    <a:rPr lang="ja-JP" altLang="en-US" dirty="0">
                      <a:latin typeface="+mj-ea"/>
                      <a:ea typeface="+mj-ea"/>
                      <a:cs typeface="Times New Roman" panose="02020603050405020304" pitchFamily="18" charset="0"/>
                    </a:rPr>
                    <a:t>点検出器</a:t>
                  </a:r>
                  <a:endParaRPr kumimoji="1" lang="ja-JP" altLang="en-US" dirty="0">
                    <a:latin typeface="+mj-ea"/>
                    <a:ea typeface="+mj-ea"/>
                    <a:cs typeface="Times New Roman" panose="02020603050405020304" pitchFamily="18" charset="0"/>
                  </a:endParaRPr>
                </a:p>
              </p:txBody>
            </p:sp>
            <p:cxnSp>
              <p:nvCxnSpPr>
                <p:cNvPr id="41" name="直線矢印コネクタ 40"/>
                <p:cNvCxnSpPr/>
                <p:nvPr/>
              </p:nvCxnSpPr>
              <p:spPr>
                <a:xfrm flipV="1">
                  <a:off x="4409462" y="1367030"/>
                  <a:ext cx="98430" cy="1123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1433513" y="2652714"/>
                  <a:ext cx="538162" cy="1127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99882" y="2058183"/>
                  <a:ext cx="1790092" cy="369332"/>
                </a:xfrm>
                <a:prstGeom prst="rect">
                  <a:avLst/>
                </a:prstGeom>
                <a:noFill/>
              </p:spPr>
              <p:txBody>
                <a:bodyPr wrap="square" rtlCol="0" anchor="ctr">
                  <a:spAutoFit/>
                </a:bodyPr>
                <a:lstStyle/>
                <a:p>
                  <a:pPr algn="ctr"/>
                  <a:r>
                    <a:rPr lang="ja-JP" altLang="en-US" dirty="0">
                      <a:latin typeface="+mj-ea"/>
                      <a:ea typeface="+mj-ea"/>
                      <a:cs typeface="Times New Roman" panose="02020603050405020304" pitchFamily="18" charset="0"/>
                    </a:rPr>
                    <a:t>プロジェクター</a:t>
                  </a:r>
                  <a:endParaRPr kumimoji="1" lang="ja-JP" altLang="en-US" i="1" dirty="0">
                    <a:latin typeface="+mj-ea"/>
                    <a:ea typeface="+mj-ea"/>
                    <a:cs typeface="Times New Roman" panose="02020603050405020304" pitchFamily="18" charset="0"/>
                  </a:endParaRPr>
                </a:p>
              </p:txBody>
            </p:sp>
            <p:pic>
              <p:nvPicPr>
                <p:cNvPr id="44"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7083" y="2441174"/>
                  <a:ext cx="1359975" cy="51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直線コネクタ 44"/>
                <p:cNvCxnSpPr/>
                <p:nvPr/>
              </p:nvCxnSpPr>
              <p:spPr>
                <a:xfrm flipV="1">
                  <a:off x="1438275" y="1682750"/>
                  <a:ext cx="523875" cy="87580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58144" y="2038350"/>
                  <a:ext cx="94456" cy="15954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716883" y="2714627"/>
                  <a:ext cx="95248" cy="1428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48" name="Picture 3764"/>
                <p:cNvPicPr>
                  <a:picLocks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016252" y="1602049"/>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49" name="Picture 3765"/>
                <p:cNvPicPr>
                  <a:picLocks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698393" y="1639595"/>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grpSp>
              <p:nvGrpSpPr>
                <p:cNvPr id="50" name="グループ化 123"/>
                <p:cNvGrpSpPr/>
                <p:nvPr/>
              </p:nvGrpSpPr>
              <p:grpSpPr>
                <a:xfrm rot="21228720">
                  <a:off x="2775935" y="2252375"/>
                  <a:ext cx="354115" cy="52343"/>
                  <a:chOff x="6814793" y="1133559"/>
                  <a:chExt cx="401989" cy="54018"/>
                </a:xfrm>
              </p:grpSpPr>
              <p:sp>
                <p:nvSpPr>
                  <p:cNvPr id="76" name="円/楕円 75"/>
                  <p:cNvSpPr/>
                  <p:nvPr/>
                </p:nvSpPr>
                <p:spPr>
                  <a:xfrm>
                    <a:off x="6814793" y="1133562"/>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77" name="円/楕円 76"/>
                  <p:cNvSpPr/>
                  <p:nvPr/>
                </p:nvSpPr>
                <p:spPr>
                  <a:xfrm>
                    <a:off x="6982836" y="1133575"/>
                    <a:ext cx="54000" cy="540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78" name="円/楕円 77"/>
                  <p:cNvSpPr/>
                  <p:nvPr/>
                </p:nvSpPr>
                <p:spPr>
                  <a:xfrm>
                    <a:off x="7162782" y="1133559"/>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pic>
              <p:nvPicPr>
                <p:cNvPr id="51" name="Picture 3773"/>
                <p:cNvPicPr>
                  <a:picLocks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880149" y="1744159"/>
                  <a:ext cx="1260000" cy="1083600"/>
                </a:xfrm>
                <a:prstGeom prst="rect">
                  <a:avLst/>
                </a:prstGeom>
                <a:noFill/>
                <a:ln w="6350">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52" name="直線矢印コネクタ 51"/>
                <p:cNvCxnSpPr/>
                <p:nvPr/>
              </p:nvCxnSpPr>
              <p:spPr>
                <a:xfrm flipV="1">
                  <a:off x="2393156" y="1468094"/>
                  <a:ext cx="3476625" cy="427381"/>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407444" y="2533369"/>
                  <a:ext cx="3452758" cy="431287"/>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pic>
              <p:nvPicPr>
                <p:cNvPr id="54" name="Picture 3769"/>
                <p:cNvPicPr>
                  <a:picLocks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560248" y="1783656"/>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55" name="直線コネクタ 54"/>
                <p:cNvCxnSpPr/>
                <p:nvPr/>
              </p:nvCxnSpPr>
              <p:spPr>
                <a:xfrm flipH="1" flipV="1">
                  <a:off x="1524000" y="2717006"/>
                  <a:ext cx="883444" cy="24765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1515650" y="1888331"/>
                  <a:ext cx="891794" cy="7045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1880496" y="2212802"/>
                  <a:ext cx="116680" cy="92871"/>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835696" y="2806329"/>
                  <a:ext cx="124073" cy="33709"/>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59" name="グループ化 16"/>
                <p:cNvGrpSpPr/>
                <p:nvPr/>
              </p:nvGrpSpPr>
              <p:grpSpPr>
                <a:xfrm>
                  <a:off x="7416560" y="2023512"/>
                  <a:ext cx="1612316" cy="1296144"/>
                  <a:chOff x="7286294" y="2060848"/>
                  <a:chExt cx="1612316" cy="1296144"/>
                </a:xfrm>
              </p:grpSpPr>
              <p:grpSp>
                <p:nvGrpSpPr>
                  <p:cNvPr id="60" name="グループ化 12"/>
                  <p:cNvGrpSpPr/>
                  <p:nvPr/>
                </p:nvGrpSpPr>
                <p:grpSpPr>
                  <a:xfrm>
                    <a:off x="7286294" y="2060848"/>
                    <a:ext cx="1612316" cy="1296144"/>
                    <a:chOff x="7286294" y="2060848"/>
                    <a:chExt cx="1612316" cy="1296144"/>
                  </a:xfrm>
                </p:grpSpPr>
                <p:grpSp>
                  <p:nvGrpSpPr>
                    <p:cNvPr id="62" name="グループ化 330"/>
                    <p:cNvGrpSpPr/>
                    <p:nvPr/>
                  </p:nvGrpSpPr>
                  <p:grpSpPr>
                    <a:xfrm>
                      <a:off x="7286294" y="2060848"/>
                      <a:ext cx="1612316" cy="1094917"/>
                      <a:chOff x="7136148" y="2193291"/>
                      <a:chExt cx="1612316" cy="1094917"/>
                    </a:xfrm>
                  </p:grpSpPr>
                  <p:grpSp>
                    <p:nvGrpSpPr>
                      <p:cNvPr id="64" name="グループ化 139"/>
                      <p:cNvGrpSpPr/>
                      <p:nvPr/>
                    </p:nvGrpSpPr>
                    <p:grpSpPr>
                      <a:xfrm>
                        <a:off x="7473748" y="2193291"/>
                        <a:ext cx="1274716" cy="993770"/>
                        <a:chOff x="6956258" y="1941434"/>
                        <a:chExt cx="1550953" cy="1099200"/>
                      </a:xfrm>
                    </p:grpSpPr>
                    <p:grpSp>
                      <p:nvGrpSpPr>
                        <p:cNvPr id="66" name="グループ化 161"/>
                        <p:cNvGrpSpPr/>
                        <p:nvPr/>
                      </p:nvGrpSpPr>
                      <p:grpSpPr>
                        <a:xfrm>
                          <a:off x="6956258" y="1941434"/>
                          <a:ext cx="1550953" cy="1099200"/>
                          <a:chOff x="7596335" y="1163581"/>
                          <a:chExt cx="1739779" cy="1233028"/>
                        </a:xfrm>
                      </p:grpSpPr>
                      <p:cxnSp>
                        <p:nvCxnSpPr>
                          <p:cNvPr id="71" name="直線矢印コネクタ 70"/>
                          <p:cNvCxnSpPr/>
                          <p:nvPr/>
                        </p:nvCxnSpPr>
                        <p:spPr>
                          <a:xfrm flipV="1">
                            <a:off x="7596335" y="1163581"/>
                            <a:ext cx="0" cy="1233027"/>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7596338" y="2396609"/>
                            <a:ext cx="1739776" cy="0"/>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760590" y="1758783"/>
                            <a:ext cx="0" cy="6349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738073" y="1520959"/>
                            <a:ext cx="0" cy="87277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925093" y="1928287"/>
                            <a:ext cx="0" cy="4654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157"/>
                        <p:cNvGrpSpPr/>
                        <p:nvPr/>
                      </p:nvGrpSpPr>
                      <p:grpSpPr>
                        <a:xfrm>
                          <a:off x="7414872" y="2783555"/>
                          <a:ext cx="409308" cy="54000"/>
                          <a:chOff x="6531402" y="1088498"/>
                          <a:chExt cx="409308" cy="54000"/>
                        </a:xfrm>
                      </p:grpSpPr>
                      <p:sp>
                        <p:nvSpPr>
                          <p:cNvPr id="68" name="円/楕円 67"/>
                          <p:cNvSpPr/>
                          <p:nvPr/>
                        </p:nvSpPr>
                        <p:spPr>
                          <a:xfrm>
                            <a:off x="6531402"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69" name="円/楕円 68"/>
                          <p:cNvSpPr/>
                          <p:nvPr/>
                        </p:nvSpPr>
                        <p:spPr>
                          <a:xfrm>
                            <a:off x="6699446"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0" name="円/楕円 69"/>
                          <p:cNvSpPr/>
                          <p:nvPr/>
                        </p:nvSpPr>
                        <p:spPr>
                          <a:xfrm>
                            <a:off x="6879388"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sp>
                    <p:nvSpPr>
                      <p:cNvPr id="65" name="テキスト ボックス 64"/>
                      <p:cNvSpPr txBox="1"/>
                      <p:nvPr/>
                    </p:nvSpPr>
                    <p:spPr>
                      <a:xfrm rot="16200000">
                        <a:off x="6763253" y="2576760"/>
                        <a:ext cx="1084343" cy="338554"/>
                      </a:xfrm>
                      <a:prstGeom prst="rect">
                        <a:avLst/>
                      </a:prstGeom>
                      <a:noFill/>
                    </p:spPr>
                    <p:txBody>
                      <a:bodyPr wrap="square" rtlCol="0">
                        <a:spAutoFit/>
                      </a:bodyPr>
                      <a:lstStyle/>
                      <a:p>
                        <a:pPr algn="ctr"/>
                        <a:r>
                          <a:rPr lang="ja-JP" altLang="en-US" sz="1600" dirty="0">
                            <a:latin typeface="Arial" panose="020B0604020202020204" pitchFamily="34" charset="0"/>
                            <a:cs typeface="Arial" panose="020B0604020202020204" pitchFamily="34" charset="0"/>
                          </a:rPr>
                          <a:t>強度</a:t>
                        </a:r>
                        <a:endParaRPr kumimoji="1" lang="ja-JP" altLang="en-US" sz="1600" dirty="0">
                          <a:latin typeface="Arial" panose="020B0604020202020204" pitchFamily="34" charset="0"/>
                          <a:cs typeface="Arial" panose="020B0604020202020204" pitchFamily="34" charset="0"/>
                        </a:endParaRPr>
                      </a:p>
                    </p:txBody>
                  </p:sp>
                </p:grpSp>
                <p:sp>
                  <p:nvSpPr>
                    <p:cNvPr id="63" name="テキスト ボックス 62"/>
                    <p:cNvSpPr txBox="1"/>
                    <p:nvPr/>
                  </p:nvSpPr>
                  <p:spPr>
                    <a:xfrm>
                      <a:off x="8561015" y="3051759"/>
                      <a:ext cx="216024" cy="305233"/>
                    </a:xfrm>
                    <a:prstGeom prst="rect">
                      <a:avLst/>
                    </a:prstGeom>
                    <a:noFill/>
                  </p:spPr>
                  <p:txBody>
                    <a:bodyPr wrap="square" rtlCol="0" anchor="ctr">
                      <a:spAutoFit/>
                    </a:bodyPr>
                    <a:lstStyle/>
                    <a:p>
                      <a:pPr algn="ctr"/>
                      <a:r>
                        <a:rPr kumimoji="1" lang="en-US" altLang="ja-JP" i="1" dirty="0" smtClean="0">
                          <a:latin typeface="Times New Roman" panose="02020603050405020304" pitchFamily="18" charset="0"/>
                          <a:cs typeface="Times New Roman" panose="02020603050405020304" pitchFamily="18" charset="0"/>
                        </a:rPr>
                        <a:t>n</a:t>
                      </a:r>
                      <a:endParaRPr kumimoji="1" lang="ja-JP" altLang="en-US" i="1" dirty="0">
                        <a:latin typeface="Times New Roman" panose="02020603050405020304" pitchFamily="18" charset="0"/>
                        <a:cs typeface="Times New Roman" panose="02020603050405020304" pitchFamily="18" charset="0"/>
                      </a:endParaRPr>
                    </a:p>
                  </p:txBody>
                </p:sp>
              </p:grpSp>
              <p:cxnSp>
                <p:nvCxnSpPr>
                  <p:cNvPr id="61" name="直線コネクタ 60"/>
                  <p:cNvCxnSpPr/>
                  <p:nvPr/>
                </p:nvCxnSpPr>
                <p:spPr>
                  <a:xfrm>
                    <a:off x="7884368" y="2605162"/>
                    <a:ext cx="0" cy="4471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21"/>
              <p:cNvGrpSpPr/>
              <p:nvPr/>
            </p:nvGrpSpPr>
            <p:grpSpPr>
              <a:xfrm>
                <a:off x="5583287" y="1919651"/>
                <a:ext cx="121792" cy="171716"/>
                <a:chOff x="5583287" y="1919651"/>
                <a:chExt cx="121792" cy="171716"/>
              </a:xfrm>
            </p:grpSpPr>
            <p:sp>
              <p:nvSpPr>
                <p:cNvPr id="10" name="正方形/長方形 9"/>
                <p:cNvSpPr/>
                <p:nvPr/>
              </p:nvSpPr>
              <p:spPr>
                <a:xfrm>
                  <a:off x="5583287" y="1919651"/>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633071" y="1943820"/>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 name="テキスト ボックス 5"/>
            <p:cNvSpPr txBox="1"/>
            <p:nvPr/>
          </p:nvSpPr>
          <p:spPr>
            <a:xfrm>
              <a:off x="4686426" y="680571"/>
              <a:ext cx="1310491" cy="371759"/>
            </a:xfrm>
            <a:prstGeom prst="rect">
              <a:avLst/>
            </a:prstGeom>
            <a:noFill/>
          </p:spPr>
          <p:txBody>
            <a:bodyPr wrap="square" rtlCol="0" anchor="ctr">
              <a:spAutoFit/>
            </a:bodyPr>
            <a:lstStyle/>
            <a:p>
              <a:pPr algn="ctr"/>
              <a:r>
                <a:rPr lang="ja-JP" altLang="en-US" dirty="0">
                  <a:latin typeface="+mj-ea"/>
                  <a:ea typeface="+mj-ea"/>
                  <a:cs typeface="Times New Roman" panose="02020603050405020304" pitchFamily="18" charset="0"/>
                </a:rPr>
                <a:t>サンプル</a:t>
              </a:r>
              <a:endParaRPr kumimoji="1" lang="ja-JP" altLang="en-US" dirty="0">
                <a:latin typeface="+mj-ea"/>
                <a:ea typeface="+mj-ea"/>
                <a:cs typeface="Times New Roman" panose="02020603050405020304" pitchFamily="18" charset="0"/>
              </a:endParaRPr>
            </a:p>
          </p:txBody>
        </p:sp>
      </p:grpSp>
      <p:sp>
        <p:nvSpPr>
          <p:cNvPr id="81" name="テキスト ボックス 80"/>
          <p:cNvSpPr txBox="1"/>
          <p:nvPr/>
        </p:nvSpPr>
        <p:spPr>
          <a:xfrm>
            <a:off x="1259632" y="3933058"/>
            <a:ext cx="6288901" cy="523220"/>
          </a:xfrm>
          <a:prstGeom prst="rect">
            <a:avLst/>
          </a:prstGeom>
          <a:noFill/>
        </p:spPr>
        <p:txBody>
          <a:bodyPr wrap="none" rtlCol="0">
            <a:spAutoFit/>
          </a:bodyPr>
          <a:lstStyle/>
          <a:p>
            <a:r>
              <a:rPr lang="ja-JP" altLang="en-US" sz="2800" dirty="0" smtClean="0"/>
              <a:t>時空間的にランダムなパターンを使用</a:t>
            </a:r>
            <a:endParaRPr lang="en-US" altLang="ja-JP" sz="2800" dirty="0"/>
          </a:p>
        </p:txBody>
      </p:sp>
      <p:sp>
        <p:nvSpPr>
          <p:cNvPr id="83" name="正方形/長方形 82"/>
          <p:cNvSpPr/>
          <p:nvPr/>
        </p:nvSpPr>
        <p:spPr>
          <a:xfrm>
            <a:off x="323528" y="5805264"/>
            <a:ext cx="8467597" cy="954107"/>
          </a:xfrm>
          <a:prstGeom prst="rect">
            <a:avLst/>
          </a:prstGeom>
          <a:solidFill>
            <a:srgbClr val="FFFF00"/>
          </a:solidFill>
          <a:ln w="28575">
            <a:solidFill>
              <a:srgbClr val="FF0000"/>
            </a:solidFill>
          </a:ln>
        </p:spPr>
        <p:txBody>
          <a:bodyPr wrap="square">
            <a:spAutoFit/>
          </a:bodyPr>
          <a:lstStyle/>
          <a:p>
            <a:pPr algn="ctr"/>
            <a:r>
              <a:rPr lang="ja-JP" altLang="en-US" sz="2800" dirty="0">
                <a:solidFill>
                  <a:srgbClr val="FF0000"/>
                </a:solidFill>
              </a:rPr>
              <a:t>光源での光強度分布と検出器で取得した光強度と</a:t>
            </a:r>
            <a:r>
              <a:rPr lang="ja-JP" altLang="en-US" sz="2800" dirty="0" smtClean="0">
                <a:solidFill>
                  <a:srgbClr val="FF0000"/>
                </a:solidFill>
              </a:rPr>
              <a:t>の</a:t>
            </a:r>
            <a:endParaRPr lang="en-US" altLang="ja-JP" sz="2800" dirty="0" smtClean="0">
              <a:solidFill>
                <a:srgbClr val="FF0000"/>
              </a:solidFill>
            </a:endParaRPr>
          </a:p>
          <a:p>
            <a:pPr algn="ctr"/>
            <a:r>
              <a:rPr lang="ja-JP" altLang="en-US" sz="2800" dirty="0" smtClean="0">
                <a:solidFill>
                  <a:srgbClr val="FF0000"/>
                </a:solidFill>
              </a:rPr>
              <a:t>相関</a:t>
            </a:r>
            <a:r>
              <a:rPr lang="ja-JP" altLang="en-US" sz="2800" dirty="0">
                <a:solidFill>
                  <a:srgbClr val="FF0000"/>
                </a:solidFill>
              </a:rPr>
              <a:t>によりサンプルの像を再構成する</a:t>
            </a:r>
          </a:p>
        </p:txBody>
      </p:sp>
      <p:pic>
        <p:nvPicPr>
          <p:cNvPr id="307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2141" y="4365104"/>
            <a:ext cx="6126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テキスト ボックス 86"/>
          <p:cNvSpPr txBox="1"/>
          <p:nvPr/>
        </p:nvSpPr>
        <p:spPr>
          <a:xfrm>
            <a:off x="4788024" y="1654642"/>
            <a:ext cx="1406889" cy="461665"/>
          </a:xfrm>
          <a:prstGeom prst="rect">
            <a:avLst/>
          </a:prstGeom>
          <a:noFill/>
        </p:spPr>
        <p:txBody>
          <a:bodyPr wrap="square" rtlCol="0" anchor="ctr">
            <a:spAutoFit/>
          </a:bodyPr>
          <a:lstStyle/>
          <a:p>
            <a:pPr algn="ctr"/>
            <a:r>
              <a:rPr lang="en-US" altLang="ja-JP" sz="2400" i="1" dirty="0" smtClean="0">
                <a:latin typeface="Times New Roman" panose="02020603050405020304" pitchFamily="18" charset="0"/>
                <a:ea typeface="+mj-ea"/>
                <a:cs typeface="Times New Roman" panose="02020603050405020304" pitchFamily="18" charset="0"/>
              </a:rPr>
              <a:t>G(</a:t>
            </a:r>
            <a:r>
              <a:rPr lang="en-US" altLang="ja-JP" sz="2400" i="1" dirty="0" err="1" smtClean="0">
                <a:latin typeface="Times New Roman" panose="02020603050405020304" pitchFamily="18" charset="0"/>
                <a:ea typeface="+mj-ea"/>
                <a:cs typeface="Times New Roman" panose="02020603050405020304" pitchFamily="18" charset="0"/>
              </a:rPr>
              <a:t>x,y</a:t>
            </a:r>
            <a:r>
              <a:rPr lang="en-US" altLang="ja-JP" sz="2400" i="1" dirty="0" smtClean="0">
                <a:latin typeface="Times New Roman" panose="02020603050405020304" pitchFamily="18" charset="0"/>
                <a:ea typeface="+mj-ea"/>
                <a:cs typeface="Times New Roman" panose="02020603050405020304" pitchFamily="18" charset="0"/>
              </a:rPr>
              <a:t>)</a:t>
            </a:r>
            <a:endParaRPr kumimoji="1" lang="ja-JP" altLang="en-US" sz="2400" i="1" dirty="0">
              <a:latin typeface="Times New Roman" panose="02020603050405020304" pitchFamily="18" charset="0"/>
              <a:ea typeface="+mj-ea"/>
              <a:cs typeface="Times New Roman" panose="02020603050405020304" pitchFamily="18" charset="0"/>
            </a:endParaRPr>
          </a:p>
        </p:txBody>
      </p:sp>
      <p:sp>
        <p:nvSpPr>
          <p:cNvPr id="88" name="テキスト ボックス 87"/>
          <p:cNvSpPr txBox="1"/>
          <p:nvPr/>
        </p:nvSpPr>
        <p:spPr>
          <a:xfrm>
            <a:off x="2084991" y="1887215"/>
            <a:ext cx="1406889" cy="461665"/>
          </a:xfrm>
          <a:prstGeom prst="rect">
            <a:avLst/>
          </a:prstGeom>
          <a:noFill/>
        </p:spPr>
        <p:txBody>
          <a:bodyPr wrap="square" rtlCol="0" anchor="ctr">
            <a:spAutoFit/>
          </a:bodyPr>
          <a:lstStyle/>
          <a:p>
            <a:pPr algn="ctr"/>
            <a:r>
              <a:rPr lang="en-US" altLang="ja-JP" sz="2400" i="1" dirty="0">
                <a:latin typeface="Times New Roman" panose="02020603050405020304" pitchFamily="18" charset="0"/>
                <a:ea typeface="+mj-ea"/>
                <a:cs typeface="Times New Roman" panose="02020603050405020304" pitchFamily="18" charset="0"/>
              </a:rPr>
              <a:t>I</a:t>
            </a:r>
            <a:r>
              <a:rPr lang="en-US" altLang="ja-JP" sz="2400" i="1" dirty="0" smtClean="0">
                <a:latin typeface="Times New Roman" panose="02020603050405020304" pitchFamily="18" charset="0"/>
                <a:ea typeface="+mj-ea"/>
                <a:cs typeface="Times New Roman" panose="02020603050405020304" pitchFamily="18" charset="0"/>
              </a:rPr>
              <a:t>(</a:t>
            </a:r>
            <a:r>
              <a:rPr lang="en-US" altLang="ja-JP" sz="2400" i="1" dirty="0" err="1" smtClean="0">
                <a:latin typeface="Times New Roman" panose="02020603050405020304" pitchFamily="18" charset="0"/>
                <a:ea typeface="+mj-ea"/>
                <a:cs typeface="Times New Roman" panose="02020603050405020304" pitchFamily="18" charset="0"/>
              </a:rPr>
              <a:t>x,y</a:t>
            </a:r>
            <a:r>
              <a:rPr lang="en-US" altLang="ja-JP" sz="2400" i="1" dirty="0" smtClean="0">
                <a:latin typeface="Times New Roman" panose="02020603050405020304" pitchFamily="18" charset="0"/>
                <a:ea typeface="+mj-ea"/>
                <a:cs typeface="Times New Roman" panose="02020603050405020304" pitchFamily="18" charset="0"/>
              </a:rPr>
              <a:t>)</a:t>
            </a:r>
            <a:endParaRPr kumimoji="1" lang="ja-JP" altLang="en-US" sz="2400" i="1" dirty="0">
              <a:latin typeface="Times New Roman" panose="02020603050405020304" pitchFamily="18" charset="0"/>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8</a:t>
            </a:fld>
            <a:endParaRPr lang="ja-JP" altLang="en-US" sz="2000" dirty="0">
              <a:solidFill>
                <a:srgbClr val="000000"/>
              </a:solidFill>
            </a:endParaRPr>
          </a:p>
        </p:txBody>
      </p:sp>
    </p:spTree>
    <p:extLst>
      <p:ext uri="{BB962C8B-B14F-4D97-AF65-F5344CB8AC3E}">
        <p14:creationId xmlns:p14="http://schemas.microsoft.com/office/powerpoint/2010/main" val="25452790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a:solidFill>
            <a:schemeClr val="bg1">
              <a:alpha val="90000"/>
            </a:schemeClr>
          </a:solidFill>
        </p:spPr>
        <p:txBody>
          <a:bodyPr/>
          <a:lstStyle/>
          <a:p>
            <a:r>
              <a:rPr lang="en-US" altLang="ja-JP" dirty="0" smtClean="0"/>
              <a:t>SLM</a:t>
            </a:r>
            <a:r>
              <a:rPr lang="ja-JP" altLang="en-US" dirty="0" smtClean="0"/>
              <a:t>を用いた</a:t>
            </a:r>
            <a:r>
              <a:rPr lang="ja-JP" altLang="en-US" dirty="0"/>
              <a:t>強度</a:t>
            </a:r>
            <a:r>
              <a:rPr lang="ja-JP" altLang="en-US" dirty="0" smtClean="0"/>
              <a:t>変調の原理</a:t>
            </a:r>
            <a:endParaRPr kumimoji="1" lang="ja-JP" altLang="en-US" dirty="0"/>
          </a:p>
        </p:txBody>
      </p:sp>
      <p:pic>
        <p:nvPicPr>
          <p:cNvPr id="10" name="図 9"/>
          <p:cNvPicPr>
            <a:picLocks noChangeAspect="1"/>
          </p:cNvPicPr>
          <p:nvPr/>
        </p:nvPicPr>
        <p:blipFill>
          <a:blip r:embed="rId3"/>
          <a:stretch>
            <a:fillRect/>
          </a:stretch>
        </p:blipFill>
        <p:spPr>
          <a:xfrm>
            <a:off x="54914" y="1011199"/>
            <a:ext cx="2278479" cy="1938705"/>
          </a:xfrm>
          <a:prstGeom prst="rect">
            <a:avLst/>
          </a:prstGeom>
        </p:spPr>
      </p:pic>
      <p:sp>
        <p:nvSpPr>
          <p:cNvPr id="14" name="テキスト ボックス 13"/>
          <p:cNvSpPr txBox="1"/>
          <p:nvPr/>
        </p:nvSpPr>
        <p:spPr>
          <a:xfrm>
            <a:off x="71500" y="6058165"/>
            <a:ext cx="8810519"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latin typeface="Times New Roman" panose="02020603050405020304" pitchFamily="18" charset="0"/>
                <a:cs typeface="Times New Roman" panose="02020603050405020304" pitchFamily="18" charset="0"/>
              </a:rPr>
              <a:t>位相変調に</a:t>
            </a:r>
            <a:r>
              <a:rPr lang="ja-JP" altLang="en-US" sz="2800" dirty="0">
                <a:solidFill>
                  <a:srgbClr val="FF0000"/>
                </a:solidFill>
                <a:latin typeface="Times New Roman" panose="02020603050405020304" pitchFamily="18" charset="0"/>
                <a:cs typeface="Times New Roman" panose="02020603050405020304" pitchFamily="18" charset="0"/>
              </a:rPr>
              <a:t>偏光</a:t>
            </a:r>
            <a:r>
              <a:rPr lang="ja-JP" altLang="en-US" sz="2800" dirty="0" smtClean="0">
                <a:solidFill>
                  <a:srgbClr val="FF0000"/>
                </a:solidFill>
                <a:latin typeface="Times New Roman" panose="02020603050405020304" pitchFamily="18" charset="0"/>
                <a:cs typeface="Times New Roman" panose="02020603050405020304" pitchFamily="18" charset="0"/>
              </a:rPr>
              <a:t>を組み合わせ強度変調し照明光を作る</a:t>
            </a:r>
            <a:endParaRPr lang="ja-JP" altLang="en-US" sz="3600" dirty="0">
              <a:solidFill>
                <a:srgbClr val="FF0000"/>
              </a:solidFill>
            </a:endParaRPr>
          </a:p>
        </p:txBody>
      </p:sp>
      <p:sp>
        <p:nvSpPr>
          <p:cNvPr id="4" name="スライド番号プレースホルダー 3"/>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9</a:t>
            </a:fld>
            <a:endParaRPr lang="ja-JP" altLang="en-US" sz="2000" dirty="0">
              <a:solidFill>
                <a:srgbClr val="000000"/>
              </a:solidFill>
            </a:endParaRPr>
          </a:p>
        </p:txBody>
      </p:sp>
      <p:sp>
        <p:nvSpPr>
          <p:cNvPr id="8" name="テキスト ボックス 7"/>
          <p:cNvSpPr txBox="1"/>
          <p:nvPr/>
        </p:nvSpPr>
        <p:spPr>
          <a:xfrm>
            <a:off x="2333393" y="1593223"/>
            <a:ext cx="6955750" cy="830997"/>
          </a:xfrm>
          <a:prstGeom prst="rect">
            <a:avLst/>
          </a:prstGeom>
          <a:noFill/>
        </p:spPr>
        <p:txBody>
          <a:bodyPr wrap="none" rtlCol="0">
            <a:spAutoFit/>
          </a:bodyPr>
          <a:lstStyle/>
          <a:p>
            <a:pPr algn="ctr"/>
            <a:r>
              <a:rPr lang="ja-JP" altLang="en-US" sz="2400" dirty="0" smtClean="0"/>
              <a:t>液晶分子の傾きが変わることで</a:t>
            </a:r>
            <a:endParaRPr lang="en-US" altLang="ja-JP" sz="2400" dirty="0" smtClean="0"/>
          </a:p>
          <a:p>
            <a:pPr algn="ctr"/>
            <a:r>
              <a:rPr lang="ja-JP" altLang="en-US" sz="2400" dirty="0" smtClean="0"/>
              <a:t>屈折率が変わり反射される光の位相を変えて</a:t>
            </a:r>
            <a:r>
              <a:rPr lang="ja-JP" altLang="en-US" sz="2400" dirty="0"/>
              <a:t>いる</a:t>
            </a:r>
            <a:endParaRPr lang="en-US" altLang="ja-JP" sz="2400" dirty="0"/>
          </a:p>
        </p:txBody>
      </p:sp>
      <p:grpSp>
        <p:nvGrpSpPr>
          <p:cNvPr id="55" name="グループ化 54"/>
          <p:cNvGrpSpPr/>
          <p:nvPr/>
        </p:nvGrpSpPr>
        <p:grpSpPr>
          <a:xfrm>
            <a:off x="61040" y="2980383"/>
            <a:ext cx="9011460" cy="2923892"/>
            <a:chOff x="-738590" y="1023353"/>
            <a:chExt cx="9011460" cy="2923892"/>
          </a:xfrm>
        </p:grpSpPr>
        <p:sp>
          <p:nvSpPr>
            <p:cNvPr id="56" name="正方形/長方形 55"/>
            <p:cNvSpPr/>
            <p:nvPr/>
          </p:nvSpPr>
          <p:spPr>
            <a:xfrm>
              <a:off x="1691680" y="2258156"/>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7" name="円/楕円 56"/>
            <p:cNvSpPr/>
            <p:nvPr/>
          </p:nvSpPr>
          <p:spPr>
            <a:xfrm>
              <a:off x="2051720"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8" name="円/楕円 57"/>
            <p:cNvSpPr/>
            <p:nvPr/>
          </p:nvSpPr>
          <p:spPr>
            <a:xfrm>
              <a:off x="2816805"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9" name="円/楕円 58"/>
            <p:cNvSpPr/>
            <p:nvPr/>
          </p:nvSpPr>
          <p:spPr>
            <a:xfrm>
              <a:off x="3536885" y="256916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0" name="円/楕円 59"/>
            <p:cNvSpPr/>
            <p:nvPr/>
          </p:nvSpPr>
          <p:spPr>
            <a:xfrm>
              <a:off x="178169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1" name="円/楕円 60"/>
            <p:cNvSpPr/>
            <p:nvPr/>
          </p:nvSpPr>
          <p:spPr>
            <a:xfrm>
              <a:off x="250177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2" name="円/楕円 61"/>
            <p:cNvSpPr/>
            <p:nvPr/>
          </p:nvSpPr>
          <p:spPr>
            <a:xfrm>
              <a:off x="3176845"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3" name="円/楕円 62"/>
            <p:cNvSpPr/>
            <p:nvPr/>
          </p:nvSpPr>
          <p:spPr>
            <a:xfrm>
              <a:off x="385192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4" name="円/楕円 63"/>
            <p:cNvSpPr/>
            <p:nvPr/>
          </p:nvSpPr>
          <p:spPr>
            <a:xfrm>
              <a:off x="2051720" y="306967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5" name="円/楕円 64"/>
            <p:cNvSpPr/>
            <p:nvPr/>
          </p:nvSpPr>
          <p:spPr>
            <a:xfrm>
              <a:off x="2816804" y="3069673"/>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6" name="円/楕円 65"/>
            <p:cNvSpPr/>
            <p:nvPr/>
          </p:nvSpPr>
          <p:spPr>
            <a:xfrm>
              <a:off x="3536885" y="3084949"/>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7" name="正方形/長方形 66"/>
            <p:cNvSpPr/>
            <p:nvPr/>
          </p:nvSpPr>
          <p:spPr>
            <a:xfrm>
              <a:off x="1691680" y="3383995"/>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8" name="正方形/長方形 67"/>
            <p:cNvSpPr/>
            <p:nvPr/>
          </p:nvSpPr>
          <p:spPr>
            <a:xfrm>
              <a:off x="5202070" y="2258156"/>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9" name="円/楕円 68"/>
            <p:cNvSpPr/>
            <p:nvPr/>
          </p:nvSpPr>
          <p:spPr>
            <a:xfrm rot="20700000">
              <a:off x="5562110"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0" name="円/楕円 69"/>
            <p:cNvSpPr/>
            <p:nvPr/>
          </p:nvSpPr>
          <p:spPr>
            <a:xfrm rot="20700000">
              <a:off x="6327195"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1" name="円/楕円 70"/>
            <p:cNvSpPr/>
            <p:nvPr/>
          </p:nvSpPr>
          <p:spPr>
            <a:xfrm rot="20700000">
              <a:off x="7047275" y="256916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2" name="円/楕円 71"/>
            <p:cNvSpPr/>
            <p:nvPr/>
          </p:nvSpPr>
          <p:spPr>
            <a:xfrm rot="20700000">
              <a:off x="529208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3" name="円/楕円 72"/>
            <p:cNvSpPr/>
            <p:nvPr/>
          </p:nvSpPr>
          <p:spPr>
            <a:xfrm rot="20700000">
              <a:off x="601216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4" name="円/楕円 73"/>
            <p:cNvSpPr/>
            <p:nvPr/>
          </p:nvSpPr>
          <p:spPr>
            <a:xfrm rot="20700000">
              <a:off x="6687235"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5" name="円/楕円 74"/>
            <p:cNvSpPr/>
            <p:nvPr/>
          </p:nvSpPr>
          <p:spPr>
            <a:xfrm rot="20700000">
              <a:off x="736231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6" name="円/楕円 75"/>
            <p:cNvSpPr/>
            <p:nvPr/>
          </p:nvSpPr>
          <p:spPr>
            <a:xfrm rot="20700000">
              <a:off x="5562110" y="306967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7" name="円/楕円 76"/>
            <p:cNvSpPr/>
            <p:nvPr/>
          </p:nvSpPr>
          <p:spPr>
            <a:xfrm rot="20700000">
              <a:off x="6327194" y="3069673"/>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8" name="円/楕円 77"/>
            <p:cNvSpPr/>
            <p:nvPr/>
          </p:nvSpPr>
          <p:spPr>
            <a:xfrm rot="20700000">
              <a:off x="7047275" y="3084949"/>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9" name="正方形/長方形 78"/>
            <p:cNvSpPr/>
            <p:nvPr/>
          </p:nvSpPr>
          <p:spPr>
            <a:xfrm>
              <a:off x="5202070" y="3383995"/>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80" name="直線コネクタ 79"/>
            <p:cNvCxnSpPr>
              <a:endCxn id="67" idx="0"/>
            </p:cNvCxnSpPr>
            <p:nvPr/>
          </p:nvCxnSpPr>
          <p:spPr>
            <a:xfrm flipH="1">
              <a:off x="3131840" y="1567860"/>
              <a:ext cx="728057" cy="1816135"/>
            </a:xfrm>
            <a:prstGeom prst="line">
              <a:avLst/>
            </a:prstGeom>
            <a:noFill/>
            <a:ln w="25400" cap="flat" cmpd="sng" algn="ctr">
              <a:solidFill>
                <a:srgbClr val="FF0000"/>
              </a:solidFill>
              <a:prstDash val="solid"/>
              <a:headEnd type="none"/>
              <a:tailEnd type="stealth" w="lg" len="lg"/>
            </a:ln>
            <a:effectLst/>
          </p:spPr>
        </p:cxnSp>
        <p:cxnSp>
          <p:nvCxnSpPr>
            <p:cNvPr id="81" name="直線コネクタ 80"/>
            <p:cNvCxnSpPr>
              <a:stCxn id="67" idx="0"/>
            </p:cNvCxnSpPr>
            <p:nvPr/>
          </p:nvCxnSpPr>
          <p:spPr>
            <a:xfrm flipH="1" flipV="1">
              <a:off x="2284723" y="1567861"/>
              <a:ext cx="847117" cy="1816134"/>
            </a:xfrm>
            <a:prstGeom prst="line">
              <a:avLst/>
            </a:prstGeom>
            <a:noFill/>
            <a:ln w="25400" cap="flat" cmpd="sng" algn="ctr">
              <a:solidFill>
                <a:srgbClr val="FF0000"/>
              </a:solidFill>
              <a:prstDash val="solid"/>
              <a:headEnd type="none"/>
              <a:tailEnd type="stealth" w="lg" len="lg"/>
            </a:ln>
            <a:effectLst/>
          </p:spPr>
        </p:cxnSp>
        <p:cxnSp>
          <p:nvCxnSpPr>
            <p:cNvPr id="82" name="直線コネクタ 81"/>
            <p:cNvCxnSpPr>
              <a:endCxn id="79" idx="0"/>
            </p:cNvCxnSpPr>
            <p:nvPr/>
          </p:nvCxnSpPr>
          <p:spPr>
            <a:xfrm flipH="1">
              <a:off x="6642230" y="1564292"/>
              <a:ext cx="715779" cy="1819703"/>
            </a:xfrm>
            <a:prstGeom prst="line">
              <a:avLst/>
            </a:prstGeom>
            <a:noFill/>
            <a:ln w="25400" cap="flat" cmpd="sng" algn="ctr">
              <a:solidFill>
                <a:srgbClr val="FF0000"/>
              </a:solidFill>
              <a:prstDash val="solid"/>
              <a:headEnd type="none"/>
              <a:tailEnd type="stealth" w="lg" len="lg"/>
            </a:ln>
            <a:effectLst/>
          </p:spPr>
        </p:cxnSp>
        <p:cxnSp>
          <p:nvCxnSpPr>
            <p:cNvPr id="83" name="直線コネクタ 82"/>
            <p:cNvCxnSpPr>
              <a:stCxn id="79" idx="0"/>
            </p:cNvCxnSpPr>
            <p:nvPr/>
          </p:nvCxnSpPr>
          <p:spPr>
            <a:xfrm flipH="1" flipV="1">
              <a:off x="5854642" y="2059038"/>
              <a:ext cx="787588" cy="1324957"/>
            </a:xfrm>
            <a:prstGeom prst="line">
              <a:avLst/>
            </a:prstGeom>
            <a:noFill/>
            <a:ln w="25400" cap="flat" cmpd="sng" algn="ctr">
              <a:solidFill>
                <a:srgbClr val="FF0000"/>
              </a:solidFill>
              <a:prstDash val="solid"/>
              <a:headEnd type="none"/>
              <a:tailEnd type="stealth" w="lg" len="lg"/>
            </a:ln>
            <a:effectLst/>
          </p:spPr>
        </p:cxnSp>
        <p:sp>
          <p:nvSpPr>
            <p:cNvPr id="84" name="テキスト ボックス 83"/>
            <p:cNvSpPr txBox="1"/>
            <p:nvPr/>
          </p:nvSpPr>
          <p:spPr>
            <a:xfrm>
              <a:off x="2816804" y="1060532"/>
              <a:ext cx="18713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入射光</a:t>
              </a:r>
            </a:p>
          </p:txBody>
        </p:sp>
        <p:sp>
          <p:nvSpPr>
            <p:cNvPr id="85" name="テキスト ボックス 84"/>
            <p:cNvSpPr txBox="1"/>
            <p:nvPr/>
          </p:nvSpPr>
          <p:spPr>
            <a:xfrm>
              <a:off x="5723545" y="3485579"/>
              <a:ext cx="16162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a:ea typeface="ＭＳ Ｐゴシック"/>
                </a:rPr>
                <a:t>電場</a:t>
              </a: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rPr>
                <a:t>ON</a:t>
              </a:r>
              <a:endParaRPr kumimoji="0" lang="ja-JP" altLang="en-US" sz="2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86" name="テキスト ボックス 85"/>
            <p:cNvSpPr txBox="1"/>
            <p:nvPr/>
          </p:nvSpPr>
          <p:spPr>
            <a:xfrm>
              <a:off x="6593174" y="1040900"/>
              <a:ext cx="16796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入射光</a:t>
              </a:r>
            </a:p>
          </p:txBody>
        </p:sp>
        <p:sp>
          <p:nvSpPr>
            <p:cNvPr id="87" name="テキスト ボックス 86"/>
            <p:cNvSpPr txBox="1"/>
            <p:nvPr/>
          </p:nvSpPr>
          <p:spPr>
            <a:xfrm>
              <a:off x="846008" y="1023353"/>
              <a:ext cx="18713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反射光</a:t>
              </a:r>
            </a:p>
          </p:txBody>
        </p:sp>
        <p:sp>
          <p:nvSpPr>
            <p:cNvPr id="88" name="テキスト ボックス 87"/>
            <p:cNvSpPr txBox="1"/>
            <p:nvPr/>
          </p:nvSpPr>
          <p:spPr>
            <a:xfrm>
              <a:off x="4524933" y="1535818"/>
              <a:ext cx="18713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反射光</a:t>
              </a:r>
            </a:p>
          </p:txBody>
        </p:sp>
        <p:sp>
          <p:nvSpPr>
            <p:cNvPr id="89" name="テキスト ボックス 88"/>
            <p:cNvSpPr txBox="1"/>
            <p:nvPr/>
          </p:nvSpPr>
          <p:spPr>
            <a:xfrm>
              <a:off x="319027" y="2666739"/>
              <a:ext cx="130514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Calibri"/>
                  <a:ea typeface="ＭＳ Ｐゴシック"/>
                </a:rPr>
                <a:t>液晶層</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90" name="直線コネクタ 89"/>
            <p:cNvCxnSpPr/>
            <p:nvPr/>
          </p:nvCxnSpPr>
          <p:spPr>
            <a:xfrm>
              <a:off x="836685" y="2275301"/>
              <a:ext cx="900000" cy="5715"/>
            </a:xfrm>
            <a:prstGeom prst="line">
              <a:avLst/>
            </a:prstGeom>
            <a:noFill/>
            <a:ln w="22225" cap="flat" cmpd="sng" algn="ctr">
              <a:solidFill>
                <a:sysClr val="windowText" lastClr="000000"/>
              </a:solidFill>
              <a:prstDash val="dash"/>
            </a:ln>
            <a:effectLst/>
          </p:spPr>
        </p:cxnSp>
        <p:sp>
          <p:nvSpPr>
            <p:cNvPr id="91" name="テキスト ボックス 90"/>
            <p:cNvSpPr txBox="1"/>
            <p:nvPr/>
          </p:nvSpPr>
          <p:spPr>
            <a:xfrm>
              <a:off x="-198530" y="2083785"/>
              <a:ext cx="130514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Calibri"/>
                  <a:ea typeface="ＭＳ Ｐゴシック"/>
                </a:rPr>
                <a:t>ガラス</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92" name="直線コネクタ 91"/>
            <p:cNvCxnSpPr/>
            <p:nvPr/>
          </p:nvCxnSpPr>
          <p:spPr>
            <a:xfrm>
              <a:off x="836685" y="3401139"/>
              <a:ext cx="900000" cy="5716"/>
            </a:xfrm>
            <a:prstGeom prst="line">
              <a:avLst/>
            </a:prstGeom>
            <a:noFill/>
            <a:ln w="22225" cap="flat" cmpd="sng" algn="ctr">
              <a:solidFill>
                <a:sysClr val="windowText" lastClr="000000"/>
              </a:solidFill>
              <a:prstDash val="dash"/>
            </a:ln>
            <a:effectLst/>
          </p:spPr>
        </p:cxnSp>
        <p:sp>
          <p:nvSpPr>
            <p:cNvPr id="93" name="テキスト ボックス 92"/>
            <p:cNvSpPr txBox="1"/>
            <p:nvPr/>
          </p:nvSpPr>
          <p:spPr>
            <a:xfrm>
              <a:off x="-738590" y="3203942"/>
              <a:ext cx="162018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Calibri"/>
                  <a:ea typeface="ＭＳ Ｐゴシック"/>
                </a:rPr>
                <a:t>電極＋ミラー</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94" name="テキスト ボックス 93"/>
            <p:cNvSpPr txBox="1"/>
            <p:nvPr/>
          </p:nvSpPr>
          <p:spPr>
            <a:xfrm>
              <a:off x="2323709" y="3485580"/>
              <a:ext cx="16162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a:ea typeface="ＭＳ Ｐゴシック"/>
                </a:rPr>
                <a:t>電場</a:t>
              </a: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rPr>
                <a:t>OFF</a:t>
              </a:r>
              <a:endParaRPr kumimoji="0" lang="ja-JP" altLang="en-US" sz="2400" b="0" i="0" u="none" strike="noStrike" kern="0" cap="none" spc="0" normalizeH="0" baseline="0" noProof="0" dirty="0" smtClean="0">
                <a:ln>
                  <a:noFill/>
                </a:ln>
                <a:solidFill>
                  <a:prstClr val="black"/>
                </a:solidFill>
                <a:effectLst/>
                <a:uLnTx/>
                <a:uFillTx/>
                <a:latin typeface="Calibri"/>
                <a:ea typeface="ＭＳ Ｐゴシック"/>
              </a:endParaRPr>
            </a:p>
          </p:txBody>
        </p:sp>
      </p:grpSp>
      <p:cxnSp>
        <p:nvCxnSpPr>
          <p:cNvPr id="6" name="直線矢印コネクタ 5"/>
          <p:cNvCxnSpPr>
            <a:endCxn id="70" idx="4"/>
          </p:cNvCxnSpPr>
          <p:nvPr/>
        </p:nvCxnSpPr>
        <p:spPr bwMode="auto">
          <a:xfrm>
            <a:off x="6552220" y="2432793"/>
            <a:ext cx="873054" cy="2139997"/>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493677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7955</TotalTime>
  <Words>2069</Words>
  <Application>Microsoft Office PowerPoint</Application>
  <PresentationFormat>画面に合わせる (4:3)</PresentationFormat>
  <Paragraphs>309</Paragraphs>
  <Slides>20</Slides>
  <Notes>15</Notes>
  <HiddenSlides>6</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20</vt:i4>
      </vt:variant>
    </vt:vector>
  </HeadingPairs>
  <TitlesOfParts>
    <vt:vector size="23" baseType="lpstr">
      <vt:lpstr>Office ​​テーマ</vt:lpstr>
      <vt:lpstr>テーマ1</vt:lpstr>
      <vt:lpstr>数式</vt:lpstr>
      <vt:lpstr>デュアル光コムを用いた シングル・ピクセル・イメージング に関する研究</vt:lpstr>
      <vt:lpstr>分光イメージング</vt:lpstr>
      <vt:lpstr>デュアル光コム分光イメージング</vt:lpstr>
      <vt:lpstr>本研究の目的</vt:lpstr>
      <vt:lpstr>光コム</vt:lpstr>
      <vt:lpstr>   デュアル光コム分光法（時間領域）</vt:lpstr>
      <vt:lpstr>シングルピクセルイメージング</vt:lpstr>
      <vt:lpstr>計算機ゴーストイメージング</vt:lpstr>
      <vt:lpstr>SLMを用いた強度変調の原理</vt:lpstr>
      <vt:lpstr>デュアル光コムを用いたSPIの実験装置</vt:lpstr>
      <vt:lpstr>取得した波形の基本特性</vt:lpstr>
      <vt:lpstr>測定結果~パターン枚数とイメージの関係~</vt:lpstr>
      <vt:lpstr>測定結果~分光イメージング~</vt:lpstr>
      <vt:lpstr>まとめ</vt:lpstr>
      <vt:lpstr>SLMの強度変調について</vt:lpstr>
      <vt:lpstr>PowerPoint プレゼンテーション</vt:lpstr>
      <vt:lpstr>PowerPoint プレゼンテーション</vt:lpstr>
      <vt:lpstr>光は電場の振動でできる波</vt:lpstr>
      <vt:lpstr>偏光と偏光板</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デュアル光コムを用いた シングルピクセルイメージングの研究</dc:title>
  <dc:creator>user</dc:creator>
  <cp:lastModifiedBy>user</cp:lastModifiedBy>
  <cp:revision>153</cp:revision>
  <cp:lastPrinted>2016-02-17T06:04:47Z</cp:lastPrinted>
  <dcterms:created xsi:type="dcterms:W3CDTF">2016-02-08T17:53:55Z</dcterms:created>
  <dcterms:modified xsi:type="dcterms:W3CDTF">2016-02-18T02:49:22Z</dcterms:modified>
</cp:coreProperties>
</file>