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50" autoAdjust="0"/>
  </p:normalViewPr>
  <p:slideViewPr>
    <p:cSldViewPr showGuides="1">
      <p:cViewPr varScale="1">
        <p:scale>
          <a:sx n="54" d="100"/>
          <a:sy n="54" d="100"/>
        </p:scale>
        <p:origin x="16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3CCCA-562F-42E7-81FF-C19BEBEADBED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9862B-EFE4-4170-BAB0-35100D5DE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99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それでは～という研究テーマについて発表を初めます。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発表者は～です。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862B-EFE4-4170-BAB0-35100D5DEA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33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ホログラフィというのは～という技術です。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光学系はこのようになっており、レーザーから出た光をビームスプリッタで分け片方を物体照射し、物体から出た光を物体光とします。片方はそのまま参照光として干渉させます。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これを</a:t>
            </a:r>
            <a:r>
              <a:rPr kumimoji="1" lang="en-US" altLang="ja-JP" dirty="0" smtClean="0"/>
              <a:t>CCD</a:t>
            </a:r>
            <a:r>
              <a:rPr kumimoji="1" lang="ja-JP" altLang="en-US" dirty="0" smtClean="0"/>
              <a:t>カメラなどで撮影したホログラムをコンピュータで再構成するのがデジタルホログラフィです。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862B-EFE4-4170-BAB0-35100D5DEA9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1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フェムト秒レーザーから出力されるレーザー光は時間領域において繰り返し周波数（</a:t>
            </a:r>
            <a:r>
              <a:rPr kumimoji="1" lang="en-US" altLang="ja-JP" dirty="0" smtClean="0"/>
              <a:t>1/</a:t>
            </a:r>
            <a:r>
              <a:rPr kumimoji="1" lang="en-US" altLang="ja-JP" dirty="0" err="1" smtClean="0"/>
              <a:t>frep</a:t>
            </a:r>
            <a:r>
              <a:rPr kumimoji="1" lang="ja-JP" altLang="en-US" dirty="0" smtClean="0"/>
              <a:t>）で規則的に繰り返される超短パルス列を示します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これをフーリエ変換してやることで周波数領域で多数の光周波数モード列が周波数</a:t>
            </a:r>
            <a:r>
              <a:rPr kumimoji="1" lang="en-US" altLang="ja-JP" dirty="0" err="1" smtClean="0"/>
              <a:t>frep</a:t>
            </a:r>
            <a:r>
              <a:rPr kumimoji="1" lang="ja-JP" altLang="en-US" dirty="0" smtClean="0"/>
              <a:t>間隔で櫛のように並びます</a:t>
            </a:r>
            <a:r>
              <a:rPr kumimoji="1" lang="ja-JP" altLang="en-US" dirty="0" smtClean="0"/>
              <a:t>。また、仮想的に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862B-EFE4-4170-BAB0-35100D5DEA9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0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一本のコムモードを切り出すには通常の分散型分光計や</a:t>
            </a:r>
            <a:r>
              <a:rPr kumimoji="1" lang="en-US" altLang="ja-JP" dirty="0" smtClean="0"/>
              <a:t>FT=IR</a:t>
            </a:r>
            <a:r>
              <a:rPr kumimoji="1" lang="ja-JP" altLang="en-US" dirty="0" smtClean="0"/>
              <a:t>法ではこむ・モードを分離できません。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そこで本研究ではデュアル光コム分光法を用います。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これはわずかに周波数の異なるコム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とコム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を用いることで～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862B-EFE4-4170-BAB0-35100D5DEA9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18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9862B-EFE4-4170-BAB0-35100D5DEA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8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26A8573D-7363-41F6-BE12-1AFCAB1F33AC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6E3B37E1-204A-471F-81CC-98C1563D6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2130426"/>
            <a:ext cx="8952270" cy="1470025"/>
          </a:xfrm>
        </p:spPr>
        <p:txBody>
          <a:bodyPr/>
          <a:lstStyle/>
          <a:p>
            <a:r>
              <a:rPr kumimoji="1" lang="ja-JP" altLang="en-US" sz="4000" dirty="0" smtClean="0"/>
              <a:t>デュアル光コムを用いた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デジタルホログラフィの基礎研究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30245" y="5523271"/>
            <a:ext cx="6400800" cy="838944"/>
          </a:xfrm>
        </p:spPr>
        <p:txBody>
          <a:bodyPr/>
          <a:lstStyle/>
          <a:p>
            <a:r>
              <a:rPr kumimoji="1" lang="ja-JP" altLang="en-US" dirty="0" smtClean="0"/>
              <a:t>安井研究室　</a:t>
            </a:r>
            <a:r>
              <a:rPr kumimoji="1" lang="en-US" altLang="ja-JP" dirty="0" smtClean="0"/>
              <a:t>B4</a:t>
            </a:r>
            <a:r>
              <a:rPr kumimoji="1" lang="ja-JP" altLang="en-US" dirty="0" smtClean="0"/>
              <a:t>　松本　拓磨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450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デジタルホログラフィ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07888" y="2708920"/>
            <a:ext cx="4358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被写体の定量的な解析が可能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現像処理が不要</a:t>
            </a:r>
            <a:endParaRPr kumimoji="1" lang="en-US" altLang="ja-JP" sz="3200" dirty="0" smtClean="0"/>
          </a:p>
          <a:p>
            <a:r>
              <a:rPr lang="ja-JP" altLang="en-US" sz="2400" dirty="0" smtClean="0"/>
              <a:t>計測や実時間計測が可能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65104" y="2276872"/>
            <a:ext cx="417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 smtClean="0"/>
              <a:t>従来のホログラフィとの違い</a:t>
            </a:r>
            <a:endParaRPr kumimoji="1" lang="ja-JP" altLang="en-US" sz="24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" y="2204864"/>
            <a:ext cx="4224558" cy="190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テキスト ボックス 1027"/>
          <p:cNvSpPr txBox="1"/>
          <p:nvPr/>
        </p:nvSpPr>
        <p:spPr>
          <a:xfrm>
            <a:off x="192662" y="5787261"/>
            <a:ext cx="869981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CW</a:t>
            </a:r>
            <a:r>
              <a:rPr lang="ja-JP" altLang="en-US" sz="2400" dirty="0" smtClean="0">
                <a:solidFill>
                  <a:srgbClr val="FF0000"/>
                </a:solidFill>
              </a:rPr>
              <a:t>レーザの集まりとして、深さ</a:t>
            </a:r>
            <a:r>
              <a:rPr lang="ja-JP" altLang="en-US" sz="2400" dirty="0">
                <a:solidFill>
                  <a:srgbClr val="FF0000"/>
                </a:solidFill>
              </a:rPr>
              <a:t>方向</a:t>
            </a:r>
            <a:r>
              <a:rPr lang="ja-JP" altLang="en-US" sz="2400" dirty="0" smtClean="0">
                <a:solidFill>
                  <a:srgbClr val="FF0000"/>
                </a:solidFill>
              </a:rPr>
              <a:t>のダイナミックレンジを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</a:rPr>
              <a:t>大幅に拡大できる</a:t>
            </a:r>
            <a:r>
              <a:rPr lang="ja-JP" altLang="en-US" sz="2400" dirty="0" smtClean="0">
                <a:solidFill>
                  <a:srgbClr val="FF0000"/>
                </a:solidFill>
              </a:rPr>
              <a:t>光源</a:t>
            </a:r>
            <a:r>
              <a:rPr lang="ja-JP" altLang="en-US" sz="2400" dirty="0" smtClean="0">
                <a:solidFill>
                  <a:srgbClr val="FF0000"/>
                </a:solidFill>
              </a:rPr>
              <a:t>として光</a:t>
            </a:r>
            <a:r>
              <a:rPr lang="ja-JP" altLang="en-US" sz="2400" dirty="0" smtClean="0">
                <a:solidFill>
                  <a:srgbClr val="FF0000"/>
                </a:solidFill>
              </a:rPr>
              <a:t>コム</a:t>
            </a:r>
            <a:r>
              <a:rPr lang="ja-JP" altLang="en-US" sz="2400" dirty="0" smtClean="0">
                <a:solidFill>
                  <a:srgbClr val="FF0000"/>
                </a:solidFill>
              </a:rPr>
              <a:t>を提案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2930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単一波長レーザー光</a:t>
            </a: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32040" y="42930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二</a:t>
            </a:r>
            <a:r>
              <a:rPr lang="ja-JP" altLang="en-US" u="sng" dirty="0" smtClean="0"/>
              <a:t>波長レーザー光</a:t>
            </a:r>
            <a:endParaRPr kumimoji="1" lang="ja-JP" altLang="en-US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4665910"/>
            <a:ext cx="4978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長所</a:t>
            </a:r>
            <a:r>
              <a:rPr lang="ja-JP" altLang="en-US" dirty="0"/>
              <a:t>：</a:t>
            </a:r>
            <a:r>
              <a:rPr lang="ja-JP" altLang="en-US" dirty="0" smtClean="0"/>
              <a:t>長いコヒーレンス長を持つため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/>
              <a:t>3</a:t>
            </a:r>
            <a:r>
              <a:rPr lang="ja-JP" altLang="en-US" dirty="0" smtClean="0"/>
              <a:t>次元形状計測・粒子計測・変動計測が可能</a:t>
            </a:r>
            <a:endParaRPr lang="en-US" altLang="ja-JP" dirty="0"/>
          </a:p>
          <a:p>
            <a:r>
              <a:rPr kumimoji="1" lang="ja-JP" altLang="en-US" dirty="0" smtClean="0"/>
              <a:t>短所</a:t>
            </a:r>
            <a:r>
              <a:rPr lang="ja-JP" altLang="en-US" dirty="0" smtClean="0"/>
              <a:t>：</a:t>
            </a:r>
            <a:r>
              <a:rPr lang="ja-JP" altLang="en-US" dirty="0" smtClean="0">
                <a:solidFill>
                  <a:srgbClr val="FF0000"/>
                </a:solidFill>
              </a:rPr>
              <a:t>深さ方向のダイナミックレンジ低い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76056" y="4665910"/>
            <a:ext cx="442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長所</a:t>
            </a:r>
            <a:r>
              <a:rPr lang="ja-JP" altLang="en-US" dirty="0" smtClean="0"/>
              <a:t>：</a:t>
            </a:r>
            <a:r>
              <a:rPr lang="ja-JP" altLang="en-US" dirty="0" smtClean="0"/>
              <a:t>合成波長を用いることにより</a:t>
            </a:r>
            <a:endParaRPr lang="en-US" altLang="ja-JP" dirty="0" smtClean="0"/>
          </a:p>
          <a:p>
            <a:r>
              <a:rPr lang="ja-JP" altLang="en-US" dirty="0" smtClean="0"/>
              <a:t>深さ方向のダイナミックレンジの向上</a:t>
            </a:r>
            <a:endParaRPr lang="en-US" altLang="ja-JP" dirty="0" smtClean="0"/>
          </a:p>
          <a:p>
            <a:r>
              <a:rPr kumimoji="1" lang="ja-JP" altLang="en-US" dirty="0" smtClean="0"/>
              <a:t>短所</a:t>
            </a:r>
            <a:r>
              <a:rPr lang="ja-JP" altLang="en-US" dirty="0" smtClean="0"/>
              <a:t>：</a:t>
            </a:r>
            <a:r>
              <a:rPr lang="ja-JP" altLang="en-US" dirty="0">
                <a:solidFill>
                  <a:srgbClr val="FF0000"/>
                </a:solidFill>
              </a:rPr>
              <a:t>任意</a:t>
            </a:r>
            <a:r>
              <a:rPr lang="ja-JP" altLang="en-US" dirty="0" smtClean="0">
                <a:solidFill>
                  <a:srgbClr val="FF0000"/>
                </a:solidFill>
              </a:rPr>
              <a:t>の合成波長を得られない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9242" y="1631096"/>
            <a:ext cx="7848872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物体の光の強度と位相を記録・再生できる技術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15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光コム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004048" cy="312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51519" y="5956649"/>
            <a:ext cx="8784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光</a:t>
            </a:r>
            <a:r>
              <a:rPr lang="ja-JP" altLang="en-US" sz="2400" dirty="0"/>
              <a:t>コム</a:t>
            </a:r>
            <a:r>
              <a:rPr lang="ja-JP" altLang="en-US" sz="2400" dirty="0" smtClean="0"/>
              <a:t>を</a:t>
            </a:r>
            <a:r>
              <a:rPr lang="ja-JP" altLang="en-US" sz="2400" dirty="0"/>
              <a:t>光源</a:t>
            </a:r>
            <a:r>
              <a:rPr lang="ja-JP" altLang="en-US" sz="2400" dirty="0" smtClean="0"/>
              <a:t>に用いること</a:t>
            </a:r>
            <a:r>
              <a:rPr lang="ja-JP" altLang="en-US" sz="2400" dirty="0" smtClean="0"/>
              <a:t>で</a:t>
            </a:r>
            <a:endParaRPr lang="en-US" altLang="ja-JP" sz="2400" dirty="0"/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</a:rPr>
              <a:t>深さ</a:t>
            </a:r>
            <a:r>
              <a:rPr lang="ja-JP" altLang="en-US" sz="2400" dirty="0">
                <a:solidFill>
                  <a:srgbClr val="FF0000"/>
                </a:solidFill>
              </a:rPr>
              <a:t>方向のダイナミックレンジを大幅に</a:t>
            </a:r>
            <a:r>
              <a:rPr lang="ja-JP" altLang="en-US" sz="2400" dirty="0" smtClean="0">
                <a:solidFill>
                  <a:srgbClr val="FF0000"/>
                </a:solidFill>
              </a:rPr>
              <a:t>拡大</a:t>
            </a:r>
            <a:r>
              <a:rPr lang="ja-JP" altLang="en-US" sz="2400" dirty="0" smtClean="0"/>
              <a:t>可能</a:t>
            </a:r>
            <a:endParaRPr kumimoji="1" lang="ja-JP" altLang="en-US" sz="24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164831" y="1570438"/>
            <a:ext cx="3778211" cy="3019982"/>
            <a:chOff x="5164831" y="2584716"/>
            <a:chExt cx="3778211" cy="3019982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416245" y="3736083"/>
              <a:ext cx="33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m</a:t>
              </a:r>
              <a:r>
                <a:rPr lang="ja-JP" altLang="en-US" sz="2400" dirty="0" smtClean="0"/>
                <a:t>が決まれば</a:t>
              </a:r>
              <a:r>
                <a:rPr lang="en-US" altLang="ja-JP" sz="2400" i="1" dirty="0" err="1">
                  <a:latin typeface="Cambria Math" panose="02040503050406030204" pitchFamily="18" charset="0"/>
                </a:rPr>
                <a:t>f</a:t>
              </a:r>
              <a:r>
                <a:rPr lang="en-US" altLang="ja-JP" i="1" dirty="0" err="1">
                  <a:latin typeface="Cambria Math" panose="02040503050406030204" pitchFamily="18" charset="0"/>
                </a:rPr>
                <a:t>m</a:t>
              </a:r>
              <a:r>
                <a:rPr lang="ja-JP" altLang="en-US" sz="2400" dirty="0" smtClean="0"/>
                <a:t>を決定</a:t>
              </a:r>
              <a:endParaRPr kumimoji="1" lang="ja-JP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正方形/長方形 5"/>
                <p:cNvSpPr/>
                <p:nvPr/>
              </p:nvSpPr>
              <p:spPr>
                <a:xfrm>
                  <a:off x="5652120" y="2584716"/>
                  <a:ext cx="2782237" cy="8595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 smtClean="0">
                      <a:latin typeface="Cambria Math" panose="02040503050406030204" pitchFamily="18" charset="0"/>
                    </a:rPr>
                    <a:t>m</a:t>
                  </a:r>
                  <a:r>
                    <a:rPr lang="ja-JP" altLang="en-US" sz="2400" dirty="0" smtClean="0">
                      <a:latin typeface="Cambria Math" panose="02040503050406030204" pitchFamily="18" charset="0"/>
                    </a:rPr>
                    <a:t>番目の周波数</a:t>
                  </a:r>
                  <a:endParaRPr lang="en-US" altLang="ja-JP" sz="2400" dirty="0" smtClean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ja-JP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𝐶𝐸𝑂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𝑚𝑓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𝑟𝑒𝑝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6" name="正方形/長方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2120" y="2584716"/>
                  <a:ext cx="2782237" cy="8595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282" t="-7801" b="-638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下矢印 2"/>
            <p:cNvSpPr/>
            <p:nvPr/>
          </p:nvSpPr>
          <p:spPr bwMode="auto">
            <a:xfrm>
              <a:off x="6804248" y="3435166"/>
              <a:ext cx="288032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164831" y="4589035"/>
              <a:ext cx="37782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/>
                <a:t>「絶対周波数の既知の</a:t>
              </a:r>
              <a:endParaRPr lang="en-US" altLang="ja-JP" sz="2000" dirty="0" smtClean="0"/>
            </a:p>
            <a:p>
              <a:pPr algn="ctr"/>
              <a:r>
                <a:rPr lang="en-US" altLang="ja-JP" sz="2000" dirty="0" smtClean="0"/>
                <a:t>CW</a:t>
              </a:r>
              <a:r>
                <a:rPr lang="ja-JP" altLang="en-US" sz="2000" dirty="0" smtClean="0"/>
                <a:t>レーザの集まり</a:t>
              </a:r>
              <a:r>
                <a:rPr kumimoji="1" lang="ja-JP" altLang="en-US" sz="2000" dirty="0" smtClean="0"/>
                <a:t>」</a:t>
              </a:r>
              <a:endParaRPr kumimoji="1" lang="en-US" altLang="ja-JP" sz="2000" dirty="0" smtClean="0"/>
            </a:p>
            <a:p>
              <a:pPr algn="ctr"/>
              <a:r>
                <a:rPr kumimoji="1" lang="ja-JP" altLang="en-US" sz="2000" dirty="0" smtClean="0"/>
                <a:t>として利用</a:t>
              </a:r>
              <a:r>
                <a:rPr kumimoji="1" lang="ja-JP" altLang="en-US" sz="2000" dirty="0" smtClean="0"/>
                <a:t>できる</a:t>
              </a:r>
              <a:endParaRPr kumimoji="1" lang="en-US" altLang="ja-JP" sz="2000" dirty="0" smtClean="0"/>
            </a:p>
          </p:txBody>
        </p:sp>
        <p:sp>
          <p:nvSpPr>
            <p:cNvPr id="10" name="下矢印 9"/>
            <p:cNvSpPr/>
            <p:nvPr/>
          </p:nvSpPr>
          <p:spPr bwMode="auto">
            <a:xfrm>
              <a:off x="6804248" y="4203209"/>
              <a:ext cx="288032" cy="288032"/>
            </a:xfrm>
            <a:prstGeom prst="down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5054610" y="4725144"/>
            <a:ext cx="3981886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本のコムを切り出せれば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、</a:t>
            </a:r>
            <a:r>
              <a:rPr lang="ja-JP" altLang="en-US" sz="2000" dirty="0" smtClean="0">
                <a:solidFill>
                  <a:srgbClr val="FF0000"/>
                </a:solidFill>
              </a:rPr>
              <a:t>任意の合成波長</a:t>
            </a:r>
            <a:r>
              <a:rPr lang="ja-JP" altLang="en-US" sz="2000" dirty="0" smtClean="0">
                <a:solidFill>
                  <a:srgbClr val="FF0000"/>
                </a:solidFill>
              </a:rPr>
              <a:t>が</a:t>
            </a:r>
            <a:r>
              <a:rPr lang="ja-JP" altLang="en-US" sz="2000" dirty="0" smtClean="0">
                <a:solidFill>
                  <a:srgbClr val="FF0000"/>
                </a:solidFill>
              </a:rPr>
              <a:t>選択的に取得可能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99792" y="4672599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モード同期周波数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4202" y="5147900"/>
            <a:ext cx="507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キャリア・エンベロープ・オフセット周波数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951843" y="4869160"/>
            <a:ext cx="163773" cy="3057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円/楕円 4"/>
          <p:cNvSpPr/>
          <p:nvPr/>
        </p:nvSpPr>
        <p:spPr bwMode="auto">
          <a:xfrm>
            <a:off x="3275856" y="1775464"/>
            <a:ext cx="432048" cy="28538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3635896" y="1916832"/>
            <a:ext cx="432048" cy="28538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044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デュアル光コム</a:t>
            </a:r>
            <a:endParaRPr kumimoji="1" lang="ja-JP" altLang="en-US" dirty="0"/>
          </a:p>
        </p:txBody>
      </p:sp>
      <p:sp>
        <p:nvSpPr>
          <p:cNvPr id="3" name="下矢印 2"/>
          <p:cNvSpPr/>
          <p:nvPr/>
        </p:nvSpPr>
        <p:spPr bwMode="auto">
          <a:xfrm>
            <a:off x="6717591" y="4920195"/>
            <a:ext cx="418684" cy="486657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grpSp>
        <p:nvGrpSpPr>
          <p:cNvPr id="2049" name="グループ化 2048"/>
          <p:cNvGrpSpPr/>
          <p:nvPr/>
        </p:nvGrpSpPr>
        <p:grpSpPr>
          <a:xfrm>
            <a:off x="4860032" y="2382768"/>
            <a:ext cx="3787077" cy="4376179"/>
            <a:chOff x="4788024" y="1923925"/>
            <a:chExt cx="3787077" cy="437617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923925"/>
              <a:ext cx="3744416" cy="2297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4221088"/>
              <a:ext cx="3643061" cy="2079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テキスト ボックス 22"/>
          <p:cNvSpPr txBox="1"/>
          <p:nvPr/>
        </p:nvSpPr>
        <p:spPr>
          <a:xfrm>
            <a:off x="685800" y="1693797"/>
            <a:ext cx="7990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分散型分光計や</a:t>
            </a:r>
            <a:r>
              <a:rPr kumimoji="1" lang="en-US" altLang="ja-JP" sz="2400" dirty="0" smtClean="0"/>
              <a:t>FT-IR</a:t>
            </a:r>
            <a:r>
              <a:rPr kumimoji="1" lang="ja-JP" altLang="en-US" sz="2400" dirty="0" smtClean="0"/>
              <a:t>法ではコム・モードを分離できない</a:t>
            </a:r>
            <a:endParaRPr kumimoji="1" lang="ja-JP" altLang="en-US" sz="2400" dirty="0"/>
          </a:p>
        </p:txBody>
      </p:sp>
      <p:sp>
        <p:nvSpPr>
          <p:cNvPr id="2048" name="テキスト ボックス 2047"/>
          <p:cNvSpPr txBox="1"/>
          <p:nvPr/>
        </p:nvSpPr>
        <p:spPr>
          <a:xfrm flipH="1">
            <a:off x="7020271" y="4836849"/>
            <a:ext cx="2282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ダウンスケーリング</a:t>
            </a:r>
            <a:endParaRPr kumimoji="1" lang="en-US" altLang="ja-JP" dirty="0" smtClean="0"/>
          </a:p>
          <a:p>
            <a:pPr algn="ctr"/>
            <a:r>
              <a:rPr lang="en-US" altLang="ja-JP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/Δf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テキスト ボックス 2052"/>
          <p:cNvSpPr txBox="1"/>
          <p:nvPr/>
        </p:nvSpPr>
        <p:spPr>
          <a:xfrm>
            <a:off x="5580111" y="568910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ビート信号</a:t>
            </a:r>
            <a:endParaRPr kumimoji="1" lang="ja-JP" altLang="en-US" sz="12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23528" y="2996952"/>
            <a:ext cx="4850460" cy="3744416"/>
            <a:chOff x="323528" y="2996952"/>
            <a:chExt cx="4850460" cy="3744416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3528" y="2996952"/>
              <a:ext cx="4850460" cy="3744416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 bwMode="auto">
            <a:xfrm>
              <a:off x="3419872" y="5966099"/>
              <a:ext cx="1183563" cy="4872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rPr>
                <a:t>ロックインアンプ</a:t>
              </a:r>
              <a:endPara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05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837184"/>
            <a:ext cx="7772400" cy="4832176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デュアル光</a:t>
            </a:r>
            <a:r>
              <a:rPr lang="ja-JP" altLang="en-US" dirty="0" smtClean="0">
                <a:solidFill>
                  <a:srgbClr val="FF0000"/>
                </a:solidFill>
              </a:rPr>
              <a:t>コム</a:t>
            </a:r>
            <a:r>
              <a:rPr lang="ja-JP" altLang="en-US" dirty="0" smtClean="0">
                <a:solidFill>
                  <a:srgbClr val="FF0000"/>
                </a:solidFill>
              </a:rPr>
              <a:t>で単一モードの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位相情報を取得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/>
              <a:t>点</a:t>
            </a:r>
            <a:r>
              <a:rPr lang="ja-JP" altLang="en-US" dirty="0" smtClean="0"/>
              <a:t>走査型</a:t>
            </a:r>
            <a:r>
              <a:rPr lang="ja-JP" altLang="en-US" dirty="0" smtClean="0"/>
              <a:t>デジタルホログラフィ</a:t>
            </a:r>
            <a:r>
              <a:rPr lang="ja-JP" altLang="en-US" dirty="0" smtClean="0"/>
              <a:t>を取得</a:t>
            </a: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ロックインカメラを使って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en-US" altLang="ja-JP" dirty="0" smtClean="0"/>
              <a:t>2</a:t>
            </a:r>
            <a:r>
              <a:rPr lang="ja-JP" altLang="en-US" dirty="0" smtClean="0"/>
              <a:t>次元イメージング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 bwMode="auto">
          <a:xfrm>
            <a:off x="4355976" y="2996952"/>
            <a:ext cx="484632" cy="57606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4375400" y="4221088"/>
            <a:ext cx="484632" cy="576064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728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ホログラフィとは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9242" y="1631096"/>
            <a:ext cx="7848872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物体の光の強度と位相を記録・再生できる技術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4088" y="336580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特徴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52120" y="3659555"/>
            <a:ext cx="3162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完全な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次元像の再生が可能</a:t>
            </a:r>
            <a:endParaRPr kumimoji="1" lang="en-US" altLang="ja-JP" dirty="0" smtClean="0"/>
          </a:p>
          <a:p>
            <a:r>
              <a:rPr lang="ja-JP" altLang="en-US" dirty="0"/>
              <a:t>高い</a:t>
            </a:r>
            <a:r>
              <a:rPr lang="ja-JP" altLang="en-US" dirty="0" smtClean="0"/>
              <a:t>冗長性</a:t>
            </a:r>
            <a:endParaRPr lang="en-US" altLang="ja-JP" dirty="0" smtClean="0"/>
          </a:p>
          <a:p>
            <a:r>
              <a:rPr kumimoji="1" lang="ja-JP" altLang="en-US" dirty="0" smtClean="0"/>
              <a:t>多重記録</a:t>
            </a:r>
            <a:endParaRPr kumimoji="1" lang="en-US" altLang="ja-JP" dirty="0" smtClean="0"/>
          </a:p>
          <a:p>
            <a:r>
              <a:rPr lang="ja-JP" altLang="en-US" dirty="0"/>
              <a:t>干渉性の</a:t>
            </a:r>
            <a:r>
              <a:rPr lang="ja-JP" altLang="en-US" dirty="0" smtClean="0"/>
              <a:t>良い光源が必要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6" y="2481325"/>
            <a:ext cx="4226884" cy="1916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202548" y="4365104"/>
            <a:ext cx="4882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①記録</a:t>
            </a:r>
            <a:endParaRPr lang="en-US" altLang="ja-JP" b="1" dirty="0"/>
          </a:p>
          <a:p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光（</a:t>
            </a:r>
            <a:r>
              <a:rPr lang="ja-JP" altLang="en-US" dirty="0" smtClean="0"/>
              <a:t>物体光と参照光）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FF0000"/>
                </a:solidFill>
              </a:rPr>
              <a:t>干渉縞</a:t>
            </a:r>
            <a:r>
              <a:rPr lang="ja-JP" altLang="en-US" dirty="0"/>
              <a:t>を記録</a:t>
            </a:r>
            <a:endParaRPr lang="en-US" altLang="ja-JP" dirty="0"/>
          </a:p>
          <a:p>
            <a:r>
              <a:rPr lang="en-US" altLang="ja-JP" dirty="0"/>
              <a:t>	</a:t>
            </a:r>
            <a:endParaRPr lang="en-US" altLang="ja-JP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02548" y="6437622"/>
            <a:ext cx="103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②再生</a:t>
            </a:r>
            <a:endParaRPr lang="en-US" altLang="ja-JP" b="1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827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278688" cy="1143000"/>
          </a:xfrm>
        </p:spPr>
        <p:txBody>
          <a:bodyPr/>
          <a:lstStyle/>
          <a:p>
            <a:r>
              <a:rPr kumimoji="1" lang="ja-JP" altLang="en-US" dirty="0" smtClean="0"/>
              <a:t>光源に光コムを用いた先行研究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光コムを低コヒーレンス光源として利用→複数の断面画像を得られる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3425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721" t="23637" r="27173" b="13159"/>
          <a:stretch/>
        </p:blipFill>
        <p:spPr>
          <a:xfrm>
            <a:off x="1947044" y="1981200"/>
            <a:ext cx="524991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986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7534383" cy="42608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79512" y="1671099"/>
                <a:ext cx="4680520" cy="149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パルス間隔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ja-JP" i="1" smtClean="0">
                        <a:latin typeface="Cambria Math"/>
                        <a:ea typeface="Cambria Math"/>
                      </a:rPr>
                      <m:t>Δ</m:t>
                    </m:r>
                    <m:sSub>
                      <m:sSubPr>
                        <m:ctrlPr>
                          <a:rPr kumimoji="1" lang="el-GR" altLang="ja-JP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kumimoji="1" lang="ja-JP" altLang="el-GR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𝑓𝑐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=5.994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𝐺𝐻𝑧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=50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𝑚𝑚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kumimoji="1" lang="en-US" altLang="ja-JP" b="0" dirty="0" smtClean="0">
                  <a:ea typeface="Cambria Math"/>
                </a:endParaRPr>
              </a:p>
              <a:p>
                <a:r>
                  <a:rPr lang="ja-JP" altLang="en-US" dirty="0" smtClean="0"/>
                  <a:t>パルス幅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ja-JP" altLang="el-GR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=10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𝑇𝐻𝑧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ja-JP" altLang="el-GR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≈</m:t>
                        </m:r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𝑛𝑚</m:t>
                        </m:r>
                      </m:e>
                    </m:d>
                  </m:oMath>
                </a14:m>
                <a:endParaRPr lang="en-US" altLang="ja-JP" b="0" dirty="0" smtClean="0">
                  <a:ea typeface="Cambria Math"/>
                </a:endParaRPr>
              </a:p>
              <a:p>
                <a:r>
                  <a:rPr lang="ja-JP" altLang="en-US" dirty="0" smtClean="0"/>
                  <a:t>パルス持続時間　</a:t>
                </a:r>
                <a:r>
                  <a:rPr lang="en-US" altLang="ja-JP" dirty="0" smtClean="0"/>
                  <a:t>100fs</a:t>
                </a:r>
              </a:p>
              <a:p>
                <a:r>
                  <a:rPr lang="ja-JP" altLang="en-US" dirty="0" smtClean="0"/>
                  <a:t>中心周波数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=532</m:t>
                    </m:r>
                    <m:r>
                      <a:rPr lang="en-US" altLang="ja-JP" b="0" i="1" smtClean="0">
                        <a:latin typeface="Cambria Math"/>
                      </a:rPr>
                      <m:t>𝑛𝑚</m:t>
                    </m:r>
                  </m:oMath>
                </a14:m>
                <a:endParaRPr lang="en-US" altLang="ja-JP" dirty="0" smtClean="0"/>
              </a:p>
              <a:p>
                <a:r>
                  <a:rPr kumimoji="1" lang="ja-JP" altLang="en-US" dirty="0" smtClean="0"/>
                  <a:t>出力電力　</a:t>
                </a:r>
                <a:r>
                  <a:rPr kumimoji="1" lang="en-US" altLang="ja-JP" dirty="0" smtClean="0"/>
                  <a:t>50mW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671099"/>
                <a:ext cx="4680520" cy="1499578"/>
              </a:xfrm>
              <a:prstGeom prst="rect">
                <a:avLst/>
              </a:prstGeom>
              <a:blipFill rotWithShape="1">
                <a:blip r:embed="rId3"/>
                <a:stretch>
                  <a:fillRect l="-1042" t="-3252" b="-56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992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3394</TotalTime>
  <Words>506</Words>
  <Application>Microsoft Office PowerPoint</Application>
  <PresentationFormat>画面に合わせる (4:3)</PresentationFormat>
  <Paragraphs>78</Paragraphs>
  <Slides>9</Slides>
  <Notes>5</Notes>
  <HiddenSlides>3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ＭＳ Ｐゴシック</vt:lpstr>
      <vt:lpstr>ＭＳ ゴシック</vt:lpstr>
      <vt:lpstr>Osaka</vt:lpstr>
      <vt:lpstr>Arial</vt:lpstr>
      <vt:lpstr>Calibri</vt:lpstr>
      <vt:lpstr>Cambria Math</vt:lpstr>
      <vt:lpstr>Times New Roman</vt:lpstr>
      <vt:lpstr>テーマ1</vt:lpstr>
      <vt:lpstr>デュアル光コムを用いた デジタルホログラフィの基礎研究</vt:lpstr>
      <vt:lpstr>デジタルホログラフィ</vt:lpstr>
      <vt:lpstr>光コム</vt:lpstr>
      <vt:lpstr>デュアル光コム</vt:lpstr>
      <vt:lpstr>今後の予定</vt:lpstr>
      <vt:lpstr>ホログラフィとは</vt:lpstr>
      <vt:lpstr>光源に光コムを用いた先行研究</vt:lpstr>
      <vt:lpstr>PowerPoint プレゼンテーション</vt:lpstr>
      <vt:lpstr>セットアップ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デュアル光コムを用いた デジタルホログラフィの基礎研究</dc:title>
  <dc:creator>user</dc:creator>
  <cp:lastModifiedBy>TAKU</cp:lastModifiedBy>
  <cp:revision>59</cp:revision>
  <dcterms:created xsi:type="dcterms:W3CDTF">2015-07-10T01:57:29Z</dcterms:created>
  <dcterms:modified xsi:type="dcterms:W3CDTF">2015-07-14T05:29:58Z</dcterms:modified>
</cp:coreProperties>
</file>