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2" r:id="rId3"/>
    <p:sldId id="273" r:id="rId4"/>
    <p:sldId id="260" r:id="rId5"/>
    <p:sldId id="261" r:id="rId6"/>
    <p:sldId id="257" r:id="rId7"/>
    <p:sldId id="276" r:id="rId8"/>
    <p:sldId id="280" r:id="rId9"/>
    <p:sldId id="259" r:id="rId10"/>
    <p:sldId id="279" r:id="rId11"/>
    <p:sldId id="285" r:id="rId12"/>
    <p:sldId id="274" r:id="rId13"/>
    <p:sldId id="281" r:id="rId14"/>
    <p:sldId id="282" r:id="rId15"/>
    <p:sldId id="283" r:id="rId16"/>
    <p:sldId id="284" r:id="rId17"/>
    <p:sldId id="286" r:id="rId18"/>
    <p:sldId id="287" r:id="rId19"/>
    <p:sldId id="288" r:id="rId20"/>
    <p:sldId id="289"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3362" autoAdjust="0"/>
  </p:normalViewPr>
  <p:slideViewPr>
    <p:cSldViewPr>
      <p:cViewPr varScale="1">
        <p:scale>
          <a:sx n="51" d="100"/>
          <a:sy n="51" d="100"/>
        </p:scale>
        <p:origin x="-1157" y="-77"/>
      </p:cViewPr>
      <p:guideLst>
        <p:guide orient="horz" pos="2160"/>
        <p:guide pos="2880"/>
      </p:guideLst>
    </p:cSldViewPr>
  </p:slideViewPr>
  <p:notesTextViewPr>
    <p:cViewPr>
      <p:scale>
        <a:sx n="1" d="1"/>
        <a:sy n="1" d="1"/>
      </p:scale>
      <p:origin x="0" y="0"/>
    </p:cViewPr>
  </p:notesTextViewPr>
  <p:sorterViewPr>
    <p:cViewPr>
      <p:scale>
        <a:sx n="100" d="100"/>
        <a:sy n="100" d="100"/>
      </p:scale>
      <p:origin x="0" y="-13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DD8B3-3181-487A-9D85-47A30A998897}" type="datetimeFigureOut">
              <a:rPr kumimoji="1" lang="ja-JP" altLang="en-US" smtClean="0"/>
              <a:t>2016/1/5</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6228-B91F-49D4-BB4E-F04DB570DE93}" type="slidenum">
              <a:rPr kumimoji="1" lang="ja-JP" altLang="en-US" smtClean="0"/>
              <a:t>‹#›</a:t>
            </a:fld>
            <a:endParaRPr kumimoji="1" lang="ja-JP" altLang="en-US" dirty="0"/>
          </a:p>
        </p:txBody>
      </p:sp>
    </p:spTree>
    <p:extLst>
      <p:ext uri="{BB962C8B-B14F-4D97-AF65-F5344CB8AC3E}">
        <p14:creationId xmlns:p14="http://schemas.microsoft.com/office/powerpoint/2010/main" val="16941019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t>タイトル読み上げ</a:t>
            </a:r>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kumimoji="1" lang="ja-JP" altLang="en-US" smtClean="0"/>
              <a:t>1</a:t>
            </a:fld>
            <a:endParaRPr kumimoji="1" lang="ja-JP" altLang="en-US" dirty="0"/>
          </a:p>
        </p:txBody>
      </p:sp>
    </p:spTree>
    <p:extLst>
      <p:ext uri="{BB962C8B-B14F-4D97-AF65-F5344CB8AC3E}">
        <p14:creationId xmlns:p14="http://schemas.microsoft.com/office/powerpoint/2010/main" val="240714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kumimoji="1" lang="ja-JP" altLang="en-US" smtClean="0"/>
              <a:t>13</a:t>
            </a:fld>
            <a:endParaRPr kumimoji="1" lang="ja-JP" altLang="en-US" dirty="0"/>
          </a:p>
        </p:txBody>
      </p:sp>
    </p:spTree>
    <p:extLst>
      <p:ext uri="{BB962C8B-B14F-4D97-AF65-F5344CB8AC3E}">
        <p14:creationId xmlns:p14="http://schemas.microsoft.com/office/powerpoint/2010/main" val="2495354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kumimoji="1" lang="ja-JP" altLang="en-US" smtClean="0"/>
              <a:t>16</a:t>
            </a:fld>
            <a:endParaRPr kumimoji="1" lang="ja-JP" altLang="en-US" dirty="0"/>
          </a:p>
        </p:txBody>
      </p:sp>
    </p:spTree>
    <p:extLst>
      <p:ext uri="{BB962C8B-B14F-4D97-AF65-F5344CB8AC3E}">
        <p14:creationId xmlns:p14="http://schemas.microsoft.com/office/powerpoint/2010/main" val="1060177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今回はその中でもアダマールイメージングと呼ばれる手法を利用します．アダマールイメージングは</a:t>
            </a:r>
            <a:r>
              <a:rPr kumimoji="1" lang="ja-JP" altLang="en-US" sz="1200" dirty="0" smtClean="0"/>
              <a:t>測定物体にこのような</a:t>
            </a:r>
            <a:r>
              <a:rPr lang="ja-JP" altLang="en-US" sz="1200" dirty="0" smtClean="0"/>
              <a:t>照明</a:t>
            </a:r>
            <a:r>
              <a:rPr kumimoji="1" lang="ja-JP" altLang="en-US" sz="1200" dirty="0" smtClean="0"/>
              <a:t>パターンを投影し，直交変換と組み合わせることで効率よく物体情報を取得できる方法です．</a:t>
            </a:r>
            <a:r>
              <a:rPr kumimoji="1" lang="en-US" altLang="ja-JP" sz="1200" dirty="0" smtClean="0"/>
              <a:t>2</a:t>
            </a:r>
            <a:r>
              <a:rPr kumimoji="1" lang="ja-JP" altLang="en-US" sz="1200" dirty="0" smtClean="0"/>
              <a:t>次のアダマール行列を基本として</a:t>
            </a:r>
            <a:r>
              <a:rPr kumimoji="1" lang="en-US" altLang="ja-JP" sz="1200" dirty="0" smtClean="0"/>
              <a:t>k</a:t>
            </a:r>
            <a:r>
              <a:rPr kumimoji="1" lang="ja-JP" altLang="en-US" sz="1200" dirty="0" smtClean="0"/>
              <a:t>次のアダマール行列を作成できます．そして基底画像の作成にはこの式を使う．そして検出された時に出てくる値は基底とサンプルの行列を掛けたものとなります．サンプルの行列以外が既知の値なのでこれを逆アダマール変換してやると求めたいサンプルを再構成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kumimoji="1" lang="ja-JP" altLang="en-US" smtClean="0"/>
              <a:t>18</a:t>
            </a:fld>
            <a:endParaRPr kumimoji="1" lang="ja-JP" altLang="en-US" dirty="0"/>
          </a:p>
        </p:txBody>
      </p:sp>
    </p:spTree>
    <p:extLst>
      <p:ext uri="{BB962C8B-B14F-4D97-AF65-F5344CB8AC3E}">
        <p14:creationId xmlns:p14="http://schemas.microsoft.com/office/powerpoint/2010/main" val="277317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分子の構造解析などに使用</a:t>
            </a:r>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kumimoji="1" lang="ja-JP" altLang="en-US" smtClean="0"/>
              <a:t>2</a:t>
            </a:fld>
            <a:endParaRPr kumimoji="1" lang="ja-JP" altLang="en-US" dirty="0"/>
          </a:p>
        </p:txBody>
      </p:sp>
    </p:spTree>
    <p:extLst>
      <p:ext uri="{BB962C8B-B14F-4D97-AF65-F5344CB8AC3E}">
        <p14:creationId xmlns:p14="http://schemas.microsoft.com/office/powerpoint/2010/main" val="427009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フェムト</a:t>
            </a:r>
            <a:r>
              <a:rPr kumimoji="1" lang="ja-JP" altLang="en-US" dirty="0" smtClean="0"/>
              <a:t>秒モード同期レーザー</a:t>
            </a:r>
            <a:r>
              <a:rPr kumimoji="1" lang="ja-JP" altLang="en-US" dirty="0" smtClean="0"/>
              <a:t>から出力されるレーザー光は時間領域において繰り返し周波数（</a:t>
            </a:r>
            <a:r>
              <a:rPr kumimoji="1" lang="en-US" altLang="ja-JP" dirty="0" smtClean="0"/>
              <a:t>1/</a:t>
            </a:r>
            <a:r>
              <a:rPr kumimoji="1" lang="en-US" altLang="ja-JP" dirty="0" err="1" smtClean="0"/>
              <a:t>frep</a:t>
            </a:r>
            <a:r>
              <a:rPr kumimoji="1" lang="ja-JP" altLang="en-US" dirty="0" smtClean="0"/>
              <a:t>）で規則的に繰り返される超短パルス列を示します</a:t>
            </a:r>
            <a:endParaRPr kumimoji="1" lang="en-US" altLang="ja-JP" dirty="0" smtClean="0"/>
          </a:p>
          <a:p>
            <a:r>
              <a:rPr kumimoji="1" lang="ja-JP" altLang="en-US" dirty="0" smtClean="0"/>
              <a:t>これをフーリエ変換してやることで周波数領域で多数の光周波数モード列が周波数</a:t>
            </a:r>
            <a:r>
              <a:rPr kumimoji="1" lang="en-US" altLang="ja-JP" dirty="0" err="1" smtClean="0"/>
              <a:t>frep</a:t>
            </a:r>
            <a:r>
              <a:rPr kumimoji="1" lang="ja-JP" altLang="en-US" dirty="0" smtClean="0"/>
              <a:t>間隔で櫛のように並びます。また、仮想的に</a:t>
            </a:r>
            <a:endParaRPr kumimoji="1" lang="ja-JP" altLang="en-US" dirty="0"/>
          </a:p>
        </p:txBody>
      </p:sp>
      <p:sp>
        <p:nvSpPr>
          <p:cNvPr id="4" name="スライド番号プレースホルダー 3"/>
          <p:cNvSpPr>
            <a:spLocks noGrp="1"/>
          </p:cNvSpPr>
          <p:nvPr>
            <p:ph type="sldNum" sz="quarter" idx="10"/>
          </p:nvPr>
        </p:nvSpPr>
        <p:spPr/>
        <p:txBody>
          <a:bodyPr/>
          <a:lstStyle/>
          <a:p>
            <a:fld id="{91B9862B-EFE4-4170-BAB0-35100D5DEA93}" type="slidenum">
              <a:rPr kumimoji="1" lang="ja-JP" altLang="en-US" smtClean="0"/>
              <a:t>4</a:t>
            </a:fld>
            <a:endParaRPr kumimoji="1" lang="ja-JP" altLang="en-US"/>
          </a:p>
        </p:txBody>
      </p:sp>
    </p:spTree>
    <p:extLst>
      <p:ext uri="{BB962C8B-B14F-4D97-AF65-F5344CB8AC3E}">
        <p14:creationId xmlns:p14="http://schemas.microsoft.com/office/powerpoint/2010/main" val="2695109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デュアル光コム分光法はパルス周期の僅かに異なる</a:t>
            </a:r>
            <a:r>
              <a:rPr kumimoji="1" lang="en-US" altLang="ja-JP" dirty="0" smtClean="0"/>
              <a:t>2</a:t>
            </a:r>
            <a:r>
              <a:rPr kumimoji="1" lang="ja-JP" altLang="en-US" dirty="0" smtClean="0"/>
              <a:t>台の光コムを用いて，時間領域のインターフェログラムを取得します</a:t>
            </a:r>
            <a:endParaRPr kumimoji="1" lang="ja-JP" altLang="en-US" dirty="0"/>
          </a:p>
        </p:txBody>
      </p:sp>
      <p:sp>
        <p:nvSpPr>
          <p:cNvPr id="4" name="スライド番号プレースホルダー 3"/>
          <p:cNvSpPr>
            <a:spLocks noGrp="1"/>
          </p:cNvSpPr>
          <p:nvPr>
            <p:ph type="sldNum" sz="quarter" idx="10"/>
          </p:nvPr>
        </p:nvSpPr>
        <p:spPr/>
        <p:txBody>
          <a:bodyPr/>
          <a:lstStyle/>
          <a:p>
            <a:fld id="{91B9862B-EFE4-4170-BAB0-35100D5DEA93}" type="slidenum">
              <a:rPr kumimoji="1" lang="ja-JP" altLang="en-US" smtClean="0"/>
              <a:t>5</a:t>
            </a:fld>
            <a:endParaRPr kumimoji="1" lang="ja-JP" altLang="en-US"/>
          </a:p>
        </p:txBody>
      </p:sp>
    </p:spTree>
    <p:extLst>
      <p:ext uri="{BB962C8B-B14F-4D97-AF65-F5344CB8AC3E}">
        <p14:creationId xmlns:p14="http://schemas.microsoft.com/office/powerpoint/2010/main" val="405731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r>
              <a:rPr kumimoji="1" lang="ja-JP" altLang="en-US" dirty="0" smtClean="0"/>
              <a:t>行ずつ上から</a:t>
            </a:r>
            <a:r>
              <a:rPr kumimoji="1" lang="en-US" altLang="ja-JP" dirty="0" smtClean="0"/>
              <a:t>1</a:t>
            </a:r>
            <a:r>
              <a:rPr kumimoji="1" lang="ja-JP" altLang="en-US" dirty="0" smtClean="0"/>
              <a:t>次元配列を取り出してそれを並べ直して</a:t>
            </a:r>
            <a:r>
              <a:rPr kumimoji="1" lang="en-US" altLang="ja-JP" dirty="0" smtClean="0"/>
              <a:t>2</a:t>
            </a:r>
            <a:r>
              <a:rPr kumimoji="1" lang="ja-JP" altLang="en-US" dirty="0" smtClean="0"/>
              <a:t>次元配列にする</a:t>
            </a:r>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kumimoji="1" lang="ja-JP" altLang="en-US" smtClean="0"/>
              <a:t>7</a:t>
            </a:fld>
            <a:endParaRPr kumimoji="1" lang="ja-JP" altLang="en-US" dirty="0"/>
          </a:p>
        </p:txBody>
      </p:sp>
    </p:spTree>
    <p:extLst>
      <p:ext uri="{BB962C8B-B14F-4D97-AF65-F5344CB8AC3E}">
        <p14:creationId xmlns:p14="http://schemas.microsoft.com/office/powerpoint/2010/main" val="2192128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B261465-36FE-418D-8EB6-70BFCEA6D33C}" type="slidenum">
              <a:rPr kumimoji="1" lang="ja-JP" altLang="en-US" smtClean="0"/>
              <a:t>8</a:t>
            </a:fld>
            <a:endParaRPr kumimoji="1" lang="ja-JP" altLang="en-US"/>
          </a:p>
        </p:txBody>
      </p:sp>
    </p:spTree>
    <p:extLst>
      <p:ext uri="{BB962C8B-B14F-4D97-AF65-F5344CB8AC3E}">
        <p14:creationId xmlns:p14="http://schemas.microsoft.com/office/powerpoint/2010/main" val="948671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kumimoji="1" lang="ja-JP" altLang="en-US" smtClean="0"/>
              <a:t>9</a:t>
            </a:fld>
            <a:endParaRPr kumimoji="1" lang="ja-JP" altLang="en-US" dirty="0"/>
          </a:p>
        </p:txBody>
      </p:sp>
    </p:spTree>
    <p:extLst>
      <p:ext uri="{BB962C8B-B14F-4D97-AF65-F5344CB8AC3E}">
        <p14:creationId xmlns:p14="http://schemas.microsoft.com/office/powerpoint/2010/main" val="59197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kumimoji="1" lang="ja-JP" altLang="en-US" smtClean="0"/>
              <a:t>10</a:t>
            </a:fld>
            <a:endParaRPr kumimoji="1" lang="ja-JP" altLang="en-US" dirty="0"/>
          </a:p>
        </p:txBody>
      </p:sp>
    </p:spTree>
    <p:extLst>
      <p:ext uri="{BB962C8B-B14F-4D97-AF65-F5344CB8AC3E}">
        <p14:creationId xmlns:p14="http://schemas.microsoft.com/office/powerpoint/2010/main" val="404008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kumimoji="1" lang="ja-JP" altLang="en-US" smtClean="0"/>
              <a:t>11</a:t>
            </a:fld>
            <a:endParaRPr kumimoji="1" lang="ja-JP" altLang="en-US" dirty="0"/>
          </a:p>
        </p:txBody>
      </p:sp>
    </p:spTree>
    <p:extLst>
      <p:ext uri="{BB962C8B-B14F-4D97-AF65-F5344CB8AC3E}">
        <p14:creationId xmlns:p14="http://schemas.microsoft.com/office/powerpoint/2010/main" val="91989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D6E8289C-E08E-4A0B-A437-ACA529C08335}" type="datetimeFigureOut">
              <a:rPr kumimoji="1" lang="ja-JP" altLang="en-US" smtClean="0"/>
              <a:t>2016/1/5</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D6E8289C-E08E-4A0B-A437-ACA529C08335}" type="datetimeFigureOut">
              <a:rPr kumimoji="1" lang="ja-JP" altLang="en-US" smtClean="0"/>
              <a:t>2016/1/5</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D6E8289C-E08E-4A0B-A437-ACA529C08335}" type="datetimeFigureOut">
              <a:rPr kumimoji="1" lang="ja-JP" altLang="en-US" smtClean="0"/>
              <a:t>2016/1/5</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D6E8289C-E08E-4A0B-A437-ACA529C08335}" type="datetimeFigureOut">
              <a:rPr kumimoji="1" lang="ja-JP" altLang="en-US" smtClean="0"/>
              <a:t>2016/1/5</a:t>
            </a:fld>
            <a:endParaRPr kumimoji="1" lang="ja-JP" altLang="en-US" dirty="0"/>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dirty="0"/>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D6E8289C-E08E-4A0B-A437-ACA529C08335}" type="datetimeFigureOut">
              <a:rPr kumimoji="1" lang="ja-JP" altLang="en-US" smtClean="0"/>
              <a:t>2016/1/5</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D6E8289C-E08E-4A0B-A437-ACA529C08335}" type="datetimeFigureOut">
              <a:rPr kumimoji="1" lang="ja-JP" altLang="en-US" smtClean="0"/>
              <a:t>2016/1/5</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D6E8289C-E08E-4A0B-A437-ACA529C08335}" type="datetimeFigureOut">
              <a:rPr kumimoji="1" lang="ja-JP" altLang="en-US" smtClean="0"/>
              <a:t>2016/1/5</a:t>
            </a:fld>
            <a:endParaRPr kumimoji="1" lang="ja-JP" altLang="en-US" dirty="0"/>
          </a:p>
        </p:txBody>
      </p:sp>
      <p:sp>
        <p:nvSpPr>
          <p:cNvPr id="6" name="フッター プレースホルダ 5"/>
          <p:cNvSpPr>
            <a:spLocks noGrp="1"/>
          </p:cNvSpPr>
          <p:nvPr>
            <p:ph type="ftr" sz="quarter" idx="11"/>
          </p:nvPr>
        </p:nvSpPr>
        <p:spPr/>
        <p:txBody>
          <a:bodyPr/>
          <a:lstStyle>
            <a:lvl1pPr>
              <a:defRPr/>
            </a:lvl1pPr>
          </a:lstStyle>
          <a:p>
            <a:endParaRPr kumimoji="1" lang="ja-JP" altLang="en-US" dirty="0"/>
          </a:p>
        </p:txBody>
      </p:sp>
      <p:sp>
        <p:nvSpPr>
          <p:cNvPr id="7" name="スライド番号プレースホルダ 6"/>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D6E8289C-E08E-4A0B-A437-ACA529C08335}" type="datetimeFigureOut">
              <a:rPr kumimoji="1" lang="ja-JP" altLang="en-US" smtClean="0"/>
              <a:t>2016/1/5</a:t>
            </a:fld>
            <a:endParaRPr kumimoji="1" lang="ja-JP" altLang="en-US" dirty="0"/>
          </a:p>
        </p:txBody>
      </p:sp>
      <p:sp>
        <p:nvSpPr>
          <p:cNvPr id="8" name="フッター プレースホルダ 7"/>
          <p:cNvSpPr>
            <a:spLocks noGrp="1"/>
          </p:cNvSpPr>
          <p:nvPr>
            <p:ph type="ftr" sz="quarter" idx="11"/>
          </p:nvPr>
        </p:nvSpPr>
        <p:spPr/>
        <p:txBody>
          <a:bodyPr/>
          <a:lstStyle>
            <a:lvl1pPr>
              <a:defRPr/>
            </a:lvl1pPr>
          </a:lstStyle>
          <a:p>
            <a:endParaRPr kumimoji="1" lang="ja-JP" altLang="en-US" dirty="0"/>
          </a:p>
        </p:txBody>
      </p:sp>
      <p:sp>
        <p:nvSpPr>
          <p:cNvPr id="9" name="スライド番号プレースホルダ 8"/>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D6E8289C-E08E-4A0B-A437-ACA529C08335}" type="datetimeFigureOut">
              <a:rPr kumimoji="1" lang="ja-JP" altLang="en-US" smtClean="0"/>
              <a:t>2016/1/5</a:t>
            </a:fld>
            <a:endParaRPr kumimoji="1" lang="ja-JP" altLang="en-US" dirty="0"/>
          </a:p>
        </p:txBody>
      </p:sp>
      <p:sp>
        <p:nvSpPr>
          <p:cNvPr id="4" name="フッター プレースホルダ 3"/>
          <p:cNvSpPr>
            <a:spLocks noGrp="1"/>
          </p:cNvSpPr>
          <p:nvPr>
            <p:ph type="ftr" sz="quarter" idx="11"/>
          </p:nvPr>
        </p:nvSpPr>
        <p:spPr/>
        <p:txBody>
          <a:bodyPr/>
          <a:lstStyle>
            <a:lvl1pPr>
              <a:defRPr/>
            </a:lvl1pPr>
          </a:lstStyle>
          <a:p>
            <a:endParaRPr kumimoji="1" lang="ja-JP" altLang="en-US" dirty="0"/>
          </a:p>
        </p:txBody>
      </p:sp>
      <p:sp>
        <p:nvSpPr>
          <p:cNvPr id="5" name="スライド番号プレースホルダ 4"/>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D6E8289C-E08E-4A0B-A437-ACA529C08335}" type="datetimeFigureOut">
              <a:rPr kumimoji="1" lang="ja-JP" altLang="en-US" smtClean="0"/>
              <a:t>2016/1/5</a:t>
            </a:fld>
            <a:endParaRPr kumimoji="1" lang="ja-JP" altLang="en-US" dirty="0"/>
          </a:p>
        </p:txBody>
      </p:sp>
      <p:sp>
        <p:nvSpPr>
          <p:cNvPr id="3" name="フッター プレースホルダ 2"/>
          <p:cNvSpPr>
            <a:spLocks noGrp="1"/>
          </p:cNvSpPr>
          <p:nvPr>
            <p:ph type="ftr" sz="quarter" idx="11"/>
          </p:nvPr>
        </p:nvSpPr>
        <p:spPr/>
        <p:txBody>
          <a:bodyPr/>
          <a:lstStyle>
            <a:lvl1pPr>
              <a:defRPr/>
            </a:lvl1pPr>
          </a:lstStyle>
          <a:p>
            <a:endParaRPr kumimoji="1" lang="ja-JP" altLang="en-US" dirty="0"/>
          </a:p>
        </p:txBody>
      </p:sp>
      <p:sp>
        <p:nvSpPr>
          <p:cNvPr id="4" name="スライド番号プレースホルダ 3"/>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D6E8289C-E08E-4A0B-A437-ACA529C08335}" type="datetimeFigureOut">
              <a:rPr kumimoji="1" lang="ja-JP" altLang="en-US" smtClean="0"/>
              <a:t>2016/1/5</a:t>
            </a:fld>
            <a:endParaRPr kumimoji="1" lang="ja-JP" altLang="en-US" dirty="0"/>
          </a:p>
        </p:txBody>
      </p:sp>
      <p:sp>
        <p:nvSpPr>
          <p:cNvPr id="6" name="フッター プレースホルダ 5"/>
          <p:cNvSpPr>
            <a:spLocks noGrp="1"/>
          </p:cNvSpPr>
          <p:nvPr>
            <p:ph type="ftr" sz="quarter" idx="11"/>
          </p:nvPr>
        </p:nvSpPr>
        <p:spPr/>
        <p:txBody>
          <a:bodyPr/>
          <a:lstStyle>
            <a:lvl1pPr>
              <a:defRPr/>
            </a:lvl1pPr>
          </a:lstStyle>
          <a:p>
            <a:endParaRPr kumimoji="1" lang="ja-JP" altLang="en-US" dirty="0"/>
          </a:p>
        </p:txBody>
      </p:sp>
      <p:sp>
        <p:nvSpPr>
          <p:cNvPr id="7" name="スライド番号プレースホルダ 6"/>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D6E8289C-E08E-4A0B-A437-ACA529C08335}" type="datetimeFigureOut">
              <a:rPr kumimoji="1" lang="ja-JP" altLang="en-US" smtClean="0"/>
              <a:t>2016/1/5</a:t>
            </a:fld>
            <a:endParaRPr kumimoji="1" lang="ja-JP" altLang="en-US" dirty="0"/>
          </a:p>
        </p:txBody>
      </p:sp>
      <p:sp>
        <p:nvSpPr>
          <p:cNvPr id="6" name="フッター プレースホルダ 5"/>
          <p:cNvSpPr>
            <a:spLocks noGrp="1"/>
          </p:cNvSpPr>
          <p:nvPr>
            <p:ph type="ftr" sz="quarter" idx="11"/>
          </p:nvPr>
        </p:nvSpPr>
        <p:spPr/>
        <p:txBody>
          <a:bodyPr/>
          <a:lstStyle>
            <a:lvl1pPr>
              <a:defRPr/>
            </a:lvl1pPr>
          </a:lstStyle>
          <a:p>
            <a:endParaRPr kumimoji="1" lang="ja-JP" altLang="en-US" dirty="0"/>
          </a:p>
        </p:txBody>
      </p:sp>
      <p:sp>
        <p:nvSpPr>
          <p:cNvPr id="7" name="スライド番号プレースホルダ 6"/>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D6E8289C-E08E-4A0B-A437-ACA529C08335}" type="datetimeFigureOut">
              <a:rPr kumimoji="1" lang="ja-JP" altLang="en-US" smtClean="0"/>
              <a:t>2016/1/5</a:t>
            </a:fld>
            <a:endParaRPr kumimoji="1" lang="ja-JP"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4D984958-7545-47B0-9D3B-511989F06D6E}" type="slidenum">
              <a:rPr kumimoji="1" lang="ja-JP" altLang="en-US" smtClean="0"/>
              <a:t>‹#›</a:t>
            </a:fld>
            <a:endParaRPr kumimoji="1" lang="ja-JP" altLang="en-US" dirty="0"/>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dirty="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gif"/><Relationship Id="rId4" Type="http://schemas.openxmlformats.org/officeDocument/2006/relationships/hyperlink" Target="http://www.sharp.co.jp/products/xr10x/text/01_dlp.html&#65292;http:/blogs.yahoo.co.jp/linear_pcm0153/1176435.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28.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png"/><Relationship Id="rId7"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110.png"/><Relationship Id="rId4" Type="http://schemas.openxmlformats.org/officeDocument/2006/relationships/image" Target="../media/image100.png"/></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592" y="1484784"/>
            <a:ext cx="10441160" cy="2736304"/>
          </a:xfrm>
        </p:spPr>
        <p:txBody>
          <a:bodyPr>
            <a:noAutofit/>
          </a:bodyPr>
          <a:lstStyle/>
          <a:p>
            <a:r>
              <a:rPr kumimoji="1" lang="ja-JP" altLang="en-US" sz="4000" dirty="0" smtClean="0"/>
              <a:t>デュアル光コムを用いた</a:t>
            </a:r>
            <a:r>
              <a:rPr kumimoji="1" lang="en-US" altLang="ja-JP" sz="4000" dirty="0" smtClean="0"/>
              <a:t/>
            </a:r>
            <a:br>
              <a:rPr kumimoji="1" lang="en-US" altLang="ja-JP" sz="4000" dirty="0" smtClean="0"/>
            </a:br>
            <a:r>
              <a:rPr kumimoji="1" lang="ja-JP" altLang="en-US" sz="4000" dirty="0" smtClean="0"/>
              <a:t>シングルピクセルイメージングの研究</a:t>
            </a:r>
            <a:endParaRPr kumimoji="1" lang="ja-JP" altLang="en-US" sz="4000" dirty="0"/>
          </a:p>
        </p:txBody>
      </p:sp>
      <p:sp>
        <p:nvSpPr>
          <p:cNvPr id="3" name="サブタイトル 2"/>
          <p:cNvSpPr>
            <a:spLocks noGrp="1"/>
          </p:cNvSpPr>
          <p:nvPr>
            <p:ph type="subTitle" idx="1"/>
          </p:nvPr>
        </p:nvSpPr>
        <p:spPr>
          <a:xfrm>
            <a:off x="1109051" y="6021288"/>
            <a:ext cx="8056984" cy="550912"/>
          </a:xfrm>
        </p:spPr>
        <p:txBody>
          <a:bodyPr/>
          <a:lstStyle/>
          <a:p>
            <a:r>
              <a:rPr kumimoji="1" lang="ja-JP" altLang="en-US" sz="4000" dirty="0" smtClean="0"/>
              <a:t>安井研究室　</a:t>
            </a:r>
            <a:r>
              <a:rPr kumimoji="1" lang="en-US" altLang="ja-JP" sz="4000" dirty="0" smtClean="0">
                <a:latin typeface="Times New Roman" panose="02020603050405020304" pitchFamily="18" charset="0"/>
                <a:cs typeface="Times New Roman" panose="02020603050405020304" pitchFamily="18" charset="0"/>
              </a:rPr>
              <a:t>B4</a:t>
            </a:r>
            <a:r>
              <a:rPr kumimoji="1" lang="ja-JP" altLang="en-US" sz="4000" dirty="0" smtClean="0"/>
              <a:t>　松本　拓磨</a:t>
            </a:r>
            <a:endParaRPr kumimoji="1" lang="ja-JP" altLang="en-US" sz="4000" dirty="0"/>
          </a:p>
        </p:txBody>
      </p:sp>
    </p:spTree>
    <p:extLst>
      <p:ext uri="{BB962C8B-B14F-4D97-AF65-F5344CB8AC3E}">
        <p14:creationId xmlns:p14="http://schemas.microsoft.com/office/powerpoint/2010/main" val="5563894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859550622"/>
              </p:ext>
            </p:extLst>
          </p:nvPr>
        </p:nvGraphicFramePr>
        <p:xfrm>
          <a:off x="407655" y="1556792"/>
          <a:ext cx="4596393" cy="1981200"/>
        </p:xfrm>
        <a:graphic>
          <a:graphicData uri="http://schemas.openxmlformats.org/drawingml/2006/table">
            <a:tbl>
              <a:tblPr firstRow="1" bandRow="1">
                <a:tableStyleId>{5940675A-B579-460E-94D1-54222C63F5DA}</a:tableStyleId>
              </a:tblPr>
              <a:tblGrid>
                <a:gridCol w="2149880"/>
                <a:gridCol w="2446513"/>
              </a:tblGrid>
              <a:tr h="297200">
                <a:tc>
                  <a:txBody>
                    <a:bodyPr/>
                    <a:lstStyle/>
                    <a:p>
                      <a:r>
                        <a:rPr kumimoji="1" lang="ja-JP" altLang="en-US" sz="2000" dirty="0" smtClean="0">
                          <a:latin typeface="Arial"/>
                          <a:cs typeface="Arial"/>
                        </a:rPr>
                        <a:t>平均回数</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2000" dirty="0" smtClean="0">
                          <a:latin typeface="Arial"/>
                          <a:cs typeface="Arial"/>
                        </a:rPr>
                        <a:t>1500</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00">
                <a:tc>
                  <a:txBody>
                    <a:bodyPr/>
                    <a:lstStyle/>
                    <a:p>
                      <a:r>
                        <a:rPr kumimoji="1" lang="ja-JP" altLang="en-US" sz="2000" dirty="0" smtClean="0">
                          <a:latin typeface="Arial"/>
                          <a:cs typeface="Arial"/>
                        </a:rPr>
                        <a:t>パターン</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Arial"/>
                          <a:cs typeface="Arial"/>
                        </a:rPr>
                        <a:t>巡回アダマール</a:t>
                      </a:r>
                      <a:endParaRPr kumimoji="1" lang="en-US" altLang="ja-JP" sz="2000" dirty="0" smtClean="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00">
                <a:tc>
                  <a:txBody>
                    <a:bodyPr/>
                    <a:lstStyle/>
                    <a:p>
                      <a:r>
                        <a:rPr kumimoji="1" lang="ja-JP" altLang="en-US" sz="2000" dirty="0" smtClean="0">
                          <a:latin typeface="Arial"/>
                          <a:cs typeface="Arial"/>
                        </a:rPr>
                        <a:t>サンプル</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2000" dirty="0" smtClean="0"/>
                        <a:t>ND</a:t>
                      </a:r>
                      <a:r>
                        <a:rPr kumimoji="1" lang="ja-JP" altLang="en-US" sz="2000" dirty="0" smtClean="0"/>
                        <a:t>フィルター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814">
                <a:tc>
                  <a:txBody>
                    <a:bodyPr/>
                    <a:lstStyle/>
                    <a:p>
                      <a:r>
                        <a:rPr kumimoji="1" lang="ja-JP" altLang="en-US" sz="2000" baseline="0" dirty="0" smtClean="0">
                          <a:latin typeface="Arial"/>
                          <a:cs typeface="Arial"/>
                        </a:rPr>
                        <a:t>分解能</a:t>
                      </a:r>
                      <a:r>
                        <a:rPr kumimoji="1" lang="en-US" altLang="ja-JP" sz="2000" baseline="0" dirty="0" smtClean="0">
                          <a:latin typeface="Arial"/>
                          <a:cs typeface="Arial"/>
                        </a:rPr>
                        <a:t> [pixels]</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latin typeface="Arial"/>
                          <a:cs typeface="Arial"/>
                        </a:rPr>
                        <a:t>16x16</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066">
                <a:tc>
                  <a:txBody>
                    <a:bodyPr/>
                    <a:lstStyle/>
                    <a:p>
                      <a:r>
                        <a:rPr kumimoji="1" lang="ja-JP" altLang="en-US" sz="2000" dirty="0" smtClean="0">
                          <a:latin typeface="+mn-lt"/>
                          <a:cs typeface="Arial"/>
                        </a:rPr>
                        <a:t>累積数</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latin typeface="Arial"/>
                          <a:cs typeface="Arial"/>
                        </a:rPr>
                        <a:t>256</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テキスト ボックス 4"/>
          <p:cNvSpPr txBox="1"/>
          <p:nvPr/>
        </p:nvSpPr>
        <p:spPr>
          <a:xfrm>
            <a:off x="1836607" y="1043651"/>
            <a:ext cx="1583265" cy="461665"/>
          </a:xfrm>
          <a:prstGeom prst="rect">
            <a:avLst/>
          </a:prstGeom>
          <a:noFill/>
        </p:spPr>
        <p:txBody>
          <a:bodyPr wrap="square" rtlCol="0">
            <a:spAutoFit/>
          </a:bodyPr>
          <a:lstStyle/>
          <a:p>
            <a:r>
              <a:rPr lang="ja-JP" altLang="en-US" sz="2400" dirty="0"/>
              <a:t>測定条件</a:t>
            </a:r>
            <a:endParaRPr kumimoji="1" lang="ja-JP" altLang="en-US" sz="2400" dirty="0"/>
          </a:p>
        </p:txBody>
      </p:sp>
      <p:sp>
        <p:nvSpPr>
          <p:cNvPr id="7" name="タイトル 1"/>
          <p:cNvSpPr>
            <a:spLocks noGrp="1"/>
          </p:cNvSpPr>
          <p:nvPr>
            <p:ph type="title"/>
          </p:nvPr>
        </p:nvSpPr>
        <p:spPr>
          <a:xfrm>
            <a:off x="0" y="-18256"/>
            <a:ext cx="9143999" cy="1143000"/>
          </a:xfrm>
          <a:solidFill>
            <a:schemeClr val="bg1">
              <a:alpha val="90000"/>
            </a:schemeClr>
          </a:solidFill>
        </p:spPr>
        <p:txBody>
          <a:bodyPr/>
          <a:lstStyle/>
          <a:p>
            <a:r>
              <a:rPr lang="ja-JP" altLang="en-US" dirty="0"/>
              <a:t>測定</a:t>
            </a:r>
            <a:r>
              <a:rPr lang="ja-JP" altLang="en-US" dirty="0" smtClean="0"/>
              <a:t>結果</a:t>
            </a:r>
            <a:r>
              <a:rPr lang="en-US" altLang="ja-JP" dirty="0" smtClean="0"/>
              <a:t>(SLM)</a:t>
            </a:r>
            <a:endParaRPr kumimoji="1" lang="ja-JP" altLang="en-US" dirty="0"/>
          </a:p>
        </p:txBody>
      </p:sp>
      <p:grpSp>
        <p:nvGrpSpPr>
          <p:cNvPr id="9" name="図形グループ 105"/>
          <p:cNvGrpSpPr/>
          <p:nvPr/>
        </p:nvGrpSpPr>
        <p:grpSpPr>
          <a:xfrm>
            <a:off x="5220072" y="836713"/>
            <a:ext cx="3137453" cy="2813868"/>
            <a:chOff x="14775" y="3754879"/>
            <a:chExt cx="2654905" cy="2601230"/>
          </a:xfrm>
        </p:grpSpPr>
        <p:pic>
          <p:nvPicPr>
            <p:cNvPr id="10" name="図 9" descr="スクリーンショット 2015-12-23 16.28.44.png"/>
            <p:cNvPicPr>
              <a:picLocks noChangeAspect="1"/>
            </p:cNvPicPr>
            <p:nvPr/>
          </p:nvPicPr>
          <p:blipFill rotWithShape="1">
            <a:blip r:embed="rId3">
              <a:extLst>
                <a:ext uri="{28A0092B-C50C-407E-A947-70E740481C1C}">
                  <a14:useLocalDpi xmlns:a14="http://schemas.microsoft.com/office/drawing/2010/main" val="0"/>
                </a:ext>
              </a:extLst>
            </a:blip>
            <a:srcRect l="20661" b="12300"/>
            <a:stretch/>
          </p:blipFill>
          <p:spPr>
            <a:xfrm>
              <a:off x="425176" y="3846734"/>
              <a:ext cx="2244504" cy="2010827"/>
            </a:xfrm>
            <a:prstGeom prst="rect">
              <a:avLst/>
            </a:prstGeom>
          </p:spPr>
        </p:pic>
        <p:sp>
          <p:nvSpPr>
            <p:cNvPr id="11" name="テキスト ボックス 10"/>
            <p:cNvSpPr txBox="1"/>
            <p:nvPr/>
          </p:nvSpPr>
          <p:spPr>
            <a:xfrm rot="16200000">
              <a:off x="-355599" y="4715455"/>
              <a:ext cx="1027231" cy="286484"/>
            </a:xfrm>
            <a:prstGeom prst="rect">
              <a:avLst/>
            </a:prstGeom>
            <a:noFill/>
          </p:spPr>
          <p:txBody>
            <a:bodyPr wrap="none" rtlCol="0">
              <a:spAutoFit/>
            </a:bodyPr>
            <a:lstStyle/>
            <a:p>
              <a:r>
                <a:rPr lang="ja-JP" altLang="en-US" sz="1600" dirty="0">
                  <a:latin typeface="Arial"/>
                  <a:cs typeface="Arial"/>
                </a:rPr>
                <a:t>振幅</a:t>
              </a:r>
              <a:r>
                <a:rPr lang="en-US" altLang="ja-JP" sz="1600" dirty="0" smtClean="0">
                  <a:latin typeface="Arial"/>
                  <a:cs typeface="Arial"/>
                </a:rPr>
                <a:t> [</a:t>
              </a:r>
              <a:r>
                <a:rPr lang="en-US" altLang="ja-JP" sz="1600" dirty="0" err="1" smtClean="0">
                  <a:latin typeface="Arial"/>
                  <a:cs typeface="Arial"/>
                </a:rPr>
                <a:t>a.u</a:t>
              </a:r>
              <a:r>
                <a:rPr lang="en-US" altLang="ja-JP" sz="1600" dirty="0" smtClean="0">
                  <a:latin typeface="Arial"/>
                  <a:cs typeface="Arial"/>
                </a:rPr>
                <a:t>.]</a:t>
              </a:r>
              <a:endParaRPr kumimoji="1" lang="ja-JP" altLang="en-US" sz="1600" dirty="0">
                <a:latin typeface="Arial"/>
                <a:cs typeface="Arial"/>
              </a:endParaRPr>
            </a:p>
          </p:txBody>
        </p:sp>
        <p:sp>
          <p:nvSpPr>
            <p:cNvPr id="12" name="テキスト ボックス 11"/>
            <p:cNvSpPr txBox="1"/>
            <p:nvPr/>
          </p:nvSpPr>
          <p:spPr>
            <a:xfrm>
              <a:off x="39261" y="3754879"/>
              <a:ext cx="469900" cy="338554"/>
            </a:xfrm>
            <a:prstGeom prst="rect">
              <a:avLst/>
            </a:prstGeom>
            <a:noFill/>
          </p:spPr>
          <p:txBody>
            <a:bodyPr wrap="none" rtlCol="0">
              <a:spAutoFit/>
            </a:bodyPr>
            <a:lstStyle/>
            <a:p>
              <a:r>
                <a:rPr kumimoji="1" lang="en-US" altLang="ja-JP" sz="1600" dirty="0" smtClean="0">
                  <a:latin typeface="Arial"/>
                  <a:cs typeface="Arial"/>
                </a:rPr>
                <a:t>1.0</a:t>
              </a:r>
              <a:endParaRPr kumimoji="1" lang="ja-JP" altLang="en-US" sz="1600" dirty="0">
                <a:latin typeface="Arial"/>
                <a:cs typeface="Arial"/>
              </a:endParaRPr>
            </a:p>
          </p:txBody>
        </p:sp>
        <p:sp>
          <p:nvSpPr>
            <p:cNvPr id="13" name="テキスト ボックス 12"/>
            <p:cNvSpPr txBox="1"/>
            <p:nvPr/>
          </p:nvSpPr>
          <p:spPr>
            <a:xfrm>
              <a:off x="174722" y="5589605"/>
              <a:ext cx="298780" cy="338554"/>
            </a:xfrm>
            <a:prstGeom prst="rect">
              <a:avLst/>
            </a:prstGeom>
            <a:noFill/>
          </p:spPr>
          <p:txBody>
            <a:bodyPr wrap="none" rtlCol="0">
              <a:spAutoFit/>
            </a:bodyPr>
            <a:lstStyle/>
            <a:p>
              <a:r>
                <a:rPr kumimoji="1" lang="en-US" altLang="ja-JP" sz="1600" dirty="0" smtClean="0">
                  <a:latin typeface="Arial"/>
                  <a:cs typeface="Arial"/>
                </a:rPr>
                <a:t>0</a:t>
              </a:r>
              <a:endParaRPr kumimoji="1" lang="ja-JP" altLang="en-US" sz="1600" dirty="0">
                <a:latin typeface="Arial"/>
                <a:cs typeface="Arial"/>
              </a:endParaRPr>
            </a:p>
          </p:txBody>
        </p:sp>
        <p:sp>
          <p:nvSpPr>
            <p:cNvPr id="14" name="テキスト ボックス 13"/>
            <p:cNvSpPr txBox="1"/>
            <p:nvPr/>
          </p:nvSpPr>
          <p:spPr>
            <a:xfrm>
              <a:off x="936172" y="6043139"/>
              <a:ext cx="1141052" cy="312970"/>
            </a:xfrm>
            <a:prstGeom prst="rect">
              <a:avLst/>
            </a:prstGeom>
            <a:noFill/>
          </p:spPr>
          <p:txBody>
            <a:bodyPr wrap="none" rtlCol="0">
              <a:spAutoFit/>
            </a:bodyPr>
            <a:lstStyle/>
            <a:p>
              <a:r>
                <a:rPr lang="ja-JP" altLang="en-US" sz="1600" dirty="0">
                  <a:latin typeface="Arial"/>
                  <a:cs typeface="Arial"/>
                </a:rPr>
                <a:t>周波数</a:t>
              </a:r>
              <a:r>
                <a:rPr lang="en-US" altLang="ja-JP" sz="1600" dirty="0" smtClean="0">
                  <a:latin typeface="Arial"/>
                  <a:cs typeface="Arial"/>
                </a:rPr>
                <a:t>[THz] </a:t>
              </a:r>
              <a:endParaRPr kumimoji="1" lang="ja-JP" altLang="en-US" sz="1600" dirty="0">
                <a:latin typeface="Arial"/>
                <a:cs typeface="Arial"/>
              </a:endParaRPr>
            </a:p>
          </p:txBody>
        </p:sp>
        <p:sp>
          <p:nvSpPr>
            <p:cNvPr id="15" name="テキスト ボックス 14"/>
            <p:cNvSpPr txBox="1"/>
            <p:nvPr/>
          </p:nvSpPr>
          <p:spPr>
            <a:xfrm>
              <a:off x="175881" y="5805629"/>
              <a:ext cx="698128" cy="338554"/>
            </a:xfrm>
            <a:prstGeom prst="rect">
              <a:avLst/>
            </a:prstGeom>
            <a:noFill/>
          </p:spPr>
          <p:txBody>
            <a:bodyPr wrap="none" rtlCol="0">
              <a:spAutoFit/>
            </a:bodyPr>
            <a:lstStyle/>
            <a:p>
              <a:r>
                <a:rPr lang="en-US" altLang="ja-JP" sz="1600" dirty="0" smtClean="0">
                  <a:latin typeface="Arial"/>
                  <a:cs typeface="Arial"/>
                </a:rPr>
                <a:t>193.0</a:t>
              </a:r>
              <a:endParaRPr kumimoji="1" lang="ja-JP" altLang="en-US" sz="1600" dirty="0">
                <a:latin typeface="Arial"/>
                <a:cs typeface="Arial"/>
              </a:endParaRPr>
            </a:p>
          </p:txBody>
        </p:sp>
        <p:sp>
          <p:nvSpPr>
            <p:cNvPr id="16" name="テキスト ボックス 15"/>
            <p:cNvSpPr txBox="1"/>
            <p:nvPr/>
          </p:nvSpPr>
          <p:spPr>
            <a:xfrm>
              <a:off x="1081057" y="5805629"/>
              <a:ext cx="698128" cy="338554"/>
            </a:xfrm>
            <a:prstGeom prst="rect">
              <a:avLst/>
            </a:prstGeom>
            <a:noFill/>
          </p:spPr>
          <p:txBody>
            <a:bodyPr wrap="none" rtlCol="0">
              <a:spAutoFit/>
            </a:bodyPr>
            <a:lstStyle/>
            <a:p>
              <a:r>
                <a:rPr lang="en-US" altLang="ja-JP" sz="1600" dirty="0" smtClean="0">
                  <a:latin typeface="Arial"/>
                  <a:cs typeface="Arial"/>
                </a:rPr>
                <a:t>195.0</a:t>
              </a:r>
              <a:endParaRPr kumimoji="1" lang="ja-JP" altLang="en-US" sz="1600" dirty="0">
                <a:latin typeface="Arial"/>
                <a:cs typeface="Arial"/>
              </a:endParaRPr>
            </a:p>
          </p:txBody>
        </p:sp>
        <p:sp>
          <p:nvSpPr>
            <p:cNvPr id="17" name="テキスト ボックス 16"/>
            <p:cNvSpPr txBox="1"/>
            <p:nvPr/>
          </p:nvSpPr>
          <p:spPr>
            <a:xfrm>
              <a:off x="1953389" y="5805629"/>
              <a:ext cx="698128" cy="338554"/>
            </a:xfrm>
            <a:prstGeom prst="rect">
              <a:avLst/>
            </a:prstGeom>
            <a:noFill/>
          </p:spPr>
          <p:txBody>
            <a:bodyPr wrap="none" rtlCol="0">
              <a:spAutoFit/>
            </a:bodyPr>
            <a:lstStyle/>
            <a:p>
              <a:r>
                <a:rPr lang="en-US" altLang="ja-JP" sz="1600" dirty="0" smtClean="0">
                  <a:latin typeface="Arial"/>
                  <a:cs typeface="Arial"/>
                </a:rPr>
                <a:t>197.0</a:t>
              </a:r>
              <a:endParaRPr kumimoji="1" lang="ja-JP" altLang="en-US" sz="1600" dirty="0">
                <a:latin typeface="Arial"/>
                <a:cs typeface="Arial"/>
              </a:endParaRPr>
            </a:p>
          </p:txBody>
        </p:sp>
        <p:cxnSp>
          <p:nvCxnSpPr>
            <p:cNvPr id="18" name="直線コネクタ 17"/>
            <p:cNvCxnSpPr/>
            <p:nvPr/>
          </p:nvCxnSpPr>
          <p:spPr>
            <a:xfrm flipH="1">
              <a:off x="1520733" y="3815374"/>
              <a:ext cx="11017" cy="112379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8" name="図 7"/>
          <p:cNvPicPr>
            <a:picLocks/>
          </p:cNvPicPr>
          <p:nvPr/>
        </p:nvPicPr>
        <p:blipFill>
          <a:blip r:embed="rId4">
            <a:extLst>
              <a:ext uri="{28A0092B-C50C-407E-A947-70E740481C1C}">
                <a14:useLocalDpi xmlns:a14="http://schemas.microsoft.com/office/drawing/2010/main"/>
              </a:ext>
            </a:extLst>
          </a:blip>
          <a:stretch>
            <a:fillRect/>
          </a:stretch>
        </p:blipFill>
        <p:spPr>
          <a:xfrm>
            <a:off x="6422962" y="4293096"/>
            <a:ext cx="2160000" cy="2160000"/>
          </a:xfrm>
          <a:prstGeom prst="rect">
            <a:avLst/>
          </a:prstGeom>
        </p:spPr>
      </p:pic>
      <p:sp>
        <p:nvSpPr>
          <p:cNvPr id="19" name="正方形/長方形 18"/>
          <p:cNvSpPr/>
          <p:nvPr/>
        </p:nvSpPr>
        <p:spPr bwMode="auto">
          <a:xfrm>
            <a:off x="5944649" y="4293336"/>
            <a:ext cx="262049" cy="2160000"/>
          </a:xfrm>
          <a:prstGeom prst="rect">
            <a:avLst/>
          </a:prstGeom>
          <a:gradFill flip="none" rotWithShape="1">
            <a:gsLst>
              <a:gs pos="0">
                <a:schemeClr val="tx1"/>
              </a:gs>
              <a:gs pos="100000">
                <a:srgbClr val="FFFFFF"/>
              </a:gs>
              <a:gs pos="31000">
                <a:srgbClr val="660066"/>
              </a:gs>
              <a:gs pos="65000">
                <a:srgbClr val="FF00FF"/>
              </a:gs>
            </a:gsLst>
            <a:lin ang="16200000" scaled="0"/>
            <a:tileRect/>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Arial"/>
              <a:cs typeface="Arial"/>
            </a:endParaRPr>
          </a:p>
        </p:txBody>
      </p:sp>
      <p:sp>
        <p:nvSpPr>
          <p:cNvPr id="20" name="テキスト ボックス 19"/>
          <p:cNvSpPr txBox="1"/>
          <p:nvPr/>
        </p:nvSpPr>
        <p:spPr>
          <a:xfrm>
            <a:off x="5656450" y="6237312"/>
            <a:ext cx="262216" cy="297122"/>
          </a:xfrm>
          <a:prstGeom prst="rect">
            <a:avLst/>
          </a:prstGeom>
          <a:noFill/>
        </p:spPr>
        <p:txBody>
          <a:bodyPr wrap="none" rtlCol="0">
            <a:spAutoFit/>
          </a:bodyPr>
          <a:lstStyle/>
          <a:p>
            <a:r>
              <a:rPr kumimoji="1" lang="en-US" altLang="ja-JP" sz="1600" dirty="0" smtClean="0">
                <a:latin typeface="Arial"/>
                <a:cs typeface="Arial"/>
              </a:rPr>
              <a:t>0</a:t>
            </a:r>
            <a:endParaRPr kumimoji="1" lang="ja-JP" altLang="en-US" sz="1600" dirty="0">
              <a:latin typeface="Arial"/>
              <a:cs typeface="Arial"/>
            </a:endParaRPr>
          </a:p>
        </p:txBody>
      </p:sp>
      <p:sp>
        <p:nvSpPr>
          <p:cNvPr id="21" name="テキスト ボックス 20"/>
          <p:cNvSpPr txBox="1"/>
          <p:nvPr/>
        </p:nvSpPr>
        <p:spPr>
          <a:xfrm rot="16200000">
            <a:off x="4626833" y="5161503"/>
            <a:ext cx="1669047" cy="338554"/>
          </a:xfrm>
          <a:prstGeom prst="rect">
            <a:avLst/>
          </a:prstGeom>
          <a:noFill/>
        </p:spPr>
        <p:txBody>
          <a:bodyPr wrap="none" rtlCol="0">
            <a:spAutoFit/>
          </a:bodyPr>
          <a:lstStyle/>
          <a:p>
            <a:r>
              <a:rPr lang="ja-JP" altLang="en-US" sz="1600" dirty="0">
                <a:cs typeface="Arial"/>
              </a:rPr>
              <a:t>正規化強度</a:t>
            </a:r>
            <a:r>
              <a:rPr kumimoji="1" lang="en-US" altLang="ja-JP" sz="1600" dirty="0" smtClean="0">
                <a:latin typeface="Arial"/>
                <a:cs typeface="Arial"/>
              </a:rPr>
              <a:t>[</a:t>
            </a:r>
            <a:r>
              <a:rPr kumimoji="1" lang="en-US" altLang="ja-JP" sz="1600" dirty="0" err="1" smtClean="0">
                <a:latin typeface="Arial"/>
                <a:cs typeface="Arial"/>
              </a:rPr>
              <a:t>a.u</a:t>
            </a:r>
            <a:r>
              <a:rPr kumimoji="1" lang="en-US" altLang="ja-JP" sz="1600" dirty="0" smtClean="0">
                <a:latin typeface="Arial"/>
                <a:cs typeface="Arial"/>
              </a:rPr>
              <a:t>.]</a:t>
            </a:r>
            <a:endParaRPr kumimoji="1" lang="ja-JP" altLang="en-US" sz="1600" dirty="0">
              <a:latin typeface="Arial"/>
              <a:cs typeface="Arial"/>
            </a:endParaRPr>
          </a:p>
        </p:txBody>
      </p:sp>
      <p:sp>
        <p:nvSpPr>
          <p:cNvPr id="22" name="テキスト ボックス 21"/>
          <p:cNvSpPr txBox="1"/>
          <p:nvPr/>
        </p:nvSpPr>
        <p:spPr>
          <a:xfrm>
            <a:off x="5506271" y="4067982"/>
            <a:ext cx="412395" cy="297122"/>
          </a:xfrm>
          <a:prstGeom prst="rect">
            <a:avLst/>
          </a:prstGeom>
          <a:noFill/>
        </p:spPr>
        <p:txBody>
          <a:bodyPr wrap="none" rtlCol="0">
            <a:spAutoFit/>
          </a:bodyPr>
          <a:lstStyle/>
          <a:p>
            <a:r>
              <a:rPr kumimoji="1" lang="en-US" altLang="ja-JP" sz="1600" dirty="0" smtClean="0">
                <a:latin typeface="Arial"/>
                <a:cs typeface="Arial"/>
              </a:rPr>
              <a:t>1.0</a:t>
            </a:r>
            <a:endParaRPr kumimoji="1" lang="ja-JP" altLang="en-US" sz="1600" dirty="0">
              <a:latin typeface="Arial"/>
              <a:cs typeface="Arial"/>
            </a:endParaRPr>
          </a:p>
        </p:txBody>
      </p:sp>
      <p:sp>
        <p:nvSpPr>
          <p:cNvPr id="23" name="テキスト ボックス 22"/>
          <p:cNvSpPr txBox="1"/>
          <p:nvPr/>
        </p:nvSpPr>
        <p:spPr>
          <a:xfrm>
            <a:off x="6311197" y="6546830"/>
            <a:ext cx="2559797" cy="338554"/>
          </a:xfrm>
          <a:prstGeom prst="rect">
            <a:avLst/>
          </a:prstGeom>
          <a:noFill/>
        </p:spPr>
        <p:txBody>
          <a:bodyPr wrap="square" rtlCol="0">
            <a:spAutoFit/>
          </a:bodyPr>
          <a:lstStyle/>
          <a:p>
            <a:r>
              <a:rPr lang="en-US" altLang="ja-JP" sz="1600" dirty="0" smtClean="0"/>
              <a:t>195.177174564624 [THz]</a:t>
            </a:r>
            <a:endParaRPr kumimoji="1" lang="ja-JP" altLang="en-US" sz="1600" dirty="0"/>
          </a:p>
        </p:txBody>
      </p:sp>
      <p:sp>
        <p:nvSpPr>
          <p:cNvPr id="24" name="正方形/長方形 23"/>
          <p:cNvSpPr/>
          <p:nvPr/>
        </p:nvSpPr>
        <p:spPr>
          <a:xfrm rot="5400000">
            <a:off x="5755206" y="4786677"/>
            <a:ext cx="2317890" cy="117762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25" name="正方形/長方形 24"/>
          <p:cNvSpPr/>
          <p:nvPr/>
        </p:nvSpPr>
        <p:spPr>
          <a:xfrm rot="5400000">
            <a:off x="6708365" y="3820814"/>
            <a:ext cx="210311" cy="20553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sp>
        <p:nvSpPr>
          <p:cNvPr id="26" name="テキスト ボックス 25"/>
          <p:cNvSpPr txBox="1"/>
          <p:nvPr/>
        </p:nvSpPr>
        <p:spPr>
          <a:xfrm>
            <a:off x="6892355" y="3752567"/>
            <a:ext cx="1545073" cy="369332"/>
          </a:xfrm>
          <a:prstGeom prst="rect">
            <a:avLst/>
          </a:prstGeom>
          <a:noFill/>
        </p:spPr>
        <p:txBody>
          <a:bodyPr wrap="square" rtlCol="0">
            <a:spAutoFit/>
          </a:bodyPr>
          <a:lstStyle/>
          <a:p>
            <a:r>
              <a:rPr kumimoji="1" lang="en-US" altLang="ja-JP" dirty="0" smtClean="0"/>
              <a:t>:</a:t>
            </a:r>
            <a:r>
              <a:rPr lang="ja-JP" altLang="en-US" dirty="0"/>
              <a:t> </a:t>
            </a:r>
            <a:r>
              <a:rPr lang="ja-JP" altLang="en-US" dirty="0" smtClean="0"/>
              <a:t>マスク部分</a:t>
            </a:r>
            <a:endParaRPr kumimoji="1" lang="ja-JP" altLang="en-US" dirty="0"/>
          </a:p>
        </p:txBody>
      </p:sp>
      <p:grpSp>
        <p:nvGrpSpPr>
          <p:cNvPr id="29" name="グループ化 28"/>
          <p:cNvGrpSpPr/>
          <p:nvPr/>
        </p:nvGrpSpPr>
        <p:grpSpPr>
          <a:xfrm>
            <a:off x="1259632" y="3903384"/>
            <a:ext cx="2088232" cy="2410481"/>
            <a:chOff x="321798" y="3751651"/>
            <a:chExt cx="1312730" cy="1838478"/>
          </a:xfrm>
        </p:grpSpPr>
        <p:pic>
          <p:nvPicPr>
            <p:cNvPr id="27" name="図 26" descr="DSC_0023.JPG"/>
            <p:cNvPicPr>
              <a:picLocks noChangeAspect="1"/>
            </p:cNvPicPr>
            <p:nvPr/>
          </p:nvPicPr>
          <p:blipFill rotWithShape="1">
            <a:blip r:embed="rId5" cstate="print">
              <a:extLst>
                <a:ext uri="{28A0092B-C50C-407E-A947-70E740481C1C}">
                  <a14:useLocalDpi xmlns:a14="http://schemas.microsoft.com/office/drawing/2010/main"/>
                </a:ext>
              </a:extLst>
            </a:blip>
            <a:srcRect t="-2806"/>
            <a:stretch/>
          </p:blipFill>
          <p:spPr>
            <a:xfrm rot="16200000">
              <a:off x="58924" y="4014525"/>
              <a:ext cx="1838478" cy="1312730"/>
            </a:xfrm>
            <a:prstGeom prst="rect">
              <a:avLst/>
            </a:prstGeom>
          </p:spPr>
        </p:pic>
        <p:sp>
          <p:nvSpPr>
            <p:cNvPr id="28" name="正方形/長方形 27"/>
            <p:cNvSpPr/>
            <p:nvPr/>
          </p:nvSpPr>
          <p:spPr>
            <a:xfrm rot="5400000">
              <a:off x="1227810" y="4163044"/>
              <a:ext cx="308774" cy="30877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Arial"/>
                <a:cs typeface="Arial"/>
              </a:endParaRPr>
            </a:p>
          </p:txBody>
        </p:sp>
      </p:grpSp>
      <p:sp>
        <p:nvSpPr>
          <p:cNvPr id="30" name="テキスト ボックス 29"/>
          <p:cNvSpPr txBox="1"/>
          <p:nvPr/>
        </p:nvSpPr>
        <p:spPr>
          <a:xfrm>
            <a:off x="1403648" y="6357494"/>
            <a:ext cx="1512169" cy="461665"/>
          </a:xfrm>
          <a:prstGeom prst="rect">
            <a:avLst/>
          </a:prstGeom>
          <a:noFill/>
        </p:spPr>
        <p:txBody>
          <a:bodyPr wrap="square" rtlCol="0">
            <a:spAutoFit/>
          </a:bodyPr>
          <a:lstStyle/>
          <a:p>
            <a:r>
              <a:rPr lang="ja-JP" altLang="en-US" sz="2400" dirty="0"/>
              <a:t>サンプル</a:t>
            </a:r>
            <a:endParaRPr kumimoji="1" lang="ja-JP" altLang="en-US" sz="2400" dirty="0"/>
          </a:p>
        </p:txBody>
      </p:sp>
      <p:sp>
        <p:nvSpPr>
          <p:cNvPr id="33" name="右矢印 32"/>
          <p:cNvSpPr/>
          <p:nvPr/>
        </p:nvSpPr>
        <p:spPr bwMode="auto">
          <a:xfrm>
            <a:off x="3779912" y="4712099"/>
            <a:ext cx="1244887" cy="517101"/>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4" name="テキスト ボックス 33"/>
          <p:cNvSpPr txBox="1"/>
          <p:nvPr/>
        </p:nvSpPr>
        <p:spPr>
          <a:xfrm>
            <a:off x="3779912" y="5258772"/>
            <a:ext cx="1322262" cy="461665"/>
          </a:xfrm>
          <a:prstGeom prst="rect">
            <a:avLst/>
          </a:prstGeom>
          <a:noFill/>
        </p:spPr>
        <p:txBody>
          <a:bodyPr wrap="square" rtlCol="0">
            <a:spAutoFit/>
          </a:bodyPr>
          <a:lstStyle/>
          <a:p>
            <a:r>
              <a:rPr lang="ja-JP" altLang="en-US" sz="2400" dirty="0"/>
              <a:t>再構成</a:t>
            </a:r>
            <a:endParaRPr kumimoji="1" lang="ja-JP" altLang="en-US" sz="2400" dirty="0"/>
          </a:p>
        </p:txBody>
      </p:sp>
    </p:spTree>
    <p:extLst>
      <p:ext uri="{BB962C8B-B14F-4D97-AF65-F5344CB8AC3E}">
        <p14:creationId xmlns:p14="http://schemas.microsoft.com/office/powerpoint/2010/main" val="426750009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a:t>
            </a:r>
            <a:endParaRPr kumimoji="1" lang="ja-JP" altLang="en-US" dirty="0"/>
          </a:p>
        </p:txBody>
      </p:sp>
      <p:grpSp>
        <p:nvGrpSpPr>
          <p:cNvPr id="19" name="グループ化 18"/>
          <p:cNvGrpSpPr/>
          <p:nvPr/>
        </p:nvGrpSpPr>
        <p:grpSpPr>
          <a:xfrm>
            <a:off x="504062" y="1688857"/>
            <a:ext cx="2224195" cy="2621796"/>
            <a:chOff x="2987824" y="1752600"/>
            <a:chExt cx="2224195" cy="2621796"/>
          </a:xfrm>
        </p:grpSpPr>
        <p:pic>
          <p:nvPicPr>
            <p:cNvPr id="6" name="図 5"/>
            <p:cNvPicPr>
              <a:picLocks/>
            </p:cNvPicPr>
            <p:nvPr/>
          </p:nvPicPr>
          <p:blipFill>
            <a:blip r:embed="rId3">
              <a:extLst>
                <a:ext uri="{28A0092B-C50C-407E-A947-70E740481C1C}">
                  <a14:useLocalDpi xmlns:a14="http://schemas.microsoft.com/office/drawing/2010/main"/>
                </a:ext>
              </a:extLst>
            </a:blip>
            <a:stretch>
              <a:fillRect/>
            </a:stretch>
          </p:blipFill>
          <p:spPr>
            <a:xfrm>
              <a:off x="2987824" y="1752600"/>
              <a:ext cx="2160000" cy="2160000"/>
            </a:xfrm>
            <a:prstGeom prst="rect">
              <a:avLst/>
            </a:prstGeom>
          </p:spPr>
        </p:pic>
        <p:sp>
          <p:nvSpPr>
            <p:cNvPr id="7" name="テキスト ボックス 6"/>
            <p:cNvSpPr txBox="1"/>
            <p:nvPr/>
          </p:nvSpPr>
          <p:spPr>
            <a:xfrm>
              <a:off x="3015182" y="4005064"/>
              <a:ext cx="2196837" cy="369332"/>
            </a:xfrm>
            <a:prstGeom prst="rect">
              <a:avLst/>
            </a:prstGeom>
            <a:noFill/>
          </p:spPr>
          <p:txBody>
            <a:bodyPr wrap="square" rtlCol="0">
              <a:spAutoFit/>
            </a:bodyPr>
            <a:lstStyle/>
            <a:p>
              <a:pPr algn="ctr"/>
              <a:r>
                <a:rPr lang="en-US" altLang="ja-JP" dirty="0" smtClean="0"/>
                <a:t>SLM</a:t>
              </a:r>
              <a:r>
                <a:rPr lang="ja-JP" altLang="en-US" dirty="0" smtClean="0"/>
                <a:t>の再構成像</a:t>
              </a:r>
              <a:endParaRPr lang="en-US" altLang="ja-JP" dirty="0" smtClean="0"/>
            </a:p>
          </p:txBody>
        </p:sp>
      </p:grpSp>
      <p:grpSp>
        <p:nvGrpSpPr>
          <p:cNvPr id="16" name="グループ化 15"/>
          <p:cNvGrpSpPr/>
          <p:nvPr/>
        </p:nvGrpSpPr>
        <p:grpSpPr>
          <a:xfrm>
            <a:off x="755576" y="4662428"/>
            <a:ext cx="1944216" cy="2151414"/>
            <a:chOff x="755576" y="4662428"/>
            <a:chExt cx="1944216" cy="2151414"/>
          </a:xfrm>
        </p:grpSpPr>
        <p:sp>
          <p:nvSpPr>
            <p:cNvPr id="9" name="テキスト ボックス 8"/>
            <p:cNvSpPr txBox="1"/>
            <p:nvPr/>
          </p:nvSpPr>
          <p:spPr>
            <a:xfrm>
              <a:off x="757808" y="6444510"/>
              <a:ext cx="1941984" cy="369332"/>
            </a:xfrm>
            <a:prstGeom prst="rect">
              <a:avLst/>
            </a:prstGeom>
            <a:noFill/>
          </p:spPr>
          <p:txBody>
            <a:bodyPr wrap="square" rtlCol="0">
              <a:spAutoFit/>
            </a:bodyPr>
            <a:lstStyle/>
            <a:p>
              <a:r>
                <a:rPr lang="ja-JP" altLang="en-US" dirty="0"/>
                <a:t>現在</a:t>
              </a:r>
              <a:r>
                <a:rPr lang="ja-JP" altLang="en-US" dirty="0" smtClean="0"/>
                <a:t>のイメージ</a:t>
              </a:r>
              <a:endParaRPr kumimoji="1" lang="ja-JP" altLang="en-US" dirty="0"/>
            </a:p>
          </p:txBody>
        </p:sp>
        <p:pic>
          <p:nvPicPr>
            <p:cNvPr id="10" name="図 9"/>
            <p:cNvPicPr>
              <a:picLocks noChangeAspect="1"/>
            </p:cNvPicPr>
            <p:nvPr/>
          </p:nvPicPr>
          <p:blipFill>
            <a:blip r:embed="rId4"/>
            <a:stretch>
              <a:fillRect/>
            </a:stretch>
          </p:blipFill>
          <p:spPr>
            <a:xfrm>
              <a:off x="755576" y="4662428"/>
              <a:ext cx="1880651" cy="1718900"/>
            </a:xfrm>
            <a:prstGeom prst="rect">
              <a:avLst/>
            </a:prstGeom>
          </p:spPr>
        </p:pic>
      </p:grpSp>
      <p:sp>
        <p:nvSpPr>
          <p:cNvPr id="15" name="右矢印 14"/>
          <p:cNvSpPr/>
          <p:nvPr/>
        </p:nvSpPr>
        <p:spPr bwMode="auto">
          <a:xfrm>
            <a:off x="2843808" y="5373216"/>
            <a:ext cx="936104" cy="504056"/>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0" name="下矢印 19"/>
          <p:cNvSpPr/>
          <p:nvPr/>
        </p:nvSpPr>
        <p:spPr bwMode="auto">
          <a:xfrm rot="20526718">
            <a:off x="4821527" y="2198340"/>
            <a:ext cx="504056" cy="585356"/>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1" name="テキスト ボックス 20"/>
          <p:cNvSpPr txBox="1"/>
          <p:nvPr/>
        </p:nvSpPr>
        <p:spPr>
          <a:xfrm>
            <a:off x="5361856" y="2934872"/>
            <a:ext cx="3530624" cy="830997"/>
          </a:xfrm>
          <a:prstGeom prst="rect">
            <a:avLst/>
          </a:prstGeom>
          <a:noFill/>
        </p:spPr>
        <p:txBody>
          <a:bodyPr wrap="square" rtlCol="0">
            <a:spAutoFit/>
          </a:bodyPr>
          <a:lstStyle/>
          <a:p>
            <a:r>
              <a:rPr lang="ja-JP" altLang="en-US" sz="2400" dirty="0" smtClean="0"/>
              <a:t>ビームプロファイルを再構成していると仮定</a:t>
            </a:r>
            <a:endParaRPr kumimoji="1" lang="ja-JP" altLang="en-US" sz="2400" dirty="0"/>
          </a:p>
        </p:txBody>
      </p:sp>
      <p:sp>
        <p:nvSpPr>
          <p:cNvPr id="23" name="テキスト ボックス 22"/>
          <p:cNvSpPr txBox="1"/>
          <p:nvPr/>
        </p:nvSpPr>
        <p:spPr>
          <a:xfrm>
            <a:off x="3225882" y="1585499"/>
            <a:ext cx="4298446" cy="461665"/>
          </a:xfrm>
          <a:prstGeom prst="rect">
            <a:avLst/>
          </a:prstGeom>
          <a:noFill/>
        </p:spPr>
        <p:txBody>
          <a:bodyPr wrap="square" rtlCol="0">
            <a:spAutoFit/>
          </a:bodyPr>
          <a:lstStyle/>
          <a:p>
            <a:r>
              <a:rPr lang="ja-JP" altLang="en-US" sz="2400" dirty="0" smtClean="0"/>
              <a:t>ビームの形のようなもの？</a:t>
            </a:r>
            <a:endParaRPr kumimoji="1" lang="ja-JP" altLang="en-US" sz="2400" dirty="0"/>
          </a:p>
        </p:txBody>
      </p:sp>
      <p:cxnSp>
        <p:nvCxnSpPr>
          <p:cNvPr id="25" name="直線矢印コネクタ 24"/>
          <p:cNvCxnSpPr>
            <a:stCxn id="23" idx="1"/>
          </p:cNvCxnSpPr>
          <p:nvPr/>
        </p:nvCxnSpPr>
        <p:spPr bwMode="auto">
          <a:xfrm flipH="1">
            <a:off x="2689012" y="1816332"/>
            <a:ext cx="536870" cy="363467"/>
          </a:xfrm>
          <a:prstGeom prst="straightConnector1">
            <a:avLst/>
          </a:prstGeom>
          <a:noFill/>
          <a:ln w="9525" cap="flat" cmpd="sng" algn="ctr">
            <a:solidFill>
              <a:schemeClr val="tx1"/>
            </a:solidFill>
            <a:prstDash val="solid"/>
            <a:round/>
            <a:headEnd type="none" w="med" len="med"/>
            <a:tailEnd type="triangle"/>
          </a:ln>
          <a:effectLst/>
        </p:spPr>
      </p:cxnSp>
      <p:sp>
        <p:nvSpPr>
          <p:cNvPr id="30" name="下矢印 29"/>
          <p:cNvSpPr/>
          <p:nvPr/>
        </p:nvSpPr>
        <p:spPr bwMode="auto">
          <a:xfrm>
            <a:off x="6875140" y="3957172"/>
            <a:ext cx="504056" cy="585356"/>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nvGrpSpPr>
          <p:cNvPr id="4" name="グループ化 3"/>
          <p:cNvGrpSpPr/>
          <p:nvPr/>
        </p:nvGrpSpPr>
        <p:grpSpPr>
          <a:xfrm>
            <a:off x="3779912" y="4451454"/>
            <a:ext cx="1975095" cy="2324211"/>
            <a:chOff x="3861624" y="4451454"/>
            <a:chExt cx="1975095" cy="2324211"/>
          </a:xfrm>
        </p:grpSpPr>
        <p:pic>
          <p:nvPicPr>
            <p:cNvPr id="3" name="図 2"/>
            <p:cNvPicPr>
              <a:picLocks noChangeAspect="1"/>
            </p:cNvPicPr>
            <p:nvPr/>
          </p:nvPicPr>
          <p:blipFill>
            <a:blip r:embed="rId5"/>
            <a:stretch>
              <a:fillRect/>
            </a:stretch>
          </p:blipFill>
          <p:spPr>
            <a:xfrm>
              <a:off x="3861624" y="4451454"/>
              <a:ext cx="1764377" cy="1747574"/>
            </a:xfrm>
            <a:prstGeom prst="rect">
              <a:avLst/>
            </a:prstGeom>
          </p:spPr>
        </p:pic>
        <p:sp>
          <p:nvSpPr>
            <p:cNvPr id="18" name="テキスト ボックス 17"/>
            <p:cNvSpPr txBox="1"/>
            <p:nvPr/>
          </p:nvSpPr>
          <p:spPr>
            <a:xfrm>
              <a:off x="3894735" y="6406333"/>
              <a:ext cx="1941984" cy="369332"/>
            </a:xfrm>
            <a:prstGeom prst="rect">
              <a:avLst/>
            </a:prstGeom>
            <a:noFill/>
          </p:spPr>
          <p:txBody>
            <a:bodyPr wrap="square" rtlCol="0">
              <a:spAutoFit/>
            </a:bodyPr>
            <a:lstStyle/>
            <a:p>
              <a:pPr algn="ctr"/>
              <a:r>
                <a:rPr lang="ja-JP" altLang="en-US" dirty="0"/>
                <a:t>理想</a:t>
              </a:r>
              <a:r>
                <a:rPr lang="ja-JP" altLang="en-US" dirty="0" smtClean="0"/>
                <a:t>のイメージ</a:t>
              </a:r>
              <a:endParaRPr kumimoji="1" lang="ja-JP" altLang="en-US" dirty="0"/>
            </a:p>
          </p:txBody>
        </p:sp>
      </p:grpSp>
      <p:sp>
        <p:nvSpPr>
          <p:cNvPr id="22" name="テキスト ボックス 21"/>
          <p:cNvSpPr txBox="1"/>
          <p:nvPr/>
        </p:nvSpPr>
        <p:spPr>
          <a:xfrm>
            <a:off x="5613376" y="4690881"/>
            <a:ext cx="3530624" cy="830997"/>
          </a:xfrm>
          <a:prstGeom prst="rect">
            <a:avLst/>
          </a:prstGeom>
          <a:noFill/>
        </p:spPr>
        <p:txBody>
          <a:bodyPr wrap="square" rtlCol="0">
            <a:spAutoFit/>
          </a:bodyPr>
          <a:lstStyle/>
          <a:p>
            <a:r>
              <a:rPr lang="ja-JP" altLang="en-US" sz="2400" dirty="0"/>
              <a:t>投影</a:t>
            </a:r>
            <a:r>
              <a:rPr lang="ja-JP" altLang="en-US" sz="2400" dirty="0" smtClean="0"/>
              <a:t>パターンを小さくすれば再構成可能</a:t>
            </a:r>
            <a:endParaRPr kumimoji="1" lang="ja-JP" altLang="en-US" sz="2400" dirty="0"/>
          </a:p>
        </p:txBody>
      </p:sp>
    </p:spTree>
    <p:extLst>
      <p:ext uri="{BB962C8B-B14F-4D97-AF65-F5344CB8AC3E}">
        <p14:creationId xmlns:p14="http://schemas.microsoft.com/office/powerpoint/2010/main" val="33105119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629816"/>
            <a:ext cx="7772400" cy="1143000"/>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54260" y="1628800"/>
            <a:ext cx="9324528" cy="1872208"/>
          </a:xfrm>
        </p:spPr>
        <p:txBody>
          <a:bodyPr/>
          <a:lstStyle/>
          <a:p>
            <a:pPr marL="0" indent="0">
              <a:buNone/>
            </a:pPr>
            <a:r>
              <a:rPr lang="ja-JP" altLang="en-US" dirty="0" smtClean="0"/>
              <a:t>　・</a:t>
            </a:r>
            <a:r>
              <a:rPr lang="en-US" altLang="ja-JP" dirty="0" smtClean="0"/>
              <a:t>SLM</a:t>
            </a:r>
            <a:r>
              <a:rPr lang="ja-JP" altLang="en-US" dirty="0" smtClean="0"/>
              <a:t>を使って</a:t>
            </a:r>
            <a:r>
              <a:rPr lang="en-US" altLang="ja-JP" dirty="0" smtClean="0"/>
              <a:t>SPI</a:t>
            </a:r>
            <a:r>
              <a:rPr lang="ja-JP" altLang="en-US" dirty="0" smtClean="0"/>
              <a:t>を行った</a:t>
            </a:r>
            <a:endParaRPr lang="en-US" altLang="ja-JP" dirty="0" smtClean="0"/>
          </a:p>
          <a:p>
            <a:pPr marL="0" indent="0">
              <a:buNone/>
            </a:pPr>
            <a:r>
              <a:rPr kumimoji="1" lang="ja-JP" altLang="en-US" dirty="0" smtClean="0"/>
              <a:t>　・</a:t>
            </a:r>
            <a:r>
              <a:rPr lang="ja-JP" altLang="en-US" dirty="0" smtClean="0"/>
              <a:t>条件を最適化</a:t>
            </a:r>
            <a:r>
              <a:rPr lang="ja-JP" altLang="en-US" dirty="0"/>
              <a:t>すれば</a:t>
            </a:r>
            <a:r>
              <a:rPr lang="ja-JP" altLang="en-US" dirty="0" smtClean="0"/>
              <a:t>イメージングが</a:t>
            </a:r>
            <a:endParaRPr lang="en-US" altLang="ja-JP" dirty="0" smtClean="0"/>
          </a:p>
          <a:p>
            <a:pPr marL="0" indent="0">
              <a:buNone/>
            </a:pPr>
            <a:r>
              <a:rPr lang="ja-JP" altLang="en-US" dirty="0" smtClean="0"/>
              <a:t>   </a:t>
            </a:r>
            <a:r>
              <a:rPr lang="ja-JP" altLang="en-US" dirty="0" smtClean="0"/>
              <a:t>　できる</a:t>
            </a:r>
            <a:r>
              <a:rPr lang="ja-JP" altLang="en-US" dirty="0" smtClean="0"/>
              <a:t>可能性があることが</a:t>
            </a:r>
            <a:r>
              <a:rPr lang="ja-JP" altLang="en-US" dirty="0" smtClean="0"/>
              <a:t>分かった</a:t>
            </a:r>
            <a:endParaRPr kumimoji="1" lang="en-US" altLang="ja-JP" dirty="0" smtClean="0"/>
          </a:p>
          <a:p>
            <a:pPr algn="ctr"/>
            <a:endParaRPr lang="en-US" altLang="ja-JP" dirty="0"/>
          </a:p>
        </p:txBody>
      </p:sp>
      <p:sp>
        <p:nvSpPr>
          <p:cNvPr id="4" name="タイトル 1"/>
          <p:cNvSpPr txBox="1">
            <a:spLocks/>
          </p:cNvSpPr>
          <p:nvPr/>
        </p:nvSpPr>
        <p:spPr bwMode="auto">
          <a:xfrm>
            <a:off x="721804" y="4142856"/>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kern="0" dirty="0"/>
              <a:t>今後の予定</a:t>
            </a:r>
          </a:p>
        </p:txBody>
      </p:sp>
      <p:sp>
        <p:nvSpPr>
          <p:cNvPr id="5" name="正方形/長方形 4"/>
          <p:cNvSpPr/>
          <p:nvPr/>
        </p:nvSpPr>
        <p:spPr>
          <a:xfrm>
            <a:off x="179512" y="5268416"/>
            <a:ext cx="8856984" cy="1077218"/>
          </a:xfrm>
          <a:prstGeom prst="rect">
            <a:avLst/>
          </a:prstGeom>
        </p:spPr>
        <p:txBody>
          <a:bodyPr wrap="square">
            <a:spAutoFit/>
          </a:bodyPr>
          <a:lstStyle/>
          <a:p>
            <a:pPr algn="ctr"/>
            <a:r>
              <a:rPr lang="ja-JP" altLang="en-US" sz="3200" dirty="0" smtClean="0"/>
              <a:t>測定</a:t>
            </a:r>
            <a:r>
              <a:rPr lang="ja-JP" altLang="en-US" sz="3200" dirty="0" smtClean="0"/>
              <a:t>条件を最適化</a:t>
            </a:r>
            <a:r>
              <a:rPr lang="ja-JP" altLang="en-US" sz="3200" dirty="0"/>
              <a:t>し</a:t>
            </a:r>
            <a:endParaRPr lang="en-US" altLang="ja-JP" sz="3200" dirty="0" smtClean="0"/>
          </a:p>
          <a:p>
            <a:pPr algn="ctr"/>
            <a:r>
              <a:rPr lang="en-US" altLang="ja-JP" sz="3200" dirty="0" smtClean="0"/>
              <a:t>SLM</a:t>
            </a:r>
            <a:r>
              <a:rPr lang="ja-JP" altLang="en-US" sz="3200" dirty="0" smtClean="0"/>
              <a:t>で分光イメージングを行う</a:t>
            </a:r>
            <a:endParaRPr lang="en-US" altLang="ja-JP" sz="3200" dirty="0"/>
          </a:p>
        </p:txBody>
      </p:sp>
    </p:spTree>
    <p:extLst>
      <p:ext uri="{BB962C8B-B14F-4D97-AF65-F5344CB8AC3E}">
        <p14:creationId xmlns:p14="http://schemas.microsoft.com/office/powerpoint/2010/main" val="131555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150759" y="1124744"/>
            <a:ext cx="4705633" cy="2378901"/>
          </a:xfrm>
          <a:prstGeom prst="rect">
            <a:avLst/>
          </a:prstGeom>
        </p:spPr>
      </p:pic>
      <p:sp>
        <p:nvSpPr>
          <p:cNvPr id="5" name="正方形/長方形 4"/>
          <p:cNvSpPr/>
          <p:nvPr/>
        </p:nvSpPr>
        <p:spPr>
          <a:xfrm>
            <a:off x="0" y="6596390"/>
            <a:ext cx="10225136" cy="523220"/>
          </a:xfrm>
          <a:prstGeom prst="rect">
            <a:avLst/>
          </a:prstGeom>
        </p:spPr>
        <p:txBody>
          <a:bodyPr wrap="square">
            <a:spAutoFit/>
          </a:bodyPr>
          <a:lstStyle/>
          <a:p>
            <a:r>
              <a:rPr lang="en-US" altLang="ja-JP" sz="1200" i="1" dirty="0">
                <a:latin typeface="Times New Roman" panose="02020603050405020304" pitchFamily="18" charset="0"/>
                <a:ea typeface="ＭＳ 明朝" panose="02020609040205080304" pitchFamily="17" charset="-128"/>
              </a:rPr>
              <a:t>Ref) </a:t>
            </a:r>
            <a:r>
              <a:rPr lang="en-US" altLang="ja-JP" sz="1200" i="1" dirty="0">
                <a:latin typeface="Times New Roman" panose="02020603050405020304" pitchFamily="18" charset="0"/>
                <a:ea typeface="ＭＳ 明朝" panose="02020609040205080304" pitchFamily="17" charset="-128"/>
                <a:hlinkClick r:id="rId4"/>
              </a:rPr>
              <a:t>http://</a:t>
            </a:r>
            <a:r>
              <a:rPr lang="en-US" altLang="ja-JP" sz="1200" i="1" dirty="0" smtClean="0">
                <a:latin typeface="Times New Roman" panose="02020603050405020304" pitchFamily="18" charset="0"/>
                <a:ea typeface="ＭＳ 明朝" panose="02020609040205080304" pitchFamily="17" charset="-128"/>
                <a:hlinkClick r:id="rId4"/>
              </a:rPr>
              <a:t>www.sharp.co.jp/products/xr10x/text/01_dlp.html</a:t>
            </a:r>
            <a:r>
              <a:rPr lang="ja-JP" altLang="en-US" sz="1200" i="1" dirty="0" err="1" smtClean="0">
                <a:latin typeface="Times New Roman" panose="02020603050405020304" pitchFamily="18" charset="0"/>
                <a:ea typeface="ＭＳ 明朝" panose="02020609040205080304" pitchFamily="17" charset="-128"/>
                <a:hlinkClick r:id="rId4"/>
              </a:rPr>
              <a:t>，</a:t>
            </a:r>
            <a:r>
              <a:rPr lang="en-US" altLang="ja-JP" sz="1200" i="1" dirty="0" smtClean="0">
                <a:latin typeface="Times New Roman" panose="02020603050405020304" pitchFamily="18" charset="0"/>
                <a:ea typeface="ＭＳ 明朝" panose="02020609040205080304" pitchFamily="17" charset="-128"/>
                <a:hlinkClick r:id="rId4"/>
              </a:rPr>
              <a:t>http</a:t>
            </a:r>
            <a:r>
              <a:rPr lang="en-US" altLang="ja-JP" sz="1200" i="1" dirty="0">
                <a:latin typeface="Times New Roman" panose="02020603050405020304" pitchFamily="18" charset="0"/>
                <a:ea typeface="ＭＳ 明朝" panose="02020609040205080304" pitchFamily="17" charset="-128"/>
                <a:hlinkClick r:id="rId4"/>
              </a:rPr>
              <a:t>://</a:t>
            </a:r>
            <a:r>
              <a:rPr lang="en-US" altLang="ja-JP" sz="1200" i="1" dirty="0" smtClean="0">
                <a:latin typeface="Times New Roman" panose="02020603050405020304" pitchFamily="18" charset="0"/>
                <a:ea typeface="ＭＳ 明朝" panose="02020609040205080304" pitchFamily="17" charset="-128"/>
                <a:hlinkClick r:id="rId4"/>
              </a:rPr>
              <a:t>blogs.yahoo.co.jp/linear_pcm0153/1176435.html</a:t>
            </a:r>
            <a:endParaRPr lang="en-US" altLang="ja-JP" sz="1200" i="1" dirty="0" smtClean="0">
              <a:latin typeface="Times New Roman" panose="02020603050405020304" pitchFamily="18" charset="0"/>
              <a:ea typeface="ＭＳ 明朝" panose="02020609040205080304" pitchFamily="17" charset="-128"/>
            </a:endParaRPr>
          </a:p>
          <a:p>
            <a:endParaRPr lang="en-US" altLang="ja-JP" sz="1600" i="1" dirty="0" smtClean="0">
              <a:solidFill>
                <a:srgbClr val="000000"/>
              </a:solidFill>
              <a:latin typeface="Times New Roman" panose="02020603050405020304" pitchFamily="18" charset="0"/>
              <a:ea typeface="ＭＳ 明朝" panose="02020609040205080304" pitchFamily="17" charset="-128"/>
            </a:endParaRPr>
          </a:p>
        </p:txBody>
      </p:sp>
      <p:pic>
        <p:nvPicPr>
          <p:cNvPr id="2050" name="Picture 2" descr="XR-10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355486"/>
            <a:ext cx="2773936" cy="19000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イメージ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7551" y="3789040"/>
            <a:ext cx="497205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イメージ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475" y="5453511"/>
            <a:ext cx="3690076" cy="99500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8"/>
          <a:stretch>
            <a:fillRect/>
          </a:stretch>
        </p:blipFill>
        <p:spPr>
          <a:xfrm>
            <a:off x="1189431" y="3503645"/>
            <a:ext cx="1981848" cy="1711804"/>
          </a:xfrm>
          <a:prstGeom prst="rect">
            <a:avLst/>
          </a:prstGeom>
        </p:spPr>
      </p:pic>
      <p:sp>
        <p:nvSpPr>
          <p:cNvPr id="2" name="タイトル 1"/>
          <p:cNvSpPr>
            <a:spLocks noGrp="1"/>
          </p:cNvSpPr>
          <p:nvPr>
            <p:ph type="title"/>
          </p:nvPr>
        </p:nvSpPr>
        <p:spPr>
          <a:xfrm>
            <a:off x="755576" y="44624"/>
            <a:ext cx="7772400" cy="792088"/>
          </a:xfrm>
          <a:solidFill>
            <a:schemeClr val="bg1">
              <a:alpha val="90000"/>
            </a:schemeClr>
          </a:solidFill>
        </p:spPr>
        <p:txBody>
          <a:bodyPr/>
          <a:lstStyle/>
          <a:p>
            <a:r>
              <a:rPr lang="en-US" altLang="ja-JP" dirty="0" smtClean="0"/>
              <a:t>DMD</a:t>
            </a:r>
            <a:r>
              <a:rPr lang="ja-JP" altLang="en-US" dirty="0" smtClean="0"/>
              <a:t>の</a:t>
            </a:r>
            <a:r>
              <a:rPr lang="ja-JP" altLang="en-US" dirty="0"/>
              <a:t>原理</a:t>
            </a:r>
            <a:endParaRPr kumimoji="1" lang="ja-JP" altLang="en-US" dirty="0"/>
          </a:p>
        </p:txBody>
      </p:sp>
    </p:spTree>
    <p:extLst>
      <p:ext uri="{BB962C8B-B14F-4D97-AF65-F5344CB8AC3E}">
        <p14:creationId xmlns:p14="http://schemas.microsoft.com/office/powerpoint/2010/main" val="165696039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4427" y="269776"/>
            <a:ext cx="7772400" cy="1143000"/>
          </a:xfrm>
          <a:solidFill>
            <a:schemeClr val="bg1">
              <a:alpha val="90000"/>
            </a:schemeClr>
          </a:solidFill>
        </p:spPr>
        <p:txBody>
          <a:bodyPr/>
          <a:lstStyle/>
          <a:p>
            <a:r>
              <a:rPr lang="ja-JP" altLang="en-US" dirty="0"/>
              <a:t>実験装置</a:t>
            </a:r>
            <a:r>
              <a:rPr lang="en-US" altLang="ja-JP" dirty="0" smtClean="0"/>
              <a:t>(DMD)</a:t>
            </a:r>
            <a:endParaRPr kumimoji="1" lang="ja-JP" altLang="en-US" dirty="0"/>
          </a:p>
        </p:txBody>
      </p:sp>
      <p:pic>
        <p:nvPicPr>
          <p:cNvPr id="204" name="図 203" descr="スクリーンショット 2015-12-17 17.56.57.png"/>
          <p:cNvPicPr>
            <a:picLocks noChangeAspect="1"/>
          </p:cNvPicPr>
          <p:nvPr/>
        </p:nvPicPr>
        <p:blipFill rotWithShape="1">
          <a:blip r:embed="rId2">
            <a:extLst>
              <a:ext uri="{28A0092B-C50C-407E-A947-70E740481C1C}">
                <a14:useLocalDpi xmlns:a14="http://schemas.microsoft.com/office/drawing/2010/main"/>
              </a:ext>
            </a:extLst>
          </a:blip>
          <a:srcRect l="14598" t="23688" r="6034" b="12249"/>
          <a:stretch/>
        </p:blipFill>
        <p:spPr>
          <a:xfrm>
            <a:off x="2768424" y="5490900"/>
            <a:ext cx="1756152" cy="1267224"/>
          </a:xfrm>
          <a:prstGeom prst="rect">
            <a:avLst/>
          </a:prstGeom>
        </p:spPr>
      </p:pic>
      <p:sp>
        <p:nvSpPr>
          <p:cNvPr id="3072" name="四角形吹き出し 3071"/>
          <p:cNvSpPr/>
          <p:nvPr/>
        </p:nvSpPr>
        <p:spPr bwMode="auto">
          <a:xfrm>
            <a:off x="2624408" y="5445224"/>
            <a:ext cx="2016224" cy="1312899"/>
          </a:xfrm>
          <a:prstGeom prst="wedgeRectCallout">
            <a:avLst>
              <a:gd name="adj1" fmla="val -18326"/>
              <a:gd name="adj2" fmla="val -10572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07" name="テキスト ボックス 206"/>
          <p:cNvSpPr txBox="1"/>
          <p:nvPr/>
        </p:nvSpPr>
        <p:spPr>
          <a:xfrm>
            <a:off x="5004048" y="6254714"/>
            <a:ext cx="3960440" cy="461665"/>
          </a:xfrm>
          <a:prstGeom prst="rect">
            <a:avLst/>
          </a:prstGeom>
          <a:noFill/>
        </p:spPr>
        <p:txBody>
          <a:bodyPr wrap="square" rtlCol="0">
            <a:spAutoFit/>
          </a:bodyPr>
          <a:lstStyle/>
          <a:p>
            <a:pPr algn="ctr"/>
            <a:r>
              <a:rPr lang="en-US" altLang="ja-JP" sz="2400" dirty="0" smtClean="0"/>
              <a:t>DMD</a:t>
            </a:r>
            <a:r>
              <a:rPr kumimoji="1" lang="ja-JP" altLang="en-US" sz="2400" dirty="0" smtClean="0"/>
              <a:t>と</a:t>
            </a:r>
            <a:r>
              <a:rPr kumimoji="1" lang="en-US" altLang="ja-JP" sz="2400" dirty="0" smtClean="0"/>
              <a:t>sample</a:t>
            </a:r>
            <a:r>
              <a:rPr kumimoji="1" lang="ja-JP" altLang="en-US" sz="2400" dirty="0" err="1" smtClean="0"/>
              <a:t>は結</a:t>
            </a:r>
            <a:r>
              <a:rPr kumimoji="1" lang="ja-JP" altLang="en-US" sz="2400" dirty="0" smtClean="0"/>
              <a:t>像関係</a:t>
            </a:r>
            <a:endParaRPr kumimoji="1" lang="ja-JP" alt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75696"/>
            <a:ext cx="8374377" cy="490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グループ化 5"/>
          <p:cNvGrpSpPr/>
          <p:nvPr/>
        </p:nvGrpSpPr>
        <p:grpSpPr>
          <a:xfrm>
            <a:off x="6156176" y="4293096"/>
            <a:ext cx="2890628" cy="1656183"/>
            <a:chOff x="6156176" y="4293096"/>
            <a:chExt cx="2890628" cy="1656183"/>
          </a:xfrm>
        </p:grpSpPr>
        <p:sp>
          <p:nvSpPr>
            <p:cNvPr id="3" name="角丸四角形吹き出し 2"/>
            <p:cNvSpPr/>
            <p:nvPr/>
          </p:nvSpPr>
          <p:spPr bwMode="auto">
            <a:xfrm>
              <a:off x="6156176" y="4293096"/>
              <a:ext cx="2890628" cy="1656183"/>
            </a:xfrm>
            <a:prstGeom prst="wedgeRoundRectCallout">
              <a:avLst>
                <a:gd name="adj1" fmla="val 9244"/>
                <a:gd name="adj2" fmla="val -162186"/>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863" t="6314" b="4838"/>
            <a:stretch/>
          </p:blipFill>
          <p:spPr bwMode="auto">
            <a:xfrm>
              <a:off x="6372200" y="4365104"/>
              <a:ext cx="2520280" cy="151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6894170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9143999" cy="1143000"/>
          </a:xfrm>
          <a:solidFill>
            <a:schemeClr val="bg1">
              <a:alpha val="90000"/>
            </a:schemeClr>
          </a:solidFill>
        </p:spPr>
        <p:txBody>
          <a:bodyPr/>
          <a:lstStyle/>
          <a:p>
            <a:r>
              <a:rPr lang="ja-JP" altLang="en-US" dirty="0"/>
              <a:t>測定</a:t>
            </a:r>
            <a:r>
              <a:rPr lang="ja-JP" altLang="en-US" dirty="0" smtClean="0"/>
              <a:t>結果</a:t>
            </a:r>
            <a:r>
              <a:rPr lang="en-US" altLang="ja-JP" dirty="0" smtClean="0"/>
              <a:t>(DMD)</a:t>
            </a:r>
            <a:endParaRPr kumimoji="1" lang="ja-JP" altLang="en-US" dirty="0"/>
          </a:p>
        </p:txBody>
      </p:sp>
      <p:pic>
        <p:nvPicPr>
          <p:cNvPr id="5" name="図 4"/>
          <p:cNvPicPr>
            <a:picLocks/>
          </p:cNvPicPr>
          <p:nvPr/>
        </p:nvPicPr>
        <p:blipFill>
          <a:blip r:embed="rId2">
            <a:extLst>
              <a:ext uri="{28A0092B-C50C-407E-A947-70E740481C1C}">
                <a14:useLocalDpi xmlns:a14="http://schemas.microsoft.com/office/drawing/2010/main"/>
              </a:ext>
            </a:extLst>
          </a:blip>
          <a:stretch>
            <a:fillRect/>
          </a:stretch>
        </p:blipFill>
        <p:spPr>
          <a:xfrm>
            <a:off x="1331880" y="3956350"/>
            <a:ext cx="2160000" cy="2160000"/>
          </a:xfrm>
          <a:prstGeom prst="rect">
            <a:avLst/>
          </a:prstGeom>
        </p:spPr>
      </p:pic>
      <p:pic>
        <p:nvPicPr>
          <p:cNvPr id="6" name="図 5"/>
          <p:cNvPicPr>
            <a:picLocks/>
          </p:cNvPicPr>
          <p:nvPr/>
        </p:nvPicPr>
        <p:blipFill>
          <a:blip r:embed="rId3">
            <a:extLst>
              <a:ext uri="{28A0092B-C50C-407E-A947-70E740481C1C}">
                <a14:useLocalDpi xmlns:a14="http://schemas.microsoft.com/office/drawing/2010/main"/>
              </a:ext>
            </a:extLst>
          </a:blip>
          <a:stretch>
            <a:fillRect/>
          </a:stretch>
        </p:blipFill>
        <p:spPr>
          <a:xfrm>
            <a:off x="6732480" y="3956350"/>
            <a:ext cx="2160000" cy="2160000"/>
          </a:xfrm>
          <a:prstGeom prst="rect">
            <a:avLst/>
          </a:prstGeom>
        </p:spPr>
      </p:pic>
      <p:pic>
        <p:nvPicPr>
          <p:cNvPr id="12" name="図 11"/>
          <p:cNvPicPr>
            <a:picLocks/>
          </p:cNvPicPr>
          <p:nvPr/>
        </p:nvPicPr>
        <p:blipFill>
          <a:blip r:embed="rId4">
            <a:extLst>
              <a:ext uri="{28A0092B-C50C-407E-A947-70E740481C1C}">
                <a14:useLocalDpi xmlns:a14="http://schemas.microsoft.com/office/drawing/2010/main"/>
              </a:ext>
            </a:extLst>
          </a:blip>
          <a:stretch>
            <a:fillRect/>
          </a:stretch>
        </p:blipFill>
        <p:spPr>
          <a:xfrm>
            <a:off x="3995936" y="3956350"/>
            <a:ext cx="2160000" cy="2160000"/>
          </a:xfrm>
          <a:prstGeom prst="rect">
            <a:avLst/>
          </a:prstGeom>
        </p:spPr>
      </p:pic>
      <p:sp>
        <p:nvSpPr>
          <p:cNvPr id="13" name="テキスト ボックス 12"/>
          <p:cNvSpPr txBox="1"/>
          <p:nvPr/>
        </p:nvSpPr>
        <p:spPr>
          <a:xfrm>
            <a:off x="3779912" y="6330806"/>
            <a:ext cx="2794822" cy="338554"/>
          </a:xfrm>
          <a:prstGeom prst="rect">
            <a:avLst/>
          </a:prstGeom>
          <a:noFill/>
        </p:spPr>
        <p:txBody>
          <a:bodyPr wrap="square" rtlCol="0">
            <a:spAutoFit/>
          </a:bodyPr>
          <a:lstStyle/>
          <a:p>
            <a:r>
              <a:rPr lang="ja-JP" altLang="en-US" sz="1600" dirty="0" smtClean="0"/>
              <a:t>②</a:t>
            </a:r>
            <a:r>
              <a:rPr lang="en-US" altLang="ja-JP" sz="1600" dirty="0" smtClean="0"/>
              <a:t>195.000126734445 [THz]</a:t>
            </a:r>
            <a:endParaRPr kumimoji="1" lang="ja-JP" altLang="en-US" sz="1600" dirty="0"/>
          </a:p>
        </p:txBody>
      </p:sp>
      <p:sp>
        <p:nvSpPr>
          <p:cNvPr id="14" name="テキスト ボックス 13"/>
          <p:cNvSpPr txBox="1"/>
          <p:nvPr/>
        </p:nvSpPr>
        <p:spPr>
          <a:xfrm>
            <a:off x="6485691" y="6330806"/>
            <a:ext cx="2808740" cy="338554"/>
          </a:xfrm>
          <a:prstGeom prst="rect">
            <a:avLst/>
          </a:prstGeom>
          <a:noFill/>
        </p:spPr>
        <p:txBody>
          <a:bodyPr wrap="square" rtlCol="0">
            <a:spAutoFit/>
          </a:bodyPr>
          <a:lstStyle/>
          <a:p>
            <a:r>
              <a:rPr lang="ja-JP" altLang="en-US" sz="1600" dirty="0" smtClean="0"/>
              <a:t>③</a:t>
            </a:r>
            <a:r>
              <a:rPr lang="en-US" altLang="ja-JP" sz="1600" dirty="0" smtClean="0"/>
              <a:t>195.177174564624 [THz]</a:t>
            </a:r>
            <a:endParaRPr kumimoji="1" lang="ja-JP" altLang="en-US" sz="1600" dirty="0"/>
          </a:p>
        </p:txBody>
      </p:sp>
      <p:sp>
        <p:nvSpPr>
          <p:cNvPr id="15" name="テキスト ボックス 14"/>
          <p:cNvSpPr txBox="1"/>
          <p:nvPr/>
        </p:nvSpPr>
        <p:spPr>
          <a:xfrm>
            <a:off x="1115616" y="6309320"/>
            <a:ext cx="2690279" cy="338554"/>
          </a:xfrm>
          <a:prstGeom prst="rect">
            <a:avLst/>
          </a:prstGeom>
          <a:noFill/>
        </p:spPr>
        <p:txBody>
          <a:bodyPr wrap="square" rtlCol="0">
            <a:spAutoFit/>
          </a:bodyPr>
          <a:lstStyle/>
          <a:p>
            <a:r>
              <a:rPr lang="ja-JP" altLang="en-US" sz="1600" dirty="0" smtClean="0"/>
              <a:t>①</a:t>
            </a:r>
            <a:r>
              <a:rPr lang="en-US" altLang="ja-JP" sz="1600" dirty="0" smtClean="0"/>
              <a:t>194.893347887713 [THz]</a:t>
            </a:r>
            <a:endParaRPr kumimoji="1" lang="ja-JP" altLang="en-US" sz="1600" dirty="0"/>
          </a:p>
        </p:txBody>
      </p:sp>
      <p:graphicFrame>
        <p:nvGraphicFramePr>
          <p:cNvPr id="16" name="表 15"/>
          <p:cNvGraphicFramePr>
            <a:graphicFrameLocks noGrp="1"/>
          </p:cNvGraphicFramePr>
          <p:nvPr>
            <p:extLst>
              <p:ext uri="{D42A27DB-BD31-4B8C-83A1-F6EECF244321}">
                <p14:modId xmlns:p14="http://schemas.microsoft.com/office/powerpoint/2010/main" val="488462650"/>
              </p:ext>
            </p:extLst>
          </p:nvPr>
        </p:nvGraphicFramePr>
        <p:xfrm>
          <a:off x="179512" y="1576910"/>
          <a:ext cx="4524840" cy="1981200"/>
        </p:xfrm>
        <a:graphic>
          <a:graphicData uri="http://schemas.openxmlformats.org/drawingml/2006/table">
            <a:tbl>
              <a:tblPr firstRow="1" bandRow="1">
                <a:tableStyleId>{5940675A-B579-460E-94D1-54222C63F5DA}</a:tableStyleId>
              </a:tblPr>
              <a:tblGrid>
                <a:gridCol w="2149880"/>
                <a:gridCol w="2374960"/>
              </a:tblGrid>
              <a:tr h="297200">
                <a:tc>
                  <a:txBody>
                    <a:bodyPr/>
                    <a:lstStyle/>
                    <a:p>
                      <a:r>
                        <a:rPr kumimoji="1" lang="ja-JP" altLang="en-US" sz="2000" dirty="0" smtClean="0">
                          <a:latin typeface="Arial"/>
                          <a:cs typeface="Arial"/>
                        </a:rPr>
                        <a:t>平均回数</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2000" dirty="0" smtClean="0">
                          <a:latin typeface="Arial"/>
                          <a:cs typeface="Arial"/>
                        </a:rPr>
                        <a:t>1000</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00">
                <a:tc>
                  <a:txBody>
                    <a:bodyPr/>
                    <a:lstStyle/>
                    <a:p>
                      <a:r>
                        <a:rPr kumimoji="1" lang="ja-JP" altLang="en-US" sz="2000" dirty="0" smtClean="0">
                          <a:latin typeface="Arial"/>
                          <a:cs typeface="Arial"/>
                        </a:rPr>
                        <a:t>パターン</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Arial"/>
                          <a:cs typeface="Arial"/>
                        </a:rPr>
                        <a:t>巡回アダマール</a:t>
                      </a:r>
                      <a:endParaRPr kumimoji="1" lang="en-US" altLang="ja-JP" sz="2000" dirty="0" smtClean="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00">
                <a:tc>
                  <a:txBody>
                    <a:bodyPr/>
                    <a:lstStyle/>
                    <a:p>
                      <a:r>
                        <a:rPr kumimoji="1" lang="ja-JP" altLang="en-US" sz="2000" dirty="0" smtClean="0">
                          <a:latin typeface="Arial"/>
                          <a:cs typeface="Arial"/>
                        </a:rPr>
                        <a:t>サンプル</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2000" dirty="0" smtClean="0"/>
                        <a:t>フィルムの角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814">
                <a:tc>
                  <a:txBody>
                    <a:bodyPr/>
                    <a:lstStyle/>
                    <a:p>
                      <a:r>
                        <a:rPr kumimoji="1" lang="ja-JP" altLang="en-US" sz="2000" baseline="0" dirty="0" smtClean="0">
                          <a:latin typeface="Arial"/>
                          <a:cs typeface="Arial"/>
                        </a:rPr>
                        <a:t>分解能</a:t>
                      </a:r>
                      <a:r>
                        <a:rPr kumimoji="1" lang="en-US" altLang="ja-JP" sz="2000" baseline="0" dirty="0" smtClean="0">
                          <a:latin typeface="Arial"/>
                          <a:cs typeface="Arial"/>
                        </a:rPr>
                        <a:t> [pixels]</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latin typeface="Arial"/>
                          <a:cs typeface="Arial"/>
                        </a:rPr>
                        <a:t>16x16</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066">
                <a:tc>
                  <a:txBody>
                    <a:bodyPr/>
                    <a:lstStyle/>
                    <a:p>
                      <a:r>
                        <a:rPr kumimoji="1" lang="ja-JP" altLang="en-US" sz="2000" dirty="0" smtClean="0">
                          <a:latin typeface="+mn-lt"/>
                          <a:cs typeface="Arial"/>
                        </a:rPr>
                        <a:t>累積数</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dirty="0" smtClean="0">
                          <a:latin typeface="Arial"/>
                          <a:cs typeface="Arial"/>
                        </a:rPr>
                        <a:t>256</a:t>
                      </a:r>
                      <a:endParaRPr kumimoji="1" lang="ja-JP" altLang="en-US" sz="200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 name="グループ化 2"/>
          <p:cNvGrpSpPr/>
          <p:nvPr/>
        </p:nvGrpSpPr>
        <p:grpSpPr>
          <a:xfrm>
            <a:off x="4788024" y="1043444"/>
            <a:ext cx="4261648" cy="2881884"/>
            <a:chOff x="4892046" y="1043444"/>
            <a:chExt cx="4261648" cy="2881884"/>
          </a:xfrm>
        </p:grpSpPr>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2046" y="1213370"/>
              <a:ext cx="4261648" cy="271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テキスト ボックス 23"/>
            <p:cNvSpPr txBox="1"/>
            <p:nvPr/>
          </p:nvSpPr>
          <p:spPr>
            <a:xfrm>
              <a:off x="6858719" y="1515939"/>
              <a:ext cx="553634" cy="369332"/>
            </a:xfrm>
            <a:prstGeom prst="rect">
              <a:avLst/>
            </a:prstGeom>
            <a:noFill/>
          </p:spPr>
          <p:txBody>
            <a:bodyPr wrap="square" rtlCol="0">
              <a:spAutoFit/>
            </a:bodyPr>
            <a:lstStyle/>
            <a:p>
              <a:r>
                <a:rPr lang="ja-JP" altLang="en-US" dirty="0"/>
                <a:t>①</a:t>
              </a:r>
              <a:r>
                <a:rPr lang="en-US" altLang="ja-JP" dirty="0" smtClean="0"/>
                <a:t> </a:t>
              </a:r>
              <a:endParaRPr kumimoji="1" lang="ja-JP" altLang="en-US" dirty="0"/>
            </a:p>
          </p:txBody>
        </p:sp>
        <p:sp>
          <p:nvSpPr>
            <p:cNvPr id="25" name="テキスト ボックス 24"/>
            <p:cNvSpPr txBox="1"/>
            <p:nvPr/>
          </p:nvSpPr>
          <p:spPr>
            <a:xfrm>
              <a:off x="7114710" y="1043444"/>
              <a:ext cx="553634" cy="369332"/>
            </a:xfrm>
            <a:prstGeom prst="rect">
              <a:avLst/>
            </a:prstGeom>
            <a:noFill/>
          </p:spPr>
          <p:txBody>
            <a:bodyPr wrap="square" rtlCol="0">
              <a:spAutoFit/>
            </a:bodyPr>
            <a:lstStyle/>
            <a:p>
              <a:r>
                <a:rPr lang="ja-JP" altLang="en-US" dirty="0" smtClean="0"/>
                <a:t>②</a:t>
              </a:r>
              <a:r>
                <a:rPr lang="en-US" altLang="ja-JP" dirty="0" smtClean="0"/>
                <a:t> </a:t>
              </a:r>
              <a:endParaRPr kumimoji="1" lang="ja-JP" altLang="en-US" dirty="0"/>
            </a:p>
          </p:txBody>
        </p:sp>
        <p:sp>
          <p:nvSpPr>
            <p:cNvPr id="26" name="テキスト ボックス 25"/>
            <p:cNvSpPr txBox="1"/>
            <p:nvPr/>
          </p:nvSpPr>
          <p:spPr>
            <a:xfrm>
              <a:off x="7452320" y="1412776"/>
              <a:ext cx="553634" cy="369332"/>
            </a:xfrm>
            <a:prstGeom prst="rect">
              <a:avLst/>
            </a:prstGeom>
            <a:noFill/>
          </p:spPr>
          <p:txBody>
            <a:bodyPr wrap="square" rtlCol="0">
              <a:spAutoFit/>
            </a:bodyPr>
            <a:lstStyle/>
            <a:p>
              <a:r>
                <a:rPr lang="ja-JP" altLang="en-US" dirty="0" smtClean="0"/>
                <a:t>③</a:t>
              </a:r>
              <a:r>
                <a:rPr lang="en-US" altLang="ja-JP" dirty="0" smtClean="0"/>
                <a:t> </a:t>
              </a:r>
              <a:endParaRPr kumimoji="1" lang="ja-JP" altLang="en-US" dirty="0"/>
            </a:p>
          </p:txBody>
        </p:sp>
      </p:grpSp>
      <p:sp>
        <p:nvSpPr>
          <p:cNvPr id="29" name="テキスト ボックス 28"/>
          <p:cNvSpPr txBox="1"/>
          <p:nvPr/>
        </p:nvSpPr>
        <p:spPr>
          <a:xfrm>
            <a:off x="1547664" y="1063769"/>
            <a:ext cx="1583265" cy="461665"/>
          </a:xfrm>
          <a:prstGeom prst="rect">
            <a:avLst/>
          </a:prstGeom>
          <a:noFill/>
        </p:spPr>
        <p:txBody>
          <a:bodyPr wrap="square" rtlCol="0">
            <a:spAutoFit/>
          </a:bodyPr>
          <a:lstStyle/>
          <a:p>
            <a:r>
              <a:rPr lang="ja-JP" altLang="en-US" sz="2400" dirty="0"/>
              <a:t>測定条件</a:t>
            </a:r>
            <a:endParaRPr kumimoji="1" lang="ja-JP" altLang="en-US" sz="2400" dirty="0"/>
          </a:p>
        </p:txBody>
      </p:sp>
      <p:sp>
        <p:nvSpPr>
          <p:cNvPr id="30" name="正方形/長方形 29"/>
          <p:cNvSpPr/>
          <p:nvPr/>
        </p:nvSpPr>
        <p:spPr bwMode="auto">
          <a:xfrm>
            <a:off x="971600" y="3956350"/>
            <a:ext cx="262049" cy="2160000"/>
          </a:xfrm>
          <a:prstGeom prst="rect">
            <a:avLst/>
          </a:prstGeom>
          <a:gradFill flip="none" rotWithShape="1">
            <a:gsLst>
              <a:gs pos="0">
                <a:schemeClr val="tx1"/>
              </a:gs>
              <a:gs pos="100000">
                <a:srgbClr val="FFFFFF"/>
              </a:gs>
              <a:gs pos="31000">
                <a:srgbClr val="660066"/>
              </a:gs>
              <a:gs pos="65000">
                <a:srgbClr val="FF00FF"/>
              </a:gs>
            </a:gsLst>
            <a:lin ang="16200000" scaled="0"/>
            <a:tileRect/>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Arial"/>
              <a:cs typeface="Arial"/>
            </a:endParaRPr>
          </a:p>
        </p:txBody>
      </p:sp>
      <p:sp>
        <p:nvSpPr>
          <p:cNvPr id="31" name="テキスト ボックス 30"/>
          <p:cNvSpPr txBox="1"/>
          <p:nvPr/>
        </p:nvSpPr>
        <p:spPr>
          <a:xfrm>
            <a:off x="589953" y="5839153"/>
            <a:ext cx="262216" cy="297122"/>
          </a:xfrm>
          <a:prstGeom prst="rect">
            <a:avLst/>
          </a:prstGeom>
          <a:noFill/>
        </p:spPr>
        <p:txBody>
          <a:bodyPr wrap="none" rtlCol="0">
            <a:spAutoFit/>
          </a:bodyPr>
          <a:lstStyle/>
          <a:p>
            <a:r>
              <a:rPr kumimoji="1" lang="en-US" altLang="ja-JP" sz="1600" dirty="0" smtClean="0">
                <a:latin typeface="Arial"/>
                <a:cs typeface="Arial"/>
              </a:rPr>
              <a:t>0</a:t>
            </a:r>
            <a:endParaRPr kumimoji="1" lang="ja-JP" altLang="en-US" sz="1600" dirty="0">
              <a:latin typeface="Arial"/>
              <a:cs typeface="Arial"/>
            </a:endParaRPr>
          </a:p>
        </p:txBody>
      </p:sp>
      <p:sp>
        <p:nvSpPr>
          <p:cNvPr id="32" name="テキスト ボックス 31"/>
          <p:cNvSpPr txBox="1"/>
          <p:nvPr/>
        </p:nvSpPr>
        <p:spPr>
          <a:xfrm rot="16200000">
            <a:off x="-538238" y="4887697"/>
            <a:ext cx="1669047" cy="338554"/>
          </a:xfrm>
          <a:prstGeom prst="rect">
            <a:avLst/>
          </a:prstGeom>
          <a:noFill/>
        </p:spPr>
        <p:txBody>
          <a:bodyPr wrap="none" rtlCol="0">
            <a:spAutoFit/>
          </a:bodyPr>
          <a:lstStyle/>
          <a:p>
            <a:r>
              <a:rPr lang="ja-JP" altLang="en-US" sz="1600" dirty="0">
                <a:cs typeface="Arial"/>
              </a:rPr>
              <a:t>正規化強度</a:t>
            </a:r>
            <a:r>
              <a:rPr kumimoji="1" lang="en-US" altLang="ja-JP" sz="1600" dirty="0" smtClean="0">
                <a:latin typeface="Arial"/>
                <a:cs typeface="Arial"/>
              </a:rPr>
              <a:t>[</a:t>
            </a:r>
            <a:r>
              <a:rPr kumimoji="1" lang="en-US" altLang="ja-JP" sz="1600" dirty="0" err="1" smtClean="0">
                <a:latin typeface="Arial"/>
                <a:cs typeface="Arial"/>
              </a:rPr>
              <a:t>a.u</a:t>
            </a:r>
            <a:r>
              <a:rPr kumimoji="1" lang="en-US" altLang="ja-JP" sz="1600" dirty="0" smtClean="0">
                <a:latin typeface="Arial"/>
                <a:cs typeface="Arial"/>
              </a:rPr>
              <a:t>.]</a:t>
            </a:r>
            <a:endParaRPr kumimoji="1" lang="ja-JP" altLang="en-US" sz="1600" dirty="0">
              <a:latin typeface="Arial"/>
              <a:cs typeface="Arial"/>
            </a:endParaRPr>
          </a:p>
        </p:txBody>
      </p:sp>
      <p:sp>
        <p:nvSpPr>
          <p:cNvPr id="33" name="テキスト ボックス 32"/>
          <p:cNvSpPr txBox="1"/>
          <p:nvPr/>
        </p:nvSpPr>
        <p:spPr>
          <a:xfrm>
            <a:off x="461381" y="3925328"/>
            <a:ext cx="412395" cy="297122"/>
          </a:xfrm>
          <a:prstGeom prst="rect">
            <a:avLst/>
          </a:prstGeom>
          <a:noFill/>
        </p:spPr>
        <p:txBody>
          <a:bodyPr wrap="none" rtlCol="0">
            <a:spAutoFit/>
          </a:bodyPr>
          <a:lstStyle/>
          <a:p>
            <a:r>
              <a:rPr kumimoji="1" lang="en-US" altLang="ja-JP" sz="1600" dirty="0" smtClean="0">
                <a:latin typeface="Arial"/>
                <a:cs typeface="Arial"/>
              </a:rPr>
              <a:t>1.0</a:t>
            </a:r>
            <a:endParaRPr kumimoji="1" lang="ja-JP" altLang="en-US" sz="1600" dirty="0">
              <a:latin typeface="Arial"/>
              <a:cs typeface="Arial"/>
            </a:endParaRPr>
          </a:p>
        </p:txBody>
      </p:sp>
    </p:spTree>
    <p:extLst>
      <p:ext uri="{BB962C8B-B14F-4D97-AF65-F5344CB8AC3E}">
        <p14:creationId xmlns:p14="http://schemas.microsoft.com/office/powerpoint/2010/main" val="187144587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a:t>
            </a:r>
            <a:endParaRPr kumimoji="1" lang="ja-JP" altLang="en-US" dirty="0"/>
          </a:p>
        </p:txBody>
      </p:sp>
      <p:grpSp>
        <p:nvGrpSpPr>
          <p:cNvPr id="18" name="グループ化 17"/>
          <p:cNvGrpSpPr/>
          <p:nvPr/>
        </p:nvGrpSpPr>
        <p:grpSpPr>
          <a:xfrm>
            <a:off x="485625" y="1754290"/>
            <a:ext cx="2160000" cy="2621796"/>
            <a:chOff x="323528" y="1752600"/>
            <a:chExt cx="2160000" cy="2621796"/>
          </a:xfrm>
        </p:grpSpPr>
        <p:sp>
          <p:nvSpPr>
            <p:cNvPr id="4" name="テキスト ボックス 3"/>
            <p:cNvSpPr txBox="1"/>
            <p:nvPr/>
          </p:nvSpPr>
          <p:spPr>
            <a:xfrm>
              <a:off x="323528" y="4005064"/>
              <a:ext cx="2128933" cy="369332"/>
            </a:xfrm>
            <a:prstGeom prst="rect">
              <a:avLst/>
            </a:prstGeom>
            <a:noFill/>
          </p:spPr>
          <p:txBody>
            <a:bodyPr wrap="square" rtlCol="0">
              <a:spAutoFit/>
            </a:bodyPr>
            <a:lstStyle/>
            <a:p>
              <a:r>
                <a:rPr kumimoji="1" lang="en-US" altLang="ja-JP" dirty="0" smtClean="0"/>
                <a:t>(a)DMD</a:t>
              </a:r>
              <a:r>
                <a:rPr lang="ja-JP" altLang="en-US" dirty="0" smtClean="0"/>
                <a:t>の再構成像</a:t>
              </a:r>
              <a:endParaRPr lang="en-US" altLang="ja-JP" dirty="0" smtClean="0"/>
            </a:p>
          </p:txBody>
        </p:sp>
        <p:pic>
          <p:nvPicPr>
            <p:cNvPr id="5" name="図 4"/>
            <p:cNvPicPr>
              <a:picLocks/>
            </p:cNvPicPr>
            <p:nvPr/>
          </p:nvPicPr>
          <p:blipFill>
            <a:blip r:embed="rId3">
              <a:extLst>
                <a:ext uri="{28A0092B-C50C-407E-A947-70E740481C1C}">
                  <a14:useLocalDpi xmlns:a14="http://schemas.microsoft.com/office/drawing/2010/main"/>
                </a:ext>
              </a:extLst>
            </a:blip>
            <a:stretch>
              <a:fillRect/>
            </a:stretch>
          </p:blipFill>
          <p:spPr>
            <a:xfrm>
              <a:off x="323528" y="1752600"/>
              <a:ext cx="2160000" cy="2160000"/>
            </a:xfrm>
            <a:prstGeom prst="rect">
              <a:avLst/>
            </a:prstGeom>
          </p:spPr>
        </p:pic>
      </p:grpSp>
      <p:grpSp>
        <p:nvGrpSpPr>
          <p:cNvPr id="19" name="グループ化 18"/>
          <p:cNvGrpSpPr/>
          <p:nvPr/>
        </p:nvGrpSpPr>
        <p:grpSpPr>
          <a:xfrm>
            <a:off x="3311860" y="1760105"/>
            <a:ext cx="2224195" cy="2621796"/>
            <a:chOff x="2987824" y="1752600"/>
            <a:chExt cx="2224195" cy="2621796"/>
          </a:xfrm>
        </p:grpSpPr>
        <p:pic>
          <p:nvPicPr>
            <p:cNvPr id="6" name="図 5"/>
            <p:cNvPicPr>
              <a:picLocks/>
            </p:cNvPicPr>
            <p:nvPr/>
          </p:nvPicPr>
          <p:blipFill>
            <a:blip r:embed="rId4">
              <a:extLst>
                <a:ext uri="{28A0092B-C50C-407E-A947-70E740481C1C}">
                  <a14:useLocalDpi xmlns:a14="http://schemas.microsoft.com/office/drawing/2010/main"/>
                </a:ext>
              </a:extLst>
            </a:blip>
            <a:stretch>
              <a:fillRect/>
            </a:stretch>
          </p:blipFill>
          <p:spPr>
            <a:xfrm>
              <a:off x="2987824" y="1752600"/>
              <a:ext cx="2160000" cy="2160000"/>
            </a:xfrm>
            <a:prstGeom prst="rect">
              <a:avLst/>
            </a:prstGeom>
          </p:spPr>
        </p:pic>
        <p:sp>
          <p:nvSpPr>
            <p:cNvPr id="7" name="テキスト ボックス 6"/>
            <p:cNvSpPr txBox="1"/>
            <p:nvPr/>
          </p:nvSpPr>
          <p:spPr>
            <a:xfrm>
              <a:off x="3015182" y="4005064"/>
              <a:ext cx="2196837" cy="369332"/>
            </a:xfrm>
            <a:prstGeom prst="rect">
              <a:avLst/>
            </a:prstGeom>
            <a:noFill/>
          </p:spPr>
          <p:txBody>
            <a:bodyPr wrap="square" rtlCol="0">
              <a:spAutoFit/>
            </a:bodyPr>
            <a:lstStyle/>
            <a:p>
              <a:r>
                <a:rPr lang="en-US" altLang="ja-JP" dirty="0" smtClean="0"/>
                <a:t>(b)SLM</a:t>
              </a:r>
              <a:r>
                <a:rPr lang="ja-JP" altLang="en-US" dirty="0" smtClean="0"/>
                <a:t>の再構成像</a:t>
              </a:r>
              <a:endParaRPr lang="en-US" altLang="ja-JP" dirty="0" smtClean="0"/>
            </a:p>
          </p:txBody>
        </p:sp>
      </p:grpSp>
      <p:sp>
        <p:nvSpPr>
          <p:cNvPr id="8" name="テキスト ボックス 7"/>
          <p:cNvSpPr txBox="1"/>
          <p:nvPr/>
        </p:nvSpPr>
        <p:spPr>
          <a:xfrm>
            <a:off x="5868144" y="2382030"/>
            <a:ext cx="3096344" cy="923330"/>
          </a:xfrm>
          <a:prstGeom prst="rect">
            <a:avLst/>
          </a:prstGeom>
          <a:noFill/>
        </p:spPr>
        <p:txBody>
          <a:bodyPr wrap="square" rtlCol="0">
            <a:spAutoFit/>
          </a:bodyPr>
          <a:lstStyle/>
          <a:p>
            <a:r>
              <a:rPr lang="en-US" altLang="ja-JP" dirty="0" smtClean="0"/>
              <a:t>(a)</a:t>
            </a:r>
            <a:r>
              <a:rPr lang="ja-JP" altLang="en-US" dirty="0" smtClean="0"/>
              <a:t>は何が見えているのか判別できないが，</a:t>
            </a:r>
            <a:r>
              <a:rPr lang="en-US" altLang="ja-JP" dirty="0" smtClean="0"/>
              <a:t>(b)</a:t>
            </a:r>
            <a:r>
              <a:rPr lang="ja-JP" altLang="en-US" dirty="0" smtClean="0"/>
              <a:t>はビームの形のような物が見える．</a:t>
            </a:r>
            <a:endParaRPr kumimoji="1" lang="ja-JP" altLang="en-US" dirty="0"/>
          </a:p>
        </p:txBody>
      </p:sp>
      <p:grpSp>
        <p:nvGrpSpPr>
          <p:cNvPr id="16" name="グループ化 15"/>
          <p:cNvGrpSpPr/>
          <p:nvPr/>
        </p:nvGrpSpPr>
        <p:grpSpPr>
          <a:xfrm>
            <a:off x="755576" y="4662428"/>
            <a:ext cx="1944216" cy="2151414"/>
            <a:chOff x="755576" y="4662428"/>
            <a:chExt cx="1944216" cy="2151414"/>
          </a:xfrm>
        </p:grpSpPr>
        <p:sp>
          <p:nvSpPr>
            <p:cNvPr id="9" name="テキスト ボックス 8"/>
            <p:cNvSpPr txBox="1"/>
            <p:nvPr/>
          </p:nvSpPr>
          <p:spPr>
            <a:xfrm>
              <a:off x="757808" y="6444510"/>
              <a:ext cx="1941984" cy="369332"/>
            </a:xfrm>
            <a:prstGeom prst="rect">
              <a:avLst/>
            </a:prstGeom>
            <a:noFill/>
          </p:spPr>
          <p:txBody>
            <a:bodyPr wrap="square" rtlCol="0">
              <a:spAutoFit/>
            </a:bodyPr>
            <a:lstStyle/>
            <a:p>
              <a:r>
                <a:rPr lang="ja-JP" altLang="en-US" dirty="0"/>
                <a:t>現在</a:t>
              </a:r>
              <a:r>
                <a:rPr lang="ja-JP" altLang="en-US" dirty="0" smtClean="0"/>
                <a:t>のイメージ</a:t>
              </a:r>
              <a:endParaRPr kumimoji="1" lang="ja-JP" altLang="en-US" dirty="0"/>
            </a:p>
          </p:txBody>
        </p:sp>
        <p:pic>
          <p:nvPicPr>
            <p:cNvPr id="10" name="図 9"/>
            <p:cNvPicPr>
              <a:picLocks noChangeAspect="1"/>
            </p:cNvPicPr>
            <p:nvPr/>
          </p:nvPicPr>
          <p:blipFill>
            <a:blip r:embed="rId5"/>
            <a:stretch>
              <a:fillRect/>
            </a:stretch>
          </p:blipFill>
          <p:spPr>
            <a:xfrm>
              <a:off x="755576" y="4662428"/>
              <a:ext cx="1880651" cy="1718900"/>
            </a:xfrm>
            <a:prstGeom prst="rect">
              <a:avLst/>
            </a:prstGeom>
          </p:spPr>
        </p:pic>
      </p:grpSp>
      <p:grpSp>
        <p:nvGrpSpPr>
          <p:cNvPr id="17" name="グループ化 16"/>
          <p:cNvGrpSpPr/>
          <p:nvPr/>
        </p:nvGrpSpPr>
        <p:grpSpPr>
          <a:xfrm>
            <a:off x="3992395" y="4449582"/>
            <a:ext cx="1971597" cy="2376264"/>
            <a:chOff x="4716016" y="4466860"/>
            <a:chExt cx="1971597" cy="2376264"/>
          </a:xfrm>
        </p:grpSpPr>
        <p:grpSp>
          <p:nvGrpSpPr>
            <p:cNvPr id="11" name="グループ化 10"/>
            <p:cNvGrpSpPr/>
            <p:nvPr/>
          </p:nvGrpSpPr>
          <p:grpSpPr>
            <a:xfrm>
              <a:off x="4716016" y="4466860"/>
              <a:ext cx="1800200" cy="1914468"/>
              <a:chOff x="4936003" y="2299484"/>
              <a:chExt cx="3200677" cy="3170195"/>
            </a:xfrm>
          </p:grpSpPr>
          <p:pic>
            <p:nvPicPr>
              <p:cNvPr id="12" name="図 11"/>
              <p:cNvPicPr>
                <a:picLocks noChangeAspect="1"/>
              </p:cNvPicPr>
              <p:nvPr/>
            </p:nvPicPr>
            <p:blipFill>
              <a:blip r:embed="rId6"/>
              <a:stretch>
                <a:fillRect/>
              </a:stretch>
            </p:blipFill>
            <p:spPr>
              <a:xfrm>
                <a:off x="5498404" y="2846644"/>
                <a:ext cx="2075876" cy="2075876"/>
              </a:xfrm>
              <a:prstGeom prst="rect">
                <a:avLst/>
              </a:prstGeom>
            </p:spPr>
          </p:pic>
          <p:pic>
            <p:nvPicPr>
              <p:cNvPr id="13" name="図 12"/>
              <p:cNvPicPr>
                <a:picLocks noChangeAspect="1"/>
              </p:cNvPicPr>
              <p:nvPr/>
            </p:nvPicPr>
            <p:blipFill>
              <a:blip r:embed="rId7"/>
              <a:stretch>
                <a:fillRect/>
              </a:stretch>
            </p:blipFill>
            <p:spPr>
              <a:xfrm>
                <a:off x="4936003" y="2299484"/>
                <a:ext cx="3200677" cy="3170195"/>
              </a:xfrm>
              <a:prstGeom prst="rect">
                <a:avLst/>
              </a:prstGeom>
            </p:spPr>
          </p:pic>
        </p:grpSp>
        <p:sp>
          <p:nvSpPr>
            <p:cNvPr id="14" name="テキスト ボックス 13"/>
            <p:cNvSpPr txBox="1"/>
            <p:nvPr/>
          </p:nvSpPr>
          <p:spPr>
            <a:xfrm>
              <a:off x="4745629" y="6473792"/>
              <a:ext cx="1941984" cy="369332"/>
            </a:xfrm>
            <a:prstGeom prst="rect">
              <a:avLst/>
            </a:prstGeom>
            <a:noFill/>
          </p:spPr>
          <p:txBody>
            <a:bodyPr wrap="square" rtlCol="0">
              <a:spAutoFit/>
            </a:bodyPr>
            <a:lstStyle/>
            <a:p>
              <a:r>
                <a:rPr lang="ja-JP" altLang="en-US" dirty="0"/>
                <a:t>理想</a:t>
              </a:r>
              <a:r>
                <a:rPr lang="ja-JP" altLang="en-US" dirty="0" smtClean="0"/>
                <a:t>のイメージ</a:t>
              </a:r>
              <a:endParaRPr kumimoji="1" lang="ja-JP" altLang="en-US" dirty="0"/>
            </a:p>
          </p:txBody>
        </p:sp>
      </p:grpSp>
      <p:sp>
        <p:nvSpPr>
          <p:cNvPr id="15" name="右矢印 14"/>
          <p:cNvSpPr/>
          <p:nvPr/>
        </p:nvSpPr>
        <p:spPr bwMode="auto">
          <a:xfrm>
            <a:off x="2843808" y="5373216"/>
            <a:ext cx="936104" cy="504056"/>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0" name="下矢印 19"/>
          <p:cNvSpPr/>
          <p:nvPr/>
        </p:nvSpPr>
        <p:spPr bwMode="auto">
          <a:xfrm>
            <a:off x="7164288" y="3513199"/>
            <a:ext cx="504056" cy="585356"/>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1" name="テキスト ボックス 20"/>
          <p:cNvSpPr txBox="1"/>
          <p:nvPr/>
        </p:nvSpPr>
        <p:spPr>
          <a:xfrm>
            <a:off x="5868144" y="4310653"/>
            <a:ext cx="3096344" cy="1200329"/>
          </a:xfrm>
          <a:prstGeom prst="rect">
            <a:avLst/>
          </a:prstGeom>
          <a:noFill/>
        </p:spPr>
        <p:txBody>
          <a:bodyPr wrap="square" rtlCol="0">
            <a:spAutoFit/>
          </a:bodyPr>
          <a:lstStyle/>
          <a:p>
            <a:r>
              <a:rPr kumimoji="1" lang="en-US" altLang="ja-JP" dirty="0" smtClean="0"/>
              <a:t>(b)</a:t>
            </a:r>
            <a:r>
              <a:rPr lang="ja-JP" altLang="en-US" dirty="0" smtClean="0"/>
              <a:t>でビームプロファイルが見えているなら，投影パターンを小さくしてビームに収まるようにする．</a:t>
            </a:r>
            <a:endParaRPr kumimoji="1" lang="ja-JP" altLang="en-US" dirty="0"/>
          </a:p>
        </p:txBody>
      </p:sp>
      <p:sp>
        <p:nvSpPr>
          <p:cNvPr id="23" name="テキスト ボックス 22"/>
          <p:cNvSpPr txBox="1"/>
          <p:nvPr/>
        </p:nvSpPr>
        <p:spPr>
          <a:xfrm>
            <a:off x="6094506" y="1422646"/>
            <a:ext cx="3147675" cy="369332"/>
          </a:xfrm>
          <a:prstGeom prst="rect">
            <a:avLst/>
          </a:prstGeom>
          <a:noFill/>
        </p:spPr>
        <p:txBody>
          <a:bodyPr wrap="square" rtlCol="0">
            <a:spAutoFit/>
          </a:bodyPr>
          <a:lstStyle/>
          <a:p>
            <a:r>
              <a:rPr lang="ja-JP" altLang="en-US" dirty="0" smtClean="0"/>
              <a:t>ビームプロファイルと仮定</a:t>
            </a:r>
            <a:endParaRPr kumimoji="1" lang="ja-JP" altLang="en-US" dirty="0"/>
          </a:p>
        </p:txBody>
      </p:sp>
      <p:cxnSp>
        <p:nvCxnSpPr>
          <p:cNvPr id="25" name="直線矢印コネクタ 24"/>
          <p:cNvCxnSpPr>
            <a:stCxn id="23" idx="1"/>
          </p:cNvCxnSpPr>
          <p:nvPr/>
        </p:nvCxnSpPr>
        <p:spPr bwMode="auto">
          <a:xfrm flipH="1">
            <a:off x="5557636" y="1607312"/>
            <a:ext cx="536870" cy="409634"/>
          </a:xfrm>
          <a:prstGeom prst="straightConnector1">
            <a:avLst/>
          </a:prstGeom>
          <a:noFill/>
          <a:ln w="9525" cap="flat" cmpd="sng" algn="ctr">
            <a:solidFill>
              <a:schemeClr val="tx1"/>
            </a:solidFill>
            <a:prstDash val="solid"/>
            <a:round/>
            <a:headEnd type="none" w="med" len="med"/>
            <a:tailEnd type="triangle"/>
          </a:ln>
          <a:effectLst/>
        </p:spPr>
      </p:cxnSp>
      <p:sp>
        <p:nvSpPr>
          <p:cNvPr id="30" name="下矢印 29"/>
          <p:cNvSpPr/>
          <p:nvPr/>
        </p:nvSpPr>
        <p:spPr bwMode="auto">
          <a:xfrm>
            <a:off x="7164288" y="5522689"/>
            <a:ext cx="504056" cy="585356"/>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31" name="テキスト ボックス 30"/>
          <p:cNvSpPr txBox="1"/>
          <p:nvPr/>
        </p:nvSpPr>
        <p:spPr>
          <a:xfrm>
            <a:off x="6734612" y="6196662"/>
            <a:ext cx="1797827" cy="369332"/>
          </a:xfrm>
          <a:prstGeom prst="rect">
            <a:avLst/>
          </a:prstGeom>
          <a:noFill/>
        </p:spPr>
        <p:txBody>
          <a:bodyPr wrap="square" rtlCol="0">
            <a:spAutoFit/>
          </a:bodyPr>
          <a:lstStyle/>
          <a:p>
            <a:r>
              <a:rPr lang="ja-JP" altLang="en-US" dirty="0" smtClean="0"/>
              <a:t>再構成可能？</a:t>
            </a:r>
            <a:endParaRPr kumimoji="1" lang="ja-JP" altLang="en-US" dirty="0"/>
          </a:p>
        </p:txBody>
      </p:sp>
    </p:spTree>
    <p:extLst>
      <p:ext uri="{BB962C8B-B14F-4D97-AF65-F5344CB8AC3E}">
        <p14:creationId xmlns:p14="http://schemas.microsoft.com/office/powerpoint/2010/main" val="662640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SLM</a:t>
            </a:r>
            <a:r>
              <a:rPr kumimoji="1" lang="ja-JP" altLang="en-US" dirty="0" smtClean="0"/>
              <a:t>でどれくらい速くなるか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モニターと同期されているので，</a:t>
            </a:r>
            <a:r>
              <a:rPr kumimoji="1" lang="en-US" altLang="ja-JP" dirty="0" smtClean="0"/>
              <a:t>60Hz</a:t>
            </a:r>
            <a:r>
              <a:rPr lang="ja-JP" altLang="en-US" dirty="0"/>
              <a:t>で</a:t>
            </a:r>
            <a:r>
              <a:rPr kumimoji="1" lang="ja-JP" altLang="en-US" dirty="0" smtClean="0"/>
              <a:t>リフレッシュされる</a:t>
            </a:r>
            <a:endParaRPr lang="en-US" altLang="ja-JP" dirty="0" smtClean="0"/>
          </a:p>
          <a:p>
            <a:r>
              <a:rPr kumimoji="1" lang="en-US" altLang="ja-JP" dirty="0" smtClean="0"/>
              <a:t>1</a:t>
            </a:r>
            <a:r>
              <a:rPr kumimoji="1" lang="ja-JP" altLang="en-US" dirty="0" smtClean="0"/>
              <a:t>秒間に</a:t>
            </a:r>
            <a:r>
              <a:rPr kumimoji="1" lang="en-US" altLang="ja-JP" dirty="0" smtClean="0"/>
              <a:t>60</a:t>
            </a:r>
            <a:r>
              <a:rPr kumimoji="1" lang="ja-JP" altLang="en-US" dirty="0" smtClean="0"/>
              <a:t>枚くらい</a:t>
            </a:r>
            <a:endParaRPr kumimoji="1" lang="en-US" altLang="ja-JP" dirty="0" smtClean="0"/>
          </a:p>
          <a:p>
            <a:r>
              <a:rPr lang="ja-JP" altLang="en-US" dirty="0" smtClean="0"/>
              <a:t>今回の計測なら</a:t>
            </a:r>
            <a:r>
              <a:rPr lang="en-US" altLang="ja-JP" dirty="0" smtClean="0"/>
              <a:t>4</a:t>
            </a:r>
            <a:r>
              <a:rPr lang="ja-JP" altLang="en-US" dirty="0" smtClean="0"/>
              <a:t>秒くらいで終わる</a:t>
            </a:r>
            <a:endParaRPr lang="en-US" altLang="ja-JP" dirty="0" smtClean="0"/>
          </a:p>
          <a:p>
            <a:pPr marL="0" indent="0">
              <a:buNone/>
            </a:pPr>
            <a:r>
              <a:rPr kumimoji="1" lang="ja-JP" altLang="en-US" dirty="0" smtClean="0"/>
              <a:t>（時間の積算は除く）</a:t>
            </a:r>
            <a:endParaRPr kumimoji="1" lang="ja-JP" altLang="en-US" dirty="0"/>
          </a:p>
        </p:txBody>
      </p:sp>
    </p:spTree>
    <p:extLst>
      <p:ext uri="{BB962C8B-B14F-4D97-AF65-F5344CB8AC3E}">
        <p14:creationId xmlns:p14="http://schemas.microsoft.com/office/powerpoint/2010/main" val="32075856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アダマールイメージング</a:t>
            </a:r>
            <a:endParaRPr kumimoji="1" lang="ja-JP" altLang="en-US" dirty="0"/>
          </a:p>
        </p:txBody>
      </p:sp>
      <mc:AlternateContent xmlns:mc="http://schemas.openxmlformats.org/markup-compatibility/2006" xmlns:a14="http://schemas.microsoft.com/office/drawing/2010/main">
        <mc:Choice Requires="a14">
          <p:sp>
            <p:nvSpPr>
              <p:cNvPr id="7" name="正方形/長方形 6"/>
              <p:cNvSpPr/>
              <p:nvPr/>
            </p:nvSpPr>
            <p:spPr>
              <a:xfrm>
                <a:off x="5252728" y="4139452"/>
                <a:ext cx="3922036" cy="9025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i="1">
                              <a:latin typeface="Cambria Math"/>
                            </a:rPr>
                          </m:ctrlPr>
                        </m:sSubPr>
                        <m:e>
                          <m:r>
                            <a:rPr lang="ja-JP" altLang="en-US">
                              <a:latin typeface="Cambria Math" panose="02040503050406030204" pitchFamily="18" charset="0"/>
                            </a:rPr>
                            <m:t> </m:t>
                          </m:r>
                          <m:r>
                            <a:rPr lang="ja-JP" altLang="en-US" i="0">
                              <a:latin typeface="Cambria Math" panose="02040503050406030204" pitchFamily="18" charset="0"/>
                            </a:rPr>
                            <m:t>   </m:t>
                          </m:r>
                          <m:r>
                            <a:rPr lang="ja-JP" altLang="en-US" i="1">
                              <a:latin typeface="Cambria Math" panose="02040503050406030204" pitchFamily="18" charset="0"/>
                            </a:rPr>
                            <m:t>𝑤</m:t>
                          </m:r>
                        </m:e>
                        <m:sub>
                          <m:r>
                            <a:rPr lang="ja-JP" altLang="en-US" i="1">
                              <a:latin typeface="Cambria Math" panose="02040503050406030204" pitchFamily="18" charset="0"/>
                            </a:rPr>
                            <m:t>𝑖𝑗</m:t>
                          </m:r>
                        </m:sub>
                      </m:sSub>
                      <m:r>
                        <a:rPr lang="ja-JP" altLang="en-US" i="0">
                          <a:latin typeface="Cambria Math" panose="02040503050406030204" pitchFamily="18" charset="0"/>
                        </a:rPr>
                        <m:t>=</m:t>
                      </m:r>
                      <m:nary>
                        <m:naryPr>
                          <m:chr m:val="∑"/>
                          <m:limLoc m:val="undOvr"/>
                          <m:ctrlPr>
                            <a:rPr lang="ja-JP" altLang="en-US" i="1">
                              <a:latin typeface="Cambria Math"/>
                            </a:rPr>
                          </m:ctrlPr>
                        </m:naryPr>
                        <m:sub>
                          <m:r>
                            <a:rPr lang="ja-JP" altLang="en-US" i="1">
                              <a:latin typeface="Cambria Math" panose="02040503050406030204" pitchFamily="18" charset="0"/>
                            </a:rPr>
                            <m:t>𝑖</m:t>
                          </m:r>
                          <m:r>
                            <a:rPr lang="ja-JP" altLang="en-US" i="0">
                              <a:latin typeface="Cambria Math" panose="02040503050406030204" pitchFamily="18" charset="0"/>
                            </a:rPr>
                            <m:t>=1</m:t>
                          </m:r>
                        </m:sub>
                        <m:sup>
                          <m:r>
                            <a:rPr lang="ja-JP" altLang="en-US" i="1">
                              <a:latin typeface="Cambria Math" panose="02040503050406030204" pitchFamily="18" charset="0"/>
                            </a:rPr>
                            <m:t>𝑀</m:t>
                          </m:r>
                        </m:sup>
                        <m:e>
                          <m:nary>
                            <m:naryPr>
                              <m:chr m:val="∑"/>
                              <m:limLoc m:val="undOvr"/>
                              <m:ctrlPr>
                                <a:rPr lang="ja-JP" altLang="en-US" i="1">
                                  <a:latin typeface="Cambria Math"/>
                                </a:rPr>
                              </m:ctrlPr>
                            </m:naryPr>
                            <m:sub>
                              <m:r>
                                <a:rPr lang="ja-JP" altLang="en-US" i="1">
                                  <a:latin typeface="Cambria Math" panose="02040503050406030204" pitchFamily="18" charset="0"/>
                                </a:rPr>
                                <m:t>𝑗</m:t>
                              </m:r>
                              <m:r>
                                <a:rPr lang="ja-JP" altLang="en-US" i="0">
                                  <a:latin typeface="Cambria Math" panose="02040503050406030204" pitchFamily="18" charset="0"/>
                                </a:rPr>
                                <m:t>=1</m:t>
                              </m:r>
                            </m:sub>
                            <m:sup>
                              <m:r>
                                <a:rPr lang="ja-JP" altLang="en-US" i="1">
                                  <a:latin typeface="Cambria Math" panose="02040503050406030204" pitchFamily="18" charset="0"/>
                                </a:rPr>
                                <m:t>𝑁</m:t>
                              </m:r>
                            </m:sup>
                            <m:e>
                              <m:sSub>
                                <m:sSubPr>
                                  <m:ctrlPr>
                                    <a:rPr lang="ja-JP" altLang="en-US" i="1">
                                      <a:latin typeface="Cambria Math"/>
                                    </a:rPr>
                                  </m:ctrlPr>
                                </m:sSubPr>
                                <m:e>
                                  <m:sSub>
                                    <m:sSubPr>
                                      <m:ctrlPr>
                                        <a:rPr lang="ja-JP" altLang="en-US" i="1">
                                          <a:latin typeface="Cambria Math"/>
                                        </a:rPr>
                                      </m:ctrlPr>
                                    </m:sSubPr>
                                    <m:e>
                                      <m:r>
                                        <a:rPr lang="ja-JP" altLang="en-US" i="1">
                                          <a:latin typeface="Cambria Math" panose="02040503050406030204" pitchFamily="18" charset="0"/>
                                        </a:rPr>
                                        <m:t>h</m:t>
                                      </m:r>
                                    </m:e>
                                    <m:sub>
                                      <m:r>
                                        <a:rPr lang="ja-JP" altLang="en-US" i="1">
                                          <a:latin typeface="Cambria Math" panose="02040503050406030204" pitchFamily="18" charset="0"/>
                                        </a:rPr>
                                        <m:t>𝑖𝑗𝑚𝑛</m:t>
                                      </m:r>
                                    </m:sub>
                                  </m:sSub>
                                  <m:r>
                                    <a:rPr lang="ja-JP" altLang="en-US" i="1">
                                      <a:latin typeface="Cambria Math" panose="02040503050406030204" pitchFamily="18" charset="0"/>
                                    </a:rPr>
                                    <m:t>𝑇</m:t>
                                  </m:r>
                                </m:e>
                                <m:sub>
                                  <m:r>
                                    <a:rPr lang="ja-JP" altLang="en-US" i="1">
                                      <a:latin typeface="Cambria Math" panose="02040503050406030204" pitchFamily="18" charset="0"/>
                                    </a:rPr>
                                    <m:t>𝑚𝑛</m:t>
                                  </m:r>
                                </m:sub>
                              </m:sSub>
                            </m:e>
                          </m:nary>
                        </m:e>
                      </m:nary>
                      <m:r>
                        <a:rPr lang="ja-JP" altLang="en-US" i="0">
                          <a:latin typeface="Cambria Math" panose="02040503050406030204" pitchFamily="18" charset="0"/>
                        </a:rPr>
                        <m:t>=</m:t>
                      </m:r>
                      <m:sSub>
                        <m:sSubPr>
                          <m:ctrlPr>
                            <a:rPr lang="ja-JP" altLang="en-US" i="1">
                              <a:latin typeface="Cambria Math"/>
                            </a:rPr>
                          </m:ctrlPr>
                        </m:sSubPr>
                        <m:e>
                          <m:r>
                            <a:rPr lang="ja-JP" altLang="en-US" i="1">
                              <a:latin typeface="Cambria Math" panose="02040503050406030204" pitchFamily="18" charset="0"/>
                            </a:rPr>
                            <m:t>𝐻</m:t>
                          </m:r>
                        </m:e>
                        <m:sub>
                          <m:r>
                            <a:rPr lang="ja-JP" altLang="en-US" i="1">
                              <a:latin typeface="Cambria Math" panose="02040503050406030204" pitchFamily="18" charset="0"/>
                            </a:rPr>
                            <m:t>𝑀</m:t>
                          </m:r>
                        </m:sub>
                      </m:sSub>
                      <m:sSub>
                        <m:sSubPr>
                          <m:ctrlPr>
                            <a:rPr lang="ja-JP" altLang="en-US" i="1">
                              <a:latin typeface="Cambria Math"/>
                            </a:rPr>
                          </m:ctrlPr>
                        </m:sSubPr>
                        <m:e>
                          <m:r>
                            <a:rPr lang="ja-JP" altLang="en-US" i="1">
                              <a:latin typeface="Cambria Math" panose="02040503050406030204" pitchFamily="18" charset="0"/>
                            </a:rPr>
                            <m:t>𝑇</m:t>
                          </m:r>
                        </m:e>
                        <m:sub>
                          <m:r>
                            <a:rPr lang="ja-JP" altLang="en-US" i="1">
                              <a:latin typeface="Cambria Math" panose="02040503050406030204" pitchFamily="18" charset="0"/>
                            </a:rPr>
                            <m:t>𝑚𝑛</m:t>
                          </m:r>
                        </m:sub>
                      </m:sSub>
                      <m:sSub>
                        <m:sSubPr>
                          <m:ctrlPr>
                            <a:rPr lang="ja-JP" altLang="en-US" i="1">
                              <a:latin typeface="Cambria Math"/>
                            </a:rPr>
                          </m:ctrlPr>
                        </m:sSubPr>
                        <m:e>
                          <m:r>
                            <a:rPr lang="ja-JP" altLang="en-US" i="1">
                              <a:latin typeface="Cambria Math" panose="02040503050406030204" pitchFamily="18" charset="0"/>
                            </a:rPr>
                            <m:t>𝐻</m:t>
                          </m:r>
                        </m:e>
                        <m:sub>
                          <m:r>
                            <a:rPr lang="ja-JP" altLang="en-US" i="1">
                              <a:latin typeface="Cambria Math" panose="02040503050406030204" pitchFamily="18" charset="0"/>
                            </a:rPr>
                            <m:t>𝑁</m:t>
                          </m:r>
                        </m:sub>
                      </m:sSub>
                    </m:oMath>
                  </m:oMathPara>
                </a14:m>
                <a:endParaRPr lang="ja-JP" altLang="en-US" sz="24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5252728" y="4139452"/>
                <a:ext cx="3922036" cy="902555"/>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4741128" y="5342220"/>
                <a:ext cx="4402872"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i="1">
                              <a:latin typeface="Cambria Math"/>
                            </a:rPr>
                          </m:ctrlPr>
                        </m:sSubPr>
                        <m:e>
                          <m:r>
                            <a:rPr lang="ja-JP" altLang="en-US" sz="2400">
                              <a:latin typeface="Cambria Math" panose="02040503050406030204" pitchFamily="18" charset="0"/>
                            </a:rPr>
                            <m:t> </m:t>
                          </m:r>
                          <m:r>
                            <a:rPr lang="ja-JP" altLang="en-US" sz="2400" i="0">
                              <a:latin typeface="Cambria Math" panose="02040503050406030204" pitchFamily="18" charset="0"/>
                            </a:rPr>
                            <m:t>            </m:t>
                          </m:r>
                          <m:r>
                            <a:rPr lang="ja-JP" altLang="en-US" sz="2400" i="1">
                              <a:latin typeface="Cambria Math" panose="02040503050406030204" pitchFamily="18" charset="0"/>
                            </a:rPr>
                            <m:t>𝑇</m:t>
                          </m:r>
                        </m:e>
                        <m:sub>
                          <m:r>
                            <a:rPr lang="ja-JP" altLang="en-US" sz="2400" i="1">
                              <a:latin typeface="Cambria Math" panose="02040503050406030204" pitchFamily="18" charset="0"/>
                            </a:rPr>
                            <m:t>𝑚𝑛</m:t>
                          </m:r>
                        </m:sub>
                      </m:sSub>
                      <m:r>
                        <a:rPr lang="ja-JP" altLang="en-US" sz="2400" i="0">
                          <a:latin typeface="Cambria Math" panose="02040503050406030204" pitchFamily="18" charset="0"/>
                        </a:rPr>
                        <m:t>=</m:t>
                      </m:r>
                      <m:f>
                        <m:fPr>
                          <m:ctrlPr>
                            <a:rPr lang="ja-JP" altLang="en-US" sz="2400" i="1">
                              <a:latin typeface="Cambria Math"/>
                            </a:rPr>
                          </m:ctrlPr>
                        </m:fPr>
                        <m:num>
                          <m:r>
                            <a:rPr lang="ja-JP" altLang="en-US" sz="2400" i="0">
                              <a:latin typeface="Cambria Math" panose="02040503050406030204" pitchFamily="18" charset="0"/>
                            </a:rPr>
                            <m:t>1</m:t>
                          </m:r>
                        </m:num>
                        <m:den>
                          <m:r>
                            <a:rPr lang="ja-JP" altLang="en-US" sz="2400" i="1">
                              <a:latin typeface="Cambria Math" panose="02040503050406030204" pitchFamily="18" charset="0"/>
                            </a:rPr>
                            <m:t>𝑀𝑁</m:t>
                          </m:r>
                        </m:den>
                      </m:f>
                      <m:sSub>
                        <m:sSubPr>
                          <m:ctrlPr>
                            <a:rPr lang="ja-JP" altLang="en-US" sz="2400" i="1">
                              <a:latin typeface="Cambria Math"/>
                            </a:rPr>
                          </m:ctrlPr>
                        </m:sSubPr>
                        <m:e>
                          <m:sSup>
                            <m:sSupPr>
                              <m:ctrlPr>
                                <a:rPr lang="ja-JP" altLang="en-US" sz="2400" i="1">
                                  <a:latin typeface="Cambria Math"/>
                                </a:rPr>
                              </m:ctrlPr>
                            </m:sSupPr>
                            <m:e>
                              <m:sSub>
                                <m:sSubPr>
                                  <m:ctrlPr>
                                    <a:rPr lang="ja-JP" altLang="en-US" sz="2400" i="1">
                                      <a:latin typeface="Cambria Math"/>
                                    </a:rPr>
                                  </m:ctrlPr>
                                </m:sSubPr>
                                <m:e>
                                  <m:r>
                                    <a:rPr lang="ja-JP" altLang="en-US" sz="2400" i="1">
                                      <a:latin typeface="Cambria Math" panose="02040503050406030204" pitchFamily="18" charset="0"/>
                                    </a:rPr>
                                    <m:t>𝐻</m:t>
                                  </m:r>
                                </m:e>
                                <m:sub>
                                  <m:r>
                                    <a:rPr lang="ja-JP" altLang="en-US" sz="2400" i="1">
                                      <a:latin typeface="Cambria Math" panose="02040503050406030204" pitchFamily="18" charset="0"/>
                                    </a:rPr>
                                    <m:t>𝑀</m:t>
                                  </m:r>
                                </m:sub>
                              </m:sSub>
                            </m:e>
                            <m:sup>
                              <m:r>
                                <a:rPr lang="ja-JP" altLang="en-US" sz="2400" i="0">
                                  <a:latin typeface="Cambria Math" panose="02040503050406030204" pitchFamily="18" charset="0"/>
                                </a:rPr>
                                <m:t>−1</m:t>
                              </m:r>
                            </m:sup>
                          </m:sSup>
                          <m:r>
                            <a:rPr lang="ja-JP" altLang="en-US" sz="2400" i="1">
                              <a:latin typeface="Cambria Math" panose="02040503050406030204" pitchFamily="18" charset="0"/>
                            </a:rPr>
                            <m:t>𝑊</m:t>
                          </m:r>
                        </m:e>
                        <m:sub>
                          <m:r>
                            <a:rPr lang="ja-JP" altLang="en-US" sz="2400" i="1">
                              <a:latin typeface="Cambria Math" panose="02040503050406030204" pitchFamily="18" charset="0"/>
                            </a:rPr>
                            <m:t>𝑖𝑗</m:t>
                          </m:r>
                        </m:sub>
                      </m:sSub>
                      <m:sSup>
                        <m:sSupPr>
                          <m:ctrlPr>
                            <a:rPr lang="ja-JP" altLang="en-US" sz="2400" i="1">
                              <a:latin typeface="Cambria Math"/>
                            </a:rPr>
                          </m:ctrlPr>
                        </m:sSupPr>
                        <m:e>
                          <m:sSub>
                            <m:sSubPr>
                              <m:ctrlPr>
                                <a:rPr lang="ja-JP" altLang="en-US" sz="2400" i="1">
                                  <a:latin typeface="Cambria Math"/>
                                </a:rPr>
                              </m:ctrlPr>
                            </m:sSubPr>
                            <m:e>
                              <m:r>
                                <a:rPr lang="ja-JP" altLang="en-US" sz="2400" i="1">
                                  <a:latin typeface="Cambria Math" panose="02040503050406030204" pitchFamily="18" charset="0"/>
                                </a:rPr>
                                <m:t>𝐻</m:t>
                              </m:r>
                            </m:e>
                            <m:sub>
                              <m:r>
                                <a:rPr lang="ja-JP" altLang="en-US" sz="2400" i="1">
                                  <a:latin typeface="Cambria Math" panose="02040503050406030204" pitchFamily="18" charset="0"/>
                                </a:rPr>
                                <m:t>𝑁</m:t>
                              </m:r>
                            </m:sub>
                          </m:sSub>
                        </m:e>
                        <m:sup>
                          <m:r>
                            <a:rPr lang="ja-JP" altLang="en-US" sz="2400" i="0">
                              <a:latin typeface="Cambria Math" panose="02040503050406030204" pitchFamily="18" charset="0"/>
                            </a:rPr>
                            <m:t>−1</m:t>
                          </m:r>
                        </m:sup>
                      </m:sSup>
                    </m:oMath>
                  </m:oMathPara>
                </a14:m>
                <a:endParaRPr lang="ja-JP" altLang="en-US" sz="2400" dirty="0"/>
              </a:p>
            </p:txBody>
          </p:sp>
        </mc:Choice>
        <mc:Fallback xmlns="">
          <p:sp>
            <p:nvSpPr>
              <p:cNvPr id="8" name="正方形/長方形 7"/>
              <p:cNvSpPr>
                <a:spLocks noRot="1" noChangeAspect="1" noMove="1" noResize="1" noEditPoints="1" noAdjustHandles="1" noChangeArrowheads="1" noChangeShapeType="1" noTextEdit="1"/>
              </p:cNvSpPr>
              <p:nvPr/>
            </p:nvSpPr>
            <p:spPr>
              <a:xfrm>
                <a:off x="4741128" y="5342220"/>
                <a:ext cx="4402872" cy="783804"/>
              </a:xfrm>
              <a:prstGeom prst="rect">
                <a:avLst/>
              </a:prstGeom>
              <a:blipFill rotWithShape="0">
                <a:blip r:embed="rId4"/>
                <a:stretch>
                  <a:fillRect/>
                </a:stretch>
              </a:blipFill>
            </p:spPr>
            <p:txBody>
              <a:bodyPr/>
              <a:lstStyle/>
              <a:p>
                <a:r>
                  <a:rPr lang="ja-JP" altLang="en-US">
                    <a:noFill/>
                  </a:rPr>
                  <a:t> </a:t>
                </a:r>
              </a:p>
            </p:txBody>
          </p:sp>
        </mc:Fallback>
      </mc:AlternateContent>
      <p:sp>
        <p:nvSpPr>
          <p:cNvPr id="3" name="テキスト ボックス 2"/>
          <p:cNvSpPr txBox="1"/>
          <p:nvPr/>
        </p:nvSpPr>
        <p:spPr>
          <a:xfrm>
            <a:off x="5673601" y="3755995"/>
            <a:ext cx="1584176" cy="461665"/>
          </a:xfrm>
          <a:prstGeom prst="rect">
            <a:avLst/>
          </a:prstGeom>
          <a:noFill/>
        </p:spPr>
        <p:txBody>
          <a:bodyPr wrap="square" rtlCol="0">
            <a:spAutoFit/>
          </a:bodyPr>
          <a:lstStyle/>
          <a:p>
            <a:r>
              <a:rPr lang="ja-JP" altLang="en-US" sz="2400" dirty="0" smtClean="0"/>
              <a:t>検出値</a:t>
            </a:r>
            <a:endParaRPr kumimoji="1" lang="ja-JP" altLang="en-US" sz="2400" dirty="0"/>
          </a:p>
        </p:txBody>
      </p:sp>
      <p:sp>
        <p:nvSpPr>
          <p:cNvPr id="13" name="テキスト ボックス 12"/>
          <p:cNvSpPr txBox="1"/>
          <p:nvPr/>
        </p:nvSpPr>
        <p:spPr>
          <a:xfrm>
            <a:off x="5517365" y="5002654"/>
            <a:ext cx="2850398" cy="461665"/>
          </a:xfrm>
          <a:prstGeom prst="rect">
            <a:avLst/>
          </a:prstGeom>
          <a:noFill/>
        </p:spPr>
        <p:txBody>
          <a:bodyPr wrap="square" rtlCol="0">
            <a:spAutoFit/>
          </a:bodyPr>
          <a:lstStyle/>
          <a:p>
            <a:r>
              <a:rPr lang="ja-JP" altLang="en-US" sz="2400" dirty="0"/>
              <a:t>逆アダマール変換</a:t>
            </a:r>
            <a:endParaRPr kumimoji="1" lang="ja-JP" altLang="en-US" sz="2400" dirty="0"/>
          </a:p>
        </p:txBody>
      </p:sp>
      <p:sp>
        <p:nvSpPr>
          <p:cNvPr id="14" name="右矢印 13"/>
          <p:cNvSpPr/>
          <p:nvPr/>
        </p:nvSpPr>
        <p:spPr bwMode="auto">
          <a:xfrm>
            <a:off x="6463744" y="6337905"/>
            <a:ext cx="750002" cy="274724"/>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5" name="テキスト ボックス 14"/>
          <p:cNvSpPr txBox="1"/>
          <p:nvPr/>
        </p:nvSpPr>
        <p:spPr>
          <a:xfrm>
            <a:off x="7347891" y="6244434"/>
            <a:ext cx="1184549" cy="461665"/>
          </a:xfrm>
          <a:prstGeom prst="rect">
            <a:avLst/>
          </a:prstGeom>
          <a:noFill/>
        </p:spPr>
        <p:txBody>
          <a:bodyPr wrap="square" rtlCol="0">
            <a:spAutoFit/>
          </a:bodyPr>
          <a:lstStyle/>
          <a:p>
            <a:r>
              <a:rPr lang="ja-JP" altLang="en-US" sz="2400" dirty="0"/>
              <a:t>再構成</a:t>
            </a:r>
            <a:endParaRPr kumimoji="1" lang="ja-JP" altLang="en-US" sz="2400" dirty="0"/>
          </a:p>
        </p:txBody>
      </p:sp>
      <p:sp>
        <p:nvSpPr>
          <p:cNvPr id="11" name="テキスト ボックス 10"/>
          <p:cNvSpPr txBox="1"/>
          <p:nvPr/>
        </p:nvSpPr>
        <p:spPr>
          <a:xfrm>
            <a:off x="207657" y="1733844"/>
            <a:ext cx="9044863" cy="954107"/>
          </a:xfrm>
          <a:prstGeom prst="rect">
            <a:avLst/>
          </a:prstGeom>
          <a:noFill/>
        </p:spPr>
        <p:txBody>
          <a:bodyPr wrap="square" rtlCol="0">
            <a:spAutoFit/>
          </a:bodyPr>
          <a:lstStyle/>
          <a:p>
            <a:r>
              <a:rPr kumimoji="1" lang="ja-JP" altLang="en-US" sz="2800" dirty="0" smtClean="0"/>
              <a:t>測定物体に</a:t>
            </a:r>
            <a:r>
              <a:rPr lang="ja-JP" altLang="en-US" sz="2800" dirty="0"/>
              <a:t>照明</a:t>
            </a:r>
            <a:r>
              <a:rPr kumimoji="1" lang="ja-JP" altLang="en-US" sz="2800" dirty="0" smtClean="0"/>
              <a:t>パターンを投影し，直交変換と</a:t>
            </a:r>
            <a:endParaRPr kumimoji="1" lang="en-US" altLang="ja-JP" sz="2800" dirty="0" smtClean="0"/>
          </a:p>
          <a:p>
            <a:r>
              <a:rPr kumimoji="1" lang="ja-JP" altLang="en-US" sz="2800" dirty="0" smtClean="0"/>
              <a:t>組み合わせることで効率よく物体情報を取得できる</a:t>
            </a:r>
            <a:endParaRPr kumimoji="1" lang="ja-JP" altLang="en-US" sz="2800" dirty="0"/>
          </a:p>
        </p:txBody>
      </p:sp>
      <mc:AlternateContent xmlns:mc="http://schemas.openxmlformats.org/markup-compatibility/2006" xmlns:a14="http://schemas.microsoft.com/office/drawing/2010/main">
        <mc:Choice Requires="a14">
          <p:sp>
            <p:nvSpPr>
              <p:cNvPr id="12" name="正方形/長方形 11"/>
              <p:cNvSpPr/>
              <p:nvPr/>
            </p:nvSpPr>
            <p:spPr>
              <a:xfrm>
                <a:off x="-45339" y="4409351"/>
                <a:ext cx="3237040" cy="1172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i="1">
                              <a:latin typeface="Cambria Math"/>
                            </a:rPr>
                          </m:ctrlPr>
                        </m:sSubPr>
                        <m:e>
                          <m:r>
                            <a:rPr lang="ja-JP" altLang="en-US" sz="2400" i="1">
                              <a:latin typeface="Cambria Math" panose="02040503050406030204" pitchFamily="18" charset="0"/>
                            </a:rPr>
                            <m:t>h</m:t>
                          </m:r>
                        </m:e>
                        <m:sub>
                          <m:r>
                            <a:rPr lang="ja-JP" altLang="en-US" sz="2400" i="1">
                              <a:latin typeface="Cambria Math" panose="02040503050406030204" pitchFamily="18" charset="0"/>
                            </a:rPr>
                            <m:t>𝑖𝑗𝑚𝑛</m:t>
                          </m:r>
                        </m:sub>
                      </m:sSub>
                      <m:r>
                        <a:rPr lang="ja-JP" altLang="en-US" sz="2400" i="0">
                          <a:latin typeface="Cambria Math" panose="02040503050406030204" pitchFamily="18" charset="0"/>
                        </a:rPr>
                        <m:t>=</m:t>
                      </m:r>
                      <m:nary>
                        <m:naryPr>
                          <m:chr m:val="∑"/>
                          <m:limLoc m:val="undOvr"/>
                          <m:ctrlPr>
                            <a:rPr lang="ja-JP" altLang="en-US" sz="2400" i="1">
                              <a:latin typeface="Cambria Math"/>
                            </a:rPr>
                          </m:ctrlPr>
                        </m:naryPr>
                        <m:sub>
                          <m:r>
                            <a:rPr lang="ja-JP" altLang="en-US" sz="2400" i="1">
                              <a:latin typeface="Cambria Math" panose="02040503050406030204" pitchFamily="18" charset="0"/>
                            </a:rPr>
                            <m:t>𝑖</m:t>
                          </m:r>
                          <m:r>
                            <a:rPr lang="ja-JP" altLang="en-US" sz="2400" i="0">
                              <a:latin typeface="Cambria Math" panose="02040503050406030204" pitchFamily="18" charset="0"/>
                            </a:rPr>
                            <m:t>=1</m:t>
                          </m:r>
                        </m:sub>
                        <m:sup>
                          <m:r>
                            <a:rPr lang="ja-JP" altLang="en-US" sz="2400" i="1">
                              <a:latin typeface="Cambria Math" panose="02040503050406030204" pitchFamily="18" charset="0"/>
                            </a:rPr>
                            <m:t>𝑀</m:t>
                          </m:r>
                        </m:sup>
                        <m:e>
                          <m:nary>
                            <m:naryPr>
                              <m:chr m:val="∑"/>
                              <m:limLoc m:val="undOvr"/>
                              <m:ctrlPr>
                                <a:rPr lang="ja-JP" altLang="en-US" sz="2400" i="1">
                                  <a:latin typeface="Cambria Math"/>
                                </a:rPr>
                              </m:ctrlPr>
                            </m:naryPr>
                            <m:sub>
                              <m:r>
                                <a:rPr lang="ja-JP" altLang="en-US" sz="2400" i="1">
                                  <a:latin typeface="Cambria Math" panose="02040503050406030204" pitchFamily="18" charset="0"/>
                                </a:rPr>
                                <m:t>𝑗</m:t>
                              </m:r>
                              <m:r>
                                <a:rPr lang="ja-JP" altLang="en-US" sz="2400" i="0">
                                  <a:latin typeface="Cambria Math" panose="02040503050406030204" pitchFamily="18" charset="0"/>
                                </a:rPr>
                                <m:t>=1</m:t>
                              </m:r>
                            </m:sub>
                            <m:sup>
                              <m:r>
                                <a:rPr lang="ja-JP" altLang="en-US" sz="2400" i="1">
                                  <a:latin typeface="Cambria Math" panose="02040503050406030204" pitchFamily="18" charset="0"/>
                                </a:rPr>
                                <m:t>𝑁</m:t>
                              </m:r>
                            </m:sup>
                            <m:e>
                              <m:sSub>
                                <m:sSubPr>
                                  <m:ctrlPr>
                                    <a:rPr lang="ja-JP" altLang="en-US" sz="2400" i="1">
                                      <a:latin typeface="Cambria Math"/>
                                    </a:rPr>
                                  </m:ctrlPr>
                                </m:sSubPr>
                                <m:e>
                                  <m:sSub>
                                    <m:sSubPr>
                                      <m:ctrlPr>
                                        <a:rPr lang="ja-JP" altLang="en-US" sz="2400" i="1">
                                          <a:latin typeface="Cambria Math"/>
                                        </a:rPr>
                                      </m:ctrlPr>
                                    </m:sSubPr>
                                    <m:e>
                                      <m:r>
                                        <a:rPr lang="ja-JP" altLang="en-US" sz="2400" i="1">
                                          <a:latin typeface="Cambria Math" panose="02040503050406030204" pitchFamily="18" charset="0"/>
                                        </a:rPr>
                                        <m:t>h</m:t>
                                      </m:r>
                                    </m:e>
                                    <m:sub>
                                      <m:r>
                                        <a:rPr lang="ja-JP" altLang="en-US" sz="2400" i="1">
                                          <a:latin typeface="Cambria Math" panose="02040503050406030204" pitchFamily="18" charset="0"/>
                                        </a:rPr>
                                        <m:t>𝑖𝑚</m:t>
                                      </m:r>
                                    </m:sub>
                                  </m:sSub>
                                  <m:r>
                                    <a:rPr lang="ja-JP" altLang="en-US" sz="2400" i="1">
                                      <a:latin typeface="Cambria Math" panose="02040503050406030204" pitchFamily="18" charset="0"/>
                                    </a:rPr>
                                    <m:t>h</m:t>
                                  </m:r>
                                </m:e>
                                <m:sub>
                                  <m:r>
                                    <a:rPr lang="ja-JP" altLang="en-US" sz="2400" i="1">
                                      <a:latin typeface="Cambria Math" panose="02040503050406030204" pitchFamily="18" charset="0"/>
                                    </a:rPr>
                                    <m:t>𝑛𝑗</m:t>
                                  </m:r>
                                </m:sub>
                              </m:sSub>
                            </m:e>
                          </m:nary>
                        </m:e>
                      </m:nary>
                    </m:oMath>
                  </m:oMathPara>
                </a14:m>
                <a:endParaRPr lang="ja-JP" altLang="en-US"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45339" y="4409351"/>
                <a:ext cx="3237040" cy="1172629"/>
              </a:xfrm>
              <a:prstGeom prst="rect">
                <a:avLst/>
              </a:prstGeom>
              <a:blipFill rotWithShape="0">
                <a:blip r:embed="rId5"/>
                <a:stretch>
                  <a:fillRect/>
                </a:stretch>
              </a:blipFill>
            </p:spPr>
            <p:txBody>
              <a:bodyPr/>
              <a:lstStyle/>
              <a:p>
                <a:r>
                  <a:rPr lang="ja-JP" altLang="en-US">
                    <a:noFill/>
                  </a:rPr>
                  <a:t> </a:t>
                </a:r>
              </a:p>
            </p:txBody>
          </p:sp>
        </mc:Fallback>
      </mc:AlternateContent>
      <p:grpSp>
        <p:nvGrpSpPr>
          <p:cNvPr id="16" name="グループ化 15"/>
          <p:cNvGrpSpPr/>
          <p:nvPr/>
        </p:nvGrpSpPr>
        <p:grpSpPr>
          <a:xfrm>
            <a:off x="-132949" y="2770833"/>
            <a:ext cx="5861765" cy="1283557"/>
            <a:chOff x="1702780" y="2347272"/>
            <a:chExt cx="5861765" cy="1283557"/>
          </a:xfrm>
        </p:grpSpPr>
        <mc:AlternateContent xmlns:mc="http://schemas.openxmlformats.org/markup-compatibility/2006" xmlns:a14="http://schemas.microsoft.com/office/drawing/2010/main">
          <mc:Choice Requires="a14">
            <p:sp>
              <p:nvSpPr>
                <p:cNvPr id="17" name="正方形/長方形 16"/>
                <p:cNvSpPr/>
                <p:nvPr/>
              </p:nvSpPr>
              <p:spPr>
                <a:xfrm>
                  <a:off x="1702780" y="2798740"/>
                  <a:ext cx="2808312" cy="7057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ja-JP" altLang="en-US" sz="2400" i="1">
                                <a:latin typeface="Cambria Math"/>
                              </a:rPr>
                            </m:ctrlPr>
                          </m:sSubPr>
                          <m:e>
                            <m:r>
                              <a:rPr lang="ja-JP" altLang="en-US" sz="2400" i="1">
                                <a:latin typeface="Cambria Math" panose="02040503050406030204" pitchFamily="18" charset="0"/>
                              </a:rPr>
                              <m:t>𝐻</m:t>
                            </m:r>
                          </m:e>
                          <m:sub>
                            <m:r>
                              <a:rPr lang="ja-JP" altLang="en-US" sz="2400" i="0">
                                <a:latin typeface="Cambria Math" panose="02040503050406030204" pitchFamily="18" charset="0"/>
                              </a:rPr>
                              <m:t>2</m:t>
                            </m:r>
                          </m:sub>
                        </m:sSub>
                        <m:r>
                          <a:rPr lang="ja-JP" altLang="en-US" sz="2400" i="0">
                            <a:latin typeface="Cambria Math" panose="02040503050406030204" pitchFamily="18" charset="0"/>
                          </a:rPr>
                          <m:t>=</m:t>
                        </m:r>
                        <m:d>
                          <m:dPr>
                            <m:begChr m:val="["/>
                            <m:endChr m:val="]"/>
                            <m:ctrlPr>
                              <a:rPr lang="ja-JP" altLang="en-US" sz="2400" i="1">
                                <a:latin typeface="Cambria Math"/>
                              </a:rPr>
                            </m:ctrlPr>
                          </m:dPr>
                          <m:e>
                            <m:m>
                              <m:mPr>
                                <m:mcs>
                                  <m:mc>
                                    <m:mcPr>
                                      <m:count m:val="2"/>
                                      <m:mcJc m:val="center"/>
                                    </m:mcPr>
                                  </m:mc>
                                </m:mcs>
                                <m:ctrlPr>
                                  <a:rPr lang="ja-JP" altLang="en-US" sz="2400" i="1">
                                    <a:latin typeface="Cambria Math"/>
                                  </a:rPr>
                                </m:ctrlPr>
                              </m:mPr>
                              <m:mr>
                                <m:e>
                                  <m:r>
                                    <a:rPr lang="ja-JP" altLang="en-US" sz="2400" i="0">
                                      <a:latin typeface="Cambria Math" panose="02040503050406030204" pitchFamily="18" charset="0"/>
                                    </a:rPr>
                                    <m:t>1</m:t>
                                  </m:r>
                                </m:e>
                                <m:e>
                                  <m:r>
                                    <a:rPr lang="ja-JP" altLang="en-US" sz="2400" i="0">
                                      <a:latin typeface="Cambria Math" panose="02040503050406030204" pitchFamily="18" charset="0"/>
                                    </a:rPr>
                                    <m:t>1</m:t>
                                  </m:r>
                                </m:e>
                              </m:mr>
                              <m:mr>
                                <m:e>
                                  <m:r>
                                    <a:rPr lang="ja-JP" altLang="en-US" sz="2400" i="0">
                                      <a:latin typeface="Cambria Math" panose="02040503050406030204" pitchFamily="18" charset="0"/>
                                    </a:rPr>
                                    <m:t>1</m:t>
                                  </m:r>
                                </m:e>
                                <m:e>
                                  <m:r>
                                    <a:rPr lang="ja-JP" altLang="en-US" sz="2400" i="0">
                                      <a:latin typeface="Cambria Math" panose="02040503050406030204" pitchFamily="18" charset="0"/>
                                    </a:rPr>
                                    <m:t>−1</m:t>
                                  </m:r>
                                </m:e>
                              </m:mr>
                            </m:m>
                          </m:e>
                        </m:d>
                        <m:r>
                          <a:rPr lang="ja-JP" altLang="en-US" sz="2400" i="0">
                            <a:latin typeface="Cambria Math" panose="02040503050406030204" pitchFamily="18" charset="0"/>
                          </a:rPr>
                          <m:t>　</m:t>
                        </m:r>
                        <m:r>
                          <a:rPr lang="ja-JP" altLang="en-US" sz="2400" i="0">
                            <a:latin typeface="Cambria Math" panose="02040503050406030204" pitchFamily="18" charset="0"/>
                          </a:rPr>
                          <m:t> </m:t>
                        </m:r>
                      </m:oMath>
                    </m:oMathPara>
                  </a14:m>
                  <a:endParaRPr lang="ja-JP" altLang="en-US" sz="24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1702780" y="2798740"/>
                  <a:ext cx="2808312" cy="705771"/>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4084546" y="2716604"/>
                  <a:ext cx="3424784" cy="914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i="1">
                                <a:latin typeface="Cambria Math"/>
                              </a:rPr>
                            </m:ctrlPr>
                          </m:sSubPr>
                          <m:e>
                            <m:r>
                              <a:rPr lang="ja-JP" altLang="en-US" sz="2400" i="1">
                                <a:latin typeface="Cambria Math" panose="02040503050406030204" pitchFamily="18" charset="0"/>
                              </a:rPr>
                              <m:t>𝐻</m:t>
                            </m:r>
                          </m:e>
                          <m:sub>
                            <m:sSup>
                              <m:sSupPr>
                                <m:ctrlPr>
                                  <a:rPr lang="ja-JP" altLang="en-US" sz="2400" i="1">
                                    <a:latin typeface="Cambria Math"/>
                                  </a:rPr>
                                </m:ctrlPr>
                              </m:sSupPr>
                              <m:e>
                                <m:r>
                                  <a:rPr lang="ja-JP" altLang="en-US" sz="2400" i="0">
                                    <a:latin typeface="Cambria Math" panose="02040503050406030204" pitchFamily="18" charset="0"/>
                                  </a:rPr>
                                  <m:t>2</m:t>
                                </m:r>
                              </m:e>
                              <m:sup>
                                <m:r>
                                  <a:rPr lang="ja-JP" altLang="en-US" sz="2400" i="1">
                                    <a:latin typeface="Cambria Math" panose="02040503050406030204" pitchFamily="18" charset="0"/>
                                  </a:rPr>
                                  <m:t>𝑘</m:t>
                                </m:r>
                              </m:sup>
                            </m:sSup>
                          </m:sub>
                        </m:sSub>
                        <m:r>
                          <a:rPr lang="ja-JP" altLang="en-US" sz="2400" i="0">
                            <a:latin typeface="Cambria Math" panose="02040503050406030204" pitchFamily="18" charset="0"/>
                          </a:rPr>
                          <m:t>=</m:t>
                        </m:r>
                        <m:d>
                          <m:dPr>
                            <m:begChr m:val="["/>
                            <m:endChr m:val="]"/>
                            <m:ctrlPr>
                              <a:rPr lang="ja-JP" altLang="en-US" sz="2400" i="1">
                                <a:latin typeface="Cambria Math"/>
                              </a:rPr>
                            </m:ctrlPr>
                          </m:dPr>
                          <m:e>
                            <m:m>
                              <m:mPr>
                                <m:mcs>
                                  <m:mc>
                                    <m:mcPr>
                                      <m:count m:val="2"/>
                                      <m:mcJc m:val="center"/>
                                    </m:mcPr>
                                  </m:mc>
                                </m:mcs>
                                <m:ctrlPr>
                                  <a:rPr lang="ja-JP" altLang="en-US" sz="2400" i="1">
                                    <a:latin typeface="Cambria Math"/>
                                  </a:rPr>
                                </m:ctrlPr>
                              </m:mPr>
                              <m:mr>
                                <m:e>
                                  <m:sSub>
                                    <m:sSubPr>
                                      <m:ctrlPr>
                                        <a:rPr lang="ja-JP" altLang="en-US" sz="2400" i="1">
                                          <a:latin typeface="Cambria Math"/>
                                        </a:rPr>
                                      </m:ctrlPr>
                                    </m:sSubPr>
                                    <m:e>
                                      <m:r>
                                        <a:rPr lang="ja-JP" altLang="en-US" sz="2400" i="1">
                                          <a:latin typeface="Cambria Math" panose="02040503050406030204" pitchFamily="18" charset="0"/>
                                        </a:rPr>
                                        <m:t>𝐻</m:t>
                                      </m:r>
                                    </m:e>
                                    <m:sub>
                                      <m:sSup>
                                        <m:sSupPr>
                                          <m:ctrlPr>
                                            <a:rPr lang="ja-JP" altLang="en-US" sz="2400" i="1">
                                              <a:latin typeface="Cambria Math"/>
                                            </a:rPr>
                                          </m:ctrlPr>
                                        </m:sSupPr>
                                        <m:e>
                                          <m:r>
                                            <a:rPr lang="ja-JP" altLang="en-US" sz="2400" i="0">
                                              <a:latin typeface="Cambria Math" panose="02040503050406030204" pitchFamily="18" charset="0"/>
                                            </a:rPr>
                                            <m:t>2</m:t>
                                          </m:r>
                                        </m:e>
                                        <m:sup>
                                          <m:r>
                                            <a:rPr lang="ja-JP" altLang="en-US" sz="2400" i="1">
                                              <a:latin typeface="Cambria Math" panose="02040503050406030204" pitchFamily="18" charset="0"/>
                                            </a:rPr>
                                            <m:t>𝑘</m:t>
                                          </m:r>
                                          <m:r>
                                            <a:rPr lang="ja-JP" altLang="en-US" sz="2400" i="0">
                                              <a:latin typeface="Cambria Math" panose="02040503050406030204" pitchFamily="18" charset="0"/>
                                            </a:rPr>
                                            <m:t>−1</m:t>
                                          </m:r>
                                        </m:sup>
                                      </m:sSup>
                                    </m:sub>
                                  </m:sSub>
                                </m:e>
                                <m:e>
                                  <m:sSub>
                                    <m:sSubPr>
                                      <m:ctrlPr>
                                        <a:rPr lang="ja-JP" altLang="en-US" sz="2400" i="1">
                                          <a:latin typeface="Cambria Math"/>
                                        </a:rPr>
                                      </m:ctrlPr>
                                    </m:sSubPr>
                                    <m:e>
                                      <m:r>
                                        <a:rPr lang="ja-JP" altLang="en-US" sz="2400" i="1">
                                          <a:latin typeface="Cambria Math" panose="02040503050406030204" pitchFamily="18" charset="0"/>
                                        </a:rPr>
                                        <m:t>𝐻</m:t>
                                      </m:r>
                                    </m:e>
                                    <m:sub>
                                      <m:sSup>
                                        <m:sSupPr>
                                          <m:ctrlPr>
                                            <a:rPr lang="ja-JP" altLang="en-US" sz="2400" i="1">
                                              <a:latin typeface="Cambria Math"/>
                                            </a:rPr>
                                          </m:ctrlPr>
                                        </m:sSupPr>
                                        <m:e>
                                          <m:r>
                                            <a:rPr lang="ja-JP" altLang="en-US" sz="2400" i="0">
                                              <a:latin typeface="Cambria Math" panose="02040503050406030204" pitchFamily="18" charset="0"/>
                                            </a:rPr>
                                            <m:t>2</m:t>
                                          </m:r>
                                        </m:e>
                                        <m:sup>
                                          <m:r>
                                            <a:rPr lang="ja-JP" altLang="en-US" sz="2400" i="1">
                                              <a:latin typeface="Cambria Math" panose="02040503050406030204" pitchFamily="18" charset="0"/>
                                            </a:rPr>
                                            <m:t>𝑘</m:t>
                                          </m:r>
                                          <m:r>
                                            <a:rPr lang="ja-JP" altLang="en-US" sz="2400" i="0">
                                              <a:latin typeface="Cambria Math" panose="02040503050406030204" pitchFamily="18" charset="0"/>
                                            </a:rPr>
                                            <m:t>−1</m:t>
                                          </m:r>
                                        </m:sup>
                                      </m:sSup>
                                    </m:sub>
                                  </m:sSub>
                                </m:e>
                              </m:mr>
                              <m:mr>
                                <m:e>
                                  <m:sSub>
                                    <m:sSubPr>
                                      <m:ctrlPr>
                                        <a:rPr lang="ja-JP" altLang="en-US" sz="2400" i="1">
                                          <a:latin typeface="Cambria Math"/>
                                        </a:rPr>
                                      </m:ctrlPr>
                                    </m:sSubPr>
                                    <m:e>
                                      <m:r>
                                        <a:rPr lang="ja-JP" altLang="en-US" sz="2400" i="1">
                                          <a:latin typeface="Cambria Math" panose="02040503050406030204" pitchFamily="18" charset="0"/>
                                        </a:rPr>
                                        <m:t>𝐻</m:t>
                                      </m:r>
                                    </m:e>
                                    <m:sub>
                                      <m:sSup>
                                        <m:sSupPr>
                                          <m:ctrlPr>
                                            <a:rPr lang="ja-JP" altLang="en-US" sz="2400" i="1">
                                              <a:latin typeface="Cambria Math"/>
                                            </a:rPr>
                                          </m:ctrlPr>
                                        </m:sSupPr>
                                        <m:e>
                                          <m:r>
                                            <a:rPr lang="ja-JP" altLang="en-US" sz="2400" i="0">
                                              <a:latin typeface="Cambria Math" panose="02040503050406030204" pitchFamily="18" charset="0"/>
                                            </a:rPr>
                                            <m:t>2</m:t>
                                          </m:r>
                                        </m:e>
                                        <m:sup>
                                          <m:r>
                                            <a:rPr lang="ja-JP" altLang="en-US" sz="2400" i="1">
                                              <a:latin typeface="Cambria Math" panose="02040503050406030204" pitchFamily="18" charset="0"/>
                                            </a:rPr>
                                            <m:t>𝑘</m:t>
                                          </m:r>
                                          <m:r>
                                            <a:rPr lang="ja-JP" altLang="en-US" sz="2400" i="0">
                                              <a:latin typeface="Cambria Math" panose="02040503050406030204" pitchFamily="18" charset="0"/>
                                            </a:rPr>
                                            <m:t>−1</m:t>
                                          </m:r>
                                        </m:sup>
                                      </m:sSup>
                                    </m:sub>
                                  </m:sSub>
                                </m:e>
                                <m:e>
                                  <m:sSub>
                                    <m:sSubPr>
                                      <m:ctrlPr>
                                        <a:rPr lang="ja-JP" altLang="en-US" sz="2400" i="1">
                                          <a:latin typeface="Cambria Math"/>
                                        </a:rPr>
                                      </m:ctrlPr>
                                    </m:sSubPr>
                                    <m:e>
                                      <m:r>
                                        <a:rPr lang="ja-JP" altLang="en-US" sz="2400" i="0">
                                          <a:latin typeface="Cambria Math" panose="02040503050406030204" pitchFamily="18" charset="0"/>
                                        </a:rPr>
                                        <m:t>−</m:t>
                                      </m:r>
                                      <m:r>
                                        <a:rPr lang="ja-JP" altLang="en-US" sz="2400" i="1">
                                          <a:latin typeface="Cambria Math" panose="02040503050406030204" pitchFamily="18" charset="0"/>
                                        </a:rPr>
                                        <m:t>𝐻</m:t>
                                      </m:r>
                                    </m:e>
                                    <m:sub>
                                      <m:sSup>
                                        <m:sSupPr>
                                          <m:ctrlPr>
                                            <a:rPr lang="ja-JP" altLang="en-US" sz="2400" i="1">
                                              <a:latin typeface="Cambria Math"/>
                                            </a:rPr>
                                          </m:ctrlPr>
                                        </m:sSupPr>
                                        <m:e>
                                          <m:r>
                                            <a:rPr lang="ja-JP" altLang="en-US" sz="2400" i="0">
                                              <a:latin typeface="Cambria Math" panose="02040503050406030204" pitchFamily="18" charset="0"/>
                                            </a:rPr>
                                            <m:t>2</m:t>
                                          </m:r>
                                        </m:e>
                                        <m:sup>
                                          <m:r>
                                            <a:rPr lang="ja-JP" altLang="en-US" sz="2400" i="1">
                                              <a:latin typeface="Cambria Math" panose="02040503050406030204" pitchFamily="18" charset="0"/>
                                            </a:rPr>
                                            <m:t>𝑘</m:t>
                                          </m:r>
                                          <m:r>
                                            <a:rPr lang="ja-JP" altLang="en-US" sz="2400" i="0">
                                              <a:latin typeface="Cambria Math" panose="02040503050406030204" pitchFamily="18" charset="0"/>
                                            </a:rPr>
                                            <m:t>−1</m:t>
                                          </m:r>
                                        </m:sup>
                                      </m:sSup>
                                    </m:sub>
                                  </m:sSub>
                                </m:e>
                              </m:mr>
                            </m:m>
                          </m:e>
                        </m:d>
                      </m:oMath>
                    </m:oMathPara>
                  </a14:m>
                  <a:endParaRPr lang="ja-JP" altLang="en-US" sz="24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4084546" y="2716604"/>
                  <a:ext cx="3424784" cy="914225"/>
                </a:xfrm>
                <a:prstGeom prst="rect">
                  <a:avLst/>
                </a:prstGeom>
                <a:blipFill rotWithShape="0">
                  <a:blip r:embed="rId7"/>
                  <a:stretch>
                    <a:fillRect/>
                  </a:stretch>
                </a:blipFill>
              </p:spPr>
              <p:txBody>
                <a:bodyPr/>
                <a:lstStyle/>
                <a:p>
                  <a:r>
                    <a:rPr lang="ja-JP" altLang="en-US">
                      <a:noFill/>
                    </a:rPr>
                    <a:t> </a:t>
                  </a:r>
                </a:p>
              </p:txBody>
            </p:sp>
          </mc:Fallback>
        </mc:AlternateContent>
        <p:sp>
          <p:nvSpPr>
            <p:cNvPr id="19" name="テキスト ボックス 18"/>
            <p:cNvSpPr txBox="1"/>
            <p:nvPr/>
          </p:nvSpPr>
          <p:spPr>
            <a:xfrm>
              <a:off x="4612217" y="2347272"/>
              <a:ext cx="2952328" cy="369332"/>
            </a:xfrm>
            <a:prstGeom prst="rect">
              <a:avLst/>
            </a:prstGeom>
            <a:noFill/>
          </p:spPr>
          <p:txBody>
            <a:bodyPr wrap="square" rtlCol="0">
              <a:spAutoFit/>
            </a:bodyPr>
            <a:lstStyle/>
            <a:p>
              <a:r>
                <a:rPr kumimoji="1" lang="en-US" altLang="ja-JP" dirty="0" smtClean="0"/>
                <a:t>K</a:t>
              </a:r>
              <a:r>
                <a:rPr kumimoji="1" lang="ja-JP" altLang="en-US" dirty="0" smtClean="0"/>
                <a:t>次のアダマール行列</a:t>
              </a:r>
              <a:endParaRPr kumimoji="1" lang="ja-JP" altLang="en-US" dirty="0"/>
            </a:p>
          </p:txBody>
        </p:sp>
        <p:sp>
          <p:nvSpPr>
            <p:cNvPr id="20" name="正方形/長方形 19"/>
            <p:cNvSpPr/>
            <p:nvPr/>
          </p:nvSpPr>
          <p:spPr>
            <a:xfrm>
              <a:off x="1930376" y="2353236"/>
              <a:ext cx="2390398" cy="369332"/>
            </a:xfrm>
            <a:prstGeom prst="rect">
              <a:avLst/>
            </a:prstGeom>
          </p:spPr>
          <p:txBody>
            <a:bodyPr wrap="none">
              <a:spAutoFit/>
            </a:bodyPr>
            <a:lstStyle/>
            <a:p>
              <a:r>
                <a:rPr lang="en-US" altLang="ja-JP" dirty="0" smtClean="0"/>
                <a:t>2</a:t>
              </a:r>
              <a:r>
                <a:rPr lang="ja-JP" altLang="en-US" dirty="0" smtClean="0"/>
                <a:t>次</a:t>
              </a:r>
              <a:r>
                <a:rPr lang="ja-JP" altLang="en-US" dirty="0"/>
                <a:t>のアダマール行列</a:t>
              </a:r>
            </a:p>
          </p:txBody>
        </p:sp>
      </p:grpSp>
      <p:sp>
        <p:nvSpPr>
          <p:cNvPr id="21" name="正方形/長方形 20"/>
          <p:cNvSpPr/>
          <p:nvPr/>
        </p:nvSpPr>
        <p:spPr>
          <a:xfrm>
            <a:off x="-68456" y="4054390"/>
            <a:ext cx="3416320" cy="369332"/>
          </a:xfrm>
          <a:prstGeom prst="rect">
            <a:avLst/>
          </a:prstGeom>
        </p:spPr>
        <p:txBody>
          <a:bodyPr wrap="none">
            <a:spAutoFit/>
          </a:bodyPr>
          <a:lstStyle/>
          <a:p>
            <a:r>
              <a:rPr lang="ja-JP" altLang="en-US" dirty="0" smtClean="0"/>
              <a:t>アダマールの基底画像を作る式</a:t>
            </a:r>
            <a:endParaRPr lang="ja-JP" altLang="en-US" dirty="0"/>
          </a:p>
        </p:txBody>
      </p:sp>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8507" y="4025881"/>
            <a:ext cx="2219101" cy="2334504"/>
          </a:xfrm>
          <a:prstGeom prst="rect">
            <a:avLst/>
          </a:prstGeom>
        </p:spPr>
      </p:pic>
      <p:sp>
        <p:nvSpPr>
          <p:cNvPr id="23" name="正方形/長方形 22"/>
          <p:cNvSpPr/>
          <p:nvPr/>
        </p:nvSpPr>
        <p:spPr>
          <a:xfrm>
            <a:off x="2675363" y="6509481"/>
            <a:ext cx="3300904" cy="259045"/>
          </a:xfrm>
          <a:prstGeom prst="rect">
            <a:avLst/>
          </a:prstGeom>
        </p:spPr>
        <p:txBody>
          <a:bodyPr wrap="none">
            <a:spAutoFit/>
          </a:bodyPr>
          <a:lstStyle/>
          <a:p>
            <a:pPr algn="ctr">
              <a:lnSpc>
                <a:spcPts val="1300"/>
              </a:lnSpc>
              <a:spcAft>
                <a:spcPts val="0"/>
              </a:spcAft>
            </a:pP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4</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次のアダマール行列直行基底</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右矢印 23"/>
          <p:cNvSpPr/>
          <p:nvPr/>
        </p:nvSpPr>
        <p:spPr bwMode="auto">
          <a:xfrm>
            <a:off x="1573181" y="5669307"/>
            <a:ext cx="1296144" cy="376423"/>
          </a:xfrm>
          <a:prstGeom prst="rightArrow">
            <a:avLst>
              <a:gd name="adj1" fmla="val 56748"/>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56638094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18" t="64858" r="36290" b="26228"/>
          <a:stretch/>
        </p:blipFill>
        <p:spPr bwMode="auto">
          <a:xfrm>
            <a:off x="539552" y="1916832"/>
            <a:ext cx="8229600"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右矢印 3"/>
          <p:cNvSpPr/>
          <p:nvPr/>
        </p:nvSpPr>
        <p:spPr bwMode="auto">
          <a:xfrm>
            <a:off x="323528" y="3435096"/>
            <a:ext cx="864096" cy="720080"/>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1403648" y="3533526"/>
            <a:ext cx="7524328" cy="523220"/>
          </a:xfrm>
          <a:prstGeom prst="rect">
            <a:avLst/>
          </a:prstGeom>
          <a:noFill/>
        </p:spPr>
        <p:txBody>
          <a:bodyPr wrap="square" rtlCol="0">
            <a:spAutoFit/>
          </a:bodyPr>
          <a:lstStyle/>
          <a:p>
            <a:r>
              <a:rPr kumimoji="1" lang="ja-JP" altLang="en-US" sz="2800" dirty="0" smtClean="0"/>
              <a:t>第</a:t>
            </a:r>
            <a:r>
              <a:rPr kumimoji="1" lang="en-US" altLang="ja-JP" sz="2800" dirty="0" smtClean="0"/>
              <a:t>1</a:t>
            </a:r>
            <a:r>
              <a:rPr kumimoji="1" lang="ja-JP" altLang="en-US" sz="2800" dirty="0" smtClean="0"/>
              <a:t>項は打ち消し合い，第</a:t>
            </a:r>
            <a:r>
              <a:rPr kumimoji="1" lang="en-US" altLang="ja-JP" sz="2800" dirty="0" smtClean="0"/>
              <a:t>2</a:t>
            </a:r>
            <a:r>
              <a:rPr kumimoji="1" lang="ja-JP" altLang="en-US" sz="2800" dirty="0" smtClean="0"/>
              <a:t>項以降は強め合う</a:t>
            </a:r>
            <a:endParaRPr kumimoji="1" lang="ja-JP" altLang="en-US" sz="2800" dirty="0"/>
          </a:p>
        </p:txBody>
      </p:sp>
    </p:spTree>
    <p:extLst>
      <p:ext uri="{BB962C8B-B14F-4D97-AF65-F5344CB8AC3E}">
        <p14:creationId xmlns:p14="http://schemas.microsoft.com/office/powerpoint/2010/main" val="16589716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bwMode="auto">
          <a:xfrm>
            <a:off x="683568" y="48827"/>
            <a:ext cx="7772400" cy="776119"/>
          </a:xfrm>
          <a:prstGeom prst="rect">
            <a:avLst/>
          </a:prstGeom>
          <a:solidFill>
            <a:schemeClr val="bg1">
              <a:alpha val="9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sz="4000" dirty="0"/>
              <a:t>研究背景</a:t>
            </a:r>
            <a:endParaRPr kumimoji="1" lang="ja-JP" altLang="en-US" sz="4000" dirty="0"/>
          </a:p>
        </p:txBody>
      </p:sp>
      <p:sp>
        <p:nvSpPr>
          <p:cNvPr id="5" name="テキスト ボックス 4"/>
          <p:cNvSpPr txBox="1"/>
          <p:nvPr/>
        </p:nvSpPr>
        <p:spPr>
          <a:xfrm>
            <a:off x="519572" y="6034740"/>
            <a:ext cx="8100392" cy="523220"/>
          </a:xfrm>
          <a:prstGeom prst="rect">
            <a:avLst/>
          </a:prstGeom>
          <a:solidFill>
            <a:srgbClr val="FFFF00"/>
          </a:solidFill>
          <a:ln w="38100">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smtClean="0">
                <a:solidFill>
                  <a:srgbClr val="FF0000"/>
                </a:solidFill>
              </a:rPr>
              <a:t>イメージの取得に時間がかかるという問題がある</a:t>
            </a:r>
            <a:endParaRPr kumimoji="1" lang="ja-JP" altLang="en-US" sz="2800" dirty="0">
              <a:solidFill>
                <a:srgbClr val="FF0000"/>
              </a:solidFill>
            </a:endParaRPr>
          </a:p>
        </p:txBody>
      </p:sp>
      <p:sp>
        <p:nvSpPr>
          <p:cNvPr id="6" name="正方形/長方形 5"/>
          <p:cNvSpPr/>
          <p:nvPr/>
        </p:nvSpPr>
        <p:spPr>
          <a:xfrm>
            <a:off x="42792" y="6520756"/>
            <a:ext cx="4254242" cy="338554"/>
          </a:xfrm>
          <a:prstGeom prst="rect">
            <a:avLst/>
          </a:prstGeom>
        </p:spPr>
        <p:txBody>
          <a:bodyPr wrap="none">
            <a:spAutoFit/>
          </a:bodyPr>
          <a:lstStyle/>
          <a:p>
            <a:r>
              <a:rPr lang="en-US" altLang="ja-JP" sz="1600" i="1" dirty="0">
                <a:latin typeface="Times New Roman" panose="02020603050405020304" pitchFamily="18" charset="0"/>
                <a:cs typeface="Times New Roman" panose="02020603050405020304" pitchFamily="18" charset="0"/>
              </a:rPr>
              <a:t>Ref) T. </a:t>
            </a:r>
            <a:r>
              <a:rPr lang="en-US" altLang="ja-JP" sz="1600" i="1" dirty="0" err="1">
                <a:latin typeface="Times New Roman" panose="02020603050405020304" pitchFamily="18" charset="0"/>
                <a:cs typeface="Times New Roman" panose="02020603050405020304" pitchFamily="18" charset="0"/>
              </a:rPr>
              <a:t>Ideguchi</a:t>
            </a:r>
            <a:r>
              <a:rPr lang="en-US" altLang="ja-JP" sz="1600" i="1" dirty="0">
                <a:latin typeface="Times New Roman" panose="02020603050405020304" pitchFamily="18" charset="0"/>
                <a:cs typeface="Times New Roman" panose="02020603050405020304" pitchFamily="18" charset="0"/>
              </a:rPr>
              <a:t> et al., Nature, </a:t>
            </a:r>
            <a:r>
              <a:rPr lang="en-US" altLang="ja-JP" sz="1600" b="1" i="1" dirty="0">
                <a:latin typeface="Times New Roman" panose="02020603050405020304" pitchFamily="18" charset="0"/>
                <a:cs typeface="Times New Roman" panose="02020603050405020304" pitchFamily="18" charset="0"/>
              </a:rPr>
              <a:t>502</a:t>
            </a:r>
            <a:r>
              <a:rPr lang="en-US" altLang="ja-JP" sz="1600" i="1" dirty="0">
                <a:latin typeface="Times New Roman" panose="02020603050405020304" pitchFamily="18" charset="0"/>
                <a:cs typeface="Times New Roman" panose="02020603050405020304" pitchFamily="18" charset="0"/>
              </a:rPr>
              <a:t>, </a:t>
            </a:r>
            <a:r>
              <a:rPr lang="en-US" altLang="ja-JP" sz="1600" i="1" dirty="0" smtClean="0">
                <a:latin typeface="Times New Roman" panose="02020603050405020304" pitchFamily="18" charset="0"/>
                <a:cs typeface="Times New Roman" panose="02020603050405020304" pitchFamily="18" charset="0"/>
              </a:rPr>
              <a:t>355</a:t>
            </a:r>
            <a:r>
              <a:rPr lang="en-US" altLang="ja-JP" sz="1600" i="1" dirty="0">
                <a:latin typeface="Times New Roman" panose="02020603050405020304" pitchFamily="18" charset="0"/>
                <a:cs typeface="Times New Roman" panose="02020603050405020304" pitchFamily="18" charset="0"/>
              </a:rPr>
              <a:t>(</a:t>
            </a:r>
            <a:r>
              <a:rPr lang="en-US" altLang="ja-JP" sz="1600" i="1" dirty="0" smtClean="0">
                <a:latin typeface="Times New Roman" panose="02020603050405020304" pitchFamily="18" charset="0"/>
                <a:cs typeface="Times New Roman" panose="02020603050405020304" pitchFamily="18" charset="0"/>
              </a:rPr>
              <a:t>2013)</a:t>
            </a:r>
            <a:r>
              <a:rPr lang="ja-JP" altLang="en-US" sz="1600" dirty="0">
                <a:latin typeface="Times New Roman" panose="02020603050405020304" pitchFamily="18" charset="0"/>
                <a:cs typeface="Times New Roman" panose="02020603050405020304" pitchFamily="18" charset="0"/>
              </a:rPr>
              <a:t> </a:t>
            </a:r>
            <a:r>
              <a:rPr lang="ja-JP" altLang="en-US" sz="1600" dirty="0" smtClean="0">
                <a:latin typeface="Times New Roman" panose="02020603050405020304" pitchFamily="18" charset="0"/>
                <a:cs typeface="Times New Roman" panose="02020603050405020304" pitchFamily="18" charset="0"/>
              </a:rPr>
              <a:t>．</a:t>
            </a:r>
            <a:endParaRPr lang="en-US" altLang="ja-JP" sz="1600" dirty="0">
              <a:latin typeface="Times New Roman" panose="02020603050405020304" pitchFamily="18" charset="0"/>
              <a:cs typeface="Times New Roman" panose="02020603050405020304" pitchFamily="18" charset="0"/>
            </a:endParaRPr>
          </a:p>
        </p:txBody>
      </p:sp>
      <p:pic>
        <p:nvPicPr>
          <p:cNvPr id="7" name="図 6"/>
          <p:cNvPicPr>
            <a:picLocks noChangeAspect="1"/>
          </p:cNvPicPr>
          <p:nvPr/>
        </p:nvPicPr>
        <p:blipFill rotWithShape="1">
          <a:blip r:embed="rId3"/>
          <a:srcRect l="22053" t="45988" r="20691" b="20679"/>
          <a:stretch/>
        </p:blipFill>
        <p:spPr>
          <a:xfrm>
            <a:off x="179512" y="2678661"/>
            <a:ext cx="5589674" cy="1830459"/>
          </a:xfrm>
          <a:prstGeom prst="rect">
            <a:avLst/>
          </a:prstGeom>
        </p:spPr>
      </p:pic>
      <p:pic>
        <p:nvPicPr>
          <p:cNvPr id="10" name="図 9"/>
          <p:cNvPicPr>
            <a:picLocks noChangeAspect="1"/>
          </p:cNvPicPr>
          <p:nvPr/>
        </p:nvPicPr>
        <p:blipFill rotWithShape="1">
          <a:blip r:embed="rId4"/>
          <a:srcRect l="52509" t="14823" r="7939" b="1526"/>
          <a:stretch/>
        </p:blipFill>
        <p:spPr>
          <a:xfrm>
            <a:off x="5771090" y="2492896"/>
            <a:ext cx="2905366" cy="3456384"/>
          </a:xfrm>
          <a:prstGeom prst="rect">
            <a:avLst/>
          </a:prstGeom>
        </p:spPr>
      </p:pic>
      <p:grpSp>
        <p:nvGrpSpPr>
          <p:cNvPr id="8" name="グループ化 7"/>
          <p:cNvGrpSpPr/>
          <p:nvPr/>
        </p:nvGrpSpPr>
        <p:grpSpPr>
          <a:xfrm>
            <a:off x="1649362" y="4345072"/>
            <a:ext cx="3714726" cy="1564134"/>
            <a:chOff x="1649362" y="4345072"/>
            <a:chExt cx="3714726" cy="1564134"/>
          </a:xfrm>
        </p:grpSpPr>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2740" y="4581128"/>
              <a:ext cx="3650987"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bwMode="auto">
            <a:xfrm>
              <a:off x="1649362" y="4345072"/>
              <a:ext cx="3714726" cy="1564134"/>
            </a:xfrm>
            <a:prstGeom prst="wedgeRoundRectCallout">
              <a:avLst>
                <a:gd name="adj1" fmla="val -1178"/>
                <a:gd name="adj2" fmla="val -69771"/>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 name="テキスト ボックス 1"/>
            <p:cNvSpPr txBox="1"/>
            <p:nvPr/>
          </p:nvSpPr>
          <p:spPr>
            <a:xfrm>
              <a:off x="1691680" y="4485552"/>
              <a:ext cx="2736305" cy="369332"/>
            </a:xfrm>
            <a:prstGeom prst="rect">
              <a:avLst/>
            </a:prstGeom>
            <a:solidFill>
              <a:schemeClr val="accent3"/>
            </a:solidFill>
          </p:spPr>
          <p:txBody>
            <a:bodyPr wrap="square" rtlCol="0">
              <a:spAutoFit/>
            </a:bodyPr>
            <a:lstStyle/>
            <a:p>
              <a:pPr algn="ctr"/>
              <a:r>
                <a:rPr kumimoji="1" lang="ja-JP" altLang="en-US" dirty="0" smtClean="0"/>
                <a:t>サンプルは分子の混合物</a:t>
              </a:r>
              <a:endParaRPr kumimoji="1" lang="ja-JP" altLang="en-US" dirty="0"/>
            </a:p>
          </p:txBody>
        </p:sp>
      </p:grpSp>
      <p:grpSp>
        <p:nvGrpSpPr>
          <p:cNvPr id="31" name="グループ化 30"/>
          <p:cNvGrpSpPr/>
          <p:nvPr/>
        </p:nvGrpSpPr>
        <p:grpSpPr>
          <a:xfrm>
            <a:off x="230889" y="1036564"/>
            <a:ext cx="8530130" cy="1312316"/>
            <a:chOff x="230889" y="844992"/>
            <a:chExt cx="8530130" cy="1312316"/>
          </a:xfrm>
        </p:grpSpPr>
        <p:sp>
          <p:nvSpPr>
            <p:cNvPr id="11" name="正方形/長方形 10"/>
            <p:cNvSpPr/>
            <p:nvPr/>
          </p:nvSpPr>
          <p:spPr>
            <a:xfrm>
              <a:off x="230889" y="978999"/>
              <a:ext cx="2031326" cy="461665"/>
            </a:xfrm>
            <a:prstGeom prst="rect">
              <a:avLst/>
            </a:prstGeom>
          </p:spPr>
          <p:txBody>
            <a:bodyPr wrap="none">
              <a:spAutoFit/>
            </a:bodyPr>
            <a:lstStyle/>
            <a:p>
              <a:pPr algn="ctr"/>
              <a:r>
                <a:rPr lang="ja-JP" altLang="en-US" sz="2400" dirty="0" smtClean="0"/>
                <a:t>近赤外分光法</a:t>
              </a:r>
              <a:endParaRPr lang="en-US" altLang="ja-JP" sz="2400" dirty="0"/>
            </a:p>
          </p:txBody>
        </p:sp>
        <p:cxnSp>
          <p:nvCxnSpPr>
            <p:cNvPr id="12" name="直線矢印コネクタ 11"/>
            <p:cNvCxnSpPr>
              <a:stCxn id="11" idx="3"/>
              <a:endCxn id="20" idx="1"/>
            </p:cNvCxnSpPr>
            <p:nvPr/>
          </p:nvCxnSpPr>
          <p:spPr bwMode="auto">
            <a:xfrm flipV="1">
              <a:off x="2262215" y="1075825"/>
              <a:ext cx="797617" cy="134007"/>
            </a:xfrm>
            <a:prstGeom prst="straightConnector1">
              <a:avLst/>
            </a:prstGeom>
            <a:noFill/>
            <a:ln w="9525" cap="flat" cmpd="sng" algn="ctr">
              <a:solidFill>
                <a:schemeClr val="tx1"/>
              </a:solidFill>
              <a:prstDash val="solid"/>
              <a:round/>
              <a:headEnd type="none" w="med" len="med"/>
              <a:tailEnd type="triangle"/>
            </a:ln>
            <a:effectLst/>
          </p:spPr>
        </p:cxnSp>
        <p:cxnSp>
          <p:nvCxnSpPr>
            <p:cNvPr id="14" name="直線矢印コネクタ 13"/>
            <p:cNvCxnSpPr>
              <a:stCxn id="11" idx="3"/>
              <a:endCxn id="21" idx="1"/>
            </p:cNvCxnSpPr>
            <p:nvPr/>
          </p:nvCxnSpPr>
          <p:spPr bwMode="auto">
            <a:xfrm>
              <a:off x="2262215" y="1209832"/>
              <a:ext cx="792744" cy="339734"/>
            </a:xfrm>
            <a:prstGeom prst="straightConnector1">
              <a:avLst/>
            </a:prstGeom>
            <a:noFill/>
            <a:ln w="9525" cap="flat" cmpd="sng" algn="ctr">
              <a:solidFill>
                <a:schemeClr val="tx1"/>
              </a:solidFill>
              <a:prstDash val="solid"/>
              <a:round/>
              <a:headEnd type="none" w="med" len="med"/>
              <a:tailEnd type="triangle"/>
            </a:ln>
            <a:effectLst/>
          </p:spPr>
        </p:cxnSp>
        <p:sp>
          <p:nvSpPr>
            <p:cNvPr id="20" name="正方形/長方形 19"/>
            <p:cNvSpPr/>
            <p:nvPr/>
          </p:nvSpPr>
          <p:spPr>
            <a:xfrm>
              <a:off x="3059832" y="844992"/>
              <a:ext cx="2031326" cy="461665"/>
            </a:xfrm>
            <a:prstGeom prst="rect">
              <a:avLst/>
            </a:prstGeom>
          </p:spPr>
          <p:txBody>
            <a:bodyPr wrap="none">
              <a:spAutoFit/>
            </a:bodyPr>
            <a:lstStyle/>
            <a:p>
              <a:pPr algn="ctr"/>
              <a:r>
                <a:rPr lang="ja-JP" altLang="en-US" sz="2400" dirty="0" smtClean="0"/>
                <a:t>分散型分光計</a:t>
              </a:r>
              <a:endParaRPr lang="en-US" altLang="ja-JP" sz="2400" dirty="0"/>
            </a:p>
          </p:txBody>
        </p:sp>
        <p:sp>
          <p:nvSpPr>
            <p:cNvPr id="21" name="正方形/長方形 20"/>
            <p:cNvSpPr/>
            <p:nvPr/>
          </p:nvSpPr>
          <p:spPr>
            <a:xfrm>
              <a:off x="3054959" y="1318733"/>
              <a:ext cx="2954655" cy="461665"/>
            </a:xfrm>
            <a:prstGeom prst="rect">
              <a:avLst/>
            </a:prstGeom>
          </p:spPr>
          <p:txBody>
            <a:bodyPr wrap="none">
              <a:spAutoFit/>
            </a:bodyPr>
            <a:lstStyle/>
            <a:p>
              <a:pPr algn="ctr"/>
              <a:r>
                <a:rPr lang="ja-JP" altLang="en-US" sz="2400" dirty="0"/>
                <a:t>フーリエ</a:t>
              </a:r>
              <a:r>
                <a:rPr lang="ja-JP" altLang="en-US" sz="2400" dirty="0" smtClean="0"/>
                <a:t>変換分光計</a:t>
              </a:r>
              <a:endParaRPr lang="en-US" altLang="ja-JP" sz="2400" dirty="0"/>
            </a:p>
          </p:txBody>
        </p:sp>
        <p:sp>
          <p:nvSpPr>
            <p:cNvPr id="19" name="右矢印 18"/>
            <p:cNvSpPr/>
            <p:nvPr/>
          </p:nvSpPr>
          <p:spPr bwMode="auto">
            <a:xfrm>
              <a:off x="6009614" y="1104691"/>
              <a:ext cx="720080" cy="354070"/>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3" name="正方形/長方形 22"/>
            <p:cNvSpPr/>
            <p:nvPr/>
          </p:nvSpPr>
          <p:spPr>
            <a:xfrm>
              <a:off x="6729694" y="844992"/>
              <a:ext cx="2031325" cy="830997"/>
            </a:xfrm>
            <a:prstGeom prst="rect">
              <a:avLst/>
            </a:prstGeom>
          </p:spPr>
          <p:txBody>
            <a:bodyPr wrap="none">
              <a:spAutoFit/>
            </a:bodyPr>
            <a:lstStyle/>
            <a:p>
              <a:pPr algn="ctr"/>
              <a:r>
                <a:rPr lang="ja-JP" altLang="en-US" sz="2400" dirty="0" smtClean="0"/>
                <a:t>デュアル</a:t>
              </a:r>
              <a:endParaRPr lang="en-US" altLang="ja-JP" sz="2400" dirty="0" smtClean="0"/>
            </a:p>
            <a:p>
              <a:pPr algn="ctr"/>
              <a:r>
                <a:rPr lang="ja-JP" altLang="en-US" sz="2400" dirty="0" smtClean="0"/>
                <a:t>光コム分光法</a:t>
              </a:r>
              <a:endParaRPr lang="en-US" altLang="ja-JP" sz="2400" dirty="0"/>
            </a:p>
          </p:txBody>
        </p:sp>
        <p:sp>
          <p:nvSpPr>
            <p:cNvPr id="22" name="正方形/長方形 21"/>
            <p:cNvSpPr/>
            <p:nvPr/>
          </p:nvSpPr>
          <p:spPr>
            <a:xfrm>
              <a:off x="1799172" y="1787976"/>
              <a:ext cx="4570482" cy="369332"/>
            </a:xfrm>
            <a:prstGeom prst="rect">
              <a:avLst/>
            </a:prstGeom>
          </p:spPr>
          <p:txBody>
            <a:bodyPr wrap="none">
              <a:spAutoFit/>
            </a:bodyPr>
            <a:lstStyle/>
            <a:p>
              <a:r>
                <a:rPr lang="ja-JP" altLang="ja-JP" u="sng" dirty="0"/>
                <a:t>スペクトル分解能やデータ取得時間に制限</a:t>
              </a:r>
              <a:endParaRPr lang="ja-JP" altLang="en-US" u="sng" dirty="0"/>
            </a:p>
          </p:txBody>
        </p:sp>
      </p:grpSp>
    </p:spTree>
    <p:extLst>
      <p:ext uri="{BB962C8B-B14F-4D97-AF65-F5344CB8AC3E}">
        <p14:creationId xmlns:p14="http://schemas.microsoft.com/office/powerpoint/2010/main" val="113965736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63" t="28560" r="16646" b="19186"/>
          <a:stretch/>
        </p:blipFill>
        <p:spPr bwMode="auto">
          <a:xfrm>
            <a:off x="0" y="1484784"/>
            <a:ext cx="9160958" cy="417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329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本研究の目的</a:t>
            </a:r>
            <a:endParaRPr kumimoji="1" lang="ja-JP" altLang="en-US" dirty="0"/>
          </a:p>
        </p:txBody>
      </p:sp>
      <p:sp>
        <p:nvSpPr>
          <p:cNvPr id="3" name="コンテンツ プレースホルダー 2"/>
          <p:cNvSpPr>
            <a:spLocks noGrp="1"/>
          </p:cNvSpPr>
          <p:nvPr>
            <p:ph idx="1"/>
          </p:nvPr>
        </p:nvSpPr>
        <p:spPr>
          <a:xfrm>
            <a:off x="323528" y="1764556"/>
            <a:ext cx="8278688" cy="656332"/>
          </a:xfrm>
          <a:solidFill>
            <a:srgbClr val="FFFF00"/>
          </a:solidFill>
          <a:ln>
            <a:solidFill>
              <a:srgbClr val="FF0000"/>
            </a:solidFill>
          </a:ln>
        </p:spPr>
        <p:txBody>
          <a:bodyPr/>
          <a:lstStyle/>
          <a:p>
            <a:pPr marL="0" indent="0" algn="ctr">
              <a:buNone/>
            </a:pPr>
            <a:r>
              <a:rPr kumimoji="1" lang="ja-JP" altLang="en-US" dirty="0" smtClean="0">
                <a:solidFill>
                  <a:srgbClr val="FF0000"/>
                </a:solidFill>
              </a:rPr>
              <a:t>デュアル光コム分光イメージングの高速化</a:t>
            </a:r>
            <a:endParaRPr kumimoji="1" lang="en-US" altLang="ja-JP" dirty="0" smtClean="0">
              <a:solidFill>
                <a:srgbClr val="FF0000"/>
              </a:solidFill>
            </a:endParaRPr>
          </a:p>
        </p:txBody>
      </p:sp>
      <p:sp>
        <p:nvSpPr>
          <p:cNvPr id="4" name="テキスト ボックス 3"/>
          <p:cNvSpPr txBox="1"/>
          <p:nvPr/>
        </p:nvSpPr>
        <p:spPr>
          <a:xfrm>
            <a:off x="323528" y="5654047"/>
            <a:ext cx="8424936" cy="1077218"/>
          </a:xfrm>
          <a:prstGeom prst="rect">
            <a:avLst/>
          </a:prstGeom>
          <a:noFill/>
        </p:spPr>
        <p:txBody>
          <a:bodyPr wrap="square" rtlCol="0">
            <a:spAutoFit/>
          </a:bodyPr>
          <a:lstStyle/>
          <a:p>
            <a:pPr algn="ctr"/>
            <a:r>
              <a:rPr lang="ja-JP" altLang="en-US" sz="3200" dirty="0"/>
              <a:t>デュアル光</a:t>
            </a:r>
            <a:r>
              <a:rPr lang="ja-JP" altLang="en-US" sz="3200" dirty="0" smtClean="0"/>
              <a:t>コム分光法に</a:t>
            </a:r>
            <a:endParaRPr lang="en-US" altLang="ja-JP" sz="3200" dirty="0"/>
          </a:p>
          <a:p>
            <a:pPr algn="ctr"/>
            <a:r>
              <a:rPr lang="en-US" altLang="ja-JP" sz="3200" dirty="0" smtClean="0"/>
              <a:t>SPI</a:t>
            </a:r>
            <a:r>
              <a:rPr lang="ja-JP" altLang="en-US" sz="3200" dirty="0" smtClean="0"/>
              <a:t>を組み込んだ結果</a:t>
            </a:r>
            <a:r>
              <a:rPr lang="ja-JP" altLang="en-US" sz="3200" dirty="0" smtClean="0"/>
              <a:t>を</a:t>
            </a:r>
            <a:r>
              <a:rPr lang="ja-JP" altLang="en-US" sz="3200" dirty="0"/>
              <a:t>発表</a:t>
            </a:r>
            <a:endParaRPr lang="en-US" altLang="ja-JP" sz="3200" dirty="0" smtClean="0"/>
          </a:p>
        </p:txBody>
      </p:sp>
      <p:sp>
        <p:nvSpPr>
          <p:cNvPr id="5" name="タイトル 1"/>
          <p:cNvSpPr txBox="1">
            <a:spLocks/>
          </p:cNvSpPr>
          <p:nvPr/>
        </p:nvSpPr>
        <p:spPr bwMode="auto">
          <a:xfrm>
            <a:off x="539552" y="4693304"/>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kern="0" dirty="0"/>
              <a:t>今回の内容</a:t>
            </a:r>
          </a:p>
        </p:txBody>
      </p:sp>
      <p:sp>
        <p:nvSpPr>
          <p:cNvPr id="6" name="正方形/長方形 5"/>
          <p:cNvSpPr/>
          <p:nvPr/>
        </p:nvSpPr>
        <p:spPr>
          <a:xfrm>
            <a:off x="685800" y="3500603"/>
            <a:ext cx="8095486" cy="1077218"/>
          </a:xfrm>
          <a:prstGeom prst="rect">
            <a:avLst/>
          </a:prstGeom>
        </p:spPr>
        <p:txBody>
          <a:bodyPr wrap="none">
            <a:spAutoFit/>
          </a:bodyPr>
          <a:lstStyle/>
          <a:p>
            <a:pPr algn="ctr"/>
            <a:r>
              <a:rPr lang="ja-JP" altLang="en-US" sz="3200" dirty="0" smtClean="0"/>
              <a:t>高速化のための手法として，</a:t>
            </a:r>
            <a:endParaRPr lang="en-US" altLang="ja-JP" sz="3200" dirty="0" smtClean="0"/>
          </a:p>
          <a:p>
            <a:r>
              <a:rPr lang="ja-JP" altLang="en-US" sz="3200" dirty="0" smtClean="0">
                <a:solidFill>
                  <a:srgbClr val="FF0000"/>
                </a:solidFill>
              </a:rPr>
              <a:t>シングルピクセルイメージング</a:t>
            </a:r>
            <a:r>
              <a:rPr lang="en-US" altLang="ja-JP" sz="3200" dirty="0" smtClean="0">
                <a:solidFill>
                  <a:srgbClr val="FF0000"/>
                </a:solidFill>
              </a:rPr>
              <a:t>(SPI)</a:t>
            </a:r>
            <a:r>
              <a:rPr lang="ja-JP" altLang="en-US" sz="3200" dirty="0" smtClean="0"/>
              <a:t>の</a:t>
            </a:r>
            <a:r>
              <a:rPr lang="ja-JP" altLang="en-US" sz="3200" dirty="0"/>
              <a:t>導入</a:t>
            </a:r>
            <a:endParaRPr lang="en-US" altLang="ja-JP" dirty="0"/>
          </a:p>
        </p:txBody>
      </p:sp>
      <p:sp>
        <p:nvSpPr>
          <p:cNvPr id="8" name="下矢印 7"/>
          <p:cNvSpPr/>
          <p:nvPr/>
        </p:nvSpPr>
        <p:spPr bwMode="auto">
          <a:xfrm>
            <a:off x="4209728" y="2651178"/>
            <a:ext cx="506288" cy="791683"/>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105890849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6772" y="476672"/>
            <a:ext cx="7772400" cy="1143000"/>
          </a:xfrm>
        </p:spPr>
        <p:txBody>
          <a:bodyPr/>
          <a:lstStyle/>
          <a:p>
            <a:r>
              <a:rPr kumimoji="1" lang="ja-JP" altLang="en-US" dirty="0" smtClean="0"/>
              <a:t>光コムとは</a:t>
            </a:r>
            <a:endParaRPr kumimoji="1" lang="ja-JP" altLang="en-US" sz="105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5004048" cy="312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94202" y="5801237"/>
            <a:ext cx="8848839" cy="523220"/>
          </a:xfrm>
          <a:prstGeom prst="rect">
            <a:avLst/>
          </a:prstGeom>
          <a:solidFill>
            <a:srgbClr val="FFFF00"/>
          </a:solidFill>
          <a:ln>
            <a:solidFill>
              <a:srgbClr val="FF0000"/>
            </a:solidFill>
          </a:ln>
        </p:spPr>
        <p:txBody>
          <a:bodyPr wrap="square" rtlCol="0">
            <a:spAutoFit/>
          </a:bodyPr>
          <a:lstStyle/>
          <a:p>
            <a:pPr algn="ctr"/>
            <a:r>
              <a:rPr lang="ja-JP" altLang="en-US" sz="2800" dirty="0" smtClean="0">
                <a:solidFill>
                  <a:srgbClr val="FF0000"/>
                </a:solidFill>
              </a:rPr>
              <a:t>光コム</a:t>
            </a:r>
            <a:r>
              <a:rPr lang="ja-JP" altLang="en-US" sz="2800" dirty="0">
                <a:solidFill>
                  <a:srgbClr val="FF0000"/>
                </a:solidFill>
              </a:rPr>
              <a:t>の</a:t>
            </a:r>
            <a:r>
              <a:rPr lang="ja-JP" altLang="en-US" sz="2800" dirty="0" smtClean="0">
                <a:solidFill>
                  <a:srgbClr val="FF0000"/>
                </a:solidFill>
              </a:rPr>
              <a:t>高分解能・高確度といった特性を利用</a:t>
            </a:r>
            <a:r>
              <a:rPr lang="ja-JP" altLang="en-US" sz="2800" dirty="0">
                <a:solidFill>
                  <a:srgbClr val="FF0000"/>
                </a:solidFill>
              </a:rPr>
              <a:t>する</a:t>
            </a:r>
            <a:endParaRPr lang="en-US" altLang="ja-JP" sz="2800" dirty="0">
              <a:solidFill>
                <a:srgbClr val="FF0000"/>
              </a:solidFill>
            </a:endParaRPr>
          </a:p>
        </p:txBody>
      </p:sp>
      <p:grpSp>
        <p:nvGrpSpPr>
          <p:cNvPr id="8" name="グループ化 7"/>
          <p:cNvGrpSpPr/>
          <p:nvPr/>
        </p:nvGrpSpPr>
        <p:grpSpPr>
          <a:xfrm>
            <a:off x="4983960" y="2017026"/>
            <a:ext cx="4139952" cy="2835316"/>
            <a:chOff x="5004048" y="2584716"/>
            <a:chExt cx="4139952" cy="2835316"/>
          </a:xfrm>
        </p:grpSpPr>
        <p:sp>
          <p:nvSpPr>
            <p:cNvPr id="4" name="テキスト ボックス 3"/>
            <p:cNvSpPr txBox="1"/>
            <p:nvPr/>
          </p:nvSpPr>
          <p:spPr>
            <a:xfrm>
              <a:off x="5004048" y="3736083"/>
              <a:ext cx="4139952" cy="461665"/>
            </a:xfrm>
            <a:prstGeom prst="rect">
              <a:avLst/>
            </a:prstGeom>
            <a:noFill/>
          </p:spPr>
          <p:txBody>
            <a:bodyPr wrap="square" rtlCol="0">
              <a:spAutoFit/>
            </a:bodyPr>
            <a:lstStyle/>
            <a:p>
              <a:pPr algn="ctr"/>
              <a:r>
                <a:rPr lang="en-US" altLang="ja-JP" sz="2400" dirty="0"/>
                <a:t>m</a:t>
              </a:r>
              <a:r>
                <a:rPr lang="ja-JP" altLang="en-US" sz="2400" dirty="0" smtClean="0"/>
                <a:t>が決まれば</a:t>
              </a:r>
              <a:r>
                <a:rPr lang="en-US" altLang="ja-JP" sz="2400" i="1" dirty="0" err="1">
                  <a:latin typeface="Cambria Math" panose="02040503050406030204" pitchFamily="18" charset="0"/>
                </a:rPr>
                <a:t>f</a:t>
              </a:r>
              <a:r>
                <a:rPr lang="en-US" altLang="ja-JP" i="1" dirty="0" err="1">
                  <a:latin typeface="Times New Roman" panose="02020603050405020304" pitchFamily="18" charset="0"/>
                  <a:cs typeface="Times New Roman" panose="02020603050405020304" pitchFamily="18" charset="0"/>
                </a:rPr>
                <a:t>m</a:t>
              </a:r>
              <a:r>
                <a:rPr lang="ja-JP" altLang="en-US" sz="2400" dirty="0" smtClean="0"/>
                <a:t>を決定できる</a:t>
              </a:r>
              <a:endParaRPr kumimoji="1" lang="ja-JP" altLang="en-US" sz="2400" dirty="0"/>
            </a:p>
          </p:txBody>
        </p:sp>
        <mc:AlternateContent xmlns:mc="http://schemas.openxmlformats.org/markup-compatibility/2006" xmlns:a14="http://schemas.microsoft.com/office/drawing/2010/main">
          <mc:Choice Requires="a14">
            <p:sp>
              <p:nvSpPr>
                <p:cNvPr id="6" name="正方形/長方形 5"/>
                <p:cNvSpPr/>
                <p:nvPr/>
              </p:nvSpPr>
              <p:spPr>
                <a:xfrm>
                  <a:off x="5652120" y="2584716"/>
                  <a:ext cx="2887650" cy="859531"/>
                </a:xfrm>
                <a:prstGeom prst="rect">
                  <a:avLst/>
                </a:prstGeom>
              </p:spPr>
              <p:txBody>
                <a:bodyPr wrap="none">
                  <a:spAutoFit/>
                </a:bodyPr>
                <a:lstStyle/>
                <a:p>
                  <a:r>
                    <a:rPr lang="en-US" altLang="ja-JP" sz="2400" dirty="0" smtClean="0">
                      <a:latin typeface="Times New Roman" panose="02020603050405020304" pitchFamily="18" charset="0"/>
                      <a:cs typeface="Times New Roman" panose="02020603050405020304" pitchFamily="18" charset="0"/>
                    </a:rPr>
                    <a:t>m</a:t>
                  </a:r>
                  <a:r>
                    <a:rPr lang="ja-JP" altLang="en-US" sz="2400" dirty="0" smtClean="0">
                      <a:latin typeface="Times New Roman" panose="02020603050405020304" pitchFamily="18" charset="0"/>
                      <a:cs typeface="Times New Roman" panose="02020603050405020304" pitchFamily="18" charset="0"/>
                    </a:rPr>
                    <a:t>番目</a:t>
                  </a:r>
                  <a:r>
                    <a:rPr lang="ja-JP" altLang="en-US" sz="2400" dirty="0" smtClean="0">
                      <a:latin typeface="Cambria Math" panose="02040503050406030204" pitchFamily="18" charset="0"/>
                    </a:rPr>
                    <a:t>の周波数</a:t>
                  </a:r>
                  <a:endParaRPr lang="en-US" altLang="ja-JP" sz="240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ja-JP" altLang="ja-JP" sz="2400" i="1" smtClean="0">
                                <a:latin typeface="Cambria Math"/>
                              </a:rPr>
                            </m:ctrlPr>
                          </m:sSubPr>
                          <m:e>
                            <m:r>
                              <a:rPr lang="en-US" altLang="ja-JP" sz="2400" i="1">
                                <a:latin typeface="Cambria Math" panose="02040503050406030204" pitchFamily="18" charset="0"/>
                              </a:rPr>
                              <m:t>𝑓</m:t>
                            </m:r>
                          </m:e>
                          <m:sub>
                            <m:r>
                              <a:rPr lang="en-US" altLang="ja-JP" sz="2400" i="1">
                                <a:latin typeface="Cambria Math" panose="02040503050406030204" pitchFamily="18" charset="0"/>
                              </a:rPr>
                              <m:t>𝑚</m:t>
                            </m:r>
                          </m:sub>
                        </m:sSub>
                        <m:r>
                          <a:rPr lang="en-US" altLang="ja-JP" sz="2400" i="1">
                            <a:latin typeface="Cambria Math" panose="02040503050406030204" pitchFamily="18" charset="0"/>
                          </a:rPr>
                          <m:t>=</m:t>
                        </m:r>
                        <m:sSub>
                          <m:sSubPr>
                            <m:ctrlPr>
                              <a:rPr lang="ja-JP" altLang="ja-JP" sz="2400" i="1">
                                <a:latin typeface="Cambria Math"/>
                              </a:rPr>
                            </m:ctrlPr>
                          </m:sSubPr>
                          <m:e>
                            <m:r>
                              <a:rPr lang="en-US" altLang="ja-JP" sz="2400" i="1">
                                <a:latin typeface="Cambria Math" panose="02040503050406030204" pitchFamily="18" charset="0"/>
                              </a:rPr>
                              <m:t>𝑓</m:t>
                            </m:r>
                          </m:e>
                          <m:sub>
                            <m:r>
                              <a:rPr lang="en-US" altLang="ja-JP" sz="2400" i="1">
                                <a:latin typeface="Cambria Math" panose="02040503050406030204" pitchFamily="18" charset="0"/>
                              </a:rPr>
                              <m:t>𝐶𝐸𝑂</m:t>
                            </m:r>
                          </m:sub>
                        </m:sSub>
                        <m:r>
                          <a:rPr lang="en-US" altLang="ja-JP" sz="2400" i="1">
                            <a:latin typeface="Cambria Math" panose="02040503050406030204" pitchFamily="18" charset="0"/>
                          </a:rPr>
                          <m:t>+</m:t>
                        </m:r>
                        <m:sSub>
                          <m:sSubPr>
                            <m:ctrlPr>
                              <a:rPr lang="ja-JP" altLang="ja-JP" sz="2400" i="1">
                                <a:latin typeface="Cambria Math"/>
                              </a:rPr>
                            </m:ctrlPr>
                          </m:sSubPr>
                          <m:e>
                            <m:r>
                              <a:rPr lang="en-US" altLang="ja-JP" sz="2400" i="1">
                                <a:latin typeface="Cambria Math" panose="02040503050406030204" pitchFamily="18" charset="0"/>
                              </a:rPr>
                              <m:t>𝑚𝑓</m:t>
                            </m:r>
                          </m:e>
                          <m:sub>
                            <m:r>
                              <a:rPr lang="en-US" altLang="ja-JP" sz="2400" i="1">
                                <a:latin typeface="Cambria Math" panose="02040503050406030204" pitchFamily="18" charset="0"/>
                              </a:rPr>
                              <m:t>𝑟𝑒𝑝</m:t>
                            </m:r>
                          </m:sub>
                        </m:sSub>
                        <m:r>
                          <a:rPr lang="en-US" altLang="ja-JP" sz="2400" i="1">
                            <a:latin typeface="Cambria Math" panose="02040503050406030204" pitchFamily="18" charset="0"/>
                          </a:rPr>
                          <m:t> </m:t>
                        </m:r>
                      </m:oMath>
                    </m:oMathPara>
                  </a14:m>
                  <a:endParaRPr lang="ja-JP" altLang="en-US" sz="24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5652120" y="2584716"/>
                  <a:ext cx="2887650" cy="859531"/>
                </a:xfrm>
                <a:prstGeom prst="rect">
                  <a:avLst/>
                </a:prstGeom>
                <a:blipFill rotWithShape="0">
                  <a:blip r:embed="rId4"/>
                  <a:stretch>
                    <a:fillRect l="-3165" t="-7801" b="-6383"/>
                  </a:stretch>
                </a:blipFill>
              </p:spPr>
              <p:txBody>
                <a:bodyPr/>
                <a:lstStyle/>
                <a:p>
                  <a:r>
                    <a:rPr lang="ja-JP" altLang="en-US">
                      <a:noFill/>
                    </a:rPr>
                    <a:t> </a:t>
                  </a:r>
                </a:p>
              </p:txBody>
            </p:sp>
          </mc:Fallback>
        </mc:AlternateContent>
        <p:sp>
          <p:nvSpPr>
            <p:cNvPr id="3" name="下矢印 2"/>
            <p:cNvSpPr/>
            <p:nvPr/>
          </p:nvSpPr>
          <p:spPr bwMode="auto">
            <a:xfrm>
              <a:off x="6804248" y="3435166"/>
              <a:ext cx="288032" cy="288032"/>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テキスト ボックス 8"/>
            <p:cNvSpPr txBox="1"/>
            <p:nvPr/>
          </p:nvSpPr>
          <p:spPr>
            <a:xfrm>
              <a:off x="5164831" y="4589035"/>
              <a:ext cx="3778211" cy="830997"/>
            </a:xfrm>
            <a:prstGeom prst="rect">
              <a:avLst/>
            </a:prstGeom>
            <a:noFill/>
          </p:spPr>
          <p:txBody>
            <a:bodyPr wrap="square" rtlCol="0">
              <a:spAutoFit/>
            </a:bodyPr>
            <a:lstStyle/>
            <a:p>
              <a:pPr algn="ctr"/>
              <a:r>
                <a:rPr lang="ja-JP" altLang="en-US" sz="2400" dirty="0" smtClean="0"/>
                <a:t>「</a:t>
              </a:r>
              <a:r>
                <a:rPr lang="ja-JP" altLang="en-US" sz="2400" dirty="0"/>
                <a:t>光</a:t>
              </a:r>
              <a:r>
                <a:rPr lang="ja-JP" altLang="en-US" sz="2400" dirty="0" smtClean="0"/>
                <a:t>周波数のものさし</a:t>
              </a:r>
              <a:r>
                <a:rPr kumimoji="1" lang="ja-JP" altLang="en-US" sz="2400" dirty="0" smtClean="0"/>
                <a:t>」</a:t>
              </a:r>
              <a:endParaRPr kumimoji="1" lang="en-US" altLang="ja-JP" sz="2400" dirty="0" smtClean="0"/>
            </a:p>
            <a:p>
              <a:pPr algn="ctr"/>
              <a:r>
                <a:rPr kumimoji="1" lang="ja-JP" altLang="en-US" sz="2400" dirty="0" smtClean="0"/>
                <a:t>として利用できる</a:t>
              </a:r>
              <a:endParaRPr kumimoji="1" lang="en-US" altLang="ja-JP" sz="2400" dirty="0" smtClean="0"/>
            </a:p>
          </p:txBody>
        </p:sp>
        <p:sp>
          <p:nvSpPr>
            <p:cNvPr id="10" name="下矢印 9"/>
            <p:cNvSpPr/>
            <p:nvPr/>
          </p:nvSpPr>
          <p:spPr bwMode="auto">
            <a:xfrm>
              <a:off x="6804248" y="4203209"/>
              <a:ext cx="288032" cy="288032"/>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13" name="正方形/長方形 12"/>
          <p:cNvSpPr/>
          <p:nvPr/>
        </p:nvSpPr>
        <p:spPr>
          <a:xfrm>
            <a:off x="2699792" y="4672599"/>
            <a:ext cx="2031325" cy="369332"/>
          </a:xfrm>
          <a:prstGeom prst="rect">
            <a:avLst/>
          </a:prstGeom>
        </p:spPr>
        <p:txBody>
          <a:bodyPr wrap="none">
            <a:spAutoFit/>
          </a:bodyPr>
          <a:lstStyle/>
          <a:p>
            <a:r>
              <a:rPr lang="ja-JP" altLang="en-US" dirty="0"/>
              <a:t>モード同期周波数</a:t>
            </a:r>
          </a:p>
        </p:txBody>
      </p:sp>
      <p:sp>
        <p:nvSpPr>
          <p:cNvPr id="14" name="テキスト ボックス 13"/>
          <p:cNvSpPr txBox="1"/>
          <p:nvPr/>
        </p:nvSpPr>
        <p:spPr>
          <a:xfrm>
            <a:off x="94202" y="5147900"/>
            <a:ext cx="7502134" cy="461665"/>
          </a:xfrm>
          <a:prstGeom prst="rect">
            <a:avLst/>
          </a:prstGeom>
          <a:noFill/>
        </p:spPr>
        <p:txBody>
          <a:bodyPr wrap="square" rtlCol="0">
            <a:spAutoFit/>
          </a:bodyPr>
          <a:lstStyle/>
          <a:p>
            <a:r>
              <a:rPr lang="ja-JP" altLang="en-US" sz="2400" dirty="0" smtClean="0"/>
              <a:t>キャリア・エンベロープ・オフセット周波数</a:t>
            </a:r>
            <a:endParaRPr kumimoji="1" lang="ja-JP" altLang="en-US" sz="2400" dirty="0"/>
          </a:p>
        </p:txBody>
      </p:sp>
      <p:cxnSp>
        <p:nvCxnSpPr>
          <p:cNvPr id="15" name="直線矢印コネクタ 14"/>
          <p:cNvCxnSpPr/>
          <p:nvPr/>
        </p:nvCxnSpPr>
        <p:spPr bwMode="auto">
          <a:xfrm>
            <a:off x="951843" y="4869160"/>
            <a:ext cx="163773" cy="305757"/>
          </a:xfrm>
          <a:prstGeom prst="straightConnector1">
            <a:avLst/>
          </a:prstGeom>
          <a:noFill/>
          <a:ln w="38100" cap="flat" cmpd="sng" algn="ctr">
            <a:solidFill>
              <a:schemeClr val="tx1"/>
            </a:solidFill>
            <a:prstDash val="solid"/>
            <a:round/>
            <a:headEnd type="none" w="med" len="med"/>
            <a:tailEnd type="triangle"/>
          </a:ln>
          <a:effectLst/>
        </p:spPr>
      </p:cxnSp>
      <p:sp>
        <p:nvSpPr>
          <p:cNvPr id="5" name="円/楕円 4"/>
          <p:cNvSpPr/>
          <p:nvPr/>
        </p:nvSpPr>
        <p:spPr bwMode="auto">
          <a:xfrm>
            <a:off x="3275856" y="1775464"/>
            <a:ext cx="432048" cy="285384"/>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6" name="円/楕円 15"/>
          <p:cNvSpPr/>
          <p:nvPr/>
        </p:nvSpPr>
        <p:spPr bwMode="auto">
          <a:xfrm>
            <a:off x="3635896" y="1916832"/>
            <a:ext cx="432048" cy="285384"/>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1" name="正方形/長方形 10"/>
          <p:cNvSpPr/>
          <p:nvPr/>
        </p:nvSpPr>
        <p:spPr>
          <a:xfrm>
            <a:off x="-36512" y="6453336"/>
            <a:ext cx="6061974" cy="369332"/>
          </a:xfrm>
          <a:prstGeom prst="rect">
            <a:avLst/>
          </a:prstGeom>
        </p:spPr>
        <p:txBody>
          <a:bodyPr wrap="square">
            <a:spAutoFit/>
          </a:bodyPr>
          <a:lstStyle/>
          <a:p>
            <a:r>
              <a:rPr lang="en-US" altLang="ja-JP" sz="1600" i="1" dirty="0">
                <a:solidFill>
                  <a:srgbClr val="000000"/>
                </a:solidFill>
                <a:latin typeface="Times New Roman" panose="02020603050405020304" pitchFamily="18" charset="0"/>
                <a:ea typeface="ＭＳ 明朝" panose="02020609040205080304" pitchFamily="17" charset="-128"/>
              </a:rPr>
              <a:t>Ref)Th. </a:t>
            </a:r>
            <a:r>
              <a:rPr lang="en-US" altLang="ja-JP" sz="1600" i="1" dirty="0" err="1">
                <a:solidFill>
                  <a:srgbClr val="000000"/>
                </a:solidFill>
                <a:latin typeface="Times New Roman" panose="02020603050405020304" pitchFamily="18" charset="0"/>
                <a:ea typeface="ＭＳ 明朝" panose="02020609040205080304" pitchFamily="17" charset="-128"/>
              </a:rPr>
              <a:t>Udem</a:t>
            </a:r>
            <a:r>
              <a:rPr lang="en-US" altLang="ja-JP" sz="1600" i="1" dirty="0">
                <a:solidFill>
                  <a:srgbClr val="000000"/>
                </a:solidFill>
                <a:latin typeface="Times New Roman" panose="02020603050405020304" pitchFamily="18" charset="0"/>
                <a:ea typeface="ＭＳ 明朝" panose="02020609040205080304" pitchFamily="17" charset="-128"/>
              </a:rPr>
              <a:t>, R. </a:t>
            </a:r>
            <a:r>
              <a:rPr lang="en-US" altLang="ja-JP" sz="1600" i="1" dirty="0" err="1">
                <a:solidFill>
                  <a:srgbClr val="000000"/>
                </a:solidFill>
                <a:latin typeface="Times New Roman" panose="02020603050405020304" pitchFamily="18" charset="0"/>
                <a:ea typeface="ＭＳ 明朝" panose="02020609040205080304" pitchFamily="17" charset="-128"/>
              </a:rPr>
              <a:t>Holzwarth</a:t>
            </a:r>
            <a:r>
              <a:rPr lang="en-US" altLang="ja-JP" sz="1600" i="1" dirty="0">
                <a:solidFill>
                  <a:srgbClr val="000000"/>
                </a:solidFill>
                <a:latin typeface="Times New Roman" panose="02020603050405020304" pitchFamily="18" charset="0"/>
                <a:ea typeface="ＭＳ 明朝" panose="02020609040205080304" pitchFamily="17" charset="-128"/>
              </a:rPr>
              <a:t> &amp; T. W. </a:t>
            </a:r>
            <a:r>
              <a:rPr lang="en-US" altLang="ja-JP" sz="1600" i="1" dirty="0" err="1">
                <a:solidFill>
                  <a:srgbClr val="000000"/>
                </a:solidFill>
                <a:latin typeface="Times New Roman" panose="02020603050405020304" pitchFamily="18" charset="0"/>
                <a:ea typeface="ＭＳ 明朝" panose="02020609040205080304" pitchFamily="17" charset="-128"/>
              </a:rPr>
              <a:t>Hänsch</a:t>
            </a:r>
            <a:r>
              <a:rPr lang="en-US" altLang="ja-JP" i="1" dirty="0">
                <a:latin typeface="Times New Roman" panose="02020603050405020304" pitchFamily="18" charset="0"/>
                <a:ea typeface="ＭＳ 明朝" panose="02020609040205080304" pitchFamily="17" charset="-128"/>
              </a:rPr>
              <a:t> Nature </a:t>
            </a:r>
            <a:r>
              <a:rPr lang="en-US" altLang="ja-JP" b="1" i="1" dirty="0">
                <a:latin typeface="Times New Roman" panose="02020603050405020304" pitchFamily="18" charset="0"/>
                <a:ea typeface="ＭＳ 明朝" panose="02020609040205080304" pitchFamily="17" charset="-128"/>
              </a:rPr>
              <a:t>416</a:t>
            </a:r>
            <a:r>
              <a:rPr lang="en-US" altLang="ja-JP" i="1" dirty="0">
                <a:latin typeface="Times New Roman" panose="02020603050405020304" pitchFamily="18" charset="0"/>
                <a:ea typeface="ＭＳ 明朝" panose="02020609040205080304" pitchFamily="17" charset="-128"/>
              </a:rPr>
              <a:t>, 233 (2002).</a:t>
            </a:r>
            <a:endParaRPr lang="ja-JP" altLang="en-US" sz="1600" i="1" dirty="0"/>
          </a:p>
        </p:txBody>
      </p:sp>
    </p:spTree>
    <p:extLst>
      <p:ext uri="{BB962C8B-B14F-4D97-AF65-F5344CB8AC3E}">
        <p14:creationId xmlns:p14="http://schemas.microsoft.com/office/powerpoint/2010/main" val="34013025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350" y="292921"/>
            <a:ext cx="9262350" cy="1143000"/>
          </a:xfrm>
        </p:spPr>
        <p:txBody>
          <a:bodyPr/>
          <a:lstStyle/>
          <a:p>
            <a:r>
              <a:rPr kumimoji="1" lang="ja-JP" altLang="en-US" sz="4000" dirty="0" smtClean="0"/>
              <a:t>   デュアル光コム分光</a:t>
            </a:r>
            <a:r>
              <a:rPr lang="ja-JP" altLang="en-US" sz="4000" dirty="0"/>
              <a:t>法</a:t>
            </a:r>
            <a:r>
              <a:rPr kumimoji="1" lang="ja-JP" altLang="en-US" sz="4000" dirty="0" smtClean="0"/>
              <a:t>（時間領域）</a:t>
            </a:r>
            <a:endParaRPr kumimoji="1" lang="ja-JP" altLang="en-US" sz="4000" dirty="0"/>
          </a:p>
        </p:txBody>
      </p:sp>
      <p:sp>
        <p:nvSpPr>
          <p:cNvPr id="6" name="下矢印 5"/>
          <p:cNvSpPr/>
          <p:nvPr/>
        </p:nvSpPr>
        <p:spPr bwMode="auto">
          <a:xfrm>
            <a:off x="4941754" y="3717032"/>
            <a:ext cx="504056" cy="43204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accent1"/>
              </a:solidFill>
              <a:effectLst/>
              <a:latin typeface="Arial" charset="0"/>
              <a:ea typeface="ＭＳ ゴシック" charset="-128"/>
              <a:cs typeface="ＭＳ ゴシック" charset="-128"/>
            </a:endParaRPr>
          </a:p>
        </p:txBody>
      </p:sp>
      <p:pic>
        <p:nvPicPr>
          <p:cNvPr id="2059" name="図 20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340768"/>
            <a:ext cx="7920880" cy="2071251"/>
          </a:xfrm>
          <a:prstGeom prst="rect">
            <a:avLst/>
          </a:prstGeom>
        </p:spPr>
      </p:pic>
      <p:cxnSp>
        <p:nvCxnSpPr>
          <p:cNvPr id="9" name="直線矢印コネクタ 8"/>
          <p:cNvCxnSpPr/>
          <p:nvPr/>
        </p:nvCxnSpPr>
        <p:spPr bwMode="auto">
          <a:xfrm>
            <a:off x="1691680" y="3528278"/>
            <a:ext cx="1656184" cy="0"/>
          </a:xfrm>
          <a:prstGeom prst="straightConnector1">
            <a:avLst/>
          </a:prstGeom>
          <a:noFill/>
          <a:ln w="31750" cap="flat" cmpd="sng" algn="ctr">
            <a:solidFill>
              <a:schemeClr val="tx1"/>
            </a:solidFill>
            <a:prstDash val="solid"/>
            <a:round/>
            <a:headEnd type="arrow"/>
            <a:tailEnd type="arrow"/>
          </a:ln>
          <a:effectLst/>
        </p:spPr>
      </p:cxnSp>
      <p:grpSp>
        <p:nvGrpSpPr>
          <p:cNvPr id="4" name="グループ化 3"/>
          <p:cNvGrpSpPr/>
          <p:nvPr/>
        </p:nvGrpSpPr>
        <p:grpSpPr>
          <a:xfrm>
            <a:off x="-39340" y="1166994"/>
            <a:ext cx="3349683" cy="1976578"/>
            <a:chOff x="-39340" y="1166994"/>
            <a:chExt cx="3349683" cy="1976578"/>
          </a:xfrm>
        </p:grpSpPr>
        <p:sp>
          <p:nvSpPr>
            <p:cNvPr id="20" name="テキスト ボックス 19"/>
            <p:cNvSpPr txBox="1"/>
            <p:nvPr/>
          </p:nvSpPr>
          <p:spPr>
            <a:xfrm>
              <a:off x="-39340" y="2681907"/>
              <a:ext cx="3349683" cy="461665"/>
            </a:xfrm>
            <a:prstGeom prst="rect">
              <a:avLst/>
            </a:prstGeom>
            <a:noFill/>
          </p:spPr>
          <p:txBody>
            <a:bodyPr wrap="square" rtlCol="0">
              <a:spAutoFit/>
            </a:bodyPr>
            <a:lstStyle/>
            <a:p>
              <a:r>
                <a:rPr lang="ja-JP" altLang="en-US" sz="2400" dirty="0" smtClean="0"/>
                <a:t>インター</a:t>
              </a:r>
              <a:r>
                <a:rPr lang="ja-JP" altLang="en-US" sz="2400" dirty="0"/>
                <a:t>フェログラム</a:t>
              </a:r>
              <a:endParaRPr kumimoji="1" lang="en-US" altLang="ja-JP" sz="2400" dirty="0" smtClean="0"/>
            </a:p>
          </p:txBody>
        </p:sp>
        <p:sp>
          <p:nvSpPr>
            <p:cNvPr id="5" name="テキスト ボックス 4"/>
            <p:cNvSpPr txBox="1"/>
            <p:nvPr/>
          </p:nvSpPr>
          <p:spPr>
            <a:xfrm>
              <a:off x="250209" y="1798576"/>
              <a:ext cx="1008112" cy="461665"/>
            </a:xfrm>
            <a:prstGeom prst="rect">
              <a:avLst/>
            </a:prstGeom>
            <a:noFill/>
          </p:spPr>
          <p:txBody>
            <a:bodyPr wrap="square" rtlCol="0">
              <a:spAutoFit/>
            </a:bodyPr>
            <a:lstStyle/>
            <a:p>
              <a:r>
                <a:rPr kumimoji="1" lang="ja-JP" altLang="en-US" sz="2400" dirty="0" smtClean="0"/>
                <a:t>コム</a:t>
              </a:r>
              <a:r>
                <a:rPr lang="en-US" altLang="ja-JP" sz="2400" dirty="0"/>
                <a:t>2</a:t>
              </a:r>
              <a:endParaRPr kumimoji="1" lang="en-US" altLang="ja-JP" sz="2400" dirty="0" smtClean="0"/>
            </a:p>
          </p:txBody>
        </p:sp>
        <p:sp>
          <p:nvSpPr>
            <p:cNvPr id="19" name="テキスト ボックス 18"/>
            <p:cNvSpPr txBox="1"/>
            <p:nvPr/>
          </p:nvSpPr>
          <p:spPr>
            <a:xfrm>
              <a:off x="250209" y="1166994"/>
              <a:ext cx="1008112" cy="461665"/>
            </a:xfrm>
            <a:prstGeom prst="rect">
              <a:avLst/>
            </a:prstGeom>
            <a:noFill/>
          </p:spPr>
          <p:txBody>
            <a:bodyPr wrap="square" rtlCol="0">
              <a:spAutoFit/>
            </a:bodyPr>
            <a:lstStyle/>
            <a:p>
              <a:r>
                <a:rPr kumimoji="1" lang="ja-JP" altLang="en-US" sz="2400" dirty="0" smtClean="0"/>
                <a:t>コム</a:t>
              </a:r>
              <a:r>
                <a:rPr kumimoji="1" lang="en-US" altLang="ja-JP" sz="2400" dirty="0" smtClean="0"/>
                <a:t>1</a:t>
              </a:r>
            </a:p>
          </p:txBody>
        </p:sp>
      </p:grpSp>
      <p:sp>
        <p:nvSpPr>
          <p:cNvPr id="2054" name="テキスト ボックス 2053"/>
          <p:cNvSpPr txBox="1"/>
          <p:nvPr/>
        </p:nvSpPr>
        <p:spPr>
          <a:xfrm>
            <a:off x="1927920" y="3007241"/>
            <a:ext cx="1296144" cy="461665"/>
          </a:xfrm>
          <a:prstGeom prst="rect">
            <a:avLst/>
          </a:prstGeom>
          <a:noFill/>
        </p:spPr>
        <p:txBody>
          <a:bodyPr wrap="square" rtlCol="0">
            <a:spAutoFit/>
          </a:bodyPr>
          <a:lstStyle/>
          <a:p>
            <a:r>
              <a:rPr kumimoji="1" lang="en-US" altLang="ja-JP" sz="2400" dirty="0" smtClean="0"/>
              <a:t>1/</a:t>
            </a:r>
            <a:r>
              <a:rPr kumimoji="1" lang="en-US" altLang="ja-JP" sz="2400" dirty="0" err="1" smtClean="0"/>
              <a:t>Δf</a:t>
            </a:r>
            <a:r>
              <a:rPr kumimoji="1" lang="en-US" altLang="ja-JP" sz="1600" dirty="0" err="1" smtClean="0"/>
              <a:t>rep</a:t>
            </a:r>
            <a:endParaRPr kumimoji="1" lang="ja-JP" altLang="en-US" sz="1600" dirty="0"/>
          </a:p>
        </p:txBody>
      </p:sp>
      <p:pic>
        <p:nvPicPr>
          <p:cNvPr id="2055" name="図 20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3573016"/>
            <a:ext cx="6602389" cy="2461747"/>
          </a:xfrm>
          <a:prstGeom prst="rect">
            <a:avLst/>
          </a:prstGeom>
        </p:spPr>
      </p:pic>
      <p:sp>
        <p:nvSpPr>
          <p:cNvPr id="2058" name="テキスト ボックス 2057"/>
          <p:cNvSpPr txBox="1"/>
          <p:nvPr/>
        </p:nvSpPr>
        <p:spPr>
          <a:xfrm>
            <a:off x="5501761" y="3687415"/>
            <a:ext cx="2088232" cy="461665"/>
          </a:xfrm>
          <a:prstGeom prst="rect">
            <a:avLst/>
          </a:prstGeom>
          <a:noFill/>
        </p:spPr>
        <p:txBody>
          <a:bodyPr wrap="square" rtlCol="0">
            <a:spAutoFit/>
          </a:bodyPr>
          <a:lstStyle/>
          <a:p>
            <a:r>
              <a:rPr kumimoji="1" lang="ja-JP" altLang="en-US" sz="2400" dirty="0" smtClean="0"/>
              <a:t>フーリエ変換</a:t>
            </a:r>
            <a:endParaRPr kumimoji="1" lang="ja-JP" altLang="en-US" sz="2400" dirty="0"/>
          </a:p>
        </p:txBody>
      </p:sp>
      <p:sp>
        <p:nvSpPr>
          <p:cNvPr id="14" name="テキスト ボックス 13"/>
          <p:cNvSpPr txBox="1"/>
          <p:nvPr/>
        </p:nvSpPr>
        <p:spPr>
          <a:xfrm>
            <a:off x="250209" y="5947946"/>
            <a:ext cx="8640960" cy="461665"/>
          </a:xfrm>
          <a:prstGeom prst="rect">
            <a:avLst/>
          </a:prstGeom>
          <a:solidFill>
            <a:srgbClr val="FFFF00"/>
          </a:solidFill>
          <a:ln w="38100">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ja-JP" sz="2400" dirty="0" smtClean="0">
                <a:solidFill>
                  <a:srgbClr val="FF0000"/>
                </a:solidFill>
                <a:latin typeface="Times New Roman" panose="02020603050405020304" pitchFamily="18" charset="0"/>
                <a:cs typeface="Times New Roman" panose="02020603050405020304" pitchFamily="18" charset="0"/>
              </a:rPr>
              <a:t>RF</a:t>
            </a:r>
            <a:r>
              <a:rPr lang="ja-JP" altLang="en-US" sz="2400" dirty="0" smtClean="0">
                <a:solidFill>
                  <a:srgbClr val="FF0000"/>
                </a:solidFill>
              </a:rPr>
              <a:t>領域で信号を取得しすることで信号の直接検出が可能</a:t>
            </a:r>
            <a:endParaRPr kumimoji="1" lang="ja-JP" altLang="en-US" sz="2400" dirty="0">
              <a:solidFill>
                <a:srgbClr val="FF0000"/>
              </a:solidFill>
            </a:endParaRPr>
          </a:p>
        </p:txBody>
      </p:sp>
      <p:sp>
        <p:nvSpPr>
          <p:cNvPr id="3" name="正方形/長方形 2"/>
          <p:cNvSpPr/>
          <p:nvPr/>
        </p:nvSpPr>
        <p:spPr>
          <a:xfrm>
            <a:off x="42792" y="6520756"/>
            <a:ext cx="3759042" cy="338554"/>
          </a:xfrm>
          <a:prstGeom prst="rect">
            <a:avLst/>
          </a:prstGeom>
        </p:spPr>
        <p:txBody>
          <a:bodyPr wrap="none">
            <a:spAutoFit/>
          </a:bodyPr>
          <a:lstStyle/>
          <a:p>
            <a:r>
              <a:rPr lang="en-US" altLang="ja-JP" sz="1600" i="1" dirty="0">
                <a:latin typeface="Times New Roman" panose="02020603050405020304" pitchFamily="18" charset="0"/>
                <a:cs typeface="Times New Roman" panose="02020603050405020304" pitchFamily="18" charset="0"/>
              </a:rPr>
              <a:t>Ref) S. Schiller, Opt. Lett., </a:t>
            </a:r>
            <a:r>
              <a:rPr lang="en-US" altLang="ja-JP" sz="1600" b="1" i="1" dirty="0">
                <a:latin typeface="Times New Roman" panose="02020603050405020304" pitchFamily="18" charset="0"/>
                <a:cs typeface="Times New Roman" panose="02020603050405020304" pitchFamily="18" charset="0"/>
              </a:rPr>
              <a:t>27</a:t>
            </a:r>
            <a:r>
              <a:rPr lang="en-US" altLang="ja-JP" sz="1600" i="1" dirty="0">
                <a:latin typeface="Times New Roman" panose="02020603050405020304" pitchFamily="18" charset="0"/>
                <a:cs typeface="Times New Roman" panose="02020603050405020304" pitchFamily="18" charset="0"/>
              </a:rPr>
              <a:t>, 766(2002</a:t>
            </a:r>
            <a:r>
              <a:rPr lang="en-US" altLang="ja-JP" sz="1600" i="1" dirty="0" smtClean="0">
                <a:latin typeface="Times New Roman" panose="02020603050405020304" pitchFamily="18" charset="0"/>
                <a:cs typeface="Times New Roman" panose="02020603050405020304" pitchFamily="18" charset="0"/>
              </a:rPr>
              <a:t>)</a:t>
            </a:r>
            <a:r>
              <a:rPr lang="ja-JP" altLang="en-US" sz="1600" dirty="0" smtClean="0">
                <a:latin typeface="Times New Roman" panose="02020603050405020304" pitchFamily="18" charset="0"/>
                <a:cs typeface="Times New Roman" panose="02020603050405020304" pitchFamily="18" charset="0"/>
              </a:rPr>
              <a:t>．</a:t>
            </a:r>
            <a:endParaRPr lang="en-US" altLang="ja-JP" sz="1600" dirty="0" smtClean="0">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7383851" y="1628800"/>
            <a:ext cx="885387" cy="461665"/>
          </a:xfrm>
          <a:prstGeom prst="rect">
            <a:avLst/>
          </a:prstGeom>
          <a:noFill/>
        </p:spPr>
        <p:txBody>
          <a:bodyPr wrap="square" rtlCol="0">
            <a:spAutoFit/>
          </a:bodyPr>
          <a:lstStyle/>
          <a:p>
            <a:r>
              <a:rPr kumimoji="1" lang="en-US" altLang="ja-JP" sz="2400" dirty="0" smtClean="0"/>
              <a:t>1/</a:t>
            </a:r>
            <a:r>
              <a:rPr kumimoji="1" lang="en-US" altLang="ja-JP" sz="2400" dirty="0" err="1" smtClean="0"/>
              <a:t>f</a:t>
            </a:r>
            <a:r>
              <a:rPr kumimoji="1" lang="en-US" altLang="ja-JP" sz="1600" dirty="0" err="1" smtClean="0"/>
              <a:t>rep</a:t>
            </a:r>
            <a:endParaRPr kumimoji="1" lang="ja-JP" altLang="en-US" sz="1600" dirty="0"/>
          </a:p>
        </p:txBody>
      </p:sp>
      <p:cxnSp>
        <p:nvCxnSpPr>
          <p:cNvPr id="17" name="直線矢印コネクタ 16"/>
          <p:cNvCxnSpPr/>
          <p:nvPr/>
        </p:nvCxnSpPr>
        <p:spPr bwMode="auto">
          <a:xfrm>
            <a:off x="7070989" y="1628800"/>
            <a:ext cx="1511112" cy="0"/>
          </a:xfrm>
          <a:prstGeom prst="straightConnector1">
            <a:avLst/>
          </a:prstGeom>
          <a:noFill/>
          <a:ln w="31750"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val="34560475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シングルピクセルイメージング</a:t>
            </a:r>
            <a:endParaRPr kumimoji="1" lang="ja-JP" altLang="en-US" sz="3600" dirty="0"/>
          </a:p>
        </p:txBody>
      </p:sp>
      <p:sp>
        <p:nvSpPr>
          <p:cNvPr id="16" name="正方形/長方形 15"/>
          <p:cNvSpPr/>
          <p:nvPr/>
        </p:nvSpPr>
        <p:spPr>
          <a:xfrm>
            <a:off x="0" y="6525344"/>
            <a:ext cx="7020338" cy="259045"/>
          </a:xfrm>
          <a:prstGeom prst="rect">
            <a:avLst/>
          </a:prstGeom>
        </p:spPr>
        <p:txBody>
          <a:bodyPr wrap="square">
            <a:spAutoFit/>
          </a:bodyPr>
          <a:lstStyle/>
          <a:p>
            <a:pPr algn="just">
              <a:lnSpc>
                <a:spcPts val="1300"/>
              </a:lnSpc>
              <a:spcAft>
                <a:spcPts val="0"/>
              </a:spcAft>
            </a:pPr>
            <a:r>
              <a:rPr lang="en-US" altLang="ja-JP" sz="1600" i="1" kern="100" dirty="0" smtClean="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Ref)Marco </a:t>
            </a:r>
            <a:r>
              <a:rPr lang="en-US" altLang="ja-JP" sz="1600" i="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F. Duarte </a:t>
            </a:r>
            <a:r>
              <a:rPr lang="en-US" altLang="ja-JP" i="1" kern="100" dirty="0">
                <a:latin typeface="Times New Roman" panose="02020603050405020304" pitchFamily="18" charset="0"/>
                <a:ea typeface="ＭＳ 明朝" panose="02020609040205080304" pitchFamily="17" charset="-128"/>
                <a:cs typeface="Times New Roman" panose="02020603050405020304" pitchFamily="18" charset="0"/>
              </a:rPr>
              <a:t>et al., </a:t>
            </a:r>
            <a:r>
              <a:rPr lang="en-US" altLang="ja-JP" i="1" kern="100" dirty="0" smtClean="0">
                <a:latin typeface="Times New Roman" panose="02020603050405020304" pitchFamily="18" charset="0"/>
                <a:ea typeface="ＭＳ 明朝" panose="02020609040205080304" pitchFamily="17" charset="-128"/>
                <a:cs typeface="Times New Roman" panose="02020603050405020304" pitchFamily="18" charset="0"/>
              </a:rPr>
              <a:t>IEEE </a:t>
            </a:r>
            <a:r>
              <a:rPr lang="en-US" altLang="ja-JP" i="1" kern="100" dirty="0">
                <a:latin typeface="Times New Roman" panose="02020603050405020304" pitchFamily="18" charset="0"/>
                <a:ea typeface="ＭＳ 明朝" panose="02020609040205080304" pitchFamily="17" charset="-128"/>
                <a:cs typeface="Times New Roman" panose="02020603050405020304" pitchFamily="18" charset="0"/>
              </a:rPr>
              <a:t>Signal Processing Magazine </a:t>
            </a:r>
            <a:r>
              <a:rPr lang="en-US" altLang="ja-JP" b="1" i="1" kern="1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i="1" kern="100" dirty="0">
                <a:latin typeface="Times New Roman" panose="02020603050405020304" pitchFamily="18" charset="0"/>
                <a:ea typeface="ＭＳ 明朝" panose="02020609040205080304" pitchFamily="17" charset="-128"/>
                <a:cs typeface="Times New Roman" panose="02020603050405020304" pitchFamily="18" charset="0"/>
              </a:rPr>
              <a:t>, 83 (2008).</a:t>
            </a:r>
            <a:endParaRPr lang="ja-JP" altLang="ja-JP" i="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正方形/長方形 2"/>
          <p:cNvSpPr/>
          <p:nvPr/>
        </p:nvSpPr>
        <p:spPr>
          <a:xfrm>
            <a:off x="143999" y="1752600"/>
            <a:ext cx="8856002" cy="461665"/>
          </a:xfrm>
          <a:prstGeom prst="rect">
            <a:avLst/>
          </a:prstGeom>
        </p:spPr>
        <p:txBody>
          <a:bodyPr wrap="square">
            <a:spAutoFit/>
          </a:bodyPr>
          <a:lstStyle/>
          <a:p>
            <a:r>
              <a:rPr lang="ja-JP" altLang="en-US" sz="2400" dirty="0" smtClean="0"/>
              <a:t>単一チャンネル検出器を用いて再構成像を得るイメージング法</a:t>
            </a:r>
            <a:endParaRPr lang="en-US" altLang="ja-JP" sz="2400" dirty="0" smtClean="0"/>
          </a:p>
        </p:txBody>
      </p:sp>
      <p:pic>
        <p:nvPicPr>
          <p:cNvPr id="4" name="図 3"/>
          <p:cNvPicPr>
            <a:picLocks noChangeAspect="1"/>
          </p:cNvPicPr>
          <p:nvPr/>
        </p:nvPicPr>
        <p:blipFill>
          <a:blip r:embed="rId2"/>
          <a:stretch>
            <a:fillRect/>
          </a:stretch>
        </p:blipFill>
        <p:spPr>
          <a:xfrm>
            <a:off x="177535" y="2420888"/>
            <a:ext cx="4973036" cy="1458966"/>
          </a:xfrm>
          <a:prstGeom prst="rect">
            <a:avLst/>
          </a:prstGeom>
        </p:spPr>
      </p:pic>
      <p:pic>
        <p:nvPicPr>
          <p:cNvPr id="5" name="図 4"/>
          <p:cNvPicPr>
            <a:picLocks noChangeAspect="1"/>
          </p:cNvPicPr>
          <p:nvPr/>
        </p:nvPicPr>
        <p:blipFill rotWithShape="1">
          <a:blip r:embed="rId3"/>
          <a:srcRect l="27812" t="49737" r="37029" b="10766"/>
          <a:stretch/>
        </p:blipFill>
        <p:spPr>
          <a:xfrm>
            <a:off x="5940152" y="2780928"/>
            <a:ext cx="1656118" cy="1334782"/>
          </a:xfrm>
          <a:prstGeom prst="rect">
            <a:avLst/>
          </a:prstGeom>
        </p:spPr>
      </p:pic>
      <p:sp>
        <p:nvSpPr>
          <p:cNvPr id="6" name="テキスト ボックス 5"/>
          <p:cNvSpPr txBox="1"/>
          <p:nvPr/>
        </p:nvSpPr>
        <p:spPr>
          <a:xfrm>
            <a:off x="323594" y="4398090"/>
            <a:ext cx="7488766" cy="1938992"/>
          </a:xfrm>
          <a:prstGeom prst="rect">
            <a:avLst/>
          </a:prstGeom>
          <a:noFill/>
        </p:spPr>
        <p:txBody>
          <a:bodyPr wrap="square" rtlCol="0">
            <a:spAutoFit/>
          </a:bodyPr>
          <a:lstStyle/>
          <a:p>
            <a:r>
              <a:rPr kumimoji="1" lang="ja-JP" altLang="en-US" sz="2400" dirty="0" smtClean="0"/>
              <a:t>・高感度なイメージングが見込める</a:t>
            </a:r>
            <a:endParaRPr kumimoji="1" lang="en-US" altLang="ja-JP" sz="2400" dirty="0" smtClean="0"/>
          </a:p>
          <a:p>
            <a:endParaRPr lang="en-US" altLang="ja-JP" sz="2400" dirty="0"/>
          </a:p>
          <a:p>
            <a:r>
              <a:rPr kumimoji="1" lang="ja-JP" altLang="en-US" sz="2400" dirty="0" smtClean="0"/>
              <a:t>・様々な波長帯（紫外，赤外，近赤）で使用できる</a:t>
            </a:r>
            <a:endParaRPr kumimoji="1" lang="en-US" altLang="ja-JP" sz="2400" dirty="0" smtClean="0"/>
          </a:p>
          <a:p>
            <a:endParaRPr lang="en-US" altLang="ja-JP" sz="2400" dirty="0"/>
          </a:p>
          <a:p>
            <a:r>
              <a:rPr kumimoji="1" lang="ja-JP" altLang="en-US" sz="2400" dirty="0" smtClean="0">
                <a:solidFill>
                  <a:srgbClr val="FF0000"/>
                </a:solidFill>
              </a:rPr>
              <a:t>・機械的操作を必要としない</a:t>
            </a:r>
            <a:endParaRPr kumimoji="1" lang="ja-JP" altLang="en-US" sz="2400" dirty="0">
              <a:solidFill>
                <a:srgbClr val="FF0000"/>
              </a:solidFill>
            </a:endParaRPr>
          </a:p>
        </p:txBody>
      </p:sp>
    </p:spTree>
    <p:extLst>
      <p:ext uri="{BB962C8B-B14F-4D97-AF65-F5344CB8AC3E}">
        <p14:creationId xmlns:p14="http://schemas.microsoft.com/office/powerpoint/2010/main" val="34137214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51552" y="484772"/>
            <a:ext cx="8316662" cy="490066"/>
          </a:xfrm>
        </p:spPr>
        <p:txBody>
          <a:bodyPr/>
          <a:lstStyle/>
          <a:p>
            <a:r>
              <a:rPr kumimoji="1" lang="ja-JP" altLang="en-US" sz="3200" dirty="0" smtClean="0"/>
              <a:t>巡回型アダマール変換イメージングの原理</a:t>
            </a:r>
            <a:endParaRPr kumimoji="1" lang="ja-JP" altLang="en-US" sz="3200" dirty="0"/>
          </a:p>
        </p:txBody>
      </p:sp>
      <p:pic>
        <p:nvPicPr>
          <p:cNvPr id="2" name="図 1"/>
          <p:cNvPicPr>
            <a:picLocks noChangeAspect="1"/>
          </p:cNvPicPr>
          <p:nvPr/>
        </p:nvPicPr>
        <p:blipFill>
          <a:blip r:embed="rId3"/>
          <a:stretch>
            <a:fillRect/>
          </a:stretch>
        </p:blipFill>
        <p:spPr>
          <a:xfrm>
            <a:off x="262854" y="4433552"/>
            <a:ext cx="3225623" cy="2105472"/>
          </a:xfrm>
          <a:prstGeom prst="rect">
            <a:avLst/>
          </a:prstGeom>
        </p:spPr>
      </p:pic>
      <p:sp>
        <p:nvSpPr>
          <p:cNvPr id="78" name="正方形/長方形 77"/>
          <p:cNvSpPr/>
          <p:nvPr/>
        </p:nvSpPr>
        <p:spPr>
          <a:xfrm>
            <a:off x="395536" y="4089759"/>
            <a:ext cx="3262432" cy="461665"/>
          </a:xfrm>
          <a:prstGeom prst="rect">
            <a:avLst/>
          </a:prstGeom>
        </p:spPr>
        <p:txBody>
          <a:bodyPr wrap="none">
            <a:spAutoFit/>
          </a:bodyPr>
          <a:lstStyle/>
          <a:p>
            <a:r>
              <a:rPr lang="ja-JP" altLang="en-US" sz="2400" dirty="0"/>
              <a:t>巡回型</a:t>
            </a:r>
            <a:r>
              <a:rPr lang="ja-JP" altLang="en-US" sz="2400" dirty="0" smtClean="0"/>
              <a:t>アダマール行列</a:t>
            </a:r>
            <a:endParaRPr lang="ja-JP" altLang="en-US" sz="2400" dirty="0"/>
          </a:p>
        </p:txBody>
      </p:sp>
      <p:pic>
        <p:nvPicPr>
          <p:cNvPr id="1156" name="Picture 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1052736"/>
            <a:ext cx="9180512" cy="216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テキスト ボックス 2"/>
              <p:cNvSpPr txBox="1"/>
              <p:nvPr/>
            </p:nvSpPr>
            <p:spPr>
              <a:xfrm>
                <a:off x="6799312" y="3731840"/>
                <a:ext cx="23225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1" i="0" smtClean="0">
                          <a:latin typeface="Cambria Math"/>
                        </a:rPr>
                        <m:t>𝐈</m:t>
                      </m:r>
                      <m:r>
                        <a:rPr kumimoji="1" lang="en-US" altLang="ja-JP" sz="2400" b="0" i="1" smtClean="0">
                          <a:latin typeface="Cambria Math"/>
                          <a:ea typeface="Cambria Math"/>
                        </a:rPr>
                        <m:t>=</m:t>
                      </m:r>
                      <m:sSub>
                        <m:sSubPr>
                          <m:ctrlPr>
                            <a:rPr kumimoji="1" lang="en-US" altLang="ja-JP" sz="2400" b="1" i="1" smtClean="0">
                              <a:latin typeface="Cambria Math"/>
                              <a:ea typeface="Cambria Math"/>
                            </a:rPr>
                          </m:ctrlPr>
                        </m:sSubPr>
                        <m:e>
                          <m:r>
                            <a:rPr kumimoji="1" lang="en-US" altLang="ja-JP" sz="2400" b="1" i="0" smtClean="0">
                              <a:latin typeface="Cambria Math"/>
                              <a:ea typeface="Cambria Math"/>
                            </a:rPr>
                            <m:t>𝐌</m:t>
                          </m:r>
                        </m:e>
                        <m:sub>
                          <m:r>
                            <a:rPr kumimoji="1" lang="en-US" altLang="ja-JP" sz="2400" b="1" i="0" smtClean="0">
                              <a:latin typeface="Cambria Math"/>
                              <a:ea typeface="Cambria Math"/>
                            </a:rPr>
                            <m:t>𝐍</m:t>
                          </m:r>
                        </m:sub>
                      </m:sSub>
                      <m:r>
                        <a:rPr kumimoji="1" lang="en-US" altLang="ja-JP" sz="2400" b="1" i="0" smtClean="0">
                          <a:latin typeface="Cambria Math"/>
                          <a:ea typeface="Cambria Math"/>
                        </a:rPr>
                        <m:t>𝐒</m:t>
                      </m:r>
                    </m:oMath>
                  </m:oMathPara>
                </a14:m>
                <a:endParaRPr kumimoji="1" lang="ja-JP" altLang="en-US" sz="2400" b="1"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6799312" y="3731840"/>
                <a:ext cx="2322512" cy="461665"/>
              </a:xfrm>
              <a:prstGeom prst="rect">
                <a:avLst/>
              </a:prstGeom>
              <a:blipFill rotWithShape="1">
                <a:blip r:embed="rId5"/>
                <a:stretch>
                  <a:fillRect b="-3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9" name="テキスト ボックス 88"/>
              <p:cNvSpPr txBox="1"/>
              <p:nvPr/>
            </p:nvSpPr>
            <p:spPr>
              <a:xfrm>
                <a:off x="6779448" y="4643899"/>
                <a:ext cx="23225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1" i="0" smtClean="0">
                          <a:latin typeface="Cambria Math"/>
                          <a:ea typeface="Cambria Math"/>
                        </a:rPr>
                        <m:t>𝐒</m:t>
                      </m:r>
                      <m:r>
                        <a:rPr kumimoji="1" lang="en-US" altLang="ja-JP" sz="2400" b="0" i="1" smtClean="0">
                          <a:latin typeface="Cambria Math"/>
                          <a:ea typeface="Cambria Math"/>
                        </a:rPr>
                        <m:t>=</m:t>
                      </m:r>
                      <m:sSub>
                        <m:sSubPr>
                          <m:ctrlPr>
                            <a:rPr kumimoji="1" lang="en-US" altLang="ja-JP" sz="2400" b="1" i="1" smtClean="0">
                              <a:latin typeface="Cambria Math"/>
                              <a:ea typeface="Cambria Math"/>
                            </a:rPr>
                          </m:ctrlPr>
                        </m:sSubPr>
                        <m:e>
                          <m:r>
                            <a:rPr kumimoji="1" lang="en-US" altLang="ja-JP" sz="2400" b="1" i="0" smtClean="0">
                              <a:latin typeface="Cambria Math"/>
                              <a:ea typeface="Cambria Math"/>
                            </a:rPr>
                            <m:t>𝐌</m:t>
                          </m:r>
                        </m:e>
                        <m:sub>
                          <m:r>
                            <a:rPr kumimoji="1" lang="en-US" altLang="ja-JP" sz="2400" b="1" i="0" smtClean="0">
                              <a:latin typeface="Cambria Math"/>
                              <a:ea typeface="Cambria Math"/>
                            </a:rPr>
                            <m:t>𝐍</m:t>
                          </m:r>
                        </m:sub>
                      </m:sSub>
                      <m:r>
                        <a:rPr kumimoji="1" lang="en-US" altLang="ja-JP" sz="2400" b="1" i="0" smtClean="0">
                          <a:latin typeface="Cambria Math"/>
                          <a:ea typeface="Cambria Math"/>
                        </a:rPr>
                        <m:t>𝐈</m:t>
                      </m:r>
                    </m:oMath>
                  </m:oMathPara>
                </a14:m>
                <a:endParaRPr kumimoji="1" lang="ja-JP" altLang="en-US" sz="2400" b="1" dirty="0"/>
              </a:p>
            </p:txBody>
          </p:sp>
        </mc:Choice>
        <mc:Fallback xmlns="">
          <p:sp>
            <p:nvSpPr>
              <p:cNvPr id="89" name="テキスト ボックス 88"/>
              <p:cNvSpPr txBox="1">
                <a:spLocks noRot="1" noChangeAspect="1" noMove="1" noResize="1" noEditPoints="1" noAdjustHandles="1" noChangeArrowheads="1" noChangeShapeType="1" noTextEdit="1"/>
              </p:cNvSpPr>
              <p:nvPr/>
            </p:nvSpPr>
            <p:spPr>
              <a:xfrm>
                <a:off x="6779448" y="4643899"/>
                <a:ext cx="2322512" cy="461665"/>
              </a:xfrm>
              <a:prstGeom prst="rect">
                <a:avLst/>
              </a:prstGeom>
              <a:blipFill rotWithShape="1">
                <a:blip r:embed="rId6"/>
                <a:stretch>
                  <a:fillRect b="-3947"/>
                </a:stretch>
              </a:blipFill>
            </p:spPr>
            <p:txBody>
              <a:bodyPr/>
              <a:lstStyle/>
              <a:p>
                <a:r>
                  <a:rPr lang="ja-JP" altLang="en-US">
                    <a:noFill/>
                  </a:rPr>
                  <a:t> </a:t>
                </a:r>
              </a:p>
            </p:txBody>
          </p:sp>
        </mc:Fallback>
      </mc:AlternateContent>
      <p:pic>
        <p:nvPicPr>
          <p:cNvPr id="1157" name="Picture 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8308" y="3394262"/>
            <a:ext cx="2431139" cy="139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正方形/長方形 98"/>
          <p:cNvSpPr/>
          <p:nvPr/>
        </p:nvSpPr>
        <p:spPr>
          <a:xfrm>
            <a:off x="7506325" y="4243789"/>
            <a:ext cx="954107" cy="400110"/>
          </a:xfrm>
          <a:prstGeom prst="rect">
            <a:avLst/>
          </a:prstGeom>
        </p:spPr>
        <p:txBody>
          <a:bodyPr wrap="none">
            <a:spAutoFit/>
          </a:bodyPr>
          <a:lstStyle/>
          <a:p>
            <a:r>
              <a:rPr lang="ja-JP" altLang="en-US" sz="2000" dirty="0" smtClean="0"/>
              <a:t>逆変換</a:t>
            </a:r>
            <a:endParaRPr lang="ja-JP" altLang="en-US" sz="2000" dirty="0"/>
          </a:p>
        </p:txBody>
      </p:sp>
      <p:sp>
        <p:nvSpPr>
          <p:cNvPr id="100" name="正方形/長方形 99"/>
          <p:cNvSpPr/>
          <p:nvPr/>
        </p:nvSpPr>
        <p:spPr>
          <a:xfrm>
            <a:off x="7019622" y="3331730"/>
            <a:ext cx="1980029" cy="400110"/>
          </a:xfrm>
          <a:prstGeom prst="rect">
            <a:avLst/>
          </a:prstGeom>
        </p:spPr>
        <p:txBody>
          <a:bodyPr wrap="none">
            <a:spAutoFit/>
          </a:bodyPr>
          <a:lstStyle/>
          <a:p>
            <a:r>
              <a:rPr lang="ja-JP" altLang="en-US" sz="2000" dirty="0"/>
              <a:t>アダマール変換</a:t>
            </a:r>
          </a:p>
        </p:txBody>
      </p:sp>
      <p:pic>
        <p:nvPicPr>
          <p:cNvPr id="10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3743" y="5444431"/>
            <a:ext cx="261977" cy="1368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52" name="右矢印 1151"/>
          <p:cNvSpPr/>
          <p:nvPr/>
        </p:nvSpPr>
        <p:spPr bwMode="auto">
          <a:xfrm>
            <a:off x="5204423" y="5371396"/>
            <a:ext cx="1296144" cy="360040"/>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8" name="正方形/長方形 107"/>
          <p:cNvSpPr/>
          <p:nvPr/>
        </p:nvSpPr>
        <p:spPr>
          <a:xfrm>
            <a:off x="4958225" y="5867256"/>
            <a:ext cx="1895071" cy="830997"/>
          </a:xfrm>
          <a:prstGeom prst="rect">
            <a:avLst/>
          </a:prstGeom>
        </p:spPr>
        <p:txBody>
          <a:bodyPr wrap="none">
            <a:spAutoFit/>
          </a:bodyPr>
          <a:lstStyle/>
          <a:p>
            <a:pPr algn="ctr"/>
            <a:r>
              <a:rPr lang="en-US" altLang="ja-JP" sz="2400" dirty="0" smtClean="0"/>
              <a:t>2</a:t>
            </a:r>
            <a:r>
              <a:rPr lang="ja-JP" altLang="en-US" sz="2400" dirty="0" smtClean="0"/>
              <a:t>次元配列に</a:t>
            </a:r>
            <a:endParaRPr lang="en-US" altLang="ja-JP" sz="2400" dirty="0" smtClean="0"/>
          </a:p>
          <a:p>
            <a:pPr algn="ctr"/>
            <a:r>
              <a:rPr lang="ja-JP" altLang="en-US" sz="2400" dirty="0" smtClean="0"/>
              <a:t>並べ替え</a:t>
            </a:r>
            <a:endParaRPr lang="ja-JP" altLang="en-US" sz="2400" dirty="0"/>
          </a:p>
        </p:txBody>
      </p:sp>
      <mc:AlternateContent xmlns:mc="http://schemas.openxmlformats.org/markup-compatibility/2006" xmlns:a14="http://schemas.microsoft.com/office/drawing/2010/main">
        <mc:Choice Requires="a14">
          <p:sp>
            <p:nvSpPr>
              <p:cNvPr id="109" name="テキスト ボックス 108"/>
              <p:cNvSpPr txBox="1"/>
              <p:nvPr/>
            </p:nvSpPr>
            <p:spPr>
              <a:xfrm>
                <a:off x="4139952" y="5055567"/>
                <a:ext cx="99417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1" i="0" smtClean="0">
                          <a:latin typeface="Cambria Math"/>
                        </a:rPr>
                        <m:t>𝐒</m:t>
                      </m:r>
                    </m:oMath>
                  </m:oMathPara>
                </a14:m>
                <a:endParaRPr kumimoji="1" lang="ja-JP" altLang="en-US" sz="2400" b="1" dirty="0"/>
              </a:p>
            </p:txBody>
          </p:sp>
        </mc:Choice>
        <mc:Fallback xmlns="">
          <p:sp>
            <p:nvSpPr>
              <p:cNvPr id="109" name="テキスト ボックス 108"/>
              <p:cNvSpPr txBox="1">
                <a:spLocks noRot="1" noChangeAspect="1" noMove="1" noResize="1" noEditPoints="1" noAdjustHandles="1" noChangeArrowheads="1" noChangeShapeType="1" noTextEdit="1"/>
              </p:cNvSpPr>
              <p:nvPr/>
            </p:nvSpPr>
            <p:spPr>
              <a:xfrm>
                <a:off x="4139952" y="5055567"/>
                <a:ext cx="994171" cy="461665"/>
              </a:xfrm>
              <a:prstGeom prst="rect">
                <a:avLst/>
              </a:prstGeom>
              <a:blipFill rotWithShape="1">
                <a:blip r:embed="rId9"/>
                <a:stretch>
                  <a:fillRect/>
                </a:stretch>
              </a:blipFill>
            </p:spPr>
            <p:txBody>
              <a:bodyPr/>
              <a:lstStyle/>
              <a:p>
                <a:r>
                  <a:rPr lang="ja-JP" altLang="en-US">
                    <a:noFill/>
                  </a:rPr>
                  <a:t> </a:t>
                </a:r>
              </a:p>
            </p:txBody>
          </p:sp>
        </mc:Fallback>
      </mc:AlternateContent>
      <p:pic>
        <p:nvPicPr>
          <p:cNvPr id="1159" name="Picture 1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8845" y="5517232"/>
            <a:ext cx="901587" cy="85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8" name="Picture 13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86778" y="5760680"/>
            <a:ext cx="45719" cy="37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0" name="正方形/長方形 109"/>
          <p:cNvSpPr/>
          <p:nvPr/>
        </p:nvSpPr>
        <p:spPr>
          <a:xfrm>
            <a:off x="7331891" y="6381328"/>
            <a:ext cx="1415773" cy="461665"/>
          </a:xfrm>
          <a:prstGeom prst="rect">
            <a:avLst/>
          </a:prstGeom>
        </p:spPr>
        <p:txBody>
          <a:bodyPr wrap="none">
            <a:spAutoFit/>
          </a:bodyPr>
          <a:lstStyle/>
          <a:p>
            <a:pPr algn="ctr"/>
            <a:r>
              <a:rPr lang="ja-JP" altLang="en-US" sz="2400" dirty="0"/>
              <a:t>再構</a:t>
            </a:r>
            <a:r>
              <a:rPr lang="ja-JP" altLang="en-US" sz="2400" dirty="0" smtClean="0"/>
              <a:t>成像</a:t>
            </a:r>
            <a:endParaRPr lang="en-US" altLang="ja-JP" sz="2400" dirty="0" smtClean="0"/>
          </a:p>
        </p:txBody>
      </p:sp>
      <mc:AlternateContent xmlns:mc="http://schemas.openxmlformats.org/markup-compatibility/2006" xmlns:a14="http://schemas.microsoft.com/office/drawing/2010/main">
        <mc:Choice Requires="a14">
          <p:sp>
            <p:nvSpPr>
              <p:cNvPr id="112" name="テキスト ボックス 111"/>
              <p:cNvSpPr txBox="1"/>
              <p:nvPr/>
            </p:nvSpPr>
            <p:spPr>
              <a:xfrm>
                <a:off x="6660232" y="5140563"/>
                <a:ext cx="99417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2400" b="0" i="0" smtClean="0">
                          <a:latin typeface="Cambria Math"/>
                        </a:rPr>
                        <m:t>S</m:t>
                      </m:r>
                      <m:d>
                        <m:dPr>
                          <m:ctrlPr>
                            <a:rPr kumimoji="1" lang="en-US" altLang="ja-JP" sz="2400" b="0" i="1" smtClean="0">
                              <a:latin typeface="Cambria Math"/>
                            </a:rPr>
                          </m:ctrlPr>
                        </m:dPr>
                        <m:e>
                          <m:r>
                            <a:rPr kumimoji="1" lang="en-US" altLang="ja-JP" sz="2400" b="0" i="1" smtClean="0">
                              <a:latin typeface="Cambria Math"/>
                            </a:rPr>
                            <m:t>𝑥</m:t>
                          </m:r>
                          <m:r>
                            <a:rPr kumimoji="1" lang="en-US" altLang="ja-JP" sz="2400" b="0" i="1" smtClean="0">
                              <a:latin typeface="Cambria Math"/>
                            </a:rPr>
                            <m:t>,</m:t>
                          </m:r>
                          <m:r>
                            <a:rPr kumimoji="1" lang="en-US" altLang="ja-JP" sz="2400" b="0" i="1" smtClean="0">
                              <a:latin typeface="Cambria Math"/>
                            </a:rPr>
                            <m:t>𝑦</m:t>
                          </m:r>
                        </m:e>
                      </m:d>
                    </m:oMath>
                  </m:oMathPara>
                </a14:m>
                <a:endParaRPr kumimoji="1" lang="ja-JP" altLang="en-US" sz="2400" dirty="0"/>
              </a:p>
            </p:txBody>
          </p:sp>
        </mc:Choice>
        <mc:Fallback xmlns="">
          <p:sp>
            <p:nvSpPr>
              <p:cNvPr id="112" name="テキスト ボックス 111"/>
              <p:cNvSpPr txBox="1">
                <a:spLocks noRot="1" noChangeAspect="1" noMove="1" noResize="1" noEditPoints="1" noAdjustHandles="1" noChangeArrowheads="1" noChangeShapeType="1" noTextEdit="1"/>
              </p:cNvSpPr>
              <p:nvPr/>
            </p:nvSpPr>
            <p:spPr>
              <a:xfrm>
                <a:off x="6660232" y="5140563"/>
                <a:ext cx="994171" cy="461665"/>
              </a:xfrm>
              <a:prstGeom prst="rect">
                <a:avLst/>
              </a:prstGeom>
              <a:blipFill rotWithShape="1">
                <a:blip r:embed="rId12"/>
                <a:stretch>
                  <a:fillRect l="-1840" b="-1184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0872934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SLM</a:t>
            </a:r>
            <a:r>
              <a:rPr lang="ja-JP" altLang="en-US" dirty="0" smtClean="0"/>
              <a:t>の</a:t>
            </a:r>
            <a:r>
              <a:rPr lang="ja-JP" altLang="en-US" dirty="0"/>
              <a:t>原理</a:t>
            </a:r>
            <a:endParaRPr kumimoji="1" lang="ja-JP" altLang="en-US" dirty="0"/>
          </a:p>
        </p:txBody>
      </p:sp>
      <p:pic>
        <p:nvPicPr>
          <p:cNvPr id="4" name="図 3"/>
          <p:cNvPicPr>
            <a:picLocks noChangeAspect="1"/>
          </p:cNvPicPr>
          <p:nvPr/>
        </p:nvPicPr>
        <p:blipFill rotWithShape="1">
          <a:blip r:embed="rId3"/>
          <a:srcRect l="13429" t="20460" r="51147" b="31426"/>
          <a:stretch/>
        </p:blipFill>
        <p:spPr>
          <a:xfrm>
            <a:off x="413206" y="3390078"/>
            <a:ext cx="3853917" cy="2940993"/>
          </a:xfrm>
          <a:prstGeom prst="rect">
            <a:avLst/>
          </a:prstGeom>
        </p:spPr>
      </p:pic>
      <p:sp>
        <p:nvSpPr>
          <p:cNvPr id="5" name="コンテンツ プレースホルダー 2"/>
          <p:cNvSpPr txBox="1">
            <a:spLocks/>
          </p:cNvSpPr>
          <p:nvPr/>
        </p:nvSpPr>
        <p:spPr bwMode="auto">
          <a:xfrm>
            <a:off x="4711188" y="3784931"/>
            <a:ext cx="4364360" cy="13388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buFontTx/>
              <a:buNone/>
            </a:pPr>
            <a:r>
              <a:rPr lang="ja-JP" altLang="en-US" sz="2000" kern="0" dirty="0" smtClean="0"/>
              <a:t>液晶分子が寝た状態と起き上がった状態での屈折率の差を利用して光の光路長を変化させて</a:t>
            </a:r>
            <a:r>
              <a:rPr lang="ja-JP" altLang="en-US" sz="2000" kern="0" dirty="0" smtClean="0">
                <a:solidFill>
                  <a:srgbClr val="FF0000"/>
                </a:solidFill>
              </a:rPr>
              <a:t>位相差を生じさせる</a:t>
            </a:r>
            <a:endParaRPr lang="en-US" altLang="ja-JP" sz="2000" kern="0" dirty="0" smtClean="0">
              <a:solidFill>
                <a:srgbClr val="FF0000"/>
              </a:solidFill>
            </a:endParaRPr>
          </a:p>
        </p:txBody>
      </p:sp>
      <p:sp>
        <p:nvSpPr>
          <p:cNvPr id="6" name="テキスト ボックス 5"/>
          <p:cNvSpPr txBox="1"/>
          <p:nvPr/>
        </p:nvSpPr>
        <p:spPr>
          <a:xfrm>
            <a:off x="4711188" y="2280848"/>
            <a:ext cx="4109283" cy="707886"/>
          </a:xfrm>
          <a:prstGeom prst="rect">
            <a:avLst/>
          </a:prstGeom>
          <a:noFill/>
        </p:spPr>
        <p:txBody>
          <a:bodyPr wrap="square" rtlCol="0">
            <a:spAutoFit/>
          </a:bodyPr>
          <a:lstStyle/>
          <a:p>
            <a:r>
              <a:rPr kumimoji="1" lang="ja-JP" altLang="en-US" sz="2000" dirty="0" smtClean="0"/>
              <a:t>液晶の電圧をかけると分子の並び方が変わる性質を利用</a:t>
            </a:r>
            <a:endParaRPr kumimoji="1" lang="ja-JP" altLang="en-US" sz="2000" dirty="0"/>
          </a:p>
        </p:txBody>
      </p:sp>
      <p:sp>
        <p:nvSpPr>
          <p:cNvPr id="3" name="下矢印 2"/>
          <p:cNvSpPr/>
          <p:nvPr/>
        </p:nvSpPr>
        <p:spPr bwMode="auto">
          <a:xfrm>
            <a:off x="6502152" y="5301208"/>
            <a:ext cx="465637" cy="576064"/>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7" name="テキスト ボックス 6"/>
          <p:cNvSpPr txBox="1"/>
          <p:nvPr/>
        </p:nvSpPr>
        <p:spPr>
          <a:xfrm>
            <a:off x="4680328" y="5919952"/>
            <a:ext cx="4109283" cy="707886"/>
          </a:xfrm>
          <a:prstGeom prst="rect">
            <a:avLst/>
          </a:prstGeom>
          <a:noFill/>
        </p:spPr>
        <p:txBody>
          <a:bodyPr wrap="square" rtlCol="0">
            <a:spAutoFit/>
          </a:bodyPr>
          <a:lstStyle/>
          <a:p>
            <a:r>
              <a:rPr lang="ja-JP" altLang="en-US" sz="2000" dirty="0" smtClean="0"/>
              <a:t>波長板や偏光子と組み合わせて使うことで強度や偏光も変調可能</a:t>
            </a:r>
            <a:endParaRPr kumimoji="1" lang="ja-JP" altLang="en-US" sz="2000" dirty="0"/>
          </a:p>
        </p:txBody>
      </p:sp>
      <p:sp>
        <p:nvSpPr>
          <p:cNvPr id="8" name="正方形/長方形 7"/>
          <p:cNvSpPr/>
          <p:nvPr/>
        </p:nvSpPr>
        <p:spPr>
          <a:xfrm>
            <a:off x="0" y="6525344"/>
            <a:ext cx="7020338" cy="269433"/>
          </a:xfrm>
          <a:prstGeom prst="rect">
            <a:avLst/>
          </a:prstGeom>
        </p:spPr>
        <p:txBody>
          <a:bodyPr wrap="square">
            <a:spAutoFit/>
          </a:bodyPr>
          <a:lstStyle/>
          <a:p>
            <a:pPr algn="just">
              <a:lnSpc>
                <a:spcPts val="1300"/>
              </a:lnSpc>
              <a:spcAft>
                <a:spcPts val="0"/>
              </a:spcAft>
            </a:pPr>
            <a:r>
              <a:rPr lang="en-US" altLang="ja-JP" sz="1600" i="1" kern="100" dirty="0" smtClean="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Ref)</a:t>
            </a:r>
            <a:r>
              <a:rPr lang="en-US" altLang="ja-JP" dirty="0"/>
              <a:t> </a:t>
            </a:r>
            <a:r>
              <a:rPr lang="en-US" altLang="ja-JP" sz="1600" i="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https://www.hamamatsu.com</a:t>
            </a:r>
            <a:r>
              <a:rPr lang="en-US" altLang="ja-JP" dirty="0"/>
              <a:t>/</a:t>
            </a:r>
            <a:endParaRPr lang="ja-JP" altLang="ja-JP" i="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下矢印 8"/>
          <p:cNvSpPr/>
          <p:nvPr/>
        </p:nvSpPr>
        <p:spPr bwMode="auto">
          <a:xfrm>
            <a:off x="6502152" y="3098800"/>
            <a:ext cx="465637" cy="576064"/>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10" name="図 9"/>
          <p:cNvPicPr>
            <a:picLocks noChangeAspect="1"/>
          </p:cNvPicPr>
          <p:nvPr/>
        </p:nvPicPr>
        <p:blipFill>
          <a:blip r:embed="rId4"/>
          <a:stretch>
            <a:fillRect/>
          </a:stretch>
        </p:blipFill>
        <p:spPr>
          <a:xfrm>
            <a:off x="631294" y="1313292"/>
            <a:ext cx="2085013" cy="1774090"/>
          </a:xfrm>
          <a:prstGeom prst="rect">
            <a:avLst/>
          </a:prstGeom>
        </p:spPr>
      </p:pic>
    </p:spTree>
    <p:extLst>
      <p:ext uri="{BB962C8B-B14F-4D97-AF65-F5344CB8AC3E}">
        <p14:creationId xmlns:p14="http://schemas.microsoft.com/office/powerpoint/2010/main" val="1346293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8676" y="260648"/>
            <a:ext cx="7772400" cy="1143000"/>
          </a:xfrm>
        </p:spPr>
        <p:txBody>
          <a:bodyPr/>
          <a:lstStyle/>
          <a:p>
            <a:r>
              <a:rPr lang="ja-JP" altLang="en-US" dirty="0"/>
              <a:t>実験</a:t>
            </a:r>
            <a:r>
              <a:rPr lang="ja-JP" altLang="en-US" dirty="0" smtClean="0"/>
              <a:t>装置</a:t>
            </a:r>
            <a:r>
              <a:rPr lang="en-US" altLang="ja-JP" dirty="0" smtClean="0"/>
              <a:t>(SLM)</a:t>
            </a:r>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268760"/>
            <a:ext cx="8064896" cy="534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グループ化 4"/>
          <p:cNvGrpSpPr/>
          <p:nvPr/>
        </p:nvGrpSpPr>
        <p:grpSpPr>
          <a:xfrm>
            <a:off x="1619672" y="3501008"/>
            <a:ext cx="1800200" cy="2088232"/>
            <a:chOff x="6228184" y="3212976"/>
            <a:chExt cx="1800200" cy="2088232"/>
          </a:xfrm>
        </p:grpSpPr>
        <p:sp>
          <p:nvSpPr>
            <p:cNvPr id="4" name="四角形吹き出し 3"/>
            <p:cNvSpPr/>
            <p:nvPr/>
          </p:nvSpPr>
          <p:spPr bwMode="auto">
            <a:xfrm>
              <a:off x="6228184" y="3212976"/>
              <a:ext cx="1800200" cy="2088232"/>
            </a:xfrm>
            <a:prstGeom prst="wedgeRectCallout">
              <a:avLst>
                <a:gd name="adj1" fmla="val 103565"/>
                <a:gd name="adj2" fmla="val -3084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pic>
          <p:nvPicPr>
            <p:cNvPr id="6" name="Picture 2" descr="H:\151218\line100p.bmp"/>
            <p:cNvPicPr>
              <a:picLocks noChangeAspect="1" noChangeArrowheads="1"/>
            </p:cNvPicPr>
            <p:nvPr/>
          </p:nvPicPr>
          <p:blipFill rotWithShape="1">
            <a:blip r:embed="rId4">
              <a:extLst>
                <a:ext uri="{28A0092B-C50C-407E-A947-70E740481C1C}">
                  <a14:useLocalDpi xmlns:a14="http://schemas.microsoft.com/office/drawing/2010/main" val="0"/>
                </a:ext>
              </a:extLst>
            </a:blip>
            <a:srcRect l="22960" t="21288" r="21423" b="2781"/>
            <a:stretch/>
          </p:blipFill>
          <p:spPr bwMode="auto">
            <a:xfrm>
              <a:off x="6287365" y="3356992"/>
              <a:ext cx="1669011" cy="182285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テキスト ボックス 6"/>
          <p:cNvSpPr txBox="1"/>
          <p:nvPr/>
        </p:nvSpPr>
        <p:spPr>
          <a:xfrm>
            <a:off x="544750" y="5787261"/>
            <a:ext cx="4315282" cy="954107"/>
          </a:xfrm>
          <a:prstGeom prst="rect">
            <a:avLst/>
          </a:prstGeom>
          <a:noFill/>
        </p:spPr>
        <p:txBody>
          <a:bodyPr wrap="square" rtlCol="0">
            <a:spAutoFit/>
          </a:bodyPr>
          <a:lstStyle/>
          <a:p>
            <a:pPr algn="ctr"/>
            <a:r>
              <a:rPr lang="ja-JP" altLang="en-US" sz="2800" dirty="0" smtClean="0"/>
              <a:t>空間的な位相制御により</a:t>
            </a:r>
            <a:endParaRPr lang="en-US" altLang="ja-JP" sz="2800" dirty="0" smtClean="0"/>
          </a:p>
          <a:p>
            <a:pPr algn="ctr"/>
            <a:r>
              <a:rPr lang="ja-JP" altLang="en-US" sz="2800" dirty="0" smtClean="0"/>
              <a:t>強度変調できている</a:t>
            </a:r>
            <a:endParaRPr kumimoji="1" lang="ja-JP" altLang="en-US" sz="2800" dirty="0"/>
          </a:p>
        </p:txBody>
      </p:sp>
      <p:grpSp>
        <p:nvGrpSpPr>
          <p:cNvPr id="3" name="グループ化 2"/>
          <p:cNvGrpSpPr/>
          <p:nvPr/>
        </p:nvGrpSpPr>
        <p:grpSpPr>
          <a:xfrm>
            <a:off x="6516216" y="2996952"/>
            <a:ext cx="2520280" cy="2016224"/>
            <a:chOff x="6516216" y="2996952"/>
            <a:chExt cx="2520280" cy="2016224"/>
          </a:xfrm>
        </p:grpSpPr>
        <p:sp>
          <p:nvSpPr>
            <p:cNvPr id="8" name="角丸四角形吹き出し 7"/>
            <p:cNvSpPr/>
            <p:nvPr/>
          </p:nvSpPr>
          <p:spPr bwMode="auto">
            <a:xfrm>
              <a:off x="6516216" y="2996952"/>
              <a:ext cx="2520280" cy="2016224"/>
            </a:xfrm>
            <a:prstGeom prst="wedgeRoundRectCallout">
              <a:avLst>
                <a:gd name="adj1" fmla="val -30101"/>
                <a:gd name="adj2" fmla="val -79040"/>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918" t="3628" b="12125"/>
            <a:stretch/>
          </p:blipFill>
          <p:spPr bwMode="auto">
            <a:xfrm>
              <a:off x="6717236" y="3170519"/>
              <a:ext cx="2088232" cy="177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4920767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5458</TotalTime>
  <Words>1026</Words>
  <Application>Microsoft Office PowerPoint</Application>
  <PresentationFormat>画面に合わせる (4:3)</PresentationFormat>
  <Paragraphs>179</Paragraphs>
  <Slides>20</Slides>
  <Notes>12</Notes>
  <HiddenSlides>8</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テーマ1</vt:lpstr>
      <vt:lpstr>デュアル光コムを用いた シングルピクセルイメージングの研究</vt:lpstr>
      <vt:lpstr>研究背景</vt:lpstr>
      <vt:lpstr>本研究の目的</vt:lpstr>
      <vt:lpstr>光コムとは</vt:lpstr>
      <vt:lpstr>   デュアル光コム分光法（時間領域）</vt:lpstr>
      <vt:lpstr>シングルピクセルイメージング</vt:lpstr>
      <vt:lpstr>巡回型アダマール変換イメージングの原理</vt:lpstr>
      <vt:lpstr>SLMの原理</vt:lpstr>
      <vt:lpstr>実験装置(SLM)</vt:lpstr>
      <vt:lpstr>測定結果(SLM)</vt:lpstr>
      <vt:lpstr>考察</vt:lpstr>
      <vt:lpstr>まとめ</vt:lpstr>
      <vt:lpstr>DMDの原理</vt:lpstr>
      <vt:lpstr>実験装置(DMD)</vt:lpstr>
      <vt:lpstr>測定結果(DMD)</vt:lpstr>
      <vt:lpstr>考察</vt:lpstr>
      <vt:lpstr>SLMでどれくらい速くなるか</vt:lpstr>
      <vt:lpstr>アダマールイメージング</vt:lpstr>
      <vt:lpstr>PowerPoint プレゼンテーション</vt:lpstr>
      <vt:lpstr>PowerPoint プレゼンテーション</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デュアル光コムを用いたしｎ</dc:title>
  <dc:creator>user</dc:creator>
  <cp:lastModifiedBy>user</cp:lastModifiedBy>
  <cp:revision>176</cp:revision>
  <dcterms:created xsi:type="dcterms:W3CDTF">2015-09-24T10:08:45Z</dcterms:created>
  <dcterms:modified xsi:type="dcterms:W3CDTF">2016-01-05T02:35:29Z</dcterms:modified>
</cp:coreProperties>
</file>