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0" r:id="rId3"/>
    <p:sldId id="261" r:id="rId4"/>
    <p:sldId id="272" r:id="rId5"/>
    <p:sldId id="273" r:id="rId6"/>
    <p:sldId id="257" r:id="rId7"/>
    <p:sldId id="258" r:id="rId8"/>
    <p:sldId id="259" r:id="rId9"/>
    <p:sldId id="268" r:id="rId10"/>
    <p:sldId id="275" r:id="rId11"/>
    <p:sldId id="274" r:id="rId12"/>
    <p:sldId id="269" r:id="rId1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80810" autoAdjust="0"/>
  </p:normalViewPr>
  <p:slideViewPr>
    <p:cSldViewPr>
      <p:cViewPr varScale="1">
        <p:scale>
          <a:sx n="56" d="100"/>
          <a:sy n="56" d="100"/>
        </p:scale>
        <p:origin x="-1698" y="-90"/>
      </p:cViewPr>
      <p:guideLst>
        <p:guide orient="horz" pos="2160"/>
        <p:guide pos="2880"/>
      </p:guideLst>
    </p:cSldViewPr>
  </p:slideViewPr>
  <p:notesTextViewPr>
    <p:cViewPr>
      <p:scale>
        <a:sx n="1" d="1"/>
        <a:sy n="1" d="1"/>
      </p:scale>
      <p:origin x="0" y="0"/>
    </p:cViewPr>
  </p:notesTextViewPr>
  <p:sorterViewPr>
    <p:cViewPr>
      <p:scale>
        <a:sx n="100" d="100"/>
        <a:sy n="100" d="100"/>
      </p:scale>
      <p:origin x="0" y="-13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FDD8B3-3181-487A-9D85-47A30A998897}" type="datetimeFigureOut">
              <a:rPr kumimoji="1" lang="ja-JP" altLang="en-US" smtClean="0"/>
              <a:t>2015/10/1</a:t>
            </a:fld>
            <a:endParaRPr kumimoji="1" lang="ja-JP" altLang="en-US" dirty="0"/>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4F6228-B91F-49D4-BB4E-F04DB570DE93}" type="slidenum">
              <a:rPr kumimoji="1" lang="ja-JP" altLang="en-US" smtClean="0"/>
              <a:t>‹#›</a:t>
            </a:fld>
            <a:endParaRPr kumimoji="1" lang="ja-JP" altLang="en-US" dirty="0"/>
          </a:p>
        </p:txBody>
      </p:sp>
    </p:spTree>
    <p:extLst>
      <p:ext uri="{BB962C8B-B14F-4D97-AF65-F5344CB8AC3E}">
        <p14:creationId xmlns:p14="http://schemas.microsoft.com/office/powerpoint/2010/main" val="16941019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smtClean="0"/>
              <a:t>タイトル読み上げ</a:t>
            </a:r>
            <a:endParaRPr kumimoji="1" lang="ja-JP" altLang="en-US" dirty="0"/>
          </a:p>
        </p:txBody>
      </p:sp>
      <p:sp>
        <p:nvSpPr>
          <p:cNvPr id="4" name="スライド番号プレースホルダー 3"/>
          <p:cNvSpPr>
            <a:spLocks noGrp="1"/>
          </p:cNvSpPr>
          <p:nvPr>
            <p:ph type="sldNum" sz="quarter" idx="10"/>
          </p:nvPr>
        </p:nvSpPr>
        <p:spPr/>
        <p:txBody>
          <a:bodyPr/>
          <a:lstStyle/>
          <a:p>
            <a:fld id="{B24F6228-B91F-49D4-BB4E-F04DB570DE93}" type="slidenum">
              <a:rPr kumimoji="1" lang="ja-JP" altLang="en-US" smtClean="0"/>
              <a:t>1</a:t>
            </a:fld>
            <a:endParaRPr kumimoji="1" lang="ja-JP" altLang="en-US" dirty="0"/>
          </a:p>
        </p:txBody>
      </p:sp>
    </p:spTree>
    <p:extLst>
      <p:ext uri="{BB962C8B-B14F-4D97-AF65-F5344CB8AC3E}">
        <p14:creationId xmlns:p14="http://schemas.microsoft.com/office/powerpoint/2010/main" val="2407143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フェムト秒レーザーから出力されるレーザー光は時間領域において繰り返し周波数（</a:t>
            </a:r>
            <a:r>
              <a:rPr kumimoji="1" lang="en-US" altLang="ja-JP" dirty="0" smtClean="0"/>
              <a:t>1/</a:t>
            </a:r>
            <a:r>
              <a:rPr kumimoji="1" lang="en-US" altLang="ja-JP" dirty="0" err="1" smtClean="0"/>
              <a:t>frep</a:t>
            </a:r>
            <a:r>
              <a:rPr kumimoji="1" lang="ja-JP" altLang="en-US" dirty="0" smtClean="0"/>
              <a:t>）で規則的に繰り返される超短パルス列を示します</a:t>
            </a:r>
            <a:endParaRPr kumimoji="1" lang="en-US" altLang="ja-JP" dirty="0" smtClean="0"/>
          </a:p>
          <a:p>
            <a:r>
              <a:rPr kumimoji="1" lang="ja-JP" altLang="en-US" dirty="0" smtClean="0"/>
              <a:t>これをフーリエ変換してやることで周波数領域で多数の光周波数モード列が周波数</a:t>
            </a:r>
            <a:r>
              <a:rPr kumimoji="1" lang="en-US" altLang="ja-JP" dirty="0" err="1" smtClean="0"/>
              <a:t>frep</a:t>
            </a:r>
            <a:r>
              <a:rPr kumimoji="1" lang="ja-JP" altLang="en-US" dirty="0" smtClean="0"/>
              <a:t>間隔で櫛のように並びます。また、仮想的に</a:t>
            </a:r>
            <a:endParaRPr kumimoji="1" lang="ja-JP" altLang="en-US" dirty="0"/>
          </a:p>
        </p:txBody>
      </p:sp>
      <p:sp>
        <p:nvSpPr>
          <p:cNvPr id="4" name="スライド番号プレースホルダー 3"/>
          <p:cNvSpPr>
            <a:spLocks noGrp="1"/>
          </p:cNvSpPr>
          <p:nvPr>
            <p:ph type="sldNum" sz="quarter" idx="10"/>
          </p:nvPr>
        </p:nvSpPr>
        <p:spPr/>
        <p:txBody>
          <a:bodyPr/>
          <a:lstStyle/>
          <a:p>
            <a:fld id="{91B9862B-EFE4-4170-BAB0-35100D5DEA93}" type="slidenum">
              <a:rPr kumimoji="1" lang="ja-JP" altLang="en-US" smtClean="0"/>
              <a:t>2</a:t>
            </a:fld>
            <a:endParaRPr kumimoji="1" lang="ja-JP" altLang="en-US"/>
          </a:p>
        </p:txBody>
      </p:sp>
    </p:spTree>
    <p:extLst>
      <p:ext uri="{BB962C8B-B14F-4D97-AF65-F5344CB8AC3E}">
        <p14:creationId xmlns:p14="http://schemas.microsoft.com/office/powerpoint/2010/main" val="2695109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デュアル光コム分光法はパルス周期の僅かに異なる</a:t>
            </a:r>
            <a:r>
              <a:rPr kumimoji="1" lang="en-US" altLang="ja-JP" dirty="0" smtClean="0"/>
              <a:t>2</a:t>
            </a:r>
            <a:r>
              <a:rPr kumimoji="1" lang="ja-JP" altLang="en-US" dirty="0" smtClean="0"/>
              <a:t>台の光コムを用いて，時間領域のインターフェログラムを取得します</a:t>
            </a:r>
            <a:endParaRPr kumimoji="1" lang="ja-JP" altLang="en-US" dirty="0"/>
          </a:p>
        </p:txBody>
      </p:sp>
      <p:sp>
        <p:nvSpPr>
          <p:cNvPr id="4" name="スライド番号プレースホルダー 3"/>
          <p:cNvSpPr>
            <a:spLocks noGrp="1"/>
          </p:cNvSpPr>
          <p:nvPr>
            <p:ph type="sldNum" sz="quarter" idx="10"/>
          </p:nvPr>
        </p:nvSpPr>
        <p:spPr/>
        <p:txBody>
          <a:bodyPr/>
          <a:lstStyle/>
          <a:p>
            <a:fld id="{91B9862B-EFE4-4170-BAB0-35100D5DEA93}" type="slidenum">
              <a:rPr kumimoji="1" lang="ja-JP" altLang="en-US" smtClean="0"/>
              <a:t>3</a:t>
            </a:fld>
            <a:endParaRPr kumimoji="1" lang="ja-JP" altLang="en-US"/>
          </a:p>
        </p:txBody>
      </p:sp>
    </p:spTree>
    <p:extLst>
      <p:ext uri="{BB962C8B-B14F-4D97-AF65-F5344CB8AC3E}">
        <p14:creationId xmlns:p14="http://schemas.microsoft.com/office/powerpoint/2010/main" val="4057318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24F6228-B91F-49D4-BB4E-F04DB570DE93}" type="slidenum">
              <a:rPr kumimoji="1" lang="ja-JP" altLang="en-US" smtClean="0"/>
              <a:t>4</a:t>
            </a:fld>
            <a:endParaRPr kumimoji="1" lang="ja-JP" altLang="en-US" dirty="0"/>
          </a:p>
        </p:txBody>
      </p:sp>
    </p:spTree>
    <p:extLst>
      <p:ext uri="{BB962C8B-B14F-4D97-AF65-F5344CB8AC3E}">
        <p14:creationId xmlns:p14="http://schemas.microsoft.com/office/powerpoint/2010/main" val="4270090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今回はその中でもアダマールイメージングと呼ばれる手法を利用します．アダマールイメージングは</a:t>
            </a:r>
            <a:r>
              <a:rPr kumimoji="1" lang="ja-JP" altLang="en-US" sz="1200" dirty="0" smtClean="0"/>
              <a:t>測定物体にこのような</a:t>
            </a:r>
            <a:r>
              <a:rPr lang="ja-JP" altLang="en-US" sz="1200" dirty="0" smtClean="0"/>
              <a:t>照明</a:t>
            </a:r>
            <a:r>
              <a:rPr kumimoji="1" lang="ja-JP" altLang="en-US" sz="1200" dirty="0" smtClean="0"/>
              <a:t>パターンを投影し，直交変換と組み合わせることで効率よく物体情報を取得できる方法です．</a:t>
            </a:r>
            <a:r>
              <a:rPr kumimoji="1" lang="en-US" altLang="ja-JP" sz="1200" dirty="0" smtClean="0"/>
              <a:t>2</a:t>
            </a:r>
            <a:r>
              <a:rPr kumimoji="1" lang="ja-JP" altLang="en-US" sz="1200" dirty="0" smtClean="0"/>
              <a:t>次のアダマール行列を基本として</a:t>
            </a:r>
            <a:r>
              <a:rPr kumimoji="1" lang="en-US" altLang="ja-JP" sz="1200" dirty="0" smtClean="0"/>
              <a:t>k</a:t>
            </a:r>
            <a:r>
              <a:rPr kumimoji="1" lang="ja-JP" altLang="en-US" sz="1200" dirty="0" smtClean="0"/>
              <a:t>次のアダマール行列を作成できます．そして基底画像の作成にはこの式を使う．そして検出された時に出てくる値は基底とサンプルの行列を掛けたものとなります．サンプルの行列以外が既知の値なのでこれを逆アダマール変換してやると求めたいサンプルを再構成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B24F6228-B91F-49D4-BB4E-F04DB570DE93}" type="slidenum">
              <a:rPr kumimoji="1" lang="ja-JP" altLang="en-US" smtClean="0"/>
              <a:t>7</a:t>
            </a:fld>
            <a:endParaRPr kumimoji="1" lang="ja-JP" altLang="en-US" dirty="0"/>
          </a:p>
        </p:txBody>
      </p:sp>
    </p:spTree>
    <p:extLst>
      <p:ext uri="{BB962C8B-B14F-4D97-AF65-F5344CB8AC3E}">
        <p14:creationId xmlns:p14="http://schemas.microsoft.com/office/powerpoint/2010/main" val="2773170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24F6228-B91F-49D4-BB4E-F04DB570DE93}" type="slidenum">
              <a:rPr kumimoji="1" lang="ja-JP" altLang="en-US" smtClean="0"/>
              <a:t>8</a:t>
            </a:fld>
            <a:endParaRPr kumimoji="1" lang="ja-JP" altLang="en-US" dirty="0"/>
          </a:p>
        </p:txBody>
      </p:sp>
    </p:spTree>
    <p:extLst>
      <p:ext uri="{BB962C8B-B14F-4D97-AF65-F5344CB8AC3E}">
        <p14:creationId xmlns:p14="http://schemas.microsoft.com/office/powerpoint/2010/main" val="591973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fld id="{D6E8289C-E08E-4A0B-A437-ACA529C08335}" type="datetimeFigureOut">
              <a:rPr kumimoji="1" lang="ja-JP" altLang="en-US" smtClean="0"/>
              <a:t>2015/10/1</a:t>
            </a:fld>
            <a:endParaRPr kumimoji="1" lang="ja-JP" altLang="en-US" dirty="0"/>
          </a:p>
        </p:txBody>
      </p:sp>
      <p:sp>
        <p:nvSpPr>
          <p:cNvPr id="5" name="フッター プレースホルダ 4"/>
          <p:cNvSpPr>
            <a:spLocks noGrp="1"/>
          </p:cNvSpPr>
          <p:nvPr>
            <p:ph type="ftr" sz="quarter" idx="11"/>
          </p:nvPr>
        </p:nvSpPr>
        <p:spPr/>
        <p:txBody>
          <a:bodyPr/>
          <a:lstStyle>
            <a:lvl1pPr>
              <a:defRPr/>
            </a:lvl1pPr>
          </a:lstStyle>
          <a:p>
            <a:endParaRPr kumimoji="1" lang="ja-JP" altLang="en-US" dirty="0"/>
          </a:p>
        </p:txBody>
      </p:sp>
      <p:sp>
        <p:nvSpPr>
          <p:cNvPr id="6" name="スライド番号プレースホルダ 5"/>
          <p:cNvSpPr>
            <a:spLocks noGrp="1"/>
          </p:cNvSpPr>
          <p:nvPr>
            <p:ph type="sldNum" sz="quarter" idx="12"/>
          </p:nvPr>
        </p:nvSpPr>
        <p:spPr/>
        <p:txBody>
          <a:bodyPr/>
          <a:lstStyle>
            <a:lvl1pPr>
              <a:defRPr smtClean="0"/>
            </a:lvl1pPr>
          </a:lstStyle>
          <a:p>
            <a:fld id="{4D984958-7545-47B0-9D3B-511989F06D6E}" type="slidenum">
              <a:rPr kumimoji="1" lang="ja-JP" altLang="en-US" smtClean="0"/>
              <a:t>‹#›</a:t>
            </a:fld>
            <a:endParaRPr kumimoji="1" lang="ja-JP" alt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D6E8289C-E08E-4A0B-A437-ACA529C08335}" type="datetimeFigureOut">
              <a:rPr kumimoji="1" lang="ja-JP" altLang="en-US" smtClean="0"/>
              <a:t>2015/10/1</a:t>
            </a:fld>
            <a:endParaRPr kumimoji="1" lang="ja-JP" altLang="en-US" dirty="0"/>
          </a:p>
        </p:txBody>
      </p:sp>
      <p:sp>
        <p:nvSpPr>
          <p:cNvPr id="5" name="フッター プレースホルダ 4"/>
          <p:cNvSpPr>
            <a:spLocks noGrp="1"/>
          </p:cNvSpPr>
          <p:nvPr>
            <p:ph type="ftr" sz="quarter" idx="11"/>
          </p:nvPr>
        </p:nvSpPr>
        <p:spPr/>
        <p:txBody>
          <a:bodyPr/>
          <a:lstStyle>
            <a:lvl1pPr>
              <a:defRPr/>
            </a:lvl1pPr>
          </a:lstStyle>
          <a:p>
            <a:endParaRPr kumimoji="1" lang="ja-JP" altLang="en-US" dirty="0"/>
          </a:p>
        </p:txBody>
      </p:sp>
      <p:sp>
        <p:nvSpPr>
          <p:cNvPr id="6" name="スライド番号プレースホルダ 5"/>
          <p:cNvSpPr>
            <a:spLocks noGrp="1"/>
          </p:cNvSpPr>
          <p:nvPr>
            <p:ph type="sldNum" sz="quarter" idx="12"/>
          </p:nvPr>
        </p:nvSpPr>
        <p:spPr/>
        <p:txBody>
          <a:bodyPr/>
          <a:lstStyle>
            <a:lvl1pPr>
              <a:defRPr smtClean="0"/>
            </a:lvl1pPr>
          </a:lstStyle>
          <a:p>
            <a:fld id="{4D984958-7545-47B0-9D3B-511989F06D6E}" type="slidenum">
              <a:rPr kumimoji="1" lang="ja-JP" altLang="en-US" smtClean="0"/>
              <a:t>‹#›</a:t>
            </a:fld>
            <a:endParaRPr kumimoji="1" lang="ja-JP" alt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nvPr>
        </p:nvSpPr>
        <p:spPr>
          <a:xfrm>
            <a:off x="685801" y="609600"/>
            <a:ext cx="5688623" cy="5486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D6E8289C-E08E-4A0B-A437-ACA529C08335}" type="datetimeFigureOut">
              <a:rPr kumimoji="1" lang="ja-JP" altLang="en-US" smtClean="0"/>
              <a:t>2015/10/1</a:t>
            </a:fld>
            <a:endParaRPr kumimoji="1" lang="ja-JP" altLang="en-US" dirty="0"/>
          </a:p>
        </p:txBody>
      </p:sp>
      <p:sp>
        <p:nvSpPr>
          <p:cNvPr id="5" name="フッター プレースホルダ 4"/>
          <p:cNvSpPr>
            <a:spLocks noGrp="1"/>
          </p:cNvSpPr>
          <p:nvPr>
            <p:ph type="ftr" sz="quarter" idx="11"/>
          </p:nvPr>
        </p:nvSpPr>
        <p:spPr/>
        <p:txBody>
          <a:bodyPr/>
          <a:lstStyle>
            <a:lvl1pPr>
              <a:defRPr/>
            </a:lvl1pPr>
          </a:lstStyle>
          <a:p>
            <a:endParaRPr kumimoji="1" lang="ja-JP" altLang="en-US" dirty="0"/>
          </a:p>
        </p:txBody>
      </p:sp>
      <p:sp>
        <p:nvSpPr>
          <p:cNvPr id="6" name="スライド番号プレースホルダ 5"/>
          <p:cNvSpPr>
            <a:spLocks noGrp="1"/>
          </p:cNvSpPr>
          <p:nvPr>
            <p:ph type="sldNum" sz="quarter" idx="12"/>
          </p:nvPr>
        </p:nvSpPr>
        <p:spPr/>
        <p:txBody>
          <a:bodyPr/>
          <a:lstStyle>
            <a:lvl1pPr>
              <a:defRPr smtClean="0"/>
            </a:lvl1pPr>
          </a:lstStyle>
          <a:p>
            <a:fld id="{4D984958-7545-47B0-9D3B-511989F06D6E}" type="slidenum">
              <a:rPr kumimoji="1" lang="ja-JP" altLang="en-US" smtClean="0"/>
              <a:t>‹#›</a:t>
            </a:fld>
            <a:endParaRPr kumimoji="1" lang="ja-JP" alt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685800" y="609600"/>
            <a:ext cx="7772400" cy="54864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685800" y="6248400"/>
            <a:ext cx="1905000" cy="457200"/>
          </a:xfrm>
        </p:spPr>
        <p:txBody>
          <a:bodyPr/>
          <a:lstStyle>
            <a:lvl1pPr>
              <a:defRPr/>
            </a:lvl1pPr>
          </a:lstStyle>
          <a:p>
            <a:fld id="{D6E8289C-E08E-4A0B-A437-ACA529C08335}" type="datetimeFigureOut">
              <a:rPr kumimoji="1" lang="ja-JP" altLang="en-US" smtClean="0"/>
              <a:t>2015/10/1</a:t>
            </a:fld>
            <a:endParaRPr kumimoji="1" lang="ja-JP" altLang="en-US" dirty="0"/>
          </a:p>
        </p:txBody>
      </p:sp>
      <p:sp>
        <p:nvSpPr>
          <p:cNvPr id="4" name="フッター プレースホルダ 3"/>
          <p:cNvSpPr>
            <a:spLocks noGrp="1"/>
          </p:cNvSpPr>
          <p:nvPr>
            <p:ph type="ftr" sz="quarter" idx="11"/>
          </p:nvPr>
        </p:nvSpPr>
        <p:spPr>
          <a:xfrm>
            <a:off x="3124200" y="6248400"/>
            <a:ext cx="2895600" cy="457200"/>
          </a:xfrm>
        </p:spPr>
        <p:txBody>
          <a:bodyPr/>
          <a:lstStyle>
            <a:lvl1pPr>
              <a:defRPr/>
            </a:lvl1pPr>
          </a:lstStyle>
          <a:p>
            <a:endParaRPr kumimoji="1" lang="ja-JP" altLang="en-US" dirty="0"/>
          </a:p>
        </p:txBody>
      </p:sp>
      <p:sp>
        <p:nvSpPr>
          <p:cNvPr id="5" name="スライド番号プレースホルダ 4"/>
          <p:cNvSpPr>
            <a:spLocks noGrp="1"/>
          </p:cNvSpPr>
          <p:nvPr>
            <p:ph type="sldNum" sz="quarter" idx="12"/>
          </p:nvPr>
        </p:nvSpPr>
        <p:spPr>
          <a:xfrm>
            <a:off x="6553200" y="6248400"/>
            <a:ext cx="1905000" cy="457200"/>
          </a:xfrm>
        </p:spPr>
        <p:txBody>
          <a:bodyPr/>
          <a:lstStyle>
            <a:lvl1pPr>
              <a:defRPr smtClean="0"/>
            </a:lvl1pPr>
          </a:lstStyle>
          <a:p>
            <a:fld id="{4D984958-7545-47B0-9D3B-511989F06D6E}" type="slidenum">
              <a:rPr kumimoji="1" lang="ja-JP" altLang="en-US" smtClean="0"/>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D6E8289C-E08E-4A0B-A437-ACA529C08335}" type="datetimeFigureOut">
              <a:rPr kumimoji="1" lang="ja-JP" altLang="en-US" smtClean="0"/>
              <a:t>2015/10/1</a:t>
            </a:fld>
            <a:endParaRPr kumimoji="1" lang="ja-JP" altLang="en-US" dirty="0"/>
          </a:p>
        </p:txBody>
      </p:sp>
      <p:sp>
        <p:nvSpPr>
          <p:cNvPr id="5" name="フッター プレースホルダ 4"/>
          <p:cNvSpPr>
            <a:spLocks noGrp="1"/>
          </p:cNvSpPr>
          <p:nvPr>
            <p:ph type="ftr" sz="quarter" idx="11"/>
          </p:nvPr>
        </p:nvSpPr>
        <p:spPr/>
        <p:txBody>
          <a:bodyPr/>
          <a:lstStyle>
            <a:lvl1pPr>
              <a:defRPr/>
            </a:lvl1pPr>
          </a:lstStyle>
          <a:p>
            <a:endParaRPr kumimoji="1" lang="ja-JP" altLang="en-US" dirty="0"/>
          </a:p>
        </p:txBody>
      </p:sp>
      <p:sp>
        <p:nvSpPr>
          <p:cNvPr id="6" name="スライド番号プレースホルダ 5"/>
          <p:cNvSpPr>
            <a:spLocks noGrp="1"/>
          </p:cNvSpPr>
          <p:nvPr>
            <p:ph type="sldNum" sz="quarter" idx="12"/>
          </p:nvPr>
        </p:nvSpPr>
        <p:spPr/>
        <p:txBody>
          <a:bodyPr/>
          <a:lstStyle>
            <a:lvl1pPr>
              <a:defRPr smtClean="0"/>
            </a:lvl1pPr>
          </a:lstStyle>
          <a:p>
            <a:fld id="{4D984958-7545-47B0-9D3B-511989F06D6E}" type="slidenum">
              <a:rPr kumimoji="1" lang="ja-JP" altLang="en-US" smtClean="0"/>
              <a:t>‹#›</a:t>
            </a:fld>
            <a:endParaRPr kumimoji="1" lang="ja-JP" alt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 3"/>
          <p:cNvSpPr>
            <a:spLocks noGrp="1"/>
          </p:cNvSpPr>
          <p:nvPr>
            <p:ph type="dt" sz="half" idx="10"/>
          </p:nvPr>
        </p:nvSpPr>
        <p:spPr/>
        <p:txBody>
          <a:bodyPr/>
          <a:lstStyle>
            <a:lvl1pPr>
              <a:defRPr/>
            </a:lvl1pPr>
          </a:lstStyle>
          <a:p>
            <a:fld id="{D6E8289C-E08E-4A0B-A437-ACA529C08335}" type="datetimeFigureOut">
              <a:rPr kumimoji="1" lang="ja-JP" altLang="en-US" smtClean="0"/>
              <a:t>2015/10/1</a:t>
            </a:fld>
            <a:endParaRPr kumimoji="1" lang="ja-JP" altLang="en-US" dirty="0"/>
          </a:p>
        </p:txBody>
      </p:sp>
      <p:sp>
        <p:nvSpPr>
          <p:cNvPr id="5" name="フッター プレースホルダ 4"/>
          <p:cNvSpPr>
            <a:spLocks noGrp="1"/>
          </p:cNvSpPr>
          <p:nvPr>
            <p:ph type="ftr" sz="quarter" idx="11"/>
          </p:nvPr>
        </p:nvSpPr>
        <p:spPr/>
        <p:txBody>
          <a:bodyPr/>
          <a:lstStyle>
            <a:lvl1pPr>
              <a:defRPr/>
            </a:lvl1pPr>
          </a:lstStyle>
          <a:p>
            <a:endParaRPr kumimoji="1" lang="ja-JP" altLang="en-US" dirty="0"/>
          </a:p>
        </p:txBody>
      </p:sp>
      <p:sp>
        <p:nvSpPr>
          <p:cNvPr id="6" name="スライド番号プレースホルダ 5"/>
          <p:cNvSpPr>
            <a:spLocks noGrp="1"/>
          </p:cNvSpPr>
          <p:nvPr>
            <p:ph type="sldNum" sz="quarter" idx="12"/>
          </p:nvPr>
        </p:nvSpPr>
        <p:spPr/>
        <p:txBody>
          <a:bodyPr/>
          <a:lstStyle>
            <a:lvl1pPr>
              <a:defRPr smtClean="0"/>
            </a:lvl1pPr>
          </a:lstStyle>
          <a:p>
            <a:fld id="{4D984958-7545-47B0-9D3B-511989F06D6E}" type="slidenum">
              <a:rPr kumimoji="1" lang="ja-JP" altLang="en-US" smtClean="0"/>
              <a:t>‹#›</a:t>
            </a:fld>
            <a:endParaRPr kumimoji="1" lang="ja-JP" alt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685800"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D6E8289C-E08E-4A0B-A437-ACA529C08335}" type="datetimeFigureOut">
              <a:rPr kumimoji="1" lang="ja-JP" altLang="en-US" smtClean="0"/>
              <a:t>2015/10/1</a:t>
            </a:fld>
            <a:endParaRPr kumimoji="1" lang="ja-JP" altLang="en-US" dirty="0"/>
          </a:p>
        </p:txBody>
      </p:sp>
      <p:sp>
        <p:nvSpPr>
          <p:cNvPr id="6" name="フッター プレースホルダ 5"/>
          <p:cNvSpPr>
            <a:spLocks noGrp="1"/>
          </p:cNvSpPr>
          <p:nvPr>
            <p:ph type="ftr" sz="quarter" idx="11"/>
          </p:nvPr>
        </p:nvSpPr>
        <p:spPr/>
        <p:txBody>
          <a:bodyPr/>
          <a:lstStyle>
            <a:lvl1pPr>
              <a:defRPr/>
            </a:lvl1pPr>
          </a:lstStyle>
          <a:p>
            <a:endParaRPr kumimoji="1" lang="ja-JP" altLang="en-US" dirty="0"/>
          </a:p>
        </p:txBody>
      </p:sp>
      <p:sp>
        <p:nvSpPr>
          <p:cNvPr id="7" name="スライド番号プレースホルダ 6"/>
          <p:cNvSpPr>
            <a:spLocks noGrp="1"/>
          </p:cNvSpPr>
          <p:nvPr>
            <p:ph type="sldNum" sz="quarter" idx="12"/>
          </p:nvPr>
        </p:nvSpPr>
        <p:spPr/>
        <p:txBody>
          <a:bodyPr/>
          <a:lstStyle>
            <a:lvl1pPr>
              <a:defRPr smtClean="0"/>
            </a:lvl1pPr>
          </a:lstStyle>
          <a:p>
            <a:fld id="{4D984958-7545-47B0-9D3B-511989F06D6E}" type="slidenum">
              <a:rPr kumimoji="1" lang="ja-JP" altLang="en-US" smtClean="0"/>
              <a:t>‹#›</a:t>
            </a:fld>
            <a:endParaRPr kumimoji="1" lang="ja-JP" alt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D6E8289C-E08E-4A0B-A437-ACA529C08335}" type="datetimeFigureOut">
              <a:rPr kumimoji="1" lang="ja-JP" altLang="en-US" smtClean="0"/>
              <a:t>2015/10/1</a:t>
            </a:fld>
            <a:endParaRPr kumimoji="1" lang="ja-JP" altLang="en-US" dirty="0"/>
          </a:p>
        </p:txBody>
      </p:sp>
      <p:sp>
        <p:nvSpPr>
          <p:cNvPr id="8" name="フッター プレースホルダ 7"/>
          <p:cNvSpPr>
            <a:spLocks noGrp="1"/>
          </p:cNvSpPr>
          <p:nvPr>
            <p:ph type="ftr" sz="quarter" idx="11"/>
          </p:nvPr>
        </p:nvSpPr>
        <p:spPr/>
        <p:txBody>
          <a:bodyPr/>
          <a:lstStyle>
            <a:lvl1pPr>
              <a:defRPr/>
            </a:lvl1pPr>
          </a:lstStyle>
          <a:p>
            <a:endParaRPr kumimoji="1" lang="ja-JP" altLang="en-US" dirty="0"/>
          </a:p>
        </p:txBody>
      </p:sp>
      <p:sp>
        <p:nvSpPr>
          <p:cNvPr id="9" name="スライド番号プレースホルダ 8"/>
          <p:cNvSpPr>
            <a:spLocks noGrp="1"/>
          </p:cNvSpPr>
          <p:nvPr>
            <p:ph type="sldNum" sz="quarter" idx="12"/>
          </p:nvPr>
        </p:nvSpPr>
        <p:spPr/>
        <p:txBody>
          <a:bodyPr/>
          <a:lstStyle>
            <a:lvl1pPr>
              <a:defRPr smtClean="0"/>
            </a:lvl1pPr>
          </a:lstStyle>
          <a:p>
            <a:fld id="{4D984958-7545-47B0-9D3B-511989F06D6E}" type="slidenum">
              <a:rPr kumimoji="1" lang="ja-JP" altLang="en-US" smtClean="0"/>
              <a:t>‹#›</a:t>
            </a:fld>
            <a:endParaRPr kumimoji="1" lang="ja-JP" alt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D6E8289C-E08E-4A0B-A437-ACA529C08335}" type="datetimeFigureOut">
              <a:rPr kumimoji="1" lang="ja-JP" altLang="en-US" smtClean="0"/>
              <a:t>2015/10/1</a:t>
            </a:fld>
            <a:endParaRPr kumimoji="1" lang="ja-JP" altLang="en-US" dirty="0"/>
          </a:p>
        </p:txBody>
      </p:sp>
      <p:sp>
        <p:nvSpPr>
          <p:cNvPr id="4" name="フッター プレースホルダ 3"/>
          <p:cNvSpPr>
            <a:spLocks noGrp="1"/>
          </p:cNvSpPr>
          <p:nvPr>
            <p:ph type="ftr" sz="quarter" idx="11"/>
          </p:nvPr>
        </p:nvSpPr>
        <p:spPr/>
        <p:txBody>
          <a:bodyPr/>
          <a:lstStyle>
            <a:lvl1pPr>
              <a:defRPr/>
            </a:lvl1pPr>
          </a:lstStyle>
          <a:p>
            <a:endParaRPr kumimoji="1" lang="ja-JP" altLang="en-US" dirty="0"/>
          </a:p>
        </p:txBody>
      </p:sp>
      <p:sp>
        <p:nvSpPr>
          <p:cNvPr id="5" name="スライド番号プレースホルダ 4"/>
          <p:cNvSpPr>
            <a:spLocks noGrp="1"/>
          </p:cNvSpPr>
          <p:nvPr>
            <p:ph type="sldNum" sz="quarter" idx="12"/>
          </p:nvPr>
        </p:nvSpPr>
        <p:spPr/>
        <p:txBody>
          <a:bodyPr/>
          <a:lstStyle>
            <a:lvl1pPr>
              <a:defRPr smtClean="0"/>
            </a:lvl1pPr>
          </a:lstStyle>
          <a:p>
            <a:fld id="{4D984958-7545-47B0-9D3B-511989F06D6E}" type="slidenum">
              <a:rPr kumimoji="1" lang="ja-JP" altLang="en-US" smtClean="0"/>
              <a:t>‹#›</a:t>
            </a:fld>
            <a:endParaRPr kumimoji="1" lang="ja-JP" alt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D6E8289C-E08E-4A0B-A437-ACA529C08335}" type="datetimeFigureOut">
              <a:rPr kumimoji="1" lang="ja-JP" altLang="en-US" smtClean="0"/>
              <a:t>2015/10/1</a:t>
            </a:fld>
            <a:endParaRPr kumimoji="1" lang="ja-JP" altLang="en-US" dirty="0"/>
          </a:p>
        </p:txBody>
      </p:sp>
      <p:sp>
        <p:nvSpPr>
          <p:cNvPr id="3" name="フッター プレースホルダ 2"/>
          <p:cNvSpPr>
            <a:spLocks noGrp="1"/>
          </p:cNvSpPr>
          <p:nvPr>
            <p:ph type="ftr" sz="quarter" idx="11"/>
          </p:nvPr>
        </p:nvSpPr>
        <p:spPr/>
        <p:txBody>
          <a:bodyPr/>
          <a:lstStyle>
            <a:lvl1pPr>
              <a:defRPr/>
            </a:lvl1pPr>
          </a:lstStyle>
          <a:p>
            <a:endParaRPr kumimoji="1" lang="ja-JP" altLang="en-US" dirty="0"/>
          </a:p>
        </p:txBody>
      </p:sp>
      <p:sp>
        <p:nvSpPr>
          <p:cNvPr id="4" name="スライド番号プレースホルダ 3"/>
          <p:cNvSpPr>
            <a:spLocks noGrp="1"/>
          </p:cNvSpPr>
          <p:nvPr>
            <p:ph type="sldNum" sz="quarter" idx="12"/>
          </p:nvPr>
        </p:nvSpPr>
        <p:spPr/>
        <p:txBody>
          <a:bodyPr/>
          <a:lstStyle>
            <a:lvl1pPr>
              <a:defRPr smtClean="0"/>
            </a:lvl1pPr>
          </a:lstStyle>
          <a:p>
            <a:fld id="{4D984958-7545-47B0-9D3B-511989F06D6E}" type="slidenum">
              <a:rPr kumimoji="1" lang="ja-JP" altLang="en-US" smtClean="0"/>
              <a:t>‹#›</a:t>
            </a:fld>
            <a:endParaRPr kumimoji="1" lang="ja-JP" alt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D6E8289C-E08E-4A0B-A437-ACA529C08335}" type="datetimeFigureOut">
              <a:rPr kumimoji="1" lang="ja-JP" altLang="en-US" smtClean="0"/>
              <a:t>2015/10/1</a:t>
            </a:fld>
            <a:endParaRPr kumimoji="1" lang="ja-JP" altLang="en-US" dirty="0"/>
          </a:p>
        </p:txBody>
      </p:sp>
      <p:sp>
        <p:nvSpPr>
          <p:cNvPr id="6" name="フッター プレースホルダ 5"/>
          <p:cNvSpPr>
            <a:spLocks noGrp="1"/>
          </p:cNvSpPr>
          <p:nvPr>
            <p:ph type="ftr" sz="quarter" idx="11"/>
          </p:nvPr>
        </p:nvSpPr>
        <p:spPr/>
        <p:txBody>
          <a:bodyPr/>
          <a:lstStyle>
            <a:lvl1pPr>
              <a:defRPr/>
            </a:lvl1pPr>
          </a:lstStyle>
          <a:p>
            <a:endParaRPr kumimoji="1" lang="ja-JP" altLang="en-US" dirty="0"/>
          </a:p>
        </p:txBody>
      </p:sp>
      <p:sp>
        <p:nvSpPr>
          <p:cNvPr id="7" name="スライド番号プレースホルダ 6"/>
          <p:cNvSpPr>
            <a:spLocks noGrp="1"/>
          </p:cNvSpPr>
          <p:nvPr>
            <p:ph type="sldNum" sz="quarter" idx="12"/>
          </p:nvPr>
        </p:nvSpPr>
        <p:spPr/>
        <p:txBody>
          <a:bodyPr/>
          <a:lstStyle>
            <a:lvl1pPr>
              <a:defRPr smtClean="0"/>
            </a:lvl1pPr>
          </a:lstStyle>
          <a:p>
            <a:fld id="{4D984958-7545-47B0-9D3B-511989F06D6E}" type="slidenum">
              <a:rPr kumimoji="1" lang="ja-JP" altLang="en-US" smtClean="0"/>
              <a:t>‹#›</a:t>
            </a:fld>
            <a:endParaRPr kumimoji="1" lang="ja-JP" alt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アイコンをクリックして図を追加</a:t>
            </a:r>
            <a:endParaRPr lang="ja-JP" altLang="en-US" dirty="0"/>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 4"/>
          <p:cNvSpPr>
            <a:spLocks noGrp="1"/>
          </p:cNvSpPr>
          <p:nvPr>
            <p:ph type="dt" sz="half" idx="10"/>
          </p:nvPr>
        </p:nvSpPr>
        <p:spPr/>
        <p:txBody>
          <a:bodyPr/>
          <a:lstStyle>
            <a:lvl1pPr>
              <a:defRPr/>
            </a:lvl1pPr>
          </a:lstStyle>
          <a:p>
            <a:fld id="{D6E8289C-E08E-4A0B-A437-ACA529C08335}" type="datetimeFigureOut">
              <a:rPr kumimoji="1" lang="ja-JP" altLang="en-US" smtClean="0"/>
              <a:t>2015/10/1</a:t>
            </a:fld>
            <a:endParaRPr kumimoji="1" lang="ja-JP" altLang="en-US" dirty="0"/>
          </a:p>
        </p:txBody>
      </p:sp>
      <p:sp>
        <p:nvSpPr>
          <p:cNvPr id="6" name="フッター プレースホルダ 5"/>
          <p:cNvSpPr>
            <a:spLocks noGrp="1"/>
          </p:cNvSpPr>
          <p:nvPr>
            <p:ph type="ftr" sz="quarter" idx="11"/>
          </p:nvPr>
        </p:nvSpPr>
        <p:spPr/>
        <p:txBody>
          <a:bodyPr/>
          <a:lstStyle>
            <a:lvl1pPr>
              <a:defRPr/>
            </a:lvl1pPr>
          </a:lstStyle>
          <a:p>
            <a:endParaRPr kumimoji="1" lang="ja-JP" altLang="en-US" dirty="0"/>
          </a:p>
        </p:txBody>
      </p:sp>
      <p:sp>
        <p:nvSpPr>
          <p:cNvPr id="7" name="スライド番号プレースホルダ 6"/>
          <p:cNvSpPr>
            <a:spLocks noGrp="1"/>
          </p:cNvSpPr>
          <p:nvPr>
            <p:ph type="sldNum" sz="quarter" idx="12"/>
          </p:nvPr>
        </p:nvSpPr>
        <p:spPr/>
        <p:txBody>
          <a:bodyPr/>
          <a:lstStyle>
            <a:lvl1pPr>
              <a:defRPr smtClean="0"/>
            </a:lvl1pPr>
          </a:lstStyle>
          <a:p>
            <a:fld id="{4D984958-7545-47B0-9D3B-511989F06D6E}" type="slidenum">
              <a:rPr kumimoji="1" lang="ja-JP" altLang="en-US" smtClean="0"/>
              <a:t>‹#›</a:t>
            </a:fld>
            <a:endParaRPr kumimoji="1" lang="ja-JP" alt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a:t>
            </a:r>
            <a:r>
              <a:rPr lang="en-US" altLang="ja-JP"/>
              <a:t> </a:t>
            </a:r>
            <a:r>
              <a:rPr lang="ja-JP" altLang="en-US"/>
              <a:t>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ＭＳ Ｐゴシック" charset="-128"/>
                <a:cs typeface="ＭＳ Ｐゴシック" charset="-128"/>
              </a:defRPr>
            </a:lvl1pPr>
          </a:lstStyle>
          <a:p>
            <a:fld id="{D6E8289C-E08E-4A0B-A437-ACA529C08335}" type="datetimeFigureOut">
              <a:rPr kumimoji="1" lang="ja-JP" altLang="en-US" smtClean="0"/>
              <a:t>2015/10/1</a:t>
            </a:fld>
            <a:endParaRPr kumimoji="1" lang="ja-JP" alt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ＭＳ Ｐゴシック" charset="-128"/>
                <a:cs typeface="ＭＳ Ｐゴシック" charset="-128"/>
              </a:defRPr>
            </a:lvl1pPr>
          </a:lstStyle>
          <a:p>
            <a:endParaRPr kumimoji="1" lang="ja-JP" alt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ea typeface="ＭＳ Ｐゴシック" charset="-128"/>
                <a:cs typeface="ＭＳ Ｐゴシック" charset="-128"/>
              </a:defRPr>
            </a:lvl1pPr>
          </a:lstStyle>
          <a:p>
            <a:fld id="{4D984958-7545-47B0-9D3B-511989F06D6E}" type="slidenum">
              <a:rPr kumimoji="1" lang="ja-JP" altLang="en-US" smtClean="0"/>
              <a:t>‹#›</a:t>
            </a:fld>
            <a:endParaRPr kumimoji="1" lang="ja-JP" altLang="en-US" dirty="0"/>
          </a:p>
        </p:txBody>
      </p:sp>
      <p:sp>
        <p:nvSpPr>
          <p:cNvPr id="95" name="Rectangle 7"/>
          <p:cNvSpPr>
            <a:spLocks noChangeArrowheads="1"/>
          </p:cNvSpPr>
          <p:nvPr/>
        </p:nvSpPr>
        <p:spPr bwMode="auto">
          <a:xfrm>
            <a:off x="0" y="381001"/>
            <a:ext cx="9130812" cy="55563"/>
          </a:xfrm>
          <a:prstGeom prst="rect">
            <a:avLst/>
          </a:prstGeom>
          <a:solidFill>
            <a:srgbClr val="00279F"/>
          </a:solidFill>
          <a:ln w="12700">
            <a:solidFill>
              <a:srgbClr val="00279F"/>
            </a:solidFill>
            <a:miter lim="800000"/>
            <a:headEnd/>
            <a:tailEnd/>
          </a:ln>
          <a:effectLst/>
        </p:spPr>
        <p:txBody>
          <a:bodyPr>
            <a:prstTxWarp prst="textNoShape">
              <a:avLst/>
            </a:prstTxWarp>
          </a:bodyPr>
          <a:lstStyle/>
          <a:p>
            <a:pPr defTabSz="762000"/>
            <a:endParaRPr lang="ja-JP" altLang="en-US" sz="2400" dirty="0">
              <a:latin typeface="Osaka" pitchFamily="-108" charset="-128"/>
              <a:ea typeface="Osaka" pitchFamily="-108" charset="-128"/>
              <a:cs typeface="Osaka" pitchFamily="-108" charset="-128"/>
            </a:endParaRPr>
          </a:p>
        </p:txBody>
      </p:sp>
      <p:sp>
        <p:nvSpPr>
          <p:cNvPr id="96" name="Rectangle 92"/>
          <p:cNvSpPr>
            <a:spLocks noChangeArrowheads="1"/>
          </p:cNvSpPr>
          <p:nvPr/>
        </p:nvSpPr>
        <p:spPr bwMode="auto">
          <a:xfrm>
            <a:off x="0" y="1"/>
            <a:ext cx="2854372" cy="366767"/>
          </a:xfrm>
          <a:prstGeom prst="rect">
            <a:avLst/>
          </a:prstGeom>
          <a:noFill/>
          <a:ln w="12700">
            <a:noFill/>
            <a:miter lim="800000"/>
            <a:headEnd/>
            <a:tailEnd/>
          </a:ln>
          <a:effectLst/>
        </p:spPr>
        <p:txBody>
          <a:bodyPr wrap="none" lIns="90488" tIns="44450" rIns="90488" bIns="44450">
            <a:prstTxWarp prst="textNoShape">
              <a:avLst/>
            </a:prstTxWarp>
            <a:spAutoFit/>
          </a:bodyPr>
          <a:lstStyle/>
          <a:p>
            <a:pPr defTabSz="900113" eaLnBrk="0" hangingPunct="0"/>
            <a:r>
              <a:rPr lang="en-US" altLang="ja-JP" sz="1800" b="1" i="1" dirty="0" smtClean="0">
                <a:solidFill>
                  <a:srgbClr val="00279F"/>
                </a:solidFill>
                <a:ea typeface="Osaka" pitchFamily="-108" charset="-128"/>
                <a:cs typeface="Osaka" pitchFamily="-108" charset="-128"/>
              </a:rPr>
              <a:t>University of Tokushima</a:t>
            </a:r>
            <a:endParaRPr lang="en-US" altLang="ja-JP" sz="1800" b="1" i="1" dirty="0">
              <a:solidFill>
                <a:srgbClr val="00279F"/>
              </a:solidFill>
              <a:ea typeface="Osaka" pitchFamily="-108" charset="-128"/>
              <a:cs typeface="Osaka" pitchFamily="-108" charset="-128"/>
            </a:endParaRPr>
          </a:p>
        </p:txBody>
      </p:sp>
      <p:pic>
        <p:nvPicPr>
          <p:cNvPr id="97" name="Picture 93"/>
          <p:cNvPicPr>
            <a:picLocks noChangeAspect="1" noChangeArrowheads="1"/>
          </p:cNvPicPr>
          <p:nvPr/>
        </p:nvPicPr>
        <p:blipFill>
          <a:blip r:embed="rId14"/>
          <a:srcRect/>
          <a:stretch>
            <a:fillRect/>
          </a:stretch>
        </p:blipFill>
        <p:spPr bwMode="auto">
          <a:xfrm>
            <a:off x="5486400" y="0"/>
            <a:ext cx="3657600" cy="838200"/>
          </a:xfrm>
          <a:prstGeom prst="rect">
            <a:avLst/>
          </a:prstGeom>
          <a:noFill/>
          <a:ln w="12700">
            <a:noFill/>
            <a:miter lim="800000"/>
            <a:headEnd/>
            <a:tailEnd/>
          </a:ln>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tx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20.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7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4584" y="1484784"/>
            <a:ext cx="10369152" cy="2736304"/>
          </a:xfrm>
        </p:spPr>
        <p:txBody>
          <a:bodyPr>
            <a:noAutofit/>
          </a:bodyPr>
          <a:lstStyle/>
          <a:p>
            <a:r>
              <a:rPr kumimoji="1" lang="ja-JP" altLang="en-US" dirty="0" smtClean="0"/>
              <a:t>デュアル光コムを用いた</a:t>
            </a:r>
            <a:r>
              <a:rPr kumimoji="1" lang="en-US" altLang="ja-JP" dirty="0" smtClean="0"/>
              <a:t/>
            </a:r>
            <a:br>
              <a:rPr kumimoji="1" lang="en-US" altLang="ja-JP" dirty="0" smtClean="0"/>
            </a:br>
            <a:r>
              <a:rPr kumimoji="1" lang="ja-JP" altLang="en-US" dirty="0" smtClean="0"/>
              <a:t>シングル・ピクセル・イメージング</a:t>
            </a:r>
            <a:r>
              <a:rPr kumimoji="1" lang="en-US" altLang="ja-JP" dirty="0" smtClean="0"/>
              <a:t/>
            </a:r>
            <a:br>
              <a:rPr kumimoji="1" lang="en-US" altLang="ja-JP" dirty="0" smtClean="0"/>
            </a:br>
            <a:r>
              <a:rPr kumimoji="1" lang="ja-JP" altLang="en-US" dirty="0" smtClean="0"/>
              <a:t>の基礎研究</a:t>
            </a:r>
            <a:endParaRPr kumimoji="1" lang="ja-JP" altLang="en-US" dirty="0"/>
          </a:p>
        </p:txBody>
      </p:sp>
      <p:sp>
        <p:nvSpPr>
          <p:cNvPr id="3" name="サブタイトル 2"/>
          <p:cNvSpPr>
            <a:spLocks noGrp="1"/>
          </p:cNvSpPr>
          <p:nvPr>
            <p:ph type="subTitle" idx="1"/>
          </p:nvPr>
        </p:nvSpPr>
        <p:spPr>
          <a:xfrm>
            <a:off x="1109051" y="6021288"/>
            <a:ext cx="8056984" cy="550912"/>
          </a:xfrm>
        </p:spPr>
        <p:txBody>
          <a:bodyPr/>
          <a:lstStyle/>
          <a:p>
            <a:r>
              <a:rPr kumimoji="1" lang="ja-JP" altLang="en-US" sz="4000" dirty="0" smtClean="0"/>
              <a:t>安井研究室　</a:t>
            </a:r>
            <a:r>
              <a:rPr kumimoji="1" lang="en-US" altLang="ja-JP" sz="4000" dirty="0" smtClean="0">
                <a:latin typeface="Times New Roman" panose="02020603050405020304" pitchFamily="18" charset="0"/>
                <a:cs typeface="Times New Roman" panose="02020603050405020304" pitchFamily="18" charset="0"/>
              </a:rPr>
              <a:t>B4</a:t>
            </a:r>
            <a:r>
              <a:rPr kumimoji="1" lang="ja-JP" altLang="en-US" sz="4000" dirty="0" smtClean="0"/>
              <a:t>　松本　拓磨</a:t>
            </a:r>
            <a:endParaRPr kumimoji="1" lang="ja-JP" altLang="en-US" sz="4000" dirty="0"/>
          </a:p>
        </p:txBody>
      </p:sp>
    </p:spTree>
    <p:extLst>
      <p:ext uri="{BB962C8B-B14F-4D97-AF65-F5344CB8AC3E}">
        <p14:creationId xmlns:p14="http://schemas.microsoft.com/office/powerpoint/2010/main" val="55638949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正方形/長方形 1024"/>
          <p:cNvSpPr/>
          <p:nvPr/>
        </p:nvSpPr>
        <p:spPr bwMode="auto">
          <a:xfrm>
            <a:off x="0" y="-87656"/>
            <a:ext cx="9144000" cy="1068888"/>
          </a:xfrm>
          <a:prstGeom prst="rect">
            <a:avLst/>
          </a:prstGeom>
          <a:solidFill>
            <a:srgbClr val="FFFFFF">
              <a:alpha val="6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nvGrpSpPr>
          <p:cNvPr id="5" name="グループ化 4"/>
          <p:cNvGrpSpPr/>
          <p:nvPr/>
        </p:nvGrpSpPr>
        <p:grpSpPr>
          <a:xfrm>
            <a:off x="35496" y="4077072"/>
            <a:ext cx="2850720" cy="2811507"/>
            <a:chOff x="160883" y="2303294"/>
            <a:chExt cx="2850720" cy="2811507"/>
          </a:xfrm>
        </p:grpSpPr>
        <p:pic>
          <p:nvPicPr>
            <p:cNvPr id="1026" name="Picture 2" descr="E:\分光イメージ\763_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043" y="2303294"/>
              <a:ext cx="2289247" cy="234984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60883" y="4653136"/>
              <a:ext cx="2850720" cy="461665"/>
            </a:xfrm>
            <a:prstGeom prst="rect">
              <a:avLst/>
            </a:prstGeom>
            <a:noFill/>
          </p:spPr>
          <p:txBody>
            <a:bodyPr wrap="square" rtlCol="0">
              <a:spAutoFit/>
            </a:bodyPr>
            <a:lstStyle/>
            <a:p>
              <a:pPr algn="ctr"/>
              <a:r>
                <a:rPr lang="en-US" altLang="ja-JP" sz="2400" dirty="0"/>
                <a:t>(</a:t>
              </a:r>
              <a:r>
                <a:rPr lang="en-US" altLang="ja-JP" sz="2400" dirty="0" smtClean="0"/>
                <a:t>a)763.5nm</a:t>
              </a:r>
              <a:endParaRPr kumimoji="1" lang="ja-JP" altLang="en-US" sz="2400" dirty="0"/>
            </a:p>
          </p:txBody>
        </p:sp>
      </p:grpSp>
      <p:grpSp>
        <p:nvGrpSpPr>
          <p:cNvPr id="6" name="グループ化 5"/>
          <p:cNvGrpSpPr/>
          <p:nvPr/>
        </p:nvGrpSpPr>
        <p:grpSpPr>
          <a:xfrm>
            <a:off x="3347864" y="4077072"/>
            <a:ext cx="2333857" cy="2811507"/>
            <a:chOff x="2601692" y="2316896"/>
            <a:chExt cx="2333857" cy="2811507"/>
          </a:xfrm>
        </p:grpSpPr>
        <p:pic>
          <p:nvPicPr>
            <p:cNvPr id="1027" name="Picture 3" descr="E:\分光イメージ\765_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1692" y="2316896"/>
              <a:ext cx="2333857" cy="2336240"/>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2704119" y="4666738"/>
              <a:ext cx="2169041" cy="461665"/>
            </a:xfrm>
            <a:prstGeom prst="rect">
              <a:avLst/>
            </a:prstGeom>
            <a:noFill/>
          </p:spPr>
          <p:txBody>
            <a:bodyPr wrap="square" rtlCol="0">
              <a:spAutoFit/>
            </a:bodyPr>
            <a:lstStyle/>
            <a:p>
              <a:pPr algn="ctr"/>
              <a:r>
                <a:rPr lang="en-US" altLang="ja-JP" sz="2400" dirty="0"/>
                <a:t>(</a:t>
              </a:r>
              <a:r>
                <a:rPr lang="en-US" altLang="ja-JP" sz="2400" dirty="0" smtClean="0"/>
                <a:t>b)765.5nm</a:t>
              </a:r>
              <a:endParaRPr kumimoji="1" lang="ja-JP" altLang="en-US" sz="2400" dirty="0"/>
            </a:p>
          </p:txBody>
        </p:sp>
      </p:grpSp>
      <p:grpSp>
        <p:nvGrpSpPr>
          <p:cNvPr id="8" name="グループ化 7"/>
          <p:cNvGrpSpPr/>
          <p:nvPr/>
        </p:nvGrpSpPr>
        <p:grpSpPr>
          <a:xfrm>
            <a:off x="6372200" y="4077072"/>
            <a:ext cx="2348040" cy="2761891"/>
            <a:chOff x="5292081" y="2333746"/>
            <a:chExt cx="2348040" cy="2761891"/>
          </a:xfrm>
        </p:grpSpPr>
        <p:pic>
          <p:nvPicPr>
            <p:cNvPr id="1028" name="Picture 4" descr="E:\分光イメージ\768_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1" y="2333746"/>
              <a:ext cx="2348040" cy="2319389"/>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5551889" y="4633972"/>
              <a:ext cx="1828423" cy="461665"/>
            </a:xfrm>
            <a:prstGeom prst="rect">
              <a:avLst/>
            </a:prstGeom>
            <a:noFill/>
          </p:spPr>
          <p:txBody>
            <a:bodyPr wrap="square" rtlCol="0">
              <a:spAutoFit/>
            </a:bodyPr>
            <a:lstStyle/>
            <a:p>
              <a:r>
                <a:rPr lang="en-US" altLang="ja-JP" sz="2400" dirty="0" smtClean="0"/>
                <a:t>(c)768.5nm</a:t>
              </a:r>
              <a:endParaRPr kumimoji="1" lang="ja-JP" altLang="en-US" sz="2400" dirty="0"/>
            </a:p>
          </p:txBody>
        </p:sp>
      </p:grpSp>
      <p:grpSp>
        <p:nvGrpSpPr>
          <p:cNvPr id="1030" name="グループ化 1029"/>
          <p:cNvGrpSpPr/>
          <p:nvPr/>
        </p:nvGrpSpPr>
        <p:grpSpPr>
          <a:xfrm>
            <a:off x="0" y="439975"/>
            <a:ext cx="5134676" cy="3744416"/>
            <a:chOff x="0" y="439975"/>
            <a:chExt cx="5134676" cy="3744416"/>
          </a:xfrm>
        </p:grpSpPr>
        <p:pic>
          <p:nvPicPr>
            <p:cNvPr id="15" name="図 14"/>
            <p:cNvPicPr>
              <a:picLocks noChangeAspect="1"/>
            </p:cNvPicPr>
            <p:nvPr/>
          </p:nvPicPr>
          <p:blipFill rotWithShape="1">
            <a:blip r:embed="rId5">
              <a:extLst>
                <a:ext uri="{28A0092B-C50C-407E-A947-70E740481C1C}">
                  <a14:useLocalDpi xmlns:a14="http://schemas.microsoft.com/office/drawing/2010/main" val="0"/>
                </a:ext>
              </a:extLst>
            </a:blip>
            <a:srcRect t="12427" r="3232"/>
            <a:stretch/>
          </p:blipFill>
          <p:spPr>
            <a:xfrm>
              <a:off x="0" y="439975"/>
              <a:ext cx="5134676" cy="3744416"/>
            </a:xfrm>
            <a:prstGeom prst="rect">
              <a:avLst/>
            </a:prstGeom>
          </p:spPr>
        </p:pic>
        <p:sp>
          <p:nvSpPr>
            <p:cNvPr id="1024" name="テキスト ボックス 1023"/>
            <p:cNvSpPr txBox="1"/>
            <p:nvPr/>
          </p:nvSpPr>
          <p:spPr>
            <a:xfrm>
              <a:off x="1495540" y="1561842"/>
              <a:ext cx="648071" cy="523220"/>
            </a:xfrm>
            <a:prstGeom prst="rect">
              <a:avLst/>
            </a:prstGeom>
            <a:noFill/>
          </p:spPr>
          <p:txBody>
            <a:bodyPr wrap="square" rtlCol="0">
              <a:spAutoFit/>
            </a:bodyPr>
            <a:lstStyle/>
            <a:p>
              <a:r>
                <a:rPr kumimoji="1" lang="en-US" altLang="ja-JP" sz="2800" dirty="0" smtClean="0"/>
                <a:t>(a)</a:t>
              </a:r>
              <a:endParaRPr kumimoji="1" lang="ja-JP" altLang="en-US" sz="2800" dirty="0"/>
            </a:p>
          </p:txBody>
        </p:sp>
        <p:sp>
          <p:nvSpPr>
            <p:cNvPr id="37" name="テキスト ボックス 36"/>
            <p:cNvSpPr txBox="1"/>
            <p:nvPr/>
          </p:nvSpPr>
          <p:spPr>
            <a:xfrm>
              <a:off x="1819576" y="446788"/>
              <a:ext cx="648071" cy="523220"/>
            </a:xfrm>
            <a:prstGeom prst="rect">
              <a:avLst/>
            </a:prstGeom>
            <a:noFill/>
          </p:spPr>
          <p:txBody>
            <a:bodyPr wrap="square" rtlCol="0">
              <a:spAutoFit/>
            </a:bodyPr>
            <a:lstStyle/>
            <a:p>
              <a:r>
                <a:rPr kumimoji="1" lang="en-US" altLang="ja-JP" sz="2800" dirty="0" smtClean="0"/>
                <a:t>(b)</a:t>
              </a:r>
              <a:endParaRPr kumimoji="1" lang="ja-JP" altLang="en-US" sz="2800" dirty="0"/>
            </a:p>
          </p:txBody>
        </p:sp>
        <p:sp>
          <p:nvSpPr>
            <p:cNvPr id="38" name="テキスト ボックス 37"/>
            <p:cNvSpPr txBox="1"/>
            <p:nvPr/>
          </p:nvSpPr>
          <p:spPr>
            <a:xfrm>
              <a:off x="3030232" y="1211875"/>
              <a:ext cx="648071" cy="523220"/>
            </a:xfrm>
            <a:prstGeom prst="rect">
              <a:avLst/>
            </a:prstGeom>
            <a:noFill/>
          </p:spPr>
          <p:txBody>
            <a:bodyPr wrap="square" rtlCol="0">
              <a:spAutoFit/>
            </a:bodyPr>
            <a:lstStyle/>
            <a:p>
              <a:r>
                <a:rPr kumimoji="1" lang="en-US" altLang="ja-JP" sz="2800" dirty="0" smtClean="0"/>
                <a:t>(c)</a:t>
              </a:r>
              <a:endParaRPr kumimoji="1" lang="ja-JP" altLang="en-US" sz="2800" dirty="0"/>
            </a:p>
          </p:txBody>
        </p:sp>
      </p:grpSp>
      <p:sp>
        <p:nvSpPr>
          <p:cNvPr id="2" name="タイトル 1"/>
          <p:cNvSpPr>
            <a:spLocks noGrp="1"/>
          </p:cNvSpPr>
          <p:nvPr>
            <p:ph type="title"/>
          </p:nvPr>
        </p:nvSpPr>
        <p:spPr>
          <a:xfrm>
            <a:off x="755576" y="-234280"/>
            <a:ext cx="8136904" cy="1143000"/>
          </a:xfrm>
        </p:spPr>
        <p:txBody>
          <a:bodyPr/>
          <a:lstStyle/>
          <a:p>
            <a:r>
              <a:rPr lang="ja-JP" altLang="en-US" dirty="0"/>
              <a:t>測定</a:t>
            </a:r>
            <a:r>
              <a:rPr lang="ja-JP" altLang="en-US" dirty="0" smtClean="0"/>
              <a:t>結果（</a:t>
            </a:r>
            <a:r>
              <a:rPr kumimoji="1" lang="ja-JP" altLang="en-US" dirty="0" smtClean="0"/>
              <a:t>分光イメージング）</a:t>
            </a:r>
            <a:endParaRPr kumimoji="1" lang="ja-JP" altLang="en-US" dirty="0"/>
          </a:p>
        </p:txBody>
      </p:sp>
      <p:sp>
        <p:nvSpPr>
          <p:cNvPr id="1029" name="テキスト ボックス 1028"/>
          <p:cNvSpPr txBox="1"/>
          <p:nvPr/>
        </p:nvSpPr>
        <p:spPr>
          <a:xfrm>
            <a:off x="4817788" y="1068911"/>
            <a:ext cx="4326212" cy="954107"/>
          </a:xfrm>
          <a:prstGeom prst="rect">
            <a:avLst/>
          </a:prstGeom>
          <a:noFill/>
        </p:spPr>
        <p:txBody>
          <a:bodyPr wrap="square" rtlCol="0">
            <a:spAutoFit/>
          </a:bodyPr>
          <a:lstStyle/>
          <a:p>
            <a:r>
              <a:rPr kumimoji="1" lang="en-US" altLang="ja-JP" sz="2800" dirty="0" smtClean="0"/>
              <a:t>16×16</a:t>
            </a:r>
            <a:r>
              <a:rPr kumimoji="1" lang="ja-JP" altLang="en-US" sz="2800" dirty="0" smtClean="0"/>
              <a:t>の</a:t>
            </a:r>
            <a:r>
              <a:rPr kumimoji="1" lang="ja-JP" altLang="en-US" sz="2800" dirty="0" smtClean="0"/>
              <a:t>パターン</a:t>
            </a:r>
            <a:r>
              <a:rPr lang="ja-JP" altLang="en-US" sz="2800" dirty="0" smtClean="0"/>
              <a:t>で</a:t>
            </a:r>
            <a:endParaRPr lang="en-US" altLang="ja-JP" sz="2800" dirty="0"/>
          </a:p>
          <a:p>
            <a:r>
              <a:rPr lang="en-US" altLang="ja-JP" sz="2800" dirty="0" smtClean="0"/>
              <a:t>3nm</a:t>
            </a:r>
            <a:r>
              <a:rPr lang="ja-JP" altLang="en-US" sz="2800" dirty="0" smtClean="0"/>
              <a:t>間隔でイメージング</a:t>
            </a:r>
            <a:endParaRPr lang="en-US" altLang="ja-JP" sz="2800" dirty="0" smtClean="0"/>
          </a:p>
        </p:txBody>
      </p:sp>
      <p:grpSp>
        <p:nvGrpSpPr>
          <p:cNvPr id="1031" name="グループ化 1030"/>
          <p:cNvGrpSpPr/>
          <p:nvPr/>
        </p:nvGrpSpPr>
        <p:grpSpPr>
          <a:xfrm>
            <a:off x="5392311" y="2312183"/>
            <a:ext cx="2592290" cy="1254297"/>
            <a:chOff x="5796137" y="2038896"/>
            <a:chExt cx="2592290" cy="1254297"/>
          </a:xfrm>
        </p:grpSpPr>
        <p:pic>
          <p:nvPicPr>
            <p:cNvPr id="43" name="Picture 2" descr="http://shop.koyo-opt.co.jp/images/275155_d.jpg"/>
            <p:cNvPicPr>
              <a:picLocks noChangeAspect="1" noChangeArrowheads="1"/>
            </p:cNvPicPr>
            <p:nvPr/>
          </p:nvPicPr>
          <p:blipFill rotWithShape="1">
            <a:blip r:embed="rId6">
              <a:extLst>
                <a:ext uri="{28A0092B-C50C-407E-A947-70E740481C1C}">
                  <a14:useLocalDpi xmlns:a14="http://schemas.microsoft.com/office/drawing/2010/main" val="0"/>
                </a:ext>
              </a:extLst>
            </a:blip>
            <a:srcRect r="55222"/>
            <a:stretch/>
          </p:blipFill>
          <p:spPr bwMode="auto">
            <a:xfrm rot="16200000">
              <a:off x="6465133" y="1369900"/>
              <a:ext cx="1254297" cy="2592290"/>
            </a:xfrm>
            <a:prstGeom prst="rect">
              <a:avLst/>
            </a:prstGeom>
            <a:noFill/>
            <a:extLst>
              <a:ext uri="{909E8E84-426E-40DD-AFC4-6F175D3DCCD1}">
                <a14:hiddenFill xmlns:a14="http://schemas.microsoft.com/office/drawing/2010/main">
                  <a:solidFill>
                    <a:srgbClr val="FFFFFF"/>
                  </a:solidFill>
                </a14:hiddenFill>
              </a:ext>
            </a:extLst>
          </p:spPr>
        </p:pic>
        <p:sp>
          <p:nvSpPr>
            <p:cNvPr id="44" name="正方形/長方形 43"/>
            <p:cNvSpPr/>
            <p:nvPr/>
          </p:nvSpPr>
          <p:spPr bwMode="auto">
            <a:xfrm>
              <a:off x="7410175" y="2441660"/>
              <a:ext cx="374248" cy="339268"/>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rgbClr val="FF0000"/>
                </a:solidFill>
                <a:effectLst/>
                <a:latin typeface="Arial" charset="0"/>
                <a:ea typeface="ＭＳ ゴシック" charset="-128"/>
                <a:cs typeface="ＭＳ ゴシック" charset="-128"/>
              </a:endParaRPr>
            </a:p>
          </p:txBody>
        </p:sp>
      </p:grpSp>
    </p:spTree>
    <p:extLst>
      <p:ext uri="{BB962C8B-B14F-4D97-AF65-F5344CB8AC3E}">
        <p14:creationId xmlns:p14="http://schemas.microsoft.com/office/powerpoint/2010/main" val="280871734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629816"/>
            <a:ext cx="7772400" cy="1143000"/>
          </a:xfrm>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72008" y="1844824"/>
            <a:ext cx="9324528" cy="1440160"/>
          </a:xfrm>
        </p:spPr>
        <p:txBody>
          <a:bodyPr/>
          <a:lstStyle/>
          <a:p>
            <a:pPr marL="0" indent="0">
              <a:buNone/>
            </a:pPr>
            <a:r>
              <a:rPr kumimoji="1" lang="ja-JP" altLang="en-US" dirty="0" smtClean="0"/>
              <a:t>・光コムを用いたイメージング装置の構築に</a:t>
            </a:r>
            <a:r>
              <a:rPr kumimoji="1" lang="ja-JP" altLang="en-US" dirty="0" smtClean="0"/>
              <a:t>成功</a:t>
            </a:r>
            <a:endParaRPr kumimoji="1" lang="en-US" altLang="ja-JP" dirty="0" smtClean="0"/>
          </a:p>
          <a:p>
            <a:pPr marL="0" indent="0">
              <a:buNone/>
            </a:pPr>
            <a:r>
              <a:rPr lang="ja-JP" altLang="en-US" dirty="0" smtClean="0"/>
              <a:t>・</a:t>
            </a:r>
            <a:r>
              <a:rPr lang="en-US" altLang="ja-JP" dirty="0" smtClean="0"/>
              <a:t>16×16</a:t>
            </a:r>
            <a:r>
              <a:rPr lang="ja-JP" altLang="en-US" dirty="0" smtClean="0"/>
              <a:t>のパターンで分光イメージングに</a:t>
            </a:r>
            <a:r>
              <a:rPr lang="ja-JP" altLang="en-US" dirty="0" smtClean="0"/>
              <a:t>成功</a:t>
            </a:r>
            <a:endParaRPr kumimoji="1" lang="en-US" altLang="ja-JP" dirty="0" smtClean="0"/>
          </a:p>
          <a:p>
            <a:endParaRPr lang="en-US" altLang="ja-JP" dirty="0"/>
          </a:p>
        </p:txBody>
      </p:sp>
      <p:sp>
        <p:nvSpPr>
          <p:cNvPr id="4" name="タイトル 1"/>
          <p:cNvSpPr txBox="1">
            <a:spLocks/>
          </p:cNvSpPr>
          <p:nvPr/>
        </p:nvSpPr>
        <p:spPr bwMode="auto">
          <a:xfrm>
            <a:off x="815752" y="3861048"/>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r>
              <a:rPr lang="ja-JP" altLang="en-US" kern="0" dirty="0"/>
              <a:t>今後の予定</a:t>
            </a:r>
          </a:p>
        </p:txBody>
      </p:sp>
      <p:sp>
        <p:nvSpPr>
          <p:cNvPr id="5" name="正方形/長方形 4"/>
          <p:cNvSpPr/>
          <p:nvPr/>
        </p:nvSpPr>
        <p:spPr>
          <a:xfrm>
            <a:off x="179512" y="5268416"/>
            <a:ext cx="8856984" cy="584775"/>
          </a:xfrm>
          <a:prstGeom prst="rect">
            <a:avLst/>
          </a:prstGeom>
        </p:spPr>
        <p:txBody>
          <a:bodyPr wrap="square">
            <a:spAutoFit/>
          </a:bodyPr>
          <a:lstStyle/>
          <a:p>
            <a:r>
              <a:rPr lang="ja-JP" altLang="en-US" sz="3200" dirty="0" smtClean="0"/>
              <a:t>・パターンを増やして分光イメージングを行う</a:t>
            </a:r>
            <a:endParaRPr lang="en-US" altLang="ja-JP" sz="3200" dirty="0"/>
          </a:p>
        </p:txBody>
      </p:sp>
    </p:spTree>
    <p:extLst>
      <p:ext uri="{BB962C8B-B14F-4D97-AF65-F5344CB8AC3E}">
        <p14:creationId xmlns:p14="http://schemas.microsoft.com/office/powerpoint/2010/main" val="1315555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測定結果</a:t>
            </a:r>
            <a:endParaRPr kumimoji="1" lang="ja-JP" altLang="en-US" dirty="0"/>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39" y="1720078"/>
            <a:ext cx="2643450" cy="2643450"/>
          </a:xfrm>
          <a:prstGeom prst="rect">
            <a:avLst/>
          </a:prstGeom>
          <a:ln>
            <a:solidFill>
              <a:schemeClr val="tx1"/>
            </a:solidFill>
          </a:ln>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0" y="1720078"/>
            <a:ext cx="2643450" cy="2643450"/>
          </a:xfrm>
          <a:prstGeom prst="rect">
            <a:avLst/>
          </a:prstGeom>
          <a:ln>
            <a:solidFill>
              <a:schemeClr val="tx1"/>
            </a:solidFill>
          </a:ln>
        </p:spPr>
      </p:pic>
      <p:sp>
        <p:nvSpPr>
          <p:cNvPr id="9" name="テキスト ボックス 8"/>
          <p:cNvSpPr txBox="1"/>
          <p:nvPr/>
        </p:nvSpPr>
        <p:spPr>
          <a:xfrm>
            <a:off x="2978313" y="4521244"/>
            <a:ext cx="2950503" cy="1200329"/>
          </a:xfrm>
          <a:prstGeom prst="rect">
            <a:avLst/>
          </a:prstGeom>
          <a:noFill/>
        </p:spPr>
        <p:txBody>
          <a:bodyPr wrap="square" rtlCol="0">
            <a:spAutoFit/>
          </a:bodyPr>
          <a:lstStyle/>
          <a:p>
            <a:pPr algn="ctr"/>
            <a:r>
              <a:rPr kumimoji="1" lang="en-US" altLang="ja-JP" sz="2400" dirty="0" smtClean="0"/>
              <a:t>4×4</a:t>
            </a:r>
            <a:r>
              <a:rPr lang="ja-JP" altLang="en-US" sz="2400" dirty="0" smtClean="0"/>
              <a:t>のパターン</a:t>
            </a:r>
            <a:endParaRPr kumimoji="1" lang="en-US" altLang="ja-JP" sz="2400" dirty="0" smtClean="0"/>
          </a:p>
          <a:p>
            <a:pPr algn="ctr"/>
            <a:r>
              <a:rPr lang="ja-JP" altLang="en-US" sz="2400" dirty="0" smtClean="0"/>
              <a:t>（積算回数</a:t>
            </a:r>
            <a:r>
              <a:rPr lang="en-US" altLang="ja-JP" sz="2400" dirty="0" smtClean="0"/>
              <a:t>16</a:t>
            </a:r>
            <a:r>
              <a:rPr lang="ja-JP" altLang="en-US" sz="2400" dirty="0" smtClean="0"/>
              <a:t>回）</a:t>
            </a:r>
            <a:endParaRPr kumimoji="1" lang="en-US" altLang="ja-JP" sz="2400" dirty="0" smtClean="0"/>
          </a:p>
          <a:p>
            <a:endParaRPr kumimoji="1" lang="ja-JP" altLang="en-US" sz="2400" dirty="0"/>
          </a:p>
        </p:txBody>
      </p:sp>
      <p:sp>
        <p:nvSpPr>
          <p:cNvPr id="10" name="テキスト ボックス 9"/>
          <p:cNvSpPr txBox="1"/>
          <p:nvPr/>
        </p:nvSpPr>
        <p:spPr>
          <a:xfrm>
            <a:off x="6206507" y="4521244"/>
            <a:ext cx="2880319" cy="830997"/>
          </a:xfrm>
          <a:prstGeom prst="rect">
            <a:avLst/>
          </a:prstGeom>
          <a:noFill/>
        </p:spPr>
        <p:txBody>
          <a:bodyPr wrap="square" rtlCol="0">
            <a:spAutoFit/>
          </a:bodyPr>
          <a:lstStyle/>
          <a:p>
            <a:pPr algn="ctr"/>
            <a:r>
              <a:rPr lang="en-US" altLang="ja-JP" sz="2400" dirty="0" smtClean="0"/>
              <a:t>16</a:t>
            </a:r>
            <a:r>
              <a:rPr kumimoji="1" lang="en-US" altLang="ja-JP" sz="2400" dirty="0" smtClean="0"/>
              <a:t>×16</a:t>
            </a:r>
            <a:r>
              <a:rPr lang="ja-JP" altLang="en-US" sz="2400" dirty="0" smtClean="0"/>
              <a:t>のパターン</a:t>
            </a:r>
            <a:r>
              <a:rPr kumimoji="1" lang="ja-JP" altLang="en-US" sz="2400" dirty="0" smtClean="0"/>
              <a:t>（</a:t>
            </a:r>
            <a:r>
              <a:rPr lang="ja-JP" altLang="en-US" sz="2400" dirty="0"/>
              <a:t>積算</a:t>
            </a:r>
            <a:r>
              <a:rPr lang="ja-JP" altLang="en-US" sz="2400" dirty="0" smtClean="0"/>
              <a:t>回数</a:t>
            </a:r>
            <a:r>
              <a:rPr lang="en-US" altLang="ja-JP" sz="2400" dirty="0" smtClean="0"/>
              <a:t>256</a:t>
            </a:r>
            <a:r>
              <a:rPr lang="ja-JP" altLang="en-US" sz="2400" dirty="0" smtClean="0"/>
              <a:t>回</a:t>
            </a:r>
            <a:r>
              <a:rPr kumimoji="1" lang="ja-JP" altLang="en-US" sz="2400" dirty="0" smtClean="0"/>
              <a:t>）</a:t>
            </a:r>
            <a:endParaRPr kumimoji="1" lang="ja-JP" altLang="en-US" sz="2400" dirty="0"/>
          </a:p>
        </p:txBody>
      </p:sp>
      <p:sp>
        <p:nvSpPr>
          <p:cNvPr id="14" name="テキスト ボックス 13"/>
          <p:cNvSpPr txBox="1"/>
          <p:nvPr/>
        </p:nvSpPr>
        <p:spPr>
          <a:xfrm>
            <a:off x="648517" y="4521244"/>
            <a:ext cx="1654278" cy="461665"/>
          </a:xfrm>
          <a:prstGeom prst="rect">
            <a:avLst/>
          </a:prstGeom>
          <a:noFill/>
        </p:spPr>
        <p:txBody>
          <a:bodyPr wrap="square" rtlCol="0">
            <a:spAutoFit/>
          </a:bodyPr>
          <a:lstStyle/>
          <a:p>
            <a:pPr algn="ctr"/>
            <a:r>
              <a:rPr lang="ja-JP" altLang="en-US" sz="2400" dirty="0"/>
              <a:t>サンプル</a:t>
            </a:r>
            <a:endParaRPr kumimoji="1" lang="ja-JP" altLang="en-US" sz="2000" dirty="0"/>
          </a:p>
        </p:txBody>
      </p:sp>
      <p:grpSp>
        <p:nvGrpSpPr>
          <p:cNvPr id="16" name="グループ化 15"/>
          <p:cNvGrpSpPr/>
          <p:nvPr/>
        </p:nvGrpSpPr>
        <p:grpSpPr>
          <a:xfrm rot="10800000">
            <a:off x="179512" y="1641219"/>
            <a:ext cx="2592288" cy="2801167"/>
            <a:chOff x="179512" y="1720078"/>
            <a:chExt cx="2409222" cy="2643450"/>
          </a:xfrm>
        </p:grpSpPr>
        <p:pic>
          <p:nvPicPr>
            <p:cNvPr id="11" name="Picture 2" descr="http://shop.koyo-opt.co.jp/images/275155_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2398" y="1837192"/>
              <a:ext cx="2643450" cy="2409222"/>
            </a:xfrm>
            <a:prstGeom prst="rect">
              <a:avLst/>
            </a:prstGeom>
            <a:noFill/>
            <a:extLst>
              <a:ext uri="{909E8E84-426E-40DD-AFC4-6F175D3DCCD1}">
                <a14:hiddenFill xmlns:a14="http://schemas.microsoft.com/office/drawing/2010/main">
                  <a:solidFill>
                    <a:srgbClr val="FFFFFF"/>
                  </a:solidFill>
                </a14:hiddenFill>
              </a:ext>
            </a:extLst>
          </p:spPr>
        </p:pic>
        <p:sp>
          <p:nvSpPr>
            <p:cNvPr id="15" name="正方形/長方形 14"/>
            <p:cNvSpPr/>
            <p:nvPr/>
          </p:nvSpPr>
          <p:spPr bwMode="auto">
            <a:xfrm>
              <a:off x="1895412" y="2261913"/>
              <a:ext cx="347819" cy="423503"/>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rgbClr val="FF0000"/>
                </a:solidFill>
                <a:effectLst/>
                <a:latin typeface="Arial" charset="0"/>
                <a:ea typeface="ＭＳ ゴシック" charset="-128"/>
                <a:cs typeface="ＭＳ ゴシック" charset="-128"/>
              </a:endParaRPr>
            </a:p>
          </p:txBody>
        </p:sp>
      </p:grpSp>
      <p:sp>
        <p:nvSpPr>
          <p:cNvPr id="17" name="テキスト ボックス 16"/>
          <p:cNvSpPr txBox="1"/>
          <p:nvPr/>
        </p:nvSpPr>
        <p:spPr>
          <a:xfrm>
            <a:off x="5580112" y="5402235"/>
            <a:ext cx="3672408" cy="954107"/>
          </a:xfrm>
          <a:prstGeom prst="rect">
            <a:avLst/>
          </a:prstGeom>
          <a:noFill/>
        </p:spPr>
        <p:txBody>
          <a:bodyPr wrap="square" rtlCol="0">
            <a:spAutoFit/>
          </a:bodyPr>
          <a:lstStyle/>
          <a:p>
            <a:r>
              <a:rPr lang="ja-JP" altLang="en-US" sz="2800" dirty="0" smtClean="0"/>
              <a:t>計測時間　；</a:t>
            </a:r>
            <a:r>
              <a:rPr lang="en-US" altLang="ja-JP" sz="2800" dirty="0"/>
              <a:t>5</a:t>
            </a:r>
            <a:r>
              <a:rPr lang="ja-JP" altLang="en-US" sz="2800" dirty="0" smtClean="0"/>
              <a:t>分</a:t>
            </a:r>
            <a:endParaRPr lang="en-US" altLang="ja-JP" sz="2800" dirty="0"/>
          </a:p>
          <a:p>
            <a:r>
              <a:rPr kumimoji="1" lang="ja-JP" altLang="en-US" sz="2800" dirty="0" smtClean="0"/>
              <a:t>空間分解能；</a:t>
            </a:r>
            <a:r>
              <a:rPr kumimoji="1" lang="en-US" altLang="ja-JP" sz="2800" dirty="0" smtClean="0"/>
              <a:t>0.33mm</a:t>
            </a:r>
            <a:endParaRPr kumimoji="1" lang="ja-JP" altLang="en-US" sz="2800" dirty="0"/>
          </a:p>
        </p:txBody>
      </p:sp>
      <p:grpSp>
        <p:nvGrpSpPr>
          <p:cNvPr id="12" name="グループ化 11"/>
          <p:cNvGrpSpPr/>
          <p:nvPr/>
        </p:nvGrpSpPr>
        <p:grpSpPr>
          <a:xfrm>
            <a:off x="8347636" y="3812920"/>
            <a:ext cx="720080" cy="370207"/>
            <a:chOff x="5436096" y="3779748"/>
            <a:chExt cx="720080" cy="370207"/>
          </a:xfrm>
        </p:grpSpPr>
        <p:cxnSp>
          <p:nvCxnSpPr>
            <p:cNvPr id="13" name="直線矢印コネクタ 12"/>
            <p:cNvCxnSpPr/>
            <p:nvPr/>
          </p:nvCxnSpPr>
          <p:spPr bwMode="auto">
            <a:xfrm>
              <a:off x="5508104" y="4149955"/>
              <a:ext cx="630000" cy="0"/>
            </a:xfrm>
            <a:prstGeom prst="straightConnector1">
              <a:avLst/>
            </a:prstGeom>
            <a:noFill/>
            <a:ln w="31750" cap="flat" cmpd="sng" algn="ctr">
              <a:solidFill>
                <a:schemeClr val="bg1"/>
              </a:solidFill>
              <a:prstDash val="solid"/>
              <a:round/>
              <a:headEnd type="triangle"/>
              <a:tailEnd type="triangle"/>
            </a:ln>
            <a:effectLst/>
          </p:spPr>
        </p:cxnSp>
        <p:sp>
          <p:nvSpPr>
            <p:cNvPr id="18" name="テキスト ボックス 17"/>
            <p:cNvSpPr txBox="1"/>
            <p:nvPr/>
          </p:nvSpPr>
          <p:spPr>
            <a:xfrm>
              <a:off x="5436096" y="3779748"/>
              <a:ext cx="720080" cy="369332"/>
            </a:xfrm>
            <a:prstGeom prst="rect">
              <a:avLst/>
            </a:prstGeom>
            <a:noFill/>
          </p:spPr>
          <p:txBody>
            <a:bodyPr wrap="square" rtlCol="0">
              <a:spAutoFit/>
            </a:bodyPr>
            <a:lstStyle/>
            <a:p>
              <a:r>
                <a:rPr kumimoji="1" lang="en-US" altLang="ja-JP" dirty="0" smtClean="0">
                  <a:solidFill>
                    <a:schemeClr val="bg1"/>
                  </a:solidFill>
                </a:rPr>
                <a:t>1mm</a:t>
              </a:r>
              <a:endParaRPr kumimoji="1" lang="ja-JP" altLang="en-US" dirty="0">
                <a:solidFill>
                  <a:schemeClr val="bg1"/>
                </a:solidFill>
              </a:endParaRPr>
            </a:p>
          </p:txBody>
        </p:sp>
      </p:grpSp>
      <p:grpSp>
        <p:nvGrpSpPr>
          <p:cNvPr id="3" name="グループ化 2"/>
          <p:cNvGrpSpPr/>
          <p:nvPr/>
        </p:nvGrpSpPr>
        <p:grpSpPr>
          <a:xfrm>
            <a:off x="5113536" y="3811882"/>
            <a:ext cx="720080" cy="370207"/>
            <a:chOff x="5113536" y="3811882"/>
            <a:chExt cx="720080" cy="370207"/>
          </a:xfrm>
        </p:grpSpPr>
        <p:cxnSp>
          <p:nvCxnSpPr>
            <p:cNvPr id="20" name="直線矢印コネクタ 19"/>
            <p:cNvCxnSpPr/>
            <p:nvPr/>
          </p:nvCxnSpPr>
          <p:spPr bwMode="auto">
            <a:xfrm>
              <a:off x="5185544" y="4182089"/>
              <a:ext cx="630000" cy="0"/>
            </a:xfrm>
            <a:prstGeom prst="straightConnector1">
              <a:avLst/>
            </a:prstGeom>
            <a:noFill/>
            <a:ln w="31750" cap="flat" cmpd="sng" algn="ctr">
              <a:solidFill>
                <a:schemeClr val="tx1"/>
              </a:solidFill>
              <a:prstDash val="solid"/>
              <a:round/>
              <a:headEnd type="triangle"/>
              <a:tailEnd type="triangle"/>
            </a:ln>
            <a:effectLst/>
          </p:spPr>
        </p:cxnSp>
        <p:sp>
          <p:nvSpPr>
            <p:cNvPr id="21" name="テキスト ボックス 20"/>
            <p:cNvSpPr txBox="1"/>
            <p:nvPr/>
          </p:nvSpPr>
          <p:spPr>
            <a:xfrm>
              <a:off x="5113536" y="3811882"/>
              <a:ext cx="720080" cy="369332"/>
            </a:xfrm>
            <a:prstGeom prst="rect">
              <a:avLst/>
            </a:prstGeom>
            <a:noFill/>
          </p:spPr>
          <p:txBody>
            <a:bodyPr wrap="square" rtlCol="0">
              <a:spAutoFit/>
            </a:bodyPr>
            <a:lstStyle/>
            <a:p>
              <a:r>
                <a:rPr kumimoji="1" lang="en-US" altLang="ja-JP" dirty="0" smtClean="0"/>
                <a:t>1mm</a:t>
              </a:r>
              <a:endParaRPr kumimoji="1" lang="ja-JP" altLang="en-US" dirty="0"/>
            </a:p>
          </p:txBody>
        </p:sp>
      </p:grpSp>
      <p:grpSp>
        <p:nvGrpSpPr>
          <p:cNvPr id="26" name="グループ化 25"/>
          <p:cNvGrpSpPr/>
          <p:nvPr/>
        </p:nvGrpSpPr>
        <p:grpSpPr>
          <a:xfrm>
            <a:off x="2084388" y="3868223"/>
            <a:ext cx="720080" cy="369332"/>
            <a:chOff x="5113536" y="3821154"/>
            <a:chExt cx="720080" cy="369332"/>
          </a:xfrm>
        </p:grpSpPr>
        <p:cxnSp>
          <p:nvCxnSpPr>
            <p:cNvPr id="27" name="直線矢印コネクタ 26"/>
            <p:cNvCxnSpPr/>
            <p:nvPr/>
          </p:nvCxnSpPr>
          <p:spPr bwMode="auto">
            <a:xfrm>
              <a:off x="5185544" y="4182089"/>
              <a:ext cx="558000" cy="0"/>
            </a:xfrm>
            <a:prstGeom prst="straightConnector1">
              <a:avLst/>
            </a:prstGeom>
            <a:noFill/>
            <a:ln w="31750" cap="flat" cmpd="sng" algn="ctr">
              <a:solidFill>
                <a:schemeClr val="tx1"/>
              </a:solidFill>
              <a:prstDash val="solid"/>
              <a:round/>
              <a:headEnd type="triangle"/>
              <a:tailEnd type="triangle"/>
            </a:ln>
            <a:effectLst/>
          </p:spPr>
        </p:cxnSp>
        <p:sp>
          <p:nvSpPr>
            <p:cNvPr id="28" name="テキスト ボックス 27"/>
            <p:cNvSpPr txBox="1"/>
            <p:nvPr/>
          </p:nvSpPr>
          <p:spPr>
            <a:xfrm>
              <a:off x="5113536" y="3821154"/>
              <a:ext cx="720080" cy="369332"/>
            </a:xfrm>
            <a:prstGeom prst="rect">
              <a:avLst/>
            </a:prstGeom>
            <a:noFill/>
          </p:spPr>
          <p:txBody>
            <a:bodyPr wrap="square" rtlCol="0">
              <a:spAutoFit/>
            </a:bodyPr>
            <a:lstStyle/>
            <a:p>
              <a:r>
                <a:rPr lang="en-US" altLang="ja-JP" dirty="0"/>
                <a:t>5</a:t>
              </a:r>
              <a:r>
                <a:rPr kumimoji="1" lang="en-US" altLang="ja-JP" dirty="0" smtClean="0"/>
                <a:t>mm</a:t>
              </a:r>
              <a:endParaRPr kumimoji="1" lang="ja-JP" altLang="en-US" dirty="0"/>
            </a:p>
          </p:txBody>
        </p:sp>
      </p:grpSp>
    </p:spTree>
    <p:extLst>
      <p:ext uri="{BB962C8B-B14F-4D97-AF65-F5344CB8AC3E}">
        <p14:creationId xmlns:p14="http://schemas.microsoft.com/office/powerpoint/2010/main" val="71039077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6772" y="476672"/>
            <a:ext cx="7772400" cy="1143000"/>
          </a:xfrm>
        </p:spPr>
        <p:txBody>
          <a:bodyPr/>
          <a:lstStyle/>
          <a:p>
            <a:r>
              <a:rPr kumimoji="1" lang="ja-JP" altLang="en-US" dirty="0" smtClean="0"/>
              <a:t>光コムとは</a:t>
            </a:r>
            <a:endParaRPr kumimoji="1" lang="ja-JP" altLang="en-US" sz="105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5004048" cy="3125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94202" y="5801237"/>
            <a:ext cx="8848839" cy="523220"/>
          </a:xfrm>
          <a:prstGeom prst="rect">
            <a:avLst/>
          </a:prstGeom>
          <a:solidFill>
            <a:srgbClr val="FFFF00"/>
          </a:solidFill>
          <a:ln>
            <a:solidFill>
              <a:srgbClr val="FF0000"/>
            </a:solidFill>
          </a:ln>
        </p:spPr>
        <p:txBody>
          <a:bodyPr wrap="square" rtlCol="0">
            <a:spAutoFit/>
          </a:bodyPr>
          <a:lstStyle/>
          <a:p>
            <a:pPr algn="ctr"/>
            <a:r>
              <a:rPr lang="ja-JP" altLang="en-US" sz="2800" dirty="0" smtClean="0">
                <a:solidFill>
                  <a:srgbClr val="FF0000"/>
                </a:solidFill>
              </a:rPr>
              <a:t>光コム</a:t>
            </a:r>
            <a:r>
              <a:rPr lang="ja-JP" altLang="en-US" sz="2800" dirty="0">
                <a:solidFill>
                  <a:srgbClr val="FF0000"/>
                </a:solidFill>
              </a:rPr>
              <a:t>の</a:t>
            </a:r>
            <a:r>
              <a:rPr lang="ja-JP" altLang="en-US" sz="2800" dirty="0" smtClean="0">
                <a:solidFill>
                  <a:srgbClr val="FF0000"/>
                </a:solidFill>
              </a:rPr>
              <a:t>高分解能・高確度といった特性を利用</a:t>
            </a:r>
            <a:r>
              <a:rPr lang="ja-JP" altLang="en-US" sz="2800" dirty="0">
                <a:solidFill>
                  <a:srgbClr val="FF0000"/>
                </a:solidFill>
              </a:rPr>
              <a:t>する</a:t>
            </a:r>
            <a:endParaRPr lang="en-US" altLang="ja-JP" sz="2800" dirty="0">
              <a:solidFill>
                <a:srgbClr val="FF0000"/>
              </a:solidFill>
            </a:endParaRPr>
          </a:p>
        </p:txBody>
      </p:sp>
      <p:grpSp>
        <p:nvGrpSpPr>
          <p:cNvPr id="8" name="グループ化 7"/>
          <p:cNvGrpSpPr/>
          <p:nvPr/>
        </p:nvGrpSpPr>
        <p:grpSpPr>
          <a:xfrm>
            <a:off x="4983960" y="2017026"/>
            <a:ext cx="4139952" cy="2835316"/>
            <a:chOff x="5004048" y="2584716"/>
            <a:chExt cx="4139952" cy="2835316"/>
          </a:xfrm>
        </p:grpSpPr>
        <p:sp>
          <p:nvSpPr>
            <p:cNvPr id="4" name="テキスト ボックス 3"/>
            <p:cNvSpPr txBox="1"/>
            <p:nvPr/>
          </p:nvSpPr>
          <p:spPr>
            <a:xfrm>
              <a:off x="5004048" y="3736083"/>
              <a:ext cx="4139952" cy="461665"/>
            </a:xfrm>
            <a:prstGeom prst="rect">
              <a:avLst/>
            </a:prstGeom>
            <a:noFill/>
          </p:spPr>
          <p:txBody>
            <a:bodyPr wrap="square" rtlCol="0">
              <a:spAutoFit/>
            </a:bodyPr>
            <a:lstStyle/>
            <a:p>
              <a:pPr algn="ctr"/>
              <a:r>
                <a:rPr lang="en-US" altLang="ja-JP" sz="2400" dirty="0"/>
                <a:t>m</a:t>
              </a:r>
              <a:r>
                <a:rPr lang="ja-JP" altLang="en-US" sz="2400" dirty="0" smtClean="0"/>
                <a:t>が</a:t>
              </a:r>
              <a:r>
                <a:rPr lang="ja-JP" altLang="en-US" sz="2400" dirty="0" smtClean="0"/>
                <a:t>決まれば</a:t>
              </a:r>
              <a:r>
                <a:rPr lang="en-US" altLang="ja-JP" sz="2400" i="1" dirty="0" err="1">
                  <a:latin typeface="Cambria Math" panose="02040503050406030204" pitchFamily="18" charset="0"/>
                </a:rPr>
                <a:t>f</a:t>
              </a:r>
              <a:r>
                <a:rPr lang="en-US" altLang="ja-JP" i="1" dirty="0" err="1">
                  <a:latin typeface="Times New Roman" panose="02020603050405020304" pitchFamily="18" charset="0"/>
                  <a:cs typeface="Times New Roman" panose="02020603050405020304" pitchFamily="18" charset="0"/>
                </a:rPr>
                <a:t>m</a:t>
              </a:r>
              <a:r>
                <a:rPr lang="ja-JP" altLang="en-US" sz="2400" dirty="0" smtClean="0"/>
                <a:t>を決定できる</a:t>
              </a:r>
              <a:endParaRPr kumimoji="1" lang="ja-JP" altLang="en-US" sz="2400" dirty="0"/>
            </a:p>
          </p:txBody>
        </p:sp>
        <mc:AlternateContent xmlns:mc="http://schemas.openxmlformats.org/markup-compatibility/2006" xmlns:a14="http://schemas.microsoft.com/office/drawing/2010/main">
          <mc:Choice Requires="a14">
            <p:sp>
              <p:nvSpPr>
                <p:cNvPr id="6" name="正方形/長方形 5"/>
                <p:cNvSpPr/>
                <p:nvPr/>
              </p:nvSpPr>
              <p:spPr>
                <a:xfrm>
                  <a:off x="5652120" y="2584716"/>
                  <a:ext cx="2887650" cy="859531"/>
                </a:xfrm>
                <a:prstGeom prst="rect">
                  <a:avLst/>
                </a:prstGeom>
              </p:spPr>
              <p:txBody>
                <a:bodyPr wrap="none">
                  <a:spAutoFit/>
                </a:bodyPr>
                <a:lstStyle/>
                <a:p>
                  <a:r>
                    <a:rPr lang="en-US" altLang="ja-JP" sz="2400" dirty="0" smtClean="0">
                      <a:latin typeface="Times New Roman" panose="02020603050405020304" pitchFamily="18" charset="0"/>
                      <a:cs typeface="Times New Roman" panose="02020603050405020304" pitchFamily="18" charset="0"/>
                    </a:rPr>
                    <a:t>m</a:t>
                  </a:r>
                  <a:r>
                    <a:rPr lang="ja-JP" altLang="en-US" sz="2400" dirty="0" smtClean="0">
                      <a:latin typeface="Times New Roman" panose="02020603050405020304" pitchFamily="18" charset="0"/>
                      <a:cs typeface="Times New Roman" panose="02020603050405020304" pitchFamily="18" charset="0"/>
                    </a:rPr>
                    <a:t>番目</a:t>
                  </a:r>
                  <a:r>
                    <a:rPr lang="ja-JP" altLang="en-US" sz="2400" dirty="0" smtClean="0">
                      <a:latin typeface="Cambria Math" panose="02040503050406030204" pitchFamily="18" charset="0"/>
                    </a:rPr>
                    <a:t>の周波数</a:t>
                  </a:r>
                  <a:endParaRPr lang="en-US" altLang="ja-JP" sz="2400"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ja-JP" altLang="ja-JP" sz="2400" i="1" smtClean="0">
                                <a:latin typeface="Cambria Math"/>
                              </a:rPr>
                            </m:ctrlPr>
                          </m:sSubPr>
                          <m:e>
                            <m:r>
                              <a:rPr lang="en-US" altLang="ja-JP" sz="2400" i="1">
                                <a:latin typeface="Cambria Math" panose="02040503050406030204" pitchFamily="18" charset="0"/>
                              </a:rPr>
                              <m:t>𝑓</m:t>
                            </m:r>
                          </m:e>
                          <m:sub>
                            <m:r>
                              <a:rPr lang="en-US" altLang="ja-JP" sz="2400" i="1">
                                <a:latin typeface="Cambria Math" panose="02040503050406030204" pitchFamily="18" charset="0"/>
                              </a:rPr>
                              <m:t>𝑚</m:t>
                            </m:r>
                          </m:sub>
                        </m:sSub>
                        <m:r>
                          <a:rPr lang="en-US" altLang="ja-JP" sz="2400" i="1">
                            <a:latin typeface="Cambria Math" panose="02040503050406030204" pitchFamily="18" charset="0"/>
                          </a:rPr>
                          <m:t>=</m:t>
                        </m:r>
                        <m:sSub>
                          <m:sSubPr>
                            <m:ctrlPr>
                              <a:rPr lang="ja-JP" altLang="ja-JP" sz="2400" i="1">
                                <a:latin typeface="Cambria Math"/>
                              </a:rPr>
                            </m:ctrlPr>
                          </m:sSubPr>
                          <m:e>
                            <m:r>
                              <a:rPr lang="en-US" altLang="ja-JP" sz="2400" i="1">
                                <a:latin typeface="Cambria Math" panose="02040503050406030204" pitchFamily="18" charset="0"/>
                              </a:rPr>
                              <m:t>𝑓</m:t>
                            </m:r>
                          </m:e>
                          <m:sub>
                            <m:r>
                              <a:rPr lang="en-US" altLang="ja-JP" sz="2400" i="1">
                                <a:latin typeface="Cambria Math" panose="02040503050406030204" pitchFamily="18" charset="0"/>
                              </a:rPr>
                              <m:t>𝐶𝐸𝑂</m:t>
                            </m:r>
                          </m:sub>
                        </m:sSub>
                        <m:r>
                          <a:rPr lang="en-US" altLang="ja-JP" sz="2400" i="1">
                            <a:latin typeface="Cambria Math" panose="02040503050406030204" pitchFamily="18" charset="0"/>
                          </a:rPr>
                          <m:t>+</m:t>
                        </m:r>
                        <m:sSub>
                          <m:sSubPr>
                            <m:ctrlPr>
                              <a:rPr lang="ja-JP" altLang="ja-JP" sz="2400" i="1">
                                <a:latin typeface="Cambria Math"/>
                              </a:rPr>
                            </m:ctrlPr>
                          </m:sSubPr>
                          <m:e>
                            <m:r>
                              <a:rPr lang="en-US" altLang="ja-JP" sz="2400" i="1">
                                <a:latin typeface="Cambria Math" panose="02040503050406030204" pitchFamily="18" charset="0"/>
                              </a:rPr>
                              <m:t>𝑚𝑓</m:t>
                            </m:r>
                          </m:e>
                          <m:sub>
                            <m:r>
                              <a:rPr lang="en-US" altLang="ja-JP" sz="2400" i="1">
                                <a:latin typeface="Cambria Math" panose="02040503050406030204" pitchFamily="18" charset="0"/>
                              </a:rPr>
                              <m:t>𝑟𝑒𝑝</m:t>
                            </m:r>
                          </m:sub>
                        </m:sSub>
                        <m:r>
                          <a:rPr lang="en-US" altLang="ja-JP" sz="2400" i="1">
                            <a:latin typeface="Cambria Math" panose="02040503050406030204" pitchFamily="18" charset="0"/>
                          </a:rPr>
                          <m:t> </m:t>
                        </m:r>
                      </m:oMath>
                    </m:oMathPara>
                  </a14:m>
                  <a:endParaRPr lang="ja-JP" altLang="en-US" sz="2400" dirty="0"/>
                </a:p>
              </p:txBody>
            </p:sp>
          </mc:Choice>
          <mc:Fallback xmlns="">
            <p:sp>
              <p:nvSpPr>
                <p:cNvPr id="6" name="正方形/長方形 5"/>
                <p:cNvSpPr>
                  <a:spLocks noRot="1" noChangeAspect="1" noMove="1" noResize="1" noEditPoints="1" noAdjustHandles="1" noChangeArrowheads="1" noChangeShapeType="1" noTextEdit="1"/>
                </p:cNvSpPr>
                <p:nvPr/>
              </p:nvSpPr>
              <p:spPr>
                <a:xfrm>
                  <a:off x="5652120" y="2584716"/>
                  <a:ext cx="2887650" cy="859531"/>
                </a:xfrm>
                <a:prstGeom prst="rect">
                  <a:avLst/>
                </a:prstGeom>
                <a:blipFill rotWithShape="0">
                  <a:blip r:embed="rId4"/>
                  <a:stretch>
                    <a:fillRect l="-3165" t="-7801" b="-6383"/>
                  </a:stretch>
                </a:blipFill>
              </p:spPr>
              <p:txBody>
                <a:bodyPr/>
                <a:lstStyle/>
                <a:p>
                  <a:r>
                    <a:rPr lang="ja-JP" altLang="en-US">
                      <a:noFill/>
                    </a:rPr>
                    <a:t> </a:t>
                  </a:r>
                </a:p>
              </p:txBody>
            </p:sp>
          </mc:Fallback>
        </mc:AlternateContent>
        <p:sp>
          <p:nvSpPr>
            <p:cNvPr id="3" name="下矢印 2"/>
            <p:cNvSpPr/>
            <p:nvPr/>
          </p:nvSpPr>
          <p:spPr bwMode="auto">
            <a:xfrm>
              <a:off x="6804248" y="3435166"/>
              <a:ext cx="288032" cy="288032"/>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9" name="テキスト ボックス 8"/>
            <p:cNvSpPr txBox="1"/>
            <p:nvPr/>
          </p:nvSpPr>
          <p:spPr>
            <a:xfrm>
              <a:off x="5164831" y="4589035"/>
              <a:ext cx="3778211" cy="830997"/>
            </a:xfrm>
            <a:prstGeom prst="rect">
              <a:avLst/>
            </a:prstGeom>
            <a:noFill/>
          </p:spPr>
          <p:txBody>
            <a:bodyPr wrap="square" rtlCol="0">
              <a:spAutoFit/>
            </a:bodyPr>
            <a:lstStyle/>
            <a:p>
              <a:pPr algn="ctr"/>
              <a:r>
                <a:rPr lang="ja-JP" altLang="en-US" sz="2400" dirty="0" smtClean="0"/>
                <a:t>「</a:t>
              </a:r>
              <a:r>
                <a:rPr lang="ja-JP" altLang="en-US" sz="2400" dirty="0"/>
                <a:t>光</a:t>
              </a:r>
              <a:r>
                <a:rPr lang="ja-JP" altLang="en-US" sz="2400" dirty="0" smtClean="0"/>
                <a:t>周波数のものさし</a:t>
              </a:r>
              <a:r>
                <a:rPr kumimoji="1" lang="ja-JP" altLang="en-US" sz="2400" dirty="0" smtClean="0"/>
                <a:t>」</a:t>
              </a:r>
              <a:endParaRPr kumimoji="1" lang="en-US" altLang="ja-JP" sz="2400" dirty="0" smtClean="0"/>
            </a:p>
            <a:p>
              <a:pPr algn="ctr"/>
              <a:r>
                <a:rPr kumimoji="1" lang="ja-JP" altLang="en-US" sz="2400" dirty="0" smtClean="0"/>
                <a:t>として利用できる</a:t>
              </a:r>
              <a:endParaRPr kumimoji="1" lang="en-US" altLang="ja-JP" sz="2400" dirty="0" smtClean="0"/>
            </a:p>
          </p:txBody>
        </p:sp>
        <p:sp>
          <p:nvSpPr>
            <p:cNvPr id="10" name="下矢印 9"/>
            <p:cNvSpPr/>
            <p:nvPr/>
          </p:nvSpPr>
          <p:spPr bwMode="auto">
            <a:xfrm>
              <a:off x="6804248" y="4203209"/>
              <a:ext cx="288032" cy="288032"/>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sp>
        <p:nvSpPr>
          <p:cNvPr id="13" name="正方形/長方形 12"/>
          <p:cNvSpPr/>
          <p:nvPr/>
        </p:nvSpPr>
        <p:spPr>
          <a:xfrm>
            <a:off x="2699792" y="4672599"/>
            <a:ext cx="2031325" cy="369332"/>
          </a:xfrm>
          <a:prstGeom prst="rect">
            <a:avLst/>
          </a:prstGeom>
        </p:spPr>
        <p:txBody>
          <a:bodyPr wrap="none">
            <a:spAutoFit/>
          </a:bodyPr>
          <a:lstStyle/>
          <a:p>
            <a:r>
              <a:rPr lang="ja-JP" altLang="en-US" dirty="0"/>
              <a:t>モード同期周波数</a:t>
            </a:r>
          </a:p>
        </p:txBody>
      </p:sp>
      <p:sp>
        <p:nvSpPr>
          <p:cNvPr id="14" name="テキスト ボックス 13"/>
          <p:cNvSpPr txBox="1"/>
          <p:nvPr/>
        </p:nvSpPr>
        <p:spPr>
          <a:xfrm>
            <a:off x="94202" y="5147900"/>
            <a:ext cx="7502134" cy="461665"/>
          </a:xfrm>
          <a:prstGeom prst="rect">
            <a:avLst/>
          </a:prstGeom>
          <a:noFill/>
        </p:spPr>
        <p:txBody>
          <a:bodyPr wrap="square" rtlCol="0">
            <a:spAutoFit/>
          </a:bodyPr>
          <a:lstStyle/>
          <a:p>
            <a:r>
              <a:rPr lang="ja-JP" altLang="en-US" sz="2400" dirty="0" smtClean="0"/>
              <a:t>キャリア・エンベロープ・オフセット周波数</a:t>
            </a:r>
            <a:endParaRPr kumimoji="1" lang="ja-JP" altLang="en-US" sz="2400" dirty="0"/>
          </a:p>
        </p:txBody>
      </p:sp>
      <p:cxnSp>
        <p:nvCxnSpPr>
          <p:cNvPr id="15" name="直線矢印コネクタ 14"/>
          <p:cNvCxnSpPr/>
          <p:nvPr/>
        </p:nvCxnSpPr>
        <p:spPr bwMode="auto">
          <a:xfrm>
            <a:off x="951843" y="4869160"/>
            <a:ext cx="163773" cy="305757"/>
          </a:xfrm>
          <a:prstGeom prst="straightConnector1">
            <a:avLst/>
          </a:prstGeom>
          <a:noFill/>
          <a:ln w="38100" cap="flat" cmpd="sng" algn="ctr">
            <a:solidFill>
              <a:schemeClr val="tx1"/>
            </a:solidFill>
            <a:prstDash val="solid"/>
            <a:round/>
            <a:headEnd type="none" w="med" len="med"/>
            <a:tailEnd type="triangle"/>
          </a:ln>
          <a:effectLst/>
        </p:spPr>
      </p:cxnSp>
      <p:sp>
        <p:nvSpPr>
          <p:cNvPr id="5" name="円/楕円 4"/>
          <p:cNvSpPr/>
          <p:nvPr/>
        </p:nvSpPr>
        <p:spPr bwMode="auto">
          <a:xfrm>
            <a:off x="3275856" y="1775464"/>
            <a:ext cx="432048" cy="285384"/>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6" name="円/楕円 15"/>
          <p:cNvSpPr/>
          <p:nvPr/>
        </p:nvSpPr>
        <p:spPr bwMode="auto">
          <a:xfrm>
            <a:off x="3635896" y="1916832"/>
            <a:ext cx="432048" cy="285384"/>
          </a:xfrm>
          <a:prstGeom prst="ellips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1" name="正方形/長方形 10"/>
          <p:cNvSpPr/>
          <p:nvPr/>
        </p:nvSpPr>
        <p:spPr>
          <a:xfrm>
            <a:off x="-36512" y="6453336"/>
            <a:ext cx="6061974" cy="369332"/>
          </a:xfrm>
          <a:prstGeom prst="rect">
            <a:avLst/>
          </a:prstGeom>
        </p:spPr>
        <p:txBody>
          <a:bodyPr wrap="square">
            <a:spAutoFit/>
          </a:bodyPr>
          <a:lstStyle/>
          <a:p>
            <a:r>
              <a:rPr lang="en-US" altLang="ja-JP" sz="1600" i="1" dirty="0">
                <a:solidFill>
                  <a:srgbClr val="000000"/>
                </a:solidFill>
                <a:latin typeface="Times New Roman" panose="02020603050405020304" pitchFamily="18" charset="0"/>
                <a:ea typeface="ＭＳ 明朝" panose="02020609040205080304" pitchFamily="17" charset="-128"/>
              </a:rPr>
              <a:t>Ref)Th. </a:t>
            </a:r>
            <a:r>
              <a:rPr lang="en-US" altLang="ja-JP" sz="1600" i="1" dirty="0" err="1">
                <a:solidFill>
                  <a:srgbClr val="000000"/>
                </a:solidFill>
                <a:latin typeface="Times New Roman" panose="02020603050405020304" pitchFamily="18" charset="0"/>
                <a:ea typeface="ＭＳ 明朝" panose="02020609040205080304" pitchFamily="17" charset="-128"/>
              </a:rPr>
              <a:t>Udem</a:t>
            </a:r>
            <a:r>
              <a:rPr lang="en-US" altLang="ja-JP" sz="1600" i="1" dirty="0">
                <a:solidFill>
                  <a:srgbClr val="000000"/>
                </a:solidFill>
                <a:latin typeface="Times New Roman" panose="02020603050405020304" pitchFamily="18" charset="0"/>
                <a:ea typeface="ＭＳ 明朝" panose="02020609040205080304" pitchFamily="17" charset="-128"/>
              </a:rPr>
              <a:t>, R. </a:t>
            </a:r>
            <a:r>
              <a:rPr lang="en-US" altLang="ja-JP" sz="1600" i="1" dirty="0" err="1">
                <a:solidFill>
                  <a:srgbClr val="000000"/>
                </a:solidFill>
                <a:latin typeface="Times New Roman" panose="02020603050405020304" pitchFamily="18" charset="0"/>
                <a:ea typeface="ＭＳ 明朝" panose="02020609040205080304" pitchFamily="17" charset="-128"/>
              </a:rPr>
              <a:t>Holzwarth</a:t>
            </a:r>
            <a:r>
              <a:rPr lang="en-US" altLang="ja-JP" sz="1600" i="1" dirty="0">
                <a:solidFill>
                  <a:srgbClr val="000000"/>
                </a:solidFill>
                <a:latin typeface="Times New Roman" panose="02020603050405020304" pitchFamily="18" charset="0"/>
                <a:ea typeface="ＭＳ 明朝" panose="02020609040205080304" pitchFamily="17" charset="-128"/>
              </a:rPr>
              <a:t> &amp; T. W. </a:t>
            </a:r>
            <a:r>
              <a:rPr lang="en-US" altLang="ja-JP" sz="1600" i="1" dirty="0" err="1">
                <a:solidFill>
                  <a:srgbClr val="000000"/>
                </a:solidFill>
                <a:latin typeface="Times New Roman" panose="02020603050405020304" pitchFamily="18" charset="0"/>
                <a:ea typeface="ＭＳ 明朝" panose="02020609040205080304" pitchFamily="17" charset="-128"/>
              </a:rPr>
              <a:t>Hänsch</a:t>
            </a:r>
            <a:r>
              <a:rPr lang="en-US" altLang="ja-JP" i="1" dirty="0">
                <a:latin typeface="Times New Roman" panose="02020603050405020304" pitchFamily="18" charset="0"/>
                <a:ea typeface="ＭＳ 明朝" panose="02020609040205080304" pitchFamily="17" charset="-128"/>
              </a:rPr>
              <a:t> Nature </a:t>
            </a:r>
            <a:r>
              <a:rPr lang="en-US" altLang="ja-JP" b="1" i="1" dirty="0">
                <a:latin typeface="Times New Roman" panose="02020603050405020304" pitchFamily="18" charset="0"/>
                <a:ea typeface="ＭＳ 明朝" panose="02020609040205080304" pitchFamily="17" charset="-128"/>
              </a:rPr>
              <a:t>416</a:t>
            </a:r>
            <a:r>
              <a:rPr lang="en-US" altLang="ja-JP" i="1" dirty="0">
                <a:latin typeface="Times New Roman" panose="02020603050405020304" pitchFamily="18" charset="0"/>
                <a:ea typeface="ＭＳ 明朝" panose="02020609040205080304" pitchFamily="17" charset="-128"/>
              </a:rPr>
              <a:t>, 233 (2002).</a:t>
            </a:r>
            <a:endParaRPr lang="ja-JP" altLang="en-US" sz="1600" i="1" dirty="0"/>
          </a:p>
        </p:txBody>
      </p:sp>
    </p:spTree>
    <p:extLst>
      <p:ext uri="{BB962C8B-B14F-4D97-AF65-F5344CB8AC3E}">
        <p14:creationId xmlns:p14="http://schemas.microsoft.com/office/powerpoint/2010/main" val="340130250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8350" y="292921"/>
            <a:ext cx="9262350" cy="1143000"/>
          </a:xfrm>
        </p:spPr>
        <p:txBody>
          <a:bodyPr/>
          <a:lstStyle/>
          <a:p>
            <a:r>
              <a:rPr kumimoji="1" lang="ja-JP" altLang="en-US" sz="4000" dirty="0" smtClean="0"/>
              <a:t>   デュアル光コム分光</a:t>
            </a:r>
            <a:r>
              <a:rPr lang="ja-JP" altLang="en-US" sz="4000" dirty="0"/>
              <a:t>法</a:t>
            </a:r>
            <a:r>
              <a:rPr kumimoji="1" lang="ja-JP" altLang="en-US" sz="4000" dirty="0" smtClean="0"/>
              <a:t>（時間領域）</a:t>
            </a:r>
            <a:endParaRPr kumimoji="1" lang="ja-JP" altLang="en-US" sz="4000" dirty="0"/>
          </a:p>
        </p:txBody>
      </p:sp>
      <p:sp>
        <p:nvSpPr>
          <p:cNvPr id="6" name="下矢印 5"/>
          <p:cNvSpPr/>
          <p:nvPr/>
        </p:nvSpPr>
        <p:spPr bwMode="auto">
          <a:xfrm>
            <a:off x="4941754" y="3717032"/>
            <a:ext cx="504056" cy="432048"/>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accent1"/>
              </a:solidFill>
              <a:effectLst/>
              <a:latin typeface="Arial" charset="0"/>
              <a:ea typeface="ＭＳ ゴシック" charset="-128"/>
              <a:cs typeface="ＭＳ ゴシック" charset="-128"/>
            </a:endParaRPr>
          </a:p>
        </p:txBody>
      </p:sp>
      <p:pic>
        <p:nvPicPr>
          <p:cNvPr id="2059" name="図 20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1340768"/>
            <a:ext cx="7920880" cy="2071251"/>
          </a:xfrm>
          <a:prstGeom prst="rect">
            <a:avLst/>
          </a:prstGeom>
        </p:spPr>
      </p:pic>
      <p:cxnSp>
        <p:nvCxnSpPr>
          <p:cNvPr id="9" name="直線矢印コネクタ 8"/>
          <p:cNvCxnSpPr/>
          <p:nvPr/>
        </p:nvCxnSpPr>
        <p:spPr bwMode="auto">
          <a:xfrm>
            <a:off x="1691680" y="3528278"/>
            <a:ext cx="1656184" cy="0"/>
          </a:xfrm>
          <a:prstGeom prst="straightConnector1">
            <a:avLst/>
          </a:prstGeom>
          <a:noFill/>
          <a:ln w="31750" cap="flat" cmpd="sng" algn="ctr">
            <a:solidFill>
              <a:schemeClr val="tx1"/>
            </a:solidFill>
            <a:prstDash val="solid"/>
            <a:round/>
            <a:headEnd type="arrow"/>
            <a:tailEnd type="arrow"/>
          </a:ln>
          <a:effectLst/>
        </p:spPr>
      </p:cxnSp>
      <p:grpSp>
        <p:nvGrpSpPr>
          <p:cNvPr id="4" name="グループ化 3"/>
          <p:cNvGrpSpPr/>
          <p:nvPr/>
        </p:nvGrpSpPr>
        <p:grpSpPr>
          <a:xfrm>
            <a:off x="-39340" y="1166994"/>
            <a:ext cx="3349683" cy="1976578"/>
            <a:chOff x="-39340" y="1166994"/>
            <a:chExt cx="3349683" cy="1976578"/>
          </a:xfrm>
        </p:grpSpPr>
        <p:sp>
          <p:nvSpPr>
            <p:cNvPr id="20" name="テキスト ボックス 19"/>
            <p:cNvSpPr txBox="1"/>
            <p:nvPr/>
          </p:nvSpPr>
          <p:spPr>
            <a:xfrm>
              <a:off x="-39340" y="2681907"/>
              <a:ext cx="3349683" cy="461665"/>
            </a:xfrm>
            <a:prstGeom prst="rect">
              <a:avLst/>
            </a:prstGeom>
            <a:noFill/>
          </p:spPr>
          <p:txBody>
            <a:bodyPr wrap="square" rtlCol="0">
              <a:spAutoFit/>
            </a:bodyPr>
            <a:lstStyle/>
            <a:p>
              <a:r>
                <a:rPr lang="ja-JP" altLang="en-US" sz="2400" dirty="0" smtClean="0"/>
                <a:t>インター</a:t>
              </a:r>
              <a:r>
                <a:rPr lang="ja-JP" altLang="en-US" sz="2400" dirty="0"/>
                <a:t>フェログラム</a:t>
              </a:r>
              <a:endParaRPr kumimoji="1" lang="en-US" altLang="ja-JP" sz="2400" dirty="0" smtClean="0"/>
            </a:p>
          </p:txBody>
        </p:sp>
        <p:sp>
          <p:nvSpPr>
            <p:cNvPr id="5" name="テキスト ボックス 4"/>
            <p:cNvSpPr txBox="1"/>
            <p:nvPr/>
          </p:nvSpPr>
          <p:spPr>
            <a:xfrm>
              <a:off x="250209" y="1798576"/>
              <a:ext cx="1008112" cy="461665"/>
            </a:xfrm>
            <a:prstGeom prst="rect">
              <a:avLst/>
            </a:prstGeom>
            <a:noFill/>
          </p:spPr>
          <p:txBody>
            <a:bodyPr wrap="square" rtlCol="0">
              <a:spAutoFit/>
            </a:bodyPr>
            <a:lstStyle/>
            <a:p>
              <a:r>
                <a:rPr kumimoji="1" lang="ja-JP" altLang="en-US" sz="2400" dirty="0" smtClean="0"/>
                <a:t>コム</a:t>
              </a:r>
              <a:r>
                <a:rPr lang="en-US" altLang="ja-JP" sz="2400" dirty="0"/>
                <a:t>2</a:t>
              </a:r>
              <a:endParaRPr kumimoji="1" lang="en-US" altLang="ja-JP" sz="2400" dirty="0" smtClean="0"/>
            </a:p>
          </p:txBody>
        </p:sp>
        <p:sp>
          <p:nvSpPr>
            <p:cNvPr id="19" name="テキスト ボックス 18"/>
            <p:cNvSpPr txBox="1"/>
            <p:nvPr/>
          </p:nvSpPr>
          <p:spPr>
            <a:xfrm>
              <a:off x="250209" y="1166994"/>
              <a:ext cx="1008112" cy="461665"/>
            </a:xfrm>
            <a:prstGeom prst="rect">
              <a:avLst/>
            </a:prstGeom>
            <a:noFill/>
          </p:spPr>
          <p:txBody>
            <a:bodyPr wrap="square" rtlCol="0">
              <a:spAutoFit/>
            </a:bodyPr>
            <a:lstStyle/>
            <a:p>
              <a:r>
                <a:rPr kumimoji="1" lang="ja-JP" altLang="en-US" sz="2400" dirty="0" smtClean="0"/>
                <a:t>コム</a:t>
              </a:r>
              <a:r>
                <a:rPr kumimoji="1" lang="en-US" altLang="ja-JP" sz="2400" dirty="0" smtClean="0"/>
                <a:t>1</a:t>
              </a:r>
            </a:p>
          </p:txBody>
        </p:sp>
      </p:grpSp>
      <p:sp>
        <p:nvSpPr>
          <p:cNvPr id="2054" name="テキスト ボックス 2053"/>
          <p:cNvSpPr txBox="1"/>
          <p:nvPr/>
        </p:nvSpPr>
        <p:spPr>
          <a:xfrm>
            <a:off x="1927920" y="3007241"/>
            <a:ext cx="1296144" cy="461665"/>
          </a:xfrm>
          <a:prstGeom prst="rect">
            <a:avLst/>
          </a:prstGeom>
          <a:noFill/>
        </p:spPr>
        <p:txBody>
          <a:bodyPr wrap="square" rtlCol="0">
            <a:spAutoFit/>
          </a:bodyPr>
          <a:lstStyle/>
          <a:p>
            <a:r>
              <a:rPr kumimoji="1" lang="en-US" altLang="ja-JP" sz="2400" dirty="0" smtClean="0"/>
              <a:t>1/</a:t>
            </a:r>
            <a:r>
              <a:rPr kumimoji="1" lang="en-US" altLang="ja-JP" sz="2400" dirty="0" err="1" smtClean="0"/>
              <a:t>Δf</a:t>
            </a:r>
            <a:r>
              <a:rPr kumimoji="1" lang="en-US" altLang="ja-JP" sz="1600" dirty="0" err="1" smtClean="0"/>
              <a:t>rep</a:t>
            </a:r>
            <a:endParaRPr kumimoji="1" lang="ja-JP" altLang="en-US" sz="1600" dirty="0"/>
          </a:p>
        </p:txBody>
      </p:sp>
      <p:pic>
        <p:nvPicPr>
          <p:cNvPr id="2055" name="図 205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712" y="3573016"/>
            <a:ext cx="6602389" cy="2461747"/>
          </a:xfrm>
          <a:prstGeom prst="rect">
            <a:avLst/>
          </a:prstGeom>
        </p:spPr>
      </p:pic>
      <p:sp>
        <p:nvSpPr>
          <p:cNvPr id="2058" name="テキスト ボックス 2057"/>
          <p:cNvSpPr txBox="1"/>
          <p:nvPr/>
        </p:nvSpPr>
        <p:spPr>
          <a:xfrm>
            <a:off x="5501761" y="3687415"/>
            <a:ext cx="2088232" cy="461665"/>
          </a:xfrm>
          <a:prstGeom prst="rect">
            <a:avLst/>
          </a:prstGeom>
          <a:noFill/>
        </p:spPr>
        <p:txBody>
          <a:bodyPr wrap="square" rtlCol="0">
            <a:spAutoFit/>
          </a:bodyPr>
          <a:lstStyle/>
          <a:p>
            <a:r>
              <a:rPr kumimoji="1" lang="ja-JP" altLang="en-US" sz="2400" dirty="0" smtClean="0"/>
              <a:t>フーリエ変換</a:t>
            </a:r>
            <a:endParaRPr kumimoji="1" lang="ja-JP" altLang="en-US" sz="2400" dirty="0"/>
          </a:p>
        </p:txBody>
      </p:sp>
      <p:sp>
        <p:nvSpPr>
          <p:cNvPr id="14" name="テキスト ボックス 13"/>
          <p:cNvSpPr txBox="1"/>
          <p:nvPr/>
        </p:nvSpPr>
        <p:spPr>
          <a:xfrm>
            <a:off x="250209" y="5947946"/>
            <a:ext cx="8640960" cy="461665"/>
          </a:xfrm>
          <a:prstGeom prst="rect">
            <a:avLst/>
          </a:prstGeom>
          <a:solidFill>
            <a:srgbClr val="FFFF00"/>
          </a:solidFill>
          <a:ln w="38100">
            <a:solidFill>
              <a:srgbClr val="FF000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sz="2400" dirty="0">
                <a:solidFill>
                  <a:srgbClr val="FF0000"/>
                </a:solidFill>
              </a:rPr>
              <a:t>光</a:t>
            </a:r>
            <a:r>
              <a:rPr lang="ja-JP" altLang="en-US" sz="2400" dirty="0" smtClean="0">
                <a:solidFill>
                  <a:srgbClr val="FF0000"/>
                </a:solidFill>
              </a:rPr>
              <a:t>周波数のコムスペクトルを</a:t>
            </a:r>
            <a:r>
              <a:rPr lang="en-US" altLang="ja-JP" sz="2400" dirty="0" smtClean="0">
                <a:solidFill>
                  <a:srgbClr val="FF0000"/>
                </a:solidFill>
              </a:rPr>
              <a:t>RF</a:t>
            </a:r>
            <a:r>
              <a:rPr lang="ja-JP" altLang="en-US" sz="2400" dirty="0" smtClean="0">
                <a:solidFill>
                  <a:srgbClr val="FF0000"/>
                </a:solidFill>
              </a:rPr>
              <a:t>領域にダウンスケールできる</a:t>
            </a:r>
            <a:endParaRPr kumimoji="1" lang="ja-JP" altLang="en-US" sz="2400" dirty="0">
              <a:solidFill>
                <a:srgbClr val="FF0000"/>
              </a:solidFill>
            </a:endParaRPr>
          </a:p>
        </p:txBody>
      </p:sp>
      <p:sp>
        <p:nvSpPr>
          <p:cNvPr id="3" name="正方形/長方形 2"/>
          <p:cNvSpPr/>
          <p:nvPr/>
        </p:nvSpPr>
        <p:spPr>
          <a:xfrm>
            <a:off x="42792" y="6520756"/>
            <a:ext cx="3759042" cy="338554"/>
          </a:xfrm>
          <a:prstGeom prst="rect">
            <a:avLst/>
          </a:prstGeom>
        </p:spPr>
        <p:txBody>
          <a:bodyPr wrap="none">
            <a:spAutoFit/>
          </a:bodyPr>
          <a:lstStyle/>
          <a:p>
            <a:r>
              <a:rPr lang="en-US" altLang="ja-JP" sz="1600" i="1" dirty="0">
                <a:latin typeface="Times New Roman" panose="02020603050405020304" pitchFamily="18" charset="0"/>
                <a:cs typeface="Times New Roman" panose="02020603050405020304" pitchFamily="18" charset="0"/>
              </a:rPr>
              <a:t>Ref) S. Schiller, Opt. Lett., </a:t>
            </a:r>
            <a:r>
              <a:rPr lang="en-US" altLang="ja-JP" sz="1600" b="1" i="1" dirty="0">
                <a:latin typeface="Times New Roman" panose="02020603050405020304" pitchFamily="18" charset="0"/>
                <a:cs typeface="Times New Roman" panose="02020603050405020304" pitchFamily="18" charset="0"/>
              </a:rPr>
              <a:t>27</a:t>
            </a:r>
            <a:r>
              <a:rPr lang="en-US" altLang="ja-JP" sz="1600" i="1" dirty="0">
                <a:latin typeface="Times New Roman" panose="02020603050405020304" pitchFamily="18" charset="0"/>
                <a:cs typeface="Times New Roman" panose="02020603050405020304" pitchFamily="18" charset="0"/>
              </a:rPr>
              <a:t>, 766(2002</a:t>
            </a:r>
            <a:r>
              <a:rPr lang="en-US" altLang="ja-JP" sz="1600" i="1" dirty="0" smtClean="0">
                <a:latin typeface="Times New Roman" panose="02020603050405020304" pitchFamily="18" charset="0"/>
                <a:cs typeface="Times New Roman" panose="02020603050405020304" pitchFamily="18" charset="0"/>
              </a:rPr>
              <a:t>)</a:t>
            </a:r>
            <a:r>
              <a:rPr lang="ja-JP" altLang="en-US" sz="1600" dirty="0" smtClean="0">
                <a:latin typeface="Times New Roman" panose="02020603050405020304" pitchFamily="18" charset="0"/>
                <a:cs typeface="Times New Roman" panose="02020603050405020304" pitchFamily="18" charset="0"/>
              </a:rPr>
              <a:t>．</a:t>
            </a:r>
            <a:endParaRPr lang="en-US" altLang="ja-JP" sz="1600" dirty="0" smtClean="0">
              <a:latin typeface="Times New Roman" panose="02020603050405020304" pitchFamily="18" charset="0"/>
              <a:cs typeface="Times New Roman" panose="02020603050405020304" pitchFamily="18" charset="0"/>
            </a:endParaRPr>
          </a:p>
        </p:txBody>
      </p:sp>
      <p:sp>
        <p:nvSpPr>
          <p:cNvPr id="16" name="テキスト ボックス 15"/>
          <p:cNvSpPr txBox="1"/>
          <p:nvPr/>
        </p:nvSpPr>
        <p:spPr>
          <a:xfrm>
            <a:off x="7383851" y="1628800"/>
            <a:ext cx="885387" cy="461665"/>
          </a:xfrm>
          <a:prstGeom prst="rect">
            <a:avLst/>
          </a:prstGeom>
          <a:noFill/>
        </p:spPr>
        <p:txBody>
          <a:bodyPr wrap="square" rtlCol="0">
            <a:spAutoFit/>
          </a:bodyPr>
          <a:lstStyle/>
          <a:p>
            <a:r>
              <a:rPr kumimoji="1" lang="en-US" altLang="ja-JP" sz="2400" dirty="0" smtClean="0"/>
              <a:t>1/</a:t>
            </a:r>
            <a:r>
              <a:rPr kumimoji="1" lang="en-US" altLang="ja-JP" sz="2400" dirty="0" err="1" smtClean="0"/>
              <a:t>f</a:t>
            </a:r>
            <a:r>
              <a:rPr kumimoji="1" lang="en-US" altLang="ja-JP" sz="1600" dirty="0" err="1" smtClean="0"/>
              <a:t>rep</a:t>
            </a:r>
            <a:endParaRPr kumimoji="1" lang="ja-JP" altLang="en-US" sz="1600" dirty="0"/>
          </a:p>
        </p:txBody>
      </p:sp>
      <p:cxnSp>
        <p:nvCxnSpPr>
          <p:cNvPr id="17" name="直線矢印コネクタ 16"/>
          <p:cNvCxnSpPr/>
          <p:nvPr/>
        </p:nvCxnSpPr>
        <p:spPr bwMode="auto">
          <a:xfrm>
            <a:off x="7070989" y="1628800"/>
            <a:ext cx="1511112" cy="0"/>
          </a:xfrm>
          <a:prstGeom prst="straightConnector1">
            <a:avLst/>
          </a:prstGeom>
          <a:noFill/>
          <a:ln w="31750" cap="flat" cmpd="sng" algn="ctr">
            <a:solidFill>
              <a:schemeClr val="tx1"/>
            </a:solidFill>
            <a:prstDash val="solid"/>
            <a:round/>
            <a:headEnd type="arrow"/>
            <a:tailEnd type="arrow"/>
          </a:ln>
          <a:effectLst/>
        </p:spPr>
      </p:cxnSp>
    </p:spTree>
    <p:extLst>
      <p:ext uri="{BB962C8B-B14F-4D97-AF65-F5344CB8AC3E}">
        <p14:creationId xmlns:p14="http://schemas.microsoft.com/office/powerpoint/2010/main" val="345604750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bwMode="auto">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r>
              <a:rPr kumimoji="1" lang="ja-JP" altLang="en-US" sz="4000" dirty="0" smtClean="0"/>
              <a:t>デュアル光コム分光法を用いた分光イメージングの先行研究</a:t>
            </a:r>
            <a:endParaRPr kumimoji="1" lang="ja-JP" altLang="en-US" sz="4000" dirty="0"/>
          </a:p>
        </p:txBody>
      </p:sp>
      <p:sp>
        <p:nvSpPr>
          <p:cNvPr id="5" name="テキスト ボックス 4"/>
          <p:cNvSpPr txBox="1"/>
          <p:nvPr/>
        </p:nvSpPr>
        <p:spPr>
          <a:xfrm>
            <a:off x="1548604" y="5981198"/>
            <a:ext cx="6044971" cy="523220"/>
          </a:xfrm>
          <a:prstGeom prst="rect">
            <a:avLst/>
          </a:prstGeom>
          <a:solidFill>
            <a:srgbClr val="FFFF00"/>
          </a:solidFill>
          <a:ln w="38100">
            <a:solidFill>
              <a:srgbClr val="FF000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sz="2800" dirty="0" smtClean="0">
                <a:solidFill>
                  <a:srgbClr val="FF0000"/>
                </a:solidFill>
              </a:rPr>
              <a:t>イメージの取得に時間がかかる</a:t>
            </a:r>
            <a:endParaRPr kumimoji="1" lang="ja-JP" altLang="en-US" sz="2800" dirty="0">
              <a:solidFill>
                <a:srgbClr val="FF0000"/>
              </a:solidFill>
            </a:endParaRPr>
          </a:p>
        </p:txBody>
      </p:sp>
      <p:sp>
        <p:nvSpPr>
          <p:cNvPr id="6" name="正方形/長方形 5"/>
          <p:cNvSpPr/>
          <p:nvPr/>
        </p:nvSpPr>
        <p:spPr>
          <a:xfrm>
            <a:off x="42792" y="6520756"/>
            <a:ext cx="4254242" cy="338554"/>
          </a:xfrm>
          <a:prstGeom prst="rect">
            <a:avLst/>
          </a:prstGeom>
        </p:spPr>
        <p:txBody>
          <a:bodyPr wrap="none">
            <a:spAutoFit/>
          </a:bodyPr>
          <a:lstStyle/>
          <a:p>
            <a:r>
              <a:rPr lang="en-US" altLang="ja-JP" sz="1600" i="1" dirty="0">
                <a:latin typeface="Times New Roman" panose="02020603050405020304" pitchFamily="18" charset="0"/>
                <a:cs typeface="Times New Roman" panose="02020603050405020304" pitchFamily="18" charset="0"/>
              </a:rPr>
              <a:t>Ref) T. </a:t>
            </a:r>
            <a:r>
              <a:rPr lang="en-US" altLang="ja-JP" sz="1600" i="1" dirty="0" err="1">
                <a:latin typeface="Times New Roman" panose="02020603050405020304" pitchFamily="18" charset="0"/>
                <a:cs typeface="Times New Roman" panose="02020603050405020304" pitchFamily="18" charset="0"/>
              </a:rPr>
              <a:t>Ideguchi</a:t>
            </a:r>
            <a:r>
              <a:rPr lang="en-US" altLang="ja-JP" sz="1600" i="1" dirty="0">
                <a:latin typeface="Times New Roman" panose="02020603050405020304" pitchFamily="18" charset="0"/>
                <a:cs typeface="Times New Roman" panose="02020603050405020304" pitchFamily="18" charset="0"/>
              </a:rPr>
              <a:t> et al., Nature, </a:t>
            </a:r>
            <a:r>
              <a:rPr lang="en-US" altLang="ja-JP" sz="1600" b="1" i="1" dirty="0">
                <a:latin typeface="Times New Roman" panose="02020603050405020304" pitchFamily="18" charset="0"/>
                <a:cs typeface="Times New Roman" panose="02020603050405020304" pitchFamily="18" charset="0"/>
              </a:rPr>
              <a:t>502</a:t>
            </a:r>
            <a:r>
              <a:rPr lang="en-US" altLang="ja-JP" sz="1600" i="1" dirty="0">
                <a:latin typeface="Times New Roman" panose="02020603050405020304" pitchFamily="18" charset="0"/>
                <a:cs typeface="Times New Roman" panose="02020603050405020304" pitchFamily="18" charset="0"/>
              </a:rPr>
              <a:t>, </a:t>
            </a:r>
            <a:r>
              <a:rPr lang="en-US" altLang="ja-JP" sz="1600" i="1" dirty="0" smtClean="0">
                <a:latin typeface="Times New Roman" panose="02020603050405020304" pitchFamily="18" charset="0"/>
                <a:cs typeface="Times New Roman" panose="02020603050405020304" pitchFamily="18" charset="0"/>
              </a:rPr>
              <a:t>355</a:t>
            </a:r>
            <a:r>
              <a:rPr lang="en-US" altLang="ja-JP" sz="1600" i="1" dirty="0">
                <a:latin typeface="Times New Roman" panose="02020603050405020304" pitchFamily="18" charset="0"/>
                <a:cs typeface="Times New Roman" panose="02020603050405020304" pitchFamily="18" charset="0"/>
              </a:rPr>
              <a:t>(</a:t>
            </a:r>
            <a:r>
              <a:rPr lang="en-US" altLang="ja-JP" sz="1600" i="1" dirty="0" smtClean="0">
                <a:latin typeface="Times New Roman" panose="02020603050405020304" pitchFamily="18" charset="0"/>
                <a:cs typeface="Times New Roman" panose="02020603050405020304" pitchFamily="18" charset="0"/>
              </a:rPr>
              <a:t>2013)</a:t>
            </a:r>
            <a:r>
              <a:rPr lang="ja-JP" altLang="en-US" sz="1600" dirty="0">
                <a:latin typeface="Times New Roman" panose="02020603050405020304" pitchFamily="18" charset="0"/>
                <a:cs typeface="Times New Roman" panose="02020603050405020304" pitchFamily="18" charset="0"/>
              </a:rPr>
              <a:t> </a:t>
            </a:r>
            <a:r>
              <a:rPr lang="ja-JP" altLang="en-US" sz="1600" dirty="0" smtClean="0">
                <a:latin typeface="Times New Roman" panose="02020603050405020304" pitchFamily="18" charset="0"/>
                <a:cs typeface="Times New Roman" panose="02020603050405020304" pitchFamily="18" charset="0"/>
              </a:rPr>
              <a:t>．</a:t>
            </a:r>
            <a:endParaRPr lang="en-US" altLang="ja-JP" sz="1600" dirty="0">
              <a:latin typeface="Times New Roman" panose="02020603050405020304" pitchFamily="18" charset="0"/>
              <a:cs typeface="Times New Roman" panose="02020603050405020304" pitchFamily="18" charset="0"/>
            </a:endParaRPr>
          </a:p>
        </p:txBody>
      </p:sp>
      <p:pic>
        <p:nvPicPr>
          <p:cNvPr id="7" name="図 6"/>
          <p:cNvPicPr>
            <a:picLocks noChangeAspect="1"/>
          </p:cNvPicPr>
          <p:nvPr/>
        </p:nvPicPr>
        <p:blipFill rotWithShape="1">
          <a:blip r:embed="rId3"/>
          <a:srcRect l="20503" t="45988" r="20691" b="20679"/>
          <a:stretch/>
        </p:blipFill>
        <p:spPr>
          <a:xfrm>
            <a:off x="42792" y="2229356"/>
            <a:ext cx="5239651" cy="1670613"/>
          </a:xfrm>
          <a:prstGeom prst="rect">
            <a:avLst/>
          </a:prstGeom>
        </p:spPr>
      </p:pic>
      <p:sp>
        <p:nvSpPr>
          <p:cNvPr id="8" name="テキスト ボックス 7"/>
          <p:cNvSpPr txBox="1"/>
          <p:nvPr/>
        </p:nvSpPr>
        <p:spPr>
          <a:xfrm>
            <a:off x="7296" y="5120014"/>
            <a:ext cx="9101208" cy="461665"/>
          </a:xfrm>
          <a:prstGeom prst="rect">
            <a:avLst/>
          </a:prstGeom>
          <a:noFill/>
        </p:spPr>
        <p:txBody>
          <a:bodyPr wrap="square" rtlCol="0">
            <a:spAutoFit/>
          </a:bodyPr>
          <a:lstStyle/>
          <a:p>
            <a:pPr algn="ctr"/>
            <a:r>
              <a:rPr lang="ja-JP" altLang="en-US" sz="2400" dirty="0"/>
              <a:t>分光</a:t>
            </a:r>
            <a:r>
              <a:rPr lang="ja-JP" altLang="en-US" sz="2400" dirty="0" smtClean="0"/>
              <a:t>イメージングを取得するにはサンプルを動かす必要がある</a:t>
            </a:r>
            <a:endParaRPr kumimoji="1" lang="ja-JP" altLang="en-US" sz="2400" dirty="0"/>
          </a:p>
        </p:txBody>
      </p:sp>
      <p:sp>
        <p:nvSpPr>
          <p:cNvPr id="9" name="下矢印 8"/>
          <p:cNvSpPr/>
          <p:nvPr/>
        </p:nvSpPr>
        <p:spPr bwMode="auto">
          <a:xfrm>
            <a:off x="4427074" y="5626690"/>
            <a:ext cx="288032" cy="288032"/>
          </a:xfrm>
          <a:prstGeom prst="down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pic>
        <p:nvPicPr>
          <p:cNvPr id="10" name="図 9"/>
          <p:cNvPicPr>
            <a:picLocks noChangeAspect="1"/>
          </p:cNvPicPr>
          <p:nvPr/>
        </p:nvPicPr>
        <p:blipFill rotWithShape="1">
          <a:blip r:embed="rId4"/>
          <a:srcRect l="52509" t="14823" r="7939" b="1526"/>
          <a:stretch/>
        </p:blipFill>
        <p:spPr>
          <a:xfrm>
            <a:off x="5148064" y="1899444"/>
            <a:ext cx="2782863" cy="3310647"/>
          </a:xfrm>
          <a:prstGeom prst="rect">
            <a:avLst/>
          </a:prstGeom>
        </p:spPr>
      </p:pic>
      <p:sp>
        <p:nvSpPr>
          <p:cNvPr id="2" name="テキスト ボックス 1"/>
          <p:cNvSpPr txBox="1"/>
          <p:nvPr/>
        </p:nvSpPr>
        <p:spPr>
          <a:xfrm>
            <a:off x="972525" y="4123804"/>
            <a:ext cx="3022486" cy="369332"/>
          </a:xfrm>
          <a:prstGeom prst="rect">
            <a:avLst/>
          </a:prstGeom>
          <a:noFill/>
        </p:spPr>
        <p:txBody>
          <a:bodyPr wrap="square" rtlCol="0">
            <a:spAutoFit/>
          </a:bodyPr>
          <a:lstStyle/>
          <a:p>
            <a:pPr algn="ctr"/>
            <a:r>
              <a:rPr kumimoji="1" lang="ja-JP" altLang="en-US" dirty="0" smtClean="0"/>
              <a:t>サンプルは分子の混合物</a:t>
            </a:r>
            <a:endParaRPr kumimoji="1" lang="ja-JP" altLang="en-US" dirty="0"/>
          </a:p>
        </p:txBody>
      </p:sp>
      <p:cxnSp>
        <p:nvCxnSpPr>
          <p:cNvPr id="11" name="直線矢印コネクタ 10"/>
          <p:cNvCxnSpPr/>
          <p:nvPr/>
        </p:nvCxnSpPr>
        <p:spPr bwMode="auto">
          <a:xfrm flipV="1">
            <a:off x="2483768" y="3284985"/>
            <a:ext cx="720095" cy="838819"/>
          </a:xfrm>
          <a:prstGeom prst="straightConnector1">
            <a:avLst/>
          </a:prstGeom>
          <a:no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13965736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本研究の目的</a:t>
            </a:r>
            <a:endParaRPr kumimoji="1" lang="ja-JP" altLang="en-US" dirty="0"/>
          </a:p>
        </p:txBody>
      </p:sp>
      <p:sp>
        <p:nvSpPr>
          <p:cNvPr id="3" name="コンテンツ プレースホルダー 2"/>
          <p:cNvSpPr>
            <a:spLocks noGrp="1"/>
          </p:cNvSpPr>
          <p:nvPr>
            <p:ph idx="1"/>
          </p:nvPr>
        </p:nvSpPr>
        <p:spPr>
          <a:xfrm>
            <a:off x="323528" y="1764556"/>
            <a:ext cx="8278688" cy="656332"/>
          </a:xfrm>
        </p:spPr>
        <p:txBody>
          <a:bodyPr/>
          <a:lstStyle/>
          <a:p>
            <a:pPr marL="0" indent="0" algn="ctr">
              <a:buNone/>
            </a:pPr>
            <a:r>
              <a:rPr kumimoji="1" lang="ja-JP" altLang="en-US" dirty="0" smtClean="0"/>
              <a:t>デュアル光コム分光イメージングの高速化</a:t>
            </a:r>
            <a:endParaRPr kumimoji="1" lang="en-US" altLang="ja-JP" dirty="0" smtClean="0"/>
          </a:p>
        </p:txBody>
      </p:sp>
      <p:sp>
        <p:nvSpPr>
          <p:cNvPr id="4" name="テキスト ボックス 3"/>
          <p:cNvSpPr txBox="1"/>
          <p:nvPr/>
        </p:nvSpPr>
        <p:spPr>
          <a:xfrm>
            <a:off x="359532" y="4966668"/>
            <a:ext cx="8424936" cy="1077218"/>
          </a:xfrm>
          <a:prstGeom prst="rect">
            <a:avLst/>
          </a:prstGeom>
          <a:noFill/>
        </p:spPr>
        <p:txBody>
          <a:bodyPr wrap="square" rtlCol="0">
            <a:spAutoFit/>
          </a:bodyPr>
          <a:lstStyle/>
          <a:p>
            <a:pPr algn="ctr"/>
            <a:r>
              <a:rPr lang="ja-JP" altLang="en-US" sz="3200" dirty="0" smtClean="0"/>
              <a:t>光コムを用いたシングル・ピクセル・</a:t>
            </a:r>
            <a:endParaRPr lang="en-US" altLang="ja-JP" sz="3200" dirty="0" smtClean="0"/>
          </a:p>
          <a:p>
            <a:pPr algn="ctr"/>
            <a:r>
              <a:rPr lang="ja-JP" altLang="en-US" sz="3200" dirty="0" smtClean="0"/>
              <a:t>イメージング装置の開発とその特性評価</a:t>
            </a:r>
            <a:endParaRPr kumimoji="1" lang="ja-JP" altLang="en-US" sz="3200" dirty="0"/>
          </a:p>
        </p:txBody>
      </p:sp>
      <p:sp>
        <p:nvSpPr>
          <p:cNvPr id="5" name="タイトル 1"/>
          <p:cNvSpPr txBox="1">
            <a:spLocks/>
          </p:cNvSpPr>
          <p:nvPr/>
        </p:nvSpPr>
        <p:spPr bwMode="auto">
          <a:xfrm>
            <a:off x="467544" y="3823668"/>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2pPr>
            <a:lvl3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3pPr>
            <a:lvl4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4pPr>
            <a:lvl5pPr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5pPr>
            <a:lvl6pPr marL="4572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6pPr>
            <a:lvl7pPr marL="9144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7pPr>
            <a:lvl8pPr marL="13716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8pPr>
            <a:lvl9pPr marL="1828800" algn="ctr" rtl="0" eaLnBrk="1" fontAlgn="base" hangingPunct="1">
              <a:spcBef>
                <a:spcPct val="0"/>
              </a:spcBef>
              <a:spcAft>
                <a:spcPct val="0"/>
              </a:spcAft>
              <a:defRPr kumimoji="1" sz="4400">
                <a:solidFill>
                  <a:schemeClr val="tx2"/>
                </a:solidFill>
                <a:latin typeface="Arial" charset="0"/>
                <a:ea typeface="ＭＳ ゴシック" charset="-128"/>
                <a:cs typeface="ＭＳ ゴシック" charset="-128"/>
              </a:defRPr>
            </a:lvl9pPr>
          </a:lstStyle>
          <a:p>
            <a:r>
              <a:rPr lang="ja-JP" altLang="en-US" kern="0" dirty="0"/>
              <a:t>今回の内容</a:t>
            </a:r>
          </a:p>
        </p:txBody>
      </p:sp>
      <p:sp>
        <p:nvSpPr>
          <p:cNvPr id="6" name="正方形/長方形 5"/>
          <p:cNvSpPr/>
          <p:nvPr/>
        </p:nvSpPr>
        <p:spPr>
          <a:xfrm>
            <a:off x="1187624" y="2514420"/>
            <a:ext cx="7981672" cy="584775"/>
          </a:xfrm>
          <a:prstGeom prst="rect">
            <a:avLst/>
          </a:prstGeom>
        </p:spPr>
        <p:txBody>
          <a:bodyPr wrap="none">
            <a:spAutoFit/>
          </a:bodyPr>
          <a:lstStyle/>
          <a:p>
            <a:r>
              <a:rPr lang="ja-JP" altLang="en-US" sz="3200" dirty="0" smtClean="0"/>
              <a:t>シングル・ピクセル・イメージング</a:t>
            </a:r>
            <a:r>
              <a:rPr lang="ja-JP" altLang="en-US" sz="3200" dirty="0"/>
              <a:t>の導入</a:t>
            </a:r>
            <a:endParaRPr lang="en-US" altLang="ja-JP" dirty="0"/>
          </a:p>
        </p:txBody>
      </p:sp>
      <p:sp>
        <p:nvSpPr>
          <p:cNvPr id="7" name="右矢印 6"/>
          <p:cNvSpPr/>
          <p:nvPr/>
        </p:nvSpPr>
        <p:spPr bwMode="auto">
          <a:xfrm>
            <a:off x="467544" y="2610037"/>
            <a:ext cx="720080" cy="349459"/>
          </a:xfrm>
          <a:prstGeom prst="rightArrow">
            <a:avLst>
              <a:gd name="adj1" fmla="val 56748"/>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Tree>
    <p:extLst>
      <p:ext uri="{BB962C8B-B14F-4D97-AF65-F5344CB8AC3E}">
        <p14:creationId xmlns:p14="http://schemas.microsoft.com/office/powerpoint/2010/main" val="105890849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600" dirty="0" smtClean="0"/>
              <a:t>シングル・ピクセル・イメージング</a:t>
            </a:r>
            <a:endParaRPr kumimoji="1" lang="ja-JP" altLang="en-US" sz="3600" dirty="0"/>
          </a:p>
        </p:txBody>
      </p:sp>
      <p:sp>
        <p:nvSpPr>
          <p:cNvPr id="10" name="正方形/長方形 9"/>
          <p:cNvSpPr/>
          <p:nvPr/>
        </p:nvSpPr>
        <p:spPr>
          <a:xfrm>
            <a:off x="148886" y="1752600"/>
            <a:ext cx="8995114" cy="1384995"/>
          </a:xfrm>
          <a:prstGeom prst="rect">
            <a:avLst/>
          </a:prstGeom>
        </p:spPr>
        <p:txBody>
          <a:bodyPr wrap="square">
            <a:spAutoFit/>
          </a:bodyPr>
          <a:lstStyle/>
          <a:p>
            <a:r>
              <a:rPr lang="ja-JP" altLang="ja-JP" sz="2800" dirty="0"/>
              <a:t>物体からの透過光や反射光</a:t>
            </a:r>
            <a:r>
              <a:rPr lang="ja-JP" altLang="ja-JP" sz="2800" dirty="0" smtClean="0"/>
              <a:t>を</a:t>
            </a:r>
            <a:r>
              <a:rPr lang="ja-JP" altLang="en-US" sz="2800" dirty="0" smtClean="0"/>
              <a:t>点</a:t>
            </a:r>
            <a:r>
              <a:rPr lang="ja-JP" altLang="ja-JP" sz="2800" dirty="0" smtClean="0"/>
              <a:t>検出器</a:t>
            </a:r>
            <a:r>
              <a:rPr lang="ja-JP" altLang="ja-JP" sz="2800" dirty="0"/>
              <a:t>を用いて取得し</a:t>
            </a:r>
            <a:r>
              <a:rPr lang="ja-JP" altLang="ja-JP" sz="2800" dirty="0" smtClean="0"/>
              <a:t>，数値</a:t>
            </a:r>
            <a:r>
              <a:rPr lang="ja-JP" altLang="ja-JP" sz="2800" dirty="0"/>
              <a:t>計算を行うことで，測定物体の</a:t>
            </a:r>
            <a:r>
              <a:rPr lang="en-US" altLang="ja-JP" sz="2800" dirty="0"/>
              <a:t>2</a:t>
            </a:r>
            <a:r>
              <a:rPr lang="ja-JP" altLang="ja-JP" sz="2800" dirty="0"/>
              <a:t>次元画像を再構成する技術</a:t>
            </a:r>
            <a:endParaRPr lang="ja-JP" altLang="en-US" sz="2800" dirty="0"/>
          </a:p>
        </p:txBody>
      </p:sp>
      <p:sp>
        <p:nvSpPr>
          <p:cNvPr id="16" name="正方形/長方形 15"/>
          <p:cNvSpPr/>
          <p:nvPr/>
        </p:nvSpPr>
        <p:spPr>
          <a:xfrm>
            <a:off x="0" y="6525344"/>
            <a:ext cx="7020338" cy="259045"/>
          </a:xfrm>
          <a:prstGeom prst="rect">
            <a:avLst/>
          </a:prstGeom>
        </p:spPr>
        <p:txBody>
          <a:bodyPr wrap="square">
            <a:spAutoFit/>
          </a:bodyPr>
          <a:lstStyle/>
          <a:p>
            <a:pPr algn="just">
              <a:lnSpc>
                <a:spcPts val="1300"/>
              </a:lnSpc>
              <a:spcAft>
                <a:spcPts val="0"/>
              </a:spcAft>
            </a:pPr>
            <a:r>
              <a:rPr lang="en-US" altLang="ja-JP" sz="1600" i="1" kern="100" dirty="0" smtClean="0">
                <a:solidFill>
                  <a:srgbClr val="000000"/>
                </a:solidFill>
                <a:latin typeface="Times New Roman" panose="02020603050405020304" pitchFamily="18" charset="0"/>
                <a:ea typeface="ＭＳ 明朝" panose="02020609040205080304" pitchFamily="17" charset="-128"/>
                <a:cs typeface="Times New Roman" panose="02020603050405020304" pitchFamily="18" charset="0"/>
              </a:rPr>
              <a:t>Ref)Marco </a:t>
            </a:r>
            <a:r>
              <a:rPr lang="en-US" altLang="ja-JP" sz="1600" i="1" kern="100" dirty="0">
                <a:solidFill>
                  <a:srgbClr val="000000"/>
                </a:solidFill>
                <a:latin typeface="Times New Roman" panose="02020603050405020304" pitchFamily="18" charset="0"/>
                <a:ea typeface="ＭＳ 明朝" panose="02020609040205080304" pitchFamily="17" charset="-128"/>
                <a:cs typeface="Times New Roman" panose="02020603050405020304" pitchFamily="18" charset="0"/>
              </a:rPr>
              <a:t>F. Duarte </a:t>
            </a:r>
            <a:r>
              <a:rPr lang="en-US" altLang="ja-JP" i="1" kern="100" dirty="0">
                <a:latin typeface="Times New Roman" panose="02020603050405020304" pitchFamily="18" charset="0"/>
                <a:ea typeface="ＭＳ 明朝" panose="02020609040205080304" pitchFamily="17" charset="-128"/>
                <a:cs typeface="Times New Roman" panose="02020603050405020304" pitchFamily="18" charset="0"/>
              </a:rPr>
              <a:t>et al., </a:t>
            </a:r>
            <a:r>
              <a:rPr lang="en-US" altLang="ja-JP" i="1" kern="100" dirty="0" smtClean="0">
                <a:latin typeface="Times New Roman" panose="02020603050405020304" pitchFamily="18" charset="0"/>
                <a:ea typeface="ＭＳ 明朝" panose="02020609040205080304" pitchFamily="17" charset="-128"/>
                <a:cs typeface="Times New Roman" panose="02020603050405020304" pitchFamily="18" charset="0"/>
              </a:rPr>
              <a:t>IEEE </a:t>
            </a:r>
            <a:r>
              <a:rPr lang="en-US" altLang="ja-JP" i="1" kern="100" dirty="0">
                <a:latin typeface="Times New Roman" panose="02020603050405020304" pitchFamily="18" charset="0"/>
                <a:ea typeface="ＭＳ 明朝" panose="02020609040205080304" pitchFamily="17" charset="-128"/>
                <a:cs typeface="Times New Roman" panose="02020603050405020304" pitchFamily="18" charset="0"/>
              </a:rPr>
              <a:t>Signal Processing Magazine </a:t>
            </a:r>
            <a:r>
              <a:rPr lang="en-US" altLang="ja-JP" b="1" i="1" kern="100" dirty="0">
                <a:latin typeface="Times New Roman" panose="02020603050405020304" pitchFamily="18" charset="0"/>
                <a:ea typeface="ＭＳ 明朝" panose="02020609040205080304" pitchFamily="17" charset="-128"/>
                <a:cs typeface="Times New Roman" panose="02020603050405020304" pitchFamily="18" charset="0"/>
              </a:rPr>
              <a:t>2</a:t>
            </a:r>
            <a:r>
              <a:rPr lang="en-US" altLang="ja-JP" i="1" kern="100" dirty="0">
                <a:latin typeface="Times New Roman" panose="02020603050405020304" pitchFamily="18" charset="0"/>
                <a:ea typeface="ＭＳ 明朝" panose="02020609040205080304" pitchFamily="17" charset="-128"/>
                <a:cs typeface="Times New Roman" panose="02020603050405020304" pitchFamily="18" charset="0"/>
              </a:rPr>
              <a:t>, 83 (2008).</a:t>
            </a:r>
            <a:endParaRPr lang="ja-JP" altLang="ja-JP" i="1"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7" name="テキスト ボックス 16"/>
          <p:cNvSpPr txBox="1"/>
          <p:nvPr/>
        </p:nvSpPr>
        <p:spPr>
          <a:xfrm>
            <a:off x="4153090" y="3212976"/>
            <a:ext cx="4739390" cy="2554545"/>
          </a:xfrm>
          <a:prstGeom prst="rect">
            <a:avLst/>
          </a:prstGeom>
          <a:noFill/>
        </p:spPr>
        <p:txBody>
          <a:bodyPr wrap="square" rtlCol="0">
            <a:spAutoFit/>
          </a:bodyPr>
          <a:lstStyle/>
          <a:p>
            <a:r>
              <a:rPr lang="ja-JP" altLang="en-US" sz="3200" dirty="0" smtClean="0"/>
              <a:t>・高感度な測定が可能</a:t>
            </a:r>
            <a:endParaRPr lang="en-US" altLang="ja-JP" sz="3200" dirty="0" smtClean="0"/>
          </a:p>
          <a:p>
            <a:endParaRPr lang="en-US" altLang="ja-JP" sz="3200" dirty="0" smtClean="0"/>
          </a:p>
          <a:p>
            <a:r>
              <a:rPr lang="ja-JP" altLang="en-US" sz="3200" dirty="0" smtClean="0"/>
              <a:t>・検出器の種類が豊富</a:t>
            </a:r>
            <a:endParaRPr lang="en-US" altLang="ja-JP" sz="3200" dirty="0" smtClean="0"/>
          </a:p>
          <a:p>
            <a:endParaRPr lang="en-US" altLang="ja-JP" sz="3200" dirty="0" smtClean="0"/>
          </a:p>
          <a:p>
            <a:r>
              <a:rPr lang="ja-JP" altLang="en-US" sz="3200" dirty="0"/>
              <a:t>・</a:t>
            </a:r>
            <a:r>
              <a:rPr lang="ja-JP" altLang="en-US" sz="3200" dirty="0" smtClean="0"/>
              <a:t>光学系が簡単</a:t>
            </a:r>
            <a:endParaRPr kumimoji="1" lang="ja-JP" altLang="en-US" sz="32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989" y="3212976"/>
            <a:ext cx="3143923" cy="3187513"/>
          </a:xfrm>
          <a:prstGeom prst="rect">
            <a:avLst/>
          </a:prstGeom>
        </p:spPr>
      </p:pic>
    </p:spTree>
    <p:extLst>
      <p:ext uri="{BB962C8B-B14F-4D97-AF65-F5344CB8AC3E}">
        <p14:creationId xmlns:p14="http://schemas.microsoft.com/office/powerpoint/2010/main" val="341372143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アダマールイメージング</a:t>
            </a:r>
            <a:endParaRPr kumimoji="1" lang="ja-JP" altLang="en-US" dirty="0"/>
          </a:p>
        </p:txBody>
      </p:sp>
      <mc:AlternateContent xmlns:mc="http://schemas.openxmlformats.org/markup-compatibility/2006" xmlns:a14="http://schemas.microsoft.com/office/drawing/2010/main">
        <mc:Choice Requires="a14">
          <p:sp>
            <p:nvSpPr>
              <p:cNvPr id="7" name="正方形/長方形 6"/>
              <p:cNvSpPr/>
              <p:nvPr/>
            </p:nvSpPr>
            <p:spPr>
              <a:xfrm>
                <a:off x="5252728" y="4139452"/>
                <a:ext cx="3922036" cy="9025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ja-JP" altLang="en-US" i="1">
                              <a:latin typeface="Cambria Math"/>
                            </a:rPr>
                          </m:ctrlPr>
                        </m:sSubPr>
                        <m:e>
                          <m:r>
                            <a:rPr lang="ja-JP" altLang="en-US">
                              <a:latin typeface="Cambria Math" panose="02040503050406030204" pitchFamily="18" charset="0"/>
                            </a:rPr>
                            <m:t> </m:t>
                          </m:r>
                          <m:r>
                            <a:rPr lang="ja-JP" altLang="en-US" i="0">
                              <a:latin typeface="Cambria Math" panose="02040503050406030204" pitchFamily="18" charset="0"/>
                            </a:rPr>
                            <m:t>   </m:t>
                          </m:r>
                          <m:r>
                            <a:rPr lang="ja-JP" altLang="en-US" i="1">
                              <a:latin typeface="Cambria Math" panose="02040503050406030204" pitchFamily="18" charset="0"/>
                            </a:rPr>
                            <m:t>𝑤</m:t>
                          </m:r>
                        </m:e>
                        <m:sub>
                          <m:r>
                            <a:rPr lang="ja-JP" altLang="en-US" i="1">
                              <a:latin typeface="Cambria Math" panose="02040503050406030204" pitchFamily="18" charset="0"/>
                            </a:rPr>
                            <m:t>𝑖𝑗</m:t>
                          </m:r>
                        </m:sub>
                      </m:sSub>
                      <m:r>
                        <a:rPr lang="ja-JP" altLang="en-US" i="0">
                          <a:latin typeface="Cambria Math" panose="02040503050406030204" pitchFamily="18" charset="0"/>
                        </a:rPr>
                        <m:t>=</m:t>
                      </m:r>
                      <m:nary>
                        <m:naryPr>
                          <m:chr m:val="∑"/>
                          <m:limLoc m:val="undOvr"/>
                          <m:ctrlPr>
                            <a:rPr lang="ja-JP" altLang="en-US" i="1">
                              <a:latin typeface="Cambria Math"/>
                            </a:rPr>
                          </m:ctrlPr>
                        </m:naryPr>
                        <m:sub>
                          <m:r>
                            <a:rPr lang="ja-JP" altLang="en-US" i="1">
                              <a:latin typeface="Cambria Math" panose="02040503050406030204" pitchFamily="18" charset="0"/>
                            </a:rPr>
                            <m:t>𝑖</m:t>
                          </m:r>
                          <m:r>
                            <a:rPr lang="ja-JP" altLang="en-US" i="0">
                              <a:latin typeface="Cambria Math" panose="02040503050406030204" pitchFamily="18" charset="0"/>
                            </a:rPr>
                            <m:t>=1</m:t>
                          </m:r>
                        </m:sub>
                        <m:sup>
                          <m:r>
                            <a:rPr lang="ja-JP" altLang="en-US" i="1">
                              <a:latin typeface="Cambria Math" panose="02040503050406030204" pitchFamily="18" charset="0"/>
                            </a:rPr>
                            <m:t>𝑀</m:t>
                          </m:r>
                        </m:sup>
                        <m:e>
                          <m:nary>
                            <m:naryPr>
                              <m:chr m:val="∑"/>
                              <m:limLoc m:val="undOvr"/>
                              <m:ctrlPr>
                                <a:rPr lang="ja-JP" altLang="en-US" i="1">
                                  <a:latin typeface="Cambria Math"/>
                                </a:rPr>
                              </m:ctrlPr>
                            </m:naryPr>
                            <m:sub>
                              <m:r>
                                <a:rPr lang="ja-JP" altLang="en-US" i="1">
                                  <a:latin typeface="Cambria Math" panose="02040503050406030204" pitchFamily="18" charset="0"/>
                                </a:rPr>
                                <m:t>𝑗</m:t>
                              </m:r>
                              <m:r>
                                <a:rPr lang="ja-JP" altLang="en-US" i="0">
                                  <a:latin typeface="Cambria Math" panose="02040503050406030204" pitchFamily="18" charset="0"/>
                                </a:rPr>
                                <m:t>=1</m:t>
                              </m:r>
                            </m:sub>
                            <m:sup>
                              <m:r>
                                <a:rPr lang="ja-JP" altLang="en-US" i="1">
                                  <a:latin typeface="Cambria Math" panose="02040503050406030204" pitchFamily="18" charset="0"/>
                                </a:rPr>
                                <m:t>𝑁</m:t>
                              </m:r>
                            </m:sup>
                            <m:e>
                              <m:sSub>
                                <m:sSubPr>
                                  <m:ctrlPr>
                                    <a:rPr lang="ja-JP" altLang="en-US" i="1">
                                      <a:latin typeface="Cambria Math"/>
                                    </a:rPr>
                                  </m:ctrlPr>
                                </m:sSubPr>
                                <m:e>
                                  <m:sSub>
                                    <m:sSubPr>
                                      <m:ctrlPr>
                                        <a:rPr lang="ja-JP" altLang="en-US" i="1">
                                          <a:latin typeface="Cambria Math"/>
                                        </a:rPr>
                                      </m:ctrlPr>
                                    </m:sSubPr>
                                    <m:e>
                                      <m:r>
                                        <a:rPr lang="ja-JP" altLang="en-US" i="1">
                                          <a:latin typeface="Cambria Math" panose="02040503050406030204" pitchFamily="18" charset="0"/>
                                        </a:rPr>
                                        <m:t>h</m:t>
                                      </m:r>
                                    </m:e>
                                    <m:sub>
                                      <m:r>
                                        <a:rPr lang="ja-JP" altLang="en-US" i="1">
                                          <a:latin typeface="Cambria Math" panose="02040503050406030204" pitchFamily="18" charset="0"/>
                                        </a:rPr>
                                        <m:t>𝑖𝑗𝑚𝑛</m:t>
                                      </m:r>
                                    </m:sub>
                                  </m:sSub>
                                  <m:r>
                                    <a:rPr lang="ja-JP" altLang="en-US" i="1">
                                      <a:latin typeface="Cambria Math" panose="02040503050406030204" pitchFamily="18" charset="0"/>
                                    </a:rPr>
                                    <m:t>𝑇</m:t>
                                  </m:r>
                                </m:e>
                                <m:sub>
                                  <m:r>
                                    <a:rPr lang="ja-JP" altLang="en-US" i="1">
                                      <a:latin typeface="Cambria Math" panose="02040503050406030204" pitchFamily="18" charset="0"/>
                                    </a:rPr>
                                    <m:t>𝑚𝑛</m:t>
                                  </m:r>
                                </m:sub>
                              </m:sSub>
                            </m:e>
                          </m:nary>
                        </m:e>
                      </m:nary>
                      <m:r>
                        <a:rPr lang="ja-JP" altLang="en-US" i="0">
                          <a:latin typeface="Cambria Math" panose="02040503050406030204" pitchFamily="18" charset="0"/>
                        </a:rPr>
                        <m:t>=</m:t>
                      </m:r>
                      <m:sSub>
                        <m:sSubPr>
                          <m:ctrlPr>
                            <a:rPr lang="ja-JP" altLang="en-US" i="1">
                              <a:latin typeface="Cambria Math"/>
                            </a:rPr>
                          </m:ctrlPr>
                        </m:sSubPr>
                        <m:e>
                          <m:r>
                            <a:rPr lang="ja-JP" altLang="en-US" i="1">
                              <a:latin typeface="Cambria Math" panose="02040503050406030204" pitchFamily="18" charset="0"/>
                            </a:rPr>
                            <m:t>𝐻</m:t>
                          </m:r>
                        </m:e>
                        <m:sub>
                          <m:r>
                            <a:rPr lang="ja-JP" altLang="en-US" i="1">
                              <a:latin typeface="Cambria Math" panose="02040503050406030204" pitchFamily="18" charset="0"/>
                            </a:rPr>
                            <m:t>𝑀</m:t>
                          </m:r>
                        </m:sub>
                      </m:sSub>
                      <m:sSub>
                        <m:sSubPr>
                          <m:ctrlPr>
                            <a:rPr lang="ja-JP" altLang="en-US" i="1">
                              <a:latin typeface="Cambria Math"/>
                            </a:rPr>
                          </m:ctrlPr>
                        </m:sSubPr>
                        <m:e>
                          <m:r>
                            <a:rPr lang="ja-JP" altLang="en-US" i="1">
                              <a:latin typeface="Cambria Math" panose="02040503050406030204" pitchFamily="18" charset="0"/>
                            </a:rPr>
                            <m:t>𝑇</m:t>
                          </m:r>
                        </m:e>
                        <m:sub>
                          <m:r>
                            <a:rPr lang="ja-JP" altLang="en-US" i="1">
                              <a:latin typeface="Cambria Math" panose="02040503050406030204" pitchFamily="18" charset="0"/>
                            </a:rPr>
                            <m:t>𝑚𝑛</m:t>
                          </m:r>
                        </m:sub>
                      </m:sSub>
                      <m:sSub>
                        <m:sSubPr>
                          <m:ctrlPr>
                            <a:rPr lang="ja-JP" altLang="en-US" i="1">
                              <a:latin typeface="Cambria Math"/>
                            </a:rPr>
                          </m:ctrlPr>
                        </m:sSubPr>
                        <m:e>
                          <m:r>
                            <a:rPr lang="ja-JP" altLang="en-US" i="1">
                              <a:latin typeface="Cambria Math" panose="02040503050406030204" pitchFamily="18" charset="0"/>
                            </a:rPr>
                            <m:t>𝐻</m:t>
                          </m:r>
                        </m:e>
                        <m:sub>
                          <m:r>
                            <a:rPr lang="ja-JP" altLang="en-US" i="1">
                              <a:latin typeface="Cambria Math" panose="02040503050406030204" pitchFamily="18" charset="0"/>
                            </a:rPr>
                            <m:t>𝑁</m:t>
                          </m:r>
                        </m:sub>
                      </m:sSub>
                    </m:oMath>
                  </m:oMathPara>
                </a14:m>
                <a:endParaRPr lang="ja-JP" altLang="en-US" sz="2400" dirty="0"/>
              </a:p>
            </p:txBody>
          </p:sp>
        </mc:Choice>
        <mc:Fallback xmlns="">
          <p:sp>
            <p:nvSpPr>
              <p:cNvPr id="7" name="正方形/長方形 6"/>
              <p:cNvSpPr>
                <a:spLocks noRot="1" noChangeAspect="1" noMove="1" noResize="1" noEditPoints="1" noAdjustHandles="1" noChangeArrowheads="1" noChangeShapeType="1" noTextEdit="1"/>
              </p:cNvSpPr>
              <p:nvPr/>
            </p:nvSpPr>
            <p:spPr>
              <a:xfrm>
                <a:off x="5252728" y="4139452"/>
                <a:ext cx="3922036" cy="902555"/>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正方形/長方形 7"/>
              <p:cNvSpPr/>
              <p:nvPr/>
            </p:nvSpPr>
            <p:spPr>
              <a:xfrm>
                <a:off x="4741128" y="5342220"/>
                <a:ext cx="4402872"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ja-JP" altLang="en-US" sz="2400" i="1">
                              <a:latin typeface="Cambria Math"/>
                            </a:rPr>
                          </m:ctrlPr>
                        </m:sSubPr>
                        <m:e>
                          <m:r>
                            <a:rPr lang="ja-JP" altLang="en-US" sz="2400">
                              <a:latin typeface="Cambria Math" panose="02040503050406030204" pitchFamily="18" charset="0"/>
                            </a:rPr>
                            <m:t> </m:t>
                          </m:r>
                          <m:r>
                            <a:rPr lang="ja-JP" altLang="en-US" sz="2400" i="0">
                              <a:latin typeface="Cambria Math" panose="02040503050406030204" pitchFamily="18" charset="0"/>
                            </a:rPr>
                            <m:t>            </m:t>
                          </m:r>
                          <m:r>
                            <a:rPr lang="ja-JP" altLang="en-US" sz="2400" i="1">
                              <a:latin typeface="Cambria Math" panose="02040503050406030204" pitchFamily="18" charset="0"/>
                            </a:rPr>
                            <m:t>𝑇</m:t>
                          </m:r>
                        </m:e>
                        <m:sub>
                          <m:r>
                            <a:rPr lang="ja-JP" altLang="en-US" sz="2400" i="1">
                              <a:latin typeface="Cambria Math" panose="02040503050406030204" pitchFamily="18" charset="0"/>
                            </a:rPr>
                            <m:t>𝑚𝑛</m:t>
                          </m:r>
                        </m:sub>
                      </m:sSub>
                      <m:r>
                        <a:rPr lang="ja-JP" altLang="en-US" sz="2400" i="0">
                          <a:latin typeface="Cambria Math" panose="02040503050406030204" pitchFamily="18" charset="0"/>
                        </a:rPr>
                        <m:t>=</m:t>
                      </m:r>
                      <m:f>
                        <m:fPr>
                          <m:ctrlPr>
                            <a:rPr lang="ja-JP" altLang="en-US" sz="2400" i="1">
                              <a:latin typeface="Cambria Math"/>
                            </a:rPr>
                          </m:ctrlPr>
                        </m:fPr>
                        <m:num>
                          <m:r>
                            <a:rPr lang="ja-JP" altLang="en-US" sz="2400" i="0">
                              <a:latin typeface="Cambria Math" panose="02040503050406030204" pitchFamily="18" charset="0"/>
                            </a:rPr>
                            <m:t>1</m:t>
                          </m:r>
                        </m:num>
                        <m:den>
                          <m:r>
                            <a:rPr lang="ja-JP" altLang="en-US" sz="2400" i="1">
                              <a:latin typeface="Cambria Math" panose="02040503050406030204" pitchFamily="18" charset="0"/>
                            </a:rPr>
                            <m:t>𝑀𝑁</m:t>
                          </m:r>
                        </m:den>
                      </m:f>
                      <m:sSub>
                        <m:sSubPr>
                          <m:ctrlPr>
                            <a:rPr lang="ja-JP" altLang="en-US" sz="2400" i="1">
                              <a:latin typeface="Cambria Math"/>
                            </a:rPr>
                          </m:ctrlPr>
                        </m:sSubPr>
                        <m:e>
                          <m:sSup>
                            <m:sSupPr>
                              <m:ctrlPr>
                                <a:rPr lang="ja-JP" altLang="en-US" sz="2400" i="1">
                                  <a:latin typeface="Cambria Math"/>
                                </a:rPr>
                              </m:ctrlPr>
                            </m:sSupPr>
                            <m:e>
                              <m:sSub>
                                <m:sSubPr>
                                  <m:ctrlPr>
                                    <a:rPr lang="ja-JP" altLang="en-US" sz="2400" i="1">
                                      <a:latin typeface="Cambria Math"/>
                                    </a:rPr>
                                  </m:ctrlPr>
                                </m:sSubPr>
                                <m:e>
                                  <m:r>
                                    <a:rPr lang="ja-JP" altLang="en-US" sz="2400" i="1">
                                      <a:latin typeface="Cambria Math" panose="02040503050406030204" pitchFamily="18" charset="0"/>
                                    </a:rPr>
                                    <m:t>𝐻</m:t>
                                  </m:r>
                                </m:e>
                                <m:sub>
                                  <m:r>
                                    <a:rPr lang="ja-JP" altLang="en-US" sz="2400" i="1">
                                      <a:latin typeface="Cambria Math" panose="02040503050406030204" pitchFamily="18" charset="0"/>
                                    </a:rPr>
                                    <m:t>𝑀</m:t>
                                  </m:r>
                                </m:sub>
                              </m:sSub>
                            </m:e>
                            <m:sup>
                              <m:r>
                                <a:rPr lang="ja-JP" altLang="en-US" sz="2400" i="0">
                                  <a:latin typeface="Cambria Math" panose="02040503050406030204" pitchFamily="18" charset="0"/>
                                </a:rPr>
                                <m:t>−1</m:t>
                              </m:r>
                            </m:sup>
                          </m:sSup>
                          <m:r>
                            <a:rPr lang="ja-JP" altLang="en-US" sz="2400" i="1">
                              <a:latin typeface="Cambria Math" panose="02040503050406030204" pitchFamily="18" charset="0"/>
                            </a:rPr>
                            <m:t>𝑊</m:t>
                          </m:r>
                        </m:e>
                        <m:sub>
                          <m:r>
                            <a:rPr lang="ja-JP" altLang="en-US" sz="2400" i="1">
                              <a:latin typeface="Cambria Math" panose="02040503050406030204" pitchFamily="18" charset="0"/>
                            </a:rPr>
                            <m:t>𝑖𝑗</m:t>
                          </m:r>
                        </m:sub>
                      </m:sSub>
                      <m:sSup>
                        <m:sSupPr>
                          <m:ctrlPr>
                            <a:rPr lang="ja-JP" altLang="en-US" sz="2400" i="1">
                              <a:latin typeface="Cambria Math"/>
                            </a:rPr>
                          </m:ctrlPr>
                        </m:sSupPr>
                        <m:e>
                          <m:sSub>
                            <m:sSubPr>
                              <m:ctrlPr>
                                <a:rPr lang="ja-JP" altLang="en-US" sz="2400" i="1">
                                  <a:latin typeface="Cambria Math"/>
                                </a:rPr>
                              </m:ctrlPr>
                            </m:sSubPr>
                            <m:e>
                              <m:r>
                                <a:rPr lang="ja-JP" altLang="en-US" sz="2400" i="1">
                                  <a:latin typeface="Cambria Math" panose="02040503050406030204" pitchFamily="18" charset="0"/>
                                </a:rPr>
                                <m:t>𝐻</m:t>
                              </m:r>
                            </m:e>
                            <m:sub>
                              <m:r>
                                <a:rPr lang="ja-JP" altLang="en-US" sz="2400" i="1">
                                  <a:latin typeface="Cambria Math" panose="02040503050406030204" pitchFamily="18" charset="0"/>
                                </a:rPr>
                                <m:t>𝑁</m:t>
                              </m:r>
                            </m:sub>
                          </m:sSub>
                        </m:e>
                        <m:sup>
                          <m:r>
                            <a:rPr lang="ja-JP" altLang="en-US" sz="2400" i="0">
                              <a:latin typeface="Cambria Math" panose="02040503050406030204" pitchFamily="18" charset="0"/>
                            </a:rPr>
                            <m:t>−1</m:t>
                          </m:r>
                        </m:sup>
                      </m:sSup>
                    </m:oMath>
                  </m:oMathPara>
                </a14:m>
                <a:endParaRPr lang="ja-JP" altLang="en-US" sz="2400" dirty="0"/>
              </a:p>
            </p:txBody>
          </p:sp>
        </mc:Choice>
        <mc:Fallback xmlns="">
          <p:sp>
            <p:nvSpPr>
              <p:cNvPr id="8" name="正方形/長方形 7"/>
              <p:cNvSpPr>
                <a:spLocks noRot="1" noChangeAspect="1" noMove="1" noResize="1" noEditPoints="1" noAdjustHandles="1" noChangeArrowheads="1" noChangeShapeType="1" noTextEdit="1"/>
              </p:cNvSpPr>
              <p:nvPr/>
            </p:nvSpPr>
            <p:spPr>
              <a:xfrm>
                <a:off x="4741128" y="5342220"/>
                <a:ext cx="4402872" cy="783804"/>
              </a:xfrm>
              <a:prstGeom prst="rect">
                <a:avLst/>
              </a:prstGeom>
              <a:blipFill rotWithShape="0">
                <a:blip r:embed="rId4"/>
                <a:stretch>
                  <a:fillRect/>
                </a:stretch>
              </a:blipFill>
            </p:spPr>
            <p:txBody>
              <a:bodyPr/>
              <a:lstStyle/>
              <a:p>
                <a:r>
                  <a:rPr lang="ja-JP" altLang="en-US">
                    <a:noFill/>
                  </a:rPr>
                  <a:t> </a:t>
                </a:r>
              </a:p>
            </p:txBody>
          </p:sp>
        </mc:Fallback>
      </mc:AlternateContent>
      <p:sp>
        <p:nvSpPr>
          <p:cNvPr id="3" name="テキスト ボックス 2"/>
          <p:cNvSpPr txBox="1"/>
          <p:nvPr/>
        </p:nvSpPr>
        <p:spPr>
          <a:xfrm>
            <a:off x="5673601" y="3755995"/>
            <a:ext cx="1584176" cy="461665"/>
          </a:xfrm>
          <a:prstGeom prst="rect">
            <a:avLst/>
          </a:prstGeom>
          <a:noFill/>
        </p:spPr>
        <p:txBody>
          <a:bodyPr wrap="square" rtlCol="0">
            <a:spAutoFit/>
          </a:bodyPr>
          <a:lstStyle/>
          <a:p>
            <a:r>
              <a:rPr lang="ja-JP" altLang="en-US" sz="2400" dirty="0" smtClean="0"/>
              <a:t>検出値</a:t>
            </a:r>
            <a:endParaRPr kumimoji="1" lang="ja-JP" altLang="en-US" sz="2400" dirty="0"/>
          </a:p>
        </p:txBody>
      </p:sp>
      <p:sp>
        <p:nvSpPr>
          <p:cNvPr id="13" name="テキスト ボックス 12"/>
          <p:cNvSpPr txBox="1"/>
          <p:nvPr/>
        </p:nvSpPr>
        <p:spPr>
          <a:xfrm>
            <a:off x="5517365" y="5002654"/>
            <a:ext cx="2850398" cy="461665"/>
          </a:xfrm>
          <a:prstGeom prst="rect">
            <a:avLst/>
          </a:prstGeom>
          <a:noFill/>
        </p:spPr>
        <p:txBody>
          <a:bodyPr wrap="square" rtlCol="0">
            <a:spAutoFit/>
          </a:bodyPr>
          <a:lstStyle/>
          <a:p>
            <a:r>
              <a:rPr lang="ja-JP" altLang="en-US" sz="2400" dirty="0"/>
              <a:t>逆アダマール変換</a:t>
            </a:r>
            <a:endParaRPr kumimoji="1" lang="ja-JP" altLang="en-US" sz="2400" dirty="0"/>
          </a:p>
        </p:txBody>
      </p:sp>
      <p:sp>
        <p:nvSpPr>
          <p:cNvPr id="14" name="右矢印 13"/>
          <p:cNvSpPr/>
          <p:nvPr/>
        </p:nvSpPr>
        <p:spPr bwMode="auto">
          <a:xfrm>
            <a:off x="6463744" y="6337905"/>
            <a:ext cx="750002" cy="274724"/>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
        <p:nvSpPr>
          <p:cNvPr id="15" name="テキスト ボックス 14"/>
          <p:cNvSpPr txBox="1"/>
          <p:nvPr/>
        </p:nvSpPr>
        <p:spPr>
          <a:xfrm>
            <a:off x="7347891" y="6244434"/>
            <a:ext cx="1184549" cy="461665"/>
          </a:xfrm>
          <a:prstGeom prst="rect">
            <a:avLst/>
          </a:prstGeom>
          <a:noFill/>
        </p:spPr>
        <p:txBody>
          <a:bodyPr wrap="square" rtlCol="0">
            <a:spAutoFit/>
          </a:bodyPr>
          <a:lstStyle/>
          <a:p>
            <a:r>
              <a:rPr lang="ja-JP" altLang="en-US" sz="2400" dirty="0"/>
              <a:t>再構成</a:t>
            </a:r>
            <a:endParaRPr kumimoji="1" lang="ja-JP" altLang="en-US" sz="2400" dirty="0"/>
          </a:p>
        </p:txBody>
      </p:sp>
      <p:sp>
        <p:nvSpPr>
          <p:cNvPr id="11" name="テキスト ボックス 10"/>
          <p:cNvSpPr txBox="1"/>
          <p:nvPr/>
        </p:nvSpPr>
        <p:spPr>
          <a:xfrm>
            <a:off x="207657" y="1733844"/>
            <a:ext cx="9044863" cy="954107"/>
          </a:xfrm>
          <a:prstGeom prst="rect">
            <a:avLst/>
          </a:prstGeom>
          <a:noFill/>
        </p:spPr>
        <p:txBody>
          <a:bodyPr wrap="square" rtlCol="0">
            <a:spAutoFit/>
          </a:bodyPr>
          <a:lstStyle/>
          <a:p>
            <a:r>
              <a:rPr kumimoji="1" lang="ja-JP" altLang="en-US" sz="2800" dirty="0" smtClean="0"/>
              <a:t>測定物体</a:t>
            </a:r>
            <a:r>
              <a:rPr kumimoji="1" lang="ja-JP" altLang="en-US" sz="2800" dirty="0" smtClean="0"/>
              <a:t>に</a:t>
            </a:r>
            <a:r>
              <a:rPr lang="ja-JP" altLang="en-US" sz="2800" dirty="0"/>
              <a:t>照明</a:t>
            </a:r>
            <a:r>
              <a:rPr kumimoji="1" lang="ja-JP" altLang="en-US" sz="2800" dirty="0" smtClean="0"/>
              <a:t>パターン</a:t>
            </a:r>
            <a:r>
              <a:rPr kumimoji="1" lang="ja-JP" altLang="en-US" sz="2800" dirty="0" smtClean="0"/>
              <a:t>を投影し，直交変換</a:t>
            </a:r>
            <a:r>
              <a:rPr kumimoji="1" lang="ja-JP" altLang="en-US" sz="2800" dirty="0" smtClean="0"/>
              <a:t>と</a:t>
            </a:r>
            <a:endParaRPr kumimoji="1" lang="en-US" altLang="ja-JP" sz="2800" dirty="0" smtClean="0"/>
          </a:p>
          <a:p>
            <a:r>
              <a:rPr kumimoji="1" lang="ja-JP" altLang="en-US" sz="2800" dirty="0" smtClean="0"/>
              <a:t>組み合わせる</a:t>
            </a:r>
            <a:r>
              <a:rPr kumimoji="1" lang="ja-JP" altLang="en-US" sz="2800" dirty="0" smtClean="0"/>
              <a:t>ことで効率よく物体情報を取得できる</a:t>
            </a:r>
            <a:endParaRPr kumimoji="1" lang="ja-JP" altLang="en-US" sz="2800" dirty="0"/>
          </a:p>
        </p:txBody>
      </p:sp>
      <mc:AlternateContent xmlns:mc="http://schemas.openxmlformats.org/markup-compatibility/2006" xmlns:a14="http://schemas.microsoft.com/office/drawing/2010/main">
        <mc:Choice Requires="a14">
          <p:sp>
            <p:nvSpPr>
              <p:cNvPr id="12" name="正方形/長方形 11"/>
              <p:cNvSpPr/>
              <p:nvPr/>
            </p:nvSpPr>
            <p:spPr>
              <a:xfrm>
                <a:off x="-45339" y="4409351"/>
                <a:ext cx="3237040" cy="11726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ja-JP" altLang="en-US" sz="2400" i="1">
                              <a:latin typeface="Cambria Math"/>
                            </a:rPr>
                          </m:ctrlPr>
                        </m:sSubPr>
                        <m:e>
                          <m:r>
                            <a:rPr lang="ja-JP" altLang="en-US" sz="2400" i="1">
                              <a:latin typeface="Cambria Math" panose="02040503050406030204" pitchFamily="18" charset="0"/>
                            </a:rPr>
                            <m:t>h</m:t>
                          </m:r>
                        </m:e>
                        <m:sub>
                          <m:r>
                            <a:rPr lang="ja-JP" altLang="en-US" sz="2400" i="1">
                              <a:latin typeface="Cambria Math" panose="02040503050406030204" pitchFamily="18" charset="0"/>
                            </a:rPr>
                            <m:t>𝑖𝑗𝑚𝑛</m:t>
                          </m:r>
                        </m:sub>
                      </m:sSub>
                      <m:r>
                        <a:rPr lang="ja-JP" altLang="en-US" sz="2400" i="0">
                          <a:latin typeface="Cambria Math" panose="02040503050406030204" pitchFamily="18" charset="0"/>
                        </a:rPr>
                        <m:t>=</m:t>
                      </m:r>
                      <m:nary>
                        <m:naryPr>
                          <m:chr m:val="∑"/>
                          <m:limLoc m:val="undOvr"/>
                          <m:ctrlPr>
                            <a:rPr lang="ja-JP" altLang="en-US" sz="2400" i="1">
                              <a:latin typeface="Cambria Math"/>
                            </a:rPr>
                          </m:ctrlPr>
                        </m:naryPr>
                        <m:sub>
                          <m:r>
                            <a:rPr lang="ja-JP" altLang="en-US" sz="2400" i="1">
                              <a:latin typeface="Cambria Math" panose="02040503050406030204" pitchFamily="18" charset="0"/>
                            </a:rPr>
                            <m:t>𝑖</m:t>
                          </m:r>
                          <m:r>
                            <a:rPr lang="ja-JP" altLang="en-US" sz="2400" i="0">
                              <a:latin typeface="Cambria Math" panose="02040503050406030204" pitchFamily="18" charset="0"/>
                            </a:rPr>
                            <m:t>=1</m:t>
                          </m:r>
                        </m:sub>
                        <m:sup>
                          <m:r>
                            <a:rPr lang="ja-JP" altLang="en-US" sz="2400" i="1">
                              <a:latin typeface="Cambria Math" panose="02040503050406030204" pitchFamily="18" charset="0"/>
                            </a:rPr>
                            <m:t>𝑀</m:t>
                          </m:r>
                        </m:sup>
                        <m:e>
                          <m:nary>
                            <m:naryPr>
                              <m:chr m:val="∑"/>
                              <m:limLoc m:val="undOvr"/>
                              <m:ctrlPr>
                                <a:rPr lang="ja-JP" altLang="en-US" sz="2400" i="1">
                                  <a:latin typeface="Cambria Math"/>
                                </a:rPr>
                              </m:ctrlPr>
                            </m:naryPr>
                            <m:sub>
                              <m:r>
                                <a:rPr lang="ja-JP" altLang="en-US" sz="2400" i="1">
                                  <a:latin typeface="Cambria Math" panose="02040503050406030204" pitchFamily="18" charset="0"/>
                                </a:rPr>
                                <m:t>𝑗</m:t>
                              </m:r>
                              <m:r>
                                <a:rPr lang="ja-JP" altLang="en-US" sz="2400" i="0">
                                  <a:latin typeface="Cambria Math" panose="02040503050406030204" pitchFamily="18" charset="0"/>
                                </a:rPr>
                                <m:t>=1</m:t>
                              </m:r>
                            </m:sub>
                            <m:sup>
                              <m:r>
                                <a:rPr lang="ja-JP" altLang="en-US" sz="2400" i="1">
                                  <a:latin typeface="Cambria Math" panose="02040503050406030204" pitchFamily="18" charset="0"/>
                                </a:rPr>
                                <m:t>𝑁</m:t>
                              </m:r>
                            </m:sup>
                            <m:e>
                              <m:sSub>
                                <m:sSubPr>
                                  <m:ctrlPr>
                                    <a:rPr lang="ja-JP" altLang="en-US" sz="2400" i="1">
                                      <a:latin typeface="Cambria Math"/>
                                    </a:rPr>
                                  </m:ctrlPr>
                                </m:sSubPr>
                                <m:e>
                                  <m:sSub>
                                    <m:sSubPr>
                                      <m:ctrlPr>
                                        <a:rPr lang="ja-JP" altLang="en-US" sz="2400" i="1">
                                          <a:latin typeface="Cambria Math"/>
                                        </a:rPr>
                                      </m:ctrlPr>
                                    </m:sSubPr>
                                    <m:e>
                                      <m:r>
                                        <a:rPr lang="ja-JP" altLang="en-US" sz="2400" i="1">
                                          <a:latin typeface="Cambria Math" panose="02040503050406030204" pitchFamily="18" charset="0"/>
                                        </a:rPr>
                                        <m:t>h</m:t>
                                      </m:r>
                                    </m:e>
                                    <m:sub>
                                      <m:r>
                                        <a:rPr lang="ja-JP" altLang="en-US" sz="2400" i="1">
                                          <a:latin typeface="Cambria Math" panose="02040503050406030204" pitchFamily="18" charset="0"/>
                                        </a:rPr>
                                        <m:t>𝑖𝑚</m:t>
                                      </m:r>
                                    </m:sub>
                                  </m:sSub>
                                  <m:r>
                                    <a:rPr lang="ja-JP" altLang="en-US" sz="2400" i="1">
                                      <a:latin typeface="Cambria Math" panose="02040503050406030204" pitchFamily="18" charset="0"/>
                                    </a:rPr>
                                    <m:t>h</m:t>
                                  </m:r>
                                </m:e>
                                <m:sub>
                                  <m:r>
                                    <a:rPr lang="ja-JP" altLang="en-US" sz="2400" i="1">
                                      <a:latin typeface="Cambria Math" panose="02040503050406030204" pitchFamily="18" charset="0"/>
                                    </a:rPr>
                                    <m:t>𝑛𝑗</m:t>
                                  </m:r>
                                </m:sub>
                              </m:sSub>
                            </m:e>
                          </m:nary>
                        </m:e>
                      </m:nary>
                    </m:oMath>
                  </m:oMathPara>
                </a14:m>
                <a:endParaRPr lang="ja-JP" altLang="en-US" dirty="0"/>
              </a:p>
            </p:txBody>
          </p:sp>
        </mc:Choice>
        <mc:Fallback xmlns="">
          <p:sp>
            <p:nvSpPr>
              <p:cNvPr id="12" name="正方形/長方形 11"/>
              <p:cNvSpPr>
                <a:spLocks noRot="1" noChangeAspect="1" noMove="1" noResize="1" noEditPoints="1" noAdjustHandles="1" noChangeArrowheads="1" noChangeShapeType="1" noTextEdit="1"/>
              </p:cNvSpPr>
              <p:nvPr/>
            </p:nvSpPr>
            <p:spPr>
              <a:xfrm>
                <a:off x="-45339" y="4409351"/>
                <a:ext cx="3237040" cy="1172629"/>
              </a:xfrm>
              <a:prstGeom prst="rect">
                <a:avLst/>
              </a:prstGeom>
              <a:blipFill rotWithShape="0">
                <a:blip r:embed="rId5"/>
                <a:stretch>
                  <a:fillRect/>
                </a:stretch>
              </a:blipFill>
            </p:spPr>
            <p:txBody>
              <a:bodyPr/>
              <a:lstStyle/>
              <a:p>
                <a:r>
                  <a:rPr lang="ja-JP" altLang="en-US">
                    <a:noFill/>
                  </a:rPr>
                  <a:t> </a:t>
                </a:r>
              </a:p>
            </p:txBody>
          </p:sp>
        </mc:Fallback>
      </mc:AlternateContent>
      <p:grpSp>
        <p:nvGrpSpPr>
          <p:cNvPr id="16" name="グループ化 15"/>
          <p:cNvGrpSpPr/>
          <p:nvPr/>
        </p:nvGrpSpPr>
        <p:grpSpPr>
          <a:xfrm>
            <a:off x="-132949" y="2770833"/>
            <a:ext cx="5861765" cy="1283557"/>
            <a:chOff x="1702780" y="2347272"/>
            <a:chExt cx="5861765" cy="1283557"/>
          </a:xfrm>
        </p:grpSpPr>
        <mc:AlternateContent xmlns:mc="http://schemas.openxmlformats.org/markup-compatibility/2006" xmlns:a14="http://schemas.microsoft.com/office/drawing/2010/main">
          <mc:Choice Requires="a14">
            <p:sp>
              <p:nvSpPr>
                <p:cNvPr id="17" name="正方形/長方形 16"/>
                <p:cNvSpPr/>
                <p:nvPr/>
              </p:nvSpPr>
              <p:spPr>
                <a:xfrm>
                  <a:off x="1702780" y="2798740"/>
                  <a:ext cx="2808312" cy="70577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ja-JP" altLang="en-US" sz="2400" i="1">
                                <a:latin typeface="Cambria Math"/>
                              </a:rPr>
                            </m:ctrlPr>
                          </m:sSubPr>
                          <m:e>
                            <m:r>
                              <a:rPr lang="ja-JP" altLang="en-US" sz="2400" i="1">
                                <a:latin typeface="Cambria Math" panose="02040503050406030204" pitchFamily="18" charset="0"/>
                              </a:rPr>
                              <m:t>𝐻</m:t>
                            </m:r>
                          </m:e>
                          <m:sub>
                            <m:r>
                              <a:rPr lang="ja-JP" altLang="en-US" sz="2400" i="0">
                                <a:latin typeface="Cambria Math" panose="02040503050406030204" pitchFamily="18" charset="0"/>
                              </a:rPr>
                              <m:t>2</m:t>
                            </m:r>
                          </m:sub>
                        </m:sSub>
                        <m:r>
                          <a:rPr lang="ja-JP" altLang="en-US" sz="2400" i="0">
                            <a:latin typeface="Cambria Math" panose="02040503050406030204" pitchFamily="18" charset="0"/>
                          </a:rPr>
                          <m:t>=</m:t>
                        </m:r>
                        <m:d>
                          <m:dPr>
                            <m:begChr m:val="["/>
                            <m:endChr m:val="]"/>
                            <m:ctrlPr>
                              <a:rPr lang="ja-JP" altLang="en-US" sz="2400" i="1">
                                <a:latin typeface="Cambria Math"/>
                              </a:rPr>
                            </m:ctrlPr>
                          </m:dPr>
                          <m:e>
                            <m:m>
                              <m:mPr>
                                <m:mcs>
                                  <m:mc>
                                    <m:mcPr>
                                      <m:count m:val="2"/>
                                      <m:mcJc m:val="center"/>
                                    </m:mcPr>
                                  </m:mc>
                                </m:mcs>
                                <m:ctrlPr>
                                  <a:rPr lang="ja-JP" altLang="en-US" sz="2400" i="1">
                                    <a:latin typeface="Cambria Math"/>
                                  </a:rPr>
                                </m:ctrlPr>
                              </m:mPr>
                              <m:mr>
                                <m:e>
                                  <m:r>
                                    <a:rPr lang="ja-JP" altLang="en-US" sz="2400" i="0">
                                      <a:latin typeface="Cambria Math" panose="02040503050406030204" pitchFamily="18" charset="0"/>
                                    </a:rPr>
                                    <m:t>1</m:t>
                                  </m:r>
                                </m:e>
                                <m:e>
                                  <m:r>
                                    <a:rPr lang="ja-JP" altLang="en-US" sz="2400" i="0">
                                      <a:latin typeface="Cambria Math" panose="02040503050406030204" pitchFamily="18" charset="0"/>
                                    </a:rPr>
                                    <m:t>1</m:t>
                                  </m:r>
                                </m:e>
                              </m:mr>
                              <m:mr>
                                <m:e>
                                  <m:r>
                                    <a:rPr lang="ja-JP" altLang="en-US" sz="2400" i="0">
                                      <a:latin typeface="Cambria Math" panose="02040503050406030204" pitchFamily="18" charset="0"/>
                                    </a:rPr>
                                    <m:t>1</m:t>
                                  </m:r>
                                </m:e>
                                <m:e>
                                  <m:r>
                                    <a:rPr lang="ja-JP" altLang="en-US" sz="2400" i="0">
                                      <a:latin typeface="Cambria Math" panose="02040503050406030204" pitchFamily="18" charset="0"/>
                                    </a:rPr>
                                    <m:t>−1</m:t>
                                  </m:r>
                                </m:e>
                              </m:mr>
                            </m:m>
                          </m:e>
                        </m:d>
                        <m:r>
                          <a:rPr lang="ja-JP" altLang="en-US" sz="2400" i="0">
                            <a:latin typeface="Cambria Math" panose="02040503050406030204" pitchFamily="18" charset="0"/>
                          </a:rPr>
                          <m:t>　</m:t>
                        </m:r>
                        <m:r>
                          <a:rPr lang="ja-JP" altLang="en-US" sz="2400" i="0">
                            <a:latin typeface="Cambria Math" panose="02040503050406030204" pitchFamily="18" charset="0"/>
                          </a:rPr>
                          <m:t> </m:t>
                        </m:r>
                      </m:oMath>
                    </m:oMathPara>
                  </a14:m>
                  <a:endParaRPr lang="ja-JP" altLang="en-US" sz="2400" dirty="0"/>
                </a:p>
              </p:txBody>
            </p:sp>
          </mc:Choice>
          <mc:Fallback xmlns="">
            <p:sp>
              <p:nvSpPr>
                <p:cNvPr id="3" name="正方形/長方形 2"/>
                <p:cNvSpPr>
                  <a:spLocks noRot="1" noChangeAspect="1" noMove="1" noResize="1" noEditPoints="1" noAdjustHandles="1" noChangeArrowheads="1" noChangeShapeType="1" noTextEdit="1"/>
                </p:cNvSpPr>
                <p:nvPr/>
              </p:nvSpPr>
              <p:spPr>
                <a:xfrm>
                  <a:off x="1702780" y="2798740"/>
                  <a:ext cx="2808312" cy="705771"/>
                </a:xfrm>
                <a:prstGeom prst="rect">
                  <a:avLst/>
                </a:prstGeom>
                <a:blipFill rotWithShape="0">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正方形/長方形 17"/>
                <p:cNvSpPr/>
                <p:nvPr/>
              </p:nvSpPr>
              <p:spPr>
                <a:xfrm>
                  <a:off x="4084546" y="2716604"/>
                  <a:ext cx="3424784" cy="9142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ja-JP" altLang="en-US" sz="2400" i="1">
                                <a:latin typeface="Cambria Math"/>
                              </a:rPr>
                            </m:ctrlPr>
                          </m:sSubPr>
                          <m:e>
                            <m:r>
                              <a:rPr lang="ja-JP" altLang="en-US" sz="2400" i="1">
                                <a:latin typeface="Cambria Math" panose="02040503050406030204" pitchFamily="18" charset="0"/>
                              </a:rPr>
                              <m:t>𝐻</m:t>
                            </m:r>
                          </m:e>
                          <m:sub>
                            <m:sSup>
                              <m:sSupPr>
                                <m:ctrlPr>
                                  <a:rPr lang="ja-JP" altLang="en-US" sz="2400" i="1">
                                    <a:latin typeface="Cambria Math"/>
                                  </a:rPr>
                                </m:ctrlPr>
                              </m:sSupPr>
                              <m:e>
                                <m:r>
                                  <a:rPr lang="ja-JP" altLang="en-US" sz="2400" i="0">
                                    <a:latin typeface="Cambria Math" panose="02040503050406030204" pitchFamily="18" charset="0"/>
                                  </a:rPr>
                                  <m:t>2</m:t>
                                </m:r>
                              </m:e>
                              <m:sup>
                                <m:r>
                                  <a:rPr lang="ja-JP" altLang="en-US" sz="2400" i="1">
                                    <a:latin typeface="Cambria Math" panose="02040503050406030204" pitchFamily="18" charset="0"/>
                                  </a:rPr>
                                  <m:t>𝑘</m:t>
                                </m:r>
                              </m:sup>
                            </m:sSup>
                          </m:sub>
                        </m:sSub>
                        <m:r>
                          <a:rPr lang="ja-JP" altLang="en-US" sz="2400" i="0">
                            <a:latin typeface="Cambria Math" panose="02040503050406030204" pitchFamily="18" charset="0"/>
                          </a:rPr>
                          <m:t>=</m:t>
                        </m:r>
                        <m:d>
                          <m:dPr>
                            <m:begChr m:val="["/>
                            <m:endChr m:val="]"/>
                            <m:ctrlPr>
                              <a:rPr lang="ja-JP" altLang="en-US" sz="2400" i="1">
                                <a:latin typeface="Cambria Math"/>
                              </a:rPr>
                            </m:ctrlPr>
                          </m:dPr>
                          <m:e>
                            <m:m>
                              <m:mPr>
                                <m:mcs>
                                  <m:mc>
                                    <m:mcPr>
                                      <m:count m:val="2"/>
                                      <m:mcJc m:val="center"/>
                                    </m:mcPr>
                                  </m:mc>
                                </m:mcs>
                                <m:ctrlPr>
                                  <a:rPr lang="ja-JP" altLang="en-US" sz="2400" i="1">
                                    <a:latin typeface="Cambria Math"/>
                                  </a:rPr>
                                </m:ctrlPr>
                              </m:mPr>
                              <m:mr>
                                <m:e>
                                  <m:sSub>
                                    <m:sSubPr>
                                      <m:ctrlPr>
                                        <a:rPr lang="ja-JP" altLang="en-US" sz="2400" i="1">
                                          <a:latin typeface="Cambria Math"/>
                                        </a:rPr>
                                      </m:ctrlPr>
                                    </m:sSubPr>
                                    <m:e>
                                      <m:r>
                                        <a:rPr lang="ja-JP" altLang="en-US" sz="2400" i="1">
                                          <a:latin typeface="Cambria Math" panose="02040503050406030204" pitchFamily="18" charset="0"/>
                                        </a:rPr>
                                        <m:t>𝐻</m:t>
                                      </m:r>
                                    </m:e>
                                    <m:sub>
                                      <m:sSup>
                                        <m:sSupPr>
                                          <m:ctrlPr>
                                            <a:rPr lang="ja-JP" altLang="en-US" sz="2400" i="1">
                                              <a:latin typeface="Cambria Math"/>
                                            </a:rPr>
                                          </m:ctrlPr>
                                        </m:sSupPr>
                                        <m:e>
                                          <m:r>
                                            <a:rPr lang="ja-JP" altLang="en-US" sz="2400" i="0">
                                              <a:latin typeface="Cambria Math" panose="02040503050406030204" pitchFamily="18" charset="0"/>
                                            </a:rPr>
                                            <m:t>2</m:t>
                                          </m:r>
                                        </m:e>
                                        <m:sup>
                                          <m:r>
                                            <a:rPr lang="ja-JP" altLang="en-US" sz="2400" i="1">
                                              <a:latin typeface="Cambria Math" panose="02040503050406030204" pitchFamily="18" charset="0"/>
                                            </a:rPr>
                                            <m:t>𝑘</m:t>
                                          </m:r>
                                          <m:r>
                                            <a:rPr lang="ja-JP" altLang="en-US" sz="2400" i="0">
                                              <a:latin typeface="Cambria Math" panose="02040503050406030204" pitchFamily="18" charset="0"/>
                                            </a:rPr>
                                            <m:t>−1</m:t>
                                          </m:r>
                                        </m:sup>
                                      </m:sSup>
                                    </m:sub>
                                  </m:sSub>
                                </m:e>
                                <m:e>
                                  <m:sSub>
                                    <m:sSubPr>
                                      <m:ctrlPr>
                                        <a:rPr lang="ja-JP" altLang="en-US" sz="2400" i="1">
                                          <a:latin typeface="Cambria Math"/>
                                        </a:rPr>
                                      </m:ctrlPr>
                                    </m:sSubPr>
                                    <m:e>
                                      <m:r>
                                        <a:rPr lang="ja-JP" altLang="en-US" sz="2400" i="1">
                                          <a:latin typeface="Cambria Math" panose="02040503050406030204" pitchFamily="18" charset="0"/>
                                        </a:rPr>
                                        <m:t>𝐻</m:t>
                                      </m:r>
                                    </m:e>
                                    <m:sub>
                                      <m:sSup>
                                        <m:sSupPr>
                                          <m:ctrlPr>
                                            <a:rPr lang="ja-JP" altLang="en-US" sz="2400" i="1">
                                              <a:latin typeface="Cambria Math"/>
                                            </a:rPr>
                                          </m:ctrlPr>
                                        </m:sSupPr>
                                        <m:e>
                                          <m:r>
                                            <a:rPr lang="ja-JP" altLang="en-US" sz="2400" i="0">
                                              <a:latin typeface="Cambria Math" panose="02040503050406030204" pitchFamily="18" charset="0"/>
                                            </a:rPr>
                                            <m:t>2</m:t>
                                          </m:r>
                                        </m:e>
                                        <m:sup>
                                          <m:r>
                                            <a:rPr lang="ja-JP" altLang="en-US" sz="2400" i="1">
                                              <a:latin typeface="Cambria Math" panose="02040503050406030204" pitchFamily="18" charset="0"/>
                                            </a:rPr>
                                            <m:t>𝑘</m:t>
                                          </m:r>
                                          <m:r>
                                            <a:rPr lang="ja-JP" altLang="en-US" sz="2400" i="0">
                                              <a:latin typeface="Cambria Math" panose="02040503050406030204" pitchFamily="18" charset="0"/>
                                            </a:rPr>
                                            <m:t>−1</m:t>
                                          </m:r>
                                        </m:sup>
                                      </m:sSup>
                                    </m:sub>
                                  </m:sSub>
                                </m:e>
                              </m:mr>
                              <m:mr>
                                <m:e>
                                  <m:sSub>
                                    <m:sSubPr>
                                      <m:ctrlPr>
                                        <a:rPr lang="ja-JP" altLang="en-US" sz="2400" i="1">
                                          <a:latin typeface="Cambria Math"/>
                                        </a:rPr>
                                      </m:ctrlPr>
                                    </m:sSubPr>
                                    <m:e>
                                      <m:r>
                                        <a:rPr lang="ja-JP" altLang="en-US" sz="2400" i="1">
                                          <a:latin typeface="Cambria Math" panose="02040503050406030204" pitchFamily="18" charset="0"/>
                                        </a:rPr>
                                        <m:t>𝐻</m:t>
                                      </m:r>
                                    </m:e>
                                    <m:sub>
                                      <m:sSup>
                                        <m:sSupPr>
                                          <m:ctrlPr>
                                            <a:rPr lang="ja-JP" altLang="en-US" sz="2400" i="1">
                                              <a:latin typeface="Cambria Math"/>
                                            </a:rPr>
                                          </m:ctrlPr>
                                        </m:sSupPr>
                                        <m:e>
                                          <m:r>
                                            <a:rPr lang="ja-JP" altLang="en-US" sz="2400" i="0">
                                              <a:latin typeface="Cambria Math" panose="02040503050406030204" pitchFamily="18" charset="0"/>
                                            </a:rPr>
                                            <m:t>2</m:t>
                                          </m:r>
                                        </m:e>
                                        <m:sup>
                                          <m:r>
                                            <a:rPr lang="ja-JP" altLang="en-US" sz="2400" i="1">
                                              <a:latin typeface="Cambria Math" panose="02040503050406030204" pitchFamily="18" charset="0"/>
                                            </a:rPr>
                                            <m:t>𝑘</m:t>
                                          </m:r>
                                          <m:r>
                                            <a:rPr lang="ja-JP" altLang="en-US" sz="2400" i="0">
                                              <a:latin typeface="Cambria Math" panose="02040503050406030204" pitchFamily="18" charset="0"/>
                                            </a:rPr>
                                            <m:t>−1</m:t>
                                          </m:r>
                                        </m:sup>
                                      </m:sSup>
                                    </m:sub>
                                  </m:sSub>
                                </m:e>
                                <m:e>
                                  <m:sSub>
                                    <m:sSubPr>
                                      <m:ctrlPr>
                                        <a:rPr lang="ja-JP" altLang="en-US" sz="2400" i="1">
                                          <a:latin typeface="Cambria Math"/>
                                        </a:rPr>
                                      </m:ctrlPr>
                                    </m:sSubPr>
                                    <m:e>
                                      <m:r>
                                        <a:rPr lang="ja-JP" altLang="en-US" sz="2400" i="0">
                                          <a:latin typeface="Cambria Math" panose="02040503050406030204" pitchFamily="18" charset="0"/>
                                        </a:rPr>
                                        <m:t>−</m:t>
                                      </m:r>
                                      <m:r>
                                        <a:rPr lang="ja-JP" altLang="en-US" sz="2400" i="1">
                                          <a:latin typeface="Cambria Math" panose="02040503050406030204" pitchFamily="18" charset="0"/>
                                        </a:rPr>
                                        <m:t>𝐻</m:t>
                                      </m:r>
                                    </m:e>
                                    <m:sub>
                                      <m:sSup>
                                        <m:sSupPr>
                                          <m:ctrlPr>
                                            <a:rPr lang="ja-JP" altLang="en-US" sz="2400" i="1">
                                              <a:latin typeface="Cambria Math"/>
                                            </a:rPr>
                                          </m:ctrlPr>
                                        </m:sSupPr>
                                        <m:e>
                                          <m:r>
                                            <a:rPr lang="ja-JP" altLang="en-US" sz="2400" i="0">
                                              <a:latin typeface="Cambria Math" panose="02040503050406030204" pitchFamily="18" charset="0"/>
                                            </a:rPr>
                                            <m:t>2</m:t>
                                          </m:r>
                                        </m:e>
                                        <m:sup>
                                          <m:r>
                                            <a:rPr lang="ja-JP" altLang="en-US" sz="2400" i="1">
                                              <a:latin typeface="Cambria Math" panose="02040503050406030204" pitchFamily="18" charset="0"/>
                                            </a:rPr>
                                            <m:t>𝑘</m:t>
                                          </m:r>
                                          <m:r>
                                            <a:rPr lang="ja-JP" altLang="en-US" sz="2400" i="0">
                                              <a:latin typeface="Cambria Math" panose="02040503050406030204" pitchFamily="18" charset="0"/>
                                            </a:rPr>
                                            <m:t>−1</m:t>
                                          </m:r>
                                        </m:sup>
                                      </m:sSup>
                                    </m:sub>
                                  </m:sSub>
                                </m:e>
                              </m:mr>
                            </m:m>
                          </m:e>
                        </m:d>
                      </m:oMath>
                    </m:oMathPara>
                  </a14:m>
                  <a:endParaRPr lang="ja-JP" altLang="en-US" sz="2400" dirty="0"/>
                </a:p>
              </p:txBody>
            </p:sp>
          </mc:Choice>
          <mc:Fallback xmlns="">
            <p:sp>
              <p:nvSpPr>
                <p:cNvPr id="4" name="正方形/長方形 3"/>
                <p:cNvSpPr>
                  <a:spLocks noRot="1" noChangeAspect="1" noMove="1" noResize="1" noEditPoints="1" noAdjustHandles="1" noChangeArrowheads="1" noChangeShapeType="1" noTextEdit="1"/>
                </p:cNvSpPr>
                <p:nvPr/>
              </p:nvSpPr>
              <p:spPr>
                <a:xfrm>
                  <a:off x="4084546" y="2716604"/>
                  <a:ext cx="3424784" cy="914225"/>
                </a:xfrm>
                <a:prstGeom prst="rect">
                  <a:avLst/>
                </a:prstGeom>
                <a:blipFill rotWithShape="0">
                  <a:blip r:embed="rId7"/>
                  <a:stretch>
                    <a:fillRect/>
                  </a:stretch>
                </a:blipFill>
              </p:spPr>
              <p:txBody>
                <a:bodyPr/>
                <a:lstStyle/>
                <a:p>
                  <a:r>
                    <a:rPr lang="ja-JP" altLang="en-US">
                      <a:noFill/>
                    </a:rPr>
                    <a:t> </a:t>
                  </a:r>
                </a:p>
              </p:txBody>
            </p:sp>
          </mc:Fallback>
        </mc:AlternateContent>
        <p:sp>
          <p:nvSpPr>
            <p:cNvPr id="19" name="テキスト ボックス 18"/>
            <p:cNvSpPr txBox="1"/>
            <p:nvPr/>
          </p:nvSpPr>
          <p:spPr>
            <a:xfrm>
              <a:off x="4612217" y="2347272"/>
              <a:ext cx="2952328" cy="369332"/>
            </a:xfrm>
            <a:prstGeom prst="rect">
              <a:avLst/>
            </a:prstGeom>
            <a:noFill/>
          </p:spPr>
          <p:txBody>
            <a:bodyPr wrap="square" rtlCol="0">
              <a:spAutoFit/>
            </a:bodyPr>
            <a:lstStyle/>
            <a:p>
              <a:r>
                <a:rPr kumimoji="1" lang="en-US" altLang="ja-JP" dirty="0" smtClean="0"/>
                <a:t>K</a:t>
              </a:r>
              <a:r>
                <a:rPr kumimoji="1" lang="ja-JP" altLang="en-US" dirty="0" smtClean="0"/>
                <a:t>次のアダマール行列</a:t>
              </a:r>
              <a:endParaRPr kumimoji="1" lang="ja-JP" altLang="en-US" dirty="0"/>
            </a:p>
          </p:txBody>
        </p:sp>
        <p:sp>
          <p:nvSpPr>
            <p:cNvPr id="20" name="正方形/長方形 19"/>
            <p:cNvSpPr/>
            <p:nvPr/>
          </p:nvSpPr>
          <p:spPr>
            <a:xfrm>
              <a:off x="1930376" y="2353236"/>
              <a:ext cx="2390398" cy="369332"/>
            </a:xfrm>
            <a:prstGeom prst="rect">
              <a:avLst/>
            </a:prstGeom>
          </p:spPr>
          <p:txBody>
            <a:bodyPr wrap="none">
              <a:spAutoFit/>
            </a:bodyPr>
            <a:lstStyle/>
            <a:p>
              <a:r>
                <a:rPr lang="en-US" altLang="ja-JP" dirty="0" smtClean="0"/>
                <a:t>2</a:t>
              </a:r>
              <a:r>
                <a:rPr lang="ja-JP" altLang="en-US" dirty="0" smtClean="0"/>
                <a:t>次</a:t>
              </a:r>
              <a:r>
                <a:rPr lang="ja-JP" altLang="en-US" dirty="0"/>
                <a:t>のアダマール行列</a:t>
              </a:r>
            </a:p>
          </p:txBody>
        </p:sp>
      </p:grpSp>
      <p:sp>
        <p:nvSpPr>
          <p:cNvPr id="21" name="正方形/長方形 20"/>
          <p:cNvSpPr/>
          <p:nvPr/>
        </p:nvSpPr>
        <p:spPr>
          <a:xfrm>
            <a:off x="-68456" y="4054390"/>
            <a:ext cx="3416320" cy="369332"/>
          </a:xfrm>
          <a:prstGeom prst="rect">
            <a:avLst/>
          </a:prstGeom>
        </p:spPr>
        <p:txBody>
          <a:bodyPr wrap="none">
            <a:spAutoFit/>
          </a:bodyPr>
          <a:lstStyle/>
          <a:p>
            <a:r>
              <a:rPr lang="ja-JP" altLang="en-US" dirty="0" smtClean="0"/>
              <a:t>アダマールの基底画像を作る式</a:t>
            </a:r>
            <a:endParaRPr lang="ja-JP" altLang="en-US" dirty="0"/>
          </a:p>
        </p:txBody>
      </p:sp>
      <p:pic>
        <p:nvPicPr>
          <p:cNvPr id="22" name="図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68507" y="4025881"/>
            <a:ext cx="2219101" cy="2334504"/>
          </a:xfrm>
          <a:prstGeom prst="rect">
            <a:avLst/>
          </a:prstGeom>
        </p:spPr>
      </p:pic>
      <p:sp>
        <p:nvSpPr>
          <p:cNvPr id="23" name="正方形/長方形 22"/>
          <p:cNvSpPr/>
          <p:nvPr/>
        </p:nvSpPr>
        <p:spPr>
          <a:xfrm>
            <a:off x="2675363" y="6509481"/>
            <a:ext cx="3300904" cy="259045"/>
          </a:xfrm>
          <a:prstGeom prst="rect">
            <a:avLst/>
          </a:prstGeom>
        </p:spPr>
        <p:txBody>
          <a:bodyPr wrap="none">
            <a:spAutoFit/>
          </a:bodyPr>
          <a:lstStyle/>
          <a:p>
            <a:pPr algn="ctr">
              <a:lnSpc>
                <a:spcPts val="1300"/>
              </a:lnSpc>
              <a:spcAft>
                <a:spcPts val="0"/>
              </a:spcAft>
            </a:pPr>
            <a:r>
              <a:rPr lang="en-US" altLang="ja-JP" kern="100" dirty="0">
                <a:latin typeface="ＭＳ 明朝" panose="02020609040205080304" pitchFamily="17" charset="-128"/>
                <a:ea typeface="ＭＳ 明朝" panose="02020609040205080304" pitchFamily="17" charset="-128"/>
                <a:cs typeface="Times New Roman" panose="02020603050405020304" pitchFamily="18" charset="0"/>
              </a:rPr>
              <a:t>4</a:t>
            </a:r>
            <a:r>
              <a:rPr lang="ja-JP" altLang="ja-JP" kern="100" dirty="0">
                <a:latin typeface="Century" panose="02040604050505020304" pitchFamily="18" charset="0"/>
                <a:ea typeface="ＭＳ 明朝" panose="02020609040205080304" pitchFamily="17" charset="-128"/>
                <a:cs typeface="Times New Roman" panose="02020603050405020304" pitchFamily="18" charset="0"/>
              </a:rPr>
              <a:t>次のアダマール行列直行基底</a:t>
            </a:r>
            <a:endParaRPr lang="ja-JP" alt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4" name="右矢印 23"/>
          <p:cNvSpPr/>
          <p:nvPr/>
        </p:nvSpPr>
        <p:spPr bwMode="auto">
          <a:xfrm>
            <a:off x="1573181" y="5669307"/>
            <a:ext cx="1296144" cy="376423"/>
          </a:xfrm>
          <a:prstGeom prst="rightArrow">
            <a:avLst>
              <a:gd name="adj1" fmla="val 56748"/>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spTree>
    <p:extLst>
      <p:ext uri="{BB962C8B-B14F-4D97-AF65-F5344CB8AC3E}">
        <p14:creationId xmlns:p14="http://schemas.microsoft.com/office/powerpoint/2010/main" val="334104852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実験装置</a:t>
            </a:r>
            <a:endParaRPr kumimoji="1" lang="ja-JP" altLang="en-US" dirty="0"/>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727894"/>
            <a:ext cx="7001498" cy="5130106"/>
          </a:xfrm>
          <a:prstGeom prst="rect">
            <a:avLst/>
          </a:prstGeom>
        </p:spPr>
      </p:pic>
      <p:sp>
        <p:nvSpPr>
          <p:cNvPr id="3" name="テキスト ボックス 2"/>
          <p:cNvSpPr txBox="1"/>
          <p:nvPr/>
        </p:nvSpPr>
        <p:spPr>
          <a:xfrm>
            <a:off x="3608253" y="5157192"/>
            <a:ext cx="5788283" cy="1569660"/>
          </a:xfrm>
          <a:prstGeom prst="rect">
            <a:avLst/>
          </a:prstGeom>
          <a:noFill/>
        </p:spPr>
        <p:txBody>
          <a:bodyPr wrap="square" rtlCol="0">
            <a:spAutoFit/>
          </a:bodyPr>
          <a:lstStyle/>
          <a:p>
            <a:r>
              <a:rPr lang="ja-JP" altLang="en-US" sz="2400" dirty="0" smtClean="0"/>
              <a:t>デジタルミラーデバイス</a:t>
            </a:r>
            <a:r>
              <a:rPr lang="en-US" altLang="ja-JP" sz="2400" dirty="0" smtClean="0">
                <a:latin typeface="Times New Roman" panose="02020603050405020304" pitchFamily="18" charset="0"/>
                <a:cs typeface="Times New Roman" panose="02020603050405020304" pitchFamily="18" charset="0"/>
              </a:rPr>
              <a:t>(</a:t>
            </a:r>
            <a:r>
              <a:rPr kumimoji="1" lang="en-US" altLang="ja-JP" sz="2400" dirty="0" smtClean="0">
                <a:latin typeface="Times New Roman" panose="02020603050405020304" pitchFamily="18" charset="0"/>
                <a:cs typeface="Times New Roman" panose="02020603050405020304" pitchFamily="18" charset="0"/>
              </a:rPr>
              <a:t>DMD)</a:t>
            </a:r>
          </a:p>
          <a:p>
            <a:r>
              <a:rPr lang="ja-JP" altLang="en-US" sz="2400" dirty="0" smtClean="0">
                <a:latin typeface="Times New Roman" panose="02020603050405020304" pitchFamily="18" charset="0"/>
                <a:cs typeface="Times New Roman" panose="02020603050405020304" pitchFamily="18" charset="0"/>
              </a:rPr>
              <a:t>・</a:t>
            </a:r>
            <a:r>
              <a:rPr lang="en-US" altLang="ja-JP" sz="2400" dirty="0" smtClean="0">
                <a:latin typeface="Times New Roman" panose="02020603050405020304" pitchFamily="18" charset="0"/>
                <a:cs typeface="Times New Roman" panose="02020603050405020304" pitchFamily="18" charset="0"/>
              </a:rPr>
              <a:t>16μm</a:t>
            </a:r>
            <a:r>
              <a:rPr kumimoji="1" lang="en-US" altLang="ja-JP" sz="2400" dirty="0" smtClean="0">
                <a:latin typeface="Times New Roman" panose="02020603050405020304" pitchFamily="18" charset="0"/>
                <a:cs typeface="Times New Roman" panose="02020603050405020304" pitchFamily="18" charset="0"/>
              </a:rPr>
              <a:t>×16μm</a:t>
            </a:r>
            <a:r>
              <a:rPr kumimoji="1" lang="ja-JP" altLang="en-US" sz="2400" dirty="0" smtClean="0">
                <a:latin typeface="Times New Roman" panose="02020603050405020304" pitchFamily="18" charset="0"/>
                <a:cs typeface="Times New Roman" panose="02020603050405020304" pitchFamily="18" charset="0"/>
              </a:rPr>
              <a:t>の極小のマイクロミラー                 </a:t>
            </a:r>
            <a:r>
              <a:rPr lang="en-US" altLang="ja-JP" sz="2400" dirty="0" smtClean="0">
                <a:latin typeface="Times New Roman" panose="02020603050405020304" pitchFamily="18" charset="0"/>
                <a:cs typeface="Times New Roman" panose="02020603050405020304" pitchFamily="18" charset="0"/>
              </a:rPr>
              <a:t>   </a:t>
            </a:r>
            <a:r>
              <a:rPr kumimoji="1" lang="ja-JP" altLang="en-US" sz="2400" dirty="0" smtClean="0">
                <a:latin typeface="Times New Roman" panose="02020603050405020304" pitchFamily="18" charset="0"/>
                <a:cs typeface="Times New Roman" panose="02020603050405020304" pitchFamily="18" charset="0"/>
              </a:rPr>
              <a:t>で構成された変調反動チップ</a:t>
            </a:r>
            <a:endParaRPr kumimoji="1" lang="en-US" altLang="ja-JP" sz="2400" dirty="0" smtClean="0">
              <a:latin typeface="Times New Roman" panose="02020603050405020304" pitchFamily="18" charset="0"/>
              <a:cs typeface="Times New Roman" panose="02020603050405020304" pitchFamily="18" charset="0"/>
            </a:endParaRPr>
          </a:p>
          <a:p>
            <a:r>
              <a:rPr lang="ja-JP" altLang="en-US" sz="2400" dirty="0" smtClean="0">
                <a:latin typeface="Times New Roman" panose="02020603050405020304" pitchFamily="18" charset="0"/>
                <a:cs typeface="Times New Roman" panose="02020603050405020304" pitchFamily="18" charset="0"/>
              </a:rPr>
              <a:t>・アダマールパターンの投影に使用</a:t>
            </a:r>
            <a:endParaRPr kumimoji="1" lang="en-US" altLang="ja-JP"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920767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2987824" y="1695915"/>
            <a:ext cx="5545432" cy="3132666"/>
            <a:chOff x="-74225" y="1598392"/>
            <a:chExt cx="5545432" cy="3132666"/>
          </a:xfrm>
        </p:grpSpPr>
        <p:pic>
          <p:nvPicPr>
            <p:cNvPr id="4" name="Picture 2" descr="E:\アダマール\イメージ9.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88" y="1598392"/>
              <a:ext cx="2572124" cy="25721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E:\アダマール\イメージ9.2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9086" y="1598395"/>
              <a:ext cx="2572121" cy="2572121"/>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74225" y="4269393"/>
              <a:ext cx="5530269" cy="461665"/>
            </a:xfrm>
            <a:prstGeom prst="rect">
              <a:avLst/>
            </a:prstGeom>
            <a:noFill/>
          </p:spPr>
          <p:txBody>
            <a:bodyPr wrap="square" rtlCol="0">
              <a:spAutoFit/>
            </a:bodyPr>
            <a:lstStyle/>
            <a:p>
              <a:pPr algn="ctr"/>
              <a:r>
                <a:rPr kumimoji="1" lang="en-US" altLang="ja-JP" sz="2400" dirty="0" smtClean="0"/>
                <a:t>64×64</a:t>
              </a:r>
              <a:r>
                <a:rPr kumimoji="1" lang="ja-JP" altLang="en-US" sz="2400" dirty="0" smtClean="0"/>
                <a:t>のパターン（積算回数</a:t>
              </a:r>
              <a:r>
                <a:rPr kumimoji="1" lang="en-US" altLang="ja-JP" sz="2400" dirty="0" smtClean="0"/>
                <a:t>4046</a:t>
              </a:r>
              <a:r>
                <a:rPr kumimoji="1" lang="ja-JP" altLang="en-US" sz="2400" dirty="0" smtClean="0"/>
                <a:t>回）</a:t>
              </a:r>
              <a:endParaRPr kumimoji="1" lang="ja-JP" altLang="en-US" sz="2400" dirty="0"/>
            </a:p>
          </p:txBody>
        </p:sp>
      </p:grpSp>
      <p:sp>
        <p:nvSpPr>
          <p:cNvPr id="13" name="タイトル 1"/>
          <p:cNvSpPr>
            <a:spLocks noGrp="1"/>
          </p:cNvSpPr>
          <p:nvPr>
            <p:ph type="title"/>
          </p:nvPr>
        </p:nvSpPr>
        <p:spPr>
          <a:xfrm>
            <a:off x="685800" y="609600"/>
            <a:ext cx="7772400" cy="1143000"/>
          </a:xfrm>
        </p:spPr>
        <p:txBody>
          <a:bodyPr/>
          <a:lstStyle/>
          <a:p>
            <a:r>
              <a:rPr lang="ja-JP" altLang="en-US" dirty="0"/>
              <a:t>測定</a:t>
            </a:r>
            <a:r>
              <a:rPr lang="ja-JP" altLang="en-US" dirty="0" smtClean="0"/>
              <a:t>結果</a:t>
            </a:r>
            <a:endParaRPr kumimoji="1" lang="ja-JP" altLang="en-US" dirty="0"/>
          </a:p>
        </p:txBody>
      </p:sp>
      <p:grpSp>
        <p:nvGrpSpPr>
          <p:cNvPr id="14" name="グループ化 13"/>
          <p:cNvGrpSpPr/>
          <p:nvPr/>
        </p:nvGrpSpPr>
        <p:grpSpPr>
          <a:xfrm>
            <a:off x="152385" y="1666571"/>
            <a:ext cx="2434329" cy="2670998"/>
            <a:chOff x="152385" y="1268761"/>
            <a:chExt cx="2434329" cy="2670998"/>
          </a:xfrm>
        </p:grpSpPr>
        <p:pic>
          <p:nvPicPr>
            <p:cNvPr id="2050" name="Picture 2" descr="http://shop.koyo-opt.co.jp/images/275155_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34051" y="1387095"/>
              <a:ext cx="2670998" cy="2434329"/>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bwMode="auto">
            <a:xfrm>
              <a:off x="1369549" y="1556792"/>
              <a:ext cx="538155" cy="576064"/>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endParaRPr>
            </a:p>
          </p:txBody>
        </p:sp>
      </p:grpSp>
      <p:sp>
        <p:nvSpPr>
          <p:cNvPr id="16" name="テキスト ボックス 15"/>
          <p:cNvSpPr txBox="1"/>
          <p:nvPr/>
        </p:nvSpPr>
        <p:spPr>
          <a:xfrm>
            <a:off x="-36512" y="6075289"/>
            <a:ext cx="9180512" cy="584775"/>
          </a:xfrm>
          <a:prstGeom prst="rect">
            <a:avLst/>
          </a:prstGeom>
          <a:solidFill>
            <a:srgbClr val="FFFF00"/>
          </a:solidFill>
          <a:ln w="38100">
            <a:solidFill>
              <a:srgbClr val="FF000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sz="3200" dirty="0" smtClean="0">
                <a:solidFill>
                  <a:srgbClr val="FF0000"/>
                </a:solidFill>
              </a:rPr>
              <a:t>光コムを用いたイメージング装置の確認ができた</a:t>
            </a:r>
            <a:endParaRPr lang="en-US" altLang="ja-JP" sz="3200" dirty="0" smtClean="0">
              <a:solidFill>
                <a:srgbClr val="FF0000"/>
              </a:solidFill>
            </a:endParaRPr>
          </a:p>
        </p:txBody>
      </p:sp>
      <p:sp>
        <p:nvSpPr>
          <p:cNvPr id="15" name="テキスト ボックス 14"/>
          <p:cNvSpPr txBox="1"/>
          <p:nvPr/>
        </p:nvSpPr>
        <p:spPr>
          <a:xfrm>
            <a:off x="5450036" y="5376430"/>
            <a:ext cx="3961148" cy="523220"/>
          </a:xfrm>
          <a:prstGeom prst="rect">
            <a:avLst/>
          </a:prstGeom>
          <a:noFill/>
        </p:spPr>
        <p:txBody>
          <a:bodyPr wrap="square" rtlCol="0">
            <a:spAutoFit/>
          </a:bodyPr>
          <a:lstStyle/>
          <a:p>
            <a:r>
              <a:rPr kumimoji="1" lang="ja-JP" altLang="en-US" sz="2800" dirty="0" smtClean="0"/>
              <a:t>空間分解能；</a:t>
            </a:r>
            <a:r>
              <a:rPr kumimoji="1" lang="en-US" altLang="ja-JP" sz="2800" dirty="0" smtClean="0"/>
              <a:t>93.6μm</a:t>
            </a:r>
            <a:endParaRPr kumimoji="1" lang="ja-JP" altLang="en-US" sz="2800" dirty="0"/>
          </a:p>
        </p:txBody>
      </p:sp>
      <p:pic>
        <p:nvPicPr>
          <p:cNvPr id="11" name="Picture 2" descr="http://shop.koyo-opt.co.jp/images/275155_d.jpg"/>
          <p:cNvPicPr>
            <a:picLocks noChangeAspect="1" noChangeArrowheads="1"/>
          </p:cNvPicPr>
          <p:nvPr/>
        </p:nvPicPr>
        <p:blipFill rotWithShape="1">
          <a:blip r:embed="rId4">
            <a:extLst>
              <a:ext uri="{28A0092B-C50C-407E-A947-70E740481C1C}">
                <a14:useLocalDpi xmlns:a14="http://schemas.microsoft.com/office/drawing/2010/main" val="0"/>
              </a:ext>
            </a:extLst>
          </a:blip>
          <a:srcRect l="55779" t="50000" r="13573" b="25000"/>
          <a:stretch/>
        </p:blipFill>
        <p:spPr bwMode="auto">
          <a:xfrm rot="16200000">
            <a:off x="699550" y="3196831"/>
            <a:ext cx="2564135" cy="1906249"/>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grpSp>
        <p:nvGrpSpPr>
          <p:cNvPr id="24" name="グループ化 23"/>
          <p:cNvGrpSpPr/>
          <p:nvPr/>
        </p:nvGrpSpPr>
        <p:grpSpPr>
          <a:xfrm>
            <a:off x="5004048" y="3779748"/>
            <a:ext cx="720080" cy="370207"/>
            <a:chOff x="5436096" y="3779748"/>
            <a:chExt cx="720080" cy="370207"/>
          </a:xfrm>
        </p:grpSpPr>
        <p:cxnSp>
          <p:nvCxnSpPr>
            <p:cNvPr id="8" name="直線矢印コネクタ 7"/>
            <p:cNvCxnSpPr/>
            <p:nvPr/>
          </p:nvCxnSpPr>
          <p:spPr bwMode="auto">
            <a:xfrm>
              <a:off x="5508104" y="4149955"/>
              <a:ext cx="630000" cy="0"/>
            </a:xfrm>
            <a:prstGeom prst="straightConnector1">
              <a:avLst/>
            </a:prstGeom>
            <a:noFill/>
            <a:ln w="31750" cap="flat" cmpd="sng" algn="ctr">
              <a:solidFill>
                <a:schemeClr val="bg1"/>
              </a:solidFill>
              <a:prstDash val="solid"/>
              <a:round/>
              <a:headEnd type="triangle"/>
              <a:tailEnd type="triangle"/>
            </a:ln>
            <a:effectLst/>
          </p:spPr>
        </p:cxnSp>
        <p:sp>
          <p:nvSpPr>
            <p:cNvPr id="18" name="テキスト ボックス 17"/>
            <p:cNvSpPr txBox="1"/>
            <p:nvPr/>
          </p:nvSpPr>
          <p:spPr>
            <a:xfrm>
              <a:off x="5436096" y="3779748"/>
              <a:ext cx="720080" cy="369332"/>
            </a:xfrm>
            <a:prstGeom prst="rect">
              <a:avLst/>
            </a:prstGeom>
            <a:noFill/>
          </p:spPr>
          <p:txBody>
            <a:bodyPr wrap="square" rtlCol="0">
              <a:spAutoFit/>
            </a:bodyPr>
            <a:lstStyle/>
            <a:p>
              <a:r>
                <a:rPr kumimoji="1" lang="en-US" altLang="ja-JP" dirty="0" smtClean="0">
                  <a:solidFill>
                    <a:schemeClr val="bg1"/>
                  </a:solidFill>
                </a:rPr>
                <a:t>1mm</a:t>
              </a:r>
              <a:endParaRPr kumimoji="1" lang="ja-JP" altLang="en-US" dirty="0">
                <a:solidFill>
                  <a:schemeClr val="bg1"/>
                </a:solidFill>
              </a:endParaRPr>
            </a:p>
          </p:txBody>
        </p:sp>
      </p:grpSp>
      <p:grpSp>
        <p:nvGrpSpPr>
          <p:cNvPr id="26" name="グループ化 25"/>
          <p:cNvGrpSpPr/>
          <p:nvPr/>
        </p:nvGrpSpPr>
        <p:grpSpPr>
          <a:xfrm>
            <a:off x="7812360" y="3753641"/>
            <a:ext cx="720080" cy="370207"/>
            <a:chOff x="5436096" y="3779748"/>
            <a:chExt cx="720080" cy="370207"/>
          </a:xfrm>
        </p:grpSpPr>
        <p:cxnSp>
          <p:nvCxnSpPr>
            <p:cNvPr id="27" name="直線矢印コネクタ 26"/>
            <p:cNvCxnSpPr/>
            <p:nvPr/>
          </p:nvCxnSpPr>
          <p:spPr bwMode="auto">
            <a:xfrm>
              <a:off x="5508104" y="4149955"/>
              <a:ext cx="630000" cy="0"/>
            </a:xfrm>
            <a:prstGeom prst="straightConnector1">
              <a:avLst/>
            </a:prstGeom>
            <a:noFill/>
            <a:ln w="31750" cap="flat" cmpd="sng" algn="ctr">
              <a:solidFill>
                <a:schemeClr val="bg1"/>
              </a:solidFill>
              <a:prstDash val="solid"/>
              <a:round/>
              <a:headEnd type="triangle"/>
              <a:tailEnd type="triangle"/>
            </a:ln>
            <a:effectLst/>
          </p:spPr>
        </p:cxnSp>
        <p:sp>
          <p:nvSpPr>
            <p:cNvPr id="28" name="テキスト ボックス 27"/>
            <p:cNvSpPr txBox="1"/>
            <p:nvPr/>
          </p:nvSpPr>
          <p:spPr>
            <a:xfrm>
              <a:off x="5436096" y="3779748"/>
              <a:ext cx="720080" cy="369332"/>
            </a:xfrm>
            <a:prstGeom prst="rect">
              <a:avLst/>
            </a:prstGeom>
            <a:noFill/>
          </p:spPr>
          <p:txBody>
            <a:bodyPr wrap="square" rtlCol="0">
              <a:spAutoFit/>
            </a:bodyPr>
            <a:lstStyle/>
            <a:p>
              <a:r>
                <a:rPr kumimoji="1" lang="en-US" altLang="ja-JP" dirty="0" smtClean="0">
                  <a:solidFill>
                    <a:schemeClr val="bg1"/>
                  </a:solidFill>
                </a:rPr>
                <a:t>1mm</a:t>
              </a:r>
              <a:endParaRPr kumimoji="1" lang="ja-JP" altLang="en-US" dirty="0">
                <a:solidFill>
                  <a:schemeClr val="bg1"/>
                </a:solidFill>
              </a:endParaRPr>
            </a:p>
          </p:txBody>
        </p:sp>
      </p:grpSp>
      <p:sp>
        <p:nvSpPr>
          <p:cNvPr id="29" name="テキスト ボックス 28"/>
          <p:cNvSpPr txBox="1"/>
          <p:nvPr/>
        </p:nvSpPr>
        <p:spPr>
          <a:xfrm>
            <a:off x="5450036" y="4905056"/>
            <a:ext cx="3154412" cy="523220"/>
          </a:xfrm>
          <a:prstGeom prst="rect">
            <a:avLst/>
          </a:prstGeom>
          <a:noFill/>
        </p:spPr>
        <p:txBody>
          <a:bodyPr wrap="square" rtlCol="0">
            <a:spAutoFit/>
          </a:bodyPr>
          <a:lstStyle/>
          <a:p>
            <a:r>
              <a:rPr lang="ja-JP" altLang="en-US" sz="2800" dirty="0"/>
              <a:t>計測</a:t>
            </a:r>
            <a:r>
              <a:rPr lang="ja-JP" altLang="en-US" sz="2800" dirty="0" smtClean="0"/>
              <a:t>時間　</a:t>
            </a:r>
            <a:r>
              <a:rPr kumimoji="1" lang="ja-JP" altLang="en-US" sz="2800" dirty="0" smtClean="0"/>
              <a:t>；</a:t>
            </a:r>
            <a:r>
              <a:rPr lang="en-US" altLang="ja-JP" sz="2800" dirty="0"/>
              <a:t>20</a:t>
            </a:r>
            <a:r>
              <a:rPr lang="ja-JP" altLang="en-US" sz="2800" dirty="0" smtClean="0"/>
              <a:t>分</a:t>
            </a:r>
            <a:endParaRPr lang="en-US" altLang="ja-JP" sz="2800" dirty="0" smtClean="0"/>
          </a:p>
        </p:txBody>
      </p:sp>
    </p:spTree>
    <p:extLst>
      <p:ext uri="{BB962C8B-B14F-4D97-AF65-F5344CB8AC3E}">
        <p14:creationId xmlns:p14="http://schemas.microsoft.com/office/powerpoint/2010/main" val="78524903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テーマ1">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Arial"/>
        <a:ea typeface="ＭＳ ゴシック"/>
        <a:cs typeface="ＭＳ ゴシック"/>
      </a:majorFont>
      <a:minorFont>
        <a:latin typeface="Arial"/>
        <a:ea typeface="ＭＳ ゴシック"/>
        <a:cs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000" b="0" i="0" u="none" strike="noStrike" cap="none" normalizeH="0" baseline="0">
            <a:ln>
              <a:noFill/>
            </a:ln>
            <a:solidFill>
              <a:schemeClr val="tx1"/>
            </a:solidFill>
            <a:effectLst/>
            <a:latin typeface="Arial" charset="0"/>
            <a:ea typeface="ＭＳ ゴシック" charset="-128"/>
            <a:cs typeface="ＭＳ ゴシック" charset="-128"/>
          </a:defRPr>
        </a:defPPr>
      </a:lstStyle>
    </a:ln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徳大スライドテーマ</Template>
  <TotalTime>2616</TotalTime>
  <Words>717</Words>
  <Application>Microsoft Office PowerPoint</Application>
  <PresentationFormat>画面に合わせる (4:3)</PresentationFormat>
  <Paragraphs>101</Paragraphs>
  <Slides>12</Slides>
  <Notes>6</Notes>
  <HiddenSlides>1</HiddenSlides>
  <MMClips>0</MMClips>
  <ScaleCrop>false</ScaleCrop>
  <HeadingPairs>
    <vt:vector size="4" baseType="variant">
      <vt:variant>
        <vt:lpstr>テーマ</vt:lpstr>
      </vt:variant>
      <vt:variant>
        <vt:i4>1</vt:i4>
      </vt:variant>
      <vt:variant>
        <vt:lpstr>スライド タイトル</vt:lpstr>
      </vt:variant>
      <vt:variant>
        <vt:i4>12</vt:i4>
      </vt:variant>
    </vt:vector>
  </HeadingPairs>
  <TitlesOfParts>
    <vt:vector size="13" baseType="lpstr">
      <vt:lpstr>テーマ1</vt:lpstr>
      <vt:lpstr>デュアル光コムを用いた シングル・ピクセル・イメージング の基礎研究</vt:lpstr>
      <vt:lpstr>光コムとは</vt:lpstr>
      <vt:lpstr>   デュアル光コム分光法（時間領域）</vt:lpstr>
      <vt:lpstr>デュアル光コム分光法を用いた分光イメージングの先行研究</vt:lpstr>
      <vt:lpstr>本研究の目的</vt:lpstr>
      <vt:lpstr>シングル・ピクセル・イメージング</vt:lpstr>
      <vt:lpstr>アダマールイメージング</vt:lpstr>
      <vt:lpstr>実験装置</vt:lpstr>
      <vt:lpstr>測定結果</vt:lpstr>
      <vt:lpstr>測定結果（分光イメージング）</vt:lpstr>
      <vt:lpstr>まとめ</vt:lpstr>
      <vt:lpstr>測定結果</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デュアル光コムを用いたしｎ</dc:title>
  <dc:creator>user</dc:creator>
  <cp:lastModifiedBy>user</cp:lastModifiedBy>
  <cp:revision>88</cp:revision>
  <dcterms:created xsi:type="dcterms:W3CDTF">2015-09-24T10:08:45Z</dcterms:created>
  <dcterms:modified xsi:type="dcterms:W3CDTF">2015-09-30T22:30:48Z</dcterms:modified>
</cp:coreProperties>
</file>