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58" r:id="rId4"/>
    <p:sldId id="260" r:id="rId5"/>
    <p:sldId id="262" r:id="rId6"/>
    <p:sldId id="277" r:id="rId7"/>
    <p:sldId id="264" r:id="rId8"/>
    <p:sldId id="278" r:id="rId9"/>
    <p:sldId id="267" r:id="rId10"/>
    <p:sldId id="265" r:id="rId11"/>
    <p:sldId id="266" r:id="rId12"/>
    <p:sldId id="274" r:id="rId13"/>
    <p:sldId id="268" r:id="rId14"/>
    <p:sldId id="269" r:id="rId15"/>
    <p:sldId id="276" r:id="rId16"/>
    <p:sldId id="275" r:id="rId17"/>
    <p:sldId id="270" r:id="rId18"/>
    <p:sldId id="273" r:id="rId19"/>
    <p:sldId id="271" r:id="rId20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8" autoAdjust="0"/>
    <p:restoredTop sz="92689" autoAdjust="0"/>
  </p:normalViewPr>
  <p:slideViewPr>
    <p:cSldViewPr snapToGrid="0" snapToObjects="1">
      <p:cViewPr varScale="1">
        <p:scale>
          <a:sx n="109" d="100"/>
          <a:sy n="109" d="100"/>
        </p:scale>
        <p:origin x="-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F2D1-5753-214A-B3C4-DFD2A318C1F1}" type="datetimeFigureOut">
              <a:rPr kumimoji="1" lang="ja-JP" altLang="en-US" smtClean="0"/>
              <a:t>2015/05/06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C649-DE68-D045-9DAE-B3DE2C7FDF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7224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F2D1-5753-214A-B3C4-DFD2A318C1F1}" type="datetimeFigureOut">
              <a:rPr kumimoji="1" lang="ja-JP" altLang="en-US" smtClean="0"/>
              <a:t>2015/05/06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C649-DE68-D045-9DAE-B3DE2C7FDF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130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F2D1-5753-214A-B3C4-DFD2A318C1F1}" type="datetimeFigureOut">
              <a:rPr kumimoji="1" lang="ja-JP" altLang="en-US" smtClean="0"/>
              <a:t>2015/05/06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C649-DE68-D045-9DAE-B3DE2C7FDF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3847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F2D1-5753-214A-B3C4-DFD2A318C1F1}" type="datetimeFigureOut">
              <a:rPr kumimoji="1" lang="ja-JP" altLang="en-US" smtClean="0"/>
              <a:t>2015/05/06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C649-DE68-D045-9DAE-B3DE2C7FDF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8504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F2D1-5753-214A-B3C4-DFD2A318C1F1}" type="datetimeFigureOut">
              <a:rPr kumimoji="1" lang="ja-JP" altLang="en-US" smtClean="0"/>
              <a:t>2015/05/06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C649-DE68-D045-9DAE-B3DE2C7FDF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729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F2D1-5753-214A-B3C4-DFD2A318C1F1}" type="datetimeFigureOut">
              <a:rPr kumimoji="1" lang="ja-JP" altLang="en-US" smtClean="0"/>
              <a:t>2015/05/06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C649-DE68-D045-9DAE-B3DE2C7FDF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146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F2D1-5753-214A-B3C4-DFD2A318C1F1}" type="datetimeFigureOut">
              <a:rPr kumimoji="1" lang="ja-JP" altLang="en-US" smtClean="0"/>
              <a:t>2015/05/06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C649-DE68-D045-9DAE-B3DE2C7FDF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439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F2D1-5753-214A-B3C4-DFD2A318C1F1}" type="datetimeFigureOut">
              <a:rPr kumimoji="1" lang="ja-JP" altLang="en-US" smtClean="0"/>
              <a:t>2015/05/06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C649-DE68-D045-9DAE-B3DE2C7FDF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1829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F2D1-5753-214A-B3C4-DFD2A318C1F1}" type="datetimeFigureOut">
              <a:rPr kumimoji="1" lang="ja-JP" altLang="en-US" smtClean="0"/>
              <a:t>2015/05/06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C649-DE68-D045-9DAE-B3DE2C7FDF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506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F2D1-5753-214A-B3C4-DFD2A318C1F1}" type="datetimeFigureOut">
              <a:rPr kumimoji="1" lang="ja-JP" altLang="en-US" smtClean="0"/>
              <a:t>2015/05/06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C649-DE68-D045-9DAE-B3DE2C7FDF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1077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F2D1-5753-214A-B3C4-DFD2A318C1F1}" type="datetimeFigureOut">
              <a:rPr kumimoji="1" lang="ja-JP" altLang="en-US" smtClean="0"/>
              <a:t>2015/05/06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C649-DE68-D045-9DAE-B3DE2C7FDF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9957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fld id="{EB7EF2D1-5753-214A-B3C4-DFD2A318C1F1}" type="datetimeFigureOut">
              <a:rPr lang="ja-JP" altLang="en-US" smtClean="0"/>
              <a:pPr/>
              <a:t>2015/05/06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</a:defRPr>
            </a:lvl1pPr>
          </a:lstStyle>
          <a:p>
            <a:fld id="{18D2C649-DE68-D045-9DAE-B3DE2C7FDF3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0936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Arial"/>
          <a:ea typeface="Arial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Arial"/>
          <a:ea typeface="Arial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Arial"/>
          <a:ea typeface="Arial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Arial"/>
          <a:ea typeface="Arial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Arial"/>
          <a:ea typeface="Arial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Arial"/>
          <a:ea typeface="Arial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8129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2015 1</a:t>
            </a:r>
            <a:r>
              <a:rPr lang="en-US" altLang="ja-JP" baseline="30000" dirty="0" smtClean="0"/>
              <a:t>st</a:t>
            </a:r>
            <a:r>
              <a:rPr lang="en-US" altLang="ja-JP" dirty="0" smtClean="0"/>
              <a:t> </a:t>
            </a:r>
            <a:r>
              <a:rPr lang="en-US" altLang="ja-JP" dirty="0" smtClean="0"/>
              <a:t>semester </a:t>
            </a:r>
            <a:br>
              <a:rPr lang="en-US" altLang="ja-JP" dirty="0" smtClean="0"/>
            </a:br>
            <a:r>
              <a:rPr lang="en-US" altLang="ja-JP" dirty="0" smtClean="0"/>
              <a:t>journal seminar </a:t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4900" dirty="0" smtClean="0"/>
              <a:t>Super resolution microscopy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537075"/>
            <a:ext cx="6400800" cy="1752600"/>
          </a:xfrm>
        </p:spPr>
        <p:txBody>
          <a:bodyPr/>
          <a:lstStyle/>
          <a:p>
            <a:r>
              <a:rPr lang="ja-JP" altLang="en-US" dirty="0" smtClean="0"/>
              <a:t>　</a:t>
            </a:r>
            <a:r>
              <a:rPr lang="en-US" altLang="ja-JP" dirty="0"/>
              <a:t>5</a:t>
            </a:r>
            <a:r>
              <a:rPr lang="en-US" altLang="ja-JP" dirty="0" smtClean="0"/>
              <a:t>/</a:t>
            </a:r>
            <a:r>
              <a:rPr lang="en-US" altLang="ja-JP" dirty="0"/>
              <a:t>7</a:t>
            </a:r>
            <a:r>
              <a:rPr lang="ja-JP" altLang="en-US" dirty="0" smtClean="0"/>
              <a:t>　</a:t>
            </a:r>
            <a:r>
              <a:rPr lang="en-US" altLang="ja-JP" dirty="0" err="1" smtClean="0"/>
              <a:t>Hase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8738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32142"/>
            <a:ext cx="8229600" cy="1143000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kumimoji="1" lang="en-US" altLang="ja-JP" sz="3600" dirty="0" smtClean="0">
                <a:latin typeface="Arial"/>
                <a:ea typeface="Arial"/>
                <a:cs typeface="Arial"/>
              </a:rPr>
              <a:t>How to apply </a:t>
            </a:r>
            <a:r>
              <a:rPr lang="en-US" altLang="ja-JP" sz="3600" dirty="0" smtClean="0">
                <a:latin typeface="Arial"/>
                <a:ea typeface="Arial"/>
                <a:cs typeface="Arial"/>
              </a:rPr>
              <a:t>SIM</a:t>
            </a:r>
            <a:r>
              <a:rPr kumimoji="1" lang="en-US" altLang="ja-JP" sz="3600" dirty="0" smtClean="0">
                <a:latin typeface="Arial"/>
                <a:ea typeface="Arial"/>
                <a:cs typeface="Arial"/>
              </a:rPr>
              <a:t> to optical comb? </a:t>
            </a:r>
            <a:endParaRPr kumimoji="1" lang="ja-JP" altLang="en-US" sz="2800" dirty="0">
              <a:latin typeface="Arial"/>
              <a:cs typeface="Arial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 rot="19239043">
            <a:off x="2634805" y="4578584"/>
            <a:ext cx="34320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b="1" dirty="0">
                <a:latin typeface="Arial"/>
                <a:ea typeface="Arial"/>
                <a:cs typeface="Arial"/>
              </a:rPr>
              <a:t>1</a:t>
            </a:r>
            <a:r>
              <a:rPr kumimoji="1" lang="en-US" altLang="ja-JP" sz="1050" b="1" dirty="0" smtClean="0">
                <a:latin typeface="Arial"/>
                <a:ea typeface="Arial"/>
                <a:cs typeface="Arial"/>
              </a:rPr>
              <a:t>D Space-wavelength conversion by using Grating </a:t>
            </a:r>
            <a:endParaRPr kumimoji="1" lang="ja-JP" altLang="en-US" sz="1050" b="1" dirty="0">
              <a:latin typeface="Arial"/>
              <a:ea typeface="Arial"/>
              <a:cs typeface="Arial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0" y="899303"/>
            <a:ext cx="752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/>
                <a:ea typeface="Arial"/>
                <a:cs typeface="Arial"/>
              </a:rPr>
              <a:t>Structured illumination is as same as 1D space wavelength conversion? </a:t>
            </a:r>
            <a:endParaRPr kumimoji="1" lang="ja-JP" altLang="en-US" dirty="0">
              <a:latin typeface="Arial"/>
              <a:ea typeface="Arial"/>
              <a:cs typeface="Arial"/>
            </a:endParaRPr>
          </a:p>
        </p:txBody>
      </p:sp>
      <p:pic>
        <p:nvPicPr>
          <p:cNvPr id="97" name="図 96" descr="setup1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11" y="3067303"/>
            <a:ext cx="5669289" cy="4039121"/>
          </a:xfrm>
          <a:prstGeom prst="rect">
            <a:avLst/>
          </a:prstGeom>
        </p:spPr>
      </p:pic>
      <p:grpSp>
        <p:nvGrpSpPr>
          <p:cNvPr id="109" name="図形グループ 108"/>
          <p:cNvGrpSpPr/>
          <p:nvPr/>
        </p:nvGrpSpPr>
        <p:grpSpPr>
          <a:xfrm>
            <a:off x="236577" y="1446875"/>
            <a:ext cx="4645660" cy="2490167"/>
            <a:chOff x="-26359" y="1431027"/>
            <a:chExt cx="9244735" cy="5362589"/>
          </a:xfrm>
        </p:grpSpPr>
        <p:pic>
          <p:nvPicPr>
            <p:cNvPr id="98" name="図 97" descr="スクリーンショット 2015-04-14 18.22.1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359" y="1431027"/>
              <a:ext cx="4603451" cy="5202612"/>
            </a:xfrm>
            <a:prstGeom prst="rect">
              <a:avLst/>
            </a:prstGeom>
          </p:spPr>
        </p:pic>
        <p:cxnSp>
          <p:nvCxnSpPr>
            <p:cNvPr id="99" name="直線コネクタ 98"/>
            <p:cNvCxnSpPr/>
            <p:nvPr/>
          </p:nvCxnSpPr>
          <p:spPr>
            <a:xfrm>
              <a:off x="236797" y="3369292"/>
              <a:ext cx="3919326" cy="0"/>
            </a:xfrm>
            <a:prstGeom prst="line">
              <a:avLst/>
            </a:prstGeom>
            <a:ln w="31750">
              <a:solidFill>
                <a:schemeClr val="tx1"/>
              </a:solidFill>
              <a:prstDash val="sys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0" name="図 99" descr="スクリーンショット 2015-04-14 18.51.55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330" y="1431027"/>
              <a:ext cx="4659046" cy="3539431"/>
            </a:xfrm>
            <a:prstGeom prst="rect">
              <a:avLst/>
            </a:prstGeom>
          </p:spPr>
        </p:pic>
        <p:sp>
          <p:nvSpPr>
            <p:cNvPr id="101" name="正方形/長方形 100"/>
            <p:cNvSpPr/>
            <p:nvPr/>
          </p:nvSpPr>
          <p:spPr>
            <a:xfrm>
              <a:off x="1314374" y="1529330"/>
              <a:ext cx="159856" cy="4838019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>
                <a:latin typeface="Arial"/>
                <a:ea typeface="Arial"/>
              </a:endParaRPr>
            </a:p>
          </p:txBody>
        </p:sp>
        <p:sp>
          <p:nvSpPr>
            <p:cNvPr id="102" name="正方形/長方形 101"/>
            <p:cNvSpPr/>
            <p:nvPr/>
          </p:nvSpPr>
          <p:spPr>
            <a:xfrm>
              <a:off x="4577092" y="1431027"/>
              <a:ext cx="4641284" cy="536258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>
                <a:latin typeface="Arial"/>
                <a:ea typeface="Arial"/>
              </a:endParaRPr>
            </a:p>
          </p:txBody>
        </p:sp>
        <p:cxnSp>
          <p:nvCxnSpPr>
            <p:cNvPr id="103" name="直線コネクタ 102"/>
            <p:cNvCxnSpPr/>
            <p:nvPr/>
          </p:nvCxnSpPr>
          <p:spPr>
            <a:xfrm flipV="1">
              <a:off x="1474230" y="1431028"/>
              <a:ext cx="3102862" cy="98302"/>
            </a:xfrm>
            <a:prstGeom prst="line">
              <a:avLst/>
            </a:prstGeom>
            <a:ln w="31750">
              <a:solidFill>
                <a:srgbClr val="FF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コネクタ 103"/>
            <p:cNvCxnSpPr/>
            <p:nvPr/>
          </p:nvCxnSpPr>
          <p:spPr>
            <a:xfrm>
              <a:off x="1474230" y="6367349"/>
              <a:ext cx="3102862" cy="426267"/>
            </a:xfrm>
            <a:prstGeom prst="line">
              <a:avLst/>
            </a:prstGeom>
            <a:ln w="31750">
              <a:solidFill>
                <a:srgbClr val="FF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5" name="図 104" descr="スクリーンショット 2015-04-15 7.03.19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7092" y="4970458"/>
              <a:ext cx="4173967" cy="1736658"/>
            </a:xfrm>
            <a:prstGeom prst="rect">
              <a:avLst/>
            </a:prstGeom>
          </p:spPr>
        </p:pic>
      </p:grpSp>
      <p:sp>
        <p:nvSpPr>
          <p:cNvPr id="111" name="テキスト ボックス 110"/>
          <p:cNvSpPr txBox="1"/>
          <p:nvPr/>
        </p:nvSpPr>
        <p:spPr>
          <a:xfrm>
            <a:off x="5173540" y="2162260"/>
            <a:ext cx="382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/>
                <a:ea typeface="Arial"/>
                <a:cs typeface="Arial"/>
              </a:rPr>
              <a:t>illumination pattern is not sine wave</a:t>
            </a:r>
            <a:endParaRPr kumimoji="1" lang="ja-JP" altLang="en-US" dirty="0"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3834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1042"/>
            <a:ext cx="9144000" cy="1143000"/>
          </a:xfrm>
        </p:spPr>
        <p:txBody>
          <a:bodyPr>
            <a:noAutofit/>
          </a:bodyPr>
          <a:lstStyle/>
          <a:p>
            <a:pPr marL="514350" indent="-514350"/>
            <a:r>
              <a:rPr lang="en-US" altLang="ja-JP" sz="2400" dirty="0" smtClean="0">
                <a:cs typeface="Arial"/>
              </a:rPr>
              <a:t>2. </a:t>
            </a:r>
            <a:r>
              <a:rPr lang="en-US" altLang="ja-JP" sz="2400" dirty="0" err="1" smtClean="0">
                <a:cs typeface="Arial"/>
              </a:rPr>
              <a:t>Photoactivation</a:t>
            </a:r>
            <a:r>
              <a:rPr lang="en-US" altLang="ja-JP" sz="2400" dirty="0" smtClean="0">
                <a:cs typeface="Arial"/>
              </a:rPr>
              <a:t> localization microscopy (PALM) &amp; </a:t>
            </a:r>
            <a:br>
              <a:rPr lang="en-US" altLang="ja-JP" sz="2400" dirty="0" smtClean="0">
                <a:cs typeface="Arial"/>
              </a:rPr>
            </a:br>
            <a:r>
              <a:rPr lang="en-US" altLang="ja-JP" sz="2400" dirty="0" smtClean="0">
                <a:cs typeface="Arial"/>
              </a:rPr>
              <a:t>	Stochastic optical reconstruction microscopy (STORM)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893456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latin typeface="Arial"/>
                <a:ea typeface="Arial"/>
                <a:cs typeface="Arial"/>
              </a:rPr>
              <a:t>Ref) </a:t>
            </a:r>
            <a:r>
              <a:rPr lang="en-US" altLang="ja-JP" sz="1100" dirty="0">
                <a:latin typeface="Arial"/>
                <a:ea typeface="Arial"/>
                <a:cs typeface="Arial"/>
              </a:rPr>
              <a:t>Michael J. </a:t>
            </a:r>
            <a:r>
              <a:rPr lang="en-US" altLang="ja-JP" sz="1100" dirty="0" smtClean="0">
                <a:latin typeface="Arial"/>
                <a:ea typeface="Arial"/>
                <a:cs typeface="Arial"/>
              </a:rPr>
              <a:t>Rust,  </a:t>
            </a:r>
            <a:r>
              <a:rPr lang="en-US" altLang="ja-JP" sz="1100" dirty="0">
                <a:latin typeface="Arial"/>
                <a:ea typeface="Arial"/>
                <a:cs typeface="Arial"/>
              </a:rPr>
              <a:t>Mark </a:t>
            </a:r>
            <a:r>
              <a:rPr lang="en-US" altLang="ja-JP" sz="1100" dirty="0" smtClean="0">
                <a:latin typeface="Arial"/>
                <a:ea typeface="Arial"/>
                <a:cs typeface="Arial"/>
              </a:rPr>
              <a:t>Bates, </a:t>
            </a:r>
            <a:r>
              <a:rPr lang="en-US" altLang="ja-JP" sz="1100" dirty="0">
                <a:latin typeface="Arial"/>
                <a:ea typeface="Arial"/>
                <a:cs typeface="Arial"/>
              </a:rPr>
              <a:t>and  </a:t>
            </a:r>
            <a:r>
              <a:rPr lang="en-US" altLang="ja-JP" sz="1100" dirty="0" err="1">
                <a:latin typeface="Arial"/>
                <a:ea typeface="Arial"/>
                <a:cs typeface="Arial"/>
              </a:rPr>
              <a:t>Xiaowei</a:t>
            </a:r>
            <a:r>
              <a:rPr lang="en-US" altLang="ja-JP" sz="1100" dirty="0">
                <a:latin typeface="Arial"/>
                <a:ea typeface="Arial"/>
                <a:cs typeface="Arial"/>
              </a:rPr>
              <a:t> </a:t>
            </a:r>
            <a:r>
              <a:rPr lang="en-US" altLang="ja-JP" sz="1100" dirty="0" err="1" smtClean="0">
                <a:latin typeface="Arial"/>
                <a:ea typeface="Arial"/>
                <a:cs typeface="Arial"/>
              </a:rPr>
              <a:t>Zhuang</a:t>
            </a:r>
            <a:r>
              <a:rPr lang="en-US" altLang="ja-JP" sz="1100" dirty="0" smtClean="0">
                <a:latin typeface="Arial"/>
                <a:ea typeface="Arial"/>
                <a:cs typeface="Arial"/>
              </a:rPr>
              <a:t>, “Stochastic </a:t>
            </a:r>
            <a:r>
              <a:rPr lang="en-US" altLang="ja-JP" sz="1100" dirty="0">
                <a:latin typeface="Arial"/>
                <a:ea typeface="Arial"/>
                <a:cs typeface="Arial"/>
              </a:rPr>
              <a:t>optical reconstruction microscopy (STORM) provides</a:t>
            </a:r>
          </a:p>
          <a:p>
            <a:r>
              <a:rPr lang="en-US" altLang="ja-JP" sz="1100" dirty="0">
                <a:latin typeface="Arial"/>
                <a:ea typeface="Arial"/>
                <a:cs typeface="Arial"/>
              </a:rPr>
              <a:t>sub-diffraction-limit image </a:t>
            </a:r>
            <a:r>
              <a:rPr lang="en-US" altLang="ja-JP" sz="1100" dirty="0" smtClean="0">
                <a:latin typeface="Arial"/>
                <a:ea typeface="Arial"/>
                <a:cs typeface="Arial"/>
              </a:rPr>
              <a:t>resolution”, </a:t>
            </a:r>
            <a:r>
              <a:rPr lang="en-US" altLang="ja-JP" sz="1100" i="1" dirty="0" smtClean="0">
                <a:latin typeface="Arial"/>
                <a:ea typeface="Arial"/>
                <a:cs typeface="Arial"/>
              </a:rPr>
              <a:t>Nature Methods</a:t>
            </a:r>
            <a:r>
              <a:rPr lang="en-US" altLang="ja-JP" sz="1100" dirty="0" smtClean="0">
                <a:latin typeface="Arial"/>
                <a:ea typeface="Arial"/>
                <a:cs typeface="Arial"/>
              </a:rPr>
              <a:t> </a:t>
            </a:r>
            <a:r>
              <a:rPr lang="en-US" altLang="ja-JP" sz="1100" b="1" dirty="0" smtClean="0">
                <a:latin typeface="Arial"/>
                <a:ea typeface="Arial"/>
                <a:cs typeface="Arial"/>
              </a:rPr>
              <a:t>3</a:t>
            </a:r>
            <a:r>
              <a:rPr lang="en-US" altLang="ja-JP" sz="1100" dirty="0" smtClean="0">
                <a:latin typeface="Arial"/>
                <a:ea typeface="Arial"/>
                <a:cs typeface="Arial"/>
              </a:rPr>
              <a:t>, 793 (2006).</a:t>
            </a:r>
            <a:endParaRPr kumimoji="1" lang="ja-JP" altLang="en-US" sz="1100" dirty="0">
              <a:latin typeface="Arial"/>
              <a:ea typeface="Arial"/>
              <a:cs typeface="Arial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1234784"/>
            <a:ext cx="90445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latin typeface="Arial"/>
                <a:ea typeface="Arial"/>
                <a:cs typeface="Arial"/>
              </a:rPr>
              <a:t>Ref) </a:t>
            </a:r>
            <a:r>
              <a:rPr lang="en-US" altLang="ja-JP" sz="1100" dirty="0">
                <a:latin typeface="Arial"/>
                <a:ea typeface="Arial"/>
                <a:cs typeface="Arial"/>
              </a:rPr>
              <a:t>Samuel T. Hess</a:t>
            </a:r>
            <a:r>
              <a:rPr lang="en-US" altLang="ja-JP" sz="1100" dirty="0" smtClean="0">
                <a:latin typeface="Arial"/>
                <a:ea typeface="Arial"/>
                <a:cs typeface="Arial"/>
              </a:rPr>
              <a:t>,  </a:t>
            </a:r>
            <a:r>
              <a:rPr lang="en-US" altLang="ja-JP" sz="1100" dirty="0" err="1">
                <a:latin typeface="Arial"/>
                <a:ea typeface="Arial"/>
                <a:cs typeface="Arial"/>
              </a:rPr>
              <a:t>Thanu</a:t>
            </a:r>
            <a:r>
              <a:rPr lang="en-US" altLang="ja-JP" sz="1100" dirty="0">
                <a:latin typeface="Arial"/>
                <a:ea typeface="Arial"/>
                <a:cs typeface="Arial"/>
              </a:rPr>
              <a:t> P. K. </a:t>
            </a:r>
            <a:r>
              <a:rPr lang="en-US" altLang="ja-JP" sz="1100" dirty="0" err="1">
                <a:latin typeface="Arial"/>
                <a:ea typeface="Arial"/>
                <a:cs typeface="Arial"/>
              </a:rPr>
              <a:t>Girirajan</a:t>
            </a:r>
            <a:r>
              <a:rPr lang="en-US" altLang="ja-JP" sz="1100" dirty="0" smtClean="0">
                <a:latin typeface="Arial"/>
                <a:ea typeface="Arial"/>
                <a:cs typeface="Arial"/>
              </a:rPr>
              <a:t>, </a:t>
            </a:r>
            <a:r>
              <a:rPr lang="en-US" altLang="ja-JP" sz="1100" dirty="0">
                <a:latin typeface="Arial"/>
                <a:ea typeface="Arial"/>
                <a:cs typeface="Arial"/>
              </a:rPr>
              <a:t>and Michael D. </a:t>
            </a:r>
            <a:r>
              <a:rPr lang="en-US" altLang="ja-JP" sz="1100" dirty="0" err="1" smtClean="0">
                <a:latin typeface="Arial"/>
                <a:ea typeface="Arial"/>
                <a:cs typeface="Arial"/>
              </a:rPr>
              <a:t>Masony</a:t>
            </a:r>
            <a:r>
              <a:rPr lang="en-US" altLang="ja-JP" sz="1100" dirty="0">
                <a:latin typeface="Arial"/>
                <a:ea typeface="Arial"/>
                <a:cs typeface="Arial"/>
              </a:rPr>
              <a:t> </a:t>
            </a:r>
            <a:r>
              <a:rPr lang="en-US" altLang="ja-JP" sz="1100" dirty="0" smtClean="0">
                <a:latin typeface="Arial"/>
                <a:ea typeface="Arial"/>
                <a:cs typeface="Arial"/>
              </a:rPr>
              <a:t>Samuel, “</a:t>
            </a:r>
            <a:r>
              <a:rPr lang="en-US" altLang="ja-JP" sz="1100" dirty="0">
                <a:latin typeface="Arial"/>
                <a:ea typeface="Arial"/>
                <a:cs typeface="Arial"/>
              </a:rPr>
              <a:t>Ultra-High Resolution Imaging by Fluorescence </a:t>
            </a:r>
            <a:r>
              <a:rPr lang="en-US" altLang="ja-JP" sz="1100" dirty="0" err="1">
                <a:latin typeface="Arial"/>
                <a:ea typeface="Arial"/>
                <a:cs typeface="Arial"/>
              </a:rPr>
              <a:t>Photoactivation</a:t>
            </a:r>
            <a:endParaRPr lang="en-US" altLang="ja-JP" sz="1100" dirty="0">
              <a:latin typeface="Arial"/>
              <a:ea typeface="Arial"/>
              <a:cs typeface="Arial"/>
            </a:endParaRPr>
          </a:p>
          <a:p>
            <a:r>
              <a:rPr lang="en-US" altLang="ja-JP" sz="1100" dirty="0">
                <a:latin typeface="Arial"/>
                <a:ea typeface="Arial"/>
                <a:cs typeface="Arial"/>
              </a:rPr>
              <a:t>Localization Microscopy</a:t>
            </a:r>
            <a:r>
              <a:rPr lang="en-US" altLang="ja-JP" sz="1100" dirty="0" smtClean="0">
                <a:latin typeface="Arial"/>
                <a:ea typeface="Arial"/>
                <a:cs typeface="Arial"/>
              </a:rPr>
              <a:t>”, </a:t>
            </a:r>
            <a:r>
              <a:rPr lang="en-US" altLang="ja-JP" sz="1100" i="1" dirty="0">
                <a:latin typeface="Arial"/>
                <a:ea typeface="Arial"/>
                <a:cs typeface="Arial"/>
              </a:rPr>
              <a:t>Biophysical </a:t>
            </a:r>
            <a:r>
              <a:rPr lang="en-US" altLang="ja-JP" sz="1100" i="1" dirty="0" smtClean="0">
                <a:latin typeface="Arial"/>
                <a:ea typeface="Arial"/>
                <a:cs typeface="Arial"/>
              </a:rPr>
              <a:t>Journal </a:t>
            </a:r>
            <a:r>
              <a:rPr lang="en-US" altLang="ja-JP" sz="1100" b="1" dirty="0" smtClean="0">
                <a:latin typeface="Arial"/>
                <a:ea typeface="Arial"/>
                <a:cs typeface="Arial"/>
              </a:rPr>
              <a:t>91</a:t>
            </a:r>
            <a:r>
              <a:rPr lang="en-US" altLang="ja-JP" sz="1100" dirty="0" smtClean="0">
                <a:latin typeface="Arial"/>
                <a:ea typeface="Arial"/>
                <a:cs typeface="Arial"/>
              </a:rPr>
              <a:t>, 4258 (2006).</a:t>
            </a:r>
            <a:endParaRPr kumimoji="1" lang="ja-JP" altLang="en-US" sz="1100" dirty="0">
              <a:latin typeface="Arial"/>
              <a:ea typeface="Arial"/>
              <a:cs typeface="Arial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599625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ja-JP" sz="1100" dirty="0" smtClean="0">
                <a:latin typeface="Arial"/>
                <a:ea typeface="Arial"/>
                <a:cs typeface="Arial"/>
              </a:rPr>
              <a:t>Ref) </a:t>
            </a:r>
            <a:r>
              <a:rPr lang="pl-PL" altLang="ja-JP" sz="1100" dirty="0" err="1" smtClean="0">
                <a:latin typeface="Arial"/>
                <a:ea typeface="Arial"/>
                <a:cs typeface="Arial"/>
              </a:rPr>
              <a:t>Eric</a:t>
            </a:r>
            <a:r>
              <a:rPr lang="pl-PL" altLang="ja-JP" sz="1100" dirty="0" smtClean="0">
                <a:latin typeface="Arial"/>
                <a:ea typeface="Arial"/>
                <a:cs typeface="Arial"/>
              </a:rPr>
              <a:t> </a:t>
            </a:r>
            <a:r>
              <a:rPr lang="pl-PL" altLang="ja-JP" sz="1100" dirty="0" err="1">
                <a:latin typeface="Arial"/>
                <a:ea typeface="Arial"/>
                <a:cs typeface="Arial"/>
              </a:rPr>
              <a:t>Betzig</a:t>
            </a:r>
            <a:r>
              <a:rPr lang="pl-PL" altLang="ja-JP" sz="1100" dirty="0" smtClean="0">
                <a:latin typeface="Arial"/>
                <a:ea typeface="Arial"/>
                <a:cs typeface="Arial"/>
              </a:rPr>
              <a:t>, </a:t>
            </a:r>
            <a:r>
              <a:rPr lang="pl-PL" altLang="ja-JP" sz="1100" dirty="0">
                <a:latin typeface="Arial"/>
                <a:ea typeface="Arial"/>
                <a:cs typeface="Arial"/>
              </a:rPr>
              <a:t>George H. Patterson</a:t>
            </a:r>
            <a:r>
              <a:rPr lang="pl-PL" altLang="ja-JP" sz="1100" dirty="0" smtClean="0">
                <a:latin typeface="Arial"/>
                <a:ea typeface="Arial"/>
                <a:cs typeface="Arial"/>
              </a:rPr>
              <a:t>, </a:t>
            </a:r>
            <a:r>
              <a:rPr lang="pl-PL" altLang="ja-JP" sz="1100" dirty="0" err="1">
                <a:latin typeface="Arial"/>
                <a:ea typeface="Arial"/>
                <a:cs typeface="Arial"/>
              </a:rPr>
              <a:t>Rachid</a:t>
            </a:r>
            <a:r>
              <a:rPr lang="pl-PL" altLang="ja-JP" sz="1100" dirty="0">
                <a:latin typeface="Arial"/>
                <a:ea typeface="Arial"/>
                <a:cs typeface="Arial"/>
              </a:rPr>
              <a:t> </a:t>
            </a:r>
            <a:r>
              <a:rPr lang="pl-PL" altLang="ja-JP" sz="1100" dirty="0" err="1">
                <a:latin typeface="Arial"/>
                <a:ea typeface="Arial"/>
                <a:cs typeface="Arial"/>
              </a:rPr>
              <a:t>Sougrat</a:t>
            </a:r>
            <a:r>
              <a:rPr lang="pl-PL" altLang="ja-JP" sz="1100" dirty="0" smtClean="0">
                <a:latin typeface="Arial"/>
                <a:ea typeface="Arial"/>
                <a:cs typeface="Arial"/>
              </a:rPr>
              <a:t>, </a:t>
            </a:r>
            <a:r>
              <a:rPr lang="pl-PL" altLang="ja-JP" sz="1100" dirty="0">
                <a:latin typeface="Arial"/>
                <a:ea typeface="Arial"/>
                <a:cs typeface="Arial"/>
              </a:rPr>
              <a:t>O. Wolf </a:t>
            </a:r>
            <a:r>
              <a:rPr lang="pl-PL" altLang="ja-JP" sz="1100" dirty="0" err="1">
                <a:latin typeface="Arial"/>
                <a:ea typeface="Arial"/>
                <a:cs typeface="Arial"/>
              </a:rPr>
              <a:t>Lindwasser</a:t>
            </a:r>
            <a:r>
              <a:rPr lang="pl-PL" altLang="ja-JP" sz="1100" dirty="0" smtClean="0">
                <a:latin typeface="Arial"/>
                <a:ea typeface="Arial"/>
                <a:cs typeface="Arial"/>
              </a:rPr>
              <a:t>, </a:t>
            </a:r>
            <a:r>
              <a:rPr lang="pl-PL" altLang="ja-JP" sz="1100" dirty="0">
                <a:latin typeface="Arial"/>
                <a:ea typeface="Arial"/>
                <a:cs typeface="Arial"/>
              </a:rPr>
              <a:t>Scott </a:t>
            </a:r>
            <a:r>
              <a:rPr lang="pl-PL" altLang="ja-JP" sz="1100" dirty="0" err="1">
                <a:latin typeface="Arial"/>
                <a:ea typeface="Arial"/>
                <a:cs typeface="Arial"/>
              </a:rPr>
              <a:t>Olenych</a:t>
            </a:r>
            <a:r>
              <a:rPr lang="pl-PL" altLang="ja-JP" sz="1100" dirty="0" smtClean="0">
                <a:latin typeface="Arial"/>
                <a:ea typeface="Arial"/>
                <a:cs typeface="Arial"/>
              </a:rPr>
              <a:t>, Juan </a:t>
            </a:r>
            <a:r>
              <a:rPr lang="pl-PL" altLang="ja-JP" sz="1100" dirty="0">
                <a:latin typeface="Arial"/>
                <a:ea typeface="Arial"/>
                <a:cs typeface="Arial"/>
              </a:rPr>
              <a:t>S. </a:t>
            </a:r>
            <a:r>
              <a:rPr lang="pl-PL" altLang="ja-JP" sz="1100" dirty="0" err="1">
                <a:latin typeface="Arial"/>
                <a:ea typeface="Arial"/>
                <a:cs typeface="Arial"/>
              </a:rPr>
              <a:t>Bonifacino</a:t>
            </a:r>
            <a:r>
              <a:rPr lang="pl-PL" altLang="ja-JP" sz="1100" dirty="0" smtClean="0">
                <a:latin typeface="Arial"/>
                <a:ea typeface="Arial"/>
                <a:cs typeface="Arial"/>
              </a:rPr>
              <a:t>, </a:t>
            </a:r>
            <a:r>
              <a:rPr lang="pl-PL" altLang="ja-JP" sz="1100" dirty="0">
                <a:latin typeface="Arial"/>
                <a:ea typeface="Arial"/>
                <a:cs typeface="Arial"/>
              </a:rPr>
              <a:t>Michael W. Davidson</a:t>
            </a:r>
            <a:r>
              <a:rPr lang="pl-PL" altLang="ja-JP" sz="1100" dirty="0" smtClean="0">
                <a:latin typeface="Arial"/>
                <a:ea typeface="Arial"/>
                <a:cs typeface="Arial"/>
              </a:rPr>
              <a:t>, </a:t>
            </a:r>
            <a:r>
              <a:rPr lang="pl-PL" altLang="ja-JP" sz="1100" dirty="0">
                <a:latin typeface="Arial"/>
                <a:ea typeface="Arial"/>
                <a:cs typeface="Arial"/>
              </a:rPr>
              <a:t>Jennifer Lippincott-Schwartz</a:t>
            </a:r>
            <a:r>
              <a:rPr lang="pl-PL" altLang="ja-JP" sz="1100" dirty="0" smtClean="0">
                <a:latin typeface="Arial"/>
                <a:ea typeface="Arial"/>
                <a:cs typeface="Arial"/>
              </a:rPr>
              <a:t>, </a:t>
            </a:r>
            <a:r>
              <a:rPr lang="pl-PL" altLang="ja-JP" sz="1100" dirty="0">
                <a:latin typeface="Arial"/>
                <a:ea typeface="Arial"/>
                <a:cs typeface="Arial"/>
              </a:rPr>
              <a:t>Harald F. </a:t>
            </a:r>
            <a:r>
              <a:rPr lang="pl-PL" altLang="ja-JP" sz="1100" dirty="0" smtClean="0">
                <a:latin typeface="Arial"/>
                <a:ea typeface="Arial"/>
                <a:cs typeface="Arial"/>
              </a:rPr>
              <a:t>Hess, ”</a:t>
            </a:r>
            <a:r>
              <a:rPr lang="en-US" altLang="ja-JP" sz="1100" dirty="0" smtClean="0">
                <a:latin typeface="Arial"/>
                <a:ea typeface="Arial"/>
                <a:cs typeface="Arial"/>
              </a:rPr>
              <a:t>Imaging </a:t>
            </a:r>
            <a:r>
              <a:rPr lang="en-US" altLang="ja-JP" sz="1100" dirty="0">
                <a:latin typeface="Arial"/>
                <a:ea typeface="Arial"/>
                <a:cs typeface="Arial"/>
              </a:rPr>
              <a:t>Intracellular </a:t>
            </a:r>
            <a:r>
              <a:rPr lang="en-US" altLang="ja-JP" sz="1100" dirty="0" smtClean="0">
                <a:latin typeface="Arial"/>
                <a:ea typeface="Arial"/>
                <a:cs typeface="Arial"/>
              </a:rPr>
              <a:t>Fluorescent Proteins </a:t>
            </a:r>
            <a:r>
              <a:rPr lang="en-US" altLang="ja-JP" sz="1100" dirty="0">
                <a:latin typeface="Arial"/>
                <a:ea typeface="Arial"/>
                <a:cs typeface="Arial"/>
              </a:rPr>
              <a:t>at Nanometer </a:t>
            </a:r>
            <a:r>
              <a:rPr lang="en-US" altLang="ja-JP" sz="1100" dirty="0" smtClean="0">
                <a:latin typeface="Arial"/>
                <a:ea typeface="Arial"/>
                <a:cs typeface="Arial"/>
              </a:rPr>
              <a:t>Resolution”, </a:t>
            </a:r>
            <a:r>
              <a:rPr lang="en-US" altLang="ja-JP" sz="1100" i="1" dirty="0" smtClean="0">
                <a:latin typeface="Arial"/>
                <a:ea typeface="Arial"/>
                <a:cs typeface="Arial"/>
              </a:rPr>
              <a:t>Science</a:t>
            </a:r>
            <a:r>
              <a:rPr lang="en-US" altLang="ja-JP" sz="1100" dirty="0" smtClean="0">
                <a:latin typeface="Arial"/>
                <a:ea typeface="Arial"/>
                <a:cs typeface="Arial"/>
              </a:rPr>
              <a:t> </a:t>
            </a:r>
            <a:r>
              <a:rPr lang="en-US" altLang="ja-JP" sz="1100" b="1" dirty="0" smtClean="0">
                <a:latin typeface="Arial"/>
                <a:ea typeface="Arial"/>
                <a:cs typeface="Arial"/>
              </a:rPr>
              <a:t>313</a:t>
            </a:r>
            <a:r>
              <a:rPr lang="en-US" altLang="ja-JP" sz="1100" dirty="0" smtClean="0">
                <a:latin typeface="Arial"/>
                <a:ea typeface="Arial"/>
                <a:cs typeface="Arial"/>
              </a:rPr>
              <a:t>, 1642 (2006).</a:t>
            </a:r>
            <a:endParaRPr kumimoji="1" lang="ja-JP" altLang="en-US" sz="1100" dirty="0">
              <a:latin typeface="Arial"/>
              <a:ea typeface="Arial"/>
              <a:cs typeface="Arial"/>
            </a:endParaRPr>
          </a:p>
        </p:txBody>
      </p:sp>
      <p:pic>
        <p:nvPicPr>
          <p:cNvPr id="8" name="図 7" descr="スクリーンショット 2015-05-07 6.17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8864"/>
            <a:ext cx="9144000" cy="393913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8091" t="76845" r="34850"/>
          <a:stretch/>
        </p:blipFill>
        <p:spPr>
          <a:xfrm>
            <a:off x="3090931" y="2695724"/>
            <a:ext cx="2842337" cy="43359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/>
          <a:srcRect t="77025" r="81394"/>
          <a:stretch/>
        </p:blipFill>
        <p:spPr>
          <a:xfrm>
            <a:off x="370077" y="2703746"/>
            <a:ext cx="1426976" cy="43023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65840" t="77464"/>
          <a:stretch/>
        </p:blipFill>
        <p:spPr>
          <a:xfrm>
            <a:off x="6524114" y="2883476"/>
            <a:ext cx="2619886" cy="42202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8122673" y="6572542"/>
            <a:ext cx="475386" cy="276999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ea typeface="Arial"/>
                <a:cs typeface="Arial"/>
              </a:rPr>
              <a:t>time</a:t>
            </a:r>
            <a:endParaRPr kumimoji="1" lang="ja-JP" altLang="en-US" sz="1200" dirty="0">
              <a:latin typeface="Arial"/>
              <a:ea typeface="Arial"/>
              <a:cs typeface="Arial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132502" y="2151757"/>
            <a:ext cx="4886750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Switch ON/OFF of </a:t>
            </a:r>
            <a:r>
              <a:rPr kumimoji="1" lang="en-US" altLang="ja-JP" dirty="0" err="1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fluorophores</a:t>
            </a:r>
            <a:r>
              <a:rPr kumimoji="1" lang="en-US" altLang="ja-JP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 + Localization </a:t>
            </a:r>
            <a:endParaRPr kumimoji="1" lang="ja-JP" altLang="en-US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2457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034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sz="2800" dirty="0" smtClean="0">
                <a:cs typeface="Arial"/>
              </a:rPr>
              <a:t>PALM: Switch </a:t>
            </a:r>
            <a:r>
              <a:rPr lang="en-US" altLang="ja-JP" sz="2800" dirty="0">
                <a:cs typeface="Arial"/>
              </a:rPr>
              <a:t>ON/OFF of </a:t>
            </a:r>
            <a:r>
              <a:rPr lang="en-US" altLang="ja-JP" sz="2800" dirty="0" err="1" smtClean="0">
                <a:cs typeface="Arial"/>
              </a:rPr>
              <a:t>fluorophores</a:t>
            </a:r>
            <a:r>
              <a:rPr lang="en-US" altLang="ja-JP" sz="2800" dirty="0" smtClean="0">
                <a:cs typeface="Arial"/>
              </a:rPr>
              <a:t> &amp; Setup </a:t>
            </a:r>
            <a:endParaRPr kumimoji="1" lang="ja-JP" altLang="en-US" sz="2800" dirty="0"/>
          </a:p>
        </p:txBody>
      </p:sp>
      <p:pic>
        <p:nvPicPr>
          <p:cNvPr id="6" name="図 5" descr="スクリーンショット 2015-05-07 6.24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35" y="1154034"/>
            <a:ext cx="7930901" cy="3571679"/>
          </a:xfrm>
          <a:prstGeom prst="rect">
            <a:avLst/>
          </a:prstGeom>
        </p:spPr>
      </p:pic>
      <p:pic>
        <p:nvPicPr>
          <p:cNvPr id="7" name="図 6" descr="スクリーンショット 2015-05-07 6.24.5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57"/>
          <a:stretch/>
        </p:blipFill>
        <p:spPr>
          <a:xfrm>
            <a:off x="3556216" y="5092204"/>
            <a:ext cx="5418112" cy="1610035"/>
          </a:xfrm>
          <a:prstGeom prst="rect">
            <a:avLst/>
          </a:prstGeom>
        </p:spPr>
      </p:pic>
      <p:pic>
        <p:nvPicPr>
          <p:cNvPr id="8" name="図 7" descr="スクリーンショット 2015-05-07 6.24.5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r="21036" b="45468"/>
          <a:stretch/>
        </p:blipFill>
        <p:spPr>
          <a:xfrm>
            <a:off x="224916" y="4873569"/>
            <a:ext cx="3244727" cy="198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36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スクリーンショット 2015-05-07 6.27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009"/>
            <a:ext cx="9144000" cy="619897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83862" y="-167748"/>
            <a:ext cx="9227862" cy="1143000"/>
          </a:xfrm>
        </p:spPr>
        <p:txBody>
          <a:bodyPr>
            <a:noAutofit/>
          </a:bodyPr>
          <a:lstStyle/>
          <a:p>
            <a:r>
              <a:rPr lang="en-US" altLang="ja-JP" sz="3200" dirty="0" smtClean="0">
                <a:cs typeface="Arial"/>
              </a:rPr>
              <a:t>STORM: Switch ON/OFF of </a:t>
            </a:r>
            <a:r>
              <a:rPr lang="en-US" altLang="ja-JP" sz="3200" dirty="0" err="1" smtClean="0">
                <a:cs typeface="Arial"/>
              </a:rPr>
              <a:t>fluorophores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093876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2205432" cy="862679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Results</a:t>
            </a:r>
            <a:endParaRPr kumimoji="1" lang="ja-JP" altLang="en-US" dirty="0"/>
          </a:p>
        </p:txBody>
      </p:sp>
      <p:pic>
        <p:nvPicPr>
          <p:cNvPr id="4" name="図 3" descr="スクリーンショット 2015-05-07 6.31.4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7"/>
          <a:stretch/>
        </p:blipFill>
        <p:spPr>
          <a:xfrm>
            <a:off x="4577488" y="0"/>
            <a:ext cx="4566512" cy="6858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55253" y="1054386"/>
            <a:ext cx="3781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"/>
                <a:ea typeface="Arial"/>
                <a:cs typeface="Arial"/>
              </a:rPr>
              <a:t>Spatial resolution of PALM/STORM </a:t>
            </a:r>
            <a:endParaRPr kumimoji="1" lang="ja-JP" altLang="en-US" dirty="0">
              <a:latin typeface="Arial"/>
              <a:ea typeface="Arial"/>
              <a:cs typeface="Arial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4345" y="1871238"/>
            <a:ext cx="3969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"/>
                <a:ea typeface="Arial"/>
                <a:cs typeface="Arial"/>
              </a:rPr>
              <a:t>measured </a:t>
            </a:r>
            <a:r>
              <a:rPr kumimoji="1" lang="en-US" altLang="ja-JP" u="sng" dirty="0" smtClean="0">
                <a:latin typeface="Arial"/>
                <a:ea typeface="Arial"/>
                <a:cs typeface="Arial"/>
              </a:rPr>
              <a:t>accuracy</a:t>
            </a:r>
            <a:r>
              <a:rPr kumimoji="1" lang="en-US" altLang="ja-JP" dirty="0" smtClean="0">
                <a:latin typeface="Arial"/>
                <a:ea typeface="Arial"/>
                <a:cs typeface="Arial"/>
              </a:rPr>
              <a:t> of</a:t>
            </a:r>
            <a:r>
              <a:rPr kumimoji="1" lang="ja-JP" altLang="en-US" dirty="0" smtClean="0">
                <a:latin typeface="Arial"/>
                <a:ea typeface="Arial"/>
                <a:cs typeface="Arial"/>
              </a:rPr>
              <a:t>　</a:t>
            </a:r>
            <a:r>
              <a:rPr lang="en-US" altLang="ja-JP" dirty="0" err="1">
                <a:latin typeface="Arial"/>
                <a:ea typeface="Arial"/>
                <a:cs typeface="Arial"/>
              </a:rPr>
              <a:t>fluorophores</a:t>
            </a:r>
            <a:r>
              <a:rPr kumimoji="1" lang="en-US" altLang="ja-JP" dirty="0" smtClean="0">
                <a:latin typeface="Arial"/>
                <a:ea typeface="Arial"/>
                <a:cs typeface="Arial"/>
              </a:rPr>
              <a:t>  </a:t>
            </a:r>
            <a:endParaRPr kumimoji="1" lang="ja-JP" altLang="en-US" dirty="0">
              <a:latin typeface="Arial"/>
              <a:ea typeface="Arial"/>
              <a:cs typeface="Arial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1784" y="2466122"/>
            <a:ext cx="2943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/>
                <a:ea typeface="Arial"/>
                <a:cs typeface="Arial"/>
              </a:rPr>
              <a:t>number of detected photon  </a:t>
            </a:r>
            <a:endParaRPr kumimoji="1" lang="ja-JP" altLang="en-US" dirty="0">
              <a:latin typeface="Arial"/>
              <a:ea typeface="Arial"/>
              <a:cs typeface="Arial"/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1868934" y="1509689"/>
            <a:ext cx="587037" cy="36154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/>
              <a:ea typeface="Arial"/>
            </a:endParaRPr>
          </a:p>
        </p:txBody>
      </p:sp>
      <p:cxnSp>
        <p:nvCxnSpPr>
          <p:cNvPr id="10" name="直線矢印コネクタ 9"/>
          <p:cNvCxnSpPr>
            <a:endCxn id="7" idx="0"/>
          </p:cNvCxnSpPr>
          <p:nvPr/>
        </p:nvCxnSpPr>
        <p:spPr>
          <a:xfrm flipH="1">
            <a:off x="1603702" y="2240570"/>
            <a:ext cx="265232" cy="2255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図 12" descr="スクリーンショット 2015-05-07 6.47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480" y="4350317"/>
            <a:ext cx="698500" cy="40640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267717" y="3491159"/>
            <a:ext cx="3968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Arial"/>
                <a:ea typeface="Arial"/>
                <a:cs typeface="Arial"/>
              </a:rPr>
              <a:t>precision of measurement (SD: </a:t>
            </a:r>
            <a:r>
              <a:rPr kumimoji="1" lang="en-US" altLang="ja-JP" dirty="0" err="1" smtClean="0">
                <a:latin typeface="Arial"/>
                <a:ea typeface="Arial"/>
                <a:cs typeface="Arial"/>
              </a:rPr>
              <a:t>σ</a:t>
            </a:r>
            <a:r>
              <a:rPr kumimoji="1" lang="en-US" altLang="ja-JP" dirty="0" smtClean="0">
                <a:latin typeface="Arial"/>
                <a:ea typeface="Arial"/>
                <a:cs typeface="Arial"/>
              </a:rPr>
              <a:t> )</a:t>
            </a:r>
            <a:r>
              <a:rPr kumimoji="1" lang="ja-JP" altLang="en-US" dirty="0" smtClean="0">
                <a:latin typeface="Arial"/>
                <a:ea typeface="Arial"/>
                <a:cs typeface="Arial"/>
              </a:rPr>
              <a:t>　</a:t>
            </a:r>
            <a:r>
              <a:rPr kumimoji="1" lang="en-US" altLang="ja-JP" dirty="0" smtClean="0">
                <a:latin typeface="Arial"/>
                <a:ea typeface="Arial"/>
                <a:cs typeface="Arial"/>
              </a:rPr>
              <a:t>is determined</a:t>
            </a:r>
            <a:r>
              <a:rPr kumimoji="1" lang="en-US" altLang="ja-JP" dirty="0" smtClean="0">
                <a:latin typeface="Arial"/>
                <a:ea typeface="Arial"/>
                <a:cs typeface="Arial"/>
              </a:rPr>
              <a:t> by PSF</a:t>
            </a:r>
            <a:endParaRPr kumimoji="1" lang="ja-JP" altLang="en-US" dirty="0">
              <a:latin typeface="Arial"/>
              <a:ea typeface="Arial"/>
              <a:cs typeface="Arial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44345" y="4387385"/>
            <a:ext cx="174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"/>
                <a:ea typeface="Arial"/>
                <a:cs typeface="Arial"/>
              </a:rPr>
              <a:t>SD of </a:t>
            </a:r>
            <a:r>
              <a:rPr lang="en-US" altLang="ja-JP" dirty="0">
                <a:latin typeface="Arial"/>
                <a:ea typeface="Arial"/>
                <a:cs typeface="Arial"/>
              </a:rPr>
              <a:t>precision</a:t>
            </a:r>
            <a:r>
              <a:rPr kumimoji="1" lang="en-US" altLang="ja-JP" dirty="0" smtClean="0">
                <a:latin typeface="Arial"/>
                <a:ea typeface="Arial"/>
                <a:cs typeface="Arial"/>
              </a:rPr>
              <a:t>  </a:t>
            </a:r>
            <a:endParaRPr kumimoji="1" lang="ja-JP" altLang="en-US" dirty="0">
              <a:latin typeface="Arial"/>
              <a:ea typeface="Arial"/>
              <a:cs typeface="Arial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84858" y="4847629"/>
            <a:ext cx="2019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"/>
                <a:ea typeface="Arial"/>
                <a:cs typeface="Arial"/>
              </a:rPr>
              <a:t>N: num. of photon</a:t>
            </a:r>
            <a:endParaRPr kumimoji="1" lang="ja-JP" altLang="en-US" dirty="0"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5837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27626" y="-131798"/>
            <a:ext cx="3475349" cy="1143000"/>
          </a:xfrm>
        </p:spPr>
        <p:txBody>
          <a:bodyPr/>
          <a:lstStyle/>
          <a:p>
            <a:r>
              <a:rPr kumimoji="1" lang="en-US" altLang="ja-JP" dirty="0" smtClean="0"/>
              <a:t>Results</a:t>
            </a:r>
            <a:endParaRPr kumimoji="1" lang="ja-JP" altLang="en-US" dirty="0"/>
          </a:p>
        </p:txBody>
      </p:sp>
      <p:pic>
        <p:nvPicPr>
          <p:cNvPr id="4" name="図 3" descr="スクリーンショット 2015-05-07 6.35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277" y="734684"/>
            <a:ext cx="6742724" cy="3578712"/>
          </a:xfrm>
          <a:prstGeom prst="rect">
            <a:avLst/>
          </a:prstGeom>
        </p:spPr>
      </p:pic>
      <p:pic>
        <p:nvPicPr>
          <p:cNvPr id="5" name="図 4" descr="スクリーンショット 2015-05-07 6.35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9770"/>
            <a:ext cx="5106623" cy="259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32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74565" y="25041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>
              <a:latin typeface="Arial"/>
              <a:ea typeface="Arial"/>
              <a:cs typeface="Arial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9510" y="2276514"/>
            <a:ext cx="869981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ja-JP" sz="3200" dirty="0" smtClean="0">
                <a:latin typeface="Arial"/>
                <a:ea typeface="Arial"/>
                <a:cs typeface="Arial"/>
              </a:rPr>
              <a:t>Resolution of PALM/STORM is around 20 nm</a:t>
            </a:r>
          </a:p>
          <a:p>
            <a:endParaRPr lang="en-US" altLang="ja-JP" sz="3200" dirty="0" smtClean="0">
              <a:latin typeface="Arial"/>
              <a:ea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kumimoji="1" lang="en-US" altLang="ja-JP" sz="3200" dirty="0" smtClean="0">
                <a:latin typeface="Arial"/>
                <a:ea typeface="Arial"/>
                <a:cs typeface="Arial"/>
              </a:rPr>
              <a:t>Measurement time </a:t>
            </a:r>
            <a:r>
              <a:rPr kumimoji="1" lang="en-US" altLang="ja-JP" sz="3200" dirty="0" smtClean="0">
                <a:latin typeface="Arial"/>
                <a:ea typeface="Arial"/>
                <a:cs typeface="Arial"/>
              </a:rPr>
              <a:t>∝ </a:t>
            </a:r>
            <a:r>
              <a:rPr kumimoji="1" lang="en-US" altLang="ja-JP" sz="3200" dirty="0" smtClean="0">
                <a:latin typeface="Arial"/>
                <a:ea typeface="Arial"/>
                <a:cs typeface="Arial"/>
              </a:rPr>
              <a:t>  </a:t>
            </a:r>
          </a:p>
          <a:p>
            <a:r>
              <a:rPr kumimoji="1" lang="en-US" altLang="ja-JP" sz="3200" dirty="0" smtClean="0">
                <a:latin typeface="Arial"/>
                <a:ea typeface="Arial"/>
                <a:cs typeface="Arial"/>
              </a:rPr>
              <a:t>         number of photon on the  </a:t>
            </a:r>
            <a:r>
              <a:rPr lang="en-US" altLang="ja-JP" sz="3200" dirty="0" smtClean="0">
                <a:latin typeface="Arial"/>
                <a:ea typeface="Arial"/>
                <a:cs typeface="Arial"/>
              </a:rPr>
              <a:t>field of view</a:t>
            </a:r>
            <a:endParaRPr kumimoji="1" lang="ja-JP" altLang="en-US" sz="3200" dirty="0"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9590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1618"/>
            <a:ext cx="8229600" cy="1143000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altLang="ja-JP" sz="2800" dirty="0" smtClean="0">
                <a:latin typeface="Arial"/>
                <a:ea typeface="Arial"/>
                <a:cs typeface="Arial"/>
              </a:rPr>
              <a:t>How to apply PALM &amp; STORM to optical comb? </a:t>
            </a:r>
            <a:endParaRPr kumimoji="1" lang="ja-JP" altLang="en-US" sz="2000" dirty="0">
              <a:latin typeface="Arial"/>
              <a:cs typeface="Arial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881696"/>
            <a:ext cx="5391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ja-JP" dirty="0" smtClean="0">
                <a:latin typeface="Arial"/>
                <a:ea typeface="Arial"/>
                <a:cs typeface="Arial"/>
              </a:rPr>
              <a:t>Localization technique can  be applied to comb?</a:t>
            </a:r>
            <a:endParaRPr kumimoji="1" lang="ja-JP" altLang="en-US" dirty="0">
              <a:latin typeface="Arial"/>
              <a:ea typeface="Arial"/>
              <a:cs typeface="Arial"/>
            </a:endParaRPr>
          </a:p>
        </p:txBody>
      </p:sp>
      <p:grpSp>
        <p:nvGrpSpPr>
          <p:cNvPr id="5" name="図形グループ 4"/>
          <p:cNvGrpSpPr/>
          <p:nvPr/>
        </p:nvGrpSpPr>
        <p:grpSpPr>
          <a:xfrm>
            <a:off x="4189714" y="1698765"/>
            <a:ext cx="4764945" cy="3776726"/>
            <a:chOff x="489712" y="544410"/>
            <a:chExt cx="8308113" cy="6585063"/>
          </a:xfrm>
        </p:grpSpPr>
        <p:sp>
          <p:nvSpPr>
            <p:cNvPr id="6" name="正方形/長方形 5"/>
            <p:cNvSpPr/>
            <p:nvPr/>
          </p:nvSpPr>
          <p:spPr>
            <a:xfrm rot="2640310">
              <a:off x="3608270" y="5501748"/>
              <a:ext cx="573669" cy="949716"/>
            </a:xfrm>
            <a:prstGeom prst="rect">
              <a:avLst/>
            </a:prstGeom>
            <a:gradFill>
              <a:gsLst>
                <a:gs pos="20000">
                  <a:srgbClr val="FF0000"/>
                </a:gs>
                <a:gs pos="40000">
                  <a:srgbClr val="FFFF00"/>
                </a:gs>
                <a:gs pos="60000">
                  <a:srgbClr val="00B050"/>
                </a:gs>
                <a:gs pos="80000">
                  <a:srgbClr val="002060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>
                <a:latin typeface="Arial"/>
                <a:ea typeface="Arial"/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 rot="2640310">
              <a:off x="6347806" y="2011107"/>
              <a:ext cx="497313" cy="2288977"/>
            </a:xfrm>
            <a:prstGeom prst="rect">
              <a:avLst/>
            </a:prstGeom>
            <a:gradFill>
              <a:gsLst>
                <a:gs pos="20000">
                  <a:srgbClr val="002060"/>
                </a:gs>
                <a:gs pos="40000">
                  <a:srgbClr val="00B050"/>
                </a:gs>
                <a:gs pos="60000">
                  <a:srgbClr val="FFFF00"/>
                </a:gs>
                <a:gs pos="80000">
                  <a:srgbClr val="FF0000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>
                <a:latin typeface="Arial"/>
                <a:ea typeface="Arial"/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499872" y="1129158"/>
              <a:ext cx="1629899" cy="7407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b="1" dirty="0" smtClean="0">
                  <a:solidFill>
                    <a:schemeClr val="tx1"/>
                  </a:solidFill>
                  <a:latin typeface="Arial"/>
                  <a:ea typeface="Arial"/>
                </a:rPr>
                <a:t>Comb 1</a:t>
              </a:r>
              <a:endParaRPr kumimoji="1" lang="ja-JP" altLang="en-US" b="1" dirty="0">
                <a:solidFill>
                  <a:schemeClr val="tx1"/>
                </a:solidFill>
                <a:latin typeface="Arial"/>
                <a:ea typeface="Arial"/>
              </a:endParaRPr>
            </a:p>
          </p:txBody>
        </p:sp>
        <p:cxnSp>
          <p:nvCxnSpPr>
            <p:cNvPr id="9" name="直線コネクタ 8"/>
            <p:cNvCxnSpPr>
              <a:stCxn id="8" idx="3"/>
            </p:cNvCxnSpPr>
            <p:nvPr/>
          </p:nvCxnSpPr>
          <p:spPr>
            <a:xfrm flipV="1">
              <a:off x="2129771" y="1499181"/>
              <a:ext cx="6051061" cy="33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正方形/長方形 9"/>
            <p:cNvSpPr/>
            <p:nvPr/>
          </p:nvSpPr>
          <p:spPr>
            <a:xfrm>
              <a:off x="4088246" y="1129158"/>
              <a:ext cx="155229" cy="7407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>
                <a:latin typeface="Arial"/>
                <a:ea typeface="Arial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3805800" y="544806"/>
              <a:ext cx="1082325" cy="64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latin typeface="Arial"/>
                  <a:ea typeface="Arial"/>
                </a:rPr>
                <a:t>CL1</a:t>
              </a: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5029526" y="1129158"/>
              <a:ext cx="155229" cy="7407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>
                <a:latin typeface="Arial"/>
                <a:ea typeface="Arial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4634976" y="544806"/>
              <a:ext cx="1261095" cy="64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latin typeface="Arial"/>
                  <a:ea typeface="Arial"/>
                </a:rPr>
                <a:t>VIPA</a:t>
              </a:r>
              <a:endParaRPr kumimoji="1" lang="ja-JP" altLang="en-US" b="1" dirty="0">
                <a:latin typeface="Arial"/>
                <a:ea typeface="Arial"/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5842545" y="1129158"/>
              <a:ext cx="155229" cy="7407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>
                <a:latin typeface="Arial"/>
                <a:ea typeface="Arial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560097" y="544806"/>
              <a:ext cx="1082325" cy="64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latin typeface="Arial"/>
                  <a:ea typeface="Arial"/>
                </a:rPr>
                <a:t>CL2</a:t>
              </a:r>
              <a:endParaRPr kumimoji="1" lang="ja-JP" altLang="en-US" b="1" dirty="0">
                <a:latin typeface="Arial"/>
                <a:ea typeface="Arial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7390351" y="1129158"/>
              <a:ext cx="155229" cy="7407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>
                <a:latin typeface="Arial"/>
                <a:ea typeface="Arial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7107902" y="544806"/>
              <a:ext cx="1082325" cy="64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latin typeface="Arial"/>
                  <a:ea typeface="Arial"/>
                </a:rPr>
                <a:t>CL3</a:t>
              </a:r>
              <a:endParaRPr kumimoji="1" lang="ja-JP" altLang="en-US" b="1" dirty="0">
                <a:latin typeface="Arial"/>
                <a:ea typeface="Arial"/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 rot="1232559">
              <a:off x="8198606" y="1164003"/>
              <a:ext cx="146385" cy="75249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>
                <a:latin typeface="Arial"/>
                <a:ea typeface="Arial"/>
              </a:endParaRPr>
            </a:p>
          </p:txBody>
        </p:sp>
        <p:sp>
          <p:nvSpPr>
            <p:cNvPr id="19" name="二等辺三角形 18"/>
            <p:cNvSpPr/>
            <p:nvPr/>
          </p:nvSpPr>
          <p:spPr>
            <a:xfrm rot="2663137">
              <a:off x="7611400" y="1354056"/>
              <a:ext cx="463296" cy="1020312"/>
            </a:xfrm>
            <a:prstGeom prst="triangle">
              <a:avLst/>
            </a:prstGeom>
            <a:gradFill flip="none" rotWithShape="1">
              <a:gsLst>
                <a:gs pos="20000">
                  <a:srgbClr val="002060"/>
                </a:gs>
                <a:gs pos="40000">
                  <a:srgbClr val="00B050"/>
                </a:gs>
                <a:gs pos="60000">
                  <a:srgbClr val="FFFF00"/>
                </a:gs>
                <a:gs pos="80000">
                  <a:srgbClr val="FF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>
                <a:latin typeface="Arial"/>
                <a:ea typeface="Arial"/>
              </a:endParaRPr>
            </a:p>
          </p:txBody>
        </p:sp>
        <p:sp>
          <p:nvSpPr>
            <p:cNvPr id="20" name="フローチャート: 論理積ゲート 19"/>
            <p:cNvSpPr/>
            <p:nvPr/>
          </p:nvSpPr>
          <p:spPr>
            <a:xfrm rot="8013099">
              <a:off x="7311029" y="1880548"/>
              <a:ext cx="217032" cy="884463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>
                <a:latin typeface="Arial"/>
                <a:ea typeface="Arial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8162783" y="570787"/>
              <a:ext cx="635042" cy="64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latin typeface="Arial"/>
                  <a:ea typeface="Arial"/>
                </a:rPr>
                <a:t>G</a:t>
              </a:r>
              <a:endParaRPr kumimoji="1" lang="ja-JP" altLang="en-US" b="1" dirty="0">
                <a:latin typeface="Arial"/>
                <a:ea typeface="Arial"/>
              </a:endParaRPr>
            </a:p>
          </p:txBody>
        </p:sp>
        <p:cxnSp>
          <p:nvCxnSpPr>
            <p:cNvPr id="22" name="直線コネクタ 21"/>
            <p:cNvCxnSpPr/>
            <p:nvPr/>
          </p:nvCxnSpPr>
          <p:spPr>
            <a:xfrm>
              <a:off x="3199343" y="5987236"/>
              <a:ext cx="675818" cy="67186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/>
            <p:cNvSpPr txBox="1"/>
            <p:nvPr/>
          </p:nvSpPr>
          <p:spPr>
            <a:xfrm>
              <a:off x="1888849" y="5335434"/>
              <a:ext cx="1753646" cy="64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latin typeface="Arial"/>
                  <a:ea typeface="Arial"/>
                </a:rPr>
                <a:t>Sample</a:t>
              </a:r>
              <a:endParaRPr kumimoji="1" lang="ja-JP" altLang="en-US" b="1" dirty="0">
                <a:latin typeface="Arial"/>
                <a:ea typeface="Arial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021193" y="544410"/>
              <a:ext cx="881087" cy="64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latin typeface="Arial"/>
                  <a:ea typeface="Arial"/>
                </a:rPr>
                <a:t>BS</a:t>
              </a:r>
              <a:endParaRPr kumimoji="1" lang="ja-JP" altLang="en-US" b="1" dirty="0">
                <a:latin typeface="Arial"/>
                <a:ea typeface="Arial"/>
              </a:endParaRPr>
            </a:p>
          </p:txBody>
        </p:sp>
        <p:cxnSp>
          <p:nvCxnSpPr>
            <p:cNvPr id="25" name="直線コネクタ 24"/>
            <p:cNvCxnSpPr>
              <a:endCxn id="29" idx="0"/>
            </p:cNvCxnSpPr>
            <p:nvPr/>
          </p:nvCxnSpPr>
          <p:spPr>
            <a:xfrm flipH="1">
              <a:off x="3295944" y="1483360"/>
              <a:ext cx="12154" cy="74329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flipV="1">
              <a:off x="3078483" y="1234365"/>
              <a:ext cx="463716" cy="46644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台形 26"/>
            <p:cNvSpPr/>
            <p:nvPr/>
          </p:nvSpPr>
          <p:spPr>
            <a:xfrm rot="2635606">
              <a:off x="4392175" y="4641666"/>
              <a:ext cx="517949" cy="1064225"/>
            </a:xfrm>
            <a:prstGeom prst="trapezoid">
              <a:avLst>
                <a:gd name="adj" fmla="val 40077"/>
              </a:avLst>
            </a:prstGeom>
            <a:gradFill flip="none" rotWithShape="1">
              <a:gsLst>
                <a:gs pos="20000">
                  <a:srgbClr val="FF0000"/>
                </a:gs>
                <a:gs pos="43000">
                  <a:srgbClr val="FFFF00"/>
                </a:gs>
                <a:gs pos="60000">
                  <a:srgbClr val="00B050"/>
                </a:gs>
                <a:gs pos="80000">
                  <a:srgbClr val="002060"/>
                </a:gs>
              </a:gsLst>
              <a:lin ang="36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>
                <a:latin typeface="Arial"/>
                <a:ea typeface="Arial"/>
              </a:endParaRPr>
            </a:p>
          </p:txBody>
        </p:sp>
        <p:sp>
          <p:nvSpPr>
            <p:cNvPr id="28" name="台形 27"/>
            <p:cNvSpPr/>
            <p:nvPr/>
          </p:nvSpPr>
          <p:spPr>
            <a:xfrm rot="13435606">
              <a:off x="5138519" y="3828104"/>
              <a:ext cx="517949" cy="1162716"/>
            </a:xfrm>
            <a:prstGeom prst="trapezoid">
              <a:avLst>
                <a:gd name="adj" fmla="val 39946"/>
              </a:avLst>
            </a:prstGeom>
            <a:gradFill flip="none" rotWithShape="1">
              <a:gsLst>
                <a:gs pos="20000">
                  <a:srgbClr val="FF0000"/>
                </a:gs>
                <a:gs pos="40000">
                  <a:srgbClr val="FFFF00"/>
                </a:gs>
                <a:gs pos="60000">
                  <a:srgbClr val="00B050"/>
                </a:gs>
                <a:gs pos="80000">
                  <a:srgbClr val="002060"/>
                </a:gs>
              </a:gsLst>
              <a:lin ang="36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>
                <a:latin typeface="Arial"/>
                <a:ea typeface="Arial"/>
              </a:endParaRP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2480994" y="2226659"/>
              <a:ext cx="1629899" cy="7407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b="1" dirty="0" smtClean="0">
                  <a:solidFill>
                    <a:schemeClr val="tx1"/>
                  </a:solidFill>
                  <a:latin typeface="Arial"/>
                  <a:ea typeface="Arial"/>
                </a:rPr>
                <a:t>DCS</a:t>
              </a:r>
              <a:endParaRPr kumimoji="1" lang="ja-JP" altLang="en-US" b="1" dirty="0">
                <a:solidFill>
                  <a:schemeClr val="tx1"/>
                </a:solidFill>
                <a:latin typeface="Arial"/>
                <a:ea typeface="Arial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6439097" y="1819264"/>
              <a:ext cx="791670" cy="64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latin typeface="Arial"/>
                  <a:ea typeface="Arial"/>
                </a:rPr>
                <a:t>L1</a:t>
              </a:r>
              <a:endParaRPr kumimoji="1" lang="ja-JP" altLang="en-US" b="1" dirty="0">
                <a:latin typeface="Arial"/>
                <a:ea typeface="Arial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5086823" y="3136149"/>
              <a:ext cx="791670" cy="64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latin typeface="Arial"/>
                  <a:ea typeface="Arial"/>
                </a:rPr>
                <a:t>L2</a:t>
              </a:r>
              <a:endParaRPr kumimoji="1" lang="ja-JP" altLang="en-US" b="1" dirty="0">
                <a:latin typeface="Arial"/>
                <a:ea typeface="Arial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3307438" y="5016407"/>
              <a:ext cx="791670" cy="64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latin typeface="Arial"/>
                  <a:ea typeface="Arial"/>
                </a:rPr>
                <a:t>L3</a:t>
              </a:r>
              <a:endParaRPr kumimoji="1" lang="ja-JP" altLang="en-US" b="1" dirty="0">
                <a:latin typeface="Arial"/>
                <a:ea typeface="Arial"/>
              </a:endParaRPr>
            </a:p>
          </p:txBody>
        </p:sp>
        <p:sp>
          <p:nvSpPr>
            <p:cNvPr id="33" name="フローチャート: 論理積ゲート 32"/>
            <p:cNvSpPr/>
            <p:nvPr/>
          </p:nvSpPr>
          <p:spPr>
            <a:xfrm rot="18813099">
              <a:off x="5765473" y="3484575"/>
              <a:ext cx="217032" cy="884463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>
                <a:latin typeface="Arial"/>
                <a:ea typeface="Arial"/>
              </a:endParaRPr>
            </a:p>
          </p:txBody>
        </p:sp>
        <p:sp>
          <p:nvSpPr>
            <p:cNvPr id="34" name="フローチャート: 論理積ゲート 33"/>
            <p:cNvSpPr/>
            <p:nvPr/>
          </p:nvSpPr>
          <p:spPr>
            <a:xfrm rot="8013099">
              <a:off x="4167458" y="5135821"/>
              <a:ext cx="217032" cy="884463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>
                <a:latin typeface="Arial"/>
                <a:ea typeface="Arial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2392886" y="3899665"/>
              <a:ext cx="321982" cy="64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ja-JP" altLang="en-US" b="1" dirty="0">
                <a:latin typeface="Arial"/>
                <a:ea typeface="Arial"/>
              </a:endParaRPr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2922590" y="6122204"/>
              <a:ext cx="297770" cy="29777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>
                <a:latin typeface="Arial"/>
                <a:ea typeface="Arial"/>
              </a:endParaRPr>
            </a:p>
          </p:txBody>
        </p:sp>
        <p:cxnSp>
          <p:nvCxnSpPr>
            <p:cNvPr id="38" name="直線矢印コネクタ 37"/>
            <p:cNvCxnSpPr/>
            <p:nvPr/>
          </p:nvCxnSpPr>
          <p:spPr>
            <a:xfrm>
              <a:off x="3098469" y="6287486"/>
              <a:ext cx="562782" cy="5627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円/楕円 38"/>
            <p:cNvSpPr/>
            <p:nvPr/>
          </p:nvSpPr>
          <p:spPr>
            <a:xfrm>
              <a:off x="3005538" y="6213512"/>
              <a:ext cx="125406" cy="125406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>
                <a:latin typeface="Arial"/>
                <a:ea typeface="Arial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3229133" y="6673332"/>
              <a:ext cx="508394" cy="4561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100" b="1" dirty="0" smtClean="0">
                  <a:latin typeface="Arial"/>
                  <a:ea typeface="Arial"/>
                </a:rPr>
                <a:t>X</a:t>
              </a:r>
              <a:endParaRPr kumimoji="1" lang="ja-JP" altLang="en-US" sz="1100" b="1" dirty="0">
                <a:latin typeface="Arial"/>
                <a:ea typeface="Arial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2627542" y="6213766"/>
              <a:ext cx="481132" cy="4561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100" b="1" dirty="0" smtClean="0">
                  <a:latin typeface="Arial"/>
                  <a:ea typeface="Arial"/>
                </a:rPr>
                <a:t>y</a:t>
              </a:r>
              <a:endParaRPr kumimoji="1" lang="ja-JP" altLang="en-US" sz="1100" b="1" dirty="0">
                <a:latin typeface="Arial"/>
                <a:ea typeface="Arial"/>
              </a:endParaRPr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489712" y="2216278"/>
              <a:ext cx="1629899" cy="7407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b="1" dirty="0" smtClean="0">
                  <a:solidFill>
                    <a:schemeClr val="tx1"/>
                  </a:solidFill>
                  <a:latin typeface="Arial"/>
                  <a:ea typeface="Arial"/>
                </a:rPr>
                <a:t>Comb 2</a:t>
              </a:r>
              <a:endParaRPr kumimoji="1" lang="ja-JP" altLang="en-US" b="1" dirty="0">
                <a:solidFill>
                  <a:schemeClr val="tx1"/>
                </a:solidFill>
                <a:latin typeface="Arial"/>
                <a:ea typeface="Arial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1076960" y="2712720"/>
              <a:ext cx="321982" cy="4561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ja-JP" altLang="en-US" sz="1100" dirty="0">
                <a:latin typeface="Arial"/>
                <a:ea typeface="Arial"/>
              </a:endParaRPr>
            </a:p>
          </p:txBody>
        </p:sp>
        <p:cxnSp>
          <p:nvCxnSpPr>
            <p:cNvPr id="44" name="直線コネクタ 43"/>
            <p:cNvCxnSpPr/>
            <p:nvPr/>
          </p:nvCxnSpPr>
          <p:spPr>
            <a:xfrm flipV="1">
              <a:off x="2129771" y="2596802"/>
              <a:ext cx="349269" cy="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テキスト ボックス 44"/>
          <p:cNvSpPr txBox="1"/>
          <p:nvPr/>
        </p:nvSpPr>
        <p:spPr>
          <a:xfrm rot="18770682">
            <a:off x="4856261" y="3874550"/>
            <a:ext cx="5118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latin typeface="Arial"/>
                <a:ea typeface="Arial"/>
                <a:cs typeface="Arial"/>
              </a:rPr>
              <a:t>2D Space-wavelength conversion by using VIPA + Grating </a:t>
            </a:r>
            <a:endParaRPr kumimoji="1" lang="ja-JP" altLang="en-US" sz="1400" b="1" dirty="0">
              <a:latin typeface="Arial"/>
              <a:ea typeface="Arial"/>
              <a:cs typeface="Arial"/>
            </a:endParaRPr>
          </a:p>
        </p:txBody>
      </p:sp>
      <p:grpSp>
        <p:nvGrpSpPr>
          <p:cNvPr id="46" name="図形グループ 45"/>
          <p:cNvGrpSpPr/>
          <p:nvPr/>
        </p:nvGrpSpPr>
        <p:grpSpPr>
          <a:xfrm>
            <a:off x="1037883" y="1545634"/>
            <a:ext cx="3283995" cy="5073774"/>
            <a:chOff x="6365388" y="417580"/>
            <a:chExt cx="3669539" cy="5669439"/>
          </a:xfrm>
        </p:grpSpPr>
        <p:sp>
          <p:nvSpPr>
            <p:cNvPr id="47" name="円/楕円 46"/>
            <p:cNvSpPr/>
            <p:nvPr/>
          </p:nvSpPr>
          <p:spPr>
            <a:xfrm>
              <a:off x="6577557" y="2496793"/>
              <a:ext cx="164795" cy="164795"/>
            </a:xfrm>
            <a:prstGeom prst="ellipse">
              <a:avLst/>
            </a:prstGeom>
            <a:solidFill>
              <a:srgbClr val="824A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/>
                <a:ea typeface="Arial"/>
              </a:endParaRPr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6772629" y="2496793"/>
              <a:ext cx="164795" cy="164795"/>
            </a:xfrm>
            <a:prstGeom prst="ellipse">
              <a:avLst/>
            </a:prstGeom>
            <a:solidFill>
              <a:srgbClr val="001C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/>
                <a:ea typeface="Arial"/>
              </a:endParaRPr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6967701" y="2496793"/>
              <a:ext cx="164795" cy="16479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/>
                <a:ea typeface="Arial"/>
              </a:endParaRPr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7162773" y="2496793"/>
              <a:ext cx="164795" cy="164795"/>
            </a:xfrm>
            <a:prstGeom prst="ellipse">
              <a:avLst/>
            </a:prstGeom>
            <a:solidFill>
              <a:srgbClr val="0AB3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/>
                <a:ea typeface="Arial"/>
              </a:endParaRPr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6729957" y="3002761"/>
              <a:ext cx="164795" cy="164795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/>
                <a:ea typeface="Arial"/>
              </a:endParaRPr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6925029" y="3002761"/>
              <a:ext cx="164795" cy="164795"/>
            </a:xfrm>
            <a:prstGeom prst="ellipse">
              <a:avLst/>
            </a:prstGeom>
            <a:solidFill>
              <a:srgbClr val="2AD5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/>
                <a:ea typeface="Arial"/>
              </a:endParaRPr>
            </a:p>
          </p:txBody>
        </p:sp>
        <p:sp>
          <p:nvSpPr>
            <p:cNvPr id="53" name="円/楕円 52"/>
            <p:cNvSpPr/>
            <p:nvPr/>
          </p:nvSpPr>
          <p:spPr>
            <a:xfrm>
              <a:off x="7120101" y="3002761"/>
              <a:ext cx="164795" cy="164795"/>
            </a:xfrm>
            <a:prstGeom prst="ellipse">
              <a:avLst/>
            </a:prstGeom>
            <a:solidFill>
              <a:srgbClr val="9CFF3A"/>
            </a:solidFill>
            <a:ln>
              <a:solidFill>
                <a:srgbClr val="9FFF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/>
                <a:ea typeface="Arial"/>
              </a:endParaRPr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7315173" y="3002761"/>
              <a:ext cx="164795" cy="164795"/>
            </a:xfrm>
            <a:prstGeom prst="ellipse">
              <a:avLst/>
            </a:prstGeom>
            <a:solidFill>
              <a:srgbClr val="CC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/>
                <a:ea typeface="Arial"/>
              </a:endParaRPr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6882357" y="3496537"/>
              <a:ext cx="164795" cy="164795"/>
            </a:xfrm>
            <a:prstGeom prst="ellipse">
              <a:avLst/>
            </a:prstGeom>
            <a:solidFill>
              <a:srgbClr val="FFFF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/>
                <a:ea typeface="Arial"/>
              </a:endParaRPr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7077429" y="3496537"/>
              <a:ext cx="164795" cy="164795"/>
            </a:xfrm>
            <a:prstGeom prst="ellipse">
              <a:avLst/>
            </a:prstGeom>
            <a:solidFill>
              <a:srgbClr val="FFD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/>
                <a:ea typeface="Arial"/>
              </a:endParaRPr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7272501" y="3496537"/>
              <a:ext cx="164795" cy="16479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/>
                <a:ea typeface="Arial"/>
              </a:endParaRPr>
            </a:p>
          </p:txBody>
        </p:sp>
        <p:sp>
          <p:nvSpPr>
            <p:cNvPr id="58" name="円/楕円 57"/>
            <p:cNvSpPr/>
            <p:nvPr/>
          </p:nvSpPr>
          <p:spPr>
            <a:xfrm>
              <a:off x="7467573" y="3496537"/>
              <a:ext cx="164795" cy="16479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/>
                <a:ea typeface="Arial"/>
              </a:endParaRPr>
            </a:p>
          </p:txBody>
        </p:sp>
        <p:cxnSp>
          <p:nvCxnSpPr>
            <p:cNvPr id="59" name="直線矢印コネクタ 58"/>
            <p:cNvCxnSpPr/>
            <p:nvPr/>
          </p:nvCxnSpPr>
          <p:spPr>
            <a:xfrm flipV="1">
              <a:off x="7456526" y="496963"/>
              <a:ext cx="0" cy="9314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テキスト ボックス 59"/>
            <p:cNvSpPr txBox="1"/>
            <p:nvPr/>
          </p:nvSpPr>
          <p:spPr>
            <a:xfrm>
              <a:off x="8844199" y="1434094"/>
              <a:ext cx="363971" cy="412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latin typeface="Arial"/>
                  <a:ea typeface="Arial"/>
                </a:rPr>
                <a:t>λ</a:t>
              </a:r>
              <a:endParaRPr kumimoji="1" lang="ja-JP" altLang="en-US" b="1" dirty="0">
                <a:latin typeface="Arial"/>
                <a:ea typeface="Arial"/>
              </a:endParaRPr>
            </a:p>
          </p:txBody>
        </p:sp>
        <p:cxnSp>
          <p:nvCxnSpPr>
            <p:cNvPr id="61" name="直線矢印コネクタ 60"/>
            <p:cNvCxnSpPr/>
            <p:nvPr/>
          </p:nvCxnSpPr>
          <p:spPr>
            <a:xfrm>
              <a:off x="7450956" y="1418933"/>
              <a:ext cx="169333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二等辺三角形 61"/>
            <p:cNvSpPr/>
            <p:nvPr/>
          </p:nvSpPr>
          <p:spPr>
            <a:xfrm>
              <a:off x="7668805" y="420030"/>
              <a:ext cx="37061" cy="998903"/>
            </a:xfrm>
            <a:prstGeom prst="triangle">
              <a:avLst/>
            </a:prstGeom>
            <a:solidFill>
              <a:srgbClr val="824AAC"/>
            </a:solidFill>
            <a:ln>
              <a:solidFill>
                <a:srgbClr val="824A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latin typeface="Arial"/>
                <a:ea typeface="Arial"/>
              </a:endParaRPr>
            </a:p>
          </p:txBody>
        </p:sp>
        <p:sp>
          <p:nvSpPr>
            <p:cNvPr id="63" name="二等辺三角形 62"/>
            <p:cNvSpPr/>
            <p:nvPr/>
          </p:nvSpPr>
          <p:spPr>
            <a:xfrm>
              <a:off x="8062330" y="422480"/>
              <a:ext cx="37061" cy="998903"/>
            </a:xfrm>
            <a:prstGeom prst="triangle">
              <a:avLst/>
            </a:prstGeom>
            <a:solidFill>
              <a:srgbClr val="102E6A"/>
            </a:solidFill>
            <a:ln>
              <a:solidFill>
                <a:srgbClr val="001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latin typeface="Arial"/>
                <a:ea typeface="Arial"/>
              </a:endParaRPr>
            </a:p>
          </p:txBody>
        </p:sp>
        <p:sp>
          <p:nvSpPr>
            <p:cNvPr id="64" name="二等辺三角形 63"/>
            <p:cNvSpPr/>
            <p:nvPr/>
          </p:nvSpPr>
          <p:spPr>
            <a:xfrm>
              <a:off x="8450673" y="417580"/>
              <a:ext cx="37061" cy="998903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latin typeface="Arial"/>
                <a:ea typeface="Arial"/>
              </a:endParaRPr>
            </a:p>
          </p:txBody>
        </p:sp>
        <p:sp>
          <p:nvSpPr>
            <p:cNvPr id="65" name="二等辺三角形 64"/>
            <p:cNvSpPr/>
            <p:nvPr/>
          </p:nvSpPr>
          <p:spPr>
            <a:xfrm>
              <a:off x="8844198" y="420030"/>
              <a:ext cx="37061" cy="998903"/>
            </a:xfrm>
            <a:prstGeom prst="triangle">
              <a:avLst/>
            </a:prstGeom>
            <a:solidFill>
              <a:srgbClr val="0AB3F0"/>
            </a:solidFill>
            <a:ln>
              <a:solidFill>
                <a:srgbClr val="0AB3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latin typeface="Arial"/>
                <a:ea typeface="Arial"/>
              </a:endParaRPr>
            </a:p>
          </p:txBody>
        </p:sp>
        <p:cxnSp>
          <p:nvCxnSpPr>
            <p:cNvPr id="66" name="カギ線コネクタ 65"/>
            <p:cNvCxnSpPr/>
            <p:nvPr/>
          </p:nvCxnSpPr>
          <p:spPr>
            <a:xfrm rot="5400000" flipH="1" flipV="1">
              <a:off x="6651864" y="1461322"/>
              <a:ext cx="1043563" cy="1027381"/>
            </a:xfrm>
            <a:prstGeom prst="bentConnector3">
              <a:avLst>
                <a:gd name="adj1" fmla="val 67855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カギ線コネクタ 66"/>
            <p:cNvCxnSpPr/>
            <p:nvPr/>
          </p:nvCxnSpPr>
          <p:spPr>
            <a:xfrm rot="5400000" flipH="1" flipV="1">
              <a:off x="6938974" y="1373458"/>
              <a:ext cx="1039407" cy="120730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カギ線コネクタ 67"/>
            <p:cNvCxnSpPr/>
            <p:nvPr/>
          </p:nvCxnSpPr>
          <p:spPr>
            <a:xfrm rot="5400000" flipH="1" flipV="1">
              <a:off x="7245052" y="1254132"/>
              <a:ext cx="1047728" cy="1437635"/>
            </a:xfrm>
            <a:prstGeom prst="bentConnector3">
              <a:avLst>
                <a:gd name="adj1" fmla="val 28263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カギ線コネクタ 68"/>
            <p:cNvCxnSpPr/>
            <p:nvPr/>
          </p:nvCxnSpPr>
          <p:spPr>
            <a:xfrm rot="5400000" flipH="1" flipV="1">
              <a:off x="7522900" y="1175516"/>
              <a:ext cx="1043568" cy="1599027"/>
            </a:xfrm>
            <a:prstGeom prst="bentConnector3">
              <a:avLst>
                <a:gd name="adj1" fmla="val 1429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矢印コネクタ 69"/>
            <p:cNvCxnSpPr/>
            <p:nvPr/>
          </p:nvCxnSpPr>
          <p:spPr>
            <a:xfrm flipV="1">
              <a:off x="8212618" y="2620237"/>
              <a:ext cx="0" cy="9314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二等辺三角形 70"/>
            <p:cNvSpPr/>
            <p:nvPr/>
          </p:nvSpPr>
          <p:spPr>
            <a:xfrm>
              <a:off x="8476372" y="2543304"/>
              <a:ext cx="37061" cy="998903"/>
            </a:xfrm>
            <a:prstGeom prst="triangl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latin typeface="Arial"/>
                <a:ea typeface="Arial"/>
              </a:endParaRPr>
            </a:p>
          </p:txBody>
        </p:sp>
        <p:sp>
          <p:nvSpPr>
            <p:cNvPr id="72" name="二等辺三角形 71"/>
            <p:cNvSpPr/>
            <p:nvPr/>
          </p:nvSpPr>
          <p:spPr>
            <a:xfrm>
              <a:off x="8869897" y="2545754"/>
              <a:ext cx="37061" cy="998903"/>
            </a:xfrm>
            <a:prstGeom prst="triangle">
              <a:avLst/>
            </a:prstGeom>
            <a:solidFill>
              <a:srgbClr val="2AD52A"/>
            </a:solidFill>
            <a:ln>
              <a:solidFill>
                <a:srgbClr val="2AD5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latin typeface="Arial"/>
                <a:ea typeface="Arial"/>
              </a:endParaRPr>
            </a:p>
          </p:txBody>
        </p:sp>
        <p:sp>
          <p:nvSpPr>
            <p:cNvPr id="73" name="二等辺三角形 72"/>
            <p:cNvSpPr/>
            <p:nvPr/>
          </p:nvSpPr>
          <p:spPr>
            <a:xfrm>
              <a:off x="9258240" y="2540855"/>
              <a:ext cx="37061" cy="998903"/>
            </a:xfrm>
            <a:prstGeom prst="triangle">
              <a:avLst/>
            </a:prstGeom>
            <a:solidFill>
              <a:srgbClr val="9CFF3A"/>
            </a:solidFill>
            <a:ln>
              <a:solidFill>
                <a:srgbClr val="9FFF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latin typeface="Arial"/>
                <a:ea typeface="Arial"/>
              </a:endParaRPr>
            </a:p>
          </p:txBody>
        </p:sp>
        <p:sp>
          <p:nvSpPr>
            <p:cNvPr id="74" name="二等辺三角形 73"/>
            <p:cNvSpPr/>
            <p:nvPr/>
          </p:nvSpPr>
          <p:spPr>
            <a:xfrm>
              <a:off x="9651765" y="2543304"/>
              <a:ext cx="37061" cy="998903"/>
            </a:xfrm>
            <a:prstGeom prst="triangle">
              <a:avLst/>
            </a:prstGeom>
            <a:solidFill>
              <a:srgbClr val="CCFF33"/>
            </a:solidFill>
            <a:ln>
              <a:solidFill>
                <a:srgbClr val="9FFF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latin typeface="Arial"/>
                <a:ea typeface="Arial"/>
              </a:endParaRPr>
            </a:p>
          </p:txBody>
        </p:sp>
        <p:grpSp>
          <p:nvGrpSpPr>
            <p:cNvPr id="75" name="グループ化 111"/>
            <p:cNvGrpSpPr/>
            <p:nvPr/>
          </p:nvGrpSpPr>
          <p:grpSpPr>
            <a:xfrm flipV="1">
              <a:off x="6959757" y="3667695"/>
              <a:ext cx="2184243" cy="974958"/>
              <a:chOff x="-1976433" y="4047650"/>
              <a:chExt cx="2184243" cy="617014"/>
            </a:xfrm>
          </p:grpSpPr>
          <p:cxnSp>
            <p:nvCxnSpPr>
              <p:cNvPr id="93" name="カギ線コネクタ 92"/>
              <p:cNvCxnSpPr/>
              <p:nvPr/>
            </p:nvCxnSpPr>
            <p:spPr>
              <a:xfrm rot="5400000" flipH="1" flipV="1">
                <a:off x="-1770024" y="3843691"/>
                <a:ext cx="614564" cy="1027381"/>
              </a:xfrm>
              <a:prstGeom prst="bentConnector3">
                <a:avLst>
                  <a:gd name="adj1" fmla="val 67855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カギ線コネクタ 93"/>
              <p:cNvCxnSpPr/>
              <p:nvPr/>
            </p:nvCxnSpPr>
            <p:spPr>
              <a:xfrm rot="5400000" flipH="1" flipV="1">
                <a:off x="-1483766" y="3754955"/>
                <a:ext cx="612114" cy="1207303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カギ線コネクタ 94"/>
              <p:cNvCxnSpPr/>
              <p:nvPr/>
            </p:nvCxnSpPr>
            <p:spPr>
              <a:xfrm rot="5400000" flipH="1" flipV="1">
                <a:off x="-1175978" y="3637339"/>
                <a:ext cx="617014" cy="1437635"/>
              </a:xfrm>
              <a:prstGeom prst="bentConnector3">
                <a:avLst>
                  <a:gd name="adj1" fmla="val 28263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カギ線コネクタ 95"/>
              <p:cNvCxnSpPr/>
              <p:nvPr/>
            </p:nvCxnSpPr>
            <p:spPr>
              <a:xfrm rot="5400000" flipH="1" flipV="1">
                <a:off x="-898985" y="3557868"/>
                <a:ext cx="614564" cy="1599027"/>
              </a:xfrm>
              <a:prstGeom prst="bentConnector3">
                <a:avLst>
                  <a:gd name="adj1" fmla="val 14290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6" name="直線矢印コネクタ 75"/>
            <p:cNvCxnSpPr/>
            <p:nvPr/>
          </p:nvCxnSpPr>
          <p:spPr>
            <a:xfrm flipV="1">
              <a:off x="7649968" y="4737195"/>
              <a:ext cx="0" cy="9314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テキスト ボックス 76"/>
            <p:cNvSpPr txBox="1"/>
            <p:nvPr/>
          </p:nvSpPr>
          <p:spPr>
            <a:xfrm>
              <a:off x="9037640" y="5674327"/>
              <a:ext cx="363971" cy="412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latin typeface="Arial"/>
                  <a:ea typeface="Arial"/>
                </a:rPr>
                <a:t>λ</a:t>
              </a:r>
              <a:endParaRPr kumimoji="1" lang="ja-JP" altLang="en-US" b="1" dirty="0">
                <a:latin typeface="Arial"/>
                <a:ea typeface="Arial"/>
              </a:endParaRPr>
            </a:p>
          </p:txBody>
        </p:sp>
        <p:sp>
          <p:nvSpPr>
            <p:cNvPr id="78" name="二等辺三角形 77"/>
            <p:cNvSpPr/>
            <p:nvPr/>
          </p:nvSpPr>
          <p:spPr>
            <a:xfrm>
              <a:off x="7965197" y="4660263"/>
              <a:ext cx="37061" cy="998903"/>
            </a:xfrm>
            <a:prstGeom prst="triangle">
              <a:avLst/>
            </a:prstGeom>
            <a:solidFill>
              <a:srgbClr val="FFFF04"/>
            </a:solidFill>
            <a:ln>
              <a:solidFill>
                <a:srgbClr val="FFFF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latin typeface="Arial"/>
                <a:ea typeface="Arial"/>
              </a:endParaRPr>
            </a:p>
          </p:txBody>
        </p:sp>
        <p:sp>
          <p:nvSpPr>
            <p:cNvPr id="79" name="二等辺三角形 78"/>
            <p:cNvSpPr/>
            <p:nvPr/>
          </p:nvSpPr>
          <p:spPr>
            <a:xfrm>
              <a:off x="8346529" y="4662713"/>
              <a:ext cx="37061" cy="998903"/>
            </a:xfrm>
            <a:prstGeom prst="triangle">
              <a:avLst/>
            </a:prstGeom>
            <a:solidFill>
              <a:srgbClr val="FFD630"/>
            </a:solidFill>
            <a:ln>
              <a:solidFill>
                <a:srgbClr val="FFD6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latin typeface="Arial"/>
                <a:ea typeface="Arial"/>
              </a:endParaRPr>
            </a:p>
          </p:txBody>
        </p:sp>
        <p:sp>
          <p:nvSpPr>
            <p:cNvPr id="80" name="二等辺三角形 79"/>
            <p:cNvSpPr/>
            <p:nvPr/>
          </p:nvSpPr>
          <p:spPr>
            <a:xfrm>
              <a:off x="8771449" y="4657813"/>
              <a:ext cx="37061" cy="998903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latin typeface="Arial"/>
                <a:ea typeface="Arial"/>
              </a:endParaRPr>
            </a:p>
          </p:txBody>
        </p:sp>
        <p:sp>
          <p:nvSpPr>
            <p:cNvPr id="81" name="二等辺三角形 80"/>
            <p:cNvSpPr/>
            <p:nvPr/>
          </p:nvSpPr>
          <p:spPr>
            <a:xfrm>
              <a:off x="9116205" y="4660263"/>
              <a:ext cx="37061" cy="998903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latin typeface="Arial"/>
                <a:ea typeface="Arial"/>
              </a:endParaRPr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9670956" y="3539758"/>
              <a:ext cx="363971" cy="412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latin typeface="Arial"/>
                  <a:ea typeface="Arial"/>
                </a:rPr>
                <a:t>λ</a:t>
              </a:r>
              <a:endParaRPr kumimoji="1" lang="ja-JP" altLang="en-US" b="1" dirty="0">
                <a:latin typeface="Arial"/>
                <a:ea typeface="Arial"/>
              </a:endParaRPr>
            </a:p>
          </p:txBody>
        </p:sp>
        <p:cxnSp>
          <p:nvCxnSpPr>
            <p:cNvPr id="83" name="カギ線コネクタ 82"/>
            <p:cNvCxnSpPr/>
            <p:nvPr/>
          </p:nvCxnSpPr>
          <p:spPr>
            <a:xfrm rot="5400000" flipH="1" flipV="1">
              <a:off x="7516049" y="2019086"/>
              <a:ext cx="270766" cy="1696582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カギ線コネクタ 83"/>
            <p:cNvCxnSpPr/>
            <p:nvPr/>
          </p:nvCxnSpPr>
          <p:spPr>
            <a:xfrm rot="5400000" flipH="1" flipV="1">
              <a:off x="7840723" y="1991474"/>
              <a:ext cx="176986" cy="1843580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カギ線コネクタ 84"/>
            <p:cNvCxnSpPr>
              <a:stCxn id="53" idx="0"/>
            </p:cNvCxnSpPr>
            <p:nvPr/>
          </p:nvCxnSpPr>
          <p:spPr>
            <a:xfrm rot="5400000" flipH="1" flipV="1">
              <a:off x="8179672" y="1924948"/>
              <a:ext cx="100640" cy="2054987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カギ線コネクタ 85"/>
            <p:cNvCxnSpPr>
              <a:stCxn id="54" idx="0"/>
            </p:cNvCxnSpPr>
            <p:nvPr/>
          </p:nvCxnSpPr>
          <p:spPr>
            <a:xfrm rot="5400000" flipH="1" flipV="1">
              <a:off x="8491141" y="1879951"/>
              <a:ext cx="29240" cy="2216381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矢印コネクタ 86"/>
            <p:cNvCxnSpPr/>
            <p:nvPr/>
          </p:nvCxnSpPr>
          <p:spPr>
            <a:xfrm>
              <a:off x="8207048" y="3542208"/>
              <a:ext cx="169333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矢印コネクタ 87"/>
            <p:cNvCxnSpPr/>
            <p:nvPr/>
          </p:nvCxnSpPr>
          <p:spPr>
            <a:xfrm>
              <a:off x="7644398" y="5659166"/>
              <a:ext cx="169333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テキスト ボックス 88"/>
            <p:cNvSpPr txBox="1"/>
            <p:nvPr/>
          </p:nvSpPr>
          <p:spPr>
            <a:xfrm>
              <a:off x="7187787" y="3678041"/>
              <a:ext cx="397613" cy="5158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latin typeface="Arial"/>
                  <a:ea typeface="Arial"/>
                </a:rPr>
                <a:t>x</a:t>
              </a:r>
              <a:endParaRPr kumimoji="1" lang="ja-JP" altLang="en-US" sz="2400" b="1" dirty="0">
                <a:latin typeface="Arial"/>
                <a:ea typeface="Arial"/>
              </a:endParaRPr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6365684" y="2615180"/>
              <a:ext cx="421289" cy="5158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latin typeface="Arial"/>
                  <a:ea typeface="Arial"/>
                </a:rPr>
                <a:t>y</a:t>
              </a:r>
              <a:endParaRPr kumimoji="1" lang="ja-JP" altLang="en-US" sz="2400" b="1" dirty="0">
                <a:latin typeface="Arial"/>
                <a:ea typeface="Arial"/>
              </a:endParaRPr>
            </a:p>
          </p:txBody>
        </p:sp>
        <p:cxnSp>
          <p:nvCxnSpPr>
            <p:cNvPr id="91" name="直線矢印コネクタ 90"/>
            <p:cNvCxnSpPr/>
            <p:nvPr/>
          </p:nvCxnSpPr>
          <p:spPr>
            <a:xfrm flipV="1">
              <a:off x="6365684" y="2846012"/>
              <a:ext cx="0" cy="10185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矢印コネクタ 91"/>
            <p:cNvCxnSpPr/>
            <p:nvPr/>
          </p:nvCxnSpPr>
          <p:spPr>
            <a:xfrm rot="5400000" flipV="1">
              <a:off x="6803806" y="3426104"/>
              <a:ext cx="0" cy="87683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曲折矢印 96"/>
          <p:cNvSpPr/>
          <p:nvPr/>
        </p:nvSpPr>
        <p:spPr>
          <a:xfrm rot="13600677">
            <a:off x="4069262" y="4799431"/>
            <a:ext cx="1264437" cy="1068128"/>
          </a:xfrm>
          <a:prstGeom prst="ben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4512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1618"/>
            <a:ext cx="8229600" cy="1143000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altLang="ja-JP" sz="2800" dirty="0" smtClean="0">
                <a:latin typeface="Arial"/>
                <a:ea typeface="Arial"/>
                <a:cs typeface="Arial"/>
              </a:rPr>
              <a:t>How to apply PALM &amp; STORM to optical comb? </a:t>
            </a:r>
            <a:endParaRPr kumimoji="1" lang="ja-JP" altLang="en-US" sz="2000" dirty="0">
              <a:latin typeface="Arial"/>
              <a:cs typeface="Arial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881696"/>
            <a:ext cx="5391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ja-JP" dirty="0" smtClean="0">
                <a:latin typeface="Arial"/>
                <a:ea typeface="Arial"/>
                <a:cs typeface="Arial"/>
              </a:rPr>
              <a:t>Localization technique can  be applied to comb?</a:t>
            </a:r>
            <a:endParaRPr kumimoji="1" lang="ja-JP" altLang="en-US" dirty="0">
              <a:latin typeface="Arial"/>
              <a:ea typeface="Arial"/>
              <a:cs typeface="Arial"/>
            </a:endParaRPr>
          </a:p>
        </p:txBody>
      </p:sp>
      <p:grpSp>
        <p:nvGrpSpPr>
          <p:cNvPr id="157" name="図形グループ 156"/>
          <p:cNvGrpSpPr/>
          <p:nvPr/>
        </p:nvGrpSpPr>
        <p:grpSpPr>
          <a:xfrm>
            <a:off x="326549" y="1460830"/>
            <a:ext cx="8628936" cy="2259827"/>
            <a:chOff x="2198610" y="2960333"/>
            <a:chExt cx="5936991" cy="1554835"/>
          </a:xfrm>
        </p:grpSpPr>
        <p:grpSp>
          <p:nvGrpSpPr>
            <p:cNvPr id="98" name="図形グループ 97"/>
            <p:cNvGrpSpPr/>
            <p:nvPr/>
          </p:nvGrpSpPr>
          <p:grpSpPr>
            <a:xfrm>
              <a:off x="2579150" y="2963088"/>
              <a:ext cx="1054811" cy="1164539"/>
              <a:chOff x="3442330" y="2635690"/>
              <a:chExt cx="1054811" cy="1164539"/>
            </a:xfrm>
          </p:grpSpPr>
          <p:sp>
            <p:nvSpPr>
              <p:cNvPr id="99" name="円/楕円 98"/>
              <p:cNvSpPr/>
              <p:nvPr/>
            </p:nvSpPr>
            <p:spPr>
              <a:xfrm>
                <a:off x="3442330" y="2635690"/>
                <a:ext cx="164795" cy="164795"/>
              </a:xfrm>
              <a:prstGeom prst="ellipse">
                <a:avLst/>
              </a:prstGeom>
              <a:solidFill>
                <a:srgbClr val="824A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Arial"/>
                  <a:ea typeface="Arial"/>
                </a:endParaRPr>
              </a:p>
            </p:txBody>
          </p:sp>
          <p:sp>
            <p:nvSpPr>
              <p:cNvPr id="100" name="円/楕円 99"/>
              <p:cNvSpPr/>
              <p:nvPr/>
            </p:nvSpPr>
            <p:spPr>
              <a:xfrm>
                <a:off x="3637402" y="2635690"/>
                <a:ext cx="164795" cy="164795"/>
              </a:xfrm>
              <a:prstGeom prst="ellipse">
                <a:avLst/>
              </a:prstGeom>
              <a:solidFill>
                <a:srgbClr val="001C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Arial"/>
                  <a:ea typeface="Arial"/>
                </a:endParaRPr>
              </a:p>
            </p:txBody>
          </p:sp>
          <p:sp>
            <p:nvSpPr>
              <p:cNvPr id="101" name="円/楕円 100"/>
              <p:cNvSpPr/>
              <p:nvPr/>
            </p:nvSpPr>
            <p:spPr>
              <a:xfrm>
                <a:off x="3832474" y="2635690"/>
                <a:ext cx="164795" cy="164795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Arial"/>
                  <a:ea typeface="Arial"/>
                </a:endParaRPr>
              </a:p>
            </p:txBody>
          </p:sp>
          <p:sp>
            <p:nvSpPr>
              <p:cNvPr id="102" name="円/楕円 101"/>
              <p:cNvSpPr/>
              <p:nvPr/>
            </p:nvSpPr>
            <p:spPr>
              <a:xfrm>
                <a:off x="4027546" y="2635690"/>
                <a:ext cx="164795" cy="164795"/>
              </a:xfrm>
              <a:prstGeom prst="ellipse">
                <a:avLst/>
              </a:prstGeom>
              <a:solidFill>
                <a:srgbClr val="0AB3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Arial"/>
                  <a:ea typeface="Arial"/>
                </a:endParaRPr>
              </a:p>
            </p:txBody>
          </p:sp>
          <p:sp>
            <p:nvSpPr>
              <p:cNvPr id="103" name="円/楕円 102"/>
              <p:cNvSpPr/>
              <p:nvPr/>
            </p:nvSpPr>
            <p:spPr>
              <a:xfrm>
                <a:off x="3594730" y="3141658"/>
                <a:ext cx="164795" cy="164795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Arial"/>
                  <a:ea typeface="Arial"/>
                </a:endParaRPr>
              </a:p>
            </p:txBody>
          </p:sp>
          <p:sp>
            <p:nvSpPr>
              <p:cNvPr id="104" name="円/楕円 103"/>
              <p:cNvSpPr/>
              <p:nvPr/>
            </p:nvSpPr>
            <p:spPr>
              <a:xfrm>
                <a:off x="3789802" y="3141658"/>
                <a:ext cx="164795" cy="164795"/>
              </a:xfrm>
              <a:prstGeom prst="ellipse">
                <a:avLst/>
              </a:prstGeom>
              <a:solidFill>
                <a:srgbClr val="2AD5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Arial"/>
                  <a:ea typeface="Arial"/>
                </a:endParaRPr>
              </a:p>
            </p:txBody>
          </p:sp>
          <p:sp>
            <p:nvSpPr>
              <p:cNvPr id="105" name="円/楕円 104"/>
              <p:cNvSpPr/>
              <p:nvPr/>
            </p:nvSpPr>
            <p:spPr>
              <a:xfrm>
                <a:off x="3984874" y="3141658"/>
                <a:ext cx="164795" cy="164795"/>
              </a:xfrm>
              <a:prstGeom prst="ellipse">
                <a:avLst/>
              </a:prstGeom>
              <a:solidFill>
                <a:srgbClr val="9CFF3A"/>
              </a:solidFill>
              <a:ln>
                <a:solidFill>
                  <a:srgbClr val="9FFF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Arial"/>
                  <a:ea typeface="Arial"/>
                </a:endParaRPr>
              </a:p>
            </p:txBody>
          </p:sp>
          <p:sp>
            <p:nvSpPr>
              <p:cNvPr id="106" name="円/楕円 105"/>
              <p:cNvSpPr/>
              <p:nvPr/>
            </p:nvSpPr>
            <p:spPr>
              <a:xfrm>
                <a:off x="4179946" y="3141658"/>
                <a:ext cx="164795" cy="164795"/>
              </a:xfrm>
              <a:prstGeom prst="ellipse">
                <a:avLst/>
              </a:prstGeom>
              <a:solidFill>
                <a:srgbClr val="CC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Arial"/>
                  <a:ea typeface="Arial"/>
                </a:endParaRPr>
              </a:p>
            </p:txBody>
          </p:sp>
          <p:sp>
            <p:nvSpPr>
              <p:cNvPr id="107" name="円/楕円 106"/>
              <p:cNvSpPr/>
              <p:nvPr/>
            </p:nvSpPr>
            <p:spPr>
              <a:xfrm>
                <a:off x="3747130" y="3635434"/>
                <a:ext cx="164795" cy="164795"/>
              </a:xfrm>
              <a:prstGeom prst="ellipse">
                <a:avLst/>
              </a:prstGeom>
              <a:solidFill>
                <a:srgbClr val="FFFF0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Arial"/>
                  <a:ea typeface="Arial"/>
                </a:endParaRPr>
              </a:p>
            </p:txBody>
          </p:sp>
          <p:sp>
            <p:nvSpPr>
              <p:cNvPr id="108" name="円/楕円 107"/>
              <p:cNvSpPr/>
              <p:nvPr/>
            </p:nvSpPr>
            <p:spPr>
              <a:xfrm>
                <a:off x="3942202" y="3635434"/>
                <a:ext cx="164795" cy="164795"/>
              </a:xfrm>
              <a:prstGeom prst="ellipse">
                <a:avLst/>
              </a:prstGeom>
              <a:solidFill>
                <a:srgbClr val="FFD6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Arial"/>
                  <a:ea typeface="Arial"/>
                </a:endParaRPr>
              </a:p>
            </p:txBody>
          </p:sp>
          <p:sp>
            <p:nvSpPr>
              <p:cNvPr id="109" name="円/楕円 108"/>
              <p:cNvSpPr/>
              <p:nvPr/>
            </p:nvSpPr>
            <p:spPr>
              <a:xfrm>
                <a:off x="4137274" y="3635434"/>
                <a:ext cx="164795" cy="164795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Arial"/>
                  <a:ea typeface="Arial"/>
                </a:endParaRPr>
              </a:p>
            </p:txBody>
          </p:sp>
          <p:sp>
            <p:nvSpPr>
              <p:cNvPr id="110" name="円/楕円 109"/>
              <p:cNvSpPr/>
              <p:nvPr/>
            </p:nvSpPr>
            <p:spPr>
              <a:xfrm>
                <a:off x="4332346" y="3635434"/>
                <a:ext cx="164795" cy="16479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Arial"/>
                  <a:ea typeface="Arial"/>
                </a:endParaRPr>
              </a:p>
            </p:txBody>
          </p:sp>
        </p:grpSp>
        <p:sp>
          <p:nvSpPr>
            <p:cNvPr id="111" name="テキスト ボックス 110"/>
            <p:cNvSpPr txBox="1"/>
            <p:nvPr/>
          </p:nvSpPr>
          <p:spPr>
            <a:xfrm>
              <a:off x="3238989" y="4193944"/>
              <a:ext cx="244828" cy="317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latin typeface="Arial"/>
                  <a:ea typeface="Arial"/>
                </a:rPr>
                <a:t>x</a:t>
              </a:r>
              <a:endParaRPr kumimoji="1" lang="ja-JP" altLang="en-US" sz="2400" b="1" dirty="0">
                <a:latin typeface="Arial"/>
                <a:ea typeface="Arial"/>
              </a:endParaRPr>
            </a:p>
          </p:txBody>
        </p:sp>
        <p:sp>
          <p:nvSpPr>
            <p:cNvPr id="112" name="テキスト ボックス 111"/>
            <p:cNvSpPr txBox="1"/>
            <p:nvPr/>
          </p:nvSpPr>
          <p:spPr>
            <a:xfrm>
              <a:off x="2198610" y="2992184"/>
              <a:ext cx="259406" cy="317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latin typeface="Arial"/>
                  <a:ea typeface="Arial"/>
                </a:rPr>
                <a:t>y</a:t>
              </a:r>
              <a:endParaRPr kumimoji="1" lang="ja-JP" altLang="en-US" sz="2400" b="1" dirty="0">
                <a:latin typeface="Arial"/>
                <a:ea typeface="Arial"/>
              </a:endParaRPr>
            </a:p>
          </p:txBody>
        </p:sp>
        <p:cxnSp>
          <p:nvCxnSpPr>
            <p:cNvPr id="113" name="直線矢印コネクタ 112"/>
            <p:cNvCxnSpPr/>
            <p:nvPr/>
          </p:nvCxnSpPr>
          <p:spPr>
            <a:xfrm flipV="1">
              <a:off x="2357356" y="3421440"/>
              <a:ext cx="0" cy="10185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矢印コネクタ 113"/>
            <p:cNvCxnSpPr/>
            <p:nvPr/>
          </p:nvCxnSpPr>
          <p:spPr>
            <a:xfrm rot="5400000" flipV="1">
              <a:off x="2785556" y="3981690"/>
              <a:ext cx="0" cy="87683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5" name="図形グループ 114"/>
            <p:cNvGrpSpPr/>
            <p:nvPr/>
          </p:nvGrpSpPr>
          <p:grpSpPr>
            <a:xfrm>
              <a:off x="4834931" y="2966671"/>
              <a:ext cx="1054811" cy="1164539"/>
              <a:chOff x="3442330" y="2635690"/>
              <a:chExt cx="1054811" cy="1164539"/>
            </a:xfrm>
          </p:grpSpPr>
          <p:sp>
            <p:nvSpPr>
              <p:cNvPr id="116" name="円/楕円 115"/>
              <p:cNvSpPr/>
              <p:nvPr/>
            </p:nvSpPr>
            <p:spPr>
              <a:xfrm>
                <a:off x="3442330" y="2635690"/>
                <a:ext cx="164795" cy="164795"/>
              </a:xfrm>
              <a:prstGeom prst="ellipse">
                <a:avLst/>
              </a:prstGeom>
              <a:solidFill>
                <a:srgbClr val="824A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Arial"/>
                  <a:ea typeface="Arial"/>
                </a:endParaRPr>
              </a:p>
            </p:txBody>
          </p:sp>
          <p:sp>
            <p:nvSpPr>
              <p:cNvPr id="117" name="円/楕円 116"/>
              <p:cNvSpPr/>
              <p:nvPr/>
            </p:nvSpPr>
            <p:spPr>
              <a:xfrm>
                <a:off x="3637402" y="2635690"/>
                <a:ext cx="164795" cy="164795"/>
              </a:xfrm>
              <a:prstGeom prst="ellipse">
                <a:avLst/>
              </a:prstGeom>
              <a:solidFill>
                <a:srgbClr val="001C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Arial"/>
                  <a:ea typeface="Arial"/>
                </a:endParaRPr>
              </a:p>
            </p:txBody>
          </p:sp>
          <p:sp>
            <p:nvSpPr>
              <p:cNvPr id="118" name="円/楕円 117"/>
              <p:cNvSpPr/>
              <p:nvPr/>
            </p:nvSpPr>
            <p:spPr>
              <a:xfrm>
                <a:off x="3832474" y="2635690"/>
                <a:ext cx="164795" cy="164795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Arial"/>
                  <a:ea typeface="Arial"/>
                </a:endParaRPr>
              </a:p>
            </p:txBody>
          </p:sp>
          <p:sp>
            <p:nvSpPr>
              <p:cNvPr id="119" name="円/楕円 118"/>
              <p:cNvSpPr/>
              <p:nvPr/>
            </p:nvSpPr>
            <p:spPr>
              <a:xfrm>
                <a:off x="4027546" y="2635690"/>
                <a:ext cx="164795" cy="164795"/>
              </a:xfrm>
              <a:prstGeom prst="ellipse">
                <a:avLst/>
              </a:prstGeom>
              <a:solidFill>
                <a:srgbClr val="0AB3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Arial"/>
                  <a:ea typeface="Arial"/>
                </a:endParaRPr>
              </a:p>
            </p:txBody>
          </p:sp>
          <p:sp>
            <p:nvSpPr>
              <p:cNvPr id="120" name="円/楕円 119"/>
              <p:cNvSpPr/>
              <p:nvPr/>
            </p:nvSpPr>
            <p:spPr>
              <a:xfrm>
                <a:off x="3594730" y="3141658"/>
                <a:ext cx="164795" cy="164795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Arial"/>
                  <a:ea typeface="Arial"/>
                </a:endParaRPr>
              </a:p>
            </p:txBody>
          </p:sp>
          <p:sp>
            <p:nvSpPr>
              <p:cNvPr id="121" name="円/楕円 120"/>
              <p:cNvSpPr/>
              <p:nvPr/>
            </p:nvSpPr>
            <p:spPr>
              <a:xfrm>
                <a:off x="3789802" y="3141658"/>
                <a:ext cx="164795" cy="164795"/>
              </a:xfrm>
              <a:prstGeom prst="ellipse">
                <a:avLst/>
              </a:prstGeom>
              <a:solidFill>
                <a:srgbClr val="2AD5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Arial"/>
                  <a:ea typeface="Arial"/>
                </a:endParaRPr>
              </a:p>
            </p:txBody>
          </p:sp>
          <p:sp>
            <p:nvSpPr>
              <p:cNvPr id="122" name="円/楕円 121"/>
              <p:cNvSpPr/>
              <p:nvPr/>
            </p:nvSpPr>
            <p:spPr>
              <a:xfrm>
                <a:off x="3984874" y="3141658"/>
                <a:ext cx="164795" cy="164795"/>
              </a:xfrm>
              <a:prstGeom prst="ellipse">
                <a:avLst/>
              </a:prstGeom>
              <a:solidFill>
                <a:srgbClr val="9CFF3A"/>
              </a:solidFill>
              <a:ln>
                <a:solidFill>
                  <a:srgbClr val="9FFF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Arial"/>
                  <a:ea typeface="Arial"/>
                </a:endParaRPr>
              </a:p>
            </p:txBody>
          </p:sp>
          <p:sp>
            <p:nvSpPr>
              <p:cNvPr id="123" name="円/楕円 122"/>
              <p:cNvSpPr/>
              <p:nvPr/>
            </p:nvSpPr>
            <p:spPr>
              <a:xfrm>
                <a:off x="4179946" y="3141658"/>
                <a:ext cx="164795" cy="164795"/>
              </a:xfrm>
              <a:prstGeom prst="ellipse">
                <a:avLst/>
              </a:prstGeom>
              <a:solidFill>
                <a:srgbClr val="CC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Arial"/>
                  <a:ea typeface="Arial"/>
                </a:endParaRPr>
              </a:p>
            </p:txBody>
          </p:sp>
          <p:sp>
            <p:nvSpPr>
              <p:cNvPr id="124" name="円/楕円 123"/>
              <p:cNvSpPr/>
              <p:nvPr/>
            </p:nvSpPr>
            <p:spPr>
              <a:xfrm>
                <a:off x="3747130" y="3635434"/>
                <a:ext cx="164795" cy="164795"/>
              </a:xfrm>
              <a:prstGeom prst="ellipse">
                <a:avLst/>
              </a:prstGeom>
              <a:solidFill>
                <a:srgbClr val="FFFF0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Arial"/>
                  <a:ea typeface="Arial"/>
                </a:endParaRPr>
              </a:p>
            </p:txBody>
          </p:sp>
          <p:sp>
            <p:nvSpPr>
              <p:cNvPr id="125" name="円/楕円 124"/>
              <p:cNvSpPr/>
              <p:nvPr/>
            </p:nvSpPr>
            <p:spPr>
              <a:xfrm>
                <a:off x="3942202" y="3635434"/>
                <a:ext cx="164795" cy="164795"/>
              </a:xfrm>
              <a:prstGeom prst="ellipse">
                <a:avLst/>
              </a:prstGeom>
              <a:solidFill>
                <a:srgbClr val="FFD6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Arial"/>
                  <a:ea typeface="Arial"/>
                </a:endParaRPr>
              </a:p>
            </p:txBody>
          </p:sp>
          <p:sp>
            <p:nvSpPr>
              <p:cNvPr id="126" name="円/楕円 125"/>
              <p:cNvSpPr/>
              <p:nvPr/>
            </p:nvSpPr>
            <p:spPr>
              <a:xfrm>
                <a:off x="4137274" y="3635434"/>
                <a:ext cx="164795" cy="164795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Arial"/>
                  <a:ea typeface="Arial"/>
                </a:endParaRPr>
              </a:p>
            </p:txBody>
          </p:sp>
          <p:sp>
            <p:nvSpPr>
              <p:cNvPr id="127" name="円/楕円 126"/>
              <p:cNvSpPr/>
              <p:nvPr/>
            </p:nvSpPr>
            <p:spPr>
              <a:xfrm>
                <a:off x="4332346" y="3635434"/>
                <a:ext cx="164795" cy="16479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Arial"/>
                  <a:ea typeface="Arial"/>
                </a:endParaRPr>
              </a:p>
            </p:txBody>
          </p:sp>
        </p:grpSp>
        <p:sp>
          <p:nvSpPr>
            <p:cNvPr id="128" name="テキスト ボックス 127"/>
            <p:cNvSpPr txBox="1"/>
            <p:nvPr/>
          </p:nvSpPr>
          <p:spPr>
            <a:xfrm>
              <a:off x="5494770" y="4197527"/>
              <a:ext cx="244828" cy="317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latin typeface="Arial"/>
                  <a:ea typeface="Arial"/>
                </a:rPr>
                <a:t>x</a:t>
              </a:r>
              <a:endParaRPr kumimoji="1" lang="ja-JP" altLang="en-US" sz="2400" b="1" dirty="0">
                <a:latin typeface="Arial"/>
                <a:ea typeface="Arial"/>
              </a:endParaRPr>
            </a:p>
          </p:txBody>
        </p:sp>
        <p:sp>
          <p:nvSpPr>
            <p:cNvPr id="129" name="テキスト ボックス 128"/>
            <p:cNvSpPr txBox="1"/>
            <p:nvPr/>
          </p:nvSpPr>
          <p:spPr>
            <a:xfrm>
              <a:off x="4454391" y="2995767"/>
              <a:ext cx="259406" cy="317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latin typeface="Arial"/>
                  <a:ea typeface="Arial"/>
                </a:rPr>
                <a:t>y</a:t>
              </a:r>
              <a:endParaRPr kumimoji="1" lang="ja-JP" altLang="en-US" sz="2400" b="1" dirty="0">
                <a:latin typeface="Arial"/>
                <a:ea typeface="Arial"/>
              </a:endParaRPr>
            </a:p>
          </p:txBody>
        </p:sp>
        <p:cxnSp>
          <p:nvCxnSpPr>
            <p:cNvPr id="130" name="直線矢印コネクタ 129"/>
            <p:cNvCxnSpPr/>
            <p:nvPr/>
          </p:nvCxnSpPr>
          <p:spPr>
            <a:xfrm flipV="1">
              <a:off x="4613137" y="3425023"/>
              <a:ext cx="0" cy="10185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線矢印コネクタ 130"/>
            <p:cNvCxnSpPr/>
            <p:nvPr/>
          </p:nvCxnSpPr>
          <p:spPr>
            <a:xfrm rot="5400000" flipV="1">
              <a:off x="5041337" y="3985273"/>
              <a:ext cx="0" cy="87683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2" name="図形グループ 131"/>
            <p:cNvGrpSpPr/>
            <p:nvPr/>
          </p:nvGrpSpPr>
          <p:grpSpPr>
            <a:xfrm>
              <a:off x="7080790" y="2960333"/>
              <a:ext cx="1054811" cy="1164539"/>
              <a:chOff x="3442330" y="2635690"/>
              <a:chExt cx="1054811" cy="1164539"/>
            </a:xfrm>
          </p:grpSpPr>
          <p:sp>
            <p:nvSpPr>
              <p:cNvPr id="133" name="円/楕円 132"/>
              <p:cNvSpPr/>
              <p:nvPr/>
            </p:nvSpPr>
            <p:spPr>
              <a:xfrm>
                <a:off x="3442330" y="2635690"/>
                <a:ext cx="164795" cy="164795"/>
              </a:xfrm>
              <a:prstGeom prst="ellipse">
                <a:avLst/>
              </a:prstGeom>
              <a:solidFill>
                <a:srgbClr val="824A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Arial"/>
                  <a:ea typeface="Arial"/>
                </a:endParaRPr>
              </a:p>
            </p:txBody>
          </p:sp>
          <p:sp>
            <p:nvSpPr>
              <p:cNvPr id="134" name="円/楕円 133"/>
              <p:cNvSpPr/>
              <p:nvPr/>
            </p:nvSpPr>
            <p:spPr>
              <a:xfrm>
                <a:off x="3637402" y="2635690"/>
                <a:ext cx="164795" cy="164795"/>
              </a:xfrm>
              <a:prstGeom prst="ellipse">
                <a:avLst/>
              </a:prstGeom>
              <a:solidFill>
                <a:srgbClr val="001C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Arial"/>
                  <a:ea typeface="Arial"/>
                </a:endParaRPr>
              </a:p>
            </p:txBody>
          </p:sp>
          <p:sp>
            <p:nvSpPr>
              <p:cNvPr id="135" name="円/楕円 134"/>
              <p:cNvSpPr/>
              <p:nvPr/>
            </p:nvSpPr>
            <p:spPr>
              <a:xfrm>
                <a:off x="3832474" y="2635690"/>
                <a:ext cx="164795" cy="164795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Arial"/>
                  <a:ea typeface="Arial"/>
                </a:endParaRPr>
              </a:p>
            </p:txBody>
          </p:sp>
          <p:sp>
            <p:nvSpPr>
              <p:cNvPr id="136" name="円/楕円 135"/>
              <p:cNvSpPr/>
              <p:nvPr/>
            </p:nvSpPr>
            <p:spPr>
              <a:xfrm>
                <a:off x="4027546" y="2635690"/>
                <a:ext cx="164795" cy="164795"/>
              </a:xfrm>
              <a:prstGeom prst="ellipse">
                <a:avLst/>
              </a:prstGeom>
              <a:solidFill>
                <a:srgbClr val="0AB3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Arial"/>
                  <a:ea typeface="Arial"/>
                </a:endParaRPr>
              </a:p>
            </p:txBody>
          </p:sp>
          <p:sp>
            <p:nvSpPr>
              <p:cNvPr id="137" name="円/楕円 136"/>
              <p:cNvSpPr/>
              <p:nvPr/>
            </p:nvSpPr>
            <p:spPr>
              <a:xfrm>
                <a:off x="3594730" y="3141658"/>
                <a:ext cx="164795" cy="164795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Arial"/>
                  <a:ea typeface="Arial"/>
                </a:endParaRPr>
              </a:p>
            </p:txBody>
          </p:sp>
          <p:sp>
            <p:nvSpPr>
              <p:cNvPr id="138" name="円/楕円 137"/>
              <p:cNvSpPr/>
              <p:nvPr/>
            </p:nvSpPr>
            <p:spPr>
              <a:xfrm>
                <a:off x="3789802" y="3141658"/>
                <a:ext cx="164795" cy="164795"/>
              </a:xfrm>
              <a:prstGeom prst="ellipse">
                <a:avLst/>
              </a:prstGeom>
              <a:solidFill>
                <a:srgbClr val="2AD5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Arial"/>
                  <a:ea typeface="Arial"/>
                </a:endParaRPr>
              </a:p>
            </p:txBody>
          </p:sp>
          <p:sp>
            <p:nvSpPr>
              <p:cNvPr id="139" name="円/楕円 138"/>
              <p:cNvSpPr/>
              <p:nvPr/>
            </p:nvSpPr>
            <p:spPr>
              <a:xfrm>
                <a:off x="3984874" y="3141658"/>
                <a:ext cx="164795" cy="164795"/>
              </a:xfrm>
              <a:prstGeom prst="ellipse">
                <a:avLst/>
              </a:prstGeom>
              <a:solidFill>
                <a:srgbClr val="9CFF3A"/>
              </a:solidFill>
              <a:ln>
                <a:solidFill>
                  <a:srgbClr val="9FFF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Arial"/>
                  <a:ea typeface="Arial"/>
                </a:endParaRPr>
              </a:p>
            </p:txBody>
          </p:sp>
          <p:sp>
            <p:nvSpPr>
              <p:cNvPr id="140" name="円/楕円 139"/>
              <p:cNvSpPr/>
              <p:nvPr/>
            </p:nvSpPr>
            <p:spPr>
              <a:xfrm>
                <a:off x="4179946" y="3141658"/>
                <a:ext cx="164795" cy="164795"/>
              </a:xfrm>
              <a:prstGeom prst="ellipse">
                <a:avLst/>
              </a:prstGeom>
              <a:solidFill>
                <a:srgbClr val="CC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Arial"/>
                  <a:ea typeface="Arial"/>
                </a:endParaRPr>
              </a:p>
            </p:txBody>
          </p:sp>
          <p:sp>
            <p:nvSpPr>
              <p:cNvPr id="141" name="円/楕円 140"/>
              <p:cNvSpPr/>
              <p:nvPr/>
            </p:nvSpPr>
            <p:spPr>
              <a:xfrm>
                <a:off x="3747130" y="3635434"/>
                <a:ext cx="164795" cy="164795"/>
              </a:xfrm>
              <a:prstGeom prst="ellipse">
                <a:avLst/>
              </a:prstGeom>
              <a:solidFill>
                <a:srgbClr val="FFFF0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Arial"/>
                  <a:ea typeface="Arial"/>
                </a:endParaRPr>
              </a:p>
            </p:txBody>
          </p:sp>
          <p:sp>
            <p:nvSpPr>
              <p:cNvPr id="142" name="円/楕円 141"/>
              <p:cNvSpPr/>
              <p:nvPr/>
            </p:nvSpPr>
            <p:spPr>
              <a:xfrm>
                <a:off x="3942202" y="3635434"/>
                <a:ext cx="164795" cy="164795"/>
              </a:xfrm>
              <a:prstGeom prst="ellipse">
                <a:avLst/>
              </a:prstGeom>
              <a:solidFill>
                <a:srgbClr val="FFD6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Arial"/>
                  <a:ea typeface="Arial"/>
                </a:endParaRPr>
              </a:p>
            </p:txBody>
          </p:sp>
          <p:sp>
            <p:nvSpPr>
              <p:cNvPr id="143" name="円/楕円 142"/>
              <p:cNvSpPr/>
              <p:nvPr/>
            </p:nvSpPr>
            <p:spPr>
              <a:xfrm>
                <a:off x="4137274" y="3635434"/>
                <a:ext cx="164795" cy="164795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Arial"/>
                  <a:ea typeface="Arial"/>
                </a:endParaRPr>
              </a:p>
            </p:txBody>
          </p:sp>
          <p:sp>
            <p:nvSpPr>
              <p:cNvPr id="144" name="円/楕円 143"/>
              <p:cNvSpPr/>
              <p:nvPr/>
            </p:nvSpPr>
            <p:spPr>
              <a:xfrm>
                <a:off x="4332346" y="3635434"/>
                <a:ext cx="164795" cy="16479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Arial"/>
                  <a:ea typeface="Arial"/>
                </a:endParaRPr>
              </a:p>
            </p:txBody>
          </p:sp>
        </p:grpSp>
        <p:sp>
          <p:nvSpPr>
            <p:cNvPr id="145" name="テキスト ボックス 144"/>
            <p:cNvSpPr txBox="1"/>
            <p:nvPr/>
          </p:nvSpPr>
          <p:spPr>
            <a:xfrm>
              <a:off x="7740629" y="4191189"/>
              <a:ext cx="244828" cy="317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latin typeface="Arial"/>
                  <a:ea typeface="Arial"/>
                </a:rPr>
                <a:t>x</a:t>
              </a:r>
              <a:endParaRPr kumimoji="1" lang="ja-JP" altLang="en-US" sz="2400" b="1" dirty="0">
                <a:latin typeface="Arial"/>
                <a:ea typeface="Arial"/>
              </a:endParaRPr>
            </a:p>
          </p:txBody>
        </p:sp>
        <p:sp>
          <p:nvSpPr>
            <p:cNvPr id="146" name="テキスト ボックス 145"/>
            <p:cNvSpPr txBox="1"/>
            <p:nvPr/>
          </p:nvSpPr>
          <p:spPr>
            <a:xfrm>
              <a:off x="6700250" y="2989429"/>
              <a:ext cx="259406" cy="317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latin typeface="Arial"/>
                  <a:ea typeface="Arial"/>
                </a:rPr>
                <a:t>y</a:t>
              </a:r>
              <a:endParaRPr kumimoji="1" lang="ja-JP" altLang="en-US" sz="2400" b="1" dirty="0">
                <a:latin typeface="Arial"/>
                <a:ea typeface="Arial"/>
              </a:endParaRPr>
            </a:p>
          </p:txBody>
        </p:sp>
        <p:cxnSp>
          <p:nvCxnSpPr>
            <p:cNvPr id="147" name="直線矢印コネクタ 146"/>
            <p:cNvCxnSpPr/>
            <p:nvPr/>
          </p:nvCxnSpPr>
          <p:spPr>
            <a:xfrm flipV="1">
              <a:off x="6858996" y="3418685"/>
              <a:ext cx="0" cy="10185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線矢印コネクタ 147"/>
            <p:cNvCxnSpPr/>
            <p:nvPr/>
          </p:nvCxnSpPr>
          <p:spPr>
            <a:xfrm rot="5400000" flipV="1">
              <a:off x="7287196" y="3978935"/>
              <a:ext cx="0" cy="87683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テキスト ボックス 148"/>
            <p:cNvSpPr txBox="1"/>
            <p:nvPr/>
          </p:nvSpPr>
          <p:spPr>
            <a:xfrm>
              <a:off x="3750182" y="3107875"/>
              <a:ext cx="628462" cy="359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latin typeface="Arial"/>
                  <a:ea typeface="Arial"/>
                  <a:cs typeface="Arial"/>
                </a:rPr>
                <a:t>changing</a:t>
              </a:r>
            </a:p>
            <a:p>
              <a:pPr algn="ctr"/>
              <a:r>
                <a:rPr lang="en-US" altLang="ja-JP" sz="1400" dirty="0" err="1" smtClean="0">
                  <a:latin typeface="Arial"/>
                  <a:ea typeface="Arial"/>
                  <a:cs typeface="Arial"/>
                </a:rPr>
                <a:t>f</a:t>
              </a:r>
              <a:r>
                <a:rPr lang="en-US" altLang="ja-JP" sz="1400" baseline="-25000" dirty="0" err="1" smtClean="0">
                  <a:latin typeface="Arial"/>
                  <a:ea typeface="Arial"/>
                  <a:cs typeface="Arial"/>
                </a:rPr>
                <a:t>rep</a:t>
              </a:r>
              <a:r>
                <a:rPr lang="en-US" altLang="ja-JP" sz="1400" dirty="0" smtClean="0">
                  <a:latin typeface="Arial"/>
                  <a:ea typeface="Arial"/>
                  <a:cs typeface="Arial"/>
                </a:rPr>
                <a:t> or </a:t>
              </a:r>
              <a:r>
                <a:rPr lang="en-US" altLang="ja-JP" sz="1400" dirty="0" err="1">
                  <a:latin typeface="Arial"/>
                  <a:ea typeface="Arial"/>
                  <a:cs typeface="Arial"/>
                </a:rPr>
                <a:t>f</a:t>
              </a:r>
              <a:r>
                <a:rPr lang="en-US" altLang="ja-JP" sz="1400" baseline="-25000" dirty="0" err="1" smtClean="0">
                  <a:latin typeface="Arial"/>
                  <a:ea typeface="Arial"/>
                  <a:cs typeface="Arial"/>
                </a:rPr>
                <a:t>ceo</a:t>
              </a:r>
              <a:endParaRPr kumimoji="1" lang="ja-JP" altLang="en-US" sz="1400" baseline="-25000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右矢印 149"/>
            <p:cNvSpPr/>
            <p:nvPr/>
          </p:nvSpPr>
          <p:spPr>
            <a:xfrm>
              <a:off x="3889269" y="3561697"/>
              <a:ext cx="416707" cy="36204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dirty="0">
                <a:latin typeface="Arial"/>
                <a:ea typeface="Arial"/>
              </a:endParaRPr>
            </a:p>
          </p:txBody>
        </p:sp>
        <p:sp>
          <p:nvSpPr>
            <p:cNvPr id="151" name="テキスト ボックス 150"/>
            <p:cNvSpPr txBox="1"/>
            <p:nvPr/>
          </p:nvSpPr>
          <p:spPr>
            <a:xfrm>
              <a:off x="5990756" y="3159830"/>
              <a:ext cx="628462" cy="359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latin typeface="Arial"/>
                  <a:ea typeface="Arial"/>
                  <a:cs typeface="Arial"/>
                </a:rPr>
                <a:t>changing</a:t>
              </a:r>
            </a:p>
            <a:p>
              <a:pPr algn="ctr"/>
              <a:r>
                <a:rPr lang="en-US" altLang="ja-JP" sz="1400" dirty="0" err="1" smtClean="0">
                  <a:latin typeface="Arial"/>
                  <a:ea typeface="Arial"/>
                  <a:cs typeface="Arial"/>
                </a:rPr>
                <a:t>f</a:t>
              </a:r>
              <a:r>
                <a:rPr lang="en-US" altLang="ja-JP" sz="1400" baseline="-25000" dirty="0" err="1" smtClean="0">
                  <a:latin typeface="Arial"/>
                  <a:ea typeface="Arial"/>
                  <a:cs typeface="Arial"/>
                </a:rPr>
                <a:t>rep</a:t>
              </a:r>
              <a:r>
                <a:rPr lang="en-US" altLang="ja-JP" sz="1400" dirty="0" smtClean="0">
                  <a:latin typeface="Arial"/>
                  <a:ea typeface="Arial"/>
                  <a:cs typeface="Arial"/>
                </a:rPr>
                <a:t> or </a:t>
              </a:r>
              <a:r>
                <a:rPr lang="en-US" altLang="ja-JP" sz="1400" dirty="0" err="1">
                  <a:latin typeface="Arial"/>
                  <a:ea typeface="Arial"/>
                  <a:cs typeface="Arial"/>
                </a:rPr>
                <a:t>f</a:t>
              </a:r>
              <a:r>
                <a:rPr lang="en-US" altLang="ja-JP" sz="1400" baseline="-25000" dirty="0" err="1" smtClean="0">
                  <a:latin typeface="Arial"/>
                  <a:ea typeface="Arial"/>
                  <a:cs typeface="Arial"/>
                </a:rPr>
                <a:t>ceo</a:t>
              </a:r>
              <a:endParaRPr kumimoji="1" lang="ja-JP" altLang="en-US" sz="1400" baseline="-25000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52" name="右矢印 151"/>
            <p:cNvSpPr/>
            <p:nvPr/>
          </p:nvSpPr>
          <p:spPr>
            <a:xfrm>
              <a:off x="6115285" y="3545438"/>
              <a:ext cx="416707" cy="36204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dirty="0">
                <a:latin typeface="Arial"/>
                <a:ea typeface="Arial"/>
              </a:endParaRPr>
            </a:p>
          </p:txBody>
        </p:sp>
      </p:grpSp>
      <p:sp>
        <p:nvSpPr>
          <p:cNvPr id="159" name="テキスト ボックス 158"/>
          <p:cNvSpPr txBox="1"/>
          <p:nvPr/>
        </p:nvSpPr>
        <p:spPr>
          <a:xfrm>
            <a:off x="-1505554" y="3901417"/>
            <a:ext cx="104499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  <a:latin typeface="Arial"/>
                <a:ea typeface="Arial"/>
                <a:cs typeface="Arial"/>
              </a:rPr>
              <a:t>changing </a:t>
            </a:r>
            <a:r>
              <a:rPr lang="en-US" altLang="ja-JP" dirty="0" err="1" smtClean="0">
                <a:solidFill>
                  <a:srgbClr val="FF0000"/>
                </a:solidFill>
                <a:latin typeface="Arial"/>
                <a:ea typeface="Arial"/>
                <a:cs typeface="Arial"/>
              </a:rPr>
              <a:t>f</a:t>
            </a:r>
            <a:r>
              <a:rPr lang="en-US" altLang="ja-JP" baseline="-25000" dirty="0" err="1" smtClean="0">
                <a:solidFill>
                  <a:srgbClr val="FF0000"/>
                </a:solidFill>
                <a:latin typeface="Arial"/>
                <a:ea typeface="Arial"/>
                <a:cs typeface="Arial"/>
              </a:rPr>
              <a:t>rep</a:t>
            </a:r>
            <a:r>
              <a:rPr lang="en-US" altLang="ja-JP" dirty="0" smtClean="0">
                <a:solidFill>
                  <a:srgbClr val="FF0000"/>
                </a:solidFill>
                <a:latin typeface="Arial"/>
                <a:ea typeface="Arial"/>
                <a:cs typeface="Arial"/>
              </a:rPr>
              <a:t> or </a:t>
            </a:r>
            <a:r>
              <a:rPr lang="en-US" altLang="ja-JP" dirty="0" err="1">
                <a:solidFill>
                  <a:srgbClr val="FF0000"/>
                </a:solidFill>
                <a:latin typeface="Arial"/>
                <a:ea typeface="Arial"/>
                <a:cs typeface="Arial"/>
              </a:rPr>
              <a:t>f</a:t>
            </a:r>
            <a:r>
              <a:rPr lang="en-US" altLang="ja-JP" baseline="-25000" dirty="0" err="1" smtClean="0">
                <a:solidFill>
                  <a:srgbClr val="FF0000"/>
                </a:solidFill>
                <a:latin typeface="Arial"/>
                <a:ea typeface="Arial"/>
                <a:cs typeface="Arial"/>
              </a:rPr>
              <a:t>ceo</a:t>
            </a:r>
            <a:r>
              <a:rPr lang="ja-JP" altLang="en-US" baseline="-25000" dirty="0" smtClean="0">
                <a:latin typeface="Arial"/>
                <a:ea typeface="Arial"/>
                <a:cs typeface="Arial"/>
              </a:rPr>
              <a:t>　</a:t>
            </a:r>
            <a:r>
              <a:rPr lang="en-US" altLang="ja-JP" sz="2400" dirty="0" smtClean="0">
                <a:latin typeface="Arial"/>
                <a:ea typeface="Arial"/>
                <a:cs typeface="Arial"/>
              </a:rPr>
              <a:t>▶</a:t>
            </a:r>
            <a:r>
              <a:rPr lang="en-US" altLang="ja-JP" baseline="-25000" dirty="0" smtClean="0">
                <a:latin typeface="Arial"/>
                <a:ea typeface="Arial"/>
                <a:cs typeface="Arial"/>
              </a:rPr>
              <a:t>︎</a:t>
            </a:r>
            <a:r>
              <a:rPr lang="ja-JP" altLang="en-US" baseline="-25000" dirty="0" smtClean="0">
                <a:latin typeface="Arial"/>
                <a:ea typeface="Arial"/>
                <a:cs typeface="Arial"/>
              </a:rPr>
              <a:t>　</a:t>
            </a:r>
            <a:r>
              <a:rPr lang="en-US" altLang="ja-JP" dirty="0">
                <a:latin typeface="Arial"/>
                <a:ea typeface="Arial"/>
                <a:cs typeface="Arial"/>
              </a:rPr>
              <a:t>equivalent to switch ON/</a:t>
            </a:r>
            <a:r>
              <a:rPr lang="en-US" altLang="ja-JP" dirty="0" smtClean="0">
                <a:latin typeface="Arial"/>
                <a:ea typeface="Arial"/>
                <a:cs typeface="Arial"/>
              </a:rPr>
              <a:t>OFF </a:t>
            </a:r>
          </a:p>
          <a:p>
            <a:pPr algn="ctr"/>
            <a:r>
              <a:rPr lang="en-US" altLang="ja-JP" dirty="0">
                <a:latin typeface="Arial"/>
                <a:ea typeface="Arial"/>
                <a:cs typeface="Arial"/>
              </a:rPr>
              <a:t> </a:t>
            </a:r>
            <a:r>
              <a:rPr lang="en-US" altLang="ja-JP" dirty="0" smtClean="0">
                <a:latin typeface="Arial"/>
                <a:ea typeface="Arial"/>
                <a:cs typeface="Arial"/>
              </a:rPr>
              <a:t>                                                                      					of </a:t>
            </a:r>
            <a:r>
              <a:rPr lang="en-US" altLang="ja-JP" dirty="0" err="1" smtClean="0">
                <a:latin typeface="Arial"/>
                <a:ea typeface="Arial"/>
                <a:cs typeface="Arial"/>
              </a:rPr>
              <a:t>fluorophores</a:t>
            </a:r>
            <a:r>
              <a:rPr lang="en-US" altLang="ja-JP" dirty="0">
                <a:latin typeface="Arial"/>
                <a:ea typeface="Arial"/>
                <a:cs typeface="Arial"/>
              </a:rPr>
              <a:t> </a:t>
            </a:r>
            <a:r>
              <a:rPr lang="en-US" altLang="ja-JP" dirty="0" smtClean="0">
                <a:latin typeface="Arial"/>
                <a:ea typeface="Arial"/>
                <a:cs typeface="Arial"/>
              </a:rPr>
              <a:t>in PALM and STORM</a:t>
            </a:r>
            <a:endParaRPr lang="ja-JP" altLang="en-US" baseline="-25000" dirty="0">
              <a:latin typeface="Arial"/>
              <a:ea typeface="Arial"/>
              <a:cs typeface="Arial"/>
            </a:endParaRPr>
          </a:p>
          <a:p>
            <a:endParaRPr kumimoji="1" lang="ja-JP" altLang="en-US" dirty="0">
              <a:latin typeface="Arial"/>
              <a:ea typeface="Arial"/>
              <a:cs typeface="Arial"/>
            </a:endParaRPr>
          </a:p>
        </p:txBody>
      </p:sp>
      <p:sp>
        <p:nvSpPr>
          <p:cNvPr id="160" name="テキスト ボックス 159"/>
          <p:cNvSpPr txBox="1"/>
          <p:nvPr/>
        </p:nvSpPr>
        <p:spPr>
          <a:xfrm>
            <a:off x="1198382" y="5086180"/>
            <a:ext cx="7468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ja-JP" sz="2400" dirty="0" smtClean="0">
                <a:latin typeface="Arial"/>
                <a:ea typeface="Arial"/>
                <a:cs typeface="Arial"/>
              </a:rPr>
              <a:t>Spatial resolution </a:t>
            </a:r>
            <a:r>
              <a:rPr kumimoji="1" lang="en-US" altLang="ja-JP" sz="2400" dirty="0" smtClean="0">
                <a:latin typeface="Arial"/>
                <a:ea typeface="Arial"/>
                <a:cs typeface="Arial"/>
              </a:rPr>
              <a:t>depends on 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Arial"/>
                <a:ea typeface="Arial"/>
                <a:cs typeface="Arial"/>
              </a:rPr>
              <a:t>stability of frequency</a:t>
            </a:r>
          </a:p>
          <a:p>
            <a:pPr marL="342900" indent="-342900">
              <a:buFont typeface="Arial"/>
              <a:buChar char="•"/>
            </a:pPr>
            <a:r>
              <a:rPr lang="en-US" altLang="ja-JP" sz="2400" dirty="0" smtClean="0">
                <a:latin typeface="Arial"/>
                <a:ea typeface="Arial"/>
                <a:cs typeface="Arial"/>
              </a:rPr>
              <a:t>Measurement time is not stochastic </a:t>
            </a:r>
            <a:endParaRPr lang="ja-JP" altLang="en-US" sz="2400" dirty="0"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8571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Conclusion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4819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9748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Optical Microscopy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r="65486"/>
          <a:stretch/>
        </p:blipFill>
        <p:spPr>
          <a:xfrm>
            <a:off x="103085" y="3136986"/>
            <a:ext cx="1825751" cy="367641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779" y="2260099"/>
            <a:ext cx="4319987" cy="1751346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4084107" y="3897181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ja-JP" altLang="en-US" dirty="0">
              <a:latin typeface="Arial"/>
              <a:ea typeface="Arial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608" y="1344877"/>
            <a:ext cx="904701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latin typeface="Arial"/>
                <a:ea typeface="Arial"/>
              </a:rPr>
              <a:t>Spatial resolution </a:t>
            </a:r>
            <a:r>
              <a:rPr lang="en-US" altLang="ja-JP" sz="2000" dirty="0" smtClean="0">
                <a:solidFill>
                  <a:srgbClr val="000000"/>
                </a:solidFill>
                <a:latin typeface="Arial"/>
                <a:ea typeface="Arial"/>
              </a:rPr>
              <a:t>of microscopy is </a:t>
            </a:r>
            <a:r>
              <a:rPr lang="en-US" altLang="ja-JP" sz="2000" dirty="0" smtClean="0">
                <a:solidFill>
                  <a:srgbClr val="000000"/>
                </a:solidFill>
                <a:latin typeface="Arial"/>
                <a:ea typeface="Arial"/>
              </a:rPr>
              <a:t>subject </a:t>
            </a:r>
            <a:r>
              <a:rPr lang="en-US" altLang="ja-JP" sz="2000" dirty="0">
                <a:solidFill>
                  <a:srgbClr val="000000"/>
                </a:solidFill>
                <a:latin typeface="Arial"/>
                <a:ea typeface="Arial"/>
              </a:rPr>
              <a:t>to a hard limit caused by diffraction.</a:t>
            </a:r>
            <a:endParaRPr lang="ja-JP" altLang="en-US" sz="20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/>
          <a:srcRect l="87800" t="84171" r="-244"/>
          <a:stretch/>
        </p:blipFill>
        <p:spPr>
          <a:xfrm>
            <a:off x="123147" y="3860934"/>
            <a:ext cx="524345" cy="46354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2698657" y="4887852"/>
            <a:ext cx="6250664" cy="156966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400" dirty="0" smtClean="0">
                <a:latin typeface="Arial"/>
                <a:ea typeface="Arial"/>
              </a:rPr>
              <a:t>“How </a:t>
            </a:r>
            <a:r>
              <a:rPr lang="en-US" altLang="ja-JP" sz="2400" dirty="0">
                <a:latin typeface="Arial"/>
                <a:ea typeface="Arial"/>
              </a:rPr>
              <a:t>do you resolve structures closer to one</a:t>
            </a:r>
          </a:p>
          <a:p>
            <a:pPr algn="just"/>
            <a:r>
              <a:rPr lang="en-US" altLang="ja-JP" sz="2400" dirty="0">
                <a:latin typeface="Arial"/>
                <a:ea typeface="Arial"/>
              </a:rPr>
              <a:t>another than 200 nm, obtain oodles of </a:t>
            </a:r>
            <a:r>
              <a:rPr lang="en-US" altLang="ja-JP" sz="2400" dirty="0" smtClean="0">
                <a:latin typeface="Arial"/>
                <a:ea typeface="Arial"/>
              </a:rPr>
              <a:t>spa-</a:t>
            </a:r>
          </a:p>
          <a:p>
            <a:pPr algn="just"/>
            <a:r>
              <a:rPr lang="en-US" altLang="ja-JP" sz="2400" dirty="0" err="1" smtClean="0">
                <a:latin typeface="Arial"/>
                <a:ea typeface="Arial"/>
              </a:rPr>
              <a:t>tial</a:t>
            </a:r>
            <a:r>
              <a:rPr lang="en-US" altLang="ja-JP" sz="2400" dirty="0" smtClean="0">
                <a:latin typeface="Arial"/>
                <a:ea typeface="Arial"/>
              </a:rPr>
              <a:t> and </a:t>
            </a:r>
            <a:r>
              <a:rPr lang="en-US" altLang="ja-JP" sz="2400" dirty="0">
                <a:latin typeface="Arial"/>
                <a:ea typeface="Arial"/>
              </a:rPr>
              <a:t>temporal data and perform speedy</a:t>
            </a:r>
          </a:p>
          <a:p>
            <a:pPr algn="just"/>
            <a:r>
              <a:rPr lang="en-US" altLang="ja-JP" sz="2400" dirty="0">
                <a:latin typeface="Arial"/>
                <a:ea typeface="Arial"/>
              </a:rPr>
              <a:t>imaging—all with low </a:t>
            </a:r>
            <a:r>
              <a:rPr lang="en-US" altLang="ja-JP" sz="2400" dirty="0" err="1">
                <a:latin typeface="Arial"/>
                <a:ea typeface="Arial"/>
              </a:rPr>
              <a:t>phototoxicity</a:t>
            </a:r>
            <a:r>
              <a:rPr lang="en-US" altLang="ja-JP" sz="2400" dirty="0" smtClean="0">
                <a:latin typeface="Arial"/>
                <a:ea typeface="Arial"/>
              </a:rPr>
              <a:t>?”</a:t>
            </a:r>
            <a:endParaRPr kumimoji="1" lang="ja-JP" altLang="en-US" sz="2400" dirty="0">
              <a:latin typeface="Arial"/>
              <a:ea typeface="Arial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373" y="2260099"/>
            <a:ext cx="2487627" cy="196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35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6665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Super resolution </a:t>
            </a:r>
            <a:r>
              <a:rPr lang="en-US" altLang="ja-JP" dirty="0">
                <a:cs typeface="Arial"/>
              </a:rPr>
              <a:t>microscopy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7200" y="1096212"/>
            <a:ext cx="8320097" cy="83099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Vivien </a:t>
            </a:r>
            <a:r>
              <a:rPr lang="en-US" altLang="ja-JP" sz="2400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Marx, “Is </a:t>
            </a:r>
            <a:r>
              <a:rPr lang="en-US" altLang="ja-JP" sz="24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super-resolution microscopy right for you</a:t>
            </a:r>
            <a:r>
              <a:rPr lang="en-US" altLang="ja-JP" sz="2400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?”, </a:t>
            </a:r>
          </a:p>
          <a:p>
            <a:r>
              <a:rPr lang="en-US" altLang="ja-JP" sz="2400" i="1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Nature Methods </a:t>
            </a:r>
            <a:r>
              <a:rPr lang="en-US" altLang="ja-JP" sz="2400" b="1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10</a:t>
            </a:r>
            <a:r>
              <a:rPr lang="en-US" altLang="ja-JP" sz="2400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, 1157 (2013). </a:t>
            </a:r>
            <a:endParaRPr kumimoji="1" lang="ja-JP" altLang="en-US" sz="2400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8174" y="2029439"/>
            <a:ext cx="8808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Arial"/>
                <a:ea typeface="Arial"/>
                <a:cs typeface="Arial"/>
              </a:rPr>
              <a:t>‘</a:t>
            </a:r>
            <a:r>
              <a:rPr lang="en-US" altLang="ja-JP" sz="2400" dirty="0">
                <a:latin typeface="Arial"/>
                <a:ea typeface="Arial"/>
                <a:cs typeface="Arial"/>
              </a:rPr>
              <a:t>S</a:t>
            </a:r>
            <a:r>
              <a:rPr lang="en-US" altLang="ja-JP" sz="2400" dirty="0" smtClean="0">
                <a:latin typeface="Arial"/>
                <a:ea typeface="Arial"/>
                <a:cs typeface="Arial"/>
              </a:rPr>
              <a:t>uper’ resolution microscopy = </a:t>
            </a:r>
            <a:r>
              <a:rPr lang="en-US" altLang="ja-JP" sz="2400" dirty="0" smtClean="0">
                <a:latin typeface="Arial"/>
                <a:ea typeface="Arial"/>
                <a:cs typeface="Arial"/>
              </a:rPr>
              <a:t>diffraction-unlimited microscopy</a:t>
            </a:r>
            <a:endParaRPr lang="ja-JP" altLang="en-US" sz="2400" dirty="0">
              <a:latin typeface="Arial"/>
              <a:ea typeface="Arial"/>
              <a:cs typeface="Arial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22267" y="2491104"/>
            <a:ext cx="1621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Arial"/>
                <a:ea typeface="Arial"/>
                <a:cs typeface="Arial"/>
              </a:rPr>
              <a:t>by</a:t>
            </a:r>
            <a:r>
              <a:rPr kumimoji="1" lang="en-US" altLang="ja-JP" dirty="0" smtClean="0">
                <a:latin typeface="Arial"/>
                <a:ea typeface="Arial"/>
                <a:cs typeface="Arial"/>
              </a:rPr>
              <a:t> </a:t>
            </a:r>
            <a:r>
              <a:rPr lang="en-US" altLang="ja-JP" dirty="0">
                <a:latin typeface="Arial"/>
                <a:ea typeface="Arial"/>
                <a:cs typeface="Arial"/>
              </a:rPr>
              <a:t>Stefan Hell</a:t>
            </a:r>
            <a:endParaRPr kumimoji="1" lang="ja-JP" altLang="en-US" dirty="0">
              <a:latin typeface="Arial"/>
              <a:ea typeface="Arial"/>
              <a:cs typeface="Arial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65380" y="3190297"/>
            <a:ext cx="4701377" cy="461665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  <a:latin typeface="Arial"/>
                <a:ea typeface="Arial"/>
              </a:rPr>
              <a:t>Main super resolution </a:t>
            </a:r>
            <a:r>
              <a:rPr lang="en-US" altLang="ja-JP" sz="2400" dirty="0">
                <a:solidFill>
                  <a:srgbClr val="FFFF00"/>
                </a:solidFill>
                <a:latin typeface="Arial"/>
                <a:ea typeface="Arial"/>
              </a:rPr>
              <a:t>techniques</a:t>
            </a:r>
            <a:endParaRPr kumimoji="1" lang="ja-JP" altLang="en-US" sz="2400" dirty="0">
              <a:solidFill>
                <a:srgbClr val="FFFF00"/>
              </a:solidFill>
              <a:latin typeface="Arial"/>
              <a:ea typeface="Arial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65380" y="50098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>
              <a:latin typeface="Arial"/>
              <a:ea typeface="Arial"/>
              <a:cs typeface="Arial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0" y="386577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ja-JP" sz="2800" dirty="0" err="1" smtClean="0">
                <a:solidFill>
                  <a:srgbClr val="FF0000"/>
                </a:solidFill>
                <a:latin typeface="Arial"/>
                <a:ea typeface="Arial"/>
              </a:rPr>
              <a:t>Photoactivated</a:t>
            </a:r>
            <a:r>
              <a:rPr lang="en-US" altLang="ja-JP" sz="2800" dirty="0" smtClean="0">
                <a:solidFill>
                  <a:srgbClr val="FF0000"/>
                </a:solidFill>
                <a:latin typeface="Arial"/>
                <a:ea typeface="Arial"/>
              </a:rPr>
              <a:t> localization microscopy </a:t>
            </a:r>
            <a:r>
              <a:rPr lang="en-US" altLang="ja-JP" sz="2800" dirty="0">
                <a:solidFill>
                  <a:srgbClr val="FF0000"/>
                </a:solidFill>
                <a:latin typeface="Arial"/>
                <a:ea typeface="Arial"/>
              </a:rPr>
              <a:t>(PALM</a:t>
            </a:r>
            <a:r>
              <a:rPr lang="en-US" altLang="ja-JP" sz="2800" dirty="0" smtClean="0">
                <a:solidFill>
                  <a:srgbClr val="FF0000"/>
                </a:solidFill>
                <a:latin typeface="Arial"/>
                <a:ea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2800" dirty="0">
                <a:solidFill>
                  <a:srgbClr val="FF0000"/>
                </a:solidFill>
                <a:latin typeface="Arial"/>
                <a:ea typeface="Arial"/>
              </a:rPr>
              <a:t>S</a:t>
            </a:r>
            <a:r>
              <a:rPr lang="en-US" altLang="ja-JP" sz="2800" dirty="0" smtClean="0">
                <a:solidFill>
                  <a:srgbClr val="FF0000"/>
                </a:solidFill>
                <a:latin typeface="Arial"/>
                <a:ea typeface="Arial"/>
              </a:rPr>
              <a:t>tochastic optical reconstruction </a:t>
            </a:r>
            <a:r>
              <a:rPr lang="en-US" altLang="ja-JP" sz="2800" dirty="0">
                <a:solidFill>
                  <a:srgbClr val="FF0000"/>
                </a:solidFill>
                <a:latin typeface="Arial"/>
                <a:ea typeface="Arial"/>
              </a:rPr>
              <a:t>microscopy (STORM</a:t>
            </a:r>
            <a:r>
              <a:rPr lang="en-US" altLang="ja-JP" sz="2800" dirty="0" smtClean="0">
                <a:solidFill>
                  <a:srgbClr val="FF0000"/>
                </a:solidFill>
                <a:latin typeface="Arial"/>
                <a:ea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2800" dirty="0">
                <a:latin typeface="Arial"/>
                <a:ea typeface="Arial"/>
              </a:rPr>
              <a:t>S</a:t>
            </a:r>
            <a:r>
              <a:rPr lang="en-US" altLang="ja-JP" sz="2800" dirty="0" smtClean="0">
                <a:latin typeface="Arial"/>
                <a:ea typeface="Arial"/>
              </a:rPr>
              <a:t>timulated emission </a:t>
            </a:r>
            <a:r>
              <a:rPr lang="en-US" altLang="ja-JP" sz="2800" dirty="0">
                <a:latin typeface="Arial"/>
                <a:ea typeface="Arial"/>
              </a:rPr>
              <a:t>depletion (STED) </a:t>
            </a:r>
            <a:r>
              <a:rPr lang="en-US" altLang="ja-JP" sz="2800" dirty="0" smtClean="0">
                <a:latin typeface="Arial"/>
                <a:ea typeface="Arial"/>
              </a:rPr>
              <a:t>microscopy</a:t>
            </a:r>
            <a:endParaRPr lang="en-US" altLang="ja-JP" sz="2800" dirty="0">
              <a:latin typeface="Arial"/>
              <a:ea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altLang="ja-JP" sz="2800" dirty="0">
                <a:latin typeface="Arial"/>
                <a:ea typeface="Arial"/>
              </a:rPr>
              <a:t>R</a:t>
            </a:r>
            <a:r>
              <a:rPr lang="en-US" altLang="ja-JP" sz="2800" dirty="0" smtClean="0">
                <a:latin typeface="Arial"/>
                <a:ea typeface="Arial"/>
              </a:rPr>
              <a:t>eversible </a:t>
            </a:r>
            <a:r>
              <a:rPr lang="en-US" altLang="ja-JP" sz="2800" dirty="0" err="1">
                <a:latin typeface="Arial"/>
                <a:ea typeface="Arial"/>
              </a:rPr>
              <a:t>saturable</a:t>
            </a:r>
            <a:r>
              <a:rPr lang="en-US" altLang="ja-JP" sz="2800" dirty="0">
                <a:latin typeface="Arial"/>
                <a:ea typeface="Arial"/>
              </a:rPr>
              <a:t> optical </a:t>
            </a:r>
            <a:r>
              <a:rPr lang="en-US" altLang="ja-JP" sz="2800" dirty="0" smtClean="0">
                <a:latin typeface="Arial"/>
                <a:ea typeface="Arial"/>
              </a:rPr>
              <a:t>fluorescence transitions </a:t>
            </a:r>
            <a:r>
              <a:rPr lang="en-US" altLang="ja-JP" sz="2800" dirty="0">
                <a:latin typeface="Arial"/>
                <a:ea typeface="Arial"/>
              </a:rPr>
              <a:t>(RESOLFT) </a:t>
            </a:r>
            <a:endParaRPr lang="en-US" altLang="ja-JP" sz="2800" dirty="0" smtClean="0">
              <a:latin typeface="Arial"/>
              <a:ea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altLang="ja-JP" sz="2800" dirty="0">
                <a:solidFill>
                  <a:srgbClr val="FF0000"/>
                </a:solidFill>
                <a:latin typeface="Arial"/>
                <a:ea typeface="Arial"/>
              </a:rPr>
              <a:t>S</a:t>
            </a:r>
            <a:r>
              <a:rPr lang="en-US" altLang="ja-JP" sz="2800" dirty="0" smtClean="0">
                <a:solidFill>
                  <a:srgbClr val="FF0000"/>
                </a:solidFill>
                <a:latin typeface="Arial"/>
                <a:ea typeface="Arial"/>
              </a:rPr>
              <a:t>tructured illumination microscopy </a:t>
            </a:r>
            <a:r>
              <a:rPr lang="en-US" altLang="ja-JP" sz="2800" dirty="0">
                <a:solidFill>
                  <a:srgbClr val="FF0000"/>
                </a:solidFill>
                <a:latin typeface="Arial"/>
                <a:ea typeface="Arial"/>
              </a:rPr>
              <a:t>(SIM</a:t>
            </a:r>
            <a:r>
              <a:rPr lang="en-US" altLang="ja-JP" sz="2800" dirty="0" smtClean="0">
                <a:solidFill>
                  <a:srgbClr val="FF0000"/>
                </a:solidFill>
                <a:latin typeface="Arial"/>
                <a:ea typeface="Arial"/>
              </a:rPr>
              <a:t>)</a:t>
            </a:r>
            <a:endParaRPr kumimoji="1" lang="ja-JP" altLang="en-US" sz="2800" dirty="0">
              <a:solidFill>
                <a:srgbClr val="FF0000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02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0138" y="1742751"/>
            <a:ext cx="8569686" cy="447882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sz="2400" dirty="0">
                <a:cs typeface="Arial"/>
              </a:rPr>
              <a:t>S</a:t>
            </a:r>
            <a:r>
              <a:rPr lang="en-US" altLang="ja-JP" sz="2400" dirty="0" smtClean="0">
                <a:cs typeface="Arial"/>
              </a:rPr>
              <a:t>tructured-illumination microscopy (SIM)</a:t>
            </a:r>
          </a:p>
          <a:p>
            <a:pPr marL="914400" lvl="1" indent="-514350"/>
            <a:r>
              <a:rPr lang="en-US" altLang="ja-JP" sz="2400" dirty="0">
                <a:cs typeface="Arial"/>
              </a:rPr>
              <a:t>P</a:t>
            </a:r>
            <a:r>
              <a:rPr lang="en-US" altLang="ja-JP" sz="2400" dirty="0" smtClean="0">
                <a:cs typeface="Arial"/>
              </a:rPr>
              <a:t>rinciple &amp; Setup</a:t>
            </a:r>
          </a:p>
          <a:p>
            <a:pPr marL="914400" lvl="1" indent="-514350"/>
            <a:r>
              <a:rPr lang="en-US" altLang="ja-JP" sz="2400" dirty="0">
                <a:cs typeface="Arial"/>
              </a:rPr>
              <a:t>R</a:t>
            </a:r>
            <a:r>
              <a:rPr lang="en-US" altLang="ja-JP" sz="2400" dirty="0" smtClean="0">
                <a:cs typeface="Arial"/>
              </a:rPr>
              <a:t>esults</a:t>
            </a:r>
          </a:p>
          <a:p>
            <a:pPr marL="914400" lvl="1" indent="-514350"/>
            <a:r>
              <a:rPr lang="en-US" altLang="ja-JP" sz="2400" dirty="0" smtClean="0"/>
              <a:t>Conclusion</a:t>
            </a:r>
          </a:p>
          <a:p>
            <a:pPr marL="914400" lvl="1" indent="-514350"/>
            <a:r>
              <a:rPr lang="en-US" altLang="ja-JP" sz="2400" dirty="0">
                <a:cs typeface="Arial"/>
              </a:rPr>
              <a:t>How to adopt </a:t>
            </a:r>
            <a:r>
              <a:rPr lang="en-US" altLang="ja-JP" sz="2400" dirty="0" smtClean="0">
                <a:cs typeface="Arial"/>
              </a:rPr>
              <a:t>SIM</a:t>
            </a:r>
            <a:r>
              <a:rPr lang="en-US" altLang="ja-JP" sz="2400" dirty="0">
                <a:cs typeface="Arial"/>
              </a:rPr>
              <a:t> to optical comb? </a:t>
            </a:r>
            <a:endParaRPr kumimoji="1" lang="en-US" altLang="ja-JP" sz="2400" dirty="0" smtClean="0">
              <a:cs typeface="Arial"/>
            </a:endParaRPr>
          </a:p>
          <a:p>
            <a:pPr marL="914400" lvl="1" indent="-514350"/>
            <a:endParaRPr lang="en-US" altLang="ja-JP" sz="2400" dirty="0" smtClean="0"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sz="2400" dirty="0" err="1" smtClean="0">
                <a:cs typeface="Arial"/>
              </a:rPr>
              <a:t>Photoactivation</a:t>
            </a:r>
            <a:r>
              <a:rPr lang="en-US" altLang="ja-JP" sz="2400" dirty="0" smtClean="0">
                <a:cs typeface="Arial"/>
              </a:rPr>
              <a:t> localization microscopy (PALM) &amp; </a:t>
            </a:r>
          </a:p>
          <a:p>
            <a:pPr marL="0" indent="0">
              <a:buNone/>
            </a:pPr>
            <a:r>
              <a:rPr lang="en-US" altLang="ja-JP" sz="2400" dirty="0">
                <a:cs typeface="Arial"/>
              </a:rPr>
              <a:t>	</a:t>
            </a:r>
            <a:r>
              <a:rPr lang="en-US" altLang="ja-JP" sz="2400" dirty="0" smtClean="0">
                <a:cs typeface="Arial"/>
              </a:rPr>
              <a:t>Stochastic optical reconstruction microscopy (STORM)</a:t>
            </a:r>
            <a:endParaRPr lang="en-US" altLang="ja-JP" sz="2400" dirty="0" smtClean="0">
              <a:cs typeface="Arial"/>
            </a:endParaRPr>
          </a:p>
          <a:p>
            <a:pPr marL="914400" lvl="1" indent="-514350"/>
            <a:r>
              <a:rPr lang="en-US" altLang="ja-JP" sz="2400" dirty="0">
                <a:cs typeface="Arial"/>
              </a:rPr>
              <a:t>P</a:t>
            </a:r>
            <a:r>
              <a:rPr lang="en-US" altLang="ja-JP" sz="2400" dirty="0" smtClean="0">
                <a:cs typeface="Arial"/>
              </a:rPr>
              <a:t>rinciple &amp; Setup</a:t>
            </a:r>
          </a:p>
          <a:p>
            <a:pPr marL="914400" lvl="1" indent="-514350"/>
            <a:r>
              <a:rPr lang="en-US" altLang="ja-JP" sz="2400" dirty="0">
                <a:cs typeface="Arial"/>
              </a:rPr>
              <a:t>R</a:t>
            </a:r>
            <a:r>
              <a:rPr lang="en-US" altLang="ja-JP" sz="2400" dirty="0" smtClean="0">
                <a:cs typeface="Arial"/>
              </a:rPr>
              <a:t>esults</a:t>
            </a:r>
          </a:p>
          <a:p>
            <a:pPr marL="914400" lvl="1" indent="-514350"/>
            <a:r>
              <a:rPr lang="en-US" altLang="ja-JP" sz="2400" dirty="0" smtClean="0"/>
              <a:t>Conclusion</a:t>
            </a:r>
          </a:p>
          <a:p>
            <a:pPr marL="914400" lvl="1" indent="-514350"/>
            <a:r>
              <a:rPr lang="en-US" altLang="ja-JP" sz="2400" dirty="0" smtClean="0">
                <a:cs typeface="Arial"/>
              </a:rPr>
              <a:t>How to apply PALM &amp; STORM to optical comb? </a:t>
            </a:r>
          </a:p>
          <a:p>
            <a:pPr marL="400050" lvl="1" indent="0">
              <a:buNone/>
            </a:pPr>
            <a:endParaRPr lang="en-US" altLang="ja-JP" sz="2400" dirty="0" smtClean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586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94564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sz="2400" dirty="0" smtClean="0">
                <a:cs typeface="Arial"/>
              </a:rPr>
              <a:t>1. Structured-illumination microscopy (SIM)</a:t>
            </a:r>
            <a:endParaRPr kumimoji="1" lang="ja-JP" altLang="en-US" sz="2400" dirty="0"/>
          </a:p>
        </p:txBody>
      </p:sp>
      <p:pic>
        <p:nvPicPr>
          <p:cNvPr id="5" name="図 4" descr="スクリーンショット 2014-12-08 22.10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9993"/>
            <a:ext cx="4907406" cy="158362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01526" y="1086613"/>
            <a:ext cx="967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"/>
                <a:ea typeface="Arial"/>
                <a:cs typeface="Arial"/>
              </a:rPr>
              <a:t>Sample</a:t>
            </a:r>
            <a:endParaRPr kumimoji="1" lang="ja-JP" altLang="en-US" dirty="0" err="1">
              <a:latin typeface="Arial"/>
              <a:ea typeface="Arial"/>
              <a:cs typeface="Arial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9522" y="2741394"/>
            <a:ext cx="1390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>
                <a:latin typeface="Arial"/>
                <a:ea typeface="Arial"/>
              </a:rPr>
              <a:t>Spatial </a:t>
            </a:r>
          </a:p>
          <a:p>
            <a:pPr algn="ctr"/>
            <a:r>
              <a:rPr lang="en-US" altLang="ja-JP" dirty="0" smtClean="0">
                <a:latin typeface="Arial"/>
                <a:ea typeface="Arial"/>
              </a:rPr>
              <a:t>frequency </a:t>
            </a:r>
            <a:r>
              <a:rPr lang="en-US" altLang="ja-JP" b="1" dirty="0" smtClean="0">
                <a:latin typeface="Arial"/>
                <a:ea typeface="Arial"/>
              </a:rPr>
              <a:t>k</a:t>
            </a:r>
            <a:endParaRPr lang="ja-JP" altLang="en-US" dirty="0" err="1">
              <a:latin typeface="Arial"/>
              <a:ea typeface="Arial"/>
              <a:cs typeface="Arial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29763" y="997475"/>
            <a:ext cx="1339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"/>
                <a:ea typeface="Arial"/>
              </a:rPr>
              <a:t>illumination</a:t>
            </a:r>
            <a:endParaRPr kumimoji="1" lang="ja-JP" altLang="en-US" dirty="0" err="1">
              <a:latin typeface="Arial"/>
              <a:ea typeface="Arial"/>
              <a:cs typeface="Arial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220339" y="2588012"/>
            <a:ext cx="397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b="1" dirty="0" smtClean="0">
                <a:latin typeface="Arial"/>
                <a:ea typeface="Arial"/>
              </a:rPr>
              <a:t>k</a:t>
            </a:r>
            <a:r>
              <a:rPr lang="en-US" altLang="ja-JP" baseline="-25000" dirty="0" smtClean="0">
                <a:latin typeface="Arial"/>
                <a:ea typeface="Arial"/>
                <a:cs typeface="Arial"/>
              </a:rPr>
              <a:t>1</a:t>
            </a:r>
            <a:endParaRPr lang="en-US" altLang="ja-JP" b="1" dirty="0" smtClean="0">
              <a:latin typeface="Arial"/>
              <a:ea typeface="Arial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71608" y="992215"/>
            <a:ext cx="155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ja-JP" dirty="0" smtClean="0">
                <a:latin typeface="Arial"/>
                <a:ea typeface="Arial"/>
              </a:rPr>
              <a:t>moire</a:t>
            </a:r>
            <a:r>
              <a:rPr lang="ja-JP" altLang="fr-FR" dirty="0" smtClean="0">
                <a:latin typeface="Arial"/>
                <a:ea typeface="Arial"/>
              </a:rPr>
              <a:t> </a:t>
            </a:r>
            <a:r>
              <a:rPr lang="fr-FR" altLang="ja-JP" dirty="0" err="1">
                <a:latin typeface="Arial"/>
                <a:ea typeface="Arial"/>
              </a:rPr>
              <a:t>fringes</a:t>
            </a:r>
            <a:endParaRPr kumimoji="1" lang="ja-JP" altLang="en-US" dirty="0" err="1">
              <a:latin typeface="Arial"/>
              <a:ea typeface="Arial"/>
              <a:cs typeface="Arial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714999" y="2745271"/>
            <a:ext cx="782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latin typeface="Arial"/>
                <a:ea typeface="Arial"/>
              </a:rPr>
              <a:t>k –</a:t>
            </a:r>
            <a:r>
              <a:rPr lang="en-US" altLang="ja-JP" dirty="0" smtClean="0">
                <a:latin typeface="Arial"/>
                <a:ea typeface="Arial"/>
              </a:rPr>
              <a:t> </a:t>
            </a:r>
            <a:r>
              <a:rPr lang="en-US" altLang="ja-JP" b="1" dirty="0" smtClean="0">
                <a:latin typeface="Arial"/>
                <a:ea typeface="Arial"/>
              </a:rPr>
              <a:t>k</a:t>
            </a:r>
            <a:r>
              <a:rPr lang="en-US" altLang="ja-JP" baseline="-25000" dirty="0" smtClean="0">
                <a:latin typeface="Arial"/>
                <a:ea typeface="Arial"/>
                <a:cs typeface="Arial"/>
              </a:rPr>
              <a:t>1</a:t>
            </a:r>
            <a:endParaRPr lang="ja-JP" altLang="en-US" dirty="0" smtClean="0">
              <a:latin typeface="Arial"/>
              <a:ea typeface="Arial"/>
              <a:cs typeface="Arial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94986" y="1465081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latin typeface="Arial"/>
                <a:ea typeface="Arial"/>
              </a:rPr>
              <a:t>k</a:t>
            </a:r>
            <a:r>
              <a:rPr lang="en-US" altLang="ja-JP" baseline="-25000" dirty="0" smtClean="0">
                <a:latin typeface="Arial"/>
                <a:ea typeface="Arial"/>
              </a:rPr>
              <a:t>0</a:t>
            </a:r>
            <a:r>
              <a:rPr lang="en-US" altLang="ja-JP" dirty="0" smtClean="0">
                <a:latin typeface="Arial"/>
                <a:ea typeface="Arial"/>
              </a:rPr>
              <a:t> = </a:t>
            </a:r>
            <a:r>
              <a:rPr lang="ja-JP" altLang="en-US" dirty="0" smtClean="0">
                <a:latin typeface="Arial"/>
                <a:ea typeface="Arial"/>
              </a:rPr>
              <a:t> </a:t>
            </a:r>
            <a:r>
              <a:rPr lang="en-US" altLang="ja-JP" dirty="0" smtClean="0">
                <a:latin typeface="Arial"/>
                <a:ea typeface="Arial"/>
              </a:rPr>
              <a:t>2</a:t>
            </a:r>
            <a:r>
              <a:rPr lang="en-US" altLang="ja-JP" b="1" dirty="0" smtClean="0">
                <a:latin typeface="Arial"/>
                <a:ea typeface="Arial"/>
              </a:rPr>
              <a:t>NA/</a:t>
            </a:r>
            <a:r>
              <a:rPr lang="en-US" altLang="ja-JP" b="1" dirty="0" err="1" smtClean="0">
                <a:latin typeface="Arial"/>
                <a:ea typeface="Arial"/>
              </a:rPr>
              <a:t>λ</a:t>
            </a:r>
            <a:r>
              <a:rPr lang="en-US" altLang="ja-JP" baseline="-25000" dirty="0" err="1" smtClean="0">
                <a:latin typeface="Arial"/>
                <a:ea typeface="Arial"/>
              </a:rPr>
              <a:t>em</a:t>
            </a:r>
            <a:endParaRPr lang="en-US" altLang="ja-JP" baseline="-25000" dirty="0" smtClean="0">
              <a:latin typeface="Arial"/>
              <a:ea typeface="Arial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913562" y="1095749"/>
            <a:ext cx="4411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/>
                <a:ea typeface="Arial"/>
              </a:rPr>
              <a:t>maximum resolvable spatial frequency </a:t>
            </a:r>
            <a:r>
              <a:rPr lang="en-US" altLang="ja-JP" b="1" dirty="0" smtClean="0">
                <a:latin typeface="Arial"/>
                <a:ea typeface="Arial"/>
              </a:rPr>
              <a:t>k</a:t>
            </a:r>
            <a:r>
              <a:rPr lang="en-US" altLang="ja-JP" baseline="-25000" dirty="0" smtClean="0">
                <a:latin typeface="Arial"/>
                <a:ea typeface="Arial"/>
              </a:rPr>
              <a:t>0</a:t>
            </a:r>
            <a:endParaRPr kumimoji="1" lang="ja-JP" altLang="en-US" baseline="-25000" dirty="0" err="1">
              <a:latin typeface="Arial"/>
              <a:ea typeface="Arial"/>
              <a:cs typeface="Arial"/>
            </a:endParaRPr>
          </a:p>
        </p:txBody>
      </p:sp>
      <p:pic>
        <p:nvPicPr>
          <p:cNvPr id="17" name="図 16" descr="スクリーンショット 2014-12-09 2.01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" y="4169937"/>
            <a:ext cx="4400613" cy="2053024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453393" y="3629548"/>
            <a:ext cx="1480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>
                <a:latin typeface="Arial"/>
                <a:ea typeface="Arial"/>
              </a:rPr>
              <a:t>conventional</a:t>
            </a:r>
          </a:p>
          <a:p>
            <a:pPr algn="ctr"/>
            <a:r>
              <a:rPr lang="en-US" altLang="ja-JP" dirty="0" smtClean="0">
                <a:latin typeface="Arial"/>
                <a:ea typeface="Arial"/>
              </a:rPr>
              <a:t> </a:t>
            </a:r>
            <a:r>
              <a:rPr lang="en-US" altLang="ja-JP" dirty="0">
                <a:latin typeface="Arial"/>
                <a:ea typeface="Arial"/>
              </a:rPr>
              <a:t>microscope</a:t>
            </a:r>
            <a:endParaRPr kumimoji="1" lang="ja-JP" altLang="en-US" dirty="0" err="1">
              <a:latin typeface="Arial"/>
              <a:ea typeface="Arial"/>
              <a:cs typeface="Arial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897786" y="2098940"/>
            <a:ext cx="4133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"/>
                <a:ea typeface="Arial"/>
              </a:rPr>
              <a:t>Those fringes will be observable in the</a:t>
            </a:r>
          </a:p>
          <a:p>
            <a:r>
              <a:rPr lang="en-US" altLang="ja-JP" dirty="0">
                <a:latin typeface="Arial"/>
                <a:ea typeface="Arial"/>
              </a:rPr>
              <a:t>microscope if </a:t>
            </a:r>
            <a:endParaRPr kumimoji="1" lang="ja-JP" altLang="en-US" dirty="0" err="1">
              <a:latin typeface="Arial"/>
              <a:ea typeface="Arial"/>
              <a:cs typeface="Arial"/>
            </a:endParaRPr>
          </a:p>
        </p:txBody>
      </p:sp>
      <p:pic>
        <p:nvPicPr>
          <p:cNvPr id="20" name="図 19" descr="スクリーンショット 2014-12-09 2.04.5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2"/>
          <a:stretch/>
        </p:blipFill>
        <p:spPr>
          <a:xfrm>
            <a:off x="6471833" y="2433930"/>
            <a:ext cx="1511300" cy="293786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2445331" y="3645468"/>
            <a:ext cx="1180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>
                <a:latin typeface="Arial"/>
                <a:ea typeface="Arial"/>
              </a:rPr>
              <a:t>proposed </a:t>
            </a:r>
          </a:p>
          <a:p>
            <a:pPr algn="ctr"/>
            <a:r>
              <a:rPr lang="en-US" altLang="ja-JP" dirty="0" smtClean="0">
                <a:latin typeface="Arial"/>
                <a:ea typeface="Arial"/>
              </a:rPr>
              <a:t>method</a:t>
            </a:r>
            <a:endParaRPr lang="ja-JP" altLang="en-US" dirty="0" smtClean="0">
              <a:latin typeface="Arial"/>
              <a:ea typeface="Arial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907406" y="4591715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ja-JP" sz="1200" dirty="0" smtClean="0">
                <a:latin typeface="Arial"/>
                <a:ea typeface="Arial"/>
              </a:rPr>
              <a:t>moire</a:t>
            </a:r>
            <a:r>
              <a:rPr lang="ja-JP" altLang="fr-FR" sz="1200" dirty="0" smtClean="0">
                <a:latin typeface="Arial"/>
                <a:ea typeface="Arial"/>
              </a:rPr>
              <a:t> </a:t>
            </a:r>
            <a:r>
              <a:rPr lang="fr-FR" altLang="ja-JP" sz="1200" dirty="0" err="1" smtClean="0">
                <a:latin typeface="Arial"/>
                <a:ea typeface="Arial"/>
              </a:rPr>
              <a:t>fringes</a:t>
            </a:r>
            <a:r>
              <a:rPr lang="en-US" altLang="ja-JP" sz="1200" dirty="0" smtClean="0">
                <a:latin typeface="Arial"/>
                <a:ea typeface="Arial"/>
              </a:rPr>
              <a:t> </a:t>
            </a:r>
            <a:r>
              <a:rPr lang="en-US" altLang="ja-JP" sz="1200" dirty="0">
                <a:latin typeface="Arial"/>
                <a:ea typeface="Arial"/>
              </a:rPr>
              <a:t>can be extracted by</a:t>
            </a:r>
          </a:p>
          <a:p>
            <a:r>
              <a:rPr lang="en-US" altLang="ja-JP" sz="1200" dirty="0">
                <a:latin typeface="Arial"/>
                <a:ea typeface="Arial"/>
              </a:rPr>
              <a:t>using a phase-shift method</a:t>
            </a:r>
            <a:endParaRPr kumimoji="1" lang="ja-JP" altLang="en-US" sz="1200" dirty="0" err="1">
              <a:latin typeface="Arial"/>
              <a:ea typeface="Arial"/>
              <a:cs typeface="Arial"/>
            </a:endParaRPr>
          </a:p>
        </p:txBody>
      </p:sp>
      <p:pic>
        <p:nvPicPr>
          <p:cNvPr id="24" name="図 23" descr="スクリーンショット 2014-12-09 2.14.0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06" y="3419578"/>
            <a:ext cx="3806872" cy="1192869"/>
          </a:xfrm>
          <a:prstGeom prst="rect">
            <a:avLst/>
          </a:prstGeom>
        </p:spPr>
      </p:pic>
      <p:pic>
        <p:nvPicPr>
          <p:cNvPr id="26" name="図 25" descr="スクリーンショット 2014-12-09 2.27.2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382" y="5053380"/>
            <a:ext cx="4718617" cy="1343082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4546807" y="6134752"/>
            <a:ext cx="79060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latin typeface="Arial"/>
                <a:ea typeface="Arial"/>
                <a:cs typeface="Arial"/>
              </a:rPr>
              <a:t>moire</a:t>
            </a:r>
            <a:endParaRPr kumimoji="1" lang="ja-JP" altLang="en-US" dirty="0" err="1">
              <a:latin typeface="Arial"/>
              <a:ea typeface="Arial"/>
              <a:cs typeface="Arial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953742" y="6125616"/>
            <a:ext cx="54376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"/>
                <a:ea typeface="Arial"/>
                <a:cs typeface="Arial"/>
              </a:rPr>
              <a:t>F.T.</a:t>
            </a:r>
            <a:endParaRPr kumimoji="1" lang="ja-JP" altLang="en-US" dirty="0" err="1">
              <a:latin typeface="Arial"/>
              <a:ea typeface="Arial"/>
              <a:cs typeface="Arial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827162" y="6125616"/>
            <a:ext cx="749274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Arial"/>
                <a:ea typeface="Arial"/>
                <a:cs typeface="Arial"/>
              </a:rPr>
              <a:t>Replace</a:t>
            </a:r>
            <a:endParaRPr kumimoji="1" lang="ja-JP" altLang="en-US" sz="1200" dirty="0" err="1">
              <a:latin typeface="Arial"/>
              <a:ea typeface="Arial"/>
              <a:cs typeface="Arial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983133" y="6125616"/>
            <a:ext cx="104839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/>
                <a:ea typeface="Arial"/>
                <a:cs typeface="Arial"/>
              </a:rPr>
              <a:t>F.T.</a:t>
            </a:r>
            <a:r>
              <a:rPr kumimoji="1" lang="en-US" altLang="ja-JP" baseline="30000" dirty="0" smtClean="0">
                <a:latin typeface="Arial"/>
                <a:ea typeface="Arial"/>
                <a:cs typeface="Arial"/>
              </a:rPr>
              <a:t>-1</a:t>
            </a:r>
            <a:endParaRPr kumimoji="1" lang="ja-JP" altLang="en-US" dirty="0" err="1">
              <a:latin typeface="Arial"/>
              <a:ea typeface="Arial"/>
              <a:cs typeface="Arial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321871" y="3227548"/>
            <a:ext cx="4822128" cy="326740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Arial"/>
              <a:ea typeface="Arial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719855" y="3004566"/>
            <a:ext cx="2434357" cy="369332"/>
          </a:xfrm>
          <a:prstGeom prst="rect">
            <a:avLst/>
          </a:prstGeom>
          <a:solidFill>
            <a:srgbClr val="FFFFFF"/>
          </a:solidFill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"/>
                <a:ea typeface="Arial"/>
                <a:cs typeface="Arial"/>
              </a:rPr>
              <a:t>Image Reconstruction</a:t>
            </a:r>
            <a:endParaRPr kumimoji="1" lang="ja-JP" altLang="en-US" dirty="0" err="1">
              <a:latin typeface="Arial"/>
              <a:ea typeface="Arial"/>
              <a:cs typeface="Arial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150113" y="397791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>
              <a:latin typeface="Arial"/>
              <a:ea typeface="Arial"/>
              <a:cs typeface="Arial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57200" y="560876"/>
            <a:ext cx="85539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latin typeface="Arial"/>
                <a:ea typeface="Arial"/>
                <a:cs typeface="Arial"/>
              </a:rPr>
              <a:t>Ref) </a:t>
            </a:r>
            <a:r>
              <a:rPr lang="en-US" altLang="ja-JP" sz="1100" dirty="0" err="1" smtClean="0">
                <a:latin typeface="Arial"/>
                <a:ea typeface="Arial"/>
                <a:cs typeface="Arial"/>
              </a:rPr>
              <a:t>Gustafsson</a:t>
            </a:r>
            <a:r>
              <a:rPr lang="en-US" altLang="ja-JP" sz="1100" dirty="0">
                <a:latin typeface="Arial"/>
                <a:ea typeface="Arial"/>
                <a:cs typeface="Arial"/>
              </a:rPr>
              <a:t>, M. G. L</a:t>
            </a:r>
            <a:r>
              <a:rPr lang="en-US" altLang="ja-JP" sz="1100" dirty="0" smtClean="0">
                <a:latin typeface="Arial"/>
                <a:ea typeface="Arial"/>
                <a:cs typeface="Arial"/>
              </a:rPr>
              <a:t>., “</a:t>
            </a:r>
            <a:r>
              <a:rPr lang="en-US" altLang="ja-JP" sz="1100" dirty="0" smtClean="0">
                <a:latin typeface="Arial"/>
                <a:ea typeface="Arial"/>
                <a:cs typeface="Arial"/>
              </a:rPr>
              <a:t>Surpassing the lateral resolution limit by a factor of two using structured illumination microscopy”, </a:t>
            </a:r>
            <a:r>
              <a:rPr lang="en-US" altLang="ja-JP" sz="1100" i="1" dirty="0" smtClean="0">
                <a:latin typeface="Arial"/>
                <a:ea typeface="Arial"/>
                <a:cs typeface="Arial"/>
              </a:rPr>
              <a:t>Journal of Microscopy</a:t>
            </a:r>
            <a:r>
              <a:rPr lang="en-US" altLang="ja-JP" sz="1100" dirty="0" smtClean="0">
                <a:latin typeface="Arial"/>
                <a:ea typeface="Arial"/>
                <a:cs typeface="Arial"/>
              </a:rPr>
              <a:t> </a:t>
            </a:r>
            <a:r>
              <a:rPr lang="en-US" altLang="ja-JP" sz="1100" b="1" dirty="0" smtClean="0">
                <a:latin typeface="Arial"/>
                <a:ea typeface="Arial"/>
                <a:cs typeface="Arial"/>
              </a:rPr>
              <a:t>198</a:t>
            </a:r>
            <a:r>
              <a:rPr lang="en-US" altLang="ja-JP" sz="1100" dirty="0" smtClean="0">
                <a:latin typeface="Arial"/>
                <a:ea typeface="Arial"/>
                <a:cs typeface="Arial"/>
              </a:rPr>
              <a:t>, 82 (2000).</a:t>
            </a:r>
            <a:endParaRPr lang="ja-JP" altLang="en-US" sz="1100" dirty="0"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2224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542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Setup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118868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Arial"/>
                <a:ea typeface="Arial"/>
              </a:rPr>
              <a:t>①</a:t>
            </a:r>
            <a:r>
              <a:rPr lang="en-US" altLang="ja-JP" dirty="0">
                <a:latin typeface="Arial"/>
                <a:ea typeface="Arial"/>
              </a:rPr>
              <a:t>L</a:t>
            </a:r>
            <a:r>
              <a:rPr lang="en-US" altLang="ja-JP" dirty="0" smtClean="0">
                <a:latin typeface="Arial"/>
                <a:ea typeface="Arial"/>
              </a:rPr>
              <a:t>ight source: </a:t>
            </a:r>
            <a:r>
              <a:rPr lang="en-US" altLang="ja-JP" dirty="0" smtClean="0">
                <a:latin typeface="Arial"/>
                <a:ea typeface="Arial"/>
              </a:rPr>
              <a:t>wavelength </a:t>
            </a:r>
            <a:r>
              <a:rPr lang="en-US" altLang="ja-JP" dirty="0">
                <a:latin typeface="Arial"/>
                <a:ea typeface="Arial"/>
              </a:rPr>
              <a:t>of 532 </a:t>
            </a:r>
            <a:r>
              <a:rPr lang="en-US" altLang="ja-JP" dirty="0" smtClean="0">
                <a:latin typeface="Arial"/>
                <a:ea typeface="Arial"/>
              </a:rPr>
              <a:t>nm</a:t>
            </a:r>
            <a:endParaRPr lang="en-US" altLang="ja-JP" dirty="0" smtClean="0">
              <a:latin typeface="Arial"/>
              <a:ea typeface="Arial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163" y="4909868"/>
            <a:ext cx="2794730" cy="186315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73402" y="5204396"/>
            <a:ext cx="3060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>
                <a:latin typeface="Arial"/>
                <a:ea typeface="Arial"/>
              </a:rPr>
              <a:t>③Conventional microscope</a:t>
            </a:r>
            <a:endParaRPr lang="ja-JP" altLang="en-US" dirty="0">
              <a:latin typeface="Arial"/>
              <a:ea typeface="Arial"/>
              <a:cs typeface="Arial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1751299"/>
            <a:ext cx="324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/>
                <a:ea typeface="Arial"/>
              </a:rPr>
              <a:t>②</a:t>
            </a:r>
            <a:r>
              <a:rPr lang="en-US" altLang="ja-JP" dirty="0">
                <a:latin typeface="Arial"/>
                <a:ea typeface="Arial"/>
              </a:rPr>
              <a:t>T</a:t>
            </a:r>
            <a:r>
              <a:rPr lang="en-US" altLang="ja-JP" dirty="0" smtClean="0">
                <a:latin typeface="Arial"/>
                <a:ea typeface="Arial"/>
              </a:rPr>
              <a:t>ransmission </a:t>
            </a:r>
            <a:r>
              <a:rPr lang="en-US" altLang="ja-JP" dirty="0">
                <a:latin typeface="Arial"/>
                <a:ea typeface="Arial"/>
              </a:rPr>
              <a:t>phase grating</a:t>
            </a:r>
            <a:endParaRPr kumimoji="1" lang="ja-JP" altLang="en-US" dirty="0" err="1">
              <a:latin typeface="Arial"/>
              <a:ea typeface="Arial"/>
              <a:cs typeface="Arial"/>
            </a:endParaRPr>
          </a:p>
        </p:txBody>
      </p:sp>
      <p:pic>
        <p:nvPicPr>
          <p:cNvPr id="9" name="図 8" descr="スクリーンショット 2014-12-09 4.00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57" y="2559989"/>
            <a:ext cx="2761763" cy="2518499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992820" y="3418442"/>
            <a:ext cx="6236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>
                <a:solidFill>
                  <a:srgbClr val="FF0000"/>
                </a:solidFill>
                <a:latin typeface="Arial"/>
                <a:ea typeface="Arial"/>
              </a:rPr>
              <a:t>diffraction orders 1 and </a:t>
            </a:r>
            <a:r>
              <a:rPr lang="en-US" altLang="ja-JP" dirty="0" smtClean="0">
                <a:solidFill>
                  <a:srgbClr val="FF0000"/>
                </a:solidFill>
                <a:latin typeface="Arial"/>
                <a:ea typeface="Arial"/>
              </a:rPr>
              <a:t>-1 beams </a:t>
            </a:r>
            <a:r>
              <a:rPr lang="en-US" altLang="ja-JP" dirty="0">
                <a:solidFill>
                  <a:srgbClr val="FF0000"/>
                </a:solidFill>
                <a:latin typeface="Arial"/>
                <a:ea typeface="Arial"/>
              </a:rPr>
              <a:t>intersected at </a:t>
            </a:r>
            <a:r>
              <a:rPr lang="en-US" altLang="ja-JP" dirty="0" smtClean="0">
                <a:solidFill>
                  <a:srgbClr val="FF0000"/>
                </a:solidFill>
                <a:latin typeface="Arial"/>
                <a:ea typeface="Arial"/>
              </a:rPr>
              <a:t>an angle </a:t>
            </a:r>
            <a:r>
              <a:rPr lang="en-US" altLang="ja-JP" dirty="0">
                <a:solidFill>
                  <a:srgbClr val="FF0000"/>
                </a:solidFill>
                <a:latin typeface="Arial"/>
                <a:ea typeface="Arial"/>
              </a:rPr>
              <a:t>in </a:t>
            </a:r>
            <a:endParaRPr lang="en-US" altLang="ja-JP" dirty="0" smtClean="0">
              <a:solidFill>
                <a:srgbClr val="FF0000"/>
              </a:solidFill>
              <a:latin typeface="Arial"/>
              <a:ea typeface="Arial"/>
            </a:endParaRPr>
          </a:p>
          <a:p>
            <a:pPr algn="ctr"/>
            <a:r>
              <a:rPr lang="en-US" altLang="ja-JP" dirty="0" smtClean="0">
                <a:solidFill>
                  <a:srgbClr val="FF0000"/>
                </a:solidFill>
                <a:latin typeface="Arial"/>
                <a:ea typeface="Arial"/>
              </a:rPr>
              <a:t>the </a:t>
            </a:r>
            <a:r>
              <a:rPr lang="en-US" altLang="ja-JP" dirty="0">
                <a:solidFill>
                  <a:srgbClr val="FF0000"/>
                </a:solidFill>
                <a:latin typeface="Arial"/>
                <a:ea typeface="Arial"/>
              </a:rPr>
              <a:t>sample to produce a sinusoidal interference pattern</a:t>
            </a:r>
            <a:endParaRPr kumimoji="1" lang="ja-JP" altLang="en-US" dirty="0" err="1">
              <a:solidFill>
                <a:srgbClr val="FF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02625" y="5466444"/>
            <a:ext cx="3150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/>
                <a:ea typeface="Arial"/>
              </a:rPr>
              <a:t>+ 1.4 numerical aperture</a:t>
            </a:r>
            <a:endParaRPr lang="en-US" altLang="ja-JP" dirty="0">
              <a:latin typeface="Arial"/>
              <a:ea typeface="Arial"/>
            </a:endParaRPr>
          </a:p>
          <a:p>
            <a:r>
              <a:rPr lang="en-US" altLang="ja-JP" dirty="0">
                <a:latin typeface="Arial"/>
                <a:ea typeface="Arial"/>
              </a:rPr>
              <a:t>oil-immersion </a:t>
            </a:r>
            <a:r>
              <a:rPr lang="en-US" altLang="ja-JP" dirty="0" smtClean="0">
                <a:latin typeface="Arial"/>
                <a:ea typeface="Arial"/>
              </a:rPr>
              <a:t>objective lens.</a:t>
            </a:r>
            <a:endParaRPr kumimoji="1" lang="ja-JP" altLang="en-US" dirty="0" err="1">
              <a:latin typeface="Arial"/>
              <a:ea typeface="Arial"/>
              <a:cs typeface="Arial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31057" y="2190657"/>
            <a:ext cx="3258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rial"/>
                <a:ea typeface="Arial"/>
                <a:cs typeface="Arial"/>
              </a:rPr>
              <a:t>0.23 </a:t>
            </a:r>
            <a:r>
              <a:rPr lang="en-US" altLang="ja-JP" dirty="0" err="1" smtClean="0">
                <a:latin typeface="Arial"/>
                <a:ea typeface="Arial"/>
                <a:cs typeface="Arial"/>
              </a:rPr>
              <a:t>μ</a:t>
            </a:r>
            <a:r>
              <a:rPr lang="en-US" altLang="ja-JP" dirty="0" err="1" smtClean="0">
                <a:latin typeface="Arial"/>
                <a:ea typeface="Arial"/>
                <a:cs typeface="Arial"/>
              </a:rPr>
              <a:t>m</a:t>
            </a:r>
            <a:r>
              <a:rPr lang="en-US" altLang="ja-JP" dirty="0" smtClean="0">
                <a:latin typeface="Arial"/>
                <a:ea typeface="Arial"/>
                <a:cs typeface="Arial"/>
              </a:rPr>
              <a:t> line spacing </a:t>
            </a:r>
            <a:endParaRPr kumimoji="1" lang="ja-JP" altLang="en-US" dirty="0"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1862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Results</a:t>
            </a:r>
            <a:endParaRPr kumimoji="1" lang="ja-JP" altLang="en-US" dirty="0"/>
          </a:p>
        </p:txBody>
      </p:sp>
      <p:pic>
        <p:nvPicPr>
          <p:cNvPr id="5" name="図 4" descr="スクリーンショット 2015-05-07 7.29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0728"/>
            <a:ext cx="9144000" cy="429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25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9958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Results</a:t>
            </a:r>
            <a:endParaRPr kumimoji="1" lang="ja-JP" altLang="en-US" dirty="0"/>
          </a:p>
        </p:txBody>
      </p:sp>
      <p:pic>
        <p:nvPicPr>
          <p:cNvPr id="3" name="図 2" descr="スクリーンショット 2015-05-07 7.28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90" y="1329965"/>
            <a:ext cx="6860299" cy="5036787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" y="621166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rial"/>
                <a:ea typeface="Arial"/>
              </a:rPr>
              <a:t>The </a:t>
            </a:r>
            <a:r>
              <a:rPr lang="en-US" altLang="ja-JP" dirty="0" smtClean="0">
                <a:latin typeface="Arial"/>
                <a:ea typeface="Arial"/>
              </a:rPr>
              <a:t>total</a:t>
            </a:r>
            <a:r>
              <a:rPr lang="en-US" altLang="ja-JP" dirty="0">
                <a:latin typeface="Arial"/>
                <a:ea typeface="Arial"/>
              </a:rPr>
              <a:t> </a:t>
            </a:r>
            <a:r>
              <a:rPr lang="en-US" altLang="ja-JP" dirty="0" smtClean="0">
                <a:latin typeface="Arial"/>
                <a:ea typeface="Arial"/>
              </a:rPr>
              <a:t>exposure </a:t>
            </a:r>
            <a:r>
              <a:rPr lang="en-US" altLang="ja-JP" dirty="0">
                <a:latin typeface="Arial"/>
                <a:ea typeface="Arial"/>
              </a:rPr>
              <a:t>time for the data in this report was 1±10 s, </a:t>
            </a:r>
            <a:r>
              <a:rPr lang="en-US" altLang="ja-JP" dirty="0" smtClean="0">
                <a:latin typeface="Arial"/>
                <a:ea typeface="Arial"/>
              </a:rPr>
              <a:t>and processing required </a:t>
            </a:r>
            <a:r>
              <a:rPr lang="en-US" altLang="ja-JP" dirty="0">
                <a:latin typeface="Arial"/>
                <a:ea typeface="Arial"/>
              </a:rPr>
              <a:t>about </a:t>
            </a:r>
            <a:endParaRPr lang="en-US" altLang="ja-JP" dirty="0" smtClean="0">
              <a:latin typeface="Arial"/>
              <a:ea typeface="Arial"/>
            </a:endParaRPr>
          </a:p>
          <a:p>
            <a:r>
              <a:rPr lang="en-US" altLang="ja-JP" dirty="0" smtClean="0">
                <a:latin typeface="Arial"/>
                <a:ea typeface="Arial"/>
              </a:rPr>
              <a:t>30 </a:t>
            </a:r>
            <a:r>
              <a:rPr lang="en-US" altLang="ja-JP" dirty="0">
                <a:latin typeface="Arial"/>
                <a:ea typeface="Arial"/>
              </a:rPr>
              <a:t>s for a </a:t>
            </a:r>
            <a:r>
              <a:rPr lang="en-US" altLang="ja-JP" dirty="0" smtClean="0">
                <a:latin typeface="Arial"/>
                <a:ea typeface="Arial"/>
              </a:rPr>
              <a:t>512* </a:t>
            </a:r>
            <a:r>
              <a:rPr lang="en-US" altLang="ja-JP" dirty="0">
                <a:latin typeface="Arial"/>
                <a:ea typeface="Arial"/>
              </a:rPr>
              <a:t>512 pixel </a:t>
            </a:r>
            <a:r>
              <a:rPr lang="en-US" altLang="ja-JP" dirty="0" smtClean="0">
                <a:latin typeface="Arial"/>
                <a:ea typeface="Arial"/>
              </a:rPr>
              <a:t>final image</a:t>
            </a:r>
            <a:endParaRPr kumimoji="1" lang="ja-JP" altLang="en-US" dirty="0">
              <a:latin typeface="Arial"/>
              <a:ea typeface="Arial"/>
              <a:cs typeface="Arial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02923" y="2656400"/>
            <a:ext cx="201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"/>
                <a:ea typeface="Arial"/>
                <a:cs typeface="Arial"/>
              </a:rPr>
              <a:t>Emission: 605 nm</a:t>
            </a:r>
            <a:endParaRPr kumimoji="1" lang="ja-JP" altLang="en-US" dirty="0">
              <a:latin typeface="Arial"/>
              <a:ea typeface="Arial"/>
              <a:cs typeface="Arial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43621" y="26913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0270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altLang="ja-JP" dirty="0" smtClean="0"/>
              <a:t>limited to a factor of 2 beyond the theoretical diffraction barrier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6299504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dirty="0">
            <a:latin typeface="Arial"/>
            <a:cs typeface="Arial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726</Words>
  <Application>Microsoft Macintosh PowerPoint</Application>
  <PresentationFormat>画面に合わせる (4:3)</PresentationFormat>
  <Paragraphs>139</Paragraphs>
  <Slides>19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ホワイト</vt:lpstr>
      <vt:lpstr>2015 1st semester  journal seminar   Super resolution microscopy</vt:lpstr>
      <vt:lpstr>Optical Microscopy</vt:lpstr>
      <vt:lpstr>Super resolution microscopy</vt:lpstr>
      <vt:lpstr>Contents</vt:lpstr>
      <vt:lpstr>1. Structured-illumination microscopy (SIM)</vt:lpstr>
      <vt:lpstr>Setup</vt:lpstr>
      <vt:lpstr>Results</vt:lpstr>
      <vt:lpstr>Results</vt:lpstr>
      <vt:lpstr>Conclusion</vt:lpstr>
      <vt:lpstr>How to apply SIM to optical comb? </vt:lpstr>
      <vt:lpstr>2. Photoactivation localization microscopy (PALM) &amp;   Stochastic optical reconstruction microscopy (STORM)</vt:lpstr>
      <vt:lpstr>PALM: Switch ON/OFF of fluorophores &amp; Setup </vt:lpstr>
      <vt:lpstr>STORM: Switch ON/OFF of fluorophores</vt:lpstr>
      <vt:lpstr>Results</vt:lpstr>
      <vt:lpstr>Results</vt:lpstr>
      <vt:lpstr>Conclusion</vt:lpstr>
      <vt:lpstr>How to apply PALM &amp; STORM to optical comb? </vt:lpstr>
      <vt:lpstr>How to apply PALM &amp; STORM to optical comb? </vt:lpstr>
      <vt:lpstr>Conclusion</vt:lpstr>
    </vt:vector>
  </TitlesOfParts>
  <Company>Univ. of Tokushima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HASE Eiji</dc:creator>
  <cp:lastModifiedBy>HASE Eiji</cp:lastModifiedBy>
  <cp:revision>21</cp:revision>
  <dcterms:created xsi:type="dcterms:W3CDTF">2015-05-06T13:03:21Z</dcterms:created>
  <dcterms:modified xsi:type="dcterms:W3CDTF">2015-05-06T22:44:03Z</dcterms:modified>
</cp:coreProperties>
</file>