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0" r:id="rId3"/>
    <p:sldId id="258" r:id="rId4"/>
    <p:sldId id="259"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5" r:id="rId18"/>
    <p:sldId id="276" r:id="rId19"/>
    <p:sldId id="274"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81098" autoAdjust="0"/>
  </p:normalViewPr>
  <p:slideViewPr>
    <p:cSldViewPr>
      <p:cViewPr varScale="1">
        <p:scale>
          <a:sx n="53" d="100"/>
          <a:sy n="53" d="100"/>
        </p:scale>
        <p:origin x="19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B2B9578-4450-45E1-B8A7-FB3C2BDBEBC5}" type="datetimeFigureOut">
              <a:rPr kumimoji="1" lang="ja-JP" altLang="en-US" smtClean="0"/>
              <a:t>2015/11/27</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3D2867E-6414-4F03-954D-74699E500C00}" type="slidenum">
              <a:rPr kumimoji="1" lang="ja-JP" altLang="en-US" smtClean="0"/>
              <a:t>‹#›</a:t>
            </a:fld>
            <a:endParaRPr kumimoji="1" lang="ja-JP" altLang="en-US"/>
          </a:p>
        </p:txBody>
      </p:sp>
    </p:spTree>
    <p:extLst>
      <p:ext uri="{BB962C8B-B14F-4D97-AF65-F5344CB8AC3E}">
        <p14:creationId xmlns:p14="http://schemas.microsoft.com/office/powerpoint/2010/main" val="42380623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D2867E-6414-4F03-954D-74699E500C00}" type="slidenum">
              <a:rPr kumimoji="1" lang="ja-JP" altLang="en-US" smtClean="0"/>
              <a:t>1</a:t>
            </a:fld>
            <a:endParaRPr kumimoji="1" lang="ja-JP" altLang="en-US"/>
          </a:p>
        </p:txBody>
      </p:sp>
    </p:spTree>
    <p:extLst>
      <p:ext uri="{BB962C8B-B14F-4D97-AF65-F5344CB8AC3E}">
        <p14:creationId xmlns:p14="http://schemas.microsoft.com/office/powerpoint/2010/main" val="203942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600" dirty="0"/>
          </a:p>
        </p:txBody>
      </p:sp>
      <p:sp>
        <p:nvSpPr>
          <p:cNvPr id="4" name="スライド番号プレースホルダー 3"/>
          <p:cNvSpPr>
            <a:spLocks noGrp="1"/>
          </p:cNvSpPr>
          <p:nvPr>
            <p:ph type="sldNum" sz="quarter" idx="10"/>
          </p:nvPr>
        </p:nvSpPr>
        <p:spPr/>
        <p:txBody>
          <a:bodyPr/>
          <a:lstStyle/>
          <a:p>
            <a:fld id="{93D2867E-6414-4F03-954D-74699E500C00}" type="slidenum">
              <a:rPr kumimoji="1" lang="ja-JP" altLang="en-US" smtClean="0"/>
              <a:t>3</a:t>
            </a:fld>
            <a:endParaRPr kumimoji="1" lang="ja-JP" altLang="en-US"/>
          </a:p>
        </p:txBody>
      </p:sp>
    </p:spTree>
    <p:extLst>
      <p:ext uri="{BB962C8B-B14F-4D97-AF65-F5344CB8AC3E}">
        <p14:creationId xmlns:p14="http://schemas.microsoft.com/office/powerpoint/2010/main" val="120626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①　平均強度の減算、ハイパスフィルタ、バンドパスフィルタ</a:t>
            </a:r>
            <a:endParaRPr kumimoji="1" lang="en-US" altLang="ja-JP" dirty="0" smtClean="0"/>
          </a:p>
          <a:p>
            <a:r>
              <a:rPr kumimoji="1" lang="ja-JP" altLang="en-US" dirty="0" smtClean="0"/>
              <a:t>②　スペーシャルフィルタ？</a:t>
            </a:r>
            <a:endParaRPr kumimoji="1" lang="en-US" altLang="ja-JP" dirty="0" smtClean="0"/>
          </a:p>
          <a:p>
            <a:r>
              <a:rPr kumimoji="1" lang="ja-JP" altLang="en-US" dirty="0" smtClean="0"/>
              <a:t>③　検出器が有限なためフーリエ変換によって生じる低周波ノイズを低減するため</a:t>
            </a:r>
            <a:endParaRPr kumimoji="1" lang="en-US" altLang="ja-JP" dirty="0" smtClean="0"/>
          </a:p>
          <a:p>
            <a:r>
              <a:rPr kumimoji="1" lang="ja-JP" altLang="en-US" dirty="0" smtClean="0"/>
              <a:t>中心部の透過率が高く、周辺部に行くに従って透過率が低下するフィルタを設置し、像のコントラストを改善する方式。</a:t>
            </a:r>
            <a:endParaRPr kumimoji="1" lang="en-US" altLang="ja-JP" dirty="0" smtClean="0"/>
          </a:p>
          <a:p>
            <a:r>
              <a:rPr kumimoji="1" lang="ja-JP" altLang="en-US" dirty="0" smtClean="0"/>
              <a:t>高次の回折光を少なくすることで低周波のコントラストが向上する。一方、高周波のコントラストは低くなるので、像は鮮明になるが、解像度は低下する</a:t>
            </a:r>
            <a:endParaRPr kumimoji="1" lang="en-US" altLang="ja-JP" dirty="0" smtClean="0"/>
          </a:p>
          <a:p>
            <a:r>
              <a:rPr kumimoji="1" lang="ja-JP" altLang="en-US" dirty="0" smtClean="0"/>
              <a:t>④　大きさを増して最終的な画像の解像度を上げる</a:t>
            </a:r>
            <a:endParaRPr kumimoji="1" lang="ja-JP" altLang="en-US" dirty="0"/>
          </a:p>
        </p:txBody>
      </p:sp>
      <p:sp>
        <p:nvSpPr>
          <p:cNvPr id="4" name="スライド番号プレースホルダー 3"/>
          <p:cNvSpPr>
            <a:spLocks noGrp="1"/>
          </p:cNvSpPr>
          <p:nvPr>
            <p:ph type="sldNum" sz="quarter" idx="10"/>
          </p:nvPr>
        </p:nvSpPr>
        <p:spPr/>
        <p:txBody>
          <a:bodyPr/>
          <a:lstStyle/>
          <a:p>
            <a:fld id="{93D2867E-6414-4F03-954D-74699E500C00}" type="slidenum">
              <a:rPr kumimoji="1" lang="ja-JP" altLang="en-US" smtClean="0"/>
              <a:t>6</a:t>
            </a:fld>
            <a:endParaRPr kumimoji="1" lang="ja-JP" altLang="en-US"/>
          </a:p>
        </p:txBody>
      </p:sp>
    </p:spTree>
    <p:extLst>
      <p:ext uri="{BB962C8B-B14F-4D97-AF65-F5344CB8AC3E}">
        <p14:creationId xmlns:p14="http://schemas.microsoft.com/office/powerpoint/2010/main" val="330240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600" dirty="0"/>
          </a:p>
        </p:txBody>
      </p:sp>
      <p:sp>
        <p:nvSpPr>
          <p:cNvPr id="4" name="スライド番号プレースホルダー 3"/>
          <p:cNvSpPr>
            <a:spLocks noGrp="1"/>
          </p:cNvSpPr>
          <p:nvPr>
            <p:ph type="sldNum" sz="quarter" idx="10"/>
          </p:nvPr>
        </p:nvSpPr>
        <p:spPr/>
        <p:txBody>
          <a:bodyPr/>
          <a:lstStyle/>
          <a:p>
            <a:fld id="{93D2867E-6414-4F03-954D-74699E500C00}" type="slidenum">
              <a:rPr kumimoji="1" lang="ja-JP" altLang="en-US" smtClean="0"/>
              <a:t>15</a:t>
            </a:fld>
            <a:endParaRPr kumimoji="1" lang="ja-JP" altLang="en-US"/>
          </a:p>
        </p:txBody>
      </p:sp>
    </p:spTree>
    <p:extLst>
      <p:ext uri="{BB962C8B-B14F-4D97-AF65-F5344CB8AC3E}">
        <p14:creationId xmlns:p14="http://schemas.microsoft.com/office/powerpoint/2010/main" val="115748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600" dirty="0"/>
          </a:p>
        </p:txBody>
      </p:sp>
      <p:sp>
        <p:nvSpPr>
          <p:cNvPr id="4" name="スライド番号プレースホルダー 3"/>
          <p:cNvSpPr>
            <a:spLocks noGrp="1"/>
          </p:cNvSpPr>
          <p:nvPr>
            <p:ph type="sldNum" sz="quarter" idx="10"/>
          </p:nvPr>
        </p:nvSpPr>
        <p:spPr/>
        <p:txBody>
          <a:bodyPr/>
          <a:lstStyle/>
          <a:p>
            <a:fld id="{93D2867E-6414-4F03-954D-74699E500C00}" type="slidenum">
              <a:rPr kumimoji="1" lang="ja-JP" altLang="en-US" smtClean="0"/>
              <a:t>25</a:t>
            </a:fld>
            <a:endParaRPr kumimoji="1" lang="ja-JP" altLang="en-US"/>
          </a:p>
        </p:txBody>
      </p:sp>
    </p:spTree>
    <p:extLst>
      <p:ext uri="{BB962C8B-B14F-4D97-AF65-F5344CB8AC3E}">
        <p14:creationId xmlns:p14="http://schemas.microsoft.com/office/powerpoint/2010/main" val="360973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D2867E-6414-4F03-954D-74699E500C00}" type="slidenum">
              <a:rPr kumimoji="1" lang="ja-JP" altLang="en-US" smtClean="0"/>
              <a:t>29</a:t>
            </a:fld>
            <a:endParaRPr kumimoji="1" lang="ja-JP" altLang="en-US"/>
          </a:p>
        </p:txBody>
      </p:sp>
    </p:spTree>
    <p:extLst>
      <p:ext uri="{BB962C8B-B14F-4D97-AF65-F5344CB8AC3E}">
        <p14:creationId xmlns:p14="http://schemas.microsoft.com/office/powerpoint/2010/main" val="30753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91516DED-8771-4A37-9FE4-74941FBBC793}" type="datetimeFigureOut">
              <a:rPr kumimoji="1" lang="ja-JP" altLang="en-US" smtClean="0"/>
              <a:t>2015/11/27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655A9D86-5495-4540-852F-3A6CC366E418}" type="slidenum">
              <a:rPr kumimoji="1" lang="ja-JP" altLang="en-US" smtClean="0"/>
              <a:t>‹#›</a:t>
            </a:fld>
            <a:endParaRPr kumimoji="1" lang="ja-JP" altLang="en-US"/>
          </a:p>
        </p:txBody>
      </p:sp>
    </p:spTree>
    <p:extLst>
      <p:ext uri="{BB962C8B-B14F-4D97-AF65-F5344CB8AC3E}">
        <p14:creationId xmlns:p14="http://schemas.microsoft.com/office/powerpoint/2010/main" val="340324432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1516DED-8771-4A37-9FE4-74941FBBC793}" type="datetimeFigureOut">
              <a:rPr kumimoji="1" lang="ja-JP" altLang="en-US" smtClean="0"/>
              <a:t>2015/11/27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655A9D86-5495-4540-852F-3A6CC366E418}" type="slidenum">
              <a:rPr kumimoji="1" lang="ja-JP" altLang="en-US" smtClean="0"/>
              <a:t>‹#›</a:t>
            </a:fld>
            <a:endParaRPr kumimoji="1" lang="ja-JP" altLang="en-US"/>
          </a:p>
        </p:txBody>
      </p:sp>
    </p:spTree>
    <p:extLst>
      <p:ext uri="{BB962C8B-B14F-4D97-AF65-F5344CB8AC3E}">
        <p14:creationId xmlns:p14="http://schemas.microsoft.com/office/powerpoint/2010/main" val="30439300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1516DED-8771-4A37-9FE4-74941FBBC793}" type="datetimeFigureOut">
              <a:rPr kumimoji="1" lang="ja-JP" altLang="en-US" smtClean="0"/>
              <a:t>2015/11/27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655A9D86-5495-4540-852F-3A6CC366E418}" type="slidenum">
              <a:rPr kumimoji="1" lang="ja-JP" altLang="en-US" smtClean="0"/>
              <a:t>‹#›</a:t>
            </a:fld>
            <a:endParaRPr kumimoji="1" lang="ja-JP" altLang="en-US"/>
          </a:p>
        </p:txBody>
      </p:sp>
    </p:spTree>
    <p:extLst>
      <p:ext uri="{BB962C8B-B14F-4D97-AF65-F5344CB8AC3E}">
        <p14:creationId xmlns:p14="http://schemas.microsoft.com/office/powerpoint/2010/main" val="38380408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91516DED-8771-4A37-9FE4-74941FBBC793}" type="datetimeFigureOut">
              <a:rPr kumimoji="1" lang="ja-JP" altLang="en-US" smtClean="0"/>
              <a:t>2015/11/27</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655A9D86-5495-4540-852F-3A6CC366E418}" type="slidenum">
              <a:rPr kumimoji="1" lang="ja-JP" altLang="en-US" smtClean="0"/>
              <a:t>‹#›</a:t>
            </a:fld>
            <a:endParaRPr kumimoji="1" lang="ja-JP" altLang="en-US"/>
          </a:p>
        </p:txBody>
      </p:sp>
    </p:spTree>
    <p:extLst>
      <p:ext uri="{BB962C8B-B14F-4D97-AF65-F5344CB8AC3E}">
        <p14:creationId xmlns:p14="http://schemas.microsoft.com/office/powerpoint/2010/main" val="393458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1516DED-8771-4A37-9FE4-74941FBBC793}" type="datetimeFigureOut">
              <a:rPr kumimoji="1" lang="ja-JP" altLang="en-US" smtClean="0"/>
              <a:t>2015/11/27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655A9D86-5495-4540-852F-3A6CC366E418}" type="slidenum">
              <a:rPr kumimoji="1" lang="ja-JP" altLang="en-US" smtClean="0"/>
              <a:t>‹#›</a:t>
            </a:fld>
            <a:endParaRPr kumimoji="1" lang="ja-JP" altLang="en-US"/>
          </a:p>
        </p:txBody>
      </p:sp>
    </p:spTree>
    <p:extLst>
      <p:ext uri="{BB962C8B-B14F-4D97-AF65-F5344CB8AC3E}">
        <p14:creationId xmlns:p14="http://schemas.microsoft.com/office/powerpoint/2010/main" val="19105319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3692"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91516DED-8771-4A37-9FE4-74941FBBC793}" type="datetimeFigureOut">
              <a:rPr kumimoji="1" lang="ja-JP" altLang="en-US" smtClean="0"/>
              <a:t>2015/11/27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655A9D86-5495-4540-852F-3A6CC366E418}" type="slidenum">
              <a:rPr kumimoji="1" lang="ja-JP" altLang="en-US" smtClean="0"/>
              <a:t>‹#›</a:t>
            </a:fld>
            <a:endParaRPr kumimoji="1" lang="ja-JP" altLang="en-US"/>
          </a:p>
        </p:txBody>
      </p:sp>
    </p:spTree>
    <p:extLst>
      <p:ext uri="{BB962C8B-B14F-4D97-AF65-F5344CB8AC3E}">
        <p14:creationId xmlns:p14="http://schemas.microsoft.com/office/powerpoint/2010/main" val="18089667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91516DED-8771-4A37-9FE4-74941FBBC793}" type="datetimeFigureOut">
              <a:rPr kumimoji="1" lang="ja-JP" altLang="en-US" smtClean="0"/>
              <a:t>2015/11/27</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655A9D86-5495-4540-852F-3A6CC366E418}" type="slidenum">
              <a:rPr kumimoji="1" lang="ja-JP" altLang="en-US" smtClean="0"/>
              <a:t>‹#›</a:t>
            </a:fld>
            <a:endParaRPr kumimoji="1" lang="ja-JP" altLang="en-US"/>
          </a:p>
        </p:txBody>
      </p:sp>
    </p:spTree>
    <p:extLst>
      <p:ext uri="{BB962C8B-B14F-4D97-AF65-F5344CB8AC3E}">
        <p14:creationId xmlns:p14="http://schemas.microsoft.com/office/powerpoint/2010/main" val="657980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91516DED-8771-4A37-9FE4-74941FBBC793}" type="datetimeFigureOut">
              <a:rPr kumimoji="1" lang="ja-JP" altLang="en-US" smtClean="0"/>
              <a:t>2015/11/27</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655A9D86-5495-4540-852F-3A6CC366E418}" type="slidenum">
              <a:rPr kumimoji="1" lang="ja-JP" altLang="en-US" smtClean="0"/>
              <a:t>‹#›</a:t>
            </a:fld>
            <a:endParaRPr kumimoji="1" lang="ja-JP" altLang="en-US"/>
          </a:p>
        </p:txBody>
      </p:sp>
    </p:spTree>
    <p:extLst>
      <p:ext uri="{BB962C8B-B14F-4D97-AF65-F5344CB8AC3E}">
        <p14:creationId xmlns:p14="http://schemas.microsoft.com/office/powerpoint/2010/main" val="10943048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91516DED-8771-4A37-9FE4-74941FBBC793}" type="datetimeFigureOut">
              <a:rPr kumimoji="1" lang="ja-JP" altLang="en-US" smtClean="0"/>
              <a:t>2015/11/27</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655A9D86-5495-4540-852F-3A6CC366E418}" type="slidenum">
              <a:rPr kumimoji="1" lang="ja-JP" altLang="en-US" smtClean="0"/>
              <a:t>‹#›</a:t>
            </a:fld>
            <a:endParaRPr kumimoji="1" lang="ja-JP" altLang="en-US"/>
          </a:p>
        </p:txBody>
      </p:sp>
    </p:spTree>
    <p:extLst>
      <p:ext uri="{BB962C8B-B14F-4D97-AF65-F5344CB8AC3E}">
        <p14:creationId xmlns:p14="http://schemas.microsoft.com/office/powerpoint/2010/main" val="17744299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91516DED-8771-4A37-9FE4-74941FBBC793}" type="datetimeFigureOut">
              <a:rPr kumimoji="1" lang="ja-JP" altLang="en-US" smtClean="0"/>
              <a:t>2015/11/27</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655A9D86-5495-4540-852F-3A6CC366E418}" type="slidenum">
              <a:rPr kumimoji="1" lang="ja-JP" altLang="en-US" smtClean="0"/>
              <a:t>‹#›</a:t>
            </a:fld>
            <a:endParaRPr kumimoji="1" lang="ja-JP" altLang="en-US"/>
          </a:p>
        </p:txBody>
      </p:sp>
    </p:spTree>
    <p:extLst>
      <p:ext uri="{BB962C8B-B14F-4D97-AF65-F5344CB8AC3E}">
        <p14:creationId xmlns:p14="http://schemas.microsoft.com/office/powerpoint/2010/main" val="3317944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1846"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91516DED-8771-4A37-9FE4-74941FBBC793}" type="datetimeFigureOut">
              <a:rPr kumimoji="1" lang="ja-JP" altLang="en-US" smtClean="0"/>
              <a:t>2015/11/27</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655A9D86-5495-4540-852F-3A6CC366E418}" type="slidenum">
              <a:rPr kumimoji="1" lang="ja-JP" altLang="en-US" smtClean="0"/>
              <a:t>‹#›</a:t>
            </a:fld>
            <a:endParaRPr kumimoji="1" lang="ja-JP" altLang="en-US"/>
          </a:p>
        </p:txBody>
      </p:sp>
    </p:spTree>
    <p:extLst>
      <p:ext uri="{BB962C8B-B14F-4D97-AF65-F5344CB8AC3E}">
        <p14:creationId xmlns:p14="http://schemas.microsoft.com/office/powerpoint/2010/main" val="22832590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1846"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smtClean="0"/>
              <a:t>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91516DED-8771-4A37-9FE4-74941FBBC793}" type="datetimeFigureOut">
              <a:rPr kumimoji="1" lang="ja-JP" altLang="en-US" smtClean="0"/>
              <a:t>2015/11/27</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655A9D86-5495-4540-852F-3A6CC366E418}" type="slidenum">
              <a:rPr kumimoji="1" lang="ja-JP" altLang="en-US" smtClean="0"/>
              <a:t>‹#›</a:t>
            </a:fld>
            <a:endParaRPr kumimoji="1" lang="ja-JP" altLang="en-US"/>
          </a:p>
        </p:txBody>
      </p:sp>
    </p:spTree>
    <p:extLst>
      <p:ext uri="{BB962C8B-B14F-4D97-AF65-F5344CB8AC3E}">
        <p14:creationId xmlns:p14="http://schemas.microsoft.com/office/powerpoint/2010/main" val="4629436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latin typeface="Times New Roman" charset="0"/>
                <a:ea typeface="ＭＳ Ｐゴシック" charset="-128"/>
                <a:cs typeface="ＭＳ Ｐゴシック" charset="-128"/>
              </a:defRPr>
            </a:lvl1pPr>
          </a:lstStyle>
          <a:p>
            <a:fld id="{91516DED-8771-4A37-9FE4-74941FBBC793}" type="datetimeFigureOut">
              <a:rPr kumimoji="1" lang="ja-JP" altLang="en-US" smtClean="0"/>
              <a:t>2015/11/27</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latin typeface="Times New Roman" charset="0"/>
                <a:ea typeface="ＭＳ Ｐゴシック" charset="-128"/>
                <a:cs typeface="ＭＳ Ｐゴシック" charset="-128"/>
              </a:defRPr>
            </a:lvl1pPr>
          </a:lstStyle>
          <a:p>
            <a:fld id="{655A9D86-5495-4540-852F-3A6CC366E418}"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03402"/>
            <a:endParaRPr lang="ja-JP" altLang="en-US" sz="2215">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0"/>
            <a:ext cx="2634232" cy="338639"/>
          </a:xfrm>
          <a:prstGeom prst="rect">
            <a:avLst/>
          </a:prstGeom>
          <a:noFill/>
          <a:ln w="12700">
            <a:noFill/>
            <a:miter lim="800000"/>
            <a:headEnd/>
            <a:tailEnd/>
          </a:ln>
          <a:effectLst/>
        </p:spPr>
        <p:txBody>
          <a:bodyPr wrap="none" lIns="83527" tIns="41031" rIns="83527" bIns="41031">
            <a:prstTxWarp prst="textNoShape">
              <a:avLst/>
            </a:prstTxWarp>
            <a:spAutoFit/>
          </a:bodyPr>
          <a:lstStyle/>
          <a:p>
            <a:pPr defTabSz="830894" eaLnBrk="0" hangingPunct="0"/>
            <a:r>
              <a:rPr lang="en-US" altLang="ja-JP" sz="1662" b="1" i="1" dirty="0" smtClean="0">
                <a:solidFill>
                  <a:srgbClr val="00279F"/>
                </a:solidFill>
                <a:ea typeface="Osaka" pitchFamily="-108" charset="-128"/>
                <a:cs typeface="Osaka" pitchFamily="-108" charset="-128"/>
              </a:rPr>
              <a:t>University of Tokushima</a:t>
            </a:r>
            <a:endParaRPr lang="en-US" altLang="ja-JP" sz="1662"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extLst>
      <p:ext uri="{BB962C8B-B14F-4D97-AF65-F5344CB8AC3E}">
        <p14:creationId xmlns:p14="http://schemas.microsoft.com/office/powerpoint/2010/main" val="1296473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062">
          <a:solidFill>
            <a:schemeClr val="tx2"/>
          </a:solidFill>
          <a:latin typeface="+mj-lt"/>
          <a:ea typeface="+mj-ea"/>
          <a:cs typeface="+mj-cs"/>
        </a:defRPr>
      </a:lvl1pPr>
      <a:lvl2pPr algn="ctr" rtl="0" eaLnBrk="1" fontAlgn="base" hangingPunct="1">
        <a:spcBef>
          <a:spcPct val="0"/>
        </a:spcBef>
        <a:spcAft>
          <a:spcPct val="0"/>
        </a:spcAft>
        <a:defRPr kumimoji="1" sz="4062">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062">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062">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062">
          <a:solidFill>
            <a:schemeClr val="tx2"/>
          </a:solidFill>
          <a:latin typeface="Arial" charset="0"/>
          <a:ea typeface="ＭＳ ゴシック" charset="-128"/>
          <a:cs typeface="ＭＳ ゴシック" charset="-128"/>
        </a:defRPr>
      </a:lvl5pPr>
      <a:lvl6pPr marL="422041" algn="ctr" rtl="0" eaLnBrk="1" fontAlgn="base" hangingPunct="1">
        <a:spcBef>
          <a:spcPct val="0"/>
        </a:spcBef>
        <a:spcAft>
          <a:spcPct val="0"/>
        </a:spcAft>
        <a:defRPr kumimoji="1" sz="4062">
          <a:solidFill>
            <a:schemeClr val="tx2"/>
          </a:solidFill>
          <a:latin typeface="Arial" charset="0"/>
          <a:ea typeface="ＭＳ ゴシック" charset="-128"/>
          <a:cs typeface="ＭＳ ゴシック" charset="-128"/>
        </a:defRPr>
      </a:lvl6pPr>
      <a:lvl7pPr marL="844083" algn="ctr" rtl="0" eaLnBrk="1" fontAlgn="base" hangingPunct="1">
        <a:spcBef>
          <a:spcPct val="0"/>
        </a:spcBef>
        <a:spcAft>
          <a:spcPct val="0"/>
        </a:spcAft>
        <a:defRPr kumimoji="1" sz="4062">
          <a:solidFill>
            <a:schemeClr val="tx2"/>
          </a:solidFill>
          <a:latin typeface="Arial" charset="0"/>
          <a:ea typeface="ＭＳ ゴシック" charset="-128"/>
          <a:cs typeface="ＭＳ ゴシック" charset="-128"/>
        </a:defRPr>
      </a:lvl7pPr>
      <a:lvl8pPr marL="1266124" algn="ctr" rtl="0" eaLnBrk="1" fontAlgn="base" hangingPunct="1">
        <a:spcBef>
          <a:spcPct val="0"/>
        </a:spcBef>
        <a:spcAft>
          <a:spcPct val="0"/>
        </a:spcAft>
        <a:defRPr kumimoji="1" sz="4062">
          <a:solidFill>
            <a:schemeClr val="tx2"/>
          </a:solidFill>
          <a:latin typeface="Arial" charset="0"/>
          <a:ea typeface="ＭＳ ゴシック" charset="-128"/>
          <a:cs typeface="ＭＳ ゴシック" charset="-128"/>
        </a:defRPr>
      </a:lvl8pPr>
      <a:lvl9pPr marL="1688165" algn="ctr" rtl="0" eaLnBrk="1" fontAlgn="base" hangingPunct="1">
        <a:spcBef>
          <a:spcPct val="0"/>
        </a:spcBef>
        <a:spcAft>
          <a:spcPct val="0"/>
        </a:spcAft>
        <a:defRPr kumimoji="1" sz="4062">
          <a:solidFill>
            <a:schemeClr val="tx2"/>
          </a:solidFill>
          <a:latin typeface="Arial" charset="0"/>
          <a:ea typeface="ＭＳ ゴシック" charset="-128"/>
          <a:cs typeface="ＭＳ ゴシック" charset="-128"/>
        </a:defRPr>
      </a:lvl9pPr>
    </p:titleStyle>
    <p:bodyStyle>
      <a:lvl1pPr marL="316531" indent="-316531" algn="l" rtl="0" eaLnBrk="1" fontAlgn="base" hangingPunct="1">
        <a:spcBef>
          <a:spcPct val="20000"/>
        </a:spcBef>
        <a:spcAft>
          <a:spcPct val="0"/>
        </a:spcAft>
        <a:buChar char="•"/>
        <a:defRPr kumimoji="1" sz="2954">
          <a:solidFill>
            <a:schemeClr val="tx1"/>
          </a:solidFill>
          <a:latin typeface="+mn-lt"/>
          <a:ea typeface="+mn-ea"/>
          <a:cs typeface="+mn-cs"/>
        </a:defRPr>
      </a:lvl1pPr>
      <a:lvl2pPr marL="685817" indent="-263776" algn="l" rtl="0" eaLnBrk="1" fontAlgn="base" hangingPunct="1">
        <a:spcBef>
          <a:spcPct val="20000"/>
        </a:spcBef>
        <a:spcAft>
          <a:spcPct val="0"/>
        </a:spcAft>
        <a:buChar char="–"/>
        <a:defRPr kumimoji="1" sz="2585">
          <a:solidFill>
            <a:schemeClr val="tx1"/>
          </a:solidFill>
          <a:latin typeface="+mn-lt"/>
          <a:ea typeface="+mn-ea"/>
          <a:cs typeface="+mn-cs"/>
        </a:defRPr>
      </a:lvl2pPr>
      <a:lvl3pPr marL="1055103" indent="-211021" algn="l" rtl="0" eaLnBrk="1" fontAlgn="base" hangingPunct="1">
        <a:spcBef>
          <a:spcPct val="20000"/>
        </a:spcBef>
        <a:spcAft>
          <a:spcPct val="0"/>
        </a:spcAft>
        <a:buChar char="•"/>
        <a:defRPr kumimoji="1" sz="2215">
          <a:solidFill>
            <a:schemeClr val="tx1"/>
          </a:solidFill>
          <a:latin typeface="+mn-lt"/>
          <a:ea typeface="+mn-ea"/>
          <a:cs typeface="+mn-cs"/>
        </a:defRPr>
      </a:lvl3pPr>
      <a:lvl4pPr marL="1477145" indent="-211021" algn="l" rtl="0" eaLnBrk="1" fontAlgn="base" hangingPunct="1">
        <a:spcBef>
          <a:spcPct val="20000"/>
        </a:spcBef>
        <a:spcAft>
          <a:spcPct val="0"/>
        </a:spcAft>
        <a:buChar char="–"/>
        <a:defRPr kumimoji="1" sz="1846">
          <a:solidFill>
            <a:schemeClr val="tx1"/>
          </a:solidFill>
          <a:latin typeface="+mn-lt"/>
          <a:ea typeface="+mn-ea"/>
          <a:cs typeface="+mn-cs"/>
        </a:defRPr>
      </a:lvl4pPr>
      <a:lvl5pPr marL="1899186" indent="-211021" algn="l" rtl="0" eaLnBrk="1" fontAlgn="base" hangingPunct="1">
        <a:spcBef>
          <a:spcPct val="20000"/>
        </a:spcBef>
        <a:spcAft>
          <a:spcPct val="0"/>
        </a:spcAft>
        <a:buChar char="»"/>
        <a:defRPr kumimoji="1" sz="1846">
          <a:solidFill>
            <a:schemeClr val="tx1"/>
          </a:solidFill>
          <a:latin typeface="+mn-lt"/>
          <a:ea typeface="+mn-ea"/>
          <a:cs typeface="+mn-cs"/>
        </a:defRPr>
      </a:lvl5pPr>
      <a:lvl6pPr marL="2321227" indent="-211021" algn="l" rtl="0" eaLnBrk="1" fontAlgn="base" hangingPunct="1">
        <a:spcBef>
          <a:spcPct val="20000"/>
        </a:spcBef>
        <a:spcAft>
          <a:spcPct val="0"/>
        </a:spcAft>
        <a:buChar char="»"/>
        <a:defRPr kumimoji="1" sz="1846">
          <a:solidFill>
            <a:schemeClr val="tx1"/>
          </a:solidFill>
          <a:latin typeface="+mn-lt"/>
          <a:ea typeface="+mn-ea"/>
          <a:cs typeface="+mn-cs"/>
        </a:defRPr>
      </a:lvl6pPr>
      <a:lvl7pPr marL="2743269" indent="-211021" algn="l" rtl="0" eaLnBrk="1" fontAlgn="base" hangingPunct="1">
        <a:spcBef>
          <a:spcPct val="20000"/>
        </a:spcBef>
        <a:spcAft>
          <a:spcPct val="0"/>
        </a:spcAft>
        <a:buChar char="»"/>
        <a:defRPr kumimoji="1" sz="1846">
          <a:solidFill>
            <a:schemeClr val="tx1"/>
          </a:solidFill>
          <a:latin typeface="+mn-lt"/>
          <a:ea typeface="+mn-ea"/>
          <a:cs typeface="+mn-cs"/>
        </a:defRPr>
      </a:lvl7pPr>
      <a:lvl8pPr marL="3165310" indent="-211021" algn="l" rtl="0" eaLnBrk="1" fontAlgn="base" hangingPunct="1">
        <a:spcBef>
          <a:spcPct val="20000"/>
        </a:spcBef>
        <a:spcAft>
          <a:spcPct val="0"/>
        </a:spcAft>
        <a:buChar char="»"/>
        <a:defRPr kumimoji="1" sz="1846">
          <a:solidFill>
            <a:schemeClr val="tx1"/>
          </a:solidFill>
          <a:latin typeface="+mn-lt"/>
          <a:ea typeface="+mn-ea"/>
          <a:cs typeface="+mn-cs"/>
        </a:defRPr>
      </a:lvl8pPr>
      <a:lvl9pPr marL="3587351" indent="-211021" algn="l" rtl="0" eaLnBrk="1" fontAlgn="base" hangingPunct="1">
        <a:spcBef>
          <a:spcPct val="20000"/>
        </a:spcBef>
        <a:spcAft>
          <a:spcPct val="0"/>
        </a:spcAft>
        <a:buChar char="»"/>
        <a:defRPr kumimoji="1" sz="1846">
          <a:solidFill>
            <a:schemeClr val="tx1"/>
          </a:solidFill>
          <a:latin typeface="+mn-lt"/>
          <a:ea typeface="+mn-ea"/>
          <a:cs typeface="+mn-cs"/>
        </a:defRPr>
      </a:lvl9pPr>
    </p:bodyStyle>
    <p:otherStyle>
      <a:defPPr>
        <a:defRPr lang="ja-JP"/>
      </a:defPPr>
      <a:lvl1pPr marL="0" algn="l" defTabSz="422041" rtl="0" eaLnBrk="1" latinLnBrk="0" hangingPunct="1">
        <a:defRPr kumimoji="1" sz="1662" kern="1200">
          <a:solidFill>
            <a:schemeClr val="tx1"/>
          </a:solidFill>
          <a:latin typeface="+mn-lt"/>
          <a:ea typeface="+mn-ea"/>
          <a:cs typeface="+mn-cs"/>
        </a:defRPr>
      </a:lvl1pPr>
      <a:lvl2pPr marL="422041" algn="l" defTabSz="422041" rtl="0" eaLnBrk="1" latinLnBrk="0" hangingPunct="1">
        <a:defRPr kumimoji="1" sz="1662" kern="1200">
          <a:solidFill>
            <a:schemeClr val="tx1"/>
          </a:solidFill>
          <a:latin typeface="+mn-lt"/>
          <a:ea typeface="+mn-ea"/>
          <a:cs typeface="+mn-cs"/>
        </a:defRPr>
      </a:lvl2pPr>
      <a:lvl3pPr marL="844083" algn="l" defTabSz="422041" rtl="0" eaLnBrk="1" latinLnBrk="0" hangingPunct="1">
        <a:defRPr kumimoji="1" sz="1662" kern="1200">
          <a:solidFill>
            <a:schemeClr val="tx1"/>
          </a:solidFill>
          <a:latin typeface="+mn-lt"/>
          <a:ea typeface="+mn-ea"/>
          <a:cs typeface="+mn-cs"/>
        </a:defRPr>
      </a:lvl3pPr>
      <a:lvl4pPr marL="1266124" algn="l" defTabSz="422041" rtl="0" eaLnBrk="1" latinLnBrk="0" hangingPunct="1">
        <a:defRPr kumimoji="1" sz="1662" kern="1200">
          <a:solidFill>
            <a:schemeClr val="tx1"/>
          </a:solidFill>
          <a:latin typeface="+mn-lt"/>
          <a:ea typeface="+mn-ea"/>
          <a:cs typeface="+mn-cs"/>
        </a:defRPr>
      </a:lvl4pPr>
      <a:lvl5pPr marL="1688165" algn="l" defTabSz="422041" rtl="0" eaLnBrk="1" latinLnBrk="0" hangingPunct="1">
        <a:defRPr kumimoji="1" sz="1662" kern="1200">
          <a:solidFill>
            <a:schemeClr val="tx1"/>
          </a:solidFill>
          <a:latin typeface="+mn-lt"/>
          <a:ea typeface="+mn-ea"/>
          <a:cs typeface="+mn-cs"/>
        </a:defRPr>
      </a:lvl5pPr>
      <a:lvl6pPr marL="2110207" algn="l" defTabSz="422041" rtl="0" eaLnBrk="1" latinLnBrk="0" hangingPunct="1">
        <a:defRPr kumimoji="1" sz="1662" kern="1200">
          <a:solidFill>
            <a:schemeClr val="tx1"/>
          </a:solidFill>
          <a:latin typeface="+mn-lt"/>
          <a:ea typeface="+mn-ea"/>
          <a:cs typeface="+mn-cs"/>
        </a:defRPr>
      </a:lvl6pPr>
      <a:lvl7pPr marL="2532248" algn="l" defTabSz="422041" rtl="0" eaLnBrk="1" latinLnBrk="0" hangingPunct="1">
        <a:defRPr kumimoji="1" sz="1662" kern="1200">
          <a:solidFill>
            <a:schemeClr val="tx1"/>
          </a:solidFill>
          <a:latin typeface="+mn-lt"/>
          <a:ea typeface="+mn-ea"/>
          <a:cs typeface="+mn-cs"/>
        </a:defRPr>
      </a:lvl7pPr>
      <a:lvl8pPr marL="2954289" algn="l" defTabSz="422041" rtl="0" eaLnBrk="1" latinLnBrk="0" hangingPunct="1">
        <a:defRPr kumimoji="1" sz="1662" kern="1200">
          <a:solidFill>
            <a:schemeClr val="tx1"/>
          </a:solidFill>
          <a:latin typeface="+mn-lt"/>
          <a:ea typeface="+mn-ea"/>
          <a:cs typeface="+mn-cs"/>
        </a:defRPr>
      </a:lvl8pPr>
      <a:lvl9pPr marL="3376331" algn="l" defTabSz="422041"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takayuki\Desktop\&#23567;&#24029;\H27\&#38609;&#35468;&#20250;\&#24460;&#26399;\srep13566-s1.swf"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6000" dirty="0" smtClean="0"/>
              <a:t>後期雑誌会</a:t>
            </a:r>
            <a:endParaRPr kumimoji="1" lang="ja-JP" altLang="en-US" sz="6000" dirty="0"/>
          </a:p>
        </p:txBody>
      </p:sp>
      <p:sp>
        <p:nvSpPr>
          <p:cNvPr id="3" name="サブタイトル 2"/>
          <p:cNvSpPr>
            <a:spLocks noGrp="1"/>
          </p:cNvSpPr>
          <p:nvPr>
            <p:ph type="subTitle" idx="1"/>
          </p:nvPr>
        </p:nvSpPr>
        <p:spPr>
          <a:xfrm>
            <a:off x="1371600" y="4365104"/>
            <a:ext cx="6400800" cy="648072"/>
          </a:xfrm>
        </p:spPr>
        <p:txBody>
          <a:bodyPr/>
          <a:lstStyle/>
          <a:p>
            <a:r>
              <a:rPr kumimoji="1" lang="en-US" altLang="ja-JP" dirty="0" err="1" smtClean="0">
                <a:solidFill>
                  <a:schemeClr val="tx1"/>
                </a:solidFill>
              </a:rPr>
              <a:t>M1</a:t>
            </a:r>
            <a:r>
              <a:rPr kumimoji="1" lang="ja-JP" altLang="en-US" dirty="0" smtClean="0">
                <a:solidFill>
                  <a:schemeClr val="tx1"/>
                </a:solidFill>
              </a:rPr>
              <a:t>　</a:t>
            </a:r>
            <a:r>
              <a:rPr kumimoji="1" lang="en-US" altLang="ja-JP" dirty="0" smtClean="0">
                <a:solidFill>
                  <a:schemeClr val="tx1"/>
                </a:solidFill>
              </a:rPr>
              <a:t>Ogawa</a:t>
            </a:r>
            <a:endParaRPr kumimoji="1" lang="ja-JP" altLang="en-US" dirty="0">
              <a:solidFill>
                <a:schemeClr val="tx1"/>
              </a:solidFill>
            </a:endParaRPr>
          </a:p>
        </p:txBody>
      </p:sp>
    </p:spTree>
    <p:extLst>
      <p:ext uri="{BB962C8B-B14F-4D97-AF65-F5344CB8AC3E}">
        <p14:creationId xmlns:p14="http://schemas.microsoft.com/office/powerpoint/2010/main" val="75020723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透過配置でのセットアップ</a:t>
            </a:r>
            <a:endParaRPr kumimoji="1" lang="ja-JP" altLang="en-US" dirty="0"/>
          </a:p>
        </p:txBody>
      </p:sp>
      <p:pic>
        <p:nvPicPr>
          <p:cNvPr id="4" name="図 3"/>
          <p:cNvPicPr>
            <a:picLocks noChangeAspect="1"/>
          </p:cNvPicPr>
          <p:nvPr/>
        </p:nvPicPr>
        <p:blipFill rotWithShape="1">
          <a:blip r:embed="rId2"/>
          <a:srcRect l="33951" t="21454" r="36718" b="40156"/>
          <a:stretch/>
        </p:blipFill>
        <p:spPr>
          <a:xfrm>
            <a:off x="1187624" y="1752600"/>
            <a:ext cx="6768752" cy="4980779"/>
          </a:xfrm>
          <a:prstGeom prst="rect">
            <a:avLst/>
          </a:prstGeom>
        </p:spPr>
      </p:pic>
    </p:spTree>
    <p:extLst>
      <p:ext uri="{BB962C8B-B14F-4D97-AF65-F5344CB8AC3E}">
        <p14:creationId xmlns:p14="http://schemas.microsoft.com/office/powerpoint/2010/main" val="18806673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a:t>
            </a:r>
            <a:endParaRPr kumimoji="1" lang="ja-JP" altLang="en-US" dirty="0"/>
          </a:p>
        </p:txBody>
      </p:sp>
      <p:pic>
        <p:nvPicPr>
          <p:cNvPr id="4" name="コンテンツ プレースホルダー 3"/>
          <p:cNvPicPr>
            <a:picLocks noGrp="1" noChangeAspect="1"/>
          </p:cNvPicPr>
          <p:nvPr>
            <p:ph idx="1"/>
          </p:nvPr>
        </p:nvPicPr>
        <p:blipFill rotWithShape="1">
          <a:blip r:embed="rId2"/>
          <a:srcRect l="66373" t="21530" r="23166" b="41253"/>
          <a:stretch/>
        </p:blipFill>
        <p:spPr>
          <a:xfrm>
            <a:off x="251520" y="609600"/>
            <a:ext cx="2952328" cy="5904656"/>
          </a:xfrm>
          <a:prstGeom prst="rect">
            <a:avLst/>
          </a:prstGeom>
        </p:spPr>
      </p:pic>
      <p:sp>
        <p:nvSpPr>
          <p:cNvPr id="5" name="テキスト ボックス 4"/>
          <p:cNvSpPr txBox="1"/>
          <p:nvPr/>
        </p:nvSpPr>
        <p:spPr>
          <a:xfrm>
            <a:off x="3453588" y="1772816"/>
            <a:ext cx="5580112" cy="1815882"/>
          </a:xfrm>
          <a:prstGeom prst="rect">
            <a:avLst/>
          </a:prstGeom>
          <a:noFill/>
        </p:spPr>
        <p:txBody>
          <a:bodyPr wrap="square" rtlCol="0">
            <a:spAutoFit/>
          </a:bodyPr>
          <a:lstStyle/>
          <a:p>
            <a:r>
              <a:rPr kumimoji="1" lang="ja-JP" altLang="en-US" sz="2800" dirty="0" smtClean="0"/>
              <a:t>設置距離　</a:t>
            </a:r>
            <a:r>
              <a:rPr kumimoji="1" lang="en-US" altLang="ja-JP" sz="2800" dirty="0" smtClean="0"/>
              <a:t>d=</a:t>
            </a:r>
            <a:r>
              <a:rPr lang="en-US" altLang="ja-JP" sz="2800" dirty="0" err="1"/>
              <a:t>2</a:t>
            </a:r>
            <a:r>
              <a:rPr kumimoji="1" lang="en-US" altLang="ja-JP" sz="2800" dirty="0" err="1" smtClean="0"/>
              <a:t>cm</a:t>
            </a:r>
            <a:endParaRPr kumimoji="1" lang="en-US" altLang="ja-JP" sz="2800" dirty="0" smtClean="0"/>
          </a:p>
          <a:p>
            <a:r>
              <a:rPr lang="en-US" altLang="ja-JP" sz="2800" dirty="0" err="1" smtClean="0"/>
              <a:t>x,y</a:t>
            </a:r>
            <a:r>
              <a:rPr lang="ja-JP" altLang="en-US" sz="2800" dirty="0" smtClean="0"/>
              <a:t>両方向で</a:t>
            </a:r>
            <a:r>
              <a:rPr lang="en-US" altLang="ja-JP" sz="2800" dirty="0" err="1" smtClean="0"/>
              <a:t>200μm</a:t>
            </a:r>
            <a:r>
              <a:rPr lang="ja-JP" altLang="en-US" sz="2800" dirty="0" smtClean="0"/>
              <a:t>のパターンを確認</a:t>
            </a:r>
            <a:endParaRPr lang="en-US" altLang="ja-JP" dirty="0" smtClean="0"/>
          </a:p>
          <a:p>
            <a:r>
              <a:rPr lang="ja-JP" altLang="en-US" sz="2800" dirty="0" smtClean="0"/>
              <a:t>これは解像限界よりわずかに高い</a:t>
            </a:r>
            <a:endParaRPr lang="en-US" altLang="ja-JP" sz="2800" dirty="0" smtClean="0"/>
          </a:p>
        </p:txBody>
      </p:sp>
      <p:sp>
        <p:nvSpPr>
          <p:cNvPr id="6" name="正方形/長方形 5"/>
          <p:cNvSpPr/>
          <p:nvPr/>
        </p:nvSpPr>
        <p:spPr>
          <a:xfrm>
            <a:off x="3821104" y="3861048"/>
            <a:ext cx="4845080" cy="1077218"/>
          </a:xfrm>
          <a:prstGeom prst="rect">
            <a:avLst/>
          </a:prstGeom>
        </p:spPr>
        <p:txBody>
          <a:bodyPr wrap="square">
            <a:spAutoFit/>
          </a:bodyPr>
          <a:lstStyle/>
          <a:p>
            <a:r>
              <a:rPr lang="el-GR" altLang="ja-JP" sz="3200" dirty="0">
                <a:latin typeface="MinionPro-Regular"/>
              </a:rPr>
              <a:t>(</a:t>
            </a:r>
            <a:r>
              <a:rPr lang="el-GR" altLang="ja-JP" sz="3200" dirty="0">
                <a:latin typeface="EuclidSymbol"/>
              </a:rPr>
              <a:t>λ </a:t>
            </a:r>
            <a:r>
              <a:rPr lang="en-US" altLang="ja-JP" sz="3200" dirty="0">
                <a:latin typeface="MinionPro-Regular"/>
              </a:rPr>
              <a:t>d/(</a:t>
            </a:r>
            <a:r>
              <a:rPr lang="en-US" altLang="ja-JP" sz="3200" dirty="0" err="1">
                <a:latin typeface="MinionPro-Regular"/>
              </a:rPr>
              <a:t>N</a:t>
            </a:r>
            <a:r>
              <a:rPr lang="en-US" altLang="ja-JP" sz="1100" dirty="0" err="1">
                <a:latin typeface="MinionPro-Regular"/>
              </a:rPr>
              <a:t>x</a:t>
            </a:r>
            <a:r>
              <a:rPr lang="en-US" altLang="ja-JP" sz="3200" dirty="0" err="1">
                <a:latin typeface="MinionPro-Regular"/>
              </a:rPr>
              <a:t>d</a:t>
            </a:r>
            <a:r>
              <a:rPr lang="en-US" altLang="ja-JP" sz="1100" dirty="0" err="1">
                <a:latin typeface="MinionPro-Regular"/>
              </a:rPr>
              <a:t>p</a:t>
            </a:r>
            <a:r>
              <a:rPr lang="en-US" altLang="ja-JP" sz="3200" dirty="0">
                <a:latin typeface="MinionPro-Regular"/>
              </a:rPr>
              <a:t>) </a:t>
            </a:r>
            <a:r>
              <a:rPr lang="en-US" altLang="ja-JP" sz="3200" dirty="0">
                <a:latin typeface="EuclidSymbol"/>
              </a:rPr>
              <a:t>× </a:t>
            </a:r>
            <a:r>
              <a:rPr lang="el-GR" altLang="ja-JP" sz="3200" dirty="0">
                <a:latin typeface="EuclidSymbol"/>
              </a:rPr>
              <a:t>λ </a:t>
            </a:r>
            <a:r>
              <a:rPr lang="en-US" altLang="ja-JP" sz="3200" dirty="0">
                <a:latin typeface="MinionPro-Regular"/>
              </a:rPr>
              <a:t>d/(</a:t>
            </a:r>
            <a:r>
              <a:rPr lang="en-US" altLang="ja-JP" sz="3200" dirty="0" err="1">
                <a:latin typeface="MinionPro-Regular"/>
              </a:rPr>
              <a:t>N</a:t>
            </a:r>
            <a:r>
              <a:rPr lang="en-US" altLang="ja-JP" sz="1100" dirty="0" err="1">
                <a:latin typeface="MinionPro-Regular"/>
              </a:rPr>
              <a:t>y</a:t>
            </a:r>
            <a:r>
              <a:rPr lang="en-US" altLang="ja-JP" sz="3200" dirty="0" err="1">
                <a:latin typeface="MinionPro-Regular"/>
              </a:rPr>
              <a:t>d</a:t>
            </a:r>
            <a:r>
              <a:rPr lang="en-US" altLang="ja-JP" sz="1100" dirty="0" err="1">
                <a:latin typeface="MinionPro-Regular"/>
              </a:rPr>
              <a:t>p</a:t>
            </a:r>
            <a:r>
              <a:rPr lang="en-US" altLang="ja-JP" sz="3200" dirty="0" smtClean="0">
                <a:latin typeface="MinionPro-Regular"/>
              </a:rPr>
              <a:t>)</a:t>
            </a:r>
          </a:p>
          <a:p>
            <a:r>
              <a:rPr lang="en-US" altLang="ja-JP" sz="3200" dirty="0" smtClean="0">
                <a:latin typeface="MinionPro-Regular"/>
              </a:rPr>
              <a:t> </a:t>
            </a:r>
            <a:r>
              <a:rPr lang="en-US" altLang="ja-JP" sz="3200" dirty="0">
                <a:latin typeface="EuclidSymbol"/>
              </a:rPr>
              <a:t>= </a:t>
            </a:r>
            <a:r>
              <a:rPr lang="en-US" altLang="ja-JP" sz="3200" dirty="0">
                <a:latin typeface="MinionPro-Regular"/>
              </a:rPr>
              <a:t>133 </a:t>
            </a:r>
            <a:r>
              <a:rPr lang="el-GR" altLang="ja-JP" sz="3200" dirty="0">
                <a:latin typeface="EuclidSymbol"/>
              </a:rPr>
              <a:t>μ </a:t>
            </a:r>
            <a:r>
              <a:rPr lang="en-US" altLang="ja-JP" sz="3200" dirty="0">
                <a:latin typeface="MinionPro-Regular"/>
              </a:rPr>
              <a:t>m </a:t>
            </a:r>
            <a:r>
              <a:rPr lang="en-US" altLang="ja-JP" sz="3200" dirty="0">
                <a:latin typeface="EuclidSymbol"/>
              </a:rPr>
              <a:t>× </a:t>
            </a:r>
            <a:r>
              <a:rPr lang="en-US" altLang="ja-JP" sz="3200" dirty="0">
                <a:latin typeface="MinionPro-Regular"/>
              </a:rPr>
              <a:t>178 </a:t>
            </a:r>
            <a:r>
              <a:rPr lang="el-GR" altLang="ja-JP" sz="3200" dirty="0">
                <a:latin typeface="EuclidSymbol"/>
              </a:rPr>
              <a:t>μ </a:t>
            </a:r>
            <a:r>
              <a:rPr lang="en-US" altLang="ja-JP" sz="3200" dirty="0">
                <a:latin typeface="MinionPro-Regular"/>
              </a:rPr>
              <a:t>m</a:t>
            </a:r>
            <a:endParaRPr lang="ja-JP" altLang="en-US" sz="3200" dirty="0"/>
          </a:p>
        </p:txBody>
      </p:sp>
      <p:sp>
        <p:nvSpPr>
          <p:cNvPr id="7" name="テキスト ボックス 6"/>
          <p:cNvSpPr txBox="1"/>
          <p:nvPr/>
        </p:nvSpPr>
        <p:spPr>
          <a:xfrm>
            <a:off x="3453588" y="5212357"/>
            <a:ext cx="5580112" cy="1384995"/>
          </a:xfrm>
          <a:prstGeom prst="rect">
            <a:avLst/>
          </a:prstGeom>
          <a:noFill/>
        </p:spPr>
        <p:txBody>
          <a:bodyPr wrap="square" rtlCol="0">
            <a:spAutoFit/>
          </a:bodyPr>
          <a:lstStyle/>
          <a:p>
            <a:r>
              <a:rPr kumimoji="1" lang="ja-JP" altLang="en-US" sz="2800" dirty="0" smtClean="0"/>
              <a:t>分解能は距離</a:t>
            </a:r>
            <a:r>
              <a:rPr kumimoji="1" lang="en-US" altLang="ja-JP" sz="2800" dirty="0" smtClean="0"/>
              <a:t>d</a:t>
            </a:r>
            <a:r>
              <a:rPr kumimoji="1" lang="ja-JP" altLang="en-US" sz="2800" dirty="0" err="1" smtClean="0"/>
              <a:t>に依</a:t>
            </a:r>
            <a:r>
              <a:rPr kumimoji="1" lang="ja-JP" altLang="en-US" sz="2800" dirty="0" smtClean="0"/>
              <a:t>存する</a:t>
            </a:r>
            <a:endParaRPr kumimoji="1" lang="en-US" altLang="ja-JP" sz="2800" dirty="0" smtClean="0"/>
          </a:p>
          <a:p>
            <a:r>
              <a:rPr lang="en-US" altLang="ja-JP" sz="2800" dirty="0" smtClean="0"/>
              <a:t>THz</a:t>
            </a:r>
            <a:r>
              <a:rPr lang="ja-JP" altLang="en-US" sz="2800" dirty="0" smtClean="0"/>
              <a:t>なら近距離で大きい物体が観測できるので分解能を保てる</a:t>
            </a:r>
            <a:endParaRPr lang="en-US" altLang="ja-JP" sz="2800" dirty="0" smtClean="0"/>
          </a:p>
        </p:txBody>
      </p:sp>
    </p:spTree>
    <p:extLst>
      <p:ext uri="{BB962C8B-B14F-4D97-AF65-F5344CB8AC3E}">
        <p14:creationId xmlns:p14="http://schemas.microsoft.com/office/powerpoint/2010/main" val="316126539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731168"/>
          </a:xfrm>
        </p:spPr>
        <p:txBody>
          <a:bodyPr/>
          <a:lstStyle/>
          <a:p>
            <a:r>
              <a:rPr kumimoji="1" lang="ja-JP" altLang="en-US" dirty="0" smtClean="0"/>
              <a:t>結果</a:t>
            </a:r>
            <a:endParaRPr kumimoji="1" lang="ja-JP" altLang="en-US" dirty="0"/>
          </a:p>
        </p:txBody>
      </p:sp>
      <p:pic>
        <p:nvPicPr>
          <p:cNvPr id="4" name="図 3"/>
          <p:cNvPicPr>
            <a:picLocks noChangeAspect="1"/>
          </p:cNvPicPr>
          <p:nvPr/>
        </p:nvPicPr>
        <p:blipFill rotWithShape="1">
          <a:blip r:embed="rId2"/>
          <a:srcRect l="35611" t="38188" r="23435" b="42734"/>
          <a:stretch/>
        </p:blipFill>
        <p:spPr>
          <a:xfrm>
            <a:off x="283974" y="2132159"/>
            <a:ext cx="8525747" cy="2232945"/>
          </a:xfrm>
          <a:prstGeom prst="rect">
            <a:avLst/>
          </a:prstGeom>
        </p:spPr>
      </p:pic>
      <p:sp>
        <p:nvSpPr>
          <p:cNvPr id="5" name="テキスト ボックス 4"/>
          <p:cNvSpPr txBox="1"/>
          <p:nvPr/>
        </p:nvSpPr>
        <p:spPr>
          <a:xfrm>
            <a:off x="309126" y="1584955"/>
            <a:ext cx="8295322" cy="523220"/>
          </a:xfrm>
          <a:prstGeom prst="rect">
            <a:avLst/>
          </a:prstGeom>
          <a:noFill/>
        </p:spPr>
        <p:txBody>
          <a:bodyPr wrap="square" rtlCol="0">
            <a:spAutoFit/>
          </a:bodyPr>
          <a:lstStyle/>
          <a:p>
            <a:r>
              <a:rPr kumimoji="1" lang="en-US" altLang="ja-JP" sz="2800" dirty="0" smtClean="0"/>
              <a:t>THz</a:t>
            </a:r>
            <a:r>
              <a:rPr kumimoji="1" lang="ja-JP" altLang="en-US" sz="2800" dirty="0" smtClean="0"/>
              <a:t>はバイオへの応用も考えられている</a:t>
            </a:r>
            <a:endParaRPr lang="en-US" altLang="ja-JP" sz="2800" dirty="0" smtClean="0"/>
          </a:p>
        </p:txBody>
      </p:sp>
      <p:sp>
        <p:nvSpPr>
          <p:cNvPr id="6" name="テキスト ボックス 5"/>
          <p:cNvSpPr txBox="1"/>
          <p:nvPr/>
        </p:nvSpPr>
        <p:spPr>
          <a:xfrm>
            <a:off x="843810" y="4396306"/>
            <a:ext cx="7225953" cy="523220"/>
          </a:xfrm>
          <a:prstGeom prst="rect">
            <a:avLst/>
          </a:prstGeom>
          <a:noFill/>
        </p:spPr>
        <p:txBody>
          <a:bodyPr wrap="square" rtlCol="0">
            <a:spAutoFit/>
          </a:bodyPr>
          <a:lstStyle/>
          <a:p>
            <a:r>
              <a:rPr kumimoji="1" lang="ja-JP" altLang="en-US" sz="2800" dirty="0" smtClean="0"/>
              <a:t>厚さ</a:t>
            </a:r>
            <a:r>
              <a:rPr kumimoji="1" lang="en-US" altLang="ja-JP" sz="2800" dirty="0" err="1" smtClean="0"/>
              <a:t>30μm</a:t>
            </a:r>
            <a:r>
              <a:rPr kumimoji="1" lang="ja-JP" altLang="en-US" sz="2800" dirty="0" smtClean="0"/>
              <a:t>のヒトの皮膚の画像と再構成結果</a:t>
            </a:r>
            <a:endParaRPr lang="en-US" altLang="ja-JP" sz="2800" dirty="0" smtClean="0"/>
          </a:p>
        </p:txBody>
      </p:sp>
      <p:sp>
        <p:nvSpPr>
          <p:cNvPr id="7" name="テキスト ボックス 6"/>
          <p:cNvSpPr txBox="1"/>
          <p:nvPr/>
        </p:nvSpPr>
        <p:spPr>
          <a:xfrm>
            <a:off x="933870" y="5373216"/>
            <a:ext cx="7225953" cy="954107"/>
          </a:xfrm>
          <a:prstGeom prst="rect">
            <a:avLst/>
          </a:prstGeom>
          <a:noFill/>
        </p:spPr>
        <p:txBody>
          <a:bodyPr wrap="square" rtlCol="0">
            <a:spAutoFit/>
          </a:bodyPr>
          <a:lstStyle/>
          <a:p>
            <a:r>
              <a:rPr kumimoji="1" lang="ja-JP" altLang="en-US" sz="2800" dirty="0" smtClean="0"/>
              <a:t>振幅画像では表皮と真皮の層が区別できる</a:t>
            </a:r>
            <a:endParaRPr kumimoji="1" lang="en-US" altLang="ja-JP" sz="2800" dirty="0" smtClean="0"/>
          </a:p>
          <a:p>
            <a:r>
              <a:rPr lang="ja-JP" altLang="en-US" sz="2800" dirty="0"/>
              <a:t>位相</a:t>
            </a:r>
            <a:r>
              <a:rPr lang="ja-JP" altLang="en-US" sz="2800" dirty="0" smtClean="0"/>
              <a:t>からは</a:t>
            </a:r>
            <a:r>
              <a:rPr lang="ja-JP" altLang="en-US" sz="2800" dirty="0"/>
              <a:t>光路</a:t>
            </a:r>
            <a:r>
              <a:rPr lang="ja-JP" altLang="en-US" sz="2800" dirty="0" smtClean="0"/>
              <a:t>長の</a:t>
            </a:r>
            <a:r>
              <a:rPr lang="ja-JP" altLang="en-US" sz="2800" dirty="0"/>
              <a:t>情報</a:t>
            </a:r>
            <a:r>
              <a:rPr lang="ja-JP" altLang="en-US" sz="2800" dirty="0" smtClean="0"/>
              <a:t>が</a:t>
            </a:r>
            <a:r>
              <a:rPr lang="ja-JP" altLang="en-US" sz="2800" dirty="0"/>
              <a:t>得</a:t>
            </a:r>
            <a:r>
              <a:rPr lang="ja-JP" altLang="en-US" sz="2800" dirty="0" smtClean="0"/>
              <a:t>られる</a:t>
            </a:r>
            <a:endParaRPr lang="en-US" altLang="ja-JP" sz="2800" dirty="0" smtClean="0"/>
          </a:p>
        </p:txBody>
      </p:sp>
    </p:spTree>
    <p:extLst>
      <p:ext uri="{BB962C8B-B14F-4D97-AF65-F5344CB8AC3E}">
        <p14:creationId xmlns:p14="http://schemas.microsoft.com/office/powerpoint/2010/main" val="14115336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a:t>
            </a:r>
            <a:endParaRPr kumimoji="1" lang="ja-JP" altLang="en-US" dirty="0"/>
          </a:p>
        </p:txBody>
      </p:sp>
      <p:sp>
        <p:nvSpPr>
          <p:cNvPr id="3" name="コンテンツ プレースホルダー 2"/>
          <p:cNvSpPr>
            <a:spLocks noGrp="1"/>
          </p:cNvSpPr>
          <p:nvPr>
            <p:ph idx="1"/>
          </p:nvPr>
        </p:nvSpPr>
        <p:spPr>
          <a:xfrm>
            <a:off x="669032" y="1628800"/>
            <a:ext cx="7772400" cy="655712"/>
          </a:xfrm>
        </p:spPr>
        <p:txBody>
          <a:bodyPr/>
          <a:lstStyle/>
          <a:p>
            <a:pPr marL="0" indent="0">
              <a:buNone/>
            </a:pPr>
            <a:r>
              <a:rPr kumimoji="1" lang="en-US" altLang="ja-JP" dirty="0" smtClean="0"/>
              <a:t>6</a:t>
            </a:r>
            <a:r>
              <a:rPr kumimoji="1" lang="ja-JP" altLang="en-US" dirty="0" err="1" smtClean="0"/>
              <a:t>つの</a:t>
            </a:r>
            <a:r>
              <a:rPr kumimoji="1" lang="ja-JP" altLang="en-US" dirty="0" smtClean="0"/>
              <a:t>溝を持ったプラスチック材料</a:t>
            </a:r>
            <a:endParaRPr kumimoji="1" lang="ja-JP" altLang="en-US" dirty="0"/>
          </a:p>
        </p:txBody>
      </p:sp>
      <p:pic>
        <p:nvPicPr>
          <p:cNvPr id="4" name="図 3"/>
          <p:cNvPicPr>
            <a:picLocks noChangeAspect="1"/>
          </p:cNvPicPr>
          <p:nvPr/>
        </p:nvPicPr>
        <p:blipFill rotWithShape="1">
          <a:blip r:embed="rId2"/>
          <a:srcRect l="35611" t="39172" r="23435" b="20469"/>
          <a:stretch/>
        </p:blipFill>
        <p:spPr>
          <a:xfrm>
            <a:off x="1161120" y="2312690"/>
            <a:ext cx="6821760" cy="3779624"/>
          </a:xfrm>
          <a:prstGeom prst="rect">
            <a:avLst/>
          </a:prstGeom>
        </p:spPr>
      </p:pic>
      <p:sp>
        <p:nvSpPr>
          <p:cNvPr id="5" name="コンテンツ プレースホルダー 2"/>
          <p:cNvSpPr txBox="1">
            <a:spLocks/>
          </p:cNvSpPr>
          <p:nvPr/>
        </p:nvSpPr>
        <p:spPr bwMode="auto">
          <a:xfrm>
            <a:off x="1835696" y="6092314"/>
            <a:ext cx="1020416" cy="6022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eaLnBrk="1" fontAlgn="base" hangingPunct="1">
              <a:spcBef>
                <a:spcPct val="20000"/>
              </a:spcBef>
              <a:spcAft>
                <a:spcPct val="0"/>
              </a:spcAft>
              <a:buChar char="•"/>
              <a:defRPr kumimoji="1" sz="2954">
                <a:solidFill>
                  <a:schemeClr val="tx1"/>
                </a:solidFill>
                <a:latin typeface="+mn-lt"/>
                <a:ea typeface="+mn-ea"/>
                <a:cs typeface="+mn-cs"/>
              </a:defRPr>
            </a:lvl1pPr>
            <a:lvl2pPr marL="685817" indent="-263776" algn="l" rtl="0" eaLnBrk="1" fontAlgn="base" hangingPunct="1">
              <a:spcBef>
                <a:spcPct val="20000"/>
              </a:spcBef>
              <a:spcAft>
                <a:spcPct val="0"/>
              </a:spcAft>
              <a:buChar char="–"/>
              <a:defRPr kumimoji="1" sz="2585">
                <a:solidFill>
                  <a:schemeClr val="tx1"/>
                </a:solidFill>
                <a:latin typeface="+mn-lt"/>
                <a:ea typeface="+mn-ea"/>
                <a:cs typeface="+mn-cs"/>
              </a:defRPr>
            </a:lvl2pPr>
            <a:lvl3pPr marL="1055103" indent="-211021" algn="l" rtl="0" eaLnBrk="1" fontAlgn="base" hangingPunct="1">
              <a:spcBef>
                <a:spcPct val="20000"/>
              </a:spcBef>
              <a:spcAft>
                <a:spcPct val="0"/>
              </a:spcAft>
              <a:buChar char="•"/>
              <a:defRPr kumimoji="1" sz="2215">
                <a:solidFill>
                  <a:schemeClr val="tx1"/>
                </a:solidFill>
                <a:latin typeface="+mn-lt"/>
                <a:ea typeface="+mn-ea"/>
                <a:cs typeface="+mn-cs"/>
              </a:defRPr>
            </a:lvl3pPr>
            <a:lvl4pPr marL="1477145" indent="-211021" algn="l" rtl="0" eaLnBrk="1" fontAlgn="base" hangingPunct="1">
              <a:spcBef>
                <a:spcPct val="20000"/>
              </a:spcBef>
              <a:spcAft>
                <a:spcPct val="0"/>
              </a:spcAft>
              <a:buChar char="–"/>
              <a:defRPr kumimoji="1" sz="1846">
                <a:solidFill>
                  <a:schemeClr val="tx1"/>
                </a:solidFill>
                <a:latin typeface="+mn-lt"/>
                <a:ea typeface="+mn-ea"/>
                <a:cs typeface="+mn-cs"/>
              </a:defRPr>
            </a:lvl4pPr>
            <a:lvl5pPr marL="1899186" indent="-211021" algn="l" rtl="0" eaLnBrk="1" fontAlgn="base" hangingPunct="1">
              <a:spcBef>
                <a:spcPct val="20000"/>
              </a:spcBef>
              <a:spcAft>
                <a:spcPct val="0"/>
              </a:spcAft>
              <a:buChar char="»"/>
              <a:defRPr kumimoji="1" sz="1846">
                <a:solidFill>
                  <a:schemeClr val="tx1"/>
                </a:solidFill>
                <a:latin typeface="+mn-lt"/>
                <a:ea typeface="+mn-ea"/>
                <a:cs typeface="+mn-cs"/>
              </a:defRPr>
            </a:lvl5pPr>
            <a:lvl6pPr marL="2321227" indent="-211021" algn="l" rtl="0" eaLnBrk="1" fontAlgn="base" hangingPunct="1">
              <a:spcBef>
                <a:spcPct val="20000"/>
              </a:spcBef>
              <a:spcAft>
                <a:spcPct val="0"/>
              </a:spcAft>
              <a:buChar char="»"/>
              <a:defRPr kumimoji="1" sz="1846">
                <a:solidFill>
                  <a:schemeClr val="tx1"/>
                </a:solidFill>
                <a:latin typeface="+mn-lt"/>
                <a:ea typeface="+mn-ea"/>
                <a:cs typeface="+mn-cs"/>
              </a:defRPr>
            </a:lvl6pPr>
            <a:lvl7pPr marL="2743269" indent="-211021" algn="l" rtl="0" eaLnBrk="1" fontAlgn="base" hangingPunct="1">
              <a:spcBef>
                <a:spcPct val="20000"/>
              </a:spcBef>
              <a:spcAft>
                <a:spcPct val="0"/>
              </a:spcAft>
              <a:buChar char="»"/>
              <a:defRPr kumimoji="1" sz="1846">
                <a:solidFill>
                  <a:schemeClr val="tx1"/>
                </a:solidFill>
                <a:latin typeface="+mn-lt"/>
                <a:ea typeface="+mn-ea"/>
                <a:cs typeface="+mn-cs"/>
              </a:defRPr>
            </a:lvl7pPr>
            <a:lvl8pPr marL="3165310" indent="-211021" algn="l" rtl="0" eaLnBrk="1" fontAlgn="base" hangingPunct="1">
              <a:spcBef>
                <a:spcPct val="20000"/>
              </a:spcBef>
              <a:spcAft>
                <a:spcPct val="0"/>
              </a:spcAft>
              <a:buChar char="»"/>
              <a:defRPr kumimoji="1" sz="1846">
                <a:solidFill>
                  <a:schemeClr val="tx1"/>
                </a:solidFill>
                <a:latin typeface="+mn-lt"/>
                <a:ea typeface="+mn-ea"/>
                <a:cs typeface="+mn-cs"/>
              </a:defRPr>
            </a:lvl8pPr>
            <a:lvl9pPr marL="3587351" indent="-211021" algn="l" rtl="0" eaLnBrk="1" fontAlgn="base" hangingPunct="1">
              <a:spcBef>
                <a:spcPct val="20000"/>
              </a:spcBef>
              <a:spcAft>
                <a:spcPct val="0"/>
              </a:spcAft>
              <a:buChar char="»"/>
              <a:defRPr kumimoji="1" sz="1846">
                <a:solidFill>
                  <a:schemeClr val="tx1"/>
                </a:solidFill>
                <a:latin typeface="+mn-lt"/>
                <a:ea typeface="+mn-ea"/>
                <a:cs typeface="+mn-cs"/>
              </a:defRPr>
            </a:lvl9pPr>
          </a:lstStyle>
          <a:p>
            <a:pPr marL="0" indent="0">
              <a:buFontTx/>
              <a:buNone/>
            </a:pPr>
            <a:r>
              <a:rPr lang="ja-JP" altLang="en-US" kern="0" dirty="0" smtClean="0"/>
              <a:t>振幅</a:t>
            </a:r>
            <a:endParaRPr lang="ja-JP" altLang="en-US" kern="0" dirty="0"/>
          </a:p>
        </p:txBody>
      </p:sp>
      <p:sp>
        <p:nvSpPr>
          <p:cNvPr id="6" name="コンテンツ プレースホルダー 2"/>
          <p:cNvSpPr txBox="1">
            <a:spLocks/>
          </p:cNvSpPr>
          <p:nvPr/>
        </p:nvSpPr>
        <p:spPr bwMode="auto">
          <a:xfrm>
            <a:off x="253616" y="3002567"/>
            <a:ext cx="1020416" cy="6022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eaLnBrk="1" fontAlgn="base" hangingPunct="1">
              <a:spcBef>
                <a:spcPct val="20000"/>
              </a:spcBef>
              <a:spcAft>
                <a:spcPct val="0"/>
              </a:spcAft>
              <a:buChar char="•"/>
              <a:defRPr kumimoji="1" sz="2954">
                <a:solidFill>
                  <a:schemeClr val="tx1"/>
                </a:solidFill>
                <a:latin typeface="+mn-lt"/>
                <a:ea typeface="+mn-ea"/>
                <a:cs typeface="+mn-cs"/>
              </a:defRPr>
            </a:lvl1pPr>
            <a:lvl2pPr marL="685817" indent="-263776" algn="l" rtl="0" eaLnBrk="1" fontAlgn="base" hangingPunct="1">
              <a:spcBef>
                <a:spcPct val="20000"/>
              </a:spcBef>
              <a:spcAft>
                <a:spcPct val="0"/>
              </a:spcAft>
              <a:buChar char="–"/>
              <a:defRPr kumimoji="1" sz="2585">
                <a:solidFill>
                  <a:schemeClr val="tx1"/>
                </a:solidFill>
                <a:latin typeface="+mn-lt"/>
                <a:ea typeface="+mn-ea"/>
                <a:cs typeface="+mn-cs"/>
              </a:defRPr>
            </a:lvl2pPr>
            <a:lvl3pPr marL="1055103" indent="-211021" algn="l" rtl="0" eaLnBrk="1" fontAlgn="base" hangingPunct="1">
              <a:spcBef>
                <a:spcPct val="20000"/>
              </a:spcBef>
              <a:spcAft>
                <a:spcPct val="0"/>
              </a:spcAft>
              <a:buChar char="•"/>
              <a:defRPr kumimoji="1" sz="2215">
                <a:solidFill>
                  <a:schemeClr val="tx1"/>
                </a:solidFill>
                <a:latin typeface="+mn-lt"/>
                <a:ea typeface="+mn-ea"/>
                <a:cs typeface="+mn-cs"/>
              </a:defRPr>
            </a:lvl3pPr>
            <a:lvl4pPr marL="1477145" indent="-211021" algn="l" rtl="0" eaLnBrk="1" fontAlgn="base" hangingPunct="1">
              <a:spcBef>
                <a:spcPct val="20000"/>
              </a:spcBef>
              <a:spcAft>
                <a:spcPct val="0"/>
              </a:spcAft>
              <a:buChar char="–"/>
              <a:defRPr kumimoji="1" sz="1846">
                <a:solidFill>
                  <a:schemeClr val="tx1"/>
                </a:solidFill>
                <a:latin typeface="+mn-lt"/>
                <a:ea typeface="+mn-ea"/>
                <a:cs typeface="+mn-cs"/>
              </a:defRPr>
            </a:lvl4pPr>
            <a:lvl5pPr marL="1899186" indent="-211021" algn="l" rtl="0" eaLnBrk="1" fontAlgn="base" hangingPunct="1">
              <a:spcBef>
                <a:spcPct val="20000"/>
              </a:spcBef>
              <a:spcAft>
                <a:spcPct val="0"/>
              </a:spcAft>
              <a:buChar char="»"/>
              <a:defRPr kumimoji="1" sz="1846">
                <a:solidFill>
                  <a:schemeClr val="tx1"/>
                </a:solidFill>
                <a:latin typeface="+mn-lt"/>
                <a:ea typeface="+mn-ea"/>
                <a:cs typeface="+mn-cs"/>
              </a:defRPr>
            </a:lvl5pPr>
            <a:lvl6pPr marL="2321227" indent="-211021" algn="l" rtl="0" eaLnBrk="1" fontAlgn="base" hangingPunct="1">
              <a:spcBef>
                <a:spcPct val="20000"/>
              </a:spcBef>
              <a:spcAft>
                <a:spcPct val="0"/>
              </a:spcAft>
              <a:buChar char="»"/>
              <a:defRPr kumimoji="1" sz="1846">
                <a:solidFill>
                  <a:schemeClr val="tx1"/>
                </a:solidFill>
                <a:latin typeface="+mn-lt"/>
                <a:ea typeface="+mn-ea"/>
                <a:cs typeface="+mn-cs"/>
              </a:defRPr>
            </a:lvl6pPr>
            <a:lvl7pPr marL="2743269" indent="-211021" algn="l" rtl="0" eaLnBrk="1" fontAlgn="base" hangingPunct="1">
              <a:spcBef>
                <a:spcPct val="20000"/>
              </a:spcBef>
              <a:spcAft>
                <a:spcPct val="0"/>
              </a:spcAft>
              <a:buChar char="»"/>
              <a:defRPr kumimoji="1" sz="1846">
                <a:solidFill>
                  <a:schemeClr val="tx1"/>
                </a:solidFill>
                <a:latin typeface="+mn-lt"/>
                <a:ea typeface="+mn-ea"/>
                <a:cs typeface="+mn-cs"/>
              </a:defRPr>
            </a:lvl7pPr>
            <a:lvl8pPr marL="3165310" indent="-211021" algn="l" rtl="0" eaLnBrk="1" fontAlgn="base" hangingPunct="1">
              <a:spcBef>
                <a:spcPct val="20000"/>
              </a:spcBef>
              <a:spcAft>
                <a:spcPct val="0"/>
              </a:spcAft>
              <a:buChar char="»"/>
              <a:defRPr kumimoji="1" sz="1846">
                <a:solidFill>
                  <a:schemeClr val="tx1"/>
                </a:solidFill>
                <a:latin typeface="+mn-lt"/>
                <a:ea typeface="+mn-ea"/>
                <a:cs typeface="+mn-cs"/>
              </a:defRPr>
            </a:lvl8pPr>
            <a:lvl9pPr marL="3587351" indent="-211021" algn="l" rtl="0" eaLnBrk="1" fontAlgn="base" hangingPunct="1">
              <a:spcBef>
                <a:spcPct val="20000"/>
              </a:spcBef>
              <a:spcAft>
                <a:spcPct val="0"/>
              </a:spcAft>
              <a:buChar char="»"/>
              <a:defRPr kumimoji="1" sz="1846">
                <a:solidFill>
                  <a:schemeClr val="tx1"/>
                </a:solidFill>
                <a:latin typeface="+mn-lt"/>
                <a:ea typeface="+mn-ea"/>
                <a:cs typeface="+mn-cs"/>
              </a:defRPr>
            </a:lvl9pPr>
          </a:lstStyle>
          <a:p>
            <a:pPr marL="0" indent="0">
              <a:buFontTx/>
              <a:buNone/>
            </a:pPr>
            <a:r>
              <a:rPr lang="ja-JP" altLang="en-US" kern="0" dirty="0" smtClean="0"/>
              <a:t>物体</a:t>
            </a:r>
            <a:endParaRPr lang="ja-JP" altLang="en-US" kern="0" dirty="0"/>
          </a:p>
        </p:txBody>
      </p:sp>
      <p:sp>
        <p:nvSpPr>
          <p:cNvPr id="7" name="コンテンツ プレースホルダー 2"/>
          <p:cNvSpPr txBox="1">
            <a:spLocks/>
          </p:cNvSpPr>
          <p:nvPr/>
        </p:nvSpPr>
        <p:spPr bwMode="auto">
          <a:xfrm>
            <a:off x="6794748" y="4365104"/>
            <a:ext cx="2376264" cy="7275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eaLnBrk="1" fontAlgn="base" hangingPunct="1">
              <a:spcBef>
                <a:spcPct val="20000"/>
              </a:spcBef>
              <a:spcAft>
                <a:spcPct val="0"/>
              </a:spcAft>
              <a:buChar char="•"/>
              <a:defRPr kumimoji="1" sz="2954">
                <a:solidFill>
                  <a:schemeClr val="tx1"/>
                </a:solidFill>
                <a:latin typeface="+mn-lt"/>
                <a:ea typeface="+mn-ea"/>
                <a:cs typeface="+mn-cs"/>
              </a:defRPr>
            </a:lvl1pPr>
            <a:lvl2pPr marL="685817" indent="-263776" algn="l" rtl="0" eaLnBrk="1" fontAlgn="base" hangingPunct="1">
              <a:spcBef>
                <a:spcPct val="20000"/>
              </a:spcBef>
              <a:spcAft>
                <a:spcPct val="0"/>
              </a:spcAft>
              <a:buChar char="–"/>
              <a:defRPr kumimoji="1" sz="2585">
                <a:solidFill>
                  <a:schemeClr val="tx1"/>
                </a:solidFill>
                <a:latin typeface="+mn-lt"/>
                <a:ea typeface="+mn-ea"/>
                <a:cs typeface="+mn-cs"/>
              </a:defRPr>
            </a:lvl2pPr>
            <a:lvl3pPr marL="1055103" indent="-211021" algn="l" rtl="0" eaLnBrk="1" fontAlgn="base" hangingPunct="1">
              <a:spcBef>
                <a:spcPct val="20000"/>
              </a:spcBef>
              <a:spcAft>
                <a:spcPct val="0"/>
              </a:spcAft>
              <a:buChar char="•"/>
              <a:defRPr kumimoji="1" sz="2215">
                <a:solidFill>
                  <a:schemeClr val="tx1"/>
                </a:solidFill>
                <a:latin typeface="+mn-lt"/>
                <a:ea typeface="+mn-ea"/>
                <a:cs typeface="+mn-cs"/>
              </a:defRPr>
            </a:lvl3pPr>
            <a:lvl4pPr marL="1477145" indent="-211021" algn="l" rtl="0" eaLnBrk="1" fontAlgn="base" hangingPunct="1">
              <a:spcBef>
                <a:spcPct val="20000"/>
              </a:spcBef>
              <a:spcAft>
                <a:spcPct val="0"/>
              </a:spcAft>
              <a:buChar char="–"/>
              <a:defRPr kumimoji="1" sz="1846">
                <a:solidFill>
                  <a:schemeClr val="tx1"/>
                </a:solidFill>
                <a:latin typeface="+mn-lt"/>
                <a:ea typeface="+mn-ea"/>
                <a:cs typeface="+mn-cs"/>
              </a:defRPr>
            </a:lvl4pPr>
            <a:lvl5pPr marL="1899186" indent="-211021" algn="l" rtl="0" eaLnBrk="1" fontAlgn="base" hangingPunct="1">
              <a:spcBef>
                <a:spcPct val="20000"/>
              </a:spcBef>
              <a:spcAft>
                <a:spcPct val="0"/>
              </a:spcAft>
              <a:buChar char="»"/>
              <a:defRPr kumimoji="1" sz="1846">
                <a:solidFill>
                  <a:schemeClr val="tx1"/>
                </a:solidFill>
                <a:latin typeface="+mn-lt"/>
                <a:ea typeface="+mn-ea"/>
                <a:cs typeface="+mn-cs"/>
              </a:defRPr>
            </a:lvl5pPr>
            <a:lvl6pPr marL="2321227" indent="-211021" algn="l" rtl="0" eaLnBrk="1" fontAlgn="base" hangingPunct="1">
              <a:spcBef>
                <a:spcPct val="20000"/>
              </a:spcBef>
              <a:spcAft>
                <a:spcPct val="0"/>
              </a:spcAft>
              <a:buChar char="»"/>
              <a:defRPr kumimoji="1" sz="1846">
                <a:solidFill>
                  <a:schemeClr val="tx1"/>
                </a:solidFill>
                <a:latin typeface="+mn-lt"/>
                <a:ea typeface="+mn-ea"/>
                <a:cs typeface="+mn-cs"/>
              </a:defRPr>
            </a:lvl6pPr>
            <a:lvl7pPr marL="2743269" indent="-211021" algn="l" rtl="0" eaLnBrk="1" fontAlgn="base" hangingPunct="1">
              <a:spcBef>
                <a:spcPct val="20000"/>
              </a:spcBef>
              <a:spcAft>
                <a:spcPct val="0"/>
              </a:spcAft>
              <a:buChar char="»"/>
              <a:defRPr kumimoji="1" sz="1846">
                <a:solidFill>
                  <a:schemeClr val="tx1"/>
                </a:solidFill>
                <a:latin typeface="+mn-lt"/>
                <a:ea typeface="+mn-ea"/>
                <a:cs typeface="+mn-cs"/>
              </a:defRPr>
            </a:lvl7pPr>
            <a:lvl8pPr marL="3165310" indent="-211021" algn="l" rtl="0" eaLnBrk="1" fontAlgn="base" hangingPunct="1">
              <a:spcBef>
                <a:spcPct val="20000"/>
              </a:spcBef>
              <a:spcAft>
                <a:spcPct val="0"/>
              </a:spcAft>
              <a:buChar char="»"/>
              <a:defRPr kumimoji="1" sz="1846">
                <a:solidFill>
                  <a:schemeClr val="tx1"/>
                </a:solidFill>
                <a:latin typeface="+mn-lt"/>
                <a:ea typeface="+mn-ea"/>
                <a:cs typeface="+mn-cs"/>
              </a:defRPr>
            </a:lvl8pPr>
            <a:lvl9pPr marL="3587351" indent="-211021" algn="l" rtl="0" eaLnBrk="1" fontAlgn="base" hangingPunct="1">
              <a:spcBef>
                <a:spcPct val="20000"/>
              </a:spcBef>
              <a:spcAft>
                <a:spcPct val="0"/>
              </a:spcAft>
              <a:buChar char="»"/>
              <a:defRPr kumimoji="1" sz="1846">
                <a:solidFill>
                  <a:schemeClr val="tx1"/>
                </a:solidFill>
                <a:latin typeface="+mn-lt"/>
                <a:ea typeface="+mn-ea"/>
                <a:cs typeface="+mn-cs"/>
              </a:defRPr>
            </a:lvl9pPr>
          </a:lstStyle>
          <a:p>
            <a:pPr marL="0" indent="0">
              <a:buFontTx/>
              <a:buNone/>
            </a:pPr>
            <a:r>
              <a:rPr lang="en-US" altLang="ja-JP" sz="1800" kern="0" dirty="0" err="1" smtClean="0"/>
              <a:t>Δn</a:t>
            </a:r>
            <a:r>
              <a:rPr lang="ja-JP" altLang="en-US" sz="1800" kern="0" dirty="0" smtClean="0"/>
              <a:t>はポリプロピレン</a:t>
            </a:r>
            <a:endParaRPr lang="en-US" altLang="ja-JP" sz="1800" kern="0" dirty="0" smtClean="0"/>
          </a:p>
          <a:p>
            <a:pPr marL="0" indent="0">
              <a:buFontTx/>
              <a:buNone/>
            </a:pPr>
            <a:r>
              <a:rPr lang="ja-JP" altLang="en-US" sz="1800" kern="0" dirty="0" smtClean="0"/>
              <a:t>と空気の屈折率差</a:t>
            </a:r>
            <a:endParaRPr lang="ja-JP" altLang="en-US" sz="1800" kern="0" dirty="0"/>
          </a:p>
        </p:txBody>
      </p:sp>
      <p:sp>
        <p:nvSpPr>
          <p:cNvPr id="8" name="コンテンツ プレースホルダー 2"/>
          <p:cNvSpPr txBox="1">
            <a:spLocks/>
          </p:cNvSpPr>
          <p:nvPr/>
        </p:nvSpPr>
        <p:spPr bwMode="auto">
          <a:xfrm>
            <a:off x="4927296" y="6038542"/>
            <a:ext cx="3052120" cy="5535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eaLnBrk="1" fontAlgn="base" hangingPunct="1">
              <a:spcBef>
                <a:spcPct val="20000"/>
              </a:spcBef>
              <a:spcAft>
                <a:spcPct val="0"/>
              </a:spcAft>
              <a:buChar char="•"/>
              <a:defRPr kumimoji="1" sz="2954">
                <a:solidFill>
                  <a:schemeClr val="tx1"/>
                </a:solidFill>
                <a:latin typeface="+mn-lt"/>
                <a:ea typeface="+mn-ea"/>
                <a:cs typeface="+mn-cs"/>
              </a:defRPr>
            </a:lvl1pPr>
            <a:lvl2pPr marL="685817" indent="-263776" algn="l" rtl="0" eaLnBrk="1" fontAlgn="base" hangingPunct="1">
              <a:spcBef>
                <a:spcPct val="20000"/>
              </a:spcBef>
              <a:spcAft>
                <a:spcPct val="0"/>
              </a:spcAft>
              <a:buChar char="–"/>
              <a:defRPr kumimoji="1" sz="2585">
                <a:solidFill>
                  <a:schemeClr val="tx1"/>
                </a:solidFill>
                <a:latin typeface="+mn-lt"/>
                <a:ea typeface="+mn-ea"/>
                <a:cs typeface="+mn-cs"/>
              </a:defRPr>
            </a:lvl2pPr>
            <a:lvl3pPr marL="1055103" indent="-211021" algn="l" rtl="0" eaLnBrk="1" fontAlgn="base" hangingPunct="1">
              <a:spcBef>
                <a:spcPct val="20000"/>
              </a:spcBef>
              <a:spcAft>
                <a:spcPct val="0"/>
              </a:spcAft>
              <a:buChar char="•"/>
              <a:defRPr kumimoji="1" sz="2215">
                <a:solidFill>
                  <a:schemeClr val="tx1"/>
                </a:solidFill>
                <a:latin typeface="+mn-lt"/>
                <a:ea typeface="+mn-ea"/>
                <a:cs typeface="+mn-cs"/>
              </a:defRPr>
            </a:lvl3pPr>
            <a:lvl4pPr marL="1477145" indent="-211021" algn="l" rtl="0" eaLnBrk="1" fontAlgn="base" hangingPunct="1">
              <a:spcBef>
                <a:spcPct val="20000"/>
              </a:spcBef>
              <a:spcAft>
                <a:spcPct val="0"/>
              </a:spcAft>
              <a:buChar char="–"/>
              <a:defRPr kumimoji="1" sz="1846">
                <a:solidFill>
                  <a:schemeClr val="tx1"/>
                </a:solidFill>
                <a:latin typeface="+mn-lt"/>
                <a:ea typeface="+mn-ea"/>
                <a:cs typeface="+mn-cs"/>
              </a:defRPr>
            </a:lvl4pPr>
            <a:lvl5pPr marL="1899186" indent="-211021" algn="l" rtl="0" eaLnBrk="1" fontAlgn="base" hangingPunct="1">
              <a:spcBef>
                <a:spcPct val="20000"/>
              </a:spcBef>
              <a:spcAft>
                <a:spcPct val="0"/>
              </a:spcAft>
              <a:buChar char="»"/>
              <a:defRPr kumimoji="1" sz="1846">
                <a:solidFill>
                  <a:schemeClr val="tx1"/>
                </a:solidFill>
                <a:latin typeface="+mn-lt"/>
                <a:ea typeface="+mn-ea"/>
                <a:cs typeface="+mn-cs"/>
              </a:defRPr>
            </a:lvl5pPr>
            <a:lvl6pPr marL="2321227" indent="-211021" algn="l" rtl="0" eaLnBrk="1" fontAlgn="base" hangingPunct="1">
              <a:spcBef>
                <a:spcPct val="20000"/>
              </a:spcBef>
              <a:spcAft>
                <a:spcPct val="0"/>
              </a:spcAft>
              <a:buChar char="»"/>
              <a:defRPr kumimoji="1" sz="1846">
                <a:solidFill>
                  <a:schemeClr val="tx1"/>
                </a:solidFill>
                <a:latin typeface="+mn-lt"/>
                <a:ea typeface="+mn-ea"/>
                <a:cs typeface="+mn-cs"/>
              </a:defRPr>
            </a:lvl6pPr>
            <a:lvl7pPr marL="2743269" indent="-211021" algn="l" rtl="0" eaLnBrk="1" fontAlgn="base" hangingPunct="1">
              <a:spcBef>
                <a:spcPct val="20000"/>
              </a:spcBef>
              <a:spcAft>
                <a:spcPct val="0"/>
              </a:spcAft>
              <a:buChar char="»"/>
              <a:defRPr kumimoji="1" sz="1846">
                <a:solidFill>
                  <a:schemeClr val="tx1"/>
                </a:solidFill>
                <a:latin typeface="+mn-lt"/>
                <a:ea typeface="+mn-ea"/>
                <a:cs typeface="+mn-cs"/>
              </a:defRPr>
            </a:lvl7pPr>
            <a:lvl8pPr marL="3165310" indent="-211021" algn="l" rtl="0" eaLnBrk="1" fontAlgn="base" hangingPunct="1">
              <a:spcBef>
                <a:spcPct val="20000"/>
              </a:spcBef>
              <a:spcAft>
                <a:spcPct val="0"/>
              </a:spcAft>
              <a:buChar char="»"/>
              <a:defRPr kumimoji="1" sz="1846">
                <a:solidFill>
                  <a:schemeClr val="tx1"/>
                </a:solidFill>
                <a:latin typeface="+mn-lt"/>
                <a:ea typeface="+mn-ea"/>
                <a:cs typeface="+mn-cs"/>
              </a:defRPr>
            </a:lvl8pPr>
            <a:lvl9pPr marL="3587351" indent="-211021" algn="l" rtl="0" eaLnBrk="1" fontAlgn="base" hangingPunct="1">
              <a:spcBef>
                <a:spcPct val="20000"/>
              </a:spcBef>
              <a:spcAft>
                <a:spcPct val="0"/>
              </a:spcAft>
              <a:buChar char="»"/>
              <a:defRPr kumimoji="1" sz="1846">
                <a:solidFill>
                  <a:schemeClr val="tx1"/>
                </a:solidFill>
                <a:latin typeface="+mn-lt"/>
                <a:ea typeface="+mn-ea"/>
                <a:cs typeface="+mn-cs"/>
              </a:defRPr>
            </a:lvl9pPr>
          </a:lstStyle>
          <a:p>
            <a:pPr marL="0" indent="0">
              <a:buFontTx/>
              <a:buNone/>
            </a:pPr>
            <a:r>
              <a:rPr lang="ja-JP" altLang="en-US" kern="0" dirty="0" smtClean="0"/>
              <a:t>分解能は約</a:t>
            </a:r>
            <a:r>
              <a:rPr lang="en-US" altLang="ja-JP" kern="0" dirty="0" err="1" smtClean="0"/>
              <a:t>4mm</a:t>
            </a:r>
            <a:endParaRPr lang="ja-JP" altLang="en-US" kern="0" dirty="0"/>
          </a:p>
        </p:txBody>
      </p:sp>
    </p:spTree>
    <p:extLst>
      <p:ext uri="{BB962C8B-B14F-4D97-AF65-F5344CB8AC3E}">
        <p14:creationId xmlns:p14="http://schemas.microsoft.com/office/powerpoint/2010/main" val="131505658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反射配置および透過配置で高品質の画像をリアルタイムで取得した</a:t>
            </a:r>
            <a:endParaRPr lang="en-US" altLang="ja-JP" dirty="0" smtClean="0"/>
          </a:p>
          <a:p>
            <a:r>
              <a:rPr kumimoji="1" lang="en-US" altLang="ja-JP" dirty="0" smtClean="0"/>
              <a:t>THz-DH</a:t>
            </a:r>
            <a:r>
              <a:rPr kumimoji="1" lang="ja-JP" altLang="en-US" dirty="0" smtClean="0"/>
              <a:t>はセキュリティや産業、バイオなどで有用なツールになり得る</a:t>
            </a:r>
            <a:endParaRPr kumimoji="1" lang="ja-JP" altLang="en-US" dirty="0"/>
          </a:p>
        </p:txBody>
      </p:sp>
    </p:spTree>
    <p:extLst>
      <p:ext uri="{BB962C8B-B14F-4D97-AF65-F5344CB8AC3E}">
        <p14:creationId xmlns:p14="http://schemas.microsoft.com/office/powerpoint/2010/main" val="9839572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980728"/>
            <a:ext cx="7848872" cy="5256584"/>
          </a:xfrm>
        </p:spPr>
        <p:txBody>
          <a:bodyPr/>
          <a:lstStyle/>
          <a:p>
            <a:r>
              <a:rPr lang="en-US" altLang="ja-JP" dirty="0"/>
              <a:t>Phase-shifting digital holography</a:t>
            </a:r>
            <a:r>
              <a:rPr lang="en-US" altLang="ja-JP" dirty="0" smtClean="0"/>
              <a:t/>
            </a:r>
            <a:br>
              <a:rPr lang="en-US" altLang="ja-JP" dirty="0" smtClean="0"/>
            </a:br>
            <a:r>
              <a:rPr lang="en-US" altLang="ja-JP" dirty="0" smtClean="0"/>
              <a:t/>
            </a:r>
            <a:br>
              <a:rPr lang="en-US" altLang="ja-JP" dirty="0" smtClean="0"/>
            </a:br>
            <a:r>
              <a:rPr lang="en-US" altLang="ja-JP" sz="2800" dirty="0"/>
              <a:t>Ichirou Yamaguchi, Tong Zhang, </a:t>
            </a:r>
            <a:r>
              <a:rPr lang="en-US" altLang="ja-JP" sz="2800" dirty="0" smtClean="0"/>
              <a:t/>
            </a:r>
            <a:br>
              <a:rPr lang="en-US" altLang="ja-JP" sz="2800" dirty="0" smtClean="0"/>
            </a:br>
            <a:r>
              <a:rPr lang="en-US" altLang="ja-JP" sz="2800" dirty="0" smtClean="0"/>
              <a:t/>
            </a:r>
            <a:br>
              <a:rPr lang="en-US" altLang="ja-JP" sz="2800" dirty="0" smtClean="0"/>
            </a:br>
            <a:r>
              <a:rPr lang="en-US" altLang="ja-JP" sz="2800" dirty="0" smtClean="0"/>
              <a:t/>
            </a:r>
            <a:br>
              <a:rPr lang="en-US" altLang="ja-JP" sz="2800" dirty="0" smtClean="0"/>
            </a:br>
            <a:r>
              <a:rPr lang="nl-NL" altLang="ja-JP" sz="2800" dirty="0"/>
              <a:t>OPTICS </a:t>
            </a:r>
            <a:r>
              <a:rPr lang="nl-NL" altLang="ja-JP" sz="2800" dirty="0" smtClean="0"/>
              <a:t>LETTERS, Vol</a:t>
            </a:r>
            <a:r>
              <a:rPr lang="nl-NL" altLang="ja-JP" sz="2800" dirty="0"/>
              <a:t>. </a:t>
            </a:r>
            <a:r>
              <a:rPr lang="nl-NL" altLang="ja-JP" sz="2800" b="1" dirty="0"/>
              <a:t>22</a:t>
            </a:r>
            <a:r>
              <a:rPr lang="nl-NL" altLang="ja-JP" sz="2800" dirty="0"/>
              <a:t>, No. </a:t>
            </a:r>
            <a:r>
              <a:rPr lang="nl-NL" altLang="ja-JP" sz="2800" dirty="0" smtClean="0"/>
              <a:t>16 </a:t>
            </a:r>
            <a:r>
              <a:rPr lang="en-US" altLang="ja-JP" sz="2800" dirty="0" smtClean="0"/>
              <a:t>(1997)</a:t>
            </a:r>
            <a:endParaRPr kumimoji="1" lang="ja-JP" altLang="en-US" sz="2800" baseline="30000" dirty="0"/>
          </a:p>
        </p:txBody>
      </p:sp>
    </p:spTree>
    <p:extLst>
      <p:ext uri="{BB962C8B-B14F-4D97-AF65-F5344CB8AC3E}">
        <p14:creationId xmlns:p14="http://schemas.microsoft.com/office/powerpoint/2010/main" val="394500725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イントロダクション</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オフアクシスホログラムは</a:t>
            </a:r>
            <a:r>
              <a:rPr lang="ja-JP" altLang="en-US" dirty="0"/>
              <a:t>、キャリアフリンジが必要なため、</a:t>
            </a:r>
            <a:r>
              <a:rPr lang="en-US" altLang="ja-JP" dirty="0"/>
              <a:t>CCD</a:t>
            </a:r>
            <a:r>
              <a:rPr lang="ja-JP" altLang="en-US" dirty="0"/>
              <a:t>の画素数を有効に使えて</a:t>
            </a:r>
            <a:r>
              <a:rPr lang="ja-JP" altLang="en-US" dirty="0" smtClean="0"/>
              <a:t>いない</a:t>
            </a:r>
            <a:endParaRPr lang="en-US" altLang="ja-JP" dirty="0" smtClean="0"/>
          </a:p>
          <a:p>
            <a:r>
              <a:rPr lang="ja-JP" altLang="en-US" dirty="0" smtClean="0"/>
              <a:t>再構</a:t>
            </a:r>
            <a:r>
              <a:rPr lang="ja-JP" altLang="en-US" dirty="0"/>
              <a:t>成画像のサイズもゼロ次と共役像の存在により制限</a:t>
            </a:r>
            <a:r>
              <a:rPr lang="ja-JP" altLang="en-US" dirty="0" smtClean="0"/>
              <a:t>される</a:t>
            </a:r>
            <a:endParaRPr lang="en-US" altLang="ja-JP" dirty="0" smtClean="0"/>
          </a:p>
          <a:p>
            <a:r>
              <a:rPr lang="ja-JP" altLang="en-US" dirty="0" smtClean="0"/>
              <a:t>位相</a:t>
            </a:r>
            <a:r>
              <a:rPr lang="ja-JP" altLang="en-US" dirty="0"/>
              <a:t>シフト干渉計を使用</a:t>
            </a:r>
            <a:r>
              <a:rPr lang="ja-JP" altLang="en-US" dirty="0" smtClean="0"/>
              <a:t>した、インライン</a:t>
            </a:r>
            <a:r>
              <a:rPr lang="en-US" altLang="ja-JP" dirty="0" smtClean="0"/>
              <a:t>DH</a:t>
            </a:r>
            <a:r>
              <a:rPr lang="ja-JP" altLang="en-US" dirty="0" smtClean="0"/>
              <a:t>を提案</a:t>
            </a:r>
            <a:endParaRPr lang="en-US" altLang="ja-JP" dirty="0" smtClean="0"/>
          </a:p>
        </p:txBody>
      </p:sp>
    </p:spTree>
    <p:extLst>
      <p:ext uri="{BB962C8B-B14F-4D97-AF65-F5344CB8AC3E}">
        <p14:creationId xmlns:p14="http://schemas.microsoft.com/office/powerpoint/2010/main" val="120828205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位相シフト干渉計</a:t>
            </a:r>
            <a:endParaRPr kumimoji="1" lang="ja-JP" altLang="en-US" dirty="0"/>
          </a:p>
        </p:txBody>
      </p:sp>
      <p:sp>
        <p:nvSpPr>
          <p:cNvPr id="3" name="コンテンツ プレースホルダー 2"/>
          <p:cNvSpPr>
            <a:spLocks noGrp="1"/>
          </p:cNvSpPr>
          <p:nvPr>
            <p:ph idx="1"/>
          </p:nvPr>
        </p:nvSpPr>
        <p:spPr>
          <a:xfrm>
            <a:off x="685800" y="1617643"/>
            <a:ext cx="7772400" cy="1591816"/>
          </a:xfrm>
        </p:spPr>
        <p:txBody>
          <a:bodyPr/>
          <a:lstStyle/>
          <a:p>
            <a:pPr marL="0" indent="0">
              <a:buNone/>
            </a:pPr>
            <a:r>
              <a:rPr lang="ja-JP" altLang="en-US" dirty="0"/>
              <a:t>既知の</a:t>
            </a:r>
            <a:r>
              <a:rPr lang="ja-JP" altLang="en-US" dirty="0" smtClean="0"/>
              <a:t>輝度パターン</a:t>
            </a:r>
            <a:r>
              <a:rPr lang="ja-JP" altLang="en-US" dirty="0"/>
              <a:t>を投影した複数の画像から投光パターンの変化を得ることに</a:t>
            </a:r>
            <a:r>
              <a:rPr lang="ja-JP" altLang="en-US" dirty="0" smtClean="0"/>
              <a:t>より、</a:t>
            </a:r>
            <a:r>
              <a:rPr lang="en-US" altLang="ja-JP" dirty="0" smtClean="0"/>
              <a:t>3</a:t>
            </a:r>
            <a:endParaRPr lang="en-US" altLang="ja-JP" dirty="0"/>
          </a:p>
          <a:p>
            <a:pPr marL="0" indent="0">
              <a:buNone/>
            </a:pPr>
            <a:r>
              <a:rPr lang="ja-JP" altLang="en-US" dirty="0"/>
              <a:t>次元計測を</a:t>
            </a:r>
            <a:r>
              <a:rPr lang="ja-JP" altLang="en-US" dirty="0" smtClean="0"/>
              <a:t>行う方法</a:t>
            </a:r>
            <a:endParaRPr kumimoji="1" lang="ja-JP" altLang="en-US" dirty="0"/>
          </a:p>
        </p:txBody>
      </p:sp>
      <p:pic>
        <p:nvPicPr>
          <p:cNvPr id="4" name="図 3"/>
          <p:cNvPicPr>
            <a:picLocks noChangeAspect="1"/>
          </p:cNvPicPr>
          <p:nvPr/>
        </p:nvPicPr>
        <p:blipFill rotWithShape="1">
          <a:blip r:embed="rId2"/>
          <a:srcRect l="31183" t="32281" r="34504" b="30313"/>
          <a:stretch/>
        </p:blipFill>
        <p:spPr>
          <a:xfrm>
            <a:off x="5868144" y="4821588"/>
            <a:ext cx="3130616" cy="1918765"/>
          </a:xfrm>
          <a:prstGeom prst="rect">
            <a:avLst/>
          </a:prstGeom>
        </p:spPr>
      </p:pic>
      <p:pic>
        <p:nvPicPr>
          <p:cNvPr id="5" name="図 4"/>
          <p:cNvPicPr>
            <a:picLocks noChangeAspect="1"/>
          </p:cNvPicPr>
          <p:nvPr/>
        </p:nvPicPr>
        <p:blipFill rotWithShape="1">
          <a:blip r:embed="rId3"/>
          <a:srcRect l="33397" t="23422" r="35611" b="17516"/>
          <a:stretch/>
        </p:blipFill>
        <p:spPr>
          <a:xfrm>
            <a:off x="6228184" y="2646894"/>
            <a:ext cx="2090464" cy="2239783"/>
          </a:xfrm>
          <a:prstGeom prst="rect">
            <a:avLst/>
          </a:prstGeom>
        </p:spPr>
      </p:pic>
      <p:pic>
        <p:nvPicPr>
          <p:cNvPr id="6" name="コンテンツ プレースホルダー 3"/>
          <p:cNvPicPr>
            <a:picLocks noChangeAspect="1"/>
          </p:cNvPicPr>
          <p:nvPr/>
        </p:nvPicPr>
        <p:blipFill rotWithShape="1">
          <a:blip r:embed="rId4"/>
          <a:srcRect l="34257" t="42185" r="34259" b="22815"/>
          <a:stretch/>
        </p:blipFill>
        <p:spPr bwMode="auto">
          <a:xfrm>
            <a:off x="232759" y="3209459"/>
            <a:ext cx="5367104" cy="3354438"/>
          </a:xfrm>
          <a:prstGeom prst="rect">
            <a:avLst/>
          </a:prstGeom>
          <a:noFill/>
          <a:ln w="9525">
            <a:noFill/>
            <a:miter lim="800000"/>
            <a:headEnd/>
            <a:tailEnd/>
          </a:ln>
          <a:effectLst/>
        </p:spPr>
      </p:pic>
    </p:spTree>
    <p:extLst>
      <p:ext uri="{BB962C8B-B14F-4D97-AF65-F5344CB8AC3E}">
        <p14:creationId xmlns:p14="http://schemas.microsoft.com/office/powerpoint/2010/main" val="36712964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位相シフト</a:t>
            </a:r>
            <a:r>
              <a:rPr kumimoji="1" lang="en-US" altLang="ja-JP" dirty="0" smtClean="0"/>
              <a:t>DH</a:t>
            </a:r>
            <a:endParaRPr kumimoji="1" lang="ja-JP" altLang="en-US" dirty="0"/>
          </a:p>
        </p:txBody>
      </p:sp>
      <p:sp>
        <p:nvSpPr>
          <p:cNvPr id="3" name="コンテンツ プレースホルダー 2"/>
          <p:cNvSpPr>
            <a:spLocks noGrp="1"/>
          </p:cNvSpPr>
          <p:nvPr>
            <p:ph idx="1"/>
          </p:nvPr>
        </p:nvSpPr>
        <p:spPr>
          <a:xfrm>
            <a:off x="685800" y="1981200"/>
            <a:ext cx="8206680" cy="4114800"/>
          </a:xfrm>
        </p:spPr>
        <p:txBody>
          <a:bodyPr/>
          <a:lstStyle/>
          <a:p>
            <a:r>
              <a:rPr kumimoji="1" lang="ja-JP" altLang="en-US" dirty="0" smtClean="0"/>
              <a:t>物体光と参照光の間に任意の位相差を与えてホログラムを取得</a:t>
            </a:r>
            <a:endParaRPr kumimoji="1" lang="en-US" altLang="ja-JP" dirty="0" smtClean="0"/>
          </a:p>
          <a:p>
            <a:r>
              <a:rPr kumimoji="1" lang="ja-JP" altLang="en-US" dirty="0" smtClean="0"/>
              <a:t>得られた複数のホログラムから物体の位相を算出</a:t>
            </a:r>
            <a:endParaRPr kumimoji="1" lang="en-US" altLang="ja-JP" dirty="0" smtClean="0"/>
          </a:p>
          <a:p>
            <a:r>
              <a:rPr lang="ja-JP" altLang="en-US" dirty="0" smtClean="0"/>
              <a:t>物体</a:t>
            </a:r>
            <a:r>
              <a:rPr lang="ja-JP" altLang="en-US" dirty="0"/>
              <a:t>光</a:t>
            </a:r>
            <a:r>
              <a:rPr lang="ja-JP" altLang="en-US" dirty="0" smtClean="0"/>
              <a:t>の振幅（参照光をブロック）と算出した位相を用いてフレネル変換式を計算することで物体の</a:t>
            </a:r>
            <a:r>
              <a:rPr lang="en-US" altLang="ja-JP" dirty="0" smtClean="0"/>
              <a:t>3</a:t>
            </a:r>
            <a:r>
              <a:rPr lang="ja-JP" altLang="en-US" dirty="0" smtClean="0"/>
              <a:t>次元情報を得られる</a:t>
            </a:r>
            <a:endParaRPr kumimoji="1" lang="ja-JP" altLang="en-US" dirty="0"/>
          </a:p>
        </p:txBody>
      </p:sp>
    </p:spTree>
    <p:extLst>
      <p:ext uri="{BB962C8B-B14F-4D97-AF65-F5344CB8AC3E}">
        <p14:creationId xmlns:p14="http://schemas.microsoft.com/office/powerpoint/2010/main" val="145550340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セットアップ</a:t>
            </a:r>
            <a:endParaRPr kumimoji="1" lang="ja-JP" altLang="en-US" dirty="0"/>
          </a:p>
        </p:txBody>
      </p:sp>
      <p:pic>
        <p:nvPicPr>
          <p:cNvPr id="4" name="図 3"/>
          <p:cNvPicPr>
            <a:picLocks noChangeAspect="1"/>
          </p:cNvPicPr>
          <p:nvPr/>
        </p:nvPicPr>
        <p:blipFill rotWithShape="1">
          <a:blip r:embed="rId2"/>
          <a:srcRect l="53320" t="39172" r="25096" b="47047"/>
          <a:stretch/>
        </p:blipFill>
        <p:spPr>
          <a:xfrm>
            <a:off x="961313" y="1628800"/>
            <a:ext cx="7221374" cy="2592288"/>
          </a:xfrm>
          <a:prstGeom prst="rect">
            <a:avLst/>
          </a:prstGeom>
        </p:spPr>
      </p:pic>
      <p:sp>
        <p:nvSpPr>
          <p:cNvPr id="5" name="テキスト ボックス 4"/>
          <p:cNvSpPr txBox="1"/>
          <p:nvPr/>
        </p:nvSpPr>
        <p:spPr>
          <a:xfrm>
            <a:off x="1744288" y="3959478"/>
            <a:ext cx="1728192" cy="523220"/>
          </a:xfrm>
          <a:prstGeom prst="rect">
            <a:avLst/>
          </a:prstGeom>
          <a:noFill/>
        </p:spPr>
        <p:txBody>
          <a:bodyPr wrap="square" rtlCol="0">
            <a:spAutoFit/>
          </a:bodyPr>
          <a:lstStyle/>
          <a:p>
            <a:pPr algn="ctr"/>
            <a:r>
              <a:rPr kumimoji="1" lang="ja-JP" altLang="en-US" sz="2800" dirty="0" smtClean="0"/>
              <a:t>物体光</a:t>
            </a:r>
            <a:endParaRPr kumimoji="1" lang="ja-JP" altLang="en-US" dirty="0"/>
          </a:p>
        </p:txBody>
      </p:sp>
      <p:sp>
        <p:nvSpPr>
          <p:cNvPr id="6" name="テキスト ボックス 5"/>
          <p:cNvSpPr txBox="1"/>
          <p:nvPr/>
        </p:nvSpPr>
        <p:spPr>
          <a:xfrm>
            <a:off x="3491880" y="3161184"/>
            <a:ext cx="1728192" cy="523220"/>
          </a:xfrm>
          <a:prstGeom prst="rect">
            <a:avLst/>
          </a:prstGeom>
          <a:noFill/>
        </p:spPr>
        <p:txBody>
          <a:bodyPr wrap="square" rtlCol="0">
            <a:spAutoFit/>
          </a:bodyPr>
          <a:lstStyle/>
          <a:p>
            <a:pPr algn="ctr"/>
            <a:r>
              <a:rPr kumimoji="1" lang="ja-JP" altLang="en-US" sz="2800" dirty="0" smtClean="0"/>
              <a:t>参照光</a:t>
            </a:r>
            <a:endParaRPr kumimoji="1" lang="ja-JP" altLang="en-US" dirty="0"/>
          </a:p>
        </p:txBody>
      </p:sp>
      <p:sp>
        <p:nvSpPr>
          <p:cNvPr id="7" name="テキスト ボックス 6"/>
          <p:cNvSpPr txBox="1"/>
          <p:nvPr/>
        </p:nvSpPr>
        <p:spPr>
          <a:xfrm>
            <a:off x="685800" y="4509120"/>
            <a:ext cx="7990656" cy="523220"/>
          </a:xfrm>
          <a:prstGeom prst="rect">
            <a:avLst/>
          </a:prstGeom>
          <a:noFill/>
        </p:spPr>
        <p:txBody>
          <a:bodyPr wrap="square" rtlCol="0">
            <a:spAutoFit/>
          </a:bodyPr>
          <a:lstStyle/>
          <a:p>
            <a:pPr algn="ctr"/>
            <a:r>
              <a:rPr kumimoji="1" lang="ja-JP" altLang="en-US" sz="2800" dirty="0" smtClean="0"/>
              <a:t>参照光にピエゾミラーで位相シフトを与える</a:t>
            </a:r>
            <a:endParaRPr kumimoji="1" lang="ja-JP" altLang="en-US" dirty="0"/>
          </a:p>
        </p:txBody>
      </p:sp>
      <p:pic>
        <p:nvPicPr>
          <p:cNvPr id="8" name="図 7"/>
          <p:cNvPicPr>
            <a:picLocks noChangeAspect="1"/>
          </p:cNvPicPr>
          <p:nvPr/>
        </p:nvPicPr>
        <p:blipFill rotWithShape="1">
          <a:blip r:embed="rId3"/>
          <a:srcRect l="23989" t="40398" r="54981" b="45216"/>
          <a:stretch/>
        </p:blipFill>
        <p:spPr>
          <a:xfrm>
            <a:off x="2483768" y="5092988"/>
            <a:ext cx="4398192" cy="1691612"/>
          </a:xfrm>
          <a:prstGeom prst="rect">
            <a:avLst/>
          </a:prstGeom>
        </p:spPr>
      </p:pic>
      <p:sp>
        <p:nvSpPr>
          <p:cNvPr id="9" name="テキスト ボックス 8"/>
          <p:cNvSpPr txBox="1"/>
          <p:nvPr/>
        </p:nvSpPr>
        <p:spPr>
          <a:xfrm>
            <a:off x="361764" y="2402468"/>
            <a:ext cx="648072" cy="369332"/>
          </a:xfrm>
          <a:prstGeom prst="rect">
            <a:avLst/>
          </a:prstGeom>
          <a:noFill/>
        </p:spPr>
        <p:txBody>
          <a:bodyPr wrap="square" rtlCol="0">
            <a:spAutoFit/>
          </a:bodyPr>
          <a:lstStyle/>
          <a:p>
            <a:r>
              <a:rPr kumimoji="1" lang="en-US" altLang="ja-JP" dirty="0" err="1" smtClean="0"/>
              <a:t>1W</a:t>
            </a:r>
            <a:endParaRPr kumimoji="1" lang="ja-JP" altLang="en-US" dirty="0"/>
          </a:p>
        </p:txBody>
      </p:sp>
      <p:sp>
        <p:nvSpPr>
          <p:cNvPr id="10" name="テキスト ボックス 9"/>
          <p:cNvSpPr txBox="1"/>
          <p:nvPr/>
        </p:nvSpPr>
        <p:spPr>
          <a:xfrm>
            <a:off x="7554094" y="3025654"/>
            <a:ext cx="1228142" cy="646331"/>
          </a:xfrm>
          <a:prstGeom prst="rect">
            <a:avLst/>
          </a:prstGeom>
          <a:noFill/>
        </p:spPr>
        <p:txBody>
          <a:bodyPr wrap="square" rtlCol="0">
            <a:spAutoFit/>
          </a:bodyPr>
          <a:lstStyle/>
          <a:p>
            <a:r>
              <a:rPr kumimoji="1" lang="en-US" altLang="ja-JP" dirty="0" smtClean="0"/>
              <a:t>512*512</a:t>
            </a:r>
          </a:p>
          <a:p>
            <a:r>
              <a:rPr lang="en-US" altLang="ja-JP" dirty="0" smtClean="0"/>
              <a:t>13*</a:t>
            </a:r>
            <a:r>
              <a:rPr lang="en-US" altLang="ja-JP" dirty="0" err="1" smtClean="0"/>
              <a:t>11μm</a:t>
            </a:r>
            <a:endParaRPr kumimoji="1" lang="ja-JP" altLang="en-US" dirty="0"/>
          </a:p>
        </p:txBody>
      </p:sp>
    </p:spTree>
    <p:extLst>
      <p:ext uri="{BB962C8B-B14F-4D97-AF65-F5344CB8AC3E}">
        <p14:creationId xmlns:p14="http://schemas.microsoft.com/office/powerpoint/2010/main" val="3283788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5400" dirty="0" smtClean="0"/>
              <a:t>イントロダクション</a:t>
            </a:r>
            <a:endParaRPr kumimoji="1" lang="ja-JP" altLang="en-US" sz="5400" dirty="0"/>
          </a:p>
        </p:txBody>
      </p:sp>
      <p:sp>
        <p:nvSpPr>
          <p:cNvPr id="3" name="コンテンツ プレースホルダー 2"/>
          <p:cNvSpPr>
            <a:spLocks noGrp="1"/>
          </p:cNvSpPr>
          <p:nvPr>
            <p:ph idx="1"/>
          </p:nvPr>
        </p:nvSpPr>
        <p:spPr>
          <a:xfrm>
            <a:off x="656072" y="1916832"/>
            <a:ext cx="7772400" cy="4536504"/>
          </a:xfrm>
        </p:spPr>
        <p:txBody>
          <a:bodyPr/>
          <a:lstStyle/>
          <a:p>
            <a:r>
              <a:rPr kumimoji="1" lang="en-US" altLang="ja-JP" sz="3200" dirty="0" smtClean="0"/>
              <a:t>THz</a:t>
            </a:r>
            <a:r>
              <a:rPr kumimoji="1" lang="ja-JP" altLang="en-US" sz="3200" dirty="0" smtClean="0"/>
              <a:t>波は波長が長いため視野が広い</a:t>
            </a:r>
            <a:endParaRPr kumimoji="1" lang="en-US" altLang="ja-JP" sz="3200" dirty="0" smtClean="0"/>
          </a:p>
          <a:p>
            <a:r>
              <a:rPr kumimoji="1" lang="ja-JP" altLang="en-US" sz="3200" dirty="0" smtClean="0"/>
              <a:t>振動に強い</a:t>
            </a:r>
            <a:endParaRPr kumimoji="1" lang="en-US" altLang="ja-JP" sz="3200" dirty="0" smtClean="0"/>
          </a:p>
          <a:p>
            <a:pPr marL="0" indent="0">
              <a:buNone/>
            </a:pPr>
            <a:r>
              <a:rPr lang="ja-JP" altLang="en-US" sz="3200" dirty="0" smtClean="0"/>
              <a:t>（可視より</a:t>
            </a:r>
            <a:r>
              <a:rPr lang="en-US" altLang="ja-JP" sz="3200" dirty="0" smtClean="0"/>
              <a:t>200</a:t>
            </a:r>
            <a:r>
              <a:rPr lang="ja-JP" altLang="en-US" sz="3200" dirty="0" smtClean="0"/>
              <a:t>倍も振動に強い）</a:t>
            </a:r>
            <a:endParaRPr lang="en-US" altLang="ja-JP" sz="3200" dirty="0" smtClean="0"/>
          </a:p>
          <a:p>
            <a:r>
              <a:rPr kumimoji="1" lang="ja-JP" altLang="en-US" sz="3200" dirty="0" smtClean="0"/>
              <a:t>物質透過性がよい</a:t>
            </a:r>
            <a:endParaRPr kumimoji="1" lang="en-US" altLang="ja-JP" sz="3200" dirty="0" smtClean="0"/>
          </a:p>
          <a:p>
            <a:r>
              <a:rPr lang="ja-JP" altLang="en-US" sz="3200" dirty="0"/>
              <a:t>インライン</a:t>
            </a:r>
            <a:r>
              <a:rPr lang="ja-JP" altLang="en-US" sz="3200" dirty="0" smtClean="0"/>
              <a:t>で物体像のみを取り出す位相シフト</a:t>
            </a:r>
            <a:r>
              <a:rPr lang="en-US" altLang="ja-JP" sz="3200" dirty="0" smtClean="0"/>
              <a:t>DH</a:t>
            </a:r>
            <a:r>
              <a:rPr lang="ja-JP" altLang="en-US" sz="3200" dirty="0" smtClean="0"/>
              <a:t>の原理理解</a:t>
            </a:r>
            <a:endParaRPr lang="en-US" altLang="ja-JP" sz="3200" dirty="0" smtClean="0"/>
          </a:p>
          <a:p>
            <a:r>
              <a:rPr kumimoji="1" lang="ja-JP" altLang="en-US" sz="3200" dirty="0" smtClean="0"/>
              <a:t>その応用で一般化位相シフト</a:t>
            </a:r>
            <a:r>
              <a:rPr kumimoji="1" lang="en-US" altLang="ja-JP" sz="3200" dirty="0" smtClean="0"/>
              <a:t>DH</a:t>
            </a:r>
            <a:r>
              <a:rPr kumimoji="1" lang="ja-JP" altLang="en-US" sz="3200" dirty="0" smtClean="0"/>
              <a:t>の原理理解</a:t>
            </a:r>
            <a:endParaRPr kumimoji="1" lang="en-US" altLang="ja-JP" sz="3200" dirty="0" smtClean="0"/>
          </a:p>
          <a:p>
            <a:endParaRPr kumimoji="1" lang="en-US" altLang="ja-JP" sz="3200" dirty="0" smtClean="0"/>
          </a:p>
        </p:txBody>
      </p:sp>
    </p:spTree>
    <p:extLst>
      <p:ext uri="{BB962C8B-B14F-4D97-AF65-F5344CB8AC3E}">
        <p14:creationId xmlns:p14="http://schemas.microsoft.com/office/powerpoint/2010/main" val="163663016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原理</a:t>
            </a:r>
            <a:endParaRPr kumimoji="1" lang="ja-JP" altLang="en-US" dirty="0"/>
          </a:p>
        </p:txBody>
      </p:sp>
      <p:pic>
        <p:nvPicPr>
          <p:cNvPr id="5" name="図 4"/>
          <p:cNvPicPr>
            <a:picLocks noChangeAspect="1"/>
          </p:cNvPicPr>
          <p:nvPr/>
        </p:nvPicPr>
        <p:blipFill rotWithShape="1">
          <a:blip r:embed="rId2"/>
          <a:srcRect t="55443" b="30950"/>
          <a:stretch/>
        </p:blipFill>
        <p:spPr>
          <a:xfrm>
            <a:off x="13212" y="2396050"/>
            <a:ext cx="8771557" cy="1170662"/>
          </a:xfrm>
          <a:prstGeom prst="rect">
            <a:avLst/>
          </a:prstGeom>
        </p:spPr>
      </p:pic>
      <p:pic>
        <p:nvPicPr>
          <p:cNvPr id="6" name="図 5"/>
          <p:cNvPicPr>
            <a:picLocks noChangeAspect="1"/>
          </p:cNvPicPr>
          <p:nvPr/>
        </p:nvPicPr>
        <p:blipFill rotWithShape="1">
          <a:blip r:embed="rId2"/>
          <a:srcRect t="84019" b="3734"/>
          <a:stretch/>
        </p:blipFill>
        <p:spPr>
          <a:xfrm>
            <a:off x="13212" y="4941168"/>
            <a:ext cx="8739747" cy="1049775"/>
          </a:xfrm>
          <a:prstGeom prst="rect">
            <a:avLst/>
          </a:prstGeom>
        </p:spPr>
      </p:pic>
      <p:sp>
        <p:nvSpPr>
          <p:cNvPr id="8" name="正方形/長方形 7"/>
          <p:cNvSpPr/>
          <p:nvPr/>
        </p:nvSpPr>
        <p:spPr>
          <a:xfrm>
            <a:off x="265892" y="4436612"/>
            <a:ext cx="6445724" cy="461665"/>
          </a:xfrm>
          <a:prstGeom prst="rect">
            <a:avLst/>
          </a:prstGeom>
        </p:spPr>
        <p:txBody>
          <a:bodyPr wrap="square">
            <a:spAutoFit/>
          </a:bodyPr>
          <a:lstStyle/>
          <a:p>
            <a:r>
              <a:rPr lang="ja-JP" altLang="en-US" sz="2400" dirty="0" smtClean="0"/>
              <a:t>複数</a:t>
            </a:r>
            <a:r>
              <a:rPr lang="ja-JP" altLang="en-US" sz="2400" dirty="0"/>
              <a:t>の</a:t>
            </a:r>
            <a:r>
              <a:rPr lang="ja-JP" altLang="en-US" sz="2400" dirty="0" smtClean="0"/>
              <a:t>ホログラム強度から</a:t>
            </a:r>
            <a:r>
              <a:rPr lang="ja-JP" altLang="en-US" sz="2400" dirty="0"/>
              <a:t>物体の位相を算出</a:t>
            </a:r>
            <a:endParaRPr lang="en-US" altLang="ja-JP" sz="2400" dirty="0"/>
          </a:p>
        </p:txBody>
      </p:sp>
      <p:sp>
        <p:nvSpPr>
          <p:cNvPr id="9" name="正方形/長方形 8"/>
          <p:cNvSpPr/>
          <p:nvPr/>
        </p:nvSpPr>
        <p:spPr>
          <a:xfrm>
            <a:off x="265892" y="1730268"/>
            <a:ext cx="6912768" cy="461665"/>
          </a:xfrm>
          <a:prstGeom prst="rect">
            <a:avLst/>
          </a:prstGeom>
        </p:spPr>
        <p:txBody>
          <a:bodyPr wrap="square">
            <a:spAutoFit/>
          </a:bodyPr>
          <a:lstStyle/>
          <a:p>
            <a:r>
              <a:rPr lang="ja-JP" altLang="en-US" sz="2400" dirty="0" smtClean="0"/>
              <a:t>任意</a:t>
            </a:r>
            <a:r>
              <a:rPr lang="ja-JP" altLang="en-US" sz="2400" dirty="0"/>
              <a:t>の位相差を</a:t>
            </a:r>
            <a:r>
              <a:rPr lang="ja-JP" altLang="en-US" sz="2400" dirty="0" smtClean="0"/>
              <a:t>与えたホログラムの強度</a:t>
            </a:r>
            <a:endParaRPr lang="en-US" altLang="ja-JP" sz="2400" dirty="0"/>
          </a:p>
        </p:txBody>
      </p:sp>
    </p:spTree>
    <p:extLst>
      <p:ext uri="{BB962C8B-B14F-4D97-AF65-F5344CB8AC3E}">
        <p14:creationId xmlns:p14="http://schemas.microsoft.com/office/powerpoint/2010/main" val="254209507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原理</a:t>
            </a:r>
            <a:endParaRPr kumimoji="1" lang="ja-JP" altLang="en-US" dirty="0"/>
          </a:p>
        </p:txBody>
      </p:sp>
      <p:pic>
        <p:nvPicPr>
          <p:cNvPr id="4" name="コンテンツ プレースホルダー 3"/>
          <p:cNvPicPr>
            <a:picLocks noGrp="1" noChangeAspect="1"/>
          </p:cNvPicPr>
          <p:nvPr>
            <p:ph idx="1"/>
          </p:nvPr>
        </p:nvPicPr>
        <p:blipFill rotWithShape="1">
          <a:blip r:embed="rId2"/>
          <a:srcRect l="20668" t="45078" r="51107" b="30313"/>
          <a:stretch/>
        </p:blipFill>
        <p:spPr>
          <a:xfrm>
            <a:off x="1331640" y="2420888"/>
            <a:ext cx="6768752" cy="3318022"/>
          </a:xfrm>
          <a:prstGeom prst="rect">
            <a:avLst/>
          </a:prstGeom>
        </p:spPr>
      </p:pic>
      <p:sp>
        <p:nvSpPr>
          <p:cNvPr id="5" name="正方形/長方形 4"/>
          <p:cNvSpPr/>
          <p:nvPr/>
        </p:nvSpPr>
        <p:spPr>
          <a:xfrm>
            <a:off x="251520" y="1752600"/>
            <a:ext cx="8206680" cy="461665"/>
          </a:xfrm>
          <a:prstGeom prst="rect">
            <a:avLst/>
          </a:prstGeom>
        </p:spPr>
        <p:txBody>
          <a:bodyPr wrap="square">
            <a:spAutoFit/>
          </a:bodyPr>
          <a:lstStyle/>
          <a:p>
            <a:r>
              <a:rPr lang="ja-JP" altLang="en-US" sz="2400" dirty="0" smtClean="0"/>
              <a:t>フレネル変換の式に物体光の振幅</a:t>
            </a:r>
            <a:r>
              <a:rPr lang="en-US" altLang="ja-JP" sz="2400" dirty="0" smtClean="0"/>
              <a:t>A</a:t>
            </a:r>
            <a:r>
              <a:rPr lang="ja-JP" altLang="en-US" sz="2400" dirty="0" smtClean="0"/>
              <a:t>と物体の位相</a:t>
            </a:r>
            <a:r>
              <a:rPr lang="en-US" altLang="ja-JP" sz="2400" dirty="0" smtClean="0"/>
              <a:t>φ</a:t>
            </a:r>
            <a:r>
              <a:rPr lang="ja-JP" altLang="en-US" sz="2400" dirty="0" smtClean="0"/>
              <a:t>を代入</a:t>
            </a:r>
            <a:endParaRPr lang="en-US" altLang="ja-JP" sz="2400" dirty="0"/>
          </a:p>
        </p:txBody>
      </p:sp>
      <p:sp>
        <p:nvSpPr>
          <p:cNvPr id="6" name="正方形/長方形 5"/>
          <p:cNvSpPr/>
          <p:nvPr/>
        </p:nvSpPr>
        <p:spPr>
          <a:xfrm>
            <a:off x="1080170" y="5735388"/>
            <a:ext cx="6983660" cy="830997"/>
          </a:xfrm>
          <a:prstGeom prst="rect">
            <a:avLst/>
          </a:prstGeom>
        </p:spPr>
        <p:txBody>
          <a:bodyPr wrap="square">
            <a:spAutoFit/>
          </a:bodyPr>
          <a:lstStyle/>
          <a:p>
            <a:r>
              <a:rPr lang="ja-JP" altLang="en-US" sz="2400" dirty="0" smtClean="0"/>
              <a:t>強度は、</a:t>
            </a:r>
            <a:r>
              <a:rPr lang="en-US" altLang="ja-JP" sz="2400" dirty="0" smtClean="0"/>
              <a:t>X=</a:t>
            </a:r>
            <a:r>
              <a:rPr lang="en-US" altLang="ja-JP" sz="2400" dirty="0" err="1" smtClean="0"/>
              <a:t>x</a:t>
            </a:r>
            <a:r>
              <a:rPr lang="en-US" altLang="ja-JP" sz="2400" baseline="-25000" dirty="0" err="1" smtClean="0"/>
              <a:t>0</a:t>
            </a:r>
            <a:r>
              <a:rPr lang="en-US" altLang="ja-JP" sz="2400" dirty="0" smtClean="0"/>
              <a:t>,</a:t>
            </a:r>
            <a:r>
              <a:rPr lang="ja-JP" altLang="en-US" sz="2400" dirty="0"/>
              <a:t> </a:t>
            </a:r>
            <a:r>
              <a:rPr lang="en-US" altLang="ja-JP" sz="2400" dirty="0" smtClean="0"/>
              <a:t>Y=</a:t>
            </a:r>
            <a:r>
              <a:rPr lang="en-US" altLang="ja-JP" sz="2400" dirty="0" err="1" smtClean="0"/>
              <a:t>y</a:t>
            </a:r>
            <a:r>
              <a:rPr lang="en-US" altLang="ja-JP" sz="2400" baseline="-25000" dirty="0" err="1" smtClean="0"/>
              <a:t>0</a:t>
            </a:r>
            <a:r>
              <a:rPr lang="en-US" altLang="ja-JP" sz="2400" dirty="0" smtClean="0"/>
              <a:t>, Z=-</a:t>
            </a:r>
            <a:r>
              <a:rPr lang="en-US" altLang="ja-JP" sz="2400" dirty="0" err="1" smtClean="0"/>
              <a:t>z</a:t>
            </a:r>
            <a:r>
              <a:rPr lang="en-US" altLang="ja-JP" sz="2400" baseline="-25000" dirty="0" err="1" smtClean="0"/>
              <a:t>0</a:t>
            </a:r>
            <a:r>
              <a:rPr lang="en-US" altLang="ja-JP" sz="2400" dirty="0" smtClean="0"/>
              <a:t> </a:t>
            </a:r>
            <a:r>
              <a:rPr lang="ja-JP" altLang="en-US" sz="2400" dirty="0" smtClean="0"/>
              <a:t>で最大となる</a:t>
            </a:r>
            <a:endParaRPr lang="en-US" altLang="ja-JP" sz="2400" dirty="0" smtClean="0"/>
          </a:p>
          <a:p>
            <a:r>
              <a:rPr lang="ja-JP" altLang="en-US" sz="2400" dirty="0" smtClean="0"/>
              <a:t>つまり、物体の位置で像が現れることを意味する</a:t>
            </a:r>
            <a:endParaRPr lang="en-US" altLang="ja-JP" sz="2400" dirty="0"/>
          </a:p>
        </p:txBody>
      </p:sp>
    </p:spTree>
    <p:extLst>
      <p:ext uri="{BB962C8B-B14F-4D97-AF65-F5344CB8AC3E}">
        <p14:creationId xmlns:p14="http://schemas.microsoft.com/office/powerpoint/2010/main" val="135460911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8936" y="94152"/>
            <a:ext cx="7772400" cy="1143000"/>
          </a:xfrm>
        </p:spPr>
        <p:txBody>
          <a:bodyPr/>
          <a:lstStyle/>
          <a:p>
            <a:r>
              <a:rPr kumimoji="1" lang="ja-JP" altLang="en-US" dirty="0" smtClean="0"/>
              <a:t>結果</a:t>
            </a:r>
            <a:endParaRPr kumimoji="1" lang="ja-JP" altLang="en-US" dirty="0"/>
          </a:p>
        </p:txBody>
      </p:sp>
      <p:sp>
        <p:nvSpPr>
          <p:cNvPr id="3" name="コンテンツ プレースホルダー 2"/>
          <p:cNvSpPr>
            <a:spLocks noGrp="1"/>
          </p:cNvSpPr>
          <p:nvPr>
            <p:ph idx="1"/>
          </p:nvPr>
        </p:nvSpPr>
        <p:spPr>
          <a:xfrm>
            <a:off x="351756" y="908720"/>
            <a:ext cx="7772400" cy="1303784"/>
          </a:xfrm>
        </p:spPr>
        <p:txBody>
          <a:bodyPr/>
          <a:lstStyle/>
          <a:p>
            <a:pPr marL="0" indent="0">
              <a:buNone/>
            </a:pPr>
            <a:r>
              <a:rPr kumimoji="1" lang="ja-JP" altLang="en-US" dirty="0" smtClean="0"/>
              <a:t>対物レンズ（</a:t>
            </a:r>
            <a:r>
              <a:rPr kumimoji="1" lang="en-US" altLang="ja-JP" dirty="0" smtClean="0"/>
              <a:t>40*;NA=0.75</a:t>
            </a:r>
            <a:r>
              <a:rPr kumimoji="1" lang="ja-JP" altLang="en-US" dirty="0" smtClean="0"/>
              <a:t>）の点光源を観察</a:t>
            </a:r>
            <a:endParaRPr kumimoji="1" lang="en-US" altLang="ja-JP" dirty="0" smtClean="0"/>
          </a:p>
          <a:p>
            <a:pPr marL="0" indent="0">
              <a:buNone/>
            </a:pPr>
            <a:r>
              <a:rPr lang="en-US" altLang="ja-JP" dirty="0" err="1" smtClean="0"/>
              <a:t>Z</a:t>
            </a:r>
            <a:r>
              <a:rPr lang="en-US" altLang="ja-JP" baseline="-25000" dirty="0" err="1" smtClean="0"/>
              <a:t>0</a:t>
            </a:r>
            <a:r>
              <a:rPr lang="en-US" altLang="ja-JP" dirty="0"/>
              <a:t>=-</a:t>
            </a:r>
            <a:r>
              <a:rPr lang="en-US" altLang="ja-JP" dirty="0" smtClean="0"/>
              <a:t>60</a:t>
            </a:r>
            <a:r>
              <a:rPr lang="ja-JP" altLang="en-US" dirty="0" smtClean="0"/>
              <a:t>に設置</a:t>
            </a:r>
            <a:endParaRPr kumimoji="1" lang="ja-JP" altLang="en-US" dirty="0"/>
          </a:p>
        </p:txBody>
      </p:sp>
      <p:pic>
        <p:nvPicPr>
          <p:cNvPr id="4" name="図 3"/>
          <p:cNvPicPr>
            <a:picLocks noChangeAspect="1"/>
          </p:cNvPicPr>
          <p:nvPr/>
        </p:nvPicPr>
        <p:blipFill rotWithShape="1">
          <a:blip r:embed="rId2"/>
          <a:srcRect l="20795" t="42125" r="52214" b="32700"/>
          <a:stretch/>
        </p:blipFill>
        <p:spPr>
          <a:xfrm>
            <a:off x="1510369" y="1996480"/>
            <a:ext cx="6301991" cy="3304728"/>
          </a:xfrm>
          <a:prstGeom prst="rect">
            <a:avLst/>
          </a:prstGeom>
        </p:spPr>
      </p:pic>
      <p:pic>
        <p:nvPicPr>
          <p:cNvPr id="5" name="図 4"/>
          <p:cNvPicPr>
            <a:picLocks noChangeAspect="1"/>
          </p:cNvPicPr>
          <p:nvPr/>
        </p:nvPicPr>
        <p:blipFill rotWithShape="1">
          <a:blip r:embed="rId2"/>
          <a:srcRect l="26756" t="67718" r="54874" b="14564"/>
          <a:stretch/>
        </p:blipFill>
        <p:spPr>
          <a:xfrm>
            <a:off x="991385" y="5067654"/>
            <a:ext cx="3219137" cy="1745722"/>
          </a:xfrm>
          <a:prstGeom prst="rect">
            <a:avLst/>
          </a:prstGeom>
        </p:spPr>
      </p:pic>
      <p:sp>
        <p:nvSpPr>
          <p:cNvPr id="6" name="コンテンツ プレースホルダー 2"/>
          <p:cNvSpPr txBox="1">
            <a:spLocks/>
          </p:cNvSpPr>
          <p:nvPr/>
        </p:nvSpPr>
        <p:spPr bwMode="auto">
          <a:xfrm>
            <a:off x="3641626" y="5301208"/>
            <a:ext cx="5506888" cy="9039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eaLnBrk="1" fontAlgn="base" hangingPunct="1">
              <a:spcBef>
                <a:spcPct val="20000"/>
              </a:spcBef>
              <a:spcAft>
                <a:spcPct val="0"/>
              </a:spcAft>
              <a:buChar char="•"/>
              <a:defRPr kumimoji="1" sz="2954">
                <a:solidFill>
                  <a:schemeClr val="tx1"/>
                </a:solidFill>
                <a:latin typeface="+mn-lt"/>
                <a:ea typeface="+mn-ea"/>
                <a:cs typeface="+mn-cs"/>
              </a:defRPr>
            </a:lvl1pPr>
            <a:lvl2pPr marL="685817" indent="-263776" algn="l" rtl="0" eaLnBrk="1" fontAlgn="base" hangingPunct="1">
              <a:spcBef>
                <a:spcPct val="20000"/>
              </a:spcBef>
              <a:spcAft>
                <a:spcPct val="0"/>
              </a:spcAft>
              <a:buChar char="–"/>
              <a:defRPr kumimoji="1" sz="2585">
                <a:solidFill>
                  <a:schemeClr val="tx1"/>
                </a:solidFill>
                <a:latin typeface="+mn-lt"/>
                <a:ea typeface="+mn-ea"/>
                <a:cs typeface="+mn-cs"/>
              </a:defRPr>
            </a:lvl2pPr>
            <a:lvl3pPr marL="1055103" indent="-211021" algn="l" rtl="0" eaLnBrk="1" fontAlgn="base" hangingPunct="1">
              <a:spcBef>
                <a:spcPct val="20000"/>
              </a:spcBef>
              <a:spcAft>
                <a:spcPct val="0"/>
              </a:spcAft>
              <a:buChar char="•"/>
              <a:defRPr kumimoji="1" sz="2215">
                <a:solidFill>
                  <a:schemeClr val="tx1"/>
                </a:solidFill>
                <a:latin typeface="+mn-lt"/>
                <a:ea typeface="+mn-ea"/>
                <a:cs typeface="+mn-cs"/>
              </a:defRPr>
            </a:lvl3pPr>
            <a:lvl4pPr marL="1477145" indent="-211021" algn="l" rtl="0" eaLnBrk="1" fontAlgn="base" hangingPunct="1">
              <a:spcBef>
                <a:spcPct val="20000"/>
              </a:spcBef>
              <a:spcAft>
                <a:spcPct val="0"/>
              </a:spcAft>
              <a:buChar char="–"/>
              <a:defRPr kumimoji="1" sz="1846">
                <a:solidFill>
                  <a:schemeClr val="tx1"/>
                </a:solidFill>
                <a:latin typeface="+mn-lt"/>
                <a:ea typeface="+mn-ea"/>
                <a:cs typeface="+mn-cs"/>
              </a:defRPr>
            </a:lvl4pPr>
            <a:lvl5pPr marL="1899186" indent="-211021" algn="l" rtl="0" eaLnBrk="1" fontAlgn="base" hangingPunct="1">
              <a:spcBef>
                <a:spcPct val="20000"/>
              </a:spcBef>
              <a:spcAft>
                <a:spcPct val="0"/>
              </a:spcAft>
              <a:buChar char="»"/>
              <a:defRPr kumimoji="1" sz="1846">
                <a:solidFill>
                  <a:schemeClr val="tx1"/>
                </a:solidFill>
                <a:latin typeface="+mn-lt"/>
                <a:ea typeface="+mn-ea"/>
                <a:cs typeface="+mn-cs"/>
              </a:defRPr>
            </a:lvl5pPr>
            <a:lvl6pPr marL="2321227" indent="-211021" algn="l" rtl="0" eaLnBrk="1" fontAlgn="base" hangingPunct="1">
              <a:spcBef>
                <a:spcPct val="20000"/>
              </a:spcBef>
              <a:spcAft>
                <a:spcPct val="0"/>
              </a:spcAft>
              <a:buChar char="»"/>
              <a:defRPr kumimoji="1" sz="1846">
                <a:solidFill>
                  <a:schemeClr val="tx1"/>
                </a:solidFill>
                <a:latin typeface="+mn-lt"/>
                <a:ea typeface="+mn-ea"/>
                <a:cs typeface="+mn-cs"/>
              </a:defRPr>
            </a:lvl6pPr>
            <a:lvl7pPr marL="2743269" indent="-211021" algn="l" rtl="0" eaLnBrk="1" fontAlgn="base" hangingPunct="1">
              <a:spcBef>
                <a:spcPct val="20000"/>
              </a:spcBef>
              <a:spcAft>
                <a:spcPct val="0"/>
              </a:spcAft>
              <a:buChar char="»"/>
              <a:defRPr kumimoji="1" sz="1846">
                <a:solidFill>
                  <a:schemeClr val="tx1"/>
                </a:solidFill>
                <a:latin typeface="+mn-lt"/>
                <a:ea typeface="+mn-ea"/>
                <a:cs typeface="+mn-cs"/>
              </a:defRPr>
            </a:lvl7pPr>
            <a:lvl8pPr marL="3165310" indent="-211021" algn="l" rtl="0" eaLnBrk="1" fontAlgn="base" hangingPunct="1">
              <a:spcBef>
                <a:spcPct val="20000"/>
              </a:spcBef>
              <a:spcAft>
                <a:spcPct val="0"/>
              </a:spcAft>
              <a:buChar char="»"/>
              <a:defRPr kumimoji="1" sz="1846">
                <a:solidFill>
                  <a:schemeClr val="tx1"/>
                </a:solidFill>
                <a:latin typeface="+mn-lt"/>
                <a:ea typeface="+mn-ea"/>
                <a:cs typeface="+mn-cs"/>
              </a:defRPr>
            </a:lvl8pPr>
            <a:lvl9pPr marL="3587351" indent="-211021" algn="l" rtl="0" eaLnBrk="1" fontAlgn="base" hangingPunct="1">
              <a:spcBef>
                <a:spcPct val="20000"/>
              </a:spcBef>
              <a:spcAft>
                <a:spcPct val="0"/>
              </a:spcAft>
              <a:buChar char="»"/>
              <a:defRPr kumimoji="1" sz="1846">
                <a:solidFill>
                  <a:schemeClr val="tx1"/>
                </a:solidFill>
                <a:latin typeface="+mn-lt"/>
                <a:ea typeface="+mn-ea"/>
                <a:cs typeface="+mn-cs"/>
              </a:defRPr>
            </a:lvl9pPr>
          </a:lstStyle>
          <a:p>
            <a:pPr marL="0" indent="0">
              <a:buFontTx/>
              <a:buNone/>
            </a:pPr>
            <a:r>
              <a:rPr lang="en-US" altLang="ja-JP" sz="2400" kern="0" dirty="0" smtClean="0"/>
              <a:t>Y=0</a:t>
            </a:r>
            <a:r>
              <a:rPr lang="ja-JP" altLang="en-US" sz="2400" kern="0" dirty="0" err="1" smtClean="0"/>
              <a:t>での</a:t>
            </a:r>
            <a:r>
              <a:rPr lang="en-US" altLang="ja-JP" sz="2400" kern="0" dirty="0" smtClean="0"/>
              <a:t>X-Z</a:t>
            </a:r>
            <a:r>
              <a:rPr lang="ja-JP" altLang="en-US" sz="2400" kern="0" dirty="0" smtClean="0"/>
              <a:t>平面</a:t>
            </a:r>
            <a:endParaRPr lang="en-US" altLang="ja-JP" sz="2400" kern="0" dirty="0" smtClean="0"/>
          </a:p>
          <a:p>
            <a:pPr marL="0" indent="0">
              <a:buFontTx/>
              <a:buNone/>
            </a:pPr>
            <a:r>
              <a:rPr lang="ja-JP" altLang="en-US" sz="2400" kern="0" dirty="0" smtClean="0"/>
              <a:t>フォーカス</a:t>
            </a:r>
            <a:r>
              <a:rPr lang="ja-JP" altLang="en-US" sz="2400" kern="0" dirty="0"/>
              <a:t>部分</a:t>
            </a:r>
            <a:r>
              <a:rPr lang="ja-JP" altLang="en-US" sz="2400" kern="0" dirty="0" smtClean="0"/>
              <a:t>の</a:t>
            </a:r>
            <a:r>
              <a:rPr lang="ja-JP" altLang="en-US" sz="2400" kern="0" dirty="0"/>
              <a:t>半値幅</a:t>
            </a:r>
            <a:r>
              <a:rPr lang="ja-JP" altLang="en-US" sz="2400" kern="0" dirty="0" smtClean="0"/>
              <a:t>は</a:t>
            </a:r>
            <a:r>
              <a:rPr lang="en-US" altLang="ja-JP" sz="2400" kern="0" dirty="0" smtClean="0"/>
              <a:t>2.5</a:t>
            </a:r>
            <a:r>
              <a:rPr lang="ja-JP" altLang="en-US" sz="2400" kern="0" dirty="0"/>
              <a:t>ピクセル</a:t>
            </a:r>
          </a:p>
        </p:txBody>
      </p:sp>
    </p:spTree>
    <p:extLst>
      <p:ext uri="{BB962C8B-B14F-4D97-AF65-F5344CB8AC3E}">
        <p14:creationId xmlns:p14="http://schemas.microsoft.com/office/powerpoint/2010/main" val="160477686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60648"/>
            <a:ext cx="7772400" cy="1143000"/>
          </a:xfrm>
        </p:spPr>
        <p:txBody>
          <a:bodyPr/>
          <a:lstStyle/>
          <a:p>
            <a:r>
              <a:rPr kumimoji="1" lang="ja-JP" altLang="en-US" dirty="0" smtClean="0"/>
              <a:t>結果</a:t>
            </a:r>
            <a:endParaRPr kumimoji="1" lang="ja-JP" altLang="en-US" dirty="0"/>
          </a:p>
        </p:txBody>
      </p:sp>
      <p:sp>
        <p:nvSpPr>
          <p:cNvPr id="3" name="コンテンツ プレースホルダー 2"/>
          <p:cNvSpPr>
            <a:spLocks noGrp="1"/>
          </p:cNvSpPr>
          <p:nvPr>
            <p:ph idx="1"/>
          </p:nvPr>
        </p:nvSpPr>
        <p:spPr>
          <a:xfrm>
            <a:off x="685800" y="1147800"/>
            <a:ext cx="7772400" cy="511696"/>
          </a:xfrm>
        </p:spPr>
        <p:txBody>
          <a:bodyPr/>
          <a:lstStyle/>
          <a:p>
            <a:pPr marL="0" indent="0">
              <a:buNone/>
            </a:pPr>
            <a:r>
              <a:rPr kumimoji="1" lang="en-US" altLang="ja-JP" dirty="0" smtClean="0"/>
              <a:t>7*7*</a:t>
            </a:r>
            <a:r>
              <a:rPr kumimoji="1" lang="en-US" altLang="ja-JP" dirty="0" err="1" smtClean="0"/>
              <a:t>7mm</a:t>
            </a:r>
            <a:r>
              <a:rPr kumimoji="1" lang="ja-JP" altLang="en-US" dirty="0" smtClean="0"/>
              <a:t>のサイコロ　</a:t>
            </a:r>
            <a:r>
              <a:rPr kumimoji="1" lang="en-US" altLang="ja-JP" dirty="0" err="1" smtClean="0"/>
              <a:t>Z</a:t>
            </a:r>
            <a:r>
              <a:rPr kumimoji="1" lang="en-US" altLang="ja-JP" baseline="-25000" dirty="0" err="1" smtClean="0"/>
              <a:t>0</a:t>
            </a:r>
            <a:r>
              <a:rPr kumimoji="1" lang="en-US" altLang="ja-JP" dirty="0" smtClean="0"/>
              <a:t>=60</a:t>
            </a:r>
            <a:endParaRPr kumimoji="1" lang="ja-JP" altLang="en-US" dirty="0"/>
          </a:p>
        </p:txBody>
      </p:sp>
      <p:pic>
        <p:nvPicPr>
          <p:cNvPr id="4" name="図 3"/>
          <p:cNvPicPr>
            <a:picLocks noChangeAspect="1"/>
          </p:cNvPicPr>
          <p:nvPr/>
        </p:nvPicPr>
        <p:blipFill rotWithShape="1">
          <a:blip r:embed="rId2"/>
          <a:srcRect l="56088" t="26375" r="28416" b="14563"/>
          <a:stretch/>
        </p:blipFill>
        <p:spPr>
          <a:xfrm>
            <a:off x="395536" y="1628800"/>
            <a:ext cx="2304256" cy="4937691"/>
          </a:xfrm>
          <a:prstGeom prst="rect">
            <a:avLst/>
          </a:prstGeom>
        </p:spPr>
      </p:pic>
      <p:sp>
        <p:nvSpPr>
          <p:cNvPr id="5" name="テキスト ボックス 4"/>
          <p:cNvSpPr txBox="1"/>
          <p:nvPr/>
        </p:nvSpPr>
        <p:spPr>
          <a:xfrm>
            <a:off x="1556792" y="3717032"/>
            <a:ext cx="1152128" cy="523220"/>
          </a:xfrm>
          <a:prstGeom prst="rect">
            <a:avLst/>
          </a:prstGeom>
          <a:noFill/>
        </p:spPr>
        <p:txBody>
          <a:bodyPr wrap="square" rtlCol="0">
            <a:spAutoFit/>
          </a:bodyPr>
          <a:lstStyle/>
          <a:p>
            <a:r>
              <a:rPr kumimoji="1" lang="ja-JP" altLang="en-US" sz="2800" dirty="0" smtClean="0"/>
              <a:t>位相</a:t>
            </a:r>
            <a:endParaRPr kumimoji="1" lang="ja-JP" altLang="en-US" dirty="0"/>
          </a:p>
        </p:txBody>
      </p:sp>
      <p:sp>
        <p:nvSpPr>
          <p:cNvPr id="6" name="テキスト ボックス 5"/>
          <p:cNvSpPr txBox="1"/>
          <p:nvPr/>
        </p:nvSpPr>
        <p:spPr>
          <a:xfrm>
            <a:off x="1570534" y="6334780"/>
            <a:ext cx="1152128" cy="523220"/>
          </a:xfrm>
          <a:prstGeom prst="rect">
            <a:avLst/>
          </a:prstGeom>
          <a:noFill/>
        </p:spPr>
        <p:txBody>
          <a:bodyPr wrap="square" rtlCol="0">
            <a:spAutoFit/>
          </a:bodyPr>
          <a:lstStyle/>
          <a:p>
            <a:r>
              <a:rPr kumimoji="1" lang="ja-JP" altLang="en-US" sz="2800" dirty="0" smtClean="0"/>
              <a:t>振幅</a:t>
            </a:r>
            <a:endParaRPr kumimoji="1" lang="ja-JP" altLang="en-US" dirty="0"/>
          </a:p>
        </p:txBody>
      </p:sp>
      <p:pic>
        <p:nvPicPr>
          <p:cNvPr id="7" name="図 6"/>
          <p:cNvPicPr>
            <a:picLocks noChangeAspect="1"/>
          </p:cNvPicPr>
          <p:nvPr/>
        </p:nvPicPr>
        <p:blipFill rotWithShape="1">
          <a:blip r:embed="rId3"/>
          <a:srcRect l="50553" t="47047" r="22329" b="27360"/>
          <a:stretch/>
        </p:blipFill>
        <p:spPr>
          <a:xfrm>
            <a:off x="3275856" y="2546648"/>
            <a:ext cx="5544616" cy="2942041"/>
          </a:xfrm>
          <a:prstGeom prst="rect">
            <a:avLst/>
          </a:prstGeom>
        </p:spPr>
      </p:pic>
      <p:sp>
        <p:nvSpPr>
          <p:cNvPr id="8" name="テキスト ボックス 7"/>
          <p:cNvSpPr txBox="1"/>
          <p:nvPr/>
        </p:nvSpPr>
        <p:spPr>
          <a:xfrm>
            <a:off x="4860032" y="1949710"/>
            <a:ext cx="2016224" cy="523220"/>
          </a:xfrm>
          <a:prstGeom prst="rect">
            <a:avLst/>
          </a:prstGeom>
          <a:noFill/>
        </p:spPr>
        <p:txBody>
          <a:bodyPr wrap="square" rtlCol="0">
            <a:spAutoFit/>
          </a:bodyPr>
          <a:lstStyle/>
          <a:p>
            <a:r>
              <a:rPr kumimoji="1" lang="ja-JP" altLang="en-US" sz="2800" dirty="0" smtClean="0"/>
              <a:t>再構成画像</a:t>
            </a:r>
            <a:endParaRPr kumimoji="1" lang="ja-JP" altLang="en-US" sz="2800" dirty="0"/>
          </a:p>
        </p:txBody>
      </p:sp>
      <p:sp>
        <p:nvSpPr>
          <p:cNvPr id="9" name="テキスト ボックス 8"/>
          <p:cNvSpPr txBox="1"/>
          <p:nvPr/>
        </p:nvSpPr>
        <p:spPr>
          <a:xfrm>
            <a:off x="3990628" y="5612384"/>
            <a:ext cx="4492302" cy="954107"/>
          </a:xfrm>
          <a:prstGeom prst="rect">
            <a:avLst/>
          </a:prstGeom>
          <a:noFill/>
        </p:spPr>
        <p:txBody>
          <a:bodyPr wrap="square" rtlCol="0">
            <a:spAutoFit/>
          </a:bodyPr>
          <a:lstStyle/>
          <a:p>
            <a:r>
              <a:rPr kumimoji="1" lang="ja-JP" altLang="en-US" sz="2800" dirty="0" smtClean="0"/>
              <a:t>不要な成分のないきれいな像が得られる</a:t>
            </a:r>
            <a:endParaRPr kumimoji="1" lang="ja-JP" altLang="en-US" sz="2800" dirty="0"/>
          </a:p>
        </p:txBody>
      </p:sp>
    </p:spTree>
    <p:extLst>
      <p:ext uri="{BB962C8B-B14F-4D97-AF65-F5344CB8AC3E}">
        <p14:creationId xmlns:p14="http://schemas.microsoft.com/office/powerpoint/2010/main" val="41564322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本手法は、位相シフト干渉計で取得した</a:t>
            </a:r>
            <a:r>
              <a:rPr kumimoji="1" lang="en-US" altLang="ja-JP" dirty="0" smtClean="0"/>
              <a:t>CCD</a:t>
            </a:r>
            <a:r>
              <a:rPr kumimoji="1" lang="ja-JP" altLang="en-US" dirty="0" smtClean="0"/>
              <a:t>面の複素振幅を回折計算している</a:t>
            </a:r>
            <a:endParaRPr kumimoji="1" lang="en-US" altLang="ja-JP" dirty="0" smtClean="0"/>
          </a:p>
          <a:p>
            <a:r>
              <a:rPr kumimoji="1" lang="ja-JP" altLang="en-US" dirty="0" smtClean="0"/>
              <a:t>インラインで不要な成分を取り除いた再構成像を取得できた</a:t>
            </a:r>
            <a:endParaRPr kumimoji="1" lang="en-US" altLang="ja-JP" dirty="0" smtClean="0"/>
          </a:p>
          <a:p>
            <a:r>
              <a:rPr lang="ja-JP" altLang="en-US" dirty="0" smtClean="0"/>
              <a:t>ディジタルフォーカシングが可能</a:t>
            </a:r>
            <a:endParaRPr lang="en-US" altLang="ja-JP" dirty="0" smtClean="0"/>
          </a:p>
          <a:p>
            <a:r>
              <a:rPr kumimoji="1" lang="ja-JP" altLang="en-US" dirty="0"/>
              <a:t>分解能</a:t>
            </a:r>
            <a:r>
              <a:rPr kumimoji="1" lang="ja-JP" altLang="en-US" dirty="0" smtClean="0"/>
              <a:t>は</a:t>
            </a:r>
            <a:r>
              <a:rPr kumimoji="1" lang="en-US" altLang="ja-JP" dirty="0" smtClean="0"/>
              <a:t>CCD</a:t>
            </a:r>
            <a:r>
              <a:rPr kumimoji="1" lang="ja-JP" altLang="en-US" dirty="0" smtClean="0"/>
              <a:t>と等しい</a:t>
            </a:r>
            <a:endParaRPr kumimoji="1" lang="ja-JP" altLang="en-US" dirty="0"/>
          </a:p>
        </p:txBody>
      </p:sp>
    </p:spTree>
    <p:extLst>
      <p:ext uri="{BB962C8B-B14F-4D97-AF65-F5344CB8AC3E}">
        <p14:creationId xmlns:p14="http://schemas.microsoft.com/office/powerpoint/2010/main" val="16442619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980728"/>
            <a:ext cx="7848872" cy="5256584"/>
          </a:xfrm>
        </p:spPr>
        <p:txBody>
          <a:bodyPr/>
          <a:lstStyle/>
          <a:p>
            <a:r>
              <a:rPr lang="en-US" altLang="ja-JP" dirty="0"/>
              <a:t>Phase determination method in statistical generalized</a:t>
            </a:r>
            <a:br>
              <a:rPr lang="en-US" altLang="ja-JP" dirty="0"/>
            </a:br>
            <a:r>
              <a:rPr lang="en-US" altLang="ja-JP" dirty="0"/>
              <a:t>phase-shifting digital holography</a:t>
            </a:r>
            <a:r>
              <a:rPr lang="en-US" altLang="ja-JP" dirty="0" smtClean="0"/>
              <a:t/>
            </a:r>
            <a:br>
              <a:rPr lang="en-US" altLang="ja-JP" dirty="0" smtClean="0"/>
            </a:br>
            <a:r>
              <a:rPr lang="en-US" altLang="ja-JP" dirty="0" smtClean="0"/>
              <a:t/>
            </a:r>
            <a:br>
              <a:rPr lang="en-US" altLang="ja-JP" dirty="0" smtClean="0"/>
            </a:br>
            <a:r>
              <a:rPr lang="en-US" altLang="ja-JP" sz="2800" dirty="0" err="1"/>
              <a:t>Nobukazu</a:t>
            </a:r>
            <a:r>
              <a:rPr lang="en-US" altLang="ja-JP" sz="2800" dirty="0"/>
              <a:t> Yoshikawa</a:t>
            </a:r>
            <a:r>
              <a:rPr lang="en-US" altLang="ja-JP" sz="2800" dirty="0" smtClean="0"/>
              <a:t/>
            </a:r>
            <a:br>
              <a:rPr lang="en-US" altLang="ja-JP" sz="2800" dirty="0" smtClean="0"/>
            </a:br>
            <a:r>
              <a:rPr lang="en-US" altLang="ja-JP" sz="2800" dirty="0" smtClean="0"/>
              <a:t/>
            </a:r>
            <a:br>
              <a:rPr lang="en-US" altLang="ja-JP" sz="2800" dirty="0" smtClean="0"/>
            </a:br>
            <a:r>
              <a:rPr lang="en-US" altLang="ja-JP" sz="2800" dirty="0"/>
              <a:t/>
            </a:r>
            <a:br>
              <a:rPr lang="en-US" altLang="ja-JP" sz="2800" dirty="0"/>
            </a:br>
            <a:r>
              <a:rPr lang="en-US" altLang="ja-JP" sz="2800" dirty="0" smtClean="0"/>
              <a:t>APPLIED </a:t>
            </a:r>
            <a:r>
              <a:rPr lang="en-US" altLang="ja-JP" sz="2800" dirty="0"/>
              <a:t>OPTICS</a:t>
            </a:r>
            <a:r>
              <a:rPr lang="nl-NL" altLang="ja-JP" sz="2800" dirty="0" smtClean="0"/>
              <a:t>, </a:t>
            </a:r>
            <a:r>
              <a:rPr lang="en-US" altLang="ja-JP" sz="2800" dirty="0"/>
              <a:t>Vol. </a:t>
            </a:r>
            <a:r>
              <a:rPr lang="en-US" altLang="ja-JP" sz="2800" b="1" dirty="0" smtClean="0"/>
              <a:t>52</a:t>
            </a:r>
            <a:r>
              <a:rPr lang="nl-NL" altLang="ja-JP" sz="2800" dirty="0" smtClean="0"/>
              <a:t> </a:t>
            </a:r>
            <a:r>
              <a:rPr lang="en-US" altLang="ja-JP" sz="2800" dirty="0" smtClean="0"/>
              <a:t>(2013)</a:t>
            </a:r>
            <a:endParaRPr kumimoji="1" lang="ja-JP" altLang="en-US" sz="2800" baseline="30000" dirty="0"/>
          </a:p>
        </p:txBody>
      </p:sp>
    </p:spTree>
    <p:extLst>
      <p:ext uri="{BB962C8B-B14F-4D97-AF65-F5344CB8AC3E}">
        <p14:creationId xmlns:p14="http://schemas.microsoft.com/office/powerpoint/2010/main" val="247301246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イントロダクション</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位相シフト</a:t>
            </a:r>
            <a:r>
              <a:rPr kumimoji="1" lang="en-US" altLang="ja-JP" dirty="0" smtClean="0"/>
              <a:t>DH</a:t>
            </a:r>
            <a:r>
              <a:rPr kumimoji="1" lang="ja-JP" altLang="en-US" dirty="0" smtClean="0"/>
              <a:t>のステップ幅は</a:t>
            </a:r>
            <a:r>
              <a:rPr kumimoji="1" lang="en-US" altLang="ja-JP" dirty="0" smtClean="0"/>
              <a:t>π/2</a:t>
            </a:r>
            <a:r>
              <a:rPr kumimoji="1" lang="ja-JP" altLang="en-US" dirty="0" smtClean="0"/>
              <a:t>の倍数</a:t>
            </a:r>
            <a:endParaRPr lang="en-US" altLang="ja-JP" dirty="0" smtClean="0"/>
          </a:p>
          <a:p>
            <a:r>
              <a:rPr kumimoji="1" lang="ja-JP" altLang="en-US" dirty="0" smtClean="0"/>
              <a:t>位相シフターの正確な校正や制御は難しい</a:t>
            </a:r>
            <a:endParaRPr kumimoji="1" lang="en-US" altLang="ja-JP" dirty="0" smtClean="0"/>
          </a:p>
          <a:p>
            <a:r>
              <a:rPr lang="ja-JP" altLang="en-US" dirty="0" smtClean="0"/>
              <a:t>そこで、厳密な位相の校正を必要としない方法を提案する</a:t>
            </a:r>
            <a:endParaRPr kumimoji="1" lang="en-US" altLang="ja-JP" dirty="0" smtClean="0"/>
          </a:p>
        </p:txBody>
      </p:sp>
    </p:spTree>
    <p:extLst>
      <p:ext uri="{BB962C8B-B14F-4D97-AF65-F5344CB8AC3E}">
        <p14:creationId xmlns:p14="http://schemas.microsoft.com/office/powerpoint/2010/main" val="311736818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原理</a:t>
            </a:r>
            <a:endParaRPr kumimoji="1" lang="ja-JP" altLang="en-US" dirty="0"/>
          </a:p>
        </p:txBody>
      </p:sp>
      <p:pic>
        <p:nvPicPr>
          <p:cNvPr id="4" name="図 3"/>
          <p:cNvPicPr>
            <a:picLocks noChangeAspect="1"/>
          </p:cNvPicPr>
          <p:nvPr/>
        </p:nvPicPr>
        <p:blipFill rotWithShape="1">
          <a:blip r:embed="rId2"/>
          <a:srcRect l="21775" t="53937" r="51660" b="25391"/>
          <a:stretch/>
        </p:blipFill>
        <p:spPr>
          <a:xfrm>
            <a:off x="539552" y="1484784"/>
            <a:ext cx="5976664" cy="2614791"/>
          </a:xfrm>
          <a:prstGeom prst="rect">
            <a:avLst/>
          </a:prstGeom>
        </p:spPr>
      </p:pic>
      <p:sp>
        <p:nvSpPr>
          <p:cNvPr id="5" name="テキスト ボックス 4"/>
          <p:cNvSpPr txBox="1"/>
          <p:nvPr/>
        </p:nvSpPr>
        <p:spPr>
          <a:xfrm>
            <a:off x="5652120" y="2105978"/>
            <a:ext cx="3168352" cy="461665"/>
          </a:xfrm>
          <a:prstGeom prst="rect">
            <a:avLst/>
          </a:prstGeom>
          <a:noFill/>
        </p:spPr>
        <p:txBody>
          <a:bodyPr wrap="square" rtlCol="0">
            <a:spAutoFit/>
          </a:bodyPr>
          <a:lstStyle/>
          <a:p>
            <a:r>
              <a:rPr kumimoji="1" lang="ja-JP" altLang="en-US" sz="2400" dirty="0" smtClean="0"/>
              <a:t>光学系は従来と同じ</a:t>
            </a:r>
            <a:endParaRPr kumimoji="1" lang="ja-JP" altLang="en-US" sz="2400" dirty="0"/>
          </a:p>
        </p:txBody>
      </p:sp>
      <p:pic>
        <p:nvPicPr>
          <p:cNvPr id="6" name="図 5"/>
          <p:cNvPicPr>
            <a:picLocks noChangeAspect="1"/>
          </p:cNvPicPr>
          <p:nvPr/>
        </p:nvPicPr>
        <p:blipFill rotWithShape="1">
          <a:blip r:embed="rId3"/>
          <a:srcRect l="23435" t="43109" r="51107" b="49016"/>
          <a:stretch/>
        </p:blipFill>
        <p:spPr>
          <a:xfrm>
            <a:off x="2641502" y="4099575"/>
            <a:ext cx="6467002" cy="1124696"/>
          </a:xfrm>
          <a:prstGeom prst="rect">
            <a:avLst/>
          </a:prstGeom>
        </p:spPr>
      </p:pic>
      <p:pic>
        <p:nvPicPr>
          <p:cNvPr id="7" name="図 6"/>
          <p:cNvPicPr>
            <a:picLocks noChangeAspect="1"/>
          </p:cNvPicPr>
          <p:nvPr/>
        </p:nvPicPr>
        <p:blipFill rotWithShape="1">
          <a:blip r:embed="rId3"/>
          <a:srcRect l="23435" t="63781" r="51107" b="24407"/>
          <a:stretch/>
        </p:blipFill>
        <p:spPr>
          <a:xfrm>
            <a:off x="2777679" y="5368951"/>
            <a:ext cx="5734180" cy="1495873"/>
          </a:xfrm>
          <a:prstGeom prst="rect">
            <a:avLst/>
          </a:prstGeom>
        </p:spPr>
      </p:pic>
      <p:sp>
        <p:nvSpPr>
          <p:cNvPr id="8" name="テキスト ボックス 7"/>
          <p:cNvSpPr txBox="1"/>
          <p:nvPr/>
        </p:nvSpPr>
        <p:spPr>
          <a:xfrm>
            <a:off x="539552" y="4431090"/>
            <a:ext cx="1990022" cy="461665"/>
          </a:xfrm>
          <a:prstGeom prst="rect">
            <a:avLst/>
          </a:prstGeom>
          <a:noFill/>
        </p:spPr>
        <p:txBody>
          <a:bodyPr wrap="square" rtlCol="0">
            <a:spAutoFit/>
          </a:bodyPr>
          <a:lstStyle/>
          <a:p>
            <a:r>
              <a:rPr kumimoji="1" lang="ja-JP" altLang="en-US" sz="2400" dirty="0" smtClean="0"/>
              <a:t>ホログラム</a:t>
            </a:r>
            <a:endParaRPr kumimoji="1" lang="ja-JP" altLang="en-US" sz="2400" dirty="0"/>
          </a:p>
        </p:txBody>
      </p:sp>
      <p:sp>
        <p:nvSpPr>
          <p:cNvPr id="9" name="テキスト ボックス 8"/>
          <p:cNvSpPr txBox="1"/>
          <p:nvPr/>
        </p:nvSpPr>
        <p:spPr>
          <a:xfrm>
            <a:off x="193229" y="5662046"/>
            <a:ext cx="2448273" cy="461665"/>
          </a:xfrm>
          <a:prstGeom prst="rect">
            <a:avLst/>
          </a:prstGeom>
          <a:noFill/>
        </p:spPr>
        <p:txBody>
          <a:bodyPr wrap="square" rtlCol="0">
            <a:spAutoFit/>
          </a:bodyPr>
          <a:lstStyle/>
          <a:p>
            <a:r>
              <a:rPr kumimoji="1" lang="ja-JP" altLang="en-US" sz="2400" dirty="0" smtClean="0"/>
              <a:t>ホログラムの差</a:t>
            </a:r>
            <a:endParaRPr kumimoji="1" lang="ja-JP" altLang="en-US" sz="2400" dirty="0"/>
          </a:p>
        </p:txBody>
      </p:sp>
    </p:spTree>
    <p:extLst>
      <p:ext uri="{BB962C8B-B14F-4D97-AF65-F5344CB8AC3E}">
        <p14:creationId xmlns:p14="http://schemas.microsoft.com/office/powerpoint/2010/main" val="219252587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908720"/>
            <a:ext cx="2376264" cy="830997"/>
          </a:xfrm>
          <a:prstGeom prst="rect">
            <a:avLst/>
          </a:prstGeom>
          <a:noFill/>
        </p:spPr>
        <p:txBody>
          <a:bodyPr wrap="square" rtlCol="0">
            <a:spAutoFit/>
          </a:bodyPr>
          <a:lstStyle/>
          <a:p>
            <a:r>
              <a:rPr kumimoji="1" lang="ja-JP" altLang="en-US" sz="2400" dirty="0" smtClean="0"/>
              <a:t>ホログラムの差の</a:t>
            </a:r>
            <a:r>
              <a:rPr kumimoji="1" lang="en-US" altLang="ja-JP" sz="2400" dirty="0" smtClean="0"/>
              <a:t>2</a:t>
            </a:r>
            <a:r>
              <a:rPr kumimoji="1" lang="ja-JP" altLang="en-US" sz="2400" dirty="0" smtClean="0"/>
              <a:t>乗平均</a:t>
            </a:r>
            <a:endParaRPr kumimoji="1" lang="ja-JP" altLang="en-US" sz="2400" dirty="0"/>
          </a:p>
        </p:txBody>
      </p:sp>
      <p:pic>
        <p:nvPicPr>
          <p:cNvPr id="5" name="図 4"/>
          <p:cNvPicPr>
            <a:picLocks noChangeAspect="1"/>
          </p:cNvPicPr>
          <p:nvPr/>
        </p:nvPicPr>
        <p:blipFill rotWithShape="1">
          <a:blip r:embed="rId2"/>
          <a:srcRect l="55534" t="44094" r="22329" b="44094"/>
          <a:stretch/>
        </p:blipFill>
        <p:spPr>
          <a:xfrm>
            <a:off x="3275856" y="764704"/>
            <a:ext cx="5066762" cy="1520029"/>
          </a:xfrm>
          <a:prstGeom prst="rect">
            <a:avLst/>
          </a:prstGeom>
        </p:spPr>
      </p:pic>
      <p:sp>
        <p:nvSpPr>
          <p:cNvPr id="6" name="テキスト ボックス 5"/>
          <p:cNvSpPr txBox="1"/>
          <p:nvPr/>
        </p:nvSpPr>
        <p:spPr>
          <a:xfrm>
            <a:off x="395536" y="2420888"/>
            <a:ext cx="8575196" cy="1200329"/>
          </a:xfrm>
          <a:prstGeom prst="rect">
            <a:avLst/>
          </a:prstGeom>
          <a:noFill/>
        </p:spPr>
        <p:txBody>
          <a:bodyPr wrap="square" rtlCol="0">
            <a:spAutoFit/>
          </a:bodyPr>
          <a:lstStyle/>
          <a:p>
            <a:r>
              <a:rPr kumimoji="1" lang="ja-JP" altLang="en-US" sz="2400" dirty="0" smtClean="0"/>
              <a:t>物体面とホログラム面の距離が大きい場合、ホログラム面上の物体波の位相はフレネル回折によりランダム分布である</a:t>
            </a:r>
            <a:endParaRPr kumimoji="1" lang="en-US" altLang="ja-JP" sz="2400" dirty="0" smtClean="0"/>
          </a:p>
          <a:p>
            <a:r>
              <a:rPr lang="ja-JP" altLang="en-US" sz="2400" dirty="0" smtClean="0"/>
              <a:t>すると、式（３）の第</a:t>
            </a:r>
            <a:r>
              <a:rPr lang="en-US" altLang="ja-JP" sz="2400" dirty="0" smtClean="0"/>
              <a:t>2</a:t>
            </a:r>
            <a:r>
              <a:rPr lang="ja-JP" altLang="en-US" sz="2400" dirty="0" smtClean="0"/>
              <a:t>項は消える</a:t>
            </a:r>
            <a:endParaRPr kumimoji="1" lang="ja-JP" altLang="en-US" sz="2400" dirty="0"/>
          </a:p>
        </p:txBody>
      </p:sp>
      <p:pic>
        <p:nvPicPr>
          <p:cNvPr id="7" name="図 6"/>
          <p:cNvPicPr>
            <a:picLocks noChangeAspect="1"/>
          </p:cNvPicPr>
          <p:nvPr/>
        </p:nvPicPr>
        <p:blipFill rotWithShape="1">
          <a:blip r:embed="rId3"/>
          <a:srcRect l="56087" t="61812" r="22329" b="33266"/>
          <a:stretch/>
        </p:blipFill>
        <p:spPr>
          <a:xfrm>
            <a:off x="2051720" y="3696862"/>
            <a:ext cx="5301972" cy="679740"/>
          </a:xfrm>
          <a:prstGeom prst="rect">
            <a:avLst/>
          </a:prstGeom>
        </p:spPr>
      </p:pic>
      <p:pic>
        <p:nvPicPr>
          <p:cNvPr id="8" name="図 7"/>
          <p:cNvPicPr>
            <a:picLocks noChangeAspect="1"/>
          </p:cNvPicPr>
          <p:nvPr/>
        </p:nvPicPr>
        <p:blipFill rotWithShape="1">
          <a:blip r:embed="rId3"/>
          <a:srcRect l="55534" t="70671" r="35611" b="27360"/>
          <a:stretch/>
        </p:blipFill>
        <p:spPr>
          <a:xfrm>
            <a:off x="5147476" y="4661721"/>
            <a:ext cx="2880320" cy="360040"/>
          </a:xfrm>
          <a:prstGeom prst="rect">
            <a:avLst/>
          </a:prstGeom>
        </p:spPr>
      </p:pic>
      <p:pic>
        <p:nvPicPr>
          <p:cNvPr id="9" name="図 8"/>
          <p:cNvPicPr>
            <a:picLocks noChangeAspect="1"/>
          </p:cNvPicPr>
          <p:nvPr/>
        </p:nvPicPr>
        <p:blipFill rotWithShape="1">
          <a:blip r:embed="rId3"/>
          <a:srcRect l="57511" t="77141" r="22329" b="19485"/>
          <a:stretch/>
        </p:blipFill>
        <p:spPr>
          <a:xfrm>
            <a:off x="2814620" y="6034704"/>
            <a:ext cx="6120680" cy="576064"/>
          </a:xfrm>
          <a:prstGeom prst="rect">
            <a:avLst/>
          </a:prstGeom>
        </p:spPr>
      </p:pic>
      <p:sp>
        <p:nvSpPr>
          <p:cNvPr id="10" name="テキスト ボックス 9"/>
          <p:cNvSpPr txBox="1"/>
          <p:nvPr/>
        </p:nvSpPr>
        <p:spPr>
          <a:xfrm>
            <a:off x="395536" y="4644076"/>
            <a:ext cx="4104456" cy="461665"/>
          </a:xfrm>
          <a:prstGeom prst="rect">
            <a:avLst/>
          </a:prstGeom>
          <a:noFill/>
        </p:spPr>
        <p:txBody>
          <a:bodyPr wrap="square" rtlCol="0">
            <a:spAutoFit/>
          </a:bodyPr>
          <a:lstStyle/>
          <a:p>
            <a:r>
              <a:rPr kumimoji="1" lang="ja-JP" altLang="en-US" sz="2400" dirty="0" smtClean="0"/>
              <a:t>正のパラメータ</a:t>
            </a:r>
            <a:r>
              <a:rPr kumimoji="1" lang="en-US" altLang="ja-JP" sz="2400" dirty="0" smtClean="0"/>
              <a:t>κ</a:t>
            </a:r>
            <a:r>
              <a:rPr kumimoji="1" lang="ja-JP" altLang="en-US" sz="2400" dirty="0" smtClean="0"/>
              <a:t>を用いると</a:t>
            </a:r>
            <a:endParaRPr kumimoji="1" lang="ja-JP" altLang="en-US" sz="2400" dirty="0"/>
          </a:p>
        </p:txBody>
      </p:sp>
      <p:sp>
        <p:nvSpPr>
          <p:cNvPr id="11" name="テキスト ボックス 10"/>
          <p:cNvSpPr txBox="1"/>
          <p:nvPr/>
        </p:nvSpPr>
        <p:spPr>
          <a:xfrm>
            <a:off x="395536" y="5483441"/>
            <a:ext cx="3168352" cy="461665"/>
          </a:xfrm>
          <a:prstGeom prst="rect">
            <a:avLst/>
          </a:prstGeom>
          <a:noFill/>
        </p:spPr>
        <p:txBody>
          <a:bodyPr wrap="square" rtlCol="0">
            <a:spAutoFit/>
          </a:bodyPr>
          <a:lstStyle/>
          <a:p>
            <a:r>
              <a:rPr kumimoji="1" lang="ja-JP" altLang="en-US" sz="2400" dirty="0" smtClean="0"/>
              <a:t>相対位相シフト量は</a:t>
            </a:r>
            <a:endParaRPr kumimoji="1" lang="ja-JP" altLang="en-US" sz="2400" dirty="0"/>
          </a:p>
        </p:txBody>
      </p:sp>
    </p:spTree>
    <p:extLst>
      <p:ext uri="{BB962C8B-B14F-4D97-AF65-F5344CB8AC3E}">
        <p14:creationId xmlns:p14="http://schemas.microsoft.com/office/powerpoint/2010/main" val="182397921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56087" t="48031" r="22329" b="49016"/>
          <a:stretch/>
        </p:blipFill>
        <p:spPr>
          <a:xfrm>
            <a:off x="2251742" y="1100278"/>
            <a:ext cx="5544616" cy="426509"/>
          </a:xfrm>
          <a:prstGeom prst="rect">
            <a:avLst/>
          </a:prstGeom>
        </p:spPr>
      </p:pic>
      <p:pic>
        <p:nvPicPr>
          <p:cNvPr id="5" name="図 4"/>
          <p:cNvPicPr>
            <a:picLocks noChangeAspect="1"/>
          </p:cNvPicPr>
          <p:nvPr/>
        </p:nvPicPr>
        <p:blipFill rotWithShape="1">
          <a:blip r:embed="rId3"/>
          <a:srcRect l="50553" t="61812" r="22329" b="35235"/>
          <a:stretch/>
        </p:blipFill>
        <p:spPr>
          <a:xfrm>
            <a:off x="971600" y="2252227"/>
            <a:ext cx="7488832" cy="458500"/>
          </a:xfrm>
          <a:prstGeom prst="rect">
            <a:avLst/>
          </a:prstGeom>
        </p:spPr>
      </p:pic>
      <p:pic>
        <p:nvPicPr>
          <p:cNvPr id="7" name="図 6"/>
          <p:cNvPicPr>
            <a:picLocks noChangeAspect="1"/>
          </p:cNvPicPr>
          <p:nvPr/>
        </p:nvPicPr>
        <p:blipFill rotWithShape="1">
          <a:blip r:embed="rId4"/>
          <a:srcRect l="23989" t="17516" r="57748" b="55906"/>
          <a:stretch/>
        </p:blipFill>
        <p:spPr>
          <a:xfrm>
            <a:off x="996768" y="3436167"/>
            <a:ext cx="3960440" cy="3240360"/>
          </a:xfrm>
          <a:prstGeom prst="rect">
            <a:avLst/>
          </a:prstGeom>
        </p:spPr>
      </p:pic>
      <p:sp>
        <p:nvSpPr>
          <p:cNvPr id="8" name="テキスト ボックス 7"/>
          <p:cNvSpPr txBox="1"/>
          <p:nvPr/>
        </p:nvSpPr>
        <p:spPr>
          <a:xfrm>
            <a:off x="251520" y="638613"/>
            <a:ext cx="3744416" cy="461665"/>
          </a:xfrm>
          <a:prstGeom prst="rect">
            <a:avLst/>
          </a:prstGeom>
          <a:noFill/>
        </p:spPr>
        <p:txBody>
          <a:bodyPr wrap="square" rtlCol="0">
            <a:spAutoFit/>
          </a:bodyPr>
          <a:lstStyle/>
          <a:p>
            <a:r>
              <a:rPr kumimoji="1" lang="ja-JP" altLang="en-US" sz="2400" dirty="0" smtClean="0"/>
              <a:t>相対位相シフト量の総和</a:t>
            </a:r>
            <a:endParaRPr kumimoji="1" lang="ja-JP" altLang="en-US" sz="2400" dirty="0"/>
          </a:p>
        </p:txBody>
      </p:sp>
      <p:sp>
        <p:nvSpPr>
          <p:cNvPr id="9" name="テキスト ボックス 8"/>
          <p:cNvSpPr txBox="1"/>
          <p:nvPr/>
        </p:nvSpPr>
        <p:spPr>
          <a:xfrm>
            <a:off x="240144" y="1705591"/>
            <a:ext cx="5451984" cy="461665"/>
          </a:xfrm>
          <a:prstGeom prst="rect">
            <a:avLst/>
          </a:prstGeom>
          <a:noFill/>
        </p:spPr>
        <p:txBody>
          <a:bodyPr wrap="square" rtlCol="0">
            <a:spAutoFit/>
          </a:bodyPr>
          <a:lstStyle/>
          <a:p>
            <a:r>
              <a:rPr kumimoji="1" lang="ja-JP" altLang="en-US" sz="2400" dirty="0" smtClean="0"/>
              <a:t>（６）を満たすコスト関数を求める</a:t>
            </a:r>
            <a:endParaRPr kumimoji="1" lang="ja-JP" altLang="en-US" sz="2400" dirty="0"/>
          </a:p>
        </p:txBody>
      </p:sp>
      <p:sp>
        <p:nvSpPr>
          <p:cNvPr id="10" name="テキスト ボックス 9"/>
          <p:cNvSpPr txBox="1"/>
          <p:nvPr/>
        </p:nvSpPr>
        <p:spPr>
          <a:xfrm>
            <a:off x="251520" y="2772569"/>
            <a:ext cx="6664740" cy="461665"/>
          </a:xfrm>
          <a:prstGeom prst="rect">
            <a:avLst/>
          </a:prstGeom>
          <a:noFill/>
        </p:spPr>
        <p:txBody>
          <a:bodyPr wrap="square" rtlCol="0">
            <a:spAutoFit/>
          </a:bodyPr>
          <a:lstStyle/>
          <a:p>
            <a:r>
              <a:rPr kumimoji="1" lang="ja-JP" altLang="en-US" sz="2400" dirty="0" smtClean="0"/>
              <a:t>コスト関数は</a:t>
            </a:r>
            <a:r>
              <a:rPr kumimoji="1" lang="en-US" altLang="ja-JP" sz="2400" dirty="0" smtClean="0"/>
              <a:t>8</a:t>
            </a:r>
            <a:r>
              <a:rPr kumimoji="1" lang="ja-JP" altLang="en-US" sz="2400" dirty="0" smtClean="0"/>
              <a:t>パターンあるが実質</a:t>
            </a:r>
            <a:r>
              <a:rPr kumimoji="1" lang="en-US" altLang="ja-JP" sz="2400" dirty="0" smtClean="0"/>
              <a:t>4</a:t>
            </a:r>
            <a:r>
              <a:rPr kumimoji="1" lang="ja-JP" altLang="en-US" sz="2400" dirty="0" smtClean="0"/>
              <a:t>パターン</a:t>
            </a:r>
            <a:endParaRPr kumimoji="1" lang="ja-JP" altLang="en-US" sz="2400" dirty="0"/>
          </a:p>
        </p:txBody>
      </p:sp>
      <p:sp>
        <p:nvSpPr>
          <p:cNvPr id="11" name="テキスト ボックス 10"/>
          <p:cNvSpPr txBox="1"/>
          <p:nvPr/>
        </p:nvSpPr>
        <p:spPr>
          <a:xfrm>
            <a:off x="5692128" y="4437112"/>
            <a:ext cx="3024336" cy="1200329"/>
          </a:xfrm>
          <a:prstGeom prst="rect">
            <a:avLst/>
          </a:prstGeom>
          <a:noFill/>
        </p:spPr>
        <p:txBody>
          <a:bodyPr wrap="square" rtlCol="0">
            <a:spAutoFit/>
          </a:bodyPr>
          <a:lstStyle/>
          <a:p>
            <a:r>
              <a:rPr kumimoji="1" lang="ja-JP" altLang="en-US" sz="2400" dirty="0" smtClean="0"/>
              <a:t>最適なコスト関数を求めると相対位相シフト量が求められる</a:t>
            </a:r>
            <a:endParaRPr kumimoji="1" lang="ja-JP" altLang="en-US" sz="2400" dirty="0"/>
          </a:p>
        </p:txBody>
      </p:sp>
    </p:spTree>
    <p:extLst>
      <p:ext uri="{BB962C8B-B14F-4D97-AF65-F5344CB8AC3E}">
        <p14:creationId xmlns:p14="http://schemas.microsoft.com/office/powerpoint/2010/main" val="13158053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980728"/>
            <a:ext cx="7848872" cy="5256584"/>
          </a:xfrm>
        </p:spPr>
        <p:txBody>
          <a:bodyPr/>
          <a:lstStyle/>
          <a:p>
            <a:r>
              <a:rPr lang="en-US" altLang="ja-JP" dirty="0"/>
              <a:t>Real-time terahertz </a:t>
            </a:r>
            <a:r>
              <a:rPr lang="en-US" altLang="ja-JP" dirty="0" smtClean="0"/>
              <a:t>digital</a:t>
            </a:r>
            <a:r>
              <a:rPr lang="en-US" altLang="ja-JP" dirty="0"/>
              <a:t/>
            </a:r>
            <a:br>
              <a:rPr lang="en-US" altLang="ja-JP" dirty="0"/>
            </a:br>
            <a:r>
              <a:rPr lang="en-US" altLang="ja-JP" dirty="0"/>
              <a:t>holography with a quantum</a:t>
            </a:r>
            <a:br>
              <a:rPr lang="en-US" altLang="ja-JP" dirty="0"/>
            </a:br>
            <a:r>
              <a:rPr lang="en-US" altLang="ja-JP" dirty="0"/>
              <a:t>cascade </a:t>
            </a:r>
            <a:r>
              <a:rPr lang="en-US" altLang="ja-JP" dirty="0" smtClean="0"/>
              <a:t>laser</a:t>
            </a:r>
            <a:br>
              <a:rPr lang="en-US" altLang="ja-JP" dirty="0" smtClean="0"/>
            </a:br>
            <a:r>
              <a:rPr lang="en-US" altLang="ja-JP" dirty="0"/>
              <a:t/>
            </a:r>
            <a:br>
              <a:rPr lang="en-US" altLang="ja-JP" dirty="0"/>
            </a:br>
            <a:r>
              <a:rPr lang="en-US" altLang="ja-JP" sz="2800" dirty="0"/>
              <a:t>Massimiliano </a:t>
            </a:r>
            <a:r>
              <a:rPr lang="en-US" altLang="ja-JP" sz="2800" dirty="0" smtClean="0"/>
              <a:t>Locatelli, </a:t>
            </a:r>
            <a:r>
              <a:rPr lang="en-US" altLang="ja-JP" sz="2800" dirty="0"/>
              <a:t>Marco </a:t>
            </a:r>
            <a:r>
              <a:rPr lang="en-US" altLang="ja-JP" sz="2800" dirty="0" err="1" smtClean="0"/>
              <a:t>Ravaro</a:t>
            </a:r>
            <a:r>
              <a:rPr lang="en-US" altLang="ja-JP" sz="2800" dirty="0" smtClean="0"/>
              <a:t>, </a:t>
            </a:r>
            <a:br>
              <a:rPr lang="en-US" altLang="ja-JP" sz="2800" dirty="0" smtClean="0"/>
            </a:br>
            <a:r>
              <a:rPr lang="en-US" altLang="ja-JP" sz="2800" dirty="0" err="1" smtClean="0"/>
              <a:t>Saverio</a:t>
            </a:r>
            <a:r>
              <a:rPr lang="en-US" altLang="ja-JP" sz="2800" dirty="0" smtClean="0"/>
              <a:t> </a:t>
            </a:r>
            <a:r>
              <a:rPr lang="en-US" altLang="ja-JP" sz="2800" dirty="0" err="1" smtClean="0"/>
              <a:t>Bartalini</a:t>
            </a:r>
            <a:r>
              <a:rPr lang="en-US" altLang="ja-JP" sz="2800" dirty="0" smtClean="0"/>
              <a:t>, </a:t>
            </a:r>
            <a:r>
              <a:rPr lang="en-US" altLang="ja-JP" sz="2800" dirty="0"/>
              <a:t>Luigi </a:t>
            </a:r>
            <a:r>
              <a:rPr lang="en-US" altLang="ja-JP" sz="2800" dirty="0" err="1" smtClean="0"/>
              <a:t>Consolino</a:t>
            </a:r>
            <a:r>
              <a:rPr lang="en-US" altLang="ja-JP" sz="2800" dirty="0" smtClean="0"/>
              <a:t>,</a:t>
            </a:r>
            <a:r>
              <a:rPr lang="en-US" altLang="ja-JP" sz="2800" dirty="0"/>
              <a:t/>
            </a:r>
            <a:br>
              <a:rPr lang="en-US" altLang="ja-JP" sz="2800" dirty="0"/>
            </a:br>
            <a:r>
              <a:rPr lang="en-US" altLang="ja-JP" sz="2800" dirty="0"/>
              <a:t>Miriam S. </a:t>
            </a:r>
            <a:r>
              <a:rPr lang="en-US" altLang="ja-JP" sz="2800" dirty="0" err="1" smtClean="0"/>
              <a:t>Vitiello</a:t>
            </a:r>
            <a:r>
              <a:rPr lang="en-US" altLang="ja-JP" sz="2800" dirty="0" smtClean="0"/>
              <a:t>, </a:t>
            </a:r>
            <a:r>
              <a:rPr lang="en-US" altLang="ja-JP" sz="2800" dirty="0"/>
              <a:t>Riccardo </a:t>
            </a:r>
            <a:r>
              <a:rPr lang="en-US" altLang="ja-JP" sz="2800" dirty="0" err="1" smtClean="0"/>
              <a:t>Cicchi</a:t>
            </a:r>
            <a:r>
              <a:rPr lang="en-US" altLang="ja-JP" sz="2800" dirty="0" smtClean="0"/>
              <a:t>, </a:t>
            </a:r>
            <a:br>
              <a:rPr lang="en-US" altLang="ja-JP" sz="2800" dirty="0" smtClean="0"/>
            </a:br>
            <a:r>
              <a:rPr lang="en-US" altLang="ja-JP" sz="2800" dirty="0" smtClean="0"/>
              <a:t>Francesco </a:t>
            </a:r>
            <a:r>
              <a:rPr lang="en-US" altLang="ja-JP" sz="2800" dirty="0" err="1" smtClean="0"/>
              <a:t>Pavone</a:t>
            </a:r>
            <a:r>
              <a:rPr lang="en-US" altLang="ja-JP" sz="2800" dirty="0" smtClean="0"/>
              <a:t> </a:t>
            </a:r>
            <a:r>
              <a:rPr lang="en-US" altLang="ja-JP" sz="2800" dirty="0"/>
              <a:t>&amp; Paolo De </a:t>
            </a:r>
            <a:r>
              <a:rPr lang="en-US" altLang="ja-JP" sz="2800" dirty="0" err="1" smtClean="0"/>
              <a:t>Natale</a:t>
            </a:r>
            <a:r>
              <a:rPr lang="en-US" altLang="ja-JP" sz="2800" dirty="0" smtClean="0"/>
              <a:t/>
            </a:r>
            <a:br>
              <a:rPr lang="en-US" altLang="ja-JP" sz="2800" dirty="0" smtClean="0"/>
            </a:br>
            <a:r>
              <a:rPr lang="en-US" altLang="ja-JP" sz="2800" dirty="0"/>
              <a:t/>
            </a:r>
            <a:br>
              <a:rPr lang="en-US" altLang="ja-JP" sz="2800" dirty="0"/>
            </a:br>
            <a:r>
              <a:rPr lang="en-US" altLang="ja-JP" sz="2800" dirty="0"/>
              <a:t>Sci. Rep. </a:t>
            </a:r>
            <a:r>
              <a:rPr lang="en-US" altLang="ja-JP" sz="2800" b="1" dirty="0"/>
              <a:t>5</a:t>
            </a:r>
            <a:r>
              <a:rPr lang="en-US" altLang="ja-JP" sz="2800" dirty="0"/>
              <a:t>, </a:t>
            </a:r>
            <a:r>
              <a:rPr lang="en-US" altLang="ja-JP" sz="2800" dirty="0" smtClean="0"/>
              <a:t>13566</a:t>
            </a:r>
            <a:r>
              <a:rPr lang="ja-JP" altLang="en-US" sz="2800" dirty="0" smtClean="0"/>
              <a:t>　</a:t>
            </a:r>
            <a:r>
              <a:rPr lang="en-US" altLang="ja-JP" sz="2800" dirty="0" smtClean="0"/>
              <a:t>(2015)</a:t>
            </a:r>
            <a:endParaRPr kumimoji="1" lang="ja-JP" altLang="en-US" sz="2800" baseline="30000" dirty="0"/>
          </a:p>
        </p:txBody>
      </p:sp>
    </p:spTree>
    <p:extLst>
      <p:ext uri="{BB962C8B-B14F-4D97-AF65-F5344CB8AC3E}">
        <p14:creationId xmlns:p14="http://schemas.microsoft.com/office/powerpoint/2010/main" val="314887201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752706"/>
            <a:ext cx="2664296" cy="461665"/>
          </a:xfrm>
          <a:prstGeom prst="rect">
            <a:avLst/>
          </a:prstGeom>
          <a:noFill/>
        </p:spPr>
        <p:txBody>
          <a:bodyPr wrap="square" rtlCol="0">
            <a:spAutoFit/>
          </a:bodyPr>
          <a:lstStyle/>
          <a:p>
            <a:r>
              <a:rPr kumimoji="1" lang="ja-JP" altLang="en-US" sz="2400" dirty="0" smtClean="0"/>
              <a:t>相対位相シフト量</a:t>
            </a:r>
            <a:endParaRPr kumimoji="1" lang="ja-JP" altLang="en-US" sz="2400" dirty="0"/>
          </a:p>
        </p:txBody>
      </p:sp>
      <p:pic>
        <p:nvPicPr>
          <p:cNvPr id="5" name="図 4"/>
          <p:cNvPicPr>
            <a:picLocks noChangeAspect="1"/>
          </p:cNvPicPr>
          <p:nvPr/>
        </p:nvPicPr>
        <p:blipFill rotWithShape="1">
          <a:blip r:embed="rId2"/>
          <a:srcRect l="56087" t="37203" r="22329" b="58859"/>
          <a:stretch/>
        </p:blipFill>
        <p:spPr>
          <a:xfrm>
            <a:off x="1709682" y="1421559"/>
            <a:ext cx="5616624" cy="576064"/>
          </a:xfrm>
          <a:prstGeom prst="rect">
            <a:avLst/>
          </a:prstGeom>
        </p:spPr>
      </p:pic>
      <p:pic>
        <p:nvPicPr>
          <p:cNvPr id="6" name="図 5"/>
          <p:cNvPicPr>
            <a:picLocks noChangeAspect="1"/>
          </p:cNvPicPr>
          <p:nvPr/>
        </p:nvPicPr>
        <p:blipFill rotWithShape="1">
          <a:blip r:embed="rId2"/>
          <a:srcRect l="50553" t="56891" r="22329" b="34250"/>
          <a:stretch/>
        </p:blipFill>
        <p:spPr>
          <a:xfrm>
            <a:off x="1043608" y="3872374"/>
            <a:ext cx="7347648" cy="1349568"/>
          </a:xfrm>
          <a:prstGeom prst="rect">
            <a:avLst/>
          </a:prstGeom>
        </p:spPr>
      </p:pic>
      <p:sp>
        <p:nvSpPr>
          <p:cNvPr id="7" name="テキスト ボックス 6"/>
          <p:cNvSpPr txBox="1"/>
          <p:nvPr/>
        </p:nvSpPr>
        <p:spPr>
          <a:xfrm>
            <a:off x="107504" y="2222430"/>
            <a:ext cx="8820980" cy="1200329"/>
          </a:xfrm>
          <a:prstGeom prst="rect">
            <a:avLst/>
          </a:prstGeom>
          <a:noFill/>
        </p:spPr>
        <p:txBody>
          <a:bodyPr wrap="square" rtlCol="0">
            <a:spAutoFit/>
          </a:bodyPr>
          <a:lstStyle/>
          <a:p>
            <a:r>
              <a:rPr kumimoji="1" lang="ja-JP" altLang="en-US" sz="2400" dirty="0" smtClean="0"/>
              <a:t>これにより、適当に位相シフトを与えてもその量を求めることができる</a:t>
            </a:r>
            <a:endParaRPr kumimoji="1" lang="en-US" altLang="ja-JP" sz="2400" dirty="0" smtClean="0"/>
          </a:p>
          <a:p>
            <a:r>
              <a:rPr lang="ja-JP" altLang="en-US" sz="2400" dirty="0" smtClean="0"/>
              <a:t>また、ホログラム面での物体波は</a:t>
            </a:r>
            <a:endParaRPr kumimoji="1" lang="ja-JP" altLang="en-US" sz="2400" dirty="0"/>
          </a:p>
        </p:txBody>
      </p:sp>
      <p:sp>
        <p:nvSpPr>
          <p:cNvPr id="8" name="テキスト ボックス 7"/>
          <p:cNvSpPr txBox="1"/>
          <p:nvPr/>
        </p:nvSpPr>
        <p:spPr>
          <a:xfrm>
            <a:off x="107504" y="5221942"/>
            <a:ext cx="8820980" cy="830997"/>
          </a:xfrm>
          <a:prstGeom prst="rect">
            <a:avLst/>
          </a:prstGeom>
          <a:noFill/>
        </p:spPr>
        <p:txBody>
          <a:bodyPr wrap="square" rtlCol="0">
            <a:spAutoFit/>
          </a:bodyPr>
          <a:lstStyle/>
          <a:p>
            <a:r>
              <a:rPr kumimoji="1" lang="ja-JP" altLang="en-US" sz="2400" dirty="0" smtClean="0"/>
              <a:t>これを距離</a:t>
            </a:r>
            <a:r>
              <a:rPr kumimoji="1" lang="en-US" altLang="ja-JP" sz="2400" dirty="0" smtClean="0"/>
              <a:t>d</a:t>
            </a:r>
            <a:r>
              <a:rPr kumimoji="1" lang="ja-JP" altLang="en-US" sz="2400" dirty="0" smtClean="0"/>
              <a:t>でフレネル逆変換することで物体面での物体波を再構成できる</a:t>
            </a:r>
            <a:endParaRPr kumimoji="1" lang="ja-JP" altLang="en-US" sz="2400" dirty="0"/>
          </a:p>
        </p:txBody>
      </p:sp>
    </p:spTree>
    <p:extLst>
      <p:ext uri="{BB962C8B-B14F-4D97-AF65-F5344CB8AC3E}">
        <p14:creationId xmlns:p14="http://schemas.microsoft.com/office/powerpoint/2010/main" val="425897495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数値シミュレーション</a:t>
            </a:r>
            <a:endParaRPr kumimoji="1" lang="ja-JP" altLang="en-US" dirty="0"/>
          </a:p>
        </p:txBody>
      </p:sp>
      <p:pic>
        <p:nvPicPr>
          <p:cNvPr id="4" name="図 3"/>
          <p:cNvPicPr>
            <a:picLocks noChangeAspect="1"/>
          </p:cNvPicPr>
          <p:nvPr/>
        </p:nvPicPr>
        <p:blipFill rotWithShape="1">
          <a:blip r:embed="rId2"/>
          <a:srcRect l="31736" t="18500" r="32844" b="15547"/>
          <a:stretch/>
        </p:blipFill>
        <p:spPr>
          <a:xfrm>
            <a:off x="179512" y="1561234"/>
            <a:ext cx="5051956" cy="5288766"/>
          </a:xfrm>
          <a:prstGeom prst="rect">
            <a:avLst/>
          </a:prstGeom>
        </p:spPr>
      </p:pic>
      <p:sp>
        <p:nvSpPr>
          <p:cNvPr id="5" name="テキスト ボックス 4"/>
          <p:cNvSpPr txBox="1"/>
          <p:nvPr/>
        </p:nvSpPr>
        <p:spPr>
          <a:xfrm>
            <a:off x="5231468" y="2204864"/>
            <a:ext cx="3697016" cy="3416320"/>
          </a:xfrm>
          <a:prstGeom prst="rect">
            <a:avLst/>
          </a:prstGeom>
          <a:noFill/>
        </p:spPr>
        <p:txBody>
          <a:bodyPr wrap="square" rtlCol="0">
            <a:spAutoFit/>
          </a:bodyPr>
          <a:lstStyle/>
          <a:p>
            <a:pPr marL="457200" indent="-457200">
              <a:buAutoNum type="alphaLcParenBoth"/>
            </a:pPr>
            <a:r>
              <a:rPr kumimoji="1" lang="ja-JP" altLang="en-US" sz="2400" dirty="0" smtClean="0"/>
              <a:t>球状の位相物体</a:t>
            </a:r>
            <a:endParaRPr kumimoji="1" lang="en-US" altLang="ja-JP" sz="2400" dirty="0" smtClean="0"/>
          </a:p>
          <a:p>
            <a:pPr marL="457200" indent="-457200">
              <a:buAutoNum type="alphaLcParenBoth"/>
            </a:pPr>
            <a:r>
              <a:rPr lang="ja-JP" altLang="en-US" sz="2400" dirty="0"/>
              <a:t>取得</a:t>
            </a:r>
            <a:r>
              <a:rPr lang="ja-JP" altLang="en-US" sz="2400" dirty="0" smtClean="0"/>
              <a:t>したホログラムの</a:t>
            </a:r>
            <a:r>
              <a:rPr lang="en-US" altLang="ja-JP" sz="2400" dirty="0" smtClean="0"/>
              <a:t>1</a:t>
            </a:r>
            <a:r>
              <a:rPr lang="ja-JP" altLang="en-US" sz="2400" dirty="0" smtClean="0"/>
              <a:t>つ</a:t>
            </a:r>
            <a:endParaRPr lang="en-US" altLang="ja-JP" sz="2400" dirty="0" smtClean="0"/>
          </a:p>
          <a:p>
            <a:pPr marL="457200" indent="-457200">
              <a:buAutoNum type="alphaLcParenBoth"/>
            </a:pPr>
            <a:r>
              <a:rPr kumimoji="1" lang="ja-JP" altLang="en-US" sz="2400" dirty="0"/>
              <a:t>再構</a:t>
            </a:r>
            <a:r>
              <a:rPr kumimoji="1" lang="ja-JP" altLang="en-US" sz="2400" dirty="0" smtClean="0"/>
              <a:t>成した位相マップ</a:t>
            </a:r>
            <a:endParaRPr kumimoji="1" lang="en-US" altLang="ja-JP" sz="2400" dirty="0" smtClean="0"/>
          </a:p>
          <a:p>
            <a:pPr marL="457200" indent="-457200">
              <a:buAutoNum type="alphaLcParenBoth"/>
            </a:pPr>
            <a:r>
              <a:rPr kumimoji="1" lang="ja-JP" altLang="en-US" sz="2400" dirty="0" smtClean="0"/>
              <a:t>従来の</a:t>
            </a:r>
            <a:r>
              <a:rPr kumimoji="1" lang="en-US" altLang="ja-JP" sz="2400" dirty="0" smtClean="0"/>
              <a:t>DH</a:t>
            </a:r>
          </a:p>
          <a:p>
            <a:endParaRPr lang="en-US" altLang="ja-JP" sz="2400" dirty="0"/>
          </a:p>
          <a:p>
            <a:r>
              <a:rPr kumimoji="1" lang="ja-JP" altLang="en-US" sz="2400" dirty="0" smtClean="0"/>
              <a:t>提案手法では不要な成分がないクリアな再構成像になっている</a:t>
            </a:r>
            <a:endParaRPr kumimoji="1" lang="ja-JP" altLang="en-US" sz="2400" dirty="0"/>
          </a:p>
        </p:txBody>
      </p:sp>
    </p:spTree>
    <p:extLst>
      <p:ext uri="{BB962C8B-B14F-4D97-AF65-F5344CB8AC3E}">
        <p14:creationId xmlns:p14="http://schemas.microsoft.com/office/powerpoint/2010/main" val="349663479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位相推定誤差</a:t>
            </a:r>
            <a:endParaRPr kumimoji="1" lang="ja-JP" altLang="en-US" dirty="0"/>
          </a:p>
        </p:txBody>
      </p:sp>
      <p:pic>
        <p:nvPicPr>
          <p:cNvPr id="4" name="コンテンツ プレースホルダー 3"/>
          <p:cNvPicPr>
            <a:picLocks noGrp="1" noChangeAspect="1"/>
          </p:cNvPicPr>
          <p:nvPr>
            <p:ph idx="1"/>
          </p:nvPr>
        </p:nvPicPr>
        <p:blipFill rotWithShape="1">
          <a:blip r:embed="rId2"/>
          <a:srcRect l="22451" t="38685" r="51968" b="29815"/>
          <a:stretch/>
        </p:blipFill>
        <p:spPr>
          <a:xfrm>
            <a:off x="685800" y="3229608"/>
            <a:ext cx="5027874" cy="3480835"/>
          </a:xfrm>
          <a:prstGeom prst="rect">
            <a:avLst/>
          </a:prstGeom>
        </p:spPr>
      </p:pic>
      <p:sp>
        <p:nvSpPr>
          <p:cNvPr id="5" name="テキスト ボックス 4"/>
          <p:cNvSpPr txBox="1"/>
          <p:nvPr/>
        </p:nvSpPr>
        <p:spPr>
          <a:xfrm>
            <a:off x="183198" y="1603383"/>
            <a:ext cx="7066787" cy="461665"/>
          </a:xfrm>
          <a:prstGeom prst="rect">
            <a:avLst/>
          </a:prstGeom>
          <a:noFill/>
        </p:spPr>
        <p:txBody>
          <a:bodyPr wrap="square" rtlCol="0">
            <a:spAutoFit/>
          </a:bodyPr>
          <a:lstStyle/>
          <a:p>
            <a:r>
              <a:rPr kumimoji="1" lang="ja-JP" altLang="en-US" sz="2400" dirty="0" smtClean="0"/>
              <a:t>ノイズでホログラムが崩れた場合の誤差を確認</a:t>
            </a:r>
            <a:endParaRPr kumimoji="1" lang="ja-JP" altLang="en-US" sz="2400" dirty="0"/>
          </a:p>
        </p:txBody>
      </p:sp>
      <p:sp>
        <p:nvSpPr>
          <p:cNvPr id="7" name="正方形/長方形 6"/>
          <p:cNvSpPr/>
          <p:nvPr/>
        </p:nvSpPr>
        <p:spPr>
          <a:xfrm>
            <a:off x="342900" y="2162538"/>
            <a:ext cx="8458200" cy="461665"/>
          </a:xfrm>
          <a:prstGeom prst="rect">
            <a:avLst/>
          </a:prstGeom>
        </p:spPr>
        <p:txBody>
          <a:bodyPr wrap="square">
            <a:spAutoFit/>
          </a:bodyPr>
          <a:lstStyle/>
          <a:p>
            <a:r>
              <a:rPr lang="en-US" altLang="ja-JP" sz="2400" dirty="0">
                <a:latin typeface="AdvOT8637dee4"/>
              </a:rPr>
              <a:t>error </a:t>
            </a:r>
            <a:r>
              <a:rPr lang="en-US" altLang="ja-JP" sz="2400" dirty="0" smtClean="0">
                <a:latin typeface="AdvOT8637dee4"/>
              </a:rPr>
              <a:t>=</a:t>
            </a:r>
            <a:r>
              <a:rPr lang="en-US" altLang="ja-JP" sz="2400" dirty="0" smtClean="0">
                <a:latin typeface="AdvP49C2A1"/>
              </a:rPr>
              <a:t> </a:t>
            </a:r>
            <a:r>
              <a:rPr lang="en-US" altLang="ja-JP" sz="2400" dirty="0" err="1">
                <a:latin typeface="AdvTT773b171a"/>
              </a:rPr>
              <a:t>1</a:t>
            </a:r>
            <a:r>
              <a:rPr lang="en-US" altLang="ja-JP" sz="2400" dirty="0" err="1">
                <a:latin typeface="AdvTT8608a8d1+22"/>
              </a:rPr>
              <a:t>∕</a:t>
            </a:r>
            <a:r>
              <a:rPr lang="en-US" altLang="ja-JP" sz="2400" dirty="0" err="1" smtClean="0">
                <a:latin typeface="AdvTT773b171a"/>
              </a:rPr>
              <a:t>3Σ</a:t>
            </a:r>
            <a:r>
              <a:rPr lang="en-US" altLang="ja-JP" sz="2400" dirty="0" smtClean="0">
                <a:latin typeface="AdvTT773b171a"/>
              </a:rPr>
              <a:t>(|</a:t>
            </a:r>
            <a:r>
              <a:rPr lang="el-GR" altLang="ja-JP" sz="2400" dirty="0" smtClean="0">
                <a:latin typeface="AdvTT8608a8d1+03"/>
              </a:rPr>
              <a:t>Δ</a:t>
            </a:r>
            <a:r>
              <a:rPr lang="el-GR" altLang="ja-JP" sz="2400" dirty="0" smtClean="0">
                <a:latin typeface="AdvOTdd3b7348.I+03"/>
              </a:rPr>
              <a:t>ϕ</a:t>
            </a:r>
            <a:r>
              <a:rPr lang="el-GR" altLang="ja-JP" sz="1000" dirty="0" smtClean="0">
                <a:latin typeface="AdvTT773b171a"/>
              </a:rPr>
              <a:t>01 </a:t>
            </a:r>
            <a:r>
              <a:rPr lang="el-GR" altLang="ja-JP" sz="2400" dirty="0" smtClean="0">
                <a:latin typeface="AdvOT8637dee4+22"/>
              </a:rPr>
              <a:t>−</a:t>
            </a:r>
            <a:r>
              <a:rPr lang="el-GR" altLang="ja-JP" sz="2400" dirty="0" smtClean="0">
                <a:latin typeface="AdvTT8608a8d1+03"/>
              </a:rPr>
              <a:t>Δ</a:t>
            </a:r>
            <a:r>
              <a:rPr lang="el-GR" altLang="ja-JP" sz="2400" dirty="0">
                <a:latin typeface="AdvTT773b171a+02"/>
              </a:rPr>
              <a:t>ˆ</a:t>
            </a:r>
            <a:r>
              <a:rPr lang="el-GR" altLang="ja-JP" sz="2400" dirty="0" smtClean="0">
                <a:latin typeface="AdvOTdd3b7348.I+03"/>
              </a:rPr>
              <a:t>ϕ</a:t>
            </a:r>
            <a:r>
              <a:rPr lang="el-GR" altLang="ja-JP" sz="1000" dirty="0" smtClean="0">
                <a:latin typeface="AdvTT773b171a"/>
              </a:rPr>
              <a:t>01</a:t>
            </a:r>
            <a:r>
              <a:rPr lang="en-US" altLang="ja-JP" sz="2400" dirty="0" smtClean="0">
                <a:latin typeface="AdvP49C2A1"/>
              </a:rPr>
              <a:t>| + |</a:t>
            </a:r>
            <a:r>
              <a:rPr lang="el-GR" altLang="ja-JP" sz="2400" dirty="0" smtClean="0">
                <a:latin typeface="AdvTT8608a8d1+03"/>
              </a:rPr>
              <a:t>Δ</a:t>
            </a:r>
            <a:r>
              <a:rPr lang="el-GR" altLang="ja-JP" sz="2400" dirty="0" smtClean="0">
                <a:latin typeface="AdvOTdd3b7348.I+03"/>
              </a:rPr>
              <a:t>ϕ</a:t>
            </a:r>
            <a:r>
              <a:rPr lang="el-GR" altLang="ja-JP" sz="1000" dirty="0" smtClean="0">
                <a:latin typeface="AdvTT773b171a"/>
              </a:rPr>
              <a:t>12 </a:t>
            </a:r>
            <a:r>
              <a:rPr lang="el-GR" altLang="ja-JP" sz="2400" dirty="0">
                <a:latin typeface="AdvOT8637dee4+22"/>
              </a:rPr>
              <a:t>− </a:t>
            </a:r>
            <a:r>
              <a:rPr lang="el-GR" altLang="ja-JP" sz="2400" dirty="0">
                <a:latin typeface="AdvTT8608a8d1+03"/>
              </a:rPr>
              <a:t>Δ</a:t>
            </a:r>
            <a:r>
              <a:rPr lang="el-GR" altLang="ja-JP" sz="2400" dirty="0">
                <a:latin typeface="AdvTT773b171a+02"/>
              </a:rPr>
              <a:t>ˆ</a:t>
            </a:r>
            <a:r>
              <a:rPr lang="el-GR" altLang="ja-JP" sz="2400" dirty="0" smtClean="0">
                <a:latin typeface="AdvOTdd3b7348.I+03"/>
              </a:rPr>
              <a:t>ϕ</a:t>
            </a:r>
            <a:r>
              <a:rPr lang="el-GR" altLang="ja-JP" sz="1000" dirty="0" smtClean="0">
                <a:latin typeface="AdvTT773b171a"/>
              </a:rPr>
              <a:t>12</a:t>
            </a:r>
            <a:r>
              <a:rPr lang="en-US" altLang="ja-JP" sz="2400" dirty="0" smtClean="0">
                <a:latin typeface="AdvP49C2A1"/>
              </a:rPr>
              <a:t>| + |</a:t>
            </a:r>
            <a:r>
              <a:rPr lang="el-GR" altLang="ja-JP" sz="2400" dirty="0" smtClean="0">
                <a:latin typeface="AdvTT8608a8d1+03"/>
              </a:rPr>
              <a:t>Δ</a:t>
            </a:r>
            <a:r>
              <a:rPr lang="el-GR" altLang="ja-JP" sz="2400" dirty="0" smtClean="0">
                <a:latin typeface="AdvOTdd3b7348.I+03"/>
              </a:rPr>
              <a:t>ϕ</a:t>
            </a:r>
            <a:r>
              <a:rPr lang="el-GR" altLang="ja-JP" sz="1000" dirty="0" smtClean="0">
                <a:latin typeface="AdvTT773b171a"/>
              </a:rPr>
              <a:t>20 </a:t>
            </a:r>
            <a:r>
              <a:rPr lang="en-US" altLang="ja-JP" sz="1000" dirty="0" smtClean="0">
                <a:latin typeface="AdvTT773b171a"/>
              </a:rPr>
              <a:t> </a:t>
            </a:r>
            <a:r>
              <a:rPr lang="el-GR" altLang="ja-JP" sz="2400" dirty="0" smtClean="0">
                <a:latin typeface="AdvOT8637dee4+22"/>
              </a:rPr>
              <a:t>− </a:t>
            </a:r>
            <a:r>
              <a:rPr lang="el-GR" altLang="ja-JP" sz="2400" dirty="0">
                <a:latin typeface="AdvTT8608a8d1+03"/>
              </a:rPr>
              <a:t>Δ</a:t>
            </a:r>
            <a:r>
              <a:rPr lang="el-GR" altLang="ja-JP" sz="2400" dirty="0">
                <a:latin typeface="AdvTT773b171a+02"/>
              </a:rPr>
              <a:t>ˆ</a:t>
            </a:r>
            <a:r>
              <a:rPr lang="el-GR" altLang="ja-JP" sz="2400" dirty="0" smtClean="0">
                <a:latin typeface="AdvOTdd3b7348.I+03"/>
              </a:rPr>
              <a:t>ϕ</a:t>
            </a:r>
            <a:r>
              <a:rPr lang="el-GR" altLang="ja-JP" sz="1000" dirty="0" smtClean="0">
                <a:latin typeface="AdvTT773b171a"/>
              </a:rPr>
              <a:t>20</a:t>
            </a:r>
            <a:r>
              <a:rPr lang="en-US" altLang="ja-JP" sz="2400" dirty="0" smtClean="0">
                <a:latin typeface="AdvP49C2A1"/>
              </a:rPr>
              <a:t>|)</a:t>
            </a:r>
            <a:endParaRPr lang="ja-JP" altLang="en-US" sz="2400" dirty="0"/>
          </a:p>
        </p:txBody>
      </p:sp>
      <p:sp>
        <p:nvSpPr>
          <p:cNvPr id="8" name="テキスト ボックス 7"/>
          <p:cNvSpPr txBox="1"/>
          <p:nvPr/>
        </p:nvSpPr>
        <p:spPr>
          <a:xfrm>
            <a:off x="183197" y="2767943"/>
            <a:ext cx="7066787" cy="461665"/>
          </a:xfrm>
          <a:prstGeom prst="rect">
            <a:avLst/>
          </a:prstGeom>
          <a:noFill/>
        </p:spPr>
        <p:txBody>
          <a:bodyPr wrap="square" rtlCol="0">
            <a:spAutoFit/>
          </a:bodyPr>
          <a:lstStyle/>
          <a:p>
            <a:r>
              <a:rPr lang="ja-JP" altLang="en-US" sz="2400" dirty="0" smtClean="0"/>
              <a:t>位相推定誤差</a:t>
            </a:r>
            <a:r>
              <a:rPr lang="ja-JP" altLang="en-US" sz="2400" dirty="0"/>
              <a:t>を</a:t>
            </a:r>
            <a:r>
              <a:rPr lang="en-US" altLang="ja-JP" sz="2400" dirty="0" smtClean="0"/>
              <a:t>SN</a:t>
            </a:r>
            <a:r>
              <a:rPr lang="ja-JP" altLang="en-US" sz="2400" dirty="0" smtClean="0"/>
              <a:t>比の関数として表すと</a:t>
            </a:r>
            <a:endParaRPr kumimoji="1" lang="ja-JP" altLang="en-US" sz="2400" dirty="0"/>
          </a:p>
        </p:txBody>
      </p:sp>
      <p:sp>
        <p:nvSpPr>
          <p:cNvPr id="9" name="テキスト ボックス 8"/>
          <p:cNvSpPr txBox="1"/>
          <p:nvPr/>
        </p:nvSpPr>
        <p:spPr>
          <a:xfrm>
            <a:off x="5868144" y="4149080"/>
            <a:ext cx="2932956" cy="1569660"/>
          </a:xfrm>
          <a:prstGeom prst="rect">
            <a:avLst/>
          </a:prstGeom>
          <a:noFill/>
        </p:spPr>
        <p:txBody>
          <a:bodyPr wrap="square" rtlCol="0">
            <a:spAutoFit/>
          </a:bodyPr>
          <a:lstStyle/>
          <a:p>
            <a:r>
              <a:rPr lang="ja-JP" altLang="en-US" sz="2400" dirty="0" smtClean="0"/>
              <a:t>十分高い</a:t>
            </a:r>
            <a:r>
              <a:rPr lang="en-US" altLang="ja-JP" sz="2400" dirty="0" smtClean="0"/>
              <a:t>SN</a:t>
            </a:r>
            <a:r>
              <a:rPr lang="ja-JP" altLang="en-US" sz="2400" dirty="0" smtClean="0"/>
              <a:t>比で測定した場合、位相推定誤差は十分小さくできる</a:t>
            </a:r>
            <a:endParaRPr kumimoji="1" lang="ja-JP" altLang="en-US" sz="2400" dirty="0"/>
          </a:p>
        </p:txBody>
      </p:sp>
    </p:spTree>
    <p:extLst>
      <p:ext uri="{BB962C8B-B14F-4D97-AF65-F5344CB8AC3E}">
        <p14:creationId xmlns:p14="http://schemas.microsoft.com/office/powerpoint/2010/main" val="11491080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a:t>
            </a:r>
            <a:endParaRPr kumimoji="1" lang="ja-JP" altLang="en-US" dirty="0"/>
          </a:p>
        </p:txBody>
      </p:sp>
      <p:pic>
        <p:nvPicPr>
          <p:cNvPr id="4" name="コンテンツ プレースホルダー 3"/>
          <p:cNvPicPr>
            <a:picLocks noGrp="1" noChangeAspect="1"/>
          </p:cNvPicPr>
          <p:nvPr>
            <p:ph idx="1"/>
          </p:nvPr>
        </p:nvPicPr>
        <p:blipFill rotWithShape="1">
          <a:blip r:embed="rId2"/>
          <a:srcRect l="29339" t="36935" r="30322" b="36815"/>
          <a:stretch/>
        </p:blipFill>
        <p:spPr>
          <a:xfrm>
            <a:off x="1475656" y="2002856"/>
            <a:ext cx="6495124" cy="2376264"/>
          </a:xfrm>
          <a:prstGeom prst="rect">
            <a:avLst/>
          </a:prstGeom>
        </p:spPr>
      </p:pic>
      <p:sp>
        <p:nvSpPr>
          <p:cNvPr id="5" name="テキスト ボックス 4"/>
          <p:cNvSpPr txBox="1"/>
          <p:nvPr/>
        </p:nvSpPr>
        <p:spPr>
          <a:xfrm>
            <a:off x="179512" y="1521767"/>
            <a:ext cx="8278688" cy="461665"/>
          </a:xfrm>
          <a:prstGeom prst="rect">
            <a:avLst/>
          </a:prstGeom>
          <a:noFill/>
        </p:spPr>
        <p:txBody>
          <a:bodyPr wrap="square" rtlCol="0">
            <a:spAutoFit/>
          </a:bodyPr>
          <a:lstStyle/>
          <a:p>
            <a:r>
              <a:rPr kumimoji="1" lang="ja-JP" altLang="en-US" sz="2400" dirty="0" smtClean="0"/>
              <a:t>ボルボックス（藻）をサンプルとし、取得したホログラム</a:t>
            </a:r>
            <a:endParaRPr kumimoji="1" lang="ja-JP" altLang="en-US" sz="2400" dirty="0"/>
          </a:p>
        </p:txBody>
      </p:sp>
      <p:pic>
        <p:nvPicPr>
          <p:cNvPr id="6" name="図 5"/>
          <p:cNvPicPr>
            <a:picLocks noChangeAspect="1"/>
          </p:cNvPicPr>
          <p:nvPr/>
        </p:nvPicPr>
        <p:blipFill rotWithShape="1">
          <a:blip r:embed="rId3"/>
          <a:srcRect l="31736" t="24406" r="32844" b="43110"/>
          <a:stretch/>
        </p:blipFill>
        <p:spPr>
          <a:xfrm>
            <a:off x="3995936" y="4481736"/>
            <a:ext cx="4608512" cy="2376264"/>
          </a:xfrm>
          <a:prstGeom prst="rect">
            <a:avLst/>
          </a:prstGeom>
        </p:spPr>
      </p:pic>
      <p:sp>
        <p:nvSpPr>
          <p:cNvPr id="7" name="テキスト ボックス 6"/>
          <p:cNvSpPr txBox="1"/>
          <p:nvPr/>
        </p:nvSpPr>
        <p:spPr>
          <a:xfrm>
            <a:off x="190952" y="5254369"/>
            <a:ext cx="3600400" cy="830997"/>
          </a:xfrm>
          <a:prstGeom prst="rect">
            <a:avLst/>
          </a:prstGeom>
          <a:noFill/>
        </p:spPr>
        <p:txBody>
          <a:bodyPr wrap="square" rtlCol="0">
            <a:spAutoFit/>
          </a:bodyPr>
          <a:lstStyle/>
          <a:p>
            <a:r>
              <a:rPr kumimoji="1" lang="ja-JP" altLang="en-US" sz="2400" dirty="0" smtClean="0"/>
              <a:t>提案したアルゴリズムで</a:t>
            </a:r>
            <a:endParaRPr kumimoji="1" lang="en-US" altLang="ja-JP" sz="2400" dirty="0" smtClean="0"/>
          </a:p>
          <a:p>
            <a:r>
              <a:rPr kumimoji="1" lang="ja-JP" altLang="en-US" sz="2400" dirty="0" smtClean="0"/>
              <a:t>再構成した振幅と位相</a:t>
            </a:r>
            <a:endParaRPr kumimoji="1" lang="ja-JP" altLang="en-US" sz="2400" dirty="0"/>
          </a:p>
        </p:txBody>
      </p:sp>
    </p:spTree>
    <p:extLst>
      <p:ext uri="{BB962C8B-B14F-4D97-AF65-F5344CB8AC3E}">
        <p14:creationId xmlns:p14="http://schemas.microsoft.com/office/powerpoint/2010/main" val="13627574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得られた位相シフト量に相対位相の総和の条件を与えることで、相対位相シフト量を推定した</a:t>
            </a:r>
            <a:endParaRPr kumimoji="1" lang="en-US" altLang="ja-JP" dirty="0" smtClean="0"/>
          </a:p>
          <a:p>
            <a:r>
              <a:rPr kumimoji="1" lang="ja-JP" altLang="en-US" dirty="0" smtClean="0"/>
              <a:t>正確な校正や制御が不要なため、簡単な位相シフターで行える</a:t>
            </a:r>
            <a:endParaRPr kumimoji="1" lang="en-US" altLang="ja-JP" dirty="0" smtClean="0"/>
          </a:p>
          <a:p>
            <a:endParaRPr kumimoji="1" lang="ja-JP" altLang="en-US" dirty="0"/>
          </a:p>
        </p:txBody>
      </p:sp>
    </p:spTree>
    <p:extLst>
      <p:ext uri="{BB962C8B-B14F-4D97-AF65-F5344CB8AC3E}">
        <p14:creationId xmlns:p14="http://schemas.microsoft.com/office/powerpoint/2010/main" val="26951794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イントロダクション</a:t>
            </a:r>
            <a:endParaRPr kumimoji="1" lang="ja-JP" altLang="en-US" dirty="0"/>
          </a:p>
        </p:txBody>
      </p:sp>
      <p:sp>
        <p:nvSpPr>
          <p:cNvPr id="3" name="コンテンツ プレースホルダー 2"/>
          <p:cNvSpPr>
            <a:spLocks noGrp="1"/>
          </p:cNvSpPr>
          <p:nvPr>
            <p:ph idx="1"/>
          </p:nvPr>
        </p:nvSpPr>
        <p:spPr>
          <a:xfrm>
            <a:off x="342900" y="1988840"/>
            <a:ext cx="8458200" cy="4179168"/>
          </a:xfrm>
        </p:spPr>
        <p:txBody>
          <a:bodyPr/>
          <a:lstStyle/>
          <a:p>
            <a:pPr marL="0" indent="0">
              <a:buNone/>
            </a:pPr>
            <a:r>
              <a:rPr lang="en-US" altLang="ja-JP" dirty="0" smtClean="0"/>
              <a:t>THz</a:t>
            </a:r>
            <a:r>
              <a:rPr lang="ja-JP" altLang="en-US" dirty="0" smtClean="0"/>
              <a:t>領域でのコヒーレントイメージングではスキャンが必要であった</a:t>
            </a:r>
            <a:endParaRPr lang="en-US" altLang="ja-JP" dirty="0" smtClean="0"/>
          </a:p>
          <a:p>
            <a:pPr marL="0" indent="0">
              <a:buNone/>
            </a:pPr>
            <a:endParaRPr lang="en-US" altLang="ja-JP" dirty="0" smtClean="0"/>
          </a:p>
          <a:p>
            <a:pPr marL="0" indent="0">
              <a:buNone/>
            </a:pPr>
            <a:r>
              <a:rPr lang="ja-JP" altLang="en-US" dirty="0"/>
              <a:t>コンパクト</a:t>
            </a:r>
            <a:r>
              <a:rPr lang="ja-JP" altLang="en-US" dirty="0" smtClean="0"/>
              <a:t>で</a:t>
            </a:r>
            <a:r>
              <a:rPr lang="ja-JP" altLang="en-US" dirty="0"/>
              <a:t>ハイパワ</a:t>
            </a:r>
            <a:r>
              <a:rPr lang="ja-JP" altLang="en-US" dirty="0" smtClean="0"/>
              <a:t>ーな</a:t>
            </a:r>
            <a:r>
              <a:rPr lang="en-US" altLang="ja-JP" dirty="0" err="1" smtClean="0"/>
              <a:t>QCL</a:t>
            </a:r>
            <a:r>
              <a:rPr lang="ja-JP" altLang="en-US" dirty="0" smtClean="0"/>
              <a:t>　＋</a:t>
            </a:r>
            <a:endParaRPr lang="en-US" altLang="ja-JP" dirty="0" smtClean="0"/>
          </a:p>
          <a:p>
            <a:pPr marL="0" indent="0">
              <a:buNone/>
            </a:pPr>
            <a:r>
              <a:rPr lang="ja-JP" altLang="en-US" dirty="0" smtClean="0"/>
              <a:t>高感度なマイクロボロメーターアレイ</a:t>
            </a:r>
            <a:endParaRPr lang="en-US" altLang="ja-JP" dirty="0" smtClean="0"/>
          </a:p>
          <a:p>
            <a:pPr marL="0" indent="0">
              <a:buNone/>
            </a:pPr>
            <a:endParaRPr lang="en-US" altLang="ja-JP" dirty="0" smtClean="0"/>
          </a:p>
          <a:p>
            <a:pPr marL="0" indent="0">
              <a:buNone/>
            </a:pPr>
            <a:r>
              <a:rPr lang="ja-JP" altLang="en-US" dirty="0" smtClean="0">
                <a:solidFill>
                  <a:srgbClr val="FF0000"/>
                </a:solidFill>
              </a:rPr>
              <a:t>リアルタイムなコヒーレントイメージングが可能</a:t>
            </a:r>
            <a:endParaRPr lang="en-US" altLang="ja-JP" dirty="0" smtClean="0">
              <a:solidFill>
                <a:srgbClr val="FF0000"/>
              </a:solidFill>
            </a:endParaRPr>
          </a:p>
        </p:txBody>
      </p:sp>
    </p:spTree>
    <p:extLst>
      <p:ext uri="{BB962C8B-B14F-4D97-AF65-F5344CB8AC3E}">
        <p14:creationId xmlns:p14="http://schemas.microsoft.com/office/powerpoint/2010/main" val="35771626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800" dirty="0" smtClean="0"/>
              <a:t>対象の最大寸法</a:t>
            </a:r>
            <a:endParaRPr kumimoji="1" lang="ja-JP" altLang="en-US" sz="4800" dirty="0"/>
          </a:p>
        </p:txBody>
      </p:sp>
      <p:sp>
        <p:nvSpPr>
          <p:cNvPr id="3" name="コンテンツ プレースホルダー 2"/>
          <p:cNvSpPr>
            <a:spLocks noGrp="1"/>
          </p:cNvSpPr>
          <p:nvPr>
            <p:ph idx="1"/>
          </p:nvPr>
        </p:nvSpPr>
        <p:spPr>
          <a:xfrm>
            <a:off x="179512" y="1981200"/>
            <a:ext cx="8856984" cy="4616152"/>
          </a:xfrm>
        </p:spPr>
        <p:txBody>
          <a:bodyPr/>
          <a:lstStyle/>
          <a:p>
            <a:pPr marL="0" indent="0">
              <a:buNone/>
            </a:pPr>
            <a:r>
              <a:rPr kumimoji="1" lang="ja-JP" altLang="en-US" sz="3200" dirty="0" smtClean="0"/>
              <a:t>特定の距離</a:t>
            </a:r>
            <a:r>
              <a:rPr kumimoji="1" lang="en-US" altLang="ja-JP" sz="3200" dirty="0" smtClean="0"/>
              <a:t>d</a:t>
            </a:r>
            <a:r>
              <a:rPr kumimoji="1" lang="ja-JP" altLang="en-US" sz="3200" dirty="0" smtClean="0"/>
              <a:t>における対象の横方向最大寸法</a:t>
            </a:r>
            <a:r>
              <a:rPr kumimoji="1" lang="en-US" altLang="ja-JP" sz="3200" dirty="0" smtClean="0"/>
              <a:t>D</a:t>
            </a:r>
            <a:r>
              <a:rPr kumimoji="1" lang="ja-JP" altLang="en-US" sz="3200" dirty="0" smtClean="0"/>
              <a:t>は</a:t>
            </a:r>
            <a:endParaRPr kumimoji="1" lang="en-US" altLang="ja-JP" sz="3200" dirty="0" smtClean="0"/>
          </a:p>
          <a:p>
            <a:pPr marL="0" indent="0">
              <a:buNone/>
            </a:pPr>
            <a:endParaRPr kumimoji="1" lang="en-US" altLang="ja-JP" sz="3200" dirty="0" smtClean="0"/>
          </a:p>
          <a:p>
            <a:pPr marL="0" indent="0" algn="ctr">
              <a:buNone/>
            </a:pPr>
            <a:r>
              <a:rPr lang="en-US" altLang="ja-JP" sz="4400" dirty="0"/>
              <a:t>D = </a:t>
            </a:r>
            <a:r>
              <a:rPr lang="el-GR" altLang="ja-JP" sz="4400" dirty="0"/>
              <a:t>λ </a:t>
            </a:r>
            <a:r>
              <a:rPr lang="en-US" altLang="ja-JP" sz="4400" dirty="0" smtClean="0"/>
              <a:t>d/</a:t>
            </a:r>
            <a:r>
              <a:rPr lang="en-US" altLang="ja-JP" sz="4400" dirty="0" err="1" smtClean="0"/>
              <a:t>d</a:t>
            </a:r>
            <a:r>
              <a:rPr lang="en-US" altLang="ja-JP" sz="4400" baseline="-25000" dirty="0" err="1" smtClean="0"/>
              <a:t>p</a:t>
            </a:r>
            <a:endParaRPr lang="en-US" altLang="ja-JP" sz="4400" baseline="-25000" dirty="0" smtClean="0"/>
          </a:p>
          <a:p>
            <a:pPr marL="0" indent="0" algn="ctr">
              <a:buNone/>
            </a:pPr>
            <a:r>
              <a:rPr lang="en-US" altLang="ja-JP" sz="3200" dirty="0" err="1" smtClean="0"/>
              <a:t>d</a:t>
            </a:r>
            <a:r>
              <a:rPr lang="en-US" altLang="ja-JP" sz="3200" baseline="-25000" dirty="0" err="1" smtClean="0"/>
              <a:t>p</a:t>
            </a:r>
            <a:r>
              <a:rPr lang="ja-JP" altLang="en-US" sz="3200" dirty="0" smtClean="0"/>
              <a:t>：ピクセルピッチ</a:t>
            </a:r>
            <a:endParaRPr lang="en-US" altLang="ja-JP" sz="3200" dirty="0" smtClean="0"/>
          </a:p>
          <a:p>
            <a:pPr marL="0" indent="0" algn="ctr">
              <a:buNone/>
            </a:pPr>
            <a:endParaRPr lang="en-US" altLang="ja-JP" sz="3200" dirty="0"/>
          </a:p>
          <a:p>
            <a:pPr marL="0" indent="0">
              <a:buNone/>
            </a:pPr>
            <a:r>
              <a:rPr lang="ja-JP" altLang="en-US" sz="3200" dirty="0" smtClean="0"/>
              <a:t>取得時に波長と同等の振動が起こると干渉縞が消える</a:t>
            </a:r>
            <a:endParaRPr lang="en-US" altLang="ja-JP" sz="3200" dirty="0" smtClean="0"/>
          </a:p>
        </p:txBody>
      </p:sp>
    </p:spTree>
    <p:extLst>
      <p:ext uri="{BB962C8B-B14F-4D97-AF65-F5344CB8AC3E}">
        <p14:creationId xmlns:p14="http://schemas.microsoft.com/office/powerpoint/2010/main" val="31609510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再構成</a:t>
            </a:r>
            <a:endParaRPr kumimoji="1" lang="ja-JP" altLang="en-US" dirty="0"/>
          </a:p>
        </p:txBody>
      </p:sp>
      <p:sp>
        <p:nvSpPr>
          <p:cNvPr id="3" name="コンテンツ プレースホルダー 2"/>
          <p:cNvSpPr>
            <a:spLocks noGrp="1"/>
          </p:cNvSpPr>
          <p:nvPr>
            <p:ph idx="1"/>
          </p:nvPr>
        </p:nvSpPr>
        <p:spPr>
          <a:xfrm>
            <a:off x="685800" y="1633161"/>
            <a:ext cx="7772400" cy="655712"/>
          </a:xfrm>
        </p:spPr>
        <p:txBody>
          <a:bodyPr/>
          <a:lstStyle/>
          <a:p>
            <a:pPr marL="0" indent="0">
              <a:buNone/>
            </a:pPr>
            <a:r>
              <a:rPr kumimoji="1" lang="ja-JP" altLang="en-US" dirty="0" smtClean="0"/>
              <a:t>フレネル回折積分を利用</a:t>
            </a:r>
            <a:endParaRPr kumimoji="1" lang="en-US" altLang="ja-JP" dirty="0" smtClean="0"/>
          </a:p>
          <a:p>
            <a:pPr marL="0" indent="0">
              <a:buNone/>
            </a:pPr>
            <a:endParaRPr kumimoji="1" lang="ja-JP" altLang="en-US" dirty="0"/>
          </a:p>
        </p:txBody>
      </p:sp>
      <p:pic>
        <p:nvPicPr>
          <p:cNvPr id="4" name="図 3"/>
          <p:cNvPicPr>
            <a:picLocks noChangeAspect="1"/>
          </p:cNvPicPr>
          <p:nvPr/>
        </p:nvPicPr>
        <p:blipFill rotWithShape="1">
          <a:blip r:embed="rId3"/>
          <a:srcRect l="36718" t="59844" r="26756" b="33266"/>
          <a:stretch/>
        </p:blipFill>
        <p:spPr>
          <a:xfrm>
            <a:off x="215516" y="2288873"/>
            <a:ext cx="8712968" cy="924103"/>
          </a:xfrm>
          <a:prstGeom prst="rect">
            <a:avLst/>
          </a:prstGeom>
        </p:spPr>
      </p:pic>
      <p:sp>
        <p:nvSpPr>
          <p:cNvPr id="5" name="コンテンツ プレースホルダー 2"/>
          <p:cNvSpPr txBox="1">
            <a:spLocks/>
          </p:cNvSpPr>
          <p:nvPr/>
        </p:nvSpPr>
        <p:spPr bwMode="auto">
          <a:xfrm>
            <a:off x="215516" y="3645463"/>
            <a:ext cx="8712968" cy="3212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eaLnBrk="1" fontAlgn="base" hangingPunct="1">
              <a:spcBef>
                <a:spcPct val="20000"/>
              </a:spcBef>
              <a:spcAft>
                <a:spcPct val="0"/>
              </a:spcAft>
              <a:buChar char="•"/>
              <a:defRPr kumimoji="1" sz="2954">
                <a:solidFill>
                  <a:schemeClr val="tx1"/>
                </a:solidFill>
                <a:latin typeface="+mn-lt"/>
                <a:ea typeface="+mn-ea"/>
                <a:cs typeface="+mn-cs"/>
              </a:defRPr>
            </a:lvl1pPr>
            <a:lvl2pPr marL="685817" indent="-263776" algn="l" rtl="0" eaLnBrk="1" fontAlgn="base" hangingPunct="1">
              <a:spcBef>
                <a:spcPct val="20000"/>
              </a:spcBef>
              <a:spcAft>
                <a:spcPct val="0"/>
              </a:spcAft>
              <a:buChar char="–"/>
              <a:defRPr kumimoji="1" sz="2585">
                <a:solidFill>
                  <a:schemeClr val="tx1"/>
                </a:solidFill>
                <a:latin typeface="+mn-lt"/>
                <a:ea typeface="+mn-ea"/>
                <a:cs typeface="+mn-cs"/>
              </a:defRPr>
            </a:lvl2pPr>
            <a:lvl3pPr marL="1055103" indent="-211021" algn="l" rtl="0" eaLnBrk="1" fontAlgn="base" hangingPunct="1">
              <a:spcBef>
                <a:spcPct val="20000"/>
              </a:spcBef>
              <a:spcAft>
                <a:spcPct val="0"/>
              </a:spcAft>
              <a:buChar char="•"/>
              <a:defRPr kumimoji="1" sz="2215">
                <a:solidFill>
                  <a:schemeClr val="tx1"/>
                </a:solidFill>
                <a:latin typeface="+mn-lt"/>
                <a:ea typeface="+mn-ea"/>
                <a:cs typeface="+mn-cs"/>
              </a:defRPr>
            </a:lvl3pPr>
            <a:lvl4pPr marL="1477145" indent="-211021" algn="l" rtl="0" eaLnBrk="1" fontAlgn="base" hangingPunct="1">
              <a:spcBef>
                <a:spcPct val="20000"/>
              </a:spcBef>
              <a:spcAft>
                <a:spcPct val="0"/>
              </a:spcAft>
              <a:buChar char="–"/>
              <a:defRPr kumimoji="1" sz="1846">
                <a:solidFill>
                  <a:schemeClr val="tx1"/>
                </a:solidFill>
                <a:latin typeface="+mn-lt"/>
                <a:ea typeface="+mn-ea"/>
                <a:cs typeface="+mn-cs"/>
              </a:defRPr>
            </a:lvl4pPr>
            <a:lvl5pPr marL="1899186" indent="-211021" algn="l" rtl="0" eaLnBrk="1" fontAlgn="base" hangingPunct="1">
              <a:spcBef>
                <a:spcPct val="20000"/>
              </a:spcBef>
              <a:spcAft>
                <a:spcPct val="0"/>
              </a:spcAft>
              <a:buChar char="»"/>
              <a:defRPr kumimoji="1" sz="1846">
                <a:solidFill>
                  <a:schemeClr val="tx1"/>
                </a:solidFill>
                <a:latin typeface="+mn-lt"/>
                <a:ea typeface="+mn-ea"/>
                <a:cs typeface="+mn-cs"/>
              </a:defRPr>
            </a:lvl5pPr>
            <a:lvl6pPr marL="2321227" indent="-211021" algn="l" rtl="0" eaLnBrk="1" fontAlgn="base" hangingPunct="1">
              <a:spcBef>
                <a:spcPct val="20000"/>
              </a:spcBef>
              <a:spcAft>
                <a:spcPct val="0"/>
              </a:spcAft>
              <a:buChar char="»"/>
              <a:defRPr kumimoji="1" sz="1846">
                <a:solidFill>
                  <a:schemeClr val="tx1"/>
                </a:solidFill>
                <a:latin typeface="+mn-lt"/>
                <a:ea typeface="+mn-ea"/>
                <a:cs typeface="+mn-cs"/>
              </a:defRPr>
            </a:lvl6pPr>
            <a:lvl7pPr marL="2743269" indent="-211021" algn="l" rtl="0" eaLnBrk="1" fontAlgn="base" hangingPunct="1">
              <a:spcBef>
                <a:spcPct val="20000"/>
              </a:spcBef>
              <a:spcAft>
                <a:spcPct val="0"/>
              </a:spcAft>
              <a:buChar char="»"/>
              <a:defRPr kumimoji="1" sz="1846">
                <a:solidFill>
                  <a:schemeClr val="tx1"/>
                </a:solidFill>
                <a:latin typeface="+mn-lt"/>
                <a:ea typeface="+mn-ea"/>
                <a:cs typeface="+mn-cs"/>
              </a:defRPr>
            </a:lvl7pPr>
            <a:lvl8pPr marL="3165310" indent="-211021" algn="l" rtl="0" eaLnBrk="1" fontAlgn="base" hangingPunct="1">
              <a:spcBef>
                <a:spcPct val="20000"/>
              </a:spcBef>
              <a:spcAft>
                <a:spcPct val="0"/>
              </a:spcAft>
              <a:buChar char="»"/>
              <a:defRPr kumimoji="1" sz="1846">
                <a:solidFill>
                  <a:schemeClr val="tx1"/>
                </a:solidFill>
                <a:latin typeface="+mn-lt"/>
                <a:ea typeface="+mn-ea"/>
                <a:cs typeface="+mn-cs"/>
              </a:defRPr>
            </a:lvl8pPr>
            <a:lvl9pPr marL="3587351" indent="-211021" algn="l" rtl="0" eaLnBrk="1" fontAlgn="base" hangingPunct="1">
              <a:spcBef>
                <a:spcPct val="20000"/>
              </a:spcBef>
              <a:spcAft>
                <a:spcPct val="0"/>
              </a:spcAft>
              <a:buChar char="»"/>
              <a:defRPr kumimoji="1" sz="1846">
                <a:solidFill>
                  <a:schemeClr val="tx1"/>
                </a:solidFill>
                <a:latin typeface="+mn-lt"/>
                <a:ea typeface="+mn-ea"/>
                <a:cs typeface="+mn-cs"/>
              </a:defRPr>
            </a:lvl9pPr>
          </a:lstStyle>
          <a:p>
            <a:pPr marL="0" indent="0">
              <a:buFontTx/>
              <a:buNone/>
            </a:pPr>
            <a:r>
              <a:rPr lang="ja-JP" altLang="en-US" kern="0" dirty="0" smtClean="0"/>
              <a:t>再構成像の質をあげるために</a:t>
            </a:r>
            <a:endParaRPr lang="en-US" altLang="ja-JP" kern="0" dirty="0" smtClean="0"/>
          </a:p>
          <a:p>
            <a:pPr marL="0" indent="0">
              <a:buFontTx/>
              <a:buNone/>
            </a:pPr>
            <a:r>
              <a:rPr lang="ja-JP" altLang="en-US" kern="0" dirty="0" smtClean="0"/>
              <a:t>①ホログラムに数値フィルタを用いて</a:t>
            </a:r>
            <a:r>
              <a:rPr lang="en-US" altLang="ja-JP" kern="0" dirty="0" smtClean="0"/>
              <a:t>0</a:t>
            </a:r>
            <a:r>
              <a:rPr lang="ja-JP" altLang="en-US" kern="0" dirty="0" smtClean="0"/>
              <a:t>次光を抑制</a:t>
            </a:r>
            <a:endParaRPr lang="en-US" altLang="ja-JP" kern="0" dirty="0" smtClean="0"/>
          </a:p>
          <a:p>
            <a:pPr marL="0" indent="0">
              <a:buFontTx/>
              <a:buNone/>
            </a:pPr>
            <a:r>
              <a:rPr lang="ja-JP" altLang="en-US" kern="0" dirty="0" smtClean="0"/>
              <a:t>②スペックルノイズを低減</a:t>
            </a:r>
            <a:endParaRPr lang="en-US" altLang="ja-JP" kern="0" dirty="0" smtClean="0"/>
          </a:p>
          <a:p>
            <a:pPr marL="0" indent="0">
              <a:buFontTx/>
              <a:buNone/>
            </a:pPr>
            <a:r>
              <a:rPr lang="ja-JP" altLang="en-US" kern="0" dirty="0" smtClean="0"/>
              <a:t>③ガウスアポダイゼーションマスクの利用</a:t>
            </a:r>
            <a:endParaRPr lang="en-US" altLang="ja-JP" kern="0" dirty="0" smtClean="0"/>
          </a:p>
          <a:p>
            <a:pPr marL="0" indent="0">
              <a:buFontTx/>
              <a:buNone/>
            </a:pPr>
            <a:r>
              <a:rPr lang="ja-JP" altLang="en-US" kern="0" dirty="0" smtClean="0"/>
              <a:t>④ゼロパディング</a:t>
            </a:r>
            <a:endParaRPr lang="ja-JP" altLang="en-US" kern="0" dirty="0"/>
          </a:p>
        </p:txBody>
      </p:sp>
    </p:spTree>
    <p:extLst>
      <p:ext uri="{BB962C8B-B14F-4D97-AF65-F5344CB8AC3E}">
        <p14:creationId xmlns:p14="http://schemas.microsoft.com/office/powerpoint/2010/main" val="32314133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反射配置でのセットアップ</a:t>
            </a:r>
            <a:endParaRPr kumimoji="1" lang="ja-JP" altLang="en-US" dirty="0"/>
          </a:p>
        </p:txBody>
      </p:sp>
      <p:pic>
        <p:nvPicPr>
          <p:cNvPr id="4" name="図 3"/>
          <p:cNvPicPr>
            <a:picLocks noChangeAspect="1"/>
          </p:cNvPicPr>
          <p:nvPr/>
        </p:nvPicPr>
        <p:blipFill rotWithShape="1">
          <a:blip r:embed="rId2"/>
          <a:srcRect l="33950" t="27360" r="35611" b="34250"/>
          <a:stretch/>
        </p:blipFill>
        <p:spPr>
          <a:xfrm>
            <a:off x="2051720" y="1752600"/>
            <a:ext cx="6624736" cy="4697540"/>
          </a:xfrm>
          <a:prstGeom prst="rect">
            <a:avLst/>
          </a:prstGeom>
        </p:spPr>
      </p:pic>
      <p:sp>
        <p:nvSpPr>
          <p:cNvPr id="5" name="正方形/長方形 4"/>
          <p:cNvSpPr/>
          <p:nvPr/>
        </p:nvSpPr>
        <p:spPr>
          <a:xfrm>
            <a:off x="323528" y="4725144"/>
            <a:ext cx="4462264" cy="1938992"/>
          </a:xfrm>
          <a:prstGeom prst="rect">
            <a:avLst/>
          </a:prstGeom>
        </p:spPr>
        <p:txBody>
          <a:bodyPr wrap="square">
            <a:spAutoFit/>
          </a:bodyPr>
          <a:lstStyle/>
          <a:p>
            <a:r>
              <a:rPr lang="en-US" altLang="ja-JP" sz="2000" dirty="0" err="1"/>
              <a:t>QCL</a:t>
            </a:r>
            <a:endParaRPr lang="en-US" altLang="ja-JP" sz="2000" dirty="0"/>
          </a:p>
          <a:p>
            <a:r>
              <a:rPr lang="ja-JP" altLang="en-US" sz="2000" dirty="0"/>
              <a:t>　</a:t>
            </a:r>
            <a:r>
              <a:rPr lang="en-US" altLang="ja-JP" sz="2000" dirty="0"/>
              <a:t>2.8 THz, 4 </a:t>
            </a:r>
            <a:r>
              <a:rPr lang="en-US" altLang="ja-JP" sz="2000" dirty="0" err="1"/>
              <a:t>mW</a:t>
            </a:r>
            <a:r>
              <a:rPr lang="en-US" altLang="ja-JP" sz="2000" dirty="0"/>
              <a:t>, </a:t>
            </a:r>
            <a:r>
              <a:rPr lang="ja-JP" altLang="en-US" sz="2000" dirty="0" smtClean="0"/>
              <a:t>シングルモード</a:t>
            </a:r>
            <a:endParaRPr lang="en-US" altLang="ja-JP" sz="2000" dirty="0"/>
          </a:p>
          <a:p>
            <a:r>
              <a:rPr lang="ja-JP" altLang="en-US" sz="2000" dirty="0"/>
              <a:t>カメラ</a:t>
            </a:r>
            <a:endParaRPr lang="en-US" altLang="ja-JP" sz="2000" dirty="0"/>
          </a:p>
          <a:p>
            <a:r>
              <a:rPr lang="ja-JP" altLang="en-US" sz="2000" dirty="0"/>
              <a:t>　ピクセル数　</a:t>
            </a:r>
            <a:r>
              <a:rPr lang="en-US" altLang="ja-JP" sz="2000" dirty="0"/>
              <a:t>640*480</a:t>
            </a:r>
            <a:r>
              <a:rPr lang="ja-JP" altLang="en-US" sz="2000" dirty="0"/>
              <a:t>　</a:t>
            </a:r>
            <a:endParaRPr lang="en-US" altLang="ja-JP" sz="2000" dirty="0"/>
          </a:p>
          <a:p>
            <a:r>
              <a:rPr lang="ja-JP" altLang="en-US" sz="2000" dirty="0"/>
              <a:t>　ピッチ　</a:t>
            </a:r>
            <a:r>
              <a:rPr lang="en-US" altLang="ja-JP" sz="2000" dirty="0" err="1"/>
              <a:t>25μm</a:t>
            </a:r>
            <a:endParaRPr lang="en-US" altLang="ja-JP" sz="2000" dirty="0"/>
          </a:p>
          <a:p>
            <a:r>
              <a:rPr lang="ja-JP" altLang="en-US" sz="2000" dirty="0"/>
              <a:t>　フレームレート　</a:t>
            </a:r>
            <a:r>
              <a:rPr lang="en-US" altLang="ja-JP" sz="2000" dirty="0"/>
              <a:t>25/s</a:t>
            </a:r>
            <a:endParaRPr lang="ja-JP" altLang="en-US" sz="2000" dirty="0"/>
          </a:p>
        </p:txBody>
      </p:sp>
    </p:spTree>
    <p:extLst>
      <p:ext uri="{BB962C8B-B14F-4D97-AF65-F5344CB8AC3E}">
        <p14:creationId xmlns:p14="http://schemas.microsoft.com/office/powerpoint/2010/main" val="24631875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a:t>
            </a:r>
            <a:endParaRPr kumimoji="1" lang="ja-JP" altLang="en-US" dirty="0"/>
          </a:p>
        </p:txBody>
      </p:sp>
      <p:pic>
        <p:nvPicPr>
          <p:cNvPr id="5" name="図 4"/>
          <p:cNvPicPr>
            <a:picLocks noChangeAspect="1"/>
          </p:cNvPicPr>
          <p:nvPr/>
        </p:nvPicPr>
        <p:blipFill rotWithShape="1">
          <a:blip r:embed="rId2"/>
          <a:srcRect l="67156" t="27360" r="23989" b="36219"/>
          <a:stretch/>
        </p:blipFill>
        <p:spPr>
          <a:xfrm>
            <a:off x="395536" y="1268760"/>
            <a:ext cx="2326064" cy="5379023"/>
          </a:xfrm>
          <a:prstGeom prst="rect">
            <a:avLst/>
          </a:prstGeom>
        </p:spPr>
      </p:pic>
      <p:sp>
        <p:nvSpPr>
          <p:cNvPr id="8" name="テキスト ボックス 7"/>
          <p:cNvSpPr txBox="1"/>
          <p:nvPr/>
        </p:nvSpPr>
        <p:spPr>
          <a:xfrm>
            <a:off x="1598107" y="1143076"/>
            <a:ext cx="1461968" cy="523220"/>
          </a:xfrm>
          <a:prstGeom prst="rect">
            <a:avLst/>
          </a:prstGeom>
          <a:noFill/>
        </p:spPr>
        <p:txBody>
          <a:bodyPr wrap="square" rtlCol="0">
            <a:spAutoFit/>
          </a:bodyPr>
          <a:lstStyle/>
          <a:p>
            <a:pPr algn="ctr"/>
            <a:r>
              <a:rPr kumimoji="1" lang="ja-JP" altLang="en-US" sz="2800" dirty="0" smtClean="0"/>
              <a:t>物体</a:t>
            </a:r>
            <a:endParaRPr kumimoji="1" lang="ja-JP" altLang="en-US" dirty="0"/>
          </a:p>
        </p:txBody>
      </p:sp>
      <p:sp>
        <p:nvSpPr>
          <p:cNvPr id="9" name="テキスト ボックス 8"/>
          <p:cNvSpPr txBox="1"/>
          <p:nvPr/>
        </p:nvSpPr>
        <p:spPr>
          <a:xfrm>
            <a:off x="1598107" y="3938581"/>
            <a:ext cx="1461968" cy="523220"/>
          </a:xfrm>
          <a:prstGeom prst="rect">
            <a:avLst/>
          </a:prstGeom>
          <a:noFill/>
        </p:spPr>
        <p:txBody>
          <a:bodyPr wrap="square" rtlCol="0">
            <a:spAutoFit/>
          </a:bodyPr>
          <a:lstStyle/>
          <a:p>
            <a:pPr algn="ctr"/>
            <a:r>
              <a:rPr kumimoji="1" lang="ja-JP" altLang="en-US" sz="2800" dirty="0" smtClean="0"/>
              <a:t>振幅</a:t>
            </a:r>
            <a:endParaRPr kumimoji="1" lang="ja-JP" altLang="en-US" dirty="0"/>
          </a:p>
        </p:txBody>
      </p:sp>
      <p:sp>
        <p:nvSpPr>
          <p:cNvPr id="10" name="テキスト ボックス 9"/>
          <p:cNvSpPr txBox="1"/>
          <p:nvPr/>
        </p:nvSpPr>
        <p:spPr>
          <a:xfrm>
            <a:off x="3563888" y="2245810"/>
            <a:ext cx="5207500" cy="3385542"/>
          </a:xfrm>
          <a:prstGeom prst="rect">
            <a:avLst/>
          </a:prstGeom>
          <a:noFill/>
        </p:spPr>
        <p:txBody>
          <a:bodyPr wrap="square" rtlCol="0">
            <a:spAutoFit/>
          </a:bodyPr>
          <a:lstStyle/>
          <a:p>
            <a:r>
              <a:rPr kumimoji="1" lang="ja-JP" altLang="en-US" sz="2800" dirty="0" smtClean="0"/>
              <a:t>設置距離　</a:t>
            </a:r>
            <a:r>
              <a:rPr kumimoji="1" lang="en-US" altLang="ja-JP" sz="2800" dirty="0" smtClean="0"/>
              <a:t>d=</a:t>
            </a:r>
            <a:r>
              <a:rPr kumimoji="1" lang="en-US" altLang="ja-JP" sz="2800" dirty="0" err="1" smtClean="0"/>
              <a:t>3.5cm</a:t>
            </a:r>
            <a:endParaRPr kumimoji="1" lang="en-US" altLang="ja-JP" sz="2800" dirty="0" smtClean="0"/>
          </a:p>
          <a:p>
            <a:r>
              <a:rPr lang="ja-JP" altLang="en-US" sz="2800" dirty="0" smtClean="0"/>
              <a:t>画像サイズ　</a:t>
            </a:r>
            <a:r>
              <a:rPr lang="en-US" altLang="ja-JP" sz="2800" dirty="0" smtClean="0"/>
              <a:t>15*</a:t>
            </a:r>
            <a:r>
              <a:rPr lang="en-US" altLang="ja-JP" sz="2800" dirty="0" err="1" smtClean="0"/>
              <a:t>15cm</a:t>
            </a:r>
            <a:endParaRPr lang="en-US" altLang="ja-JP" sz="2800" dirty="0" smtClean="0"/>
          </a:p>
          <a:p>
            <a:r>
              <a:rPr kumimoji="1" lang="ja-JP" altLang="en-US" sz="2800" dirty="0" smtClean="0"/>
              <a:t>（可視だと</a:t>
            </a:r>
            <a:r>
              <a:rPr kumimoji="1" lang="en-US" altLang="ja-JP" sz="2800" dirty="0" smtClean="0"/>
              <a:t>0.35*</a:t>
            </a:r>
            <a:r>
              <a:rPr kumimoji="1" lang="en-US" altLang="ja-JP" sz="2800" dirty="0" err="1" smtClean="0"/>
              <a:t>0.35cm</a:t>
            </a:r>
            <a:r>
              <a:rPr kumimoji="1" lang="ja-JP" altLang="en-US" sz="2800" dirty="0" smtClean="0"/>
              <a:t>程度）</a:t>
            </a:r>
            <a:endParaRPr kumimoji="1" lang="en-US" altLang="ja-JP" sz="2800" dirty="0" smtClean="0"/>
          </a:p>
          <a:p>
            <a:r>
              <a:rPr lang="ja-JP" altLang="en-US" sz="2800" dirty="0" smtClean="0"/>
              <a:t>視野　</a:t>
            </a:r>
            <a:r>
              <a:rPr lang="en-US" altLang="ja-JP" sz="2800" dirty="0" smtClean="0"/>
              <a:t>130°*130°</a:t>
            </a:r>
          </a:p>
          <a:p>
            <a:endParaRPr lang="en-US" altLang="ja-JP" sz="2800" dirty="0"/>
          </a:p>
          <a:p>
            <a:r>
              <a:rPr lang="ja-JP" altLang="en-US" sz="2800" dirty="0" smtClean="0"/>
              <a:t>ただし、</a:t>
            </a:r>
            <a:r>
              <a:rPr lang="en-US" altLang="ja-JP" sz="2800" dirty="0" err="1" smtClean="0"/>
              <a:t>mW</a:t>
            </a:r>
            <a:r>
              <a:rPr lang="ja-JP" altLang="en-US" sz="2800" dirty="0" smtClean="0"/>
              <a:t>の出力のため全視野を照射できなかった</a:t>
            </a:r>
            <a:endParaRPr lang="en-US" altLang="ja-JP" sz="2800" dirty="0" smtClean="0"/>
          </a:p>
          <a:p>
            <a:endParaRPr kumimoji="1" lang="ja-JP" altLang="en-US" dirty="0"/>
          </a:p>
        </p:txBody>
      </p:sp>
    </p:spTree>
    <p:extLst>
      <p:ext uri="{BB962C8B-B14F-4D97-AF65-F5344CB8AC3E}">
        <p14:creationId xmlns:p14="http://schemas.microsoft.com/office/powerpoint/2010/main" val="18731229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a:t>
            </a:r>
            <a:endParaRPr kumimoji="1" lang="ja-JP" altLang="en-US" dirty="0"/>
          </a:p>
        </p:txBody>
      </p:sp>
      <p:pic>
        <p:nvPicPr>
          <p:cNvPr id="4" name="図 3"/>
          <p:cNvPicPr>
            <a:picLocks noChangeAspect="1"/>
          </p:cNvPicPr>
          <p:nvPr/>
        </p:nvPicPr>
        <p:blipFill rotWithShape="1">
          <a:blip r:embed="rId3"/>
          <a:srcRect l="33950" t="68703" r="45075" b="12723"/>
          <a:stretch/>
        </p:blipFill>
        <p:spPr>
          <a:xfrm>
            <a:off x="107504" y="1519273"/>
            <a:ext cx="4752528" cy="2366184"/>
          </a:xfrm>
          <a:prstGeom prst="rect">
            <a:avLst/>
          </a:prstGeom>
        </p:spPr>
      </p:pic>
      <p:pic>
        <p:nvPicPr>
          <p:cNvPr id="5" name="図 4"/>
          <p:cNvPicPr>
            <a:picLocks noChangeAspect="1"/>
          </p:cNvPicPr>
          <p:nvPr/>
        </p:nvPicPr>
        <p:blipFill rotWithShape="1">
          <a:blip r:embed="rId3"/>
          <a:srcRect l="56641" t="68703" r="22882" b="9641"/>
          <a:stretch/>
        </p:blipFill>
        <p:spPr>
          <a:xfrm>
            <a:off x="214417" y="3898664"/>
            <a:ext cx="4538702" cy="2698688"/>
          </a:xfrm>
          <a:prstGeom prst="rect">
            <a:avLst/>
          </a:prstGeom>
        </p:spPr>
      </p:pic>
      <p:pic>
        <p:nvPicPr>
          <p:cNvPr id="7" name="srep13566-s1"/>
          <p:cNvPicPr>
            <a:picLocks noRot="1" noChangeAspect="1"/>
          </p:cNvPicPr>
          <p:nvPr>
            <a:videoFile r:link="rId1"/>
          </p:nvPr>
        </p:nvPicPr>
        <p:blipFill>
          <a:blip r:embed="rId4"/>
          <a:stretch>
            <a:fillRect/>
          </a:stretch>
        </p:blipFill>
        <p:spPr>
          <a:xfrm>
            <a:off x="4869136" y="1988840"/>
            <a:ext cx="4128458" cy="3096344"/>
          </a:xfrm>
          <a:prstGeom prst="rect">
            <a:avLst/>
          </a:prstGeom>
        </p:spPr>
      </p:pic>
      <p:sp>
        <p:nvSpPr>
          <p:cNvPr id="8" name="テキスト ボックス 7"/>
          <p:cNvSpPr txBox="1"/>
          <p:nvPr/>
        </p:nvSpPr>
        <p:spPr>
          <a:xfrm>
            <a:off x="5530325" y="5445224"/>
            <a:ext cx="2806080" cy="954107"/>
          </a:xfrm>
          <a:prstGeom prst="rect">
            <a:avLst/>
          </a:prstGeom>
          <a:noFill/>
        </p:spPr>
        <p:txBody>
          <a:bodyPr wrap="square" rtlCol="0">
            <a:spAutoFit/>
          </a:bodyPr>
          <a:lstStyle/>
          <a:p>
            <a:r>
              <a:rPr kumimoji="1" lang="ja-JP" altLang="en-US" sz="2800" dirty="0" smtClean="0"/>
              <a:t>電動ステージの振動の影響なし</a:t>
            </a:r>
            <a:endParaRPr kumimoji="1" lang="ja-JP" altLang="en-US" sz="2800" dirty="0"/>
          </a:p>
        </p:txBody>
      </p:sp>
    </p:spTree>
    <p:extLst>
      <p:ext uri="{BB962C8B-B14F-4D97-AF65-F5344CB8AC3E}">
        <p14:creationId xmlns:p14="http://schemas.microsoft.com/office/powerpoint/2010/main" val="309429309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5506</TotalTime>
  <Words>980</Words>
  <Application>Microsoft Office PowerPoint</Application>
  <PresentationFormat>画面に合わせる (4:3)</PresentationFormat>
  <Paragraphs>168</Paragraphs>
  <Slides>34</Slides>
  <Notes>6</Notes>
  <HiddenSlides>0</HiddenSlides>
  <MMClips>1</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34</vt:i4>
      </vt:variant>
    </vt:vector>
  </HeadingPairs>
  <TitlesOfParts>
    <vt:vector size="51" baseType="lpstr">
      <vt:lpstr>AdvOT8637dee4</vt:lpstr>
      <vt:lpstr>AdvOT8637dee4+22</vt:lpstr>
      <vt:lpstr>AdvOTdd3b7348.I+03</vt:lpstr>
      <vt:lpstr>AdvP49C2A1</vt:lpstr>
      <vt:lpstr>AdvTT773b171a</vt:lpstr>
      <vt:lpstr>AdvTT773b171a+02</vt:lpstr>
      <vt:lpstr>AdvTT8608a8d1+03</vt:lpstr>
      <vt:lpstr>AdvTT8608a8d1+22</vt:lpstr>
      <vt:lpstr>EuclidSymbol</vt:lpstr>
      <vt:lpstr>MinionPro-Regular</vt:lpstr>
      <vt:lpstr>ＭＳ Ｐゴシック</vt:lpstr>
      <vt:lpstr>ＭＳ ゴシック</vt:lpstr>
      <vt:lpstr>Osaka</vt:lpstr>
      <vt:lpstr>Arial</vt:lpstr>
      <vt:lpstr>Calibri</vt:lpstr>
      <vt:lpstr>Times New Roman</vt:lpstr>
      <vt:lpstr>テーマ1</vt:lpstr>
      <vt:lpstr>後期雑誌会</vt:lpstr>
      <vt:lpstr>イントロダクション</vt:lpstr>
      <vt:lpstr>Real-time terahertz digital holography with a quantum cascade laser  Massimiliano Locatelli, Marco Ravaro,  Saverio Bartalini, Luigi Consolino, Miriam S. Vitiello, Riccardo Cicchi,  Francesco Pavone &amp; Paolo De Natale  Sci. Rep. 5, 13566　(2015)</vt:lpstr>
      <vt:lpstr>イントロダクション</vt:lpstr>
      <vt:lpstr>対象の最大寸法</vt:lpstr>
      <vt:lpstr>再構成</vt:lpstr>
      <vt:lpstr>反射配置でのセットアップ</vt:lpstr>
      <vt:lpstr>結果</vt:lpstr>
      <vt:lpstr>結果</vt:lpstr>
      <vt:lpstr>透過配置でのセットアップ</vt:lpstr>
      <vt:lpstr>結果</vt:lpstr>
      <vt:lpstr>結果</vt:lpstr>
      <vt:lpstr>結果</vt:lpstr>
      <vt:lpstr>まとめ</vt:lpstr>
      <vt:lpstr>Phase-shifting digital holography  Ichirou Yamaguchi, Tong Zhang,    OPTICS LETTERS, Vol. 22, No. 16 (1997)</vt:lpstr>
      <vt:lpstr>イントロダクション</vt:lpstr>
      <vt:lpstr>位相シフト干渉計</vt:lpstr>
      <vt:lpstr>位相シフトDH</vt:lpstr>
      <vt:lpstr>セットアップ</vt:lpstr>
      <vt:lpstr>原理</vt:lpstr>
      <vt:lpstr>原理</vt:lpstr>
      <vt:lpstr>結果</vt:lpstr>
      <vt:lpstr>結果</vt:lpstr>
      <vt:lpstr>まとめ</vt:lpstr>
      <vt:lpstr>Phase determination method in statistical generalized phase-shifting digital holography  Nobukazu Yoshikawa   APPLIED OPTICS, Vol. 52 (2013)</vt:lpstr>
      <vt:lpstr>イントロダクション</vt:lpstr>
      <vt:lpstr>原理</vt:lpstr>
      <vt:lpstr>PowerPoint プレゼンテーション</vt:lpstr>
      <vt:lpstr>PowerPoint プレゼンテーション</vt:lpstr>
      <vt:lpstr>PowerPoint プレゼンテーション</vt:lpstr>
      <vt:lpstr>数値シミュレーション</vt:lpstr>
      <vt:lpstr>位相推定誤差</vt:lpstr>
      <vt:lpstr>結果</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論文紹介</dc:title>
  <dc:creator>taka</dc:creator>
  <cp:lastModifiedBy>takayuki ogawa</cp:lastModifiedBy>
  <cp:revision>212</cp:revision>
  <cp:lastPrinted>2015-11-27T21:06:26Z</cp:lastPrinted>
  <dcterms:created xsi:type="dcterms:W3CDTF">2014-09-28T17:15:49Z</dcterms:created>
  <dcterms:modified xsi:type="dcterms:W3CDTF">2015-11-28T15:56:32Z</dcterms:modified>
</cp:coreProperties>
</file>