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270" r:id="rId3"/>
    <p:sldId id="269" r:id="rId4"/>
    <p:sldId id="271" r:id="rId5"/>
    <p:sldId id="257" r:id="rId6"/>
    <p:sldId id="272" r:id="rId7"/>
    <p:sldId id="293" r:id="rId8"/>
    <p:sldId id="295" r:id="rId9"/>
    <p:sldId id="294" r:id="rId10"/>
    <p:sldId id="296" r:id="rId11"/>
    <p:sldId id="281" r:id="rId12"/>
    <p:sldId id="275" r:id="rId13"/>
    <p:sldId id="282" r:id="rId14"/>
    <p:sldId id="284" r:id="rId15"/>
    <p:sldId id="297" r:id="rId16"/>
    <p:sldId id="298" r:id="rId17"/>
    <p:sldId id="285" r:id="rId18"/>
    <p:sldId id="286" r:id="rId19"/>
    <p:sldId id="288" r:id="rId20"/>
    <p:sldId id="289" r:id="rId21"/>
    <p:sldId id="290" r:id="rId22"/>
    <p:sldId id="299" r:id="rId23"/>
    <p:sldId id="300" r:id="rId24"/>
    <p:sldId id="277" r:id="rId25"/>
    <p:sldId id="301" r:id="rId26"/>
  </p:sldIdLst>
  <p:sldSz cx="12192000" cy="6858000"/>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300"/>
          </a:xfrm>
          <a:prstGeom prst="rect">
            <a:avLst/>
          </a:prstGeom>
        </p:spPr>
        <p:txBody>
          <a:bodyPr vert="horz" lIns="91813" tIns="45906" rIns="91813" bIns="459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95300"/>
          </a:xfrm>
          <a:prstGeom prst="rect">
            <a:avLst/>
          </a:prstGeom>
        </p:spPr>
        <p:txBody>
          <a:bodyPr vert="horz" lIns="91813" tIns="45906" rIns="91813" bIns="45906" rtlCol="0"/>
          <a:lstStyle>
            <a:lvl1pPr algn="r">
              <a:defRPr sz="1200"/>
            </a:lvl1pPr>
          </a:lstStyle>
          <a:p>
            <a:fld id="{1829177F-DBEE-46B2-9048-8B008CC80271}" type="datetimeFigureOut">
              <a:rPr kumimoji="1" lang="ja-JP" altLang="en-US" smtClean="0"/>
              <a:t>2015/6/19</a:t>
            </a:fld>
            <a:endParaRPr kumimoji="1" lang="ja-JP" altLang="en-US"/>
          </a:p>
        </p:txBody>
      </p:sp>
      <p:sp>
        <p:nvSpPr>
          <p:cNvPr id="4" name="スライド イメージ プレースホルダー 3"/>
          <p:cNvSpPr>
            <a:spLocks noGrp="1" noRot="1" noChangeAspect="1"/>
          </p:cNvSpPr>
          <p:nvPr>
            <p:ph type="sldImg" idx="2"/>
          </p:nvPr>
        </p:nvSpPr>
        <p:spPr>
          <a:xfrm>
            <a:off x="466725" y="1235075"/>
            <a:ext cx="5924550" cy="3332163"/>
          </a:xfrm>
          <a:prstGeom prst="rect">
            <a:avLst/>
          </a:prstGeom>
          <a:noFill/>
          <a:ln w="12700">
            <a:solidFill>
              <a:prstClr val="black"/>
            </a:solidFill>
          </a:ln>
        </p:spPr>
        <p:txBody>
          <a:bodyPr vert="horz" lIns="91813" tIns="45906" rIns="91813" bIns="45906" rtlCol="0" anchor="ctr"/>
          <a:lstStyle/>
          <a:p>
            <a:endParaRPr lang="ja-JP" altLang="en-US"/>
          </a:p>
        </p:txBody>
      </p:sp>
      <p:sp>
        <p:nvSpPr>
          <p:cNvPr id="5" name="ノート プレースホルダー 4"/>
          <p:cNvSpPr>
            <a:spLocks noGrp="1"/>
          </p:cNvSpPr>
          <p:nvPr>
            <p:ph type="body" sz="quarter" idx="3"/>
          </p:nvPr>
        </p:nvSpPr>
        <p:spPr>
          <a:xfrm>
            <a:off x="685801" y="4751389"/>
            <a:ext cx="5486400" cy="3889375"/>
          </a:xfrm>
          <a:prstGeom prst="rect">
            <a:avLst/>
          </a:prstGeom>
        </p:spPr>
        <p:txBody>
          <a:bodyPr vert="horz" lIns="91813" tIns="45906" rIns="91813" bIns="459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8951"/>
            <a:ext cx="2971800" cy="495300"/>
          </a:xfrm>
          <a:prstGeom prst="rect">
            <a:avLst/>
          </a:prstGeom>
        </p:spPr>
        <p:txBody>
          <a:bodyPr vert="horz" lIns="91813" tIns="45906" rIns="91813" bIns="459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378951"/>
            <a:ext cx="2971800" cy="495300"/>
          </a:xfrm>
          <a:prstGeom prst="rect">
            <a:avLst/>
          </a:prstGeom>
        </p:spPr>
        <p:txBody>
          <a:bodyPr vert="horz" lIns="91813" tIns="45906" rIns="91813" bIns="45906" rtlCol="0" anchor="b"/>
          <a:lstStyle>
            <a:lvl1pPr algn="r">
              <a:defRPr sz="1200"/>
            </a:lvl1pPr>
          </a:lstStyle>
          <a:p>
            <a:fld id="{514CA487-DCF1-44A5-9353-BAC56DD3FA43}" type="slidenum">
              <a:rPr kumimoji="1" lang="ja-JP" altLang="en-US" smtClean="0"/>
              <a:t>‹#›</a:t>
            </a:fld>
            <a:endParaRPr kumimoji="1" lang="ja-JP" altLang="en-US"/>
          </a:p>
        </p:txBody>
      </p:sp>
    </p:spTree>
    <p:extLst>
      <p:ext uri="{BB962C8B-B14F-4D97-AF65-F5344CB8AC3E}">
        <p14:creationId xmlns:p14="http://schemas.microsoft.com/office/powerpoint/2010/main" val="10526548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ストレール比　無収差との比</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9</a:t>
            </a:fld>
            <a:endParaRPr kumimoji="1" lang="ja-JP" altLang="en-US"/>
          </a:p>
        </p:txBody>
      </p:sp>
    </p:spTree>
    <p:extLst>
      <p:ext uri="{BB962C8B-B14F-4D97-AF65-F5344CB8AC3E}">
        <p14:creationId xmlns:p14="http://schemas.microsoft.com/office/powerpoint/2010/main" val="226877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微小管阻害薬によって引き起こされる形態学的変化の前の観察は，いくつかの段階的な線維芽細胞の収縮の方向性の低下ではなく，実際に収縮強度の急激な発生と増加を期待するものを主導している可能性があります．これらは，</a:t>
            </a:r>
            <a:r>
              <a:rPr lang="en-US" altLang="ja-JP" dirty="0"/>
              <a:t>TPA</a:t>
            </a:r>
            <a:r>
              <a:rPr lang="ja-JP" altLang="ja-JP" dirty="0"/>
              <a:t>およびその他の要因によって破壊された後でも，これらの微小管阻害剤はまた，アクチン含有ストレス繊維の急速な回復を引き起こすことが判明するのは非常に予想外でした．</a:t>
            </a:r>
            <a:endParaRPr lang="en-US" altLang="ja-JP" dirty="0"/>
          </a:p>
          <a:p>
            <a:r>
              <a:rPr lang="ja-JP" altLang="ja-JP" dirty="0"/>
              <a:t>収縮性の観察された増加のための第</a:t>
            </a:r>
            <a:r>
              <a:rPr lang="en-US" altLang="ja-JP" dirty="0"/>
              <a:t>2</a:t>
            </a:r>
            <a:r>
              <a:rPr lang="ja-JP" altLang="ja-JP" dirty="0"/>
              <a:t>の可能性の説明は，これらのフィラメントは，その微小管の微小管阻害剤によって破壊されている線維芽細胞に崩壊することが示されているので，それは，中間フィラメントの正常な細胞質配列の崩壊に起因するかもしれないということです．</a:t>
            </a:r>
            <a:r>
              <a:rPr lang="en-US" altLang="ja-JP" dirty="0"/>
              <a:t>5</a:t>
            </a:r>
            <a:r>
              <a:rPr lang="ja-JP" altLang="en-US" dirty="0"/>
              <a:t>時間が５分</a:t>
            </a:r>
            <a:endParaRPr lang="en-US" altLang="ja-JP" dirty="0"/>
          </a:p>
          <a:p>
            <a:r>
              <a:rPr lang="en-US" altLang="ja-JP" dirty="0"/>
              <a:t>Fig.8</a:t>
            </a:r>
            <a:r>
              <a:rPr lang="ja-JP" altLang="ja-JP" dirty="0"/>
              <a:t>（</a:t>
            </a:r>
            <a:r>
              <a:rPr lang="en-US" altLang="ja-JP" dirty="0"/>
              <a:t>a</a:t>
            </a:r>
            <a:r>
              <a:rPr lang="ja-JP" altLang="ja-JP" dirty="0"/>
              <a:t>）に模式的に示す第</a:t>
            </a:r>
            <a:r>
              <a:rPr lang="en-US" altLang="ja-JP" dirty="0"/>
              <a:t>3</a:t>
            </a:r>
            <a:r>
              <a:rPr lang="ja-JP" altLang="ja-JP" dirty="0"/>
              <a:t>の可能な説明は，細胞質微小管は，通常，大きな押圧力を発揮することであり，このプッシュは，部分的にアクチンストレスファイバーのプルを相殺すること．微小管は，抗微小管薬により破壊された場合このように，ストレスファイバーの収縮力の大部分は，それによって増加した歪みを生成し，基層に加わることになります．このタイプのモデルでは，細胞のアクチンとミオシンによって生成された収縮力の任意の実際の増加があるわけではありません．むしろ，主な効果は，細胞の力の再配分です．</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23</a:t>
            </a:fld>
            <a:endParaRPr kumimoji="1" lang="ja-JP" altLang="en-US"/>
          </a:p>
        </p:txBody>
      </p:sp>
    </p:spTree>
    <p:extLst>
      <p:ext uri="{BB962C8B-B14F-4D97-AF65-F5344CB8AC3E}">
        <p14:creationId xmlns:p14="http://schemas.microsoft.com/office/powerpoint/2010/main" val="226882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コマ収差</a:t>
            </a:r>
          </a:p>
          <a:p>
            <a:r>
              <a:rPr lang="ja-JP" altLang="en-US" dirty="0"/>
              <a:t>光軸に対して平行でなく、角度がついた状態でレンズに光が入ると、下図のように、その光がレンズに入って作る焦点が一点に集まらず、しかも、その焦点面</a:t>
            </a:r>
            <a:r>
              <a:rPr lang="en-US" altLang="ja-JP" dirty="0"/>
              <a:t>(</a:t>
            </a:r>
            <a:r>
              <a:rPr lang="ja-JP" altLang="en-US" dirty="0"/>
              <a:t>ピント面</a:t>
            </a:r>
            <a:r>
              <a:rPr lang="en-US" altLang="ja-JP" dirty="0"/>
              <a:t>)</a:t>
            </a:r>
            <a:r>
              <a:rPr lang="ja-JP" altLang="en-US" dirty="0" err="1"/>
              <a:t>が結</a:t>
            </a:r>
            <a:r>
              <a:rPr lang="ja-JP" altLang="en-US" dirty="0"/>
              <a:t>像面と一致せずに傾くため</a:t>
            </a:r>
          </a:p>
          <a:p>
            <a:endParaRPr kumimoji="1" lang="en-US" altLang="ja-JP" dirty="0" smtClean="0"/>
          </a:p>
          <a:p>
            <a:r>
              <a:rPr kumimoji="1" lang="ja-JP" altLang="en-US" dirty="0" smtClean="0"/>
              <a:t>接線方向　サジタル方向</a:t>
            </a:r>
            <a:endParaRPr kumimoji="1" lang="en-US" altLang="ja-JP" dirty="0" smtClean="0"/>
          </a:p>
          <a:p>
            <a:endParaRPr kumimoji="1" lang="en-US" altLang="ja-JP" dirty="0" smtClean="0"/>
          </a:p>
          <a:p>
            <a:r>
              <a:rPr kumimoji="1" lang="ja-JP" altLang="en-US" dirty="0" smtClean="0"/>
              <a:t>非点湾曲</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10</a:t>
            </a:fld>
            <a:endParaRPr kumimoji="1" lang="ja-JP" altLang="en-US"/>
          </a:p>
        </p:txBody>
      </p:sp>
    </p:spTree>
    <p:extLst>
      <p:ext uri="{BB962C8B-B14F-4D97-AF65-F5344CB8AC3E}">
        <p14:creationId xmlns:p14="http://schemas.microsoft.com/office/powerpoint/2010/main" val="362798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スズランの細胞</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11</a:t>
            </a:fld>
            <a:endParaRPr kumimoji="1" lang="ja-JP" altLang="en-US"/>
          </a:p>
        </p:txBody>
      </p:sp>
    </p:spTree>
    <p:extLst>
      <p:ext uri="{BB962C8B-B14F-4D97-AF65-F5344CB8AC3E}">
        <p14:creationId xmlns:p14="http://schemas.microsoft.com/office/powerpoint/2010/main" val="309920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すべて</a:t>
            </a:r>
            <a:r>
              <a:rPr lang="en-US" altLang="ja-JP" dirty="0"/>
              <a:t>800 nm</a:t>
            </a:r>
            <a:r>
              <a:rPr lang="ja-JP" altLang="ja-JP" dirty="0"/>
              <a:t>の波長．</a:t>
            </a:r>
            <a:r>
              <a:rPr lang="en-US" altLang="ja-JP" dirty="0"/>
              <a:t>12-fs</a:t>
            </a:r>
            <a:r>
              <a:rPr lang="ja-JP" altLang="ja-JP" dirty="0"/>
              <a:t>のパルス幅と</a:t>
            </a:r>
            <a:r>
              <a:rPr lang="en-US" altLang="ja-JP" dirty="0"/>
              <a:t>100 nm</a:t>
            </a:r>
            <a:r>
              <a:rPr lang="ja-JP" altLang="ja-JP" dirty="0"/>
              <a:t>の帯域幅（</a:t>
            </a:r>
            <a:r>
              <a:rPr lang="en-US" altLang="ja-JP" dirty="0" err="1"/>
              <a:t>Femtolasers</a:t>
            </a:r>
            <a:r>
              <a:rPr lang="ja-JP" altLang="ja-JP" dirty="0"/>
              <a:t>）の光源</a:t>
            </a:r>
            <a:endParaRPr lang="en-US" altLang="ja-JP" dirty="0"/>
          </a:p>
          <a:p>
            <a:r>
              <a:rPr lang="ja-JP" altLang="ja-JP" dirty="0"/>
              <a:t>自己相関分光計により測定したファイバーを通って伝播した後のパルス幅とスペクトル</a:t>
            </a:r>
            <a:endParaRPr lang="en-US" altLang="ja-JP" dirty="0"/>
          </a:p>
          <a:p>
            <a:endParaRPr lang="en-US" altLang="ja-JP" dirty="0"/>
          </a:p>
          <a:p>
            <a:r>
              <a:rPr lang="en-US" altLang="ja-JP" dirty="0"/>
              <a:t>SM</a:t>
            </a:r>
            <a:r>
              <a:rPr lang="ja-JP" altLang="en-US" dirty="0"/>
              <a:t>：</a:t>
            </a:r>
            <a:r>
              <a:rPr lang="en-US" altLang="ja-JP" dirty="0"/>
              <a:t>12ps</a:t>
            </a:r>
          </a:p>
          <a:p>
            <a:r>
              <a:rPr lang="en-US" altLang="ja-JP" dirty="0"/>
              <a:t>PBF:0.7ps</a:t>
            </a:r>
          </a:p>
          <a:p>
            <a:r>
              <a:rPr lang="ja-JP" altLang="ja-JP" dirty="0"/>
              <a:t>しかし，スペクトル帯域幅は，低損失伝播の狭い窓により</a:t>
            </a:r>
            <a:r>
              <a:rPr lang="en-US" altLang="ja-JP" dirty="0"/>
              <a:t>60nm</a:t>
            </a:r>
            <a:r>
              <a:rPr lang="ja-JP" altLang="ja-JP" dirty="0"/>
              <a:t>に縮小される．</a:t>
            </a:r>
            <a:endParaRPr lang="en-US" altLang="ja-JP" dirty="0"/>
          </a:p>
          <a:p>
            <a:endParaRPr lang="en-US" altLang="ja-JP" dirty="0"/>
          </a:p>
          <a:p>
            <a:r>
              <a:rPr lang="en-US" altLang="ja-JP" dirty="0"/>
              <a:t>DCPCF:</a:t>
            </a:r>
            <a:r>
              <a:rPr lang="ja-JP" altLang="en-US" dirty="0"/>
              <a:t>行きコア</a:t>
            </a:r>
            <a:r>
              <a:rPr lang="en-US" altLang="ja-JP" dirty="0"/>
              <a:t>(SM)</a:t>
            </a:r>
            <a:r>
              <a:rPr lang="ja-JP" altLang="en-US" dirty="0"/>
              <a:t>と内側　</a:t>
            </a:r>
            <a:r>
              <a:rPr lang="en-US" altLang="ja-JP" dirty="0"/>
              <a:t>MPM</a:t>
            </a:r>
            <a:r>
              <a:rPr lang="ja-JP" altLang="en-US" dirty="0"/>
              <a:t>内側と外側</a:t>
            </a:r>
            <a:endParaRPr lang="en-US" altLang="ja-JP" dirty="0"/>
          </a:p>
          <a:p>
            <a:r>
              <a:rPr lang="ja-JP" altLang="en-US" dirty="0"/>
              <a:t>大きいコアサイズ　不要な非線形効果を抑えることができる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15</a:t>
            </a:fld>
            <a:endParaRPr kumimoji="1" lang="ja-JP" altLang="en-US"/>
          </a:p>
        </p:txBody>
      </p:sp>
    </p:spTree>
    <p:extLst>
      <p:ext uri="{BB962C8B-B14F-4D97-AF65-F5344CB8AC3E}">
        <p14:creationId xmlns:p14="http://schemas.microsoft.com/office/powerpoint/2010/main" val="16625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(a)6μm</a:t>
            </a:r>
            <a:r>
              <a:rPr kumimoji="1" lang="ja-JP" altLang="en-US" dirty="0" smtClean="0"/>
              <a:t>のビーズ</a:t>
            </a:r>
            <a:r>
              <a:rPr kumimoji="1" lang="en-US" altLang="ja-JP" dirty="0" smtClean="0"/>
              <a:t>;</a:t>
            </a:r>
          </a:p>
          <a:p>
            <a:r>
              <a:rPr kumimoji="1" lang="en-US" altLang="ja-JP" dirty="0" smtClean="0"/>
              <a:t>(b)</a:t>
            </a:r>
            <a:r>
              <a:rPr kumimoji="1" lang="ja-JP" altLang="en-US" dirty="0" smtClean="0"/>
              <a:t>骨構造</a:t>
            </a:r>
          </a:p>
          <a:p>
            <a:r>
              <a:rPr kumimoji="1" lang="en-US" altLang="ja-JP" dirty="0" smtClean="0"/>
              <a:t>(d</a:t>
            </a:r>
            <a:r>
              <a:rPr kumimoji="1" lang="ja-JP" altLang="en-US" dirty="0" smtClean="0"/>
              <a:t>）軟骨細胞</a:t>
            </a:r>
          </a:p>
          <a:p>
            <a:endParaRPr kumimoji="1" lang="ja-JP" altLang="en-US" dirty="0" smtClean="0"/>
          </a:p>
          <a:p>
            <a:r>
              <a:rPr kumimoji="1" lang="en-US" altLang="ja-JP" dirty="0" smtClean="0"/>
              <a:t>(e)</a:t>
            </a:r>
            <a:r>
              <a:rPr kumimoji="1" lang="ja-JP" altLang="en-US" dirty="0" smtClean="0"/>
              <a:t>ウシ膝関節軟骨サンプル白色光顕微鏡写真</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17</a:t>
            </a:fld>
            <a:endParaRPr kumimoji="1" lang="ja-JP" altLang="en-US"/>
          </a:p>
        </p:txBody>
      </p:sp>
    </p:spTree>
    <p:extLst>
      <p:ext uri="{BB962C8B-B14F-4D97-AF65-F5344CB8AC3E}">
        <p14:creationId xmlns:p14="http://schemas.microsoft.com/office/powerpoint/2010/main" val="217400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牽引力および再編成コラーゲンの配向は，形態形成の重要な機能を果たす．</a:t>
            </a:r>
            <a:endParaRPr lang="en-US" altLang="ja-JP" dirty="0"/>
          </a:p>
          <a:p>
            <a:r>
              <a:rPr lang="ja-JP" altLang="ja-JP" dirty="0"/>
              <a:t>これらの細胞牽引力</a:t>
            </a:r>
            <a:r>
              <a:rPr lang="en-US" altLang="ja-JP" dirty="0"/>
              <a:t>(</a:t>
            </a:r>
            <a:r>
              <a:rPr lang="ja-JP" altLang="en-US" dirty="0"/>
              <a:t>収縮力</a:t>
            </a:r>
            <a:r>
              <a:rPr lang="en-US" altLang="ja-JP" dirty="0"/>
              <a:t>)</a:t>
            </a:r>
            <a:r>
              <a:rPr lang="ja-JP" altLang="ja-JP" dirty="0"/>
              <a:t>は細胞質アクチンとミオシンのネットワークによって生成されることが知られている</a:t>
            </a:r>
            <a:endParaRPr lang="en-US" altLang="ja-JP" dirty="0"/>
          </a:p>
          <a:p>
            <a:endParaRPr lang="en-US" altLang="ja-JP" dirty="0"/>
          </a:p>
          <a:p>
            <a:pPr defTabSz="918121">
              <a:defRPr/>
            </a:pPr>
            <a:r>
              <a:rPr lang="ja-JP" altLang="ja-JP" dirty="0"/>
              <a:t>微小管</a:t>
            </a:r>
            <a:r>
              <a:rPr lang="en-US" altLang="ja-JP" dirty="0"/>
              <a:t>(</a:t>
            </a:r>
            <a:r>
              <a:rPr lang="ja-JP" altLang="en-US" dirty="0"/>
              <a:t>チューブリン</a:t>
            </a:r>
            <a:r>
              <a:rPr lang="en-US" altLang="ja-JP" dirty="0"/>
              <a:t>)</a:t>
            </a:r>
            <a:r>
              <a:rPr lang="ja-JP" altLang="en-US" dirty="0"/>
              <a:t>：細胞骨格のひとつ　分裂時に形成される</a:t>
            </a:r>
            <a:r>
              <a:rPr lang="en-US" altLang="ja-JP" dirty="0"/>
              <a:t>(</a:t>
            </a:r>
            <a:r>
              <a:rPr lang="ja-JP" altLang="en-US" dirty="0"/>
              <a:t>押す力</a:t>
            </a:r>
            <a:r>
              <a:rPr lang="en-US" altLang="ja-JP" dirty="0"/>
              <a:t>)</a:t>
            </a:r>
            <a:endParaRPr lang="ja-JP" altLang="ja-JP" dirty="0"/>
          </a:p>
          <a:p>
            <a:r>
              <a:rPr lang="ja-JP" altLang="ja-JP" dirty="0"/>
              <a:t>微小管脱重合薬</a:t>
            </a:r>
            <a:r>
              <a:rPr lang="en-US" altLang="ja-JP" dirty="0"/>
              <a:t>(</a:t>
            </a:r>
            <a:r>
              <a:rPr lang="ja-JP" altLang="en-US" dirty="0"/>
              <a:t>収縮力を生成</a:t>
            </a:r>
            <a:r>
              <a:rPr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19</a:t>
            </a:fld>
            <a:endParaRPr kumimoji="1" lang="ja-JP" altLang="en-US"/>
          </a:p>
        </p:txBody>
      </p:sp>
    </p:spTree>
    <p:extLst>
      <p:ext uri="{BB962C8B-B14F-4D97-AF65-F5344CB8AC3E}">
        <p14:creationId xmlns:p14="http://schemas.microsoft.com/office/powerpoint/2010/main" val="49276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dirty="0"/>
                  <a:t>C3H10T1/ 2</a:t>
                </a:r>
                <a:r>
                  <a:rPr lang="ja-JP" altLang="ja-JP" dirty="0"/>
                  <a:t>マウス胚線維芽細胞を，</a:t>
                </a:r>
                <a:r>
                  <a:rPr lang="en-US" altLang="ja-JP" dirty="0"/>
                  <a:t>10</a:t>
                </a:r>
                <a:r>
                  <a:rPr lang="ja-JP" altLang="ja-JP" dirty="0"/>
                  <a:t>％ウシ胎仔血清，</a:t>
                </a:r>
                <a:r>
                  <a:rPr lang="en-US" altLang="ja-JP" dirty="0"/>
                  <a:t>100unitsm</a:t>
                </a:r>
                <a14:m>
                  <m:oMath xmlns:m="http://schemas.openxmlformats.org/officeDocument/2006/math">
                    <m:sSup>
                      <m:sSupPr>
                        <m:ctrlPr>
                          <a:rPr lang="ja-JP" altLang="ja-JP" i="1">
                            <a:latin typeface="Cambria Math" panose="02040503050406030204" pitchFamily="18" charset="0"/>
                          </a:rPr>
                        </m:ctrlPr>
                      </m:sSupPr>
                      <m:e>
                        <m:r>
                          <m:rPr>
                            <m:sty m:val="p"/>
                          </m:rPr>
                          <a:rPr lang="en-US" altLang="ja-JP">
                            <a:latin typeface="Cambria Math" panose="02040503050406030204" pitchFamily="18" charset="0"/>
                          </a:rPr>
                          <m:t>l</m:t>
                        </m:r>
                      </m:e>
                      <m:sup>
                        <m:r>
                          <a:rPr lang="en-US" altLang="ja-JP" i="1">
                            <a:latin typeface="Cambria Math" panose="02040503050406030204" pitchFamily="18" charset="0"/>
                          </a:rPr>
                          <m:t>−1</m:t>
                        </m:r>
                      </m:sup>
                    </m:sSup>
                  </m:oMath>
                </a14:m>
                <a:r>
                  <a:rPr lang="en-US" altLang="ja-JP" dirty="0"/>
                  <a:t> </a:t>
                </a:r>
                <a:r>
                  <a:rPr lang="ja-JP" altLang="ja-JP" dirty="0"/>
                  <a:t>ペニシリン，</a:t>
                </a:r>
                <a:r>
                  <a:rPr lang="en-US" altLang="ja-JP" dirty="0"/>
                  <a:t>100 </a:t>
                </a:r>
                <a14:m>
                  <m:oMath xmlns:m="http://schemas.openxmlformats.org/officeDocument/2006/math">
                    <m:sSup>
                      <m:sSupPr>
                        <m:ctrlPr>
                          <a:rPr lang="ja-JP" altLang="ja-JP" i="1">
                            <a:latin typeface="Cambria Math" panose="02040503050406030204" pitchFamily="18" charset="0"/>
                          </a:rPr>
                        </m:ctrlPr>
                      </m:sSupPr>
                      <m:e>
                        <m:r>
                          <m:rPr>
                            <m:sty m:val="p"/>
                          </m:rPr>
                          <a:rPr lang="en-US" altLang="ja-JP">
                            <a:latin typeface="Cambria Math" panose="02040503050406030204" pitchFamily="18" charset="0"/>
                          </a:rPr>
                          <m:t>μgml</m:t>
                        </m:r>
                      </m:e>
                      <m:sup>
                        <m:r>
                          <a:rPr lang="en-US" altLang="ja-JP" i="1">
                            <a:latin typeface="Cambria Math" panose="02040503050406030204" pitchFamily="18" charset="0"/>
                          </a:rPr>
                          <m:t>−1</m:t>
                        </m:r>
                      </m:sup>
                    </m:sSup>
                  </m:oMath>
                </a14:m>
                <a:r>
                  <a:rPr lang="ja-JP" altLang="ja-JP" dirty="0"/>
                  <a:t>ストレプトマイシン，および</a:t>
                </a:r>
                <a:r>
                  <a:rPr lang="en-US" altLang="ja-JP" dirty="0"/>
                  <a:t>7-5mM-Hepes</a:t>
                </a:r>
                <a:r>
                  <a:rPr lang="ja-JP" altLang="ja-JP" dirty="0"/>
                  <a:t>を補充したハンクス塩イーグル</a:t>
                </a:r>
                <a:r>
                  <a:rPr lang="en-US" altLang="ja-JP" dirty="0"/>
                  <a:t>MEM</a:t>
                </a:r>
                <a:r>
                  <a:rPr lang="ja-JP" altLang="ja-JP" dirty="0"/>
                  <a:t>で培養した．細胞をトリプシン</a:t>
                </a:r>
                <a:r>
                  <a:rPr lang="en-US" altLang="ja-JP" dirty="0"/>
                  <a:t>-EDTA</a:t>
                </a:r>
                <a:r>
                  <a:rPr lang="ja-JP" altLang="ja-JP" dirty="0"/>
                  <a:t>溶液で短時間処理により組織培養フラスコから除去し，カバーガラスやシリコンゴム基質のいずれかの上にプレーティングした．細胞は，プレーティング後</a:t>
                </a:r>
                <a:r>
                  <a:rPr lang="en-US" altLang="ja-JP" dirty="0"/>
                  <a:t>1~5</a:t>
                </a:r>
                <a:r>
                  <a:rPr lang="ja-JP" altLang="ja-JP" dirty="0"/>
                  <a:t>日の実験に使用した．</a:t>
                </a:r>
                <a:endParaRPr lang="en-US" altLang="ja-JP" b="1" dirty="0"/>
              </a:p>
              <a:p>
                <a:endParaRPr lang="en-US" altLang="ja-JP" b="1" dirty="0"/>
              </a:p>
              <a:p>
                <a:r>
                  <a:rPr lang="ja-JP" altLang="en-US" b="1" dirty="0"/>
                  <a:t>ペニシリン，ストレプトマイシン：抗生物質　　</a:t>
                </a:r>
                <a:endParaRPr lang="en-US" altLang="ja-JP" b="1" dirty="0"/>
              </a:p>
              <a:p>
                <a:endParaRPr lang="en-US" altLang="ja-JP" b="1" dirty="0"/>
              </a:p>
              <a:p>
                <a:r>
                  <a:rPr lang="ja-JP" altLang="en-US" b="1" dirty="0"/>
                  <a:t>血清には、ホルモンの供給源としての働き、培地の緩衝作用の増強、フェノールレッドや各種プロテアーゼからの保護効果などが知られているが、未知の物質が多く、いまだに血清を代替する物質も見つかっていないため、しかたなく添加している。</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C3H10T1/ 2</a:t>
                </a:r>
                <a:r>
                  <a:rPr kumimoji="1" lang="ja-JP" altLang="ja-JP" sz="1200" kern="1200" dirty="0">
                    <a:solidFill>
                      <a:schemeClr val="tx1"/>
                    </a:solidFill>
                    <a:effectLst/>
                    <a:latin typeface="+mn-lt"/>
                    <a:ea typeface="+mn-ea"/>
                    <a:cs typeface="+mn-cs"/>
                  </a:rPr>
                  <a:t>マウス胚線維芽細胞を，</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％ウシ胎仔血清，</a:t>
                </a:r>
                <a:r>
                  <a:rPr kumimoji="1" lang="en-US" altLang="ja-JP" sz="1200" kern="1200" dirty="0">
                    <a:solidFill>
                      <a:schemeClr val="tx1"/>
                    </a:solidFill>
                    <a:effectLst/>
                    <a:latin typeface="+mn-lt"/>
                    <a:ea typeface="+mn-ea"/>
                    <a:cs typeface="+mn-cs"/>
                  </a:rPr>
                  <a:t>100unitsm</a:t>
                </a:r>
                <a:r>
                  <a:rPr kumimoji="1" lang="en-US" altLang="ja-JP" sz="1200" i="0" kern="1200">
                    <a:solidFill>
                      <a:schemeClr val="tx1"/>
                    </a:solidFill>
                    <a:effectLst/>
                    <a:latin typeface="+mn-lt"/>
                    <a:ea typeface="+mn-ea"/>
                    <a:cs typeface="+mn-cs"/>
                  </a:rPr>
                  <a:t>l</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a:t>
                </a:r>
                <a:r>
                  <a:rPr kumimoji="1" lang="ja-JP" altLang="ja-JP" sz="1200" i="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ペニシリン，</a:t>
                </a:r>
                <a:r>
                  <a:rPr kumimoji="1" lang="en-US" altLang="ja-JP" sz="1200" kern="1200" dirty="0">
                    <a:solidFill>
                      <a:schemeClr val="tx1"/>
                    </a:solidFill>
                    <a:effectLst/>
                    <a:latin typeface="+mn-lt"/>
                    <a:ea typeface="+mn-ea"/>
                    <a:cs typeface="+mn-cs"/>
                  </a:rPr>
                  <a:t>100 </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μgml</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a:t>
                </a:r>
                <a:r>
                  <a:rPr kumimoji="1" lang="ja-JP" altLang="ja-JP" sz="1200" i="0" kern="120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ストレプトマイシン，および</a:t>
                </a:r>
                <a:r>
                  <a:rPr kumimoji="1" lang="en-US" altLang="ja-JP" sz="1200" kern="1200" dirty="0">
                    <a:solidFill>
                      <a:schemeClr val="tx1"/>
                    </a:solidFill>
                    <a:effectLst/>
                    <a:latin typeface="+mn-lt"/>
                    <a:ea typeface="+mn-ea"/>
                    <a:cs typeface="+mn-cs"/>
                  </a:rPr>
                  <a:t>7-5mM-Hepes</a:t>
                </a:r>
                <a:r>
                  <a:rPr kumimoji="1" lang="ja-JP" altLang="ja-JP" sz="1200" kern="1200" dirty="0">
                    <a:solidFill>
                      <a:schemeClr val="tx1"/>
                    </a:solidFill>
                    <a:effectLst/>
                    <a:latin typeface="+mn-lt"/>
                    <a:ea typeface="+mn-ea"/>
                    <a:cs typeface="+mn-cs"/>
                  </a:rPr>
                  <a:t>を補充したハンクス塩イーグル</a:t>
                </a:r>
                <a:r>
                  <a:rPr kumimoji="1" lang="en-US" altLang="ja-JP" sz="1200" kern="1200" dirty="0">
                    <a:solidFill>
                      <a:schemeClr val="tx1"/>
                    </a:solidFill>
                    <a:effectLst/>
                    <a:latin typeface="+mn-lt"/>
                    <a:ea typeface="+mn-ea"/>
                    <a:cs typeface="+mn-cs"/>
                  </a:rPr>
                  <a:t>MEM</a:t>
                </a:r>
                <a:r>
                  <a:rPr kumimoji="1" lang="ja-JP" altLang="ja-JP" sz="1200" kern="1200" dirty="0">
                    <a:solidFill>
                      <a:schemeClr val="tx1"/>
                    </a:solidFill>
                    <a:effectLst/>
                    <a:latin typeface="+mn-lt"/>
                    <a:ea typeface="+mn-ea"/>
                    <a:cs typeface="+mn-cs"/>
                  </a:rPr>
                  <a:t>で培養した．細胞をトリプシン</a:t>
                </a:r>
                <a:r>
                  <a:rPr kumimoji="1" lang="en-US" altLang="ja-JP" sz="1200" kern="1200" dirty="0">
                    <a:solidFill>
                      <a:schemeClr val="tx1"/>
                    </a:solidFill>
                    <a:effectLst/>
                    <a:latin typeface="+mn-lt"/>
                    <a:ea typeface="+mn-ea"/>
                    <a:cs typeface="+mn-cs"/>
                  </a:rPr>
                  <a:t>-EDTA</a:t>
                </a:r>
                <a:r>
                  <a:rPr kumimoji="1" lang="ja-JP" altLang="ja-JP" sz="1200" kern="1200" dirty="0">
                    <a:solidFill>
                      <a:schemeClr val="tx1"/>
                    </a:solidFill>
                    <a:effectLst/>
                    <a:latin typeface="+mn-lt"/>
                    <a:ea typeface="+mn-ea"/>
                    <a:cs typeface="+mn-cs"/>
                  </a:rPr>
                  <a:t>溶液で短時間処理により組織培養フラスコから除去し，カバーガラスやシリコンゴム基質のいずれかの上にプレーティングした．細胞は，プレーティング後</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日の実験に使用した．</a:t>
                </a:r>
                <a:endParaRPr kumimoji="1" lang="en-US" altLang="ja-JP" sz="1200" b="1" i="0" kern="1200" dirty="0" smtClean="0">
                  <a:solidFill>
                    <a:schemeClr val="tx1"/>
                  </a:solidFill>
                  <a:effectLst/>
                  <a:latin typeface="+mn-lt"/>
                  <a:ea typeface="+mn-ea"/>
                  <a:cs typeface="+mn-cs"/>
                </a:endParaRPr>
              </a:p>
              <a:p>
                <a:endParaRPr kumimoji="1" lang="en-US" altLang="ja-JP" sz="1200" b="1" i="0" kern="1200" dirty="0" smtClean="0">
                  <a:solidFill>
                    <a:schemeClr val="tx1"/>
                  </a:solidFill>
                  <a:effectLst/>
                  <a:latin typeface="+mn-lt"/>
                  <a:ea typeface="+mn-ea"/>
                  <a:cs typeface="+mn-cs"/>
                </a:endParaRPr>
              </a:p>
              <a:p>
                <a:r>
                  <a:rPr kumimoji="1" lang="ja-JP" altLang="en-US" sz="1200" b="1" i="0" kern="1200" dirty="0" smtClean="0">
                    <a:solidFill>
                      <a:schemeClr val="tx1"/>
                    </a:solidFill>
                    <a:effectLst/>
                    <a:latin typeface="+mn-lt"/>
                    <a:ea typeface="+mn-ea"/>
                    <a:cs typeface="+mn-cs"/>
                  </a:rPr>
                  <a:t>血清</a:t>
                </a:r>
                <a:r>
                  <a:rPr kumimoji="1" lang="ja-JP" altLang="en-US" sz="1200" b="1" i="0" kern="1200" dirty="0" smtClean="0">
                    <a:solidFill>
                      <a:schemeClr val="tx1"/>
                    </a:solidFill>
                    <a:effectLst/>
                    <a:latin typeface="+mn-lt"/>
                    <a:ea typeface="+mn-ea"/>
                    <a:cs typeface="+mn-cs"/>
                  </a:rPr>
                  <a:t>には、ホルモンの供給源としての働き、培地の緩衝作用の増強、フェノールレッドや各種プロテアーゼからの保護効果などが知られているが、未知の物質が多く、いまだに血清を代替する物質も見つかっていないため、しかたなく添加してい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20</a:t>
            </a:fld>
            <a:endParaRPr kumimoji="1" lang="ja-JP" altLang="en-US"/>
          </a:p>
        </p:txBody>
      </p:sp>
    </p:spTree>
    <p:extLst>
      <p:ext uri="{BB962C8B-B14F-4D97-AF65-F5344CB8AC3E}">
        <p14:creationId xmlns:p14="http://schemas.microsoft.com/office/powerpoint/2010/main" val="64271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TPA(</a:t>
            </a:r>
            <a:r>
              <a:rPr kumimoji="1" lang="ja-JP" altLang="en-US" dirty="0" smtClean="0"/>
              <a:t>組織ポリペプチド抗原</a:t>
            </a:r>
            <a:r>
              <a:rPr kumimoji="1" lang="en-US" altLang="ja-JP" dirty="0" smtClean="0"/>
              <a:t>)</a:t>
            </a:r>
            <a:r>
              <a:rPr kumimoji="1" lang="ja-JP" altLang="en-US" dirty="0" smtClean="0"/>
              <a:t>癌細胞など反応するたんぱく質</a:t>
            </a:r>
            <a:endParaRPr kumimoji="1" lang="en-US" altLang="ja-JP" dirty="0" smtClean="0"/>
          </a:p>
          <a:p>
            <a:r>
              <a:rPr kumimoji="1" lang="ja-JP" altLang="en-US" dirty="0" smtClean="0"/>
              <a:t>アクチンストレスファイバー減少</a:t>
            </a:r>
            <a:endParaRPr kumimoji="1" lang="en-US" altLang="ja-JP" dirty="0" smtClean="0"/>
          </a:p>
          <a:p>
            <a:endParaRPr kumimoji="1" lang="ja-JP" altLang="en-US" dirty="0" smtClean="0"/>
          </a:p>
          <a:p>
            <a:r>
              <a:rPr kumimoji="1" lang="ja-JP" altLang="en-US" dirty="0" smtClean="0"/>
              <a:t>ノコダゾール：微小管脱重合薬　収縮力　大</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21</a:t>
            </a:fld>
            <a:endParaRPr kumimoji="1" lang="ja-JP" altLang="en-US"/>
          </a:p>
        </p:txBody>
      </p:sp>
    </p:spTree>
    <p:extLst>
      <p:ext uri="{BB962C8B-B14F-4D97-AF65-F5344CB8AC3E}">
        <p14:creationId xmlns:p14="http://schemas.microsoft.com/office/powerpoint/2010/main" val="102120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TPA(</a:t>
            </a:r>
            <a:r>
              <a:rPr kumimoji="1" lang="ja-JP" altLang="en-US" dirty="0" smtClean="0"/>
              <a:t>組織ポリペプチド抗原</a:t>
            </a:r>
            <a:r>
              <a:rPr kumimoji="1" lang="en-US" altLang="ja-JP" dirty="0" smtClean="0"/>
              <a:t>)</a:t>
            </a:r>
            <a:r>
              <a:rPr kumimoji="1" lang="ja-JP" altLang="en-US" dirty="0" smtClean="0"/>
              <a:t>癌細胞など反応するたんぱく質</a:t>
            </a:r>
            <a:endParaRPr kumimoji="1" lang="en-US" altLang="ja-JP" dirty="0" smtClean="0"/>
          </a:p>
          <a:p>
            <a:r>
              <a:rPr kumimoji="1" lang="ja-JP" altLang="en-US" dirty="0" smtClean="0"/>
              <a:t>アクチンストレスファイバー減少</a:t>
            </a:r>
            <a:endParaRPr kumimoji="1" lang="en-US" altLang="ja-JP" dirty="0" smtClean="0"/>
          </a:p>
          <a:p>
            <a:endParaRPr kumimoji="1" lang="en-US" altLang="ja-JP" dirty="0" smtClean="0"/>
          </a:p>
          <a:p>
            <a:r>
              <a:rPr kumimoji="1" lang="ja-JP" altLang="en-US" dirty="0" smtClean="0"/>
              <a:t>コルセミド：毒</a:t>
            </a:r>
            <a:endParaRPr kumimoji="1" lang="ja-JP" altLang="en-US" dirty="0"/>
          </a:p>
        </p:txBody>
      </p:sp>
      <p:sp>
        <p:nvSpPr>
          <p:cNvPr id="4" name="スライド番号プレースホルダー 3"/>
          <p:cNvSpPr>
            <a:spLocks noGrp="1"/>
          </p:cNvSpPr>
          <p:nvPr>
            <p:ph type="sldNum" sz="quarter" idx="10"/>
          </p:nvPr>
        </p:nvSpPr>
        <p:spPr/>
        <p:txBody>
          <a:bodyPr/>
          <a:lstStyle/>
          <a:p>
            <a:fld id="{514CA487-DCF1-44A5-9353-BAC56DD3FA43}" type="slidenum">
              <a:rPr kumimoji="1" lang="ja-JP" altLang="en-US" smtClean="0"/>
              <a:t>22</a:t>
            </a:fld>
            <a:endParaRPr kumimoji="1" lang="ja-JP" altLang="en-US"/>
          </a:p>
        </p:txBody>
      </p:sp>
    </p:spTree>
    <p:extLst>
      <p:ext uri="{BB962C8B-B14F-4D97-AF65-F5344CB8AC3E}">
        <p14:creationId xmlns:p14="http://schemas.microsoft.com/office/powerpoint/2010/main" val="314144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69757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17896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31838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8354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13878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134331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156970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92690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28497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199622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9C6B2E-E43A-4BBC-8814-5C587EE3CA97}" type="datetimeFigureOut">
              <a:rPr kumimoji="1" lang="ja-JP" altLang="en-US" smtClean="0"/>
              <a:pPr/>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425282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6B2E-E43A-4BBC-8814-5C587EE3CA97}" type="datetimeFigureOut">
              <a:rPr kumimoji="1" lang="ja-JP" altLang="en-US" smtClean="0"/>
              <a:pPr/>
              <a:t>2015/6/19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75832-7392-4975-9F1E-D8B33193737B}" type="slidenum">
              <a:rPr kumimoji="1" lang="ja-JP" altLang="en-US" smtClean="0"/>
              <a:pPr/>
              <a:t>‹#›</a:t>
            </a:fld>
            <a:endParaRPr kumimoji="1" lang="ja-JP" altLang="en-US"/>
          </a:p>
        </p:txBody>
      </p:sp>
    </p:spTree>
    <p:extLst>
      <p:ext uri="{BB962C8B-B14F-4D97-AF65-F5344CB8AC3E}">
        <p14:creationId xmlns:p14="http://schemas.microsoft.com/office/powerpoint/2010/main" val="4222864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3036" y="1056067"/>
            <a:ext cx="9659155" cy="646331"/>
          </a:xfrm>
          <a:prstGeom prst="rect">
            <a:avLst/>
          </a:prstGeom>
          <a:noFill/>
        </p:spPr>
        <p:txBody>
          <a:bodyPr wrap="square" rtlCol="0">
            <a:spAutoFit/>
          </a:bodyPr>
          <a:lstStyle/>
          <a:p>
            <a:pPr algn="ctr"/>
            <a:r>
              <a:rPr lang="en-US" altLang="ja-JP" sz="3600" dirty="0" smtClean="0"/>
              <a:t>1st</a:t>
            </a:r>
            <a:r>
              <a:rPr kumimoji="1" lang="en-US" altLang="ja-JP" sz="3600" dirty="0" smtClean="0"/>
              <a:t>    Journal </a:t>
            </a:r>
            <a:r>
              <a:rPr lang="en-US" altLang="ja-JP" sz="3600" dirty="0" smtClean="0"/>
              <a:t>review</a:t>
            </a:r>
            <a:endParaRPr kumimoji="1" lang="ja-JP" altLang="en-US" sz="3600" dirty="0"/>
          </a:p>
        </p:txBody>
      </p:sp>
      <p:sp>
        <p:nvSpPr>
          <p:cNvPr id="3" name="テキスト ボックス 2"/>
          <p:cNvSpPr txBox="1"/>
          <p:nvPr/>
        </p:nvSpPr>
        <p:spPr>
          <a:xfrm>
            <a:off x="953036" y="2354858"/>
            <a:ext cx="9659155" cy="1569660"/>
          </a:xfrm>
          <a:prstGeom prst="rect">
            <a:avLst/>
          </a:prstGeom>
          <a:noFill/>
        </p:spPr>
        <p:txBody>
          <a:bodyPr wrap="square" rtlCol="0">
            <a:spAutoFit/>
          </a:bodyPr>
          <a:lstStyle/>
          <a:p>
            <a:pPr algn="ctr"/>
            <a:r>
              <a:rPr lang="en-US" altLang="ja-JP" sz="4800" dirty="0" smtClean="0"/>
              <a:t>Construction of nonlinear </a:t>
            </a:r>
            <a:r>
              <a:rPr lang="en-US" altLang="ja-JP" sz="4800" dirty="0"/>
              <a:t>optical microscopy </a:t>
            </a:r>
            <a:r>
              <a:rPr lang="en-US" altLang="ja-JP" sz="4800" dirty="0" smtClean="0"/>
              <a:t>for clinical application</a:t>
            </a:r>
            <a:endParaRPr kumimoji="1" lang="ja-JP" altLang="en-US" sz="4800" dirty="0"/>
          </a:p>
        </p:txBody>
      </p:sp>
      <p:sp>
        <p:nvSpPr>
          <p:cNvPr id="4" name="テキスト ボックス 3"/>
          <p:cNvSpPr txBox="1"/>
          <p:nvPr/>
        </p:nvSpPr>
        <p:spPr>
          <a:xfrm>
            <a:off x="953035" y="5303949"/>
            <a:ext cx="9659155" cy="646331"/>
          </a:xfrm>
          <a:prstGeom prst="rect">
            <a:avLst/>
          </a:prstGeom>
          <a:noFill/>
        </p:spPr>
        <p:txBody>
          <a:bodyPr wrap="square" rtlCol="0">
            <a:spAutoFit/>
          </a:bodyPr>
          <a:lstStyle/>
          <a:p>
            <a:pPr algn="ctr"/>
            <a:r>
              <a:rPr lang="en-US" altLang="ja-JP" sz="3600" dirty="0" smtClean="0"/>
              <a:t>2015/06/17  M2 Atsuta</a:t>
            </a:r>
            <a:endParaRPr kumimoji="1" lang="ja-JP" altLang="en-US" sz="3600" dirty="0"/>
          </a:p>
        </p:txBody>
      </p:sp>
    </p:spTree>
    <p:extLst>
      <p:ext uri="{BB962C8B-B14F-4D97-AF65-F5344CB8AC3E}">
        <p14:creationId xmlns:p14="http://schemas.microsoft.com/office/powerpoint/2010/main" val="38565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94" r="35515"/>
          <a:stretch/>
        </p:blipFill>
        <p:spPr>
          <a:xfrm>
            <a:off x="7650493" y="267070"/>
            <a:ext cx="4295466" cy="3422561"/>
          </a:xfrm>
          <a:prstGeom prst="rect">
            <a:avLst/>
          </a:prstGeom>
        </p:spPr>
      </p:pic>
      <p:pic>
        <p:nvPicPr>
          <p:cNvPr id="3" name="図 2"/>
          <p:cNvPicPr>
            <a:picLocks noChangeAspect="1"/>
          </p:cNvPicPr>
          <p:nvPr/>
        </p:nvPicPr>
        <p:blipFill rotWithShape="1">
          <a:blip r:embed="rId3"/>
          <a:srcRect l="64050" t="1179" r="219" b="-1273"/>
          <a:stretch/>
        </p:blipFill>
        <p:spPr>
          <a:xfrm>
            <a:off x="9601200" y="3486335"/>
            <a:ext cx="2344758" cy="3371665"/>
          </a:xfrm>
          <a:prstGeom prst="rect">
            <a:avLst/>
          </a:prstGeom>
        </p:spPr>
      </p:pic>
      <p:sp>
        <p:nvSpPr>
          <p:cNvPr id="4" name="正方形/長方形 3"/>
          <p:cNvSpPr/>
          <p:nvPr/>
        </p:nvSpPr>
        <p:spPr>
          <a:xfrm>
            <a:off x="0" y="267070"/>
            <a:ext cx="7650492" cy="523220"/>
          </a:xfrm>
          <a:prstGeom prst="rect">
            <a:avLst/>
          </a:prstGeom>
        </p:spPr>
        <p:txBody>
          <a:bodyPr wrap="none">
            <a:spAutoFit/>
          </a:bodyPr>
          <a:lstStyle/>
          <a:p>
            <a:r>
              <a:rPr lang="ja-JP" altLang="en-US" sz="2800" dirty="0"/>
              <a:t>Wave </a:t>
            </a:r>
            <a:r>
              <a:rPr lang="ja-JP" altLang="en-US" sz="2800" dirty="0" smtClean="0"/>
              <a:t>aberration </a:t>
            </a:r>
            <a:r>
              <a:rPr lang="en-US" altLang="ja-JP" sz="2800" dirty="0" smtClean="0"/>
              <a:t>from OPD(optical path Difference)</a:t>
            </a:r>
            <a:endParaRPr lang="ja-JP" altLang="en-US" sz="2800" dirty="0"/>
          </a:p>
        </p:txBody>
      </p:sp>
      <p:sp>
        <p:nvSpPr>
          <p:cNvPr id="5" name="正方形/長方形 4"/>
          <p:cNvSpPr/>
          <p:nvPr/>
        </p:nvSpPr>
        <p:spPr>
          <a:xfrm>
            <a:off x="140845" y="2800535"/>
            <a:ext cx="2364365" cy="523220"/>
          </a:xfrm>
          <a:prstGeom prst="rect">
            <a:avLst/>
          </a:prstGeom>
        </p:spPr>
        <p:txBody>
          <a:bodyPr wrap="none">
            <a:spAutoFit/>
          </a:bodyPr>
          <a:lstStyle/>
          <a:p>
            <a:r>
              <a:rPr lang="ja-JP" altLang="en-US" sz="2800" dirty="0"/>
              <a:t>Field curvature</a:t>
            </a:r>
          </a:p>
        </p:txBody>
      </p:sp>
      <p:sp>
        <p:nvSpPr>
          <p:cNvPr id="6" name="正方形/長方形 5"/>
          <p:cNvSpPr/>
          <p:nvPr/>
        </p:nvSpPr>
        <p:spPr>
          <a:xfrm>
            <a:off x="255145" y="790290"/>
            <a:ext cx="7395347" cy="1815882"/>
          </a:xfrm>
          <a:prstGeom prst="rect">
            <a:avLst/>
          </a:prstGeom>
        </p:spPr>
        <p:txBody>
          <a:bodyPr wrap="square">
            <a:spAutoFit/>
          </a:bodyPr>
          <a:lstStyle/>
          <a:p>
            <a:r>
              <a:rPr lang="en-US" altLang="ja-JP" sz="2800" dirty="0" smtClean="0"/>
              <a:t> </a:t>
            </a:r>
            <a:r>
              <a:rPr lang="en-US" altLang="ja-JP" sz="2800" dirty="0"/>
              <a:t>in tangential and sagittal </a:t>
            </a:r>
            <a:r>
              <a:rPr lang="en-US" altLang="ja-JP" sz="2800" dirty="0" smtClean="0"/>
              <a:t>direction </a:t>
            </a:r>
          </a:p>
          <a:p>
            <a:endParaRPr lang="en-US" altLang="ja-JP" sz="2800" dirty="0"/>
          </a:p>
          <a:p>
            <a:r>
              <a:rPr lang="en-US" altLang="ja-JP" sz="2800" dirty="0"/>
              <a:t>Coma aberration occurs between the scan </a:t>
            </a:r>
            <a:r>
              <a:rPr lang="en-US" altLang="ja-JP" sz="2800" dirty="0" smtClean="0"/>
              <a:t>lens and MEMS mirror</a:t>
            </a:r>
          </a:p>
        </p:txBody>
      </p:sp>
      <p:sp>
        <p:nvSpPr>
          <p:cNvPr id="7" name="正方形/長方形 6"/>
          <p:cNvSpPr/>
          <p:nvPr/>
        </p:nvSpPr>
        <p:spPr>
          <a:xfrm>
            <a:off x="338965" y="3323755"/>
            <a:ext cx="8713595" cy="1815882"/>
          </a:xfrm>
          <a:prstGeom prst="rect">
            <a:avLst/>
          </a:prstGeom>
        </p:spPr>
        <p:txBody>
          <a:bodyPr wrap="square">
            <a:spAutoFit/>
          </a:bodyPr>
          <a:lstStyle/>
          <a:p>
            <a:r>
              <a:rPr lang="ja-JP" altLang="en-US" sz="2800" dirty="0"/>
              <a:t>Field </a:t>
            </a:r>
            <a:r>
              <a:rPr lang="ja-JP" altLang="en-US" sz="2800" dirty="0" smtClean="0"/>
              <a:t>curvature </a:t>
            </a:r>
            <a:r>
              <a:rPr lang="en-US" altLang="ja-JP" sz="2800" dirty="0"/>
              <a:t> in tangential and sagittal direction </a:t>
            </a:r>
          </a:p>
          <a:p>
            <a:r>
              <a:rPr lang="en-US" altLang="ja-JP" sz="2800" dirty="0" smtClean="0"/>
              <a:t>             coma aberration &gt; spherical </a:t>
            </a:r>
            <a:r>
              <a:rPr lang="en-US" altLang="ja-JP" sz="2800" dirty="0"/>
              <a:t>aberration</a:t>
            </a:r>
            <a:r>
              <a:rPr lang="en-US" altLang="ja-JP" sz="2800" dirty="0" smtClean="0"/>
              <a:t>.</a:t>
            </a:r>
          </a:p>
          <a:p>
            <a:r>
              <a:rPr lang="en-US" altLang="ja-JP" sz="2800" dirty="0" smtClean="0"/>
              <a:t>And another </a:t>
            </a:r>
            <a:r>
              <a:rPr lang="en-US" altLang="ja-JP" sz="2800" dirty="0"/>
              <a:t>characteristic of the system important to look at </a:t>
            </a:r>
            <a:r>
              <a:rPr lang="en-US" altLang="ja-JP" sz="2800" dirty="0" smtClean="0"/>
              <a:t>is the </a:t>
            </a:r>
            <a:r>
              <a:rPr lang="en-US" altLang="ja-JP" sz="2800" dirty="0"/>
              <a:t>field curvature </a:t>
            </a:r>
            <a:r>
              <a:rPr lang="en-US" altLang="ja-JP" sz="2800" dirty="0" smtClean="0"/>
              <a:t> </a:t>
            </a:r>
          </a:p>
        </p:txBody>
      </p:sp>
      <p:sp>
        <p:nvSpPr>
          <p:cNvPr id="9" name="正方形/長方形 8"/>
          <p:cNvSpPr/>
          <p:nvPr/>
        </p:nvSpPr>
        <p:spPr>
          <a:xfrm>
            <a:off x="338964" y="5185803"/>
            <a:ext cx="8713595" cy="1384995"/>
          </a:xfrm>
          <a:prstGeom prst="rect">
            <a:avLst/>
          </a:prstGeom>
        </p:spPr>
        <p:txBody>
          <a:bodyPr wrap="square">
            <a:spAutoFit/>
          </a:bodyPr>
          <a:lstStyle/>
          <a:p>
            <a:r>
              <a:rPr lang="en-US" altLang="ja-JP" sz="2800" dirty="0"/>
              <a:t>In total these aberrations restrict the maximum scanning </a:t>
            </a:r>
            <a:r>
              <a:rPr lang="en-US" altLang="ja-JP" sz="2800" dirty="0" smtClean="0"/>
              <a:t>angle to </a:t>
            </a:r>
            <a:r>
              <a:rPr lang="en-US" altLang="ja-JP" sz="2800" dirty="0"/>
              <a:t>±10◦</a:t>
            </a:r>
            <a:r>
              <a:rPr lang="en-US" altLang="ja-JP" sz="2800" dirty="0" smtClean="0"/>
              <a:t>.   </a:t>
            </a:r>
            <a:r>
              <a:rPr lang="ja-JP" altLang="en-US" sz="2800" dirty="0" smtClean="0"/>
              <a:t>⇒　</a:t>
            </a:r>
            <a:r>
              <a:rPr lang="en-US" altLang="ja-JP" sz="2800" dirty="0"/>
              <a:t> this design is expected </a:t>
            </a:r>
            <a:r>
              <a:rPr lang="en-US" altLang="ja-JP" sz="2800" dirty="0" smtClean="0"/>
              <a:t>to </a:t>
            </a:r>
            <a:r>
              <a:rPr lang="en-US" altLang="ja-JP" sz="2800" dirty="0"/>
              <a:t>application </a:t>
            </a:r>
            <a:r>
              <a:rPr lang="en-US" altLang="ja-JP" sz="2800" dirty="0" smtClean="0"/>
              <a:t>  </a:t>
            </a:r>
          </a:p>
          <a:p>
            <a:r>
              <a:rPr lang="en-US" altLang="ja-JP" sz="2800" dirty="0"/>
              <a:t> </a:t>
            </a:r>
            <a:r>
              <a:rPr lang="en-US" altLang="ja-JP" sz="2800" dirty="0" smtClean="0"/>
              <a:t>                                      of </a:t>
            </a:r>
            <a:r>
              <a:rPr lang="en-US" altLang="ja-JP" sz="2800" dirty="0"/>
              <a:t>cell </a:t>
            </a:r>
            <a:r>
              <a:rPr lang="en-US" altLang="ja-JP" sz="2800" dirty="0" smtClean="0"/>
              <a:t>imaging.</a:t>
            </a:r>
            <a:endParaRPr lang="ja-JP" altLang="en-US" sz="2800" dirty="0"/>
          </a:p>
        </p:txBody>
      </p:sp>
      <p:sp>
        <p:nvSpPr>
          <p:cNvPr id="10" name="正方形/長方形 9"/>
          <p:cNvSpPr/>
          <p:nvPr/>
        </p:nvSpPr>
        <p:spPr>
          <a:xfrm>
            <a:off x="3291840" y="5662857"/>
            <a:ext cx="5600700" cy="880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5162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6905" y="202898"/>
            <a:ext cx="3484996" cy="584775"/>
          </a:xfrm>
          <a:prstGeom prst="rect">
            <a:avLst/>
          </a:prstGeom>
          <a:noFill/>
        </p:spPr>
        <p:txBody>
          <a:bodyPr wrap="square" rtlCol="0">
            <a:spAutoFit/>
          </a:bodyPr>
          <a:lstStyle/>
          <a:p>
            <a:pPr algn="just"/>
            <a:r>
              <a:rPr lang="en-US" altLang="ja-JP" sz="3200" dirty="0" smtClean="0"/>
              <a:t>Setup</a:t>
            </a:r>
            <a:r>
              <a:rPr lang="ja-JP" altLang="en-US" sz="3200" dirty="0" smtClean="0"/>
              <a:t>　</a:t>
            </a:r>
            <a:r>
              <a:rPr lang="en-US" altLang="ja-JP" sz="3200" dirty="0" smtClean="0"/>
              <a:t>and results</a:t>
            </a:r>
          </a:p>
        </p:txBody>
      </p:sp>
      <p:sp>
        <p:nvSpPr>
          <p:cNvPr id="16" name="正方形/長方形 15"/>
          <p:cNvSpPr/>
          <p:nvPr/>
        </p:nvSpPr>
        <p:spPr>
          <a:xfrm>
            <a:off x="3644835" y="866687"/>
            <a:ext cx="3276321" cy="461665"/>
          </a:xfrm>
          <a:prstGeom prst="rect">
            <a:avLst/>
          </a:prstGeom>
        </p:spPr>
        <p:txBody>
          <a:bodyPr wrap="square">
            <a:spAutoFit/>
          </a:bodyPr>
          <a:lstStyle/>
          <a:p>
            <a:r>
              <a:rPr lang="en-US" altLang="ja-JP" sz="2400" dirty="0" smtClean="0"/>
              <a:t>Objective : </a:t>
            </a:r>
            <a:r>
              <a:rPr lang="en-US" altLang="ja-JP" sz="2400" dirty="0"/>
              <a:t>20 × 0.75 </a:t>
            </a:r>
            <a:endParaRPr lang="ja-JP" altLang="en-US" sz="2400" dirty="0"/>
          </a:p>
        </p:txBody>
      </p:sp>
      <p:pic>
        <p:nvPicPr>
          <p:cNvPr id="5" name="図 4"/>
          <p:cNvPicPr>
            <a:picLocks noChangeAspect="1"/>
          </p:cNvPicPr>
          <p:nvPr/>
        </p:nvPicPr>
        <p:blipFill>
          <a:blip r:embed="rId3"/>
          <a:stretch>
            <a:fillRect/>
          </a:stretch>
        </p:blipFill>
        <p:spPr>
          <a:xfrm>
            <a:off x="286904" y="1240080"/>
            <a:ext cx="6392956" cy="3848663"/>
          </a:xfrm>
          <a:prstGeom prst="rect">
            <a:avLst/>
          </a:prstGeom>
        </p:spPr>
      </p:pic>
      <p:pic>
        <p:nvPicPr>
          <p:cNvPr id="7" name="図 6"/>
          <p:cNvPicPr>
            <a:picLocks noChangeAspect="1"/>
          </p:cNvPicPr>
          <p:nvPr/>
        </p:nvPicPr>
        <p:blipFill rotWithShape="1">
          <a:blip r:embed="rId4"/>
          <a:srcRect l="1521" t="5659" r="-1521" b="54225"/>
          <a:stretch/>
        </p:blipFill>
        <p:spPr>
          <a:xfrm>
            <a:off x="6679860" y="1240080"/>
            <a:ext cx="2725149" cy="2452482"/>
          </a:xfrm>
          <a:prstGeom prst="rect">
            <a:avLst/>
          </a:prstGeom>
        </p:spPr>
      </p:pic>
      <p:pic>
        <p:nvPicPr>
          <p:cNvPr id="6" name="図 5"/>
          <p:cNvPicPr>
            <a:picLocks noChangeAspect="1"/>
          </p:cNvPicPr>
          <p:nvPr/>
        </p:nvPicPr>
        <p:blipFill rotWithShape="1">
          <a:blip r:embed="rId4"/>
          <a:srcRect t="56792"/>
          <a:stretch/>
        </p:blipFill>
        <p:spPr>
          <a:xfrm>
            <a:off x="9473589" y="1240080"/>
            <a:ext cx="2581251" cy="2502053"/>
          </a:xfrm>
          <a:prstGeom prst="rect">
            <a:avLst/>
          </a:prstGeom>
        </p:spPr>
      </p:pic>
      <p:sp>
        <p:nvSpPr>
          <p:cNvPr id="4" name="正方形/長方形 3"/>
          <p:cNvSpPr/>
          <p:nvPr/>
        </p:nvSpPr>
        <p:spPr>
          <a:xfrm>
            <a:off x="4781685" y="4065955"/>
            <a:ext cx="6096000" cy="2246769"/>
          </a:xfrm>
          <a:prstGeom prst="rect">
            <a:avLst/>
          </a:prstGeom>
        </p:spPr>
        <p:txBody>
          <a:bodyPr>
            <a:spAutoFit/>
          </a:bodyPr>
          <a:lstStyle/>
          <a:p>
            <a:r>
              <a:rPr lang="en-US" altLang="ja-JP" sz="2800" dirty="0"/>
              <a:t>‘thick’ biological samples of fluorescent </a:t>
            </a:r>
            <a:r>
              <a:rPr lang="en-US" altLang="ja-JP" sz="2800" dirty="0" smtClean="0"/>
              <a:t>stained </a:t>
            </a:r>
            <a:r>
              <a:rPr lang="en-US" altLang="ja-JP" sz="2800" dirty="0" err="1" smtClean="0"/>
              <a:t>convalaria</a:t>
            </a:r>
            <a:r>
              <a:rPr lang="en-US" altLang="ja-JP" sz="2800" dirty="0" smtClean="0"/>
              <a:t> </a:t>
            </a:r>
            <a:r>
              <a:rPr lang="en-US" altLang="ja-JP" sz="2800" dirty="0"/>
              <a:t>are </a:t>
            </a:r>
            <a:r>
              <a:rPr lang="en-US" altLang="ja-JP" sz="2800" dirty="0" smtClean="0"/>
              <a:t>imaged</a:t>
            </a:r>
          </a:p>
          <a:p>
            <a:endParaRPr lang="en-US" altLang="ja-JP" sz="2800" dirty="0"/>
          </a:p>
          <a:p>
            <a:r>
              <a:rPr lang="en-US" altLang="ja-JP" sz="2800" dirty="0" smtClean="0"/>
              <a:t>In TC, </a:t>
            </a:r>
            <a:r>
              <a:rPr lang="en-US" altLang="ja-JP" sz="2800" dirty="0"/>
              <a:t>group </a:t>
            </a:r>
            <a:r>
              <a:rPr lang="en-US" altLang="ja-JP" sz="2800" dirty="0" smtClean="0"/>
              <a:t>7 has </a:t>
            </a:r>
            <a:r>
              <a:rPr lang="en-US" altLang="ja-JP" sz="2800" dirty="0"/>
              <a:t>228 line pairs/mm, corresponding to a line width of </a:t>
            </a:r>
            <a:r>
              <a:rPr lang="en-US" altLang="ja-JP" sz="2800" dirty="0" smtClean="0"/>
              <a:t>2.2μm</a:t>
            </a:r>
            <a:r>
              <a:rPr lang="en-US" altLang="ja-JP" sz="2800" dirty="0"/>
              <a:t>.</a:t>
            </a:r>
            <a:endParaRPr lang="ja-JP" altLang="en-US" sz="2800" dirty="0"/>
          </a:p>
        </p:txBody>
      </p:sp>
    </p:spTree>
    <p:extLst>
      <p:ext uri="{BB962C8B-B14F-4D97-AF65-F5344CB8AC3E}">
        <p14:creationId xmlns:p14="http://schemas.microsoft.com/office/powerpoint/2010/main" val="336012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4521" y="495312"/>
            <a:ext cx="9659155" cy="707886"/>
          </a:xfrm>
          <a:prstGeom prst="rect">
            <a:avLst/>
          </a:prstGeom>
          <a:noFill/>
        </p:spPr>
        <p:txBody>
          <a:bodyPr wrap="square" rtlCol="0">
            <a:spAutoFit/>
          </a:bodyPr>
          <a:lstStyle/>
          <a:p>
            <a:pPr algn="ctr"/>
            <a:r>
              <a:rPr lang="en-US" altLang="ja-JP" sz="4000" dirty="0" smtClean="0"/>
              <a:t> summary</a:t>
            </a:r>
            <a:endParaRPr kumimoji="1" lang="ja-JP" altLang="en-US" sz="4000" dirty="0"/>
          </a:p>
        </p:txBody>
      </p:sp>
      <p:sp>
        <p:nvSpPr>
          <p:cNvPr id="4" name="テキスト ボックス 3"/>
          <p:cNvSpPr txBox="1"/>
          <p:nvPr/>
        </p:nvSpPr>
        <p:spPr>
          <a:xfrm>
            <a:off x="725930" y="4150272"/>
            <a:ext cx="10970201" cy="1569660"/>
          </a:xfrm>
          <a:prstGeom prst="rect">
            <a:avLst/>
          </a:prstGeom>
          <a:noFill/>
        </p:spPr>
        <p:txBody>
          <a:bodyPr wrap="square" rtlCol="0">
            <a:spAutoFit/>
          </a:bodyPr>
          <a:lstStyle/>
          <a:p>
            <a:r>
              <a:rPr lang="en-US" altLang="ja-JP" sz="3200" dirty="0"/>
              <a:t>First </a:t>
            </a:r>
            <a:r>
              <a:rPr lang="en-US" altLang="ja-JP" sz="3200" dirty="0" smtClean="0"/>
              <a:t>measurements </a:t>
            </a:r>
            <a:r>
              <a:rPr lang="en-US" altLang="ja-JP" sz="3200" dirty="0"/>
              <a:t>have shown a lateral and axial resolution of </a:t>
            </a:r>
            <a:r>
              <a:rPr lang="en-US" altLang="ja-JP" sz="3200" dirty="0" smtClean="0"/>
              <a:t>2.2μm and</a:t>
            </a:r>
            <a:r>
              <a:rPr lang="ja-JP" altLang="en-US" sz="3200" dirty="0"/>
              <a:t> </a:t>
            </a:r>
            <a:r>
              <a:rPr lang="en-US" altLang="ja-JP" sz="3200" dirty="0" smtClean="0"/>
              <a:t>3</a:t>
            </a:r>
            <a:r>
              <a:rPr lang="en-US" altLang="ja-JP" sz="3200" dirty="0"/>
              <a:t>μ</a:t>
            </a:r>
            <a:r>
              <a:rPr lang="en-US" altLang="ja-JP" sz="3200" dirty="0" smtClean="0"/>
              <a:t>m</a:t>
            </a:r>
            <a:r>
              <a:rPr lang="en-US" altLang="ja-JP" sz="3200" dirty="0"/>
              <a:t>, respectively with a field of view of </a:t>
            </a:r>
            <a:r>
              <a:rPr lang="en-US" altLang="ja-JP" sz="3200" dirty="0" smtClean="0"/>
              <a:t>500</a:t>
            </a:r>
            <a:r>
              <a:rPr lang="en-US" altLang="ja-JP" sz="3200" dirty="0"/>
              <a:t>μ</a:t>
            </a:r>
            <a:r>
              <a:rPr lang="en-US" altLang="ja-JP" sz="3200" dirty="0" smtClean="0"/>
              <a:t>m </a:t>
            </a:r>
            <a:r>
              <a:rPr lang="en-US" altLang="ja-JP" sz="3200" dirty="0"/>
              <a:t>× </a:t>
            </a:r>
            <a:r>
              <a:rPr lang="en-US" altLang="ja-JP" sz="3200" dirty="0" smtClean="0"/>
              <a:t>500</a:t>
            </a:r>
            <a:r>
              <a:rPr lang="en-US" altLang="ja-JP" sz="3200" dirty="0"/>
              <a:t>μ</a:t>
            </a:r>
            <a:r>
              <a:rPr lang="en-US" altLang="ja-JP" sz="3200" dirty="0" smtClean="0"/>
              <a:t>m</a:t>
            </a:r>
            <a:r>
              <a:rPr lang="en-US" altLang="ja-JP" sz="3200" dirty="0"/>
              <a:t>. </a:t>
            </a:r>
            <a:endParaRPr kumimoji="1" lang="ja-JP" altLang="en-US" sz="3200" dirty="0"/>
          </a:p>
        </p:txBody>
      </p:sp>
      <p:sp>
        <p:nvSpPr>
          <p:cNvPr id="13" name="テキスト ボックス 12"/>
          <p:cNvSpPr txBox="1"/>
          <p:nvPr/>
        </p:nvSpPr>
        <p:spPr>
          <a:xfrm>
            <a:off x="725930" y="2074785"/>
            <a:ext cx="10521190" cy="1077218"/>
          </a:xfrm>
          <a:prstGeom prst="rect">
            <a:avLst/>
          </a:prstGeom>
          <a:noFill/>
        </p:spPr>
        <p:txBody>
          <a:bodyPr wrap="square" rtlCol="0">
            <a:spAutoFit/>
          </a:bodyPr>
          <a:lstStyle/>
          <a:p>
            <a:r>
              <a:rPr lang="en-US" altLang="ja-JP" sz="3200" dirty="0" smtClean="0"/>
              <a:t>Confocal </a:t>
            </a:r>
            <a:r>
              <a:rPr lang="en-US" altLang="ja-JP" sz="3200" dirty="0"/>
              <a:t>fluorescence laser scanning microscopes are </a:t>
            </a:r>
            <a:r>
              <a:rPr lang="en-US" altLang="ja-JP" sz="3200" dirty="0" smtClean="0"/>
              <a:t>well established </a:t>
            </a:r>
            <a:r>
              <a:rPr lang="en-US" altLang="ja-JP" sz="3200" dirty="0"/>
              <a:t>and widely used in biological and medical research.</a:t>
            </a:r>
            <a:endParaRPr lang="ja-JP" altLang="en-US" sz="3200" dirty="0"/>
          </a:p>
        </p:txBody>
      </p:sp>
    </p:spTree>
    <p:extLst>
      <p:ext uri="{BB962C8B-B14F-4D97-AF65-F5344CB8AC3E}">
        <p14:creationId xmlns:p14="http://schemas.microsoft.com/office/powerpoint/2010/main" val="256887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609" y="145498"/>
            <a:ext cx="11683895" cy="1077218"/>
          </a:xfrm>
          <a:prstGeom prst="rect">
            <a:avLst/>
          </a:prstGeom>
          <a:noFill/>
        </p:spPr>
        <p:txBody>
          <a:bodyPr wrap="square" rtlCol="0">
            <a:spAutoFit/>
          </a:bodyPr>
          <a:lstStyle/>
          <a:p>
            <a:r>
              <a:rPr lang="ja-JP" altLang="en-US" sz="3200" dirty="0" smtClean="0"/>
              <a:t>②</a:t>
            </a:r>
            <a:r>
              <a:rPr lang="en-US" altLang="ja-JP" sz="3200" dirty="0"/>
              <a:t> ”Design and implementation of fiber-based multiphoton endoscopy with microelectromechanical systems scanning”</a:t>
            </a:r>
            <a:endParaRPr kumimoji="1" lang="ja-JP" altLang="en-US" sz="3200" b="1" dirty="0"/>
          </a:p>
        </p:txBody>
      </p:sp>
      <p:sp>
        <p:nvSpPr>
          <p:cNvPr id="8" name="テキスト ボックス 7"/>
          <p:cNvSpPr txBox="1"/>
          <p:nvPr/>
        </p:nvSpPr>
        <p:spPr>
          <a:xfrm>
            <a:off x="231648" y="1332457"/>
            <a:ext cx="9051235" cy="584775"/>
          </a:xfrm>
          <a:prstGeom prst="rect">
            <a:avLst/>
          </a:prstGeom>
          <a:noFill/>
        </p:spPr>
        <p:txBody>
          <a:bodyPr wrap="square" rtlCol="0">
            <a:spAutoFit/>
          </a:bodyPr>
          <a:lstStyle/>
          <a:p>
            <a:r>
              <a:rPr lang="en-US" altLang="ja-JP" sz="3200" b="1" dirty="0" smtClean="0"/>
              <a:t>Introduction</a:t>
            </a:r>
            <a:endParaRPr lang="ja-JP" altLang="en-US" sz="3200" b="1" dirty="0"/>
          </a:p>
        </p:txBody>
      </p:sp>
      <p:sp>
        <p:nvSpPr>
          <p:cNvPr id="10" name="テキスト ボックス 9"/>
          <p:cNvSpPr txBox="1"/>
          <p:nvPr/>
        </p:nvSpPr>
        <p:spPr>
          <a:xfrm>
            <a:off x="349609" y="2252936"/>
            <a:ext cx="11686032" cy="1938992"/>
          </a:xfrm>
          <a:prstGeom prst="rect">
            <a:avLst/>
          </a:prstGeom>
          <a:noFill/>
        </p:spPr>
        <p:txBody>
          <a:bodyPr wrap="square" rtlCol="0">
            <a:spAutoFit/>
          </a:bodyPr>
          <a:lstStyle/>
          <a:p>
            <a:r>
              <a:rPr lang="en-US" altLang="ja-JP" sz="2400" dirty="0"/>
              <a:t>Delivering femtosecond pulses through </a:t>
            </a:r>
            <a:r>
              <a:rPr lang="en-US" altLang="ja-JP" sz="2400" dirty="0" smtClean="0"/>
              <a:t>fibers</a:t>
            </a:r>
            <a:r>
              <a:rPr lang="ja-JP" altLang="en-US" sz="2400" dirty="0"/>
              <a:t> </a:t>
            </a:r>
            <a:r>
              <a:rPr lang="en-US" altLang="ja-JP" sz="2400" dirty="0" smtClean="0"/>
              <a:t>and </a:t>
            </a:r>
            <a:r>
              <a:rPr lang="en-US" altLang="ja-JP" sz="2400" dirty="0"/>
              <a:t>designing miniature scanning probes are two </a:t>
            </a:r>
            <a:r>
              <a:rPr lang="en-US" altLang="ja-JP" sz="2400" dirty="0" smtClean="0"/>
              <a:t>challenges in </a:t>
            </a:r>
            <a:r>
              <a:rPr lang="en-US" altLang="ja-JP" sz="2400" dirty="0"/>
              <a:t>MPM endoscopy.</a:t>
            </a:r>
            <a:endParaRPr lang="en-US" altLang="ja-JP" sz="2400" dirty="0" smtClean="0"/>
          </a:p>
          <a:p>
            <a:endParaRPr lang="en-US" altLang="ja-JP" sz="2400" dirty="0" smtClean="0"/>
          </a:p>
          <a:p>
            <a:r>
              <a:rPr lang="en-US" altLang="ja-JP" sz="2400" dirty="0" smtClean="0"/>
              <a:t>These problems were solved by </a:t>
            </a:r>
          </a:p>
          <a:p>
            <a:r>
              <a:rPr lang="en-US" altLang="ja-JP" sz="2400" dirty="0" smtClean="0"/>
              <a:t>DCPCF(Double-cladding </a:t>
            </a:r>
            <a:r>
              <a:rPr lang="en-US" altLang="ja-JP" sz="2400" dirty="0"/>
              <a:t>photonic crystal fibers</a:t>
            </a:r>
            <a:r>
              <a:rPr lang="en-US" altLang="ja-JP" sz="2400" dirty="0" smtClean="0"/>
              <a:t>) and MEMS mirror. </a:t>
            </a:r>
          </a:p>
        </p:txBody>
      </p:sp>
      <p:sp>
        <p:nvSpPr>
          <p:cNvPr id="2" name="正方形/長方形 1"/>
          <p:cNvSpPr/>
          <p:nvPr/>
        </p:nvSpPr>
        <p:spPr>
          <a:xfrm>
            <a:off x="1722502" y="4700230"/>
            <a:ext cx="8717280" cy="1384995"/>
          </a:xfrm>
          <a:prstGeom prst="rect">
            <a:avLst/>
          </a:prstGeom>
        </p:spPr>
        <p:txBody>
          <a:bodyPr wrap="square">
            <a:spAutoFit/>
          </a:bodyPr>
          <a:lstStyle/>
          <a:p>
            <a:r>
              <a:rPr lang="ja-JP" altLang="en-US" sz="2800" dirty="0" smtClean="0"/>
              <a:t>① </a:t>
            </a:r>
            <a:r>
              <a:rPr lang="en-US" altLang="ja-JP" sz="2800" dirty="0"/>
              <a:t>C</a:t>
            </a:r>
            <a:r>
              <a:rPr lang="en-US" altLang="ja-JP" sz="2800" dirty="0" smtClean="0"/>
              <a:t>omparing SMF, hollow-core </a:t>
            </a:r>
            <a:r>
              <a:rPr lang="en-US" altLang="ja-JP" sz="2800" dirty="0"/>
              <a:t>PBF, and DCPCF</a:t>
            </a:r>
            <a:endParaRPr lang="en-US" altLang="ja-JP" sz="2800" dirty="0" smtClean="0"/>
          </a:p>
          <a:p>
            <a:r>
              <a:rPr lang="ja-JP" altLang="en-US" sz="2800" dirty="0" smtClean="0"/>
              <a:t>② </a:t>
            </a:r>
            <a:r>
              <a:rPr lang="en-US" altLang="ja-JP" sz="2800" dirty="0" smtClean="0"/>
              <a:t>Three configurations of </a:t>
            </a:r>
            <a:r>
              <a:rPr lang="en-US" altLang="ja-JP" sz="2800" dirty="0"/>
              <a:t>probe design are discussed</a:t>
            </a:r>
            <a:r>
              <a:rPr lang="en-US" altLang="ja-JP" sz="2800" dirty="0" smtClean="0"/>
              <a:t>,</a:t>
            </a:r>
          </a:p>
          <a:p>
            <a:r>
              <a:rPr lang="en-US" altLang="ja-JP" sz="2800" dirty="0" smtClean="0"/>
              <a:t> </a:t>
            </a:r>
            <a:r>
              <a:rPr lang="en-US" altLang="ja-JP" sz="2800" dirty="0"/>
              <a:t>and their </a:t>
            </a:r>
            <a:r>
              <a:rPr lang="en-US" altLang="ja-JP" sz="2800" dirty="0" smtClean="0"/>
              <a:t>advantages and </a:t>
            </a:r>
            <a:r>
              <a:rPr lang="en-US" altLang="ja-JP" sz="2800" dirty="0"/>
              <a:t>disadvantages are compared.</a:t>
            </a:r>
            <a:endParaRPr lang="ja-JP" altLang="en-US" sz="2800" dirty="0"/>
          </a:p>
        </p:txBody>
      </p:sp>
    </p:spTree>
    <p:extLst>
      <p:ext uri="{BB962C8B-B14F-4D97-AF65-F5344CB8AC3E}">
        <p14:creationId xmlns:p14="http://schemas.microsoft.com/office/powerpoint/2010/main" val="297140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4065" y="275945"/>
            <a:ext cx="1514006" cy="584775"/>
          </a:xfrm>
          <a:prstGeom prst="rect">
            <a:avLst/>
          </a:prstGeom>
          <a:noFill/>
        </p:spPr>
        <p:txBody>
          <a:bodyPr wrap="square" rtlCol="0">
            <a:spAutoFit/>
          </a:bodyPr>
          <a:lstStyle/>
          <a:p>
            <a:pPr algn="just"/>
            <a:r>
              <a:rPr lang="en-US" altLang="ja-JP" sz="3200" dirty="0" smtClean="0"/>
              <a:t>Setup:</a:t>
            </a:r>
          </a:p>
        </p:txBody>
      </p:sp>
      <p:sp>
        <p:nvSpPr>
          <p:cNvPr id="15" name="テキスト ボックス 14"/>
          <p:cNvSpPr txBox="1"/>
          <p:nvPr/>
        </p:nvSpPr>
        <p:spPr>
          <a:xfrm>
            <a:off x="424064" y="1027360"/>
            <a:ext cx="3294495" cy="523220"/>
          </a:xfrm>
          <a:prstGeom prst="rect">
            <a:avLst/>
          </a:prstGeom>
          <a:noFill/>
        </p:spPr>
        <p:txBody>
          <a:bodyPr wrap="square" rtlCol="0">
            <a:spAutoFit/>
          </a:bodyPr>
          <a:lstStyle/>
          <a:p>
            <a:r>
              <a:rPr lang="en-US" altLang="ja-JP" sz="2800" dirty="0" smtClean="0"/>
              <a:t>MEMS mirror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344" y="3307080"/>
            <a:ext cx="6480861" cy="325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四角形吹き出し 4"/>
          <p:cNvSpPr/>
          <p:nvPr/>
        </p:nvSpPr>
        <p:spPr>
          <a:xfrm>
            <a:off x="8865894" y="615850"/>
            <a:ext cx="2593848" cy="1746350"/>
          </a:xfrm>
          <a:prstGeom prst="wedgeRectCallout">
            <a:avLst>
              <a:gd name="adj1" fmla="val 43209"/>
              <a:gd name="adj2" fmla="val 142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14262"/>
          <a:stretch/>
        </p:blipFill>
        <p:spPr bwMode="auto">
          <a:xfrm>
            <a:off x="8865894" y="615851"/>
            <a:ext cx="2593848" cy="17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図1.ECO SCANの構成図"/>
          <p:cNvPicPr>
            <a:picLocks noChangeAspect="1" noChangeArrowheads="1"/>
          </p:cNvPicPr>
          <p:nvPr/>
        </p:nvPicPr>
        <p:blipFill rotWithShape="1">
          <a:blip r:embed="rId4">
            <a:extLst>
              <a:ext uri="{28A0092B-C50C-407E-A947-70E740481C1C}">
                <a14:useLocalDpi xmlns:a14="http://schemas.microsoft.com/office/drawing/2010/main" val="0"/>
              </a:ext>
            </a:extLst>
          </a:blip>
          <a:srcRect b="14724"/>
          <a:stretch/>
        </p:blipFill>
        <p:spPr bwMode="auto">
          <a:xfrm>
            <a:off x="4315968" y="275945"/>
            <a:ext cx="4163568" cy="281821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8667774" y="181974"/>
            <a:ext cx="2921569" cy="369332"/>
          </a:xfrm>
          <a:prstGeom prst="rect">
            <a:avLst/>
          </a:prstGeom>
        </p:spPr>
        <p:txBody>
          <a:bodyPr wrap="none">
            <a:spAutoFit/>
          </a:bodyPr>
          <a:lstStyle/>
          <a:p>
            <a:r>
              <a:rPr lang="en-US" altLang="ja-JP" dirty="0"/>
              <a:t>A gimbal-less two-axis </a:t>
            </a:r>
            <a:r>
              <a:rPr lang="en-US" altLang="ja-JP" dirty="0" smtClean="0"/>
              <a:t>MEMS</a:t>
            </a:r>
            <a:endParaRPr lang="ja-JP" altLang="en-US" dirty="0"/>
          </a:p>
        </p:txBody>
      </p:sp>
      <p:sp>
        <p:nvSpPr>
          <p:cNvPr id="9" name="正方形/長方形 8"/>
          <p:cNvSpPr/>
          <p:nvPr/>
        </p:nvSpPr>
        <p:spPr>
          <a:xfrm>
            <a:off x="4315968" y="-2692"/>
            <a:ext cx="2655471" cy="369332"/>
          </a:xfrm>
          <a:prstGeom prst="rect">
            <a:avLst/>
          </a:prstGeom>
        </p:spPr>
        <p:txBody>
          <a:bodyPr wrap="none">
            <a:spAutoFit/>
          </a:bodyPr>
          <a:lstStyle/>
          <a:p>
            <a:r>
              <a:rPr lang="en-US" altLang="ja-JP" dirty="0" smtClean="0"/>
              <a:t>※Gimbal-two-axis MEMS </a:t>
            </a:r>
            <a:endParaRPr lang="ja-JP" altLang="en-US" dirty="0"/>
          </a:p>
        </p:txBody>
      </p:sp>
      <p:sp>
        <p:nvSpPr>
          <p:cNvPr id="10" name="正方形/長方形 9"/>
          <p:cNvSpPr/>
          <p:nvPr/>
        </p:nvSpPr>
        <p:spPr>
          <a:xfrm>
            <a:off x="286905" y="1550580"/>
            <a:ext cx="4147935" cy="1384995"/>
          </a:xfrm>
          <a:prstGeom prst="rect">
            <a:avLst/>
          </a:prstGeom>
        </p:spPr>
        <p:txBody>
          <a:bodyPr wrap="square">
            <a:spAutoFit/>
          </a:bodyPr>
          <a:lstStyle/>
          <a:p>
            <a:r>
              <a:rPr lang="en-US" altLang="ja-JP" sz="2800" dirty="0"/>
              <a:t>Gimbal-less</a:t>
            </a:r>
          </a:p>
          <a:p>
            <a:r>
              <a:rPr lang="en-US" altLang="ja-JP" sz="2800" dirty="0"/>
              <a:t>Mirror diameter 2mm</a:t>
            </a:r>
          </a:p>
          <a:p>
            <a:r>
              <a:rPr lang="en-US" altLang="ja-JP" sz="2800" dirty="0"/>
              <a:t>Al coat (reflectance 80%)</a:t>
            </a:r>
            <a:endParaRPr lang="ja-JP" altLang="en-US" sz="2800" dirty="0"/>
          </a:p>
        </p:txBody>
      </p:sp>
      <p:sp>
        <p:nvSpPr>
          <p:cNvPr id="11" name="正方形/長方形 10"/>
          <p:cNvSpPr/>
          <p:nvPr/>
        </p:nvSpPr>
        <p:spPr>
          <a:xfrm>
            <a:off x="285576" y="4142915"/>
            <a:ext cx="6112176" cy="1938992"/>
          </a:xfrm>
          <a:prstGeom prst="rect">
            <a:avLst/>
          </a:prstGeom>
        </p:spPr>
        <p:txBody>
          <a:bodyPr wrap="square">
            <a:spAutoFit/>
          </a:bodyPr>
          <a:lstStyle/>
          <a:p>
            <a:r>
              <a:rPr lang="en-US" altLang="ja-JP" sz="2400" dirty="0"/>
              <a:t>The light </a:t>
            </a:r>
            <a:r>
              <a:rPr lang="en-US" altLang="ja-JP" sz="2400" dirty="0" smtClean="0"/>
              <a:t>source,</a:t>
            </a:r>
          </a:p>
          <a:p>
            <a:r>
              <a:rPr lang="en-US" altLang="ja-JP" sz="2400" dirty="0"/>
              <a:t> </a:t>
            </a:r>
            <a:r>
              <a:rPr lang="en-US" altLang="ja-JP" sz="2400" dirty="0" smtClean="0"/>
              <a:t> </a:t>
            </a:r>
            <a:r>
              <a:rPr lang="en-US" altLang="ja-JP" sz="2400" dirty="0" err="1" smtClean="0"/>
              <a:t>Ti</a:t>
            </a:r>
            <a:r>
              <a:rPr lang="en-US" altLang="ja-JP" sz="2400" dirty="0"/>
              <a:t>: S laser (790nm, bandwidth 10nm, </a:t>
            </a:r>
            <a:r>
              <a:rPr lang="en-US" altLang="ja-JP" sz="2400" dirty="0" smtClean="0"/>
              <a:t> </a:t>
            </a:r>
          </a:p>
          <a:p>
            <a:r>
              <a:rPr lang="en-US" altLang="ja-JP" sz="2400" dirty="0"/>
              <a:t> </a:t>
            </a:r>
            <a:r>
              <a:rPr lang="en-US" altLang="ja-JP" sz="2400" dirty="0" smtClean="0"/>
              <a:t>                                                 pulse </a:t>
            </a:r>
            <a:r>
              <a:rPr lang="en-US" altLang="ja-JP" sz="2400" dirty="0"/>
              <a:t>width 170fs)</a:t>
            </a:r>
          </a:p>
          <a:p>
            <a:r>
              <a:rPr lang="en-US" altLang="ja-JP" sz="2400" dirty="0"/>
              <a:t>Objective </a:t>
            </a:r>
            <a:r>
              <a:rPr lang="en-US" altLang="ja-JP" sz="2400" dirty="0" smtClean="0"/>
              <a:t>(</a:t>
            </a:r>
            <a:r>
              <a:rPr lang="en-US" altLang="ja-JP" sz="2400" dirty="0"/>
              <a:t>5</a:t>
            </a:r>
            <a:r>
              <a:rPr lang="en-US" altLang="ja-JP" sz="2400" dirty="0" smtClean="0"/>
              <a:t>×, NA </a:t>
            </a:r>
            <a:r>
              <a:rPr lang="en-US" altLang="ja-JP" sz="2400" dirty="0"/>
              <a:t>= </a:t>
            </a:r>
            <a:r>
              <a:rPr lang="en-US" altLang="ja-JP" sz="2400" dirty="0" smtClean="0"/>
              <a:t>0.1)</a:t>
            </a:r>
            <a:endParaRPr lang="en-US" altLang="ja-JP" sz="2400" dirty="0"/>
          </a:p>
          <a:p>
            <a:r>
              <a:rPr lang="en-US" altLang="ja-JP" sz="2400" dirty="0"/>
              <a:t>Coupling efficiency of 30%</a:t>
            </a:r>
            <a:endParaRPr lang="ja-JP" altLang="en-US" sz="2400" dirty="0"/>
          </a:p>
        </p:txBody>
      </p:sp>
    </p:spTree>
    <p:extLst>
      <p:ext uri="{BB962C8B-B14F-4D97-AF65-F5344CB8AC3E}">
        <p14:creationId xmlns:p14="http://schemas.microsoft.com/office/powerpoint/2010/main" val="336012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376" y="275945"/>
            <a:ext cx="3681984" cy="584775"/>
          </a:xfrm>
          <a:prstGeom prst="rect">
            <a:avLst/>
          </a:prstGeom>
          <a:noFill/>
        </p:spPr>
        <p:txBody>
          <a:bodyPr wrap="square" rtlCol="0">
            <a:spAutoFit/>
          </a:bodyPr>
          <a:lstStyle/>
          <a:p>
            <a:pPr algn="just"/>
            <a:r>
              <a:rPr lang="en-US" altLang="ja-JP" sz="3200" dirty="0" smtClean="0"/>
              <a:t>Fiber delivery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911" y="275945"/>
            <a:ext cx="4935855" cy="586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23618" y="1034533"/>
            <a:ext cx="4050468" cy="1200329"/>
          </a:xfrm>
          <a:prstGeom prst="rect">
            <a:avLst/>
          </a:prstGeom>
        </p:spPr>
        <p:txBody>
          <a:bodyPr wrap="none">
            <a:spAutoFit/>
          </a:bodyPr>
          <a:lstStyle/>
          <a:p>
            <a:r>
              <a:rPr lang="en-US" altLang="ja-JP" sz="2400" dirty="0" smtClean="0"/>
              <a:t>(c)(</a:t>
            </a:r>
            <a:r>
              <a:rPr lang="en-US" altLang="ja-JP" sz="2400" dirty="0"/>
              <a:t>d</a:t>
            </a:r>
            <a:r>
              <a:rPr lang="en-US" altLang="ja-JP" sz="2400" dirty="0" smtClean="0"/>
              <a:t>)SMF</a:t>
            </a:r>
          </a:p>
          <a:p>
            <a:r>
              <a:rPr lang="en-US" altLang="ja-JP" sz="2400" dirty="0" smtClean="0"/>
              <a:t> Signal attenuation is negligible</a:t>
            </a:r>
          </a:p>
          <a:p>
            <a:r>
              <a:rPr lang="en-US" altLang="ja-JP" sz="2400" dirty="0" smtClean="0"/>
              <a:t> Laser </a:t>
            </a:r>
            <a:r>
              <a:rPr lang="en-US" altLang="ja-JP" sz="2400" dirty="0"/>
              <a:t>bandwidth increase</a:t>
            </a:r>
            <a:endParaRPr lang="ja-JP" altLang="en-US" sz="2400" dirty="0"/>
          </a:p>
        </p:txBody>
      </p:sp>
      <p:sp>
        <p:nvSpPr>
          <p:cNvPr id="4" name="正方形/長方形 3"/>
          <p:cNvSpPr/>
          <p:nvPr/>
        </p:nvSpPr>
        <p:spPr>
          <a:xfrm>
            <a:off x="223618" y="2425823"/>
            <a:ext cx="7548782" cy="1938992"/>
          </a:xfrm>
          <a:prstGeom prst="rect">
            <a:avLst/>
          </a:prstGeom>
        </p:spPr>
        <p:txBody>
          <a:bodyPr wrap="square">
            <a:spAutoFit/>
          </a:bodyPr>
          <a:lstStyle/>
          <a:p>
            <a:r>
              <a:rPr lang="en-US" altLang="ja-JP" sz="2400" dirty="0" smtClean="0"/>
              <a:t>(e)(</a:t>
            </a:r>
            <a:r>
              <a:rPr lang="en-US" altLang="ja-JP" sz="2400" dirty="0"/>
              <a:t>f</a:t>
            </a:r>
            <a:r>
              <a:rPr lang="en-US" altLang="ja-JP" sz="2400" dirty="0" smtClean="0"/>
              <a:t>)Hollow-core PBF</a:t>
            </a:r>
          </a:p>
          <a:p>
            <a:r>
              <a:rPr lang="en-US" altLang="ja-JP" sz="2400" dirty="0" smtClean="0">
                <a:solidFill>
                  <a:srgbClr val="FF0000"/>
                </a:solidFill>
              </a:rPr>
              <a:t> ~20 </a:t>
            </a:r>
            <a:r>
              <a:rPr lang="en-US" altLang="ja-JP" sz="2400" dirty="0">
                <a:solidFill>
                  <a:srgbClr val="FF0000"/>
                </a:solidFill>
              </a:rPr>
              <a:t>times lower </a:t>
            </a:r>
            <a:r>
              <a:rPr lang="en-US" altLang="ja-JP" sz="2400" dirty="0" smtClean="0">
                <a:solidFill>
                  <a:srgbClr val="FF0000"/>
                </a:solidFill>
              </a:rPr>
              <a:t>dispersion than </a:t>
            </a:r>
            <a:r>
              <a:rPr lang="en-US" altLang="ja-JP" sz="2400" dirty="0">
                <a:solidFill>
                  <a:srgbClr val="FF0000"/>
                </a:solidFill>
              </a:rPr>
              <a:t>SMF</a:t>
            </a:r>
            <a:endParaRPr lang="en-US" altLang="ja-JP" sz="2400" dirty="0" smtClean="0">
              <a:solidFill>
                <a:srgbClr val="FF0000"/>
              </a:solidFill>
            </a:endParaRPr>
          </a:p>
          <a:p>
            <a:r>
              <a:rPr lang="en-US" altLang="ja-JP" sz="2400" dirty="0" smtClean="0"/>
              <a:t>Inside low-loss </a:t>
            </a:r>
            <a:r>
              <a:rPr lang="en-US" altLang="ja-JP" sz="2400" dirty="0"/>
              <a:t>window, attenuation </a:t>
            </a:r>
            <a:r>
              <a:rPr lang="en-US" altLang="ja-JP" sz="2400" dirty="0" smtClean="0"/>
              <a:t>is low</a:t>
            </a:r>
          </a:p>
          <a:p>
            <a:r>
              <a:rPr lang="en-US" altLang="ja-JP" sz="2400" dirty="0" smtClean="0"/>
              <a:t>but outside the window</a:t>
            </a:r>
            <a:r>
              <a:rPr lang="en-US" altLang="ja-JP" sz="2400" dirty="0"/>
              <a:t>, attenuation increases rapidly.</a:t>
            </a:r>
            <a:endParaRPr lang="en-US" altLang="ja-JP" sz="2400" dirty="0" smtClean="0"/>
          </a:p>
          <a:p>
            <a:r>
              <a:rPr lang="en-US" altLang="ja-JP" sz="2400" dirty="0" smtClean="0"/>
              <a:t>(window: 90 </a:t>
            </a:r>
            <a:r>
              <a:rPr lang="en-US" altLang="ja-JP" sz="2400" dirty="0"/>
              <a:t>nm around a center wavelength of 800 nm</a:t>
            </a:r>
            <a:endParaRPr lang="ja-JP" altLang="en-US" sz="2400" dirty="0"/>
          </a:p>
        </p:txBody>
      </p:sp>
      <p:sp>
        <p:nvSpPr>
          <p:cNvPr id="5" name="正方形/長方形 4"/>
          <p:cNvSpPr/>
          <p:nvPr/>
        </p:nvSpPr>
        <p:spPr>
          <a:xfrm>
            <a:off x="143256" y="4615934"/>
            <a:ext cx="6437376" cy="1938992"/>
          </a:xfrm>
          <a:prstGeom prst="rect">
            <a:avLst/>
          </a:prstGeom>
        </p:spPr>
        <p:txBody>
          <a:bodyPr wrap="square">
            <a:spAutoFit/>
          </a:bodyPr>
          <a:lstStyle/>
          <a:p>
            <a:r>
              <a:rPr lang="ja-JP" altLang="en-US" sz="2400"/>
              <a:t>⇒</a:t>
            </a:r>
            <a:r>
              <a:rPr lang="en-US" altLang="ja-JP" sz="2400" smtClean="0"/>
              <a:t>DCPCF</a:t>
            </a:r>
            <a:endParaRPr lang="en-US" altLang="ja-JP" sz="2400" dirty="0" smtClean="0"/>
          </a:p>
          <a:p>
            <a:r>
              <a:rPr lang="en-US" altLang="ja-JP" sz="2400" dirty="0" smtClean="0"/>
              <a:t>  Signal </a:t>
            </a:r>
            <a:r>
              <a:rPr lang="en-US" altLang="ja-JP" sz="2400" dirty="0"/>
              <a:t>attenuation is </a:t>
            </a:r>
            <a:r>
              <a:rPr lang="en-US" altLang="ja-JP" sz="2400" dirty="0" smtClean="0"/>
              <a:t>negligible</a:t>
            </a:r>
          </a:p>
          <a:p>
            <a:r>
              <a:rPr lang="en-US" altLang="ja-JP" sz="2400" dirty="0" smtClean="0"/>
              <a:t>  A </a:t>
            </a:r>
            <a:r>
              <a:rPr lang="en-US" altLang="ja-JP" sz="2400" dirty="0"/>
              <a:t>good collection </a:t>
            </a:r>
            <a:r>
              <a:rPr lang="en-US" altLang="ja-JP" sz="2400" dirty="0" smtClean="0"/>
              <a:t>efficiency with </a:t>
            </a:r>
          </a:p>
          <a:p>
            <a:r>
              <a:rPr lang="en-US" altLang="ja-JP" sz="2400" dirty="0" smtClean="0"/>
              <a:t>core </a:t>
            </a:r>
            <a:r>
              <a:rPr lang="en-US" altLang="ja-JP" sz="2400" dirty="0"/>
              <a:t>and the </a:t>
            </a:r>
            <a:r>
              <a:rPr lang="en-US" altLang="ja-JP" sz="2400" dirty="0" smtClean="0"/>
              <a:t>   inner </a:t>
            </a:r>
            <a:r>
              <a:rPr lang="en-US" altLang="ja-JP" sz="2400" dirty="0"/>
              <a:t>clad</a:t>
            </a:r>
            <a:r>
              <a:rPr lang="en-US" altLang="ja-JP" sz="2400" dirty="0" smtClean="0"/>
              <a:t> </a:t>
            </a:r>
            <a:endParaRPr lang="ja-JP" altLang="en-US" sz="2400" dirty="0"/>
          </a:p>
          <a:p>
            <a:endParaRPr lang="ja-JP" altLang="en-US" sz="2400" dirty="0"/>
          </a:p>
        </p:txBody>
      </p:sp>
      <p:pic>
        <p:nvPicPr>
          <p:cNvPr id="2052" name="Picture 4" descr="http://www.thorlabs.co.jp/Images/GuideImages/912_HollowCorePCF_3.jpg"/>
          <p:cNvPicPr>
            <a:picLocks noChangeAspect="1" noChangeArrowheads="1"/>
          </p:cNvPicPr>
          <p:nvPr/>
        </p:nvPicPr>
        <p:blipFill rotWithShape="1">
          <a:blip r:embed="rId4">
            <a:extLst>
              <a:ext uri="{28A0092B-C50C-407E-A947-70E740481C1C}">
                <a14:useLocalDpi xmlns:a14="http://schemas.microsoft.com/office/drawing/2010/main" val="0"/>
              </a:ext>
            </a:extLst>
          </a:blip>
          <a:srcRect l="32024" t="51894" r="53150" b="10735"/>
          <a:stretch/>
        </p:blipFill>
        <p:spPr bwMode="auto">
          <a:xfrm>
            <a:off x="4410784" y="527792"/>
            <a:ext cx="2169848" cy="22138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42" t="66945" r="76001"/>
          <a:stretch/>
        </p:blipFill>
        <p:spPr bwMode="auto">
          <a:xfrm>
            <a:off x="4410784" y="4364815"/>
            <a:ext cx="2369127" cy="219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36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2"/>
          <a:stretch/>
        </p:blipFill>
        <p:spPr bwMode="auto">
          <a:xfrm>
            <a:off x="5577840" y="382625"/>
            <a:ext cx="6329662" cy="580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24065" y="275945"/>
            <a:ext cx="1514006" cy="584775"/>
          </a:xfrm>
          <a:prstGeom prst="rect">
            <a:avLst/>
          </a:prstGeom>
          <a:noFill/>
        </p:spPr>
        <p:txBody>
          <a:bodyPr wrap="square" rtlCol="0">
            <a:spAutoFit/>
          </a:bodyPr>
          <a:lstStyle/>
          <a:p>
            <a:pPr algn="just"/>
            <a:r>
              <a:rPr lang="en-US" altLang="ja-JP" sz="3200" dirty="0" smtClean="0"/>
              <a:t>Design:</a:t>
            </a:r>
          </a:p>
        </p:txBody>
      </p:sp>
      <p:sp>
        <p:nvSpPr>
          <p:cNvPr id="15" name="テキスト ボックス 14"/>
          <p:cNvSpPr txBox="1"/>
          <p:nvPr/>
        </p:nvSpPr>
        <p:spPr>
          <a:xfrm>
            <a:off x="341376" y="1119575"/>
            <a:ext cx="6028944" cy="2308324"/>
          </a:xfrm>
          <a:prstGeom prst="rect">
            <a:avLst/>
          </a:prstGeom>
          <a:noFill/>
        </p:spPr>
        <p:txBody>
          <a:bodyPr wrap="square" rtlCol="0">
            <a:spAutoFit/>
          </a:bodyPr>
          <a:lstStyle/>
          <a:p>
            <a:r>
              <a:rPr lang="en-US" altLang="ja-JP" sz="2400" dirty="0" smtClean="0"/>
              <a:t>Design 1    the </a:t>
            </a:r>
            <a:r>
              <a:rPr lang="en-US" altLang="ja-JP" sz="2400" dirty="0"/>
              <a:t>simplest </a:t>
            </a:r>
            <a:r>
              <a:rPr lang="en-US" altLang="ja-JP" sz="2400" dirty="0" smtClean="0"/>
              <a:t>case</a:t>
            </a:r>
          </a:p>
          <a:p>
            <a:r>
              <a:rPr lang="ja-JP" altLang="en-US" sz="2400" dirty="0" smtClean="0">
                <a:solidFill>
                  <a:srgbClr val="FF0000"/>
                </a:solidFill>
              </a:rPr>
              <a:t>〇</a:t>
            </a:r>
            <a:r>
              <a:rPr lang="en-US" altLang="ja-JP" sz="2400" dirty="0" smtClean="0"/>
              <a:t> </a:t>
            </a:r>
            <a:r>
              <a:rPr lang="en-US" altLang="ja-JP" sz="2400" dirty="0"/>
              <a:t>easy alignment </a:t>
            </a:r>
            <a:r>
              <a:rPr lang="en-US" altLang="ja-JP" sz="2400" dirty="0" smtClean="0"/>
              <a:t>and  packaging</a:t>
            </a:r>
          </a:p>
          <a:p>
            <a:r>
              <a:rPr lang="en-US" altLang="ja-JP" sz="2400" dirty="0"/>
              <a:t> </a:t>
            </a:r>
            <a:r>
              <a:rPr lang="en-US" altLang="ja-JP" sz="2400" dirty="0" smtClean="0"/>
              <a:t>      </a:t>
            </a:r>
            <a:r>
              <a:rPr lang="en-US" altLang="ja-JP" sz="2400" dirty="0"/>
              <a:t>as well as size </a:t>
            </a:r>
            <a:r>
              <a:rPr lang="en-US" altLang="ja-JP" sz="2400" dirty="0" smtClean="0"/>
              <a:t>efficiency</a:t>
            </a:r>
          </a:p>
          <a:p>
            <a:r>
              <a:rPr lang="en-US" altLang="ja-JP" sz="2400" dirty="0" smtClean="0">
                <a:solidFill>
                  <a:srgbClr val="0070C0"/>
                </a:solidFill>
              </a:rPr>
              <a:t>×</a:t>
            </a:r>
            <a:r>
              <a:rPr lang="en-US" altLang="ja-JP" sz="2400" dirty="0" smtClean="0"/>
              <a:t>long WD : poor resolution</a:t>
            </a:r>
          </a:p>
          <a:p>
            <a:r>
              <a:rPr lang="ja-JP" altLang="en-US" sz="2400" dirty="0"/>
              <a:t>　</a:t>
            </a:r>
            <a:r>
              <a:rPr lang="ja-JP" altLang="en-US" sz="2400" dirty="0" smtClean="0"/>
              <a:t>　　　　　　　</a:t>
            </a:r>
            <a:r>
              <a:rPr lang="en-US" altLang="ja-JP" sz="2400" dirty="0" smtClean="0"/>
              <a:t>at </a:t>
            </a:r>
            <a:r>
              <a:rPr lang="en-US" altLang="ja-JP" sz="2400" dirty="0"/>
              <a:t>the focal point.</a:t>
            </a:r>
            <a:endParaRPr lang="en-US" altLang="ja-JP" sz="2400" dirty="0" smtClean="0"/>
          </a:p>
          <a:p>
            <a:r>
              <a:rPr lang="ja-JP" altLang="en-US" sz="2400" dirty="0" smtClean="0"/>
              <a:t>　　</a:t>
            </a:r>
            <a:endParaRPr lang="en-US" altLang="ja-JP" sz="2400" dirty="0" smtClean="0"/>
          </a:p>
        </p:txBody>
      </p:sp>
      <p:sp>
        <p:nvSpPr>
          <p:cNvPr id="6" name="テキスト ボックス 5"/>
          <p:cNvSpPr txBox="1"/>
          <p:nvPr/>
        </p:nvSpPr>
        <p:spPr>
          <a:xfrm>
            <a:off x="341376" y="3058567"/>
            <a:ext cx="5388864" cy="1200329"/>
          </a:xfrm>
          <a:prstGeom prst="rect">
            <a:avLst/>
          </a:prstGeom>
          <a:noFill/>
        </p:spPr>
        <p:txBody>
          <a:bodyPr wrap="square" rtlCol="0">
            <a:spAutoFit/>
          </a:bodyPr>
          <a:lstStyle/>
          <a:p>
            <a:r>
              <a:rPr lang="en-US" altLang="ja-JP" sz="2400" dirty="0" smtClean="0"/>
              <a:t>Design 2</a:t>
            </a:r>
          </a:p>
          <a:p>
            <a:r>
              <a:rPr lang="ja-JP" altLang="en-US" sz="2400" dirty="0">
                <a:solidFill>
                  <a:srgbClr val="FF0000"/>
                </a:solidFill>
              </a:rPr>
              <a:t>〇</a:t>
            </a:r>
            <a:r>
              <a:rPr lang="en-US" altLang="ja-JP" sz="2400" dirty="0"/>
              <a:t> </a:t>
            </a:r>
            <a:r>
              <a:rPr lang="en-US" altLang="ja-JP" sz="2400" dirty="0" smtClean="0"/>
              <a:t>short WD</a:t>
            </a:r>
          </a:p>
          <a:p>
            <a:r>
              <a:rPr lang="en-US" altLang="ja-JP" sz="2400" dirty="0" smtClean="0">
                <a:solidFill>
                  <a:srgbClr val="0070C0"/>
                </a:solidFill>
              </a:rPr>
              <a:t>×</a:t>
            </a:r>
            <a:r>
              <a:rPr lang="en-US" altLang="ja-JP" sz="2400" dirty="0" smtClean="0"/>
              <a:t>beam </a:t>
            </a:r>
            <a:r>
              <a:rPr lang="en-US" altLang="ja-JP" sz="2400" dirty="0"/>
              <a:t>are </a:t>
            </a:r>
            <a:r>
              <a:rPr lang="en-US" altLang="ja-JP" sz="2400" dirty="0" smtClean="0"/>
              <a:t>restricted </a:t>
            </a:r>
            <a:r>
              <a:rPr lang="ja-JP" altLang="en-US" sz="2400" dirty="0" smtClean="0"/>
              <a:t>⇒ </a:t>
            </a:r>
            <a:r>
              <a:rPr lang="en-US" altLang="ja-JP" sz="2400" dirty="0"/>
              <a:t>lack of flexibility</a:t>
            </a:r>
            <a:endParaRPr lang="en-US" altLang="ja-JP" sz="2400" dirty="0" smtClean="0"/>
          </a:p>
        </p:txBody>
      </p:sp>
      <p:sp>
        <p:nvSpPr>
          <p:cNvPr id="7" name="テキスト ボックス 6"/>
          <p:cNvSpPr txBox="1"/>
          <p:nvPr/>
        </p:nvSpPr>
        <p:spPr>
          <a:xfrm>
            <a:off x="341376" y="4517751"/>
            <a:ext cx="4870704" cy="1200329"/>
          </a:xfrm>
          <a:prstGeom prst="rect">
            <a:avLst/>
          </a:prstGeom>
          <a:noFill/>
        </p:spPr>
        <p:txBody>
          <a:bodyPr wrap="square" rtlCol="0">
            <a:spAutoFit/>
          </a:bodyPr>
          <a:lstStyle/>
          <a:p>
            <a:r>
              <a:rPr lang="en-US" altLang="ja-JP" sz="2400" dirty="0" smtClean="0"/>
              <a:t>Design 3</a:t>
            </a:r>
          </a:p>
          <a:p>
            <a:r>
              <a:rPr lang="ja-JP" altLang="en-US" sz="2400" dirty="0" smtClean="0">
                <a:solidFill>
                  <a:srgbClr val="FF0000"/>
                </a:solidFill>
              </a:rPr>
              <a:t>〇</a:t>
            </a:r>
            <a:r>
              <a:rPr lang="en-US" altLang="ja-JP" sz="2400" dirty="0" smtClean="0"/>
              <a:t>provide </a:t>
            </a:r>
            <a:r>
              <a:rPr lang="en-US" altLang="ja-JP" sz="2400" dirty="0"/>
              <a:t>a collimated </a:t>
            </a:r>
            <a:r>
              <a:rPr lang="en-US" altLang="ja-JP" sz="2400" dirty="0" smtClean="0"/>
              <a:t>beam</a:t>
            </a:r>
          </a:p>
          <a:p>
            <a:r>
              <a:rPr lang="ja-JP" altLang="en-US" sz="2400" dirty="0"/>
              <a:t>　</a:t>
            </a:r>
            <a:r>
              <a:rPr lang="ja-JP" altLang="en-US" sz="2400" dirty="0" smtClean="0"/>
              <a:t>　⇒ </a:t>
            </a:r>
            <a:r>
              <a:rPr lang="en-US" altLang="ja-JP" sz="2400" dirty="0" smtClean="0"/>
              <a:t>good flexibility</a:t>
            </a:r>
          </a:p>
        </p:txBody>
      </p:sp>
    </p:spTree>
    <p:extLst>
      <p:ext uri="{BB962C8B-B14F-4D97-AF65-F5344CB8AC3E}">
        <p14:creationId xmlns:p14="http://schemas.microsoft.com/office/powerpoint/2010/main" val="1760365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7590" y="204134"/>
            <a:ext cx="11197653" cy="584775"/>
          </a:xfrm>
          <a:prstGeom prst="rect">
            <a:avLst/>
          </a:prstGeom>
          <a:noFill/>
        </p:spPr>
        <p:txBody>
          <a:bodyPr wrap="square" rtlCol="0">
            <a:spAutoFit/>
          </a:bodyPr>
          <a:lstStyle/>
          <a:p>
            <a:r>
              <a:rPr lang="en-US" altLang="ja-JP" sz="3200" dirty="0" smtClean="0"/>
              <a:t>Result</a:t>
            </a:r>
          </a:p>
        </p:txBody>
      </p:sp>
      <p:sp>
        <p:nvSpPr>
          <p:cNvPr id="17" name="正方形/長方形 16"/>
          <p:cNvSpPr/>
          <p:nvPr/>
        </p:nvSpPr>
        <p:spPr>
          <a:xfrm>
            <a:off x="195072" y="1008342"/>
            <a:ext cx="3694176" cy="1938992"/>
          </a:xfrm>
          <a:prstGeom prst="rect">
            <a:avLst/>
          </a:prstGeom>
        </p:spPr>
        <p:txBody>
          <a:bodyPr wrap="square">
            <a:spAutoFit/>
          </a:bodyPr>
          <a:lstStyle/>
          <a:p>
            <a:r>
              <a:rPr lang="en-US" altLang="ja-JP" sz="2400" dirty="0"/>
              <a:t>The Fluorescence image</a:t>
            </a:r>
          </a:p>
          <a:p>
            <a:r>
              <a:rPr lang="en-US" altLang="ja-JP" sz="2400" dirty="0"/>
              <a:t>128 * 128 pixels</a:t>
            </a:r>
          </a:p>
          <a:p>
            <a:r>
              <a:rPr lang="en-US" altLang="ja-JP" sz="2400" dirty="0"/>
              <a:t>Frequency, 64Hz and 0.25Hz (multiphoton fluorescence is low signal)</a:t>
            </a:r>
            <a:endParaRPr lang="ja-JP" alt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323" y="578605"/>
            <a:ext cx="7620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5072" y="3321805"/>
            <a:ext cx="4180251" cy="3046988"/>
          </a:xfrm>
          <a:prstGeom prst="rect">
            <a:avLst/>
          </a:prstGeom>
        </p:spPr>
        <p:txBody>
          <a:bodyPr wrap="square">
            <a:spAutoFit/>
          </a:bodyPr>
          <a:lstStyle/>
          <a:p>
            <a:r>
              <a:rPr lang="en-US" altLang="ja-JP" sz="2400" dirty="0" smtClean="0">
                <a:solidFill>
                  <a:prstClr val="black"/>
                </a:solidFill>
              </a:rPr>
              <a:t>Sample : </a:t>
            </a:r>
          </a:p>
          <a:p>
            <a:pPr marL="457200" indent="-457200">
              <a:buAutoNum type="alphaLcParenBoth"/>
            </a:pPr>
            <a:r>
              <a:rPr lang="en-US" altLang="ja-JP" sz="2400" dirty="0" smtClean="0"/>
              <a:t>6μm</a:t>
            </a:r>
            <a:r>
              <a:rPr lang="ja-JP" altLang="en-US" sz="2400" dirty="0"/>
              <a:t> </a:t>
            </a:r>
            <a:r>
              <a:rPr lang="en-US" altLang="ja-JP" sz="2400" dirty="0" smtClean="0"/>
              <a:t>beads</a:t>
            </a:r>
            <a:r>
              <a:rPr lang="en-US" altLang="ja-JP" sz="2400" dirty="0"/>
              <a:t>; </a:t>
            </a:r>
            <a:endParaRPr lang="en-US" altLang="ja-JP" sz="2400" dirty="0" smtClean="0"/>
          </a:p>
          <a:p>
            <a:pPr marL="457200" indent="-457200">
              <a:buAutoNum type="alphaLcParenBoth"/>
            </a:pPr>
            <a:r>
              <a:rPr lang="en-US" altLang="ja-JP" sz="2400" dirty="0" smtClean="0"/>
              <a:t> </a:t>
            </a:r>
            <a:r>
              <a:rPr lang="en-US" altLang="ja-JP" sz="2400" dirty="0"/>
              <a:t>bone </a:t>
            </a:r>
            <a:r>
              <a:rPr lang="en-US" altLang="ja-JP" sz="2400" dirty="0" smtClean="0"/>
              <a:t>structure</a:t>
            </a:r>
          </a:p>
          <a:p>
            <a:pPr marL="457200" indent="-457200">
              <a:buAutoNum type="alphaLcParenBoth"/>
            </a:pPr>
            <a:r>
              <a:rPr lang="en-US" altLang="ja-JP" sz="2400" dirty="0" smtClean="0"/>
              <a:t>and (d) </a:t>
            </a:r>
            <a:r>
              <a:rPr lang="en-US" altLang="ja-JP" sz="2400" dirty="0"/>
              <a:t>chondrocytes; </a:t>
            </a:r>
            <a:endParaRPr lang="en-US" altLang="ja-JP" sz="2400" dirty="0" smtClean="0"/>
          </a:p>
          <a:p>
            <a:endParaRPr lang="en-US" altLang="ja-JP" sz="2400" dirty="0"/>
          </a:p>
          <a:p>
            <a:r>
              <a:rPr lang="en-US" altLang="ja-JP" sz="2400" dirty="0" smtClean="0"/>
              <a:t>(e) </a:t>
            </a:r>
            <a:r>
              <a:rPr lang="en-US" altLang="ja-JP" sz="2400" dirty="0"/>
              <a:t>white </a:t>
            </a:r>
            <a:r>
              <a:rPr lang="en-US" altLang="ja-JP" sz="2400" dirty="0" smtClean="0"/>
              <a:t>light microscope </a:t>
            </a:r>
            <a:r>
              <a:rPr lang="en-US" altLang="ja-JP" sz="2400" dirty="0"/>
              <a:t>photo showing the bovine knee joint cartilage sample</a:t>
            </a:r>
            <a:r>
              <a:rPr lang="en-US" altLang="ja-JP" sz="2400" dirty="0" smtClean="0"/>
              <a:t>.</a:t>
            </a:r>
          </a:p>
        </p:txBody>
      </p:sp>
    </p:spTree>
    <p:extLst>
      <p:ext uri="{BB962C8B-B14F-4D97-AF65-F5344CB8AC3E}">
        <p14:creationId xmlns:p14="http://schemas.microsoft.com/office/powerpoint/2010/main" val="129442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4521" y="220993"/>
            <a:ext cx="9659155" cy="707886"/>
          </a:xfrm>
          <a:prstGeom prst="rect">
            <a:avLst/>
          </a:prstGeom>
          <a:noFill/>
        </p:spPr>
        <p:txBody>
          <a:bodyPr wrap="square" rtlCol="0">
            <a:spAutoFit/>
          </a:bodyPr>
          <a:lstStyle/>
          <a:p>
            <a:pPr algn="ctr"/>
            <a:r>
              <a:rPr lang="en-US" altLang="ja-JP" sz="4000" dirty="0" smtClean="0"/>
              <a:t> summary</a:t>
            </a:r>
            <a:endParaRPr kumimoji="1" lang="ja-JP" altLang="en-US" sz="4000" dirty="0"/>
          </a:p>
        </p:txBody>
      </p:sp>
      <p:sp>
        <p:nvSpPr>
          <p:cNvPr id="4" name="テキスト ボックス 3"/>
          <p:cNvSpPr txBox="1"/>
          <p:nvPr/>
        </p:nvSpPr>
        <p:spPr>
          <a:xfrm>
            <a:off x="725929" y="3533052"/>
            <a:ext cx="10970201" cy="1569660"/>
          </a:xfrm>
          <a:prstGeom prst="rect">
            <a:avLst/>
          </a:prstGeom>
          <a:noFill/>
        </p:spPr>
        <p:txBody>
          <a:bodyPr wrap="square" rtlCol="0">
            <a:spAutoFit/>
          </a:bodyPr>
          <a:lstStyle/>
          <a:p>
            <a:r>
              <a:rPr lang="ja-JP" altLang="en-US" sz="3200" dirty="0" smtClean="0"/>
              <a:t>・</a:t>
            </a:r>
            <a:r>
              <a:rPr lang="en-US" altLang="ja-JP" sz="3200" dirty="0" smtClean="0"/>
              <a:t> </a:t>
            </a:r>
            <a:r>
              <a:rPr lang="en-US" altLang="ja-JP" sz="3200" dirty="0"/>
              <a:t>Compares the three probe design, it was found configuration that provides flexibility for optimum imaging performance and packaging with collimating and focusing lens.</a:t>
            </a:r>
            <a:endParaRPr kumimoji="1" lang="ja-JP" altLang="en-US" sz="3200" dirty="0"/>
          </a:p>
        </p:txBody>
      </p:sp>
      <p:sp>
        <p:nvSpPr>
          <p:cNvPr id="13" name="テキスト ボックス 12"/>
          <p:cNvSpPr txBox="1"/>
          <p:nvPr/>
        </p:nvSpPr>
        <p:spPr>
          <a:xfrm>
            <a:off x="725930" y="1446135"/>
            <a:ext cx="9996335" cy="1569660"/>
          </a:xfrm>
          <a:prstGeom prst="rect">
            <a:avLst/>
          </a:prstGeom>
          <a:noFill/>
        </p:spPr>
        <p:txBody>
          <a:bodyPr wrap="square" rtlCol="0">
            <a:spAutoFit/>
          </a:bodyPr>
          <a:lstStyle/>
          <a:p>
            <a:r>
              <a:rPr lang="en-US" altLang="ja-JP" sz="3200" dirty="0"/>
              <a:t>Compares the three types of performance of the fiber, it was demonstrated pulses propagating </a:t>
            </a:r>
            <a:r>
              <a:rPr lang="en-US" altLang="ja-JP" sz="3200" dirty="0" smtClean="0"/>
              <a:t>and </a:t>
            </a:r>
            <a:r>
              <a:rPr lang="en-US" altLang="ja-JP" sz="3200" dirty="0"/>
              <a:t>high collection </a:t>
            </a:r>
            <a:r>
              <a:rPr lang="en-US" altLang="ja-JP" sz="3200" dirty="0" smtClean="0"/>
              <a:t>efficiency ability </a:t>
            </a:r>
            <a:r>
              <a:rPr lang="en-US" altLang="ja-JP" sz="3200" dirty="0"/>
              <a:t>of </a:t>
            </a:r>
            <a:r>
              <a:rPr lang="en-US" altLang="ja-JP" sz="3200" dirty="0" smtClean="0"/>
              <a:t>DCPCF.</a:t>
            </a:r>
            <a:endParaRPr lang="ja-JP" altLang="en-US" sz="3200" dirty="0"/>
          </a:p>
        </p:txBody>
      </p:sp>
    </p:spTree>
    <p:extLst>
      <p:ext uri="{BB962C8B-B14F-4D97-AF65-F5344CB8AC3E}">
        <p14:creationId xmlns:p14="http://schemas.microsoft.com/office/powerpoint/2010/main" val="256887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609" y="145498"/>
            <a:ext cx="11683895" cy="1077218"/>
          </a:xfrm>
          <a:prstGeom prst="rect">
            <a:avLst/>
          </a:prstGeom>
          <a:noFill/>
        </p:spPr>
        <p:txBody>
          <a:bodyPr wrap="square" rtlCol="0">
            <a:spAutoFit/>
          </a:bodyPr>
          <a:lstStyle/>
          <a:p>
            <a:r>
              <a:rPr lang="ja-JP" altLang="en-US" sz="3200" dirty="0" smtClean="0"/>
              <a:t>③</a:t>
            </a:r>
            <a:r>
              <a:rPr lang="en-US" altLang="ja-JP" sz="3200" b="1" dirty="0" smtClean="0"/>
              <a:t>“</a:t>
            </a:r>
            <a:r>
              <a:rPr lang="en-US" altLang="ja-JP" sz="3200" dirty="0"/>
              <a:t>Fibroblast contractility and actin organization are stimulated by microtubule</a:t>
            </a:r>
            <a:r>
              <a:rPr lang="ja-JP" altLang="ja-JP" sz="3200" dirty="0"/>
              <a:t>　</a:t>
            </a:r>
            <a:r>
              <a:rPr lang="en-US" altLang="ja-JP" sz="3200" dirty="0" err="1"/>
              <a:t>inhibitors</a:t>
            </a:r>
            <a:r>
              <a:rPr lang="en-US" altLang="ja-JP" sz="3200" dirty="0" err="1" smtClean="0"/>
              <a:t>l</a:t>
            </a:r>
            <a:r>
              <a:rPr lang="en-US" altLang="ja-JP" sz="3200" dirty="0" smtClean="0"/>
              <a:t>”</a:t>
            </a:r>
            <a:endParaRPr kumimoji="1" lang="ja-JP" altLang="en-US" sz="3200" dirty="0"/>
          </a:p>
        </p:txBody>
      </p:sp>
      <p:sp>
        <p:nvSpPr>
          <p:cNvPr id="7" name="テキスト ボックス 6"/>
          <p:cNvSpPr txBox="1"/>
          <p:nvPr/>
        </p:nvSpPr>
        <p:spPr>
          <a:xfrm>
            <a:off x="562344" y="1807491"/>
            <a:ext cx="11037597" cy="584775"/>
          </a:xfrm>
          <a:prstGeom prst="rect">
            <a:avLst/>
          </a:prstGeom>
          <a:noFill/>
        </p:spPr>
        <p:txBody>
          <a:bodyPr wrap="square" rtlCol="0">
            <a:spAutoFit/>
          </a:bodyPr>
          <a:lstStyle/>
          <a:p>
            <a:endParaRPr kumimoji="1" lang="ja-JP" altLang="en-US" sz="3200" dirty="0"/>
          </a:p>
        </p:txBody>
      </p:sp>
      <p:sp>
        <p:nvSpPr>
          <p:cNvPr id="8" name="テキスト ボックス 7"/>
          <p:cNvSpPr txBox="1"/>
          <p:nvPr/>
        </p:nvSpPr>
        <p:spPr>
          <a:xfrm>
            <a:off x="306840" y="1439097"/>
            <a:ext cx="9051235" cy="584775"/>
          </a:xfrm>
          <a:prstGeom prst="rect">
            <a:avLst/>
          </a:prstGeom>
          <a:noFill/>
        </p:spPr>
        <p:txBody>
          <a:bodyPr wrap="square" rtlCol="0">
            <a:spAutoFit/>
          </a:bodyPr>
          <a:lstStyle/>
          <a:p>
            <a:r>
              <a:rPr lang="en-US" altLang="ja-JP" sz="3200" b="1" dirty="0" smtClean="0"/>
              <a:t>Introduction</a:t>
            </a:r>
            <a:endParaRPr lang="ja-JP" altLang="en-US" sz="3200" b="1" dirty="0"/>
          </a:p>
        </p:txBody>
      </p:sp>
      <p:sp>
        <p:nvSpPr>
          <p:cNvPr id="10" name="テキスト ボックス 9"/>
          <p:cNvSpPr txBox="1"/>
          <p:nvPr/>
        </p:nvSpPr>
        <p:spPr>
          <a:xfrm>
            <a:off x="290628" y="2186526"/>
            <a:ext cx="11801856" cy="4524315"/>
          </a:xfrm>
          <a:prstGeom prst="rect">
            <a:avLst/>
          </a:prstGeom>
          <a:noFill/>
        </p:spPr>
        <p:txBody>
          <a:bodyPr wrap="square" rtlCol="0">
            <a:spAutoFit/>
          </a:bodyPr>
          <a:lstStyle/>
          <a:p>
            <a:r>
              <a:rPr lang="en-US" altLang="ja-JP" sz="2400" dirty="0"/>
              <a:t>The </a:t>
            </a:r>
            <a:r>
              <a:rPr lang="en-US" altLang="ja-JP" sz="2400" dirty="0" smtClean="0"/>
              <a:t>locomotion </a:t>
            </a:r>
            <a:r>
              <a:rPr lang="en-US" altLang="ja-JP" sz="2400" dirty="0"/>
              <a:t>of fibroblasts and other </a:t>
            </a:r>
            <a:r>
              <a:rPr lang="en-US" altLang="ja-JP" sz="2400" dirty="0" smtClean="0"/>
              <a:t>tissue cells </a:t>
            </a:r>
            <a:r>
              <a:rPr lang="en-US" altLang="ja-JP" sz="2400" dirty="0"/>
              <a:t>results from their exertion of contractile </a:t>
            </a:r>
            <a:r>
              <a:rPr lang="en-US" altLang="ja-JP" sz="2400" dirty="0" smtClean="0"/>
              <a:t>'</a:t>
            </a:r>
            <a:r>
              <a:rPr lang="en-US" altLang="ja-JP" sz="2400" dirty="0" smtClean="0">
                <a:solidFill>
                  <a:srgbClr val="FF0000"/>
                </a:solidFill>
              </a:rPr>
              <a:t>traction</a:t>
            </a:r>
            <a:r>
              <a:rPr lang="en-US" altLang="ja-JP" sz="2400" dirty="0" smtClean="0"/>
              <a:t>‘ forces </a:t>
            </a:r>
            <a:r>
              <a:rPr lang="en-US" altLang="ja-JP" sz="2400" dirty="0"/>
              <a:t>on objects and </a:t>
            </a:r>
            <a:r>
              <a:rPr lang="en-US" altLang="ja-JP" sz="2400" dirty="0" smtClean="0"/>
              <a:t>materials</a:t>
            </a:r>
          </a:p>
          <a:p>
            <a:r>
              <a:rPr lang="ja-JP" altLang="en-US" sz="2400" dirty="0" smtClean="0"/>
              <a:t>⇒ </a:t>
            </a:r>
            <a:r>
              <a:rPr lang="en-US" altLang="ja-JP" sz="2400" dirty="0"/>
              <a:t>These cells traction are known to be produced by a cytoplasmic </a:t>
            </a:r>
            <a:r>
              <a:rPr lang="en-US" altLang="ja-JP" sz="2400" dirty="0" smtClean="0"/>
              <a:t>actin(</a:t>
            </a:r>
            <a:r>
              <a:rPr lang="en-US" altLang="ja-JP" sz="2400" dirty="0" smtClean="0">
                <a:solidFill>
                  <a:srgbClr val="FF0000"/>
                </a:solidFill>
              </a:rPr>
              <a:t>SF</a:t>
            </a:r>
            <a:r>
              <a:rPr lang="en-US" altLang="ja-JP" sz="2400" dirty="0" smtClean="0"/>
              <a:t> : stress fiber) </a:t>
            </a:r>
            <a:r>
              <a:rPr lang="en-US" altLang="ja-JP" sz="2400" dirty="0"/>
              <a:t>and myosin network</a:t>
            </a:r>
            <a:endParaRPr lang="en-US" altLang="ja-JP" sz="2400" dirty="0" smtClean="0"/>
          </a:p>
          <a:p>
            <a:r>
              <a:rPr lang="en-US" altLang="ja-JP" sz="2400" dirty="0" smtClean="0"/>
              <a:t> </a:t>
            </a:r>
          </a:p>
          <a:p>
            <a:r>
              <a:rPr lang="en-US" altLang="ja-JP" sz="2400" dirty="0"/>
              <a:t>Several lines of evidence have implicated </a:t>
            </a:r>
            <a:r>
              <a:rPr lang="en-US" altLang="ja-JP" sz="2400" dirty="0" smtClean="0">
                <a:solidFill>
                  <a:srgbClr val="FF0000"/>
                </a:solidFill>
              </a:rPr>
              <a:t>microtubules</a:t>
            </a:r>
            <a:r>
              <a:rPr lang="en-US" altLang="ja-JP" sz="2400" dirty="0" smtClean="0"/>
              <a:t> as </a:t>
            </a:r>
            <a:r>
              <a:rPr lang="en-US" altLang="ja-JP" sz="2400" dirty="0"/>
              <a:t>playing some controlling role in the motility of </a:t>
            </a:r>
            <a:r>
              <a:rPr lang="en-US" altLang="ja-JP" sz="2400" dirty="0" smtClean="0"/>
              <a:t>tissue cells ; </a:t>
            </a:r>
            <a:endParaRPr lang="en-US" altLang="ja-JP" sz="2400" dirty="0"/>
          </a:p>
          <a:p>
            <a:r>
              <a:rPr lang="en-US" altLang="ja-JP" sz="2400" dirty="0"/>
              <a:t> microtubule-depolymerizing drugs : cause regression of </a:t>
            </a:r>
            <a:r>
              <a:rPr lang="en-US" altLang="ja-JP" sz="2400" dirty="0" smtClean="0"/>
              <a:t>growth</a:t>
            </a:r>
          </a:p>
          <a:p>
            <a:r>
              <a:rPr lang="en-US" altLang="ja-JP" sz="2400" dirty="0"/>
              <a:t> </a:t>
            </a:r>
            <a:r>
              <a:rPr lang="en-US" altLang="ja-JP" sz="2400" dirty="0" smtClean="0"/>
              <a:t> </a:t>
            </a:r>
            <a:r>
              <a:rPr lang="ja-JP" altLang="en-US" sz="2400" dirty="0" smtClean="0"/>
              <a:t>⇒</a:t>
            </a:r>
            <a:r>
              <a:rPr lang="en-US" altLang="ja-JP" sz="2400" dirty="0"/>
              <a:t>In cancer cells, to act as an anti-cancer </a:t>
            </a:r>
            <a:r>
              <a:rPr lang="en-US" altLang="ja-JP" sz="2400" dirty="0" smtClean="0"/>
              <a:t>agent</a:t>
            </a:r>
          </a:p>
          <a:p>
            <a:endParaRPr lang="en-US" altLang="ja-JP" sz="2400" dirty="0"/>
          </a:p>
          <a:p>
            <a:r>
              <a:rPr lang="en-US" altLang="ja-JP" sz="2400" dirty="0" smtClean="0"/>
              <a:t>In this study…</a:t>
            </a:r>
          </a:p>
          <a:p>
            <a:r>
              <a:rPr lang="en-US" altLang="ja-JP" sz="2400" dirty="0" smtClean="0"/>
              <a:t> performed </a:t>
            </a:r>
            <a:r>
              <a:rPr lang="en-US" altLang="ja-JP" sz="2400" dirty="0"/>
              <a:t>to clarify whether the microtubules to determine what role by exerting traction.</a:t>
            </a:r>
            <a:endParaRPr lang="en-US" altLang="ja-JP" sz="2400" dirty="0" smtClean="0"/>
          </a:p>
        </p:txBody>
      </p:sp>
    </p:spTree>
    <p:extLst>
      <p:ext uri="{BB962C8B-B14F-4D97-AF65-F5344CB8AC3E}">
        <p14:creationId xmlns:p14="http://schemas.microsoft.com/office/powerpoint/2010/main" val="297140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7171" y="2483823"/>
            <a:ext cx="9051235" cy="584775"/>
          </a:xfrm>
          <a:prstGeom prst="rect">
            <a:avLst/>
          </a:prstGeom>
          <a:noFill/>
        </p:spPr>
        <p:txBody>
          <a:bodyPr wrap="square" rtlCol="0">
            <a:spAutoFit/>
          </a:bodyPr>
          <a:lstStyle/>
          <a:p>
            <a:r>
              <a:rPr lang="ja-JP" altLang="en-US" sz="3200" dirty="0" smtClean="0">
                <a:solidFill>
                  <a:srgbClr val="FF0000"/>
                </a:solidFill>
              </a:rPr>
              <a:t>⇒　</a:t>
            </a:r>
            <a:r>
              <a:rPr lang="en-US" altLang="ja-JP" sz="3200" dirty="0" smtClean="0">
                <a:solidFill>
                  <a:srgbClr val="FF0000"/>
                </a:solidFill>
              </a:rPr>
              <a:t>Nonlinear optical microscopy</a:t>
            </a:r>
          </a:p>
        </p:txBody>
      </p:sp>
      <p:grpSp>
        <p:nvGrpSpPr>
          <p:cNvPr id="9" name="グループ化 8"/>
          <p:cNvGrpSpPr/>
          <p:nvPr/>
        </p:nvGrpSpPr>
        <p:grpSpPr>
          <a:xfrm>
            <a:off x="906713" y="1170464"/>
            <a:ext cx="9968551" cy="1077218"/>
            <a:chOff x="894521" y="5067332"/>
            <a:chExt cx="9968551" cy="1077218"/>
          </a:xfrm>
        </p:grpSpPr>
        <p:sp>
          <p:nvSpPr>
            <p:cNvPr id="7" name="テキスト ボックス 6"/>
            <p:cNvSpPr txBox="1"/>
            <p:nvPr/>
          </p:nvSpPr>
          <p:spPr>
            <a:xfrm>
              <a:off x="894521" y="5067332"/>
              <a:ext cx="9968551" cy="1077218"/>
            </a:xfrm>
            <a:prstGeom prst="rect">
              <a:avLst/>
            </a:prstGeom>
            <a:noFill/>
          </p:spPr>
          <p:txBody>
            <a:bodyPr wrap="square" rtlCol="0">
              <a:spAutoFit/>
            </a:bodyPr>
            <a:lstStyle/>
            <a:p>
              <a:r>
                <a:rPr lang="en-US" altLang="ja-JP" sz="3200" dirty="0" smtClean="0"/>
                <a:t>In diagnosis, the </a:t>
              </a:r>
              <a:r>
                <a:rPr lang="en-US" altLang="ja-JP" sz="3200" dirty="0"/>
                <a:t>invasive sampling of physical biopsy takes risks of </a:t>
              </a:r>
              <a:r>
                <a:rPr lang="en-US" altLang="ja-JP" sz="3200" dirty="0" smtClean="0"/>
                <a:t>trauma, infection</a:t>
              </a:r>
              <a:r>
                <a:rPr lang="en-US" altLang="ja-JP" sz="3200" dirty="0"/>
                <a:t>, hematoma, and hemorrhage</a:t>
              </a:r>
              <a:endParaRPr kumimoji="1" lang="ja-JP" altLang="en-US" sz="3200" dirty="0"/>
            </a:p>
          </p:txBody>
        </p:sp>
        <p:sp>
          <p:nvSpPr>
            <p:cNvPr id="8" name="正方形/長方形 7"/>
            <p:cNvSpPr/>
            <p:nvPr/>
          </p:nvSpPr>
          <p:spPr>
            <a:xfrm>
              <a:off x="894521" y="5089918"/>
              <a:ext cx="9919783" cy="103204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8124215" y="2826833"/>
            <a:ext cx="4067785" cy="3151862"/>
            <a:chOff x="7711557" y="2152193"/>
            <a:chExt cx="4067785" cy="3151862"/>
          </a:xfrm>
        </p:grpSpPr>
        <p:pic>
          <p:nvPicPr>
            <p:cNvPr id="10" name="Picture 4" descr="http://blogimg.goo.ne.jp/user_image/6e/6e/b602521c5c1101a78bd31e801504f486.jpg"/>
            <p:cNvPicPr>
              <a:picLocks noChangeAspect="1" noChangeArrowheads="1"/>
            </p:cNvPicPr>
            <p:nvPr/>
          </p:nvPicPr>
          <p:blipFill>
            <a:blip r:embed="rId2" cstate="print"/>
            <a:srcRect l="50010" b="48804"/>
            <a:stretch>
              <a:fillRect/>
            </a:stretch>
          </p:blipFill>
          <p:spPr bwMode="auto">
            <a:xfrm>
              <a:off x="7711557" y="2152193"/>
              <a:ext cx="3512541" cy="2923239"/>
            </a:xfrm>
            <a:prstGeom prst="rect">
              <a:avLst/>
            </a:prstGeom>
            <a:noFill/>
          </p:spPr>
        </p:pic>
        <p:sp>
          <p:nvSpPr>
            <p:cNvPr id="11" name="テキスト ボックス 10"/>
            <p:cNvSpPr txBox="1"/>
            <p:nvPr/>
          </p:nvSpPr>
          <p:spPr>
            <a:xfrm>
              <a:off x="7865899" y="5027056"/>
              <a:ext cx="3913443" cy="276999"/>
            </a:xfrm>
            <a:prstGeom prst="rect">
              <a:avLst/>
            </a:prstGeom>
            <a:noFill/>
          </p:spPr>
          <p:txBody>
            <a:bodyPr wrap="square" rtlCol="0">
              <a:spAutoFit/>
            </a:bodyPr>
            <a:lstStyle/>
            <a:p>
              <a:r>
                <a:rPr lang="en-US" altLang="ja-JP" sz="1200" dirty="0"/>
                <a:t>http://www.momohime-medical.com/</a:t>
              </a:r>
              <a:endParaRPr kumimoji="1" lang="ja-JP" altLang="en-US" sz="1200" dirty="0"/>
            </a:p>
          </p:txBody>
        </p:sp>
      </p:grpSp>
      <p:sp>
        <p:nvSpPr>
          <p:cNvPr id="13" name="テキスト ボックス 12"/>
          <p:cNvSpPr txBox="1"/>
          <p:nvPr/>
        </p:nvSpPr>
        <p:spPr>
          <a:xfrm>
            <a:off x="1010345" y="251473"/>
            <a:ext cx="9659155" cy="707886"/>
          </a:xfrm>
          <a:prstGeom prst="rect">
            <a:avLst/>
          </a:prstGeom>
          <a:noFill/>
        </p:spPr>
        <p:txBody>
          <a:bodyPr wrap="square" rtlCol="0">
            <a:spAutoFit/>
          </a:bodyPr>
          <a:lstStyle/>
          <a:p>
            <a:pPr algn="ctr"/>
            <a:r>
              <a:rPr lang="en-US" altLang="ja-JP" sz="4000" dirty="0" smtClean="0"/>
              <a:t> Nonlinear optical microscopy</a:t>
            </a:r>
            <a:endParaRPr kumimoji="1" lang="ja-JP" altLang="en-US" sz="4000" dirty="0"/>
          </a:p>
        </p:txBody>
      </p:sp>
      <p:sp>
        <p:nvSpPr>
          <p:cNvPr id="14" name="テキスト ボックス 13"/>
          <p:cNvSpPr txBox="1"/>
          <p:nvPr/>
        </p:nvSpPr>
        <p:spPr>
          <a:xfrm>
            <a:off x="598687" y="3269447"/>
            <a:ext cx="7305793" cy="2554545"/>
          </a:xfrm>
          <a:prstGeom prst="rect">
            <a:avLst/>
          </a:prstGeom>
          <a:noFill/>
        </p:spPr>
        <p:txBody>
          <a:bodyPr wrap="square" rtlCol="0">
            <a:spAutoFit/>
          </a:bodyPr>
          <a:lstStyle/>
          <a:p>
            <a:r>
              <a:rPr lang="en-US" altLang="ja-JP" sz="3200" dirty="0" smtClean="0"/>
              <a:t>It is non-invasive and non-contact , </a:t>
            </a:r>
          </a:p>
          <a:p>
            <a:r>
              <a:rPr lang="en-US" altLang="ja-JP" sz="3200" dirty="0" smtClean="0"/>
              <a:t>so physical biopsy diagnosis is NOT needed on measurement using nonlinear optical microscopy. (SHG microscopy etc..) </a:t>
            </a:r>
            <a:endParaRPr lang="ja-JP" altLang="en-US" sz="3200" dirty="0" smtClean="0"/>
          </a:p>
          <a:p>
            <a:r>
              <a:rPr lang="en-US" altLang="ja-JP" sz="3200" dirty="0" smtClean="0"/>
              <a:t>  </a:t>
            </a:r>
            <a:endParaRPr kumimoji="1" lang="ja-JP" altLang="en-US" sz="3200" dirty="0"/>
          </a:p>
        </p:txBody>
      </p:sp>
    </p:spTree>
    <p:extLst>
      <p:ext uri="{BB962C8B-B14F-4D97-AF65-F5344CB8AC3E}">
        <p14:creationId xmlns:p14="http://schemas.microsoft.com/office/powerpoint/2010/main" val="3442731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4064" y="275945"/>
            <a:ext cx="1922895" cy="584775"/>
          </a:xfrm>
          <a:prstGeom prst="rect">
            <a:avLst/>
          </a:prstGeom>
          <a:noFill/>
        </p:spPr>
        <p:txBody>
          <a:bodyPr wrap="square" rtlCol="0">
            <a:spAutoFit/>
          </a:bodyPr>
          <a:lstStyle/>
          <a:p>
            <a:pPr algn="just"/>
            <a:r>
              <a:rPr lang="en-US" altLang="ja-JP" sz="3200" dirty="0" smtClean="0"/>
              <a:t>method:</a:t>
            </a:r>
          </a:p>
        </p:txBody>
      </p:sp>
      <p:sp>
        <p:nvSpPr>
          <p:cNvPr id="15" name="テキスト ボックス 14"/>
          <p:cNvSpPr txBox="1"/>
          <p:nvPr/>
        </p:nvSpPr>
        <p:spPr>
          <a:xfrm>
            <a:off x="316992" y="882547"/>
            <a:ext cx="11326368" cy="2308324"/>
          </a:xfrm>
          <a:prstGeom prst="rect">
            <a:avLst/>
          </a:prstGeom>
          <a:noFill/>
        </p:spPr>
        <p:txBody>
          <a:bodyPr wrap="square" rtlCol="0">
            <a:spAutoFit/>
          </a:bodyPr>
          <a:lstStyle/>
          <a:p>
            <a:r>
              <a:rPr lang="ja-JP" altLang="en-US" sz="2400" i="1" dirty="0" smtClean="0"/>
              <a:t>・</a:t>
            </a:r>
            <a:r>
              <a:rPr lang="en-US" altLang="ja-JP" sz="2400" i="1" dirty="0" smtClean="0"/>
              <a:t>C3H/10T1/2 </a:t>
            </a:r>
            <a:r>
              <a:rPr lang="en-US" altLang="ja-JP" sz="2400" i="1" dirty="0"/>
              <a:t>mouse embryo fibroblasts</a:t>
            </a:r>
            <a:endParaRPr lang="en-US" altLang="ja-JP" sz="2400" i="1" dirty="0" smtClean="0"/>
          </a:p>
          <a:p>
            <a:r>
              <a:rPr lang="en-US" altLang="ja-JP" sz="2400" dirty="0" smtClean="0"/>
              <a:t>Eagle's </a:t>
            </a:r>
            <a:r>
              <a:rPr lang="en-US" altLang="ja-JP" sz="2400" dirty="0"/>
              <a:t>MEM with Hanks' salts, </a:t>
            </a:r>
            <a:r>
              <a:rPr lang="en-US" altLang="ja-JP" sz="2400" dirty="0" smtClean="0"/>
              <a:t>supplemented with 10 % fetal </a:t>
            </a:r>
            <a:r>
              <a:rPr lang="en-US" altLang="ja-JP" sz="2400" dirty="0"/>
              <a:t>calf serum, </a:t>
            </a:r>
            <a:r>
              <a:rPr lang="en-US" altLang="ja-JP" sz="2400" dirty="0" smtClean="0"/>
              <a:t>penicillin, streptomycin</a:t>
            </a:r>
            <a:r>
              <a:rPr lang="en-US" altLang="ja-JP" sz="2400" dirty="0"/>
              <a:t>, and 7-5mM-Hepes. </a:t>
            </a:r>
            <a:endParaRPr lang="en-US" altLang="ja-JP" sz="2400" dirty="0" smtClean="0"/>
          </a:p>
          <a:p>
            <a:r>
              <a:rPr lang="en-US" altLang="ja-JP" sz="2400" dirty="0" smtClean="0"/>
              <a:t>Cells were removed </a:t>
            </a:r>
            <a:r>
              <a:rPr lang="en-US" altLang="ja-JP" sz="2400" dirty="0"/>
              <a:t>from tissue culture flasks by a brief treatment with</a:t>
            </a:r>
          </a:p>
          <a:p>
            <a:r>
              <a:rPr lang="en-US" altLang="ja-JP" sz="2400" dirty="0"/>
              <a:t>trypsin-EDTA </a:t>
            </a:r>
            <a:r>
              <a:rPr lang="en-US" altLang="ja-JP" sz="2400" dirty="0" smtClean="0"/>
              <a:t>solution, and plated onto either glass coverslips or silicone rubber substrata.</a:t>
            </a:r>
          </a:p>
          <a:p>
            <a:r>
              <a:rPr lang="en-US" altLang="ja-JP" sz="2400" dirty="0" smtClean="0"/>
              <a:t>Cells were used for experimentation 1-5 days after plating.</a:t>
            </a:r>
          </a:p>
        </p:txBody>
      </p:sp>
      <p:sp>
        <p:nvSpPr>
          <p:cNvPr id="7" name="テキスト ボックス 6"/>
          <p:cNvSpPr txBox="1"/>
          <p:nvPr/>
        </p:nvSpPr>
        <p:spPr>
          <a:xfrm>
            <a:off x="294132" y="3580038"/>
            <a:ext cx="5686044" cy="523220"/>
          </a:xfrm>
          <a:prstGeom prst="rect">
            <a:avLst/>
          </a:prstGeom>
          <a:noFill/>
        </p:spPr>
        <p:txBody>
          <a:bodyPr wrap="square" rtlCol="0">
            <a:spAutoFit/>
          </a:bodyPr>
          <a:lstStyle/>
          <a:p>
            <a:r>
              <a:rPr lang="en-US" altLang="ja-JP" sz="2800" i="1" smtClean="0"/>
              <a:t>Experimental equipment </a:t>
            </a:r>
            <a:endParaRPr lang="en-US" altLang="ja-JP" sz="2800" i="1" dirty="0" smtClean="0"/>
          </a:p>
        </p:txBody>
      </p:sp>
      <p:sp>
        <p:nvSpPr>
          <p:cNvPr id="4" name="正方形/長方形 3"/>
          <p:cNvSpPr/>
          <p:nvPr/>
        </p:nvSpPr>
        <p:spPr>
          <a:xfrm>
            <a:off x="316992" y="4205409"/>
            <a:ext cx="4952839" cy="1815882"/>
          </a:xfrm>
          <a:prstGeom prst="rect">
            <a:avLst/>
          </a:prstGeom>
        </p:spPr>
        <p:txBody>
          <a:bodyPr wrap="square">
            <a:spAutoFit/>
          </a:bodyPr>
          <a:lstStyle/>
          <a:p>
            <a:r>
              <a:rPr lang="en-US" altLang="ja-JP" sz="2800" i="1" dirty="0"/>
              <a:t>Time-lapse </a:t>
            </a:r>
            <a:r>
              <a:rPr lang="en-US" altLang="ja-JP" sz="2800" i="1" dirty="0" smtClean="0"/>
              <a:t>filming</a:t>
            </a:r>
          </a:p>
          <a:p>
            <a:r>
              <a:rPr lang="en-US" altLang="ja-JP" sz="2800" dirty="0"/>
              <a:t>Kodak Plus-X Reversal film, using a Sage time-lapse </a:t>
            </a:r>
            <a:r>
              <a:rPr lang="en-US" altLang="ja-JP" sz="2800" dirty="0" smtClean="0"/>
              <a:t>apparatus attached  (Olympus)  </a:t>
            </a:r>
            <a:endParaRPr lang="ja-JP" altLang="en-US" sz="2800" dirty="0"/>
          </a:p>
        </p:txBody>
      </p:sp>
      <p:sp>
        <p:nvSpPr>
          <p:cNvPr id="5" name="正方形/長方形 4"/>
          <p:cNvSpPr/>
          <p:nvPr/>
        </p:nvSpPr>
        <p:spPr>
          <a:xfrm>
            <a:off x="5813329" y="3559078"/>
            <a:ext cx="6378671" cy="2677656"/>
          </a:xfrm>
          <a:prstGeom prst="rect">
            <a:avLst/>
          </a:prstGeom>
        </p:spPr>
        <p:txBody>
          <a:bodyPr wrap="square">
            <a:spAutoFit/>
          </a:bodyPr>
          <a:lstStyle/>
          <a:p>
            <a:r>
              <a:rPr lang="en-US" altLang="ja-JP" sz="2800" i="1" dirty="0" smtClean="0"/>
              <a:t>Immunofluorescence</a:t>
            </a:r>
          </a:p>
          <a:p>
            <a:r>
              <a:rPr lang="ja-JP" altLang="en-US" sz="2800" dirty="0" smtClean="0"/>
              <a:t>・</a:t>
            </a:r>
            <a:r>
              <a:rPr lang="en-US" altLang="ja-JP" sz="2800" dirty="0" smtClean="0"/>
              <a:t>Zeiss </a:t>
            </a:r>
            <a:r>
              <a:rPr lang="en-US" altLang="ja-JP" sz="2800" dirty="0"/>
              <a:t>63 X, 1-4 </a:t>
            </a:r>
            <a:r>
              <a:rPr lang="en-US" altLang="ja-JP" sz="2800" dirty="0" err="1"/>
              <a:t>n.a</a:t>
            </a:r>
            <a:r>
              <a:rPr lang="en-US" altLang="ja-JP" sz="2800" dirty="0"/>
              <a:t>. </a:t>
            </a:r>
            <a:r>
              <a:rPr lang="en-US" altLang="ja-JP" sz="2800" dirty="0" err="1"/>
              <a:t>Planapo</a:t>
            </a:r>
            <a:r>
              <a:rPr lang="en-US" altLang="ja-JP" sz="2800" dirty="0"/>
              <a:t> objective on a </a:t>
            </a:r>
            <a:r>
              <a:rPr lang="en-US" altLang="ja-JP" sz="2800" dirty="0" smtClean="0"/>
              <a:t>Zeiss IM-35 </a:t>
            </a:r>
            <a:r>
              <a:rPr lang="en-US" altLang="ja-JP" sz="2800" dirty="0"/>
              <a:t>inverted microscope equipped for </a:t>
            </a:r>
            <a:r>
              <a:rPr lang="en-US" altLang="ja-JP" sz="2800" dirty="0" smtClean="0"/>
              <a:t>epi-fluorescence.</a:t>
            </a:r>
          </a:p>
          <a:p>
            <a:r>
              <a:rPr lang="ja-JP" altLang="en-US" sz="2800" dirty="0" smtClean="0"/>
              <a:t>・</a:t>
            </a:r>
            <a:r>
              <a:rPr lang="en-US" altLang="ja-JP" sz="2800" dirty="0" smtClean="0"/>
              <a:t>Single-labeling </a:t>
            </a:r>
            <a:r>
              <a:rPr lang="en-US" altLang="ja-JP" sz="2800" dirty="0"/>
              <a:t>of </a:t>
            </a:r>
            <a:r>
              <a:rPr lang="en-US" altLang="ja-JP" sz="2800" dirty="0" smtClean="0"/>
              <a:t>f-actin and</a:t>
            </a:r>
            <a:endParaRPr lang="en-US" altLang="ja-JP" sz="2800" dirty="0"/>
          </a:p>
          <a:p>
            <a:r>
              <a:rPr lang="en-US" altLang="ja-JP" sz="2800" dirty="0"/>
              <a:t>Double-labelling of actin and tubulin</a:t>
            </a:r>
            <a:r>
              <a:rPr lang="en-US" altLang="ja-JP" sz="2800" dirty="0" smtClean="0"/>
              <a:t>:</a:t>
            </a:r>
            <a:endParaRPr lang="ja-JP" altLang="en-US" sz="2800" dirty="0"/>
          </a:p>
        </p:txBody>
      </p:sp>
    </p:spTree>
    <p:extLst>
      <p:ext uri="{BB962C8B-B14F-4D97-AF65-F5344CB8AC3E}">
        <p14:creationId xmlns:p14="http://schemas.microsoft.com/office/powerpoint/2010/main" val="336012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3400" y="221364"/>
            <a:ext cx="4393700" cy="646331"/>
          </a:xfrm>
          <a:prstGeom prst="rect">
            <a:avLst/>
          </a:prstGeom>
          <a:noFill/>
        </p:spPr>
        <p:txBody>
          <a:bodyPr wrap="square" rtlCol="0">
            <a:spAutoFit/>
          </a:bodyPr>
          <a:lstStyle/>
          <a:p>
            <a:r>
              <a:rPr lang="en-US" altLang="ja-JP" sz="3600" dirty="0" smtClean="0"/>
              <a:t>Result and Discussion</a:t>
            </a:r>
            <a:endParaRPr kumimoji="1" lang="ja-JP" altLang="en-US" sz="3600" dirty="0"/>
          </a:p>
        </p:txBody>
      </p:sp>
      <p:grpSp>
        <p:nvGrpSpPr>
          <p:cNvPr id="3" name="グループ化 2"/>
          <p:cNvGrpSpPr/>
          <p:nvPr/>
        </p:nvGrpSpPr>
        <p:grpSpPr>
          <a:xfrm>
            <a:off x="558165" y="3037553"/>
            <a:ext cx="10778490" cy="3820447"/>
            <a:chOff x="533400" y="1558294"/>
            <a:chExt cx="9921240" cy="3379472"/>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68" b="77372"/>
            <a:stretch/>
          </p:blipFill>
          <p:spPr bwMode="auto">
            <a:xfrm rot="5400000">
              <a:off x="-158116" y="2249810"/>
              <a:ext cx="3379472" cy="199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604" b="57488"/>
            <a:stretch/>
          </p:blipFill>
          <p:spPr bwMode="auto">
            <a:xfrm rot="5400000">
              <a:off x="1830704" y="2257430"/>
              <a:ext cx="337947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899" b="38193"/>
            <a:stretch/>
          </p:blipFill>
          <p:spPr bwMode="auto">
            <a:xfrm rot="5400000">
              <a:off x="3811904" y="2257430"/>
              <a:ext cx="337947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348" b="18744"/>
            <a:stretch/>
          </p:blipFill>
          <p:spPr bwMode="auto">
            <a:xfrm rot="5400000">
              <a:off x="5793104" y="2257430"/>
              <a:ext cx="337947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092"/>
            <a:stretch/>
          </p:blipFill>
          <p:spPr bwMode="auto">
            <a:xfrm rot="5400000">
              <a:off x="7774304" y="2257430"/>
              <a:ext cx="337947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テキスト ボックス 3"/>
          <p:cNvSpPr txBox="1"/>
          <p:nvPr/>
        </p:nvSpPr>
        <p:spPr>
          <a:xfrm>
            <a:off x="1291590" y="1280158"/>
            <a:ext cx="9037320" cy="1938992"/>
          </a:xfrm>
          <a:prstGeom prst="rect">
            <a:avLst/>
          </a:prstGeom>
          <a:noFill/>
        </p:spPr>
        <p:txBody>
          <a:bodyPr wrap="square" rtlCol="0">
            <a:spAutoFit/>
          </a:bodyPr>
          <a:lstStyle/>
          <a:p>
            <a:r>
              <a:rPr lang="en-US" altLang="ja-JP" sz="2400" dirty="0"/>
              <a:t>Tractive force is evaluated by the number and size of wrinkles in the </a:t>
            </a:r>
            <a:r>
              <a:rPr lang="en-US" altLang="ja-JP" sz="2400" dirty="0" smtClean="0"/>
              <a:t>rubber.</a:t>
            </a:r>
            <a:endParaRPr lang="en-US" altLang="ja-JP" sz="2400" dirty="0"/>
          </a:p>
          <a:p>
            <a:endParaRPr kumimoji="1" lang="en-US" altLang="ja-JP" sz="2400" dirty="0" smtClean="0"/>
          </a:p>
          <a:p>
            <a:r>
              <a:rPr kumimoji="1" lang="en-US" altLang="ja-JP" sz="2400" dirty="0" smtClean="0"/>
              <a:t>TPA </a:t>
            </a:r>
            <a:r>
              <a:rPr lang="en-US" altLang="ja-JP" sz="2400" dirty="0"/>
              <a:t>: Tumor </a:t>
            </a:r>
            <a:r>
              <a:rPr lang="en-US" altLang="ja-JP" sz="2400" dirty="0" smtClean="0"/>
              <a:t>marker (But it is normal cell, too)</a:t>
            </a:r>
            <a:endParaRPr kumimoji="1" lang="en-US" altLang="ja-JP" sz="2400" dirty="0" smtClean="0"/>
          </a:p>
          <a:p>
            <a:r>
              <a:rPr lang="en-US" altLang="ja-JP" sz="2400" dirty="0" err="1" smtClean="0"/>
              <a:t>Noc</a:t>
            </a:r>
            <a:r>
              <a:rPr lang="en-US" altLang="ja-JP" sz="2400" dirty="0"/>
              <a:t> : </a:t>
            </a:r>
            <a:r>
              <a:rPr lang="en-US" altLang="ja-JP" sz="2400" dirty="0" smtClean="0"/>
              <a:t>Stabilizers</a:t>
            </a:r>
          </a:p>
        </p:txBody>
      </p:sp>
      <p:sp>
        <p:nvSpPr>
          <p:cNvPr id="15" name="正方形/長方形 14"/>
          <p:cNvSpPr/>
          <p:nvPr/>
        </p:nvSpPr>
        <p:spPr>
          <a:xfrm>
            <a:off x="7307952" y="2414106"/>
            <a:ext cx="4340612" cy="830997"/>
          </a:xfrm>
          <a:prstGeom prst="rect">
            <a:avLst/>
          </a:prstGeom>
        </p:spPr>
        <p:txBody>
          <a:bodyPr wrap="none">
            <a:spAutoFit/>
          </a:bodyPr>
          <a:lstStyle/>
          <a:p>
            <a:r>
              <a:rPr lang="en-US" altLang="ja-JP" sz="2400" dirty="0" err="1" smtClean="0"/>
              <a:t>Colcemid</a:t>
            </a:r>
            <a:r>
              <a:rPr lang="en-US" altLang="ja-JP" sz="2400" dirty="0" smtClean="0"/>
              <a:t>             : </a:t>
            </a:r>
            <a:r>
              <a:rPr lang="en-US" altLang="ja-JP" sz="2400" dirty="0"/>
              <a:t>anticancer drug</a:t>
            </a:r>
          </a:p>
          <a:p>
            <a:r>
              <a:rPr lang="en-US" altLang="ja-JP" sz="2400" dirty="0" smtClean="0"/>
              <a:t>VB (vinblastine) </a:t>
            </a:r>
            <a:endParaRPr lang="ja-JP" altLang="en-US" sz="2400" dirty="0"/>
          </a:p>
        </p:txBody>
      </p:sp>
    </p:spTree>
    <p:extLst>
      <p:ext uri="{BB962C8B-B14F-4D97-AF65-F5344CB8AC3E}">
        <p14:creationId xmlns:p14="http://schemas.microsoft.com/office/powerpoint/2010/main" val="31046149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85782962"/>
              </p:ext>
            </p:extLst>
          </p:nvPr>
        </p:nvGraphicFramePr>
        <p:xfrm>
          <a:off x="1337310" y="2362200"/>
          <a:ext cx="9403080" cy="2905759"/>
        </p:xfrm>
        <a:graphic>
          <a:graphicData uri="http://schemas.openxmlformats.org/drawingml/2006/table">
            <a:tbl>
              <a:tblPr firstRow="1" bandRow="1">
                <a:tableStyleId>{5C22544A-7EE6-4342-B048-85BDC9FD1C3A}</a:tableStyleId>
              </a:tblPr>
              <a:tblGrid>
                <a:gridCol w="1447800"/>
                <a:gridCol w="1162595"/>
                <a:gridCol w="1465217"/>
                <a:gridCol w="1465217"/>
                <a:gridCol w="966651"/>
                <a:gridCol w="1447800"/>
                <a:gridCol w="1447800"/>
              </a:tblGrid>
              <a:tr h="828039">
                <a:tc>
                  <a:txBody>
                    <a:bodyPr/>
                    <a:lstStyle/>
                    <a:p>
                      <a:pPr algn="ctr"/>
                      <a:endParaRPr kumimoji="1" lang="ja-JP" altLang="en-US" dirty="0"/>
                    </a:p>
                  </a:txBody>
                  <a:tcPr/>
                </a:tc>
                <a:tc>
                  <a:txBody>
                    <a:bodyPr/>
                    <a:lstStyle/>
                    <a:p>
                      <a:pPr algn="ctr"/>
                      <a:r>
                        <a:rPr kumimoji="1" lang="en-US" altLang="ja-JP" dirty="0" smtClean="0"/>
                        <a:t>control</a:t>
                      </a:r>
                      <a:endParaRPr kumimoji="1" lang="ja-JP" altLang="en-US" dirty="0"/>
                    </a:p>
                  </a:txBody>
                  <a:tcPr/>
                </a:tc>
                <a:tc>
                  <a:txBody>
                    <a:bodyPr/>
                    <a:lstStyle/>
                    <a:p>
                      <a:pPr algn="ctr"/>
                      <a:r>
                        <a:rPr kumimoji="1" lang="en-US" altLang="ja-JP" dirty="0" smtClean="0"/>
                        <a:t>TPA</a:t>
                      </a:r>
                    </a:p>
                  </a:txBody>
                  <a:tcPr/>
                </a:tc>
                <a:tc>
                  <a:txBody>
                    <a:bodyPr/>
                    <a:lstStyle/>
                    <a:p>
                      <a:pPr algn="ctr"/>
                      <a:r>
                        <a:rPr kumimoji="1" lang="en-US" altLang="ja-JP" dirty="0" smtClean="0"/>
                        <a:t>TPA</a:t>
                      </a:r>
                    </a:p>
                    <a:p>
                      <a:pPr algn="ctr"/>
                      <a:r>
                        <a:rPr kumimoji="1" lang="en-US" altLang="ja-JP" dirty="0" err="1" smtClean="0"/>
                        <a:t>Colcemid</a:t>
                      </a:r>
                      <a:endParaRPr kumimoji="1" lang="ja-JP" altLang="en-US" dirty="0"/>
                    </a:p>
                  </a:txBody>
                  <a:tcPr/>
                </a:tc>
                <a:tc>
                  <a:txBody>
                    <a:bodyPr/>
                    <a:lstStyle/>
                    <a:p>
                      <a:pPr algn="ctr"/>
                      <a:r>
                        <a:rPr kumimoji="1" lang="en-US" altLang="ja-JP" dirty="0" smtClean="0"/>
                        <a:t>TPA</a:t>
                      </a:r>
                    </a:p>
                    <a:p>
                      <a:pPr algn="ctr"/>
                      <a:r>
                        <a:rPr kumimoji="1" lang="en-US" altLang="ja-JP" dirty="0" smtClean="0"/>
                        <a:t>VB</a:t>
                      </a:r>
                      <a:endParaRPr kumimoji="1" lang="ja-JP" altLang="en-US" dirty="0"/>
                    </a:p>
                  </a:txBody>
                  <a:tcPr/>
                </a:tc>
                <a:tc>
                  <a:txBody>
                    <a:bodyPr/>
                    <a:lstStyle/>
                    <a:p>
                      <a:pPr algn="ctr"/>
                      <a:r>
                        <a:rPr kumimoji="1" lang="en-US" altLang="ja-JP" dirty="0" smtClean="0"/>
                        <a:t>TPA</a:t>
                      </a:r>
                    </a:p>
                    <a:p>
                      <a:pPr algn="ctr"/>
                      <a:r>
                        <a:rPr kumimoji="1" lang="en-US" altLang="ja-JP" dirty="0" err="1" smtClean="0"/>
                        <a:t>noc</a:t>
                      </a:r>
                      <a:endParaRPr kumimoji="1" lang="ja-JP" altLang="en-US" dirty="0"/>
                    </a:p>
                  </a:txBody>
                  <a:tcPr/>
                </a:tc>
                <a:tc>
                  <a:txBody>
                    <a:bodyPr/>
                    <a:lstStyle/>
                    <a:p>
                      <a:pPr algn="ctr"/>
                      <a:r>
                        <a:rPr kumimoji="1" lang="en-US" altLang="ja-JP" dirty="0" smtClean="0"/>
                        <a:t>remove</a:t>
                      </a:r>
                      <a:endParaRPr kumimoji="1" lang="ja-JP" altLang="en-US" dirty="0"/>
                    </a:p>
                  </a:txBody>
                  <a:tcPr/>
                </a:tc>
              </a:tr>
              <a:tr h="889000">
                <a:tc>
                  <a:txBody>
                    <a:bodyPr/>
                    <a:lstStyle/>
                    <a:p>
                      <a:pPr algn="ctr"/>
                      <a:endParaRPr kumimoji="1" lang="en-US" altLang="ja-JP" dirty="0" smtClean="0"/>
                    </a:p>
                    <a:p>
                      <a:pPr algn="ctr"/>
                      <a:r>
                        <a:rPr kumimoji="1" lang="en-US" altLang="ja-JP" dirty="0" err="1" smtClean="0"/>
                        <a:t>Tublin</a:t>
                      </a:r>
                      <a:endParaRPr kumimoji="1" lang="ja-JP" altLang="en-US" dirty="0"/>
                    </a:p>
                  </a:txBody>
                  <a:tcPr/>
                </a:tc>
                <a:tc>
                  <a:txBody>
                    <a:bodyPr/>
                    <a:lstStyle/>
                    <a:p>
                      <a:pPr algn="ctr"/>
                      <a:r>
                        <a:rPr kumimoji="1" lang="en-US" altLang="ja-JP" dirty="0" smtClean="0"/>
                        <a:t>7A</a:t>
                      </a:r>
                      <a:endParaRPr kumimoji="1" lang="ja-JP" altLang="en-US" dirty="0"/>
                    </a:p>
                  </a:txBody>
                  <a:tcPr/>
                </a:tc>
                <a:tc>
                  <a:txBody>
                    <a:bodyPr/>
                    <a:lstStyle/>
                    <a:p>
                      <a:pPr algn="ctr"/>
                      <a:r>
                        <a:rPr kumimoji="1" lang="en-US" altLang="ja-JP" dirty="0" smtClean="0"/>
                        <a:t>C</a:t>
                      </a:r>
                      <a:endParaRPr kumimoji="1" lang="ja-JP" altLang="en-US" dirty="0"/>
                    </a:p>
                  </a:txBody>
                  <a:tcPr/>
                </a:tc>
                <a:tc>
                  <a:txBody>
                    <a:bodyPr/>
                    <a:lstStyle/>
                    <a:p>
                      <a:pPr algn="ctr"/>
                      <a:r>
                        <a:rPr kumimoji="1" lang="en-US" altLang="ja-JP" dirty="0" smtClean="0"/>
                        <a:t>E</a:t>
                      </a:r>
                      <a:endParaRPr kumimoji="1" lang="ja-JP" altLang="en-US" dirty="0"/>
                    </a:p>
                  </a:txBody>
                  <a:tcPr/>
                </a:tc>
                <a:tc>
                  <a:txBody>
                    <a:bodyPr/>
                    <a:lstStyle/>
                    <a:p>
                      <a:pPr algn="ctr"/>
                      <a:r>
                        <a:rPr kumimoji="1" lang="en-US" altLang="ja-JP" dirty="0" smtClean="0"/>
                        <a:t>G</a:t>
                      </a:r>
                      <a:endParaRPr kumimoji="1" lang="ja-JP" altLang="en-US" dirty="0"/>
                    </a:p>
                  </a:txBody>
                  <a:tcPr/>
                </a:tc>
                <a:tc>
                  <a:txBody>
                    <a:bodyPr/>
                    <a:lstStyle/>
                    <a:p>
                      <a:pPr algn="ctr"/>
                      <a:r>
                        <a:rPr kumimoji="1" lang="en-US" altLang="ja-JP" dirty="0" smtClean="0"/>
                        <a:t>I</a:t>
                      </a:r>
                      <a:endParaRPr kumimoji="1" lang="ja-JP" altLang="en-US" dirty="0"/>
                    </a:p>
                  </a:txBody>
                  <a:tcPr/>
                </a:tc>
                <a:tc>
                  <a:txBody>
                    <a:bodyPr/>
                    <a:lstStyle/>
                    <a:p>
                      <a:pPr algn="ctr"/>
                      <a:r>
                        <a:rPr kumimoji="1" lang="en-US" altLang="ja-JP" dirty="0" smtClean="0"/>
                        <a:t>K</a:t>
                      </a:r>
                      <a:endParaRPr kumimoji="1" lang="ja-JP" altLang="en-US" dirty="0"/>
                    </a:p>
                  </a:txBody>
                  <a:tcPr/>
                </a:tc>
              </a:tr>
              <a:tr h="889000">
                <a:tc>
                  <a:txBody>
                    <a:bodyPr/>
                    <a:lstStyle/>
                    <a:p>
                      <a:pPr algn="ctr"/>
                      <a:endParaRPr kumimoji="1" lang="en-US" altLang="ja-JP" dirty="0" smtClean="0"/>
                    </a:p>
                    <a:p>
                      <a:pPr algn="ctr"/>
                      <a:r>
                        <a:rPr kumimoji="1" lang="en-US" altLang="ja-JP" dirty="0" err="1" smtClean="0"/>
                        <a:t>Acatin</a:t>
                      </a:r>
                      <a:endParaRPr kumimoji="1" lang="ja-JP" altLang="en-US" dirty="0"/>
                    </a:p>
                  </a:txBody>
                  <a:tcPr/>
                </a:tc>
                <a:tc>
                  <a:txBody>
                    <a:bodyPr/>
                    <a:lstStyle/>
                    <a:p>
                      <a:pPr algn="ctr"/>
                      <a:r>
                        <a:rPr kumimoji="1" lang="en-US" altLang="ja-JP" dirty="0" smtClean="0"/>
                        <a:t>B</a:t>
                      </a:r>
                      <a:endParaRPr kumimoji="1" lang="ja-JP" altLang="en-US" dirty="0"/>
                    </a:p>
                  </a:txBody>
                  <a:tcPr/>
                </a:tc>
                <a:tc>
                  <a:txBody>
                    <a:bodyPr/>
                    <a:lstStyle/>
                    <a:p>
                      <a:pPr algn="ctr"/>
                      <a:r>
                        <a:rPr kumimoji="1" lang="en-US" altLang="ja-JP" dirty="0" smtClean="0"/>
                        <a:t>D</a:t>
                      </a:r>
                    </a:p>
                    <a:p>
                      <a:pPr algn="ctr"/>
                      <a:r>
                        <a:rPr kumimoji="1" lang="en-US" altLang="ja-JP" dirty="0" smtClean="0"/>
                        <a:t>Stress </a:t>
                      </a:r>
                    </a:p>
                    <a:p>
                      <a:pPr algn="ctr"/>
                      <a:r>
                        <a:rPr kumimoji="1" lang="en-US" altLang="ja-JP" dirty="0" smtClean="0"/>
                        <a:t>fiber </a:t>
                      </a:r>
                      <a:r>
                        <a:rPr kumimoji="1" lang="ja-JP" altLang="en-US" dirty="0" smtClean="0"/>
                        <a:t>↓</a:t>
                      </a:r>
                      <a:endParaRPr kumimoji="1" lang="ja-JP" altLang="en-US" dirty="0"/>
                    </a:p>
                  </a:txBody>
                  <a:tcPr/>
                </a:tc>
                <a:tc>
                  <a:txBody>
                    <a:bodyPr/>
                    <a:lstStyle/>
                    <a:p>
                      <a:pPr algn="ctr"/>
                      <a:r>
                        <a:rPr kumimoji="1" lang="en-US" altLang="ja-JP" dirty="0" smtClean="0"/>
                        <a:t>F</a:t>
                      </a:r>
                    </a:p>
                    <a:p>
                      <a:pPr algn="ctr"/>
                      <a:r>
                        <a:rPr kumimoji="1" lang="en-US" altLang="ja-JP" dirty="0" smtClean="0"/>
                        <a:t>Stress </a:t>
                      </a:r>
                    </a:p>
                    <a:p>
                      <a:pPr algn="ctr"/>
                      <a:r>
                        <a:rPr kumimoji="1" lang="en-US" altLang="ja-JP" dirty="0" smtClean="0"/>
                        <a:t>fiber </a:t>
                      </a:r>
                      <a:r>
                        <a:rPr kumimoji="1" lang="ja-JP" altLang="en-US" dirty="0" smtClean="0"/>
                        <a:t>↑</a:t>
                      </a:r>
                    </a:p>
                    <a:p>
                      <a:pPr algn="ctr"/>
                      <a:endParaRPr kumimoji="1" lang="ja-JP" altLang="en-US" dirty="0"/>
                    </a:p>
                  </a:txBody>
                  <a:tcPr/>
                </a:tc>
                <a:tc>
                  <a:txBody>
                    <a:bodyPr/>
                    <a:lstStyle/>
                    <a:p>
                      <a:pPr algn="ctr"/>
                      <a:r>
                        <a:rPr kumimoji="1" lang="en-US" altLang="ja-JP" dirty="0" smtClean="0"/>
                        <a:t>H</a:t>
                      </a:r>
                      <a:endParaRPr kumimoji="1" lang="ja-JP" altLang="en-US" dirty="0"/>
                    </a:p>
                  </a:txBody>
                  <a:tcPr/>
                </a:tc>
                <a:tc>
                  <a:txBody>
                    <a:bodyPr/>
                    <a:lstStyle/>
                    <a:p>
                      <a:pPr algn="ctr"/>
                      <a:r>
                        <a:rPr kumimoji="1" lang="en-US" altLang="ja-JP" dirty="0" smtClean="0"/>
                        <a:t>J</a:t>
                      </a:r>
                    </a:p>
                    <a:p>
                      <a:pPr algn="ctr"/>
                      <a:r>
                        <a:rPr kumimoji="1" lang="en-US" altLang="ja-JP" dirty="0" smtClean="0"/>
                        <a:t>Stress </a:t>
                      </a:r>
                    </a:p>
                    <a:p>
                      <a:pPr algn="ctr"/>
                      <a:r>
                        <a:rPr kumimoji="1" lang="en-US" altLang="ja-JP" dirty="0" smtClean="0"/>
                        <a:t>fiber </a:t>
                      </a:r>
                      <a:r>
                        <a:rPr kumimoji="1" lang="ja-JP" altLang="en-US" dirty="0" smtClean="0"/>
                        <a:t>↑</a:t>
                      </a:r>
                    </a:p>
                    <a:p>
                      <a:pPr algn="ctr"/>
                      <a:endParaRPr kumimoji="1" lang="ja-JP" altLang="en-US" dirty="0"/>
                    </a:p>
                  </a:txBody>
                  <a:tcPr/>
                </a:tc>
                <a:tc>
                  <a:txBody>
                    <a:bodyPr/>
                    <a:lstStyle/>
                    <a:p>
                      <a:pPr algn="ctr"/>
                      <a:r>
                        <a:rPr kumimoji="1" lang="en-US" altLang="ja-JP" dirty="0" smtClean="0"/>
                        <a:t>L</a:t>
                      </a:r>
                    </a:p>
                    <a:p>
                      <a:pPr algn="ctr"/>
                      <a:r>
                        <a:rPr kumimoji="1" lang="en-US" altLang="ja-JP" dirty="0" smtClean="0"/>
                        <a:t>Stress </a:t>
                      </a:r>
                    </a:p>
                    <a:p>
                      <a:pPr algn="ctr"/>
                      <a:r>
                        <a:rPr kumimoji="1" lang="en-US" altLang="ja-JP" dirty="0" smtClean="0"/>
                        <a:t>fiber </a:t>
                      </a:r>
                      <a:r>
                        <a:rPr kumimoji="1" lang="ja-JP" altLang="en-US" dirty="0" smtClean="0"/>
                        <a:t>↓</a:t>
                      </a:r>
                    </a:p>
                    <a:p>
                      <a:pPr algn="ctr"/>
                      <a:endParaRPr kumimoji="1" lang="ja-JP" altLang="en-US" dirty="0"/>
                    </a:p>
                  </a:txBody>
                  <a:tcPr/>
                </a:tc>
              </a:tr>
            </a:tbl>
          </a:graphicData>
        </a:graphic>
      </p:graphicFrame>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405237" y="3680461"/>
            <a:ext cx="6641970"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200605" y="187334"/>
            <a:ext cx="6968729" cy="283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5363" b="1"/>
          <a:stretch/>
        </p:blipFill>
        <p:spPr bwMode="auto">
          <a:xfrm>
            <a:off x="17846" y="3749042"/>
            <a:ext cx="7045503" cy="244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04362" y="528600"/>
            <a:ext cx="7281819" cy="283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121832" y="-52453"/>
            <a:ext cx="4393700" cy="646331"/>
          </a:xfrm>
          <a:prstGeom prst="rect">
            <a:avLst/>
          </a:prstGeom>
          <a:noFill/>
        </p:spPr>
        <p:txBody>
          <a:bodyPr wrap="square" rtlCol="0">
            <a:spAutoFit/>
          </a:bodyPr>
          <a:lstStyle/>
          <a:p>
            <a:r>
              <a:rPr lang="en-US" altLang="ja-JP" sz="3600" dirty="0" smtClean="0"/>
              <a:t>Result and Discussion</a:t>
            </a:r>
            <a:endParaRPr kumimoji="1" lang="ja-JP" altLang="en-US" sz="3600" dirty="0"/>
          </a:p>
        </p:txBody>
      </p:sp>
    </p:spTree>
    <p:extLst>
      <p:ext uri="{BB962C8B-B14F-4D97-AF65-F5344CB8AC3E}">
        <p14:creationId xmlns:p14="http://schemas.microsoft.com/office/powerpoint/2010/main" val="3511334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animEffect transition="in" filter="fade">
                                      <p:cBhvr>
                                        <p:cTn id="37" dur="500"/>
                                        <p:tgtEl>
                                          <p:spTgt spid="71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171"/>
                                        </p:tgtEl>
                                      </p:cBhvr>
                                    </p:animEffect>
                                    <p:set>
                                      <p:cBhvr>
                                        <p:cTn id="42"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071"/>
          <a:stretch/>
        </p:blipFill>
        <p:spPr bwMode="auto">
          <a:xfrm>
            <a:off x="6847106" y="928879"/>
            <a:ext cx="4950417" cy="23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28552" y="3310665"/>
            <a:ext cx="6096000" cy="2308324"/>
          </a:xfrm>
          <a:prstGeom prst="rect">
            <a:avLst/>
          </a:prstGeom>
        </p:spPr>
        <p:txBody>
          <a:bodyPr>
            <a:spAutoFit/>
          </a:bodyPr>
          <a:lstStyle/>
          <a:p>
            <a:r>
              <a:rPr lang="en-US" altLang="ja-JP" sz="2400" dirty="0" smtClean="0"/>
              <a:t>Cytoplasmic </a:t>
            </a:r>
            <a:r>
              <a:rPr lang="en-US" altLang="ja-JP" sz="2400" dirty="0"/>
              <a:t>Microtubules, it is to exert a large pressing force, partially offset the pull of actin stress fibers</a:t>
            </a:r>
            <a:r>
              <a:rPr lang="en-US" altLang="ja-JP" sz="2400" dirty="0" smtClean="0"/>
              <a:t>.</a:t>
            </a:r>
          </a:p>
          <a:p>
            <a:endParaRPr lang="en-US" altLang="ja-JP" sz="2400" dirty="0"/>
          </a:p>
          <a:p>
            <a:r>
              <a:rPr lang="en-US" altLang="ja-JP" sz="2400" dirty="0"/>
              <a:t>Microtubule-associated protein is secreted, it interacts with actin SF.</a:t>
            </a:r>
            <a:endParaRPr lang="ja-JP" altLang="en-US" sz="2400" dirty="0"/>
          </a:p>
        </p:txBody>
      </p:sp>
      <p:sp>
        <p:nvSpPr>
          <p:cNvPr id="9" name="テキスト ボックス 8"/>
          <p:cNvSpPr txBox="1"/>
          <p:nvPr/>
        </p:nvSpPr>
        <p:spPr>
          <a:xfrm>
            <a:off x="894521" y="220993"/>
            <a:ext cx="9659155" cy="707886"/>
          </a:xfrm>
          <a:prstGeom prst="rect">
            <a:avLst/>
          </a:prstGeom>
          <a:noFill/>
        </p:spPr>
        <p:txBody>
          <a:bodyPr wrap="square" rtlCol="0">
            <a:spAutoFit/>
          </a:bodyPr>
          <a:lstStyle/>
          <a:p>
            <a:pPr algn="ctr"/>
            <a:r>
              <a:rPr lang="en-US" altLang="ja-JP" sz="4000" dirty="0" smtClean="0"/>
              <a:t>summary</a:t>
            </a:r>
            <a:endParaRPr kumimoji="1" lang="ja-JP" altLang="en-US" sz="4000" dirty="0"/>
          </a:p>
        </p:txBody>
      </p:sp>
      <p:sp>
        <p:nvSpPr>
          <p:cNvPr id="3" name="正方形/長方形 2"/>
          <p:cNvSpPr/>
          <p:nvPr/>
        </p:nvSpPr>
        <p:spPr>
          <a:xfrm>
            <a:off x="417276" y="1640463"/>
            <a:ext cx="6318553" cy="1200329"/>
          </a:xfrm>
          <a:prstGeom prst="rect">
            <a:avLst/>
          </a:prstGeom>
        </p:spPr>
        <p:txBody>
          <a:bodyPr wrap="square">
            <a:spAutoFit/>
          </a:bodyPr>
          <a:lstStyle/>
          <a:p>
            <a:r>
              <a:rPr lang="ja-JP" altLang="en-US" sz="2400" dirty="0"/>
              <a:t>Rather than a gradual change of fibroblasts, abrupt and </a:t>
            </a:r>
            <a:r>
              <a:rPr lang="ja-JP" altLang="en-US" sz="2400" dirty="0" smtClean="0"/>
              <a:t>change</a:t>
            </a:r>
            <a:endParaRPr lang="en-US" altLang="ja-JP" sz="2400" dirty="0" smtClean="0"/>
          </a:p>
          <a:p>
            <a:r>
              <a:rPr lang="en-US" altLang="ja-JP" sz="2400" dirty="0"/>
              <a:t>Recovery of stress fibers was unexpected.</a:t>
            </a:r>
            <a:endParaRPr lang="ja-JP" altLang="en-US" sz="2400"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5159" b="-1"/>
          <a:stretch/>
        </p:blipFill>
        <p:spPr bwMode="auto">
          <a:xfrm>
            <a:off x="7195389" y="3270346"/>
            <a:ext cx="4253851" cy="3587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70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4521" y="220993"/>
            <a:ext cx="9659155" cy="707886"/>
          </a:xfrm>
          <a:prstGeom prst="rect">
            <a:avLst/>
          </a:prstGeom>
          <a:noFill/>
        </p:spPr>
        <p:txBody>
          <a:bodyPr wrap="square" rtlCol="0">
            <a:spAutoFit/>
          </a:bodyPr>
          <a:lstStyle/>
          <a:p>
            <a:pPr algn="ctr"/>
            <a:r>
              <a:rPr lang="en-US" altLang="ja-JP" sz="4000" dirty="0" smtClean="0"/>
              <a:t> my opinion</a:t>
            </a:r>
            <a:endParaRPr kumimoji="1" lang="ja-JP" altLang="en-US" sz="4000" dirty="0"/>
          </a:p>
        </p:txBody>
      </p:sp>
      <p:sp>
        <p:nvSpPr>
          <p:cNvPr id="5" name="テキスト ボックス 4"/>
          <p:cNvSpPr txBox="1"/>
          <p:nvPr/>
        </p:nvSpPr>
        <p:spPr>
          <a:xfrm>
            <a:off x="894521" y="1744744"/>
            <a:ext cx="10169719" cy="3539430"/>
          </a:xfrm>
          <a:prstGeom prst="rect">
            <a:avLst/>
          </a:prstGeom>
          <a:noFill/>
        </p:spPr>
        <p:txBody>
          <a:bodyPr wrap="square" rtlCol="0">
            <a:spAutoFit/>
          </a:bodyPr>
          <a:lstStyle/>
          <a:p>
            <a:r>
              <a:rPr lang="ja-JP" altLang="en-US" sz="3200" dirty="0" smtClean="0"/>
              <a:t>・</a:t>
            </a:r>
            <a:r>
              <a:rPr lang="en-US" altLang="ja-JP" sz="3200" dirty="0" smtClean="0"/>
              <a:t>MEMS </a:t>
            </a:r>
            <a:r>
              <a:rPr lang="en-US" altLang="ja-JP" sz="3200" dirty="0"/>
              <a:t>mirror can be expected wide field of view.</a:t>
            </a:r>
          </a:p>
          <a:p>
            <a:r>
              <a:rPr lang="ja-JP" altLang="en-US" sz="3200" dirty="0" smtClean="0"/>
              <a:t>　</a:t>
            </a:r>
            <a:endParaRPr lang="en-US" altLang="ja-JP" sz="3200" dirty="0"/>
          </a:p>
          <a:p>
            <a:r>
              <a:rPr lang="ja-JP" altLang="en-US" sz="3200" dirty="0" smtClean="0"/>
              <a:t>・</a:t>
            </a:r>
            <a:r>
              <a:rPr lang="en-US" altLang="ja-JP" sz="3200" dirty="0"/>
              <a:t>T</a:t>
            </a:r>
            <a:r>
              <a:rPr lang="en-US" altLang="ja-JP" sz="3200" dirty="0" smtClean="0"/>
              <a:t>here </a:t>
            </a:r>
            <a:r>
              <a:rPr lang="en-US" altLang="ja-JP" sz="3200" dirty="0"/>
              <a:t>is a need for strict design for further miniaturization.</a:t>
            </a:r>
          </a:p>
          <a:p>
            <a:endParaRPr lang="en-US" altLang="ja-JP" sz="3200" dirty="0" smtClean="0"/>
          </a:p>
          <a:p>
            <a:endParaRPr lang="en-US" altLang="ja-JP" sz="3200" dirty="0"/>
          </a:p>
          <a:p>
            <a:r>
              <a:rPr lang="ja-JP" altLang="en-US" sz="3200" dirty="0" smtClean="0"/>
              <a:t>・</a:t>
            </a:r>
            <a:r>
              <a:rPr lang="en-US" altLang="ja-JP" sz="3200" dirty="0" smtClean="0"/>
              <a:t>Old </a:t>
            </a:r>
            <a:r>
              <a:rPr lang="en-US" altLang="ja-JP" sz="3200" dirty="0"/>
              <a:t>study of fibroblast cells was determined by appearance</a:t>
            </a:r>
          </a:p>
          <a:p>
            <a:r>
              <a:rPr lang="ja-JP" altLang="en-US" sz="3200" dirty="0"/>
              <a:t>　</a:t>
            </a:r>
            <a:r>
              <a:rPr lang="ja-JP" altLang="en-US" sz="3200" dirty="0" smtClean="0"/>
              <a:t>　⇒</a:t>
            </a:r>
            <a:r>
              <a:rPr lang="en-US" altLang="ja-JP" sz="3200" dirty="0" smtClean="0"/>
              <a:t> </a:t>
            </a:r>
            <a:r>
              <a:rPr lang="en-US" altLang="ja-JP" sz="3200" dirty="0"/>
              <a:t>Quantitative evaluation is necessary</a:t>
            </a:r>
            <a:endParaRPr lang="ja-JP" altLang="en-US" sz="3200" dirty="0"/>
          </a:p>
        </p:txBody>
      </p:sp>
    </p:spTree>
    <p:extLst>
      <p:ext uri="{BB962C8B-B14F-4D97-AF65-F5344CB8AC3E}">
        <p14:creationId xmlns:p14="http://schemas.microsoft.com/office/powerpoint/2010/main" val="478795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60776" y="3109665"/>
            <a:ext cx="9659155" cy="830997"/>
          </a:xfrm>
          <a:prstGeom prst="rect">
            <a:avLst/>
          </a:prstGeom>
          <a:noFill/>
        </p:spPr>
        <p:txBody>
          <a:bodyPr wrap="square" rtlCol="0">
            <a:spAutoFit/>
          </a:bodyPr>
          <a:lstStyle/>
          <a:p>
            <a:pPr algn="ctr"/>
            <a:r>
              <a:rPr lang="en-US" altLang="ja-JP" sz="4800" dirty="0" smtClean="0"/>
              <a:t>That’s all.</a:t>
            </a:r>
            <a:endParaRPr kumimoji="1" lang="ja-JP" altLang="en-US" sz="4800" dirty="0"/>
          </a:p>
        </p:txBody>
      </p:sp>
    </p:spTree>
    <p:extLst>
      <p:ext uri="{BB962C8B-B14F-4D97-AF65-F5344CB8AC3E}">
        <p14:creationId xmlns:p14="http://schemas.microsoft.com/office/powerpoint/2010/main" val="3157941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4521" y="220993"/>
            <a:ext cx="9659155" cy="707886"/>
          </a:xfrm>
          <a:prstGeom prst="rect">
            <a:avLst/>
          </a:prstGeom>
          <a:noFill/>
        </p:spPr>
        <p:txBody>
          <a:bodyPr wrap="square" rtlCol="0">
            <a:spAutoFit/>
          </a:bodyPr>
          <a:lstStyle/>
          <a:p>
            <a:pPr algn="ctr"/>
            <a:r>
              <a:rPr lang="en-US" altLang="ja-JP" sz="4000" dirty="0" smtClean="0"/>
              <a:t> Nonlinear optical microscopy</a:t>
            </a:r>
            <a:endParaRPr kumimoji="1" lang="ja-JP" altLang="en-US" sz="4000" dirty="0"/>
          </a:p>
        </p:txBody>
      </p:sp>
      <p:sp>
        <p:nvSpPr>
          <p:cNvPr id="4" name="テキスト ボックス 3"/>
          <p:cNvSpPr txBox="1"/>
          <p:nvPr/>
        </p:nvSpPr>
        <p:spPr>
          <a:xfrm>
            <a:off x="870137" y="2045651"/>
            <a:ext cx="6713287" cy="2062103"/>
          </a:xfrm>
          <a:prstGeom prst="rect">
            <a:avLst/>
          </a:prstGeom>
          <a:noFill/>
        </p:spPr>
        <p:txBody>
          <a:bodyPr wrap="square" rtlCol="0">
            <a:spAutoFit/>
          </a:bodyPr>
          <a:lstStyle/>
          <a:p>
            <a:r>
              <a:rPr lang="en-US" altLang="ja-JP" sz="3200" dirty="0" smtClean="0"/>
              <a:t>Traditional laboratory microscopes are </a:t>
            </a:r>
          </a:p>
          <a:p>
            <a:r>
              <a:rPr lang="en-US" altLang="ja-JP" sz="3200" dirty="0" smtClean="0"/>
              <a:t>large scale, inflexible, and free-space beam delivery. </a:t>
            </a:r>
          </a:p>
          <a:p>
            <a:r>
              <a:rPr lang="en-US" altLang="ja-JP" sz="3200" dirty="0" smtClean="0"/>
              <a:t>So they are limited </a:t>
            </a:r>
            <a:r>
              <a:rPr lang="en-US" altLang="ja-JP" sz="3200" dirty="0"/>
              <a:t>its </a:t>
            </a:r>
            <a:r>
              <a:rPr lang="en-US" altLang="ja-JP" sz="3200" dirty="0" smtClean="0"/>
              <a:t>applications.</a:t>
            </a:r>
          </a:p>
        </p:txBody>
      </p:sp>
      <p:grpSp>
        <p:nvGrpSpPr>
          <p:cNvPr id="9" name="グループ化 8"/>
          <p:cNvGrpSpPr/>
          <p:nvPr/>
        </p:nvGrpSpPr>
        <p:grpSpPr>
          <a:xfrm>
            <a:off x="548640" y="5264629"/>
            <a:ext cx="10627589" cy="1032045"/>
            <a:chOff x="861725" y="5067332"/>
            <a:chExt cx="10115774" cy="1032045"/>
          </a:xfrm>
        </p:grpSpPr>
        <p:sp>
          <p:nvSpPr>
            <p:cNvPr id="7" name="テキスト ボックス 6"/>
            <p:cNvSpPr txBox="1"/>
            <p:nvPr/>
          </p:nvSpPr>
          <p:spPr>
            <a:xfrm>
              <a:off x="930664" y="5213636"/>
              <a:ext cx="10046835" cy="646331"/>
            </a:xfrm>
            <a:prstGeom prst="rect">
              <a:avLst/>
            </a:prstGeom>
            <a:noFill/>
          </p:spPr>
          <p:txBody>
            <a:bodyPr wrap="square" rtlCol="0">
              <a:spAutoFit/>
            </a:bodyPr>
            <a:lstStyle/>
            <a:p>
              <a:r>
                <a:rPr lang="en-US" altLang="ja-JP" sz="3600" dirty="0" smtClean="0"/>
                <a:t>Optical microscopes need </a:t>
              </a:r>
              <a:r>
                <a:rPr lang="en-US" altLang="ja-JP" sz="3600" dirty="0"/>
                <a:t>flexible </a:t>
              </a:r>
              <a:r>
                <a:rPr lang="en-US" altLang="ja-JP" sz="3600" dirty="0" smtClean="0"/>
                <a:t>fiber-optical probe </a:t>
              </a:r>
              <a:endParaRPr kumimoji="1" lang="ja-JP" altLang="en-US" sz="3600" dirty="0"/>
            </a:p>
          </p:txBody>
        </p:sp>
        <p:sp>
          <p:nvSpPr>
            <p:cNvPr id="8" name="正方形/長方形 7"/>
            <p:cNvSpPr/>
            <p:nvPr/>
          </p:nvSpPr>
          <p:spPr>
            <a:xfrm>
              <a:off x="861725" y="5067332"/>
              <a:ext cx="9659155" cy="103204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326285" y="1437793"/>
            <a:ext cx="9051235" cy="584775"/>
          </a:xfrm>
          <a:prstGeom prst="rect">
            <a:avLst/>
          </a:prstGeom>
          <a:noFill/>
        </p:spPr>
        <p:txBody>
          <a:bodyPr wrap="square" rtlCol="0">
            <a:spAutoFit/>
          </a:bodyPr>
          <a:lstStyle/>
          <a:p>
            <a:r>
              <a:rPr lang="en-US" altLang="ja-JP" sz="3200" dirty="0" smtClean="0"/>
              <a:t>For </a:t>
            </a:r>
            <a:r>
              <a:rPr lang="en-US" altLang="ja-JP" sz="3200" dirty="0"/>
              <a:t>clinical </a:t>
            </a:r>
            <a:r>
              <a:rPr lang="en-US" altLang="ja-JP" sz="3200" dirty="0" smtClean="0"/>
              <a:t>application…</a:t>
            </a:r>
            <a:endParaRPr lang="ja-JP" altLang="en-US" sz="3200" dirty="0"/>
          </a:p>
        </p:txBody>
      </p:sp>
      <p:sp>
        <p:nvSpPr>
          <p:cNvPr id="14" name="下矢印 13"/>
          <p:cNvSpPr/>
          <p:nvPr/>
        </p:nvSpPr>
        <p:spPr>
          <a:xfrm>
            <a:off x="5121413" y="4242240"/>
            <a:ext cx="704538" cy="70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tretch>
            <a:fillRect/>
          </a:stretch>
        </p:blipFill>
        <p:spPr>
          <a:xfrm>
            <a:off x="7659840" y="1383792"/>
            <a:ext cx="3373920" cy="3346704"/>
          </a:xfrm>
          <a:prstGeom prst="rect">
            <a:avLst/>
          </a:prstGeom>
        </p:spPr>
      </p:pic>
    </p:spTree>
    <p:extLst>
      <p:ext uri="{BB962C8B-B14F-4D97-AF65-F5344CB8AC3E}">
        <p14:creationId xmlns:p14="http://schemas.microsoft.com/office/powerpoint/2010/main" val="412625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2288" y="250428"/>
            <a:ext cx="11789712" cy="1077218"/>
          </a:xfrm>
          <a:prstGeom prst="rect">
            <a:avLst/>
          </a:prstGeom>
          <a:noFill/>
        </p:spPr>
        <p:txBody>
          <a:bodyPr wrap="square" rtlCol="0">
            <a:spAutoFit/>
          </a:bodyPr>
          <a:lstStyle/>
          <a:p>
            <a:r>
              <a:rPr lang="ja-JP" altLang="en-US" sz="3200" dirty="0" smtClean="0"/>
              <a:t>①</a:t>
            </a:r>
            <a:r>
              <a:rPr lang="en-US" altLang="ja-JP" sz="3200" dirty="0"/>
              <a:t> </a:t>
            </a:r>
            <a:r>
              <a:rPr lang="en-US" altLang="ja-JP" sz="3200" dirty="0" smtClean="0"/>
              <a:t>C. </a:t>
            </a:r>
            <a:r>
              <a:rPr lang="en-US" altLang="ja-JP" sz="3200" dirty="0" err="1"/>
              <a:t>Bechtela</a:t>
            </a:r>
            <a:r>
              <a:rPr lang="en-US" altLang="ja-JP" sz="3200" dirty="0" smtClean="0"/>
              <a:t>, et al. “Large </a:t>
            </a:r>
            <a:r>
              <a:rPr lang="en-US" altLang="ja-JP" sz="3200" dirty="0"/>
              <a:t>field of view MEMS-based confocal laser scanning microscope for fluorescence </a:t>
            </a:r>
            <a:r>
              <a:rPr lang="en-US" altLang="ja-JP" sz="3200" dirty="0" smtClean="0"/>
              <a:t>imaging” Optik.</a:t>
            </a:r>
            <a:r>
              <a:rPr lang="en-US" altLang="ja-JP" sz="3200" b="1" dirty="0" smtClean="0"/>
              <a:t>125</a:t>
            </a:r>
            <a:r>
              <a:rPr lang="en-US" altLang="ja-JP" sz="3200" dirty="0" smtClean="0"/>
              <a:t>,876 (2013)</a:t>
            </a:r>
            <a:endParaRPr kumimoji="1" lang="ja-JP" altLang="en-US" sz="3200" dirty="0"/>
          </a:p>
        </p:txBody>
      </p:sp>
      <p:sp>
        <p:nvSpPr>
          <p:cNvPr id="5" name="テキスト ボックス 4"/>
          <p:cNvSpPr txBox="1"/>
          <p:nvPr/>
        </p:nvSpPr>
        <p:spPr>
          <a:xfrm>
            <a:off x="402288" y="1932531"/>
            <a:ext cx="11576352" cy="1569660"/>
          </a:xfrm>
          <a:prstGeom prst="rect">
            <a:avLst/>
          </a:prstGeom>
          <a:noFill/>
        </p:spPr>
        <p:txBody>
          <a:bodyPr wrap="square" rtlCol="0">
            <a:spAutoFit/>
          </a:bodyPr>
          <a:lstStyle/>
          <a:p>
            <a:pPr algn="just"/>
            <a:r>
              <a:rPr lang="ja-JP" altLang="en-US" sz="3200" dirty="0" smtClean="0"/>
              <a:t>②</a:t>
            </a:r>
            <a:r>
              <a:rPr lang="en-US" altLang="ja-JP" sz="3200" dirty="0" smtClean="0"/>
              <a:t>S. Tang, et al. ”Design </a:t>
            </a:r>
            <a:r>
              <a:rPr lang="en-US" altLang="ja-JP" sz="3200" dirty="0"/>
              <a:t>and implementation of </a:t>
            </a:r>
            <a:r>
              <a:rPr lang="en-US" altLang="ja-JP" sz="3200" dirty="0" smtClean="0"/>
              <a:t>fiber-based multiphoton endoscopy </a:t>
            </a:r>
            <a:r>
              <a:rPr lang="en-US" altLang="ja-JP" sz="3200" dirty="0"/>
              <a:t>with microelectromechanical </a:t>
            </a:r>
            <a:r>
              <a:rPr lang="en-US" altLang="ja-JP" sz="3200" dirty="0" smtClean="0"/>
              <a:t>systems </a:t>
            </a:r>
            <a:r>
              <a:rPr lang="en-US" altLang="ja-JP" sz="3200" dirty="0"/>
              <a:t>scanning” Journal of Biomedical </a:t>
            </a:r>
            <a:r>
              <a:rPr lang="en-US" altLang="ja-JP" sz="3200" dirty="0" smtClean="0"/>
              <a:t>Optics.</a:t>
            </a:r>
            <a:r>
              <a:rPr lang="en-US" altLang="ja-JP" sz="3200" b="1" dirty="0" smtClean="0"/>
              <a:t>14</a:t>
            </a:r>
            <a:r>
              <a:rPr lang="en-US" altLang="ja-JP" sz="3200" dirty="0" smtClean="0"/>
              <a:t>, </a:t>
            </a:r>
            <a:r>
              <a:rPr lang="en-US" altLang="ja-JP" sz="3200" dirty="0"/>
              <a:t>034005 </a:t>
            </a:r>
            <a:r>
              <a:rPr lang="en-US" altLang="ja-JP" sz="3200" dirty="0" smtClean="0"/>
              <a:t>(2009)</a:t>
            </a:r>
            <a:endParaRPr kumimoji="1" lang="ja-JP" altLang="en-US" sz="3200" dirty="0"/>
          </a:p>
        </p:txBody>
      </p:sp>
      <p:sp>
        <p:nvSpPr>
          <p:cNvPr id="8" name="テキスト ボックス 7"/>
          <p:cNvSpPr txBox="1"/>
          <p:nvPr/>
        </p:nvSpPr>
        <p:spPr>
          <a:xfrm>
            <a:off x="402288" y="4107077"/>
            <a:ext cx="11197653" cy="2554545"/>
          </a:xfrm>
          <a:prstGeom prst="rect">
            <a:avLst/>
          </a:prstGeom>
          <a:noFill/>
        </p:spPr>
        <p:txBody>
          <a:bodyPr wrap="square" rtlCol="0">
            <a:spAutoFit/>
          </a:bodyPr>
          <a:lstStyle/>
          <a:p>
            <a:r>
              <a:rPr lang="en-US" altLang="ja-JP" sz="3200" dirty="0"/>
              <a:t>(Fibroblast)</a:t>
            </a:r>
            <a:endParaRPr lang="en-US" altLang="ja-JP" sz="3200" dirty="0" smtClean="0"/>
          </a:p>
          <a:p>
            <a:r>
              <a:rPr lang="ja-JP" altLang="en-US" sz="3200" dirty="0" smtClean="0"/>
              <a:t>③</a:t>
            </a:r>
            <a:r>
              <a:rPr lang="en-US" altLang="ja-JP" sz="3200" dirty="0" smtClean="0"/>
              <a:t>B. </a:t>
            </a:r>
            <a:r>
              <a:rPr lang="en-US" altLang="ja-JP" sz="3200" dirty="0"/>
              <a:t>A. </a:t>
            </a:r>
            <a:r>
              <a:rPr lang="en-US" altLang="ja-JP" sz="3200" dirty="0" err="1" smtClean="0"/>
              <a:t>Danowski</a:t>
            </a:r>
            <a:r>
              <a:rPr lang="en-US" altLang="ja-JP" sz="3200" dirty="0" smtClean="0"/>
              <a:t> </a:t>
            </a:r>
            <a:r>
              <a:rPr lang="en-US" altLang="ja-JP" sz="3200" b="1" dirty="0" smtClean="0"/>
              <a:t>“</a:t>
            </a:r>
            <a:r>
              <a:rPr lang="en-US" altLang="ja-JP" sz="3200" dirty="0"/>
              <a:t>Fibroblast contractility and actin organization are stimulated by microtubule</a:t>
            </a:r>
            <a:r>
              <a:rPr lang="ja-JP" altLang="ja-JP" sz="3200" dirty="0"/>
              <a:t>　</a:t>
            </a:r>
            <a:r>
              <a:rPr lang="en-US" altLang="ja-JP" sz="3200" dirty="0" err="1"/>
              <a:t>inhibitorsl</a:t>
            </a:r>
            <a:r>
              <a:rPr lang="en-US" altLang="ja-JP" sz="3200" dirty="0"/>
              <a:t>” Journal of Cell Science </a:t>
            </a:r>
            <a:r>
              <a:rPr lang="en-US" altLang="ja-JP" sz="3200" dirty="0" smtClean="0"/>
              <a:t>.</a:t>
            </a:r>
            <a:r>
              <a:rPr lang="en-US" altLang="ja-JP" sz="3200" b="1" dirty="0" smtClean="0"/>
              <a:t>93</a:t>
            </a:r>
            <a:r>
              <a:rPr lang="en-US" altLang="ja-JP" sz="3200" dirty="0"/>
              <a:t>, </a:t>
            </a:r>
            <a:r>
              <a:rPr lang="en-US" altLang="ja-JP" sz="3200" dirty="0" smtClean="0"/>
              <a:t>255 </a:t>
            </a:r>
            <a:r>
              <a:rPr lang="en-US" altLang="ja-JP" sz="3200" dirty="0"/>
              <a:t>(</a:t>
            </a:r>
            <a:r>
              <a:rPr lang="en-US" altLang="ja-JP" sz="3200" dirty="0" smtClean="0"/>
              <a:t>1990)</a:t>
            </a:r>
            <a:endParaRPr lang="ja-JP" altLang="en-US" sz="3200" dirty="0"/>
          </a:p>
          <a:p>
            <a:endParaRPr kumimoji="1" lang="ja-JP" altLang="en-US" sz="3200" dirty="0"/>
          </a:p>
        </p:txBody>
      </p:sp>
    </p:spTree>
    <p:extLst>
      <p:ext uri="{BB962C8B-B14F-4D97-AF65-F5344CB8AC3E}">
        <p14:creationId xmlns:p14="http://schemas.microsoft.com/office/powerpoint/2010/main" val="2323403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609" y="145498"/>
            <a:ext cx="11683895" cy="1077218"/>
          </a:xfrm>
          <a:prstGeom prst="rect">
            <a:avLst/>
          </a:prstGeom>
          <a:noFill/>
        </p:spPr>
        <p:txBody>
          <a:bodyPr wrap="square" rtlCol="0">
            <a:spAutoFit/>
          </a:bodyPr>
          <a:lstStyle/>
          <a:p>
            <a:r>
              <a:rPr lang="ja-JP" altLang="en-US" sz="3200" dirty="0" smtClean="0"/>
              <a:t>①</a:t>
            </a:r>
            <a:r>
              <a:rPr lang="en-US" altLang="ja-JP" sz="3200" dirty="0" smtClean="0"/>
              <a:t> “</a:t>
            </a:r>
            <a:r>
              <a:rPr lang="en-US" altLang="ja-JP" sz="3200" dirty="0"/>
              <a:t>Large field of view MEMS-based confocal laser scanning microscope for fluorescence imaging” </a:t>
            </a:r>
            <a:endParaRPr kumimoji="1" lang="ja-JP" altLang="en-US" sz="3200" b="1" dirty="0"/>
          </a:p>
        </p:txBody>
      </p:sp>
      <p:sp>
        <p:nvSpPr>
          <p:cNvPr id="7" name="テキスト ボックス 6"/>
          <p:cNvSpPr txBox="1"/>
          <p:nvPr/>
        </p:nvSpPr>
        <p:spPr>
          <a:xfrm>
            <a:off x="562344" y="1807491"/>
            <a:ext cx="11037597" cy="584775"/>
          </a:xfrm>
          <a:prstGeom prst="rect">
            <a:avLst/>
          </a:prstGeom>
          <a:noFill/>
        </p:spPr>
        <p:txBody>
          <a:bodyPr wrap="square" rtlCol="0">
            <a:spAutoFit/>
          </a:bodyPr>
          <a:lstStyle/>
          <a:p>
            <a:endParaRPr kumimoji="1" lang="ja-JP" altLang="en-US" sz="3200" dirty="0"/>
          </a:p>
        </p:txBody>
      </p:sp>
      <p:sp>
        <p:nvSpPr>
          <p:cNvPr id="8" name="テキスト ボックス 7"/>
          <p:cNvSpPr txBox="1"/>
          <p:nvPr/>
        </p:nvSpPr>
        <p:spPr>
          <a:xfrm>
            <a:off x="562344" y="1292600"/>
            <a:ext cx="10844796" cy="584775"/>
          </a:xfrm>
          <a:prstGeom prst="rect">
            <a:avLst/>
          </a:prstGeom>
          <a:noFill/>
        </p:spPr>
        <p:txBody>
          <a:bodyPr wrap="square" rtlCol="0">
            <a:spAutoFit/>
          </a:bodyPr>
          <a:lstStyle/>
          <a:p>
            <a:r>
              <a:rPr lang="en-US" altLang="ja-JP" sz="3200" b="1" dirty="0" smtClean="0"/>
              <a:t>Introduction  </a:t>
            </a:r>
            <a:r>
              <a:rPr lang="en-US" altLang="ja-JP" sz="3200" dirty="0" smtClean="0"/>
              <a:t>Fluorescence </a:t>
            </a:r>
            <a:r>
              <a:rPr lang="en-US" altLang="ja-JP" sz="3200" dirty="0"/>
              <a:t>confocal laser scanning </a:t>
            </a:r>
            <a:r>
              <a:rPr lang="en-US" altLang="ja-JP" sz="3200" dirty="0" smtClean="0"/>
              <a:t>microscopy</a:t>
            </a:r>
            <a:endParaRPr lang="ja-JP" altLang="en-US" sz="3200" b="1" dirty="0"/>
          </a:p>
        </p:txBody>
      </p:sp>
      <p:sp>
        <p:nvSpPr>
          <p:cNvPr id="10" name="テキスト ボックス 9"/>
          <p:cNvSpPr txBox="1"/>
          <p:nvPr/>
        </p:nvSpPr>
        <p:spPr>
          <a:xfrm>
            <a:off x="705514" y="1807985"/>
            <a:ext cx="11067386" cy="5016758"/>
          </a:xfrm>
          <a:prstGeom prst="rect">
            <a:avLst/>
          </a:prstGeom>
          <a:noFill/>
        </p:spPr>
        <p:txBody>
          <a:bodyPr wrap="square" rtlCol="0">
            <a:spAutoFit/>
          </a:bodyPr>
          <a:lstStyle/>
          <a:p>
            <a:r>
              <a:rPr lang="en-US" altLang="ja-JP" sz="3200" dirty="0" smtClean="0"/>
              <a:t>F-LSM is </a:t>
            </a:r>
            <a:r>
              <a:rPr lang="en-US" altLang="ja-JP" sz="3200" dirty="0"/>
              <a:t>now a widely used and </a:t>
            </a:r>
            <a:r>
              <a:rPr lang="en-US" altLang="ja-JP" sz="3200" dirty="0" smtClean="0"/>
              <a:t>powerful imaging </a:t>
            </a:r>
            <a:r>
              <a:rPr lang="en-US" altLang="ja-JP" sz="3200" dirty="0"/>
              <a:t>technique in fundamental biological and medical </a:t>
            </a:r>
            <a:r>
              <a:rPr lang="en-US" altLang="ja-JP" sz="3200" dirty="0" smtClean="0"/>
              <a:t>research. </a:t>
            </a:r>
            <a:endParaRPr lang="en-US" altLang="ja-JP" sz="3200" dirty="0"/>
          </a:p>
          <a:p>
            <a:endParaRPr lang="en-US" altLang="ja-JP" sz="3200" dirty="0" smtClean="0"/>
          </a:p>
          <a:p>
            <a:r>
              <a:rPr lang="en-US" altLang="ja-JP" sz="3200" dirty="0" smtClean="0"/>
              <a:t>Recently…</a:t>
            </a:r>
          </a:p>
          <a:p>
            <a:r>
              <a:rPr lang="en-US" altLang="ja-JP" sz="3200" dirty="0" err="1" smtClean="0"/>
              <a:t>Fibre</a:t>
            </a:r>
            <a:r>
              <a:rPr lang="en-US" altLang="ja-JP" sz="3200" dirty="0" smtClean="0"/>
              <a:t> scan microscopy </a:t>
            </a:r>
            <a:r>
              <a:rPr lang="en-US" altLang="ja-JP" sz="3200" dirty="0"/>
              <a:t>:</a:t>
            </a:r>
            <a:r>
              <a:rPr lang="ja-JP" altLang="en-US" sz="3200" dirty="0" smtClean="0"/>
              <a:t>　　</a:t>
            </a:r>
            <a:endParaRPr lang="en-US" altLang="ja-JP" sz="3200" dirty="0" smtClean="0"/>
          </a:p>
          <a:p>
            <a:r>
              <a:rPr lang="en-US" altLang="ja-JP" sz="3200" dirty="0"/>
              <a:t> </a:t>
            </a:r>
            <a:r>
              <a:rPr lang="ja-JP" altLang="en-US" sz="3200" dirty="0"/>
              <a:t> </a:t>
            </a:r>
            <a:r>
              <a:rPr lang="ja-JP" altLang="en-US" sz="3200" dirty="0" smtClean="0"/>
              <a:t>     </a:t>
            </a:r>
            <a:r>
              <a:rPr lang="ja-JP" altLang="en-US" sz="3200" dirty="0" smtClean="0">
                <a:solidFill>
                  <a:srgbClr val="FF0000"/>
                </a:solidFill>
              </a:rPr>
              <a:t>○ </a:t>
            </a:r>
            <a:r>
              <a:rPr lang="en-US" altLang="ja-JP" sz="3200" dirty="0">
                <a:solidFill>
                  <a:srgbClr val="FF0000"/>
                </a:solidFill>
              </a:rPr>
              <a:t>thin probe </a:t>
            </a:r>
            <a:r>
              <a:rPr lang="en-US" altLang="ja-JP" sz="3200" dirty="0" smtClean="0">
                <a:solidFill>
                  <a:srgbClr val="FF0000"/>
                </a:solidFill>
              </a:rPr>
              <a:t>system</a:t>
            </a:r>
            <a:r>
              <a:rPr lang="en-US" altLang="ja-JP" sz="3200" dirty="0" smtClean="0"/>
              <a:t> </a:t>
            </a:r>
            <a:r>
              <a:rPr lang="ja-JP" altLang="en-US" sz="3200" dirty="0" smtClean="0"/>
              <a:t>⇒ </a:t>
            </a:r>
            <a:r>
              <a:rPr lang="en-US" altLang="ja-JP" sz="3200" dirty="0" smtClean="0"/>
              <a:t>locally imaging for cell etc…</a:t>
            </a:r>
            <a:endParaRPr lang="en-US" altLang="ja-JP" sz="3200" dirty="0"/>
          </a:p>
          <a:p>
            <a:r>
              <a:rPr lang="en-US" altLang="ja-JP" sz="3200" dirty="0"/>
              <a:t> </a:t>
            </a:r>
            <a:r>
              <a:rPr lang="en-US" altLang="ja-JP" sz="3200" dirty="0" smtClean="0"/>
              <a:t>      </a:t>
            </a:r>
            <a:r>
              <a:rPr lang="en-US" altLang="ja-JP" sz="3200" dirty="0" smtClean="0">
                <a:solidFill>
                  <a:srgbClr val="002060"/>
                </a:solidFill>
              </a:rPr>
              <a:t>× restricted field of view </a:t>
            </a:r>
            <a:r>
              <a:rPr lang="ja-JP" altLang="en-US" sz="3200" dirty="0" smtClean="0"/>
              <a:t>⇒ </a:t>
            </a:r>
            <a:r>
              <a:rPr lang="en-US" altLang="ja-JP" sz="3200" dirty="0" smtClean="0"/>
              <a:t>unsuitable for skin imaging</a:t>
            </a:r>
          </a:p>
          <a:p>
            <a:endParaRPr lang="en-US" altLang="ja-JP" sz="3200" dirty="0" smtClean="0"/>
          </a:p>
          <a:p>
            <a:r>
              <a:rPr lang="en-US" altLang="ja-JP" sz="3200" dirty="0"/>
              <a:t>space saving, moderately prized sys-tem with a large field of </a:t>
            </a:r>
            <a:r>
              <a:rPr lang="en-US" altLang="ja-JP" sz="3200" dirty="0" smtClean="0"/>
              <a:t>view</a:t>
            </a:r>
          </a:p>
          <a:p>
            <a:r>
              <a:rPr lang="en-US" altLang="ja-JP" sz="3200" dirty="0" smtClean="0"/>
              <a:t>Using MEMS mirror</a:t>
            </a:r>
          </a:p>
        </p:txBody>
      </p:sp>
      <p:pic>
        <p:nvPicPr>
          <p:cNvPr id="6" name="図 5"/>
          <p:cNvPicPr>
            <a:picLocks noChangeAspect="1"/>
          </p:cNvPicPr>
          <p:nvPr/>
        </p:nvPicPr>
        <p:blipFill rotWithShape="1">
          <a:blip r:embed="rId2"/>
          <a:srcRect l="63015" t="7319"/>
          <a:stretch/>
        </p:blipFill>
        <p:spPr>
          <a:xfrm rot="16200000">
            <a:off x="9306977" y="1694856"/>
            <a:ext cx="1836895" cy="3371482"/>
          </a:xfrm>
          <a:prstGeom prst="rect">
            <a:avLst/>
          </a:prstGeom>
        </p:spPr>
      </p:pic>
    </p:spTree>
    <p:extLst>
      <p:ext uri="{BB962C8B-B14F-4D97-AF65-F5344CB8AC3E}">
        <p14:creationId xmlns:p14="http://schemas.microsoft.com/office/powerpoint/2010/main" val="297140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2465" y="223628"/>
            <a:ext cx="4752304" cy="523220"/>
          </a:xfrm>
          <a:prstGeom prst="rect">
            <a:avLst/>
          </a:prstGeom>
          <a:noFill/>
        </p:spPr>
        <p:txBody>
          <a:bodyPr wrap="square" rtlCol="0">
            <a:spAutoFit/>
          </a:bodyPr>
          <a:lstStyle/>
          <a:p>
            <a:r>
              <a:rPr lang="en-US" altLang="ja-JP" sz="2800" dirty="0"/>
              <a:t>the MEMS </a:t>
            </a:r>
            <a:r>
              <a:rPr lang="en-US" altLang="ja-JP" sz="2800" dirty="0" smtClean="0"/>
              <a:t>mirror</a:t>
            </a:r>
            <a:endParaRPr kumimoji="1" lang="ja-JP" altLang="en-US" sz="2800" dirty="0"/>
          </a:p>
        </p:txBody>
      </p:sp>
      <p:sp>
        <p:nvSpPr>
          <p:cNvPr id="9" name="テキスト ボックス 8"/>
          <p:cNvSpPr txBox="1"/>
          <p:nvPr/>
        </p:nvSpPr>
        <p:spPr>
          <a:xfrm>
            <a:off x="577793" y="871709"/>
            <a:ext cx="10536036" cy="954107"/>
          </a:xfrm>
          <a:prstGeom prst="rect">
            <a:avLst/>
          </a:prstGeom>
          <a:noFill/>
        </p:spPr>
        <p:txBody>
          <a:bodyPr wrap="square" rtlCol="0">
            <a:spAutoFit/>
          </a:bodyPr>
          <a:lstStyle/>
          <a:p>
            <a:r>
              <a:rPr lang="en-US" altLang="ja-JP" sz="2800" dirty="0" err="1" smtClean="0"/>
              <a:t>f</a:t>
            </a:r>
            <a:r>
              <a:rPr lang="en-US" altLang="ja-JP" sz="2000" dirty="0" err="1" smtClean="0"/>
              <a:t>slow</a:t>
            </a:r>
            <a:r>
              <a:rPr lang="en-US" altLang="ja-JP" sz="2800" dirty="0" smtClean="0"/>
              <a:t>= </a:t>
            </a:r>
            <a:r>
              <a:rPr lang="en-US" altLang="ja-JP" sz="2800" dirty="0"/>
              <a:t>200 Hz </a:t>
            </a:r>
            <a:r>
              <a:rPr lang="ja-JP" altLang="ja-JP" sz="2800" dirty="0" err="1" smtClean="0"/>
              <a:t>，</a:t>
            </a:r>
            <a:r>
              <a:rPr lang="en-US" altLang="ja-JP" sz="2800" dirty="0" err="1" smtClean="0"/>
              <a:t>f</a:t>
            </a:r>
            <a:r>
              <a:rPr lang="en-US" altLang="ja-JP" sz="2000" dirty="0" err="1" smtClean="0"/>
              <a:t>fast</a:t>
            </a:r>
            <a:r>
              <a:rPr lang="en-US" altLang="ja-JP" sz="2800" dirty="0" smtClean="0"/>
              <a:t>= </a:t>
            </a:r>
            <a:r>
              <a:rPr lang="en-US" altLang="ja-JP" sz="2800" dirty="0"/>
              <a:t>1.336kHz </a:t>
            </a:r>
            <a:r>
              <a:rPr lang="ja-JP" altLang="en-US" sz="2800" dirty="0" smtClean="0"/>
              <a:t>　</a:t>
            </a:r>
            <a:endParaRPr lang="en-US" altLang="ja-JP" sz="2800" dirty="0" smtClean="0"/>
          </a:p>
          <a:p>
            <a:r>
              <a:rPr lang="en-US" altLang="ja-JP" sz="2800" dirty="0" smtClean="0"/>
              <a:t>The mirror deflect ±5[</a:t>
            </a:r>
            <a:r>
              <a:rPr lang="en-US" altLang="ja-JP" sz="2800" dirty="0" err="1" smtClean="0"/>
              <a:t>deg</a:t>
            </a:r>
            <a:r>
              <a:rPr lang="en-US" altLang="ja-JP" sz="2800" dirty="0" smtClean="0"/>
              <a:t>] D = 2mm</a:t>
            </a:r>
            <a:endParaRPr kumimoji="1" lang="ja-JP" altLang="en-US" sz="2800" dirty="0"/>
          </a:p>
        </p:txBody>
      </p:sp>
      <p:sp>
        <p:nvSpPr>
          <p:cNvPr id="16" name="正方形/長方形 15"/>
          <p:cNvSpPr/>
          <p:nvPr/>
        </p:nvSpPr>
        <p:spPr>
          <a:xfrm>
            <a:off x="718377" y="1910675"/>
            <a:ext cx="10254868" cy="954107"/>
          </a:xfrm>
          <a:prstGeom prst="rect">
            <a:avLst/>
          </a:prstGeom>
        </p:spPr>
        <p:txBody>
          <a:bodyPr wrap="square">
            <a:spAutoFit/>
          </a:bodyPr>
          <a:lstStyle/>
          <a:p>
            <a:r>
              <a:rPr lang="en-US" altLang="ja-JP" sz="2800" dirty="0"/>
              <a:t>twice the </a:t>
            </a:r>
            <a:r>
              <a:rPr lang="en-US" altLang="ja-JP" sz="2800" dirty="0" smtClean="0"/>
              <a:t>total</a:t>
            </a:r>
            <a:r>
              <a:rPr lang="ja-JP" altLang="en-US" sz="2800" dirty="0"/>
              <a:t> </a:t>
            </a:r>
            <a:r>
              <a:rPr lang="en-US" altLang="ja-JP" sz="2800" dirty="0" smtClean="0"/>
              <a:t>mirror </a:t>
            </a:r>
            <a:r>
              <a:rPr lang="en-US" altLang="ja-JP" sz="2800" dirty="0"/>
              <a:t>scan angle of 2ϕ, and the smallest resolvable spot size </a:t>
            </a:r>
            <a:r>
              <a:rPr lang="en-US" altLang="ja-JP" sz="2800" dirty="0" smtClean="0"/>
              <a:t>given by</a:t>
            </a:r>
            <a:endParaRPr lang="ja-JP" altLang="en-US" sz="2800" dirty="0"/>
          </a:p>
        </p:txBody>
      </p:sp>
      <mc:AlternateContent xmlns:mc="http://schemas.openxmlformats.org/markup-compatibility/2006" xmlns:a14="http://schemas.microsoft.com/office/drawing/2010/main">
        <mc:Choice Requires="a14">
          <p:sp>
            <p:nvSpPr>
              <p:cNvPr id="2" name="正方形/長方形 1"/>
              <p:cNvSpPr/>
              <p:nvPr/>
            </p:nvSpPr>
            <p:spPr>
              <a:xfrm>
                <a:off x="985599" y="2893261"/>
                <a:ext cx="2487156" cy="10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a:latin typeface="Cambria Math" panose="02040503050406030204" pitchFamily="18" charset="0"/>
                        </a:rPr>
                        <m:t>∆</m:t>
                      </m:r>
                      <m:r>
                        <m:rPr>
                          <m:sty m:val="p"/>
                        </m:rPr>
                        <a:rPr lang="ja-JP" altLang="en-US" sz="2800" i="0">
                          <a:latin typeface="Cambria Math" panose="02040503050406030204" pitchFamily="18" charset="0"/>
                        </a:rPr>
                        <m:t>φ</m:t>
                      </m:r>
                      <m:r>
                        <a:rPr lang="ja-JP" altLang="en-US" sz="2800" i="0">
                          <a:latin typeface="Cambria Math" panose="02040503050406030204" pitchFamily="18" charset="0"/>
                        </a:rPr>
                        <m:t>=</m:t>
                      </m:r>
                      <m:r>
                        <m:rPr>
                          <m:sty m:val="p"/>
                        </m:rPr>
                        <a:rPr lang="ja-JP" altLang="en-US" sz="2800" i="0">
                          <a:latin typeface="Cambria Math" panose="02040503050406030204" pitchFamily="18" charset="0"/>
                        </a:rPr>
                        <m:t>k</m:t>
                      </m:r>
                      <m:r>
                        <a:rPr lang="ja-JP" altLang="en-US" sz="2800" i="0">
                          <a:latin typeface="Cambria Math" panose="02040503050406030204" pitchFamily="18" charset="0"/>
                        </a:rPr>
                        <m:t> </m:t>
                      </m:r>
                      <m:r>
                        <m:rPr>
                          <m:sty m:val="p"/>
                        </m:rPr>
                        <a:rPr lang="ja-JP" altLang="en-US" sz="2800" i="0">
                          <a:latin typeface="Cambria Math" panose="02040503050406030204" pitchFamily="18" charset="0"/>
                        </a:rPr>
                        <m:t>λ</m:t>
                      </m:r>
                      <m:r>
                        <a:rPr lang="ja-JP" altLang="en-US" sz="2800" i="0">
                          <a:latin typeface="Cambria Math" panose="02040503050406030204" pitchFamily="18" charset="0"/>
                        </a:rPr>
                        <m:t> </m:t>
                      </m:r>
                      <m:f>
                        <m:fPr>
                          <m:ctrlPr>
                            <a:rPr lang="ja-JP" altLang="en-US" sz="2800" i="1">
                              <a:latin typeface="Cambria Math" panose="02040503050406030204" pitchFamily="18" charset="0"/>
                            </a:rPr>
                          </m:ctrlPr>
                        </m:fPr>
                        <m:num>
                          <m:r>
                            <a:rPr lang="ja-JP" altLang="en-US" sz="2800" i="0">
                              <a:latin typeface="Cambria Math" panose="02040503050406030204" pitchFamily="18" charset="0"/>
                            </a:rPr>
                            <m:t>1</m:t>
                          </m:r>
                        </m:num>
                        <m:den>
                          <m:sSub>
                            <m:sSubPr>
                              <m:ctrlPr>
                                <a:rPr lang="ja-JP" altLang="en-US" sz="2800" i="1">
                                  <a:latin typeface="Cambria Math" panose="02040503050406030204" pitchFamily="18" charset="0"/>
                                </a:rPr>
                              </m:ctrlPr>
                            </m:sSubPr>
                            <m:e>
                              <m:r>
                                <a:rPr lang="ja-JP" altLang="en-US" sz="2800" i="1">
                                  <a:latin typeface="Cambria Math" panose="02040503050406030204" pitchFamily="18" charset="0"/>
                                </a:rPr>
                                <m:t>𝐷</m:t>
                              </m:r>
                            </m:e>
                            <m:sub>
                              <m:r>
                                <a:rPr lang="ja-JP" altLang="en-US" sz="2800" i="1">
                                  <a:latin typeface="Cambria Math" panose="02040503050406030204" pitchFamily="18" charset="0"/>
                                </a:rPr>
                                <m:t>𝑒𝑓𝑓</m:t>
                              </m:r>
                            </m:sub>
                          </m:sSub>
                        </m:den>
                      </m:f>
                    </m:oMath>
                  </m:oMathPara>
                </a14:m>
                <a:endParaRPr lang="ja-JP" altLang="en-US" sz="28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985599" y="2893261"/>
                <a:ext cx="2487156" cy="1023165"/>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985599" y="5231864"/>
                <a:ext cx="2153282" cy="917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800" i="1">
                              <a:latin typeface="Cambria Math" panose="02040503050406030204" pitchFamily="18" charset="0"/>
                            </a:rPr>
                          </m:ctrlPr>
                        </m:sSubPr>
                        <m:e>
                          <m:r>
                            <a:rPr lang="ja-JP" altLang="en-US" sz="2800" i="1">
                              <a:latin typeface="Cambria Math" panose="02040503050406030204" pitchFamily="18" charset="0"/>
                            </a:rPr>
                            <m:t>𝑁</m:t>
                          </m:r>
                        </m:e>
                        <m:sub>
                          <m:r>
                            <a:rPr lang="ja-JP" altLang="en-US" sz="2800" i="1">
                              <a:latin typeface="Cambria Math" panose="02040503050406030204" pitchFamily="18" charset="0"/>
                            </a:rPr>
                            <m:t>𝜃</m:t>
                          </m:r>
                        </m:sub>
                      </m:sSub>
                      <m:r>
                        <a:rPr lang="ja-JP" altLang="en-US" sz="2800" i="0">
                          <a:latin typeface="Cambria Math" panose="02040503050406030204" pitchFamily="18" charset="0"/>
                        </a:rPr>
                        <m:t>=</m:t>
                      </m:r>
                      <m:f>
                        <m:fPr>
                          <m:ctrlPr>
                            <a:rPr lang="ja-JP" altLang="en-US" sz="2800" i="1">
                              <a:latin typeface="Cambria Math" panose="02040503050406030204" pitchFamily="18" charset="0"/>
                            </a:rPr>
                          </m:ctrlPr>
                        </m:fPr>
                        <m:num>
                          <m:r>
                            <a:rPr lang="ja-JP" altLang="en-US" sz="2800" i="1">
                              <a:latin typeface="Cambria Math" panose="02040503050406030204" pitchFamily="18" charset="0"/>
                            </a:rPr>
                            <m:t>𝜃</m:t>
                          </m:r>
                          <m:r>
                            <a:rPr lang="ja-JP" altLang="en-US" sz="2800" i="0">
                              <a:latin typeface="Cambria Math" panose="02040503050406030204" pitchFamily="18" charset="0"/>
                            </a:rPr>
                            <m:t> </m:t>
                          </m:r>
                          <m:sSub>
                            <m:sSubPr>
                              <m:ctrlPr>
                                <a:rPr lang="ja-JP" altLang="en-US" sz="2800" i="1">
                                  <a:latin typeface="Cambria Math" panose="02040503050406030204" pitchFamily="18" charset="0"/>
                                </a:rPr>
                              </m:ctrlPr>
                            </m:sSubPr>
                            <m:e>
                              <m:r>
                                <a:rPr lang="ja-JP" altLang="en-US" sz="2800" i="1">
                                  <a:latin typeface="Cambria Math" panose="02040503050406030204" pitchFamily="18" charset="0"/>
                                </a:rPr>
                                <m:t>𝐷</m:t>
                              </m:r>
                            </m:e>
                            <m:sub>
                              <m:r>
                                <a:rPr lang="ja-JP" altLang="en-US" sz="2800" i="1">
                                  <a:latin typeface="Cambria Math" panose="02040503050406030204" pitchFamily="18" charset="0"/>
                                </a:rPr>
                                <m:t>𝑒𝑓𝑓</m:t>
                              </m:r>
                            </m:sub>
                          </m:sSub>
                        </m:num>
                        <m:den>
                          <m:r>
                            <a:rPr lang="ja-JP" altLang="en-US" sz="2800" i="1">
                              <a:latin typeface="Cambria Math" panose="02040503050406030204" pitchFamily="18" charset="0"/>
                            </a:rPr>
                            <m:t>𝑘</m:t>
                          </m:r>
                          <m:r>
                            <a:rPr lang="ja-JP" altLang="en-US" sz="2800" i="0">
                              <a:latin typeface="Cambria Math" panose="02040503050406030204" pitchFamily="18" charset="0"/>
                            </a:rPr>
                            <m:t> </m:t>
                          </m:r>
                          <m:r>
                            <a:rPr lang="ja-JP" altLang="en-US" sz="2800" i="1">
                              <a:latin typeface="Cambria Math" panose="02040503050406030204" pitchFamily="18" charset="0"/>
                            </a:rPr>
                            <m:t>𝜆</m:t>
                          </m:r>
                        </m:den>
                      </m:f>
                    </m:oMath>
                  </m:oMathPara>
                </a14:m>
                <a:endParaRPr lang="ja-JP" altLang="en-US" sz="28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985599" y="5231864"/>
                <a:ext cx="2153282" cy="917815"/>
              </a:xfrm>
              <a:prstGeom prst="rect">
                <a:avLst/>
              </a:prstGeom>
              <a:blipFill rotWithShape="0">
                <a:blip r:embed="rId3"/>
                <a:stretch>
                  <a:fillRect/>
                </a:stretch>
              </a:blipFill>
            </p:spPr>
            <p:txBody>
              <a:bodyPr/>
              <a:lstStyle/>
              <a:p>
                <a:r>
                  <a:rPr lang="ja-JP" altLang="en-US">
                    <a:noFill/>
                  </a:rPr>
                  <a:t> </a:t>
                </a:r>
              </a:p>
            </p:txBody>
          </p:sp>
        </mc:Fallback>
      </mc:AlternateContent>
      <p:sp>
        <p:nvSpPr>
          <p:cNvPr id="5" name="正方形/長方形 4"/>
          <p:cNvSpPr/>
          <p:nvPr/>
        </p:nvSpPr>
        <p:spPr>
          <a:xfrm>
            <a:off x="4517921" y="2767373"/>
            <a:ext cx="6595908" cy="954107"/>
          </a:xfrm>
          <a:prstGeom prst="rect">
            <a:avLst/>
          </a:prstGeom>
        </p:spPr>
        <p:txBody>
          <a:bodyPr wrap="none">
            <a:spAutoFit/>
          </a:bodyPr>
          <a:lstStyle/>
          <a:p>
            <a:r>
              <a:rPr lang="en-US" altLang="ja-JP" sz="2800" dirty="0" smtClean="0"/>
              <a:t>Here, </a:t>
            </a:r>
            <a:r>
              <a:rPr lang="en-US" altLang="ja-JP" sz="2800" dirty="0"/>
              <a:t>k :</a:t>
            </a:r>
            <a:r>
              <a:rPr lang="en-US" altLang="ja-JP" sz="2800" dirty="0" smtClean="0"/>
              <a:t> </a:t>
            </a:r>
            <a:r>
              <a:rPr lang="en-US" altLang="ja-JP" sz="2800" dirty="0"/>
              <a:t>denoting the aperture shape </a:t>
            </a:r>
            <a:r>
              <a:rPr lang="en-US" altLang="ja-JP" sz="2800" dirty="0" smtClean="0"/>
              <a:t>factor</a:t>
            </a:r>
          </a:p>
          <a:p>
            <a:r>
              <a:rPr lang="en-US" altLang="ja-JP" sz="2800" dirty="0"/>
              <a:t> </a:t>
            </a:r>
            <a:r>
              <a:rPr lang="en-US" altLang="ja-JP" sz="2800" dirty="0" smtClean="0"/>
              <a:t>         </a:t>
            </a:r>
            <a:r>
              <a:rPr lang="en-US" altLang="ja-JP" sz="2800" dirty="0" err="1" smtClean="0"/>
              <a:t>D</a:t>
            </a:r>
            <a:r>
              <a:rPr lang="en-US" altLang="ja-JP" dirty="0" err="1" smtClean="0"/>
              <a:t>eff</a:t>
            </a:r>
            <a:r>
              <a:rPr lang="en-US" altLang="ja-JP" sz="2800" dirty="0" smtClean="0"/>
              <a:t> : effective mirror diameter</a:t>
            </a:r>
            <a:endParaRPr lang="ja-JP" altLang="en-US" sz="2800" dirty="0"/>
          </a:p>
        </p:txBody>
      </p:sp>
      <mc:AlternateContent xmlns:mc="http://schemas.openxmlformats.org/markup-compatibility/2006" xmlns:a14="http://schemas.microsoft.com/office/drawing/2010/main">
        <mc:Choice Requires="a14">
          <p:sp>
            <p:nvSpPr>
              <p:cNvPr id="12" name="正方形/長方形 11"/>
              <p:cNvSpPr/>
              <p:nvPr/>
            </p:nvSpPr>
            <p:spPr>
              <a:xfrm>
                <a:off x="577792" y="4072645"/>
                <a:ext cx="10875067" cy="1384995"/>
              </a:xfrm>
              <a:prstGeom prst="rect">
                <a:avLst/>
              </a:prstGeom>
            </p:spPr>
            <p:txBody>
              <a:bodyPr wrap="square">
                <a:spAutoFit/>
              </a:bodyPr>
              <a:lstStyle/>
              <a:p>
                <a:r>
                  <a:rPr lang="en-US" altLang="ja-JP" sz="2800" dirty="0"/>
                  <a:t>The number </a:t>
                </a:r>
                <a:r>
                  <a:rPr lang="en-US" altLang="ja-JP" sz="2800" dirty="0" smtClean="0"/>
                  <a:t>N</a:t>
                </a:r>
                <a14:m>
                  <m:oMath xmlns:m="http://schemas.openxmlformats.org/officeDocument/2006/math">
                    <m:r>
                      <a:rPr lang="ja-JP" altLang="en-US" sz="2800" i="1">
                        <a:latin typeface="Cambria Math" panose="02040503050406030204" pitchFamily="18" charset="0"/>
                      </a:rPr>
                      <m:t>𝜃</m:t>
                    </m:r>
                  </m:oMath>
                </a14:m>
                <a:r>
                  <a:rPr lang="en-US" altLang="ja-JP" sz="2800" dirty="0" smtClean="0"/>
                  <a:t> of </a:t>
                </a:r>
                <a:r>
                  <a:rPr lang="en-US" altLang="ja-JP" sz="2800" dirty="0"/>
                  <a:t>resolvable spots for the scanner is given </a:t>
                </a:r>
                <a:r>
                  <a:rPr lang="en-US" altLang="ja-JP" sz="2800" dirty="0" smtClean="0"/>
                  <a:t>by the </a:t>
                </a:r>
                <a:r>
                  <a:rPr lang="en-US" altLang="ja-JP" sz="2800" dirty="0"/>
                  <a:t>ratio of the total optical scan angle</a:t>
                </a:r>
                <a14:m>
                  <m:oMath xmlns:m="http://schemas.openxmlformats.org/officeDocument/2006/math">
                    <m:r>
                      <a:rPr lang="ja-JP" altLang="en-US" sz="2800" i="1">
                        <a:latin typeface="Cambria Math" panose="02040503050406030204" pitchFamily="18" charset="0"/>
                      </a:rPr>
                      <m:t>𝜃</m:t>
                    </m:r>
                  </m:oMath>
                </a14:m>
                <a:endParaRPr lang="ja-JP" altLang="en-US" sz="2800" dirty="0"/>
              </a:p>
              <a:p>
                <a:endParaRPr lang="ja-JP" altLang="en-US" sz="28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77792" y="4072645"/>
                <a:ext cx="10875067" cy="1384995"/>
              </a:xfrm>
              <a:prstGeom prst="rect">
                <a:avLst/>
              </a:prstGeom>
              <a:blipFill rotWithShape="0">
                <a:blip r:embed="rId4"/>
                <a:stretch>
                  <a:fillRect l="-1177" t="-3965" r="-1121"/>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5"/>
          <a:srcRect l="1258" t="57353" r="26279" b="12375"/>
          <a:stretch/>
        </p:blipFill>
        <p:spPr>
          <a:xfrm>
            <a:off x="9547509" y="37450"/>
            <a:ext cx="2516845" cy="1901704"/>
          </a:xfrm>
          <a:prstGeom prst="rect">
            <a:avLst/>
          </a:prstGeom>
        </p:spPr>
      </p:pic>
      <mc:AlternateContent xmlns:mc="http://schemas.openxmlformats.org/markup-compatibility/2006" xmlns:a14="http://schemas.microsoft.com/office/drawing/2010/main">
        <mc:Choice Requires="a14">
          <p:sp>
            <p:nvSpPr>
              <p:cNvPr id="15" name="正方形/長方形 14"/>
              <p:cNvSpPr/>
              <p:nvPr/>
            </p:nvSpPr>
            <p:spPr>
              <a:xfrm>
                <a:off x="6750581" y="4998273"/>
                <a:ext cx="2613023" cy="1384995"/>
              </a:xfrm>
              <a:prstGeom prst="rect">
                <a:avLst/>
              </a:prstGeom>
            </p:spPr>
            <p:txBody>
              <a:bodyPr wrap="none">
                <a:spAutoFit/>
              </a:bodyPr>
              <a:lstStyle/>
              <a:p>
                <a:r>
                  <a:rPr lang="en-US" altLang="ja-JP" sz="2800" dirty="0" smtClean="0"/>
                  <a:t>Here, </a:t>
                </a:r>
                <a14:m>
                  <m:oMath xmlns:m="http://schemas.openxmlformats.org/officeDocument/2006/math">
                    <m:r>
                      <a:rPr lang="en-US" altLang="ja-JP" sz="2800" b="0" i="0" smtClean="0">
                        <a:latin typeface="Cambria Math" panose="02040503050406030204" pitchFamily="18" charset="0"/>
                      </a:rPr>
                      <m:t> </m:t>
                    </m:r>
                    <m:r>
                      <a:rPr lang="ja-JP" altLang="en-US" sz="2800" i="1">
                        <a:latin typeface="Cambria Math" panose="02040503050406030204" pitchFamily="18" charset="0"/>
                      </a:rPr>
                      <m:t>𝜆</m:t>
                    </m:r>
                  </m:oMath>
                </a14:m>
                <a:r>
                  <a:rPr lang="en-US" altLang="ja-JP" sz="2800" dirty="0" smtClean="0"/>
                  <a:t>= 520nm</a:t>
                </a:r>
              </a:p>
              <a:p>
                <a:endParaRPr lang="en-US" altLang="ja-JP" sz="2800" dirty="0" smtClean="0"/>
              </a:p>
              <a:p>
                <a:r>
                  <a:rPr lang="en-US" altLang="ja-JP" sz="2800" dirty="0" smtClean="0"/>
                  <a:t>  </a:t>
                </a:r>
                <a14:m>
                  <m:oMath xmlns:m="http://schemas.openxmlformats.org/officeDocument/2006/math">
                    <m:sSub>
                      <m:sSubPr>
                        <m:ctrlPr>
                          <a:rPr lang="ja-JP" altLang="en-US" sz="2800" i="1">
                            <a:latin typeface="Cambria Math" panose="02040503050406030204" pitchFamily="18" charset="0"/>
                          </a:rPr>
                        </m:ctrlPr>
                      </m:sSubPr>
                      <m:e>
                        <m:r>
                          <a:rPr lang="ja-JP" altLang="en-US" sz="2800" i="1">
                            <a:latin typeface="Cambria Math" panose="02040503050406030204" pitchFamily="18" charset="0"/>
                          </a:rPr>
                          <m:t>𝑁</m:t>
                        </m:r>
                      </m:e>
                      <m:sub>
                        <m:r>
                          <a:rPr lang="ja-JP" altLang="en-US" sz="2800" i="1">
                            <a:latin typeface="Cambria Math" panose="02040503050406030204" pitchFamily="18" charset="0"/>
                          </a:rPr>
                          <m:t>𝜃</m:t>
                        </m:r>
                      </m:sub>
                    </m:sSub>
                  </m:oMath>
                </a14:m>
                <a:r>
                  <a:rPr lang="ja-JP" altLang="en-US" sz="2800" dirty="0" smtClean="0"/>
                  <a:t> </a:t>
                </a:r>
                <a14:m>
                  <m:oMath xmlns:m="http://schemas.openxmlformats.org/officeDocument/2006/math">
                    <m:r>
                      <a:rPr lang="en-US" altLang="ja-JP" sz="2800" i="1">
                        <a:latin typeface="Cambria Math" panose="02040503050406030204" pitchFamily="18" charset="0"/>
                      </a:rPr>
                      <m:t>≈</m:t>
                    </m:r>
                    <m:r>
                      <a:rPr lang="en-US" altLang="ja-JP" sz="2800">
                        <a:latin typeface="Cambria Math" panose="02040503050406030204" pitchFamily="18" charset="0"/>
                      </a:rPr>
                      <m:t>990</m:t>
                    </m:r>
                  </m:oMath>
                </a14:m>
                <a:endParaRPr lang="ja-JP" altLang="en-US" sz="28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6750581" y="4998273"/>
                <a:ext cx="2613023" cy="1384995"/>
              </a:xfrm>
              <a:prstGeom prst="rect">
                <a:avLst/>
              </a:prstGeom>
              <a:blipFill rotWithShape="0">
                <a:blip r:embed="rId6"/>
                <a:stretch>
                  <a:fillRect l="-4662" t="-4405" r="-30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6012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2465" y="223628"/>
            <a:ext cx="4752304" cy="523220"/>
          </a:xfrm>
          <a:prstGeom prst="rect">
            <a:avLst/>
          </a:prstGeom>
          <a:noFill/>
        </p:spPr>
        <p:txBody>
          <a:bodyPr wrap="square" rtlCol="0">
            <a:spAutoFit/>
          </a:bodyPr>
          <a:lstStyle/>
          <a:p>
            <a:r>
              <a:rPr lang="en-US" altLang="ja-JP" sz="2800" dirty="0"/>
              <a:t>the MEMS </a:t>
            </a:r>
            <a:r>
              <a:rPr lang="en-US" altLang="ja-JP" sz="2800" dirty="0" smtClean="0"/>
              <a:t>mirror</a:t>
            </a:r>
            <a:endParaRPr kumimoji="1" lang="ja-JP" altLang="en-US" sz="2800" dirty="0"/>
          </a:p>
        </p:txBody>
      </p:sp>
      <p:sp>
        <p:nvSpPr>
          <p:cNvPr id="9" name="テキスト ボックス 8"/>
          <p:cNvSpPr txBox="1"/>
          <p:nvPr/>
        </p:nvSpPr>
        <p:spPr>
          <a:xfrm>
            <a:off x="4006793" y="223628"/>
            <a:ext cx="5868727" cy="954107"/>
          </a:xfrm>
          <a:prstGeom prst="rect">
            <a:avLst/>
          </a:prstGeom>
          <a:noFill/>
        </p:spPr>
        <p:txBody>
          <a:bodyPr wrap="square" rtlCol="0">
            <a:spAutoFit/>
          </a:bodyPr>
          <a:lstStyle/>
          <a:p>
            <a:r>
              <a:rPr lang="en-US" altLang="ja-JP" sz="2800" dirty="0" err="1" smtClean="0"/>
              <a:t>f</a:t>
            </a:r>
            <a:r>
              <a:rPr lang="en-US" altLang="ja-JP" sz="2000" dirty="0" err="1" smtClean="0"/>
              <a:t>slow</a:t>
            </a:r>
            <a:r>
              <a:rPr lang="en-US" altLang="ja-JP" sz="2800" dirty="0" smtClean="0"/>
              <a:t>= </a:t>
            </a:r>
            <a:r>
              <a:rPr lang="en-US" altLang="ja-JP" sz="2800" dirty="0"/>
              <a:t>200 Hz </a:t>
            </a:r>
            <a:r>
              <a:rPr lang="ja-JP" altLang="ja-JP" sz="2800" dirty="0" err="1" smtClean="0"/>
              <a:t>，</a:t>
            </a:r>
            <a:r>
              <a:rPr lang="en-US" altLang="ja-JP" sz="2800" dirty="0" err="1" smtClean="0"/>
              <a:t>f</a:t>
            </a:r>
            <a:r>
              <a:rPr lang="en-US" altLang="ja-JP" sz="2000" dirty="0" err="1" smtClean="0"/>
              <a:t>fast</a:t>
            </a:r>
            <a:r>
              <a:rPr lang="en-US" altLang="ja-JP" sz="2800" dirty="0" smtClean="0"/>
              <a:t>= </a:t>
            </a:r>
            <a:r>
              <a:rPr lang="en-US" altLang="ja-JP" sz="2800" dirty="0"/>
              <a:t>1.336kHz </a:t>
            </a:r>
            <a:r>
              <a:rPr lang="ja-JP" altLang="en-US" sz="2800" dirty="0" smtClean="0"/>
              <a:t>　</a:t>
            </a:r>
            <a:endParaRPr lang="en-US" altLang="ja-JP" sz="2800" dirty="0" smtClean="0"/>
          </a:p>
          <a:p>
            <a:r>
              <a:rPr lang="en-US" altLang="ja-JP" sz="2800" dirty="0" smtClean="0"/>
              <a:t>The mirror deflect ±5[</a:t>
            </a:r>
            <a:r>
              <a:rPr lang="en-US" altLang="ja-JP" sz="2800" dirty="0" err="1" smtClean="0"/>
              <a:t>deg</a:t>
            </a:r>
            <a:r>
              <a:rPr lang="en-US" altLang="ja-JP" sz="2800" dirty="0" smtClean="0"/>
              <a:t>] D = 2mm</a:t>
            </a:r>
            <a:endParaRPr kumimoji="1" lang="ja-JP" altLang="en-US" sz="2800" dirty="0"/>
          </a:p>
        </p:txBody>
      </p:sp>
      <mc:AlternateContent xmlns:mc="http://schemas.openxmlformats.org/markup-compatibility/2006" xmlns:a14="http://schemas.microsoft.com/office/drawing/2010/main">
        <mc:Choice Requires="a14">
          <p:sp>
            <p:nvSpPr>
              <p:cNvPr id="15" name="正方形/長方形 14"/>
              <p:cNvSpPr/>
              <p:nvPr/>
            </p:nvSpPr>
            <p:spPr>
              <a:xfrm>
                <a:off x="7600730" y="4092915"/>
                <a:ext cx="4549579" cy="523220"/>
              </a:xfrm>
              <a:prstGeom prst="rect">
                <a:avLst/>
              </a:prstGeom>
            </p:spPr>
            <p:txBody>
              <a:bodyPr wrap="none">
                <a:spAutoFit/>
              </a:bodyPr>
              <a:lstStyle/>
              <a:p>
                <a14:m>
                  <m:oMath xmlns:m="http://schemas.openxmlformats.org/officeDocument/2006/math">
                    <m:r>
                      <a:rPr lang="ja-JP" altLang="en-US" sz="2800" i="1">
                        <a:latin typeface="Cambria Math" panose="02040503050406030204" pitchFamily="18" charset="0"/>
                      </a:rPr>
                      <m:t>𝜋</m:t>
                    </m:r>
                  </m:oMath>
                </a14:m>
                <a:r>
                  <a:rPr lang="en-US" altLang="ja-JP" sz="2800" dirty="0" smtClean="0"/>
                  <a:t> : the </a:t>
                </a:r>
                <a:r>
                  <a:rPr lang="en-US" altLang="ja-JP" sz="2800" dirty="0"/>
                  <a:t>period of one line </a:t>
                </a:r>
                <a:r>
                  <a:rPr lang="en-US" altLang="ja-JP" sz="2800" dirty="0" smtClean="0"/>
                  <a:t>scan</a:t>
                </a:r>
              </a:p>
            </p:txBody>
          </p:sp>
        </mc:Choice>
        <mc:Fallback xmlns="">
          <p:sp>
            <p:nvSpPr>
              <p:cNvPr id="15" name="正方形/長方形 14"/>
              <p:cNvSpPr>
                <a:spLocks noRot="1" noChangeAspect="1" noMove="1" noResize="1" noEditPoints="1" noAdjustHandles="1" noChangeArrowheads="1" noChangeShapeType="1" noTextEdit="1"/>
              </p:cNvSpPr>
              <p:nvPr/>
            </p:nvSpPr>
            <p:spPr>
              <a:xfrm>
                <a:off x="7600730" y="4092915"/>
                <a:ext cx="4549579" cy="523220"/>
              </a:xfrm>
              <a:prstGeom prst="rect">
                <a:avLst/>
              </a:prstGeom>
              <a:blipFill rotWithShape="0">
                <a:blip r:embed="rId2"/>
                <a:stretch>
                  <a:fillRect t="-10465" r="-1743" b="-32558"/>
                </a:stretch>
              </a:blipFill>
            </p:spPr>
            <p:txBody>
              <a:bodyPr/>
              <a:lstStyle/>
              <a:p>
                <a:r>
                  <a:rPr lang="ja-JP" altLang="en-US">
                    <a:noFill/>
                  </a:rPr>
                  <a:t> </a:t>
                </a:r>
              </a:p>
            </p:txBody>
          </p:sp>
        </mc:Fallback>
      </mc:AlternateContent>
      <p:sp>
        <p:nvSpPr>
          <p:cNvPr id="11" name="正方形/長方形 10"/>
          <p:cNvSpPr/>
          <p:nvPr/>
        </p:nvSpPr>
        <p:spPr>
          <a:xfrm>
            <a:off x="839443" y="1501805"/>
            <a:ext cx="7435877" cy="1384995"/>
          </a:xfrm>
          <a:prstGeom prst="rect">
            <a:avLst/>
          </a:prstGeom>
        </p:spPr>
        <p:txBody>
          <a:bodyPr wrap="square">
            <a:spAutoFit/>
          </a:bodyPr>
          <a:lstStyle/>
          <a:p>
            <a:r>
              <a:rPr lang="en-US" altLang="ja-JP" sz="2800" dirty="0" smtClean="0"/>
              <a:t>MEMS mirror scan the spot very fast…</a:t>
            </a:r>
          </a:p>
          <a:p>
            <a:pPr lvl="1"/>
            <a:r>
              <a:rPr lang="en-US" altLang="ja-JP" sz="2800" dirty="0" smtClean="0"/>
              <a:t>So, pixel </a:t>
            </a:r>
            <a:r>
              <a:rPr lang="en-US" altLang="ja-JP" sz="2800" dirty="0"/>
              <a:t>dwell time has a great impact on </a:t>
            </a:r>
            <a:r>
              <a:rPr lang="en-US" altLang="ja-JP" sz="2800" dirty="0" smtClean="0"/>
              <a:t>the number </a:t>
            </a:r>
            <a:r>
              <a:rPr lang="en-US" altLang="ja-JP" sz="2800" dirty="0"/>
              <a:t>of photons available for detection.</a:t>
            </a:r>
            <a:endParaRPr lang="ja-JP" altLang="en-US" sz="2800" dirty="0"/>
          </a:p>
        </p:txBody>
      </p:sp>
      <mc:AlternateContent xmlns:mc="http://schemas.openxmlformats.org/markup-compatibility/2006" xmlns:a14="http://schemas.microsoft.com/office/drawing/2010/main">
        <mc:Choice Requires="a14">
          <p:sp>
            <p:nvSpPr>
              <p:cNvPr id="4" name="正方形/長方形 3"/>
              <p:cNvSpPr/>
              <p:nvPr/>
            </p:nvSpPr>
            <p:spPr>
              <a:xfrm>
                <a:off x="3438196" y="3198246"/>
                <a:ext cx="2532296" cy="1156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a:latin typeface="Cambria Math" panose="02040503050406030204" pitchFamily="18" charset="0"/>
                        </a:rPr>
                        <m:t>𝑡</m:t>
                      </m:r>
                      <m:r>
                        <a:rPr lang="ja-JP" altLang="en-US" sz="3200" i="0">
                          <a:latin typeface="Cambria Math" panose="02040503050406030204" pitchFamily="18" charset="0"/>
                        </a:rPr>
                        <m:t>=</m:t>
                      </m:r>
                      <m:f>
                        <m:fPr>
                          <m:ctrlPr>
                            <a:rPr lang="ja-JP" altLang="en-US" sz="3200" i="1">
                              <a:latin typeface="Cambria Math" panose="02040503050406030204" pitchFamily="18" charset="0"/>
                            </a:rPr>
                          </m:ctrlPr>
                        </m:fPr>
                        <m:num>
                          <m:r>
                            <a:rPr lang="ja-JP" altLang="en-US" sz="3200" i="0">
                              <a:latin typeface="Cambria Math" panose="02040503050406030204" pitchFamily="18" charset="0"/>
                            </a:rPr>
                            <m:t>1</m:t>
                          </m:r>
                        </m:num>
                        <m:den>
                          <m:r>
                            <a:rPr lang="ja-JP" altLang="en-US" sz="3200" i="1">
                              <a:latin typeface="Cambria Math" panose="02040503050406030204" pitchFamily="18" charset="0"/>
                            </a:rPr>
                            <m:t>𝜋</m:t>
                          </m:r>
                          <m:sSub>
                            <m:sSubPr>
                              <m:ctrlPr>
                                <a:rPr lang="ja-JP" altLang="en-US" sz="3200" i="1">
                                  <a:latin typeface="Cambria Math" panose="02040503050406030204" pitchFamily="18" charset="0"/>
                                </a:rPr>
                              </m:ctrlPr>
                            </m:sSubPr>
                            <m:e>
                              <m:r>
                                <a:rPr lang="ja-JP" altLang="en-US" sz="3200" i="1">
                                  <a:latin typeface="Cambria Math" panose="02040503050406030204" pitchFamily="18" charset="0"/>
                                </a:rPr>
                                <m:t>𝑓</m:t>
                              </m:r>
                            </m:e>
                            <m:sub>
                              <m:r>
                                <a:rPr lang="ja-JP" altLang="en-US" sz="3200" i="1">
                                  <a:latin typeface="Cambria Math" panose="02040503050406030204" pitchFamily="18" charset="0"/>
                                </a:rPr>
                                <m:t>𝑓𝑎𝑠𝑡</m:t>
                              </m:r>
                            </m:sub>
                          </m:sSub>
                          <m:sSub>
                            <m:sSubPr>
                              <m:ctrlPr>
                                <a:rPr lang="ja-JP" altLang="en-US" sz="3200" i="1">
                                  <a:latin typeface="Cambria Math" panose="02040503050406030204" pitchFamily="18" charset="0"/>
                                </a:rPr>
                              </m:ctrlPr>
                            </m:sSubPr>
                            <m:e>
                              <m:r>
                                <a:rPr lang="ja-JP" altLang="en-US" sz="3200" i="1">
                                  <a:latin typeface="Cambria Math" panose="02040503050406030204" pitchFamily="18" charset="0"/>
                                </a:rPr>
                                <m:t>𝑁</m:t>
                              </m:r>
                            </m:e>
                            <m:sub>
                              <m:r>
                                <a:rPr lang="ja-JP" altLang="en-US" sz="3200" i="1">
                                  <a:latin typeface="Cambria Math" panose="02040503050406030204" pitchFamily="18" charset="0"/>
                                </a:rPr>
                                <m:t>𝜃</m:t>
                              </m:r>
                            </m:sub>
                          </m:sSub>
                        </m:den>
                      </m:f>
                    </m:oMath>
                  </m:oMathPara>
                </a14:m>
                <a:endParaRPr lang="ja-JP" altLang="en-US" sz="32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3438196" y="3198246"/>
                <a:ext cx="2532296" cy="1156279"/>
              </a:xfrm>
              <a:prstGeom prst="rect">
                <a:avLst/>
              </a:prstGeom>
              <a:blipFill rotWithShape="1">
                <a:blip r:embed="rId3"/>
                <a:stretch>
                  <a:fillRect/>
                </a:stretch>
              </a:blipFill>
            </p:spPr>
            <p:txBody>
              <a:bodyPr/>
              <a:lstStyle/>
              <a:p>
                <a:r>
                  <a:rPr lang="ja-JP" altLang="en-US">
                    <a:noFill/>
                  </a:rPr>
                  <a:t> </a:t>
                </a:r>
              </a:p>
            </p:txBody>
          </p:sp>
        </mc:Fallback>
      </mc:AlternateContent>
      <p:pic>
        <p:nvPicPr>
          <p:cNvPr id="1026" name="Picture 2" descr="http://intmstat.com/trigonometric-graphs/cos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320" y="1655366"/>
            <a:ext cx="3329346" cy="2157062"/>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322465" y="4738056"/>
            <a:ext cx="11827844" cy="1815882"/>
          </a:xfrm>
          <a:prstGeom prst="rect">
            <a:avLst/>
          </a:prstGeom>
        </p:spPr>
        <p:txBody>
          <a:bodyPr wrap="square">
            <a:spAutoFit/>
          </a:bodyPr>
          <a:lstStyle/>
          <a:p>
            <a:pPr marL="0" lvl="1"/>
            <a:r>
              <a:rPr lang="en-US" altLang="ja-JP" sz="2800" dirty="0"/>
              <a:t>If, number of photons </a:t>
            </a:r>
            <a:r>
              <a:rPr lang="en-US" altLang="ja-JP" sz="2800" dirty="0" smtClean="0"/>
              <a:t>unavailable </a:t>
            </a:r>
            <a:r>
              <a:rPr lang="en-US" altLang="ja-JP" sz="2800" dirty="0"/>
              <a:t>for </a:t>
            </a:r>
            <a:r>
              <a:rPr lang="en-US" altLang="ja-JP" sz="2800" dirty="0" smtClean="0"/>
              <a:t>detection,</a:t>
            </a:r>
          </a:p>
          <a:p>
            <a:pPr marL="0" lvl="1"/>
            <a:r>
              <a:rPr lang="en-US" altLang="ja-JP" sz="2800" dirty="0"/>
              <a:t>(As </a:t>
            </a:r>
            <a:r>
              <a:rPr lang="en-US" altLang="ja-JP" sz="2800" dirty="0" smtClean="0"/>
              <a:t>resonant </a:t>
            </a:r>
            <a:r>
              <a:rPr lang="en-US" altLang="ja-JP" sz="2800" dirty="0"/>
              <a:t>frequency </a:t>
            </a:r>
            <a:r>
              <a:rPr lang="en-US" altLang="ja-JP" sz="2800" dirty="0" err="1" smtClean="0"/>
              <a:t>f</a:t>
            </a:r>
            <a:r>
              <a:rPr lang="en-US" altLang="ja-JP" dirty="0" err="1" smtClean="0"/>
              <a:t>fast</a:t>
            </a:r>
            <a:r>
              <a:rPr lang="en-US" altLang="ja-JP" sz="2800" dirty="0" smtClean="0"/>
              <a:t> can’t change.)</a:t>
            </a:r>
            <a:endParaRPr lang="ja-JP" altLang="en-US" sz="2800" dirty="0"/>
          </a:p>
          <a:p>
            <a:r>
              <a:rPr lang="en-US" altLang="ja-JP" sz="2800" dirty="0" smtClean="0"/>
              <a:t> We must change to large number of pixel or high peak power to increase photons.</a:t>
            </a:r>
            <a:endParaRPr lang="ja-JP" altLang="en-US" sz="2800" dirty="0"/>
          </a:p>
        </p:txBody>
      </p:sp>
    </p:spTree>
    <p:extLst>
      <p:ext uri="{BB962C8B-B14F-4D97-AF65-F5344CB8AC3E}">
        <p14:creationId xmlns:p14="http://schemas.microsoft.com/office/powerpoint/2010/main" val="80057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033" y="254751"/>
            <a:ext cx="2580755" cy="584775"/>
          </a:xfrm>
          <a:prstGeom prst="rect">
            <a:avLst/>
          </a:prstGeom>
          <a:noFill/>
        </p:spPr>
        <p:txBody>
          <a:bodyPr wrap="square" rtlCol="0">
            <a:spAutoFit/>
          </a:bodyPr>
          <a:lstStyle/>
          <a:p>
            <a:r>
              <a:rPr lang="en-US" altLang="ja-JP" sz="3200" dirty="0" smtClean="0"/>
              <a:t>Field</a:t>
            </a:r>
            <a:r>
              <a:rPr lang="ja-JP" altLang="en-US" sz="3200" dirty="0"/>
              <a:t> </a:t>
            </a:r>
            <a:r>
              <a:rPr lang="en-US" altLang="ja-JP" sz="3200" dirty="0" smtClean="0"/>
              <a:t>of</a:t>
            </a:r>
            <a:r>
              <a:rPr lang="ja-JP" altLang="en-US" sz="3200" dirty="0"/>
              <a:t> </a:t>
            </a:r>
            <a:r>
              <a:rPr lang="en-US" altLang="ja-JP" sz="3200" dirty="0" smtClean="0"/>
              <a:t>vie</a:t>
            </a:r>
            <a:r>
              <a:rPr lang="en-US" altLang="ja-JP" sz="3200" dirty="0"/>
              <a:t>w</a:t>
            </a:r>
            <a:endParaRPr kumimoji="1" lang="ja-JP" altLang="en-US" sz="3200" dirty="0"/>
          </a:p>
        </p:txBody>
      </p:sp>
      <p:sp>
        <p:nvSpPr>
          <p:cNvPr id="14" name="正方形/長方形 13"/>
          <p:cNvSpPr/>
          <p:nvPr/>
        </p:nvSpPr>
        <p:spPr>
          <a:xfrm>
            <a:off x="4941867" y="6078394"/>
            <a:ext cx="7456370" cy="523220"/>
          </a:xfrm>
          <a:prstGeom prst="rect">
            <a:avLst/>
          </a:prstGeom>
        </p:spPr>
        <p:txBody>
          <a:bodyPr wrap="square">
            <a:spAutoFit/>
          </a:bodyPr>
          <a:lstStyle/>
          <a:p>
            <a:pPr marL="0" lvl="1"/>
            <a:r>
              <a:rPr lang="en-US" altLang="ja-JP" sz="2800" dirty="0"/>
              <a:t>Here, φ represents the scanning angle of 5 </a:t>
            </a:r>
            <a:r>
              <a:rPr lang="en-US" altLang="ja-JP" sz="2800" dirty="0" smtClean="0"/>
              <a:t>°</a:t>
            </a:r>
            <a:endParaRPr lang="ja-JP" altLang="en-US" sz="2800" dirty="0"/>
          </a:p>
        </p:txBody>
      </p:sp>
      <mc:AlternateContent xmlns:mc="http://schemas.openxmlformats.org/markup-compatibility/2006" xmlns:a14="http://schemas.microsoft.com/office/drawing/2010/main">
        <mc:Choice Requires="a14">
          <p:sp>
            <p:nvSpPr>
              <p:cNvPr id="5" name="正方形/長方形 4"/>
              <p:cNvSpPr/>
              <p:nvPr/>
            </p:nvSpPr>
            <p:spPr>
              <a:xfrm>
                <a:off x="3906376" y="2041806"/>
                <a:ext cx="476367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800" i="1">
                              <a:latin typeface="Cambria Math" panose="02040503050406030204" pitchFamily="18" charset="0"/>
                            </a:rPr>
                          </m:ctrlPr>
                        </m:sSubPr>
                        <m:e>
                          <m:r>
                            <a:rPr lang="en-US" altLang="ja-JP" sz="2800" i="1">
                              <a:latin typeface="Cambria Math" panose="02040503050406030204" pitchFamily="18" charset="0"/>
                            </a:rPr>
                            <m:t>𝜔</m:t>
                          </m:r>
                        </m:e>
                        <m:sub>
                          <m:r>
                            <a:rPr lang="en-US" altLang="ja-JP" sz="2800" i="1">
                              <a:latin typeface="Cambria Math" panose="02040503050406030204" pitchFamily="18" charset="0"/>
                            </a:rPr>
                            <m:t>0</m:t>
                          </m:r>
                        </m:sub>
                      </m:sSub>
                      <m:r>
                        <a:rPr lang="en-US" altLang="ja-JP" sz="2800" i="1">
                          <a:latin typeface="Cambria Math" panose="02040503050406030204" pitchFamily="18" charset="0"/>
                        </a:rPr>
                        <m:t>=0.5</m:t>
                      </m:r>
                      <m:r>
                        <a:rPr lang="en-US" altLang="ja-JP" sz="2800" i="1">
                          <a:latin typeface="Cambria Math" panose="02040503050406030204" pitchFamily="18" charset="0"/>
                        </a:rPr>
                        <m:t>𝑘</m:t>
                      </m:r>
                      <m:r>
                        <a:rPr lang="en-US" altLang="ja-JP" sz="2800" i="1">
                          <a:latin typeface="Cambria Math" panose="02040503050406030204" pitchFamily="18" charset="0"/>
                        </a:rPr>
                        <m:t> </m:t>
                      </m:r>
                      <m:sSub>
                        <m:sSubPr>
                          <m:ctrlPr>
                            <a:rPr lang="ja-JP" altLang="ja-JP" sz="2800" i="1">
                              <a:latin typeface="Cambria Math" panose="02040503050406030204" pitchFamily="18" charset="0"/>
                            </a:rPr>
                          </m:ctrlPr>
                        </m:sSubPr>
                        <m:e>
                          <m:r>
                            <a:rPr lang="en-US" altLang="ja-JP" sz="2800" i="1">
                              <a:latin typeface="Cambria Math" panose="02040503050406030204" pitchFamily="18" charset="0"/>
                            </a:rPr>
                            <m:t>𝜆</m:t>
                          </m:r>
                        </m:e>
                        <m:sub>
                          <m:r>
                            <a:rPr lang="en-US" altLang="ja-JP" sz="2800" i="1">
                              <a:latin typeface="Cambria Math" panose="02040503050406030204" pitchFamily="18" charset="0"/>
                            </a:rPr>
                            <m:t>𝑒𝑥</m:t>
                          </m:r>
                        </m:sub>
                      </m:sSub>
                      <m:r>
                        <a:rPr lang="en-US" altLang="ja-JP" sz="2800" i="1">
                          <a:latin typeface="Cambria Math" panose="02040503050406030204" pitchFamily="18" charset="0"/>
                        </a:rPr>
                        <m:t> </m:t>
                      </m:r>
                      <m:r>
                        <a:rPr lang="en-US" altLang="ja-JP" sz="2800" i="1">
                          <a:latin typeface="Cambria Math" panose="02040503050406030204" pitchFamily="18" charset="0"/>
                        </a:rPr>
                        <m:t>𝑓</m:t>
                      </m:r>
                      <m:r>
                        <a:rPr lang="en-US" altLang="ja-JP" sz="2800" i="1">
                          <a:latin typeface="Cambria Math" panose="02040503050406030204" pitchFamily="18" charset="0"/>
                        </a:rPr>
                        <m:t>/#=0.49 </m:t>
                      </m:r>
                      <m:r>
                        <a:rPr lang="en-US" altLang="ja-JP" sz="2800" i="1">
                          <a:latin typeface="Cambria Math" panose="02040503050406030204" pitchFamily="18" charset="0"/>
                        </a:rPr>
                        <m:t>𝜇</m:t>
                      </m:r>
                      <m:r>
                        <a:rPr lang="en-US" altLang="ja-JP" sz="2800" i="1">
                          <a:latin typeface="Cambria Math" panose="02040503050406030204" pitchFamily="18" charset="0"/>
                        </a:rPr>
                        <m:t>𝑚</m:t>
                      </m:r>
                    </m:oMath>
                  </m:oMathPara>
                </a14:m>
                <a:endParaRPr lang="ja-JP" altLang="ja-JP" sz="28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906376" y="2041806"/>
                <a:ext cx="4763676" cy="523220"/>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3986674" y="2651028"/>
                <a:ext cx="4253729" cy="89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800" i="1">
                              <a:latin typeface="Cambria Math" panose="02040503050406030204" pitchFamily="18" charset="0"/>
                            </a:rPr>
                          </m:ctrlPr>
                        </m:sSubPr>
                        <m:e>
                          <m:r>
                            <a:rPr lang="en-US" altLang="ja-JP" sz="2800" i="1">
                              <a:latin typeface="Cambria Math" panose="02040503050406030204" pitchFamily="18" charset="0"/>
                            </a:rPr>
                            <m:t>𝑍</m:t>
                          </m:r>
                        </m:e>
                        <m:sub>
                          <m:r>
                            <a:rPr lang="en-US" altLang="ja-JP" sz="2800" i="1">
                              <a:latin typeface="Cambria Math" panose="02040503050406030204" pitchFamily="18" charset="0"/>
                            </a:rPr>
                            <m:t>𝑅</m:t>
                          </m:r>
                        </m:sub>
                      </m:sSub>
                      <m:r>
                        <a:rPr lang="en-US" altLang="ja-JP" sz="2800" i="1">
                          <a:latin typeface="Cambria Math" panose="02040503050406030204" pitchFamily="18" charset="0"/>
                        </a:rPr>
                        <m:t>=</m:t>
                      </m:r>
                      <m:f>
                        <m:fPr>
                          <m:ctrlPr>
                            <a:rPr lang="ja-JP" altLang="ja-JP" sz="2800" i="1">
                              <a:latin typeface="Cambria Math" panose="02040503050406030204" pitchFamily="18" charset="0"/>
                            </a:rPr>
                          </m:ctrlPr>
                        </m:fPr>
                        <m:num>
                          <m:r>
                            <a:rPr lang="en-US" altLang="ja-JP" sz="2800" i="1">
                              <a:latin typeface="Cambria Math" panose="02040503050406030204" pitchFamily="18" charset="0"/>
                            </a:rPr>
                            <m:t>𝜋</m:t>
                          </m:r>
                        </m:num>
                        <m:den>
                          <m:sSub>
                            <m:sSubPr>
                              <m:ctrlPr>
                                <a:rPr lang="ja-JP" altLang="ja-JP" sz="2800" i="1">
                                  <a:latin typeface="Cambria Math" panose="02040503050406030204" pitchFamily="18" charset="0"/>
                                </a:rPr>
                              </m:ctrlPr>
                            </m:sSubPr>
                            <m:e>
                              <m:r>
                                <a:rPr lang="en-US" altLang="ja-JP" sz="2800" i="1">
                                  <a:latin typeface="Cambria Math" panose="02040503050406030204" pitchFamily="18" charset="0"/>
                                </a:rPr>
                                <m:t>𝜆</m:t>
                              </m:r>
                            </m:e>
                            <m:sub>
                              <m:r>
                                <a:rPr lang="en-US" altLang="ja-JP" sz="2800" i="1">
                                  <a:latin typeface="Cambria Math" panose="02040503050406030204" pitchFamily="18" charset="0"/>
                                </a:rPr>
                                <m:t>𝑒𝑥</m:t>
                              </m:r>
                            </m:sub>
                          </m:sSub>
                        </m:den>
                      </m:f>
                      <m:r>
                        <a:rPr lang="en-US" altLang="ja-JP" sz="2800" i="1">
                          <a:latin typeface="Cambria Math" panose="02040503050406030204" pitchFamily="18" charset="0"/>
                        </a:rPr>
                        <m:t>(</m:t>
                      </m:r>
                      <m:sSub>
                        <m:sSubPr>
                          <m:ctrlPr>
                            <a:rPr lang="ja-JP" altLang="ja-JP" sz="2800" i="1">
                              <a:latin typeface="Cambria Math" panose="02040503050406030204" pitchFamily="18" charset="0"/>
                            </a:rPr>
                          </m:ctrlPr>
                        </m:sSubPr>
                        <m:e>
                          <m:r>
                            <a:rPr lang="en-US" altLang="ja-JP" sz="2800" i="1">
                              <a:latin typeface="Cambria Math" panose="02040503050406030204" pitchFamily="18" charset="0"/>
                            </a:rPr>
                            <m:t>𝜔</m:t>
                          </m:r>
                        </m:e>
                        <m:sub>
                          <m:r>
                            <a:rPr lang="en-US" altLang="ja-JP" sz="2800" i="1">
                              <a:latin typeface="Cambria Math" panose="02040503050406030204" pitchFamily="18" charset="0"/>
                            </a:rPr>
                            <m:t>0</m:t>
                          </m:r>
                        </m:sub>
                      </m:sSub>
                      <m:sSup>
                        <m:sSupPr>
                          <m:ctrlPr>
                            <a:rPr lang="ja-JP" altLang="ja-JP" sz="2800" i="1">
                              <a:latin typeface="Cambria Math" panose="02040503050406030204" pitchFamily="18" charset="0"/>
                            </a:rPr>
                          </m:ctrlPr>
                        </m:sSupPr>
                        <m:e>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=1.54 </m:t>
                      </m:r>
                      <m:r>
                        <a:rPr lang="en-US" altLang="ja-JP" sz="2800" i="1">
                          <a:latin typeface="Cambria Math" panose="02040503050406030204" pitchFamily="18" charset="0"/>
                        </a:rPr>
                        <m:t>𝜇</m:t>
                      </m:r>
                      <m:r>
                        <a:rPr lang="en-US" altLang="ja-JP" sz="2800" i="1">
                          <a:latin typeface="Cambria Math" panose="02040503050406030204" pitchFamily="18" charset="0"/>
                        </a:rPr>
                        <m:t>𝑚</m:t>
                      </m:r>
                    </m:oMath>
                  </m:oMathPara>
                </a14:m>
                <a:endParaRPr lang="ja-JP" altLang="ja-JP" sz="28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3986674" y="2651028"/>
                <a:ext cx="4253729" cy="899798"/>
              </a:xfrm>
              <a:prstGeom prst="rect">
                <a:avLst/>
              </a:prstGeom>
              <a:blipFill rotWithShape="1">
                <a:blip r:embed="rId3"/>
                <a:stretch>
                  <a:fillRect/>
                </a:stretch>
              </a:blipFill>
            </p:spPr>
            <p:txBody>
              <a:bodyPr/>
              <a:lstStyle/>
              <a:p>
                <a:r>
                  <a:rPr lang="ja-JP" altLang="en-US">
                    <a:noFill/>
                  </a:rPr>
                  <a:t> </a:t>
                </a:r>
              </a:p>
            </p:txBody>
          </p:sp>
        </mc:Fallback>
      </mc:AlternateContent>
      <p:sp>
        <p:nvSpPr>
          <p:cNvPr id="10" name="正方形/長方形 9"/>
          <p:cNvSpPr/>
          <p:nvPr/>
        </p:nvSpPr>
        <p:spPr>
          <a:xfrm>
            <a:off x="639286" y="998715"/>
            <a:ext cx="5661806" cy="523220"/>
          </a:xfrm>
          <a:prstGeom prst="rect">
            <a:avLst/>
          </a:prstGeom>
        </p:spPr>
        <p:txBody>
          <a:bodyPr wrap="none">
            <a:spAutoFit/>
          </a:bodyPr>
          <a:lstStyle/>
          <a:p>
            <a:r>
              <a:rPr lang="en-US" altLang="ja-JP" sz="2800" dirty="0"/>
              <a:t>Spot diameter and the Rayleigh range</a:t>
            </a:r>
            <a:endParaRPr lang="ja-JP" altLang="en-US" sz="2800" dirty="0"/>
          </a:p>
        </p:txBody>
      </p:sp>
      <p:sp>
        <p:nvSpPr>
          <p:cNvPr id="12" name="正方形/長方形 11"/>
          <p:cNvSpPr/>
          <p:nvPr/>
        </p:nvSpPr>
        <p:spPr>
          <a:xfrm>
            <a:off x="914835" y="3804625"/>
            <a:ext cx="10397408" cy="954107"/>
          </a:xfrm>
          <a:prstGeom prst="rect">
            <a:avLst/>
          </a:prstGeom>
        </p:spPr>
        <p:txBody>
          <a:bodyPr wrap="square">
            <a:spAutoFit/>
          </a:bodyPr>
          <a:lstStyle/>
          <a:p>
            <a:r>
              <a:rPr lang="en-US" altLang="ja-JP" sz="2800" dirty="0"/>
              <a:t>It wants to expand the beam system to 7mm for aperture diameter. </a:t>
            </a:r>
            <a:endParaRPr lang="en-US" altLang="ja-JP" sz="2800" dirty="0" smtClean="0"/>
          </a:p>
          <a:p>
            <a:r>
              <a:rPr lang="en-US" altLang="ja-JP" sz="2800" dirty="0" smtClean="0"/>
              <a:t>As </a:t>
            </a:r>
            <a:r>
              <a:rPr lang="en-US" altLang="ja-JP" sz="2800" dirty="0"/>
              <a:t>M = </a:t>
            </a:r>
            <a:r>
              <a:rPr lang="en-US" altLang="ja-JP" sz="2800" dirty="0" smtClean="0"/>
              <a:t>7, Field of view is</a:t>
            </a:r>
            <a:endParaRPr lang="ja-JP" altLang="en-US" sz="2800" dirty="0"/>
          </a:p>
        </p:txBody>
      </p:sp>
      <mc:AlternateContent xmlns:mc="http://schemas.openxmlformats.org/markup-compatibility/2006" xmlns:a14="http://schemas.microsoft.com/office/drawing/2010/main">
        <mc:Choice Requires="a14">
          <p:sp>
            <p:nvSpPr>
              <p:cNvPr id="15" name="正方形/長方形 14"/>
              <p:cNvSpPr/>
              <p:nvPr/>
            </p:nvSpPr>
            <p:spPr>
              <a:xfrm>
                <a:off x="3208621" y="4806819"/>
                <a:ext cx="5461431" cy="932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3200" i="1">
                              <a:latin typeface="Cambria Math" panose="02040503050406030204" pitchFamily="18" charset="0"/>
                            </a:rPr>
                          </m:ctrlPr>
                        </m:sSubPr>
                        <m:e>
                          <m:r>
                            <a:rPr lang="en-US" altLang="ja-JP" sz="3200" i="1">
                              <a:latin typeface="Cambria Math" panose="02040503050406030204" pitchFamily="18" charset="0"/>
                            </a:rPr>
                            <m:t>𝑑</m:t>
                          </m:r>
                        </m:e>
                        <m:sub>
                          <m:r>
                            <a:rPr lang="en-US" altLang="ja-JP" sz="3200" i="1">
                              <a:latin typeface="Cambria Math" panose="02040503050406030204" pitchFamily="18" charset="0"/>
                            </a:rPr>
                            <m:t>𝑖𝑚</m:t>
                          </m:r>
                        </m:sub>
                      </m:sSub>
                      <m:r>
                        <a:rPr lang="en-US" altLang="ja-JP" sz="3200" i="1">
                          <a:latin typeface="Cambria Math" panose="02040503050406030204" pitchFamily="18" charset="0"/>
                        </a:rPr>
                        <m:t>=2 </m:t>
                      </m:r>
                      <m:r>
                        <a:rPr lang="en-US" altLang="ja-JP" sz="3200" i="1">
                          <a:latin typeface="Cambria Math" panose="02040503050406030204" pitchFamily="18" charset="0"/>
                        </a:rPr>
                        <m:t>𝑓</m:t>
                      </m:r>
                      <m:r>
                        <a:rPr lang="en-US" altLang="ja-JP" sz="3200" i="1">
                          <a:latin typeface="Cambria Math" panose="02040503050406030204" pitchFamily="18" charset="0"/>
                        </a:rPr>
                        <m:t> </m:t>
                      </m:r>
                      <m:r>
                        <m:rPr>
                          <m:sty m:val="p"/>
                        </m:rPr>
                        <a:rPr lang="en-US" altLang="ja-JP" sz="3200">
                          <a:latin typeface="Cambria Math" panose="02040503050406030204" pitchFamily="18" charset="0"/>
                        </a:rPr>
                        <m:t>tan</m:t>
                      </m:r>
                      <m:r>
                        <a:rPr lang="en-US" altLang="ja-JP" sz="3200" i="1">
                          <a:latin typeface="Cambria Math" panose="02040503050406030204" pitchFamily="18" charset="0"/>
                        </a:rPr>
                        <m:t>(2</m:t>
                      </m:r>
                      <m:f>
                        <m:fPr>
                          <m:ctrlPr>
                            <a:rPr lang="ja-JP" altLang="ja-JP" sz="3200" i="1">
                              <a:latin typeface="Cambria Math" panose="02040503050406030204" pitchFamily="18" charset="0"/>
                            </a:rPr>
                          </m:ctrlPr>
                        </m:fPr>
                        <m:num>
                          <m:r>
                            <a:rPr lang="en-US" altLang="ja-JP" sz="3200" i="1">
                              <a:latin typeface="Cambria Math" panose="02040503050406030204" pitchFamily="18" charset="0"/>
                            </a:rPr>
                            <m:t>𝜑</m:t>
                          </m:r>
                        </m:num>
                        <m:den>
                          <m:r>
                            <m:rPr>
                              <m:sty m:val="p"/>
                            </m:rPr>
                            <a:rPr lang="en-US" altLang="ja-JP" sz="3200">
                              <a:latin typeface="Cambria Math" panose="02040503050406030204" pitchFamily="18" charset="0"/>
                            </a:rPr>
                            <m:t>M</m:t>
                          </m:r>
                        </m:den>
                      </m:f>
                      <m:r>
                        <a:rPr lang="en-US" altLang="ja-JP" sz="3200" i="1">
                          <a:latin typeface="Cambria Math" panose="02040503050406030204" pitchFamily="18" charset="0"/>
                        </a:rPr>
                        <m:t>)=500 </m:t>
                      </m:r>
                      <m:r>
                        <a:rPr lang="en-US" altLang="ja-JP" sz="3200" i="1">
                          <a:latin typeface="Cambria Math" panose="02040503050406030204" pitchFamily="18" charset="0"/>
                        </a:rPr>
                        <m:t>𝜇</m:t>
                      </m:r>
                      <m:r>
                        <a:rPr lang="en-US" altLang="ja-JP" sz="3200" i="1">
                          <a:latin typeface="Cambria Math" panose="02040503050406030204" pitchFamily="18" charset="0"/>
                        </a:rPr>
                        <m:t>𝑚</m:t>
                      </m:r>
                    </m:oMath>
                  </m:oMathPara>
                </a14:m>
                <a:endParaRPr lang="ja-JP" altLang="ja-JP" sz="32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3208621" y="4806819"/>
                <a:ext cx="5461431" cy="932948"/>
              </a:xfrm>
              <a:prstGeom prst="rect">
                <a:avLst/>
              </a:prstGeom>
              <a:blipFill rotWithShape="1">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86790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1" r="51599" b="1801"/>
          <a:stretch/>
        </p:blipFill>
        <p:spPr>
          <a:xfrm>
            <a:off x="7802207" y="3353738"/>
            <a:ext cx="3742093" cy="3288116"/>
          </a:xfrm>
          <a:prstGeom prst="rect">
            <a:avLst/>
          </a:prstGeom>
        </p:spPr>
      </p:pic>
      <p:sp>
        <p:nvSpPr>
          <p:cNvPr id="3" name="テキスト ボックス 2"/>
          <p:cNvSpPr txBox="1"/>
          <p:nvPr/>
        </p:nvSpPr>
        <p:spPr>
          <a:xfrm>
            <a:off x="199826" y="251460"/>
            <a:ext cx="4732020" cy="523220"/>
          </a:xfrm>
          <a:prstGeom prst="rect">
            <a:avLst/>
          </a:prstGeom>
          <a:noFill/>
        </p:spPr>
        <p:txBody>
          <a:bodyPr wrap="square" rtlCol="0">
            <a:spAutoFit/>
          </a:bodyPr>
          <a:lstStyle/>
          <a:p>
            <a:r>
              <a:rPr kumimoji="1" lang="en-US" altLang="ja-JP" sz="2800" dirty="0" smtClean="0"/>
              <a:t>Optical design</a:t>
            </a:r>
            <a:endParaRPr kumimoji="1" lang="ja-JP" altLang="en-US" sz="2800" dirty="0"/>
          </a:p>
        </p:txBody>
      </p:sp>
      <p:pic>
        <p:nvPicPr>
          <p:cNvPr id="4" name="図 3"/>
          <p:cNvPicPr>
            <a:picLocks noChangeAspect="1"/>
          </p:cNvPicPr>
          <p:nvPr/>
        </p:nvPicPr>
        <p:blipFill rotWithShape="1">
          <a:blip r:embed="rId3"/>
          <a:srcRect l="46091" t="-1" b="1801"/>
          <a:stretch/>
        </p:blipFill>
        <p:spPr>
          <a:xfrm>
            <a:off x="7531971" y="251460"/>
            <a:ext cx="3760869" cy="2966980"/>
          </a:xfrm>
          <a:prstGeom prst="rect">
            <a:avLst/>
          </a:prstGeom>
        </p:spPr>
      </p:pic>
      <p:sp>
        <p:nvSpPr>
          <p:cNvPr id="5" name="テキスト ボックス 4"/>
          <p:cNvSpPr txBox="1"/>
          <p:nvPr/>
        </p:nvSpPr>
        <p:spPr>
          <a:xfrm>
            <a:off x="297180" y="1005840"/>
            <a:ext cx="6766560" cy="1384995"/>
          </a:xfrm>
          <a:prstGeom prst="rect">
            <a:avLst/>
          </a:prstGeom>
          <a:noFill/>
        </p:spPr>
        <p:txBody>
          <a:bodyPr wrap="square" rtlCol="0">
            <a:spAutoFit/>
          </a:bodyPr>
          <a:lstStyle/>
          <a:p>
            <a:r>
              <a:rPr kumimoji="1" lang="en-US" altLang="ja-JP" sz="2800" dirty="0" smtClean="0"/>
              <a:t>The </a:t>
            </a:r>
            <a:r>
              <a:rPr kumimoji="1" lang="en-US" altLang="ja-JP" sz="2800" dirty="0" err="1" smtClean="0"/>
              <a:t>strehl</a:t>
            </a:r>
            <a:r>
              <a:rPr kumimoji="1" lang="en-US" altLang="ja-JP" sz="2800" dirty="0" smtClean="0"/>
              <a:t> ratio</a:t>
            </a:r>
          </a:p>
          <a:p>
            <a:r>
              <a:rPr lang="en-US" altLang="ja-JP" sz="2800" dirty="0" smtClean="0"/>
              <a:t>   It </a:t>
            </a:r>
            <a:r>
              <a:rPr lang="en-US" altLang="ja-JP" sz="2800" dirty="0"/>
              <a:t>represents the smallness of aberration</a:t>
            </a:r>
          </a:p>
          <a:p>
            <a:r>
              <a:rPr lang="en-US" altLang="ja-JP" sz="2800" dirty="0" smtClean="0"/>
              <a:t>   0.8 </a:t>
            </a:r>
            <a:r>
              <a:rPr lang="en-US" altLang="ja-JP" sz="2800" dirty="0"/>
              <a:t>is the diffraction limit</a:t>
            </a:r>
            <a:endParaRPr kumimoji="1" lang="ja-JP" altLang="en-US" sz="2800" dirty="0"/>
          </a:p>
        </p:txBody>
      </p:sp>
      <p:sp>
        <p:nvSpPr>
          <p:cNvPr id="6" name="正方形/長方形 5"/>
          <p:cNvSpPr/>
          <p:nvPr/>
        </p:nvSpPr>
        <p:spPr>
          <a:xfrm>
            <a:off x="199826" y="2621995"/>
            <a:ext cx="6680918" cy="3970318"/>
          </a:xfrm>
          <a:prstGeom prst="rect">
            <a:avLst/>
          </a:prstGeom>
        </p:spPr>
        <p:txBody>
          <a:bodyPr wrap="square">
            <a:spAutoFit/>
          </a:bodyPr>
          <a:lstStyle/>
          <a:p>
            <a:r>
              <a:rPr lang="en-US" altLang="ja-JP" sz="2800" dirty="0"/>
              <a:t>Point Spread Function (PSF</a:t>
            </a:r>
            <a:r>
              <a:rPr lang="en-US" altLang="ja-JP" sz="2800" dirty="0" smtClean="0"/>
              <a:t>)</a:t>
            </a:r>
          </a:p>
          <a:p>
            <a:r>
              <a:rPr lang="en-US" altLang="ja-JP" sz="2800" dirty="0" smtClean="0"/>
              <a:t>     (</a:t>
            </a:r>
            <a:r>
              <a:rPr lang="ja-JP" altLang="en-US" sz="2800" dirty="0" smtClean="0"/>
              <a:t>Image</a:t>
            </a:r>
            <a:r>
              <a:rPr lang="en-US" altLang="ja-JP" sz="2800" dirty="0" smtClean="0"/>
              <a:t>)</a:t>
            </a:r>
            <a:r>
              <a:rPr lang="ja-JP" altLang="en-US" sz="2800" dirty="0" smtClean="0"/>
              <a:t> </a:t>
            </a:r>
            <a:r>
              <a:rPr lang="ja-JP" altLang="en-US" sz="2800" dirty="0"/>
              <a:t>= </a:t>
            </a:r>
            <a:r>
              <a:rPr lang="en-US" altLang="ja-JP" sz="2800" dirty="0" smtClean="0"/>
              <a:t>(</a:t>
            </a:r>
            <a:r>
              <a:rPr lang="ja-JP" altLang="en-US" sz="2800" dirty="0" smtClean="0"/>
              <a:t>light spot</a:t>
            </a:r>
            <a:r>
              <a:rPr lang="en-US" altLang="ja-JP" sz="2800" dirty="0" smtClean="0"/>
              <a:t>)</a:t>
            </a:r>
            <a:r>
              <a:rPr lang="ja-JP" altLang="en-US" sz="2800" dirty="0" smtClean="0"/>
              <a:t> </a:t>
            </a:r>
            <a:r>
              <a:rPr lang="ja-JP" altLang="en-US" sz="2800" dirty="0"/>
              <a:t>+ </a:t>
            </a:r>
            <a:r>
              <a:rPr lang="en-US" altLang="ja-JP" sz="2800" dirty="0" smtClean="0"/>
              <a:t>(</a:t>
            </a:r>
            <a:r>
              <a:rPr lang="ja-JP" altLang="en-US" sz="2800" dirty="0" smtClean="0"/>
              <a:t>PSF</a:t>
            </a:r>
            <a:r>
              <a:rPr lang="en-US" altLang="ja-JP" sz="2800" dirty="0" smtClean="0"/>
              <a:t>)</a:t>
            </a:r>
          </a:p>
          <a:p>
            <a:endParaRPr lang="en-US" altLang="ja-JP" sz="2800" dirty="0" smtClean="0"/>
          </a:p>
          <a:p>
            <a:endParaRPr lang="en-US" altLang="ja-JP" sz="2800" dirty="0" smtClean="0"/>
          </a:p>
          <a:p>
            <a:endParaRPr lang="en-US" altLang="ja-JP" sz="2800" dirty="0"/>
          </a:p>
          <a:p>
            <a:endParaRPr lang="en-US" altLang="ja-JP" sz="2800" dirty="0" smtClean="0"/>
          </a:p>
          <a:p>
            <a:r>
              <a:rPr lang="en-US" altLang="ja-JP" sz="2800" dirty="0" smtClean="0"/>
              <a:t>the </a:t>
            </a:r>
            <a:r>
              <a:rPr lang="en-US" altLang="ja-JP" sz="2800" dirty="0"/>
              <a:t>maximum angle of 10</a:t>
            </a:r>
            <a:r>
              <a:rPr lang="en-US" altLang="ja-JP" sz="2800" dirty="0" smtClean="0"/>
              <a:t>◦ </a:t>
            </a:r>
          </a:p>
          <a:p>
            <a:r>
              <a:rPr lang="en-US" altLang="ja-JP" sz="2800" dirty="0" smtClean="0"/>
              <a:t>the </a:t>
            </a:r>
            <a:r>
              <a:rPr lang="en-US" altLang="ja-JP" sz="2800" dirty="0"/>
              <a:t>spot size is around </a:t>
            </a:r>
            <a:r>
              <a:rPr lang="en-US" altLang="ja-JP" sz="2800" dirty="0" smtClean="0"/>
              <a:t>1.2μm.</a:t>
            </a:r>
          </a:p>
          <a:p>
            <a:r>
              <a:rPr lang="en-US" altLang="ja-JP" sz="2800" dirty="0" smtClean="0"/>
              <a:t>This can</a:t>
            </a:r>
            <a:r>
              <a:rPr lang="ja-JP" altLang="en-US" sz="2800" dirty="0" smtClean="0"/>
              <a:t> </a:t>
            </a:r>
            <a:r>
              <a:rPr lang="en-US" altLang="ja-JP" sz="2800" dirty="0" smtClean="0"/>
              <a:t>identify until 6μm</a:t>
            </a:r>
            <a:r>
              <a:rPr lang="en-US" altLang="ja-JP" sz="2800" dirty="0"/>
              <a:t>. </a:t>
            </a:r>
            <a:endParaRPr lang="ja-JP" altLang="en-US" sz="2800" dirty="0"/>
          </a:p>
        </p:txBody>
      </p:sp>
      <p:grpSp>
        <p:nvGrpSpPr>
          <p:cNvPr id="13" name="グループ化 12"/>
          <p:cNvGrpSpPr/>
          <p:nvPr/>
        </p:nvGrpSpPr>
        <p:grpSpPr>
          <a:xfrm>
            <a:off x="2277469" y="3695076"/>
            <a:ext cx="2645846" cy="1412676"/>
            <a:chOff x="4180423" y="-2075679"/>
            <a:chExt cx="2645846" cy="1412676"/>
          </a:xfrm>
        </p:grpSpPr>
        <p:sp>
          <p:nvSpPr>
            <p:cNvPr id="7" name="円/楕円 6"/>
            <p:cNvSpPr/>
            <p:nvPr/>
          </p:nvSpPr>
          <p:spPr>
            <a:xfrm>
              <a:off x="4360346" y="-1895120"/>
              <a:ext cx="1143000" cy="10515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03346" y="-1895120"/>
              <a:ext cx="1143000" cy="10515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180423" y="-2075678"/>
              <a:ext cx="1502846" cy="1412675"/>
            </a:xfrm>
            <a:prstGeom prst="ellipse">
              <a:avLst/>
            </a:prstGeom>
            <a:solidFill>
              <a:srgbClr val="0070C0">
                <a:alpha val="50000"/>
              </a:srgbClr>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323423" y="-2075679"/>
              <a:ext cx="1502846" cy="1412675"/>
            </a:xfrm>
            <a:prstGeom prst="ellipse">
              <a:avLst/>
            </a:prstGeom>
            <a:solidFill>
              <a:srgbClr val="0070C0">
                <a:alpha val="50000"/>
              </a:srgbClr>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868326" y="4032081"/>
            <a:ext cx="1514674" cy="369332"/>
          </a:xfrm>
          <a:prstGeom prst="rect">
            <a:avLst/>
          </a:prstGeom>
          <a:noFill/>
        </p:spPr>
        <p:txBody>
          <a:bodyPr wrap="square" rtlCol="0">
            <a:spAutoFit/>
          </a:bodyPr>
          <a:lstStyle/>
          <a:p>
            <a:r>
              <a:rPr kumimoji="1" lang="en-US" altLang="ja-JP" dirty="0" smtClean="0"/>
              <a:t>Real sample</a:t>
            </a:r>
            <a:endParaRPr kumimoji="1" lang="ja-JP" altLang="en-US" dirty="0"/>
          </a:p>
        </p:txBody>
      </p:sp>
      <p:cxnSp>
        <p:nvCxnSpPr>
          <p:cNvPr id="16" name="直線矢印コネクタ 15"/>
          <p:cNvCxnSpPr/>
          <p:nvPr/>
        </p:nvCxnSpPr>
        <p:spPr>
          <a:xfrm>
            <a:off x="1804234" y="4401413"/>
            <a:ext cx="1128783" cy="205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197873" y="4032081"/>
            <a:ext cx="1514674" cy="369332"/>
          </a:xfrm>
          <a:prstGeom prst="rect">
            <a:avLst/>
          </a:prstGeom>
          <a:noFill/>
        </p:spPr>
        <p:txBody>
          <a:bodyPr wrap="square" rtlCol="0">
            <a:spAutoFit/>
          </a:bodyPr>
          <a:lstStyle/>
          <a:p>
            <a:pPr algn="ctr"/>
            <a:r>
              <a:rPr lang="en-US" altLang="ja-JP" dirty="0" smtClean="0"/>
              <a:t>PSF</a:t>
            </a:r>
            <a:endParaRPr kumimoji="1" lang="ja-JP" altLang="en-US" dirty="0"/>
          </a:p>
        </p:txBody>
      </p:sp>
      <p:cxnSp>
        <p:nvCxnSpPr>
          <p:cNvPr id="18" name="直線矢印コネクタ 17"/>
          <p:cNvCxnSpPr/>
          <p:nvPr/>
        </p:nvCxnSpPr>
        <p:spPr>
          <a:xfrm flipH="1">
            <a:off x="4869684" y="4401413"/>
            <a:ext cx="1264097" cy="205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047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5126</TotalTime>
  <Words>1950</Words>
  <Application>Microsoft Office PowerPoint</Application>
  <PresentationFormat>ワイド画面</PresentationFormat>
  <Paragraphs>287</Paragraphs>
  <Slides>25</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ＭＳ Ｐゴシック</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Atsuta</dc:creator>
  <cp:lastModifiedBy>jp</cp:lastModifiedBy>
  <cp:revision>187</cp:revision>
  <cp:lastPrinted>2015-06-17T04:38:50Z</cp:lastPrinted>
  <dcterms:created xsi:type="dcterms:W3CDTF">2014-06-02T07:17:28Z</dcterms:created>
  <dcterms:modified xsi:type="dcterms:W3CDTF">2015-06-19T08:56:42Z</dcterms:modified>
</cp:coreProperties>
</file>