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71" r:id="rId3"/>
    <p:sldId id="257" r:id="rId4"/>
    <p:sldId id="304" r:id="rId5"/>
    <p:sldId id="305" r:id="rId6"/>
    <p:sldId id="307" r:id="rId7"/>
    <p:sldId id="308" r:id="rId8"/>
    <p:sldId id="313" r:id="rId9"/>
    <p:sldId id="302" r:id="rId10"/>
    <p:sldId id="309" r:id="rId11"/>
    <p:sldId id="310" r:id="rId12"/>
    <p:sldId id="312" r:id="rId13"/>
    <p:sldId id="314" r:id="rId14"/>
    <p:sldId id="303" r:id="rId15"/>
    <p:sldId id="318" r:id="rId16"/>
    <p:sldId id="317" r:id="rId17"/>
    <p:sldId id="319" r:id="rId18"/>
    <p:sldId id="315" r:id="rId19"/>
    <p:sldId id="316" r:id="rId20"/>
    <p:sldId id="301" r:id="rId21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2" autoAdjust="0"/>
    <p:restoredTop sz="80958" autoAdjust="0"/>
  </p:normalViewPr>
  <p:slideViewPr>
    <p:cSldViewPr snapToGrid="0">
      <p:cViewPr varScale="1">
        <p:scale>
          <a:sx n="60" d="100"/>
          <a:sy n="60" d="100"/>
        </p:scale>
        <p:origin x="1746" y="6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2187" tIns="46093" rIns="92187" bIns="460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5300"/>
          </a:xfrm>
          <a:prstGeom prst="rect">
            <a:avLst/>
          </a:prstGeom>
        </p:spPr>
        <p:txBody>
          <a:bodyPr vert="horz" lIns="92187" tIns="46093" rIns="92187" bIns="46093" rtlCol="0"/>
          <a:lstStyle>
            <a:lvl1pPr algn="r">
              <a:defRPr sz="1200"/>
            </a:lvl1pPr>
          </a:lstStyle>
          <a:p>
            <a:fld id="{1829177F-DBEE-46B2-9048-8B008CC80271}" type="datetimeFigureOut">
              <a:rPr kumimoji="1" lang="ja-JP" altLang="en-US" smtClean="0"/>
              <a:t>2015/12/11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7" tIns="46093" rIns="92187" bIns="460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51390"/>
            <a:ext cx="5486400" cy="3889375"/>
          </a:xfrm>
          <a:prstGeom prst="rect">
            <a:avLst/>
          </a:prstGeom>
        </p:spPr>
        <p:txBody>
          <a:bodyPr vert="horz" lIns="92187" tIns="46093" rIns="92187" bIns="4609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952"/>
            <a:ext cx="2971800" cy="495300"/>
          </a:xfrm>
          <a:prstGeom prst="rect">
            <a:avLst/>
          </a:prstGeom>
        </p:spPr>
        <p:txBody>
          <a:bodyPr vert="horz" lIns="92187" tIns="46093" rIns="92187" bIns="460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378952"/>
            <a:ext cx="2971800" cy="495300"/>
          </a:xfrm>
          <a:prstGeom prst="rect">
            <a:avLst/>
          </a:prstGeom>
        </p:spPr>
        <p:txBody>
          <a:bodyPr vert="horz" lIns="92187" tIns="46093" rIns="92187" bIns="46093" rtlCol="0" anchor="b"/>
          <a:lstStyle>
            <a:lvl1pPr algn="r">
              <a:defRPr sz="1200"/>
            </a:lvl1pPr>
          </a:lstStyle>
          <a:p>
            <a:fld id="{514CA487-DCF1-44A5-9353-BAC56DD3F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5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CARS</a:t>
            </a:r>
            <a:r>
              <a:rPr kumimoji="1" lang="ja-JP" altLang="en-US" dirty="0" smtClean="0"/>
              <a:t>アプリケーションのスーパーコンティニュームデバイス</a:t>
            </a:r>
            <a:endParaRPr kumimoji="1" lang="en-US" altLang="ja-JP" dirty="0" smtClean="0"/>
          </a:p>
          <a:p>
            <a:r>
              <a:rPr kumimoji="1" lang="en-US" altLang="ja-JP" dirty="0" smtClean="0"/>
              <a:t>- 800nm</a:t>
            </a:r>
            <a:r>
              <a:rPr kumimoji="1" lang="ja-JP" altLang="en-US" dirty="0" smtClean="0"/>
              <a:t>の範囲の</a:t>
            </a:r>
            <a:r>
              <a:rPr kumimoji="1" lang="en-US" altLang="ja-JP" dirty="0" smtClean="0"/>
              <a:t>FS</a:t>
            </a:r>
            <a:r>
              <a:rPr kumimoji="1" lang="ja-JP" altLang="en-US" dirty="0" smtClean="0"/>
              <a:t>ポンプ用に最適化</a:t>
            </a:r>
          </a:p>
          <a:p>
            <a:r>
              <a:rPr kumimoji="1" lang="en-US" altLang="ja-JP" dirty="0" smtClean="0"/>
              <a:t>- CARS</a:t>
            </a:r>
            <a:r>
              <a:rPr kumimoji="1" lang="ja-JP" altLang="en-US" dirty="0" smtClean="0"/>
              <a:t>のために適したデュアル出力ピーク</a:t>
            </a:r>
          </a:p>
          <a:p>
            <a:r>
              <a:rPr kumimoji="1" lang="en-US" altLang="ja-JP" dirty="0" smtClean="0"/>
              <a:t>- </a:t>
            </a:r>
            <a:r>
              <a:rPr kumimoji="1" lang="ja-JP" altLang="en-US" dirty="0" smtClean="0"/>
              <a:t>エンドファセットビーム拡大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52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2845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c𝑚</a:t>
                </a:r>
                <a:r>
                  <a:rPr kumimoji="1" lang="ja-JP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^(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</a:t>
                </a:r>
                <a:r>
                  <a:rPr kumimoji="1" lang="ja-JP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で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CH2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の振動を励起するのに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800 nm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のポンプパルスでは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1035 nm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の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ストークスパルスが必要であり，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652 nm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で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信号を</a:t>
                </a:r>
                <a:r>
                  <a:rPr kumimoji="1" lang="ja-JP" altLang="ja-JP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生成</a:t>
                </a:r>
                <a:endParaRPr kumimoji="1" lang="en-US" altLang="ja-JP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kumimoji="1" lang="en-US" altLang="ja-JP" dirty="0" smtClean="0"/>
              </a:p>
              <a:p>
                <a:r>
                  <a:rPr kumimoji="1" lang="ja-JP" altLang="ja-JP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汗腺を含む皮膚の領域を図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2.4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に示す．皮膚表面から約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μ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の深さである．図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2.4a,b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はそれぞれ，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TPF/SHG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と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イメージを示している．この領域</a:t>
                </a:r>
                <a:r>
                  <a:rPr kumimoji="1" lang="ja-JP" altLang="ja-JP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は有棘層で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ケラチンがほとんど含まれていない．汗腺を含む領域周辺の細胞が可視化されており，霧のようなイメージは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CH2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含有分子，おそらく脂質によるものであると考えられる．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ポンプおよびストークスパルスなしの場合の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TPF/SHG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イメージ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2.4c)</a:t>
                </a:r>
                <a:r>
                  <a:rPr kumimoji="1" lang="ja-JP" altLang="ja-JP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および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イメージ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2.4d)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7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ja-JP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2.5a</a:t>
                </a:r>
                <a:r>
                  <a:rPr kumimoji="1" lang="ja-JP" altLang="ja-JP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には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SHG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発生コラーゲン構造を含むことが知られている乳頭層を示している．コラーゲン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SHG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信号が見え，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TPF/SHG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チャネルで支配的である．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チャネルでは異なった強度分布が見られる．強度分布がコラーゲンの構造に従って見られるが，領域のほとんどに分布している．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CARS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の先行研究では，コラーゲンやエラスチン構造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動脈組織など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からは，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2845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c𝑚</a:t>
                </a:r>
                <a:r>
                  <a:rPr kumimoji="1" lang="ja-JP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^(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</a:t>
                </a:r>
                <a:r>
                  <a:rPr kumimoji="1" lang="ja-JP" altLang="ja-JP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の信号が出ると報告されているが，図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2.5b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からは，コラーゲンやエラスチン以外の分子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ここでは脂質分子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9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0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7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1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A487-DCF1-44A5-9353-BAC56DD3FA4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44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7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69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8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3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7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7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2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6B2E-E43A-4BBC-8814-5C587EE3CA97}" type="datetimeFigureOut">
              <a:rPr kumimoji="1" lang="ja-JP" altLang="en-US" smtClean="0"/>
              <a:pPr/>
              <a:t>2015/12/11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5832-7392-4975-9F1E-D8B3319373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15342" y="567357"/>
            <a:ext cx="724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2nd</a:t>
            </a:r>
            <a:r>
              <a:rPr kumimoji="1" lang="en-US" altLang="ja-JP" sz="3600" dirty="0" smtClean="0"/>
              <a:t>    Journal </a:t>
            </a:r>
            <a:r>
              <a:rPr lang="en-US" altLang="ja-JP" sz="3600" dirty="0" smtClean="0"/>
              <a:t>review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2161" y="2504582"/>
            <a:ext cx="8270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/>
              <a:t>Clinical application </a:t>
            </a:r>
            <a:r>
              <a:rPr lang="en-US" altLang="ja-JP" sz="4800" dirty="0" smtClean="0"/>
              <a:t>of</a:t>
            </a:r>
          </a:p>
          <a:p>
            <a:pPr algn="ctr"/>
            <a:r>
              <a:rPr lang="en-US" altLang="ja-JP" sz="4800" dirty="0" smtClean="0"/>
              <a:t>SHG </a:t>
            </a:r>
            <a:r>
              <a:rPr lang="en-US" altLang="ja-JP" sz="4800" dirty="0"/>
              <a:t>microscope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777" y="5303950"/>
            <a:ext cx="724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2015/10/13  M2 Atsuta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56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5" y="839289"/>
            <a:ext cx="6283737" cy="554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81079" y="187837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Setu</a:t>
            </a:r>
            <a:r>
              <a:rPr lang="en-US" altLang="ja-JP" sz="3200" dirty="0"/>
              <a:t>p</a:t>
            </a:r>
            <a:endParaRPr kumimoji="1" lang="ja-JP" altLang="en-US" sz="3200" b="1" dirty="0"/>
          </a:p>
        </p:txBody>
      </p:sp>
      <p:sp>
        <p:nvSpPr>
          <p:cNvPr id="6" name="四角形吹き出し 5"/>
          <p:cNvSpPr/>
          <p:nvPr/>
        </p:nvSpPr>
        <p:spPr>
          <a:xfrm>
            <a:off x="5605153" y="2778826"/>
            <a:ext cx="2499973" cy="1604249"/>
          </a:xfrm>
          <a:prstGeom prst="wedgeRectCallout">
            <a:avLst>
              <a:gd name="adj1" fmla="val -54166"/>
              <a:gd name="adj2" fmla="val 96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60" y="2864315"/>
            <a:ext cx="2386526" cy="14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8"/>
          <a:stretch/>
        </p:blipFill>
        <p:spPr bwMode="auto">
          <a:xfrm>
            <a:off x="361922" y="673200"/>
            <a:ext cx="3853816" cy="19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2206" y="88425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Results</a:t>
            </a:r>
            <a:endParaRPr kumimoji="1" lang="ja-JP" alt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34097" r="10680" b="10313"/>
          <a:stretch/>
        </p:blipFill>
        <p:spPr bwMode="auto">
          <a:xfrm>
            <a:off x="4476996" y="380812"/>
            <a:ext cx="4370120" cy="57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55846" y="4646800"/>
            <a:ext cx="30659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7.4 s/frame for images </a:t>
            </a:r>
            <a:endParaRPr lang="en-US" altLang="ja-JP" sz="2400" dirty="0" smtClean="0"/>
          </a:p>
          <a:p>
            <a:r>
              <a:rPr lang="en-US" altLang="ja-JP" sz="2400" dirty="0" smtClean="0"/>
              <a:t> with </a:t>
            </a:r>
            <a:r>
              <a:rPr lang="en-US" altLang="ja-JP" sz="2400" dirty="0"/>
              <a:t>512 x 512 </a:t>
            </a:r>
            <a:r>
              <a:rPr lang="en-US" altLang="ja-JP" sz="2400" dirty="0" smtClean="0"/>
              <a:t>pixels</a:t>
            </a:r>
          </a:p>
          <a:p>
            <a:r>
              <a:rPr lang="en-US" altLang="ja-JP" sz="2400" dirty="0" smtClean="0"/>
              <a:t> (FOV  :</a:t>
            </a:r>
            <a:r>
              <a:rPr lang="en-US" altLang="ja-JP" sz="2400" dirty="0"/>
              <a:t>200 x 200 </a:t>
            </a:r>
            <a:r>
              <a:rPr lang="el-GR" altLang="ja-JP" sz="2400" dirty="0"/>
              <a:t>μ</a:t>
            </a:r>
            <a:r>
              <a:rPr lang="en-US" altLang="ja-JP" sz="2400" dirty="0" smtClean="0"/>
              <a:t>m)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611362" y="2808832"/>
            <a:ext cx="2239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Pump : 800nm</a:t>
            </a:r>
          </a:p>
          <a:p>
            <a:r>
              <a:rPr lang="en-US" altLang="ja-JP" sz="2400" dirty="0" smtClean="0"/>
              <a:t>Stokes : 1035nm</a:t>
            </a:r>
          </a:p>
          <a:p>
            <a:r>
              <a:rPr lang="en-US" altLang="ja-JP" sz="2400" dirty="0" smtClean="0"/>
              <a:t>CARS : 652nm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5466967" y="6189415"/>
            <a:ext cx="2841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Stratum spinosum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083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3" y="1427110"/>
            <a:ext cx="8283818" cy="483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9382" y="380009"/>
            <a:ext cx="470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SHG &amp; CARS </a:t>
            </a:r>
            <a:r>
              <a:rPr kumimoji="1" lang="ja-JP" altLang="en-US" sz="3200" dirty="0" smtClean="0"/>
              <a:t>イメージ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6796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2206" y="596761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Summary</a:t>
            </a:r>
            <a:endParaRPr kumimoji="1" lang="ja-JP" altLang="en-US" sz="32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486889" y="1708551"/>
            <a:ext cx="809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・</a:t>
            </a:r>
            <a:r>
              <a:rPr lang="en-US" altLang="ja-JP" sz="2800" dirty="0" smtClean="0"/>
              <a:t>Clinical </a:t>
            </a:r>
            <a:r>
              <a:rPr lang="en-US" altLang="ja-JP" sz="2800" dirty="0"/>
              <a:t>CARS / TPF / SHG multi-photon human skin in vivo imaging of the imaging system has been shown.</a:t>
            </a:r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486888" y="3790738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Different </a:t>
            </a:r>
            <a:r>
              <a:rPr lang="en-US" altLang="ja-JP" sz="2400" dirty="0"/>
              <a:t>fluorophores and CH2 molecular distribution was observed inside the deeper layers of the skin cell structure and elastin or collagen are present.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68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吹き出し 3"/>
          <p:cNvSpPr/>
          <p:nvPr/>
        </p:nvSpPr>
        <p:spPr>
          <a:xfrm>
            <a:off x="1019848" y="2159370"/>
            <a:ext cx="3061602" cy="348994"/>
          </a:xfrm>
          <a:prstGeom prst="wedgeRectCallout">
            <a:avLst>
              <a:gd name="adj1" fmla="val -19174"/>
              <a:gd name="adj2" fmla="val -146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891" y="123670"/>
            <a:ext cx="888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③</a:t>
            </a:r>
            <a:r>
              <a:rPr lang="ja-JP" altLang="en-US" sz="2800" dirty="0" smtClean="0"/>
              <a:t> </a:t>
            </a:r>
            <a:r>
              <a:rPr lang="en-US" altLang="ja-JP" sz="2800" dirty="0"/>
              <a:t>A novel clinical multimodal multiphoton </a:t>
            </a:r>
            <a:r>
              <a:rPr lang="en-US" altLang="ja-JP" sz="2800" dirty="0" err="1"/>
              <a:t>tomograph</a:t>
            </a:r>
            <a:r>
              <a:rPr lang="en-US" altLang="ja-JP" sz="2800" dirty="0"/>
              <a:t> </a:t>
            </a:r>
            <a:endParaRPr lang="en-US" altLang="ja-JP" sz="2800" dirty="0" smtClean="0"/>
          </a:p>
          <a:p>
            <a:pPr algn="ctr"/>
            <a:r>
              <a:rPr lang="en-US" altLang="ja-JP" sz="2800" dirty="0" smtClean="0"/>
              <a:t>for </a:t>
            </a:r>
            <a:r>
              <a:rPr lang="en-US" altLang="ja-JP" sz="2800" dirty="0"/>
              <a:t>AF, SHG,CARS imaging, and FLIM</a:t>
            </a:r>
            <a:endParaRPr kumimoji="1" lang="ja-JP" altLang="en-US" sz="2800" b="1" dirty="0"/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9" y="1611437"/>
            <a:ext cx="3758101" cy="4081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5205900" y="1242105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Conventional system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3629736"/>
            <a:ext cx="2790702" cy="56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4397163"/>
            <a:ext cx="39338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41024" y="6321951"/>
            <a:ext cx="3563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7030A0"/>
                </a:solidFill>
              </a:rPr>
              <a:t>Ref.) http://www.horiba.com/jp/</a:t>
            </a:r>
            <a:endParaRPr lang="ja-JP" altLang="en-US" sz="1600" i="1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792" y="1242105"/>
            <a:ext cx="46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medical certification tomography</a:t>
            </a:r>
            <a:endParaRPr lang="en-US" altLang="ja-JP" dirty="0" smtClean="0"/>
          </a:p>
          <a:p>
            <a:r>
              <a:rPr lang="en-US" altLang="ja-JP" dirty="0" smtClean="0"/>
              <a:t>combination </a:t>
            </a:r>
            <a:r>
              <a:rPr lang="en-US" altLang="ja-JP" u="sng" dirty="0" smtClean="0">
                <a:solidFill>
                  <a:srgbClr val="FF0000"/>
                </a:solidFill>
              </a:rPr>
              <a:t>AF</a:t>
            </a:r>
            <a:r>
              <a:rPr lang="en-US" altLang="ja-JP" dirty="0" smtClean="0"/>
              <a:t> / SHG / CARS microscope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37297" y="2155125"/>
            <a:ext cx="34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elastin</a:t>
            </a:r>
            <a:r>
              <a:rPr lang="en-US" altLang="ja-JP" dirty="0">
                <a:solidFill>
                  <a:schemeClr val="bg1"/>
                </a:solidFill>
              </a:rPr>
              <a:t>, melanin, </a:t>
            </a:r>
            <a:r>
              <a:rPr lang="en-US" altLang="ja-JP" dirty="0" smtClean="0">
                <a:solidFill>
                  <a:schemeClr val="bg1"/>
                </a:solidFill>
              </a:rPr>
              <a:t>and NAD(P)H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620" y="2699514"/>
            <a:ext cx="356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⇒　</a:t>
            </a:r>
            <a:r>
              <a:rPr lang="en-US" altLang="ja-JP" sz="2400" dirty="0"/>
              <a:t>fluorescence lifetime 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</a:t>
            </a:r>
            <a:r>
              <a:rPr lang="en-US" altLang="ja-JP" sz="2400" dirty="0" smtClean="0"/>
              <a:t>imaging </a:t>
            </a:r>
            <a:r>
              <a:rPr lang="en-US" altLang="ja-JP" sz="2400" dirty="0"/>
              <a:t>(FLIM)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55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0" y="1853329"/>
            <a:ext cx="7718781" cy="4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81079" y="477475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Setu</a:t>
            </a:r>
            <a:r>
              <a:rPr lang="en-US" altLang="ja-JP" sz="3200" dirty="0"/>
              <a:t>p</a:t>
            </a:r>
            <a:endParaRPr kumimoji="1" lang="ja-JP" altLang="en-US" sz="3200" b="1" dirty="0"/>
          </a:p>
        </p:txBody>
      </p:sp>
      <p:sp>
        <p:nvSpPr>
          <p:cNvPr id="2" name="四角形吹き出し 1"/>
          <p:cNvSpPr/>
          <p:nvPr/>
        </p:nvSpPr>
        <p:spPr>
          <a:xfrm>
            <a:off x="5486401" y="220133"/>
            <a:ext cx="2489200" cy="2489200"/>
          </a:xfrm>
          <a:prstGeom prst="wedgeRectCallout">
            <a:avLst>
              <a:gd name="adj1" fmla="val -101786"/>
              <a:gd name="adj2" fmla="val 108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42" y="383365"/>
            <a:ext cx="2019918" cy="21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3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1295398"/>
            <a:ext cx="7162800" cy="527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2206" y="494825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Results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580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2" y="1192408"/>
            <a:ext cx="8831948" cy="32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2206" y="230929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Results</a:t>
            </a:r>
            <a:endParaRPr kumimoji="1" lang="ja-JP" altLang="en-US" sz="3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897465" y="4829950"/>
            <a:ext cx="7941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healthy human skin </a:t>
            </a:r>
            <a:r>
              <a:rPr lang="en-US" altLang="ja-JP" sz="2400" dirty="0" smtClean="0"/>
              <a:t>@ </a:t>
            </a:r>
            <a:r>
              <a:rPr lang="en-US" altLang="ja-JP" sz="2400" dirty="0"/>
              <a:t>a depth of 70 </a:t>
            </a:r>
            <a:r>
              <a:rPr lang="en-US" altLang="ja-JP" sz="2400" dirty="0" err="1"/>
              <a:t>μm</a:t>
            </a:r>
            <a:r>
              <a:rPr lang="en-US" altLang="ja-JP" sz="2400" dirty="0"/>
              <a:t> (dermal papillae)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677333" y="5436569"/>
            <a:ext cx="8161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FLIM : </a:t>
            </a:r>
            <a:r>
              <a:rPr lang="en-US" altLang="ja-JP" sz="2000" dirty="0" smtClean="0">
                <a:solidFill>
                  <a:schemeClr val="accent2"/>
                </a:solidFill>
              </a:rPr>
              <a:t>Melanin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has a strong short lifetime component (</a:t>
            </a:r>
            <a:r>
              <a:rPr lang="en-US" altLang="ja-JP" sz="2000" dirty="0">
                <a:solidFill>
                  <a:schemeClr val="accent2"/>
                </a:solidFill>
              </a:rPr>
              <a:t>orange</a:t>
            </a:r>
            <a:r>
              <a:rPr lang="en-US" altLang="ja-JP" sz="2000" dirty="0"/>
              <a:t> color coded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0070C0"/>
                </a:solidFill>
              </a:rPr>
              <a:t>elastin</a:t>
            </a:r>
            <a:r>
              <a:rPr lang="en-US" altLang="ja-JP" sz="2000" dirty="0"/>
              <a:t> longer </a:t>
            </a:r>
            <a:r>
              <a:rPr lang="en-US" altLang="ja-JP" sz="2000" dirty="0" smtClean="0"/>
              <a:t>lifetimes (</a:t>
            </a:r>
            <a:r>
              <a:rPr lang="en-US" altLang="ja-JP" sz="2000" dirty="0" smtClean="0">
                <a:solidFill>
                  <a:srgbClr val="0070C0"/>
                </a:solidFill>
              </a:rPr>
              <a:t>blue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solidFill>
                  <a:srgbClr val="00B050"/>
                </a:solidFill>
              </a:rPr>
              <a:t>green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color coded)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0588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2207" y="177032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Summary</a:t>
            </a:r>
            <a:endParaRPr kumimoji="1" lang="ja-JP" altLang="en-US" sz="32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469600" y="1138535"/>
            <a:ext cx="8348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smtClean="0"/>
              <a:t>・Multiphoton </a:t>
            </a:r>
            <a:r>
              <a:rPr lang="ja-JP" altLang="en-US" sz="2800" dirty="0"/>
              <a:t>tomography, based on autofluorescence and SHG, to allow tissue imaging of high resolution.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62207" y="2967335"/>
            <a:ext cx="8762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smtClean="0"/>
              <a:t>・Additional </a:t>
            </a:r>
            <a:r>
              <a:rPr lang="ja-JP" altLang="en-US" sz="2800"/>
              <a:t>information about the non-fluorescent and non-SHG-active tissue component can be obtained by CARS.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62206" y="4851816"/>
            <a:ext cx="85555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・New </a:t>
            </a:r>
            <a:r>
              <a:rPr lang="ja-JP" altLang="en-US" sz="2800" dirty="0"/>
              <a:t>and it is compact, multi-channel simultaneous detection, AF · FLIM, separation of the SHG and CARS signal has become possible.</a:t>
            </a:r>
          </a:p>
        </p:txBody>
      </p:sp>
    </p:spTree>
    <p:extLst>
      <p:ext uri="{BB962C8B-B14F-4D97-AF65-F5344CB8AC3E}">
        <p14:creationId xmlns:p14="http://schemas.microsoft.com/office/powerpoint/2010/main" val="16768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629" y="295565"/>
            <a:ext cx="8762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Summary</a:t>
            </a:r>
            <a:endParaRPr kumimoji="1" lang="ja-JP" altLang="en-US" sz="44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312439" y="4135735"/>
            <a:ext cx="8481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These are expected to be a very powerful tool </a:t>
            </a:r>
            <a:r>
              <a:rPr lang="en-US" altLang="ja-JP" sz="3200" dirty="0" smtClean="0"/>
              <a:t>for</a:t>
            </a:r>
            <a:r>
              <a:rPr lang="ja-JP" altLang="en-US" sz="3200" dirty="0" smtClean="0"/>
              <a:t> </a:t>
            </a:r>
            <a:r>
              <a:rPr lang="ja-JP" altLang="en-US" sz="3200" dirty="0"/>
              <a:t>the skin test in the future of the medical field and cosmetic field.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12439" y="1510052"/>
            <a:ext cx="8481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Multiphoton microscope is compact, and built into clinical high-resolution multi-tomograph, and the observation field is spread by combining with other systems.</a:t>
            </a:r>
          </a:p>
        </p:txBody>
      </p:sp>
    </p:spTree>
    <p:extLst>
      <p:ext uri="{BB962C8B-B14F-4D97-AF65-F5344CB8AC3E}">
        <p14:creationId xmlns:p14="http://schemas.microsoft.com/office/powerpoint/2010/main" val="152794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7720" y="831801"/>
            <a:ext cx="8275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 </a:t>
            </a:r>
            <a:r>
              <a:rPr lang="en-US" altLang="ja-JP" sz="3200" dirty="0" smtClean="0"/>
              <a:t>M. </a:t>
            </a:r>
            <a:r>
              <a:rPr lang="en-US" altLang="ja-JP" sz="3200" dirty="0" err="1" smtClean="0"/>
              <a:t>Weinigel</a:t>
            </a:r>
            <a:r>
              <a:rPr lang="en-US" altLang="ja-JP" sz="3200" dirty="0" smtClean="0"/>
              <a:t> et </a:t>
            </a:r>
            <a:r>
              <a:rPr lang="en-US" altLang="ja-JP" sz="3200" dirty="0" err="1" smtClean="0"/>
              <a:t>al.,“Compact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clinical high-NA multiphoton </a:t>
            </a:r>
            <a:r>
              <a:rPr lang="en-US" altLang="ja-JP" sz="3200" dirty="0" smtClean="0"/>
              <a:t>endoscopy”, </a:t>
            </a:r>
            <a:r>
              <a:rPr lang="nl-NL" altLang="ja-JP" sz="3200" dirty="0"/>
              <a:t>Proc. of </a:t>
            </a:r>
            <a:r>
              <a:rPr lang="nl-NL" altLang="ja-JP" sz="3200" dirty="0" smtClean="0"/>
              <a:t>SPIE</a:t>
            </a:r>
            <a:r>
              <a:rPr lang="nl-NL" altLang="ja-JP" sz="3200" b="1" dirty="0" smtClean="0"/>
              <a:t>.8217</a:t>
            </a:r>
            <a:r>
              <a:rPr lang="nl-NL" altLang="ja-JP" sz="3200" dirty="0" smtClean="0"/>
              <a:t>, 821706-1(2012).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7720" y="2594441"/>
            <a:ext cx="868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② </a:t>
            </a:r>
            <a:r>
              <a:rPr lang="en-US" altLang="ja-JP" sz="3200" dirty="0"/>
              <a:t>H. G. </a:t>
            </a:r>
            <a:r>
              <a:rPr lang="en-US" altLang="ja-JP" sz="3200" dirty="0" err="1" smtClean="0"/>
              <a:t>Breunig</a:t>
            </a:r>
            <a:r>
              <a:rPr lang="en-US" altLang="ja-JP" sz="3200" dirty="0" smtClean="0"/>
              <a:t> et al. , “Combining </a:t>
            </a:r>
            <a:r>
              <a:rPr lang="en-US" altLang="ja-JP" sz="3200" dirty="0"/>
              <a:t>multiphoton and </a:t>
            </a:r>
            <a:r>
              <a:rPr lang="en-US" altLang="ja-JP" sz="3200" dirty="0" smtClean="0"/>
              <a:t>CARS microscopy </a:t>
            </a:r>
            <a:r>
              <a:rPr lang="en-US" altLang="ja-JP" sz="3200" dirty="0"/>
              <a:t>for skin </a:t>
            </a:r>
            <a:r>
              <a:rPr lang="en-US" altLang="ja-JP" sz="3200" dirty="0" smtClean="0"/>
              <a:t>imaging”, </a:t>
            </a:r>
            <a:r>
              <a:rPr lang="nl-NL" altLang="ja-JP" sz="3200" dirty="0"/>
              <a:t>Proc. of </a:t>
            </a:r>
            <a:r>
              <a:rPr lang="nl-NL" altLang="ja-JP" sz="3200" dirty="0" smtClean="0"/>
              <a:t>SPIE</a:t>
            </a:r>
            <a:r>
              <a:rPr lang="nl-NL" altLang="ja-JP" sz="3200" b="1" dirty="0" smtClean="0"/>
              <a:t>.8588</a:t>
            </a:r>
            <a:r>
              <a:rPr lang="nl-NL" altLang="ja-JP" sz="3200" dirty="0" smtClean="0"/>
              <a:t>, 85880N-1(2013).</a:t>
            </a:r>
            <a:endParaRPr lang="en-US" altLang="ja-JP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200" y="4349771"/>
            <a:ext cx="8721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 </a:t>
            </a:r>
            <a:r>
              <a:rPr lang="en-US" altLang="ja-JP" sz="3200" dirty="0" smtClean="0"/>
              <a:t>M. </a:t>
            </a:r>
            <a:r>
              <a:rPr lang="en-US" altLang="ja-JP" sz="3200" dirty="0" err="1" smtClean="0"/>
              <a:t>Weinigel</a:t>
            </a:r>
            <a:r>
              <a:rPr lang="en-US" altLang="ja-JP" sz="3200" dirty="0" smtClean="0"/>
              <a:t> et al.,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“A </a:t>
            </a:r>
            <a:r>
              <a:rPr lang="en-US" altLang="ja-JP" sz="3200" dirty="0"/>
              <a:t>novel clinical multimodal multiphoton </a:t>
            </a:r>
            <a:r>
              <a:rPr lang="en-US" altLang="ja-JP" sz="3200" dirty="0" err="1"/>
              <a:t>tomograph</a:t>
            </a:r>
            <a:r>
              <a:rPr lang="en-US" altLang="ja-JP" sz="3200" dirty="0"/>
              <a:t> for AF, </a:t>
            </a:r>
            <a:r>
              <a:rPr lang="en-US" altLang="ja-JP" sz="3200" dirty="0" smtClean="0"/>
              <a:t>SHG,CARS </a:t>
            </a:r>
            <a:r>
              <a:rPr lang="en-US" altLang="ja-JP" sz="3200" dirty="0"/>
              <a:t>imaging, and </a:t>
            </a:r>
            <a:r>
              <a:rPr lang="en-US" altLang="ja-JP" sz="3200" dirty="0" smtClean="0"/>
              <a:t>FLIM”, </a:t>
            </a:r>
            <a:r>
              <a:rPr lang="nl-NL" altLang="ja-JP" sz="3200" dirty="0"/>
              <a:t>Proc. of </a:t>
            </a:r>
            <a:r>
              <a:rPr lang="nl-NL" altLang="ja-JP" sz="3200" dirty="0" smtClean="0"/>
              <a:t>SPIE</a:t>
            </a:r>
            <a:r>
              <a:rPr lang="nl-NL" altLang="ja-JP" sz="3200" b="1" dirty="0" smtClean="0"/>
              <a:t>.8948</a:t>
            </a:r>
            <a:r>
              <a:rPr lang="nl-NL" altLang="ja-JP" sz="3200" dirty="0" smtClean="0"/>
              <a:t>, 89481R-1(2014).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323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5583" y="3109665"/>
            <a:ext cx="724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/>
              <a:t>That’s all.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57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2207" y="145499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Introduction</a:t>
            </a:r>
            <a:endParaRPr kumimoji="1" lang="ja-JP" altLang="en-US" sz="32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7155" y="1007081"/>
            <a:ext cx="819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SHG microscope : observation of non-centrosymmetric </a:t>
            </a:r>
            <a:r>
              <a:rPr lang="en-US" altLang="ja-JP" sz="3200" dirty="0"/>
              <a:t>molecules </a:t>
            </a:r>
            <a:r>
              <a:rPr lang="en-US" altLang="ja-JP" sz="3200" dirty="0" smtClean="0"/>
              <a:t>(e. g. collagen)</a:t>
            </a:r>
          </a:p>
          <a:p>
            <a:r>
              <a:rPr kumimoji="1" lang="en-US" altLang="ja-JP" sz="3200" b="1" dirty="0"/>
              <a:t> </a:t>
            </a:r>
            <a:r>
              <a:rPr kumimoji="1" lang="ja-JP" altLang="en-US" sz="3200" b="1" dirty="0" smtClean="0"/>
              <a:t>⇒ </a:t>
            </a:r>
            <a:r>
              <a:rPr lang="en-US" altLang="ja-JP" sz="3200" b="1" dirty="0">
                <a:solidFill>
                  <a:srgbClr val="FF0000"/>
                </a:solidFill>
              </a:rPr>
              <a:t>Selective</a:t>
            </a:r>
            <a:r>
              <a:rPr lang="en-US" altLang="ja-JP" sz="3200" b="1" dirty="0"/>
              <a:t> and </a:t>
            </a:r>
            <a:r>
              <a:rPr lang="en-US" altLang="ja-JP" sz="3200" b="1" dirty="0">
                <a:solidFill>
                  <a:srgbClr val="FF0000"/>
                </a:solidFill>
              </a:rPr>
              <a:t>non-invasive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99141" y="3272767"/>
            <a:ext cx="64867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/>
              <a:t>・ </a:t>
            </a:r>
            <a:r>
              <a:rPr lang="en-US" altLang="ja-JP" sz="3200" dirty="0"/>
              <a:t>Compact &amp;</a:t>
            </a:r>
            <a:r>
              <a:rPr lang="en-US" altLang="ja-JP" sz="3200" dirty="0" smtClean="0"/>
              <a:t> Portable system</a:t>
            </a:r>
          </a:p>
          <a:p>
            <a:r>
              <a:rPr lang="ja-JP" altLang="en-US" sz="3200" dirty="0" smtClean="0"/>
              <a:t>・ Combination </a:t>
            </a:r>
            <a:r>
              <a:rPr lang="ja-JP" altLang="en-US" sz="3200" dirty="0"/>
              <a:t>with other microscope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2789" y="2687992"/>
            <a:ext cx="856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To Clinical </a:t>
            </a:r>
            <a:r>
              <a:rPr lang="en-US" altLang="ja-JP" sz="3200" dirty="0" smtClean="0"/>
              <a:t>application…</a:t>
            </a:r>
            <a:endParaRPr kumimoji="1" lang="ja-JP" altLang="en-US" sz="32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164000" y="6550223"/>
            <a:ext cx="398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>
                <a:solidFill>
                  <a:srgbClr val="7030A0"/>
                </a:solidFill>
              </a:rPr>
              <a:t>Ref.) http</a:t>
            </a:r>
            <a:r>
              <a:rPr lang="en-US" altLang="ja-JP" sz="1400" i="1" dirty="0">
                <a:solidFill>
                  <a:srgbClr val="7030A0"/>
                </a:solidFill>
              </a:rPr>
              <a:t>://www.jenlab.de/DermaInspect.29.0.html</a:t>
            </a:r>
            <a:endParaRPr lang="ja-JP" altLang="en-US" sz="1400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jenlab.de/uploads/RTEmagicC_DermaInspect_1.p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b="4522"/>
          <a:stretch/>
        </p:blipFill>
        <p:spPr bwMode="auto">
          <a:xfrm>
            <a:off x="922094" y="4630627"/>
            <a:ext cx="3892467" cy="20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5391398" y="4433110"/>
            <a:ext cx="1911928" cy="2027067"/>
          </a:xfrm>
          <a:prstGeom prst="wedgeRectCallout">
            <a:avLst>
              <a:gd name="adj1" fmla="val -128313"/>
              <a:gd name="adj2" fmla="val 37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http://www.jenlab.de/uploads/RTEmagicC_articulated_arm_01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5553800" y="4484841"/>
            <a:ext cx="1600200" cy="19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398329" y="4822590"/>
            <a:ext cx="189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DermaImspect</a:t>
            </a:r>
            <a:endParaRPr kumimoji="1" lang="en-US" altLang="ja-JP" dirty="0" smtClean="0"/>
          </a:p>
          <a:p>
            <a:r>
              <a:rPr lang="en-US" altLang="ja-JP" dirty="0" smtClean="0"/>
              <a:t>(Jen Lab.)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4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2206" y="161602"/>
            <a:ext cx="876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① </a:t>
            </a:r>
            <a:r>
              <a:rPr lang="en-US" altLang="ja-JP" sz="2800" dirty="0"/>
              <a:t>Compact clinical high-NA multiphoton endoscopy</a:t>
            </a:r>
            <a:endParaRPr kumimoji="1" lang="ja-JP" altLang="en-US" sz="2800" b="1" dirty="0"/>
          </a:p>
        </p:txBody>
      </p:sp>
      <p:pic>
        <p:nvPicPr>
          <p:cNvPr id="4" name="Picture 4" descr="http://www.jenlab.de/uploads/RTEmagicC_articulated_arm_01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6317674" y="3426896"/>
            <a:ext cx="2481942" cy="29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164000" y="6550223"/>
            <a:ext cx="398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>
                <a:solidFill>
                  <a:srgbClr val="7030A0"/>
                </a:solidFill>
              </a:rPr>
              <a:t>Ref.) http</a:t>
            </a:r>
            <a:r>
              <a:rPr lang="en-US" altLang="ja-JP" sz="1400" i="1" dirty="0">
                <a:solidFill>
                  <a:srgbClr val="7030A0"/>
                </a:solidFill>
              </a:rPr>
              <a:t>://www.jenlab.de/DermaInspect.29.0.html</a:t>
            </a:r>
            <a:endParaRPr lang="ja-JP" altLang="en-US" sz="1400" i="1" dirty="0">
              <a:solidFill>
                <a:srgbClr val="7030A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87829" y="1126658"/>
            <a:ext cx="8306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C</a:t>
            </a:r>
            <a:r>
              <a:rPr lang="en-US" altLang="ja-JP" sz="2400" dirty="0" smtClean="0"/>
              <a:t>linical </a:t>
            </a:r>
            <a:r>
              <a:rPr lang="en-US" altLang="ja-JP" sz="2400" dirty="0"/>
              <a:t>high-resolution multi-tomography apparatus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Large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probe </a:t>
            </a:r>
            <a:r>
              <a:rPr lang="ja-JP" altLang="en-US" sz="2400" dirty="0">
                <a:solidFill>
                  <a:prstClr val="black"/>
                </a:solidFill>
              </a:rPr>
              <a:t>⇒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Restrict </a:t>
            </a:r>
            <a:r>
              <a:rPr lang="en-US" altLang="ja-JP" sz="2400" dirty="0">
                <a:solidFill>
                  <a:srgbClr val="0070C0"/>
                </a:solidFill>
              </a:rPr>
              <a:t>external access </a:t>
            </a:r>
            <a:r>
              <a:rPr lang="en-US" altLang="ja-JP" sz="2400" dirty="0" smtClean="0">
                <a:solidFill>
                  <a:srgbClr val="0070C0"/>
                </a:solidFill>
              </a:rPr>
              <a:t>possibilities</a:t>
            </a:r>
          </a:p>
          <a:p>
            <a:r>
              <a:rPr lang="en-US" altLang="ja-JP" sz="2400" dirty="0" smtClean="0"/>
              <a:t>                                            hard-to-reach areas (like wounds) 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It can </a:t>
            </a:r>
            <a:r>
              <a:rPr lang="en-US" altLang="ja-JP" sz="2400" dirty="0"/>
              <a:t>be improved by the clinical multiphoton </a:t>
            </a:r>
            <a:r>
              <a:rPr lang="en-US" altLang="ja-JP" sz="2400" dirty="0" smtClean="0"/>
              <a:t>endoscopy.</a:t>
            </a:r>
            <a:endParaRPr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298246" y="3801361"/>
            <a:ext cx="6394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Using gradient </a:t>
            </a:r>
            <a:r>
              <a:rPr lang="en-US" altLang="ja-JP" sz="2400" dirty="0"/>
              <a:t>index (GRIN) </a:t>
            </a:r>
            <a:r>
              <a:rPr lang="en-US" altLang="ja-JP" sz="2400" dirty="0" smtClean="0"/>
              <a:t>lenses</a:t>
            </a:r>
          </a:p>
          <a:p>
            <a:r>
              <a:rPr lang="en-US" altLang="ja-JP" sz="2400" dirty="0" smtClean="0"/>
              <a:t>&amp; combining </a:t>
            </a:r>
            <a:r>
              <a:rPr lang="en-US" altLang="ja-JP" sz="2400" dirty="0"/>
              <a:t>multiphoton </a:t>
            </a:r>
            <a:r>
              <a:rPr lang="en-US" altLang="ja-JP" sz="2400" dirty="0" smtClean="0"/>
              <a:t>endoscopy</a:t>
            </a:r>
          </a:p>
          <a:p>
            <a:r>
              <a:rPr lang="en-US" altLang="ja-JP" sz="2400" dirty="0"/>
              <a:t>                         (Fluorescent &amp; SHG)</a:t>
            </a:r>
          </a:p>
          <a:p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based </a:t>
            </a:r>
            <a:r>
              <a:rPr lang="en-US" altLang="ja-JP" sz="2400" dirty="0"/>
              <a:t>on </a:t>
            </a:r>
            <a:r>
              <a:rPr lang="en-US" altLang="ja-JP" sz="2400" dirty="0" smtClean="0"/>
              <a:t>with CE-marked clinical tomography</a:t>
            </a:r>
            <a:endParaRPr lang="ja-JP" altLang="en-US" sz="2400" dirty="0"/>
          </a:p>
        </p:txBody>
      </p:sp>
      <p:sp>
        <p:nvSpPr>
          <p:cNvPr id="9" name="屈折矢印 8"/>
          <p:cNvSpPr/>
          <p:nvPr/>
        </p:nvSpPr>
        <p:spPr>
          <a:xfrm rot="5400000">
            <a:off x="4574388" y="4847521"/>
            <a:ext cx="577320" cy="2362983"/>
          </a:xfrm>
          <a:prstGeom prst="bentUpArrow">
            <a:avLst>
              <a:gd name="adj1" fmla="val 25000"/>
              <a:gd name="adj2" fmla="val 4078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5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2" y="676828"/>
            <a:ext cx="5584928" cy="4892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グループ化 7"/>
          <p:cNvGrpSpPr/>
          <p:nvPr/>
        </p:nvGrpSpPr>
        <p:grpSpPr>
          <a:xfrm>
            <a:off x="6202894" y="4583473"/>
            <a:ext cx="2822233" cy="2161309"/>
            <a:chOff x="6175169" y="2541319"/>
            <a:chExt cx="2822233" cy="2161309"/>
          </a:xfrm>
        </p:grpSpPr>
        <p:sp>
          <p:nvSpPr>
            <p:cNvPr id="6" name="四角形吹き出し 5"/>
            <p:cNvSpPr/>
            <p:nvPr/>
          </p:nvSpPr>
          <p:spPr>
            <a:xfrm>
              <a:off x="6175169" y="2541319"/>
              <a:ext cx="2822233" cy="2161309"/>
            </a:xfrm>
            <a:prstGeom prst="wedgeRectCallout">
              <a:avLst>
                <a:gd name="adj1" fmla="val -81425"/>
                <a:gd name="adj2" fmla="val -44643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8727"/>
            <a:stretch/>
          </p:blipFill>
          <p:spPr bwMode="auto">
            <a:xfrm>
              <a:off x="6357345" y="2660472"/>
              <a:ext cx="2454026" cy="192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262206" y="207178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Setu</a:t>
            </a:r>
            <a:r>
              <a:rPr lang="en-US" altLang="ja-JP" sz="3200" dirty="0"/>
              <a:t>p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875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6" y="1108936"/>
            <a:ext cx="4381460" cy="39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6" y="791700"/>
            <a:ext cx="4008541" cy="52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3665" y="394809"/>
            <a:ext cx="876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Results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9698" y="53611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The lateral </a:t>
            </a:r>
            <a:r>
              <a:rPr lang="en-US" altLang="ja-JP" dirty="0" smtClean="0"/>
              <a:t>resolution</a:t>
            </a:r>
            <a:r>
              <a:rPr lang="ja-JP" altLang="en-US" dirty="0"/>
              <a:t> </a:t>
            </a:r>
            <a:r>
              <a:rPr lang="en-US" altLang="ja-JP" dirty="0" smtClean="0"/>
              <a:t>: 0.87 </a:t>
            </a:r>
            <a:r>
              <a:rPr lang="en-US" altLang="ja-JP" dirty="0" err="1" smtClean="0"/>
              <a:t>μm</a:t>
            </a:r>
            <a:endParaRPr lang="en-US" altLang="ja-JP" dirty="0" smtClean="0"/>
          </a:p>
          <a:p>
            <a:r>
              <a:rPr lang="en-US" altLang="ja-JP" dirty="0"/>
              <a:t>The axial resolution </a:t>
            </a:r>
            <a:r>
              <a:rPr lang="en-US" altLang="ja-JP" dirty="0" smtClean="0"/>
              <a:t>:  </a:t>
            </a:r>
            <a:r>
              <a:rPr lang="en-US" altLang="ja-JP" dirty="0"/>
              <a:t>5.5 </a:t>
            </a:r>
            <a:r>
              <a:rPr lang="en-US" altLang="ja-JP" dirty="0" err="1"/>
              <a:t>μm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5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458982" y="1027013"/>
            <a:ext cx="4245631" cy="5199738"/>
            <a:chOff x="5032949" y="813257"/>
            <a:chExt cx="4245631" cy="519973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49" y="813257"/>
              <a:ext cx="4245631" cy="424563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032949" y="5058888"/>
              <a:ext cx="3684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B050"/>
                  </a:solidFill>
                </a:rPr>
                <a:t>Fluorescence (green)</a:t>
              </a:r>
            </a:p>
            <a:p>
              <a:r>
                <a:rPr lang="en-US" altLang="ja-JP" sz="2800" dirty="0">
                  <a:solidFill>
                    <a:srgbClr val="FFC000"/>
                  </a:solidFill>
                </a:rPr>
                <a:t>SHG (yellow)</a:t>
              </a:r>
              <a:endParaRPr kumimoji="1" lang="ja-JP" altLang="en-US" sz="28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62206" y="161602"/>
            <a:ext cx="876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in </a:t>
            </a:r>
            <a:r>
              <a:rPr lang="en-US" altLang="ja-JP" sz="3600" dirty="0" smtClean="0"/>
              <a:t>vivo imaging </a:t>
            </a:r>
            <a:r>
              <a:rPr lang="en-US" altLang="ja-JP" sz="3600" dirty="0"/>
              <a:t>@ Depth-resolved</a:t>
            </a:r>
            <a:endParaRPr lang="en-US" altLang="ja-JP" sz="36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62206" y="1267775"/>
            <a:ext cx="3870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12 optical sections </a:t>
            </a:r>
            <a:endParaRPr lang="en-US" altLang="ja-JP" sz="3200" dirty="0" smtClean="0"/>
          </a:p>
          <a:p>
            <a:r>
              <a:rPr lang="en-US" altLang="ja-JP" sz="3200" dirty="0" smtClean="0"/>
              <a:t>@ steps </a:t>
            </a:r>
            <a:r>
              <a:rPr lang="en-US" altLang="ja-JP" sz="3200" dirty="0"/>
              <a:t>of 13 </a:t>
            </a:r>
            <a:r>
              <a:rPr lang="en-US" altLang="ja-JP" sz="3200" dirty="0" err="1"/>
              <a:t>μm</a:t>
            </a:r>
            <a:r>
              <a:rPr lang="en-US" altLang="ja-JP" sz="3200" dirty="0"/>
              <a:t>.</a:t>
            </a:r>
            <a:endParaRPr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183866" y="4657091"/>
            <a:ext cx="4275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It demonstrates that</a:t>
            </a:r>
          </a:p>
          <a:p>
            <a:r>
              <a:rPr lang="en-US" altLang="ja-JP" sz="2400" dirty="0" smtClean="0"/>
              <a:t>high </a:t>
            </a:r>
            <a:r>
              <a:rPr lang="en-US" altLang="ja-JP" sz="2400" dirty="0"/>
              <a:t>contrast features can be imaged up to a depth of about </a:t>
            </a:r>
            <a:r>
              <a:rPr lang="en-US" altLang="ja-JP" sz="2400" dirty="0">
                <a:solidFill>
                  <a:srgbClr val="FF0000"/>
                </a:solidFill>
              </a:rPr>
              <a:t>117 </a:t>
            </a:r>
            <a:r>
              <a:rPr lang="en-US" altLang="ja-JP" sz="2400" dirty="0" err="1">
                <a:solidFill>
                  <a:srgbClr val="FF0000"/>
                </a:solidFill>
              </a:rPr>
              <a:t>μm</a:t>
            </a:r>
            <a:r>
              <a:rPr lang="en-US" altLang="ja-JP" sz="2400" dirty="0">
                <a:solidFill>
                  <a:srgbClr val="FF0000"/>
                </a:solidFill>
              </a:rPr>
              <a:t>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7461" y="2889248"/>
            <a:ext cx="38351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Sample:</a:t>
            </a:r>
          </a:p>
          <a:p>
            <a:r>
              <a:rPr lang="en-US" altLang="ja-JP" sz="3200" dirty="0" smtClean="0"/>
              <a:t>Human </a:t>
            </a:r>
            <a:r>
              <a:rPr lang="en-US" altLang="ja-JP" sz="3200" dirty="0"/>
              <a:t>skin (forearm)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9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2205" y="491266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Summary</a:t>
            </a:r>
            <a:endParaRPr kumimoji="1" lang="ja-JP" altLang="en-US" sz="3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555" y="1840663"/>
            <a:ext cx="8170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/>
              <a:t>Development of a set-up aimed at a combination of microscopic endoscope and medical certification tomography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558555" y="3888372"/>
            <a:ext cx="8170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・</a:t>
            </a:r>
            <a:r>
              <a:rPr lang="en-US" altLang="ja-JP" sz="2800" dirty="0" smtClean="0"/>
              <a:t>High </a:t>
            </a:r>
            <a:r>
              <a:rPr lang="en-US" altLang="ja-JP" sz="2800" dirty="0"/>
              <a:t>resolution image has been acquired is in vivo multiphoton image human skin from the above depth 100μm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706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2207" y="145499"/>
            <a:ext cx="876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② </a:t>
            </a:r>
            <a:r>
              <a:rPr lang="en-US" altLang="ja-JP" sz="2400" dirty="0"/>
              <a:t>Combining multiphoton and CARS microscopy for skin imaging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1079" y="2045515"/>
            <a:ext cx="876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What’s CARS microscopy ?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252" y="940049"/>
            <a:ext cx="876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Multiphoton </a:t>
            </a:r>
            <a:r>
              <a:rPr lang="en-US" altLang="ja-JP" sz="3200" dirty="0" smtClean="0"/>
              <a:t>microscope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+</a:t>
            </a:r>
            <a:r>
              <a:rPr lang="ja-JP" altLang="en-US" sz="3200" dirty="0" smtClean="0"/>
              <a:t>　</a:t>
            </a:r>
            <a:r>
              <a:rPr lang="en-US" altLang="ja-JP" sz="3200" dirty="0">
                <a:solidFill>
                  <a:srgbClr val="FF0000"/>
                </a:solidFill>
              </a:rPr>
              <a:t> CARS microscopy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74" y="2181344"/>
            <a:ext cx="4394621" cy="313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121642" y="4333801"/>
                <a:ext cx="2221272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000" dirty="0"/>
                  <a:t>Ω</a:t>
                </a:r>
                <a:r>
                  <a:rPr lang="en-US" altLang="ja-JP" sz="2000" dirty="0"/>
                  <a:t>=2845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ja-JP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42" y="4333801"/>
                <a:ext cx="2221272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2747" t="-4478" b="-26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27726" y="3964469"/>
            <a:ext cx="4183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The stretching </a:t>
            </a:r>
            <a:r>
              <a:rPr lang="en-US" altLang="ja-JP" sz="2000" dirty="0"/>
              <a:t>vibration energy </a:t>
            </a:r>
            <a:r>
              <a:rPr lang="en-US" altLang="ja-JP" sz="2000" dirty="0" smtClean="0"/>
              <a:t>of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CH</a:t>
            </a:r>
            <a:r>
              <a:rPr lang="en-US" altLang="ja-JP" sz="800" dirty="0" smtClean="0"/>
              <a:t>2</a:t>
            </a:r>
            <a:endParaRPr lang="ja-JP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51149" y="2945732"/>
                <a:ext cx="3850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sz="2800" b="0" i="0" smtClean="0">
                          <a:latin typeface="Cambria Math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/>
                        </a:rPr>
                        <m:t>CARS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9" y="2945732"/>
                <a:ext cx="38509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312543" y="4987419"/>
            <a:ext cx="4098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Biological measurement…</a:t>
            </a:r>
            <a:endParaRPr lang="ja-JP" altLang="en-US" sz="2400" dirty="0"/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known </a:t>
            </a:r>
            <a:r>
              <a:rPr lang="en-US" altLang="ja-JP" sz="2400" dirty="0"/>
              <a:t>for </a:t>
            </a:r>
            <a:r>
              <a:rPr lang="en-US" altLang="ja-JP" sz="2400" dirty="0" smtClean="0">
                <a:solidFill>
                  <a:srgbClr val="FF0000"/>
                </a:solidFill>
              </a:rPr>
              <a:t>lipids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6621</TotalTime>
  <Words>651</Words>
  <Application>Microsoft Office PowerPoint</Application>
  <PresentationFormat>画面に合わせる (4:3)</PresentationFormat>
  <Paragraphs>100</Paragraphs>
  <Slides>20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Atsuta</dc:creator>
  <cp:lastModifiedBy>jp</cp:lastModifiedBy>
  <cp:revision>269</cp:revision>
  <cp:lastPrinted>2015-10-12T23:47:10Z</cp:lastPrinted>
  <dcterms:created xsi:type="dcterms:W3CDTF">2014-06-02T07:17:28Z</dcterms:created>
  <dcterms:modified xsi:type="dcterms:W3CDTF">2015-12-11T09:33:39Z</dcterms:modified>
</cp:coreProperties>
</file>