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71" r:id="rId3"/>
    <p:sldId id="316" r:id="rId4"/>
    <p:sldId id="317" r:id="rId5"/>
    <p:sldId id="319" r:id="rId6"/>
    <p:sldId id="318" r:id="rId7"/>
    <p:sldId id="301" r:id="rId8"/>
  </p:sldIdLst>
  <p:sldSz cx="9144000" cy="6858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2" autoAdjust="0"/>
    <p:restoredTop sz="80958" autoAdjust="0"/>
  </p:normalViewPr>
  <p:slideViewPr>
    <p:cSldViewPr snapToGrid="0">
      <p:cViewPr varScale="1">
        <p:scale>
          <a:sx n="60" d="100"/>
          <a:sy n="60" d="100"/>
        </p:scale>
        <p:origin x="1746" y="66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2187" tIns="46093" rIns="92187" bIns="460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95300"/>
          </a:xfrm>
          <a:prstGeom prst="rect">
            <a:avLst/>
          </a:prstGeom>
        </p:spPr>
        <p:txBody>
          <a:bodyPr vert="horz" lIns="92187" tIns="46093" rIns="92187" bIns="46093" rtlCol="0"/>
          <a:lstStyle>
            <a:lvl1pPr algn="r">
              <a:defRPr sz="1200"/>
            </a:lvl1pPr>
          </a:lstStyle>
          <a:p>
            <a:fld id="{1829177F-DBEE-46B2-9048-8B008CC80271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8088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3" rIns="92187" bIns="460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51390"/>
            <a:ext cx="5486400" cy="3889375"/>
          </a:xfrm>
          <a:prstGeom prst="rect">
            <a:avLst/>
          </a:prstGeom>
        </p:spPr>
        <p:txBody>
          <a:bodyPr vert="horz" lIns="92187" tIns="46093" rIns="92187" bIns="460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2"/>
            <a:ext cx="2971800" cy="495300"/>
          </a:xfrm>
          <a:prstGeom prst="rect">
            <a:avLst/>
          </a:prstGeom>
        </p:spPr>
        <p:txBody>
          <a:bodyPr vert="horz" lIns="92187" tIns="46093" rIns="92187" bIns="460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5" y="9378952"/>
            <a:ext cx="2971800" cy="495300"/>
          </a:xfrm>
          <a:prstGeom prst="rect">
            <a:avLst/>
          </a:prstGeom>
        </p:spPr>
        <p:txBody>
          <a:bodyPr vert="horz" lIns="92187" tIns="46093" rIns="92187" bIns="46093" rtlCol="0" anchor="b"/>
          <a:lstStyle>
            <a:lvl1pPr algn="r">
              <a:defRPr sz="1200"/>
            </a:lvl1pPr>
          </a:lstStyle>
          <a:p>
            <a:fld id="{514CA487-DCF1-44A5-9353-BAC56DD3F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65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A487-DCF1-44A5-9353-BAC56DD3FA4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7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A487-DCF1-44A5-9353-BAC56DD3FA4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62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A487-DCF1-44A5-9353-BAC56DD3FA4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4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CA487-DCF1-44A5-9353-BAC56DD3FA4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95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57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9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4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83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3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70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90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7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2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82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6B2E-E43A-4BBC-8814-5C587EE3CA97}" type="datetimeFigureOut">
              <a:rPr kumimoji="1" lang="ja-JP" altLang="en-US" smtClean="0"/>
              <a:pPr/>
              <a:t>2015/12/11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5832-7392-4975-9F1E-D8B3319373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86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15342" y="567357"/>
            <a:ext cx="7244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2nd</a:t>
            </a:r>
            <a:r>
              <a:rPr kumimoji="1" lang="en-US" altLang="ja-JP" sz="3600" dirty="0" smtClean="0"/>
              <a:t>    Journal </a:t>
            </a:r>
            <a:r>
              <a:rPr lang="en-US" altLang="ja-JP" sz="3600" dirty="0" smtClean="0"/>
              <a:t>review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2161" y="2504582"/>
            <a:ext cx="8270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 smtClean="0"/>
              <a:t>HOMEWORK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777" y="5303950"/>
            <a:ext cx="7244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2015/11/28  M2 Atsuta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56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7720" y="1864735"/>
            <a:ext cx="8275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① </a:t>
            </a:r>
            <a:r>
              <a:rPr lang="en-US" altLang="ja-JP" sz="3200" dirty="0"/>
              <a:t>Configuration of the scanning optical </a:t>
            </a:r>
            <a:r>
              <a:rPr lang="en-US" altLang="ja-JP" sz="3200" dirty="0" smtClean="0"/>
              <a:t>system 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   (paper #1)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7720" y="3627375"/>
            <a:ext cx="8682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② </a:t>
            </a:r>
            <a:r>
              <a:rPr lang="en-US" altLang="ja-JP" sz="3200" dirty="0" smtClean="0"/>
              <a:t>About CE mark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(paper #2)</a:t>
            </a:r>
            <a:endParaRPr lang="en-US" altLang="ja-JP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7720" y="5179505"/>
            <a:ext cx="8721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③ </a:t>
            </a:r>
            <a:r>
              <a:rPr lang="en-US" altLang="ja-JP" sz="3200" dirty="0" smtClean="0"/>
              <a:t>How to lifetime imaging (paper #3)</a:t>
            </a:r>
            <a:endParaRPr lang="en-US" altLang="ja-JP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7720" y="508832"/>
            <a:ext cx="8682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- Outline -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234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1629" y="198036"/>
            <a:ext cx="8762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① </a:t>
            </a:r>
            <a:r>
              <a:rPr lang="en-US" altLang="ja-JP" sz="3200" dirty="0"/>
              <a:t>Configuration of the scanning optical system</a:t>
            </a:r>
            <a:endParaRPr kumimoji="1" lang="ja-JP" altLang="en-US" sz="3200" b="1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820684" y="3709398"/>
            <a:ext cx="5113866" cy="2861184"/>
            <a:chOff x="3437467" y="3212193"/>
            <a:chExt cx="5497083" cy="3175131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3437467" y="5977467"/>
              <a:ext cx="5497083" cy="409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dirty="0" smtClean="0"/>
                <a:t>Ref. ) </a:t>
              </a:r>
              <a:r>
                <a:rPr kumimoji="1" lang="en-US" altLang="ja-JP" i="1" dirty="0" err="1" smtClean="0"/>
                <a:t>Karsten</a:t>
              </a:r>
              <a:r>
                <a:rPr kumimoji="1" lang="en-US" altLang="ja-JP" i="1" dirty="0" smtClean="0"/>
                <a:t> </a:t>
              </a:r>
              <a:r>
                <a:rPr kumimoji="1" lang="en-US" altLang="ja-JP" i="1" dirty="0" err="1" smtClean="0"/>
                <a:t>Konig</a:t>
              </a:r>
              <a:r>
                <a:rPr lang="en-US" altLang="ja-JP" i="1" dirty="0" smtClean="0"/>
                <a:t>, et al.,</a:t>
              </a:r>
              <a:r>
                <a:rPr kumimoji="1" lang="en-US" altLang="ja-JP" i="1" dirty="0" smtClean="0"/>
                <a:t> J. Biophoton</a:t>
              </a:r>
              <a:r>
                <a:rPr kumimoji="1" lang="en-US" altLang="ja-JP" b="1" i="1" dirty="0" smtClean="0"/>
                <a:t>.1</a:t>
              </a:r>
              <a:r>
                <a:rPr kumimoji="1" lang="en-US" altLang="ja-JP" i="1" dirty="0" smtClean="0"/>
                <a:t> , 13 (2008). </a:t>
              </a:r>
              <a:endParaRPr kumimoji="1" lang="ja-JP" altLang="en-US" i="1" dirty="0"/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7467" y="3212193"/>
              <a:ext cx="4250266" cy="2746564"/>
            </a:xfrm>
            <a:prstGeom prst="rect">
              <a:avLst/>
            </a:prstGeom>
          </p:spPr>
        </p:pic>
      </p:grpSp>
      <p:pic>
        <p:nvPicPr>
          <p:cNvPr id="8" name="図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96"/>
          <a:stretch/>
        </p:blipFill>
        <p:spPr bwMode="auto">
          <a:xfrm>
            <a:off x="561475" y="1352104"/>
            <a:ext cx="2951746" cy="47145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四角形吹き出し 8"/>
          <p:cNvSpPr/>
          <p:nvPr/>
        </p:nvSpPr>
        <p:spPr>
          <a:xfrm>
            <a:off x="3820684" y="1040476"/>
            <a:ext cx="4312663" cy="2197768"/>
          </a:xfrm>
          <a:prstGeom prst="wedgeRectCallout">
            <a:avLst>
              <a:gd name="adj1" fmla="val -73611"/>
              <a:gd name="adj2" fmla="val 281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0406" y="1109920"/>
            <a:ext cx="1649830" cy="205887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856034" y="1169863"/>
            <a:ext cx="21015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Beam </a:t>
            </a:r>
            <a:r>
              <a:rPr lang="en-US" altLang="ja-JP" sz="2000" dirty="0" err="1" smtClean="0"/>
              <a:t>shapper</a:t>
            </a:r>
            <a:endParaRPr lang="en-US" altLang="ja-JP" sz="2000" dirty="0" smtClean="0"/>
          </a:p>
          <a:p>
            <a:endParaRPr kumimoji="1" lang="en-US" altLang="ja-JP" sz="2000" dirty="0"/>
          </a:p>
          <a:p>
            <a:r>
              <a:rPr lang="en-US" altLang="ja-JP" sz="2000" dirty="0"/>
              <a:t>It can also be used as a lens as a beam-shaping </a:t>
            </a:r>
            <a:r>
              <a:rPr lang="en-US" altLang="ja-JP" sz="2000" dirty="0" smtClean="0"/>
              <a:t>optics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279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1628" y="137552"/>
            <a:ext cx="8762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② </a:t>
            </a:r>
            <a:r>
              <a:rPr lang="en-US" altLang="ja-JP" sz="3600" dirty="0" smtClean="0"/>
              <a:t>What is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CE mark ?</a:t>
            </a:r>
            <a:endParaRPr kumimoji="1" lang="ja-JP" altLang="en-US" sz="36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46353" y="992430"/>
            <a:ext cx="88174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CE </a:t>
            </a:r>
            <a:r>
              <a:rPr lang="ja-JP" altLang="en-US" sz="2800" dirty="0"/>
              <a:t>marking </a:t>
            </a:r>
            <a:r>
              <a:rPr lang="en-US" altLang="ja-JP" sz="2800" dirty="0"/>
              <a:t>:</a:t>
            </a:r>
            <a:r>
              <a:rPr lang="ja-JP" altLang="en-US" sz="2800" dirty="0" smtClean="0"/>
              <a:t> </a:t>
            </a:r>
            <a:r>
              <a:rPr lang="ja-JP" altLang="en-US" sz="2800" dirty="0"/>
              <a:t>what is required when you export the products to Europe (EU)</a:t>
            </a:r>
            <a:r>
              <a:rPr lang="ja-JP" altLang="en-US" sz="2800" dirty="0" smtClean="0"/>
              <a:t>.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ja-JP" altLang="en-US" sz="2800" dirty="0" smtClean="0"/>
              <a:t>　⇒　</a:t>
            </a:r>
            <a:r>
              <a:rPr lang="en-US" altLang="ja-JP" sz="2800" dirty="0">
                <a:solidFill>
                  <a:srgbClr val="FF0000"/>
                </a:solidFill>
              </a:rPr>
              <a:t>Allows the free circulation </a:t>
            </a:r>
            <a:r>
              <a:rPr lang="en-US" altLang="ja-JP" sz="2800" dirty="0" smtClean="0">
                <a:solidFill>
                  <a:srgbClr val="FF0000"/>
                </a:solidFill>
              </a:rPr>
              <a:t>in EU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．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Without EC mark</a:t>
            </a:r>
            <a:r>
              <a:rPr lang="en-US" altLang="ja-JP" sz="2800" dirty="0" smtClean="0"/>
              <a:t>… penalties </a:t>
            </a:r>
            <a:r>
              <a:rPr lang="en-US" altLang="ja-JP" sz="2800" dirty="0"/>
              <a:t>such as the Fines or imprisonment, </a:t>
            </a:r>
            <a:r>
              <a:rPr lang="en-US" altLang="ja-JP" sz="2800" dirty="0" smtClean="0"/>
              <a:t>discontinuation </a:t>
            </a:r>
            <a:r>
              <a:rPr lang="en-US" altLang="ja-JP" sz="2800" dirty="0"/>
              <a:t>of product </a:t>
            </a:r>
            <a:r>
              <a:rPr lang="en-US" altLang="ja-JP" sz="2800" dirty="0" smtClean="0"/>
              <a:t>sales.</a:t>
            </a:r>
            <a:endParaRPr lang="ja-JP" altLang="en-US" sz="2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46353" y="4321167"/>
            <a:ext cx="889764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 medical…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93/42 / </a:t>
            </a:r>
            <a:r>
              <a:rPr lang="en-US" altLang="ja-JP" sz="3200" dirty="0" smtClean="0">
                <a:solidFill>
                  <a:srgbClr val="FF0000"/>
                </a:solidFill>
              </a:rPr>
              <a:t>EEC</a:t>
            </a:r>
            <a:r>
              <a:rPr lang="en-US" altLang="ja-JP" sz="3200" dirty="0" smtClean="0"/>
              <a:t> : Medical equipment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90/385 / </a:t>
            </a:r>
            <a:r>
              <a:rPr lang="en-US" altLang="ja-JP" sz="3200" dirty="0" smtClean="0">
                <a:solidFill>
                  <a:srgbClr val="FF0000"/>
                </a:solidFill>
              </a:rPr>
              <a:t>EEC </a:t>
            </a:r>
            <a:r>
              <a:rPr lang="en-US" altLang="ja-JP" sz="3200" dirty="0" smtClean="0"/>
              <a:t>: Active </a:t>
            </a:r>
            <a:r>
              <a:rPr lang="en-US" altLang="ja-JP" sz="3200" dirty="0"/>
              <a:t>implantable medical </a:t>
            </a:r>
            <a:r>
              <a:rPr lang="en-US" altLang="ja-JP" sz="3200" dirty="0" smtClean="0"/>
              <a:t>devices </a:t>
            </a: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98/79 </a:t>
            </a:r>
            <a:r>
              <a:rPr lang="en-US" altLang="ja-JP" sz="3200" dirty="0">
                <a:solidFill>
                  <a:srgbClr val="FF0000"/>
                </a:solidFill>
              </a:rPr>
              <a:t>/ </a:t>
            </a:r>
            <a:r>
              <a:rPr lang="en-US" altLang="ja-JP" sz="3200" dirty="0" smtClean="0">
                <a:solidFill>
                  <a:srgbClr val="FF0000"/>
                </a:solidFill>
              </a:rPr>
              <a:t>EC </a:t>
            </a:r>
            <a:r>
              <a:rPr lang="en-US" altLang="ja-JP" sz="3200" dirty="0" smtClean="0"/>
              <a:t>: in </a:t>
            </a:r>
            <a:r>
              <a:rPr lang="en-US" altLang="ja-JP" sz="3200" dirty="0"/>
              <a:t>vitro diagnostic medical devices </a:t>
            </a:r>
            <a:endParaRPr lang="ja-JP" altLang="en-US" sz="3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345" y="3305425"/>
            <a:ext cx="2209550" cy="155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1628" y="137552"/>
            <a:ext cx="8762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② </a:t>
            </a:r>
            <a:r>
              <a:rPr lang="en-US" altLang="ja-JP" sz="3600" dirty="0" smtClean="0"/>
              <a:t>How to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CE </a:t>
            </a:r>
            <a:r>
              <a:rPr lang="en-US" altLang="ja-JP" sz="3600" dirty="0"/>
              <a:t>mark</a:t>
            </a:r>
            <a:endParaRPr kumimoji="1" lang="ja-JP" altLang="en-US" sz="3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8025" y="862124"/>
            <a:ext cx="8430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(Paper</a:t>
            </a:r>
            <a:r>
              <a:rPr kumimoji="1" lang="ja-JP" altLang="en-US" sz="2000" dirty="0" smtClean="0"/>
              <a:t>　</a:t>
            </a:r>
            <a:r>
              <a:rPr lang="en-US" altLang="ja-JP" sz="2000" dirty="0" smtClean="0"/>
              <a:t>#2)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“</a:t>
            </a:r>
            <a:r>
              <a:rPr lang="en-US" altLang="ja-JP" sz="2000" dirty="0" smtClean="0"/>
              <a:t>The whole </a:t>
            </a:r>
            <a:r>
              <a:rPr lang="en-US" altLang="ja-JP" sz="2000" dirty="0"/>
              <a:t>CARS </a:t>
            </a:r>
            <a:r>
              <a:rPr lang="en-US" altLang="ja-JP" sz="2000" dirty="0" err="1"/>
              <a:t>DermaInspect</a:t>
            </a:r>
            <a:r>
              <a:rPr lang="en-US" altLang="ja-JP" sz="2000" dirty="0"/>
              <a:t> has by itself received a CE certification after evaluation by a certified body as a </a:t>
            </a:r>
            <a:r>
              <a:rPr lang="en-US" altLang="ja-JP" sz="2000" dirty="0" smtClean="0"/>
              <a:t>clinical system.</a:t>
            </a:r>
            <a:r>
              <a:rPr kumimoji="1" lang="en-US" altLang="ja-JP" sz="2000" dirty="0" smtClean="0"/>
              <a:t>” @ PP-3, line 2 </a:t>
            </a:r>
            <a:endParaRPr kumimoji="1" lang="ja-JP" altLang="en-US" sz="20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818" y="2516557"/>
            <a:ext cx="2297731" cy="406521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25" y="3262242"/>
            <a:ext cx="6004583" cy="331953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755119" y="20727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ISO </a:t>
            </a:r>
            <a:r>
              <a:rPr lang="en-US" altLang="ja-JP" dirty="0" smtClean="0"/>
              <a:t>13485 </a:t>
            </a:r>
            <a:r>
              <a:rPr lang="ja-JP" altLang="en-US" dirty="0" smtClean="0"/>
              <a:t>：</a:t>
            </a:r>
            <a:r>
              <a:rPr lang="en-US" altLang="ja-JP" dirty="0" smtClean="0"/>
              <a:t> </a:t>
            </a:r>
            <a:r>
              <a:rPr lang="en-US" altLang="ja-JP" dirty="0"/>
              <a:t>the international standard for quality assurance of medical equipment</a:t>
            </a:r>
            <a:endParaRPr lang="ja-JP" altLang="en-US" dirty="0"/>
          </a:p>
        </p:txBody>
      </p:sp>
      <p:sp>
        <p:nvSpPr>
          <p:cNvPr id="3" name="四角形吹き出し 2"/>
          <p:cNvSpPr/>
          <p:nvPr/>
        </p:nvSpPr>
        <p:spPr>
          <a:xfrm>
            <a:off x="6636818" y="2516557"/>
            <a:ext cx="2297731" cy="4065217"/>
          </a:xfrm>
          <a:prstGeom prst="wedgeRectCallout">
            <a:avLst>
              <a:gd name="adj1" fmla="val -93443"/>
              <a:gd name="adj2" fmla="val -261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吹き出し 3"/>
          <p:cNvSpPr/>
          <p:nvPr/>
        </p:nvSpPr>
        <p:spPr>
          <a:xfrm>
            <a:off x="657726" y="1989221"/>
            <a:ext cx="4828674" cy="850232"/>
          </a:xfrm>
          <a:prstGeom prst="wedgeRectCallout">
            <a:avLst>
              <a:gd name="adj1" fmla="val -38773"/>
              <a:gd name="adj2" fmla="val 1870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446416" y="6611779"/>
            <a:ext cx="25218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i="1" dirty="0" smtClean="0"/>
              <a:t>Ref.)</a:t>
            </a:r>
            <a:r>
              <a:rPr lang="ja-JP" altLang="en-US" sz="1000" i="1" dirty="0" smtClean="0"/>
              <a:t>　http</a:t>
            </a:r>
            <a:r>
              <a:rPr lang="ja-JP" altLang="en-US" sz="1000" i="1" dirty="0"/>
              <a:t>://tenderlove-pcb.biz/ce-marking/</a:t>
            </a:r>
          </a:p>
        </p:txBody>
      </p:sp>
    </p:spTree>
    <p:extLst>
      <p:ext uri="{BB962C8B-B14F-4D97-AF65-F5344CB8AC3E}">
        <p14:creationId xmlns:p14="http://schemas.microsoft.com/office/powerpoint/2010/main" val="32612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018" y="1002345"/>
            <a:ext cx="4826839" cy="268324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3552" y="174368"/>
            <a:ext cx="8721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③ </a:t>
            </a:r>
            <a:r>
              <a:rPr lang="en-US" altLang="ja-JP" sz="3200" dirty="0" smtClean="0"/>
              <a:t>How to lifetime imaging</a:t>
            </a:r>
            <a:endParaRPr lang="en-US" altLang="ja-JP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601579" y="1254567"/>
            <a:ext cx="3526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①Using </a:t>
            </a:r>
            <a:r>
              <a:rPr lang="ja-JP" altLang="en-US" dirty="0"/>
              <a:t>the TCSPC method, single fluorescence photons have been counted with a fast PMT (transient time spread 150 ps)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191606" y="6376373"/>
            <a:ext cx="6952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/>
              <a:t>Ref.)</a:t>
            </a:r>
            <a:r>
              <a:rPr lang="en-US" altLang="ja-JP" i="1" dirty="0" err="1" smtClean="0"/>
              <a:t>Karsten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Konig</a:t>
            </a:r>
            <a:r>
              <a:rPr lang="en-US" altLang="ja-JP" i="1" dirty="0" smtClean="0"/>
              <a:t>, et al., Journal </a:t>
            </a:r>
            <a:r>
              <a:rPr lang="en-US" altLang="ja-JP" i="1" dirty="0"/>
              <a:t>of Biomedical </a:t>
            </a:r>
            <a:r>
              <a:rPr lang="en-US" altLang="ja-JP" i="1" dirty="0" smtClean="0"/>
              <a:t>Optics</a:t>
            </a:r>
            <a:r>
              <a:rPr lang="en-US" altLang="ja-JP" b="1" i="1" dirty="0" smtClean="0"/>
              <a:t>.8</a:t>
            </a:r>
            <a:r>
              <a:rPr lang="en-US" altLang="ja-JP" i="1" dirty="0" smtClean="0"/>
              <a:t>, 432 (2003).</a:t>
            </a:r>
            <a:endParaRPr lang="ja-JP" altLang="en-US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601579" y="2889286"/>
            <a:ext cx="5040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②The </a:t>
            </a:r>
            <a:r>
              <a:rPr lang="ja-JP" altLang="en-US" dirty="0"/>
              <a:t>PMT signal was synchronized with the </a:t>
            </a:r>
            <a:r>
              <a:rPr lang="ja-JP" altLang="en-US" dirty="0" err="1"/>
              <a:t>x</a:t>
            </a:r>
            <a:r>
              <a:rPr lang="ja-JP" altLang="en-US" dirty="0"/>
              <a:t>,</a:t>
            </a:r>
            <a:r>
              <a:rPr lang="ja-JP" altLang="en-US" dirty="0" err="1"/>
              <a:t>y</a:t>
            </a:r>
            <a:r>
              <a:rPr lang="ja-JP" altLang="en-US" dirty="0"/>
              <a:t>,z beam position calculated from signals of the galvoscanner and the piezodriven objective.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1579" y="4380163"/>
            <a:ext cx="7403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This </a:t>
            </a:r>
            <a:r>
              <a:rPr lang="ja-JP" altLang="en-US" dirty="0"/>
              <a:t>information was used to provide spatially resolved autofluorescence decay curves per </a:t>
            </a:r>
            <a:r>
              <a:rPr lang="ja-JP" altLang="en-US" dirty="0" smtClean="0"/>
              <a:t>pixe</a:t>
            </a:r>
            <a:r>
              <a:rPr lang="en-US" altLang="ja-JP" dirty="0" smtClean="0"/>
              <a:t>l </a:t>
            </a:r>
            <a:r>
              <a:rPr lang="ja-JP" altLang="en-US" dirty="0"/>
              <a:t>and to calculate mean fluorescence lifetimes per pixel or per region of interest. 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01579" y="5486840"/>
            <a:ext cx="7050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④The </a:t>
            </a:r>
            <a:r>
              <a:rPr lang="ja-JP" altLang="en-US" dirty="0"/>
              <a:t>calculated mean fluorescence lifetimes were depicted as colorcoded t-images.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852752" y="3727058"/>
            <a:ext cx="3102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i="1" dirty="0" smtClean="0"/>
              <a:t>Ref.)</a:t>
            </a:r>
            <a:r>
              <a:rPr lang="ja-JP" altLang="en-US" sz="1000" i="1" dirty="0" smtClean="0"/>
              <a:t> http</a:t>
            </a:r>
            <a:r>
              <a:rPr lang="ja-JP" altLang="en-US" sz="1000" i="1" dirty="0"/>
              <a:t>://www.tecan.co.jp/pdf/technote_flt_intro.pdf</a:t>
            </a:r>
          </a:p>
        </p:txBody>
      </p:sp>
    </p:spTree>
    <p:extLst>
      <p:ext uri="{BB962C8B-B14F-4D97-AF65-F5344CB8AC3E}">
        <p14:creationId xmlns:p14="http://schemas.microsoft.com/office/powerpoint/2010/main" val="24875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95583" y="3109665"/>
            <a:ext cx="7244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 smtClean="0"/>
              <a:t>That’s all.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57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7435</TotalTime>
  <Words>286</Words>
  <Application>Microsoft Office PowerPoint</Application>
  <PresentationFormat>画面に合わせる (4:3)</PresentationFormat>
  <Paragraphs>38</Paragraphs>
  <Slides>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Atsuta</dc:creator>
  <cp:lastModifiedBy>jp</cp:lastModifiedBy>
  <cp:revision>303</cp:revision>
  <cp:lastPrinted>2015-10-12T23:47:10Z</cp:lastPrinted>
  <dcterms:created xsi:type="dcterms:W3CDTF">2014-06-02T07:17:28Z</dcterms:created>
  <dcterms:modified xsi:type="dcterms:W3CDTF">2015-12-11T09:34:17Z</dcterms:modified>
</cp:coreProperties>
</file>