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3" r:id="rId2"/>
    <p:sldId id="272" r:id="rId3"/>
    <p:sldId id="267" r:id="rId4"/>
    <p:sldId id="266" r:id="rId5"/>
    <p:sldId id="256" r:id="rId6"/>
    <p:sldId id="289" r:id="rId7"/>
    <p:sldId id="268" r:id="rId8"/>
    <p:sldId id="282" r:id="rId9"/>
    <p:sldId id="283" r:id="rId10"/>
    <p:sldId id="290" r:id="rId11"/>
    <p:sldId id="288" r:id="rId12"/>
    <p:sldId id="265" r:id="rId13"/>
  </p:sldIdLst>
  <p:sldSz cx="9144000" cy="6858000" type="screen4x3"/>
  <p:notesSz cx="6858000" cy="98742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F4"/>
    <a:srgbClr val="3BAF01"/>
    <a:srgbClr val="44C500"/>
    <a:srgbClr val="800080"/>
    <a:srgbClr val="008040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644B2-FD7A-4DBA-8E89-9C49128D303A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083DD-945F-4565-914A-69126ACF80D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57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D2CF1-6D6B-4615-9BD7-3346DD3974B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01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0152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7866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88623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38623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61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8969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25260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3660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9287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1849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3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3906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2674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EAE29284-1A3C-464C-9AD2-8FDC2E716324}" type="datetimeFigureOut">
              <a:rPr kumimoji="1" lang="ja-JP" altLang="en-US" smtClean="0"/>
              <a:pPr/>
              <a:t>2015/9/26</a:t>
            </a:fld>
            <a:endParaRPr kumimoji="1"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89008CCC-8BCB-4433-B93C-82F53FE22E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0" y="381003"/>
            <a:ext cx="9130812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0" y="3"/>
            <a:ext cx="285437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pic>
        <p:nvPicPr>
          <p:cNvPr id="97" name="Picture 9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0"/>
            <a:ext cx="3657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624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0.gif"/><Relationship Id="rId7" Type="http://schemas.openxmlformats.org/officeDocument/2006/relationships/image" Target="../media/image2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7.gif"/><Relationship Id="rId10" Type="http://schemas.openxmlformats.org/officeDocument/2006/relationships/image" Target="../media/image31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12" Type="http://schemas.openxmlformats.org/officeDocument/2006/relationships/image" Target="../media/image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0624" y="1853849"/>
            <a:ext cx="835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sz="4000" dirty="0" smtClean="0"/>
              <a:t>非線形光学顕微鏡を用いたラット</a:t>
            </a:r>
            <a:endParaRPr lang="en-US" altLang="ja-JP" sz="4000" dirty="0" smtClean="0"/>
          </a:p>
          <a:p>
            <a:pPr algn="ctr"/>
            <a:r>
              <a:rPr lang="ja-JP" altLang="ja-JP" sz="4000" dirty="0" smtClean="0"/>
              <a:t>創傷治癒過程</a:t>
            </a:r>
            <a:r>
              <a:rPr lang="ja-JP" altLang="en-US" sz="4000" dirty="0" smtClean="0"/>
              <a:t>の時系列</a:t>
            </a:r>
            <a:r>
              <a:rPr lang="ja-JP" altLang="ja-JP" sz="4000" dirty="0" smtClean="0"/>
              <a:t>モニタリング</a:t>
            </a:r>
            <a:endParaRPr kumimoji="1" lang="en-US" altLang="ja-JP" sz="40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8384" y="3877056"/>
            <a:ext cx="6376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sz="2800" dirty="0" smtClean="0"/>
              <a:t>厚田耕佑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</a:t>
            </a:r>
            <a:r>
              <a:rPr lang="ja-JP" altLang="ja-JP" sz="2800" dirty="0" smtClean="0"/>
              <a:t>　田中佑治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,</a:t>
            </a:r>
            <a:r>
              <a:rPr lang="ja-JP" altLang="ja-JP" sz="2800" dirty="0" smtClean="0"/>
              <a:t>　長谷栄治</a:t>
            </a:r>
            <a:r>
              <a:rPr lang="en-US" altLang="ja-JP" sz="2800" baseline="30000" dirty="0" smtClean="0"/>
              <a:t>1</a:t>
            </a:r>
            <a:r>
              <a:rPr lang="ja-JP" altLang="ja-JP" sz="2800" dirty="0" err="1" smtClean="0"/>
              <a:t>，</a:t>
            </a:r>
            <a:r>
              <a:rPr lang="ja-JP" altLang="ja-JP" sz="2800" dirty="0" smtClean="0"/>
              <a:t>福島修一郎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,</a:t>
            </a:r>
            <a:r>
              <a:rPr lang="ja-JP" altLang="ja-JP" sz="2800" dirty="0" smtClean="0"/>
              <a:t>　荒木勉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,</a:t>
            </a:r>
            <a:r>
              <a:rPr lang="ja-JP" altLang="ja-JP" sz="2800" dirty="0" smtClean="0"/>
              <a:t>　</a:t>
            </a:r>
            <a:r>
              <a:rPr lang="ja-JP" altLang="en-US" sz="2800" dirty="0" smtClean="0"/>
              <a:t>○</a:t>
            </a:r>
            <a:r>
              <a:rPr lang="ja-JP" altLang="ja-JP" sz="2800" dirty="0" smtClean="0"/>
              <a:t>安井武史</a:t>
            </a:r>
            <a:r>
              <a:rPr lang="en-US" altLang="ja-JP" sz="2800" baseline="30000" dirty="0" smtClean="0"/>
              <a:t>2,3</a:t>
            </a:r>
            <a:endParaRPr lang="ja-JP" altLang="ja-JP" sz="2800" dirty="0" smtClean="0"/>
          </a:p>
          <a:p>
            <a:pPr algn="ctr"/>
            <a:r>
              <a:rPr lang="en-US" altLang="ja-JP" sz="2800" dirty="0" smtClean="0"/>
              <a:t> </a:t>
            </a:r>
            <a:endParaRPr lang="ja-JP" altLang="ja-JP" sz="28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2064" y="5288340"/>
            <a:ext cx="8168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1</a:t>
            </a:r>
            <a:r>
              <a:rPr lang="ja-JP" altLang="ja-JP" sz="2400" dirty="0" smtClean="0"/>
              <a:t>徳島大学大学院先端技術科学教育部</a:t>
            </a:r>
          </a:p>
          <a:p>
            <a:pPr algn="ctr"/>
            <a:r>
              <a:rPr lang="en-US" altLang="ja-JP" sz="2400" dirty="0" smtClean="0"/>
              <a:t>2</a:t>
            </a:r>
            <a:r>
              <a:rPr lang="ja-JP" altLang="ja-JP" sz="2400" dirty="0" smtClean="0"/>
              <a:t>大阪大学大学院基礎工学研究科</a:t>
            </a:r>
          </a:p>
          <a:p>
            <a:pPr algn="ctr"/>
            <a:r>
              <a:rPr lang="en-US" altLang="ja-JP" sz="2400" dirty="0" smtClean="0"/>
              <a:t>3</a:t>
            </a:r>
            <a:r>
              <a:rPr lang="ja-JP" altLang="ja-JP" sz="2400" dirty="0" smtClean="0"/>
              <a:t>徳島大学大学院</a:t>
            </a:r>
            <a:r>
              <a:rPr lang="en-US" altLang="ja-JP" sz="2400" dirty="0" smtClean="0"/>
              <a:t>STS</a:t>
            </a:r>
            <a:r>
              <a:rPr lang="ja-JP" altLang="ja-JP" sz="2400" dirty="0" smtClean="0"/>
              <a:t>研究部</a:t>
            </a:r>
          </a:p>
          <a:p>
            <a:pPr algn="ctr"/>
            <a:endParaRPr kumimoji="1" lang="ja-JP" altLang="en-US" sz="2400" dirty="0"/>
          </a:p>
        </p:txBody>
      </p:sp>
      <p:sp>
        <p:nvSpPr>
          <p:cNvPr id="6" name="文字方塊 7"/>
          <p:cNvSpPr txBox="1"/>
          <p:nvPr/>
        </p:nvSpPr>
        <p:spPr>
          <a:xfrm>
            <a:off x="337596" y="683706"/>
            <a:ext cx="1625386" cy="523220"/>
          </a:xfrm>
          <a:prstGeom prst="rect">
            <a:avLst/>
          </a:prstGeom>
          <a:solidFill>
            <a:srgbClr val="80008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 smtClean="0">
                <a:solidFill>
                  <a:schemeClr val="bg1"/>
                </a:solidFill>
                <a:cs typeface="Arial"/>
              </a:rPr>
              <a:t>A102</a:t>
            </a:r>
            <a:endParaRPr lang="zh-TW" altLang="en-US" sz="28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文字方塊 7"/>
          <p:cNvSpPr txBox="1"/>
          <p:nvPr/>
        </p:nvSpPr>
        <p:spPr>
          <a:xfrm>
            <a:off x="2192363" y="736550"/>
            <a:ext cx="607337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第 </a:t>
            </a:r>
            <a:r>
              <a:rPr lang="en-US" altLang="ja-JP" sz="2800" dirty="0"/>
              <a:t>26 </a:t>
            </a:r>
            <a:r>
              <a:rPr lang="ja-JP" altLang="en-US" sz="2800" dirty="0"/>
              <a:t>回バイオフロンティア講演会 </a:t>
            </a:r>
            <a:endParaRPr lang="zh-TW" altLang="en-US" sz="2800" dirty="0">
              <a:solidFill>
                <a:srgbClr val="800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618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 bwMode="auto">
          <a:xfrm>
            <a:off x="67737" y="5003800"/>
            <a:ext cx="1642533" cy="42333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7737" y="3031067"/>
            <a:ext cx="1092200" cy="42333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67737" y="1456267"/>
            <a:ext cx="2760133" cy="42333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2" y="4755356"/>
            <a:ext cx="2124667" cy="208500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16" y="4790941"/>
            <a:ext cx="2030788" cy="20307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51" y="2704870"/>
            <a:ext cx="2033335" cy="20333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93" y="2706331"/>
            <a:ext cx="2030413" cy="2030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31" y="643943"/>
            <a:ext cx="2043775" cy="20437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37" y="637860"/>
            <a:ext cx="1994584" cy="201427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07377" y="718297"/>
            <a:ext cx="852035" cy="461665"/>
          </a:xfrm>
          <a:prstGeom prst="rect">
            <a:avLst/>
          </a:prstGeom>
          <a:solidFill>
            <a:srgbClr val="3BAF0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FF"/>
                </a:solidFill>
              </a:rPr>
              <a:t>SHG</a:t>
            </a:r>
            <a:endParaRPr kumimoji="1"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07377" y="2775263"/>
            <a:ext cx="852035" cy="461665"/>
          </a:xfrm>
          <a:prstGeom prst="rect">
            <a:avLst/>
          </a:prstGeom>
          <a:solidFill>
            <a:srgbClr val="3BAF0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FF"/>
                </a:solidFill>
              </a:rPr>
              <a:t>SHG</a:t>
            </a:r>
            <a:endParaRPr kumimoji="1"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07377" y="4863067"/>
            <a:ext cx="852035" cy="461665"/>
          </a:xfrm>
          <a:prstGeom prst="rect">
            <a:avLst/>
          </a:prstGeom>
          <a:solidFill>
            <a:srgbClr val="3BAF0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FF"/>
                </a:solidFill>
              </a:rPr>
              <a:t>SHG</a:t>
            </a:r>
            <a:endParaRPr kumimoji="1"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00062" y="718297"/>
            <a:ext cx="852035" cy="461665"/>
          </a:xfrm>
          <a:prstGeom prst="rect">
            <a:avLst/>
          </a:prstGeom>
          <a:solidFill>
            <a:srgbClr val="D900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T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HG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00062" y="2775263"/>
            <a:ext cx="852035" cy="461665"/>
          </a:xfrm>
          <a:prstGeom prst="rect">
            <a:avLst/>
          </a:prstGeom>
          <a:solidFill>
            <a:srgbClr val="D900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T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HG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00062" y="4863067"/>
            <a:ext cx="852035" cy="461665"/>
          </a:xfrm>
          <a:prstGeom prst="rect">
            <a:avLst/>
          </a:prstGeom>
          <a:solidFill>
            <a:srgbClr val="D900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T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HG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1" y="637860"/>
            <a:ext cx="1468067" cy="199458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1" y="2685180"/>
            <a:ext cx="1451685" cy="205156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1" y="4809903"/>
            <a:ext cx="1424811" cy="20118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42715" y="450355"/>
            <a:ext cx="340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深さ分解 まとめ</a:t>
            </a:r>
            <a:endParaRPr kumimoji="1" lang="ja-JP" altLang="en-US" sz="3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1061323"/>
            <a:ext cx="404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◎</a:t>
            </a:r>
            <a:r>
              <a:rPr kumimoji="1" lang="en-US" altLang="ja-JP" sz="2400" dirty="0" smtClean="0"/>
              <a:t>5</a:t>
            </a:r>
            <a:r>
              <a:rPr kumimoji="1" lang="ja-JP" altLang="en-US" sz="2400" dirty="0" smtClean="0"/>
              <a:t>日目</a:t>
            </a:r>
            <a:endParaRPr kumimoji="1" lang="en-US" altLang="ja-JP" sz="2400" dirty="0" smtClean="0"/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炎症期～増殖期前期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D900F4"/>
                </a:solidFill>
              </a:rPr>
              <a:t>深い部分が埋まる</a:t>
            </a:r>
            <a:endParaRPr lang="en-US" altLang="ja-JP" sz="2400" dirty="0" smtClean="0">
              <a:solidFill>
                <a:srgbClr val="D900F4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コラーゲン生成は未確認</a:t>
            </a:r>
            <a:endParaRPr lang="en-US" altLang="ja-JP" sz="2400" dirty="0" smtClean="0">
              <a:solidFill>
                <a:srgbClr val="3BAF0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2630983"/>
            <a:ext cx="4043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◎</a:t>
            </a:r>
            <a:r>
              <a:rPr lang="en-US" altLang="ja-JP" sz="2400" dirty="0" smtClean="0"/>
              <a:t>20</a:t>
            </a:r>
            <a:r>
              <a:rPr kumimoji="1" lang="ja-JP" altLang="en-US" sz="2400" dirty="0" smtClean="0"/>
              <a:t>日目</a:t>
            </a:r>
            <a:endParaRPr kumimoji="1" lang="en-US" altLang="ja-JP" sz="2400" dirty="0" smtClean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成熟期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D900F4"/>
                </a:solidFill>
              </a:rPr>
              <a:t>表面が塞がれる</a:t>
            </a:r>
            <a:endParaRPr lang="en-US" altLang="ja-JP" sz="2400" dirty="0" smtClean="0">
              <a:solidFill>
                <a:srgbClr val="D900F4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コラーゲンの生成</a:t>
            </a:r>
            <a:endParaRPr lang="en-US" altLang="ja-JP" sz="2400" dirty="0" smtClean="0">
              <a:solidFill>
                <a:srgbClr val="3BAF01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線維は細く</a:t>
            </a:r>
            <a:r>
              <a:rPr lang="en-US" altLang="ja-JP" sz="2400" dirty="0" smtClean="0">
                <a:solidFill>
                  <a:srgbClr val="3BAF01"/>
                </a:solidFill>
              </a:rPr>
              <a:t>,</a:t>
            </a:r>
            <a:r>
              <a:rPr lang="ja-JP" altLang="en-US" sz="2400" dirty="0" smtClean="0">
                <a:solidFill>
                  <a:srgbClr val="3BAF01"/>
                </a:solidFill>
              </a:rPr>
              <a:t>ばらばら</a:t>
            </a:r>
            <a:endParaRPr lang="en-US" altLang="ja-JP" sz="2400" dirty="0" smtClean="0">
              <a:solidFill>
                <a:srgbClr val="3BAF0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4615915"/>
            <a:ext cx="4043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◎</a:t>
            </a:r>
            <a:r>
              <a:rPr lang="en-US" altLang="ja-JP" sz="2400" dirty="0" smtClean="0"/>
              <a:t>30</a:t>
            </a:r>
            <a:r>
              <a:rPr kumimoji="1" lang="ja-JP" altLang="en-US" sz="2400" dirty="0" smtClean="0"/>
              <a:t>日目</a:t>
            </a:r>
            <a:endParaRPr lang="en-US" altLang="ja-JP" sz="2400" dirty="0" smtClean="0"/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創痕の消失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D900F4"/>
                </a:solidFill>
              </a:rPr>
              <a:t>表皮と真皮の明確化？</a:t>
            </a:r>
            <a:endParaRPr lang="en-US" altLang="ja-JP" sz="2400" dirty="0" smtClean="0">
              <a:solidFill>
                <a:srgbClr val="D900F4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コラーゲン</a:t>
            </a:r>
            <a:endParaRPr lang="en-US" altLang="ja-JP" sz="2400" dirty="0" smtClean="0">
              <a:solidFill>
                <a:srgbClr val="3BAF01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浅層：細く</a:t>
            </a:r>
            <a:r>
              <a:rPr lang="en-US" altLang="ja-JP" sz="2400" dirty="0" smtClean="0">
                <a:solidFill>
                  <a:srgbClr val="3BAF01"/>
                </a:solidFill>
              </a:rPr>
              <a:t>,</a:t>
            </a:r>
            <a:r>
              <a:rPr lang="ja-JP" altLang="en-US" sz="2400" dirty="0" smtClean="0">
                <a:solidFill>
                  <a:srgbClr val="3BAF01"/>
                </a:solidFill>
              </a:rPr>
              <a:t>ばらばら</a:t>
            </a:r>
            <a:endParaRPr lang="en-US" altLang="ja-JP" sz="2400" dirty="0" smtClean="0">
              <a:solidFill>
                <a:srgbClr val="3BAF01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深層：線維化</a:t>
            </a:r>
            <a:endParaRPr lang="en-US" altLang="ja-JP" sz="2400" dirty="0" smtClean="0">
              <a:solidFill>
                <a:srgbClr val="3BAF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2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0" y="-103032"/>
            <a:ext cx="9143999" cy="76944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考　察</a:t>
            </a:r>
            <a:endParaRPr kumimoji="1" lang="ja-JP" altLang="en-US" sz="4400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95401"/>
              </p:ext>
            </p:extLst>
          </p:nvPr>
        </p:nvGraphicFramePr>
        <p:xfrm>
          <a:off x="64395" y="625046"/>
          <a:ext cx="9028091" cy="604654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68549"/>
                <a:gridCol w="2114640"/>
                <a:gridCol w="2629929"/>
                <a:gridCol w="3414973"/>
              </a:tblGrid>
              <a:tr h="482925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表皮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真 皮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測定結果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炎</a:t>
                      </a:r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ja-JP" altLang="en-US" sz="2000" dirty="0" smtClean="0"/>
                        <a:t>症</a:t>
                      </a:r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ja-JP" altLang="en-US" sz="2000" dirty="0" smtClean="0"/>
                        <a:t>期</a:t>
                      </a:r>
                      <a:endParaRPr kumimoji="1" lang="ja-JP" altLang="en-US" sz="20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出血・止血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―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kumimoji="1" lang="en-US" altLang="ja-JP" sz="2400" dirty="0" smtClean="0"/>
                    </a:p>
                    <a:p>
                      <a:pPr algn="ctr"/>
                      <a:endParaRPr kumimoji="1" lang="en-US" altLang="ja-JP" sz="2400" dirty="0" smtClean="0"/>
                    </a:p>
                    <a:p>
                      <a:pPr algn="l"/>
                      <a:r>
                        <a:rPr kumimoji="1" lang="en-US" altLang="ja-JP" sz="2400" dirty="0" smtClean="0">
                          <a:solidFill>
                            <a:srgbClr val="D900F4"/>
                          </a:solidFill>
                        </a:rPr>
                        <a:t>5</a:t>
                      </a:r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日目</a:t>
                      </a:r>
                      <a:r>
                        <a:rPr kumimoji="1" lang="en-US" altLang="ja-JP" sz="2400" dirty="0" smtClean="0">
                          <a:solidFill>
                            <a:srgbClr val="D900F4"/>
                          </a:solidFill>
                        </a:rPr>
                        <a:t>:</a:t>
                      </a:r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創傷底部から</a:t>
                      </a:r>
                      <a:endParaRPr kumimoji="1" lang="en-US" altLang="ja-JP" sz="2400" dirty="0" smtClean="0">
                        <a:solidFill>
                          <a:srgbClr val="D900F4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表面の修復が見られる</a:t>
                      </a:r>
                      <a:endParaRPr kumimoji="1" lang="en-US" altLang="ja-JP" sz="2400" dirty="0" smtClean="0">
                        <a:solidFill>
                          <a:srgbClr val="D900F4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コラーゲン生成なし</a:t>
                      </a:r>
                      <a:endParaRPr kumimoji="1" lang="en-US" altLang="ja-JP" sz="2400" dirty="0" smtClean="0">
                        <a:solidFill>
                          <a:srgbClr val="D900F4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400" dirty="0" smtClean="0">
                          <a:solidFill>
                            <a:srgbClr val="D900F4"/>
                          </a:solidFill>
                        </a:rPr>
                        <a:t>10</a:t>
                      </a:r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日目</a:t>
                      </a:r>
                      <a:r>
                        <a:rPr kumimoji="1" lang="en-US" altLang="ja-JP" sz="2400" dirty="0" smtClean="0">
                          <a:solidFill>
                            <a:srgbClr val="D900F4"/>
                          </a:solidFill>
                        </a:rPr>
                        <a:t>:</a:t>
                      </a:r>
                      <a:r>
                        <a:rPr kumimoji="1" lang="ja-JP" altLang="en-US" sz="2400" dirty="0" smtClean="0">
                          <a:solidFill>
                            <a:srgbClr val="D900F4"/>
                          </a:solidFill>
                        </a:rPr>
                        <a:t>創部表面塞がる</a:t>
                      </a:r>
                      <a:endParaRPr kumimoji="1" lang="en-US" altLang="ja-JP" sz="2400" dirty="0" smtClean="0">
                        <a:solidFill>
                          <a:srgbClr val="D900F4"/>
                        </a:solidFill>
                      </a:endParaRPr>
                    </a:p>
                    <a:p>
                      <a:pPr algn="l"/>
                      <a:endParaRPr kumimoji="1" lang="en-US" altLang="ja-JP" sz="2400" dirty="0" smtClean="0"/>
                    </a:p>
                    <a:p>
                      <a:pPr algn="l"/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20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日目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: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上層でもコラーゲン生成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(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低強度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)</a:t>
                      </a:r>
                    </a:p>
                    <a:p>
                      <a:pPr algn="l"/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30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日目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: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線維状の</a:t>
                      </a:r>
                      <a:endParaRPr kumimoji="1" lang="en-US" altLang="ja-JP" sz="2400" dirty="0" smtClean="0">
                        <a:solidFill>
                          <a:srgbClr val="3BAF0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　　　</a:t>
                      </a:r>
                      <a:r>
                        <a:rPr kumimoji="1" lang="ja-JP" altLang="en-US" sz="2400" baseline="0" dirty="0" smtClean="0">
                          <a:solidFill>
                            <a:srgbClr val="3BAF01"/>
                          </a:solidFill>
                        </a:rPr>
                        <a:t> 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コラーゲン確認</a:t>
                      </a:r>
                      <a:endParaRPr kumimoji="1" lang="en-US" altLang="ja-JP" sz="2400" dirty="0" smtClean="0">
                        <a:solidFill>
                          <a:srgbClr val="3BAF0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40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日目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: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高</a:t>
                      </a:r>
                      <a:r>
                        <a:rPr kumimoji="1" lang="en-US" altLang="ja-JP" sz="2400" dirty="0" smtClean="0">
                          <a:solidFill>
                            <a:srgbClr val="3BAF01"/>
                          </a:solidFill>
                        </a:rPr>
                        <a:t>SHG</a:t>
                      </a:r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強度の</a:t>
                      </a:r>
                      <a:endParaRPr kumimoji="1" lang="en-US" altLang="ja-JP" sz="2400" dirty="0" smtClean="0">
                        <a:solidFill>
                          <a:srgbClr val="3BAF0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solidFill>
                            <a:srgbClr val="3BAF01"/>
                          </a:solidFill>
                        </a:rPr>
                        <a:t>　線維状のコラーゲン</a:t>
                      </a:r>
                      <a:endParaRPr kumimoji="1" lang="en-US" altLang="ja-JP" sz="2400" dirty="0" smtClean="0">
                        <a:solidFill>
                          <a:srgbClr val="3BAF0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2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増殖期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表皮修復</a:t>
                      </a:r>
                      <a:endParaRPr kumimoji="1" lang="en-US" altLang="ja-JP" sz="3200" dirty="0" smtClean="0"/>
                    </a:p>
                    <a:p>
                      <a:pPr algn="ctr"/>
                      <a:r>
                        <a:rPr kumimoji="1" lang="ja-JP" altLang="en-US" sz="3200" dirty="0" smtClean="0"/>
                        <a:t>開始</a:t>
                      </a:r>
                      <a:endParaRPr kumimoji="1" lang="ja-JP" altLang="en-US" sz="32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細いコラーゲン線維から成る肉芽組織</a:t>
                      </a:r>
                      <a:endParaRPr kumimoji="1" lang="en-US" altLang="ja-JP" sz="3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32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279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成熟期</a:t>
                      </a:r>
                      <a:endParaRPr kumimoji="1" lang="ja-JP" altLang="en-US" sz="2800" b="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表皮が</a:t>
                      </a:r>
                      <a:endParaRPr kumimoji="1" lang="en-US" altLang="ja-JP" sz="3200" dirty="0" smtClean="0"/>
                    </a:p>
                    <a:p>
                      <a:pPr algn="ctr"/>
                      <a:r>
                        <a:rPr kumimoji="1" lang="ja-JP" altLang="en-US" sz="3200" dirty="0" smtClean="0"/>
                        <a:t>傷を塞ぐ</a:t>
                      </a:r>
                      <a:endParaRPr kumimoji="1" lang="ja-JP" altLang="en-US" sz="32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コラーゲン再構成により，</a:t>
                      </a:r>
                      <a:endParaRPr kumimoji="1" lang="en-US" altLang="ja-JP" sz="3200" dirty="0" smtClean="0"/>
                    </a:p>
                    <a:p>
                      <a:pPr algn="ctr"/>
                      <a:r>
                        <a:rPr kumimoji="1" lang="ja-JP" altLang="en-US" sz="3200" dirty="0" smtClean="0"/>
                        <a:t>規則的配列</a:t>
                      </a:r>
                      <a:endParaRPr kumimoji="1" lang="en-US" altLang="ja-JP" sz="3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32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治癒</a:t>
                      </a:r>
                      <a:endParaRPr kumimoji="1" lang="ja-JP" altLang="en-US" sz="2400" b="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3200" dirty="0" smtClean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43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2240" y="308084"/>
            <a:ext cx="7772400" cy="1143000"/>
          </a:xfrm>
        </p:spPr>
        <p:txBody>
          <a:bodyPr/>
          <a:lstStyle/>
          <a:p>
            <a:r>
              <a:rPr kumimoji="1" lang="ja-JP" altLang="en-US" sz="5400" dirty="0" smtClean="0"/>
              <a:t>まとめ</a:t>
            </a:r>
            <a:endParaRPr kumimoji="1" lang="ja-JP" altLang="en-US" sz="5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3184" y="1586535"/>
            <a:ext cx="87705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just">
              <a:spcBef>
                <a:spcPts val="1800"/>
              </a:spcBef>
            </a:pPr>
            <a:r>
              <a:rPr kumimoji="1" lang="ja-JP" altLang="en-US" sz="3600" dirty="0" smtClean="0"/>
              <a:t>・</a:t>
            </a:r>
            <a:r>
              <a:rPr kumimoji="1" lang="en-US" altLang="ja-JP" sz="3600" dirty="0" smtClean="0"/>
              <a:t>SHG/THG</a:t>
            </a:r>
            <a:r>
              <a:rPr kumimoji="1" lang="ja-JP" altLang="en-US" sz="3600" dirty="0" smtClean="0"/>
              <a:t>顕微鏡を用いて，切創治癒過程の</a:t>
            </a:r>
            <a:r>
              <a:rPr kumimoji="1" lang="en-US" altLang="ja-JP" sz="3600" i="1" dirty="0" smtClean="0"/>
              <a:t>in vivo</a:t>
            </a:r>
            <a:r>
              <a:rPr kumimoji="1" lang="ja-JP" altLang="en-US" sz="3600" dirty="0" smtClean="0"/>
              <a:t>時系列モニタリングを行った</a:t>
            </a:r>
            <a:endParaRPr kumimoji="1" lang="en-US" altLang="ja-JP" sz="3600" dirty="0" smtClean="0"/>
          </a:p>
          <a:p>
            <a:pPr marL="355600" indent="-355600" algn="just">
              <a:spcBef>
                <a:spcPts val="1800"/>
              </a:spcBef>
            </a:pPr>
            <a:r>
              <a:rPr lang="ja-JP" altLang="en-US" sz="3600" dirty="0" smtClean="0"/>
              <a:t>・</a:t>
            </a:r>
            <a:r>
              <a:rPr lang="ja-JP" altLang="en-US" sz="3600" dirty="0"/>
              <a:t>切創治癒</a:t>
            </a:r>
            <a:r>
              <a:rPr lang="ja-JP" altLang="en-US" sz="3600" dirty="0" smtClean="0"/>
              <a:t>過程における表皮</a:t>
            </a:r>
            <a:r>
              <a:rPr lang="ja-JP" altLang="en-US" sz="3600" dirty="0"/>
              <a:t>および真皮コラーゲン線維の動態を同時に可視化</a:t>
            </a:r>
            <a:endParaRPr lang="en-US" altLang="ja-JP" sz="3600" dirty="0"/>
          </a:p>
          <a:p>
            <a:pPr marL="355600" indent="-355600" algn="just">
              <a:spcBef>
                <a:spcPts val="1800"/>
              </a:spcBef>
            </a:pPr>
            <a:r>
              <a:rPr lang="ja-JP" altLang="en-US" sz="3600" dirty="0"/>
              <a:t>・</a:t>
            </a:r>
            <a:r>
              <a:rPr lang="ja-JP" altLang="en-US" sz="3600" dirty="0" smtClean="0"/>
              <a:t>日数の経過</a:t>
            </a:r>
            <a:r>
              <a:rPr lang="ja-JP" altLang="en-US" sz="3600" dirty="0"/>
              <a:t>に</a:t>
            </a:r>
            <a:r>
              <a:rPr lang="ja-JP" altLang="en-US" sz="3600" dirty="0" smtClean="0"/>
              <a:t>伴い、創部表皮の修復</a:t>
            </a:r>
            <a:r>
              <a:rPr lang="en-US" altLang="ja-JP" sz="3600" dirty="0" smtClean="0"/>
              <a:t>➡</a:t>
            </a:r>
            <a:r>
              <a:rPr lang="ja-JP" altLang="en-US" sz="3600" dirty="0" smtClean="0"/>
              <a:t>真皮コラーゲンの新生</a:t>
            </a:r>
            <a:r>
              <a:rPr lang="en-US" altLang="ja-JP" sz="3600" dirty="0" smtClean="0"/>
              <a:t>➡</a:t>
            </a:r>
            <a:r>
              <a:rPr lang="ja-JP" altLang="en-US" sz="3600" dirty="0" smtClean="0"/>
              <a:t>真皮コラーゲンの線維化を、同一個体サンプルで確認</a:t>
            </a:r>
            <a:endParaRPr lang="en-US" altLang="ja-JP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02227"/>
              </p:ext>
            </p:extLst>
          </p:nvPr>
        </p:nvGraphicFramePr>
        <p:xfrm>
          <a:off x="77274" y="1075137"/>
          <a:ext cx="9028089" cy="5566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596"/>
                <a:gridCol w="2161833"/>
                <a:gridCol w="2053542"/>
                <a:gridCol w="1738648"/>
                <a:gridCol w="2395470"/>
              </a:tblGrid>
              <a:tr h="614049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創　部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表皮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真 皮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6482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炎症期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・創部の洗浄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・治癒の環境が整う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出血</a:t>
                      </a:r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ja-JP" altLang="en-US" sz="2800" dirty="0" smtClean="0"/>
                        <a:t>↓</a:t>
                      </a:r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ja-JP" altLang="en-US" sz="2800" dirty="0" smtClean="0"/>
                        <a:t>止血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―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597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増殖期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線維芽細胞・表皮細胞の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遊走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表皮修復</a:t>
                      </a:r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ja-JP" altLang="en-US" sz="2800" dirty="0" smtClean="0"/>
                        <a:t>開始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細い</a:t>
                      </a:r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コラー</a:t>
                      </a:r>
                      <a:endParaRPr kumimoji="1" lang="en-US" altLang="ja-JP" sz="28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ゲン</a:t>
                      </a:r>
                      <a:r>
                        <a:rPr kumimoji="1" lang="ja-JP" altLang="en-US" sz="2800" dirty="0" smtClean="0"/>
                        <a:t>線維から成る肉芽組織</a:t>
                      </a:r>
                      <a:endParaRPr kumimoji="1" lang="en-US" altLang="ja-JP" sz="2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482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 smtClean="0"/>
                        <a:t>成熟期</a:t>
                      </a:r>
                      <a:endParaRPr kumimoji="1" lang="ja-JP" alt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組織が締まり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丈夫になる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表皮が</a:t>
                      </a:r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ja-JP" altLang="en-US" sz="2800" dirty="0" smtClean="0"/>
                        <a:t>傷を塞ぐ</a:t>
                      </a:r>
                      <a:endParaRPr kumimoji="1" lang="ja-JP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700" b="1" dirty="0" smtClean="0">
                          <a:solidFill>
                            <a:srgbClr val="FF0000"/>
                          </a:solidFill>
                        </a:rPr>
                        <a:t>コラーゲン</a:t>
                      </a:r>
                      <a:endParaRPr kumimoji="1" lang="en-US" altLang="ja-JP" sz="27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700" dirty="0" smtClean="0"/>
                        <a:t>再構成により</a:t>
                      </a:r>
                      <a:r>
                        <a:rPr kumimoji="1" lang="en-US" altLang="ja-JP" sz="2700" dirty="0" smtClean="0"/>
                        <a:t>,</a:t>
                      </a:r>
                    </a:p>
                    <a:p>
                      <a:pPr algn="ctr"/>
                      <a:r>
                        <a:rPr kumimoji="1" lang="ja-JP" altLang="en-US" sz="2700" dirty="0" smtClean="0"/>
                        <a:t>規則的配列</a:t>
                      </a:r>
                      <a:endParaRPr kumimoji="1" lang="en-US" altLang="ja-JP" sz="27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6" y="1697507"/>
            <a:ext cx="2111724" cy="16288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06" y="3355663"/>
            <a:ext cx="2111724" cy="15754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1" y="5040623"/>
            <a:ext cx="2125829" cy="15373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35858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/>
              <a:t>創傷</a:t>
            </a:r>
            <a:r>
              <a:rPr lang="ja-JP" altLang="en-US" sz="4400" dirty="0" smtClean="0"/>
              <a:t>治癒過程</a:t>
            </a:r>
            <a:endParaRPr lang="ja-JP" altLang="en-US" sz="4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87018" y="6612666"/>
            <a:ext cx="243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i="1" dirty="0" smtClean="0">
                <a:solidFill>
                  <a:srgbClr val="7030A0"/>
                </a:solidFill>
              </a:rPr>
              <a:t>Ref</a:t>
            </a:r>
            <a:r>
              <a:rPr lang="en-US" altLang="ja-JP" sz="1200" i="1" dirty="0">
                <a:solidFill>
                  <a:srgbClr val="7030A0"/>
                </a:solidFill>
              </a:rPr>
              <a:t>.) http://fiblast.jp/qowh4.html</a:t>
            </a:r>
            <a:endParaRPr kumimoji="1" lang="ja-JP" altLang="en-US" sz="1200" i="1" dirty="0">
              <a:solidFill>
                <a:srgbClr val="7030A0"/>
              </a:solidFill>
            </a:endParaRPr>
          </a:p>
        </p:txBody>
      </p:sp>
      <p:grpSp>
        <p:nvGrpSpPr>
          <p:cNvPr id="11" name="グループ化 12"/>
          <p:cNvGrpSpPr/>
          <p:nvPr/>
        </p:nvGrpSpPr>
        <p:grpSpPr>
          <a:xfrm>
            <a:off x="1151466" y="2462214"/>
            <a:ext cx="7586133" cy="2770186"/>
            <a:chOff x="13222889" y="3478239"/>
            <a:chExt cx="7037448" cy="3670289"/>
          </a:xfrm>
        </p:grpSpPr>
        <p:sp>
          <p:nvSpPr>
            <p:cNvPr id="12" name="正方形/長方形 11"/>
            <p:cNvSpPr/>
            <p:nvPr/>
          </p:nvSpPr>
          <p:spPr bwMode="auto">
            <a:xfrm>
              <a:off x="13222889" y="3478239"/>
              <a:ext cx="7037448" cy="367028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未だ完全には解明されていない</a:t>
              </a:r>
              <a:endPara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（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表皮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と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真皮コラーゲン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が重要！）</a:t>
              </a:r>
              <a:endPara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ja-JP" sz="2400" dirty="0" smtClean="0">
                <a:solidFill>
                  <a:srgbClr val="000000"/>
                </a:solidFill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3200" dirty="0">
                  <a:solidFill>
                    <a:srgbClr val="FF0000"/>
                  </a:solidFill>
                  <a:latin typeface="Arial" charset="0"/>
                  <a:ea typeface="ＭＳ ゴシック" charset="-128"/>
                  <a:cs typeface="ＭＳ ゴシック" charset="-128"/>
                </a:rPr>
                <a:t>表皮</a:t>
              </a:r>
              <a:r>
                <a:rPr lang="ja-JP" altLang="en-US" sz="3200" dirty="0">
                  <a:solidFill>
                    <a:srgbClr val="000000"/>
                  </a:solidFill>
                  <a:latin typeface="Arial" charset="0"/>
                  <a:ea typeface="ＭＳ ゴシック" charset="-128"/>
                  <a:cs typeface="ＭＳ ゴシック" charset="-128"/>
                </a:rPr>
                <a:t>と</a:t>
              </a:r>
              <a:r>
                <a:rPr lang="ja-JP" altLang="en-US" sz="3200" dirty="0">
                  <a:solidFill>
                    <a:srgbClr val="FF0000"/>
                  </a:solidFill>
                  <a:latin typeface="Arial" charset="0"/>
                  <a:ea typeface="ＭＳ ゴシック" charset="-128"/>
                  <a:cs typeface="ＭＳ ゴシック" charset="-128"/>
                </a:rPr>
                <a:t>真皮コラーゲン</a:t>
              </a:r>
              <a:r>
                <a:rPr lang="ja-JP" altLang="en-US" sz="3200" dirty="0" smtClean="0">
                  <a:solidFill>
                    <a:srgbClr val="000000"/>
                  </a:solidFill>
                  <a:latin typeface="Arial" charset="0"/>
                  <a:ea typeface="ＭＳ ゴシック" charset="-128"/>
                  <a:cs typeface="ＭＳ ゴシック" charset="-128"/>
                </a:rPr>
                <a:t>の</a:t>
              </a:r>
              <a:endParaRPr lang="en-US" altLang="ja-JP" sz="3200" dirty="0" smtClean="0">
                <a:solidFill>
                  <a:srgbClr val="000000"/>
                </a:solidFill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3200" dirty="0" smtClean="0">
                  <a:solidFill>
                    <a:srgbClr val="0000FF"/>
                  </a:solidFill>
                  <a:latin typeface="Arial" charset="0"/>
                  <a:ea typeface="ＭＳ ゴシック" charset="-128"/>
                  <a:cs typeface="ＭＳ ゴシック" charset="-128"/>
                </a:rPr>
                <a:t>選択的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かつ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非侵襲</a:t>
              </a:r>
              <a:r>
                <a:rPr kumimoji="1" lang="ja-JP" alt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な観察が必要</a:t>
              </a:r>
              <a:endParaRPr kumimoji="1" lang="ja-JP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7" name="下矢印 16"/>
            <p:cNvSpPr/>
            <p:nvPr/>
          </p:nvSpPr>
          <p:spPr bwMode="auto">
            <a:xfrm>
              <a:off x="16293919" y="4904987"/>
              <a:ext cx="625317" cy="82048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55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 bwMode="auto">
          <a:xfrm>
            <a:off x="0" y="0"/>
            <a:ext cx="4428067" cy="6858000"/>
          </a:xfrm>
          <a:prstGeom prst="rect">
            <a:avLst/>
          </a:prstGeom>
          <a:solidFill>
            <a:srgbClr val="3BAF01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4428067" y="0"/>
            <a:ext cx="4715933" cy="6858000"/>
          </a:xfrm>
          <a:prstGeom prst="rect">
            <a:avLst/>
          </a:prstGeom>
          <a:solidFill>
            <a:srgbClr val="D900F4">
              <a:alpha val="1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6366472" y="4666940"/>
            <a:ext cx="2578176" cy="1033101"/>
          </a:xfrm>
          <a:prstGeom prst="ellipse">
            <a:avLst/>
          </a:prstGeom>
          <a:solidFill>
            <a:srgbClr val="D900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21541" y="397726"/>
            <a:ext cx="9066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3BAF01"/>
                </a:solidFill>
              </a:rPr>
              <a:t>SHG</a:t>
            </a:r>
            <a:r>
              <a:rPr lang="ja-JP" altLang="en-US" sz="3200" dirty="0" smtClean="0">
                <a:solidFill>
                  <a:srgbClr val="3BAF01"/>
                </a:solidFill>
              </a:rPr>
              <a:t>顕微鏡</a:t>
            </a:r>
            <a:r>
              <a:rPr lang="ja-JP" altLang="en-US" sz="3200" dirty="0" smtClean="0"/>
              <a:t>　　　　　　　</a:t>
            </a:r>
            <a:r>
              <a:rPr lang="en-US" altLang="ja-JP" sz="3200" dirty="0" smtClean="0">
                <a:solidFill>
                  <a:srgbClr val="D900F4"/>
                </a:solidFill>
              </a:rPr>
              <a:t>THG</a:t>
            </a:r>
            <a:r>
              <a:rPr lang="ja-JP" altLang="en-US" sz="3200" dirty="0" smtClean="0">
                <a:solidFill>
                  <a:srgbClr val="D900F4"/>
                </a:solidFill>
              </a:rPr>
              <a:t>顕微鏡</a:t>
            </a:r>
            <a:endParaRPr kumimoji="1" lang="ja-JP" altLang="en-US" sz="3200" dirty="0">
              <a:solidFill>
                <a:srgbClr val="D900F4"/>
              </a:solidFill>
            </a:endParaRPr>
          </a:p>
        </p:txBody>
      </p:sp>
      <p:pic>
        <p:nvPicPr>
          <p:cNvPr id="1026" name="Picture 2" descr="Image not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8" r="75045"/>
          <a:stretch/>
        </p:blipFill>
        <p:spPr bwMode="auto">
          <a:xfrm>
            <a:off x="3934050" y="4500096"/>
            <a:ext cx="2344864" cy="23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-63434" y="6574725"/>
            <a:ext cx="498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i="1" dirty="0" smtClean="0"/>
              <a:t>Ref.) S.-Y. Chen, J</a:t>
            </a:r>
            <a:r>
              <a:rPr lang="en-US" altLang="ja-JP" sz="1200" i="1" dirty="0"/>
              <a:t>. Biomed. Opt. </a:t>
            </a:r>
            <a:r>
              <a:rPr lang="en-US" altLang="ja-JP" sz="1200" b="1" i="1" dirty="0" smtClean="0"/>
              <a:t>14</a:t>
            </a:r>
            <a:r>
              <a:rPr lang="en-US" altLang="ja-JP" sz="1200" i="1" dirty="0" smtClean="0"/>
              <a:t>, </a:t>
            </a:r>
            <a:r>
              <a:rPr lang="en-US" altLang="ja-JP" sz="1200" i="1" dirty="0"/>
              <a:t>060505 </a:t>
            </a:r>
            <a:r>
              <a:rPr lang="en-US" altLang="ja-JP" sz="1200" i="1" dirty="0" smtClean="0"/>
              <a:t>(2009</a:t>
            </a:r>
            <a:r>
              <a:rPr lang="en-US" altLang="ja-JP" sz="1200" i="1" dirty="0"/>
              <a:t>). </a:t>
            </a:r>
            <a:endParaRPr kumimoji="1" lang="ja-JP" altLang="en-US" sz="1200" i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59368" y="5912031"/>
            <a:ext cx="2670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特</a:t>
            </a:r>
            <a:r>
              <a:rPr lang="ja-JP" altLang="en-US" sz="2400" dirty="0" smtClean="0"/>
              <a:t>に</a:t>
            </a:r>
            <a:r>
              <a:rPr lang="ja-JP" altLang="en-US" sz="2400" dirty="0" smtClean="0">
                <a:solidFill>
                  <a:srgbClr val="FF0000"/>
                </a:solidFill>
              </a:rPr>
              <a:t>表面</a:t>
            </a:r>
            <a:r>
              <a:rPr lang="ja-JP" altLang="en-US" sz="2400" dirty="0" smtClean="0"/>
              <a:t>で高強度</a:t>
            </a:r>
            <a:endParaRPr lang="en-US" altLang="ja-JP" sz="2400" dirty="0" smtClean="0"/>
          </a:p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</a:rPr>
              <a:t>創部表面</a:t>
            </a:r>
            <a:r>
              <a:rPr kumimoji="1" lang="ja-JP" altLang="en-US" sz="2400" dirty="0" smtClean="0"/>
              <a:t>の状態</a:t>
            </a:r>
            <a:r>
              <a:rPr kumimoji="1" lang="ja-JP" altLang="en-US" sz="1200" b="1" dirty="0" smtClean="0"/>
              <a:t>など</a:t>
            </a:r>
            <a:endParaRPr kumimoji="1" lang="ja-JP" altLang="en-US" sz="12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0" y="6064348"/>
            <a:ext cx="379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7030A0"/>
                </a:solidFill>
              </a:rPr>
              <a:t>表皮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(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紫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)</a:t>
            </a:r>
            <a:r>
              <a:rPr lang="ja-JP" altLang="en-US" sz="2400" b="1" dirty="0" smtClean="0"/>
              <a:t>と</a:t>
            </a:r>
            <a:r>
              <a:rPr lang="ja-JP" altLang="en-US" sz="2400" b="1" dirty="0" smtClean="0">
                <a:solidFill>
                  <a:srgbClr val="3BAF01"/>
                </a:solidFill>
              </a:rPr>
              <a:t>真皮ｺﾗｰｹﾞﾝ</a:t>
            </a:r>
            <a:r>
              <a:rPr lang="en-US" altLang="ja-JP" sz="2400" b="1" dirty="0" smtClean="0">
                <a:solidFill>
                  <a:srgbClr val="3BAF01"/>
                </a:solidFill>
              </a:rPr>
              <a:t>(</a:t>
            </a:r>
            <a:r>
              <a:rPr lang="ja-JP" altLang="en-US" sz="2400" b="1" dirty="0" smtClean="0">
                <a:solidFill>
                  <a:srgbClr val="3BAF01"/>
                </a:solidFill>
              </a:rPr>
              <a:t>緑</a:t>
            </a:r>
            <a:r>
              <a:rPr lang="en-US" altLang="ja-JP" sz="2400" b="1" dirty="0" smtClean="0">
                <a:solidFill>
                  <a:srgbClr val="3BAF01"/>
                </a:solidFill>
              </a:rPr>
              <a:t>)</a:t>
            </a:r>
            <a:endParaRPr kumimoji="1" lang="ja-JP" altLang="en-US" sz="2400" b="1" dirty="0">
              <a:solidFill>
                <a:srgbClr val="3BAF01"/>
              </a:solidFill>
            </a:endParaRPr>
          </a:p>
        </p:txBody>
      </p:sp>
      <p:sp>
        <p:nvSpPr>
          <p:cNvPr id="20" name="下矢印 19"/>
          <p:cNvSpPr/>
          <p:nvPr/>
        </p:nvSpPr>
        <p:spPr bwMode="auto">
          <a:xfrm rot="17087412">
            <a:off x="3652405" y="5171980"/>
            <a:ext cx="377365" cy="498901"/>
          </a:xfrm>
          <a:prstGeom prst="downArrow">
            <a:avLst>
              <a:gd name="adj1" fmla="val 47855"/>
              <a:gd name="adj2" fmla="val 50000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6" name="下矢印 35"/>
          <p:cNvSpPr/>
          <p:nvPr/>
        </p:nvSpPr>
        <p:spPr bwMode="auto">
          <a:xfrm rot="3688037">
            <a:off x="5844379" y="4994030"/>
            <a:ext cx="377365" cy="968650"/>
          </a:xfrm>
          <a:prstGeom prst="downArrow">
            <a:avLst>
              <a:gd name="adj1" fmla="val 47855"/>
              <a:gd name="adj2" fmla="val 50000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4846" y="825848"/>
            <a:ext cx="322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S</a:t>
            </a:r>
            <a:r>
              <a:rPr kumimoji="1" lang="en-US" altLang="ja-JP" dirty="0" smtClean="0"/>
              <a:t>econd </a:t>
            </a:r>
            <a:r>
              <a:rPr lang="en-US" altLang="ja-JP" u="sng" dirty="0"/>
              <a:t>H</a:t>
            </a:r>
            <a:r>
              <a:rPr lang="en-US" altLang="ja-JP" dirty="0" smtClean="0"/>
              <a:t>armonic </a:t>
            </a:r>
            <a:r>
              <a:rPr lang="en-US" altLang="ja-JP" u="sng" dirty="0" smtClean="0"/>
              <a:t>G</a:t>
            </a:r>
            <a:r>
              <a:rPr lang="en-US" altLang="ja-JP" dirty="0" smtClean="0"/>
              <a:t>eneration</a:t>
            </a:r>
          </a:p>
          <a:p>
            <a:r>
              <a:rPr lang="ja-JP" altLang="en-US" b="1" dirty="0" smtClean="0"/>
              <a:t>第二高調波発生</a:t>
            </a:r>
            <a:endParaRPr kumimoji="1" lang="ja-JP" altLang="en-US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35310" y="823700"/>
            <a:ext cx="330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/>
              <a:t>T</a:t>
            </a:r>
            <a:r>
              <a:rPr lang="en-US" altLang="ja-JP" dirty="0" smtClean="0"/>
              <a:t>hird</a:t>
            </a:r>
            <a:r>
              <a:rPr kumimoji="1" lang="en-US" altLang="ja-JP" dirty="0" smtClean="0"/>
              <a:t> </a:t>
            </a:r>
            <a:r>
              <a:rPr lang="en-US" altLang="ja-JP" u="sng" dirty="0"/>
              <a:t>H</a:t>
            </a:r>
            <a:r>
              <a:rPr lang="en-US" altLang="ja-JP" dirty="0" smtClean="0"/>
              <a:t>armonic </a:t>
            </a:r>
            <a:r>
              <a:rPr lang="en-US" altLang="ja-JP" u="sng" dirty="0" smtClean="0"/>
              <a:t>G</a:t>
            </a:r>
            <a:r>
              <a:rPr lang="en-US" altLang="ja-JP" dirty="0" smtClean="0"/>
              <a:t>eneration</a:t>
            </a:r>
          </a:p>
          <a:p>
            <a:r>
              <a:rPr lang="ja-JP" altLang="en-US" dirty="0" smtClean="0"/>
              <a:t>　　　　　</a:t>
            </a:r>
            <a:r>
              <a:rPr lang="ja-JP" altLang="en-US" b="1" dirty="0" smtClean="0"/>
              <a:t>第三高調波発生</a:t>
            </a:r>
            <a:endParaRPr kumimoji="1" lang="ja-JP" altLang="en-US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8" y="1025126"/>
            <a:ext cx="7417716" cy="359977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47958" y="4671426"/>
            <a:ext cx="3540552" cy="1240605"/>
            <a:chOff x="5644208" y="1207008"/>
            <a:chExt cx="3540552" cy="1524000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7589107" y="1376505"/>
              <a:ext cx="1506570" cy="1307039"/>
              <a:chOff x="4575195" y="486489"/>
              <a:chExt cx="1574434" cy="1307039"/>
            </a:xfrm>
          </p:grpSpPr>
          <p:sp>
            <p:nvSpPr>
              <p:cNvPr id="33" name="円/楕円 32"/>
              <p:cNvSpPr/>
              <p:nvPr/>
            </p:nvSpPr>
            <p:spPr bwMode="auto">
              <a:xfrm>
                <a:off x="4632960" y="486489"/>
                <a:ext cx="1499874" cy="1307039"/>
              </a:xfrm>
              <a:prstGeom prst="ellipse">
                <a:avLst/>
              </a:prstGeom>
              <a:solidFill>
                <a:srgbClr val="3BAF0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4575195" y="639110"/>
                <a:ext cx="1574434" cy="102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b="1" dirty="0" smtClean="0">
                    <a:solidFill>
                      <a:srgbClr val="FFFF00"/>
                    </a:solidFill>
                  </a:rPr>
                  <a:t>ｺﾗｰｹﾞﾝ</a:t>
                </a:r>
                <a:endParaRPr lang="en-US" altLang="ja-JP" sz="2400" b="1" dirty="0" smtClean="0">
                  <a:solidFill>
                    <a:srgbClr val="FFFF00"/>
                  </a:solidFill>
                </a:endParaRPr>
              </a:p>
              <a:p>
                <a:pPr algn="ctr"/>
                <a:r>
                  <a:rPr lang="ja-JP" altLang="en-US" sz="2400" b="1" dirty="0" smtClean="0">
                    <a:solidFill>
                      <a:srgbClr val="FFFF00"/>
                    </a:solidFill>
                  </a:rPr>
                  <a:t>のみ発生</a:t>
                </a:r>
                <a:endParaRPr kumimoji="1" lang="ja-JP" altLang="en-US" sz="2400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27" name=" 6" descr="スクリーンショット（2011-11-06 17.14.39）.png"/>
            <p:cNvPicPr>
              <a:picLocks noChangeAspect="1" noChangeArrowheads="1"/>
            </p:cNvPicPr>
            <p:nvPr/>
          </p:nvPicPr>
          <p:blipFill>
            <a:blip r:embed="rId5" cstate="print"/>
            <a:srcRect l="93076" t="22864" r="1817" b="22066"/>
            <a:stretch>
              <a:fillRect/>
            </a:stretch>
          </p:blipFill>
          <p:spPr bwMode="auto">
            <a:xfrm rot="16200000">
              <a:off x="6267327" y="1196379"/>
              <a:ext cx="331260" cy="1498557"/>
            </a:xfrm>
            <a:prstGeom prst="rect">
              <a:avLst/>
            </a:prstGeom>
            <a:noFill/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5681472" y="140208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/>
                <a:t>コラーゲン分子</a:t>
              </a:r>
              <a:endParaRPr kumimoji="1" lang="ja-JP" altLang="en-US" b="1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930147" y="2211941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 smtClean="0">
                  <a:solidFill>
                    <a:srgbClr val="0070C0"/>
                  </a:solidFill>
                </a:rPr>
                <a:t>非中心対称構造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32" name="右矢印 31"/>
            <p:cNvSpPr/>
            <p:nvPr/>
          </p:nvSpPr>
          <p:spPr bwMode="auto">
            <a:xfrm>
              <a:off x="7229856" y="1828800"/>
              <a:ext cx="353568" cy="231648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7" name="四角形吹き出し 36"/>
            <p:cNvSpPr/>
            <p:nvPr/>
          </p:nvSpPr>
          <p:spPr bwMode="auto">
            <a:xfrm>
              <a:off x="5644208" y="1207008"/>
              <a:ext cx="3540552" cy="1524000"/>
            </a:xfrm>
            <a:prstGeom prst="wedgeRectCallout">
              <a:avLst>
                <a:gd name="adj1" fmla="val -9696"/>
                <a:gd name="adj2" fmla="val -132041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317551" y="4576787"/>
            <a:ext cx="2665734" cy="2242575"/>
            <a:chOff x="5657088" y="1277097"/>
            <a:chExt cx="3532206" cy="1453911"/>
          </a:xfrm>
        </p:grpSpPr>
        <p:sp>
          <p:nvSpPr>
            <p:cNvPr id="41" name="右矢印 40"/>
            <p:cNvSpPr/>
            <p:nvPr/>
          </p:nvSpPr>
          <p:spPr bwMode="auto">
            <a:xfrm rot="5400000">
              <a:off x="7393385" y="1836645"/>
              <a:ext cx="201200" cy="471777"/>
            </a:xfrm>
            <a:prstGeom prst="rightArrow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2" name="四角形吹き出し 41"/>
            <p:cNvSpPr/>
            <p:nvPr/>
          </p:nvSpPr>
          <p:spPr bwMode="auto">
            <a:xfrm>
              <a:off x="5657088" y="1277097"/>
              <a:ext cx="3532206" cy="1453911"/>
            </a:xfrm>
            <a:prstGeom prst="wedgeRectCallout">
              <a:avLst>
                <a:gd name="adj1" fmla="val -9986"/>
                <a:gd name="adj2" fmla="val -96742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773106" y="1396769"/>
              <a:ext cx="3364992" cy="53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FF00"/>
                  </a:solidFill>
                </a:rPr>
                <a:t>THG</a:t>
              </a:r>
              <a:r>
                <a:rPr lang="ja-JP" altLang="en-US" sz="2400" b="1" dirty="0" smtClean="0">
                  <a:solidFill>
                    <a:srgbClr val="FFFF00"/>
                  </a:solidFill>
                </a:rPr>
                <a:t>光：屈折率境界</a:t>
              </a:r>
              <a:r>
                <a:rPr lang="ja-JP" altLang="ja-JP" sz="2400" b="1" dirty="0" smtClean="0">
                  <a:solidFill>
                    <a:srgbClr val="FFFF00"/>
                  </a:solidFill>
                </a:rPr>
                <a:t>で</a:t>
              </a:r>
              <a:r>
                <a:rPr lang="ja-JP" altLang="en-US" sz="2400" b="1" dirty="0" smtClean="0">
                  <a:solidFill>
                    <a:srgbClr val="FFFF00"/>
                  </a:solidFill>
                </a:rPr>
                <a:t>のみ</a:t>
              </a:r>
              <a:r>
                <a:rPr lang="ja-JP" altLang="ja-JP" sz="2400" b="1" dirty="0" smtClean="0">
                  <a:solidFill>
                    <a:srgbClr val="FFFF00"/>
                  </a:solidFill>
                </a:rPr>
                <a:t>発生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426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054242" y="349224"/>
            <a:ext cx="5521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/>
              <a:t>動物モデル</a:t>
            </a:r>
            <a:endParaRPr lang="en-US" altLang="ja-JP" sz="44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187" y="1119641"/>
            <a:ext cx="505252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ja-JP" dirty="0" smtClean="0"/>
              <a:t>大阪</a:t>
            </a:r>
            <a:r>
              <a:rPr lang="ja-JP" altLang="ja-JP" dirty="0"/>
              <a:t>大学大学院基礎工学研究科動物</a:t>
            </a:r>
            <a:r>
              <a:rPr lang="ja-JP" altLang="ja-JP" dirty="0" smtClean="0"/>
              <a:t>実験委員会の承認 </a:t>
            </a:r>
            <a:r>
              <a:rPr lang="en-US" altLang="ja-JP" dirty="0"/>
              <a:t>(</a:t>
            </a:r>
            <a:r>
              <a:rPr lang="ja-JP" altLang="ja-JP" dirty="0"/>
              <a:t>承認番号 </a:t>
            </a:r>
            <a:r>
              <a:rPr lang="en-US" altLang="ja-JP" dirty="0"/>
              <a:t>: </a:t>
            </a:r>
            <a:r>
              <a:rPr lang="ja-JP" altLang="ja-JP" dirty="0"/>
              <a:t>動基工</a:t>
            </a:r>
            <a:r>
              <a:rPr lang="en-US" altLang="ja-JP" dirty="0"/>
              <a:t>25-1-0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の下，大阪大学との共同研究により実施</a:t>
            </a:r>
            <a:endParaRPr kumimoji="1" lang="ja-JP" altLang="en-US" dirty="0"/>
          </a:p>
        </p:txBody>
      </p:sp>
      <p:pic>
        <p:nvPicPr>
          <p:cNvPr id="22" name="図 21" descr="DSC_0185.JPG"/>
          <p:cNvPicPr/>
          <p:nvPr/>
        </p:nvPicPr>
        <p:blipFill>
          <a:blip r:embed="rId2" cstate="print"/>
          <a:srcRect r="8795"/>
          <a:stretch>
            <a:fillRect/>
          </a:stretch>
        </p:blipFill>
        <p:spPr>
          <a:xfrm>
            <a:off x="5356917" y="1053151"/>
            <a:ext cx="3540252" cy="2271125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5583937" y="3379658"/>
            <a:ext cx="3591098" cy="966271"/>
            <a:chOff x="5574188" y="5775097"/>
            <a:chExt cx="3591098" cy="966271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5741944" y="5809054"/>
              <a:ext cx="34233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/>
                <a:t>wistar</a:t>
              </a:r>
              <a:r>
                <a:rPr lang="ja-JP" altLang="ja-JP" dirty="0" smtClean="0"/>
                <a:t>系ラット</a:t>
              </a:r>
              <a:endParaRPr lang="en-US" altLang="ja-JP" dirty="0" smtClean="0"/>
            </a:p>
            <a:p>
              <a:r>
                <a:rPr lang="en-US" altLang="ja-JP" dirty="0" smtClean="0"/>
                <a:t>(</a:t>
              </a:r>
              <a:r>
                <a:rPr lang="ja-JP" altLang="ja-JP" dirty="0" smtClean="0"/>
                <a:t>日本</a:t>
              </a:r>
              <a:r>
                <a:rPr lang="en-US" altLang="ja-JP" dirty="0" smtClean="0"/>
                <a:t>SLC, </a:t>
              </a:r>
              <a:r>
                <a:rPr lang="ja-JP" altLang="ja-JP" dirty="0" smtClean="0"/>
                <a:t>オス</a:t>
              </a:r>
              <a:r>
                <a:rPr lang="en-US" altLang="ja-JP" dirty="0" smtClean="0"/>
                <a:t>, 8-10 </a:t>
              </a:r>
              <a:r>
                <a:rPr lang="ja-JP" altLang="ja-JP" dirty="0" smtClean="0"/>
                <a:t>週齢</a:t>
              </a:r>
              <a:r>
                <a:rPr lang="en-US" altLang="ja-JP" dirty="0" smtClean="0"/>
                <a:t>)</a:t>
              </a:r>
            </a:p>
            <a:p>
              <a:r>
                <a:rPr kumimoji="1" lang="ja-JP" altLang="en-US" dirty="0" smtClean="0"/>
                <a:t>実験開始時</a:t>
              </a:r>
              <a:r>
                <a:rPr kumimoji="1" lang="en-US" altLang="ja-JP" dirty="0" smtClean="0"/>
                <a:t>100g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 bwMode="auto">
            <a:xfrm>
              <a:off x="5574188" y="5775097"/>
              <a:ext cx="3136567" cy="966271"/>
            </a:xfrm>
            <a:prstGeom prst="rect">
              <a:avLst/>
            </a:prstGeom>
            <a:noFill/>
            <a:ln w="22225" cap="flat" cmpd="sng" algn="ctr">
              <a:solidFill>
                <a:srgbClr val="093B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pic>
        <p:nvPicPr>
          <p:cNvPr id="28" name="図 27" descr="IMGP1751.JPG"/>
          <p:cNvPicPr/>
          <p:nvPr/>
        </p:nvPicPr>
        <p:blipFill>
          <a:blip r:embed="rId3" cstate="print"/>
          <a:srcRect t="13522" r="1012"/>
          <a:stretch>
            <a:fillRect/>
          </a:stretch>
        </p:blipFill>
        <p:spPr>
          <a:xfrm>
            <a:off x="5571744" y="4435818"/>
            <a:ext cx="3230880" cy="2048256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681472" y="648659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計測風景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0800000" flipV="1">
            <a:off x="107879" y="5910329"/>
            <a:ext cx="526183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創傷形成日から</a:t>
            </a:r>
            <a:r>
              <a:rPr lang="en-US" altLang="ja-JP" sz="2400" dirty="0" smtClean="0">
                <a:solidFill>
                  <a:srgbClr val="FF0000"/>
                </a:solidFill>
              </a:rPr>
              <a:t>5,10,20,30,40</a:t>
            </a:r>
            <a:r>
              <a:rPr lang="ja-JP" altLang="en-US" sz="2400" dirty="0" smtClean="0">
                <a:solidFill>
                  <a:srgbClr val="FF0000"/>
                </a:solidFill>
              </a:rPr>
              <a:t>日目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r>
              <a:rPr lang="ja-JP" altLang="en-US" sz="2400" dirty="0"/>
              <a:t>切</a:t>
            </a:r>
            <a:r>
              <a:rPr lang="ja-JP" altLang="en-US" sz="2400" dirty="0" smtClean="0"/>
              <a:t>創を</a:t>
            </a:r>
            <a:r>
              <a:rPr lang="en-US" altLang="ja-JP" sz="2400" dirty="0" smtClean="0"/>
              <a:t>in vivo</a:t>
            </a:r>
            <a:r>
              <a:rPr lang="ja-JP" altLang="en-US" sz="2400" dirty="0" smtClean="0"/>
              <a:t>で時系列モニタリング</a:t>
            </a:r>
            <a:endParaRPr lang="en-US" altLang="ja-JP" sz="2400" dirty="0" smtClean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68452" y="2142195"/>
            <a:ext cx="4692947" cy="461665"/>
            <a:chOff x="136630" y="2142195"/>
            <a:chExt cx="4167579" cy="461665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136630" y="2188926"/>
              <a:ext cx="4167579" cy="36251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46844" y="2142195"/>
              <a:ext cx="4147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/>
                <a:t>イソフルランによる吸入麻酔</a:t>
              </a:r>
              <a:endParaRPr kumimoji="1" lang="ja-JP" altLang="en-US" sz="24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73105" y="2789094"/>
            <a:ext cx="4662536" cy="677108"/>
            <a:chOff x="167041" y="2673183"/>
            <a:chExt cx="4147471" cy="677108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172274" y="2702541"/>
              <a:ext cx="4026239" cy="6341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67041" y="2673183"/>
              <a:ext cx="41474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/>
                <a:t>三種混合麻酔を腹腔内投与</a:t>
              </a:r>
              <a:endParaRPr lang="en-US" altLang="ja-JP" sz="2400" dirty="0" smtClean="0"/>
            </a:p>
            <a:p>
              <a:pPr algn="ctr"/>
              <a:r>
                <a:rPr kumimoji="1" lang="en-US" altLang="ja-JP" sz="1400" dirty="0" smtClean="0"/>
                <a:t>(</a:t>
              </a:r>
              <a:r>
                <a:rPr kumimoji="1" lang="ja-JP" altLang="en-US" sz="1400" dirty="0" smtClean="0"/>
                <a:t>メデトミジン・ミタゾラム・ブトルファノール</a:t>
              </a:r>
              <a:r>
                <a:rPr kumimoji="1" lang="en-US" altLang="ja-JP" sz="1400" dirty="0" smtClean="0"/>
                <a:t>)</a:t>
              </a:r>
              <a:endParaRPr kumimoji="1" lang="ja-JP" altLang="en-US" sz="1400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365459" y="3688456"/>
            <a:ext cx="4657303" cy="769441"/>
            <a:chOff x="172274" y="3405118"/>
            <a:chExt cx="4131935" cy="769441"/>
          </a:xfrm>
        </p:grpSpPr>
        <p:sp>
          <p:nvSpPr>
            <p:cNvPr id="21" name="正方形/長方形 20"/>
            <p:cNvSpPr/>
            <p:nvPr/>
          </p:nvSpPr>
          <p:spPr bwMode="auto">
            <a:xfrm>
              <a:off x="172274" y="3445372"/>
              <a:ext cx="4026240" cy="6870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90032" y="3405118"/>
              <a:ext cx="41141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/>
                <a:t>外科用メスによる切創作成</a:t>
              </a:r>
              <a:endParaRPr lang="en-US" altLang="ja-JP" sz="2400" dirty="0" smtClean="0"/>
            </a:p>
            <a:p>
              <a:pPr algn="ctr"/>
              <a:r>
                <a:rPr kumimoji="1" lang="ja-JP" altLang="en-US" sz="2000" dirty="0" smtClean="0"/>
                <a:t>長さ</a:t>
              </a:r>
              <a:r>
                <a:rPr kumimoji="1" lang="en-US" altLang="ja-JP" sz="2000" dirty="0" smtClean="0"/>
                <a:t>5mm</a:t>
              </a:r>
              <a:r>
                <a:rPr lang="en-US" altLang="ja-JP" sz="2000" dirty="0" smtClean="0"/>
                <a:t>, </a:t>
              </a:r>
              <a:r>
                <a:rPr kumimoji="1" lang="ja-JP" altLang="en-US" sz="2000" dirty="0" smtClean="0"/>
                <a:t>深さ</a:t>
              </a:r>
              <a:r>
                <a:rPr kumimoji="1" lang="en-US" altLang="ja-JP" sz="2000" dirty="0" smtClean="0"/>
                <a:t>2mm(</a:t>
              </a:r>
              <a:r>
                <a:rPr kumimoji="1" lang="ja-JP" altLang="en-US" sz="2000" dirty="0" smtClean="0"/>
                <a:t>皮下組織</a:t>
              </a:r>
              <a:r>
                <a:rPr kumimoji="1" lang="en-US" altLang="ja-JP" sz="2000" dirty="0" smtClean="0"/>
                <a:t>)</a:t>
              </a:r>
              <a:endParaRPr kumimoji="1" lang="ja-JP" altLang="en-US" sz="2000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75232" y="4700618"/>
            <a:ext cx="4721772" cy="461665"/>
            <a:chOff x="43337" y="4309342"/>
            <a:chExt cx="4155176" cy="461665"/>
          </a:xfrm>
        </p:grpSpPr>
        <p:sp>
          <p:nvSpPr>
            <p:cNvPr id="23" name="正方形/長方形 22"/>
            <p:cNvSpPr/>
            <p:nvPr/>
          </p:nvSpPr>
          <p:spPr bwMode="auto">
            <a:xfrm>
              <a:off x="126736" y="4336244"/>
              <a:ext cx="4071777" cy="4026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3337" y="4309342"/>
              <a:ext cx="4155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ja-JP" sz="2400" dirty="0" smtClean="0"/>
                <a:t>ブプレノルフィン</a:t>
              </a:r>
              <a:r>
                <a:rPr lang="ja-JP" altLang="en-US" sz="2400" dirty="0" smtClean="0"/>
                <a:t>により鎮痛</a:t>
              </a:r>
              <a:endParaRPr kumimoji="1" lang="ja-JP" altLang="en-US" sz="24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07879" y="5374780"/>
            <a:ext cx="5261832" cy="461665"/>
            <a:chOff x="119607" y="4937245"/>
            <a:chExt cx="4997106" cy="461665"/>
          </a:xfrm>
        </p:grpSpPr>
        <p:sp>
          <p:nvSpPr>
            <p:cNvPr id="27" name="正方形/長方形 26"/>
            <p:cNvSpPr/>
            <p:nvPr/>
          </p:nvSpPr>
          <p:spPr bwMode="auto">
            <a:xfrm>
              <a:off x="201023" y="4963670"/>
              <a:ext cx="4807707" cy="4352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19607" y="4937245"/>
              <a:ext cx="49971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ja-JP" sz="2400" dirty="0"/>
                <a:t>創傷被覆材で傷を覆い</a:t>
              </a:r>
              <a:r>
                <a:rPr lang="en-US" altLang="ja-JP" sz="2400" dirty="0"/>
                <a:t>, </a:t>
              </a:r>
              <a:r>
                <a:rPr lang="ja-JP" altLang="ja-JP" sz="2400" dirty="0" smtClean="0"/>
                <a:t>湿潤療法</a:t>
              </a:r>
              <a:endParaRPr lang="en-US" altLang="ja-JP" sz="2400" dirty="0"/>
            </a:p>
          </p:txBody>
        </p:sp>
      </p:grpSp>
      <p:sp>
        <p:nvSpPr>
          <p:cNvPr id="13" name="下矢印 12"/>
          <p:cNvSpPr/>
          <p:nvPr/>
        </p:nvSpPr>
        <p:spPr bwMode="auto">
          <a:xfrm>
            <a:off x="2590451" y="2523757"/>
            <a:ext cx="358812" cy="31254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0" name="下矢印 29"/>
          <p:cNvSpPr/>
          <p:nvPr/>
        </p:nvSpPr>
        <p:spPr bwMode="auto">
          <a:xfrm>
            <a:off x="2577572" y="3450125"/>
            <a:ext cx="358812" cy="31254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1" name="下矢印 30"/>
          <p:cNvSpPr/>
          <p:nvPr/>
        </p:nvSpPr>
        <p:spPr bwMode="auto">
          <a:xfrm>
            <a:off x="2590450" y="4414979"/>
            <a:ext cx="358812" cy="31254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2" name="下矢印 31"/>
          <p:cNvSpPr/>
          <p:nvPr/>
        </p:nvSpPr>
        <p:spPr bwMode="auto">
          <a:xfrm>
            <a:off x="2577572" y="5110210"/>
            <a:ext cx="358812" cy="31254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799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図2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1545" y="784994"/>
            <a:ext cx="4923230" cy="472914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564468" y="431604"/>
            <a:ext cx="277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/>
              <a:t>実験</a:t>
            </a:r>
            <a:r>
              <a:rPr lang="ja-JP" altLang="en-US" sz="4400" dirty="0"/>
              <a:t>装置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3587" y="1272361"/>
            <a:ext cx="5548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000" dirty="0" smtClean="0"/>
              <a:t>光源</a:t>
            </a:r>
            <a:r>
              <a:rPr lang="ja-JP" altLang="en-US" sz="2000" dirty="0" smtClean="0"/>
              <a:t>：</a:t>
            </a:r>
            <a:r>
              <a:rPr lang="ja-JP" altLang="ja-JP" sz="2000" dirty="0" smtClean="0"/>
              <a:t>生体</a:t>
            </a:r>
            <a:r>
              <a:rPr lang="ja-JP" altLang="ja-JP" sz="2000" dirty="0"/>
              <a:t>透過性に</a:t>
            </a:r>
            <a:r>
              <a:rPr lang="ja-JP" altLang="ja-JP" sz="2000" dirty="0" smtClean="0"/>
              <a:t>優れた</a:t>
            </a:r>
            <a:endParaRPr lang="en-US" altLang="ja-JP" sz="2000" dirty="0" smtClean="0"/>
          </a:p>
          <a:p>
            <a:r>
              <a:rPr lang="ja-JP" altLang="ja-JP" sz="2000" dirty="0" smtClean="0"/>
              <a:t>フェムト秒</a:t>
            </a:r>
            <a:r>
              <a:rPr lang="ja-JP" altLang="en-US" sz="2000" dirty="0" smtClean="0"/>
              <a:t>近赤外</a:t>
            </a:r>
            <a:r>
              <a:rPr lang="ja-JP" altLang="ja-JP" sz="2000" dirty="0" smtClean="0"/>
              <a:t>レーザー</a:t>
            </a:r>
            <a:endParaRPr lang="en-US" altLang="ja-JP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6080" y="2110445"/>
            <a:ext cx="4209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000" dirty="0"/>
              <a:t>パルス幅</a:t>
            </a:r>
            <a:r>
              <a:rPr lang="en-US" altLang="ja-JP" sz="2000" dirty="0"/>
              <a:t>100 </a:t>
            </a:r>
            <a:r>
              <a:rPr lang="en-US" altLang="ja-JP" sz="2000" dirty="0" smtClean="0"/>
              <a:t>fs</a:t>
            </a:r>
          </a:p>
          <a:p>
            <a:r>
              <a:rPr lang="ja-JP" altLang="ja-JP" sz="2000" dirty="0" smtClean="0"/>
              <a:t>中心</a:t>
            </a:r>
            <a:r>
              <a:rPr lang="ja-JP" altLang="ja-JP" sz="2000" dirty="0"/>
              <a:t>波長</a:t>
            </a:r>
            <a:r>
              <a:rPr lang="en-US" altLang="ja-JP" sz="2000" dirty="0"/>
              <a:t>1250 </a:t>
            </a:r>
            <a:r>
              <a:rPr lang="en-US" altLang="ja-JP" sz="2000" dirty="0" smtClean="0"/>
              <a:t>nm</a:t>
            </a:r>
          </a:p>
          <a:p>
            <a:r>
              <a:rPr lang="ja-JP" altLang="ja-JP" sz="2000" dirty="0" smtClean="0"/>
              <a:t>繰り返し</a:t>
            </a:r>
            <a:r>
              <a:rPr lang="ja-JP" altLang="ja-JP" sz="2000" dirty="0"/>
              <a:t>周波数</a:t>
            </a:r>
            <a:r>
              <a:rPr lang="en-US" altLang="ja-JP" sz="2000" dirty="0"/>
              <a:t>73 MHz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491" y="3310647"/>
            <a:ext cx="4481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2</a:t>
            </a:r>
            <a:r>
              <a:rPr kumimoji="1" lang="ja-JP" altLang="en-US" sz="2000" dirty="0" smtClean="0"/>
              <a:t>台の検出器：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ja-JP" sz="2000" dirty="0" smtClean="0"/>
              <a:t>フォトンカウッティング</a:t>
            </a:r>
            <a:r>
              <a:rPr lang="ja-JP" altLang="en-US" sz="2000" dirty="0" smtClean="0"/>
              <a:t>式　　　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ja-JP" sz="2000" dirty="0" smtClean="0"/>
              <a:t>光電子増</a:t>
            </a:r>
            <a:r>
              <a:rPr lang="ja-JP" altLang="ja-JP" sz="2000" dirty="0"/>
              <a:t>倍管</a:t>
            </a:r>
            <a:r>
              <a:rPr lang="en-US" altLang="ja-JP" sz="2000" dirty="0"/>
              <a:t>(</a:t>
            </a:r>
            <a:r>
              <a:rPr lang="en-US" altLang="ja-JP" sz="2000" dirty="0" smtClean="0"/>
              <a:t>PMT)</a:t>
            </a:r>
          </a:p>
          <a:p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　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SHG,THG</a:t>
            </a:r>
            <a:r>
              <a:rPr lang="ja-JP" altLang="en-US" sz="2000" dirty="0">
                <a:solidFill>
                  <a:srgbClr val="FF0000"/>
                </a:solidFill>
              </a:rPr>
              <a:t>同時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検出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左大かっこ 16"/>
          <p:cNvSpPr/>
          <p:nvPr/>
        </p:nvSpPr>
        <p:spPr bwMode="auto">
          <a:xfrm>
            <a:off x="517295" y="2137892"/>
            <a:ext cx="128786" cy="988216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5029810" y="5479314"/>
            <a:ext cx="3915174" cy="1112046"/>
            <a:chOff x="5574188" y="5775098"/>
            <a:chExt cx="3462308" cy="1084237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613154" y="5809054"/>
              <a:ext cx="3423342" cy="1050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1</a:t>
              </a:r>
              <a:r>
                <a:rPr lang="ja-JP" altLang="en-US" sz="2000" dirty="0"/>
                <a:t>枚</a:t>
              </a:r>
              <a:r>
                <a:rPr lang="en-US" altLang="ja-JP" sz="2000" dirty="0"/>
                <a:t>128*128</a:t>
              </a:r>
              <a:r>
                <a:rPr lang="ja-JP" altLang="en-US" sz="2000" dirty="0"/>
                <a:t>ピクセル，</a:t>
              </a:r>
              <a:r>
                <a:rPr lang="en-US" altLang="ja-JP" sz="2000" dirty="0"/>
                <a:t>400μm*400μm</a:t>
              </a:r>
              <a:r>
                <a:rPr lang="ja-JP" altLang="en-US" sz="2000" dirty="0"/>
                <a:t>の視野で</a:t>
              </a:r>
              <a:r>
                <a:rPr lang="en-US" altLang="ja-JP" sz="2000" dirty="0"/>
                <a:t>4</a:t>
              </a:r>
              <a:r>
                <a:rPr lang="ja-JP" altLang="en-US" sz="2000" dirty="0"/>
                <a:t>枚*</a:t>
              </a:r>
              <a:r>
                <a:rPr lang="en-US" altLang="ja-JP" sz="2000" dirty="0"/>
                <a:t>4</a:t>
              </a:r>
              <a:r>
                <a:rPr lang="ja-JP" altLang="en-US" sz="2000" dirty="0" smtClean="0"/>
                <a:t>枚</a:t>
              </a:r>
              <a:endParaRPr lang="en-US" altLang="ja-JP" sz="2000" dirty="0" smtClean="0"/>
            </a:p>
            <a:p>
              <a:r>
                <a:rPr lang="ja-JP" altLang="en-US" sz="2400" dirty="0" smtClean="0"/>
                <a:t>測定領域　</a:t>
              </a:r>
              <a:r>
                <a:rPr lang="en-US" altLang="ja-JP" sz="2400" dirty="0" smtClean="0"/>
                <a:t>1.6mm*1.6mm</a:t>
              </a:r>
              <a:endParaRPr kumimoji="1" lang="ja-JP" altLang="en-US" sz="2400" dirty="0"/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5574188" y="5775098"/>
              <a:ext cx="3423342" cy="1084237"/>
            </a:xfrm>
            <a:prstGeom prst="rect">
              <a:avLst/>
            </a:prstGeom>
            <a:noFill/>
            <a:ln w="22225" cap="flat" cmpd="sng" algn="ctr">
              <a:solidFill>
                <a:srgbClr val="093B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96456" y="4735241"/>
            <a:ext cx="4658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測定時間：</a:t>
            </a:r>
            <a:r>
              <a:rPr lang="en-US" altLang="ja-JP" sz="2400" dirty="0" smtClean="0"/>
              <a:t>0.5</a:t>
            </a:r>
            <a:r>
              <a:rPr lang="ja-JP" altLang="en-US" sz="2400" dirty="0" smtClean="0"/>
              <a:t>枚 </a:t>
            </a:r>
            <a:r>
              <a:rPr lang="en-US" altLang="ja-JP" sz="2400" dirty="0" smtClean="0"/>
              <a:t>/ </a:t>
            </a:r>
            <a:r>
              <a:rPr lang="ja-JP" altLang="en-US" sz="2400" dirty="0" smtClean="0"/>
              <a:t>秒</a:t>
            </a:r>
            <a:endParaRPr lang="en-US" altLang="ja-JP" sz="2400" dirty="0" smtClean="0"/>
          </a:p>
          <a:p>
            <a:r>
              <a:rPr lang="ja-JP" altLang="en-US" sz="2400" dirty="0" smtClean="0"/>
              <a:t>  </a:t>
            </a:r>
            <a:r>
              <a:rPr lang="en-US" altLang="ja-JP" sz="2400" dirty="0" smtClean="0"/>
              <a:t>4</a:t>
            </a:r>
            <a:r>
              <a:rPr lang="ja-JP" altLang="en-US" sz="2400" dirty="0" smtClean="0"/>
              <a:t>枚*</a:t>
            </a:r>
            <a:r>
              <a:rPr lang="en-US" altLang="ja-JP" sz="2400" dirty="0" smtClean="0"/>
              <a:t>4</a:t>
            </a:r>
            <a:r>
              <a:rPr lang="ja-JP" altLang="en-US" sz="2400" dirty="0" smtClean="0"/>
              <a:t>枚：</a:t>
            </a:r>
            <a:r>
              <a:rPr lang="en-US" altLang="ja-JP" sz="2400" dirty="0" smtClean="0"/>
              <a:t>32</a:t>
            </a:r>
            <a:r>
              <a:rPr lang="ja-JP" altLang="en-US" sz="2400" dirty="0" smtClean="0"/>
              <a:t>秒</a:t>
            </a:r>
            <a:r>
              <a:rPr lang="ja-JP" altLang="en-US" sz="2400" dirty="0"/>
              <a:t>　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615" y="5686025"/>
            <a:ext cx="504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面内空間</a:t>
            </a:r>
            <a:r>
              <a:rPr lang="ja-JP" altLang="en-US" sz="2400" dirty="0"/>
              <a:t>分解能</a:t>
            </a:r>
            <a:r>
              <a:rPr lang="ja-JP" altLang="en-US" sz="2400" dirty="0" smtClean="0"/>
              <a:t>：</a:t>
            </a:r>
            <a:endParaRPr lang="en-US" altLang="ja-JP" sz="2400" dirty="0" smtClean="0"/>
          </a:p>
          <a:p>
            <a:r>
              <a:rPr lang="en-US" altLang="ja-JP" sz="2400" dirty="0" smtClean="0"/>
              <a:t>                   1.5μm  / </a:t>
            </a:r>
            <a:r>
              <a:rPr lang="ja-JP" altLang="en-US" sz="2400" dirty="0" smtClean="0"/>
              <a:t>ピクセル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85950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879847"/>
              </p:ext>
            </p:extLst>
          </p:nvPr>
        </p:nvGraphicFramePr>
        <p:xfrm>
          <a:off x="12709" y="1362960"/>
          <a:ext cx="9131290" cy="5585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9"/>
                <a:gridCol w="2073498"/>
                <a:gridCol w="2099257"/>
                <a:gridCol w="2125014"/>
                <a:gridCol w="2021982"/>
              </a:tblGrid>
              <a:tr h="14711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創部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60000"/>
                      </a:schemeClr>
                    </a:solidFill>
                  </a:tcPr>
                </a:tc>
              </a:tr>
              <a:tr h="2057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  <a:p>
                      <a:pPr algn="ctr"/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8" y="2876078"/>
            <a:ext cx="2110212" cy="20882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68" y="2866068"/>
            <a:ext cx="2119902" cy="208309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92" y="2844693"/>
            <a:ext cx="2136535" cy="21295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5" y="2836731"/>
            <a:ext cx="2020558" cy="21365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0" y="4939156"/>
            <a:ext cx="2131577" cy="207219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98" y="4932006"/>
            <a:ext cx="2071820" cy="209650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18" y="4878658"/>
            <a:ext cx="2094897" cy="210878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22" y="4891536"/>
            <a:ext cx="2036410" cy="212957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2709" y="416489"/>
            <a:ext cx="767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計測結果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時系列</a:t>
            </a:r>
            <a:r>
              <a:rPr lang="en-US" altLang="ja-JP" sz="3600" dirty="0" smtClean="0"/>
              <a:t>)@</a:t>
            </a:r>
            <a:r>
              <a:rPr lang="ja-JP" altLang="en-US" sz="3600" dirty="0" smtClean="0"/>
              <a:t>深さ</a:t>
            </a:r>
            <a:r>
              <a:rPr lang="en-US" altLang="ja-JP" sz="3600" dirty="0" smtClean="0"/>
              <a:t>60μm</a:t>
            </a:r>
            <a:endParaRPr lang="ja-JP" altLang="en-US" sz="3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3382" y="1029773"/>
            <a:ext cx="245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Day5:</a:t>
            </a:r>
            <a:r>
              <a:rPr kumimoji="1" lang="ja-JP" altLang="en-US" dirty="0" smtClean="0"/>
              <a:t>炎症期</a:t>
            </a:r>
            <a:r>
              <a:rPr lang="en-US" altLang="ja-JP" dirty="0" err="1"/>
              <a:t>-</a:t>
            </a:r>
            <a:r>
              <a:rPr kumimoji="1" lang="ja-JP" altLang="en-US" dirty="0" smtClean="0"/>
              <a:t>増殖期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46740" y="1018572"/>
            <a:ext cx="217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Day10:</a:t>
            </a:r>
            <a:r>
              <a:rPr kumimoji="1" lang="ja-JP" altLang="en-US" dirty="0" smtClean="0"/>
              <a:t>増殖期後期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30098" y="1018572"/>
            <a:ext cx="217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Day20:</a:t>
            </a:r>
            <a:r>
              <a:rPr lang="ja-JP" altLang="en-US" dirty="0"/>
              <a:t>成熟期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04308" y="1004403"/>
            <a:ext cx="218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Day30</a:t>
            </a:r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221" y="1373735"/>
            <a:ext cx="1993748" cy="146299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578" y="1375899"/>
            <a:ext cx="2021440" cy="1460832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708" y="1384226"/>
            <a:ext cx="2029425" cy="14194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8823" y="1386311"/>
            <a:ext cx="1947909" cy="1426998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 bwMode="auto">
          <a:xfrm>
            <a:off x="1339404" y="1906073"/>
            <a:ext cx="721215" cy="17320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3" name="円/楕円 32"/>
          <p:cNvSpPr/>
          <p:nvPr/>
        </p:nvSpPr>
        <p:spPr bwMode="auto">
          <a:xfrm>
            <a:off x="3449062" y="1940899"/>
            <a:ext cx="721215" cy="17320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4" name="円/楕円 33"/>
          <p:cNvSpPr/>
          <p:nvPr/>
        </p:nvSpPr>
        <p:spPr bwMode="auto">
          <a:xfrm>
            <a:off x="5547776" y="1913352"/>
            <a:ext cx="721215" cy="17320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5" name="円/楕円 34"/>
          <p:cNvSpPr/>
          <p:nvPr/>
        </p:nvSpPr>
        <p:spPr bwMode="auto">
          <a:xfrm>
            <a:off x="7662928" y="1928215"/>
            <a:ext cx="721215" cy="17320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5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3" y="3031524"/>
            <a:ext cx="1787611" cy="397887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438143"/>
            <a:ext cx="708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測定結果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深さ分解</a:t>
            </a:r>
            <a:r>
              <a:rPr lang="en-US" altLang="ja-JP" sz="3600" dirty="0" smtClean="0"/>
              <a:t>)@5</a:t>
            </a:r>
            <a:r>
              <a:rPr lang="ja-JP" altLang="en-US" sz="3600" dirty="0" smtClean="0"/>
              <a:t>日目</a:t>
            </a:r>
            <a:endParaRPr lang="ja-JP" altLang="en-US" sz="3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93" y="3104793"/>
            <a:ext cx="3753207" cy="375320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782"/>
            <a:ext cx="3764692" cy="37646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432738" y="3104792"/>
            <a:ext cx="156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SHG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1094" y="3108782"/>
            <a:ext cx="156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</a:rPr>
              <a:t>TH</a:t>
            </a:r>
            <a:r>
              <a:rPr lang="en-US" altLang="ja-JP" sz="3200" b="1" dirty="0">
                <a:solidFill>
                  <a:schemeClr val="bg1"/>
                </a:solidFill>
              </a:rPr>
              <a:t>G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55266" y="332318"/>
            <a:ext cx="27093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増殖期前期</a:t>
            </a:r>
            <a:endParaRPr kumimoji="1" lang="en-US" altLang="ja-JP" sz="3600" b="1" dirty="0" smtClean="0">
              <a:solidFill>
                <a:srgbClr val="FF0000"/>
              </a:solidFill>
            </a:endParaRPr>
          </a:p>
        </p:txBody>
      </p:sp>
      <p:sp>
        <p:nvSpPr>
          <p:cNvPr id="21" name="右矢印 20"/>
          <p:cNvSpPr/>
          <p:nvPr/>
        </p:nvSpPr>
        <p:spPr bwMode="auto">
          <a:xfrm>
            <a:off x="6212069" y="1419513"/>
            <a:ext cx="539694" cy="373360"/>
          </a:xfrm>
          <a:prstGeom prst="rightArrow">
            <a:avLst/>
          </a:prstGeom>
          <a:solidFill>
            <a:srgbClr val="D900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5452533" y="2380542"/>
            <a:ext cx="1223027" cy="373360"/>
          </a:xfrm>
          <a:prstGeom prst="rightArrow">
            <a:avLst/>
          </a:prstGeom>
          <a:solidFill>
            <a:srgbClr val="3BAF0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26001" y="1067584"/>
            <a:ext cx="2663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D900F4"/>
                </a:solidFill>
              </a:rPr>
              <a:t>創部表面</a:t>
            </a:r>
            <a:endParaRPr lang="en-US" altLang="ja-JP" sz="3200" dirty="0" smtClean="0">
              <a:solidFill>
                <a:srgbClr val="D900F4"/>
              </a:solidFill>
            </a:endParaRPr>
          </a:p>
          <a:p>
            <a:r>
              <a:rPr lang="ja-JP" altLang="en-US" sz="3200" dirty="0">
                <a:solidFill>
                  <a:srgbClr val="D900F4"/>
                </a:solidFill>
              </a:rPr>
              <a:t>修復</a:t>
            </a:r>
            <a:r>
              <a:rPr kumimoji="1" lang="ja-JP" altLang="en-US" sz="3200" dirty="0" smtClean="0">
                <a:solidFill>
                  <a:srgbClr val="D900F4"/>
                </a:solidFill>
              </a:rPr>
              <a:t>段階</a:t>
            </a:r>
            <a:endParaRPr kumimoji="1" lang="en-US" altLang="ja-JP" sz="3200" dirty="0" smtClean="0">
              <a:solidFill>
                <a:srgbClr val="D900F4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26001" y="2090169"/>
            <a:ext cx="270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3BAF01"/>
                </a:solidFill>
              </a:rPr>
              <a:t>コラーゲン</a:t>
            </a:r>
            <a:endParaRPr lang="en-US" altLang="ja-JP" sz="2800" dirty="0" smtClean="0">
              <a:solidFill>
                <a:srgbClr val="3BAF01"/>
              </a:solidFill>
            </a:endParaRPr>
          </a:p>
          <a:p>
            <a:r>
              <a:rPr lang="ja-JP" altLang="en-US" sz="2800" dirty="0" smtClean="0">
                <a:solidFill>
                  <a:srgbClr val="3BAF01"/>
                </a:solidFill>
              </a:rPr>
              <a:t>未生成</a:t>
            </a:r>
            <a:endParaRPr kumimoji="1" lang="en-US" altLang="ja-JP" sz="2800" dirty="0" smtClean="0">
              <a:solidFill>
                <a:srgbClr val="3BAF0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" y="1032958"/>
            <a:ext cx="2346670" cy="1939914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721912" y="2305612"/>
            <a:ext cx="281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3BAF01"/>
                </a:solidFill>
              </a:rPr>
              <a:t>SHG</a:t>
            </a:r>
            <a:r>
              <a:rPr kumimoji="1" lang="ja-JP" altLang="en-US" sz="2800" dirty="0" smtClean="0">
                <a:solidFill>
                  <a:srgbClr val="3BAF01"/>
                </a:solidFill>
              </a:rPr>
              <a:t>：信号無し</a:t>
            </a:r>
            <a:endParaRPr kumimoji="1" lang="ja-JP" altLang="en-US" sz="2800" dirty="0">
              <a:solidFill>
                <a:srgbClr val="3BAF0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721912" y="1344583"/>
            <a:ext cx="3483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D900F4"/>
                </a:solidFill>
              </a:rPr>
              <a:t>THG</a:t>
            </a:r>
            <a:r>
              <a:rPr lang="ja-JP" altLang="en-US" sz="2800" dirty="0">
                <a:solidFill>
                  <a:srgbClr val="D900F4"/>
                </a:solidFill>
              </a:rPr>
              <a:t>：</a:t>
            </a:r>
            <a:r>
              <a:rPr lang="en-US" altLang="ja-JP" sz="2800" dirty="0">
                <a:solidFill>
                  <a:srgbClr val="D900F4"/>
                </a:solidFill>
              </a:rPr>
              <a:t>140μm</a:t>
            </a:r>
            <a:r>
              <a:rPr lang="ja-JP" altLang="en-US" sz="2800" dirty="0">
                <a:solidFill>
                  <a:srgbClr val="D900F4"/>
                </a:solidFill>
              </a:rPr>
              <a:t>～確認</a:t>
            </a:r>
            <a:endParaRPr lang="en-US" altLang="ja-JP" sz="2800" dirty="0">
              <a:solidFill>
                <a:srgbClr val="D900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51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3" y="3031524"/>
            <a:ext cx="1787611" cy="397887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438143"/>
            <a:ext cx="708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測定結果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深さ分解</a:t>
            </a:r>
            <a:r>
              <a:rPr lang="en-US" altLang="ja-JP" sz="3600" dirty="0" smtClean="0"/>
              <a:t>)@20</a:t>
            </a:r>
            <a:r>
              <a:rPr lang="ja-JP" altLang="en-US" sz="3600" dirty="0" smtClean="0"/>
              <a:t>日目</a:t>
            </a:r>
            <a:endParaRPr lang="ja-JP" altLang="en-US" sz="3600" dirty="0"/>
          </a:p>
        </p:txBody>
      </p:sp>
      <p:sp>
        <p:nvSpPr>
          <p:cNvPr id="21" name="右矢印 20"/>
          <p:cNvSpPr/>
          <p:nvPr/>
        </p:nvSpPr>
        <p:spPr bwMode="auto">
          <a:xfrm>
            <a:off x="5752709" y="1380602"/>
            <a:ext cx="539694" cy="373360"/>
          </a:xfrm>
          <a:prstGeom prst="rightArrow">
            <a:avLst/>
          </a:prstGeom>
          <a:solidFill>
            <a:srgbClr val="D900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5752709" y="2342375"/>
            <a:ext cx="539694" cy="373360"/>
          </a:xfrm>
          <a:prstGeom prst="rightArrow">
            <a:avLst/>
          </a:prstGeom>
          <a:solidFill>
            <a:srgbClr val="3BAF0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39888" y="1090229"/>
            <a:ext cx="2063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D900F4"/>
                </a:solidFill>
              </a:rPr>
              <a:t>創部表面が</a:t>
            </a:r>
            <a:endParaRPr kumimoji="1" lang="en-US" altLang="ja-JP" sz="2800" dirty="0" smtClean="0">
              <a:solidFill>
                <a:srgbClr val="D900F4"/>
              </a:solidFill>
            </a:endParaRPr>
          </a:p>
          <a:p>
            <a:r>
              <a:rPr kumimoji="1" lang="ja-JP" altLang="en-US" sz="2800" dirty="0" smtClean="0">
                <a:solidFill>
                  <a:srgbClr val="D900F4"/>
                </a:solidFill>
              </a:rPr>
              <a:t>塞がれる</a:t>
            </a:r>
            <a:endParaRPr kumimoji="1" lang="en-US" altLang="ja-JP" sz="2800" dirty="0" smtClean="0">
              <a:solidFill>
                <a:srgbClr val="D900F4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39888" y="2113557"/>
            <a:ext cx="266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3BAF01"/>
                </a:solidFill>
              </a:rPr>
              <a:t>コラーゲン生成</a:t>
            </a:r>
            <a:endParaRPr lang="en-US" altLang="ja-JP" sz="2400" dirty="0" smtClean="0">
              <a:solidFill>
                <a:srgbClr val="3BAF01"/>
              </a:solidFill>
            </a:endParaRPr>
          </a:p>
          <a:p>
            <a:r>
              <a:rPr lang="ja-JP" altLang="en-US" sz="2400" dirty="0" smtClean="0">
                <a:solidFill>
                  <a:srgbClr val="3BAF01"/>
                </a:solidFill>
              </a:rPr>
              <a:t>未発達・ばらばら</a:t>
            </a:r>
            <a:endParaRPr lang="en-US" altLang="ja-JP" sz="2400" dirty="0" smtClean="0">
              <a:solidFill>
                <a:srgbClr val="3BAF01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" y="3113031"/>
            <a:ext cx="3701684" cy="370168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693394" y="3148000"/>
            <a:ext cx="10465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/>
              <a:t>TH</a:t>
            </a:r>
            <a:r>
              <a:rPr lang="en-US" altLang="ja-JP" sz="3200" b="1" dirty="0"/>
              <a:t>G</a:t>
            </a:r>
            <a:endParaRPr kumimoji="1" lang="ja-JP" altLang="en-US" sz="3200" b="1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75" y="3113032"/>
            <a:ext cx="3744968" cy="3744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5391171" y="3165018"/>
            <a:ext cx="11082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SHG</a:t>
            </a:r>
            <a:endParaRPr kumimoji="1" lang="ja-JP" altLang="en-US" sz="3200" b="1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" y="1081289"/>
            <a:ext cx="2346669" cy="1842513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2466785" y="2052002"/>
            <a:ext cx="3412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3BAF01"/>
                </a:solidFill>
              </a:rPr>
              <a:t>SHG</a:t>
            </a:r>
            <a:r>
              <a:rPr lang="ja-JP" altLang="en-US" sz="2800" dirty="0" smtClean="0">
                <a:solidFill>
                  <a:srgbClr val="3BAF01"/>
                </a:solidFill>
              </a:rPr>
              <a:t>：</a:t>
            </a:r>
            <a:r>
              <a:rPr lang="en-US" altLang="ja-JP" sz="2800" dirty="0" smtClean="0">
                <a:solidFill>
                  <a:srgbClr val="3BAF01"/>
                </a:solidFill>
              </a:rPr>
              <a:t>80μm</a:t>
            </a:r>
            <a:r>
              <a:rPr lang="ja-JP" altLang="en-US" sz="2800" dirty="0">
                <a:solidFill>
                  <a:srgbClr val="3BAF01"/>
                </a:solidFill>
              </a:rPr>
              <a:t>～</a:t>
            </a:r>
            <a:r>
              <a:rPr lang="ja-JP" altLang="en-US" sz="2800" dirty="0" smtClean="0">
                <a:solidFill>
                  <a:srgbClr val="3BAF01"/>
                </a:solidFill>
              </a:rPr>
              <a:t>発生</a:t>
            </a:r>
            <a:endParaRPr lang="en-US" altLang="ja-JP" sz="2800" dirty="0" smtClean="0">
              <a:solidFill>
                <a:srgbClr val="3BAF01"/>
              </a:solidFill>
            </a:endParaRPr>
          </a:p>
          <a:p>
            <a:r>
              <a:rPr kumimoji="1" lang="ja-JP" altLang="en-US" sz="2800" dirty="0">
                <a:solidFill>
                  <a:srgbClr val="3BAF01"/>
                </a:solidFill>
              </a:rPr>
              <a:t>　</a:t>
            </a:r>
            <a:r>
              <a:rPr kumimoji="1" lang="ja-JP" altLang="en-US" sz="2800" dirty="0" smtClean="0">
                <a:solidFill>
                  <a:srgbClr val="3BAF01"/>
                </a:solidFill>
              </a:rPr>
              <a:t>　　低強度</a:t>
            </a:r>
            <a:endParaRPr kumimoji="1" lang="en-US" altLang="ja-JP" sz="2800" dirty="0" smtClean="0">
              <a:solidFill>
                <a:srgbClr val="3BAF0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5466" y="332318"/>
            <a:ext cx="1651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成熟期</a:t>
            </a:r>
            <a:endParaRPr kumimoji="1" lang="en-US" altLang="ja-JP" sz="3600" b="1" dirty="0" smtClean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66785" y="1305672"/>
            <a:ext cx="3412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D900F4"/>
                </a:solidFill>
              </a:rPr>
              <a:t>T</a:t>
            </a:r>
            <a:r>
              <a:rPr lang="en-US" altLang="ja-JP" sz="2800" dirty="0" smtClean="0">
                <a:solidFill>
                  <a:srgbClr val="D900F4"/>
                </a:solidFill>
              </a:rPr>
              <a:t>HG</a:t>
            </a:r>
            <a:r>
              <a:rPr lang="ja-JP" altLang="en-US" sz="2800" dirty="0" smtClean="0">
                <a:solidFill>
                  <a:srgbClr val="D900F4"/>
                </a:solidFill>
              </a:rPr>
              <a:t>：</a:t>
            </a:r>
            <a:r>
              <a:rPr lang="en-US" altLang="ja-JP" sz="2800" dirty="0" smtClean="0">
                <a:solidFill>
                  <a:srgbClr val="D900F4"/>
                </a:solidFill>
              </a:rPr>
              <a:t>20μm</a:t>
            </a:r>
            <a:r>
              <a:rPr lang="ja-JP" altLang="en-US" sz="2800" dirty="0">
                <a:solidFill>
                  <a:srgbClr val="D900F4"/>
                </a:solidFill>
              </a:rPr>
              <a:t>～</a:t>
            </a:r>
            <a:r>
              <a:rPr lang="ja-JP" altLang="en-US" sz="2800" dirty="0" smtClean="0">
                <a:solidFill>
                  <a:srgbClr val="D900F4"/>
                </a:solidFill>
              </a:rPr>
              <a:t>発生</a:t>
            </a:r>
            <a:endParaRPr kumimoji="1" lang="en-US" altLang="ja-JP" sz="2800" dirty="0" smtClean="0">
              <a:solidFill>
                <a:srgbClr val="D900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70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78" y="3113032"/>
            <a:ext cx="3816203" cy="374496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" y="3139246"/>
            <a:ext cx="3687434" cy="36874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3" y="3031524"/>
            <a:ext cx="1787611" cy="397887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438143"/>
            <a:ext cx="708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測定結果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深さ分解</a:t>
            </a:r>
            <a:r>
              <a:rPr lang="en-US" altLang="ja-JP" sz="3600" dirty="0" smtClean="0"/>
              <a:t>)@30</a:t>
            </a:r>
            <a:r>
              <a:rPr lang="ja-JP" altLang="en-US" sz="3600" dirty="0" smtClean="0"/>
              <a:t>日目</a:t>
            </a:r>
            <a:endParaRPr lang="ja-JP" altLang="en-US" sz="3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9291" y="2088609"/>
            <a:ext cx="3547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BAF01"/>
                </a:solidFill>
              </a:rPr>
              <a:t>SHG</a:t>
            </a:r>
            <a:r>
              <a:rPr kumimoji="1" lang="ja-JP" altLang="en-US" sz="2400" dirty="0" smtClean="0">
                <a:solidFill>
                  <a:srgbClr val="3BAF01"/>
                </a:solidFill>
              </a:rPr>
              <a:t>：</a:t>
            </a:r>
            <a:r>
              <a:rPr kumimoji="1" lang="en-US" altLang="ja-JP" sz="2400" dirty="0" smtClean="0">
                <a:solidFill>
                  <a:srgbClr val="3BAF01"/>
                </a:solidFill>
              </a:rPr>
              <a:t>20</a:t>
            </a:r>
            <a:r>
              <a:rPr lang="en-US" altLang="ja-JP" sz="2400" dirty="0" smtClean="0">
                <a:solidFill>
                  <a:srgbClr val="3BAF01"/>
                </a:solidFill>
              </a:rPr>
              <a:t>μm</a:t>
            </a:r>
            <a:r>
              <a:rPr lang="ja-JP" altLang="en-US" sz="2400" dirty="0" smtClean="0">
                <a:solidFill>
                  <a:srgbClr val="3BAF01"/>
                </a:solidFill>
              </a:rPr>
              <a:t>でも確認</a:t>
            </a:r>
            <a:endParaRPr lang="en-US" altLang="ja-JP" sz="2400" dirty="0" smtClean="0">
              <a:solidFill>
                <a:srgbClr val="3BAF01"/>
              </a:solidFill>
            </a:endParaRPr>
          </a:p>
          <a:p>
            <a:r>
              <a:rPr kumimoji="1" lang="ja-JP" altLang="en-US" sz="2400" dirty="0">
                <a:solidFill>
                  <a:srgbClr val="3BAF01"/>
                </a:solidFill>
              </a:rPr>
              <a:t>　</a:t>
            </a:r>
            <a:r>
              <a:rPr kumimoji="1" lang="ja-JP" altLang="en-US" sz="2400" dirty="0" smtClean="0">
                <a:solidFill>
                  <a:srgbClr val="3BAF01"/>
                </a:solidFill>
              </a:rPr>
              <a:t>　　</a:t>
            </a:r>
            <a:r>
              <a:rPr kumimoji="1" lang="en-US" altLang="ja-JP" sz="2400" dirty="0" smtClean="0">
                <a:solidFill>
                  <a:srgbClr val="3BAF01"/>
                </a:solidFill>
              </a:rPr>
              <a:t>80</a:t>
            </a:r>
            <a:r>
              <a:rPr lang="en-US" altLang="ja-JP" sz="2400" dirty="0" smtClean="0">
                <a:solidFill>
                  <a:srgbClr val="3BAF01"/>
                </a:solidFill>
              </a:rPr>
              <a:t>μm</a:t>
            </a:r>
            <a:r>
              <a:rPr lang="ja-JP" altLang="en-US" sz="2400" dirty="0" smtClean="0">
                <a:solidFill>
                  <a:srgbClr val="3BAF01"/>
                </a:solidFill>
              </a:rPr>
              <a:t>～線維状</a:t>
            </a:r>
            <a:endParaRPr kumimoji="1" lang="en-US" altLang="ja-JP" sz="2400" dirty="0" smtClean="0">
              <a:solidFill>
                <a:srgbClr val="3BAF01"/>
              </a:solidFill>
            </a:endParaRPr>
          </a:p>
        </p:txBody>
      </p:sp>
      <p:sp>
        <p:nvSpPr>
          <p:cNvPr id="21" name="右矢印 20"/>
          <p:cNvSpPr/>
          <p:nvPr/>
        </p:nvSpPr>
        <p:spPr bwMode="auto">
          <a:xfrm>
            <a:off x="5626007" y="1479783"/>
            <a:ext cx="539694" cy="373360"/>
          </a:xfrm>
          <a:prstGeom prst="rightArrow">
            <a:avLst/>
          </a:prstGeom>
          <a:solidFill>
            <a:srgbClr val="D900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5626007" y="2317427"/>
            <a:ext cx="539694" cy="373360"/>
          </a:xfrm>
          <a:prstGeom prst="rightArrow">
            <a:avLst/>
          </a:prstGeom>
          <a:solidFill>
            <a:srgbClr val="3BAF0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823" y="2923802"/>
            <a:ext cx="1570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科研製薬株式会社</a:t>
            </a:r>
            <a:r>
              <a:rPr lang="en-US" altLang="ja-JP" sz="800" dirty="0" smtClean="0"/>
              <a:t>HP</a:t>
            </a:r>
            <a:r>
              <a:rPr lang="ja-JP" altLang="en-US" sz="800" dirty="0" smtClean="0"/>
              <a:t>より抜粋</a:t>
            </a:r>
            <a:endParaRPr kumimoji="1" lang="ja-JP" altLang="en-US" sz="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40782" y="1250965"/>
            <a:ext cx="304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D900F4"/>
                </a:solidFill>
              </a:rPr>
              <a:t>表皮と真皮の境界が明確化？</a:t>
            </a:r>
            <a:endParaRPr lang="en-US" altLang="ja-JP" sz="2400" dirty="0" smtClean="0">
              <a:solidFill>
                <a:srgbClr val="D900F4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40782" y="2088609"/>
            <a:ext cx="286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3BAF01"/>
                </a:solidFill>
              </a:rPr>
              <a:t>新生コラーゲンの高次構造化</a:t>
            </a:r>
            <a:endParaRPr lang="en-US" altLang="ja-JP" sz="2400" dirty="0" smtClean="0">
              <a:solidFill>
                <a:srgbClr val="3BAF0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93394" y="3148000"/>
            <a:ext cx="10465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/>
              <a:t>TH</a:t>
            </a:r>
            <a:r>
              <a:rPr lang="en-US" altLang="ja-JP" sz="3200" b="1" dirty="0"/>
              <a:t>G</a:t>
            </a:r>
            <a:endParaRPr kumimoji="1" lang="ja-JP" altLang="en-US" sz="32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469924" y="3113032"/>
            <a:ext cx="11082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SHG</a:t>
            </a:r>
            <a:endParaRPr kumimoji="1" lang="ja-JP" altLang="en-US" sz="3200" b="1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2" y="1084475"/>
            <a:ext cx="2336499" cy="183932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155266" y="332318"/>
            <a:ext cx="27093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創痕の消失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79291" y="1435631"/>
            <a:ext cx="312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D900F4"/>
                </a:solidFill>
              </a:rPr>
              <a:t>THG</a:t>
            </a:r>
            <a:r>
              <a:rPr lang="ja-JP" altLang="en-US" sz="2400" dirty="0" smtClean="0">
                <a:solidFill>
                  <a:srgbClr val="D900F4"/>
                </a:solidFill>
              </a:rPr>
              <a:t>：</a:t>
            </a:r>
            <a:r>
              <a:rPr lang="en-US" altLang="ja-JP" sz="2400" dirty="0" smtClean="0">
                <a:solidFill>
                  <a:srgbClr val="D900F4"/>
                </a:solidFill>
              </a:rPr>
              <a:t>20μm</a:t>
            </a:r>
            <a:r>
              <a:rPr lang="ja-JP" altLang="en-US" sz="2400" dirty="0" smtClean="0">
                <a:solidFill>
                  <a:srgbClr val="D900F4"/>
                </a:solidFill>
              </a:rPr>
              <a:t>で高強度</a:t>
            </a:r>
            <a:endParaRPr lang="en-US" altLang="ja-JP" sz="2400" dirty="0" smtClean="0">
              <a:solidFill>
                <a:srgbClr val="D900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44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ーマ1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テーマ1" id="{05E8006F-852A-42A4-82B8-3E0BFC1C3300}" vid="{59738249-AB0D-451A-A500-1A759A7D78F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3283</TotalTime>
  <Words>715</Words>
  <Application>Microsoft Office PowerPoint</Application>
  <PresentationFormat>画面に合わせる (4:3)</PresentationFormat>
  <Paragraphs>188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ＭＳ Ｐゴシック</vt:lpstr>
      <vt:lpstr>ＭＳ ゴシック</vt:lpstr>
      <vt:lpstr>Osaka</vt:lpstr>
      <vt:lpstr>Arial</vt:lpstr>
      <vt:lpstr>Calibri</vt:lpstr>
      <vt:lpstr>Times New Roman</vt:lpstr>
      <vt:lpstr>テーマ1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Atsuta</dc:creator>
  <cp:lastModifiedBy>jp</cp:lastModifiedBy>
  <cp:revision>165</cp:revision>
  <cp:lastPrinted>2015-09-26T03:41:39Z</cp:lastPrinted>
  <dcterms:created xsi:type="dcterms:W3CDTF">2014-09-15T08:26:10Z</dcterms:created>
  <dcterms:modified xsi:type="dcterms:W3CDTF">2015-09-26T06:17:04Z</dcterms:modified>
</cp:coreProperties>
</file>