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81" r:id="rId2"/>
    <p:sldId id="288" r:id="rId3"/>
    <p:sldId id="280" r:id="rId4"/>
    <p:sldId id="287" r:id="rId5"/>
    <p:sldId id="279" r:id="rId6"/>
    <p:sldId id="271" r:id="rId7"/>
    <p:sldId id="272" r:id="rId8"/>
    <p:sldId id="276" r:id="rId9"/>
    <p:sldId id="293" r:id="rId10"/>
    <p:sldId id="289" r:id="rId11"/>
    <p:sldId id="294" r:id="rId12"/>
    <p:sldId id="291" r:id="rId13"/>
    <p:sldId id="278" r:id="rId14"/>
    <p:sldId id="292" r:id="rId15"/>
    <p:sldId id="295" r:id="rId16"/>
    <p:sldId id="296" r:id="rId17"/>
    <p:sldId id="297" r:id="rId18"/>
  </p:sldIdLst>
  <p:sldSz cx="9906000" cy="6858000" type="A4"/>
  <p:notesSz cx="9945688"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安井 武史" initials="" lastIdx="1" clrIdx="0"/>
  <p:cmAuthor id="1" name="Atsuta"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00"/>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49" autoAdjust="0"/>
  </p:normalViewPr>
  <p:slideViewPr>
    <p:cSldViewPr>
      <p:cViewPr varScale="1">
        <p:scale>
          <a:sx n="64" d="100"/>
          <a:sy n="64" d="100"/>
        </p:scale>
        <p:origin x="1362" y="66"/>
      </p:cViewPr>
      <p:guideLst>
        <p:guide orient="horz" pos="2160"/>
        <p:guide pos="2880"/>
        <p:guide pos="312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9798" cy="342900"/>
          </a:xfrm>
          <a:prstGeom prst="rect">
            <a:avLst/>
          </a:prstGeom>
        </p:spPr>
        <p:txBody>
          <a:bodyPr vert="horz" lIns="91870" tIns="45935" rIns="91870" bIns="4593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33589" y="0"/>
            <a:ext cx="4309798" cy="342900"/>
          </a:xfrm>
          <a:prstGeom prst="rect">
            <a:avLst/>
          </a:prstGeom>
        </p:spPr>
        <p:txBody>
          <a:bodyPr vert="horz" lIns="91870" tIns="45935" rIns="91870" bIns="45935" rtlCol="0"/>
          <a:lstStyle>
            <a:lvl1pPr algn="r">
              <a:defRPr sz="1200"/>
            </a:lvl1pPr>
          </a:lstStyle>
          <a:p>
            <a:fld id="{279C3491-973F-444C-AE77-6F6AD4E7B8E7}" type="datetimeFigureOut">
              <a:rPr kumimoji="1" lang="ja-JP" altLang="en-US" smtClean="0"/>
              <a:t>2015/10/3</a:t>
            </a:fld>
            <a:endParaRPr kumimoji="1" lang="ja-JP" altLang="en-US"/>
          </a:p>
        </p:txBody>
      </p:sp>
      <p:sp>
        <p:nvSpPr>
          <p:cNvPr id="4" name="フッター プレースホルダー 3"/>
          <p:cNvSpPr>
            <a:spLocks noGrp="1"/>
          </p:cNvSpPr>
          <p:nvPr>
            <p:ph type="ftr" sz="quarter" idx="2"/>
          </p:nvPr>
        </p:nvSpPr>
        <p:spPr>
          <a:xfrm>
            <a:off x="1" y="6513910"/>
            <a:ext cx="4309798" cy="342900"/>
          </a:xfrm>
          <a:prstGeom prst="rect">
            <a:avLst/>
          </a:prstGeom>
        </p:spPr>
        <p:txBody>
          <a:bodyPr vert="horz" lIns="91870" tIns="45935" rIns="91870" bIns="4593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33589" y="6513910"/>
            <a:ext cx="4309798" cy="342900"/>
          </a:xfrm>
          <a:prstGeom prst="rect">
            <a:avLst/>
          </a:prstGeom>
        </p:spPr>
        <p:txBody>
          <a:bodyPr vert="horz" lIns="91870" tIns="45935" rIns="91870" bIns="45935" rtlCol="0" anchor="b"/>
          <a:lstStyle>
            <a:lvl1pPr algn="r">
              <a:defRPr sz="1200"/>
            </a:lvl1pPr>
          </a:lstStyle>
          <a:p>
            <a:fld id="{283B634F-4290-4880-89ED-B73C2B28249C}" type="slidenum">
              <a:rPr kumimoji="1" lang="ja-JP" altLang="en-US" smtClean="0"/>
              <a:t>‹#›</a:t>
            </a:fld>
            <a:endParaRPr kumimoji="1" lang="ja-JP" altLang="en-US"/>
          </a:p>
        </p:txBody>
      </p:sp>
    </p:spTree>
    <p:extLst>
      <p:ext uri="{BB962C8B-B14F-4D97-AF65-F5344CB8AC3E}">
        <p14:creationId xmlns:p14="http://schemas.microsoft.com/office/powerpoint/2010/main" val="4166656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9266"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3225" y="0"/>
            <a:ext cx="4310864" cy="342900"/>
          </a:xfrm>
          <a:prstGeom prst="rect">
            <a:avLst/>
          </a:prstGeom>
        </p:spPr>
        <p:txBody>
          <a:bodyPr vert="horz" lIns="91440" tIns="45720" rIns="91440" bIns="45720" rtlCol="0"/>
          <a:lstStyle>
            <a:lvl1pPr algn="r">
              <a:defRPr sz="1200"/>
            </a:lvl1pPr>
          </a:lstStyle>
          <a:p>
            <a:fld id="{C95B9BAB-ED14-954E-8F5C-A1799C3E4A45}" type="datetimeFigureOut">
              <a:rPr kumimoji="1" lang="ja-JP" altLang="en-US" smtClean="0"/>
              <a:t>2015/10/3</a:t>
            </a:fld>
            <a:endParaRPr kumimoji="1" lang="ja-JP" altLang="en-US"/>
          </a:p>
        </p:txBody>
      </p:sp>
      <p:sp>
        <p:nvSpPr>
          <p:cNvPr id="4" name="スライド イメージ プレースホルダー 3"/>
          <p:cNvSpPr>
            <a:spLocks noGrp="1" noRot="1" noChangeAspect="1"/>
          </p:cNvSpPr>
          <p:nvPr>
            <p:ph type="sldImg" idx="2"/>
          </p:nvPr>
        </p:nvSpPr>
        <p:spPr>
          <a:xfrm>
            <a:off x="3114675" y="514350"/>
            <a:ext cx="3716338"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4569" y="3257550"/>
            <a:ext cx="7956550" cy="30861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513"/>
            <a:ext cx="4309266"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3225" y="6513513"/>
            <a:ext cx="4310864" cy="342900"/>
          </a:xfrm>
          <a:prstGeom prst="rect">
            <a:avLst/>
          </a:prstGeom>
        </p:spPr>
        <p:txBody>
          <a:bodyPr vert="horz" lIns="91440" tIns="45720" rIns="91440" bIns="45720" rtlCol="0" anchor="b"/>
          <a:lstStyle>
            <a:lvl1pPr algn="r">
              <a:defRPr sz="1200"/>
            </a:lvl1pPr>
          </a:lstStyle>
          <a:p>
            <a:fld id="{C482FCBA-4B1B-EF40-9F94-22083DFC27D6}" type="slidenum">
              <a:rPr kumimoji="1" lang="ja-JP" altLang="en-US" smtClean="0"/>
              <a:t>‹#›</a:t>
            </a:fld>
            <a:endParaRPr kumimoji="1" lang="ja-JP" altLang="en-US"/>
          </a:p>
        </p:txBody>
      </p:sp>
    </p:spTree>
    <p:extLst>
      <p:ext uri="{BB962C8B-B14F-4D97-AF65-F5344CB8AC3E}">
        <p14:creationId xmlns:p14="http://schemas.microsoft.com/office/powerpoint/2010/main" val="342132056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2321D16-5063-5449-8249-C4B7895BB36F}" type="slidenum">
              <a:rPr lang="en-US" altLang="ja-JP"/>
              <a:pPr/>
              <a:t>1</a:t>
            </a:fld>
            <a:endParaRPr lang="en-US" altLang="ja-JP"/>
          </a:p>
        </p:txBody>
      </p:sp>
      <p:sp>
        <p:nvSpPr>
          <p:cNvPr id="47107" name="Rectangle 2"/>
          <p:cNvSpPr>
            <a:spLocks noGrp="1" noRot="1" noChangeAspect="1" noChangeArrowheads="1" noTextEdit="1"/>
          </p:cNvSpPr>
          <p:nvPr>
            <p:ph type="sldImg"/>
          </p:nvPr>
        </p:nvSpPr>
        <p:spPr>
          <a:xfrm>
            <a:off x="3114675" y="514350"/>
            <a:ext cx="3716338" cy="2571750"/>
          </a:xfrm>
          <a:ln/>
        </p:spPr>
      </p:sp>
      <p:sp>
        <p:nvSpPr>
          <p:cNvPr id="47108" name="Rectangle 3"/>
          <p:cNvSpPr>
            <a:spLocks noGrp="1" noChangeArrowheads="1"/>
          </p:cNvSpPr>
          <p:nvPr>
            <p:ph type="body" idx="1"/>
          </p:nvPr>
        </p:nvSpPr>
        <p:spPr>
          <a:noFill/>
          <a:ln/>
        </p:spPr>
        <p:txBody>
          <a:bodyPr/>
          <a:lstStyle/>
          <a:p>
            <a:pPr eaLnBrk="1" hangingPunct="1"/>
            <a:endParaRPr lang="ja-JP" altLang="en-US" dirty="0">
              <a:latin typeface="Times New Roman" pitchFamily="-108" charset="0"/>
              <a:ea typeface="ＭＳ Ｐ明朝" pitchFamily="-108" charset="-128"/>
            </a:endParaRPr>
          </a:p>
        </p:txBody>
      </p:sp>
    </p:spTree>
    <p:extLst>
      <p:ext uri="{BB962C8B-B14F-4D97-AF65-F5344CB8AC3E}">
        <p14:creationId xmlns:p14="http://schemas.microsoft.com/office/powerpoint/2010/main" val="340012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en-US" altLang="ja-JP" dirty="0" smtClean="0"/>
              <a:t>7</a:t>
            </a:r>
            <a:r>
              <a:rPr kumimoji="1" lang="ja-JP" altLang="en-US" dirty="0" smtClean="0"/>
              <a:t>：</a:t>
            </a:r>
            <a:r>
              <a:rPr kumimoji="1" lang="en-US" altLang="ja-JP" smtClean="0"/>
              <a:t>00</a:t>
            </a:r>
            <a:r>
              <a:rPr kumimoji="1" lang="ja-JP" altLang="en-US" smtClean="0"/>
              <a:t>～</a:t>
            </a:r>
            <a:r>
              <a:rPr kumimoji="1" lang="en-US" altLang="ja-JP" dirty="0" smtClean="0"/>
              <a:t>8</a:t>
            </a:r>
            <a:r>
              <a:rPr kumimoji="1" lang="ja-JP" altLang="en-US" dirty="0" smtClean="0"/>
              <a:t>：</a:t>
            </a:r>
            <a:r>
              <a:rPr kumimoji="1" lang="en-US" altLang="ja-JP" dirty="0" smtClean="0"/>
              <a:t>00)</a:t>
            </a:r>
            <a:endParaRPr kumimoji="1" lang="en-US" altLang="ja-JP" dirty="0" smtClean="0"/>
          </a:p>
          <a:p>
            <a:r>
              <a:rPr kumimoji="1" lang="ja-JP" altLang="en-US" dirty="0" smtClean="0"/>
              <a:t>こちらが先ほど示したセットアップで取得された</a:t>
            </a:r>
            <a:r>
              <a:rPr kumimoji="1" lang="en-US" altLang="ja-JP" dirty="0" smtClean="0"/>
              <a:t>SHG</a:t>
            </a:r>
            <a:r>
              <a:rPr kumimoji="1" lang="ja-JP" altLang="en-US" dirty="0" smtClean="0"/>
              <a:t>イメージ</a:t>
            </a:r>
            <a:endParaRPr kumimoji="1" lang="en-US" altLang="ja-JP" dirty="0" smtClean="0"/>
          </a:p>
          <a:p>
            <a:r>
              <a:rPr kumimoji="1" lang="ja-JP" altLang="en-US" dirty="0" smtClean="0"/>
              <a:t>ヒト総腸～切片サンプル 実際の位相差顕微鏡画像</a:t>
            </a:r>
            <a:endParaRPr kumimoji="1" lang="en-US" altLang="ja-JP" dirty="0" smtClean="0"/>
          </a:p>
          <a:p>
            <a:r>
              <a:rPr kumimoji="1" lang="ja-JP" altLang="en-US" dirty="0" smtClean="0"/>
              <a:t>外膜イメージ</a:t>
            </a:r>
            <a:endParaRPr kumimoji="1" lang="en-US" altLang="ja-JP" dirty="0" smtClean="0"/>
          </a:p>
          <a:p>
            <a:endParaRPr kumimoji="1" lang="en-US" altLang="ja-JP" dirty="0" smtClean="0"/>
          </a:p>
          <a:p>
            <a:r>
              <a:rPr kumimoji="1" lang="en-US" altLang="ja-JP" dirty="0" smtClean="0"/>
              <a:t>SHG</a:t>
            </a:r>
            <a:r>
              <a:rPr kumimoji="1" lang="ja-JP" altLang="en-US" dirty="0" smtClean="0"/>
              <a:t>イメージ取得条件は～</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C482FCBA-4B1B-EF40-9F94-22083DFC27D6}" type="slidenum">
              <a:rPr kumimoji="1" lang="ja-JP" altLang="en-US" smtClean="0"/>
              <a:t>10</a:t>
            </a:fld>
            <a:endParaRPr kumimoji="1" lang="ja-JP" altLang="en-US"/>
          </a:p>
        </p:txBody>
      </p:sp>
    </p:spTree>
    <p:extLst>
      <p:ext uri="{BB962C8B-B14F-4D97-AF65-F5344CB8AC3E}">
        <p14:creationId xmlns:p14="http://schemas.microsoft.com/office/powerpoint/2010/main" val="80053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(7</a:t>
            </a:r>
            <a:r>
              <a:rPr kumimoji="1" lang="ja-JP" altLang="en-US" dirty="0" smtClean="0"/>
              <a:t>：</a:t>
            </a:r>
            <a:r>
              <a:rPr kumimoji="1" lang="en-US" altLang="ja-JP" dirty="0" smtClean="0"/>
              <a:t>30</a:t>
            </a:r>
            <a:r>
              <a:rPr kumimoji="1" lang="ja-JP" altLang="en-US" dirty="0" smtClean="0"/>
              <a:t>～</a:t>
            </a:r>
            <a:r>
              <a:rPr kumimoji="1" lang="en-US" altLang="ja-JP" dirty="0" smtClean="0"/>
              <a:t>8</a:t>
            </a:r>
            <a:r>
              <a:rPr kumimoji="1" lang="ja-JP" altLang="en-US" dirty="0" smtClean="0"/>
              <a:t>：</a:t>
            </a:r>
            <a:r>
              <a:rPr kumimoji="1" lang="en-US" altLang="ja-JP" dirty="0" smtClean="0"/>
              <a:t>30)</a:t>
            </a:r>
          </a:p>
          <a:p>
            <a:r>
              <a:rPr kumimoji="1" lang="ja-JP" altLang="en-US" dirty="0" smtClean="0"/>
              <a:t>先ほどの外膜からステージを移動し，中膜のイメージを取得した．</a:t>
            </a:r>
            <a:endParaRPr kumimoji="1" lang="en-US" altLang="ja-JP" dirty="0" smtClean="0"/>
          </a:p>
          <a:p>
            <a:r>
              <a:rPr kumimoji="1" lang="en-US" altLang="ja-JP" dirty="0" smtClean="0"/>
              <a:t>SHG</a:t>
            </a:r>
            <a:r>
              <a:rPr kumimoji="1" lang="ja-JP" altLang="en-US" dirty="0" smtClean="0"/>
              <a:t>イメージ取得条件は先ほどと同じ</a:t>
            </a:r>
            <a:endParaRPr kumimoji="1" lang="en-US" altLang="ja-JP" dirty="0" smtClean="0"/>
          </a:p>
          <a:p>
            <a:endParaRPr kumimoji="1" lang="en-US" altLang="ja-JP" dirty="0" smtClean="0"/>
          </a:p>
          <a:p>
            <a:r>
              <a:rPr kumimoji="1" lang="ja-JP" altLang="en-US" dirty="0" smtClean="0"/>
              <a:t>こちらは　一方向に伸びている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482FCBA-4B1B-EF40-9F94-22083DFC27D6}" type="slidenum">
              <a:rPr kumimoji="1" lang="ja-JP" altLang="en-US" smtClean="0"/>
              <a:t>11</a:t>
            </a:fld>
            <a:endParaRPr kumimoji="1" lang="ja-JP" altLang="en-US"/>
          </a:p>
        </p:txBody>
      </p:sp>
    </p:spTree>
    <p:extLst>
      <p:ext uri="{BB962C8B-B14F-4D97-AF65-F5344CB8AC3E}">
        <p14:creationId xmlns:p14="http://schemas.microsoft.com/office/powerpoint/2010/main" val="238406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(8</a:t>
            </a:r>
            <a:r>
              <a:rPr kumimoji="1" lang="ja-JP" altLang="en-US" dirty="0" smtClean="0"/>
              <a:t>：</a:t>
            </a:r>
            <a:r>
              <a:rPr kumimoji="1" lang="en-US" altLang="ja-JP" dirty="0" smtClean="0"/>
              <a:t>30</a:t>
            </a:r>
            <a:r>
              <a:rPr kumimoji="1" lang="ja-JP" altLang="en-US" dirty="0" smtClean="0"/>
              <a:t>～</a:t>
            </a:r>
            <a:r>
              <a:rPr kumimoji="1" lang="en-US" altLang="ja-JP" dirty="0" smtClean="0"/>
              <a:t>9</a:t>
            </a:r>
            <a:r>
              <a:rPr kumimoji="1" lang="ja-JP" altLang="en-US" dirty="0" smtClean="0"/>
              <a:t>：</a:t>
            </a:r>
            <a:r>
              <a:rPr kumimoji="1" lang="en-US" altLang="ja-JP" dirty="0" smtClean="0"/>
              <a:t>30)</a:t>
            </a:r>
          </a:p>
          <a:p>
            <a:r>
              <a:rPr kumimoji="1" lang="ja-JP" altLang="en-US" dirty="0" smtClean="0"/>
              <a:t>ヒト皮膚の</a:t>
            </a:r>
            <a:r>
              <a:rPr kumimoji="1" lang="en-US" altLang="ja-JP" i="1" dirty="0" smtClean="0"/>
              <a:t>in vivo</a:t>
            </a:r>
            <a:r>
              <a:rPr kumimoji="1" lang="ja-JP" altLang="en-US" i="1" dirty="0" smtClean="0"/>
              <a:t>観察</a:t>
            </a:r>
            <a:endParaRPr kumimoji="1" lang="en-US" altLang="ja-JP" i="1" dirty="0" smtClean="0"/>
          </a:p>
          <a:p>
            <a:r>
              <a:rPr kumimoji="1" lang="ja-JP" altLang="en-US" i="1" dirty="0" smtClean="0"/>
              <a:t>倫理委員会の承認の下　実施</a:t>
            </a:r>
            <a:endParaRPr kumimoji="1" lang="en-US" altLang="ja-JP" i="1" dirty="0"/>
          </a:p>
          <a:p>
            <a:r>
              <a:rPr kumimoji="1" lang="ja-JP" altLang="en-US" i="1" dirty="0" smtClean="0"/>
              <a:t>ステージを深さ方向に移動させ取得．乳頭層～</a:t>
            </a:r>
            <a:endParaRPr kumimoji="1" lang="en-US" altLang="ja-JP" i="1" dirty="0" smtClean="0"/>
          </a:p>
          <a:p>
            <a:endParaRPr kumimoji="1" lang="en-US" altLang="ja-JP" i="1" dirty="0" smtClean="0"/>
          </a:p>
          <a:p>
            <a:r>
              <a:rPr kumimoji="1" lang="en-US" altLang="ja-JP" i="1" dirty="0" smtClean="0"/>
              <a:t>40mW</a:t>
            </a:r>
            <a:r>
              <a:rPr kumimoji="1" lang="ja-JP" altLang="en-US" i="1" dirty="0" smtClean="0"/>
              <a:t>では皮膚科の</a:t>
            </a:r>
            <a:r>
              <a:rPr kumimoji="1" lang="en-US" altLang="ja-JP" i="1" dirty="0" smtClean="0"/>
              <a:t>OK</a:t>
            </a:r>
            <a:r>
              <a:rPr kumimoji="1" lang="ja-JP" altLang="en-US" i="1" dirty="0" smtClean="0"/>
              <a:t>が出ている．</a:t>
            </a:r>
            <a:endParaRPr kumimoji="1" lang="en-US" altLang="ja-JP" i="1" dirty="0" smtClean="0"/>
          </a:p>
        </p:txBody>
      </p:sp>
      <p:sp>
        <p:nvSpPr>
          <p:cNvPr id="4" name="スライド番号プレースホルダー 3"/>
          <p:cNvSpPr>
            <a:spLocks noGrp="1"/>
          </p:cNvSpPr>
          <p:nvPr>
            <p:ph type="sldNum" sz="quarter" idx="10"/>
          </p:nvPr>
        </p:nvSpPr>
        <p:spPr/>
        <p:txBody>
          <a:bodyPr/>
          <a:lstStyle/>
          <a:p>
            <a:fld id="{C482FCBA-4B1B-EF40-9F94-22083DFC27D6}" type="slidenum">
              <a:rPr kumimoji="1" lang="ja-JP" altLang="en-US" smtClean="0"/>
              <a:t>12</a:t>
            </a:fld>
            <a:endParaRPr kumimoji="1" lang="ja-JP" altLang="en-US"/>
          </a:p>
        </p:txBody>
      </p:sp>
    </p:spTree>
    <p:extLst>
      <p:ext uri="{BB962C8B-B14F-4D97-AF65-F5344CB8AC3E}">
        <p14:creationId xmlns:p14="http://schemas.microsoft.com/office/powerpoint/2010/main" val="2221326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F638F-2614-0247-A2C6-796AF46653EC}" type="slidenum">
              <a:rPr lang="en-US" altLang="ja-JP"/>
              <a:pPr/>
              <a:t>16</a:t>
            </a:fld>
            <a:endParaRPr lang="en-US" altLang="ja-JP"/>
          </a:p>
        </p:txBody>
      </p:sp>
      <p:sp>
        <p:nvSpPr>
          <p:cNvPr id="673794" name="Rectangle 1026"/>
          <p:cNvSpPr>
            <a:spLocks noGrp="1" noRot="1" noChangeAspect="1" noChangeArrowheads="1"/>
          </p:cNvSpPr>
          <p:nvPr>
            <p:ph type="sldImg"/>
          </p:nvPr>
        </p:nvSpPr>
        <p:spPr bwMode="auto">
          <a:xfrm>
            <a:off x="3114675" y="514350"/>
            <a:ext cx="3716338" cy="2571750"/>
          </a:xfrm>
          <a:prstGeom prst="rect">
            <a:avLst/>
          </a:prstGeom>
          <a:solidFill>
            <a:srgbClr val="FFFFFF"/>
          </a:solidFill>
          <a:ln>
            <a:solidFill>
              <a:srgbClr val="000000"/>
            </a:solidFill>
            <a:miter lim="800000"/>
            <a:headEnd/>
            <a:tailEnd/>
          </a:ln>
        </p:spPr>
      </p:sp>
      <p:sp>
        <p:nvSpPr>
          <p:cNvPr id="673795" name="Rectangle 1027"/>
          <p:cNvSpPr>
            <a:spLocks noGrp="1" noChangeArrowheads="1"/>
          </p:cNvSpPr>
          <p:nvPr>
            <p:ph type="body" idx="1"/>
          </p:nvPr>
        </p:nvSpPr>
        <p:spPr bwMode="auto">
          <a:xfrm>
            <a:off x="1326094" y="3257550"/>
            <a:ext cx="7293505" cy="3086100"/>
          </a:xfrm>
          <a:prstGeom prst="rect">
            <a:avLst/>
          </a:prstGeom>
          <a:solidFill>
            <a:srgbClr val="FFFFFF"/>
          </a:solidFill>
          <a:ln>
            <a:solidFill>
              <a:srgbClr val="000000"/>
            </a:solidFill>
            <a:miter lim="800000"/>
            <a:headEnd/>
            <a:tailEnd/>
          </a:ln>
        </p:spPr>
        <p:txBody>
          <a:bodyPr>
            <a:prstTxWarp prst="textNoShape">
              <a:avLst/>
            </a:prstTxWarp>
          </a:bodyPr>
          <a:lstStyle/>
          <a:p>
            <a:r>
              <a:rPr lang="ja-JP" altLang="en-US" sz="1100" dirty="0" smtClean="0">
                <a:latin typeface="Times New Roman" charset="0"/>
                <a:ea typeface="ＭＳ Ｐ明朝" charset="-128"/>
                <a:cs typeface="ＭＳ Ｐ明朝" charset="-128"/>
              </a:rPr>
              <a:t>まず</a:t>
            </a:r>
            <a:r>
              <a:rPr lang="ja-JP" altLang="en-US" sz="1100" dirty="0">
                <a:latin typeface="Times New Roman" charset="0"/>
                <a:ea typeface="ＭＳ Ｐ明朝" charset="-128"/>
                <a:cs typeface="ＭＳ Ｐ明朝" charset="-128"/>
              </a:rPr>
              <a:t>第一に、コラーゲンの役割として、体全体及び臓器その他の</a:t>
            </a:r>
            <a:r>
              <a:rPr lang="ja-JP" altLang="en-US" sz="1100" b="1" dirty="0">
                <a:latin typeface="Times New Roman" charset="0"/>
                <a:ea typeface="ＭＳ Ｐ明朝" charset="-128"/>
                <a:cs typeface="ＭＳ Ｐ明朝" charset="-128"/>
              </a:rPr>
              <a:t>形を作り、それらを支え、結合したり境界を作ったりしています。第二の役割として細胞の足場としての働きがあります。この足場によって、細胞は分裂し増殖することができるのです。</a:t>
            </a:r>
            <a:endParaRPr lang="en-US" altLang="ja-JP" sz="1100" b="1" dirty="0">
              <a:latin typeface="Times New Roman" charset="0"/>
              <a:ea typeface="ＭＳ Ｐ明朝" charset="-128"/>
              <a:cs typeface="ＭＳ Ｐ明朝" charset="-128"/>
            </a:endParaRPr>
          </a:p>
          <a:p>
            <a:endParaRPr lang="en-US" altLang="ja-JP" sz="1100" b="1" dirty="0">
              <a:latin typeface="Times New Roman" charset="0"/>
              <a:ea typeface="ＭＳ Ｐ明朝" charset="-128"/>
              <a:cs typeface="ＭＳ Ｐ明朝" charset="-128"/>
            </a:endParaRPr>
          </a:p>
          <a:p>
            <a:r>
              <a:rPr lang="ja-JP" altLang="en-US" sz="1100" dirty="0">
                <a:latin typeface="Times New Roman" charset="0"/>
                <a:ea typeface="ＭＳ Ｐ明朝" charset="-128"/>
                <a:cs typeface="ＭＳ Ｐ明朝" charset="-128"/>
              </a:rPr>
              <a:t>これは細胞と細胞をくっつける糊（のり）のような役割を果たしているのと同時に、細胞を正しい位置に整然と配列させる区画あるいは仕切りのような役割も果たしていると考えられます。</a:t>
            </a:r>
            <a:endParaRPr lang="ja-JP" altLang="en-US" dirty="0"/>
          </a:p>
        </p:txBody>
      </p:sp>
    </p:spTree>
    <p:extLst>
      <p:ext uri="{BB962C8B-B14F-4D97-AF65-F5344CB8AC3E}">
        <p14:creationId xmlns:p14="http://schemas.microsoft.com/office/powerpoint/2010/main" val="262517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794B6-4EB8-4249-8B97-4D8C83FAB532}" type="slidenum">
              <a:rPr lang="en-US" altLang="ja-JP"/>
              <a:pPr/>
              <a:t>17</a:t>
            </a:fld>
            <a:endParaRPr lang="en-US" altLang="ja-JP"/>
          </a:p>
        </p:txBody>
      </p:sp>
      <p:sp>
        <p:nvSpPr>
          <p:cNvPr id="1116162" name="Rectangle 2"/>
          <p:cNvSpPr>
            <a:spLocks noGrp="1" noRot="1" noChangeAspect="1" noChangeArrowheads="1"/>
          </p:cNvSpPr>
          <p:nvPr>
            <p:ph type="sldImg"/>
          </p:nvPr>
        </p:nvSpPr>
        <p:spPr bwMode="auto">
          <a:xfrm>
            <a:off x="3236913" y="598488"/>
            <a:ext cx="3475037" cy="2405062"/>
          </a:xfrm>
          <a:prstGeom prst="rect">
            <a:avLst/>
          </a:prstGeom>
          <a:noFill/>
          <a:ln w="12700" cap="flat">
            <a:solidFill>
              <a:schemeClr val="tx1"/>
            </a:solidFill>
            <a:miter lim="800000"/>
            <a:headEnd/>
            <a:tailEnd/>
          </a:ln>
        </p:spPr>
      </p:sp>
      <p:sp>
        <p:nvSpPr>
          <p:cNvPr id="1116163" name="Rectangle 3"/>
          <p:cNvSpPr>
            <a:spLocks noGrp="1" noChangeArrowheads="1"/>
          </p:cNvSpPr>
          <p:nvPr>
            <p:ph type="body" idx="1"/>
          </p:nvPr>
        </p:nvSpPr>
        <p:spPr bwMode="auto">
          <a:xfrm>
            <a:off x="1420485" y="3264695"/>
            <a:ext cx="7811509" cy="3315891"/>
          </a:xfrm>
          <a:prstGeom prst="rect">
            <a:avLst/>
          </a:prstGeom>
          <a:noFill/>
          <a:ln w="12700">
            <a:miter lim="800000"/>
            <a:headEnd/>
            <a:tailEnd/>
          </a:ln>
        </p:spPr>
        <p:txBody>
          <a:bodyPr lIns="92075" tIns="47625" rIns="92075" bIns="47625">
            <a:prstTxWarp prst="textNoShape">
              <a:avLst/>
            </a:prstTxWarp>
          </a:bodyPr>
          <a:lstStyle/>
          <a:p>
            <a:endParaRPr lang="en-US" altLang="ja-JP" sz="1600" dirty="0" smtClean="0">
              <a:latin typeface="Arial"/>
              <a:cs typeface="Arial"/>
            </a:endParaRPr>
          </a:p>
        </p:txBody>
      </p:sp>
    </p:spTree>
    <p:extLst>
      <p:ext uri="{BB962C8B-B14F-4D97-AF65-F5344CB8AC3E}">
        <p14:creationId xmlns:p14="http://schemas.microsoft.com/office/powerpoint/2010/main" val="286879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(0</a:t>
            </a:r>
            <a:r>
              <a:rPr kumimoji="1" lang="ja-JP" altLang="en-US" dirty="0" smtClean="0"/>
              <a:t>：</a:t>
            </a:r>
            <a:r>
              <a:rPr kumimoji="1" lang="en-US" altLang="ja-JP" dirty="0" smtClean="0"/>
              <a:t>20</a:t>
            </a:r>
            <a:r>
              <a:rPr kumimoji="1" lang="ja-JP" altLang="en-US" dirty="0" smtClean="0"/>
              <a:t>～</a:t>
            </a:r>
            <a:r>
              <a:rPr kumimoji="1" lang="en-US" altLang="ja-JP" dirty="0" smtClean="0"/>
              <a:t>1</a:t>
            </a:r>
            <a:r>
              <a:rPr kumimoji="1" lang="ja-JP" altLang="en-US" dirty="0" smtClean="0"/>
              <a:t>：</a:t>
            </a:r>
            <a:r>
              <a:rPr kumimoji="1" lang="en-US" altLang="ja-JP" dirty="0" smtClean="0"/>
              <a:t>00)</a:t>
            </a:r>
          </a:p>
          <a:p>
            <a:r>
              <a:rPr kumimoji="1" lang="ja-JP" altLang="en-US" dirty="0" smtClean="0"/>
              <a:t>皮膚は我々の体全体を覆い，さまざまな役割をもっている．</a:t>
            </a:r>
            <a:endParaRPr kumimoji="1" lang="en-US" altLang="ja-JP" dirty="0" smtClean="0"/>
          </a:p>
          <a:p>
            <a:r>
              <a:rPr kumimoji="1" lang="ja-JP" altLang="en-US" dirty="0" smtClean="0"/>
              <a:t>皮膚上層には表皮と</a:t>
            </a:r>
            <a:r>
              <a:rPr kumimoji="1" lang="en-US" altLang="ja-JP" dirty="0" smtClean="0"/>
              <a:t>2mm</a:t>
            </a:r>
            <a:r>
              <a:rPr kumimoji="1" lang="ja-JP" altLang="en-US" dirty="0" smtClean="0"/>
              <a:t>程度の厚みをもった真皮層があります．その真皮の大部分はコラーゲンで構成されている．</a:t>
            </a:r>
            <a:endParaRPr kumimoji="1" lang="en-US" altLang="ja-JP" dirty="0" smtClean="0"/>
          </a:p>
          <a:p>
            <a:r>
              <a:rPr kumimoji="1" lang="ja-JP" altLang="en-US" dirty="0" smtClean="0"/>
              <a:t>そこで，真皮コラーゲンを観察することで，皮膚の状態を読み取る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482FCBA-4B1B-EF40-9F94-22083DFC27D6}" type="slidenum">
              <a:rPr kumimoji="1" lang="ja-JP" altLang="en-US" smtClean="0"/>
              <a:t>2</a:t>
            </a:fld>
            <a:endParaRPr kumimoji="1" lang="ja-JP" altLang="en-US"/>
          </a:p>
        </p:txBody>
      </p:sp>
    </p:spTree>
    <p:extLst>
      <p:ext uri="{BB962C8B-B14F-4D97-AF65-F5344CB8AC3E}">
        <p14:creationId xmlns:p14="http://schemas.microsoft.com/office/powerpoint/2010/main" val="381180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a:t>
            </a:r>
            <a:r>
              <a:rPr kumimoji="1" lang="ja-JP" altLang="en-US" dirty="0" smtClean="0"/>
              <a:t>：</a:t>
            </a:r>
            <a:r>
              <a:rPr kumimoji="1" lang="en-US" altLang="ja-JP" dirty="0" smtClean="0"/>
              <a:t>00</a:t>
            </a:r>
            <a:r>
              <a:rPr kumimoji="1" lang="ja-JP" altLang="en-US" dirty="0" smtClean="0"/>
              <a:t>～</a:t>
            </a:r>
            <a:r>
              <a:rPr kumimoji="1" lang="en-US" altLang="ja-JP" dirty="0" smtClean="0"/>
              <a:t>2</a:t>
            </a:r>
            <a:r>
              <a:rPr kumimoji="1" lang="ja-JP" altLang="en-US" dirty="0" smtClean="0"/>
              <a:t>：</a:t>
            </a:r>
            <a:r>
              <a:rPr kumimoji="1" lang="en-US" altLang="ja-JP" dirty="0" smtClean="0"/>
              <a:t>00)</a:t>
            </a:r>
          </a:p>
          <a:p>
            <a:r>
              <a:rPr kumimoji="1" lang="ja-JP" altLang="en-US" dirty="0" smtClean="0"/>
              <a:t>従来のコラーゲン観察法</a:t>
            </a:r>
            <a:endParaRPr kumimoji="1" lang="ja-JP" altLang="en-US" dirty="0"/>
          </a:p>
        </p:txBody>
      </p:sp>
      <p:sp>
        <p:nvSpPr>
          <p:cNvPr id="4" name="スライド番号プレースホルダー 3"/>
          <p:cNvSpPr>
            <a:spLocks noGrp="1"/>
          </p:cNvSpPr>
          <p:nvPr>
            <p:ph type="sldNum" sz="quarter" idx="10"/>
          </p:nvPr>
        </p:nvSpPr>
        <p:spPr/>
        <p:txBody>
          <a:bodyPr/>
          <a:lstStyle/>
          <a:p>
            <a:fld id="{C482FCBA-4B1B-EF40-9F94-22083DFC27D6}" type="slidenum">
              <a:rPr kumimoji="1" lang="ja-JP" altLang="en-US" smtClean="0"/>
              <a:t>3</a:t>
            </a:fld>
            <a:endParaRPr kumimoji="1" lang="ja-JP" altLang="en-US"/>
          </a:p>
        </p:txBody>
      </p:sp>
    </p:spTree>
    <p:extLst>
      <p:ext uri="{BB962C8B-B14F-4D97-AF65-F5344CB8AC3E}">
        <p14:creationId xmlns:p14="http://schemas.microsoft.com/office/powerpoint/2010/main" val="4204780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FCB0B-B45F-4449-B5A3-474CC22D02A2}" type="slidenum">
              <a:rPr lang="en-US" altLang="ja-JP"/>
              <a:pPr/>
              <a:t>4</a:t>
            </a:fld>
            <a:endParaRPr lang="en-US" altLang="ja-JP"/>
          </a:p>
        </p:txBody>
      </p:sp>
      <p:sp>
        <p:nvSpPr>
          <p:cNvPr id="237570" name="Rectangle 2"/>
          <p:cNvSpPr>
            <a:spLocks noGrp="1" noRot="1" noChangeAspect="1" noChangeArrowheads="1" noTextEdit="1"/>
          </p:cNvSpPr>
          <p:nvPr>
            <p:ph type="sldImg"/>
          </p:nvPr>
        </p:nvSpPr>
        <p:spPr>
          <a:xfrm>
            <a:off x="3114675" y="514350"/>
            <a:ext cx="3716338" cy="2571750"/>
          </a:xfrm>
          <a:ln/>
          <a:extLst>
            <a:ext uri="{FAA26D3D-D897-4be2-8F04-BA451C77F1D7}">
              <ma14:placeholderFlag xmlns:ma14="http://schemas.microsoft.com/office/mac/drawingml/2011/main" xmlns="" val="1"/>
            </a:ext>
          </a:extLst>
        </p:spPr>
      </p:sp>
      <p:sp>
        <p:nvSpPr>
          <p:cNvPr id="237571" name="Rectangle 3"/>
          <p:cNvSpPr>
            <a:spLocks noGrp="1" noChangeArrowheads="1"/>
          </p:cNvSpPr>
          <p:nvPr>
            <p:ph type="body" idx="1"/>
          </p:nvPr>
        </p:nvSpPr>
        <p:spPr/>
        <p:txBody>
          <a:bodyPr/>
          <a:lstStyle/>
          <a:p>
            <a:r>
              <a:rPr lang="en-US" altLang="ja-JP" sz="1600" dirty="0" smtClean="0">
                <a:latin typeface="Arial"/>
                <a:cs typeface="Arial"/>
              </a:rPr>
              <a:t>(2</a:t>
            </a:r>
            <a:r>
              <a:rPr lang="ja-JP" altLang="en-US" sz="1600" dirty="0" smtClean="0">
                <a:latin typeface="Arial"/>
                <a:cs typeface="Arial"/>
              </a:rPr>
              <a:t>：</a:t>
            </a:r>
            <a:r>
              <a:rPr lang="en-US" altLang="ja-JP" sz="1600" dirty="0" smtClean="0">
                <a:latin typeface="Arial"/>
                <a:cs typeface="Arial"/>
              </a:rPr>
              <a:t>00</a:t>
            </a:r>
            <a:r>
              <a:rPr lang="ja-JP" altLang="en-US" sz="1600" dirty="0" smtClean="0">
                <a:latin typeface="Arial"/>
                <a:cs typeface="Arial"/>
              </a:rPr>
              <a:t>～</a:t>
            </a:r>
            <a:r>
              <a:rPr lang="en-US" altLang="ja-JP" sz="1600" dirty="0" smtClean="0">
                <a:latin typeface="Arial"/>
                <a:cs typeface="Arial"/>
              </a:rPr>
              <a:t>3</a:t>
            </a:r>
            <a:r>
              <a:rPr lang="ja-JP" altLang="en-US" sz="1600" dirty="0" smtClean="0">
                <a:latin typeface="Arial"/>
                <a:cs typeface="Arial"/>
              </a:rPr>
              <a:t>：</a:t>
            </a:r>
            <a:r>
              <a:rPr lang="en-US" altLang="ja-JP" sz="1600" dirty="0" smtClean="0">
                <a:latin typeface="Arial"/>
                <a:cs typeface="Arial"/>
              </a:rPr>
              <a:t>00)</a:t>
            </a:r>
          </a:p>
          <a:p>
            <a:r>
              <a:rPr lang="ja-JP" altLang="en-US" sz="1600" dirty="0" smtClean="0">
                <a:latin typeface="Arial"/>
                <a:cs typeface="Arial"/>
              </a:rPr>
              <a:t>そこで注目されるのが</a:t>
            </a:r>
            <a:r>
              <a:rPr lang="en-US" altLang="ja-JP" sz="1600" dirty="0" smtClean="0">
                <a:latin typeface="Arial"/>
                <a:cs typeface="Arial"/>
              </a:rPr>
              <a:t>SHG</a:t>
            </a:r>
            <a:r>
              <a:rPr lang="ja-JP" altLang="en-US" sz="1600" dirty="0" smtClean="0">
                <a:latin typeface="Arial"/>
                <a:cs typeface="Arial"/>
              </a:rPr>
              <a:t>顕微鏡です．図に生体コラーゲン</a:t>
            </a:r>
            <a:r>
              <a:rPr lang="en-US" altLang="ja-JP" sz="1600" dirty="0" smtClean="0">
                <a:latin typeface="Arial"/>
                <a:cs typeface="Arial"/>
              </a:rPr>
              <a:t>SHG</a:t>
            </a:r>
            <a:r>
              <a:rPr lang="ja-JP" altLang="en-US" sz="1600" dirty="0" smtClean="0">
                <a:latin typeface="Arial"/>
                <a:cs typeface="Arial"/>
              </a:rPr>
              <a:t>顕微鏡の原理を示しています．原理は非常に簡単で、単にサンプルにフェムト秒レーザー光の焦点を合わせます．すると非中心対称性の物質から，皮膚の場合は、コラーゲンから焦点近傍で</a:t>
            </a:r>
            <a:r>
              <a:rPr lang="ja-JP" altLang="en-US" sz="1600" dirty="0" smtClean="0">
                <a:latin typeface="Arial"/>
                <a:cs typeface="Arial"/>
              </a:rPr>
              <a:t>のみ</a:t>
            </a:r>
            <a:r>
              <a:rPr lang="en-US" altLang="ja-JP" sz="1600" dirty="0" smtClean="0">
                <a:latin typeface="Arial"/>
                <a:cs typeface="Arial"/>
              </a:rPr>
              <a:t>(2</a:t>
            </a:r>
            <a:r>
              <a:rPr lang="ja-JP" altLang="en-US" sz="1600" dirty="0" smtClean="0">
                <a:latin typeface="Arial"/>
                <a:cs typeface="Arial"/>
              </a:rPr>
              <a:t>倍の周波数</a:t>
            </a:r>
            <a:r>
              <a:rPr lang="en-US" altLang="ja-JP" sz="1600" dirty="0" smtClean="0">
                <a:latin typeface="Arial"/>
                <a:cs typeface="Arial"/>
              </a:rPr>
              <a:t>)</a:t>
            </a:r>
            <a:r>
              <a:rPr lang="ja-JP" altLang="en-US" sz="1600" dirty="0" smtClean="0">
                <a:latin typeface="Arial"/>
                <a:cs typeface="Arial"/>
              </a:rPr>
              <a:t>半波長の</a:t>
            </a:r>
            <a:r>
              <a:rPr lang="en-US" altLang="ja-JP" sz="1600" dirty="0" smtClean="0">
                <a:latin typeface="Arial"/>
                <a:cs typeface="Arial"/>
              </a:rPr>
              <a:t>SHG</a:t>
            </a:r>
            <a:r>
              <a:rPr lang="ja-JP" altLang="en-US" sz="1600" dirty="0" smtClean="0">
                <a:latin typeface="Arial"/>
                <a:cs typeface="Arial"/>
              </a:rPr>
              <a:t>光が発生．</a:t>
            </a:r>
            <a:endParaRPr lang="en-US" altLang="ja-JP" sz="1600" dirty="0" smtClean="0">
              <a:latin typeface="Arial"/>
              <a:cs typeface="Arial"/>
            </a:endParaRPr>
          </a:p>
          <a:p>
            <a:r>
              <a:rPr lang="ja-JP" altLang="en-US" sz="1600" dirty="0" smtClean="0">
                <a:latin typeface="Arial"/>
                <a:cs typeface="Arial"/>
              </a:rPr>
              <a:t>高コントラスト、高空間分解能、光学</a:t>
            </a:r>
            <a:r>
              <a:rPr lang="en-US" altLang="ja-JP" sz="1600" dirty="0" smtClean="0">
                <a:latin typeface="Arial"/>
                <a:cs typeface="Arial"/>
              </a:rPr>
              <a:t>3</a:t>
            </a:r>
            <a:r>
              <a:rPr lang="ja-JP" altLang="en-US" sz="1600" dirty="0" smtClean="0">
                <a:latin typeface="Arial"/>
                <a:cs typeface="Arial"/>
              </a:rPr>
              <a:t>次元（</a:t>
            </a:r>
            <a:r>
              <a:rPr lang="en-US" altLang="ja-JP" sz="1600" dirty="0" smtClean="0">
                <a:latin typeface="Arial"/>
                <a:cs typeface="Arial"/>
              </a:rPr>
              <a:t>3D</a:t>
            </a:r>
            <a:r>
              <a:rPr lang="ja-JP" altLang="en-US" sz="1600" dirty="0" smtClean="0">
                <a:latin typeface="Arial"/>
                <a:cs typeface="Arial"/>
              </a:rPr>
              <a:t>）切片、低侵襲性といった利点を発揮</a:t>
            </a:r>
            <a:endParaRPr lang="en-US" altLang="ja-JP" sz="1600" dirty="0" smtClean="0">
              <a:latin typeface="Arial"/>
              <a:cs typeface="Arial"/>
            </a:endParaRPr>
          </a:p>
          <a:p>
            <a:r>
              <a:rPr lang="ja-JP" altLang="en-US" sz="1600" dirty="0" smtClean="0">
                <a:latin typeface="Arial"/>
                <a:cs typeface="Arial"/>
              </a:rPr>
              <a:t>最も重要なことは、付加的な染色などの操作を行わず，</a:t>
            </a:r>
            <a:r>
              <a:rPr lang="en-US" altLang="ja-JP" sz="1600" dirty="0" smtClean="0">
                <a:latin typeface="Arial"/>
                <a:cs typeface="Arial"/>
              </a:rPr>
              <a:t>in vivo</a:t>
            </a:r>
            <a:r>
              <a:rPr lang="ja-JP" altLang="en-US" sz="1600" dirty="0" smtClean="0">
                <a:latin typeface="Arial"/>
                <a:cs typeface="Arial"/>
              </a:rPr>
              <a:t>で～</a:t>
            </a:r>
            <a:endParaRPr lang="ja-JP" altLang="en-US" sz="1600" dirty="0">
              <a:latin typeface="Arial"/>
              <a:cs typeface="Arial"/>
            </a:endParaRPr>
          </a:p>
        </p:txBody>
      </p:sp>
    </p:spTree>
    <p:extLst>
      <p:ext uri="{BB962C8B-B14F-4D97-AF65-F5344CB8AC3E}">
        <p14:creationId xmlns:p14="http://schemas.microsoft.com/office/powerpoint/2010/main" val="1963428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我々のグループでは，美容形成の分野において，～．</a:t>
            </a:r>
            <a:endParaRPr kumimoji="1" lang="en-US" altLang="ja-JP" dirty="0" smtClean="0"/>
          </a:p>
          <a:p>
            <a:r>
              <a:rPr kumimoji="1" lang="ja-JP" altLang="en-US" dirty="0" smtClean="0"/>
              <a:t>一方，医学的分野では，・・・</a:t>
            </a:r>
            <a:endParaRPr kumimoji="1" lang="en-US" altLang="ja-JP" dirty="0" smtClean="0"/>
          </a:p>
          <a:p>
            <a:r>
              <a:rPr kumimoji="1" lang="ja-JP" altLang="en-US" dirty="0" smtClean="0"/>
              <a:t>また，切創などの創傷治癒過程のモニタリングも行われた．</a:t>
            </a:r>
            <a:endParaRPr kumimoji="1" lang="ja-JP" altLang="en-US" dirty="0"/>
          </a:p>
        </p:txBody>
      </p:sp>
      <p:sp>
        <p:nvSpPr>
          <p:cNvPr id="4" name="スライド番号プレースホルダー 3"/>
          <p:cNvSpPr>
            <a:spLocks noGrp="1"/>
          </p:cNvSpPr>
          <p:nvPr>
            <p:ph type="sldNum" sz="quarter" idx="10"/>
          </p:nvPr>
        </p:nvSpPr>
        <p:spPr/>
        <p:txBody>
          <a:bodyPr/>
          <a:lstStyle/>
          <a:p>
            <a:fld id="{C482FCBA-4B1B-EF40-9F94-22083DFC27D6}" type="slidenum">
              <a:rPr kumimoji="1" lang="ja-JP" altLang="en-US" smtClean="0"/>
              <a:t>5</a:t>
            </a:fld>
            <a:endParaRPr kumimoji="1" lang="ja-JP" altLang="en-US"/>
          </a:p>
        </p:txBody>
      </p:sp>
    </p:spTree>
    <p:extLst>
      <p:ext uri="{BB962C8B-B14F-4D97-AF65-F5344CB8AC3E}">
        <p14:creationId xmlns:p14="http://schemas.microsoft.com/office/powerpoint/2010/main" val="164683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(4</a:t>
            </a:r>
            <a:r>
              <a:rPr kumimoji="1" lang="ja-JP" altLang="en-US" dirty="0" smtClean="0"/>
              <a:t>：</a:t>
            </a:r>
            <a:r>
              <a:rPr kumimoji="1" lang="en-US" altLang="ja-JP" dirty="0" smtClean="0"/>
              <a:t>00~5:00)</a:t>
            </a:r>
            <a:endParaRPr kumimoji="1" lang="en-US" altLang="ja-JP" dirty="0" smtClean="0"/>
          </a:p>
          <a:p>
            <a:r>
              <a:rPr kumimoji="1" lang="ja-JP" altLang="en-US" dirty="0" smtClean="0"/>
              <a:t>しかし，従来の</a:t>
            </a:r>
            <a:r>
              <a:rPr kumimoji="1" lang="en-US" altLang="ja-JP" dirty="0" smtClean="0"/>
              <a:t>SHG</a:t>
            </a:r>
            <a:r>
              <a:rPr kumimoji="1" lang="ja-JP" altLang="en-US" dirty="0" smtClean="0"/>
              <a:t>顕微鏡は～</a:t>
            </a:r>
            <a:endParaRPr kumimoji="1" lang="en-US" altLang="ja-JP" dirty="0" smtClean="0"/>
          </a:p>
          <a:p>
            <a:r>
              <a:rPr kumimoji="1" lang="ja-JP" altLang="en-US" dirty="0" smtClean="0"/>
              <a:t>小型化を目指す</a:t>
            </a:r>
            <a:endParaRPr kumimoji="1" lang="ja-JP" altLang="en-US" dirty="0"/>
          </a:p>
        </p:txBody>
      </p:sp>
      <p:sp>
        <p:nvSpPr>
          <p:cNvPr id="4" name="スライド番号プレースホルダー 3"/>
          <p:cNvSpPr>
            <a:spLocks noGrp="1"/>
          </p:cNvSpPr>
          <p:nvPr>
            <p:ph type="sldNum" sz="quarter" idx="10"/>
          </p:nvPr>
        </p:nvSpPr>
        <p:spPr/>
        <p:txBody>
          <a:bodyPr/>
          <a:lstStyle/>
          <a:p>
            <a:fld id="{C482FCBA-4B1B-EF40-9F94-22083DFC27D6}" type="slidenum">
              <a:rPr kumimoji="1" lang="ja-JP" altLang="en-US" smtClean="0"/>
              <a:t>6</a:t>
            </a:fld>
            <a:endParaRPr kumimoji="1" lang="ja-JP" altLang="en-US"/>
          </a:p>
        </p:txBody>
      </p:sp>
    </p:spTree>
    <p:extLst>
      <p:ext uri="{BB962C8B-B14F-4D97-AF65-F5344CB8AC3E}">
        <p14:creationId xmlns:p14="http://schemas.microsoft.com/office/powerpoint/2010/main" val="150976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そこで我々が提案するのは～</a:t>
            </a:r>
            <a:endParaRPr kumimoji="1" lang="en-US" altLang="ja-JP" dirty="0" smtClean="0"/>
          </a:p>
          <a:p>
            <a:r>
              <a:rPr kumimoji="1" lang="ja-JP" altLang="en-US" dirty="0" smtClean="0"/>
              <a:t>まず光源を</a:t>
            </a:r>
            <a:endParaRPr kumimoji="1" lang="en-US" altLang="ja-JP" dirty="0" smtClean="0"/>
          </a:p>
          <a:p>
            <a:r>
              <a:rPr kumimoji="1" lang="ja-JP" altLang="en-US" dirty="0" smtClean="0"/>
              <a:t>自由空間伝播であった光源からのファイバーデリバリーに変更</a:t>
            </a:r>
            <a:endParaRPr kumimoji="1" lang="en-US" altLang="ja-JP" dirty="0" smtClean="0"/>
          </a:p>
          <a:p>
            <a:r>
              <a:rPr kumimoji="1" lang="ja-JP" altLang="en-US" dirty="0" smtClean="0"/>
              <a:t>レーザー走査顕微鏡の主要部分であるレーザー走査光学系をプローブ化</a:t>
            </a:r>
            <a:endParaRPr kumimoji="1" lang="en-US" altLang="ja-JP" dirty="0" smtClean="0"/>
          </a:p>
          <a:p>
            <a:r>
              <a:rPr kumimoji="1" lang="en-US" altLang="ja-JP" dirty="0" smtClean="0"/>
              <a:t>(1)(2)</a:t>
            </a:r>
            <a:r>
              <a:rPr kumimoji="1" lang="ja-JP" altLang="en-US" dirty="0" smtClean="0"/>
              <a:t>は市販のものを使用することで実現可能である．</a:t>
            </a:r>
            <a:endParaRPr kumimoji="1" lang="en-US" altLang="ja-JP" dirty="0" smtClean="0"/>
          </a:p>
          <a:p>
            <a:r>
              <a:rPr kumimoji="1" lang="ja-JP" altLang="en-US" dirty="0" smtClean="0"/>
              <a:t>本稿では，～報告します．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482FCBA-4B1B-EF40-9F94-22083DFC27D6}" type="slidenum">
              <a:rPr kumimoji="1" lang="ja-JP" altLang="en-US" smtClean="0"/>
              <a:t>7</a:t>
            </a:fld>
            <a:endParaRPr kumimoji="1" lang="ja-JP" altLang="en-US"/>
          </a:p>
        </p:txBody>
      </p:sp>
    </p:spTree>
    <p:extLst>
      <p:ext uri="{BB962C8B-B14F-4D97-AF65-F5344CB8AC3E}">
        <p14:creationId xmlns:p14="http://schemas.microsoft.com/office/powerpoint/2010/main" val="324168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(~6:00)</a:t>
            </a:r>
          </a:p>
          <a:p>
            <a:r>
              <a:rPr kumimoji="1" lang="ja-JP" altLang="en-US" dirty="0" smtClean="0"/>
              <a:t>こちら</a:t>
            </a:r>
            <a:r>
              <a:rPr kumimoji="1" lang="ja-JP" altLang="en-US" dirty="0" smtClean="0"/>
              <a:t>が開発した</a:t>
            </a:r>
            <a:r>
              <a:rPr kumimoji="1" lang="en-US" altLang="ja-JP" dirty="0" smtClean="0"/>
              <a:t>SHG</a:t>
            </a:r>
            <a:r>
              <a:rPr kumimoji="1" lang="ja-JP" altLang="en-US" dirty="0" smtClean="0"/>
              <a:t>顕微鏡プローブのセットアップです．</a:t>
            </a:r>
            <a:endParaRPr kumimoji="1" lang="en-US" altLang="ja-JP" dirty="0" smtClean="0"/>
          </a:p>
          <a:p>
            <a:r>
              <a:rPr kumimoji="1" lang="ja-JP" altLang="en-US" sz="1200" b="0" i="0" u="none" strike="noStrike" kern="1200" baseline="0" dirty="0" smtClean="0">
                <a:solidFill>
                  <a:schemeClr val="tx1"/>
                </a:solidFill>
                <a:latin typeface="+mn-lt"/>
                <a:ea typeface="+mn-ea"/>
                <a:cs typeface="+mn-cs"/>
              </a:rPr>
              <a:t>光源には生体透過性に優れたフェムト秒</a:t>
            </a:r>
            <a:r>
              <a:rPr kumimoji="1" lang="en-US" altLang="ja-JP" sz="1200" b="0" i="0" u="none" strike="noStrike" kern="1200" baseline="0" dirty="0" err="1" smtClean="0">
                <a:solidFill>
                  <a:schemeClr val="tx1"/>
                </a:solidFill>
                <a:latin typeface="+mn-lt"/>
                <a:ea typeface="+mn-ea"/>
                <a:cs typeface="+mn-cs"/>
              </a:rPr>
              <a:t>Cr:Forsterite</a:t>
            </a:r>
            <a:r>
              <a:rPr kumimoji="1" lang="en-US" altLang="ja-JP" sz="1200" b="0" i="0" u="none" strike="noStrike" kern="1200" baseline="0" dirty="0" smtClean="0">
                <a:solidFill>
                  <a:schemeClr val="tx1"/>
                </a:solidFill>
                <a:latin typeface="+mn-lt"/>
                <a:ea typeface="+mn-ea"/>
                <a:cs typeface="+mn-cs"/>
              </a:rPr>
              <a:t> </a:t>
            </a:r>
            <a:r>
              <a:rPr kumimoji="1" lang="ja-JP" altLang="en-US" sz="1200" b="0" i="0" u="none" strike="noStrike" kern="1200" baseline="0" dirty="0" smtClean="0">
                <a:solidFill>
                  <a:schemeClr val="tx1"/>
                </a:solidFill>
                <a:latin typeface="+mn-lt"/>
                <a:ea typeface="+mn-ea"/>
                <a:cs typeface="+mn-cs"/>
              </a:rPr>
              <a:t>レーザー</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482FCBA-4B1B-EF40-9F94-22083DFC27D6}" type="slidenum">
              <a:rPr kumimoji="1" lang="ja-JP" altLang="en-US" smtClean="0"/>
              <a:t>8</a:t>
            </a:fld>
            <a:endParaRPr kumimoji="1" lang="ja-JP" altLang="en-US"/>
          </a:p>
        </p:txBody>
      </p:sp>
    </p:spTree>
    <p:extLst>
      <p:ext uri="{BB962C8B-B14F-4D97-AF65-F5344CB8AC3E}">
        <p14:creationId xmlns:p14="http://schemas.microsoft.com/office/powerpoint/2010/main" val="2149624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(~7:00)</a:t>
            </a:r>
          </a:p>
          <a:p>
            <a:r>
              <a:rPr kumimoji="1" lang="ja-JP" altLang="en-US" dirty="0" smtClean="0"/>
              <a:t>ケージシステムを採用したことで走査光学系および検出部をひとつのプローブ内に収めることに成功しました．</a:t>
            </a:r>
            <a:endParaRPr kumimoji="1" lang="en-US" altLang="ja-JP" dirty="0" smtClean="0"/>
          </a:p>
          <a:p>
            <a:r>
              <a:rPr kumimoji="1" lang="ja-JP" altLang="en-US" dirty="0" smtClean="0"/>
              <a:t>将来的にはファイバーデリバリーを行いハンドヘルドでの計測を目指しています．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482FCBA-4B1B-EF40-9F94-22083DFC27D6}" type="slidenum">
              <a:rPr kumimoji="1" lang="ja-JP" altLang="en-US" smtClean="0"/>
              <a:t>9</a:t>
            </a:fld>
            <a:endParaRPr kumimoji="1" lang="ja-JP" altLang="en-US"/>
          </a:p>
        </p:txBody>
      </p:sp>
    </p:spTree>
    <p:extLst>
      <p:ext uri="{BB962C8B-B14F-4D97-AF65-F5344CB8AC3E}">
        <p14:creationId xmlns:p14="http://schemas.microsoft.com/office/powerpoint/2010/main" val="345311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742952" y="609600"/>
            <a:ext cx="6162675"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742950" y="609600"/>
            <a:ext cx="84201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742950" y="6248400"/>
            <a:ext cx="2063750" cy="457200"/>
          </a:xfrm>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4" name="フッター プレースホルダ 3"/>
          <p:cNvSpPr>
            <a:spLocks noGrp="1"/>
          </p:cNvSpPr>
          <p:nvPr>
            <p:ph type="ftr" sz="quarter" idx="11"/>
          </p:nvPr>
        </p:nvSpPr>
        <p:spPr>
          <a:xfrm>
            <a:off x="3384550" y="6248400"/>
            <a:ext cx="3136900" cy="457200"/>
          </a:xfrm>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a:xfrm>
            <a:off x="7099300" y="6248400"/>
            <a:ext cx="2063750" cy="457200"/>
          </a:xfrm>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02"/>
            <a:ext cx="84201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5" name="フッター プレースホルダ 4"/>
          <p:cNvSpPr>
            <a:spLocks noGrp="1"/>
          </p:cNvSpPr>
          <p:nvPr>
            <p:ph type="ftr" sz="quarter" idx="11"/>
          </p:nvPr>
        </p:nvSpPr>
        <p:spPr/>
        <p:txBody>
          <a:bodyPr/>
          <a:lstStyle>
            <a:lvl1pPr>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742950"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029199" y="1981200"/>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8" name="フッター プレースホルダ 7"/>
          <p:cNvSpPr>
            <a:spLocks noGrp="1"/>
          </p:cNvSpPr>
          <p:nvPr>
            <p:ph type="ftr" sz="quarter" idx="11"/>
          </p:nvPr>
        </p:nvSpPr>
        <p:spPr/>
        <p:txBody>
          <a:bodyPr/>
          <a:lstStyle>
            <a:lvl1pPr>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4" name="フッター プレースホルダ 3"/>
          <p:cNvSpPr>
            <a:spLocks noGrp="1"/>
          </p:cNvSpPr>
          <p:nvPr>
            <p:ph type="ftr" sz="quarter" idx="11"/>
          </p:nvPr>
        </p:nvSpPr>
        <p:spPr/>
        <p:txBody>
          <a:bodyPr/>
          <a:lstStyle>
            <a:lvl1pPr>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3" name="フッター プレースホルダ 2"/>
          <p:cNvSpPr>
            <a:spLocks noGrp="1"/>
          </p:cNvSpPr>
          <p:nvPr>
            <p:ph type="ftr" sz="quarter" idx="11"/>
          </p:nvPr>
        </p:nvSpPr>
        <p:spPr/>
        <p:txBody>
          <a:bodyPr/>
          <a:lstStyle>
            <a:lvl1pPr>
              <a:defRPr/>
            </a:lvl1pPr>
          </a:lstStyle>
          <a:p>
            <a:endParaRPr kumimoji="1" lang="ja-JP" altLang="en-US"/>
          </a:p>
        </p:txBody>
      </p:sp>
      <p:sp>
        <p:nvSpPr>
          <p:cNvPr id="4" name="スライド番号プレースホルダ 3"/>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138"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95301"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9FDA1118-72E7-4622-A007-1C6E4BA33906}" type="datetimeFigureOut">
              <a:rPr kumimoji="1" lang="ja-JP" altLang="en-US" smtClean="0"/>
              <a:pPr/>
              <a:t>2015/10/3</a:t>
            </a:fld>
            <a:endParaRPr kumimoji="1" lang="ja-JP" altLang="en-US"/>
          </a:p>
        </p:txBody>
      </p:sp>
      <p:sp>
        <p:nvSpPr>
          <p:cNvPr id="6" name="フッター プレースホルダ 5"/>
          <p:cNvSpPr>
            <a:spLocks noGrp="1"/>
          </p:cNvSpPr>
          <p:nvPr>
            <p:ph type="ftr" sz="quarter" idx="11"/>
          </p:nvPr>
        </p:nvSpPr>
        <p:spPr/>
        <p:txBody>
          <a:bodyPr/>
          <a:lstStyle>
            <a:lvl1pPr>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smtClean="0"/>
            </a:lvl1pPr>
          </a:lstStyle>
          <a:p>
            <a:fld id="{D973D40C-5CA2-4ED6-811F-35695C53A366}" type="slidenum">
              <a:rPr kumimoji="1" lang="ja-JP" altLang="en-US" smtClean="0"/>
              <a:pPr/>
              <a:t>‹#›</a:t>
            </a:fld>
            <a:endParaRPr kumimoji="1" lang="ja-JP"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9FDA1118-72E7-4622-A007-1C6E4BA33906}" type="datetimeFigureOut">
              <a:rPr kumimoji="1" lang="ja-JP" altLang="en-US" smtClean="0"/>
              <a:pPr/>
              <a:t>2015/10/3</a:t>
            </a:fld>
            <a:endParaRPr kumimoji="1" lang="ja-JP" altLang="en-US"/>
          </a:p>
        </p:txBody>
      </p:sp>
      <p:sp>
        <p:nvSpPr>
          <p:cNvPr id="1029"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a:p>
        </p:txBody>
      </p:sp>
      <p:sp>
        <p:nvSpPr>
          <p:cNvPr id="1030"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D973D40C-5CA2-4ED6-811F-35695C53A366}" type="slidenum">
              <a:rPr kumimoji="1" lang="ja-JP" altLang="en-US" smtClean="0"/>
              <a:pPr/>
              <a:t>‹#›</a:t>
            </a:fld>
            <a:endParaRPr kumimoji="1" lang="ja-JP" altLang="en-US"/>
          </a:p>
        </p:txBody>
      </p:sp>
      <p:sp>
        <p:nvSpPr>
          <p:cNvPr id="95" name="Rectangle 7"/>
          <p:cNvSpPr>
            <a:spLocks noChangeArrowheads="1"/>
          </p:cNvSpPr>
          <p:nvPr/>
        </p:nvSpPr>
        <p:spPr bwMode="auto">
          <a:xfrm>
            <a:off x="0" y="381002"/>
            <a:ext cx="9891713"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2"/>
            <a:ext cx="2909417"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cstate="print"/>
          <a:srcRect/>
          <a:stretch>
            <a:fillRect/>
          </a:stretch>
        </p:blipFill>
        <p:spPr bwMode="auto">
          <a:xfrm>
            <a:off x="5943600" y="0"/>
            <a:ext cx="39624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gif"/><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1724" y="1844824"/>
            <a:ext cx="9906000" cy="1843088"/>
          </a:xfrm>
        </p:spPr>
        <p:txBody>
          <a:bodyPr/>
          <a:lstStyle/>
          <a:p>
            <a:r>
              <a:rPr lang="ja-JP" altLang="en-US" b="1" dirty="0">
                <a:ea typeface="ＭＳ ゴシック" pitchFamily="-108" charset="-128"/>
                <a:cs typeface="Arial"/>
              </a:rPr>
              <a:t>第二高調波発生光（</a:t>
            </a:r>
            <a:r>
              <a:rPr lang="en-US" altLang="ja-JP" b="1" dirty="0">
                <a:ea typeface="ＭＳ ゴシック" pitchFamily="-108" charset="-128"/>
                <a:cs typeface="Arial"/>
              </a:rPr>
              <a:t>SHG</a:t>
            </a:r>
            <a:r>
              <a:rPr lang="ja-JP" altLang="en-US" b="1" dirty="0" smtClean="0">
                <a:ea typeface="ＭＳ ゴシック" pitchFamily="-108" charset="-128"/>
                <a:cs typeface="Arial"/>
              </a:rPr>
              <a:t>）</a:t>
            </a:r>
            <a:r>
              <a:rPr lang="en-US" altLang="ja-JP" b="1" dirty="0" smtClean="0">
                <a:ea typeface="ＭＳ ゴシック" pitchFamily="-108" charset="-128"/>
                <a:cs typeface="Arial"/>
              </a:rPr>
              <a:t/>
            </a:r>
            <a:br>
              <a:rPr lang="en-US" altLang="ja-JP" b="1" dirty="0" smtClean="0">
                <a:ea typeface="ＭＳ ゴシック" pitchFamily="-108" charset="-128"/>
                <a:cs typeface="Arial"/>
              </a:rPr>
            </a:br>
            <a:r>
              <a:rPr lang="ja-JP" altLang="en-US" b="1" dirty="0" smtClean="0">
                <a:ea typeface="ＭＳ ゴシック" pitchFamily="-108" charset="-128"/>
                <a:cs typeface="Arial"/>
              </a:rPr>
              <a:t>顕微鏡</a:t>
            </a:r>
            <a:r>
              <a:rPr lang="ja-JP" altLang="en-US" b="1" dirty="0">
                <a:ea typeface="ＭＳ ゴシック" pitchFamily="-108" charset="-128"/>
                <a:cs typeface="Arial"/>
              </a:rPr>
              <a:t>の小型化</a:t>
            </a:r>
            <a:endParaRPr lang="en-US" altLang="ja-JP" b="1" dirty="0">
              <a:latin typeface="Arial"/>
              <a:cs typeface="Arial"/>
            </a:endParaRPr>
          </a:p>
        </p:txBody>
      </p:sp>
      <p:sp>
        <p:nvSpPr>
          <p:cNvPr id="4099" name="Rectangle 9"/>
          <p:cNvSpPr>
            <a:spLocks noChangeArrowheads="1"/>
          </p:cNvSpPr>
          <p:nvPr/>
        </p:nvSpPr>
        <p:spPr bwMode="auto">
          <a:xfrm>
            <a:off x="0" y="4365104"/>
            <a:ext cx="9906000" cy="1323439"/>
          </a:xfrm>
          <a:prstGeom prst="rect">
            <a:avLst/>
          </a:prstGeom>
          <a:noFill/>
          <a:ln w="28575">
            <a:noFill/>
            <a:miter lim="800000"/>
            <a:headEnd/>
            <a:tailEnd type="none" w="lg" len="lg"/>
          </a:ln>
        </p:spPr>
        <p:txBody>
          <a:bodyPr>
            <a:prstTxWarp prst="textNoShape">
              <a:avLst/>
            </a:prstTxWarp>
            <a:spAutoFit/>
          </a:bodyPr>
          <a:lstStyle/>
          <a:p>
            <a:pPr algn="ctr" defTabSz="762000" eaLnBrk="0" hangingPunct="0"/>
            <a:r>
              <a:rPr lang="ja-JP" altLang="en-US" sz="4000" dirty="0">
                <a:ea typeface="ＭＳ ゴシック" pitchFamily="-108" charset="-128"/>
                <a:cs typeface="Arial"/>
              </a:rPr>
              <a:t>　</a:t>
            </a:r>
            <a:r>
              <a:rPr lang="ja-JP" altLang="en-US" sz="4000" dirty="0" smtClean="0">
                <a:ea typeface="ＭＳ ゴシック" pitchFamily="-108" charset="-128"/>
                <a:cs typeface="Arial"/>
              </a:rPr>
              <a:t>○厚田耕佑，安井武史</a:t>
            </a:r>
            <a:endParaRPr lang="en-US" altLang="ja-JP" sz="4000" dirty="0" smtClean="0">
              <a:ea typeface="ＭＳ ゴシック" pitchFamily="-108" charset="-128"/>
              <a:cs typeface="Arial"/>
            </a:endParaRPr>
          </a:p>
          <a:p>
            <a:pPr algn="ctr" defTabSz="762000" eaLnBrk="0" hangingPunct="0"/>
            <a:r>
              <a:rPr lang="ja-JP" altLang="en-US" sz="4000" dirty="0">
                <a:latin typeface="Arial"/>
                <a:ea typeface="ＭＳ ゴシック" pitchFamily="-108" charset="-128"/>
                <a:cs typeface="Arial"/>
              </a:rPr>
              <a:t>徳島</a:t>
            </a:r>
            <a:r>
              <a:rPr lang="ja-JP" altLang="en-US" sz="4000" dirty="0" smtClean="0">
                <a:latin typeface="Arial"/>
                <a:ea typeface="ＭＳ ゴシック" pitchFamily="-108" charset="-128"/>
                <a:cs typeface="Arial"/>
              </a:rPr>
              <a:t>大学　大学院　先端技術科学教育部</a:t>
            </a:r>
            <a:endParaRPr lang="en-US" altLang="ja-JP" sz="3600" dirty="0">
              <a:latin typeface="Arial"/>
              <a:ea typeface="ＭＳ ゴシック" pitchFamily="-108" charset="-128"/>
              <a:cs typeface="Arial"/>
            </a:endParaRPr>
          </a:p>
        </p:txBody>
      </p:sp>
      <p:sp>
        <p:nvSpPr>
          <p:cNvPr id="6" name="文字方塊 7"/>
          <p:cNvSpPr txBox="1"/>
          <p:nvPr/>
        </p:nvSpPr>
        <p:spPr>
          <a:xfrm>
            <a:off x="61548" y="476672"/>
            <a:ext cx="1625386" cy="523220"/>
          </a:xfrm>
          <a:prstGeom prst="rect">
            <a:avLst/>
          </a:prstGeom>
          <a:solidFill>
            <a:srgbClr val="800080"/>
          </a:solidFill>
          <a:ln w="28575">
            <a:noFill/>
          </a:ln>
        </p:spPr>
        <p:txBody>
          <a:bodyPr wrap="square" rtlCol="0">
            <a:spAutoFit/>
          </a:bodyPr>
          <a:lstStyle/>
          <a:p>
            <a:pPr algn="ctr"/>
            <a:r>
              <a:rPr lang="en-US" altLang="zh-TW" sz="2800" i="1" dirty="0">
                <a:solidFill>
                  <a:schemeClr val="bg1"/>
                </a:solidFill>
                <a:cs typeface="Arial"/>
              </a:rPr>
              <a:t>C207</a:t>
            </a:r>
            <a:endParaRPr lang="zh-TW" altLang="en-US" sz="2800" i="1" dirty="0">
              <a:solidFill>
                <a:schemeClr val="bg1"/>
              </a:solidFill>
              <a:latin typeface="Arial"/>
              <a:cs typeface="Arial"/>
            </a:endParaRPr>
          </a:p>
        </p:txBody>
      </p:sp>
      <p:sp>
        <p:nvSpPr>
          <p:cNvPr id="7" name="文字方塊 7"/>
          <p:cNvSpPr txBox="1"/>
          <p:nvPr/>
        </p:nvSpPr>
        <p:spPr>
          <a:xfrm>
            <a:off x="1916315" y="529516"/>
            <a:ext cx="6073370" cy="523220"/>
          </a:xfrm>
          <a:prstGeom prst="rect">
            <a:avLst/>
          </a:prstGeom>
          <a:noFill/>
          <a:ln w="28575">
            <a:noFill/>
          </a:ln>
        </p:spPr>
        <p:txBody>
          <a:bodyPr wrap="square" rtlCol="0">
            <a:spAutoFit/>
          </a:bodyPr>
          <a:lstStyle/>
          <a:p>
            <a:pPr algn="ctr"/>
            <a:r>
              <a:rPr lang="ja-JP" altLang="en-US" sz="2800" dirty="0"/>
              <a:t>第 </a:t>
            </a:r>
            <a:r>
              <a:rPr lang="en-US" altLang="ja-JP" sz="2800" dirty="0"/>
              <a:t>26 </a:t>
            </a:r>
            <a:r>
              <a:rPr lang="ja-JP" altLang="en-US" sz="2800" dirty="0"/>
              <a:t>回バイオフロンティア講演会 </a:t>
            </a:r>
            <a:endParaRPr lang="zh-TW" altLang="en-US" sz="2800" dirty="0">
              <a:solidFill>
                <a:srgbClr val="800080"/>
              </a:solidFill>
              <a:latin typeface="Arial"/>
              <a:cs typeface="Arial"/>
            </a:endParaRPr>
          </a:p>
        </p:txBody>
      </p:sp>
    </p:spTree>
    <p:extLst>
      <p:ext uri="{BB962C8B-B14F-4D97-AF65-F5344CB8AC3E}">
        <p14:creationId xmlns:p14="http://schemas.microsoft.com/office/powerpoint/2010/main" val="1062854779"/>
      </p:ext>
    </p:extLst>
  </p:cSld>
  <p:clrMapOvr>
    <a:masterClrMapping/>
  </p:clrMapOvr>
  <p:transition advTm="368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77613" y="1268760"/>
            <a:ext cx="184731" cy="348109"/>
          </a:xfrm>
          <a:prstGeom prst="rect">
            <a:avLst/>
          </a:prstGeom>
          <a:noFill/>
        </p:spPr>
        <p:txBody>
          <a:bodyPr wrap="none" rtlCol="0">
            <a:spAutoFit/>
          </a:bodyPr>
          <a:lstStyle/>
          <a:p>
            <a:endParaRPr lang="ja-JP" altLang="en-US" sz="1662" dirty="0"/>
          </a:p>
        </p:txBody>
      </p:sp>
      <p:sp>
        <p:nvSpPr>
          <p:cNvPr id="16" name="テキスト ボックス 15"/>
          <p:cNvSpPr txBox="1"/>
          <p:nvPr/>
        </p:nvSpPr>
        <p:spPr>
          <a:xfrm>
            <a:off x="1435946" y="420575"/>
            <a:ext cx="6840761" cy="632161"/>
          </a:xfrm>
          <a:prstGeom prst="rect">
            <a:avLst/>
          </a:prstGeom>
          <a:noFill/>
        </p:spPr>
        <p:txBody>
          <a:bodyPr wrap="square" rtlCol="0" anchor="ctr" anchorCtr="1">
            <a:spAutoFit/>
          </a:bodyPr>
          <a:lstStyle/>
          <a:p>
            <a:pPr algn="ctr"/>
            <a:r>
              <a:rPr lang="ja-JP" altLang="en-US" sz="3508" dirty="0"/>
              <a:t>切片</a:t>
            </a:r>
            <a:r>
              <a:rPr lang="ja-JP" altLang="en-US" sz="3508" dirty="0" smtClean="0"/>
              <a:t>サンプル</a:t>
            </a:r>
            <a:r>
              <a:rPr lang="en-US" altLang="ja-JP" sz="3508" dirty="0"/>
              <a:t> </a:t>
            </a:r>
            <a:r>
              <a:rPr lang="en-US" altLang="ja-JP" sz="3508" dirty="0" smtClean="0"/>
              <a:t>“</a:t>
            </a:r>
            <a:r>
              <a:rPr lang="en-US" altLang="ja-JP" sz="3508" i="1" dirty="0" smtClean="0"/>
              <a:t>ex vivo</a:t>
            </a:r>
            <a:r>
              <a:rPr lang="en-US" altLang="ja-JP" sz="3508" dirty="0" smtClean="0"/>
              <a:t>”</a:t>
            </a:r>
            <a:r>
              <a:rPr lang="ja-JP" altLang="en-US" sz="3508" dirty="0" smtClean="0"/>
              <a:t>計測</a:t>
            </a:r>
            <a:endParaRPr lang="en-US" altLang="ja-JP" sz="3508" dirty="0"/>
          </a:p>
        </p:txBody>
      </p:sp>
      <p:sp>
        <p:nvSpPr>
          <p:cNvPr id="17" name="テキスト ボックス 16"/>
          <p:cNvSpPr txBox="1"/>
          <p:nvPr/>
        </p:nvSpPr>
        <p:spPr>
          <a:xfrm>
            <a:off x="4138342" y="5637042"/>
            <a:ext cx="4775098" cy="1081835"/>
          </a:xfrm>
          <a:prstGeom prst="rect">
            <a:avLst/>
          </a:prstGeom>
          <a:solidFill>
            <a:schemeClr val="tx1"/>
          </a:solidFill>
        </p:spPr>
        <p:txBody>
          <a:bodyPr wrap="square" rtlCol="0">
            <a:spAutoFit/>
          </a:bodyPr>
          <a:lstStyle/>
          <a:p>
            <a:pPr algn="ctr"/>
            <a:r>
              <a:rPr lang="en-US" altLang="ja-JP" sz="2215" dirty="0" smtClean="0">
                <a:solidFill>
                  <a:schemeClr val="bg1"/>
                </a:solidFill>
              </a:rPr>
              <a:t>SHG</a:t>
            </a:r>
            <a:r>
              <a:rPr lang="ja-JP" altLang="en-US" sz="2215" dirty="0" smtClean="0">
                <a:solidFill>
                  <a:schemeClr val="bg1"/>
                </a:solidFill>
              </a:rPr>
              <a:t>イメージ</a:t>
            </a:r>
            <a:endParaRPr lang="en-US" altLang="ja-JP" sz="2215" dirty="0" smtClean="0">
              <a:solidFill>
                <a:schemeClr val="bg1"/>
              </a:solidFill>
            </a:endParaRPr>
          </a:p>
          <a:p>
            <a:pPr algn="ctr"/>
            <a:r>
              <a:rPr lang="ja-JP" altLang="en-US" sz="2215" dirty="0" smtClean="0">
                <a:solidFill>
                  <a:schemeClr val="bg1"/>
                </a:solidFill>
              </a:rPr>
              <a:t>視野</a:t>
            </a:r>
            <a:r>
              <a:rPr lang="en-US" altLang="ja-JP" sz="2215" dirty="0" smtClean="0">
                <a:solidFill>
                  <a:schemeClr val="bg1"/>
                </a:solidFill>
              </a:rPr>
              <a:t> </a:t>
            </a:r>
            <a:r>
              <a:rPr lang="en-US" altLang="ja-JP" sz="2215" dirty="0">
                <a:solidFill>
                  <a:schemeClr val="bg1"/>
                </a:solidFill>
              </a:rPr>
              <a:t>: </a:t>
            </a:r>
            <a:r>
              <a:rPr lang="en-US" altLang="ja-JP" sz="2215" dirty="0" smtClean="0">
                <a:solidFill>
                  <a:schemeClr val="bg1"/>
                </a:solidFill>
              </a:rPr>
              <a:t>400µm*400µm</a:t>
            </a:r>
            <a:r>
              <a:rPr lang="ja-JP" altLang="en-US" sz="2215" dirty="0" smtClean="0">
                <a:solidFill>
                  <a:schemeClr val="bg1"/>
                </a:solidFill>
              </a:rPr>
              <a:t> </a:t>
            </a:r>
            <a:endParaRPr lang="en-US" altLang="ja-JP" sz="2215" dirty="0" smtClean="0">
              <a:solidFill>
                <a:schemeClr val="bg1"/>
              </a:solidFill>
            </a:endParaRPr>
          </a:p>
          <a:p>
            <a:pPr algn="ctr"/>
            <a:r>
              <a:rPr lang="ja-JP" altLang="en-US" sz="2000" dirty="0" smtClean="0">
                <a:solidFill>
                  <a:schemeClr val="bg1"/>
                </a:solidFill>
              </a:rPr>
              <a:t>取得時間</a:t>
            </a:r>
            <a:r>
              <a:rPr lang="en-US" altLang="ja-JP" sz="2000" dirty="0" smtClean="0">
                <a:solidFill>
                  <a:schemeClr val="bg1"/>
                </a:solidFill>
              </a:rPr>
              <a:t> </a:t>
            </a:r>
            <a:r>
              <a:rPr lang="en-US" altLang="ja-JP" sz="2000" dirty="0">
                <a:solidFill>
                  <a:schemeClr val="bg1"/>
                </a:solidFill>
              </a:rPr>
              <a:t>= </a:t>
            </a:r>
            <a:r>
              <a:rPr lang="en-US" altLang="ja-JP" sz="2000" dirty="0" smtClean="0">
                <a:solidFill>
                  <a:schemeClr val="bg1"/>
                </a:solidFill>
              </a:rPr>
              <a:t>2</a:t>
            </a:r>
            <a:r>
              <a:rPr lang="ja-JP" altLang="en-US" sz="2000" dirty="0" smtClean="0">
                <a:solidFill>
                  <a:schemeClr val="bg1"/>
                </a:solidFill>
              </a:rPr>
              <a:t>秒　照射パワー</a:t>
            </a:r>
            <a:r>
              <a:rPr lang="en-US" altLang="ja-JP" sz="2000" dirty="0" smtClean="0">
                <a:solidFill>
                  <a:schemeClr val="bg1"/>
                </a:solidFill>
              </a:rPr>
              <a:t>30mW</a:t>
            </a:r>
            <a:endParaRPr lang="en-US" altLang="ja-JP" sz="2000" dirty="0">
              <a:solidFill>
                <a:schemeClr val="bg1"/>
              </a:solidFill>
            </a:endParaRPr>
          </a:p>
        </p:txBody>
      </p:sp>
      <p:grpSp>
        <p:nvGrpSpPr>
          <p:cNvPr id="8" name="グループ化 7"/>
          <p:cNvGrpSpPr/>
          <p:nvPr/>
        </p:nvGrpSpPr>
        <p:grpSpPr>
          <a:xfrm>
            <a:off x="1677612" y="1216066"/>
            <a:ext cx="3782399" cy="4349560"/>
            <a:chOff x="4780418" y="1347577"/>
            <a:chExt cx="3575490" cy="4264484"/>
          </a:xfrm>
        </p:grpSpPr>
        <p:sp>
          <p:nvSpPr>
            <p:cNvPr id="4" name="テキスト ボックス 3"/>
            <p:cNvSpPr txBox="1"/>
            <p:nvPr/>
          </p:nvSpPr>
          <p:spPr>
            <a:xfrm>
              <a:off x="5930588" y="1347577"/>
              <a:ext cx="979196" cy="424723"/>
            </a:xfrm>
            <a:prstGeom prst="rect">
              <a:avLst/>
            </a:prstGeom>
            <a:solidFill>
              <a:schemeClr val="tx1"/>
            </a:solidFill>
          </p:spPr>
          <p:txBody>
            <a:bodyPr wrap="none" rtlCol="0">
              <a:spAutoFit/>
            </a:bodyPr>
            <a:lstStyle/>
            <a:p>
              <a:pPr algn="ctr"/>
              <a:r>
                <a:rPr lang="ja-JP" altLang="en-US" sz="2215" dirty="0" smtClean="0">
                  <a:solidFill>
                    <a:schemeClr val="bg1"/>
                  </a:solidFill>
                </a:rPr>
                <a:t>従来</a:t>
              </a:r>
              <a:r>
                <a:rPr lang="ja-JP" altLang="en-US" sz="2215" dirty="0">
                  <a:solidFill>
                    <a:schemeClr val="bg1"/>
                  </a:solidFill>
                </a:rPr>
                <a:t>系</a:t>
              </a: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4085" t="6825" r="21752" b="21511"/>
            <a:stretch/>
          </p:blipFill>
          <p:spPr>
            <a:xfrm rot="5400000">
              <a:off x="4678291" y="1934445"/>
              <a:ext cx="3779743" cy="3575490"/>
            </a:xfrm>
            <a:prstGeom prst="rect">
              <a:avLst/>
            </a:prstGeom>
          </p:spPr>
        </p:pic>
      </p:grpSp>
      <p:pic>
        <p:nvPicPr>
          <p:cNvPr id="13" name="図 12"/>
          <p:cNvPicPr>
            <a:picLocks noChangeAspect="1"/>
          </p:cNvPicPr>
          <p:nvPr/>
        </p:nvPicPr>
        <p:blipFill rotWithShape="1">
          <a:blip r:embed="rId3">
            <a:extLst>
              <a:ext uri="{28A0092B-C50C-407E-A947-70E740481C1C}">
                <a14:useLocalDpi xmlns:a14="http://schemas.microsoft.com/office/drawing/2010/main" val="0"/>
              </a:ext>
            </a:extLst>
          </a:blip>
          <a:srcRect l="84247" t="3732" r="4798" b="55317"/>
          <a:stretch/>
        </p:blipFill>
        <p:spPr>
          <a:xfrm>
            <a:off x="792750" y="1309437"/>
            <a:ext cx="743800" cy="2550171"/>
          </a:xfrm>
          <a:prstGeom prst="rect">
            <a:avLst/>
          </a:prstGeom>
        </p:spPr>
      </p:pic>
      <p:grpSp>
        <p:nvGrpSpPr>
          <p:cNvPr id="11" name="グループ化 10"/>
          <p:cNvGrpSpPr/>
          <p:nvPr/>
        </p:nvGrpSpPr>
        <p:grpSpPr>
          <a:xfrm>
            <a:off x="5601072" y="1196752"/>
            <a:ext cx="3882746" cy="4368875"/>
            <a:chOff x="5606758" y="1453905"/>
            <a:chExt cx="3882746" cy="4368875"/>
          </a:xfrm>
        </p:grpSpPr>
        <p:sp>
          <p:nvSpPr>
            <p:cNvPr id="9" name="テキスト ボックス 8"/>
            <p:cNvSpPr txBox="1"/>
            <p:nvPr/>
          </p:nvSpPr>
          <p:spPr>
            <a:xfrm>
              <a:off x="6542862" y="1453905"/>
              <a:ext cx="2170787" cy="433196"/>
            </a:xfrm>
            <a:prstGeom prst="rect">
              <a:avLst/>
            </a:prstGeom>
            <a:solidFill>
              <a:schemeClr val="tx1"/>
            </a:solidFill>
          </p:spPr>
          <p:txBody>
            <a:bodyPr wrap="none" rtlCol="0">
              <a:spAutoFit/>
            </a:bodyPr>
            <a:lstStyle/>
            <a:p>
              <a:pPr algn="ctr"/>
              <a:r>
                <a:rPr lang="ja-JP" altLang="en-US" sz="2215" dirty="0" smtClean="0">
                  <a:solidFill>
                    <a:srgbClr val="FFFF00"/>
                  </a:solidFill>
                </a:rPr>
                <a:t>小型プローブ系</a:t>
              </a:r>
              <a:endParaRPr lang="ja-JP" altLang="en-US" sz="2215" dirty="0">
                <a:solidFill>
                  <a:srgbClr val="FFFF00"/>
                </a:solidFill>
              </a:endParaRPr>
            </a:p>
          </p:txBody>
        </p:sp>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l="12914" t="6826" r="21357" b="21511"/>
            <a:stretch/>
          </p:blipFill>
          <p:spPr>
            <a:xfrm>
              <a:off x="5606758" y="1940035"/>
              <a:ext cx="3882746" cy="3882745"/>
            </a:xfrm>
            <a:prstGeom prst="rect">
              <a:avLst/>
            </a:prstGeom>
          </p:spPr>
        </p:pic>
      </p:grpSp>
      <p:grpSp>
        <p:nvGrpSpPr>
          <p:cNvPr id="19" name="グループ化 18"/>
          <p:cNvGrpSpPr/>
          <p:nvPr/>
        </p:nvGrpSpPr>
        <p:grpSpPr>
          <a:xfrm>
            <a:off x="127676" y="4149080"/>
            <a:ext cx="3456065" cy="2334023"/>
            <a:chOff x="127676" y="4513583"/>
            <a:chExt cx="3456065" cy="2334023"/>
          </a:xfrm>
        </p:grpSpPr>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676" y="4513583"/>
              <a:ext cx="3099874" cy="2334023"/>
            </a:xfrm>
            <a:prstGeom prst="rect">
              <a:avLst/>
            </a:prstGeom>
          </p:spPr>
        </p:pic>
        <p:sp>
          <p:nvSpPr>
            <p:cNvPr id="12" name="正方形/長方形 11"/>
            <p:cNvSpPr/>
            <p:nvPr/>
          </p:nvSpPr>
          <p:spPr bwMode="auto">
            <a:xfrm>
              <a:off x="2504728" y="4926305"/>
              <a:ext cx="616379" cy="574880"/>
            </a:xfrm>
            <a:prstGeom prst="rect">
              <a:avLst/>
            </a:prstGeom>
            <a:noFill/>
            <a:ln w="38100" cap="flat" cmpd="sng" algn="ctr">
              <a:solidFill>
                <a:srgbClr val="0070C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 name="テキスト ボックス 13"/>
            <p:cNvSpPr txBox="1"/>
            <p:nvPr/>
          </p:nvSpPr>
          <p:spPr>
            <a:xfrm>
              <a:off x="2509309" y="4523092"/>
              <a:ext cx="1074432" cy="369332"/>
            </a:xfrm>
            <a:prstGeom prst="rect">
              <a:avLst/>
            </a:prstGeom>
            <a:noFill/>
          </p:spPr>
          <p:txBody>
            <a:bodyPr wrap="square" rtlCol="0">
              <a:spAutoFit/>
            </a:bodyPr>
            <a:lstStyle/>
            <a:p>
              <a:r>
                <a:rPr kumimoji="1" lang="ja-JP" altLang="en-US" dirty="0" smtClean="0"/>
                <a:t>外膜</a:t>
              </a:r>
              <a:endParaRPr kumimoji="1" lang="ja-JP" altLang="en-US" dirty="0"/>
            </a:p>
          </p:txBody>
        </p:sp>
      </p:grpSp>
      <p:sp>
        <p:nvSpPr>
          <p:cNvPr id="20" name="テキスト ボックス 19"/>
          <p:cNvSpPr txBox="1"/>
          <p:nvPr/>
        </p:nvSpPr>
        <p:spPr>
          <a:xfrm>
            <a:off x="-14473" y="6487988"/>
            <a:ext cx="3909544" cy="369332"/>
          </a:xfrm>
          <a:prstGeom prst="rect">
            <a:avLst/>
          </a:prstGeom>
          <a:noFill/>
        </p:spPr>
        <p:txBody>
          <a:bodyPr wrap="square" rtlCol="0">
            <a:spAutoFit/>
          </a:bodyPr>
          <a:lstStyle/>
          <a:p>
            <a:pPr algn="ctr"/>
            <a:r>
              <a:rPr lang="ja-JP" altLang="en-US" dirty="0"/>
              <a:t>ヒト総腸骨</a:t>
            </a:r>
            <a:r>
              <a:rPr lang="ja-JP" altLang="en-US" dirty="0" smtClean="0"/>
              <a:t>動脈：位相差顕微鏡画像</a:t>
            </a:r>
            <a:endParaRPr kumimoji="1" lang="ja-JP" altLang="en-US" dirty="0"/>
          </a:p>
        </p:txBody>
      </p:sp>
    </p:spTree>
    <p:extLst>
      <p:ext uri="{BB962C8B-B14F-4D97-AF65-F5344CB8AC3E}">
        <p14:creationId xmlns:p14="http://schemas.microsoft.com/office/powerpoint/2010/main" val="320920639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77613" y="1268760"/>
            <a:ext cx="184731" cy="348109"/>
          </a:xfrm>
          <a:prstGeom prst="rect">
            <a:avLst/>
          </a:prstGeom>
          <a:noFill/>
        </p:spPr>
        <p:txBody>
          <a:bodyPr wrap="none" rtlCol="0">
            <a:spAutoFit/>
          </a:bodyPr>
          <a:lstStyle/>
          <a:p>
            <a:endParaRPr lang="ja-JP" altLang="en-US" sz="1662" dirty="0"/>
          </a:p>
        </p:txBody>
      </p:sp>
      <p:sp>
        <p:nvSpPr>
          <p:cNvPr id="16" name="テキスト ボックス 15"/>
          <p:cNvSpPr txBox="1"/>
          <p:nvPr/>
        </p:nvSpPr>
        <p:spPr>
          <a:xfrm>
            <a:off x="1435946" y="420575"/>
            <a:ext cx="6840761" cy="632161"/>
          </a:xfrm>
          <a:prstGeom prst="rect">
            <a:avLst/>
          </a:prstGeom>
          <a:noFill/>
        </p:spPr>
        <p:txBody>
          <a:bodyPr wrap="square" rtlCol="0" anchor="ctr" anchorCtr="1">
            <a:spAutoFit/>
          </a:bodyPr>
          <a:lstStyle/>
          <a:p>
            <a:pPr algn="ctr"/>
            <a:r>
              <a:rPr lang="ja-JP" altLang="en-US" sz="3508" dirty="0"/>
              <a:t>切片</a:t>
            </a:r>
            <a:r>
              <a:rPr lang="ja-JP" altLang="en-US" sz="3508" dirty="0" smtClean="0"/>
              <a:t>サンプル</a:t>
            </a:r>
            <a:r>
              <a:rPr lang="en-US" altLang="ja-JP" sz="3508" dirty="0"/>
              <a:t> </a:t>
            </a:r>
            <a:r>
              <a:rPr lang="en-US" altLang="ja-JP" sz="3508" dirty="0" smtClean="0"/>
              <a:t>“</a:t>
            </a:r>
            <a:r>
              <a:rPr lang="en-US" altLang="ja-JP" sz="3508" i="1" dirty="0" smtClean="0"/>
              <a:t>ex vivo</a:t>
            </a:r>
            <a:r>
              <a:rPr lang="en-US" altLang="ja-JP" sz="3508" dirty="0" smtClean="0"/>
              <a:t>”</a:t>
            </a:r>
            <a:r>
              <a:rPr lang="ja-JP" altLang="en-US" sz="3508" dirty="0" smtClean="0"/>
              <a:t>計測</a:t>
            </a:r>
            <a:endParaRPr lang="en-US" altLang="ja-JP" sz="3508" dirty="0"/>
          </a:p>
        </p:txBody>
      </p:sp>
      <p:sp>
        <p:nvSpPr>
          <p:cNvPr id="17" name="テキスト ボックス 16"/>
          <p:cNvSpPr txBox="1"/>
          <p:nvPr/>
        </p:nvSpPr>
        <p:spPr>
          <a:xfrm>
            <a:off x="4088904" y="5637042"/>
            <a:ext cx="4775098" cy="1081835"/>
          </a:xfrm>
          <a:prstGeom prst="rect">
            <a:avLst/>
          </a:prstGeom>
          <a:solidFill>
            <a:schemeClr val="tx1"/>
          </a:solidFill>
        </p:spPr>
        <p:txBody>
          <a:bodyPr wrap="square" rtlCol="0">
            <a:spAutoFit/>
          </a:bodyPr>
          <a:lstStyle/>
          <a:p>
            <a:pPr algn="ctr"/>
            <a:r>
              <a:rPr lang="en-US" altLang="ja-JP" sz="2215" dirty="0" smtClean="0">
                <a:solidFill>
                  <a:schemeClr val="bg1"/>
                </a:solidFill>
              </a:rPr>
              <a:t>SHG</a:t>
            </a:r>
            <a:r>
              <a:rPr lang="ja-JP" altLang="en-US" sz="2215" dirty="0" smtClean="0">
                <a:solidFill>
                  <a:schemeClr val="bg1"/>
                </a:solidFill>
              </a:rPr>
              <a:t>イメージ</a:t>
            </a:r>
            <a:endParaRPr lang="en-US" altLang="ja-JP" sz="2215" dirty="0" smtClean="0">
              <a:solidFill>
                <a:schemeClr val="bg1"/>
              </a:solidFill>
            </a:endParaRPr>
          </a:p>
          <a:p>
            <a:pPr algn="ctr"/>
            <a:r>
              <a:rPr lang="ja-JP" altLang="en-US" sz="2215" dirty="0" smtClean="0">
                <a:solidFill>
                  <a:schemeClr val="bg1"/>
                </a:solidFill>
              </a:rPr>
              <a:t>視野</a:t>
            </a:r>
            <a:r>
              <a:rPr lang="en-US" altLang="ja-JP" sz="2215" dirty="0" smtClean="0">
                <a:solidFill>
                  <a:schemeClr val="bg1"/>
                </a:solidFill>
              </a:rPr>
              <a:t> </a:t>
            </a:r>
            <a:r>
              <a:rPr lang="en-US" altLang="ja-JP" sz="2215" dirty="0">
                <a:solidFill>
                  <a:schemeClr val="bg1"/>
                </a:solidFill>
              </a:rPr>
              <a:t>: </a:t>
            </a:r>
            <a:r>
              <a:rPr lang="en-US" altLang="ja-JP" sz="2215" dirty="0" smtClean="0">
                <a:solidFill>
                  <a:schemeClr val="bg1"/>
                </a:solidFill>
              </a:rPr>
              <a:t>400µm*400µm</a:t>
            </a:r>
            <a:r>
              <a:rPr lang="ja-JP" altLang="en-US" sz="2215" dirty="0" smtClean="0">
                <a:solidFill>
                  <a:schemeClr val="bg1"/>
                </a:solidFill>
              </a:rPr>
              <a:t> </a:t>
            </a:r>
            <a:endParaRPr lang="en-US" altLang="ja-JP" sz="2215" dirty="0" smtClean="0">
              <a:solidFill>
                <a:schemeClr val="bg1"/>
              </a:solidFill>
            </a:endParaRPr>
          </a:p>
          <a:p>
            <a:pPr algn="ctr"/>
            <a:r>
              <a:rPr lang="ja-JP" altLang="en-US" sz="2000" dirty="0" smtClean="0">
                <a:solidFill>
                  <a:schemeClr val="bg1"/>
                </a:solidFill>
              </a:rPr>
              <a:t>取得時間</a:t>
            </a:r>
            <a:r>
              <a:rPr lang="en-US" altLang="ja-JP" sz="2000" dirty="0" smtClean="0">
                <a:solidFill>
                  <a:schemeClr val="bg1"/>
                </a:solidFill>
              </a:rPr>
              <a:t> </a:t>
            </a:r>
            <a:r>
              <a:rPr lang="en-US" altLang="ja-JP" sz="2000" dirty="0">
                <a:solidFill>
                  <a:schemeClr val="bg1"/>
                </a:solidFill>
              </a:rPr>
              <a:t>= </a:t>
            </a:r>
            <a:r>
              <a:rPr lang="en-US" altLang="ja-JP" sz="2000" dirty="0" smtClean="0">
                <a:solidFill>
                  <a:schemeClr val="bg1"/>
                </a:solidFill>
              </a:rPr>
              <a:t>2</a:t>
            </a:r>
            <a:r>
              <a:rPr lang="ja-JP" altLang="en-US" sz="2000" dirty="0" smtClean="0">
                <a:solidFill>
                  <a:schemeClr val="bg1"/>
                </a:solidFill>
              </a:rPr>
              <a:t>秒　照射パワー</a:t>
            </a:r>
            <a:r>
              <a:rPr lang="en-US" altLang="ja-JP" sz="2000" dirty="0" smtClean="0">
                <a:solidFill>
                  <a:schemeClr val="bg1"/>
                </a:solidFill>
              </a:rPr>
              <a:t>30mW</a:t>
            </a:r>
            <a:endParaRPr lang="en-US" altLang="ja-JP" sz="2000" dirty="0">
              <a:solidFill>
                <a:schemeClr val="bg1"/>
              </a:solidFill>
            </a:endParaRPr>
          </a:p>
        </p:txBody>
      </p:sp>
      <p:grpSp>
        <p:nvGrpSpPr>
          <p:cNvPr id="18" name="グループ化 17"/>
          <p:cNvGrpSpPr/>
          <p:nvPr/>
        </p:nvGrpSpPr>
        <p:grpSpPr>
          <a:xfrm>
            <a:off x="1616842" y="1216066"/>
            <a:ext cx="3768206" cy="4349560"/>
            <a:chOff x="1616842" y="1216066"/>
            <a:chExt cx="3768206" cy="4349560"/>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l="12801" t="7343" r="24705" b="22700"/>
            <a:stretch/>
          </p:blipFill>
          <p:spPr>
            <a:xfrm rot="16200000">
              <a:off x="1570887" y="1751466"/>
              <a:ext cx="3860115" cy="3768206"/>
            </a:xfrm>
            <a:prstGeom prst="rect">
              <a:avLst/>
            </a:prstGeom>
          </p:spPr>
        </p:pic>
        <p:sp>
          <p:nvSpPr>
            <p:cNvPr id="4" name="テキスト ボックス 3"/>
            <p:cNvSpPr txBox="1"/>
            <p:nvPr/>
          </p:nvSpPr>
          <p:spPr>
            <a:xfrm>
              <a:off x="2909028" y="1216066"/>
              <a:ext cx="1035861" cy="433196"/>
            </a:xfrm>
            <a:prstGeom prst="rect">
              <a:avLst/>
            </a:prstGeom>
            <a:solidFill>
              <a:schemeClr val="tx1"/>
            </a:solidFill>
          </p:spPr>
          <p:txBody>
            <a:bodyPr wrap="none" rtlCol="0">
              <a:spAutoFit/>
            </a:bodyPr>
            <a:lstStyle/>
            <a:p>
              <a:pPr algn="ctr"/>
              <a:r>
                <a:rPr lang="ja-JP" altLang="en-US" sz="2215" dirty="0" smtClean="0">
                  <a:solidFill>
                    <a:schemeClr val="bg1"/>
                  </a:solidFill>
                </a:rPr>
                <a:t>従来</a:t>
              </a:r>
              <a:r>
                <a:rPr lang="ja-JP" altLang="en-US" sz="2215" dirty="0">
                  <a:solidFill>
                    <a:schemeClr val="bg1"/>
                  </a:solidFill>
                </a:rPr>
                <a:t>系</a:t>
              </a:r>
            </a:p>
          </p:txBody>
        </p:sp>
      </p:grpSp>
      <p:sp>
        <p:nvSpPr>
          <p:cNvPr id="9" name="テキスト ボックス 8"/>
          <p:cNvSpPr txBox="1"/>
          <p:nvPr/>
        </p:nvSpPr>
        <p:spPr>
          <a:xfrm>
            <a:off x="6573976" y="1216066"/>
            <a:ext cx="2170787" cy="433196"/>
          </a:xfrm>
          <a:prstGeom prst="rect">
            <a:avLst/>
          </a:prstGeom>
          <a:solidFill>
            <a:schemeClr val="tx1"/>
          </a:solidFill>
        </p:spPr>
        <p:txBody>
          <a:bodyPr wrap="none" rtlCol="0">
            <a:spAutoFit/>
          </a:bodyPr>
          <a:lstStyle/>
          <a:p>
            <a:pPr algn="ctr"/>
            <a:r>
              <a:rPr lang="ja-JP" altLang="en-US" sz="2215" dirty="0" smtClean="0">
                <a:solidFill>
                  <a:srgbClr val="FFFF00"/>
                </a:solidFill>
              </a:rPr>
              <a:t>小型プローブ系</a:t>
            </a:r>
            <a:endParaRPr lang="ja-JP" altLang="en-US" sz="2215" dirty="0">
              <a:solidFill>
                <a:srgbClr val="FFFF00"/>
              </a:solidFill>
            </a:endParaRPr>
          </a:p>
        </p:txBody>
      </p:sp>
      <p:sp>
        <p:nvSpPr>
          <p:cNvPr id="20" name="テキスト ボックス 19"/>
          <p:cNvSpPr txBox="1"/>
          <p:nvPr/>
        </p:nvSpPr>
        <p:spPr>
          <a:xfrm>
            <a:off x="-14473" y="6487988"/>
            <a:ext cx="3909544" cy="369332"/>
          </a:xfrm>
          <a:prstGeom prst="rect">
            <a:avLst/>
          </a:prstGeom>
          <a:noFill/>
        </p:spPr>
        <p:txBody>
          <a:bodyPr wrap="square" rtlCol="0">
            <a:spAutoFit/>
          </a:bodyPr>
          <a:lstStyle/>
          <a:p>
            <a:pPr algn="ctr"/>
            <a:r>
              <a:rPr lang="ja-JP" altLang="en-US" dirty="0"/>
              <a:t>ヒト総腸骨</a:t>
            </a:r>
            <a:r>
              <a:rPr lang="ja-JP" altLang="en-US" dirty="0" smtClean="0"/>
              <a:t>動脈：位相差顕微鏡画像</a:t>
            </a:r>
            <a:endParaRPr kumimoji="1" lang="ja-JP" altLang="en-US" dirty="0"/>
          </a:p>
        </p:txBody>
      </p:sp>
      <p:grpSp>
        <p:nvGrpSpPr>
          <p:cNvPr id="15" name="グループ化 14"/>
          <p:cNvGrpSpPr/>
          <p:nvPr/>
        </p:nvGrpSpPr>
        <p:grpSpPr>
          <a:xfrm>
            <a:off x="127676" y="4149080"/>
            <a:ext cx="3099874" cy="2334023"/>
            <a:chOff x="127676" y="4149080"/>
            <a:chExt cx="3099874" cy="2334023"/>
          </a:xfrm>
        </p:grpSpPr>
        <p:grpSp>
          <p:nvGrpSpPr>
            <p:cNvPr id="19" name="グループ化 18"/>
            <p:cNvGrpSpPr/>
            <p:nvPr/>
          </p:nvGrpSpPr>
          <p:grpSpPr>
            <a:xfrm>
              <a:off x="127676" y="4149080"/>
              <a:ext cx="3099874" cy="2334023"/>
              <a:chOff x="127676" y="4513583"/>
              <a:chExt cx="3099874" cy="2334023"/>
            </a:xfrm>
          </p:grpSpPr>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676" y="4513583"/>
                <a:ext cx="3099874" cy="2334023"/>
              </a:xfrm>
              <a:prstGeom prst="rect">
                <a:avLst/>
              </a:prstGeom>
            </p:spPr>
          </p:pic>
          <p:sp>
            <p:nvSpPr>
              <p:cNvPr id="12" name="正方形/長方形 11"/>
              <p:cNvSpPr/>
              <p:nvPr/>
            </p:nvSpPr>
            <p:spPr bwMode="auto">
              <a:xfrm>
                <a:off x="1064568" y="4926305"/>
                <a:ext cx="616379" cy="574880"/>
              </a:xfrm>
              <a:prstGeom prst="rect">
                <a:avLst/>
              </a:prstGeom>
              <a:noFill/>
              <a:ln w="381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 name="テキスト ボックス 13"/>
              <p:cNvSpPr txBox="1"/>
              <p:nvPr/>
            </p:nvSpPr>
            <p:spPr>
              <a:xfrm>
                <a:off x="1069149" y="4523092"/>
                <a:ext cx="1074432" cy="369332"/>
              </a:xfrm>
              <a:prstGeom prst="rect">
                <a:avLst/>
              </a:prstGeom>
              <a:noFill/>
            </p:spPr>
            <p:txBody>
              <a:bodyPr wrap="square" rtlCol="0">
                <a:spAutoFit/>
              </a:bodyPr>
              <a:lstStyle/>
              <a:p>
                <a:r>
                  <a:rPr kumimoji="1" lang="ja-JP" altLang="en-US" dirty="0" smtClean="0"/>
                  <a:t>中膜</a:t>
                </a:r>
                <a:endParaRPr kumimoji="1" lang="ja-JP" altLang="en-US" dirty="0"/>
              </a:p>
            </p:txBody>
          </p:sp>
        </p:grpSp>
        <p:sp>
          <p:nvSpPr>
            <p:cNvPr id="6" name="右矢印 5"/>
            <p:cNvSpPr/>
            <p:nvPr/>
          </p:nvSpPr>
          <p:spPr bwMode="auto">
            <a:xfrm rot="10800000">
              <a:off x="1750381" y="4689576"/>
              <a:ext cx="786400" cy="288032"/>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pic>
        <p:nvPicPr>
          <p:cNvPr id="21" name="図 20"/>
          <p:cNvPicPr>
            <a:picLocks noChangeAspect="1"/>
          </p:cNvPicPr>
          <p:nvPr/>
        </p:nvPicPr>
        <p:blipFill rotWithShape="1">
          <a:blip r:embed="rId3">
            <a:extLst>
              <a:ext uri="{28A0092B-C50C-407E-A947-70E740481C1C}">
                <a14:useLocalDpi xmlns:a14="http://schemas.microsoft.com/office/drawing/2010/main" val="0"/>
              </a:ext>
            </a:extLst>
          </a:blip>
          <a:srcRect l="79586" r="8510" b="55318"/>
          <a:stretch/>
        </p:blipFill>
        <p:spPr>
          <a:xfrm>
            <a:off x="556778" y="1099926"/>
            <a:ext cx="807239" cy="2642400"/>
          </a:xfrm>
          <a:prstGeom prst="rect">
            <a:avLst/>
          </a:prstGeom>
        </p:spPr>
      </p:pic>
      <p:pic>
        <p:nvPicPr>
          <p:cNvPr id="22" name="図 21"/>
          <p:cNvPicPr>
            <a:picLocks noChangeAspect="1"/>
          </p:cNvPicPr>
          <p:nvPr/>
        </p:nvPicPr>
        <p:blipFill rotWithShape="1">
          <a:blip r:embed="rId5">
            <a:extLst>
              <a:ext uri="{28A0092B-C50C-407E-A947-70E740481C1C}">
                <a14:useLocalDpi xmlns:a14="http://schemas.microsoft.com/office/drawing/2010/main" val="0"/>
              </a:ext>
            </a:extLst>
          </a:blip>
          <a:srcRect l="13253" t="7566" r="21018" b="22476"/>
          <a:stretch/>
        </p:blipFill>
        <p:spPr>
          <a:xfrm>
            <a:off x="5637872" y="1720677"/>
            <a:ext cx="3938728" cy="3844950"/>
          </a:xfrm>
          <a:prstGeom prst="rect">
            <a:avLst/>
          </a:prstGeom>
        </p:spPr>
      </p:pic>
    </p:spTree>
    <p:extLst>
      <p:ext uri="{BB962C8B-B14F-4D97-AF65-F5344CB8AC3E}">
        <p14:creationId xmlns:p14="http://schemas.microsoft.com/office/powerpoint/2010/main" val="334077542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65290" y="404664"/>
            <a:ext cx="6840761" cy="632161"/>
          </a:xfrm>
          <a:prstGeom prst="rect">
            <a:avLst/>
          </a:prstGeom>
          <a:noFill/>
        </p:spPr>
        <p:txBody>
          <a:bodyPr wrap="square" rtlCol="0" anchor="ctr" anchorCtr="1">
            <a:spAutoFit/>
          </a:bodyPr>
          <a:lstStyle/>
          <a:p>
            <a:pPr algn="ctr"/>
            <a:r>
              <a:rPr lang="en-US" altLang="ja-JP" sz="3508" dirty="0" smtClean="0"/>
              <a:t>“</a:t>
            </a:r>
            <a:r>
              <a:rPr lang="en-US" altLang="ja-JP" sz="3508" i="1" dirty="0" smtClean="0"/>
              <a:t>in vivo</a:t>
            </a:r>
            <a:r>
              <a:rPr lang="en-US" altLang="ja-JP" sz="3508" dirty="0" smtClean="0"/>
              <a:t>” </a:t>
            </a:r>
            <a:r>
              <a:rPr lang="ja-JP" altLang="en-US" sz="3508" dirty="0" smtClean="0"/>
              <a:t>イメージング</a:t>
            </a:r>
            <a:endParaRPr lang="en-US" altLang="ja-JP" sz="3508" dirty="0"/>
          </a:p>
        </p:txBody>
      </p:sp>
      <p:sp>
        <p:nvSpPr>
          <p:cNvPr id="8" name="Rectangle 1"/>
          <p:cNvSpPr>
            <a:spLocks noChangeArrowheads="1"/>
          </p:cNvSpPr>
          <p:nvPr/>
        </p:nvSpPr>
        <p:spPr bwMode="auto">
          <a:xfrm>
            <a:off x="517530" y="6381328"/>
            <a:ext cx="9087961" cy="39780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defTabSz="844083" eaLnBrk="0" fontAlgn="base" hangingPunct="0">
              <a:spcBef>
                <a:spcPct val="0"/>
              </a:spcBef>
              <a:spcAft>
                <a:spcPct val="0"/>
              </a:spcAft>
            </a:pPr>
            <a:r>
              <a:rPr kumimoji="0" lang="ja-JP" altLang="en-US" sz="2585" dirty="0" smtClean="0">
                <a:solidFill>
                  <a:srgbClr val="212121"/>
                </a:solidFill>
                <a:latin typeface="Arial Unicode MS" panose="020B0604020202020204" pitchFamily="50" charset="-128"/>
              </a:rPr>
              <a:t>ヒト皮膚内の“生きたありのまま”のコラーゲンを可視化</a:t>
            </a:r>
            <a:endParaRPr kumimoji="0" lang="en-US" altLang="ja-JP" sz="2585" dirty="0"/>
          </a:p>
        </p:txBody>
      </p:sp>
      <p:sp>
        <p:nvSpPr>
          <p:cNvPr id="2" name="テキスト ボックス 1"/>
          <p:cNvSpPr txBox="1"/>
          <p:nvPr/>
        </p:nvSpPr>
        <p:spPr>
          <a:xfrm>
            <a:off x="1677613" y="1338461"/>
            <a:ext cx="184731" cy="348109"/>
          </a:xfrm>
          <a:prstGeom prst="rect">
            <a:avLst/>
          </a:prstGeom>
          <a:noFill/>
        </p:spPr>
        <p:txBody>
          <a:bodyPr wrap="none" rtlCol="0">
            <a:spAutoFit/>
          </a:bodyPr>
          <a:lstStyle/>
          <a:p>
            <a:endParaRPr lang="ja-JP" altLang="en-US" sz="1662" dirty="0"/>
          </a:p>
        </p:txBody>
      </p:sp>
      <p:sp>
        <p:nvSpPr>
          <p:cNvPr id="9" name="テキスト ボックス 8"/>
          <p:cNvSpPr txBox="1"/>
          <p:nvPr/>
        </p:nvSpPr>
        <p:spPr>
          <a:xfrm>
            <a:off x="4905638" y="1230352"/>
            <a:ext cx="3866764" cy="433196"/>
          </a:xfrm>
          <a:prstGeom prst="rect">
            <a:avLst/>
          </a:prstGeom>
          <a:solidFill>
            <a:schemeClr val="tx1"/>
          </a:solidFill>
        </p:spPr>
        <p:txBody>
          <a:bodyPr wrap="none" rtlCol="0">
            <a:spAutoFit/>
          </a:bodyPr>
          <a:lstStyle/>
          <a:p>
            <a:r>
              <a:rPr lang="ja-JP" altLang="en-US" sz="2215" dirty="0" smtClean="0">
                <a:solidFill>
                  <a:schemeClr val="bg1"/>
                </a:solidFill>
              </a:rPr>
              <a:t>ヒト皮膚 </a:t>
            </a:r>
            <a:r>
              <a:rPr lang="en-US" altLang="ja-JP" sz="2215" dirty="0" smtClean="0">
                <a:solidFill>
                  <a:schemeClr val="bg1"/>
                </a:solidFill>
              </a:rPr>
              <a:t>(</a:t>
            </a:r>
            <a:r>
              <a:rPr lang="ja-JP" altLang="en-US" sz="2215" dirty="0" smtClean="0">
                <a:solidFill>
                  <a:schemeClr val="bg1"/>
                </a:solidFill>
              </a:rPr>
              <a:t>腕</a:t>
            </a:r>
            <a:r>
              <a:rPr lang="en-US" altLang="ja-JP" sz="2215" dirty="0" smtClean="0">
                <a:solidFill>
                  <a:schemeClr val="bg1"/>
                </a:solidFill>
              </a:rPr>
              <a:t>) @40mW(max</a:t>
            </a:r>
            <a:r>
              <a:rPr lang="en-US" altLang="ja-JP" sz="2215" dirty="0">
                <a:solidFill>
                  <a:schemeClr val="bg1"/>
                </a:solidFill>
              </a:rPr>
              <a:t>.)</a:t>
            </a:r>
            <a:endParaRPr lang="ja-JP" altLang="en-US" sz="2215" dirty="0">
              <a:solidFill>
                <a:schemeClr val="bg1"/>
              </a:solidFill>
            </a:endParaRPr>
          </a:p>
        </p:txBody>
      </p:sp>
      <p:sp>
        <p:nvSpPr>
          <p:cNvPr id="16" name="テキスト ボックス 15"/>
          <p:cNvSpPr txBox="1"/>
          <p:nvPr/>
        </p:nvSpPr>
        <p:spPr>
          <a:xfrm>
            <a:off x="370039" y="5420549"/>
            <a:ext cx="3494987" cy="830997"/>
          </a:xfrm>
          <a:prstGeom prst="rect">
            <a:avLst/>
          </a:prstGeom>
          <a:solidFill>
            <a:schemeClr val="tx1"/>
          </a:solidFill>
        </p:spPr>
        <p:txBody>
          <a:bodyPr wrap="square" rtlCol="0">
            <a:spAutoFit/>
          </a:bodyPr>
          <a:lstStyle/>
          <a:p>
            <a:pPr algn="ctr"/>
            <a:r>
              <a:rPr lang="ja-JP" altLang="en-US" sz="2400" dirty="0" smtClean="0">
                <a:solidFill>
                  <a:schemeClr val="bg1"/>
                </a:solidFill>
              </a:rPr>
              <a:t>視野：</a:t>
            </a:r>
            <a:r>
              <a:rPr lang="en-US" altLang="ja-JP" sz="2400" dirty="0" smtClean="0">
                <a:solidFill>
                  <a:schemeClr val="bg1"/>
                </a:solidFill>
              </a:rPr>
              <a:t>400µm*400µm</a:t>
            </a:r>
            <a:endParaRPr lang="en-US" altLang="ja-JP" sz="2400" dirty="0">
              <a:solidFill>
                <a:schemeClr val="bg1"/>
              </a:solidFill>
            </a:endParaRPr>
          </a:p>
          <a:p>
            <a:pPr algn="ctr"/>
            <a:r>
              <a:rPr lang="ja-JP" altLang="en-US" sz="2400" dirty="0" smtClean="0">
                <a:solidFill>
                  <a:schemeClr val="bg1"/>
                </a:solidFill>
              </a:rPr>
              <a:t>画像取得時間</a:t>
            </a:r>
            <a:r>
              <a:rPr lang="en-US" altLang="ja-JP" sz="2400" dirty="0" smtClean="0">
                <a:solidFill>
                  <a:schemeClr val="bg1"/>
                </a:solidFill>
              </a:rPr>
              <a:t> </a:t>
            </a:r>
            <a:r>
              <a:rPr lang="en-US" altLang="ja-JP" sz="2400" dirty="0">
                <a:solidFill>
                  <a:schemeClr val="bg1"/>
                </a:solidFill>
              </a:rPr>
              <a:t>= </a:t>
            </a:r>
            <a:r>
              <a:rPr lang="en-US" altLang="ja-JP" sz="2400" dirty="0" smtClean="0">
                <a:solidFill>
                  <a:schemeClr val="bg1"/>
                </a:solidFill>
              </a:rPr>
              <a:t>2</a:t>
            </a:r>
            <a:r>
              <a:rPr lang="ja-JP" altLang="en-US" sz="2400" dirty="0" smtClean="0">
                <a:solidFill>
                  <a:schemeClr val="bg1"/>
                </a:solidFill>
              </a:rPr>
              <a:t>秒 </a:t>
            </a:r>
            <a:r>
              <a:rPr lang="en-US" altLang="ja-JP" sz="2400" dirty="0" smtClean="0">
                <a:solidFill>
                  <a:schemeClr val="bg1"/>
                </a:solidFill>
              </a:rPr>
              <a:t>/ </a:t>
            </a:r>
            <a:r>
              <a:rPr lang="ja-JP" altLang="en-US" sz="2400" dirty="0" smtClean="0">
                <a:solidFill>
                  <a:schemeClr val="bg1"/>
                </a:solidFill>
              </a:rPr>
              <a:t>枚</a:t>
            </a:r>
            <a:endParaRPr lang="en-US" altLang="ja-JP" sz="2400" dirty="0">
              <a:solidFill>
                <a:schemeClr val="bg1"/>
              </a:solidFill>
            </a:endParaRPr>
          </a:p>
        </p:txBody>
      </p:sp>
      <p:grpSp>
        <p:nvGrpSpPr>
          <p:cNvPr id="4" name="グループ化 3"/>
          <p:cNvGrpSpPr/>
          <p:nvPr/>
        </p:nvGrpSpPr>
        <p:grpSpPr>
          <a:xfrm>
            <a:off x="408642" y="1831740"/>
            <a:ext cx="3456384" cy="3541476"/>
            <a:chOff x="722782" y="1722433"/>
            <a:chExt cx="3456384" cy="3541476"/>
          </a:xfrm>
        </p:grpSpPr>
        <p:pic>
          <p:nvPicPr>
            <p:cNvPr id="10" name="図 9"/>
            <p:cNvPicPr>
              <a:picLocks noChangeAspect="1"/>
            </p:cNvPicPr>
            <p:nvPr/>
          </p:nvPicPr>
          <p:blipFill rotWithShape="1">
            <a:blip r:embed="rId3" cstate="print">
              <a:extLst>
                <a:ext uri="{28A0092B-C50C-407E-A947-70E740481C1C}">
                  <a14:useLocalDpi xmlns:a14="http://schemas.microsoft.com/office/drawing/2010/main" val="0"/>
                </a:ext>
              </a:extLst>
            </a:blip>
            <a:srcRect r="23154"/>
            <a:stretch/>
          </p:blipFill>
          <p:spPr>
            <a:xfrm rot="5400000">
              <a:off x="680237" y="1764980"/>
              <a:ext cx="3541474" cy="3456384"/>
            </a:xfrm>
            <a:prstGeom prst="rect">
              <a:avLst/>
            </a:prstGeom>
          </p:spPr>
        </p:pic>
        <p:sp>
          <p:nvSpPr>
            <p:cNvPr id="6" name="正方形/長方形 5"/>
            <p:cNvSpPr/>
            <p:nvPr/>
          </p:nvSpPr>
          <p:spPr>
            <a:xfrm>
              <a:off x="2968578" y="1722433"/>
              <a:ext cx="1210588" cy="400110"/>
            </a:xfrm>
            <a:prstGeom prst="rect">
              <a:avLst/>
            </a:prstGeom>
            <a:solidFill>
              <a:schemeClr val="bg1"/>
            </a:solidFill>
          </p:spPr>
          <p:txBody>
            <a:bodyPr wrap="none">
              <a:spAutoFit/>
            </a:bodyPr>
            <a:lstStyle/>
            <a:p>
              <a:r>
                <a:rPr lang="ja-JP" altLang="en-US" sz="2000" dirty="0" smtClean="0"/>
                <a:t>計測風景</a:t>
              </a:r>
              <a:endParaRPr lang="ja-JP" altLang="en-US" sz="2000" dirty="0"/>
            </a:p>
          </p:txBody>
        </p:sp>
      </p:grpSp>
      <p:pic>
        <p:nvPicPr>
          <p:cNvPr id="14" name="図 13"/>
          <p:cNvPicPr>
            <a:picLocks noChangeAspect="1"/>
          </p:cNvPicPr>
          <p:nvPr/>
        </p:nvPicPr>
        <p:blipFill rotWithShape="1">
          <a:blip r:embed="rId4">
            <a:extLst>
              <a:ext uri="{28A0092B-C50C-407E-A947-70E740481C1C}">
                <a14:useLocalDpi xmlns:a14="http://schemas.microsoft.com/office/drawing/2010/main" val="0"/>
              </a:ext>
            </a:extLst>
          </a:blip>
          <a:srcRect l="79586" r="8510" b="55318"/>
          <a:stretch/>
        </p:blipFill>
        <p:spPr>
          <a:xfrm>
            <a:off x="9057456" y="1196752"/>
            <a:ext cx="807239" cy="2642400"/>
          </a:xfrm>
          <a:prstGeom prst="rect">
            <a:avLst/>
          </a:prstGeom>
        </p:spPr>
      </p:pic>
      <p:pic>
        <p:nvPicPr>
          <p:cNvPr id="24" name="図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26929" y="1826464"/>
            <a:ext cx="4735572" cy="4489973"/>
          </a:xfrm>
          <a:prstGeom prst="rect">
            <a:avLst/>
          </a:prstGeom>
        </p:spPr>
      </p:pic>
      <p:sp>
        <p:nvSpPr>
          <p:cNvPr id="25" name="テキスト ボックス 24"/>
          <p:cNvSpPr txBox="1"/>
          <p:nvPr/>
        </p:nvSpPr>
        <p:spPr>
          <a:xfrm>
            <a:off x="130774" y="1050351"/>
            <a:ext cx="4632337" cy="646331"/>
          </a:xfrm>
          <a:prstGeom prst="rect">
            <a:avLst/>
          </a:prstGeom>
          <a:noFill/>
          <a:ln w="28575">
            <a:solidFill>
              <a:schemeClr val="tx1">
                <a:lumMod val="65000"/>
                <a:lumOff val="35000"/>
              </a:schemeClr>
            </a:solidFill>
          </a:ln>
        </p:spPr>
        <p:txBody>
          <a:bodyPr wrap="square" rtlCol="0">
            <a:spAutoFit/>
          </a:bodyPr>
          <a:lstStyle/>
          <a:p>
            <a:pPr algn="ctr"/>
            <a:r>
              <a:rPr lang="ja-JP" altLang="en-US" dirty="0" smtClean="0"/>
              <a:t>徳島大学</a:t>
            </a:r>
            <a:r>
              <a:rPr lang="ja-JP" altLang="en-US" dirty="0"/>
              <a:t>大学院ソシオテクノサイエンス</a:t>
            </a:r>
            <a:r>
              <a:rPr lang="ja-JP" altLang="en-US" dirty="0" smtClean="0"/>
              <a:t>研究部倫理委員会の承認</a:t>
            </a:r>
            <a:r>
              <a:rPr lang="en-US" altLang="ja-JP" dirty="0" smtClean="0"/>
              <a:t>(#14003)</a:t>
            </a:r>
            <a:r>
              <a:rPr lang="ja-JP" altLang="en-US" dirty="0" smtClean="0"/>
              <a:t>を得て実施</a:t>
            </a:r>
            <a:endParaRPr lang="en-US" altLang="ja-JP" dirty="0"/>
          </a:p>
        </p:txBody>
      </p:sp>
      <p:sp>
        <p:nvSpPr>
          <p:cNvPr id="26" name="テキスト ボックス 25"/>
          <p:cNvSpPr txBox="1"/>
          <p:nvPr/>
        </p:nvSpPr>
        <p:spPr>
          <a:xfrm>
            <a:off x="4126929" y="5915687"/>
            <a:ext cx="1319592" cy="433196"/>
          </a:xfrm>
          <a:prstGeom prst="rect">
            <a:avLst/>
          </a:prstGeom>
          <a:solidFill>
            <a:srgbClr val="0070C0"/>
          </a:solidFill>
        </p:spPr>
        <p:txBody>
          <a:bodyPr wrap="none" rtlCol="0">
            <a:spAutoFit/>
          </a:bodyPr>
          <a:lstStyle/>
          <a:p>
            <a:r>
              <a:rPr lang="ja-JP" altLang="en-US" sz="2215" dirty="0" smtClean="0">
                <a:solidFill>
                  <a:schemeClr val="bg1"/>
                </a:solidFill>
              </a:rPr>
              <a:t>深さ変化</a:t>
            </a:r>
            <a:endParaRPr lang="ja-JP" altLang="en-US" sz="2215" dirty="0">
              <a:solidFill>
                <a:schemeClr val="bg1"/>
              </a:solidFill>
            </a:endParaRPr>
          </a:p>
        </p:txBody>
      </p:sp>
    </p:spTree>
    <p:extLst>
      <p:ext uri="{BB962C8B-B14F-4D97-AF65-F5344CB8AC3E}">
        <p14:creationId xmlns:p14="http://schemas.microsoft.com/office/powerpoint/2010/main" val="6571984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20752" y="620688"/>
            <a:ext cx="4457700" cy="769441"/>
          </a:xfrm>
          <a:prstGeom prst="rect">
            <a:avLst/>
          </a:prstGeom>
          <a:noFill/>
        </p:spPr>
        <p:txBody>
          <a:bodyPr wrap="square" rtlCol="0">
            <a:spAutoFit/>
          </a:bodyPr>
          <a:lstStyle/>
          <a:p>
            <a:pPr algn="ctr"/>
            <a:r>
              <a:rPr kumimoji="1" lang="ja-JP" altLang="en-US" sz="4400" b="1" dirty="0" smtClean="0"/>
              <a:t>まとめ</a:t>
            </a:r>
            <a:endParaRPr kumimoji="1" lang="ja-JP" altLang="en-US" sz="4400" b="1" dirty="0"/>
          </a:p>
        </p:txBody>
      </p:sp>
      <p:sp>
        <p:nvSpPr>
          <p:cNvPr id="3" name="テキスト ボックス 2"/>
          <p:cNvSpPr txBox="1"/>
          <p:nvPr/>
        </p:nvSpPr>
        <p:spPr>
          <a:xfrm>
            <a:off x="446100" y="1628800"/>
            <a:ext cx="9007002" cy="2308324"/>
          </a:xfrm>
          <a:prstGeom prst="rect">
            <a:avLst/>
          </a:prstGeom>
          <a:noFill/>
        </p:spPr>
        <p:txBody>
          <a:bodyPr wrap="square" rtlCol="0">
            <a:spAutoFit/>
          </a:bodyPr>
          <a:lstStyle/>
          <a:p>
            <a:pPr marL="457200" indent="-457200">
              <a:buFont typeface="Wingdings" charset="2"/>
              <a:buChar char="ü"/>
            </a:pPr>
            <a:r>
              <a:rPr lang="ja-JP" altLang="en-US" sz="3200" dirty="0" smtClean="0"/>
              <a:t>走査光学系を一体化し</a:t>
            </a:r>
            <a:r>
              <a:rPr lang="ja-JP" altLang="en-US" sz="3200" dirty="0"/>
              <a:t>た</a:t>
            </a:r>
            <a:r>
              <a:rPr lang="ja-JP" altLang="en-US" sz="3200" dirty="0" smtClean="0"/>
              <a:t>小型</a:t>
            </a:r>
            <a:r>
              <a:rPr lang="en-US" altLang="ja-JP" sz="3200" dirty="0" smtClean="0"/>
              <a:t>SHG</a:t>
            </a:r>
            <a:r>
              <a:rPr lang="ja-JP" altLang="en-US" sz="3200" dirty="0" smtClean="0"/>
              <a:t>プローブ</a:t>
            </a:r>
            <a:endParaRPr lang="en-US" altLang="ja-JP" sz="3200" dirty="0" smtClean="0"/>
          </a:p>
          <a:p>
            <a:r>
              <a:rPr lang="ja-JP" altLang="en-US" sz="3200" dirty="0"/>
              <a:t>　</a:t>
            </a:r>
            <a:r>
              <a:rPr lang="ja-JP" altLang="en-US" sz="3200" dirty="0" smtClean="0"/>
              <a:t>を開発した．</a:t>
            </a:r>
            <a:endParaRPr lang="en-US" altLang="ja-JP" sz="3200" dirty="0" smtClean="0"/>
          </a:p>
          <a:p>
            <a:endParaRPr lang="en-US" altLang="ja-JP" sz="800" dirty="0" smtClean="0"/>
          </a:p>
          <a:p>
            <a:pPr marL="457200" indent="-457200">
              <a:buFont typeface="Wingdings" charset="2"/>
              <a:buChar char="ü"/>
            </a:pPr>
            <a:r>
              <a:rPr lang="ja-JP" altLang="en-US" sz="3200" dirty="0"/>
              <a:t>切片</a:t>
            </a:r>
            <a:r>
              <a:rPr lang="ja-JP" altLang="en-US" sz="3200" dirty="0" smtClean="0"/>
              <a:t>サンプルの</a:t>
            </a:r>
            <a:r>
              <a:rPr lang="en-US" altLang="ja-JP" sz="3200" dirty="0" smtClean="0"/>
              <a:t>”</a:t>
            </a:r>
            <a:r>
              <a:rPr lang="en-US" altLang="ja-JP" sz="3200" i="1" dirty="0" smtClean="0"/>
              <a:t>ex vivo</a:t>
            </a:r>
            <a:r>
              <a:rPr lang="en-US" altLang="ja-JP" sz="3200" dirty="0" smtClean="0"/>
              <a:t>” SHG</a:t>
            </a:r>
            <a:r>
              <a:rPr lang="ja-JP" altLang="en-US" sz="3200" dirty="0" smtClean="0"/>
              <a:t>イメージを取得</a:t>
            </a:r>
            <a:r>
              <a:rPr lang="en-US" altLang="ja-JP" sz="3200" dirty="0" smtClean="0"/>
              <a:t> </a:t>
            </a:r>
          </a:p>
          <a:p>
            <a:pPr marL="457200" indent="-457200">
              <a:buFont typeface="Wingdings" charset="2"/>
              <a:buChar char="ü"/>
            </a:pPr>
            <a:endParaRPr lang="en-US" altLang="ja-JP" sz="800" dirty="0" smtClean="0"/>
          </a:p>
          <a:p>
            <a:pPr marL="457200" indent="-457200">
              <a:buFont typeface="Wingdings" charset="2"/>
              <a:buChar char="ü"/>
            </a:pPr>
            <a:r>
              <a:rPr lang="ja-JP" altLang="en-US" sz="3200" dirty="0" smtClean="0"/>
              <a:t>ヒト皮膚の</a:t>
            </a:r>
            <a:r>
              <a:rPr lang="en-US" altLang="ja-JP" sz="3200" dirty="0" smtClean="0"/>
              <a:t>”</a:t>
            </a:r>
            <a:r>
              <a:rPr lang="en-US" altLang="ja-JP" sz="3200" i="1" dirty="0" smtClean="0"/>
              <a:t>in vivo</a:t>
            </a:r>
            <a:r>
              <a:rPr lang="en-US" altLang="ja-JP" sz="3200" dirty="0" smtClean="0"/>
              <a:t>” SHG</a:t>
            </a:r>
            <a:r>
              <a:rPr lang="ja-JP" altLang="en-US" sz="3200" dirty="0" smtClean="0"/>
              <a:t>イメージを取得</a:t>
            </a:r>
            <a:endParaRPr lang="en-US" altLang="ja-JP" sz="3200" dirty="0" smtClean="0"/>
          </a:p>
        </p:txBody>
      </p:sp>
      <p:sp>
        <p:nvSpPr>
          <p:cNvPr id="9" name="テキスト ボックス 8"/>
          <p:cNvSpPr txBox="1"/>
          <p:nvPr/>
        </p:nvSpPr>
        <p:spPr>
          <a:xfrm>
            <a:off x="200472" y="5301208"/>
            <a:ext cx="9505056" cy="1200329"/>
          </a:xfrm>
          <a:prstGeom prst="rect">
            <a:avLst/>
          </a:prstGeom>
          <a:noFill/>
        </p:spPr>
        <p:txBody>
          <a:bodyPr wrap="square" rtlCol="0">
            <a:spAutoFit/>
          </a:bodyPr>
          <a:lstStyle/>
          <a:p>
            <a:pPr marL="457200" indent="-457200">
              <a:buFont typeface="Wingdings" charset="2"/>
              <a:buChar char="Ø"/>
            </a:pPr>
            <a:r>
              <a:rPr lang="ja-JP" altLang="en-US" sz="3600" dirty="0"/>
              <a:t>目標</a:t>
            </a:r>
            <a:r>
              <a:rPr lang="ja-JP" altLang="en-US" sz="3600" dirty="0" smtClean="0"/>
              <a:t>とす</a:t>
            </a:r>
            <a:r>
              <a:rPr lang="ja-JP" altLang="en-US" sz="3600" dirty="0"/>
              <a:t>る</a:t>
            </a:r>
            <a:r>
              <a:rPr kumimoji="1" lang="ja-JP" altLang="en-US" sz="3600" dirty="0" smtClean="0"/>
              <a:t>光ファイバー</a:t>
            </a:r>
            <a:r>
              <a:rPr kumimoji="1" lang="en-US" altLang="ja-JP" sz="3600" dirty="0" smtClean="0"/>
              <a:t>SHG</a:t>
            </a:r>
            <a:r>
              <a:rPr kumimoji="1" lang="ja-JP" altLang="en-US" sz="3600" dirty="0" smtClean="0"/>
              <a:t>顕微鏡を</a:t>
            </a:r>
            <a:endParaRPr kumimoji="1" lang="en-US" altLang="ja-JP" sz="3600" dirty="0" smtClean="0"/>
          </a:p>
          <a:p>
            <a:r>
              <a:rPr lang="ja-JP" altLang="en-US" sz="3600" dirty="0"/>
              <a:t>　</a:t>
            </a:r>
            <a:r>
              <a:rPr kumimoji="1" lang="ja-JP" altLang="en-US" sz="3600" dirty="0" smtClean="0"/>
              <a:t>構築する．</a:t>
            </a:r>
            <a:endParaRPr kumimoji="1" lang="en-US" altLang="ja-JP" sz="3600" dirty="0" smtClean="0"/>
          </a:p>
        </p:txBody>
      </p:sp>
      <p:sp>
        <p:nvSpPr>
          <p:cNvPr id="4" name="正方形/長方形 3"/>
          <p:cNvSpPr/>
          <p:nvPr/>
        </p:nvSpPr>
        <p:spPr>
          <a:xfrm>
            <a:off x="3442618" y="4499952"/>
            <a:ext cx="3013967" cy="769441"/>
          </a:xfrm>
          <a:prstGeom prst="rect">
            <a:avLst/>
          </a:prstGeom>
        </p:spPr>
        <p:txBody>
          <a:bodyPr wrap="none">
            <a:spAutoFit/>
          </a:bodyPr>
          <a:lstStyle/>
          <a:p>
            <a:r>
              <a:rPr lang="ja-JP" altLang="en-US" sz="4400" b="1" dirty="0" smtClean="0"/>
              <a:t>今後の予定</a:t>
            </a:r>
            <a:endParaRPr lang="en-US" altLang="ja-JP" sz="4400" b="1" dirty="0"/>
          </a:p>
        </p:txBody>
      </p:sp>
    </p:spTree>
    <p:extLst>
      <p:ext uri="{BB962C8B-B14F-4D97-AF65-F5344CB8AC3E}">
        <p14:creationId xmlns:p14="http://schemas.microsoft.com/office/powerpoint/2010/main" val="87842337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58546" y="3255260"/>
            <a:ext cx="6763265" cy="646331"/>
          </a:xfrm>
          <a:prstGeom prst="rect">
            <a:avLst/>
          </a:prstGeom>
          <a:noFill/>
        </p:spPr>
        <p:txBody>
          <a:bodyPr wrap="square" rtlCol="0">
            <a:spAutoFit/>
          </a:bodyPr>
          <a:lstStyle/>
          <a:p>
            <a:pPr algn="ctr"/>
            <a:r>
              <a:rPr lang="ja-JP" altLang="en-US" sz="3600" dirty="0"/>
              <a:t>ご清聴ありがとうございました</a:t>
            </a:r>
          </a:p>
        </p:txBody>
      </p:sp>
    </p:spTree>
    <p:extLst>
      <p:ext uri="{BB962C8B-B14F-4D97-AF65-F5344CB8AC3E}">
        <p14:creationId xmlns:p14="http://schemas.microsoft.com/office/powerpoint/2010/main" val="31377980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9533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80" name="Rectangle 12"/>
          <p:cNvSpPr>
            <a:spLocks noGrp="1" noChangeArrowheads="1"/>
          </p:cNvSpPr>
          <p:nvPr>
            <p:ph type="title" idx="4294967295"/>
          </p:nvPr>
        </p:nvSpPr>
        <p:spPr>
          <a:xfrm>
            <a:off x="0" y="332656"/>
            <a:ext cx="9906000" cy="803750"/>
          </a:xfrm>
          <a:noFill/>
        </p:spPr>
        <p:txBody>
          <a:bodyPr/>
          <a:lstStyle/>
          <a:p>
            <a:r>
              <a:rPr lang="en-US" altLang="ja-JP" sz="5400" b="1" dirty="0" smtClean="0">
                <a:latin typeface="Arial"/>
                <a:cs typeface="Arial"/>
              </a:rPr>
              <a:t>What is collagen?</a:t>
            </a:r>
            <a:endParaRPr lang="ja-JP" altLang="en-US" sz="5400" b="1" dirty="0">
              <a:latin typeface="Arial"/>
              <a:ea typeface="ＭＳ ゴシック" pitchFamily="32" charset="-128"/>
              <a:cs typeface="Arial"/>
            </a:endParaRPr>
          </a:p>
        </p:txBody>
      </p:sp>
      <p:pic>
        <p:nvPicPr>
          <p:cNvPr id="14" name="図 13"/>
          <p:cNvPicPr>
            <a:picLocks noChangeAspect="1"/>
          </p:cNvPicPr>
          <p:nvPr/>
        </p:nvPicPr>
        <p:blipFill>
          <a:blip r:embed="rId3"/>
          <a:stretch>
            <a:fillRect/>
          </a:stretch>
        </p:blipFill>
        <p:spPr>
          <a:xfrm>
            <a:off x="63500" y="1345565"/>
            <a:ext cx="3261040" cy="3240000"/>
          </a:xfrm>
          <a:prstGeom prst="rect">
            <a:avLst/>
          </a:prstGeom>
        </p:spPr>
      </p:pic>
      <p:pic>
        <p:nvPicPr>
          <p:cNvPr id="15" name="図 14"/>
          <p:cNvPicPr>
            <a:picLocks noChangeAspect="1"/>
          </p:cNvPicPr>
          <p:nvPr/>
        </p:nvPicPr>
        <p:blipFill>
          <a:blip r:embed="rId4"/>
          <a:stretch>
            <a:fillRect/>
          </a:stretch>
        </p:blipFill>
        <p:spPr>
          <a:xfrm>
            <a:off x="6203144" y="1245293"/>
            <a:ext cx="3702857" cy="3240000"/>
          </a:xfrm>
          <a:prstGeom prst="rect">
            <a:avLst/>
          </a:prstGeom>
        </p:spPr>
      </p:pic>
      <p:sp>
        <p:nvSpPr>
          <p:cNvPr id="17" name="正方形/長方形 16"/>
          <p:cNvSpPr/>
          <p:nvPr/>
        </p:nvSpPr>
        <p:spPr>
          <a:xfrm>
            <a:off x="919730" y="5621659"/>
            <a:ext cx="8006118" cy="1077218"/>
          </a:xfrm>
          <a:prstGeom prst="rect">
            <a:avLst/>
          </a:prstGeom>
          <a:solidFill>
            <a:srgbClr val="000080"/>
          </a:solidFill>
        </p:spPr>
        <p:txBody>
          <a:bodyPr wrap="none">
            <a:spAutoFit/>
          </a:bodyPr>
          <a:lstStyle/>
          <a:p>
            <a:r>
              <a:rPr lang="en-US" altLang="ja-JP" sz="3200" b="1" dirty="0">
                <a:solidFill>
                  <a:srgbClr val="FFFF00"/>
                </a:solidFill>
                <a:latin typeface="Arial"/>
                <a:cs typeface="Arial"/>
              </a:rPr>
              <a:t>Collagen makes significant influence on </a:t>
            </a:r>
            <a:endParaRPr lang="en-US" altLang="ja-JP" sz="3200" b="1" dirty="0" smtClean="0">
              <a:solidFill>
                <a:srgbClr val="FFFF00"/>
              </a:solidFill>
              <a:latin typeface="Arial"/>
              <a:cs typeface="Arial"/>
            </a:endParaRPr>
          </a:p>
          <a:p>
            <a:r>
              <a:rPr lang="en-US" altLang="ja-JP" sz="3200" b="1" dirty="0" smtClean="0">
                <a:solidFill>
                  <a:srgbClr val="FFFF00"/>
                </a:solidFill>
                <a:latin typeface="Arial"/>
                <a:cs typeface="Arial"/>
              </a:rPr>
              <a:t>vital </a:t>
            </a:r>
            <a:r>
              <a:rPr lang="en-US" altLang="ja-JP" sz="3200" b="1" dirty="0">
                <a:solidFill>
                  <a:srgbClr val="FFFF00"/>
                </a:solidFill>
                <a:latin typeface="Arial"/>
                <a:cs typeface="Arial"/>
              </a:rPr>
              <a:t>activity and aging</a:t>
            </a:r>
            <a:endParaRPr lang="ja-JP" altLang="en-US" sz="3200" b="1" dirty="0">
              <a:solidFill>
                <a:srgbClr val="FFFF00"/>
              </a:solidFill>
              <a:latin typeface="Arial"/>
              <a:cs typeface="Arial"/>
            </a:endParaRPr>
          </a:p>
        </p:txBody>
      </p:sp>
      <p:sp>
        <p:nvSpPr>
          <p:cNvPr id="18" name="正方形/長方形 17"/>
          <p:cNvSpPr/>
          <p:nvPr/>
        </p:nvSpPr>
        <p:spPr>
          <a:xfrm>
            <a:off x="3218953" y="1431333"/>
            <a:ext cx="3049892" cy="3046988"/>
          </a:xfrm>
          <a:prstGeom prst="rect">
            <a:avLst/>
          </a:prstGeom>
          <a:noFill/>
        </p:spPr>
        <p:txBody>
          <a:bodyPr wrap="square">
            <a:spAutoFit/>
          </a:bodyPr>
          <a:lstStyle/>
          <a:p>
            <a:r>
              <a:rPr lang="en-US" altLang="ja-JP" b="1" i="1" dirty="0" smtClean="0">
                <a:solidFill>
                  <a:srgbClr val="FF0000"/>
                </a:solidFill>
                <a:latin typeface="Arial"/>
                <a:ea typeface="ＭＳ ゴシック"/>
                <a:cs typeface="Arial"/>
              </a:rPr>
              <a:t>Collagen plays a role of “glue” to bind cells together or makes partitions between cells to put them in the right and well ordered position</a:t>
            </a:r>
            <a:endParaRPr lang="ja-JP" altLang="en-US" b="1" i="1" dirty="0">
              <a:solidFill>
                <a:srgbClr val="FF0000"/>
              </a:solidFill>
              <a:latin typeface="Arial"/>
              <a:ea typeface="ＭＳ ゴシック"/>
              <a:cs typeface="Arial"/>
            </a:endParaRPr>
          </a:p>
        </p:txBody>
      </p:sp>
      <p:sp>
        <p:nvSpPr>
          <p:cNvPr id="2" name="テキスト ボックス 1"/>
          <p:cNvSpPr txBox="1"/>
          <p:nvPr/>
        </p:nvSpPr>
        <p:spPr>
          <a:xfrm>
            <a:off x="6200129" y="3668832"/>
            <a:ext cx="3705872" cy="1200328"/>
          </a:xfrm>
          <a:prstGeom prst="rect">
            <a:avLst/>
          </a:prstGeom>
          <a:solidFill>
            <a:schemeClr val="bg1"/>
          </a:solidFill>
        </p:spPr>
        <p:txBody>
          <a:bodyPr wrap="square" rtlCol="0">
            <a:spAutoFit/>
          </a:bodyPr>
          <a:lstStyle/>
          <a:p>
            <a:r>
              <a:rPr kumimoji="1" lang="en-US" altLang="ja-JP" b="1" i="1" dirty="0" smtClean="0">
                <a:solidFill>
                  <a:srgbClr val="0000FF"/>
                </a:solidFill>
                <a:latin typeface="Arial"/>
                <a:cs typeface="Arial"/>
              </a:rPr>
              <a:t>Collagen plays an active role in biding and supporting cells!</a:t>
            </a:r>
            <a:endParaRPr kumimoji="1" lang="ja-JP" altLang="en-US" b="1" i="1" dirty="0">
              <a:solidFill>
                <a:srgbClr val="0000FF"/>
              </a:solidFill>
              <a:latin typeface="Arial"/>
              <a:cs typeface="Arial"/>
            </a:endParaRPr>
          </a:p>
        </p:txBody>
      </p:sp>
      <p:sp>
        <p:nvSpPr>
          <p:cNvPr id="4" name="テキスト ボックス 3"/>
          <p:cNvSpPr txBox="1"/>
          <p:nvPr/>
        </p:nvSpPr>
        <p:spPr>
          <a:xfrm>
            <a:off x="804051" y="1245481"/>
            <a:ext cx="749123" cy="461665"/>
          </a:xfrm>
          <a:prstGeom prst="rect">
            <a:avLst/>
          </a:prstGeom>
          <a:solidFill>
            <a:srgbClr val="FFFFFF"/>
          </a:solidFill>
        </p:spPr>
        <p:txBody>
          <a:bodyPr wrap="none" rtlCol="0">
            <a:spAutoFit/>
          </a:bodyPr>
          <a:lstStyle/>
          <a:p>
            <a:r>
              <a:rPr kumimoji="1" lang="en-US" altLang="ja-JP" b="1" dirty="0" smtClean="0">
                <a:latin typeface="Arial"/>
                <a:cs typeface="Arial"/>
              </a:rPr>
              <a:t>Cell</a:t>
            </a:r>
            <a:endParaRPr kumimoji="1" lang="ja-JP" altLang="en-US" b="1" dirty="0">
              <a:latin typeface="Arial"/>
              <a:cs typeface="Arial"/>
            </a:endParaRPr>
          </a:p>
        </p:txBody>
      </p:sp>
      <p:sp>
        <p:nvSpPr>
          <p:cNvPr id="12" name="テキスト ボックス 11"/>
          <p:cNvSpPr txBox="1"/>
          <p:nvPr/>
        </p:nvSpPr>
        <p:spPr>
          <a:xfrm>
            <a:off x="192679" y="3921322"/>
            <a:ext cx="3212538" cy="830997"/>
          </a:xfrm>
          <a:prstGeom prst="rect">
            <a:avLst/>
          </a:prstGeom>
          <a:solidFill>
            <a:srgbClr val="FFFFFF"/>
          </a:solidFill>
        </p:spPr>
        <p:txBody>
          <a:bodyPr wrap="none" rtlCol="0">
            <a:spAutoFit/>
          </a:bodyPr>
          <a:lstStyle/>
          <a:p>
            <a:r>
              <a:rPr kumimoji="1" lang="en-US" altLang="ja-JP" b="1" dirty="0" smtClean="0">
                <a:latin typeface="Arial"/>
                <a:cs typeface="Arial"/>
              </a:rPr>
              <a:t>Collagen</a:t>
            </a:r>
          </a:p>
          <a:p>
            <a:r>
              <a:rPr lang="en-US" altLang="ja-JP" b="1" dirty="0" smtClean="0">
                <a:latin typeface="Arial"/>
                <a:cs typeface="Arial"/>
              </a:rPr>
              <a:t>(extracellular matrix)</a:t>
            </a:r>
            <a:endParaRPr kumimoji="1" lang="ja-JP" altLang="en-US" b="1" dirty="0">
              <a:latin typeface="Arial"/>
              <a:cs typeface="Arial"/>
            </a:endParaRPr>
          </a:p>
        </p:txBody>
      </p:sp>
      <p:sp>
        <p:nvSpPr>
          <p:cNvPr id="16" name="テキスト ボックス 15"/>
          <p:cNvSpPr txBox="1"/>
          <p:nvPr/>
        </p:nvSpPr>
        <p:spPr>
          <a:xfrm>
            <a:off x="14318" y="4725144"/>
            <a:ext cx="9759868" cy="830997"/>
          </a:xfrm>
          <a:prstGeom prst="rect">
            <a:avLst/>
          </a:prstGeom>
          <a:solidFill>
            <a:srgbClr val="66FFCC"/>
          </a:solidFill>
          <a:ln w="38100" cap="flat" cmpd="sng" algn="ctr">
            <a:solidFill>
              <a:schemeClr val="tx1"/>
            </a:solidFill>
            <a:prstDash val="solid"/>
            <a:round/>
            <a:headEnd type="none" w="med" len="med"/>
            <a:tailEnd type="none" w="med" len="med"/>
          </a:ln>
        </p:spPr>
        <p:txBody>
          <a:bodyPr wrap="square" rtlCol="0">
            <a:spAutoFit/>
          </a:bodyPr>
          <a:lstStyle/>
          <a:p>
            <a:pPr algn="l"/>
            <a:r>
              <a:rPr lang="en-US" altLang="ja-JP" sz="2400" b="1" spc="-150" dirty="0" smtClean="0">
                <a:latin typeface="Arial"/>
                <a:cs typeface="Arial"/>
              </a:rPr>
              <a:t>• Collagen makes up every part of body and supports, binds, detaches cells</a:t>
            </a:r>
          </a:p>
          <a:p>
            <a:pPr algn="l"/>
            <a:r>
              <a:rPr lang="en-US" altLang="ja-JP" sz="2400" b="1" spc="-150" dirty="0" smtClean="0">
                <a:latin typeface="Arial"/>
                <a:cs typeface="Arial"/>
              </a:rPr>
              <a:t>• Collagen is a scaffold for cells. Cells divide and proliferate there</a:t>
            </a:r>
          </a:p>
        </p:txBody>
      </p:sp>
    </p:spTree>
    <p:extLst>
      <p:ext uri="{BB962C8B-B14F-4D97-AF65-F5344CB8AC3E}">
        <p14:creationId xmlns:p14="http://schemas.microsoft.com/office/powerpoint/2010/main" val="225662094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ctrTitle"/>
          </p:nvPr>
        </p:nvSpPr>
        <p:spPr>
          <a:xfrm>
            <a:off x="82550" y="438150"/>
            <a:ext cx="9906000" cy="400050"/>
          </a:xfrm>
        </p:spPr>
        <p:txBody>
          <a:bodyPr/>
          <a:lstStyle/>
          <a:p>
            <a:r>
              <a:rPr lang="en-US" altLang="ja-JP" b="1" dirty="0">
                <a:solidFill>
                  <a:srgbClr val="000000"/>
                </a:solidFill>
                <a:latin typeface="Helvetica" pitchFamily="-84" charset="0"/>
                <a:ea typeface="ＤＦＰ中楷書体" pitchFamily="-84" charset="-128"/>
                <a:cs typeface="ＤＦＰ中楷書体" pitchFamily="-84" charset="-128"/>
              </a:rPr>
              <a:t>What is SHG light?</a:t>
            </a:r>
            <a:endParaRPr lang="en-US" altLang="ja-JP" b="1" dirty="0">
              <a:solidFill>
                <a:srgbClr val="000000"/>
              </a:solidFill>
              <a:latin typeface="Helvetica" pitchFamily="-84" charset="0"/>
            </a:endParaRPr>
          </a:p>
        </p:txBody>
      </p:sp>
      <p:pic>
        <p:nvPicPr>
          <p:cNvPr id="1115139" name="Picture 3"/>
          <p:cNvPicPr>
            <a:picLocks noChangeAspect="1" noChangeArrowheads="1"/>
          </p:cNvPicPr>
          <p:nvPr/>
        </p:nvPicPr>
        <p:blipFill>
          <a:blip r:embed="rId3"/>
          <a:srcRect/>
          <a:stretch>
            <a:fillRect/>
          </a:stretch>
        </p:blipFill>
        <p:spPr bwMode="auto">
          <a:xfrm>
            <a:off x="377825" y="987425"/>
            <a:ext cx="9197975" cy="5641975"/>
          </a:xfrm>
          <a:prstGeom prst="rect">
            <a:avLst/>
          </a:prstGeom>
          <a:noFill/>
          <a:ln w="28575">
            <a:noFill/>
            <a:miter lim="800000"/>
            <a:headEnd/>
            <a:tailEnd type="none" w="lg" len="lg"/>
          </a:ln>
          <a:effectLst/>
        </p:spPr>
      </p:pic>
    </p:spTree>
    <p:extLst>
      <p:ext uri="{BB962C8B-B14F-4D97-AF65-F5344CB8AC3E}">
        <p14:creationId xmlns:p14="http://schemas.microsoft.com/office/powerpoint/2010/main" val="32160989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9822" y="476673"/>
            <a:ext cx="5399282" cy="769441"/>
          </a:xfrm>
          <a:prstGeom prst="rect">
            <a:avLst/>
          </a:prstGeom>
          <a:noFill/>
        </p:spPr>
        <p:txBody>
          <a:bodyPr wrap="square" rtlCol="0">
            <a:spAutoFit/>
          </a:bodyPr>
          <a:lstStyle/>
          <a:p>
            <a:r>
              <a:rPr lang="ja-JP" altLang="en-US" sz="4400" dirty="0"/>
              <a:t>皮膚計測</a:t>
            </a:r>
          </a:p>
        </p:txBody>
      </p:sp>
      <p:grpSp>
        <p:nvGrpSpPr>
          <p:cNvPr id="10" name="グループ化 9"/>
          <p:cNvGrpSpPr/>
          <p:nvPr/>
        </p:nvGrpSpPr>
        <p:grpSpPr>
          <a:xfrm>
            <a:off x="642976" y="1319343"/>
            <a:ext cx="9289032" cy="1138773"/>
            <a:chOff x="261976" y="1294671"/>
            <a:chExt cx="9289032" cy="1138773"/>
          </a:xfrm>
        </p:grpSpPr>
        <p:sp>
          <p:nvSpPr>
            <p:cNvPr id="5" name="正方形/長方形 4"/>
            <p:cNvSpPr/>
            <p:nvPr/>
          </p:nvSpPr>
          <p:spPr bwMode="auto">
            <a:xfrm>
              <a:off x="323528" y="1343670"/>
              <a:ext cx="1008112" cy="573162"/>
            </a:xfrm>
            <a:prstGeom prst="rect">
              <a:avLst/>
            </a:prstGeom>
            <a:solidFill>
              <a:srgbClr val="093BDD"/>
            </a:solid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latin typeface="Arial" charset="0"/>
                <a:ea typeface="ＭＳ ゴシック" charset="-128"/>
                <a:cs typeface="ＭＳ ゴシック" charset="-128"/>
              </a:endParaRPr>
            </a:p>
          </p:txBody>
        </p:sp>
        <p:sp>
          <p:nvSpPr>
            <p:cNvPr id="3" name="テキスト ボックス 2"/>
            <p:cNvSpPr txBox="1"/>
            <p:nvPr/>
          </p:nvSpPr>
          <p:spPr>
            <a:xfrm>
              <a:off x="261976" y="1294671"/>
              <a:ext cx="9289032" cy="1138773"/>
            </a:xfrm>
            <a:prstGeom prst="rect">
              <a:avLst/>
            </a:prstGeom>
            <a:noFill/>
          </p:spPr>
          <p:txBody>
            <a:bodyPr wrap="square" rtlCol="0">
              <a:spAutoFit/>
            </a:bodyPr>
            <a:lstStyle/>
            <a:p>
              <a:r>
                <a:rPr lang="ja-JP" altLang="en-US" sz="3600" dirty="0">
                  <a:solidFill>
                    <a:schemeClr val="bg1"/>
                  </a:solidFill>
                </a:rPr>
                <a:t>皮膚</a:t>
              </a:r>
              <a:r>
                <a:rPr lang="ja-JP" altLang="en-US" sz="3200" dirty="0"/>
                <a:t> ヒトの身体全体を覆う</a:t>
              </a:r>
              <a:endParaRPr lang="en-US" altLang="ja-JP" sz="3200" dirty="0"/>
            </a:p>
            <a:p>
              <a:r>
                <a:rPr lang="ja-JP" altLang="en-US" sz="3200" dirty="0"/>
                <a:t>　　  </a:t>
              </a:r>
              <a:r>
                <a:rPr lang="ja-JP" altLang="en-US" sz="2400" dirty="0"/>
                <a:t>体重の約</a:t>
              </a:r>
              <a:r>
                <a:rPr lang="en-US" altLang="ja-JP" sz="2400" dirty="0"/>
                <a:t>16</a:t>
              </a:r>
              <a:r>
                <a:rPr lang="ja-JP" altLang="en-US" sz="2400" dirty="0"/>
                <a:t>％を占める ⇒ </a:t>
              </a:r>
              <a:r>
                <a:rPr lang="ja-JP" altLang="en-US" sz="2400" dirty="0">
                  <a:solidFill>
                    <a:srgbClr val="FF0000"/>
                  </a:solidFill>
                </a:rPr>
                <a:t>人体最大の臓器</a:t>
              </a:r>
              <a:r>
                <a:rPr lang="ja-JP" altLang="en-US" sz="2400" dirty="0"/>
                <a:t>とも呼ばれる</a:t>
              </a:r>
              <a:endParaRPr lang="ja-JP" altLang="en-US" sz="2400" dirty="0">
                <a:solidFill>
                  <a:srgbClr val="FF0000"/>
                </a:solidFill>
              </a:endParaRPr>
            </a:p>
          </p:txBody>
        </p:sp>
      </p:grpSp>
      <p:sp>
        <p:nvSpPr>
          <p:cNvPr id="22" name="テキスト ボックス 21"/>
          <p:cNvSpPr txBox="1"/>
          <p:nvPr/>
        </p:nvSpPr>
        <p:spPr>
          <a:xfrm>
            <a:off x="584780" y="3649691"/>
            <a:ext cx="2952328" cy="461665"/>
          </a:xfrm>
          <a:prstGeom prst="rect">
            <a:avLst/>
          </a:prstGeom>
          <a:noFill/>
        </p:spPr>
        <p:txBody>
          <a:bodyPr wrap="square" rtlCol="0">
            <a:spAutoFit/>
          </a:bodyPr>
          <a:lstStyle/>
          <a:p>
            <a:r>
              <a:rPr lang="ja-JP" altLang="en-US" sz="2400" dirty="0"/>
              <a:t>表皮</a:t>
            </a:r>
            <a:r>
              <a:rPr lang="en-US" altLang="ja-JP" sz="2400" dirty="0"/>
              <a:t> (0.06~0.2mm)</a:t>
            </a:r>
            <a:endParaRPr lang="ja-JP" altLang="en-US" sz="2400" dirty="0"/>
          </a:p>
        </p:txBody>
      </p:sp>
      <p:sp>
        <p:nvSpPr>
          <p:cNvPr id="34" name="テキスト ボックス 33"/>
          <p:cNvSpPr txBox="1"/>
          <p:nvPr/>
        </p:nvSpPr>
        <p:spPr>
          <a:xfrm>
            <a:off x="-94375" y="5272896"/>
            <a:ext cx="3879275" cy="461665"/>
          </a:xfrm>
          <a:prstGeom prst="rect">
            <a:avLst/>
          </a:prstGeom>
          <a:noFill/>
        </p:spPr>
        <p:txBody>
          <a:bodyPr wrap="square" rtlCol="0">
            <a:spAutoFit/>
          </a:bodyPr>
          <a:lstStyle/>
          <a:p>
            <a:r>
              <a:rPr lang="ja-JP" altLang="en-US" sz="2400" dirty="0"/>
              <a:t>　　皮下組織 </a:t>
            </a:r>
            <a:r>
              <a:rPr lang="en-US" altLang="ja-JP" sz="2400" dirty="0"/>
              <a:t>(</a:t>
            </a:r>
            <a:r>
              <a:rPr lang="ja-JP" altLang="en-US" sz="2400" dirty="0"/>
              <a:t>皮下脂肪</a:t>
            </a:r>
            <a:r>
              <a:rPr lang="en-US" altLang="ja-JP" sz="2400" dirty="0"/>
              <a:t>)</a:t>
            </a:r>
            <a:endParaRPr lang="ja-JP" altLang="en-US" sz="2400" dirty="0"/>
          </a:p>
        </p:txBody>
      </p:sp>
      <p:cxnSp>
        <p:nvCxnSpPr>
          <p:cNvPr id="1033" name="直線コネクタ 1032"/>
          <p:cNvCxnSpPr>
            <a:stCxn id="37" idx="2"/>
          </p:cNvCxnSpPr>
          <p:nvPr/>
        </p:nvCxnSpPr>
        <p:spPr bwMode="auto">
          <a:xfrm flipH="1">
            <a:off x="3368825" y="5170663"/>
            <a:ext cx="690281" cy="301501"/>
          </a:xfrm>
          <a:prstGeom prst="line">
            <a:avLst/>
          </a:prstGeom>
          <a:noFill/>
          <a:ln w="9525" cap="flat" cmpd="sng" algn="ctr">
            <a:solidFill>
              <a:schemeClr val="tx1"/>
            </a:solidFill>
            <a:prstDash val="solid"/>
            <a:round/>
            <a:headEnd type="none" w="med" len="med"/>
            <a:tailEnd type="none" w="med" len="med"/>
          </a:ln>
          <a:effectLst/>
        </p:spPr>
      </p:cxnSp>
      <p:grpSp>
        <p:nvGrpSpPr>
          <p:cNvPr id="9" name="グループ化 8"/>
          <p:cNvGrpSpPr/>
          <p:nvPr/>
        </p:nvGrpSpPr>
        <p:grpSpPr>
          <a:xfrm>
            <a:off x="775559" y="4221088"/>
            <a:ext cx="2952328" cy="462354"/>
            <a:chOff x="394559" y="4334798"/>
            <a:chExt cx="2952328" cy="462354"/>
          </a:xfrm>
        </p:grpSpPr>
        <p:sp>
          <p:nvSpPr>
            <p:cNvPr id="24" name="テキスト ボックス 23"/>
            <p:cNvSpPr txBox="1"/>
            <p:nvPr/>
          </p:nvSpPr>
          <p:spPr>
            <a:xfrm>
              <a:off x="394559" y="4334798"/>
              <a:ext cx="2952328" cy="461665"/>
            </a:xfrm>
            <a:prstGeom prst="rect">
              <a:avLst/>
            </a:prstGeom>
            <a:noFill/>
          </p:spPr>
          <p:txBody>
            <a:bodyPr wrap="square" rtlCol="0">
              <a:spAutoFit/>
            </a:bodyPr>
            <a:lstStyle/>
            <a:p>
              <a:r>
                <a:rPr lang="ja-JP" altLang="en-US" sz="2400" dirty="0"/>
                <a:t>　真皮 </a:t>
              </a:r>
              <a:r>
                <a:rPr lang="en-US" altLang="ja-JP" sz="2400" dirty="0"/>
                <a:t>(2mm)</a:t>
              </a:r>
              <a:endParaRPr lang="ja-JP" altLang="en-US" sz="2400" dirty="0"/>
            </a:p>
          </p:txBody>
        </p:sp>
        <p:cxnSp>
          <p:nvCxnSpPr>
            <p:cNvPr id="6" name="直線コネクタ 5"/>
            <p:cNvCxnSpPr/>
            <p:nvPr/>
          </p:nvCxnSpPr>
          <p:spPr bwMode="auto">
            <a:xfrm flipV="1">
              <a:off x="755576" y="4797151"/>
              <a:ext cx="1671016" cy="1"/>
            </a:xfrm>
            <a:prstGeom prst="line">
              <a:avLst/>
            </a:prstGeom>
            <a:noFill/>
            <a:ln w="44450" cap="flat" cmpd="dbl" algn="ctr">
              <a:solidFill>
                <a:srgbClr val="FF0000"/>
              </a:solidFill>
              <a:prstDash val="solid"/>
              <a:round/>
              <a:headEnd type="none" w="med" len="med"/>
              <a:tailEnd type="none" w="med" len="med"/>
            </a:ln>
            <a:effectLst/>
          </p:spPr>
        </p:cxnSp>
      </p:grpSp>
      <p:pic>
        <p:nvPicPr>
          <p:cNvPr id="39" name="Picture 2" descr="http://cancerinfo.tri-kobe.org/Media/JP/CDR00005790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2535" y="2458116"/>
            <a:ext cx="5262176" cy="4214753"/>
          </a:xfrm>
          <a:prstGeom prst="rect">
            <a:avLst/>
          </a:prstGeom>
          <a:noFill/>
          <a:extLst>
            <a:ext uri="{909E8E84-426E-40DD-AFC4-6F175D3DCCD1}">
              <a14:hiddenFill xmlns:a14="http://schemas.microsoft.com/office/drawing/2010/main">
                <a:solidFill>
                  <a:srgbClr val="FFFFFF"/>
                </a:solidFill>
              </a14:hiddenFill>
            </a:ext>
          </a:extLst>
        </p:spPr>
      </p:pic>
      <p:grpSp>
        <p:nvGrpSpPr>
          <p:cNvPr id="1027" name="グループ化 1026"/>
          <p:cNvGrpSpPr/>
          <p:nvPr/>
        </p:nvGrpSpPr>
        <p:grpSpPr>
          <a:xfrm>
            <a:off x="4059106" y="3406169"/>
            <a:ext cx="1182125" cy="2065995"/>
            <a:chOff x="3389875" y="3250721"/>
            <a:chExt cx="1182125" cy="2065995"/>
          </a:xfrm>
        </p:grpSpPr>
        <p:grpSp>
          <p:nvGrpSpPr>
            <p:cNvPr id="1024" name="グループ化 1023"/>
            <p:cNvGrpSpPr/>
            <p:nvPr/>
          </p:nvGrpSpPr>
          <p:grpSpPr>
            <a:xfrm>
              <a:off x="4572000" y="3356992"/>
              <a:ext cx="0" cy="1933404"/>
              <a:chOff x="4572000" y="3356992"/>
              <a:chExt cx="0" cy="1933404"/>
            </a:xfrm>
          </p:grpSpPr>
          <p:cxnSp>
            <p:nvCxnSpPr>
              <p:cNvPr id="25" name="直線矢印コネクタ 24"/>
              <p:cNvCxnSpPr/>
              <p:nvPr/>
            </p:nvCxnSpPr>
            <p:spPr bwMode="auto">
              <a:xfrm>
                <a:off x="4572000" y="3356992"/>
                <a:ext cx="0" cy="249123"/>
              </a:xfrm>
              <a:prstGeom prst="straightConnector1">
                <a:avLst/>
              </a:prstGeom>
              <a:noFill/>
              <a:ln w="34925" cap="flat" cmpd="sng" algn="ctr">
                <a:solidFill>
                  <a:schemeClr val="tx1"/>
                </a:solidFill>
                <a:prstDash val="solid"/>
                <a:round/>
                <a:headEnd type="triangle"/>
                <a:tailEnd type="triangle"/>
              </a:ln>
              <a:effectLst/>
            </p:spPr>
          </p:cxnSp>
          <p:cxnSp>
            <p:nvCxnSpPr>
              <p:cNvPr id="27" name="直線矢印コネクタ 26"/>
              <p:cNvCxnSpPr/>
              <p:nvPr/>
            </p:nvCxnSpPr>
            <p:spPr bwMode="auto">
              <a:xfrm>
                <a:off x="4572000" y="3606115"/>
                <a:ext cx="0" cy="1222616"/>
              </a:xfrm>
              <a:prstGeom prst="straightConnector1">
                <a:avLst/>
              </a:prstGeom>
              <a:noFill/>
              <a:ln w="34925" cap="flat" cmpd="sng" algn="ctr">
                <a:solidFill>
                  <a:schemeClr val="tx1"/>
                </a:solidFill>
                <a:prstDash val="solid"/>
                <a:round/>
                <a:headEnd type="triangle"/>
                <a:tailEnd type="triangle"/>
              </a:ln>
              <a:effectLst/>
            </p:spPr>
          </p:cxnSp>
          <p:cxnSp>
            <p:nvCxnSpPr>
              <p:cNvPr id="29" name="直線矢印コネクタ 28"/>
              <p:cNvCxnSpPr/>
              <p:nvPr/>
            </p:nvCxnSpPr>
            <p:spPr bwMode="auto">
              <a:xfrm flipV="1">
                <a:off x="4572000" y="4828731"/>
                <a:ext cx="0" cy="461665"/>
              </a:xfrm>
              <a:prstGeom prst="straightConnector1">
                <a:avLst/>
              </a:prstGeom>
              <a:noFill/>
              <a:ln w="34925" cap="flat" cmpd="sng" algn="ctr">
                <a:solidFill>
                  <a:schemeClr val="tx1"/>
                </a:solidFill>
                <a:prstDash val="solid"/>
                <a:round/>
                <a:headEnd type="none" w="med" len="med"/>
                <a:tailEnd type="triangle"/>
              </a:ln>
              <a:effectLst/>
            </p:spPr>
          </p:cxnSp>
        </p:grpSp>
        <p:sp>
          <p:nvSpPr>
            <p:cNvPr id="1025" name="円/楕円 1024"/>
            <p:cNvSpPr/>
            <p:nvPr/>
          </p:nvSpPr>
          <p:spPr bwMode="auto">
            <a:xfrm>
              <a:off x="3553141" y="3250721"/>
              <a:ext cx="802835" cy="46324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latin typeface="Arial" charset="0"/>
                <a:ea typeface="ＭＳ ゴシック" charset="-128"/>
                <a:cs typeface="ＭＳ ゴシック" charset="-128"/>
              </a:endParaRPr>
            </a:p>
          </p:txBody>
        </p:sp>
        <p:sp>
          <p:nvSpPr>
            <p:cNvPr id="36" name="円/楕円 35"/>
            <p:cNvSpPr/>
            <p:nvPr/>
          </p:nvSpPr>
          <p:spPr bwMode="auto">
            <a:xfrm>
              <a:off x="3623194" y="3850095"/>
              <a:ext cx="802835" cy="46324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latin typeface="Arial" charset="0"/>
                <a:ea typeface="ＭＳ ゴシック" charset="-128"/>
                <a:cs typeface="ＭＳ ゴシック" charset="-128"/>
              </a:endParaRPr>
            </a:p>
          </p:txBody>
        </p:sp>
        <p:sp>
          <p:nvSpPr>
            <p:cNvPr id="37" name="円/楕円 36"/>
            <p:cNvSpPr/>
            <p:nvPr/>
          </p:nvSpPr>
          <p:spPr bwMode="auto">
            <a:xfrm>
              <a:off x="3389875" y="4713713"/>
              <a:ext cx="1036154" cy="603003"/>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000">
                <a:latin typeface="Arial" charset="0"/>
                <a:ea typeface="ＭＳ ゴシック" charset="-128"/>
                <a:cs typeface="ＭＳ ゴシック" charset="-128"/>
              </a:endParaRPr>
            </a:p>
          </p:txBody>
        </p:sp>
      </p:grpSp>
      <p:sp>
        <p:nvSpPr>
          <p:cNvPr id="53" name="テキスト ボックス 52"/>
          <p:cNvSpPr txBox="1"/>
          <p:nvPr/>
        </p:nvSpPr>
        <p:spPr>
          <a:xfrm>
            <a:off x="489822" y="6051348"/>
            <a:ext cx="6047354" cy="461665"/>
          </a:xfrm>
          <a:prstGeom prst="rect">
            <a:avLst/>
          </a:prstGeom>
          <a:solidFill>
            <a:srgbClr val="093BDD"/>
          </a:solidFill>
        </p:spPr>
        <p:txBody>
          <a:bodyPr wrap="square" rtlCol="0">
            <a:spAutoFit/>
          </a:bodyPr>
          <a:lstStyle/>
          <a:p>
            <a:pPr algn="ctr"/>
            <a:r>
              <a:rPr lang="ja-JP" altLang="en-US" sz="2400" dirty="0">
                <a:solidFill>
                  <a:srgbClr val="FFFF00"/>
                </a:solidFill>
              </a:rPr>
              <a:t>真皮コラーゲンから皮膚の状態を観察する</a:t>
            </a:r>
          </a:p>
        </p:txBody>
      </p:sp>
      <p:sp>
        <p:nvSpPr>
          <p:cNvPr id="21" name="テキスト ボックス 20"/>
          <p:cNvSpPr txBox="1"/>
          <p:nvPr/>
        </p:nvSpPr>
        <p:spPr>
          <a:xfrm>
            <a:off x="642976" y="2636913"/>
            <a:ext cx="3861612" cy="830997"/>
          </a:xfrm>
          <a:prstGeom prst="rect">
            <a:avLst/>
          </a:prstGeom>
          <a:noFill/>
        </p:spPr>
        <p:txBody>
          <a:bodyPr wrap="square" rtlCol="0">
            <a:spAutoFit/>
          </a:bodyPr>
          <a:lstStyle/>
          <a:p>
            <a:r>
              <a:rPr lang="ja-JP" altLang="en-US" sz="2400" dirty="0"/>
              <a:t>人体に害となる侵入を防ぎ</a:t>
            </a:r>
            <a:endParaRPr lang="en-US" altLang="ja-JP" sz="2400" dirty="0"/>
          </a:p>
          <a:p>
            <a:r>
              <a:rPr lang="ja-JP" altLang="en-US" sz="2400" dirty="0"/>
              <a:t>　水分</a:t>
            </a:r>
            <a:r>
              <a:rPr lang="en-US" altLang="ja-JP" sz="2400" dirty="0"/>
              <a:t>(</a:t>
            </a:r>
            <a:r>
              <a:rPr lang="ja-JP" altLang="en-US" sz="2400" dirty="0"/>
              <a:t>体液</a:t>
            </a:r>
            <a:r>
              <a:rPr lang="en-US" altLang="ja-JP" sz="2400" dirty="0"/>
              <a:t>)</a:t>
            </a:r>
            <a:r>
              <a:rPr lang="ja-JP" altLang="en-US" sz="2400" dirty="0"/>
              <a:t>を保つ</a:t>
            </a:r>
          </a:p>
        </p:txBody>
      </p:sp>
      <p:cxnSp>
        <p:nvCxnSpPr>
          <p:cNvPr id="1029" name="直線コネクタ 1028"/>
          <p:cNvCxnSpPr>
            <a:stCxn id="1025" idx="3"/>
          </p:cNvCxnSpPr>
          <p:nvPr/>
        </p:nvCxnSpPr>
        <p:spPr bwMode="auto">
          <a:xfrm flipH="1">
            <a:off x="3368825" y="3801574"/>
            <a:ext cx="971119" cy="75101"/>
          </a:xfrm>
          <a:prstGeom prst="line">
            <a:avLst/>
          </a:prstGeom>
          <a:noFill/>
          <a:ln w="9525" cap="flat" cmpd="sng" algn="ctr">
            <a:solidFill>
              <a:schemeClr val="tx1"/>
            </a:solidFill>
            <a:prstDash val="solid"/>
            <a:round/>
            <a:headEnd type="none" w="med" len="med"/>
            <a:tailEnd type="none" w="med" len="med"/>
          </a:ln>
          <a:effectLst/>
        </p:spPr>
      </p:cxnSp>
      <p:cxnSp>
        <p:nvCxnSpPr>
          <p:cNvPr id="1031" name="直線コネクタ 1030"/>
          <p:cNvCxnSpPr>
            <a:stCxn id="36" idx="3"/>
          </p:cNvCxnSpPr>
          <p:nvPr/>
        </p:nvCxnSpPr>
        <p:spPr bwMode="auto">
          <a:xfrm flipH="1">
            <a:off x="2807592" y="4400947"/>
            <a:ext cx="1602404" cy="86212"/>
          </a:xfrm>
          <a:prstGeom prst="line">
            <a:avLst/>
          </a:prstGeom>
          <a:noFill/>
          <a:ln w="9525" cap="flat" cmpd="sng" algn="ctr">
            <a:solidFill>
              <a:schemeClr val="tx1"/>
            </a:solidFill>
            <a:prstDash val="solid"/>
            <a:round/>
            <a:headEnd type="none" w="med" len="med"/>
            <a:tailEnd type="none" w="med" len="med"/>
          </a:ln>
          <a:effectLst/>
        </p:spPr>
      </p:cxnSp>
      <p:sp>
        <p:nvSpPr>
          <p:cNvPr id="8" name="テキスト ボックス 7"/>
          <p:cNvSpPr txBox="1"/>
          <p:nvPr/>
        </p:nvSpPr>
        <p:spPr>
          <a:xfrm>
            <a:off x="4577183" y="6579390"/>
            <a:ext cx="5522012" cy="307777"/>
          </a:xfrm>
          <a:prstGeom prst="rect">
            <a:avLst/>
          </a:prstGeom>
          <a:noFill/>
        </p:spPr>
        <p:txBody>
          <a:bodyPr wrap="square" rtlCol="0">
            <a:spAutoFit/>
          </a:bodyPr>
          <a:lstStyle/>
          <a:p>
            <a:r>
              <a:rPr lang="en-US" altLang="ja-JP" sz="1400" dirty="0">
                <a:solidFill>
                  <a:srgbClr val="7030A0"/>
                </a:solidFill>
              </a:rPr>
              <a:t>Ref</a:t>
            </a:r>
            <a:r>
              <a:rPr lang="en-US" altLang="ja-JP" sz="1400" dirty="0" smtClean="0">
                <a:solidFill>
                  <a:srgbClr val="7030A0"/>
                </a:solidFill>
              </a:rPr>
              <a:t>.) http</a:t>
            </a:r>
            <a:r>
              <a:rPr lang="en-US" altLang="ja-JP" sz="1400" dirty="0">
                <a:solidFill>
                  <a:srgbClr val="7030A0"/>
                </a:solidFill>
              </a:rPr>
              <a:t>://cancerinfo.tri-kobe.org/Media/JP/CDR0000579036.jpg</a:t>
            </a:r>
          </a:p>
        </p:txBody>
      </p:sp>
      <p:sp>
        <p:nvSpPr>
          <p:cNvPr id="13" name="正方形/長方形 12"/>
          <p:cNvSpPr/>
          <p:nvPr/>
        </p:nvSpPr>
        <p:spPr>
          <a:xfrm>
            <a:off x="529474" y="4675623"/>
            <a:ext cx="3297698" cy="461665"/>
          </a:xfrm>
          <a:prstGeom prst="rect">
            <a:avLst/>
          </a:prstGeom>
        </p:spPr>
        <p:txBody>
          <a:bodyPr wrap="none">
            <a:spAutoFit/>
          </a:bodyPr>
          <a:lstStyle/>
          <a:p>
            <a:r>
              <a:rPr lang="ja-JP" altLang="en-US" sz="2400" dirty="0">
                <a:solidFill>
                  <a:srgbClr val="FF0000"/>
                </a:solidFill>
              </a:rPr>
              <a:t>コラーゲン</a:t>
            </a:r>
            <a:r>
              <a:rPr lang="ja-JP" altLang="en-US" sz="2400" dirty="0"/>
              <a:t>：約</a:t>
            </a:r>
            <a:r>
              <a:rPr lang="en-US" altLang="ja-JP" sz="2400" dirty="0"/>
              <a:t>70wt</a:t>
            </a:r>
            <a:r>
              <a:rPr lang="ja-JP" altLang="en-US" sz="2400" dirty="0"/>
              <a:t>％</a:t>
            </a:r>
          </a:p>
        </p:txBody>
      </p:sp>
    </p:spTree>
    <p:extLst>
      <p:ext uri="{BB962C8B-B14F-4D97-AF65-F5344CB8AC3E}">
        <p14:creationId xmlns:p14="http://schemas.microsoft.com/office/powerpoint/2010/main" val="42698383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5" descr="FUND_150 um"/>
          <p:cNvPicPr>
            <a:picLocks noChangeAspect="1" noChangeArrowheads="1"/>
          </p:cNvPicPr>
          <p:nvPr/>
        </p:nvPicPr>
        <p:blipFill>
          <a:blip r:embed="rId3"/>
          <a:srcRect/>
          <a:stretch>
            <a:fillRect/>
          </a:stretch>
        </p:blipFill>
        <p:spPr bwMode="auto">
          <a:xfrm>
            <a:off x="5809972" y="1791980"/>
            <a:ext cx="3551501" cy="3278310"/>
          </a:xfrm>
          <a:prstGeom prst="rect">
            <a:avLst/>
          </a:prstGeom>
          <a:noFill/>
        </p:spPr>
      </p:pic>
      <p:sp>
        <p:nvSpPr>
          <p:cNvPr id="9" name="テキスト ボックス 8"/>
          <p:cNvSpPr txBox="1"/>
          <p:nvPr/>
        </p:nvSpPr>
        <p:spPr>
          <a:xfrm>
            <a:off x="0" y="332656"/>
            <a:ext cx="9906000" cy="769441"/>
          </a:xfrm>
          <a:prstGeom prst="rect">
            <a:avLst/>
          </a:prstGeom>
          <a:noFill/>
        </p:spPr>
        <p:txBody>
          <a:bodyPr wrap="square" rtlCol="0">
            <a:spAutoFit/>
          </a:bodyPr>
          <a:lstStyle/>
          <a:p>
            <a:pPr algn="ctr"/>
            <a:r>
              <a:rPr kumimoji="1" lang="ja-JP" altLang="en-US" sz="4400" dirty="0" smtClean="0"/>
              <a:t>従来のコラーゲン観察</a:t>
            </a:r>
            <a:endParaRPr kumimoji="1" lang="ja-JP" altLang="en-US" sz="4400" dirty="0"/>
          </a:p>
        </p:txBody>
      </p:sp>
      <p:sp>
        <p:nvSpPr>
          <p:cNvPr id="27" name="正方形/長方形 26"/>
          <p:cNvSpPr/>
          <p:nvPr/>
        </p:nvSpPr>
        <p:spPr>
          <a:xfrm>
            <a:off x="1146107" y="1238046"/>
            <a:ext cx="1656184" cy="523220"/>
          </a:xfrm>
          <a:prstGeom prst="rect">
            <a:avLst/>
          </a:prstGeom>
          <a:solidFill>
            <a:schemeClr val="tx1"/>
          </a:solidFill>
        </p:spPr>
        <p:txBody>
          <a:bodyPr wrap="square">
            <a:spAutoFit/>
          </a:bodyPr>
          <a:lstStyle/>
          <a:p>
            <a:pPr algn="ctr"/>
            <a:r>
              <a:rPr lang="ja-JP" altLang="en-US" sz="2800" dirty="0" smtClean="0">
                <a:solidFill>
                  <a:srgbClr val="FFFFFF"/>
                </a:solidFill>
              </a:rPr>
              <a:t>染色法</a:t>
            </a:r>
            <a:endParaRPr lang="en-US" altLang="ja-JP" sz="2800" dirty="0" smtClean="0">
              <a:solidFill>
                <a:srgbClr val="FFFFFF"/>
              </a:solidFill>
            </a:endParaRP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900" y="2543858"/>
            <a:ext cx="2742985" cy="1782182"/>
          </a:xfrm>
          <a:prstGeom prst="rect">
            <a:avLst/>
          </a:prstGeom>
        </p:spPr>
      </p:pic>
      <p:sp>
        <p:nvSpPr>
          <p:cNvPr id="12" name="正方形/長方形 11"/>
          <p:cNvSpPr/>
          <p:nvPr/>
        </p:nvSpPr>
        <p:spPr>
          <a:xfrm>
            <a:off x="335950" y="2184869"/>
            <a:ext cx="2849383" cy="369332"/>
          </a:xfrm>
          <a:prstGeom prst="rect">
            <a:avLst/>
          </a:prstGeom>
        </p:spPr>
        <p:txBody>
          <a:bodyPr wrap="none">
            <a:spAutoFit/>
          </a:bodyPr>
          <a:lstStyle/>
          <a:p>
            <a:pPr lvl="0" eaLnBrk="0" fontAlgn="base" hangingPunct="0">
              <a:spcBef>
                <a:spcPct val="0"/>
              </a:spcBef>
              <a:spcAft>
                <a:spcPct val="0"/>
              </a:spcAft>
            </a:pPr>
            <a:r>
              <a:rPr lang="en-US" altLang="ja-JP" dirty="0" smtClean="0"/>
              <a:t>e.g.</a:t>
            </a:r>
            <a:r>
              <a:rPr lang="ja-JP" altLang="en-US" dirty="0" smtClean="0"/>
              <a:t>：</a:t>
            </a:r>
            <a:r>
              <a:rPr kumimoji="0" lang="ja-JP" altLang="ja-JP" dirty="0">
                <a:solidFill>
                  <a:srgbClr val="212121"/>
                </a:solidFill>
                <a:latin typeface="Arial Unicode MS" panose="020B0604020202020204" pitchFamily="50" charset="-128"/>
                <a:ea typeface="inherit"/>
              </a:rPr>
              <a:t>Van Gieson staining</a:t>
            </a:r>
            <a:r>
              <a:rPr kumimoji="0" lang="ja-JP" altLang="ja-JP" sz="600" dirty="0"/>
              <a:t> </a:t>
            </a:r>
            <a:endParaRPr kumimoji="0" lang="ja-JP" altLang="ja-JP" sz="1400" dirty="0">
              <a:latin typeface="Arial" panose="020B0604020202020204" pitchFamily="34" charset="0"/>
            </a:endParaRPr>
          </a:p>
        </p:txBody>
      </p:sp>
      <p:sp>
        <p:nvSpPr>
          <p:cNvPr id="13" name="正方形/長方形 12"/>
          <p:cNvSpPr/>
          <p:nvPr/>
        </p:nvSpPr>
        <p:spPr>
          <a:xfrm>
            <a:off x="483553" y="4326041"/>
            <a:ext cx="1948144" cy="369332"/>
          </a:xfrm>
          <a:prstGeom prst="rect">
            <a:avLst/>
          </a:prstGeom>
        </p:spPr>
        <p:txBody>
          <a:bodyPr wrap="none">
            <a:spAutoFit/>
          </a:bodyPr>
          <a:lstStyle/>
          <a:p>
            <a:r>
              <a:rPr lang="en-US" altLang="ja-JP" b="1" dirty="0" smtClean="0"/>
              <a:t>(Collagen= </a:t>
            </a:r>
            <a:r>
              <a:rPr lang="en-US" altLang="ja-JP" b="1" dirty="0" smtClean="0">
                <a:solidFill>
                  <a:srgbClr val="FF0000"/>
                </a:solidFill>
              </a:rPr>
              <a:t>Re</a:t>
            </a:r>
            <a:r>
              <a:rPr lang="en-US" altLang="ja-JP" b="1" dirty="0">
                <a:solidFill>
                  <a:srgbClr val="FF0000"/>
                </a:solidFill>
              </a:rPr>
              <a:t>d</a:t>
            </a:r>
            <a:r>
              <a:rPr lang="en-US" altLang="ja-JP" b="1" dirty="0" smtClean="0"/>
              <a:t>)</a:t>
            </a:r>
          </a:p>
        </p:txBody>
      </p:sp>
      <p:sp>
        <p:nvSpPr>
          <p:cNvPr id="14" name="テキスト ボックス 13"/>
          <p:cNvSpPr txBox="1"/>
          <p:nvPr/>
        </p:nvSpPr>
        <p:spPr>
          <a:xfrm>
            <a:off x="507153" y="4621479"/>
            <a:ext cx="2815674" cy="215444"/>
          </a:xfrm>
          <a:prstGeom prst="rect">
            <a:avLst/>
          </a:prstGeom>
          <a:noFill/>
        </p:spPr>
        <p:txBody>
          <a:bodyPr wrap="square" rtlCol="0">
            <a:spAutoFit/>
          </a:bodyPr>
          <a:lstStyle/>
          <a:p>
            <a:r>
              <a:rPr lang="en-US" altLang="ja-JP" sz="800" dirty="0"/>
              <a:t>http://</a:t>
            </a:r>
            <a:r>
              <a:rPr lang="en-US" altLang="ja-JP" sz="800" dirty="0" smtClean="0"/>
              <a:t>www.soarer.hoken.med.yamaguchi-u.ac.jp</a:t>
            </a:r>
            <a:endParaRPr kumimoji="1" lang="ja-JP" altLang="en-US" sz="800" dirty="0"/>
          </a:p>
        </p:txBody>
      </p:sp>
      <p:pic>
        <p:nvPicPr>
          <p:cNvPr id="21" name="Picture 2" descr="http://blogimg.goo.ne.jp/user_image/6e/6e/b602521c5c1101a78bd31e801504f486.jpg"/>
          <p:cNvPicPr>
            <a:picLocks noChangeAspect="1" noChangeArrowheads="1"/>
          </p:cNvPicPr>
          <p:nvPr/>
        </p:nvPicPr>
        <p:blipFill>
          <a:blip r:embed="rId5" cstate="print"/>
          <a:srcRect r="50517" b="49453"/>
          <a:stretch>
            <a:fillRect/>
          </a:stretch>
        </p:blipFill>
        <p:spPr bwMode="auto">
          <a:xfrm>
            <a:off x="3470835" y="1700808"/>
            <a:ext cx="1747151" cy="1326926"/>
          </a:xfrm>
          <a:prstGeom prst="rect">
            <a:avLst/>
          </a:prstGeom>
          <a:noFill/>
        </p:spPr>
      </p:pic>
      <p:pic>
        <p:nvPicPr>
          <p:cNvPr id="22" name="Picture 4" descr="http://blogimg.goo.ne.jp/user_image/6e/6e/b602521c5c1101a78bd31e801504f486.jpg"/>
          <p:cNvPicPr>
            <a:picLocks noChangeAspect="1" noChangeArrowheads="1"/>
          </p:cNvPicPr>
          <p:nvPr/>
        </p:nvPicPr>
        <p:blipFill>
          <a:blip r:embed="rId5" cstate="print"/>
          <a:srcRect l="50010" b="48804"/>
          <a:stretch>
            <a:fillRect/>
          </a:stretch>
        </p:blipFill>
        <p:spPr bwMode="auto">
          <a:xfrm>
            <a:off x="3470835" y="3140968"/>
            <a:ext cx="1743063" cy="1339041"/>
          </a:xfrm>
          <a:prstGeom prst="rect">
            <a:avLst/>
          </a:prstGeom>
          <a:noFill/>
        </p:spPr>
      </p:pic>
      <p:sp>
        <p:nvSpPr>
          <p:cNvPr id="19" name="四角形吹き出し 18"/>
          <p:cNvSpPr/>
          <p:nvPr/>
        </p:nvSpPr>
        <p:spPr bwMode="auto">
          <a:xfrm>
            <a:off x="524037" y="2543858"/>
            <a:ext cx="2750849" cy="1782182"/>
          </a:xfrm>
          <a:prstGeom prst="wedgeRectCallout">
            <a:avLst>
              <a:gd name="adj1" fmla="val 84089"/>
              <a:gd name="adj2" fmla="val 27921"/>
            </a:avLst>
          </a:prstGeom>
          <a:noFill/>
          <a:ln w="254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23" name="直線コネクタ 22"/>
          <p:cNvCxnSpPr/>
          <p:nvPr/>
        </p:nvCxnSpPr>
        <p:spPr bwMode="auto">
          <a:xfrm>
            <a:off x="5457056" y="980728"/>
            <a:ext cx="0" cy="5184576"/>
          </a:xfrm>
          <a:prstGeom prst="line">
            <a:avLst/>
          </a:prstGeom>
          <a:noFill/>
          <a:ln w="76200" cap="flat" cmpd="sng" algn="ctr">
            <a:solidFill>
              <a:schemeClr val="tx1"/>
            </a:solidFill>
            <a:prstDash val="sysDash"/>
            <a:round/>
            <a:headEnd type="none" w="med" len="med"/>
            <a:tailEnd type="none" w="med" len="med"/>
          </a:ln>
          <a:effectLst/>
        </p:spPr>
      </p:cxnSp>
      <p:sp>
        <p:nvSpPr>
          <p:cNvPr id="28" name="正方形/長方形 27"/>
          <p:cNvSpPr/>
          <p:nvPr/>
        </p:nvSpPr>
        <p:spPr>
          <a:xfrm>
            <a:off x="5785522" y="1196752"/>
            <a:ext cx="3600400" cy="523220"/>
          </a:xfrm>
          <a:prstGeom prst="rect">
            <a:avLst/>
          </a:prstGeom>
          <a:solidFill>
            <a:schemeClr val="tx1"/>
          </a:solidFill>
        </p:spPr>
        <p:txBody>
          <a:bodyPr wrap="square">
            <a:spAutoFit/>
          </a:bodyPr>
          <a:lstStyle/>
          <a:p>
            <a:pPr algn="ctr"/>
            <a:r>
              <a:rPr lang="ja-JP" altLang="en-US" sz="2800" dirty="0" smtClean="0">
                <a:solidFill>
                  <a:srgbClr val="FFFFFF"/>
                </a:solidFill>
              </a:rPr>
              <a:t>共焦点顕微鏡</a:t>
            </a:r>
            <a:endParaRPr lang="en-US" altLang="ja-JP" sz="2800" dirty="0">
              <a:solidFill>
                <a:srgbClr val="FFFFFF"/>
              </a:solidFill>
            </a:endParaRPr>
          </a:p>
        </p:txBody>
      </p:sp>
      <p:sp>
        <p:nvSpPr>
          <p:cNvPr id="32" name="テキスト ボックス 31"/>
          <p:cNvSpPr txBox="1"/>
          <p:nvPr/>
        </p:nvSpPr>
        <p:spPr>
          <a:xfrm>
            <a:off x="1680369" y="5016073"/>
            <a:ext cx="1936749" cy="830997"/>
          </a:xfrm>
          <a:prstGeom prst="rect">
            <a:avLst/>
          </a:prstGeom>
          <a:solidFill>
            <a:srgbClr val="FFFF00"/>
          </a:solidFill>
        </p:spPr>
        <p:txBody>
          <a:bodyPr wrap="none" rtlCol="0">
            <a:spAutoFit/>
          </a:bodyPr>
          <a:lstStyle/>
          <a:p>
            <a:r>
              <a:rPr kumimoji="1" lang="ja-JP" altLang="en-US" sz="2400" b="1" dirty="0" smtClean="0">
                <a:solidFill>
                  <a:srgbClr val="FF0000"/>
                </a:solidFill>
                <a:latin typeface="Arial"/>
                <a:cs typeface="Arial"/>
              </a:rPr>
              <a:t>選択的観察</a:t>
            </a:r>
            <a:endParaRPr kumimoji="1" lang="en-US" altLang="ja-JP" sz="2400" b="1" dirty="0" smtClean="0">
              <a:solidFill>
                <a:srgbClr val="FF0000"/>
              </a:solidFill>
              <a:latin typeface="Arial"/>
              <a:cs typeface="Arial"/>
            </a:endParaRPr>
          </a:p>
          <a:p>
            <a:r>
              <a:rPr kumimoji="1" lang="ja-JP" altLang="en-US" sz="2400" b="1" dirty="0" smtClean="0">
                <a:solidFill>
                  <a:srgbClr val="0000FF"/>
                </a:solidFill>
                <a:latin typeface="Arial"/>
                <a:cs typeface="Arial"/>
              </a:rPr>
              <a:t>侵襲的</a:t>
            </a:r>
            <a:r>
              <a:rPr kumimoji="1" lang="en-US" altLang="ja-JP" sz="2400" b="1" dirty="0" smtClean="0">
                <a:solidFill>
                  <a:srgbClr val="0000FF"/>
                </a:solidFill>
                <a:latin typeface="Arial"/>
                <a:cs typeface="Arial"/>
              </a:rPr>
              <a:t>(</a:t>
            </a:r>
            <a:r>
              <a:rPr kumimoji="1" lang="ja-JP" altLang="en-US" sz="2400" b="1" dirty="0" smtClean="0">
                <a:solidFill>
                  <a:srgbClr val="0000FF"/>
                </a:solidFill>
                <a:latin typeface="Arial"/>
                <a:cs typeface="Arial"/>
              </a:rPr>
              <a:t>生検</a:t>
            </a:r>
            <a:r>
              <a:rPr kumimoji="1" lang="en-US" altLang="ja-JP" sz="2400" b="1" dirty="0" smtClean="0">
                <a:solidFill>
                  <a:srgbClr val="0000FF"/>
                </a:solidFill>
                <a:latin typeface="Arial"/>
                <a:cs typeface="Arial"/>
              </a:rPr>
              <a:t>)</a:t>
            </a:r>
            <a:endParaRPr kumimoji="1" lang="ja-JP" altLang="en-US" sz="2400" b="1" dirty="0">
              <a:solidFill>
                <a:srgbClr val="0000FF"/>
              </a:solidFill>
              <a:latin typeface="Arial"/>
              <a:cs typeface="Arial"/>
            </a:endParaRPr>
          </a:p>
        </p:txBody>
      </p:sp>
      <p:sp>
        <p:nvSpPr>
          <p:cNvPr id="33" name="AutoShape 21"/>
          <p:cNvSpPr>
            <a:spLocks noChangeArrowheads="1"/>
          </p:cNvSpPr>
          <p:nvPr/>
        </p:nvSpPr>
        <p:spPr bwMode="auto">
          <a:xfrm>
            <a:off x="72008" y="6309320"/>
            <a:ext cx="9777536" cy="479974"/>
          </a:xfrm>
          <a:prstGeom prst="roundRect">
            <a:avLst>
              <a:gd name="adj" fmla="val 16667"/>
            </a:avLst>
          </a:prstGeom>
          <a:solidFill>
            <a:srgbClr val="000080"/>
          </a:solidFill>
          <a:ln w="38100">
            <a:noFill/>
            <a:round/>
            <a:headEnd/>
            <a:tailEnd/>
          </a:ln>
        </p:spPr>
        <p:txBody>
          <a:bodyPr lIns="0" tIns="0" rIns="0" bIns="0" anchor="ctr">
            <a:prstTxWarp prst="textNoShape">
              <a:avLst/>
            </a:prstTxWarp>
          </a:bodyPr>
          <a:lstStyle/>
          <a:p>
            <a:r>
              <a:rPr lang="ja-JP" altLang="en-US" sz="2600" dirty="0" smtClean="0">
                <a:solidFill>
                  <a:srgbClr val="FFFF00"/>
                </a:solidFill>
                <a:latin typeface="Arial"/>
                <a:cs typeface="Arial"/>
              </a:rPr>
              <a:t>コラーゲンを</a:t>
            </a:r>
            <a:r>
              <a:rPr lang="en-US" altLang="ja-JP" sz="2600" dirty="0" smtClean="0">
                <a:solidFill>
                  <a:srgbClr val="FFFF00"/>
                </a:solidFill>
                <a:latin typeface="Arial"/>
                <a:cs typeface="Arial"/>
              </a:rPr>
              <a:t> “</a:t>
            </a:r>
            <a:r>
              <a:rPr lang="ja-JP" altLang="en-US" sz="2600" i="1" dirty="0">
                <a:solidFill>
                  <a:srgbClr val="FFFF00"/>
                </a:solidFill>
                <a:latin typeface="Arial"/>
                <a:cs typeface="Arial"/>
              </a:rPr>
              <a:t>生</a:t>
            </a:r>
            <a:r>
              <a:rPr lang="ja-JP" altLang="en-US" sz="2600" i="1" dirty="0" smtClean="0">
                <a:solidFill>
                  <a:srgbClr val="FFFF00"/>
                </a:solidFill>
                <a:latin typeface="Arial"/>
                <a:cs typeface="Arial"/>
              </a:rPr>
              <a:t>きたありのま</a:t>
            </a:r>
            <a:r>
              <a:rPr lang="ja-JP" altLang="en-US" sz="2600" i="1" dirty="0">
                <a:solidFill>
                  <a:srgbClr val="FFFF00"/>
                </a:solidFill>
                <a:latin typeface="Arial"/>
                <a:cs typeface="Arial"/>
              </a:rPr>
              <a:t>ま</a:t>
            </a:r>
            <a:r>
              <a:rPr lang="en-US" altLang="ja-JP" sz="2600" dirty="0" smtClean="0">
                <a:solidFill>
                  <a:srgbClr val="FFFF00"/>
                </a:solidFill>
                <a:latin typeface="Arial"/>
                <a:cs typeface="Arial"/>
              </a:rPr>
              <a:t>”</a:t>
            </a:r>
            <a:r>
              <a:rPr lang="ja-JP" altLang="en-US" sz="2600" dirty="0" smtClean="0">
                <a:solidFill>
                  <a:srgbClr val="FFFF00"/>
                </a:solidFill>
                <a:latin typeface="Arial"/>
                <a:cs typeface="Arial"/>
              </a:rPr>
              <a:t>で観察することは困難であった</a:t>
            </a:r>
            <a:endParaRPr lang="en-US" altLang="ja-JP" sz="2600" dirty="0">
              <a:solidFill>
                <a:srgbClr val="FFFF00"/>
              </a:solidFill>
              <a:latin typeface="Arial"/>
              <a:cs typeface="Arial"/>
            </a:endParaRPr>
          </a:p>
        </p:txBody>
      </p:sp>
      <p:sp>
        <p:nvSpPr>
          <p:cNvPr id="34" name="テキスト ボックス 33"/>
          <p:cNvSpPr txBox="1"/>
          <p:nvPr/>
        </p:nvSpPr>
        <p:spPr>
          <a:xfrm>
            <a:off x="6464065" y="5123134"/>
            <a:ext cx="2350323" cy="830997"/>
          </a:xfrm>
          <a:prstGeom prst="rect">
            <a:avLst/>
          </a:prstGeom>
          <a:solidFill>
            <a:srgbClr val="FFFF00"/>
          </a:solidFill>
        </p:spPr>
        <p:txBody>
          <a:bodyPr wrap="none" rtlCol="0">
            <a:spAutoFit/>
          </a:bodyPr>
          <a:lstStyle/>
          <a:p>
            <a:r>
              <a:rPr kumimoji="1" lang="ja-JP" altLang="en-US" sz="2400" b="1" dirty="0" smtClean="0">
                <a:solidFill>
                  <a:srgbClr val="FF0000"/>
                </a:solidFill>
                <a:latin typeface="Arial"/>
                <a:cs typeface="Arial"/>
              </a:rPr>
              <a:t>低侵襲</a:t>
            </a:r>
            <a:endParaRPr kumimoji="1" lang="en-US" altLang="ja-JP" sz="2400" b="1" dirty="0" smtClean="0">
              <a:solidFill>
                <a:srgbClr val="FF0000"/>
              </a:solidFill>
              <a:latin typeface="Arial"/>
              <a:cs typeface="Arial"/>
            </a:endParaRPr>
          </a:p>
          <a:p>
            <a:r>
              <a:rPr kumimoji="1" lang="ja-JP" altLang="en-US" sz="2400" b="1" dirty="0" smtClean="0">
                <a:solidFill>
                  <a:srgbClr val="0000FF"/>
                </a:solidFill>
                <a:latin typeface="Arial"/>
                <a:cs typeface="Arial"/>
              </a:rPr>
              <a:t>分子選択性なし</a:t>
            </a:r>
            <a:endParaRPr kumimoji="1" lang="ja-JP" altLang="en-US" sz="2400" b="1" dirty="0">
              <a:solidFill>
                <a:srgbClr val="0000FF"/>
              </a:solidFill>
              <a:latin typeface="Arial"/>
              <a:cs typeface="Arial"/>
            </a:endParaRPr>
          </a:p>
        </p:txBody>
      </p:sp>
    </p:spTree>
    <p:extLst>
      <p:ext uri="{BB962C8B-B14F-4D97-AF65-F5344CB8AC3E}">
        <p14:creationId xmlns:p14="http://schemas.microsoft.com/office/powerpoint/2010/main" val="5846767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0" y="461297"/>
            <a:ext cx="9906000" cy="811239"/>
          </a:xfrm>
        </p:spPr>
        <p:txBody>
          <a:bodyPr/>
          <a:lstStyle/>
          <a:p>
            <a:r>
              <a:rPr lang="ja-JP" altLang="en-US" sz="4000" b="1" dirty="0" smtClean="0">
                <a:solidFill>
                  <a:schemeClr val="tx1"/>
                </a:solidFill>
                <a:latin typeface="Arial" charset="0"/>
                <a:ea typeface="平成明朝" charset="0"/>
                <a:cs typeface="平成明朝" charset="0"/>
              </a:rPr>
              <a:t>生体コラーゲン</a:t>
            </a:r>
            <a:r>
              <a:rPr lang="en-US" altLang="ja-JP" sz="4000" b="1" dirty="0" smtClean="0">
                <a:solidFill>
                  <a:schemeClr val="tx1"/>
                </a:solidFill>
                <a:latin typeface="Arial" charset="0"/>
                <a:ea typeface="平成明朝" charset="0"/>
                <a:cs typeface="平成明朝" charset="0"/>
              </a:rPr>
              <a:t>SHG</a:t>
            </a:r>
            <a:r>
              <a:rPr lang="ja-JP" altLang="en-US" sz="4000" b="1" dirty="0" smtClean="0">
                <a:solidFill>
                  <a:schemeClr val="tx1"/>
                </a:solidFill>
                <a:latin typeface="Arial" charset="0"/>
                <a:ea typeface="平成明朝" charset="0"/>
                <a:cs typeface="平成明朝" charset="0"/>
              </a:rPr>
              <a:t>顕微鏡</a:t>
            </a:r>
            <a:endParaRPr lang="en-US" altLang="ja-JP" sz="4000" b="1" dirty="0">
              <a:solidFill>
                <a:schemeClr val="tx1"/>
              </a:solidFill>
              <a:ea typeface="平成明朝" charset="0"/>
              <a:cs typeface="平成明朝" charset="0"/>
            </a:endParaRPr>
          </a:p>
        </p:txBody>
      </p:sp>
      <p:pic>
        <p:nvPicPr>
          <p:cNvPr id="2" name="図 1" descr="principle.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504" y="1556792"/>
            <a:ext cx="8452104" cy="4992624"/>
          </a:xfrm>
          <a:prstGeom prst="rect">
            <a:avLst/>
          </a:prstGeom>
        </p:spPr>
      </p:pic>
      <p:sp>
        <p:nvSpPr>
          <p:cNvPr id="9" name="テキスト ボックス 8"/>
          <p:cNvSpPr txBox="1"/>
          <p:nvPr/>
        </p:nvSpPr>
        <p:spPr>
          <a:xfrm>
            <a:off x="344488" y="1367288"/>
            <a:ext cx="3080792" cy="1077218"/>
          </a:xfrm>
          <a:prstGeom prst="rect">
            <a:avLst/>
          </a:prstGeom>
          <a:solidFill>
            <a:srgbClr val="000090"/>
          </a:solidFill>
        </p:spPr>
        <p:txBody>
          <a:bodyPr wrap="square" rtlCol="0">
            <a:spAutoFit/>
          </a:bodyPr>
          <a:lstStyle/>
          <a:p>
            <a:r>
              <a:rPr lang="ja-JP" altLang="en-US" sz="3200" dirty="0" smtClean="0">
                <a:solidFill>
                  <a:srgbClr val="FFFF00"/>
                </a:solidFill>
                <a:latin typeface="Arial"/>
                <a:cs typeface="Arial"/>
              </a:rPr>
              <a:t>コラーゲン線維</a:t>
            </a:r>
            <a:endParaRPr lang="en-US" altLang="ja-JP" sz="3200" dirty="0" smtClean="0">
              <a:solidFill>
                <a:srgbClr val="FFFF00"/>
              </a:solidFill>
              <a:latin typeface="Arial"/>
              <a:cs typeface="Arial"/>
            </a:endParaRPr>
          </a:p>
          <a:p>
            <a:r>
              <a:rPr lang="ja-JP" altLang="en-US" sz="3200" dirty="0" smtClean="0">
                <a:solidFill>
                  <a:srgbClr val="FFFF00"/>
                </a:solidFill>
                <a:latin typeface="Arial"/>
                <a:cs typeface="Arial"/>
              </a:rPr>
              <a:t>を選択的に観察</a:t>
            </a:r>
            <a:endParaRPr lang="en-US" altLang="ja-JP" sz="3200" dirty="0" smtClean="0">
              <a:solidFill>
                <a:srgbClr val="FFFF00"/>
              </a:solidFill>
              <a:latin typeface="Arial"/>
              <a:cs typeface="Arial"/>
            </a:endParaRPr>
          </a:p>
        </p:txBody>
      </p:sp>
    </p:spTree>
    <p:extLst>
      <p:ext uri="{BB962C8B-B14F-4D97-AF65-F5344CB8AC3E}">
        <p14:creationId xmlns:p14="http://schemas.microsoft.com/office/powerpoint/2010/main" val="3637665393"/>
      </p:ext>
    </p:extLst>
  </p:cSld>
  <p:clrMapOvr>
    <a:masterClrMapping/>
  </p:clrMapOvr>
  <mc:AlternateContent xmlns:mc="http://schemas.openxmlformats.org/markup-compatibility/2006" xmlns:p14="http://schemas.microsoft.com/office/powerpoint/2010/main">
    <mc:Choice Requires="p14">
      <p:transition spd="slow" p14:dur="2000" advTm="2096"/>
    </mc:Choice>
    <mc:Fallback xmlns="" xmlns:mv="urn:schemas-microsoft-com:mac:vml">
      <p:transition spd="slow" advTm="209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テキスト ボックス 8"/>
          <p:cNvSpPr txBox="1"/>
          <p:nvPr/>
        </p:nvSpPr>
        <p:spPr>
          <a:xfrm>
            <a:off x="-15552" y="7296"/>
            <a:ext cx="9905999" cy="707886"/>
          </a:xfrm>
          <a:prstGeom prst="rect">
            <a:avLst/>
          </a:prstGeom>
          <a:solidFill>
            <a:schemeClr val="bg1"/>
          </a:solidFill>
        </p:spPr>
        <p:txBody>
          <a:bodyPr wrap="square" rtlCol="0">
            <a:spAutoFit/>
          </a:bodyPr>
          <a:lstStyle/>
          <a:p>
            <a:pPr algn="ctr"/>
            <a:r>
              <a:rPr kumimoji="1" lang="en-US" altLang="ja-JP" sz="4000" dirty="0" smtClean="0"/>
              <a:t>SHG</a:t>
            </a:r>
            <a:r>
              <a:rPr kumimoji="1" lang="ja-JP" altLang="en-US" sz="4000" dirty="0" smtClean="0"/>
              <a:t>顕微鏡の</a:t>
            </a:r>
            <a:r>
              <a:rPr kumimoji="1" lang="en-US" altLang="ja-JP" sz="4000" i="1" dirty="0" smtClean="0"/>
              <a:t>In</a:t>
            </a:r>
            <a:r>
              <a:rPr kumimoji="1" lang="ja-JP" altLang="en-US" sz="4000" i="1" dirty="0" smtClean="0"/>
              <a:t> </a:t>
            </a:r>
            <a:r>
              <a:rPr kumimoji="1" lang="en-US" altLang="ja-JP" sz="4000" i="1" dirty="0" smtClean="0"/>
              <a:t>situ</a:t>
            </a:r>
            <a:r>
              <a:rPr kumimoji="1" lang="ja-JP" altLang="en-US" sz="4000" dirty="0" smtClean="0"/>
              <a:t>観察</a:t>
            </a:r>
            <a:endParaRPr kumimoji="1" lang="ja-JP" altLang="en-US" sz="4000" dirty="0"/>
          </a:p>
        </p:txBody>
      </p:sp>
      <p:pic>
        <p:nvPicPr>
          <p:cNvPr id="38" name="図 37"/>
          <p:cNvPicPr>
            <a:picLocks noChangeAspect="1"/>
          </p:cNvPicPr>
          <p:nvPr/>
        </p:nvPicPr>
        <p:blipFill>
          <a:blip r:embed="rId3"/>
          <a:stretch>
            <a:fillRect/>
          </a:stretch>
        </p:blipFill>
        <p:spPr>
          <a:xfrm>
            <a:off x="11466" y="1196752"/>
            <a:ext cx="9746335" cy="2304256"/>
          </a:xfrm>
          <a:prstGeom prst="rect">
            <a:avLst/>
          </a:prstGeom>
        </p:spPr>
      </p:pic>
      <p:sp>
        <p:nvSpPr>
          <p:cNvPr id="40" name="テキスト ボックス 39"/>
          <p:cNvSpPr txBox="1"/>
          <p:nvPr/>
        </p:nvSpPr>
        <p:spPr>
          <a:xfrm>
            <a:off x="1863992" y="3052911"/>
            <a:ext cx="544647" cy="338554"/>
          </a:xfrm>
          <a:prstGeom prst="rect">
            <a:avLst/>
          </a:prstGeom>
          <a:solidFill>
            <a:schemeClr val="bg1"/>
          </a:solidFill>
        </p:spPr>
        <p:txBody>
          <a:bodyPr wrap="square" lIns="0" tIns="0" rIns="0" bIns="0" rtlCol="0">
            <a:spAutoFit/>
          </a:bodyPr>
          <a:lstStyle/>
          <a:p>
            <a:r>
              <a:rPr lang="en-US" altLang="ja-JP" sz="2200" dirty="0" smtClean="0">
                <a:latin typeface="Arial"/>
                <a:cs typeface="Arial"/>
              </a:rPr>
              <a:t>20’s</a:t>
            </a:r>
            <a:endParaRPr kumimoji="1" lang="en-US" altLang="ja-JP" sz="2200" dirty="0" smtClean="0">
              <a:latin typeface="Arial"/>
              <a:cs typeface="Arial"/>
            </a:endParaRPr>
          </a:p>
        </p:txBody>
      </p:sp>
      <p:sp>
        <p:nvSpPr>
          <p:cNvPr id="42" name="テキスト ボックス 41"/>
          <p:cNvSpPr txBox="1"/>
          <p:nvPr/>
        </p:nvSpPr>
        <p:spPr>
          <a:xfrm>
            <a:off x="4232920" y="3052911"/>
            <a:ext cx="544647" cy="338554"/>
          </a:xfrm>
          <a:prstGeom prst="rect">
            <a:avLst/>
          </a:prstGeom>
          <a:solidFill>
            <a:schemeClr val="bg1"/>
          </a:solidFill>
        </p:spPr>
        <p:txBody>
          <a:bodyPr wrap="square" lIns="0" tIns="0" rIns="0" bIns="0" rtlCol="0">
            <a:spAutoFit/>
          </a:bodyPr>
          <a:lstStyle/>
          <a:p>
            <a:r>
              <a:rPr kumimoji="1" lang="en-US" altLang="ja-JP" sz="2200" dirty="0" smtClean="0">
                <a:latin typeface="Arial"/>
                <a:cs typeface="Arial"/>
              </a:rPr>
              <a:t>30’s</a:t>
            </a:r>
          </a:p>
        </p:txBody>
      </p:sp>
      <p:sp>
        <p:nvSpPr>
          <p:cNvPr id="43" name="テキスト ボックス 42"/>
          <p:cNvSpPr txBox="1"/>
          <p:nvPr/>
        </p:nvSpPr>
        <p:spPr>
          <a:xfrm>
            <a:off x="6640601" y="3052911"/>
            <a:ext cx="544647" cy="338554"/>
          </a:xfrm>
          <a:prstGeom prst="rect">
            <a:avLst/>
          </a:prstGeom>
          <a:solidFill>
            <a:schemeClr val="bg1"/>
          </a:solidFill>
        </p:spPr>
        <p:txBody>
          <a:bodyPr wrap="square" lIns="0" tIns="0" rIns="0" bIns="0" rtlCol="0">
            <a:spAutoFit/>
          </a:bodyPr>
          <a:lstStyle/>
          <a:p>
            <a:r>
              <a:rPr kumimoji="1" lang="en-US" altLang="ja-JP" sz="2200" dirty="0" smtClean="0">
                <a:latin typeface="Arial"/>
                <a:cs typeface="Arial"/>
              </a:rPr>
              <a:t>40’s</a:t>
            </a:r>
          </a:p>
        </p:txBody>
      </p:sp>
      <p:sp>
        <p:nvSpPr>
          <p:cNvPr id="44" name="テキスト ボックス 43"/>
          <p:cNvSpPr txBox="1"/>
          <p:nvPr/>
        </p:nvSpPr>
        <p:spPr>
          <a:xfrm>
            <a:off x="9057456" y="3052911"/>
            <a:ext cx="544647" cy="338554"/>
          </a:xfrm>
          <a:prstGeom prst="rect">
            <a:avLst/>
          </a:prstGeom>
          <a:solidFill>
            <a:schemeClr val="bg1"/>
          </a:solidFill>
        </p:spPr>
        <p:txBody>
          <a:bodyPr wrap="square" lIns="0" tIns="0" rIns="0" bIns="0" rtlCol="0">
            <a:spAutoFit/>
          </a:bodyPr>
          <a:lstStyle/>
          <a:p>
            <a:r>
              <a:rPr kumimoji="1" lang="en-US" altLang="ja-JP" sz="2200" dirty="0" smtClean="0">
                <a:latin typeface="Arial"/>
                <a:cs typeface="Arial"/>
              </a:rPr>
              <a:t>50’s</a:t>
            </a:r>
          </a:p>
        </p:txBody>
      </p:sp>
      <p:sp>
        <p:nvSpPr>
          <p:cNvPr id="2" name="テキスト ボックス 1"/>
          <p:cNvSpPr txBox="1"/>
          <p:nvPr/>
        </p:nvSpPr>
        <p:spPr>
          <a:xfrm>
            <a:off x="3205168" y="898535"/>
            <a:ext cx="184666" cy="369332"/>
          </a:xfrm>
          <a:prstGeom prst="rect">
            <a:avLst/>
          </a:prstGeom>
          <a:noFill/>
        </p:spPr>
        <p:txBody>
          <a:bodyPr wrap="none" rtlCol="0">
            <a:spAutoFit/>
          </a:bodyPr>
          <a:lstStyle/>
          <a:p>
            <a:endParaRPr kumimoji="1" lang="ja-JP" altLang="en-US" dirty="0"/>
          </a:p>
        </p:txBody>
      </p:sp>
      <p:sp>
        <p:nvSpPr>
          <p:cNvPr id="3" name="正方形/長方形 2"/>
          <p:cNvSpPr/>
          <p:nvPr/>
        </p:nvSpPr>
        <p:spPr>
          <a:xfrm>
            <a:off x="848544" y="704308"/>
            <a:ext cx="8136904" cy="492443"/>
          </a:xfrm>
          <a:prstGeom prst="rect">
            <a:avLst/>
          </a:prstGeom>
          <a:solidFill>
            <a:srgbClr val="000080"/>
          </a:solidFill>
        </p:spPr>
        <p:txBody>
          <a:bodyPr wrap="square">
            <a:spAutoFit/>
          </a:bodyPr>
          <a:lstStyle/>
          <a:p>
            <a:pPr algn="ctr"/>
            <a:r>
              <a:rPr lang="ja-JP" altLang="en-US" sz="2600" dirty="0">
                <a:solidFill>
                  <a:srgbClr val="FFFF00"/>
                </a:solidFill>
                <a:ea typeface="ヒラギノ丸ゴ Pro W4"/>
                <a:cs typeface="Arial"/>
              </a:rPr>
              <a:t>加齢</a:t>
            </a:r>
            <a:r>
              <a:rPr lang="ja-JP" altLang="en-US" sz="2600" dirty="0" smtClean="0">
                <a:solidFill>
                  <a:srgbClr val="FFFF00"/>
                </a:solidFill>
                <a:ea typeface="ヒラギノ丸ゴ Pro W4"/>
                <a:cs typeface="Arial"/>
              </a:rPr>
              <a:t>に</a:t>
            </a:r>
            <a:r>
              <a:rPr lang="ja-JP" altLang="en-US" sz="2600" dirty="0">
                <a:solidFill>
                  <a:srgbClr val="FFFF00"/>
                </a:solidFill>
                <a:ea typeface="ヒラギノ丸ゴ Pro W4"/>
                <a:cs typeface="Arial"/>
              </a:rPr>
              <a:t>よるヒト</a:t>
            </a:r>
            <a:r>
              <a:rPr lang="ja-JP" altLang="en-US" sz="2600" dirty="0" smtClean="0">
                <a:solidFill>
                  <a:srgbClr val="FFFF00"/>
                </a:solidFill>
                <a:ea typeface="ヒラギノ丸ゴ Pro W4"/>
                <a:cs typeface="Arial"/>
              </a:rPr>
              <a:t>頬皮膚</a:t>
            </a:r>
            <a:r>
              <a:rPr lang="ja-JP" altLang="en-US" sz="2600" dirty="0">
                <a:solidFill>
                  <a:srgbClr val="FFFF00"/>
                </a:solidFill>
                <a:ea typeface="ヒラギノ丸ゴ Pro W4"/>
                <a:cs typeface="Arial"/>
              </a:rPr>
              <a:t>コラーゲンの構造変化</a:t>
            </a:r>
            <a:endParaRPr lang="ja-JP" altLang="en-US" sz="2600" dirty="0">
              <a:solidFill>
                <a:srgbClr val="FFFF00"/>
              </a:solidFill>
            </a:endParaRPr>
          </a:p>
        </p:txBody>
      </p:sp>
      <p:pic>
        <p:nvPicPr>
          <p:cNvPr id="45" name="Picture 2" descr="C:\Documents and Settings\r.tanaka\My Documents\学会\第24回バイオエンジニアリング講演会\zu\test2-kai.jpg"/>
          <p:cNvPicPr>
            <a:picLocks noChangeAspect="1" noChangeArrowheads="1"/>
          </p:cNvPicPr>
          <p:nvPr/>
        </p:nvPicPr>
        <p:blipFill>
          <a:blip r:embed="rId4" cstate="print"/>
          <a:srcRect/>
          <a:stretch>
            <a:fillRect/>
          </a:stretch>
        </p:blipFill>
        <p:spPr bwMode="auto">
          <a:xfrm>
            <a:off x="2513781" y="4437112"/>
            <a:ext cx="2340000" cy="2160000"/>
          </a:xfrm>
          <a:prstGeom prst="rect">
            <a:avLst/>
          </a:prstGeom>
          <a:noFill/>
        </p:spPr>
      </p:pic>
      <p:pic>
        <p:nvPicPr>
          <p:cNvPr id="46" name="Picture 3" descr="C:\Documents and Settings\r.tanaka\My Documents\学会\第24回バイオエンジニアリング講演会\zu\図6kai.jpg"/>
          <p:cNvPicPr>
            <a:picLocks noChangeAspect="1" noChangeArrowheads="1"/>
          </p:cNvPicPr>
          <p:nvPr/>
        </p:nvPicPr>
        <p:blipFill>
          <a:blip r:embed="rId5"/>
          <a:srcRect/>
          <a:stretch>
            <a:fillRect/>
          </a:stretch>
        </p:blipFill>
        <p:spPr bwMode="auto">
          <a:xfrm>
            <a:off x="4954183" y="4437112"/>
            <a:ext cx="2340000" cy="2160000"/>
          </a:xfrm>
          <a:prstGeom prst="rect">
            <a:avLst/>
          </a:prstGeom>
          <a:noFill/>
        </p:spPr>
      </p:pic>
      <p:pic>
        <p:nvPicPr>
          <p:cNvPr id="47" name="Picture 7" descr="C:\Documents and Settings\r.tanaka\My Documents\P02\P02-8\大面積\test8aaa.jpg"/>
          <p:cNvPicPr>
            <a:picLocks noChangeAspect="1" noChangeArrowheads="1"/>
          </p:cNvPicPr>
          <p:nvPr/>
        </p:nvPicPr>
        <p:blipFill>
          <a:blip r:embed="rId6" cstate="print"/>
          <a:srcRect/>
          <a:stretch>
            <a:fillRect/>
          </a:stretch>
        </p:blipFill>
        <p:spPr bwMode="auto">
          <a:xfrm>
            <a:off x="7401272" y="4437112"/>
            <a:ext cx="2330010" cy="2160000"/>
          </a:xfrm>
          <a:prstGeom prst="rect">
            <a:avLst/>
          </a:prstGeom>
          <a:noFill/>
        </p:spPr>
      </p:pic>
      <p:pic>
        <p:nvPicPr>
          <p:cNvPr id="48" name="Picture 3" descr="C:\Documents and Settings\r.tanaka\My Documents\学会\第24回バイオエンジニアリング講演会\zu\control_normal.jpg"/>
          <p:cNvPicPr>
            <a:picLocks noChangeAspect="1" noChangeArrowheads="1"/>
          </p:cNvPicPr>
          <p:nvPr/>
        </p:nvPicPr>
        <p:blipFill>
          <a:blip r:embed="rId7" cstate="print"/>
          <a:srcRect/>
          <a:stretch>
            <a:fillRect/>
          </a:stretch>
        </p:blipFill>
        <p:spPr bwMode="auto">
          <a:xfrm>
            <a:off x="78539" y="4437112"/>
            <a:ext cx="2340000" cy="2160000"/>
          </a:xfrm>
          <a:prstGeom prst="rect">
            <a:avLst/>
          </a:prstGeom>
          <a:noFill/>
        </p:spPr>
      </p:pic>
      <p:sp>
        <p:nvSpPr>
          <p:cNvPr id="49" name="テキスト ボックス 48"/>
          <p:cNvSpPr txBox="1"/>
          <p:nvPr/>
        </p:nvSpPr>
        <p:spPr>
          <a:xfrm>
            <a:off x="1640632" y="6237312"/>
            <a:ext cx="695999" cy="246221"/>
          </a:xfrm>
          <a:prstGeom prst="rect">
            <a:avLst/>
          </a:prstGeom>
          <a:solidFill>
            <a:schemeClr val="bg1"/>
          </a:solidFill>
        </p:spPr>
        <p:txBody>
          <a:bodyPr wrap="square" lIns="0" tIns="0" rIns="0" bIns="0" rtlCol="0">
            <a:spAutoFit/>
          </a:bodyPr>
          <a:lstStyle/>
          <a:p>
            <a:pPr algn="ctr"/>
            <a:r>
              <a:rPr lang="en-US" altLang="ja-JP" sz="1600" dirty="0" smtClean="0">
                <a:latin typeface="Arial"/>
                <a:cs typeface="Arial"/>
              </a:rPr>
              <a:t>Control</a:t>
            </a:r>
            <a:endParaRPr kumimoji="1" lang="en-US" altLang="ja-JP" sz="1600" dirty="0" smtClean="0">
              <a:latin typeface="Arial"/>
              <a:cs typeface="Arial"/>
            </a:endParaRPr>
          </a:p>
        </p:txBody>
      </p:sp>
      <p:sp>
        <p:nvSpPr>
          <p:cNvPr id="50" name="テキスト ボックス 49"/>
          <p:cNvSpPr txBox="1"/>
          <p:nvPr/>
        </p:nvSpPr>
        <p:spPr>
          <a:xfrm>
            <a:off x="4160912" y="6237312"/>
            <a:ext cx="544647" cy="246221"/>
          </a:xfrm>
          <a:prstGeom prst="rect">
            <a:avLst/>
          </a:prstGeom>
          <a:solidFill>
            <a:schemeClr val="bg1"/>
          </a:solidFill>
        </p:spPr>
        <p:txBody>
          <a:bodyPr wrap="square" lIns="0" tIns="0" rIns="0" bIns="0" rtlCol="0">
            <a:spAutoFit/>
          </a:bodyPr>
          <a:lstStyle/>
          <a:p>
            <a:pPr algn="ctr"/>
            <a:r>
              <a:rPr lang="en-US" altLang="ja-JP" sz="1600" dirty="0" smtClean="0">
                <a:latin typeface="Arial"/>
                <a:cs typeface="Arial"/>
              </a:rPr>
              <a:t>burn</a:t>
            </a:r>
            <a:endParaRPr kumimoji="1" lang="en-US" altLang="ja-JP" sz="1600" dirty="0" smtClean="0">
              <a:latin typeface="Arial"/>
              <a:cs typeface="Arial"/>
            </a:endParaRPr>
          </a:p>
        </p:txBody>
      </p:sp>
      <p:sp>
        <p:nvSpPr>
          <p:cNvPr id="51" name="テキスト ボックス 50"/>
          <p:cNvSpPr txBox="1"/>
          <p:nvPr/>
        </p:nvSpPr>
        <p:spPr>
          <a:xfrm>
            <a:off x="6465169" y="6237312"/>
            <a:ext cx="648072" cy="246221"/>
          </a:xfrm>
          <a:prstGeom prst="rect">
            <a:avLst/>
          </a:prstGeom>
          <a:solidFill>
            <a:schemeClr val="bg1"/>
          </a:solidFill>
        </p:spPr>
        <p:txBody>
          <a:bodyPr wrap="square" lIns="0" tIns="0" rIns="0" bIns="0" rtlCol="0">
            <a:spAutoFit/>
          </a:bodyPr>
          <a:lstStyle/>
          <a:p>
            <a:pPr algn="ctr"/>
            <a:r>
              <a:rPr kumimoji="1" lang="en-US" altLang="ja-JP" sz="1600" dirty="0" smtClean="0">
                <a:latin typeface="Arial"/>
                <a:cs typeface="Arial"/>
              </a:rPr>
              <a:t>7 days</a:t>
            </a:r>
          </a:p>
        </p:txBody>
      </p:sp>
      <p:sp>
        <p:nvSpPr>
          <p:cNvPr id="52" name="テキスト ボックス 51"/>
          <p:cNvSpPr txBox="1"/>
          <p:nvPr/>
        </p:nvSpPr>
        <p:spPr>
          <a:xfrm>
            <a:off x="8882024" y="6237312"/>
            <a:ext cx="751496" cy="246221"/>
          </a:xfrm>
          <a:prstGeom prst="rect">
            <a:avLst/>
          </a:prstGeom>
          <a:solidFill>
            <a:schemeClr val="bg1"/>
          </a:solidFill>
        </p:spPr>
        <p:txBody>
          <a:bodyPr wrap="square" lIns="0" tIns="0" rIns="0" bIns="0" rtlCol="0">
            <a:spAutoFit/>
          </a:bodyPr>
          <a:lstStyle/>
          <a:p>
            <a:pPr algn="ctr"/>
            <a:r>
              <a:rPr kumimoji="1" lang="en-US" altLang="ja-JP" sz="1600" dirty="0" smtClean="0">
                <a:latin typeface="Arial"/>
                <a:cs typeface="Arial"/>
              </a:rPr>
              <a:t>14 days</a:t>
            </a:r>
          </a:p>
        </p:txBody>
      </p:sp>
      <p:sp>
        <p:nvSpPr>
          <p:cNvPr id="53" name="正方形/長方形 52"/>
          <p:cNvSpPr/>
          <p:nvPr/>
        </p:nvSpPr>
        <p:spPr>
          <a:xfrm>
            <a:off x="1496616" y="3861048"/>
            <a:ext cx="6979796" cy="492443"/>
          </a:xfrm>
          <a:prstGeom prst="rect">
            <a:avLst/>
          </a:prstGeom>
          <a:solidFill>
            <a:srgbClr val="000080"/>
          </a:solidFill>
        </p:spPr>
        <p:txBody>
          <a:bodyPr wrap="none">
            <a:spAutoFit/>
          </a:bodyPr>
          <a:lstStyle/>
          <a:p>
            <a:r>
              <a:rPr lang="ja-JP" altLang="en-US" sz="2600" dirty="0" smtClean="0">
                <a:solidFill>
                  <a:srgbClr val="FFFF00"/>
                </a:solidFill>
                <a:ea typeface="ヒラギノ丸ゴ Pro W4"/>
                <a:cs typeface="Arial"/>
              </a:rPr>
              <a:t>　動物モデルを用いた熱傷治癒過程モニタリング</a:t>
            </a:r>
            <a:endParaRPr lang="ja-JP" altLang="en-US" sz="2600" dirty="0">
              <a:solidFill>
                <a:srgbClr val="FFFF00"/>
              </a:solidFill>
            </a:endParaRPr>
          </a:p>
        </p:txBody>
      </p:sp>
      <p:sp>
        <p:nvSpPr>
          <p:cNvPr id="6" name="正方形/長方形 5"/>
          <p:cNvSpPr/>
          <p:nvPr/>
        </p:nvSpPr>
        <p:spPr>
          <a:xfrm>
            <a:off x="5025008" y="3409255"/>
            <a:ext cx="4608512" cy="307777"/>
          </a:xfrm>
          <a:prstGeom prst="rect">
            <a:avLst/>
          </a:prstGeom>
        </p:spPr>
        <p:txBody>
          <a:bodyPr wrap="square">
            <a:spAutoFit/>
          </a:bodyPr>
          <a:lstStyle/>
          <a:p>
            <a:pPr algn="r"/>
            <a:r>
              <a:rPr lang="en-US" altLang="ja-JP" sz="1400" i="1" dirty="0" smtClean="0">
                <a:solidFill>
                  <a:srgbClr val="660066"/>
                </a:solidFill>
              </a:rPr>
              <a:t>ref) T. </a:t>
            </a:r>
            <a:r>
              <a:rPr lang="en-US" altLang="ja-JP" sz="1400" i="1" dirty="0" err="1">
                <a:solidFill>
                  <a:srgbClr val="660066"/>
                </a:solidFill>
              </a:rPr>
              <a:t>Yasui</a:t>
            </a:r>
            <a:r>
              <a:rPr lang="ja-JP" altLang="en-US" sz="1400" i="1" dirty="0">
                <a:solidFill>
                  <a:srgbClr val="660066"/>
                </a:solidFill>
              </a:rPr>
              <a:t> </a:t>
            </a:r>
            <a:r>
              <a:rPr lang="en-US" altLang="ja-JP" sz="1400" i="1" dirty="0">
                <a:solidFill>
                  <a:srgbClr val="660066"/>
                </a:solidFill>
              </a:rPr>
              <a:t>et al. , J</a:t>
            </a:r>
            <a:r>
              <a:rPr lang="en-US" altLang="ja-JP" sz="1400" i="1" dirty="0" smtClean="0">
                <a:solidFill>
                  <a:srgbClr val="660066"/>
                </a:solidFill>
              </a:rPr>
              <a:t>. Biomed. </a:t>
            </a:r>
            <a:r>
              <a:rPr lang="en-US" altLang="ja-JP" sz="1400" i="1" dirty="0">
                <a:solidFill>
                  <a:srgbClr val="660066"/>
                </a:solidFill>
              </a:rPr>
              <a:t>Opt</a:t>
            </a:r>
            <a:r>
              <a:rPr lang="en-US" altLang="ja-JP" sz="1400" i="1" dirty="0" smtClean="0">
                <a:solidFill>
                  <a:srgbClr val="660066"/>
                </a:solidFill>
              </a:rPr>
              <a:t>. </a:t>
            </a:r>
            <a:r>
              <a:rPr lang="en-US" altLang="ja-JP" sz="1400" b="1" i="1" dirty="0" smtClean="0">
                <a:solidFill>
                  <a:srgbClr val="660066"/>
                </a:solidFill>
              </a:rPr>
              <a:t>18</a:t>
            </a:r>
            <a:r>
              <a:rPr lang="en-US" altLang="ja-JP" sz="1400" i="1" dirty="0">
                <a:solidFill>
                  <a:srgbClr val="660066"/>
                </a:solidFill>
              </a:rPr>
              <a:t>, 031108 (2013)</a:t>
            </a:r>
            <a:r>
              <a:rPr lang="en-US" altLang="ja-JP" sz="1400" i="1" dirty="0" smtClean="0">
                <a:solidFill>
                  <a:srgbClr val="660066"/>
                </a:solidFill>
              </a:rPr>
              <a:t>.</a:t>
            </a:r>
            <a:endParaRPr lang="en-US" altLang="ja-JP" sz="1400" i="1" dirty="0">
              <a:solidFill>
                <a:srgbClr val="660066"/>
              </a:solidFill>
            </a:endParaRPr>
          </a:p>
        </p:txBody>
      </p:sp>
      <p:sp>
        <p:nvSpPr>
          <p:cNvPr id="54" name="正方形/長方形 53"/>
          <p:cNvSpPr/>
          <p:nvPr/>
        </p:nvSpPr>
        <p:spPr>
          <a:xfrm>
            <a:off x="5169024" y="6597352"/>
            <a:ext cx="4608512" cy="307777"/>
          </a:xfrm>
          <a:prstGeom prst="rect">
            <a:avLst/>
          </a:prstGeom>
        </p:spPr>
        <p:txBody>
          <a:bodyPr wrap="square">
            <a:spAutoFit/>
          </a:bodyPr>
          <a:lstStyle/>
          <a:p>
            <a:pPr algn="r"/>
            <a:r>
              <a:rPr lang="en-US" altLang="ja-JP" sz="1400" i="1" dirty="0" smtClean="0">
                <a:solidFill>
                  <a:srgbClr val="660066"/>
                </a:solidFill>
              </a:rPr>
              <a:t>ref) T. </a:t>
            </a:r>
            <a:r>
              <a:rPr lang="en-US" altLang="ja-JP" sz="1400" i="1" dirty="0" err="1" smtClean="0">
                <a:solidFill>
                  <a:srgbClr val="660066"/>
                </a:solidFill>
              </a:rPr>
              <a:t>Yasui</a:t>
            </a:r>
            <a:r>
              <a:rPr lang="ja-JP" altLang="en-US" sz="1400" i="1" dirty="0">
                <a:solidFill>
                  <a:srgbClr val="660066"/>
                </a:solidFill>
              </a:rPr>
              <a:t> </a:t>
            </a:r>
            <a:r>
              <a:rPr lang="en-US" altLang="ja-JP" sz="1400" i="1" dirty="0" smtClean="0">
                <a:solidFill>
                  <a:srgbClr val="660066"/>
                </a:solidFill>
              </a:rPr>
              <a:t>et al. , Proc. SPIE. </a:t>
            </a:r>
            <a:r>
              <a:rPr lang="en-US" altLang="ja-JP" sz="1400" b="1" i="1" dirty="0" smtClean="0">
                <a:solidFill>
                  <a:srgbClr val="660066"/>
                </a:solidFill>
              </a:rPr>
              <a:t>8948</a:t>
            </a:r>
            <a:r>
              <a:rPr lang="en-US" altLang="ja-JP" sz="1400" i="1" dirty="0">
                <a:solidFill>
                  <a:srgbClr val="660066"/>
                </a:solidFill>
              </a:rPr>
              <a:t>, </a:t>
            </a:r>
            <a:r>
              <a:rPr lang="en-US" altLang="ja-JP" sz="1400" i="1" dirty="0" smtClean="0">
                <a:solidFill>
                  <a:srgbClr val="660066"/>
                </a:solidFill>
              </a:rPr>
              <a:t>89480B </a:t>
            </a:r>
            <a:r>
              <a:rPr lang="en-US" altLang="ja-JP" sz="1400" i="1" dirty="0">
                <a:solidFill>
                  <a:srgbClr val="660066"/>
                </a:solidFill>
              </a:rPr>
              <a:t>(</a:t>
            </a:r>
            <a:r>
              <a:rPr lang="en-US" altLang="ja-JP" sz="1400" i="1" dirty="0" smtClean="0">
                <a:solidFill>
                  <a:srgbClr val="660066"/>
                </a:solidFill>
              </a:rPr>
              <a:t>2014).</a:t>
            </a:r>
            <a:endParaRPr lang="en-US" altLang="ja-JP" sz="1400" i="1" dirty="0">
              <a:solidFill>
                <a:srgbClr val="660066"/>
              </a:solidFill>
            </a:endParaRPr>
          </a:p>
        </p:txBody>
      </p:sp>
      <p:cxnSp>
        <p:nvCxnSpPr>
          <p:cNvPr id="8" name="直線コネクタ 7"/>
          <p:cNvCxnSpPr/>
          <p:nvPr/>
        </p:nvCxnSpPr>
        <p:spPr bwMode="auto">
          <a:xfrm>
            <a:off x="-15552" y="3789040"/>
            <a:ext cx="9906000" cy="0"/>
          </a:xfrm>
          <a:prstGeom prst="line">
            <a:avLst/>
          </a:prstGeom>
          <a:noFill/>
          <a:ln w="57150" cap="flat" cmpd="sng" algn="ctr">
            <a:solidFill>
              <a:schemeClr val="tx1"/>
            </a:solidFill>
            <a:prstDash val="sysDash"/>
            <a:round/>
            <a:headEnd type="none" w="med" len="med"/>
            <a:tailEnd type="none" w="med" len="med"/>
          </a:ln>
          <a:effectLst/>
        </p:spPr>
      </p:cxnSp>
    </p:spTree>
    <p:extLst>
      <p:ext uri="{BB962C8B-B14F-4D97-AF65-F5344CB8AC3E}">
        <p14:creationId xmlns:p14="http://schemas.microsoft.com/office/powerpoint/2010/main" val="30631168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0472" y="1196752"/>
            <a:ext cx="9505056" cy="646331"/>
          </a:xfrm>
          <a:prstGeom prst="rect">
            <a:avLst/>
          </a:prstGeom>
          <a:solidFill>
            <a:srgbClr val="000090"/>
          </a:solidFill>
        </p:spPr>
        <p:txBody>
          <a:bodyPr wrap="square" rtlCol="0">
            <a:spAutoFit/>
          </a:bodyPr>
          <a:lstStyle/>
          <a:p>
            <a:pPr algn="ctr"/>
            <a:r>
              <a:rPr lang="ja-JP" altLang="en-US" sz="3600" b="1" dirty="0" smtClean="0">
                <a:solidFill>
                  <a:srgbClr val="FFFF00"/>
                </a:solidFill>
              </a:rPr>
              <a:t>大型・複雑・自由空間伝播による利用制限</a:t>
            </a:r>
            <a:endParaRPr kumimoji="1" lang="ja-JP" altLang="en-US" sz="3600" b="1" dirty="0">
              <a:solidFill>
                <a:srgbClr val="FFFF00"/>
              </a:solidFill>
            </a:endParaRPr>
          </a:p>
        </p:txBody>
      </p:sp>
      <p:sp>
        <p:nvSpPr>
          <p:cNvPr id="10" name="テキスト ボックス 9"/>
          <p:cNvSpPr txBox="1"/>
          <p:nvPr/>
        </p:nvSpPr>
        <p:spPr>
          <a:xfrm>
            <a:off x="18957" y="404665"/>
            <a:ext cx="9758579" cy="830997"/>
          </a:xfrm>
          <a:prstGeom prst="rect">
            <a:avLst/>
          </a:prstGeom>
          <a:noFill/>
        </p:spPr>
        <p:txBody>
          <a:bodyPr wrap="square" rtlCol="0">
            <a:spAutoFit/>
          </a:bodyPr>
          <a:lstStyle/>
          <a:p>
            <a:pPr algn="ctr"/>
            <a:r>
              <a:rPr lang="ja-JP" altLang="en-US" sz="4800" b="1" dirty="0" smtClean="0"/>
              <a:t>従来の</a:t>
            </a:r>
            <a:r>
              <a:rPr lang="en-US" altLang="ja-JP" sz="4800" b="1" dirty="0" smtClean="0"/>
              <a:t>SHG</a:t>
            </a:r>
            <a:r>
              <a:rPr lang="ja-JP" altLang="en-US" sz="4800" b="1" dirty="0" smtClean="0"/>
              <a:t>顕微鏡</a:t>
            </a:r>
            <a:endParaRPr kumimoji="1" lang="ja-JP" altLang="en-US" sz="48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0706" y="2420887"/>
            <a:ext cx="3560950" cy="328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0139"/>
          <a:stretch/>
        </p:blipFill>
        <p:spPr bwMode="auto">
          <a:xfrm>
            <a:off x="6045121" y="2132856"/>
            <a:ext cx="3654140" cy="361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bwMode="auto">
          <a:xfrm>
            <a:off x="1832653" y="4437111"/>
            <a:ext cx="4056451" cy="1342580"/>
          </a:xfrm>
          <a:prstGeom prst="wedgeRoundRectCallout">
            <a:avLst>
              <a:gd name="adj1" fmla="val 59878"/>
              <a:gd name="adj2" fmla="val -45487"/>
              <a:gd name="adj3" fmla="val 16667"/>
            </a:avLst>
          </a:prstGeom>
          <a:noFill/>
          <a:ln w="254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28" name="グループ化 1"/>
          <p:cNvGrpSpPr/>
          <p:nvPr/>
        </p:nvGrpSpPr>
        <p:grpSpPr>
          <a:xfrm>
            <a:off x="194472" y="1988839"/>
            <a:ext cx="2964329" cy="2088232"/>
            <a:chOff x="178778" y="1482625"/>
            <a:chExt cx="3388479" cy="3575947"/>
          </a:xfrm>
        </p:grpSpPr>
        <p:pic>
          <p:nvPicPr>
            <p:cNvPr id="33" name="Picture 24" descr="790"/>
            <p:cNvPicPr>
              <a:picLocks noChangeAspect="1" noChangeArrowheads="1"/>
            </p:cNvPicPr>
            <p:nvPr/>
          </p:nvPicPr>
          <p:blipFill>
            <a:blip r:embed="rId5" cstate="print"/>
            <a:srcRect r="37006" b="40343"/>
            <a:stretch>
              <a:fillRect/>
            </a:stretch>
          </p:blipFill>
          <p:spPr bwMode="auto">
            <a:xfrm>
              <a:off x="178778" y="1482625"/>
              <a:ext cx="3388479" cy="3575947"/>
            </a:xfrm>
            <a:prstGeom prst="rect">
              <a:avLst/>
            </a:prstGeom>
            <a:noFill/>
          </p:spPr>
        </p:pic>
        <p:sp>
          <p:nvSpPr>
            <p:cNvPr id="34" name="Rectangle 28"/>
            <p:cNvSpPr>
              <a:spLocks noChangeArrowheads="1"/>
            </p:cNvSpPr>
            <p:nvPr/>
          </p:nvSpPr>
          <p:spPr bwMode="auto">
            <a:xfrm>
              <a:off x="1310776" y="2727935"/>
              <a:ext cx="143608" cy="576263"/>
            </a:xfrm>
            <a:prstGeom prst="rect">
              <a:avLst/>
            </a:prstGeom>
            <a:solidFill>
              <a:srgbClr val="000000"/>
            </a:solidFill>
            <a:ln w="9525">
              <a:solidFill>
                <a:schemeClr val="tx1"/>
              </a:solidFill>
              <a:miter lim="800000"/>
              <a:headEnd/>
              <a:tailEnd/>
            </a:ln>
            <a:effectLst/>
          </p:spPr>
          <p:txBody>
            <a:bodyPr wrap="none" anchor="ctr">
              <a:prstTxWarp prst="textNoShape">
                <a:avLst/>
              </a:prstTxWarp>
            </a:bodyPr>
            <a:lstStyle/>
            <a:p>
              <a:endParaRPr lang="ja-JP" altLang="en-US"/>
            </a:p>
          </p:txBody>
        </p:sp>
      </p:grpSp>
      <p:grpSp>
        <p:nvGrpSpPr>
          <p:cNvPr id="29" name="グループ化 11"/>
          <p:cNvGrpSpPr/>
          <p:nvPr/>
        </p:nvGrpSpPr>
        <p:grpSpPr>
          <a:xfrm>
            <a:off x="2612740" y="3284984"/>
            <a:ext cx="936104" cy="946605"/>
            <a:chOff x="5655321" y="3850750"/>
            <a:chExt cx="1580975" cy="2026522"/>
          </a:xfrm>
        </p:grpSpPr>
        <p:pic>
          <p:nvPicPr>
            <p:cNvPr id="31" name="Picture 25" descr="DSCN0885"/>
            <p:cNvPicPr>
              <a:picLocks noChangeAspect="1" noChangeArrowheads="1"/>
            </p:cNvPicPr>
            <p:nvPr/>
          </p:nvPicPr>
          <p:blipFill>
            <a:blip r:embed="rId6" cstate="print"/>
            <a:srcRect/>
            <a:stretch>
              <a:fillRect/>
            </a:stretch>
          </p:blipFill>
          <p:spPr bwMode="auto">
            <a:xfrm>
              <a:off x="5655321" y="3850909"/>
              <a:ext cx="1553887" cy="2026363"/>
            </a:xfrm>
            <a:prstGeom prst="rect">
              <a:avLst/>
            </a:prstGeom>
            <a:noFill/>
            <a:ln w="9525">
              <a:solidFill>
                <a:srgbClr val="0000FF"/>
              </a:solidFill>
              <a:miter lim="800000"/>
              <a:headEnd/>
              <a:tailEnd/>
            </a:ln>
          </p:spPr>
        </p:pic>
        <p:sp>
          <p:nvSpPr>
            <p:cNvPr id="32" name="Rectangle 26"/>
            <p:cNvSpPr>
              <a:spLocks noChangeArrowheads="1"/>
            </p:cNvSpPr>
            <p:nvPr/>
          </p:nvSpPr>
          <p:spPr bwMode="auto">
            <a:xfrm>
              <a:off x="5655321" y="3850750"/>
              <a:ext cx="1580975" cy="2025087"/>
            </a:xfrm>
            <a:prstGeom prst="rect">
              <a:avLst/>
            </a:prstGeom>
            <a:noFill/>
            <a:ln w="76200">
              <a:solidFill>
                <a:srgbClr val="FF0000"/>
              </a:solidFill>
              <a:miter lim="800000"/>
              <a:headEnd/>
              <a:tailEnd/>
            </a:ln>
            <a:effectLst/>
          </p:spPr>
          <p:txBody>
            <a:bodyPr wrap="none" anchor="ctr">
              <a:prstTxWarp prst="textNoShape">
                <a:avLst/>
              </a:prstTxWarp>
            </a:bodyPr>
            <a:lstStyle/>
            <a:p>
              <a:endParaRPr lang="ja-JP" altLang="en-US"/>
            </a:p>
          </p:txBody>
        </p:sp>
      </p:grpSp>
      <p:sp>
        <p:nvSpPr>
          <p:cNvPr id="30" name="Line 27"/>
          <p:cNvSpPr>
            <a:spLocks noChangeShapeType="1"/>
          </p:cNvSpPr>
          <p:nvPr/>
        </p:nvSpPr>
        <p:spPr bwMode="auto">
          <a:xfrm flipH="1" flipV="1">
            <a:off x="1598625" y="3068959"/>
            <a:ext cx="1014115" cy="216024"/>
          </a:xfrm>
          <a:prstGeom prst="line">
            <a:avLst/>
          </a:prstGeom>
          <a:noFill/>
          <a:ln w="76200">
            <a:solidFill>
              <a:srgbClr val="FF0000"/>
            </a:solidFill>
            <a:round/>
            <a:headEnd/>
            <a:tailEnd type="triangle" w="lg" len="lg"/>
          </a:ln>
          <a:effectLst/>
        </p:spPr>
        <p:txBody>
          <a:bodyPr>
            <a:prstTxWarp prst="textNoShape">
              <a:avLst/>
            </a:prstTxWarp>
          </a:bodyPr>
          <a:lstStyle/>
          <a:p>
            <a:endParaRPr lang="ja-JP" altLang="en-US"/>
          </a:p>
        </p:txBody>
      </p:sp>
      <p:sp>
        <p:nvSpPr>
          <p:cNvPr id="9" name="円形吹き出し 8"/>
          <p:cNvSpPr/>
          <p:nvPr/>
        </p:nvSpPr>
        <p:spPr bwMode="auto">
          <a:xfrm>
            <a:off x="1910662" y="4509119"/>
            <a:ext cx="1482165" cy="1224136"/>
          </a:xfrm>
          <a:prstGeom prst="wedgeEllipseCallout">
            <a:avLst>
              <a:gd name="adj1" fmla="val -65860"/>
              <a:gd name="adj2" fmla="val -140991"/>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cxnSp>
        <p:nvCxnSpPr>
          <p:cNvPr id="5" name="直線矢印コネクタ 4"/>
          <p:cNvCxnSpPr/>
          <p:nvPr/>
        </p:nvCxnSpPr>
        <p:spPr bwMode="auto">
          <a:xfrm>
            <a:off x="6357156" y="4869159"/>
            <a:ext cx="3198355" cy="768772"/>
          </a:xfrm>
          <a:prstGeom prst="straightConnector1">
            <a:avLst/>
          </a:prstGeom>
          <a:noFill/>
          <a:ln w="31750" cap="flat" cmpd="sng" algn="ctr">
            <a:solidFill>
              <a:srgbClr val="FFFF00"/>
            </a:solidFill>
            <a:prstDash val="solid"/>
            <a:round/>
            <a:headEnd type="triangle"/>
            <a:tailEnd type="triangle"/>
          </a:ln>
          <a:effectLst/>
        </p:spPr>
      </p:cxnSp>
      <p:cxnSp>
        <p:nvCxnSpPr>
          <p:cNvPr id="19" name="直線矢印コネクタ 18"/>
          <p:cNvCxnSpPr/>
          <p:nvPr/>
        </p:nvCxnSpPr>
        <p:spPr bwMode="auto">
          <a:xfrm flipV="1">
            <a:off x="6968793" y="2852935"/>
            <a:ext cx="6134" cy="2054450"/>
          </a:xfrm>
          <a:prstGeom prst="straightConnector1">
            <a:avLst/>
          </a:prstGeom>
          <a:noFill/>
          <a:ln w="31750" cap="flat" cmpd="sng" algn="ctr">
            <a:solidFill>
              <a:srgbClr val="FFFF00"/>
            </a:solidFill>
            <a:prstDash val="solid"/>
            <a:round/>
            <a:headEnd type="triangle"/>
            <a:tailEnd type="triangle"/>
          </a:ln>
          <a:effectLst/>
        </p:spPr>
      </p:cxnSp>
      <p:cxnSp>
        <p:nvCxnSpPr>
          <p:cNvPr id="22" name="直線矢印コネクタ 21"/>
          <p:cNvCxnSpPr/>
          <p:nvPr/>
        </p:nvCxnSpPr>
        <p:spPr bwMode="auto">
          <a:xfrm>
            <a:off x="8151355" y="2708920"/>
            <a:ext cx="1216005" cy="283529"/>
          </a:xfrm>
          <a:prstGeom prst="straightConnector1">
            <a:avLst/>
          </a:prstGeom>
          <a:noFill/>
          <a:ln w="31750" cap="flat" cmpd="sng" algn="ctr">
            <a:solidFill>
              <a:srgbClr val="FFFF00"/>
            </a:solidFill>
            <a:prstDash val="solid"/>
            <a:round/>
            <a:headEnd type="triangle"/>
            <a:tailEnd type="triangle"/>
          </a:ln>
          <a:effectLst/>
        </p:spPr>
      </p:cxnSp>
      <p:sp>
        <p:nvSpPr>
          <p:cNvPr id="26" name="テキスト ボックス 25"/>
          <p:cNvSpPr txBox="1"/>
          <p:nvPr/>
        </p:nvSpPr>
        <p:spPr>
          <a:xfrm rot="910597">
            <a:off x="7390541" y="4899949"/>
            <a:ext cx="1397595" cy="400110"/>
          </a:xfrm>
          <a:prstGeom prst="rect">
            <a:avLst/>
          </a:prstGeom>
          <a:noFill/>
        </p:spPr>
        <p:txBody>
          <a:bodyPr wrap="square" rtlCol="0">
            <a:spAutoFit/>
          </a:bodyPr>
          <a:lstStyle/>
          <a:p>
            <a:r>
              <a:rPr lang="en-US" altLang="ja-JP" sz="2000" b="1" dirty="0" smtClean="0">
                <a:solidFill>
                  <a:srgbClr val="FFFF00"/>
                </a:solidFill>
              </a:rPr>
              <a:t>700mm</a:t>
            </a:r>
            <a:endParaRPr kumimoji="1" lang="ja-JP" altLang="en-US" sz="2000" b="1" dirty="0">
              <a:solidFill>
                <a:srgbClr val="FFFF00"/>
              </a:solidFill>
            </a:endParaRPr>
          </a:p>
        </p:txBody>
      </p:sp>
      <p:sp>
        <p:nvSpPr>
          <p:cNvPr id="35" name="テキスト ボックス 34"/>
          <p:cNvSpPr txBox="1"/>
          <p:nvPr/>
        </p:nvSpPr>
        <p:spPr>
          <a:xfrm rot="910597">
            <a:off x="8186363" y="2852521"/>
            <a:ext cx="1246214" cy="400110"/>
          </a:xfrm>
          <a:prstGeom prst="rect">
            <a:avLst/>
          </a:prstGeom>
          <a:noFill/>
        </p:spPr>
        <p:txBody>
          <a:bodyPr wrap="square" rtlCol="0">
            <a:spAutoFit/>
          </a:bodyPr>
          <a:lstStyle/>
          <a:p>
            <a:r>
              <a:rPr lang="en-US" altLang="ja-JP" sz="2000" b="1" dirty="0">
                <a:solidFill>
                  <a:srgbClr val="FFFF00"/>
                </a:solidFill>
              </a:rPr>
              <a:t>4</a:t>
            </a:r>
            <a:r>
              <a:rPr lang="en-US" altLang="ja-JP" sz="2000" b="1" dirty="0" smtClean="0">
                <a:solidFill>
                  <a:srgbClr val="FFFF00"/>
                </a:solidFill>
              </a:rPr>
              <a:t>00mm</a:t>
            </a:r>
            <a:endParaRPr kumimoji="1" lang="ja-JP" altLang="en-US" sz="2000" b="1" dirty="0">
              <a:solidFill>
                <a:srgbClr val="FFFF00"/>
              </a:solidFill>
            </a:endParaRPr>
          </a:p>
        </p:txBody>
      </p:sp>
      <p:sp>
        <p:nvSpPr>
          <p:cNvPr id="36" name="テキスト ボックス 35"/>
          <p:cNvSpPr txBox="1"/>
          <p:nvPr/>
        </p:nvSpPr>
        <p:spPr>
          <a:xfrm rot="16023711">
            <a:off x="6235678" y="3680104"/>
            <a:ext cx="1150351" cy="400110"/>
          </a:xfrm>
          <a:prstGeom prst="rect">
            <a:avLst/>
          </a:prstGeom>
          <a:noFill/>
        </p:spPr>
        <p:txBody>
          <a:bodyPr wrap="square" rtlCol="0">
            <a:spAutoFit/>
          </a:bodyPr>
          <a:lstStyle/>
          <a:p>
            <a:r>
              <a:rPr lang="en-US" altLang="ja-JP" sz="2000" b="1" dirty="0">
                <a:solidFill>
                  <a:srgbClr val="FFFF00"/>
                </a:solidFill>
              </a:rPr>
              <a:t>4</a:t>
            </a:r>
            <a:r>
              <a:rPr lang="en-US" altLang="ja-JP" sz="2000" b="1" dirty="0" smtClean="0">
                <a:solidFill>
                  <a:srgbClr val="FFFF00"/>
                </a:solidFill>
              </a:rPr>
              <a:t>00mm</a:t>
            </a:r>
            <a:endParaRPr kumimoji="1" lang="ja-JP" altLang="en-US" sz="2000" b="1" dirty="0">
              <a:solidFill>
                <a:srgbClr val="FFFF00"/>
              </a:solidFill>
            </a:endParaRPr>
          </a:p>
        </p:txBody>
      </p:sp>
      <p:sp>
        <p:nvSpPr>
          <p:cNvPr id="24" name="テキスト ボックス 23"/>
          <p:cNvSpPr txBox="1"/>
          <p:nvPr/>
        </p:nvSpPr>
        <p:spPr>
          <a:xfrm>
            <a:off x="848544" y="6093296"/>
            <a:ext cx="8352928" cy="646331"/>
          </a:xfrm>
          <a:prstGeom prst="rect">
            <a:avLst/>
          </a:prstGeom>
          <a:solidFill>
            <a:srgbClr val="FFFF00"/>
          </a:solidFill>
        </p:spPr>
        <p:txBody>
          <a:bodyPr wrap="square" rtlCol="0">
            <a:spAutoFit/>
          </a:bodyPr>
          <a:lstStyle/>
          <a:p>
            <a:pPr algn="ctr"/>
            <a:r>
              <a:rPr lang="ja-JP" altLang="en-US" sz="3600" b="1" dirty="0" smtClean="0">
                <a:solidFill>
                  <a:srgbClr val="FF0000"/>
                </a:solidFill>
              </a:rPr>
              <a:t>医療現場などにおける応用が困難</a:t>
            </a:r>
            <a:endParaRPr kumimoji="1" lang="ja-JP" altLang="en-US" sz="3600" b="1" dirty="0">
              <a:solidFill>
                <a:srgbClr val="FF0000"/>
              </a:solidFill>
            </a:endParaRPr>
          </a:p>
        </p:txBody>
      </p:sp>
    </p:spTree>
    <p:extLst>
      <p:ext uri="{BB962C8B-B14F-4D97-AF65-F5344CB8AC3E}">
        <p14:creationId xmlns:p14="http://schemas.microsoft.com/office/powerpoint/2010/main" val="17908880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404664"/>
            <a:ext cx="9849544" cy="923330"/>
          </a:xfrm>
          <a:prstGeom prst="rect">
            <a:avLst/>
          </a:prstGeom>
          <a:noFill/>
        </p:spPr>
        <p:txBody>
          <a:bodyPr wrap="square" rtlCol="0">
            <a:spAutoFit/>
          </a:bodyPr>
          <a:lstStyle/>
          <a:p>
            <a:pPr algn="ctr"/>
            <a:r>
              <a:rPr lang="ja-JP" altLang="en-US" sz="5400" b="1" dirty="0" smtClean="0"/>
              <a:t>光ファイバー</a:t>
            </a:r>
            <a:r>
              <a:rPr lang="en-US" altLang="ja-JP" sz="5400" b="1" dirty="0" smtClean="0"/>
              <a:t>SHG</a:t>
            </a:r>
            <a:r>
              <a:rPr lang="ja-JP" altLang="en-US" sz="5400" b="1" dirty="0" smtClean="0"/>
              <a:t>顕微鏡</a:t>
            </a:r>
            <a:endParaRPr kumimoji="1" lang="ja-JP" altLang="en-US" sz="5400" b="1" dirty="0"/>
          </a:p>
        </p:txBody>
      </p:sp>
      <p:grpSp>
        <p:nvGrpSpPr>
          <p:cNvPr id="4" name="グループ化 3"/>
          <p:cNvGrpSpPr/>
          <p:nvPr/>
        </p:nvGrpSpPr>
        <p:grpSpPr>
          <a:xfrm>
            <a:off x="-279447" y="1637512"/>
            <a:ext cx="5303012" cy="3803904"/>
            <a:chOff x="-324420" y="1988840"/>
            <a:chExt cx="4895088" cy="3803904"/>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20" y="1988840"/>
              <a:ext cx="4895088" cy="3803904"/>
            </a:xfrm>
            <a:prstGeom prst="rect">
              <a:avLst/>
            </a:prstGeom>
          </p:spPr>
        </p:pic>
        <p:sp>
          <p:nvSpPr>
            <p:cNvPr id="10" name="正方形/長方形 9"/>
            <p:cNvSpPr/>
            <p:nvPr/>
          </p:nvSpPr>
          <p:spPr bwMode="auto">
            <a:xfrm>
              <a:off x="2030676" y="2204864"/>
              <a:ext cx="1944492" cy="1147069"/>
            </a:xfrm>
            <a:prstGeom prst="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5" name="テキスト ボックス 4"/>
          <p:cNvSpPr txBox="1"/>
          <p:nvPr/>
        </p:nvSpPr>
        <p:spPr>
          <a:xfrm>
            <a:off x="6389310" y="1368550"/>
            <a:ext cx="2531462" cy="461665"/>
          </a:xfrm>
          <a:prstGeom prst="rect">
            <a:avLst/>
          </a:prstGeom>
          <a:solidFill>
            <a:schemeClr val="tx1"/>
          </a:solidFill>
        </p:spPr>
        <p:txBody>
          <a:bodyPr wrap="none" rtlCol="0">
            <a:spAutoFit/>
          </a:bodyPr>
          <a:lstStyle/>
          <a:p>
            <a:r>
              <a:rPr lang="en-US" altLang="ja-JP" sz="2400" dirty="0">
                <a:solidFill>
                  <a:schemeClr val="bg1"/>
                </a:solidFill>
              </a:rPr>
              <a:t>Key technologies</a:t>
            </a:r>
            <a:endParaRPr lang="ja-JP" altLang="en-US" sz="2400" dirty="0">
              <a:solidFill>
                <a:schemeClr val="bg1"/>
              </a:solidFill>
            </a:endParaRPr>
          </a:p>
        </p:txBody>
      </p:sp>
      <p:sp>
        <p:nvSpPr>
          <p:cNvPr id="11" name="正方形/長方形 10"/>
          <p:cNvSpPr/>
          <p:nvPr/>
        </p:nvSpPr>
        <p:spPr bwMode="auto">
          <a:xfrm>
            <a:off x="164468" y="4013776"/>
            <a:ext cx="2106533" cy="1296143"/>
          </a:xfrm>
          <a:prstGeom prst="rect">
            <a:avLst/>
          </a:prstGeom>
          <a:noFill/>
          <a:ln w="3175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2" name="正方形/長方形 11"/>
          <p:cNvSpPr/>
          <p:nvPr/>
        </p:nvSpPr>
        <p:spPr bwMode="auto">
          <a:xfrm>
            <a:off x="2364904" y="2852937"/>
            <a:ext cx="2808312" cy="2304255"/>
          </a:xfrm>
          <a:prstGeom prst="rect">
            <a:avLst/>
          </a:prstGeom>
          <a:solidFill>
            <a:srgbClr val="008000">
              <a:alpha val="15000"/>
            </a:srgbClr>
          </a:solidFill>
          <a:ln w="31750" cap="flat" cmpd="sng" algn="ctr">
            <a:solidFill>
              <a:srgbClr val="FFFF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3" name="正方形/長方形 12"/>
          <p:cNvSpPr/>
          <p:nvPr/>
        </p:nvSpPr>
        <p:spPr bwMode="auto">
          <a:xfrm>
            <a:off x="164468" y="4013776"/>
            <a:ext cx="2106533" cy="1296143"/>
          </a:xfrm>
          <a:prstGeom prst="rect">
            <a:avLst/>
          </a:prstGeom>
          <a:solidFill>
            <a:srgbClr val="0000FF">
              <a:alpha val="8000"/>
            </a:srgbClr>
          </a:solidFill>
          <a:ln w="3175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4" name="正方形/長方形 13"/>
          <p:cNvSpPr/>
          <p:nvPr/>
        </p:nvSpPr>
        <p:spPr bwMode="auto">
          <a:xfrm>
            <a:off x="2364904" y="2852936"/>
            <a:ext cx="2808312" cy="2304255"/>
          </a:xfrm>
          <a:prstGeom prst="rect">
            <a:avLst/>
          </a:prstGeom>
          <a:noFill/>
          <a:ln w="31750"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正方形/長方形 14"/>
          <p:cNvSpPr/>
          <p:nvPr/>
        </p:nvSpPr>
        <p:spPr bwMode="auto">
          <a:xfrm>
            <a:off x="2288704" y="1853536"/>
            <a:ext cx="2106533" cy="1147069"/>
          </a:xfrm>
          <a:prstGeom prst="rect">
            <a:avLst/>
          </a:prstGeom>
          <a:solidFill>
            <a:srgbClr val="FF0000">
              <a:alpha val="24000"/>
            </a:srgbClr>
          </a:solidFill>
          <a:ln w="31750" cap="flat" cmpd="sng" algn="ctr">
            <a:no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6" name="テキスト ボックス 5"/>
          <p:cNvSpPr txBox="1"/>
          <p:nvPr/>
        </p:nvSpPr>
        <p:spPr>
          <a:xfrm>
            <a:off x="2169026" y="1268760"/>
            <a:ext cx="2351926" cy="584776"/>
          </a:xfrm>
          <a:prstGeom prst="rect">
            <a:avLst/>
          </a:prstGeom>
          <a:noFill/>
        </p:spPr>
        <p:txBody>
          <a:bodyPr wrap="none" rtlCol="0">
            <a:spAutoFit/>
          </a:bodyPr>
          <a:lstStyle/>
          <a:p>
            <a:r>
              <a:rPr kumimoji="1" lang="en-US" altLang="ja-JP" sz="3200" dirty="0" smtClean="0">
                <a:solidFill>
                  <a:srgbClr val="FF0000"/>
                </a:solidFill>
              </a:rPr>
              <a:t>Present talk</a:t>
            </a:r>
            <a:endParaRPr kumimoji="1" lang="ja-JP" altLang="en-US" sz="3200" dirty="0">
              <a:solidFill>
                <a:srgbClr val="FF0000"/>
              </a:solidFill>
            </a:endParaRPr>
          </a:p>
        </p:txBody>
      </p:sp>
      <p:sp>
        <p:nvSpPr>
          <p:cNvPr id="16" name="テキスト ボックス 15"/>
          <p:cNvSpPr txBox="1"/>
          <p:nvPr/>
        </p:nvSpPr>
        <p:spPr>
          <a:xfrm>
            <a:off x="336076" y="6074132"/>
            <a:ext cx="9177391" cy="523220"/>
          </a:xfrm>
          <a:prstGeom prst="rect">
            <a:avLst/>
          </a:prstGeom>
          <a:solidFill>
            <a:schemeClr val="accent6"/>
          </a:solidFill>
        </p:spPr>
        <p:txBody>
          <a:bodyPr wrap="square" rtlCol="0">
            <a:spAutoFit/>
          </a:bodyPr>
          <a:lstStyle/>
          <a:p>
            <a:r>
              <a:rPr lang="ja-JP" altLang="en-US" sz="2800" dirty="0" smtClean="0">
                <a:solidFill>
                  <a:srgbClr val="FFFF00"/>
                </a:solidFill>
              </a:rPr>
              <a:t>小型化・ロバスト</a:t>
            </a:r>
            <a:r>
              <a:rPr lang="ja-JP" altLang="en-US" sz="2800" dirty="0">
                <a:solidFill>
                  <a:srgbClr val="FFFF00"/>
                </a:solidFill>
              </a:rPr>
              <a:t>・</a:t>
            </a:r>
            <a:r>
              <a:rPr lang="ja-JP" altLang="en-US" sz="2800" dirty="0" smtClean="0">
                <a:solidFill>
                  <a:srgbClr val="FFFF00"/>
                </a:solidFill>
              </a:rPr>
              <a:t>フレキシブル・</a:t>
            </a:r>
            <a:r>
              <a:rPr kumimoji="1" lang="ja-JP" altLang="en-US" sz="2800" dirty="0" smtClean="0">
                <a:solidFill>
                  <a:srgbClr val="FFFF00"/>
                </a:solidFill>
              </a:rPr>
              <a:t>アライメントフリー</a:t>
            </a:r>
            <a:endParaRPr kumimoji="1" lang="ja-JP" altLang="en-US" sz="2800" dirty="0">
              <a:solidFill>
                <a:srgbClr val="FFFF00"/>
              </a:solidFill>
            </a:endParaRPr>
          </a:p>
        </p:txBody>
      </p:sp>
      <p:sp>
        <p:nvSpPr>
          <p:cNvPr id="7" name="テキスト ボックス 6"/>
          <p:cNvSpPr txBox="1"/>
          <p:nvPr/>
        </p:nvSpPr>
        <p:spPr>
          <a:xfrm>
            <a:off x="5715016" y="2492896"/>
            <a:ext cx="3774488" cy="3693319"/>
          </a:xfrm>
          <a:prstGeom prst="rect">
            <a:avLst/>
          </a:prstGeom>
          <a:noFill/>
        </p:spPr>
        <p:txBody>
          <a:bodyPr wrap="square" rtlCol="0">
            <a:spAutoFit/>
          </a:bodyPr>
          <a:lstStyle/>
          <a:p>
            <a:r>
              <a:rPr lang="en-US" altLang="ja-JP" sz="2400" dirty="0">
                <a:solidFill>
                  <a:srgbClr val="0000FF"/>
                </a:solidFill>
              </a:rPr>
              <a:t>(1)</a:t>
            </a:r>
            <a:r>
              <a:rPr lang="ja-JP" altLang="en-US" sz="2400" dirty="0">
                <a:solidFill>
                  <a:srgbClr val="0000FF"/>
                </a:solidFill>
              </a:rPr>
              <a:t>小型ファイバー</a:t>
            </a:r>
            <a:endParaRPr lang="en-US" altLang="ja-JP" sz="2400" dirty="0">
              <a:solidFill>
                <a:srgbClr val="0000FF"/>
              </a:solidFill>
            </a:endParaRPr>
          </a:p>
          <a:p>
            <a:r>
              <a:rPr lang="ja-JP" altLang="en-US" sz="2400" dirty="0">
                <a:solidFill>
                  <a:srgbClr val="0000FF"/>
                </a:solidFill>
              </a:rPr>
              <a:t>　　　　レーザー光源</a:t>
            </a:r>
            <a:endParaRPr lang="en-US" altLang="ja-JP" sz="2400" dirty="0">
              <a:solidFill>
                <a:srgbClr val="0000FF"/>
              </a:solidFill>
            </a:endParaRPr>
          </a:p>
          <a:p>
            <a:endParaRPr lang="en-US" altLang="ja-JP" sz="1400" dirty="0"/>
          </a:p>
          <a:p>
            <a:r>
              <a:rPr lang="en-US" altLang="ja-JP" sz="2400" dirty="0">
                <a:solidFill>
                  <a:srgbClr val="008000"/>
                </a:solidFill>
              </a:rPr>
              <a:t>(2) </a:t>
            </a:r>
            <a:r>
              <a:rPr lang="ja-JP" altLang="en-US" sz="2400" dirty="0">
                <a:solidFill>
                  <a:srgbClr val="008000"/>
                </a:solidFill>
              </a:rPr>
              <a:t>超短パルス光の</a:t>
            </a:r>
            <a:endParaRPr lang="en-US" altLang="ja-JP" sz="2400" dirty="0">
              <a:solidFill>
                <a:srgbClr val="008000"/>
              </a:solidFill>
            </a:endParaRPr>
          </a:p>
          <a:p>
            <a:r>
              <a:rPr lang="ja-JP" altLang="en-US" sz="2400" dirty="0">
                <a:solidFill>
                  <a:srgbClr val="008000"/>
                </a:solidFill>
              </a:rPr>
              <a:t>ファイバー伝播</a:t>
            </a:r>
            <a:r>
              <a:rPr lang="en-US" altLang="ja-JP" sz="2400" dirty="0">
                <a:solidFill>
                  <a:srgbClr val="008000"/>
                </a:solidFill>
              </a:rPr>
              <a:t>(</a:t>
            </a:r>
            <a:r>
              <a:rPr lang="ja-JP" altLang="en-US" sz="2400" dirty="0">
                <a:solidFill>
                  <a:srgbClr val="008000"/>
                </a:solidFill>
              </a:rPr>
              <a:t>分散補償</a:t>
            </a:r>
            <a:r>
              <a:rPr lang="en-US" altLang="ja-JP" sz="2400" dirty="0">
                <a:solidFill>
                  <a:srgbClr val="008000"/>
                </a:solidFill>
              </a:rPr>
              <a:t>)</a:t>
            </a:r>
          </a:p>
          <a:p>
            <a:endParaRPr lang="en-US" altLang="ja-JP" sz="2400" dirty="0" smtClean="0">
              <a:solidFill>
                <a:srgbClr val="008000"/>
              </a:solidFill>
            </a:endParaRPr>
          </a:p>
          <a:p>
            <a:endParaRPr lang="en-US" altLang="ja-JP" sz="1400" dirty="0" smtClean="0">
              <a:solidFill>
                <a:srgbClr val="008000"/>
              </a:solidFill>
            </a:endParaRPr>
          </a:p>
          <a:p>
            <a:endParaRPr lang="en-US" altLang="ja-JP" sz="1400" dirty="0">
              <a:solidFill>
                <a:srgbClr val="008000"/>
              </a:solidFill>
            </a:endParaRPr>
          </a:p>
          <a:p>
            <a:r>
              <a:rPr lang="en-US" altLang="ja-JP" sz="2400" dirty="0">
                <a:solidFill>
                  <a:srgbClr val="FF0000"/>
                </a:solidFill>
              </a:rPr>
              <a:t>(3) </a:t>
            </a:r>
            <a:r>
              <a:rPr lang="ja-JP" altLang="en-US" sz="2400" dirty="0">
                <a:solidFill>
                  <a:srgbClr val="FF0000"/>
                </a:solidFill>
              </a:rPr>
              <a:t>レーザー走査光学系の</a:t>
            </a:r>
            <a:endParaRPr lang="en-US" altLang="ja-JP" sz="2400" dirty="0">
              <a:solidFill>
                <a:srgbClr val="FF0000"/>
              </a:solidFill>
            </a:endParaRPr>
          </a:p>
          <a:p>
            <a:r>
              <a:rPr lang="ja-JP" altLang="en-US" sz="2400" dirty="0">
                <a:solidFill>
                  <a:srgbClr val="FF0000"/>
                </a:solidFill>
              </a:rPr>
              <a:t>　　プローブ化</a:t>
            </a:r>
          </a:p>
          <a:p>
            <a:endParaRPr kumimoji="1" lang="ja-JP" altLang="en-US" sz="2400" dirty="0"/>
          </a:p>
        </p:txBody>
      </p:sp>
      <p:sp>
        <p:nvSpPr>
          <p:cNvPr id="8" name="正方形/長方形 7"/>
          <p:cNvSpPr/>
          <p:nvPr/>
        </p:nvSpPr>
        <p:spPr bwMode="auto">
          <a:xfrm>
            <a:off x="5457056" y="1830215"/>
            <a:ext cx="4248472" cy="4047057"/>
          </a:xfrm>
          <a:prstGeom prst="rect">
            <a:avLst/>
          </a:prstGeom>
          <a:noFill/>
          <a:ln w="317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正方形/長方形 8"/>
          <p:cNvSpPr/>
          <p:nvPr/>
        </p:nvSpPr>
        <p:spPr bwMode="auto">
          <a:xfrm>
            <a:off x="5606707" y="2204864"/>
            <a:ext cx="3999757" cy="2186379"/>
          </a:xfrm>
          <a:prstGeom prst="rect">
            <a:avLst/>
          </a:prstGeom>
          <a:noFill/>
          <a:ln w="31750" cap="flat" cmpd="sng" algn="ctr">
            <a:solidFill>
              <a:srgbClr val="92D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8" name="正方形/長方形 17"/>
          <p:cNvSpPr/>
          <p:nvPr/>
        </p:nvSpPr>
        <p:spPr bwMode="auto">
          <a:xfrm>
            <a:off x="5601072" y="4869160"/>
            <a:ext cx="3999757" cy="935776"/>
          </a:xfrm>
          <a:prstGeom prst="rect">
            <a:avLst/>
          </a:prstGeom>
          <a:noFill/>
          <a:ln w="317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9" name="テキスト ボックス 18"/>
          <p:cNvSpPr txBox="1"/>
          <p:nvPr/>
        </p:nvSpPr>
        <p:spPr>
          <a:xfrm>
            <a:off x="5606967" y="1958895"/>
            <a:ext cx="800219" cy="461665"/>
          </a:xfrm>
          <a:prstGeom prst="rect">
            <a:avLst/>
          </a:prstGeom>
          <a:solidFill>
            <a:srgbClr val="92D050"/>
          </a:solidFill>
        </p:spPr>
        <p:txBody>
          <a:bodyPr wrap="none" rtlCol="0">
            <a:spAutoFit/>
          </a:bodyPr>
          <a:lstStyle/>
          <a:p>
            <a:r>
              <a:rPr lang="ja-JP" altLang="en-US" sz="2400" b="1" dirty="0" smtClean="0">
                <a:solidFill>
                  <a:schemeClr val="bg1"/>
                </a:solidFill>
              </a:rPr>
              <a:t>市販</a:t>
            </a:r>
            <a:endParaRPr lang="ja-JP" altLang="en-US" sz="2400" b="1" dirty="0">
              <a:solidFill>
                <a:schemeClr val="bg1"/>
              </a:solidFill>
            </a:endParaRPr>
          </a:p>
        </p:txBody>
      </p:sp>
      <p:sp>
        <p:nvSpPr>
          <p:cNvPr id="20" name="テキスト ボックス 19"/>
          <p:cNvSpPr txBox="1"/>
          <p:nvPr/>
        </p:nvSpPr>
        <p:spPr>
          <a:xfrm>
            <a:off x="5589091" y="4500698"/>
            <a:ext cx="1112805" cy="461665"/>
          </a:xfrm>
          <a:prstGeom prst="rect">
            <a:avLst/>
          </a:prstGeom>
          <a:solidFill>
            <a:srgbClr val="FF0000"/>
          </a:solidFill>
        </p:spPr>
        <p:txBody>
          <a:bodyPr wrap="none" rtlCol="0">
            <a:spAutoFit/>
          </a:bodyPr>
          <a:lstStyle/>
          <a:p>
            <a:r>
              <a:rPr lang="ja-JP" altLang="en-US" sz="2400" b="1" dirty="0" smtClean="0">
                <a:solidFill>
                  <a:schemeClr val="bg1"/>
                </a:solidFill>
              </a:rPr>
              <a:t>要開発</a:t>
            </a:r>
            <a:endParaRPr lang="ja-JP" altLang="en-US" sz="2400" b="1" dirty="0">
              <a:solidFill>
                <a:schemeClr val="bg1"/>
              </a:solidFill>
            </a:endParaRPr>
          </a:p>
        </p:txBody>
      </p:sp>
    </p:spTree>
    <p:extLst>
      <p:ext uri="{BB962C8B-B14F-4D97-AF65-F5344CB8AC3E}">
        <p14:creationId xmlns:p14="http://schemas.microsoft.com/office/powerpoint/2010/main" val="5050983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 y="44624"/>
            <a:ext cx="9952048" cy="646331"/>
          </a:xfrm>
          <a:prstGeom prst="rect">
            <a:avLst/>
          </a:prstGeom>
          <a:solidFill>
            <a:schemeClr val="bg1"/>
          </a:solidFill>
        </p:spPr>
        <p:txBody>
          <a:bodyPr wrap="square" rtlCol="0">
            <a:spAutoFit/>
          </a:bodyPr>
          <a:lstStyle/>
          <a:p>
            <a:pPr algn="ctr"/>
            <a:r>
              <a:rPr kumimoji="1" lang="ja-JP" altLang="en-US" sz="3600" spc="-150" dirty="0" smtClean="0"/>
              <a:t>小型プローブ</a:t>
            </a:r>
            <a:r>
              <a:rPr kumimoji="1" lang="en-US" altLang="ja-JP" sz="3600" spc="-150" dirty="0" smtClean="0"/>
              <a:t>SHG</a:t>
            </a:r>
            <a:r>
              <a:rPr kumimoji="1" lang="ja-JP" altLang="en-US" sz="3600" spc="-150" dirty="0" smtClean="0"/>
              <a:t>顕微鏡</a:t>
            </a:r>
            <a:endParaRPr kumimoji="1" lang="ja-JP" altLang="en-US" sz="3600" spc="-150" dirty="0"/>
          </a:p>
        </p:txBody>
      </p:sp>
      <p:grpSp>
        <p:nvGrpSpPr>
          <p:cNvPr id="36" name="グループ化 35"/>
          <p:cNvGrpSpPr/>
          <p:nvPr/>
        </p:nvGrpSpPr>
        <p:grpSpPr>
          <a:xfrm>
            <a:off x="1144295" y="1574913"/>
            <a:ext cx="8177663" cy="4630269"/>
            <a:chOff x="3047711" y="1558629"/>
            <a:chExt cx="6499093" cy="3519488"/>
          </a:xfrm>
        </p:grpSpPr>
        <p:pic>
          <p:nvPicPr>
            <p:cNvPr id="2" name="図 1" descr="MEMS"/>
            <p:cNvPicPr/>
            <p:nvPr/>
          </p:nvPicPr>
          <p:blipFill>
            <a:blip r:embed="rId3">
              <a:extLst>
                <a:ext uri="{28A0092B-C50C-407E-A947-70E740481C1C}">
                  <a14:useLocalDpi xmlns:a14="http://schemas.microsoft.com/office/drawing/2010/main" val="0"/>
                </a:ext>
              </a:extLst>
            </a:blip>
            <a:srcRect/>
            <a:stretch>
              <a:fillRect/>
            </a:stretch>
          </p:blipFill>
          <p:spPr bwMode="auto">
            <a:xfrm>
              <a:off x="3047711" y="1558629"/>
              <a:ext cx="6499093" cy="3519488"/>
            </a:xfrm>
            <a:prstGeom prst="rect">
              <a:avLst/>
            </a:prstGeom>
            <a:noFill/>
            <a:ln>
              <a:noFill/>
            </a:ln>
          </p:spPr>
        </p:pic>
        <p:sp>
          <p:nvSpPr>
            <p:cNvPr id="10" name="正方形/長方形 9"/>
            <p:cNvSpPr/>
            <p:nvPr/>
          </p:nvSpPr>
          <p:spPr bwMode="auto">
            <a:xfrm>
              <a:off x="3240268" y="3176577"/>
              <a:ext cx="1413068" cy="1719414"/>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8" name="正方形/長方形 7"/>
            <p:cNvSpPr/>
            <p:nvPr/>
          </p:nvSpPr>
          <p:spPr bwMode="auto">
            <a:xfrm>
              <a:off x="3100273" y="2666529"/>
              <a:ext cx="1368152"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15" name="正方形/長方形 14"/>
            <p:cNvSpPr/>
            <p:nvPr/>
          </p:nvSpPr>
          <p:spPr bwMode="auto">
            <a:xfrm>
              <a:off x="4616670" y="4441228"/>
              <a:ext cx="487667" cy="33291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000" b="0" i="0" u="none" strike="noStrike" cap="none" normalizeH="0" baseline="0" dirty="0" smtClean="0">
                  <a:ln>
                    <a:noFill/>
                  </a:ln>
                  <a:solidFill>
                    <a:schemeClr val="tx1"/>
                  </a:solidFill>
                  <a:effectLst/>
                  <a:latin typeface="Arial" charset="0"/>
                  <a:ea typeface="ＭＳ ゴシック" charset="-128"/>
                  <a:cs typeface="ＭＳ ゴシック" charset="-128"/>
                </a:rPr>
                <a:t>GM</a:t>
              </a:r>
              <a:endParaRPr kumimoji="1" lang="ja-JP" altLang="en-US" sz="2000" b="0" i="0" u="none" strike="noStrike" cap="none" normalizeH="0" baseline="0" dirty="0">
                <a:ln>
                  <a:noFill/>
                </a:ln>
                <a:solidFill>
                  <a:schemeClr val="tx1"/>
                </a:solidFill>
                <a:effectLst/>
                <a:latin typeface="Arial" charset="0"/>
                <a:ea typeface="ＭＳ ゴシック" charset="-128"/>
                <a:cs typeface="ＭＳ ゴシック" charset="-128"/>
              </a:endParaRPr>
            </a:p>
          </p:txBody>
        </p:sp>
        <p:sp>
          <p:nvSpPr>
            <p:cNvPr id="3" name="正方形/長方形 2"/>
            <p:cNvSpPr/>
            <p:nvPr/>
          </p:nvSpPr>
          <p:spPr bwMode="auto">
            <a:xfrm>
              <a:off x="4740905" y="4005064"/>
              <a:ext cx="663624" cy="720080"/>
            </a:xfrm>
            <a:prstGeom prst="rect">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29" name="テキスト ボックス 28"/>
          <p:cNvSpPr txBox="1"/>
          <p:nvPr/>
        </p:nvSpPr>
        <p:spPr>
          <a:xfrm>
            <a:off x="915095" y="5965575"/>
            <a:ext cx="3456384" cy="646331"/>
          </a:xfrm>
          <a:prstGeom prst="rect">
            <a:avLst/>
          </a:prstGeom>
          <a:noFill/>
        </p:spPr>
        <p:txBody>
          <a:bodyPr wrap="square" rtlCol="0">
            <a:spAutoFit/>
          </a:bodyPr>
          <a:lstStyle/>
          <a:p>
            <a:pPr algn="ctr"/>
            <a:r>
              <a:rPr kumimoji="1" lang="ja-JP" altLang="en-US" i="1" dirty="0" smtClean="0">
                <a:solidFill>
                  <a:srgbClr val="FF0000"/>
                </a:solidFill>
              </a:rPr>
              <a:t>ノコギリ波</a:t>
            </a:r>
            <a:endParaRPr kumimoji="1" lang="en-US" altLang="ja-JP" i="1" dirty="0" smtClean="0">
              <a:solidFill>
                <a:srgbClr val="FF0000"/>
              </a:solidFill>
            </a:endParaRPr>
          </a:p>
          <a:p>
            <a:pPr algn="ctr"/>
            <a:r>
              <a:rPr kumimoji="1" lang="en-US" altLang="ja-JP" i="1" dirty="0" smtClean="0">
                <a:solidFill>
                  <a:srgbClr val="FF0000"/>
                </a:solidFill>
              </a:rPr>
              <a:t> </a:t>
            </a:r>
            <a:r>
              <a:rPr lang="en-US" altLang="ja-JP" i="1" dirty="0" smtClean="0">
                <a:solidFill>
                  <a:srgbClr val="FF0000"/>
                </a:solidFill>
              </a:rPr>
              <a:t>(</a:t>
            </a:r>
            <a:r>
              <a:rPr lang="ja-JP" altLang="en-US" i="1" dirty="0" smtClean="0">
                <a:solidFill>
                  <a:srgbClr val="FF0000"/>
                </a:solidFill>
              </a:rPr>
              <a:t>高速</a:t>
            </a:r>
            <a:r>
              <a:rPr lang="ja-JP" altLang="en-US" i="1" dirty="0">
                <a:solidFill>
                  <a:srgbClr val="FF0000"/>
                </a:solidFill>
              </a:rPr>
              <a:t>軸</a:t>
            </a:r>
            <a:r>
              <a:rPr lang="en-US" altLang="ja-JP" i="1" dirty="0" smtClean="0">
                <a:solidFill>
                  <a:srgbClr val="FF0000"/>
                </a:solidFill>
              </a:rPr>
              <a:t>: 150Hz, </a:t>
            </a:r>
            <a:r>
              <a:rPr lang="ja-JP" altLang="en-US" i="1" dirty="0" smtClean="0">
                <a:solidFill>
                  <a:srgbClr val="FF0000"/>
                </a:solidFill>
              </a:rPr>
              <a:t>低速軸</a:t>
            </a:r>
            <a:r>
              <a:rPr lang="en-US" altLang="ja-JP" i="1" dirty="0" smtClean="0">
                <a:solidFill>
                  <a:srgbClr val="FF0000"/>
                </a:solidFill>
              </a:rPr>
              <a:t>: 0.5Hz)</a:t>
            </a:r>
            <a:endParaRPr kumimoji="1" lang="ja-JP" altLang="en-US" i="1" dirty="0">
              <a:solidFill>
                <a:srgbClr val="FF0000"/>
              </a:solidFill>
            </a:endParaRPr>
          </a:p>
        </p:txBody>
      </p:sp>
      <p:sp>
        <p:nvSpPr>
          <p:cNvPr id="30" name="正方形/長方形 29"/>
          <p:cNvSpPr/>
          <p:nvPr/>
        </p:nvSpPr>
        <p:spPr>
          <a:xfrm>
            <a:off x="7209279" y="665620"/>
            <a:ext cx="2610269" cy="830997"/>
          </a:xfrm>
          <a:prstGeom prst="rect">
            <a:avLst/>
          </a:prstGeom>
          <a:solidFill>
            <a:schemeClr val="bg1"/>
          </a:solidFill>
        </p:spPr>
        <p:txBody>
          <a:bodyPr wrap="square">
            <a:spAutoFit/>
          </a:bodyPr>
          <a:lstStyle/>
          <a:p>
            <a:r>
              <a:rPr lang="ja-JP" altLang="en-US" sz="1600" i="1" dirty="0" smtClean="0">
                <a:solidFill>
                  <a:srgbClr val="0000FF"/>
                </a:solidFill>
              </a:rPr>
              <a:t>パルス幅</a:t>
            </a:r>
            <a:r>
              <a:rPr lang="en-US" altLang="ja-JP" sz="1600" i="1" dirty="0" smtClean="0">
                <a:solidFill>
                  <a:srgbClr val="0000FF"/>
                </a:solidFill>
              </a:rPr>
              <a:t> :100 fs</a:t>
            </a:r>
          </a:p>
          <a:p>
            <a:r>
              <a:rPr lang="ja-JP" altLang="en-US" sz="1600" i="1" dirty="0" smtClean="0">
                <a:solidFill>
                  <a:srgbClr val="0000FF"/>
                </a:solidFill>
              </a:rPr>
              <a:t>中心</a:t>
            </a:r>
            <a:r>
              <a:rPr lang="ja-JP" altLang="en-US" sz="1600" i="1" dirty="0">
                <a:solidFill>
                  <a:srgbClr val="0000FF"/>
                </a:solidFill>
              </a:rPr>
              <a:t>波長</a:t>
            </a:r>
            <a:r>
              <a:rPr lang="en-US" altLang="ja-JP" sz="1600" i="1" dirty="0" smtClean="0">
                <a:solidFill>
                  <a:srgbClr val="0000FF"/>
                </a:solidFill>
              </a:rPr>
              <a:t> : 1250 nm</a:t>
            </a:r>
          </a:p>
          <a:p>
            <a:r>
              <a:rPr lang="ja-JP" altLang="en-US" sz="1600" i="1" dirty="0" smtClean="0">
                <a:solidFill>
                  <a:srgbClr val="0000FF"/>
                </a:solidFill>
              </a:rPr>
              <a:t>繰り返し周波数</a:t>
            </a:r>
            <a:r>
              <a:rPr lang="en-US" altLang="ja-JP" sz="1600" i="1" dirty="0" smtClean="0">
                <a:solidFill>
                  <a:srgbClr val="0000FF"/>
                </a:solidFill>
              </a:rPr>
              <a:t>:73 MHz</a:t>
            </a:r>
            <a:endParaRPr lang="ja-JP" altLang="en-US" sz="1600" i="1" dirty="0">
              <a:solidFill>
                <a:srgbClr val="0000FF"/>
              </a:solidFill>
            </a:endParaRPr>
          </a:p>
        </p:txBody>
      </p:sp>
      <p:sp>
        <p:nvSpPr>
          <p:cNvPr id="33" name="正方形/長方形 32"/>
          <p:cNvSpPr/>
          <p:nvPr/>
        </p:nvSpPr>
        <p:spPr>
          <a:xfrm>
            <a:off x="7952496" y="3534107"/>
            <a:ext cx="1487679" cy="830997"/>
          </a:xfrm>
          <a:prstGeom prst="rect">
            <a:avLst/>
          </a:prstGeom>
        </p:spPr>
        <p:txBody>
          <a:bodyPr wrap="none">
            <a:spAutoFit/>
          </a:bodyPr>
          <a:lstStyle/>
          <a:p>
            <a:r>
              <a:rPr lang="en-US" altLang="ja-JP" sz="1600" i="1" dirty="0" smtClean="0">
                <a:solidFill>
                  <a:srgbClr val="0000FF"/>
                </a:solidFill>
              </a:rPr>
              <a:t>Oil immersion</a:t>
            </a:r>
          </a:p>
          <a:p>
            <a:r>
              <a:rPr lang="en-US" altLang="ja-JP" sz="1600" i="1" dirty="0" smtClean="0">
                <a:solidFill>
                  <a:srgbClr val="0000FF"/>
                </a:solidFill>
              </a:rPr>
              <a:t>N.A.=0.9</a:t>
            </a:r>
          </a:p>
          <a:p>
            <a:r>
              <a:rPr lang="en-US" altLang="ja-JP" sz="1600" i="1" dirty="0" smtClean="0">
                <a:solidFill>
                  <a:srgbClr val="0000FF"/>
                </a:solidFill>
              </a:rPr>
              <a:t>W.D.=350μm</a:t>
            </a:r>
            <a:endParaRPr lang="ja-JP" altLang="en-US" sz="1600" i="1" dirty="0">
              <a:solidFill>
                <a:srgbClr val="0000FF"/>
              </a:solidFill>
            </a:endParaRPr>
          </a:p>
        </p:txBody>
      </p:sp>
      <p:sp>
        <p:nvSpPr>
          <p:cNvPr id="34" name="テキスト ボックス 33"/>
          <p:cNvSpPr txBox="1"/>
          <p:nvPr/>
        </p:nvSpPr>
        <p:spPr>
          <a:xfrm>
            <a:off x="915095" y="5104003"/>
            <a:ext cx="2688245" cy="584775"/>
          </a:xfrm>
          <a:prstGeom prst="rect">
            <a:avLst/>
          </a:prstGeom>
          <a:noFill/>
        </p:spPr>
        <p:txBody>
          <a:bodyPr wrap="square" rtlCol="0">
            <a:spAutoFit/>
          </a:bodyPr>
          <a:lstStyle/>
          <a:p>
            <a:r>
              <a:rPr lang="ja-JP" altLang="en-US" sz="1600" i="1" dirty="0" smtClean="0">
                <a:solidFill>
                  <a:srgbClr val="0000FF"/>
                </a:solidFill>
              </a:rPr>
              <a:t>ミラー径</a:t>
            </a:r>
            <a:r>
              <a:rPr lang="en-US" altLang="ja-JP" sz="1600" i="1" dirty="0" smtClean="0">
                <a:solidFill>
                  <a:srgbClr val="0000FF"/>
                </a:solidFill>
              </a:rPr>
              <a:t>: 14.5*8.5(mm)</a:t>
            </a:r>
          </a:p>
          <a:p>
            <a:r>
              <a:rPr lang="ja-JP" altLang="en-US" sz="1600" i="1" dirty="0" smtClean="0">
                <a:solidFill>
                  <a:srgbClr val="0000FF"/>
                </a:solidFill>
              </a:rPr>
              <a:t>最大周波数</a:t>
            </a:r>
            <a:r>
              <a:rPr kumimoji="1" lang="en-US" altLang="ja-JP" sz="1600" i="1" dirty="0" smtClean="0">
                <a:solidFill>
                  <a:srgbClr val="0000FF"/>
                </a:solidFill>
              </a:rPr>
              <a:t>: </a:t>
            </a:r>
            <a:r>
              <a:rPr lang="en-US" altLang="ja-JP" sz="1600" i="1" dirty="0" smtClean="0">
                <a:solidFill>
                  <a:srgbClr val="0000FF"/>
                </a:solidFill>
              </a:rPr>
              <a:t> </a:t>
            </a:r>
            <a:r>
              <a:rPr kumimoji="1" lang="en-US" altLang="ja-JP" sz="1600" i="1" dirty="0" smtClean="0">
                <a:solidFill>
                  <a:srgbClr val="0000FF"/>
                </a:solidFill>
              </a:rPr>
              <a:t>1kHz</a:t>
            </a:r>
            <a:endParaRPr kumimoji="1" lang="ja-JP" altLang="en-US" sz="1600" i="1" dirty="0">
              <a:solidFill>
                <a:srgbClr val="0000FF"/>
              </a:solidFill>
            </a:endParaRPr>
          </a:p>
        </p:txBody>
      </p:sp>
      <p:sp>
        <p:nvSpPr>
          <p:cNvPr id="32" name="正方形/長方形 31"/>
          <p:cNvSpPr/>
          <p:nvPr/>
        </p:nvSpPr>
        <p:spPr>
          <a:xfrm>
            <a:off x="7549371" y="2533515"/>
            <a:ext cx="1758815" cy="584775"/>
          </a:xfrm>
          <a:prstGeom prst="rect">
            <a:avLst/>
          </a:prstGeom>
        </p:spPr>
        <p:txBody>
          <a:bodyPr wrap="none">
            <a:spAutoFit/>
          </a:bodyPr>
          <a:lstStyle/>
          <a:p>
            <a:r>
              <a:rPr lang="ja-JP" altLang="en-US" sz="1600" i="1" dirty="0" smtClean="0">
                <a:solidFill>
                  <a:srgbClr val="0000FF"/>
                </a:solidFill>
              </a:rPr>
              <a:t>検出器 </a:t>
            </a:r>
            <a:r>
              <a:rPr lang="en-US" altLang="ja-JP" sz="1600" i="1" dirty="0" smtClean="0">
                <a:solidFill>
                  <a:srgbClr val="0000FF"/>
                </a:solidFill>
              </a:rPr>
              <a:t>: PMT</a:t>
            </a:r>
          </a:p>
          <a:p>
            <a:r>
              <a:rPr lang="ja-JP" altLang="en-US" sz="1600" i="1" dirty="0" smtClean="0">
                <a:solidFill>
                  <a:srgbClr val="0000FF"/>
                </a:solidFill>
              </a:rPr>
              <a:t>　</a:t>
            </a:r>
            <a:r>
              <a:rPr lang="en-US" altLang="ja-JP" sz="1600" i="1" dirty="0" smtClean="0">
                <a:solidFill>
                  <a:srgbClr val="0000FF"/>
                </a:solidFill>
              </a:rPr>
              <a:t>(</a:t>
            </a:r>
            <a:r>
              <a:rPr lang="zh-TW" altLang="en-US" sz="1600" i="1" dirty="0">
                <a:solidFill>
                  <a:srgbClr val="0000FF"/>
                </a:solidFill>
              </a:rPr>
              <a:t>光電子増倍管</a:t>
            </a:r>
            <a:r>
              <a:rPr lang="en-US" altLang="ja-JP" sz="1600" i="1" dirty="0" smtClean="0">
                <a:solidFill>
                  <a:srgbClr val="0000FF"/>
                </a:solidFill>
              </a:rPr>
              <a:t>)</a:t>
            </a:r>
            <a:endParaRPr lang="ja-JP" altLang="en-US" sz="1600" i="1" dirty="0">
              <a:solidFill>
                <a:srgbClr val="0000FF"/>
              </a:solidFill>
            </a:endParaRPr>
          </a:p>
        </p:txBody>
      </p:sp>
      <p:sp>
        <p:nvSpPr>
          <p:cNvPr id="18" name="テキスト ボックス 17"/>
          <p:cNvSpPr txBox="1"/>
          <p:nvPr/>
        </p:nvSpPr>
        <p:spPr>
          <a:xfrm>
            <a:off x="698253" y="890910"/>
            <a:ext cx="6136948" cy="400110"/>
          </a:xfrm>
          <a:prstGeom prst="rect">
            <a:avLst/>
          </a:prstGeom>
          <a:solidFill>
            <a:srgbClr val="000090"/>
          </a:solidFill>
        </p:spPr>
        <p:txBody>
          <a:bodyPr wrap="square" rtlCol="0">
            <a:spAutoFit/>
          </a:bodyPr>
          <a:lstStyle/>
          <a:p>
            <a:r>
              <a:rPr kumimoji="1" lang="ja-JP" altLang="en-US" sz="2000" b="1" dirty="0" smtClean="0">
                <a:solidFill>
                  <a:srgbClr val="FFFF00"/>
                </a:solidFill>
              </a:rPr>
              <a:t>ケージ格納式ガルバノミラーにより</a:t>
            </a:r>
            <a:r>
              <a:rPr lang="ja-JP" altLang="en-US" sz="2000" b="1" dirty="0" smtClean="0">
                <a:solidFill>
                  <a:srgbClr val="FFFF00"/>
                </a:solidFill>
              </a:rPr>
              <a:t>完全に一体化！</a:t>
            </a:r>
            <a:endParaRPr kumimoji="1" lang="ja-JP" altLang="en-US" sz="2000" b="1" dirty="0">
              <a:solidFill>
                <a:srgbClr val="FFFF00"/>
              </a:solidFill>
            </a:endParaRPr>
          </a:p>
        </p:txBody>
      </p:sp>
      <p:sp>
        <p:nvSpPr>
          <p:cNvPr id="9" name="左矢印 8"/>
          <p:cNvSpPr/>
          <p:nvPr/>
        </p:nvSpPr>
        <p:spPr bwMode="auto">
          <a:xfrm>
            <a:off x="3190608" y="3152547"/>
            <a:ext cx="3298451" cy="301994"/>
          </a:xfrm>
          <a:prstGeom prst="leftArrow">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23" name="テキスト ボックス 22"/>
          <p:cNvSpPr txBox="1"/>
          <p:nvPr/>
        </p:nvSpPr>
        <p:spPr>
          <a:xfrm>
            <a:off x="2226345" y="3800837"/>
            <a:ext cx="1338828" cy="646331"/>
          </a:xfrm>
          <a:prstGeom prst="rect">
            <a:avLst/>
          </a:prstGeom>
          <a:noFill/>
        </p:spPr>
        <p:txBody>
          <a:bodyPr wrap="none" rtlCol="0">
            <a:spAutoFit/>
          </a:bodyPr>
          <a:lstStyle/>
          <a:p>
            <a:pPr algn="ctr"/>
            <a:r>
              <a:rPr kumimoji="1" lang="ja-JP" altLang="en-US" i="1" dirty="0" smtClean="0">
                <a:solidFill>
                  <a:srgbClr val="008000"/>
                </a:solidFill>
              </a:rPr>
              <a:t>ミラー駆動</a:t>
            </a:r>
            <a:endParaRPr kumimoji="1" lang="en-US" altLang="ja-JP" i="1" dirty="0" smtClean="0">
              <a:solidFill>
                <a:srgbClr val="008000"/>
              </a:solidFill>
            </a:endParaRPr>
          </a:p>
          <a:p>
            <a:pPr algn="ctr"/>
            <a:r>
              <a:rPr lang="en-US" altLang="ja-JP" i="1" dirty="0" smtClean="0">
                <a:solidFill>
                  <a:srgbClr val="008000"/>
                </a:solidFill>
              </a:rPr>
              <a:t>(X, Y)</a:t>
            </a:r>
            <a:endParaRPr kumimoji="1" lang="ja-JP" altLang="en-US" i="1" dirty="0">
              <a:solidFill>
                <a:srgbClr val="008000"/>
              </a:solidFill>
            </a:endParaRPr>
          </a:p>
        </p:txBody>
      </p:sp>
      <p:sp>
        <p:nvSpPr>
          <p:cNvPr id="24" name="テキスト ボックス 23"/>
          <p:cNvSpPr txBox="1"/>
          <p:nvPr/>
        </p:nvSpPr>
        <p:spPr>
          <a:xfrm>
            <a:off x="4394002" y="2864514"/>
            <a:ext cx="1459292" cy="369332"/>
          </a:xfrm>
          <a:prstGeom prst="rect">
            <a:avLst/>
          </a:prstGeom>
          <a:noFill/>
        </p:spPr>
        <p:txBody>
          <a:bodyPr wrap="square" rtlCol="0">
            <a:spAutoFit/>
          </a:bodyPr>
          <a:lstStyle/>
          <a:p>
            <a:r>
              <a:rPr kumimoji="1" lang="en-US" altLang="ja-JP" i="1" dirty="0" smtClean="0">
                <a:solidFill>
                  <a:srgbClr val="008000"/>
                </a:solidFill>
              </a:rPr>
              <a:t>SHG </a:t>
            </a:r>
            <a:r>
              <a:rPr kumimoji="1" lang="ja-JP" altLang="en-US" i="1" dirty="0" smtClean="0">
                <a:solidFill>
                  <a:srgbClr val="008000"/>
                </a:solidFill>
              </a:rPr>
              <a:t>信号</a:t>
            </a:r>
            <a:endParaRPr kumimoji="1" lang="ja-JP" altLang="en-US" i="1" dirty="0">
              <a:solidFill>
                <a:srgbClr val="008000"/>
              </a:solidFill>
            </a:endParaRPr>
          </a:p>
        </p:txBody>
      </p:sp>
      <p:sp>
        <p:nvSpPr>
          <p:cNvPr id="12" name="二方向矢印 11"/>
          <p:cNvSpPr/>
          <p:nvPr/>
        </p:nvSpPr>
        <p:spPr bwMode="auto">
          <a:xfrm rot="5400000">
            <a:off x="1928523" y="3784968"/>
            <a:ext cx="1162633" cy="1217283"/>
          </a:xfrm>
          <a:prstGeom prst="leftUpArrow">
            <a:avLst>
              <a:gd name="adj1" fmla="val 13810"/>
              <a:gd name="adj2" fmla="val 12662"/>
              <a:gd name="adj3" fmla="val 17167"/>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25" name="図 24"/>
          <p:cNvPicPr>
            <a:picLocks noChangeAspect="1"/>
          </p:cNvPicPr>
          <p:nvPr/>
        </p:nvPicPr>
        <p:blipFill rotWithShape="1">
          <a:blip r:embed="rId4" cstate="print">
            <a:extLst>
              <a:ext uri="{28A0092B-C50C-407E-A947-70E740481C1C}">
                <a14:useLocalDpi xmlns:a14="http://schemas.microsoft.com/office/drawing/2010/main" val="0"/>
              </a:ext>
            </a:extLst>
          </a:blip>
          <a:srcRect t="15350" r="5113" b="16400"/>
          <a:stretch/>
        </p:blipFill>
        <p:spPr>
          <a:xfrm flipH="1">
            <a:off x="3976206" y="3703499"/>
            <a:ext cx="5945345" cy="3154501"/>
          </a:xfrm>
          <a:prstGeom prst="rect">
            <a:avLst/>
          </a:prstGeom>
        </p:spPr>
      </p:pic>
    </p:spTree>
    <p:extLst>
      <p:ext uri="{BB962C8B-B14F-4D97-AF65-F5344CB8AC3E}">
        <p14:creationId xmlns:p14="http://schemas.microsoft.com/office/powerpoint/2010/main" val="1468021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2150" y="116632"/>
            <a:ext cx="9952048" cy="769441"/>
          </a:xfrm>
          <a:prstGeom prst="rect">
            <a:avLst/>
          </a:prstGeom>
          <a:solidFill>
            <a:schemeClr val="bg1"/>
          </a:solidFill>
        </p:spPr>
        <p:txBody>
          <a:bodyPr wrap="square" rtlCol="0">
            <a:spAutoFit/>
          </a:bodyPr>
          <a:lstStyle/>
          <a:p>
            <a:pPr algn="ctr"/>
            <a:r>
              <a:rPr kumimoji="1" lang="en-US" altLang="ja-JP" sz="4400" spc="-150" dirty="0" smtClean="0"/>
              <a:t>SHG</a:t>
            </a:r>
            <a:r>
              <a:rPr kumimoji="1" lang="ja-JP" altLang="en-US" sz="4400" spc="-150" dirty="0" smtClean="0"/>
              <a:t>顕微鏡</a:t>
            </a:r>
            <a:r>
              <a:rPr lang="ja-JP" altLang="en-US" sz="4400" spc="-150" dirty="0" smtClean="0"/>
              <a:t>プローブ</a:t>
            </a:r>
            <a:endParaRPr kumimoji="1" lang="ja-JP" altLang="en-US" sz="4400" spc="-150" dirty="0"/>
          </a:p>
        </p:txBody>
      </p:sp>
      <p:grpSp>
        <p:nvGrpSpPr>
          <p:cNvPr id="10" name="グループ化 9"/>
          <p:cNvGrpSpPr/>
          <p:nvPr/>
        </p:nvGrpSpPr>
        <p:grpSpPr>
          <a:xfrm>
            <a:off x="502224" y="2127944"/>
            <a:ext cx="3726148" cy="4315417"/>
            <a:chOff x="488504" y="2060848"/>
            <a:chExt cx="3654140" cy="3610867"/>
          </a:xfrm>
        </p:grpSpPr>
        <p:pic>
          <p:nvPicPr>
            <p:cNvPr id="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139"/>
            <a:stretch/>
          </p:blipFill>
          <p:spPr bwMode="auto">
            <a:xfrm>
              <a:off x="488504" y="2060848"/>
              <a:ext cx="3654140" cy="361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直線矢印コネクタ 3"/>
            <p:cNvCxnSpPr/>
            <p:nvPr/>
          </p:nvCxnSpPr>
          <p:spPr bwMode="auto">
            <a:xfrm>
              <a:off x="800539" y="4797151"/>
              <a:ext cx="3198355" cy="768772"/>
            </a:xfrm>
            <a:prstGeom prst="straightConnector1">
              <a:avLst/>
            </a:prstGeom>
            <a:noFill/>
            <a:ln w="31750" cap="flat" cmpd="sng" algn="ctr">
              <a:solidFill>
                <a:srgbClr val="FFFF00"/>
              </a:solidFill>
              <a:prstDash val="solid"/>
              <a:round/>
              <a:headEnd type="triangle"/>
              <a:tailEnd type="triangle"/>
            </a:ln>
            <a:effectLst/>
          </p:spPr>
        </p:cxnSp>
        <p:cxnSp>
          <p:nvCxnSpPr>
            <p:cNvPr id="5" name="直線矢印コネクタ 4"/>
            <p:cNvCxnSpPr/>
            <p:nvPr/>
          </p:nvCxnSpPr>
          <p:spPr bwMode="auto">
            <a:xfrm flipV="1">
              <a:off x="1412176" y="2780927"/>
              <a:ext cx="6134" cy="2054450"/>
            </a:xfrm>
            <a:prstGeom prst="straightConnector1">
              <a:avLst/>
            </a:prstGeom>
            <a:noFill/>
            <a:ln w="31750" cap="flat" cmpd="sng" algn="ctr">
              <a:solidFill>
                <a:srgbClr val="FFFF00"/>
              </a:solidFill>
              <a:prstDash val="solid"/>
              <a:round/>
              <a:headEnd type="triangle"/>
              <a:tailEnd type="triangle"/>
            </a:ln>
            <a:effectLst/>
          </p:spPr>
        </p:cxnSp>
        <p:cxnSp>
          <p:nvCxnSpPr>
            <p:cNvPr id="6" name="直線矢印コネクタ 5"/>
            <p:cNvCxnSpPr/>
            <p:nvPr/>
          </p:nvCxnSpPr>
          <p:spPr bwMode="auto">
            <a:xfrm>
              <a:off x="2594738" y="2636912"/>
              <a:ext cx="1216005" cy="283529"/>
            </a:xfrm>
            <a:prstGeom prst="straightConnector1">
              <a:avLst/>
            </a:prstGeom>
            <a:noFill/>
            <a:ln w="31750" cap="flat" cmpd="sng" algn="ctr">
              <a:solidFill>
                <a:srgbClr val="FFFF00"/>
              </a:solidFill>
              <a:prstDash val="solid"/>
              <a:round/>
              <a:headEnd type="triangle"/>
              <a:tailEnd type="triangle"/>
            </a:ln>
            <a:effectLst/>
          </p:spPr>
        </p:cxnSp>
        <p:sp>
          <p:nvSpPr>
            <p:cNvPr id="7" name="テキスト ボックス 6"/>
            <p:cNvSpPr txBox="1"/>
            <p:nvPr/>
          </p:nvSpPr>
          <p:spPr>
            <a:xfrm rot="910597">
              <a:off x="1833924" y="4827941"/>
              <a:ext cx="1397595" cy="400110"/>
            </a:xfrm>
            <a:prstGeom prst="rect">
              <a:avLst/>
            </a:prstGeom>
            <a:noFill/>
          </p:spPr>
          <p:txBody>
            <a:bodyPr wrap="square" rtlCol="0">
              <a:spAutoFit/>
            </a:bodyPr>
            <a:lstStyle/>
            <a:p>
              <a:r>
                <a:rPr lang="en-US" altLang="ja-JP" sz="2000" b="1" dirty="0" smtClean="0">
                  <a:solidFill>
                    <a:srgbClr val="FFFF00"/>
                  </a:solidFill>
                </a:rPr>
                <a:t>700mm</a:t>
              </a:r>
              <a:endParaRPr kumimoji="1" lang="ja-JP" altLang="en-US" sz="2000" b="1" dirty="0">
                <a:solidFill>
                  <a:srgbClr val="FFFF00"/>
                </a:solidFill>
              </a:endParaRPr>
            </a:p>
          </p:txBody>
        </p:sp>
        <p:sp>
          <p:nvSpPr>
            <p:cNvPr id="8" name="テキスト ボックス 7"/>
            <p:cNvSpPr txBox="1"/>
            <p:nvPr/>
          </p:nvSpPr>
          <p:spPr>
            <a:xfrm rot="910597">
              <a:off x="2629746" y="2780513"/>
              <a:ext cx="1246214" cy="400110"/>
            </a:xfrm>
            <a:prstGeom prst="rect">
              <a:avLst/>
            </a:prstGeom>
            <a:noFill/>
          </p:spPr>
          <p:txBody>
            <a:bodyPr wrap="square" rtlCol="0">
              <a:spAutoFit/>
            </a:bodyPr>
            <a:lstStyle/>
            <a:p>
              <a:r>
                <a:rPr lang="en-US" altLang="ja-JP" sz="2000" b="1" dirty="0">
                  <a:solidFill>
                    <a:srgbClr val="FFFF00"/>
                  </a:solidFill>
                </a:rPr>
                <a:t>4</a:t>
              </a:r>
              <a:r>
                <a:rPr lang="en-US" altLang="ja-JP" sz="2000" b="1" dirty="0" smtClean="0">
                  <a:solidFill>
                    <a:srgbClr val="FFFF00"/>
                  </a:solidFill>
                </a:rPr>
                <a:t>00mm</a:t>
              </a:r>
              <a:endParaRPr kumimoji="1" lang="ja-JP" altLang="en-US" sz="2000" b="1" dirty="0">
                <a:solidFill>
                  <a:srgbClr val="FFFF00"/>
                </a:solidFill>
              </a:endParaRPr>
            </a:p>
          </p:txBody>
        </p:sp>
        <p:sp>
          <p:nvSpPr>
            <p:cNvPr id="9" name="テキスト ボックス 8"/>
            <p:cNvSpPr txBox="1"/>
            <p:nvPr/>
          </p:nvSpPr>
          <p:spPr>
            <a:xfrm rot="16023711">
              <a:off x="679061" y="3608096"/>
              <a:ext cx="1150351" cy="400110"/>
            </a:xfrm>
            <a:prstGeom prst="rect">
              <a:avLst/>
            </a:prstGeom>
            <a:noFill/>
          </p:spPr>
          <p:txBody>
            <a:bodyPr wrap="square" rtlCol="0">
              <a:spAutoFit/>
            </a:bodyPr>
            <a:lstStyle/>
            <a:p>
              <a:r>
                <a:rPr lang="en-US" altLang="ja-JP" sz="2000" b="1" dirty="0">
                  <a:solidFill>
                    <a:srgbClr val="FFFF00"/>
                  </a:solidFill>
                </a:rPr>
                <a:t>4</a:t>
              </a:r>
              <a:r>
                <a:rPr lang="en-US" altLang="ja-JP" sz="2000" b="1" dirty="0" smtClean="0">
                  <a:solidFill>
                    <a:srgbClr val="FFFF00"/>
                  </a:solidFill>
                </a:rPr>
                <a:t>00mm</a:t>
              </a:r>
              <a:endParaRPr kumimoji="1" lang="ja-JP" altLang="en-US" sz="2000" b="1" dirty="0">
                <a:solidFill>
                  <a:srgbClr val="FFFF00"/>
                </a:solidFill>
              </a:endParaRPr>
            </a:p>
          </p:txBody>
        </p:sp>
      </p:grpSp>
      <p:sp>
        <p:nvSpPr>
          <p:cNvPr id="16" name="正方形/長方形 15"/>
          <p:cNvSpPr/>
          <p:nvPr/>
        </p:nvSpPr>
        <p:spPr>
          <a:xfrm>
            <a:off x="5025008" y="1328819"/>
            <a:ext cx="4149062" cy="523220"/>
          </a:xfrm>
          <a:prstGeom prst="rect">
            <a:avLst/>
          </a:prstGeom>
          <a:solidFill>
            <a:srgbClr val="000080"/>
          </a:solidFill>
        </p:spPr>
        <p:txBody>
          <a:bodyPr wrap="square">
            <a:spAutoFit/>
          </a:bodyPr>
          <a:lstStyle/>
          <a:p>
            <a:pPr algn="ctr"/>
            <a:r>
              <a:rPr lang="en-US" altLang="ja-JP" sz="2800" dirty="0" smtClean="0">
                <a:solidFill>
                  <a:srgbClr val="FFFF00"/>
                </a:solidFill>
              </a:rPr>
              <a:t>SHG</a:t>
            </a:r>
            <a:r>
              <a:rPr lang="ja-JP" altLang="en-US" sz="2800" dirty="0" smtClean="0">
                <a:solidFill>
                  <a:srgbClr val="FFFF00"/>
                </a:solidFill>
              </a:rPr>
              <a:t>顕微鏡プローブ</a:t>
            </a:r>
            <a:endParaRPr lang="en-US" altLang="ja-JP" sz="2800" dirty="0" smtClean="0">
              <a:solidFill>
                <a:srgbClr val="FFFF00"/>
              </a:solidFill>
            </a:endParaRPr>
          </a:p>
        </p:txBody>
      </p:sp>
      <p:sp>
        <p:nvSpPr>
          <p:cNvPr id="17" name="正方形/長方形 16"/>
          <p:cNvSpPr/>
          <p:nvPr/>
        </p:nvSpPr>
        <p:spPr>
          <a:xfrm>
            <a:off x="793586" y="1348937"/>
            <a:ext cx="3096344" cy="523220"/>
          </a:xfrm>
          <a:prstGeom prst="rect">
            <a:avLst/>
          </a:prstGeom>
          <a:solidFill>
            <a:srgbClr val="000080"/>
          </a:solidFill>
        </p:spPr>
        <p:txBody>
          <a:bodyPr wrap="square">
            <a:spAutoFit/>
          </a:bodyPr>
          <a:lstStyle/>
          <a:p>
            <a:pPr algn="ctr"/>
            <a:r>
              <a:rPr lang="ja-JP" altLang="en-US" sz="2800" dirty="0" smtClean="0">
                <a:solidFill>
                  <a:srgbClr val="FFFF00"/>
                </a:solidFill>
              </a:rPr>
              <a:t>従来系</a:t>
            </a:r>
            <a:endParaRPr lang="en-US" altLang="ja-JP" sz="2800" dirty="0" smtClean="0">
              <a:solidFill>
                <a:srgbClr val="FFFF00"/>
              </a:solidFill>
            </a:endParaRPr>
          </a:p>
        </p:txBody>
      </p:sp>
      <p:sp>
        <p:nvSpPr>
          <p:cNvPr id="38" name="テキスト ボックス 37"/>
          <p:cNvSpPr txBox="1"/>
          <p:nvPr/>
        </p:nvSpPr>
        <p:spPr>
          <a:xfrm>
            <a:off x="4939482" y="6228116"/>
            <a:ext cx="4635547" cy="461665"/>
          </a:xfrm>
          <a:prstGeom prst="rect">
            <a:avLst/>
          </a:prstGeom>
          <a:noFill/>
        </p:spPr>
        <p:txBody>
          <a:bodyPr wrap="square" rtlCol="0">
            <a:spAutoFit/>
          </a:bodyPr>
          <a:lstStyle/>
          <a:p>
            <a:r>
              <a:rPr lang="ja-JP" altLang="en-US" sz="2400" b="1" dirty="0" smtClean="0"/>
              <a:t>ハンドヘルドでの使用を目指す</a:t>
            </a:r>
            <a:endParaRPr kumimoji="1" lang="ja-JP" altLang="en-US" sz="2400" b="1" dirty="0"/>
          </a:p>
        </p:txBody>
      </p:sp>
      <p:grpSp>
        <p:nvGrpSpPr>
          <p:cNvPr id="31" name="グループ化 30"/>
          <p:cNvGrpSpPr/>
          <p:nvPr/>
        </p:nvGrpSpPr>
        <p:grpSpPr>
          <a:xfrm flipH="1">
            <a:off x="4520951" y="2004135"/>
            <a:ext cx="4824537" cy="3015820"/>
            <a:chOff x="632520" y="1304040"/>
            <a:chExt cx="5856540" cy="3349096"/>
          </a:xfrm>
        </p:grpSpPr>
        <p:pic>
          <p:nvPicPr>
            <p:cNvPr id="35" name="図 34"/>
            <p:cNvPicPr>
              <a:picLocks noChangeAspect="1"/>
            </p:cNvPicPr>
            <p:nvPr/>
          </p:nvPicPr>
          <p:blipFill rotWithShape="1">
            <a:blip r:embed="rId4">
              <a:lum contrast="26000"/>
              <a:extLst>
                <a:ext uri="{28A0092B-C50C-407E-A947-70E740481C1C}">
                  <a14:useLocalDpi xmlns:a14="http://schemas.microsoft.com/office/drawing/2010/main" val="0"/>
                </a:ext>
              </a:extLst>
            </a:blip>
            <a:srcRect l="2750" r="8264" b="32150"/>
            <a:stretch/>
          </p:blipFill>
          <p:spPr>
            <a:xfrm>
              <a:off x="632520" y="1304040"/>
              <a:ext cx="5856540" cy="3349096"/>
            </a:xfrm>
            <a:prstGeom prst="rect">
              <a:avLst/>
            </a:prstGeom>
          </p:spPr>
        </p:pic>
        <p:sp>
          <p:nvSpPr>
            <p:cNvPr id="39" name="正方形/長方形 38"/>
            <p:cNvSpPr/>
            <p:nvPr/>
          </p:nvSpPr>
          <p:spPr bwMode="auto">
            <a:xfrm>
              <a:off x="632520" y="2710686"/>
              <a:ext cx="754065" cy="5231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cxnSp>
        <p:nvCxnSpPr>
          <p:cNvPr id="14" name="直線コネクタ 13"/>
          <p:cNvCxnSpPr/>
          <p:nvPr/>
        </p:nvCxnSpPr>
        <p:spPr bwMode="auto">
          <a:xfrm>
            <a:off x="4592960" y="4216179"/>
            <a:ext cx="0" cy="1925660"/>
          </a:xfrm>
          <a:prstGeom prst="line">
            <a:avLst/>
          </a:prstGeom>
          <a:noFill/>
          <a:ln w="9525" cap="flat" cmpd="sng" algn="ctr">
            <a:solidFill>
              <a:schemeClr val="tx1"/>
            </a:solidFill>
            <a:prstDash val="solid"/>
            <a:round/>
            <a:headEnd type="none" w="med" len="med"/>
            <a:tailEnd type="none" w="med" len="med"/>
          </a:ln>
          <a:effectLst/>
        </p:spPr>
      </p:cxnSp>
      <p:cxnSp>
        <p:nvCxnSpPr>
          <p:cNvPr id="21" name="直線コネクタ 20"/>
          <p:cNvCxnSpPr/>
          <p:nvPr/>
        </p:nvCxnSpPr>
        <p:spPr bwMode="auto">
          <a:xfrm>
            <a:off x="8550833" y="4216179"/>
            <a:ext cx="0" cy="1949125"/>
          </a:xfrm>
          <a:prstGeom prst="line">
            <a:avLst/>
          </a:prstGeom>
          <a:noFill/>
          <a:ln w="9525" cap="flat" cmpd="sng" algn="ctr">
            <a:solidFill>
              <a:schemeClr val="tx1"/>
            </a:solidFill>
            <a:prstDash val="solid"/>
            <a:round/>
            <a:headEnd type="none" w="med" len="med"/>
            <a:tailEnd type="none" w="med" len="med"/>
          </a:ln>
          <a:effectLst/>
        </p:spPr>
      </p:cxnSp>
      <p:cxnSp>
        <p:nvCxnSpPr>
          <p:cNvPr id="22" name="直線コネクタ 21"/>
          <p:cNvCxnSpPr/>
          <p:nvPr/>
        </p:nvCxnSpPr>
        <p:spPr bwMode="auto">
          <a:xfrm>
            <a:off x="7833320" y="4548337"/>
            <a:ext cx="0" cy="1166179"/>
          </a:xfrm>
          <a:prstGeom prst="line">
            <a:avLst/>
          </a:prstGeom>
          <a:noFill/>
          <a:ln w="9525" cap="flat" cmpd="sng" algn="ctr">
            <a:solidFill>
              <a:schemeClr val="tx1"/>
            </a:solidFill>
            <a:prstDash val="solid"/>
            <a:round/>
            <a:headEnd type="none" w="med" len="med"/>
            <a:tailEnd type="none" w="med" len="med"/>
          </a:ln>
          <a:effectLst/>
        </p:spPr>
      </p:cxnSp>
      <p:cxnSp>
        <p:nvCxnSpPr>
          <p:cNvPr id="23" name="直線コネクタ 22"/>
          <p:cNvCxnSpPr/>
          <p:nvPr/>
        </p:nvCxnSpPr>
        <p:spPr bwMode="auto">
          <a:xfrm>
            <a:off x="5673080" y="4581128"/>
            <a:ext cx="0" cy="1166179"/>
          </a:xfrm>
          <a:prstGeom prst="line">
            <a:avLst/>
          </a:prstGeom>
          <a:noFill/>
          <a:ln w="9525" cap="flat" cmpd="sng" algn="ctr">
            <a:solidFill>
              <a:schemeClr val="tx1"/>
            </a:solidFill>
            <a:prstDash val="solid"/>
            <a:round/>
            <a:headEnd type="none" w="med" len="med"/>
            <a:tailEnd type="none" w="med" len="med"/>
          </a:ln>
          <a:effectLst/>
        </p:spPr>
      </p:cxnSp>
      <p:cxnSp>
        <p:nvCxnSpPr>
          <p:cNvPr id="24" name="直線矢印コネクタ 23"/>
          <p:cNvCxnSpPr/>
          <p:nvPr/>
        </p:nvCxnSpPr>
        <p:spPr bwMode="auto">
          <a:xfrm flipV="1">
            <a:off x="4606505" y="5675299"/>
            <a:ext cx="1066575" cy="5201"/>
          </a:xfrm>
          <a:prstGeom prst="straightConnector1">
            <a:avLst/>
          </a:prstGeom>
          <a:noFill/>
          <a:ln w="9525" cap="flat" cmpd="sng" algn="ctr">
            <a:solidFill>
              <a:schemeClr val="tx1"/>
            </a:solidFill>
            <a:prstDash val="solid"/>
            <a:round/>
            <a:headEnd type="triangle"/>
            <a:tailEnd type="triangle"/>
          </a:ln>
          <a:effectLst/>
        </p:spPr>
      </p:cxnSp>
      <p:cxnSp>
        <p:nvCxnSpPr>
          <p:cNvPr id="26" name="直線矢印コネクタ 25"/>
          <p:cNvCxnSpPr/>
          <p:nvPr/>
        </p:nvCxnSpPr>
        <p:spPr bwMode="auto">
          <a:xfrm flipV="1">
            <a:off x="5673080" y="5674039"/>
            <a:ext cx="2160240" cy="6461"/>
          </a:xfrm>
          <a:prstGeom prst="straightConnector1">
            <a:avLst/>
          </a:prstGeom>
          <a:noFill/>
          <a:ln w="9525" cap="flat" cmpd="sng" algn="ctr">
            <a:solidFill>
              <a:schemeClr val="tx1"/>
            </a:solidFill>
            <a:prstDash val="solid"/>
            <a:round/>
            <a:headEnd type="triangle"/>
            <a:tailEnd type="triangle"/>
          </a:ln>
          <a:effectLst/>
        </p:spPr>
      </p:cxnSp>
      <p:cxnSp>
        <p:nvCxnSpPr>
          <p:cNvPr id="28" name="直線矢印コネクタ 27"/>
          <p:cNvCxnSpPr/>
          <p:nvPr/>
        </p:nvCxnSpPr>
        <p:spPr bwMode="auto">
          <a:xfrm>
            <a:off x="7847678" y="5673692"/>
            <a:ext cx="703155" cy="13054"/>
          </a:xfrm>
          <a:prstGeom prst="straightConnector1">
            <a:avLst/>
          </a:prstGeom>
          <a:noFill/>
          <a:ln w="9525" cap="flat" cmpd="sng" algn="ctr">
            <a:solidFill>
              <a:schemeClr val="tx1"/>
            </a:solidFill>
            <a:prstDash val="solid"/>
            <a:round/>
            <a:headEnd type="triangle"/>
            <a:tailEnd type="triangle"/>
          </a:ln>
          <a:effectLst/>
        </p:spPr>
      </p:cxnSp>
      <p:sp>
        <p:nvSpPr>
          <p:cNvPr id="32" name="テキスト ボックス 31"/>
          <p:cNvSpPr txBox="1"/>
          <p:nvPr/>
        </p:nvSpPr>
        <p:spPr>
          <a:xfrm>
            <a:off x="4781949" y="5345184"/>
            <a:ext cx="1147373" cy="369332"/>
          </a:xfrm>
          <a:prstGeom prst="rect">
            <a:avLst/>
          </a:prstGeom>
          <a:noFill/>
        </p:spPr>
        <p:txBody>
          <a:bodyPr wrap="square" rtlCol="0">
            <a:spAutoFit/>
          </a:bodyPr>
          <a:lstStyle/>
          <a:p>
            <a:r>
              <a:rPr kumimoji="1" lang="en-US" altLang="ja-JP" dirty="0" smtClean="0"/>
              <a:t>80mm</a:t>
            </a:r>
            <a:endParaRPr kumimoji="1" lang="ja-JP" altLang="en-US" dirty="0"/>
          </a:p>
        </p:txBody>
      </p:sp>
      <p:sp>
        <p:nvSpPr>
          <p:cNvPr id="33" name="テキスト ボックス 32"/>
          <p:cNvSpPr txBox="1"/>
          <p:nvPr/>
        </p:nvSpPr>
        <p:spPr>
          <a:xfrm>
            <a:off x="6249321" y="5345184"/>
            <a:ext cx="1147373" cy="369332"/>
          </a:xfrm>
          <a:prstGeom prst="rect">
            <a:avLst/>
          </a:prstGeom>
          <a:noFill/>
        </p:spPr>
        <p:txBody>
          <a:bodyPr wrap="square" rtlCol="0">
            <a:spAutoFit/>
          </a:bodyPr>
          <a:lstStyle/>
          <a:p>
            <a:r>
              <a:rPr lang="en-US" altLang="ja-JP" dirty="0" smtClean="0"/>
              <a:t>165</a:t>
            </a:r>
            <a:r>
              <a:rPr kumimoji="1" lang="en-US" altLang="ja-JP" dirty="0" smtClean="0"/>
              <a:t>mm</a:t>
            </a:r>
            <a:endParaRPr kumimoji="1" lang="ja-JP" altLang="en-US" dirty="0"/>
          </a:p>
        </p:txBody>
      </p:sp>
      <p:sp>
        <p:nvSpPr>
          <p:cNvPr id="34" name="テキスト ボックス 33"/>
          <p:cNvSpPr txBox="1"/>
          <p:nvPr/>
        </p:nvSpPr>
        <p:spPr>
          <a:xfrm>
            <a:off x="7812471" y="5300120"/>
            <a:ext cx="1147373" cy="369332"/>
          </a:xfrm>
          <a:prstGeom prst="rect">
            <a:avLst/>
          </a:prstGeom>
          <a:noFill/>
        </p:spPr>
        <p:txBody>
          <a:bodyPr wrap="square" rtlCol="0">
            <a:spAutoFit/>
          </a:bodyPr>
          <a:lstStyle/>
          <a:p>
            <a:r>
              <a:rPr lang="en-US" altLang="ja-JP" dirty="0" smtClean="0"/>
              <a:t>65</a:t>
            </a:r>
            <a:r>
              <a:rPr kumimoji="1" lang="en-US" altLang="ja-JP" dirty="0" smtClean="0"/>
              <a:t>mm</a:t>
            </a:r>
            <a:endParaRPr kumimoji="1" lang="ja-JP" altLang="en-US" dirty="0"/>
          </a:p>
        </p:txBody>
      </p:sp>
      <p:cxnSp>
        <p:nvCxnSpPr>
          <p:cNvPr id="36" name="直線矢印コネクタ 35"/>
          <p:cNvCxnSpPr/>
          <p:nvPr/>
        </p:nvCxnSpPr>
        <p:spPr bwMode="auto">
          <a:xfrm>
            <a:off x="7231681" y="2276872"/>
            <a:ext cx="25575" cy="2240632"/>
          </a:xfrm>
          <a:prstGeom prst="straightConnector1">
            <a:avLst/>
          </a:prstGeom>
          <a:noFill/>
          <a:ln w="9525" cap="flat" cmpd="sng" algn="ctr">
            <a:solidFill>
              <a:srgbClr val="FFFF00"/>
            </a:solidFill>
            <a:prstDash val="solid"/>
            <a:round/>
            <a:headEnd type="triangle"/>
            <a:tailEnd type="triangle"/>
          </a:ln>
          <a:effectLst/>
        </p:spPr>
      </p:cxnSp>
      <p:sp>
        <p:nvSpPr>
          <p:cNvPr id="37" name="テキスト ボックス 36"/>
          <p:cNvSpPr txBox="1"/>
          <p:nvPr/>
        </p:nvSpPr>
        <p:spPr>
          <a:xfrm rot="5400000">
            <a:off x="6842661" y="3114272"/>
            <a:ext cx="1147373" cy="369332"/>
          </a:xfrm>
          <a:prstGeom prst="rect">
            <a:avLst/>
          </a:prstGeom>
          <a:noFill/>
        </p:spPr>
        <p:txBody>
          <a:bodyPr wrap="square" rtlCol="0">
            <a:spAutoFit/>
          </a:bodyPr>
          <a:lstStyle/>
          <a:p>
            <a:r>
              <a:rPr lang="en-US" altLang="ja-JP" b="1" dirty="0" smtClean="0">
                <a:solidFill>
                  <a:srgbClr val="FFFF00"/>
                </a:solidFill>
              </a:rPr>
              <a:t>150</a:t>
            </a:r>
            <a:r>
              <a:rPr kumimoji="1" lang="en-US" altLang="ja-JP" b="1" dirty="0" smtClean="0">
                <a:solidFill>
                  <a:srgbClr val="FFFF00"/>
                </a:solidFill>
              </a:rPr>
              <a:t>mm</a:t>
            </a:r>
            <a:endParaRPr kumimoji="1" lang="ja-JP" altLang="en-US" b="1" dirty="0">
              <a:solidFill>
                <a:srgbClr val="FFFF00"/>
              </a:solidFill>
            </a:endParaRPr>
          </a:p>
        </p:txBody>
      </p:sp>
      <p:cxnSp>
        <p:nvCxnSpPr>
          <p:cNvPr id="44" name="直線コネクタ 43"/>
          <p:cNvCxnSpPr/>
          <p:nvPr/>
        </p:nvCxnSpPr>
        <p:spPr bwMode="auto">
          <a:xfrm flipV="1">
            <a:off x="5529064" y="3447510"/>
            <a:ext cx="0" cy="353404"/>
          </a:xfrm>
          <a:prstGeom prst="line">
            <a:avLst/>
          </a:prstGeom>
          <a:noFill/>
          <a:ln w="9525" cap="flat" cmpd="sng" algn="ctr">
            <a:solidFill>
              <a:schemeClr val="tx1"/>
            </a:solidFill>
            <a:prstDash val="solid"/>
            <a:round/>
            <a:headEnd type="none" w="med" len="med"/>
            <a:tailEnd type="none" w="med" len="med"/>
          </a:ln>
          <a:effectLst/>
        </p:spPr>
      </p:cxnSp>
      <p:cxnSp>
        <p:nvCxnSpPr>
          <p:cNvPr id="46" name="直線コネクタ 45"/>
          <p:cNvCxnSpPr/>
          <p:nvPr/>
        </p:nvCxnSpPr>
        <p:spPr bwMode="auto">
          <a:xfrm flipV="1">
            <a:off x="5745088" y="3534224"/>
            <a:ext cx="0" cy="415356"/>
          </a:xfrm>
          <a:prstGeom prst="line">
            <a:avLst/>
          </a:prstGeom>
          <a:noFill/>
          <a:ln w="9525" cap="flat" cmpd="sng" algn="ctr">
            <a:solidFill>
              <a:schemeClr val="tx1"/>
            </a:solidFill>
            <a:prstDash val="solid"/>
            <a:round/>
            <a:headEnd type="none" w="med" len="med"/>
            <a:tailEnd type="none" w="med" len="med"/>
          </a:ln>
          <a:effectLst/>
        </p:spPr>
      </p:cxnSp>
      <p:cxnSp>
        <p:nvCxnSpPr>
          <p:cNvPr id="49" name="直線矢印コネクタ 48"/>
          <p:cNvCxnSpPr/>
          <p:nvPr/>
        </p:nvCxnSpPr>
        <p:spPr bwMode="auto">
          <a:xfrm>
            <a:off x="5534715" y="3452135"/>
            <a:ext cx="210373" cy="111356"/>
          </a:xfrm>
          <a:prstGeom prst="straightConnector1">
            <a:avLst/>
          </a:prstGeom>
          <a:noFill/>
          <a:ln w="9525" cap="flat" cmpd="sng" algn="ctr">
            <a:solidFill>
              <a:schemeClr val="tx1"/>
            </a:solidFill>
            <a:prstDash val="solid"/>
            <a:round/>
            <a:headEnd type="triangle"/>
            <a:tailEnd type="triangle"/>
          </a:ln>
          <a:effectLst/>
        </p:spPr>
      </p:cxnSp>
      <p:sp>
        <p:nvSpPr>
          <p:cNvPr id="52" name="テキスト ボックス 51"/>
          <p:cNvSpPr txBox="1"/>
          <p:nvPr/>
        </p:nvSpPr>
        <p:spPr>
          <a:xfrm rot="1228113">
            <a:off x="5302629" y="3245226"/>
            <a:ext cx="1147373" cy="369332"/>
          </a:xfrm>
          <a:prstGeom prst="rect">
            <a:avLst/>
          </a:prstGeom>
          <a:noFill/>
        </p:spPr>
        <p:txBody>
          <a:bodyPr wrap="square" rtlCol="0">
            <a:spAutoFit/>
          </a:bodyPr>
          <a:lstStyle/>
          <a:p>
            <a:r>
              <a:rPr lang="en-US" altLang="ja-JP" dirty="0" smtClean="0"/>
              <a:t>50</a:t>
            </a:r>
            <a:r>
              <a:rPr kumimoji="1" lang="en-US" altLang="ja-JP" dirty="0" smtClean="0"/>
              <a:t>mm</a:t>
            </a:r>
            <a:endParaRPr kumimoji="1" lang="ja-JP" altLang="en-US" dirty="0"/>
          </a:p>
        </p:txBody>
      </p:sp>
      <p:cxnSp>
        <p:nvCxnSpPr>
          <p:cNvPr id="59" name="直線矢印コネクタ 58"/>
          <p:cNvCxnSpPr/>
          <p:nvPr/>
        </p:nvCxnSpPr>
        <p:spPr bwMode="auto">
          <a:xfrm>
            <a:off x="4606505" y="6084669"/>
            <a:ext cx="3952463" cy="16694"/>
          </a:xfrm>
          <a:prstGeom prst="straightConnector1">
            <a:avLst/>
          </a:prstGeom>
          <a:noFill/>
          <a:ln w="9525" cap="flat" cmpd="sng" algn="ctr">
            <a:solidFill>
              <a:schemeClr val="tx1"/>
            </a:solidFill>
            <a:prstDash val="solid"/>
            <a:round/>
            <a:headEnd type="triangle"/>
            <a:tailEnd type="triangle"/>
          </a:ln>
          <a:effectLst/>
        </p:spPr>
      </p:cxnSp>
      <p:sp>
        <p:nvSpPr>
          <p:cNvPr id="60" name="テキスト ボックス 59"/>
          <p:cNvSpPr txBox="1"/>
          <p:nvPr/>
        </p:nvSpPr>
        <p:spPr>
          <a:xfrm>
            <a:off x="6177136" y="5772507"/>
            <a:ext cx="1147373" cy="369332"/>
          </a:xfrm>
          <a:prstGeom prst="rect">
            <a:avLst/>
          </a:prstGeom>
          <a:noFill/>
        </p:spPr>
        <p:txBody>
          <a:bodyPr wrap="square" rtlCol="0">
            <a:spAutoFit/>
          </a:bodyPr>
          <a:lstStyle/>
          <a:p>
            <a:r>
              <a:rPr lang="en-US" altLang="ja-JP" dirty="0" smtClean="0"/>
              <a:t>310</a:t>
            </a:r>
            <a:r>
              <a:rPr kumimoji="1" lang="en-US" altLang="ja-JP" dirty="0" smtClean="0"/>
              <a:t>mm</a:t>
            </a:r>
            <a:endParaRPr kumimoji="1" lang="ja-JP" altLang="en-US" dirty="0"/>
          </a:p>
        </p:txBody>
      </p:sp>
    </p:spTree>
    <p:extLst>
      <p:ext uri="{BB962C8B-B14F-4D97-AF65-F5344CB8AC3E}">
        <p14:creationId xmlns:p14="http://schemas.microsoft.com/office/powerpoint/2010/main" val="145289033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okudai">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3595</TotalTime>
  <Words>1143</Words>
  <Application>Microsoft Office PowerPoint</Application>
  <PresentationFormat>A4 210 x 297 mm</PresentationFormat>
  <Paragraphs>204</Paragraphs>
  <Slides>17</Slides>
  <Notes>14</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17</vt:i4>
      </vt:variant>
    </vt:vector>
  </HeadingPairs>
  <TitlesOfParts>
    <vt:vector size="32" baseType="lpstr">
      <vt:lpstr>Arial Unicode MS</vt:lpstr>
      <vt:lpstr>ＤＦＰ中楷書体</vt:lpstr>
      <vt:lpstr>inherit</vt:lpstr>
      <vt:lpstr>ＭＳ Ｐゴシック</vt:lpstr>
      <vt:lpstr>ＭＳ Ｐ明朝</vt:lpstr>
      <vt:lpstr>ＭＳ ゴシック</vt:lpstr>
      <vt:lpstr>Osaka</vt:lpstr>
      <vt:lpstr>ヒラギノ丸ゴ Pro W4</vt:lpstr>
      <vt:lpstr>平成明朝</vt:lpstr>
      <vt:lpstr>Arial</vt:lpstr>
      <vt:lpstr>Calibri</vt:lpstr>
      <vt:lpstr>Helvetica</vt:lpstr>
      <vt:lpstr>Times New Roman</vt:lpstr>
      <vt:lpstr>Wingdings</vt:lpstr>
      <vt:lpstr>tokudai</vt:lpstr>
      <vt:lpstr>第二高調波発生光（SHG） 顕微鏡の小型化</vt:lpstr>
      <vt:lpstr>PowerPoint プレゼンテーション</vt:lpstr>
      <vt:lpstr>PowerPoint プレゼンテーション</vt:lpstr>
      <vt:lpstr>生体コラーゲンSHG顕微鏡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What is collagen?</vt:lpstr>
      <vt:lpstr>What is SHG light?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jp</cp:lastModifiedBy>
  <cp:revision>240</cp:revision>
  <cp:lastPrinted>2015-08-21T10:17:38Z</cp:lastPrinted>
  <dcterms:created xsi:type="dcterms:W3CDTF">2013-06-18T02:13:28Z</dcterms:created>
  <dcterms:modified xsi:type="dcterms:W3CDTF">2015-10-03T04:03:27Z</dcterms:modified>
</cp:coreProperties>
</file>