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61" r:id="rId3"/>
    <p:sldId id="262" r:id="rId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1E51"/>
    <a:srgbClr val="1E3389"/>
    <a:srgbClr val="253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49" autoAdjust="0"/>
  </p:normalViewPr>
  <p:slideViewPr>
    <p:cSldViewPr snapToGrid="0" snapToObjects="1">
      <p:cViewPr>
        <p:scale>
          <a:sx n="85" d="100"/>
          <a:sy n="85" d="100"/>
        </p:scale>
        <p:origin x="-1944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小塚ゴシック Pro R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ea typeface="小塚ゴシック Pro R"/>
              </a:defRPr>
            </a:lvl1pPr>
          </a:lstStyle>
          <a:p>
            <a:fld id="{E89EEF8F-EA6B-6945-9FD3-95BDB830C423}" type="datetimeFigureOut">
              <a:rPr lang="ja-JP" altLang="en-US" smtClean="0"/>
              <a:pPr/>
              <a:t>16/02/27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小塚ゴシック Pro R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ea typeface="小塚ゴシック Pro R"/>
              </a:defRPr>
            </a:lvl1pPr>
          </a:lstStyle>
          <a:p>
            <a:fld id="{FE579E8D-31B4-A544-82DE-44057174898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92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Arial"/>
        <a:ea typeface="小塚ゴシック Pro R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Arial"/>
        <a:ea typeface="小塚ゴシック Pro R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Arial"/>
        <a:ea typeface="小塚ゴシック Pro R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Arial"/>
        <a:ea typeface="小塚ゴシック Pro R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Arial"/>
        <a:ea typeface="小塚ゴシック Pro R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4C-9CC3-C645-82C2-E13BCDF5F823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9E8D-31B4-A544-82DE-44057174898D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56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9E8D-31B4-A544-82DE-44057174898D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8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小塚ゴシック Pro R"/>
                <a:ea typeface="小塚ゴシック Pro R"/>
                <a:cs typeface="小塚ゴシック Pro R"/>
              </a:defRPr>
            </a:lvl1pPr>
          </a:lstStyle>
          <a:p>
            <a:fld id="{A6502F1F-3B89-EE4F-B644-6C6F7A6B86C3}" type="datetimeFigureOut">
              <a:rPr kumimoji="1" lang="ja-JP" altLang="en-US" smtClean="0"/>
              <a:t>16/02/27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小塚ゴシック Pro R"/>
                <a:ea typeface="小塚ゴシック Pro R"/>
                <a:cs typeface="小塚ゴシック Pro R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小塚ゴシック Pro R"/>
                <a:ea typeface="小塚ゴシック Pro R"/>
                <a:cs typeface="小塚ゴシック Pro R"/>
              </a:defRPr>
            </a:lvl1pPr>
          </a:lstStyle>
          <a:p>
            <a:fld id="{17B89403-14BF-9346-83EC-8BF33E84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 dirty="0">
              <a:latin typeface="小塚ゴシック Pro R"/>
              <a:ea typeface="小塚ゴシック Pro R"/>
              <a:cs typeface="小塚ゴシック Pro R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テキスト ボックス 1"/>
          <p:cNvSpPr txBox="1"/>
          <p:nvPr/>
        </p:nvSpPr>
        <p:spPr>
          <a:xfrm>
            <a:off x="8361853" y="-12186"/>
            <a:ext cx="86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0090"/>
                </a:solidFill>
                <a:latin typeface="+mj-lt"/>
                <a:ea typeface="小塚ゴシック Pro R"/>
                <a:cs typeface="小塚ゴシック Pro R"/>
              </a:rPr>
              <a:t>1A-20</a:t>
            </a:r>
            <a:endParaRPr kumimoji="1" lang="ja-JP" altLang="en-US" i="1" dirty="0">
              <a:solidFill>
                <a:srgbClr val="000090"/>
              </a:solidFill>
              <a:latin typeface="+mj-lt"/>
              <a:ea typeface="小塚ゴシック Pro R"/>
              <a:cs typeface="小塚ゴシック Pro R"/>
            </a:endParaRPr>
          </a:p>
        </p:txBody>
      </p:sp>
      <p:sp>
        <p:nvSpPr>
          <p:cNvPr id="11" name="Rectangle 92"/>
          <p:cNvSpPr>
            <a:spLocks noChangeArrowheads="1"/>
          </p:cNvSpPr>
          <p:nvPr userDrawn="1"/>
        </p:nvSpPr>
        <p:spPr bwMode="auto">
          <a:xfrm>
            <a:off x="371046" y="1"/>
            <a:ext cx="262741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Arial"/>
                <a:cs typeface="Arial"/>
              </a:rPr>
              <a:t>Tokushima University</a:t>
            </a:r>
            <a:endParaRPr lang="en-US" altLang="ja-JP" sz="1800" b="1" i="1" dirty="0">
              <a:solidFill>
                <a:srgbClr val="00279F"/>
              </a:solidFill>
              <a:ea typeface="Arial"/>
              <a:cs typeface="Arial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0"/>
            <a:ext cx="398856" cy="37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小塚ゴシック Pro R"/>
          <a:ea typeface="小塚ゴシック Pro R"/>
          <a:cs typeface="小塚ゴシック Pro R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小塚ゴシック Pro R"/>
          <a:ea typeface="小塚ゴシック Pro R"/>
          <a:cs typeface="小塚ゴシック Pro 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小塚ゴシック Pro R"/>
          <a:ea typeface="小塚ゴシック Pro R"/>
          <a:cs typeface="小塚ゴシック Pro 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小塚ゴシック Pro R"/>
          <a:ea typeface="小塚ゴシック Pro R"/>
          <a:cs typeface="小塚ゴシック Pro 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小塚ゴシック Pro R"/>
          <a:ea typeface="小塚ゴシック Pro R"/>
          <a:cs typeface="小塚ゴシック Pro 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小塚ゴシック Pro R"/>
          <a:ea typeface="小塚ゴシック Pro R"/>
          <a:cs typeface="小塚ゴシック Pro 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ti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 bwMode="auto">
          <a:xfrm>
            <a:off x="104679" y="362891"/>
            <a:ext cx="8962960" cy="210785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01784" y="336431"/>
            <a:ext cx="9371807" cy="1270061"/>
          </a:xfrm>
          <a:noFill/>
        </p:spPr>
        <p:txBody>
          <a:bodyPr/>
          <a:lstStyle/>
          <a:p>
            <a:r>
              <a:rPr lang="ja-JP" altLang="en-US" sz="3900" b="1" dirty="0"/>
              <a:t>第二高調波発生光</a:t>
            </a:r>
            <a:r>
              <a:rPr lang="en-US" altLang="ja-JP" sz="3900" b="1" dirty="0"/>
              <a:t>(</a:t>
            </a:r>
            <a:r>
              <a:rPr lang="en-US" altLang="ja-JP" sz="3900" b="1" dirty="0">
                <a:latin typeface="+mj-lt"/>
              </a:rPr>
              <a:t>SHG</a:t>
            </a:r>
            <a:r>
              <a:rPr lang="en-US" altLang="ja-JP" sz="3900" b="1" dirty="0"/>
              <a:t>)</a:t>
            </a:r>
            <a:r>
              <a:rPr lang="ja-JP" altLang="en-US" sz="3900" b="1" dirty="0"/>
              <a:t>顕微鏡の小型化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81180" y="1314104"/>
            <a:ext cx="7013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i="1" dirty="0" smtClean="0">
                <a:latin typeface="小塚ゴシック Pro R"/>
                <a:ea typeface="小塚ゴシック Pro R"/>
                <a:cs typeface="小塚ゴシック Pro R"/>
              </a:rPr>
              <a:t>厚田 </a:t>
            </a:r>
            <a:r>
              <a:rPr lang="ja-JP" altLang="en-US" sz="3200" i="1" dirty="0">
                <a:latin typeface="小塚ゴシック Pro R"/>
                <a:ea typeface="小塚ゴシック Pro R"/>
                <a:cs typeface="小塚ゴシック Pro R"/>
              </a:rPr>
              <a:t>耕</a:t>
            </a:r>
            <a:r>
              <a:rPr lang="ja-JP" altLang="en-US" sz="3200" i="1" dirty="0" smtClean="0">
                <a:latin typeface="小塚ゴシック Pro R"/>
                <a:ea typeface="小塚ゴシック Pro R"/>
                <a:cs typeface="小塚ゴシック Pro R"/>
              </a:rPr>
              <a:t>佑</a:t>
            </a:r>
            <a:r>
              <a:rPr lang="en-US" altLang="ja-JP" sz="3200" i="1" baseline="30000" dirty="0">
                <a:latin typeface="小塚ゴシック Pro R"/>
                <a:ea typeface="小塚ゴシック Pro R"/>
                <a:cs typeface="小塚ゴシック Pro R"/>
              </a:rPr>
              <a:t>1</a:t>
            </a:r>
            <a:r>
              <a:rPr lang="ja-JP" altLang="en-US" sz="3200" i="1" dirty="0" smtClean="0">
                <a:latin typeface="小塚ゴシック Pro R"/>
                <a:ea typeface="小塚ゴシック Pro R"/>
                <a:cs typeface="小塚ゴシック Pro R"/>
              </a:rPr>
              <a:t>，</a:t>
            </a:r>
            <a:r>
              <a:rPr lang="en-US" altLang="ja-JP" sz="3200" i="1" dirty="0">
                <a:latin typeface="小塚ゴシック Pro R"/>
                <a:ea typeface="小塚ゴシック Pro R"/>
                <a:cs typeface="小塚ゴシック Pro R"/>
              </a:rPr>
              <a:t>○</a:t>
            </a:r>
            <a:r>
              <a:rPr lang="ja-JP" altLang="en-US" sz="3200" i="1" dirty="0" smtClean="0">
                <a:latin typeface="小塚ゴシック Pro R"/>
                <a:ea typeface="小塚ゴシック Pro R"/>
                <a:cs typeface="小塚ゴシック Pro R"/>
              </a:rPr>
              <a:t>長谷栄治</a:t>
            </a:r>
            <a:r>
              <a:rPr lang="en-US" altLang="ja-JP" sz="3200" i="1" baseline="30000" dirty="0" smtClean="0">
                <a:latin typeface="小塚ゴシック Pro R"/>
                <a:ea typeface="小塚ゴシック Pro R"/>
                <a:cs typeface="小塚ゴシック Pro R"/>
              </a:rPr>
              <a:t>1</a:t>
            </a:r>
            <a:r>
              <a:rPr lang="ja-JP" altLang="en-US" sz="3200" i="1" dirty="0" smtClean="0">
                <a:latin typeface="小塚ゴシック Pro R"/>
                <a:ea typeface="小塚ゴシック Pro R"/>
                <a:cs typeface="小塚ゴシック Pro R"/>
              </a:rPr>
              <a:t>，安井武史</a:t>
            </a:r>
            <a:r>
              <a:rPr lang="en-US" altLang="ja-JP" sz="3200" i="1" baseline="30000" dirty="0" smtClean="0">
                <a:latin typeface="小塚ゴシック Pro R"/>
                <a:ea typeface="小塚ゴシック Pro R"/>
                <a:cs typeface="小塚ゴシック Pro R"/>
              </a:rPr>
              <a:t>2</a:t>
            </a:r>
            <a:endParaRPr lang="ja-JP" altLang="en-US" sz="3200" i="1" dirty="0"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821" y="2010225"/>
            <a:ext cx="808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i="1" baseline="30000" dirty="0">
                <a:latin typeface="小塚ゴシック Pro R"/>
                <a:ea typeface="小塚ゴシック Pro R"/>
                <a:cs typeface="小塚ゴシック Pro R"/>
              </a:rPr>
              <a:t>1</a:t>
            </a:r>
            <a:r>
              <a:rPr lang="ja-JP" altLang="en-US" sz="2400" b="1" i="1" dirty="0" smtClean="0">
                <a:latin typeface="小塚ゴシック Pro R"/>
                <a:ea typeface="小塚ゴシック Pro R"/>
                <a:cs typeface="小塚ゴシック Pro R"/>
              </a:rPr>
              <a:t>徳島大院・先端技術科学教育部，</a:t>
            </a:r>
            <a:r>
              <a:rPr lang="en-US" altLang="ja-JP" sz="2400" b="1" i="1" baseline="30000" dirty="0" smtClean="0">
                <a:latin typeface="小塚ゴシック Pro R"/>
                <a:ea typeface="小塚ゴシック Pro R"/>
                <a:cs typeface="小塚ゴシック Pro R"/>
              </a:rPr>
              <a:t>2</a:t>
            </a:r>
            <a:r>
              <a:rPr lang="ja-JP" altLang="en-US" sz="2400" b="1" i="1" dirty="0" smtClean="0">
                <a:latin typeface="小塚ゴシック Pro R"/>
                <a:ea typeface="小塚ゴシック Pro R"/>
                <a:cs typeface="小塚ゴシック Pro R"/>
              </a:rPr>
              <a:t>徳島大院・</a:t>
            </a:r>
            <a:r>
              <a:rPr lang="en-US" altLang="ja-JP" sz="2400" i="1" dirty="0" smtClean="0">
                <a:latin typeface="小塚ゴシック Pro R"/>
                <a:ea typeface="小塚ゴシック Pro R"/>
                <a:cs typeface="小塚ゴシック Pro R"/>
              </a:rPr>
              <a:t>STS</a:t>
            </a:r>
            <a:r>
              <a:rPr lang="ja-JP" altLang="en-US" sz="2400" b="1" i="1" dirty="0" smtClean="0">
                <a:latin typeface="小塚ゴシック Pro R"/>
                <a:ea typeface="小塚ゴシック Pro R"/>
                <a:cs typeface="小塚ゴシック Pro R"/>
              </a:rPr>
              <a:t>研究部</a:t>
            </a:r>
          </a:p>
        </p:txBody>
      </p:sp>
      <p:grpSp>
        <p:nvGrpSpPr>
          <p:cNvPr id="6" name="図形グループ 5"/>
          <p:cNvGrpSpPr/>
          <p:nvPr/>
        </p:nvGrpSpPr>
        <p:grpSpPr>
          <a:xfrm>
            <a:off x="185629" y="3465012"/>
            <a:ext cx="8856390" cy="1981800"/>
            <a:chOff x="185628" y="3357112"/>
            <a:chExt cx="9652743" cy="2160000"/>
          </a:xfrm>
        </p:grpSpPr>
        <p:pic>
          <p:nvPicPr>
            <p:cNvPr id="23" name="Picture 2" descr="C:\Documents and Settings\r.tanaka\My Documents\学会\第24回バイオエンジニアリング講演会\zu\test2-ka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0870" y="3357112"/>
              <a:ext cx="2340000" cy="2160000"/>
            </a:xfrm>
            <a:prstGeom prst="rect">
              <a:avLst/>
            </a:prstGeom>
            <a:noFill/>
          </p:spPr>
        </p:pic>
        <p:pic>
          <p:nvPicPr>
            <p:cNvPr id="24" name="Picture 3" descr="C:\Documents and Settings\r.tanaka\My Documents\学会\第24回バイオエンジニアリング講演会\zu\図6kai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61272" y="3357112"/>
              <a:ext cx="2340000" cy="2160000"/>
            </a:xfrm>
            <a:prstGeom prst="rect">
              <a:avLst/>
            </a:prstGeom>
            <a:noFill/>
          </p:spPr>
        </p:pic>
        <p:pic>
          <p:nvPicPr>
            <p:cNvPr id="25" name="Picture 7" descr="C:\Documents and Settings\r.tanaka\My Documents\P02\P02-8\大面積\test8aa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8361" y="3357112"/>
              <a:ext cx="2330010" cy="2160000"/>
            </a:xfrm>
            <a:prstGeom prst="rect">
              <a:avLst/>
            </a:prstGeom>
            <a:noFill/>
          </p:spPr>
        </p:pic>
        <p:pic>
          <p:nvPicPr>
            <p:cNvPr id="27" name="Picture 3" descr="C:\Documents and Settings\r.tanaka\My Documents\学会\第24回バイオエンジニアリング講演会\zu\control_norma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628" y="3357112"/>
              <a:ext cx="2340000" cy="2160000"/>
            </a:xfrm>
            <a:prstGeom prst="rect">
              <a:avLst/>
            </a:prstGeom>
            <a:noFill/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1747721" y="5157313"/>
              <a:ext cx="695999" cy="234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Arial"/>
                  <a:ea typeface="小塚ゴシック Pro R"/>
                  <a:cs typeface="Arial"/>
                </a:rPr>
                <a:t>Control</a:t>
              </a:r>
              <a:endParaRPr kumimoji="1" lang="en-US" altLang="ja-JP" sz="1400" dirty="0" smtClean="0">
                <a:latin typeface="Arial"/>
                <a:ea typeface="小塚ゴシック Pro R"/>
                <a:cs typeface="Arial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268002" y="5157313"/>
              <a:ext cx="544648" cy="234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Arial"/>
                  <a:ea typeface="小塚ゴシック Pro R"/>
                  <a:cs typeface="Arial"/>
                </a:rPr>
                <a:t>burn</a:t>
              </a:r>
              <a:endParaRPr kumimoji="1" lang="en-US" altLang="ja-JP" sz="1400" dirty="0" smtClean="0">
                <a:latin typeface="Arial"/>
                <a:ea typeface="小塚ゴシック Pro R"/>
                <a:cs typeface="Arial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572258" y="5157313"/>
              <a:ext cx="648072" cy="234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/>
                  <a:ea typeface="小塚ゴシック Pro R"/>
                  <a:cs typeface="Arial"/>
                </a:rPr>
                <a:t>7 days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989113" y="5157313"/>
              <a:ext cx="751496" cy="234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/>
                  <a:ea typeface="小塚ゴシック Pro R"/>
                  <a:cs typeface="Arial"/>
                </a:rPr>
                <a:t>14 days</a:t>
              </a:r>
            </a:p>
          </p:txBody>
        </p:sp>
      </p:grpSp>
      <p:sp>
        <p:nvSpPr>
          <p:cNvPr id="40" name="正方形/長方形 39"/>
          <p:cNvSpPr/>
          <p:nvPr/>
        </p:nvSpPr>
        <p:spPr>
          <a:xfrm>
            <a:off x="156324" y="5868232"/>
            <a:ext cx="8853803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2600" b="1" dirty="0" smtClean="0">
                <a:solidFill>
                  <a:srgbClr val="FF0000"/>
                </a:solidFill>
                <a:ea typeface="小塚ゴシック Pro R"/>
                <a:cs typeface="小塚ゴシック Pro R"/>
              </a:rPr>
              <a:t>SHG</a:t>
            </a:r>
            <a:r>
              <a:rPr lang="ja-JP" altLang="en-US" sz="2600" b="1" dirty="0" smtClean="0">
                <a:solidFill>
                  <a:srgbClr val="FF0000"/>
                </a:solidFill>
                <a:ea typeface="小塚ゴシック Pro R"/>
                <a:cs typeface="小塚ゴシック Pro R"/>
              </a:rPr>
              <a:t>顕微鏡の臨床応用のためには、装置の小型化・フレキシブル化・ロバスト化・アライメントフリー化が必須！</a:t>
            </a:r>
            <a:endParaRPr lang="ja-JP" altLang="en-US" sz="2600" b="1" dirty="0">
              <a:solidFill>
                <a:srgbClr val="FF0000"/>
              </a:solidFill>
              <a:ea typeface="小塚ゴシック Pro R"/>
              <a:cs typeface="小塚ゴシック Pro R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430920" y="5446812"/>
            <a:ext cx="460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i="1" dirty="0" smtClean="0">
                <a:solidFill>
                  <a:srgbClr val="660066"/>
                </a:solidFill>
                <a:ea typeface="小塚ゴシック Pro R"/>
                <a:cs typeface="小塚ゴシック Pro R"/>
              </a:rPr>
              <a:t>ref) T. Yasui, Proc. SPIE. </a:t>
            </a:r>
            <a:r>
              <a:rPr lang="en-US" altLang="ja-JP" sz="1400" b="1" i="1" dirty="0" smtClean="0">
                <a:solidFill>
                  <a:srgbClr val="660066"/>
                </a:solidFill>
                <a:ea typeface="小塚ゴシック Pro R"/>
                <a:cs typeface="小塚ゴシック Pro R"/>
              </a:rPr>
              <a:t>8948</a:t>
            </a:r>
            <a:r>
              <a:rPr lang="en-US" altLang="ja-JP" sz="1400" i="1" dirty="0">
                <a:solidFill>
                  <a:srgbClr val="660066"/>
                </a:solidFill>
                <a:ea typeface="小塚ゴシック Pro R"/>
                <a:cs typeface="小塚ゴシック Pro R"/>
              </a:rPr>
              <a:t>, </a:t>
            </a:r>
            <a:r>
              <a:rPr lang="en-US" altLang="ja-JP" sz="1400" i="1" dirty="0" smtClean="0">
                <a:solidFill>
                  <a:srgbClr val="660066"/>
                </a:solidFill>
                <a:ea typeface="小塚ゴシック Pro R"/>
                <a:cs typeface="小塚ゴシック Pro R"/>
              </a:rPr>
              <a:t>89480B </a:t>
            </a:r>
            <a:r>
              <a:rPr lang="en-US" altLang="ja-JP" sz="1400" i="1" dirty="0">
                <a:solidFill>
                  <a:srgbClr val="660066"/>
                </a:solidFill>
                <a:ea typeface="小塚ゴシック Pro R"/>
                <a:cs typeface="小塚ゴシック Pro R"/>
              </a:rPr>
              <a:t>(</a:t>
            </a:r>
            <a:r>
              <a:rPr lang="en-US" altLang="ja-JP" sz="1400" i="1" dirty="0" smtClean="0">
                <a:solidFill>
                  <a:srgbClr val="660066"/>
                </a:solidFill>
                <a:ea typeface="小塚ゴシック Pro R"/>
                <a:cs typeface="小塚ゴシック Pro R"/>
              </a:rPr>
              <a:t>2014).</a:t>
            </a:r>
            <a:endParaRPr lang="en-US" altLang="ja-JP" sz="1400" i="1" dirty="0">
              <a:solidFill>
                <a:srgbClr val="660066"/>
              </a:solidFill>
              <a:ea typeface="小塚ゴシック Pro R"/>
              <a:cs typeface="小塚ゴシック Pro R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9620" y="3121889"/>
            <a:ext cx="845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i="1" dirty="0" smtClean="0">
                <a:solidFill>
                  <a:srgbClr val="660066"/>
                </a:solidFill>
                <a:ea typeface="小塚ゴシック Pro R"/>
                <a:cs typeface="小塚ゴシック Pro R"/>
              </a:rPr>
              <a:t>例）熱傷治癒過程における真皮コラーゲン動態の</a:t>
            </a:r>
            <a:r>
              <a:rPr lang="ja-JP" altLang="en-US" sz="2000" i="1" dirty="0" smtClean="0">
                <a:solidFill>
                  <a:srgbClr val="660066"/>
                </a:solidFill>
                <a:ea typeface="小塚ゴシック Pro R"/>
                <a:cs typeface="小塚ゴシック Pro R"/>
              </a:rPr>
              <a:t>時系列モニタリング</a:t>
            </a:r>
            <a:endParaRPr kumimoji="1" lang="ja-JP" altLang="en-US" sz="2000" i="1" dirty="0">
              <a:solidFill>
                <a:srgbClr val="660066"/>
              </a:solidFill>
              <a:ea typeface="小塚ゴシック Pro R"/>
              <a:cs typeface="小塚ゴシック Pro R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850832" y="2553303"/>
            <a:ext cx="7236778" cy="584776"/>
          </a:xfrm>
          <a:prstGeom prst="rect">
            <a:avLst/>
          </a:prstGeom>
          <a:solidFill>
            <a:srgbClr val="000080"/>
          </a:solidFill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  <a:ea typeface="小塚ゴシック Pro R"/>
                <a:cs typeface="小塚ゴシック Pro R"/>
              </a:rPr>
              <a:t>コラーゲン</a:t>
            </a:r>
            <a:r>
              <a:rPr lang="en-US" altLang="ja-JP" sz="3200" dirty="0" smtClean="0">
                <a:solidFill>
                  <a:srgbClr val="FFFF00"/>
                </a:solidFill>
                <a:ea typeface="小塚ゴシック Pro R"/>
                <a:cs typeface="小塚ゴシック Pro R"/>
              </a:rPr>
              <a:t>SHG</a:t>
            </a:r>
            <a:r>
              <a:rPr lang="ja-JP" altLang="en-US" sz="3200" dirty="0" smtClean="0">
                <a:solidFill>
                  <a:srgbClr val="FFFF00"/>
                </a:solidFill>
                <a:ea typeface="小塚ゴシック Pro R"/>
                <a:cs typeface="小塚ゴシック Pro R"/>
              </a:rPr>
              <a:t>顕微鏡の皮膚科学応用</a:t>
            </a:r>
            <a:endParaRPr lang="ja-JP" altLang="en-US" sz="3200" dirty="0">
              <a:solidFill>
                <a:srgbClr val="FFFF00"/>
              </a:solidFill>
              <a:ea typeface="小塚ゴシック Pro R"/>
              <a:cs typeface="小塚ゴシック Pro R"/>
            </a:endParaRPr>
          </a:p>
        </p:txBody>
      </p:sp>
    </p:spTree>
    <p:extLst>
      <p:ext uri="{BB962C8B-B14F-4D97-AF65-F5344CB8AC3E}">
        <p14:creationId xmlns:p14="http://schemas.microsoft.com/office/powerpoint/2010/main" val="331879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図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33" y="1531666"/>
            <a:ext cx="5083116" cy="3646169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flipH="1">
            <a:off x="4987853" y="1512441"/>
            <a:ext cx="1355009" cy="1917508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39"/>
          <a:stretch/>
        </p:blipFill>
        <p:spPr bwMode="auto">
          <a:xfrm>
            <a:off x="533892" y="1140588"/>
            <a:ext cx="3654140" cy="361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直線矢印コネクタ 45"/>
          <p:cNvCxnSpPr/>
          <p:nvPr/>
        </p:nvCxnSpPr>
        <p:spPr bwMode="auto">
          <a:xfrm>
            <a:off x="845927" y="3876891"/>
            <a:ext cx="3198355" cy="768772"/>
          </a:xfrm>
          <a:prstGeom prst="straightConnector1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9" name="直線矢印コネクタ 48"/>
          <p:cNvCxnSpPr/>
          <p:nvPr/>
        </p:nvCxnSpPr>
        <p:spPr bwMode="auto">
          <a:xfrm flipV="1">
            <a:off x="1457564" y="1860667"/>
            <a:ext cx="6134" cy="2054450"/>
          </a:xfrm>
          <a:prstGeom prst="straightConnector1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0" name="直線矢印コネクタ 49"/>
          <p:cNvCxnSpPr/>
          <p:nvPr/>
        </p:nvCxnSpPr>
        <p:spPr bwMode="auto">
          <a:xfrm>
            <a:off x="2640126" y="1716652"/>
            <a:ext cx="1216005" cy="283529"/>
          </a:xfrm>
          <a:prstGeom prst="straightConnector1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1" name="テキスト ボックス 50"/>
          <p:cNvSpPr txBox="1"/>
          <p:nvPr/>
        </p:nvSpPr>
        <p:spPr>
          <a:xfrm rot="910597">
            <a:off x="1879312" y="3907681"/>
            <a:ext cx="1397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FF00"/>
                </a:solidFill>
                <a:ea typeface="小塚ゴシック Pro R"/>
                <a:cs typeface="小塚ゴシック Pro R"/>
              </a:rPr>
              <a:t>700mm</a:t>
            </a:r>
            <a:endParaRPr kumimoji="1" lang="ja-JP" altLang="en-US" sz="2000" b="1" dirty="0">
              <a:solidFill>
                <a:srgbClr val="FFFF00"/>
              </a:solidFill>
              <a:ea typeface="小塚ゴシック Pro R"/>
              <a:cs typeface="小塚ゴシック Pro R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 rot="910597">
            <a:off x="2675134" y="1860253"/>
            <a:ext cx="124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FF00"/>
                </a:solidFill>
                <a:ea typeface="小塚ゴシック Pro R"/>
                <a:cs typeface="小塚ゴシック Pro R"/>
              </a:rPr>
              <a:t>4</a:t>
            </a:r>
            <a:r>
              <a:rPr lang="en-US" altLang="ja-JP" sz="2000" b="1" dirty="0" smtClean="0">
                <a:solidFill>
                  <a:srgbClr val="FFFF00"/>
                </a:solidFill>
                <a:ea typeface="小塚ゴシック Pro R"/>
                <a:cs typeface="小塚ゴシック Pro R"/>
              </a:rPr>
              <a:t>00mm</a:t>
            </a:r>
            <a:endParaRPr kumimoji="1" lang="ja-JP" altLang="en-US" sz="2000" b="1" dirty="0">
              <a:solidFill>
                <a:srgbClr val="FFFF00"/>
              </a:solidFill>
              <a:ea typeface="小塚ゴシック Pro R"/>
              <a:cs typeface="小塚ゴシック Pro R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 rot="16023711">
            <a:off x="724449" y="2687836"/>
            <a:ext cx="115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FF00"/>
                </a:solidFill>
                <a:ea typeface="小塚ゴシック Pro R"/>
                <a:cs typeface="小塚ゴシック Pro R"/>
              </a:rPr>
              <a:t>4</a:t>
            </a:r>
            <a:r>
              <a:rPr lang="en-US" altLang="ja-JP" sz="2000" b="1" dirty="0" smtClean="0">
                <a:solidFill>
                  <a:srgbClr val="FFFF00"/>
                </a:solidFill>
                <a:ea typeface="小塚ゴシック Pro R"/>
                <a:cs typeface="小塚ゴシック Pro R"/>
              </a:rPr>
              <a:t>00mm</a:t>
            </a:r>
            <a:endParaRPr kumimoji="1" lang="ja-JP" altLang="en-US" sz="2000" b="1" dirty="0">
              <a:solidFill>
                <a:srgbClr val="FFFF00"/>
              </a:solidFill>
              <a:ea typeface="小塚ゴシック Pro R"/>
              <a:cs typeface="小塚ゴシック Pro R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8921" y="537324"/>
            <a:ext cx="311721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a typeface="小塚ゴシック Pro R"/>
                <a:cs typeface="小塚ゴシック Pro R"/>
              </a:rPr>
              <a:t>従来の</a:t>
            </a:r>
            <a:r>
              <a:rPr kumimoji="1" lang="en-US" altLang="ja-JP" sz="2800" dirty="0" smtClean="0">
                <a:solidFill>
                  <a:schemeClr val="bg1"/>
                </a:solidFill>
                <a:ea typeface="小塚ゴシック Pro R"/>
                <a:cs typeface="小塚ゴシック Pro R"/>
              </a:rPr>
              <a:t>SHG</a:t>
            </a:r>
            <a:r>
              <a:rPr kumimoji="1" lang="ja-JP" altLang="en-US" sz="2800" dirty="0" smtClean="0">
                <a:solidFill>
                  <a:schemeClr val="bg1"/>
                </a:solidFill>
                <a:ea typeface="小塚ゴシック Pro R"/>
                <a:cs typeface="小塚ゴシック Pro R"/>
              </a:rPr>
              <a:t>顕微鏡</a:t>
            </a:r>
            <a:endParaRPr kumimoji="1" lang="ja-JP" altLang="en-US" sz="2800" dirty="0">
              <a:solidFill>
                <a:schemeClr val="bg1"/>
              </a:solidFill>
              <a:ea typeface="小塚ゴシック Pro R"/>
              <a:cs typeface="小塚ゴシック Pro R"/>
            </a:endParaRPr>
          </a:p>
        </p:txBody>
      </p:sp>
      <p:grpSp>
        <p:nvGrpSpPr>
          <p:cNvPr id="62" name="グループ化 1"/>
          <p:cNvGrpSpPr/>
          <p:nvPr/>
        </p:nvGrpSpPr>
        <p:grpSpPr>
          <a:xfrm>
            <a:off x="1070350" y="4927836"/>
            <a:ext cx="2459892" cy="1732880"/>
            <a:chOff x="178778" y="1482625"/>
            <a:chExt cx="3388479" cy="3575947"/>
          </a:xfrm>
        </p:grpSpPr>
        <p:pic>
          <p:nvPicPr>
            <p:cNvPr id="63" name="Picture 24" descr="790"/>
            <p:cNvPicPr>
              <a:picLocks noChangeAspect="1" noChangeArrowheads="1"/>
            </p:cNvPicPr>
            <p:nvPr/>
          </p:nvPicPr>
          <p:blipFill>
            <a:blip r:embed="rId6" cstate="print"/>
            <a:srcRect r="37006" b="40343"/>
            <a:stretch>
              <a:fillRect/>
            </a:stretch>
          </p:blipFill>
          <p:spPr bwMode="auto">
            <a:xfrm>
              <a:off x="178778" y="1482625"/>
              <a:ext cx="3388479" cy="3575947"/>
            </a:xfrm>
            <a:prstGeom prst="rect">
              <a:avLst/>
            </a:prstGeom>
            <a:noFill/>
          </p:spPr>
        </p:pic>
        <p:sp>
          <p:nvSpPr>
            <p:cNvPr id="68" name="Rectangle 28"/>
            <p:cNvSpPr>
              <a:spLocks noChangeArrowheads="1"/>
            </p:cNvSpPr>
            <p:nvPr/>
          </p:nvSpPr>
          <p:spPr bwMode="auto">
            <a:xfrm>
              <a:off x="1310776" y="2727935"/>
              <a:ext cx="143608" cy="5762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dirty="0">
                <a:ea typeface="小塚ゴシック Pro R"/>
                <a:cs typeface="小塚ゴシック Pro R"/>
              </a:endParaRPr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4855824" y="798934"/>
            <a:ext cx="419442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ea typeface="小塚ゴシック Pro R"/>
                <a:cs typeface="小塚ゴシック Pro R"/>
              </a:rPr>
              <a:t>SHG</a:t>
            </a:r>
            <a:r>
              <a:rPr kumimoji="1" lang="ja-JP" altLang="en-US" sz="2800" dirty="0" smtClean="0">
                <a:solidFill>
                  <a:schemeClr val="bg1"/>
                </a:solidFill>
                <a:ea typeface="小塚ゴシック Pro R"/>
                <a:cs typeface="小塚ゴシック Pro R"/>
              </a:rPr>
              <a:t>ファイバースコープ</a:t>
            </a:r>
            <a:endParaRPr kumimoji="1" lang="ja-JP" altLang="en-US" sz="2800" dirty="0">
              <a:solidFill>
                <a:schemeClr val="bg1"/>
              </a:solidFill>
              <a:ea typeface="小塚ゴシック Pro R"/>
              <a:cs typeface="小塚ゴシック Pro R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6488109" y="2639132"/>
            <a:ext cx="2605063" cy="2229344"/>
            <a:chOff x="2364904" y="2793832"/>
            <a:chExt cx="2808312" cy="2304255"/>
          </a:xfrm>
        </p:grpSpPr>
        <p:sp>
          <p:nvSpPr>
            <p:cNvPr id="80" name="正方形/長方形 79"/>
            <p:cNvSpPr/>
            <p:nvPr/>
          </p:nvSpPr>
          <p:spPr bwMode="auto">
            <a:xfrm>
              <a:off x="2364904" y="2793832"/>
              <a:ext cx="2808312" cy="2304255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 w="317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小塚ゴシック Pro R"/>
                <a:cs typeface="小塚ゴシック Pro R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2364904" y="2793832"/>
              <a:ext cx="2808312" cy="2304255"/>
            </a:xfrm>
            <a:prstGeom prst="rect">
              <a:avLst/>
            </a:prstGeom>
            <a:noFill/>
            <a:ln w="31750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小塚ゴシック Pro R"/>
                <a:cs typeface="小塚ゴシック Pro R"/>
              </a:endParaRPr>
            </a:p>
          </p:txBody>
        </p:sp>
      </p:grpSp>
      <p:sp>
        <p:nvSpPr>
          <p:cNvPr id="82" name="正方形/長方形 81"/>
          <p:cNvSpPr/>
          <p:nvPr/>
        </p:nvSpPr>
        <p:spPr bwMode="auto">
          <a:xfrm>
            <a:off x="6546271" y="1729682"/>
            <a:ext cx="2106533" cy="1147069"/>
          </a:xfrm>
          <a:prstGeom prst="rect">
            <a:avLst/>
          </a:prstGeom>
          <a:solidFill>
            <a:srgbClr val="FF0000">
              <a:alpha val="24000"/>
            </a:srgbClr>
          </a:solidFill>
          <a:ln w="317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小塚ゴシック Pro R"/>
              <a:cs typeface="小塚ゴシック Pro R"/>
            </a:endParaRPr>
          </a:p>
        </p:txBody>
      </p:sp>
      <p:sp>
        <p:nvSpPr>
          <p:cNvPr id="84" name="正方形/長方形 83"/>
          <p:cNvSpPr/>
          <p:nvPr/>
        </p:nvSpPr>
        <p:spPr bwMode="auto">
          <a:xfrm>
            <a:off x="6546271" y="1733145"/>
            <a:ext cx="2106533" cy="1147069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小塚ゴシック Pro R"/>
              <a:cs typeface="小塚ゴシック Pro R"/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4320060" y="3744998"/>
            <a:ext cx="2106533" cy="1296143"/>
          </a:xfrm>
          <a:prstGeom prst="rect">
            <a:avLst/>
          </a:prstGeom>
          <a:noFill/>
          <a:ln w="317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小塚ゴシック Pro R"/>
              <a:cs typeface="小塚ゴシック Pro R"/>
            </a:endParaRP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4320060" y="3744998"/>
            <a:ext cx="2106533" cy="1296143"/>
          </a:xfrm>
          <a:prstGeom prst="rect">
            <a:avLst/>
          </a:prstGeom>
          <a:solidFill>
            <a:srgbClr val="0000FF">
              <a:alpha val="8000"/>
            </a:srgbClr>
          </a:solidFill>
          <a:ln w="317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小塚ゴシック Pro R"/>
              <a:cs typeface="小塚ゴシック Pro R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34302" y="5234837"/>
            <a:ext cx="523444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ea typeface="小塚ゴシック Pro R"/>
                <a:cs typeface="小塚ゴシック Pro R"/>
              </a:rPr>
              <a:t>・小型ファイバーレーザー（市販）</a:t>
            </a:r>
            <a:endParaRPr lang="en-US" altLang="ja-JP" sz="2000" dirty="0" smtClean="0">
              <a:solidFill>
                <a:srgbClr val="0000FF"/>
              </a:solidFill>
              <a:ea typeface="小塚ゴシック Pro R"/>
              <a:cs typeface="小塚ゴシック Pro R"/>
            </a:endParaRPr>
          </a:p>
          <a:p>
            <a:r>
              <a:rPr kumimoji="1" lang="ja-JP" altLang="en-US" sz="2000" dirty="0" smtClean="0">
                <a:solidFill>
                  <a:srgbClr val="008000"/>
                </a:solidFill>
                <a:ea typeface="小塚ゴシック Pro R"/>
                <a:cs typeface="小塚ゴシック Pro R"/>
              </a:rPr>
              <a:t>・超短パルス光伝送用ファイバー（市販）</a:t>
            </a:r>
            <a:endParaRPr kumimoji="1" lang="en-US" altLang="ja-JP" sz="2000" dirty="0" smtClean="0">
              <a:solidFill>
                <a:srgbClr val="008000"/>
              </a:solidFill>
              <a:ea typeface="小塚ゴシック Pro R"/>
              <a:cs typeface="小塚ゴシック Pro R"/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  <a:ea typeface="小塚ゴシック Pro R"/>
                <a:cs typeface="小塚ゴシック Pro R"/>
              </a:rPr>
              <a:t>・小型</a:t>
            </a:r>
            <a:r>
              <a:rPr lang="en-US" altLang="ja-JP" sz="2400" b="1" dirty="0" smtClean="0">
                <a:solidFill>
                  <a:srgbClr val="FF0000"/>
                </a:solidFill>
                <a:ea typeface="小塚ゴシック Pro R"/>
                <a:cs typeface="小塚ゴシック Pro R"/>
              </a:rPr>
              <a:t>SHG</a:t>
            </a:r>
            <a:r>
              <a:rPr lang="ja-JP" altLang="en-US" sz="2400" b="1" dirty="0" smtClean="0">
                <a:solidFill>
                  <a:srgbClr val="FF0000"/>
                </a:solidFill>
                <a:ea typeface="小塚ゴシック Pro R"/>
                <a:cs typeface="小塚ゴシック Pro R"/>
              </a:rPr>
              <a:t>プローブ（今回の研究）</a:t>
            </a:r>
            <a:endParaRPr kumimoji="1" lang="ja-JP" altLang="en-US" sz="2400" b="1" dirty="0">
              <a:solidFill>
                <a:srgbClr val="FF0000"/>
              </a:solidFill>
              <a:ea typeface="小塚ゴシック Pro R"/>
              <a:cs typeface="小塚ゴシック Pro R"/>
            </a:endParaRPr>
          </a:p>
        </p:txBody>
      </p:sp>
      <p:sp>
        <p:nvSpPr>
          <p:cNvPr id="7" name="二等辺三角形 6"/>
          <p:cNvSpPr/>
          <p:nvPr/>
        </p:nvSpPr>
        <p:spPr bwMode="auto">
          <a:xfrm rot="16200000">
            <a:off x="6218784" y="2181772"/>
            <a:ext cx="198564" cy="609627"/>
          </a:xfrm>
          <a:prstGeom prst="triangle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小塚ゴシック Pro R"/>
              <a:cs typeface="小塚ゴシック Pro R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5979765" y="2442528"/>
            <a:ext cx="83825" cy="83825"/>
          </a:xfrm>
          <a:prstGeom prst="ellipse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小塚ゴシック Pro R"/>
              <a:cs typeface="小塚ゴシック Pro R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615059" y="1925635"/>
            <a:ext cx="456525" cy="102921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小塚ゴシック Pro R"/>
              <a:cs typeface="小塚ゴシック Pro R"/>
            </a:endParaRPr>
          </a:p>
        </p:txBody>
      </p:sp>
    </p:spTree>
    <p:extLst>
      <p:ext uri="{BB962C8B-B14F-4D97-AF65-F5344CB8AC3E}">
        <p14:creationId xmlns:p14="http://schemas.microsoft.com/office/powerpoint/2010/main" val="587690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図 5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0" y="4175518"/>
            <a:ext cx="3897546" cy="250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6"/>
          <a:stretch/>
        </p:blipFill>
        <p:spPr>
          <a:xfrm>
            <a:off x="131208" y="1105300"/>
            <a:ext cx="4598511" cy="2991769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747094" y="518056"/>
            <a:ext cx="3476282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a typeface="小塚ゴシック Pro R"/>
                <a:cs typeface="小塚ゴシック Pro R"/>
              </a:rPr>
              <a:t>可搬型</a:t>
            </a:r>
            <a:r>
              <a:rPr kumimoji="1" lang="en-US" altLang="ja-JP" sz="2800" dirty="0" smtClean="0">
                <a:solidFill>
                  <a:schemeClr val="bg1"/>
                </a:solidFill>
                <a:ea typeface="小塚ゴシック Pro R"/>
                <a:cs typeface="小塚ゴシック Pro R"/>
              </a:rPr>
              <a:t>SHG</a:t>
            </a:r>
            <a:r>
              <a:rPr kumimoji="1" lang="ja-JP" altLang="en-US" sz="2800" dirty="0" smtClean="0">
                <a:solidFill>
                  <a:schemeClr val="bg1"/>
                </a:solidFill>
                <a:ea typeface="小塚ゴシック Pro R"/>
                <a:cs typeface="小塚ゴシック Pro R"/>
              </a:rPr>
              <a:t>プローブ</a:t>
            </a:r>
            <a:endParaRPr kumimoji="1" lang="ja-JP" altLang="en-US" sz="2800" dirty="0">
              <a:solidFill>
                <a:schemeClr val="bg1"/>
              </a:solidFill>
              <a:ea typeface="小塚ゴシック Pro R"/>
              <a:cs typeface="小塚ゴシック Pro R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915172" y="515491"/>
            <a:ext cx="3572161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bg1"/>
                </a:solidFill>
                <a:ea typeface="小塚ゴシック Pro R"/>
                <a:cs typeface="小塚ゴシック Pro R"/>
              </a:rPr>
              <a:t>SHG</a:t>
            </a:r>
            <a:r>
              <a:rPr kumimoji="1" lang="ja-JP" altLang="en-US" sz="3200" dirty="0" smtClean="0">
                <a:solidFill>
                  <a:schemeClr val="bg1"/>
                </a:solidFill>
                <a:ea typeface="小塚ゴシック Pro R"/>
                <a:cs typeface="小塚ゴシック Pro R"/>
              </a:rPr>
              <a:t>イメージ</a:t>
            </a:r>
            <a:endParaRPr kumimoji="1" lang="en-US" altLang="ja-JP" sz="3200" dirty="0" smtClean="0">
              <a:solidFill>
                <a:schemeClr val="bg1"/>
              </a:solidFill>
              <a:ea typeface="小塚ゴシック Pro R"/>
              <a:cs typeface="小塚ゴシック Pro R"/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  <a:ea typeface="小塚ゴシック Pro R"/>
                <a:cs typeface="小塚ゴシック Pro R"/>
              </a:rPr>
              <a:t>（ヒト腓骨筋腱のコラーゲン分布）</a:t>
            </a:r>
            <a:endParaRPr kumimoji="1" lang="ja-JP" altLang="en-US" sz="2800" dirty="0">
              <a:solidFill>
                <a:schemeClr val="bg1"/>
              </a:solidFill>
              <a:ea typeface="小塚ゴシック Pro R"/>
              <a:cs typeface="小塚ゴシック Pro R"/>
            </a:endParaRPr>
          </a:p>
        </p:txBody>
      </p:sp>
      <p:grpSp>
        <p:nvGrpSpPr>
          <p:cNvPr id="64" name="グループ化 8"/>
          <p:cNvGrpSpPr/>
          <p:nvPr/>
        </p:nvGrpSpPr>
        <p:grpSpPr>
          <a:xfrm>
            <a:off x="4729719" y="2727026"/>
            <a:ext cx="4383288" cy="3852139"/>
            <a:chOff x="640116" y="1996133"/>
            <a:chExt cx="3423531" cy="3450874"/>
          </a:xfrm>
        </p:grpSpPr>
        <p:pic>
          <p:nvPicPr>
            <p:cNvPr id="66" name="図 65" descr="従来.png"/>
            <p:cNvPicPr>
              <a:picLocks noChangeAspect="1"/>
            </p:cNvPicPr>
            <p:nvPr/>
          </p:nvPicPr>
          <p:blipFill>
            <a:blip r:embed="rId5" cstate="print"/>
            <a:srcRect l="82944" t="1826" r="4536" b="52529"/>
            <a:stretch>
              <a:fillRect/>
            </a:stretch>
          </p:blipFill>
          <p:spPr>
            <a:xfrm>
              <a:off x="3487583" y="1996133"/>
              <a:ext cx="576064" cy="1800200"/>
            </a:xfrm>
            <a:prstGeom prst="rect">
              <a:avLst/>
            </a:prstGeom>
          </p:spPr>
        </p:pic>
        <p:pic>
          <p:nvPicPr>
            <p:cNvPr id="65" name="図 64" descr="従来.png"/>
            <p:cNvPicPr>
              <a:picLocks/>
            </p:cNvPicPr>
            <p:nvPr/>
          </p:nvPicPr>
          <p:blipFill>
            <a:blip r:embed="rId5" cstate="print"/>
            <a:srcRect l="14085" t="7303" r="21751" b="16013"/>
            <a:stretch>
              <a:fillRect/>
            </a:stretch>
          </p:blipFill>
          <p:spPr>
            <a:xfrm>
              <a:off x="640116" y="2060848"/>
              <a:ext cx="2881958" cy="3386159"/>
            </a:xfrm>
            <a:prstGeom prst="rect">
              <a:avLst/>
            </a:prstGeom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4776298" y="2152935"/>
            <a:ext cx="3685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i="1" dirty="0" smtClean="0">
                <a:ea typeface="小塚ゴシック Pro R"/>
                <a:cs typeface="小塚ゴシック Pro R"/>
              </a:rPr>
              <a:t>イメージサイズ：</a:t>
            </a:r>
            <a:r>
              <a:rPr kumimoji="1" lang="en-US" altLang="ja-JP" i="1" dirty="0" smtClean="0">
                <a:ea typeface="小塚ゴシック Pro R"/>
                <a:cs typeface="小塚ゴシック Pro R"/>
              </a:rPr>
              <a:t>400µm×400µm</a:t>
            </a:r>
          </a:p>
          <a:p>
            <a:r>
              <a:rPr lang="ja-JP" altLang="en-US" i="1" dirty="0" smtClean="0">
                <a:ea typeface="小塚ゴシック Pro R"/>
                <a:cs typeface="小塚ゴシック Pro R"/>
              </a:rPr>
              <a:t>取得時間：</a:t>
            </a:r>
            <a:r>
              <a:rPr lang="en-US" altLang="ja-JP" i="1" dirty="0" smtClean="0">
                <a:ea typeface="小塚ゴシック Pro R"/>
                <a:cs typeface="小塚ゴシック Pro R"/>
              </a:rPr>
              <a:t>2</a:t>
            </a:r>
            <a:r>
              <a:rPr lang="ja-JP" altLang="en-US" i="1" dirty="0" smtClean="0">
                <a:ea typeface="小塚ゴシック Pro R"/>
                <a:cs typeface="小塚ゴシック Pro R"/>
              </a:rPr>
              <a:t>秒</a:t>
            </a:r>
            <a:endParaRPr kumimoji="1" lang="ja-JP" altLang="en-US" i="1" dirty="0">
              <a:ea typeface="小塚ゴシック Pro R"/>
              <a:cs typeface="小塚ゴシック Pro R"/>
            </a:endParaRPr>
          </a:p>
        </p:txBody>
      </p:sp>
    </p:spTree>
    <p:extLst>
      <p:ext uri="{BB962C8B-B14F-4D97-AF65-F5344CB8AC3E}">
        <p14:creationId xmlns:p14="http://schemas.microsoft.com/office/powerpoint/2010/main" val="2593869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asuilab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111E5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ea typeface="小塚ゴシック Pro R"/>
            <a:cs typeface="小塚ゴシック Pro R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yasuilab.thmx</Template>
  <TotalTime>1193</TotalTime>
  <Words>161</Words>
  <Application>Microsoft Macintosh PowerPoint</Application>
  <PresentationFormat>画面に合わせる (4:3)</PresentationFormat>
  <Paragraphs>27</Paragraphs>
  <Slides>3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yasuilab</vt:lpstr>
      <vt:lpstr>第二高調波発生光(SHG)顕微鏡の小型化</vt:lpstr>
      <vt:lpstr>PowerPoint プレゼンテーション</vt:lpstr>
      <vt:lpstr>PowerPoint プレゼンテーション</vt:lpstr>
    </vt:vector>
  </TitlesOfParts>
  <Company>Univ. of Tokushima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生体コラーゲン顕微鏡を用いた 創傷治癒過程のin vivo時系列モニタリング</dc:title>
  <dc:creator>HASE Eiji</dc:creator>
  <cp:lastModifiedBy>HASE Eiji</cp:lastModifiedBy>
  <cp:revision>47</cp:revision>
  <cp:lastPrinted>2015-09-18T10:23:35Z</cp:lastPrinted>
  <dcterms:created xsi:type="dcterms:W3CDTF">2014-09-17T11:58:40Z</dcterms:created>
  <dcterms:modified xsi:type="dcterms:W3CDTF">2016-02-27T06:52:04Z</dcterms:modified>
</cp:coreProperties>
</file>