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86" r:id="rId2"/>
    <p:sldId id="287" r:id="rId3"/>
    <p:sldId id="299" r:id="rId4"/>
    <p:sldId id="316" r:id="rId5"/>
    <p:sldId id="315" r:id="rId6"/>
    <p:sldId id="292" r:id="rId7"/>
    <p:sldId id="309" r:id="rId8"/>
    <p:sldId id="317" r:id="rId9"/>
    <p:sldId id="306" r:id="rId10"/>
    <p:sldId id="295" r:id="rId11"/>
    <p:sldId id="305" r:id="rId12"/>
    <p:sldId id="318" r:id="rId13"/>
    <p:sldId id="321" r:id="rId14"/>
    <p:sldId id="322" r:id="rId15"/>
    <p:sldId id="304" r:id="rId16"/>
  </p:sldIdLst>
  <p:sldSz cx="9144000" cy="6858000" type="screen4x3"/>
  <p:notesSz cx="6796088" cy="99282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93BDD"/>
    <a:srgbClr val="008000"/>
    <a:srgbClr val="FF6161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41" autoAdjust="0"/>
    <p:restoredTop sz="97112" autoAdjust="0"/>
  </p:normalViewPr>
  <p:slideViewPr>
    <p:cSldViewPr>
      <p:cViewPr varScale="1">
        <p:scale>
          <a:sx n="67" d="100"/>
          <a:sy n="67" d="100"/>
        </p:scale>
        <p:origin x="-7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971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9545" y="0"/>
            <a:ext cx="2944971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6DE6E-A3A5-4718-B028-198518821400}" type="datetimeFigureOut">
              <a:rPr kumimoji="1" lang="ja-JP" altLang="en-US" smtClean="0"/>
              <a:pPr/>
              <a:t>2015/9/8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4971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9545" y="9430091"/>
            <a:ext cx="2944971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70007-F83D-4FAD-B087-8B110C6A235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571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971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545" y="0"/>
            <a:ext cx="2944971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F2228-7B8B-4811-BDA7-7A7AE3B1A64C}" type="datetimeFigureOut">
              <a:rPr kumimoji="1" lang="ja-JP" altLang="en-US" smtClean="0"/>
              <a:pPr/>
              <a:t>2015/9/8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609" y="4715907"/>
            <a:ext cx="54368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4971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545" y="9430091"/>
            <a:ext cx="2944971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D2CF1-6D6B-4615-9BD7-3346DD3974B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1901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7195EF-18C9-443D-8CED-355CE52B6F6C}" type="datetimeFigureOut">
              <a:rPr kumimoji="1" lang="ja-JP" altLang="en-US" smtClean="0"/>
              <a:pPr/>
              <a:t>2015/9/8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21DAD92-03C1-4B74-98A6-565C589637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7195EF-18C9-443D-8CED-355CE52B6F6C}" type="datetimeFigureOut">
              <a:rPr kumimoji="1" lang="ja-JP" altLang="en-US" smtClean="0"/>
              <a:pPr/>
              <a:t>2015/9/8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21DAD92-03C1-4B74-98A6-565C589637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88623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7195EF-18C9-443D-8CED-355CE52B6F6C}" type="datetimeFigureOut">
              <a:rPr kumimoji="1" lang="ja-JP" altLang="en-US" smtClean="0"/>
              <a:pPr/>
              <a:t>2015/9/8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21DAD92-03C1-4B74-98A6-565C589637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07195EF-18C9-443D-8CED-355CE52B6F6C}" type="datetimeFigureOut">
              <a:rPr kumimoji="1" lang="ja-JP" altLang="en-US" smtClean="0"/>
              <a:pPr/>
              <a:t>2015/9/8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E21DAD92-03C1-4B74-98A6-565C589637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7195EF-18C9-443D-8CED-355CE52B6F6C}" type="datetimeFigureOut">
              <a:rPr kumimoji="1" lang="ja-JP" altLang="en-US" smtClean="0"/>
              <a:pPr/>
              <a:t>2015/9/8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21DAD92-03C1-4B74-98A6-565C589637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7195EF-18C9-443D-8CED-355CE52B6F6C}" type="datetimeFigureOut">
              <a:rPr kumimoji="1" lang="ja-JP" altLang="en-US" smtClean="0"/>
              <a:pPr/>
              <a:t>2015/9/8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21DAD92-03C1-4B74-98A6-565C589637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2338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7195EF-18C9-443D-8CED-355CE52B6F6C}" type="datetimeFigureOut">
              <a:rPr kumimoji="1" lang="ja-JP" altLang="en-US" smtClean="0"/>
              <a:pPr/>
              <a:t>2015/9/8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21DAD92-03C1-4B74-98A6-565C589637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7195EF-18C9-443D-8CED-355CE52B6F6C}" type="datetimeFigureOut">
              <a:rPr kumimoji="1" lang="ja-JP" altLang="en-US" smtClean="0"/>
              <a:pPr/>
              <a:t>2015/9/8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21DAD92-03C1-4B74-98A6-565C589637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7195EF-18C9-443D-8CED-355CE52B6F6C}" type="datetimeFigureOut">
              <a:rPr kumimoji="1" lang="ja-JP" altLang="en-US" smtClean="0"/>
              <a:pPr/>
              <a:t>2015/9/8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21DAD92-03C1-4B74-98A6-565C589637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7195EF-18C9-443D-8CED-355CE52B6F6C}" type="datetimeFigureOut">
              <a:rPr kumimoji="1" lang="ja-JP" altLang="en-US" smtClean="0"/>
              <a:pPr/>
              <a:t>2015/9/8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21DAD92-03C1-4B74-98A6-565C589637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7195EF-18C9-443D-8CED-355CE52B6F6C}" type="datetimeFigureOut">
              <a:rPr kumimoji="1" lang="ja-JP" altLang="en-US" smtClean="0"/>
              <a:pPr/>
              <a:t>2015/9/8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21DAD92-03C1-4B74-98A6-565C589637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7195EF-18C9-443D-8CED-355CE52B6F6C}" type="datetimeFigureOut">
              <a:rPr kumimoji="1" lang="ja-JP" altLang="en-US" smtClean="0"/>
              <a:pPr/>
              <a:t>2015/9/8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21DAD92-03C1-4B74-98A6-565C589637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E07195EF-18C9-443D-8CED-355CE52B6F6C}" type="datetimeFigureOut">
              <a:rPr kumimoji="1" lang="ja-JP" altLang="en-US" smtClean="0"/>
              <a:pPr/>
              <a:t>2015/9/8</a:t>
            </a:fld>
            <a:endParaRPr kumimoji="1" lang="ja-JP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E21DAD92-03C1-4B74-98A6-565C589637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0" y="381001"/>
            <a:ext cx="9130812" cy="55563"/>
          </a:xfrm>
          <a:prstGeom prst="rect">
            <a:avLst/>
          </a:prstGeom>
          <a:solidFill>
            <a:srgbClr val="00279F"/>
          </a:solidFill>
          <a:ln w="12700">
            <a:solidFill>
              <a:srgbClr val="00279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762000"/>
            <a:endParaRPr lang="ja-JP" altLang="en-US" sz="2400">
              <a:latin typeface="Osaka" pitchFamily="-108" charset="-128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96" name="Rectangle 92"/>
          <p:cNvSpPr>
            <a:spLocks noChangeArrowheads="1"/>
          </p:cNvSpPr>
          <p:nvPr/>
        </p:nvSpPr>
        <p:spPr bwMode="auto">
          <a:xfrm>
            <a:off x="0" y="1"/>
            <a:ext cx="285437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900113" eaLnBrk="0" hangingPunct="0"/>
            <a:r>
              <a:rPr lang="en-US" altLang="ja-JP" sz="1800" b="1" i="1" dirty="0" smtClean="0">
                <a:solidFill>
                  <a:srgbClr val="00279F"/>
                </a:solidFill>
                <a:ea typeface="Osaka" pitchFamily="-108" charset="-128"/>
                <a:cs typeface="Osaka" pitchFamily="-108" charset="-128"/>
              </a:rPr>
              <a:t>University of Tokushima</a:t>
            </a:r>
            <a:endParaRPr lang="en-US" altLang="ja-JP" sz="1800" b="1" i="1" dirty="0">
              <a:solidFill>
                <a:srgbClr val="00279F"/>
              </a:solidFill>
              <a:ea typeface="Osaka" pitchFamily="-108" charset="-128"/>
              <a:cs typeface="Osaka" pitchFamily="-108" charset="-128"/>
            </a:endParaRPr>
          </a:p>
        </p:txBody>
      </p:sp>
      <p:pic>
        <p:nvPicPr>
          <p:cNvPr id="97" name="Picture 9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486400" y="0"/>
            <a:ext cx="36576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t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3528" y="1844824"/>
            <a:ext cx="8353090" cy="1800200"/>
          </a:xfrm>
        </p:spPr>
        <p:txBody>
          <a:bodyPr/>
          <a:lstStyle/>
          <a:p>
            <a:r>
              <a:rPr lang="ja-JP" altLang="en-US" sz="5400" dirty="0" smtClean="0"/>
              <a:t>研究報告</a:t>
            </a:r>
            <a:endParaRPr lang="ja-JP" altLang="en-US" sz="5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099773" y="4077072"/>
            <a:ext cx="4800600" cy="1057672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2015/09/08</a:t>
            </a:r>
          </a:p>
          <a:p>
            <a:r>
              <a:rPr lang="en-US" altLang="ja-JP" sz="2800" dirty="0" smtClean="0"/>
              <a:t>M2 </a:t>
            </a:r>
            <a:r>
              <a:rPr lang="ja-JP" altLang="en-US" sz="2800" dirty="0" smtClean="0"/>
              <a:t>厚田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4049870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44016" y="775805"/>
            <a:ext cx="305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セットアップ</a:t>
            </a:r>
            <a:endParaRPr kumimoji="1" lang="ja-JP" altLang="en-US" sz="3600" dirty="0"/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946229"/>
            <a:ext cx="5152154" cy="3456384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98892" y="1675668"/>
            <a:ext cx="29769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 smtClean="0"/>
              <a:t>光源</a:t>
            </a:r>
            <a:endParaRPr lang="en-US" altLang="ja-JP" sz="2000" dirty="0" smtClean="0"/>
          </a:p>
          <a:p>
            <a:r>
              <a:rPr lang="en-US" altLang="ja-JP" sz="2000" dirty="0" err="1" smtClean="0"/>
              <a:t>Cr:Forsterite</a:t>
            </a:r>
            <a:r>
              <a:rPr lang="ja-JP" altLang="ja-JP" sz="2000" dirty="0" smtClean="0"/>
              <a:t>レーザー</a:t>
            </a:r>
            <a:endParaRPr lang="en-US" altLang="ja-JP" sz="2000" dirty="0" smtClean="0"/>
          </a:p>
          <a:p>
            <a:r>
              <a:rPr lang="ja-JP" altLang="ja-JP" sz="2000" dirty="0" smtClean="0"/>
              <a:t>パルス幅</a:t>
            </a:r>
            <a:r>
              <a:rPr lang="en-US" altLang="ja-JP" sz="2000" dirty="0" smtClean="0"/>
              <a:t>100 </a:t>
            </a:r>
            <a:r>
              <a:rPr lang="en-US" altLang="ja-JP" sz="2000" dirty="0" err="1" smtClean="0"/>
              <a:t>fs</a:t>
            </a:r>
          </a:p>
          <a:p>
            <a:r>
              <a:rPr lang="ja-JP" altLang="ja-JP" sz="2000" dirty="0" smtClean="0"/>
              <a:t>中心波長</a:t>
            </a:r>
            <a:r>
              <a:rPr lang="en-US" altLang="ja-JP" sz="2000" dirty="0" smtClean="0"/>
              <a:t>1250 nm</a:t>
            </a:r>
          </a:p>
          <a:p>
            <a:r>
              <a:rPr lang="ja-JP" altLang="ja-JP" sz="2000" dirty="0" smtClean="0"/>
              <a:t>繰り返し周波数</a:t>
            </a:r>
            <a:r>
              <a:rPr lang="en-US" altLang="ja-JP" sz="2000" dirty="0" smtClean="0"/>
              <a:t>73 MHz</a:t>
            </a:r>
            <a:endParaRPr lang="ja-JP" altLang="en-US" sz="2000" dirty="0"/>
          </a:p>
        </p:txBody>
      </p:sp>
      <p:sp>
        <p:nvSpPr>
          <p:cNvPr id="8" name="正方形/長方形 7"/>
          <p:cNvSpPr/>
          <p:nvPr/>
        </p:nvSpPr>
        <p:spPr>
          <a:xfrm>
            <a:off x="7308304" y="836712"/>
            <a:ext cx="18694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/>
              <a:t>　油侵</a:t>
            </a:r>
            <a:endParaRPr lang="en-US" altLang="ja-JP" sz="2400" dirty="0" smtClean="0"/>
          </a:p>
          <a:p>
            <a:r>
              <a:rPr lang="en-US" altLang="ja-JP" sz="2400" dirty="0" smtClean="0"/>
              <a:t>N.A.=0.90</a:t>
            </a:r>
            <a:r>
              <a:rPr lang="ja-JP" altLang="ja-JP" sz="2400" dirty="0" err="1" smtClean="0"/>
              <a:t>，</a:t>
            </a:r>
            <a:endParaRPr lang="en-US" altLang="ja-JP" sz="2400" dirty="0" smtClean="0"/>
          </a:p>
          <a:p>
            <a:r>
              <a:rPr lang="en-US" altLang="ja-JP" sz="2400" dirty="0" smtClean="0"/>
              <a:t>W.D.=</a:t>
            </a:r>
            <a:r>
              <a:rPr lang="en-US" altLang="ja-JP" sz="2000" dirty="0" smtClean="0"/>
              <a:t>350μm</a:t>
            </a:r>
            <a:endParaRPr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7634" y="4432463"/>
            <a:ext cx="1702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位相調整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876645" y="4005064"/>
            <a:ext cx="10472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chemeClr val="accent2"/>
                </a:solidFill>
              </a:rPr>
              <a:t>Sync </a:t>
            </a:r>
            <a:r>
              <a:rPr lang="ja-JP" altLang="en-US" dirty="0" smtClean="0">
                <a:solidFill>
                  <a:schemeClr val="accent2"/>
                </a:solidFill>
              </a:rPr>
              <a:t>⇒</a:t>
            </a:r>
            <a:endParaRPr lang="ja-JP" altLang="en-US" dirty="0">
              <a:solidFill>
                <a:schemeClr val="accent2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2" t="11295" r="32339" b="15848"/>
          <a:stretch/>
        </p:blipFill>
        <p:spPr>
          <a:xfrm>
            <a:off x="7171397" y="4583300"/>
            <a:ext cx="1818219" cy="187687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1" t="13382" r="30399" b="16038"/>
          <a:stretch/>
        </p:blipFill>
        <p:spPr>
          <a:xfrm>
            <a:off x="4981598" y="4583300"/>
            <a:ext cx="1854206" cy="185420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4" t="13294" r="29691" b="18403"/>
          <a:stretch/>
        </p:blipFill>
        <p:spPr>
          <a:xfrm>
            <a:off x="2961812" y="4583300"/>
            <a:ext cx="2001995" cy="1876871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100638" y="4894128"/>
            <a:ext cx="26396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 smtClean="0"/>
              <a:t>スキャンを縦・横・斜めにブロックし，位相を調節した．</a:t>
            </a:r>
            <a:endParaRPr lang="en-US" altLang="ja-JP" sz="2000" dirty="0" smtClean="0"/>
          </a:p>
          <a:p>
            <a:r>
              <a:rPr lang="ja-JP" altLang="en-US" sz="2000" dirty="0" smtClean="0"/>
              <a:t>サンプルにパウダー</a:t>
            </a:r>
            <a:r>
              <a:rPr lang="en-US" altLang="ja-JP" sz="2000" dirty="0"/>
              <a:t>(LiNbO</a:t>
            </a:r>
            <a:r>
              <a:rPr lang="en-US" altLang="ja-JP" sz="2000" baseline="-25000" dirty="0"/>
              <a:t>3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)</a:t>
            </a:r>
            <a:r>
              <a:rPr lang="ja-JP" altLang="en-US" sz="2000" dirty="0" smtClean="0"/>
              <a:t>を用いた</a:t>
            </a:r>
            <a:endParaRPr lang="en-US" altLang="ja-JP" sz="2000" dirty="0" smtClean="0"/>
          </a:p>
        </p:txBody>
      </p:sp>
      <p:sp>
        <p:nvSpPr>
          <p:cNvPr id="15" name="右矢印 14"/>
          <p:cNvSpPr/>
          <p:nvPr/>
        </p:nvSpPr>
        <p:spPr bwMode="auto">
          <a:xfrm>
            <a:off x="6768587" y="5276730"/>
            <a:ext cx="522058" cy="490009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9" name="下矢印 8"/>
          <p:cNvSpPr/>
          <p:nvPr/>
        </p:nvSpPr>
        <p:spPr bwMode="auto">
          <a:xfrm rot="8322289">
            <a:off x="5300148" y="3151047"/>
            <a:ext cx="200289" cy="311673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8646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455876" y="221843"/>
            <a:ext cx="223224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測定結果</a:t>
            </a:r>
            <a:endParaRPr kumimoji="1" lang="en-US" altLang="ja-JP" sz="4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55794" y="13571"/>
            <a:ext cx="2588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サンプル：</a:t>
            </a:r>
            <a:r>
              <a:rPr lang="ja-JP" altLang="en-US" sz="1400" dirty="0" smtClean="0"/>
              <a:t>ヒト骨動脈切片</a:t>
            </a:r>
            <a:endParaRPr kumimoji="1" lang="en-US" altLang="ja-JP" sz="1400" dirty="0" smtClean="0"/>
          </a:p>
          <a:p>
            <a:r>
              <a:rPr lang="ja-JP" altLang="en-US" sz="1400" dirty="0" smtClean="0"/>
              <a:t>入射パワー：</a:t>
            </a:r>
            <a:r>
              <a:rPr lang="en-US" altLang="ja-JP" sz="1400" dirty="0"/>
              <a:t>4</a:t>
            </a:r>
            <a:r>
              <a:rPr lang="en-US" altLang="ja-JP" sz="1400" dirty="0" smtClean="0"/>
              <a:t>0mW</a:t>
            </a:r>
          </a:p>
          <a:p>
            <a:r>
              <a:rPr kumimoji="1" lang="ja-JP" altLang="en-US" sz="1400" dirty="0" smtClean="0"/>
              <a:t>視野：</a:t>
            </a:r>
            <a:r>
              <a:rPr kumimoji="1" lang="en-US" altLang="ja-JP" sz="1400" dirty="0" smtClean="0"/>
              <a:t>400μm*400μm</a:t>
            </a:r>
            <a:endParaRPr kumimoji="1" lang="ja-JP" altLang="en-US" sz="1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275175" y="6317034"/>
            <a:ext cx="2336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取得時間　</a:t>
            </a:r>
            <a:r>
              <a:rPr kumimoji="1" lang="en-US" altLang="ja-JP" sz="2000" dirty="0" smtClean="0"/>
              <a:t>2</a:t>
            </a:r>
            <a:r>
              <a:rPr kumimoji="1" lang="ja-JP" altLang="en-US" sz="2000" dirty="0" smtClean="0"/>
              <a:t>秒</a:t>
            </a:r>
            <a:endParaRPr kumimoji="1" lang="en-US" altLang="ja-JP" sz="2000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820961" y="6341258"/>
            <a:ext cx="2399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　</a:t>
            </a:r>
            <a:r>
              <a:rPr lang="en-US" altLang="ja-JP" sz="2000" dirty="0" smtClean="0"/>
              <a:t>0.1</a:t>
            </a:r>
            <a:r>
              <a:rPr lang="ja-JP" altLang="en-US" sz="2000" dirty="0" smtClean="0"/>
              <a:t>秒</a:t>
            </a:r>
            <a:r>
              <a:rPr lang="en-US" altLang="ja-JP" sz="2000" dirty="0" smtClean="0"/>
              <a:t>*30</a:t>
            </a:r>
            <a:r>
              <a:rPr lang="ja-JP" altLang="en-US" sz="2000" dirty="0" smtClean="0"/>
              <a:t>回　</a:t>
            </a:r>
            <a:r>
              <a:rPr lang="en-US" altLang="ja-JP" sz="2000" dirty="0" smtClean="0"/>
              <a:t>3</a:t>
            </a:r>
            <a:r>
              <a:rPr lang="ja-JP" altLang="en-US" sz="2000" dirty="0" smtClean="0"/>
              <a:t>秒</a:t>
            </a:r>
            <a:endParaRPr kumimoji="1" lang="en-US" altLang="ja-JP" sz="2000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3" t="22263" r="16432" b="21398"/>
          <a:stretch/>
        </p:blipFill>
        <p:spPr>
          <a:xfrm>
            <a:off x="187188" y="2325168"/>
            <a:ext cx="4024771" cy="391599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2" t="21719" r="42102" b="15848"/>
          <a:stretch/>
        </p:blipFill>
        <p:spPr>
          <a:xfrm>
            <a:off x="4932042" y="2391244"/>
            <a:ext cx="4006164" cy="3893400"/>
          </a:xfrm>
          <a:prstGeom prst="rect">
            <a:avLst/>
          </a:prstGeom>
        </p:spPr>
      </p:pic>
      <p:cxnSp>
        <p:nvCxnSpPr>
          <p:cNvPr id="17" name="直線コネクタ 16"/>
          <p:cNvCxnSpPr/>
          <p:nvPr/>
        </p:nvCxnSpPr>
        <p:spPr bwMode="auto">
          <a:xfrm>
            <a:off x="4572000" y="1124744"/>
            <a:ext cx="0" cy="561662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8" t="-1608" r="18773" b="15323"/>
          <a:stretch/>
        </p:blipFill>
        <p:spPr>
          <a:xfrm>
            <a:off x="792539" y="1401653"/>
            <a:ext cx="2560282" cy="816453"/>
          </a:xfrm>
          <a:prstGeom prst="rect">
            <a:avLst/>
          </a:prstGeom>
        </p:spPr>
      </p:pic>
      <p:pic>
        <p:nvPicPr>
          <p:cNvPr id="20" name="Picture 2" descr="http://butsurikan.axst.org/basic/wave/image/seigen_shinpuku540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9" t="8937" r="7756" b="18175"/>
          <a:stretch/>
        </p:blipFill>
        <p:spPr bwMode="auto">
          <a:xfrm>
            <a:off x="5472381" y="1368626"/>
            <a:ext cx="3112315" cy="88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344488" y="69269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i="1" dirty="0" smtClean="0">
                <a:solidFill>
                  <a:srgbClr val="FF0000"/>
                </a:solidFill>
              </a:rPr>
              <a:t>Ramp wave</a:t>
            </a:r>
            <a:br>
              <a:rPr kumimoji="1" lang="en-US" altLang="ja-JP" i="1" dirty="0" smtClean="0">
                <a:solidFill>
                  <a:srgbClr val="FF0000"/>
                </a:solidFill>
              </a:rPr>
            </a:br>
            <a:r>
              <a:rPr kumimoji="1" lang="en-US" altLang="ja-JP" i="1" dirty="0" smtClean="0">
                <a:solidFill>
                  <a:srgbClr val="FF0000"/>
                </a:solidFill>
              </a:rPr>
              <a:t> </a:t>
            </a:r>
            <a:r>
              <a:rPr lang="en-US" altLang="ja-JP" i="1" dirty="0" smtClean="0">
                <a:solidFill>
                  <a:srgbClr val="FF0000"/>
                </a:solidFill>
              </a:rPr>
              <a:t>(fast: 140Hz, slow: 0.5Hz)</a:t>
            </a:r>
            <a:endParaRPr kumimoji="1" lang="ja-JP" altLang="en-US" i="1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292080" y="69269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i="1" dirty="0" smtClean="0">
                <a:solidFill>
                  <a:srgbClr val="FF0000"/>
                </a:solidFill>
              </a:rPr>
              <a:t>Sinusoidal wave</a:t>
            </a:r>
            <a:br>
              <a:rPr kumimoji="1" lang="en-US" altLang="ja-JP" i="1" dirty="0" smtClean="0">
                <a:solidFill>
                  <a:srgbClr val="FF0000"/>
                </a:solidFill>
              </a:rPr>
            </a:br>
            <a:r>
              <a:rPr kumimoji="1" lang="en-US" altLang="ja-JP" i="1" dirty="0" smtClean="0">
                <a:solidFill>
                  <a:srgbClr val="FF0000"/>
                </a:solidFill>
              </a:rPr>
              <a:t> </a:t>
            </a:r>
            <a:r>
              <a:rPr lang="en-US" altLang="ja-JP" i="1" dirty="0" smtClean="0">
                <a:solidFill>
                  <a:srgbClr val="FF0000"/>
                </a:solidFill>
              </a:rPr>
              <a:t>(fast: 221Hz, slow: 13.5Hz)</a:t>
            </a:r>
            <a:endParaRPr kumimoji="1" lang="ja-JP" alt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494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39552" y="2276872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/>
              <a:t>　</a:t>
            </a:r>
            <a:endParaRPr lang="en-US" altLang="ja-JP" sz="4000" dirty="0"/>
          </a:p>
          <a:p>
            <a:pPr algn="ctr"/>
            <a:r>
              <a:rPr lang="ja-JP" altLang="en-US" sz="4000" dirty="0" smtClean="0"/>
              <a:t>⑤　</a:t>
            </a:r>
            <a:r>
              <a:rPr lang="en-US" altLang="ja-JP" sz="4000" dirty="0" smtClean="0"/>
              <a:t>MEMS</a:t>
            </a:r>
            <a:r>
              <a:rPr lang="ja-JP" altLang="en-US" sz="4000" dirty="0" smtClean="0"/>
              <a:t>系</a:t>
            </a:r>
            <a:r>
              <a:rPr lang="ja-JP" altLang="en-US" sz="4000" dirty="0"/>
              <a:t>による</a:t>
            </a:r>
            <a:r>
              <a:rPr lang="ja-JP" altLang="en-US" sz="4000" dirty="0" smtClean="0"/>
              <a:t>イメージング</a:t>
            </a:r>
            <a:endParaRPr lang="en-US" altLang="ja-JP" sz="4000" dirty="0" smtClean="0"/>
          </a:p>
          <a:p>
            <a:pPr algn="ctr"/>
            <a:r>
              <a:rPr lang="en-US" altLang="ja-JP" sz="4000" dirty="0" smtClean="0"/>
              <a:t>@FPGA</a:t>
            </a:r>
            <a:r>
              <a:rPr lang="ja-JP" altLang="en-US" sz="4000" dirty="0"/>
              <a:t>　</a:t>
            </a:r>
            <a:endParaRPr lang="en-US" altLang="ja-JP" sz="4000" dirty="0"/>
          </a:p>
        </p:txBody>
      </p:sp>
    </p:spTree>
    <p:extLst>
      <p:ext uri="{BB962C8B-B14F-4D97-AF65-F5344CB8AC3E}">
        <p14:creationId xmlns:p14="http://schemas.microsoft.com/office/powerpoint/2010/main" val="58024118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MEM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333" y="1998074"/>
            <a:ext cx="5999163" cy="324875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910328" y="5357614"/>
            <a:ext cx="2274298" cy="77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46" i="1" dirty="0">
                <a:solidFill>
                  <a:srgbClr val="0000FF"/>
                </a:solidFill>
              </a:rPr>
              <a:t>2D MEMS mirror</a:t>
            </a:r>
          </a:p>
          <a:p>
            <a:r>
              <a:rPr lang="en-US" altLang="ja-JP" sz="1292" i="1" dirty="0">
                <a:solidFill>
                  <a:srgbClr val="0000FF"/>
                </a:solidFill>
              </a:rPr>
              <a:t>Fast : ±25°max </a:t>
            </a:r>
            <a:r>
              <a:rPr lang="ja-JP" altLang="en-US" sz="1292" i="1" dirty="0">
                <a:solidFill>
                  <a:srgbClr val="0000FF"/>
                </a:solidFill>
              </a:rPr>
              <a:t>＠</a:t>
            </a:r>
            <a:r>
              <a:rPr lang="en-US" altLang="ja-JP" sz="1292" i="1" dirty="0">
                <a:solidFill>
                  <a:srgbClr val="0000FF"/>
                </a:solidFill>
              </a:rPr>
              <a:t>22.1kHz</a:t>
            </a:r>
          </a:p>
          <a:p>
            <a:r>
              <a:rPr lang="en-US" altLang="ja-JP" sz="1292" i="1" dirty="0">
                <a:solidFill>
                  <a:srgbClr val="0000FF"/>
                </a:solidFill>
              </a:rPr>
              <a:t>Slow :±18°max </a:t>
            </a:r>
            <a:r>
              <a:rPr lang="ja-JP" altLang="en-US" sz="1292" i="1" dirty="0">
                <a:solidFill>
                  <a:srgbClr val="0000FF"/>
                </a:solidFill>
              </a:rPr>
              <a:t>＠</a:t>
            </a:r>
            <a:r>
              <a:rPr lang="en-US" altLang="ja-JP" sz="1292" i="1" dirty="0">
                <a:solidFill>
                  <a:srgbClr val="0000FF"/>
                </a:solidFill>
              </a:rPr>
              <a:t>1.35kHz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0" y="82845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/>
              <a:t>セットアップ</a:t>
            </a:r>
            <a:endParaRPr lang="ja-JP" altLang="en-US" sz="4000" spc="-138" dirty="0"/>
          </a:p>
        </p:txBody>
      </p:sp>
      <p:sp>
        <p:nvSpPr>
          <p:cNvPr id="3" name="正方形/長方形 2"/>
          <p:cNvSpPr/>
          <p:nvPr/>
        </p:nvSpPr>
        <p:spPr bwMode="auto">
          <a:xfrm>
            <a:off x="4618231" y="4219244"/>
            <a:ext cx="612576" cy="66468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ja-JP" altLang="en-US" sz="1846"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" t="10466" r="5670" b="5857"/>
          <a:stretch/>
        </p:blipFill>
        <p:spPr>
          <a:xfrm>
            <a:off x="3256722" y="5321823"/>
            <a:ext cx="1132896" cy="833418"/>
          </a:xfrm>
          <a:prstGeom prst="rect">
            <a:avLst/>
          </a:prstGeom>
        </p:spPr>
      </p:pic>
      <p:sp>
        <p:nvSpPr>
          <p:cNvPr id="5" name="四角形吹き出し 4"/>
          <p:cNvSpPr/>
          <p:nvPr/>
        </p:nvSpPr>
        <p:spPr bwMode="auto">
          <a:xfrm>
            <a:off x="3256722" y="5216456"/>
            <a:ext cx="1132896" cy="1020856"/>
          </a:xfrm>
          <a:prstGeom prst="wedgeRectCallout">
            <a:avLst>
              <a:gd name="adj1" fmla="val 85653"/>
              <a:gd name="adj2" fmla="val -89563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ja-JP" altLang="en-US" sz="1846"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433180" y="4883934"/>
            <a:ext cx="1661723" cy="660437"/>
          </a:xfrm>
          <a:prstGeom prst="rect">
            <a:avLst/>
          </a:prstGeom>
          <a:noFill/>
          <a:ln w="254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846" b="1" dirty="0">
                <a:solidFill>
                  <a:srgbClr val="FF0000"/>
                </a:solidFill>
              </a:rPr>
              <a:t>MEMS mirror</a:t>
            </a:r>
          </a:p>
          <a:p>
            <a:pPr algn="ctr"/>
            <a:r>
              <a:rPr lang="en-US" altLang="ja-JP" sz="1846" b="1" dirty="0">
                <a:solidFill>
                  <a:srgbClr val="FF0000"/>
                </a:solidFill>
              </a:rPr>
              <a:t>(internal)</a:t>
            </a:r>
            <a:endParaRPr lang="ja-JP" altLang="en-US" sz="1846" b="1" dirty="0">
              <a:solidFill>
                <a:srgbClr val="FF0000"/>
              </a:solidFill>
            </a:endParaRPr>
          </a:p>
        </p:txBody>
      </p:sp>
      <p:sp>
        <p:nvSpPr>
          <p:cNvPr id="9" name="左矢印 8"/>
          <p:cNvSpPr/>
          <p:nvPr/>
        </p:nvSpPr>
        <p:spPr bwMode="auto">
          <a:xfrm>
            <a:off x="4433180" y="3094811"/>
            <a:ext cx="2525819" cy="265876"/>
          </a:xfrm>
          <a:prstGeom prst="leftArrow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ja-JP" altLang="en-US" sz="1846"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3563888" y="3484391"/>
            <a:ext cx="465282" cy="664689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ja-JP" altLang="en-US" sz="1846"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22" name="左矢印 21"/>
          <p:cNvSpPr/>
          <p:nvPr/>
        </p:nvSpPr>
        <p:spPr bwMode="auto">
          <a:xfrm rot="5400000">
            <a:off x="3480801" y="3650565"/>
            <a:ext cx="581605" cy="271414"/>
          </a:xfrm>
          <a:prstGeom prst="leftArrow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ja-JP" altLang="en-US" sz="1846"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389961" y="3629422"/>
            <a:ext cx="1322798" cy="603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62" i="1" dirty="0">
                <a:solidFill>
                  <a:srgbClr val="008000"/>
                </a:solidFill>
              </a:rPr>
              <a:t>Mirror angle</a:t>
            </a:r>
          </a:p>
          <a:p>
            <a:pPr algn="ctr"/>
            <a:r>
              <a:rPr lang="en-US" altLang="ja-JP" sz="1662" i="1" dirty="0">
                <a:solidFill>
                  <a:srgbClr val="008000"/>
                </a:solidFill>
              </a:rPr>
              <a:t>(X, Y)</a:t>
            </a:r>
            <a:endParaRPr lang="ja-JP" altLang="en-US" sz="1662" i="1" dirty="0">
              <a:solidFill>
                <a:srgbClr val="008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254674" y="2765326"/>
            <a:ext cx="1263487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62" i="1" dirty="0">
                <a:solidFill>
                  <a:srgbClr val="008000"/>
                </a:solidFill>
              </a:rPr>
              <a:t>SHG signal</a:t>
            </a:r>
            <a:endParaRPr lang="ja-JP" altLang="en-US" sz="1662" i="1" dirty="0">
              <a:solidFill>
                <a:srgbClr val="008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49639" y="1914731"/>
            <a:ext cx="2286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・サンプリングレート</a:t>
            </a:r>
            <a:endParaRPr kumimoji="1" lang="en-US" altLang="ja-JP" sz="1600" dirty="0" smtClean="0"/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　　　＝</a:t>
            </a:r>
            <a:r>
              <a:rPr lang="en-US" altLang="ja-JP" sz="1600" dirty="0" smtClean="0"/>
              <a:t>20MH</a:t>
            </a:r>
            <a:r>
              <a:rPr lang="ja-JP" altLang="en-US" sz="1600" dirty="0" err="1" smtClean="0"/>
              <a:t>ｚ</a:t>
            </a:r>
            <a:endParaRPr lang="en-US" altLang="ja-JP" sz="1600" dirty="0" smtClean="0"/>
          </a:p>
          <a:p>
            <a:endParaRPr lang="en-US" altLang="ja-JP" sz="1600" dirty="0" smtClean="0"/>
          </a:p>
          <a:p>
            <a:r>
              <a:rPr lang="ja-JP" altLang="en-US" sz="1600" dirty="0" smtClean="0"/>
              <a:t>・要素数 ＝ </a:t>
            </a:r>
            <a:r>
              <a:rPr lang="en-US" altLang="ja-JP" sz="1600" dirty="0" smtClean="0"/>
              <a:t>200,000</a:t>
            </a:r>
          </a:p>
          <a:p>
            <a:endParaRPr kumimoji="1" lang="en-US" altLang="ja-JP" sz="1600" dirty="0" smtClean="0"/>
          </a:p>
          <a:p>
            <a:r>
              <a:rPr kumimoji="1" lang="ja-JP" altLang="en-US" sz="1600" dirty="0" smtClean="0"/>
              <a:t>・</a:t>
            </a:r>
            <a:r>
              <a:rPr lang="ja-JP" altLang="en-US" sz="1600" dirty="0" smtClean="0"/>
              <a:t>取得時間　約</a:t>
            </a:r>
            <a:r>
              <a:rPr lang="en-US" altLang="ja-JP" sz="1600" dirty="0" smtClean="0"/>
              <a:t>0.2</a:t>
            </a:r>
            <a:r>
              <a:rPr lang="ja-JP" altLang="en-US" sz="1600" dirty="0" smtClean="0"/>
              <a:t>秒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412750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96612" y="1338460"/>
            <a:ext cx="184731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ja-JP" altLang="en-US" sz="1662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39594" y="1471712"/>
            <a:ext cx="2590774" cy="43319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ja-JP" sz="2215" dirty="0">
                <a:solidFill>
                  <a:schemeClr val="bg1"/>
                </a:solidFill>
              </a:rPr>
              <a:t>Optical photograph</a:t>
            </a:r>
            <a:endParaRPr lang="ja-JP" altLang="en-US" sz="2215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61261" y="1434932"/>
            <a:ext cx="3786614" cy="43319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ja-JP" sz="2215" dirty="0">
                <a:solidFill>
                  <a:schemeClr val="bg1"/>
                </a:solidFill>
              </a:rPr>
              <a:t>SHG image (200µm*200µm)</a:t>
            </a:r>
            <a:endParaRPr lang="ja-JP" altLang="en-US" sz="2215" dirty="0">
              <a:solidFill>
                <a:schemeClr val="bg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7" t="9051" r="12201" b="46850"/>
          <a:stretch/>
        </p:blipFill>
        <p:spPr>
          <a:xfrm>
            <a:off x="568988" y="2212066"/>
            <a:ext cx="3819414" cy="3730590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 bwMode="auto">
          <a:xfrm>
            <a:off x="2753889" y="3573016"/>
            <a:ext cx="332345" cy="26587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ja-JP" altLang="en-US" sz="1846"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455876" y="221843"/>
            <a:ext cx="223224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測定結果</a:t>
            </a:r>
            <a:endParaRPr kumimoji="1" lang="en-US" altLang="ja-JP" sz="4000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555794" y="13571"/>
            <a:ext cx="2588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サンプル：</a:t>
            </a:r>
            <a:r>
              <a:rPr lang="en-US" altLang="ja-JP" sz="1400" dirty="0"/>
              <a:t> LiNbO</a:t>
            </a:r>
            <a:r>
              <a:rPr lang="en-US" altLang="ja-JP" sz="1400" baseline="-25000" dirty="0"/>
              <a:t>3</a:t>
            </a:r>
            <a:r>
              <a:rPr lang="en-US" altLang="ja-JP" sz="1400" dirty="0"/>
              <a:t> </a:t>
            </a:r>
            <a:r>
              <a:rPr lang="en-US" altLang="ja-JP" sz="1400" dirty="0" smtClean="0"/>
              <a:t>powder</a:t>
            </a:r>
          </a:p>
          <a:p>
            <a:r>
              <a:rPr lang="ja-JP" altLang="en-US" sz="1400" dirty="0" smtClean="0"/>
              <a:t>入射パワー：</a:t>
            </a:r>
            <a:r>
              <a:rPr lang="en-US" altLang="ja-JP" sz="1400" dirty="0" smtClean="0"/>
              <a:t>10mW</a:t>
            </a:r>
          </a:p>
          <a:p>
            <a:r>
              <a:rPr kumimoji="1" lang="ja-JP" altLang="en-US" sz="1400" dirty="0" smtClean="0"/>
              <a:t>視野：</a:t>
            </a:r>
            <a:r>
              <a:rPr kumimoji="1" lang="en-US" altLang="ja-JP" sz="1400" dirty="0" smtClean="0"/>
              <a:t>200μm*200μm</a:t>
            </a:r>
            <a:endParaRPr kumimoji="1" lang="ja-JP" altLang="en-US" sz="1400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7" t="10847" r="25266" b="16634"/>
          <a:stretch/>
        </p:blipFill>
        <p:spPr>
          <a:xfrm>
            <a:off x="5091579" y="2099622"/>
            <a:ext cx="3821040" cy="373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46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83673" y="620688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 smtClean="0"/>
              <a:t>⑥まとめ</a:t>
            </a:r>
            <a:endParaRPr kumimoji="1" lang="ja-JP" altLang="en-US" sz="4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04669" y="1772816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・</a:t>
            </a:r>
            <a:r>
              <a:rPr kumimoji="1" lang="en-US" altLang="ja-JP" sz="2800" dirty="0" smtClean="0"/>
              <a:t>FPGA</a:t>
            </a:r>
            <a:r>
              <a:rPr lang="ja-JP" altLang="en-US" sz="2800" dirty="0" smtClean="0"/>
              <a:t>を用いたデータ取得＆イメージング</a:t>
            </a:r>
            <a:endParaRPr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システムを構築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05910" y="2967514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・</a:t>
            </a:r>
            <a:r>
              <a:rPr kumimoji="1" lang="en-US" altLang="ja-JP" sz="2800" dirty="0" smtClean="0"/>
              <a:t>MEMS</a:t>
            </a:r>
            <a:r>
              <a:rPr kumimoji="1" lang="ja-JP" altLang="en-US" sz="2800" dirty="0" smtClean="0"/>
              <a:t>ミラーを用いた系を構築</a:t>
            </a:r>
            <a:endParaRPr kumimoji="1"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イメージングを試みた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87624" y="5301208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・その他の手法による小型化の検討？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13882" y="4581128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/>
              <a:t>今後の予定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2633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66410" y="548680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/>
              <a:t>発表内容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99592" y="1844824"/>
            <a:ext cx="734481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① </a:t>
            </a:r>
            <a:r>
              <a:rPr lang="ja-JP" altLang="en-US" sz="3600" dirty="0" smtClean="0"/>
              <a:t>イントロダクション</a:t>
            </a:r>
            <a:endParaRPr lang="en-US" altLang="ja-JP" sz="3600" dirty="0" smtClean="0"/>
          </a:p>
          <a:p>
            <a:endParaRPr lang="en-US" altLang="ja-JP" sz="1600" dirty="0"/>
          </a:p>
          <a:p>
            <a:r>
              <a:rPr lang="ja-JP" altLang="en-US" sz="3600" dirty="0"/>
              <a:t>② </a:t>
            </a:r>
            <a:r>
              <a:rPr lang="ja-JP" altLang="en-US" sz="3600" dirty="0" smtClean="0"/>
              <a:t>前回の実施内容</a:t>
            </a:r>
            <a:r>
              <a:rPr lang="ja-JP" altLang="en-US" sz="3600" dirty="0"/>
              <a:t>　</a:t>
            </a:r>
            <a:endParaRPr lang="en-US" altLang="ja-JP" sz="3600" dirty="0"/>
          </a:p>
          <a:p>
            <a:endParaRPr lang="en-US" altLang="ja-JP" sz="1600" dirty="0" smtClean="0"/>
          </a:p>
          <a:p>
            <a:r>
              <a:rPr lang="ja-JP" altLang="en-US" sz="3600" dirty="0" smtClean="0"/>
              <a:t>③ </a:t>
            </a:r>
            <a:r>
              <a:rPr lang="en-US" altLang="ja-JP" sz="3600" dirty="0" smtClean="0"/>
              <a:t>FPGA</a:t>
            </a:r>
            <a:r>
              <a:rPr lang="ja-JP" altLang="en-US" sz="3600" dirty="0" smtClean="0"/>
              <a:t>のシステム構築</a:t>
            </a:r>
            <a:endParaRPr lang="en-US" altLang="ja-JP" sz="1600" dirty="0" smtClean="0"/>
          </a:p>
          <a:p>
            <a:r>
              <a:rPr lang="ja-JP" altLang="en-US" sz="3600" dirty="0" smtClean="0"/>
              <a:t>④ </a:t>
            </a:r>
            <a:r>
              <a:rPr lang="en-US" altLang="ja-JP" sz="3600" dirty="0" smtClean="0"/>
              <a:t>FPGA</a:t>
            </a:r>
            <a:r>
              <a:rPr lang="ja-JP" altLang="en-US" sz="3600" dirty="0" smtClean="0"/>
              <a:t>イメージング＠従来系</a:t>
            </a:r>
            <a:endParaRPr lang="en-US" altLang="ja-JP" sz="3600" dirty="0" smtClean="0"/>
          </a:p>
          <a:p>
            <a:endParaRPr lang="en-US" altLang="ja-JP" sz="1600" dirty="0" smtClean="0"/>
          </a:p>
          <a:p>
            <a:r>
              <a:rPr lang="ja-JP" altLang="en-US" sz="3600" dirty="0" smtClean="0"/>
              <a:t>⑤ </a:t>
            </a:r>
            <a:r>
              <a:rPr lang="en-US" altLang="ja-JP" sz="3600" dirty="0" smtClean="0"/>
              <a:t>FPGA</a:t>
            </a:r>
            <a:r>
              <a:rPr lang="ja-JP" altLang="en-US" sz="3600" dirty="0" smtClean="0"/>
              <a:t>イメージング＠</a:t>
            </a:r>
            <a:r>
              <a:rPr lang="en-US" altLang="ja-JP" sz="3600" dirty="0" smtClean="0"/>
              <a:t>MEMS</a:t>
            </a:r>
            <a:r>
              <a:rPr lang="ja-JP" altLang="en-US" sz="3600" dirty="0" smtClean="0"/>
              <a:t>系</a:t>
            </a:r>
            <a:endParaRPr lang="en-US" altLang="ja-JP" sz="3600" dirty="0" smtClean="0"/>
          </a:p>
          <a:p>
            <a:endParaRPr lang="en-US" altLang="ja-JP" sz="800" dirty="0" smtClean="0"/>
          </a:p>
          <a:p>
            <a:r>
              <a:rPr lang="ja-JP" altLang="en-US" sz="3600" dirty="0" smtClean="0"/>
              <a:t>⑥ まとめ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690347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9512" y="495489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SHG</a:t>
            </a:r>
            <a:r>
              <a:rPr lang="ja-JP" altLang="en-US" sz="2800" dirty="0" smtClean="0"/>
              <a:t>顕微鏡</a:t>
            </a:r>
            <a:endParaRPr kumimoji="1" lang="ja-JP" altLang="en-US" sz="2800" dirty="0"/>
          </a:p>
        </p:txBody>
      </p:sp>
      <p:grpSp>
        <p:nvGrpSpPr>
          <p:cNvPr id="29" name="グループ化 28"/>
          <p:cNvGrpSpPr/>
          <p:nvPr/>
        </p:nvGrpSpPr>
        <p:grpSpPr>
          <a:xfrm>
            <a:off x="4768129" y="3198258"/>
            <a:ext cx="3528392" cy="2602552"/>
            <a:chOff x="587582" y="4426387"/>
            <a:chExt cx="3336346" cy="2427947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719394" y="4426387"/>
              <a:ext cx="2956582" cy="2113762"/>
              <a:chOff x="585164" y="2708920"/>
              <a:chExt cx="2690692" cy="2088232"/>
            </a:xfrm>
          </p:grpSpPr>
          <p:grpSp>
            <p:nvGrpSpPr>
              <p:cNvPr id="4" name="グループ化 1"/>
              <p:cNvGrpSpPr/>
              <p:nvPr/>
            </p:nvGrpSpPr>
            <p:grpSpPr>
              <a:xfrm>
                <a:off x="585164" y="2708920"/>
                <a:ext cx="2330652" cy="2088232"/>
                <a:chOff x="681114" y="1482625"/>
                <a:chExt cx="2886143" cy="3575947"/>
              </a:xfrm>
            </p:grpSpPr>
            <p:pic>
              <p:nvPicPr>
                <p:cNvPr id="5" name="Picture 24" descr="790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/>
                <a:srcRect l="9338" r="37006" b="40343"/>
                <a:stretch/>
              </p:blipFill>
              <p:spPr bwMode="auto">
                <a:xfrm>
                  <a:off x="681114" y="1482625"/>
                  <a:ext cx="2886143" cy="3575947"/>
                </a:xfrm>
                <a:prstGeom prst="rect">
                  <a:avLst/>
                </a:prstGeom>
                <a:noFill/>
              </p:spPr>
            </p:pic>
            <p:sp>
              <p:nvSpPr>
                <p:cNvPr id="6" name="Rectangle 28"/>
                <p:cNvSpPr>
                  <a:spLocks noChangeArrowheads="1"/>
                </p:cNvSpPr>
                <p:nvPr/>
              </p:nvSpPr>
              <p:spPr bwMode="auto">
                <a:xfrm>
                  <a:off x="1310776" y="2727935"/>
                  <a:ext cx="143608" cy="57626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7" name="グループ化 11"/>
              <p:cNvGrpSpPr/>
              <p:nvPr/>
            </p:nvGrpSpPr>
            <p:grpSpPr>
              <a:xfrm>
                <a:off x="2411760" y="3821444"/>
                <a:ext cx="864096" cy="957236"/>
                <a:chOff x="5655321" y="3457664"/>
                <a:chExt cx="1580975" cy="2049285"/>
              </a:xfrm>
            </p:grpSpPr>
            <p:pic>
              <p:nvPicPr>
                <p:cNvPr id="8" name="Picture 25" descr="DSCN0885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655321" y="3457664"/>
                  <a:ext cx="1553886" cy="2026361"/>
                </a:xfrm>
                <a:prstGeom prst="rect">
                  <a:avLst/>
                </a:prstGeom>
                <a:noFill/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9" name="Rectangle 26"/>
                <p:cNvSpPr>
                  <a:spLocks noChangeArrowheads="1"/>
                </p:cNvSpPr>
                <p:nvPr/>
              </p:nvSpPr>
              <p:spPr bwMode="auto">
                <a:xfrm>
                  <a:off x="5655321" y="3481866"/>
                  <a:ext cx="1580975" cy="2025083"/>
                </a:xfrm>
                <a:prstGeom prst="rect">
                  <a:avLst/>
                </a:prstGeom>
                <a:noFill/>
                <a:ln w="7620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sp>
            <p:nvSpPr>
              <p:cNvPr id="10" name="Line 27"/>
              <p:cNvSpPr>
                <a:spLocks noChangeShapeType="1"/>
              </p:cNvSpPr>
              <p:nvPr/>
            </p:nvSpPr>
            <p:spPr bwMode="auto">
              <a:xfrm flipH="1" flipV="1">
                <a:off x="1475653" y="3789039"/>
                <a:ext cx="936107" cy="50566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13" name="テキスト ボックス 12"/>
            <p:cNvSpPr txBox="1"/>
            <p:nvPr/>
          </p:nvSpPr>
          <p:spPr>
            <a:xfrm>
              <a:off x="587582" y="6546557"/>
              <a:ext cx="33363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dirty="0" smtClean="0"/>
                <a:t>計測風景</a:t>
              </a:r>
              <a:r>
                <a:rPr kumimoji="1" lang="en-US" altLang="ja-JP" sz="1400" dirty="0" smtClean="0"/>
                <a:t>@</a:t>
              </a:r>
              <a:r>
                <a:rPr lang="ja-JP" altLang="en-US" sz="1400" dirty="0" smtClean="0"/>
                <a:t>従来</a:t>
              </a:r>
              <a:r>
                <a:rPr lang="en-US" altLang="ja-JP" sz="1400" dirty="0"/>
                <a:t>SHG</a:t>
              </a:r>
              <a:r>
                <a:rPr lang="ja-JP" altLang="en-US" sz="1400" dirty="0"/>
                <a:t>顕微鏡</a:t>
              </a:r>
              <a:endParaRPr kumimoji="1" lang="ja-JP" altLang="en-US" sz="1400" dirty="0"/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5402142" y="5856353"/>
            <a:ext cx="3923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臨床応用</a:t>
            </a:r>
            <a:endParaRPr lang="en-US" altLang="ja-JP" sz="2800" dirty="0" smtClean="0"/>
          </a:p>
          <a:p>
            <a:r>
              <a:rPr lang="ja-JP" altLang="en-US" sz="2000" dirty="0"/>
              <a:t> 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⇒ 医療施設での利用</a:t>
            </a:r>
            <a:endParaRPr kumimoji="1" lang="en-US" altLang="ja-JP" sz="2800" dirty="0">
              <a:solidFill>
                <a:srgbClr val="FF0000"/>
              </a:solidFill>
            </a:endParaRPr>
          </a:p>
        </p:txBody>
      </p:sp>
      <p:pic>
        <p:nvPicPr>
          <p:cNvPr id="23" name="図 22" descr="SHG顕微鏡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24541" y="1"/>
            <a:ext cx="3481949" cy="2370994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25" name="グループ化 24"/>
          <p:cNvGrpSpPr/>
          <p:nvPr/>
        </p:nvGrpSpPr>
        <p:grpSpPr>
          <a:xfrm>
            <a:off x="573449" y="2334446"/>
            <a:ext cx="2833131" cy="3036233"/>
            <a:chOff x="5761960" y="3178162"/>
            <a:chExt cx="2300867" cy="2408405"/>
          </a:xfrm>
        </p:grpSpPr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960" y="3178162"/>
              <a:ext cx="2300867" cy="2325431"/>
            </a:xfrm>
            <a:prstGeom prst="rect">
              <a:avLst/>
            </a:prstGeom>
          </p:spPr>
        </p:pic>
        <p:sp>
          <p:nvSpPr>
            <p:cNvPr id="24" name="テキスト ボックス 23"/>
            <p:cNvSpPr txBox="1"/>
            <p:nvPr/>
          </p:nvSpPr>
          <p:spPr>
            <a:xfrm>
              <a:off x="6035197" y="5391259"/>
              <a:ext cx="1754393" cy="195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 smtClean="0"/>
                <a:t>ラット切創治癒過程モニタリング</a:t>
              </a:r>
              <a:endParaRPr kumimoji="1" lang="ja-JP" altLang="en-US" sz="1000" dirty="0"/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573447" y="4796244"/>
            <a:ext cx="4464496" cy="1583329"/>
            <a:chOff x="611560" y="1964291"/>
            <a:chExt cx="4464496" cy="1583329"/>
          </a:xfrm>
        </p:grpSpPr>
        <p:sp>
          <p:nvSpPr>
            <p:cNvPr id="18" name="正方形/長方形 17"/>
            <p:cNvSpPr/>
            <p:nvPr/>
          </p:nvSpPr>
          <p:spPr>
            <a:xfrm>
              <a:off x="611560" y="3024400"/>
              <a:ext cx="4464496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r>
                <a:rPr lang="ja-JP" altLang="en-US" sz="2800" dirty="0">
                  <a:solidFill>
                    <a:srgbClr val="FF0000"/>
                  </a:solidFill>
                </a:rPr>
                <a:t>　</a:t>
              </a:r>
              <a:r>
                <a:rPr lang="ja-JP" altLang="en-US" sz="2800" dirty="0" smtClean="0">
                  <a:solidFill>
                    <a:srgbClr val="FF0000"/>
                  </a:solidFill>
                </a:rPr>
                <a:t> </a:t>
              </a:r>
              <a:r>
                <a:rPr lang="en-US" altLang="ja-JP" sz="2800" dirty="0" smtClean="0">
                  <a:solidFill>
                    <a:srgbClr val="FF0000"/>
                  </a:solidFill>
                </a:rPr>
                <a:t>SHG</a:t>
              </a:r>
              <a:r>
                <a:rPr lang="ja-JP" altLang="en-US" sz="2800" dirty="0" smtClean="0">
                  <a:solidFill>
                    <a:srgbClr val="FF0000"/>
                  </a:solidFill>
                </a:rPr>
                <a:t>顕微鏡の小型化</a:t>
              </a:r>
              <a:endParaRPr lang="en-US" altLang="ja-JP" sz="2800" dirty="0">
                <a:solidFill>
                  <a:srgbClr val="FF0000"/>
                </a:solidFill>
              </a:endParaRPr>
            </a:p>
          </p:txBody>
        </p:sp>
        <p:sp>
          <p:nvSpPr>
            <p:cNvPr id="26" name="下矢印 25"/>
            <p:cNvSpPr/>
            <p:nvPr/>
          </p:nvSpPr>
          <p:spPr bwMode="auto">
            <a:xfrm rot="2608675">
              <a:off x="4024067" y="1964291"/>
              <a:ext cx="525906" cy="954584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179512" y="999179"/>
            <a:ext cx="5252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従来</a:t>
            </a:r>
            <a:r>
              <a:rPr lang="ja-JP" altLang="en-US" sz="2400" dirty="0" smtClean="0"/>
              <a:t>の</a:t>
            </a:r>
            <a:r>
              <a:rPr lang="en-US" altLang="ja-JP" sz="2400" dirty="0" smtClean="0"/>
              <a:t>SHG</a:t>
            </a:r>
            <a:r>
              <a:rPr lang="ja-JP" altLang="en-US" sz="2400" dirty="0" smtClean="0"/>
              <a:t>顕微鏡</a:t>
            </a:r>
            <a:endParaRPr lang="en-US" altLang="ja-JP" sz="2400" dirty="0" smtClean="0"/>
          </a:p>
          <a:p>
            <a:pPr lvl="1"/>
            <a:r>
              <a:rPr lang="ja-JP" altLang="en-US" sz="2400" dirty="0" smtClean="0">
                <a:solidFill>
                  <a:srgbClr val="FF0000"/>
                </a:solidFill>
              </a:rPr>
              <a:t>非侵襲かつ選択的コラーゲン観察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 lvl="1"/>
            <a:r>
              <a:rPr lang="en-US" altLang="ja-JP" sz="2400" dirty="0"/>
              <a:t> </a:t>
            </a:r>
            <a:r>
              <a:rPr lang="ja-JP" altLang="en-US" sz="2400" dirty="0" smtClean="0"/>
              <a:t>⇒ ヒト光老化やラット創傷治癒</a:t>
            </a:r>
            <a:endParaRPr kumimoji="1" lang="en-US" altLang="ja-JP" sz="2400" dirty="0" smtClean="0">
              <a:solidFill>
                <a:srgbClr val="093BDD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3605920" y="2370995"/>
            <a:ext cx="49007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ja-JP" altLang="en-US" sz="2400" dirty="0" smtClean="0">
                <a:solidFill>
                  <a:srgbClr val="093BDD"/>
                </a:solidFill>
              </a:rPr>
              <a:t>大型</a:t>
            </a:r>
            <a:r>
              <a:rPr lang="ja-JP" altLang="en-US" sz="2400" dirty="0">
                <a:solidFill>
                  <a:srgbClr val="093BDD"/>
                </a:solidFill>
              </a:rPr>
              <a:t>・複雑な</a:t>
            </a:r>
            <a:r>
              <a:rPr lang="ja-JP" altLang="en-US" sz="2400" dirty="0" smtClean="0">
                <a:solidFill>
                  <a:srgbClr val="093BDD"/>
                </a:solidFill>
              </a:rPr>
              <a:t>構成</a:t>
            </a:r>
            <a:endParaRPr lang="en-US" altLang="ja-JP" sz="2400" dirty="0" smtClean="0">
              <a:solidFill>
                <a:srgbClr val="093BDD"/>
              </a:solidFill>
            </a:endParaRPr>
          </a:p>
          <a:p>
            <a:pPr lvl="1"/>
            <a:r>
              <a:rPr lang="ja-JP" altLang="en-US" sz="2400" dirty="0"/>
              <a:t> </a:t>
            </a:r>
            <a:r>
              <a:rPr lang="ja-JP" altLang="en-US" sz="2400" dirty="0" smtClean="0"/>
              <a:t>⇒ 実験室レベルの利用に制限</a:t>
            </a:r>
            <a:endParaRPr lang="en-US" altLang="ja-JP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0" y="620688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光ファイバー</a:t>
            </a:r>
            <a:r>
              <a:rPr kumimoji="1" lang="en-US" altLang="ja-JP" sz="4400" dirty="0" smtClean="0"/>
              <a:t>SHG</a:t>
            </a:r>
            <a:r>
              <a:rPr kumimoji="1" lang="ja-JP" altLang="en-US" sz="4400" dirty="0" smtClean="0"/>
              <a:t>顕微鏡</a:t>
            </a:r>
            <a:endParaRPr kumimoji="1" lang="ja-JP" altLang="en-US" sz="44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51520" y="5157192"/>
            <a:ext cx="4320480" cy="138499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FFFF00"/>
                </a:solidFill>
              </a:rPr>
              <a:t>　　小型化，簡便化，</a:t>
            </a:r>
            <a:endParaRPr lang="en-US" altLang="ja-JP" sz="2800" dirty="0" smtClean="0">
              <a:solidFill>
                <a:srgbClr val="FFFF00"/>
              </a:solidFill>
            </a:endParaRPr>
          </a:p>
          <a:p>
            <a:pPr algn="ctr"/>
            <a:r>
              <a:rPr lang="ja-JP" altLang="en-US" sz="2800" dirty="0" smtClean="0">
                <a:solidFill>
                  <a:srgbClr val="FFFF00"/>
                </a:solidFill>
              </a:rPr>
              <a:t>ロバスト，フレキシブルといった様々な利点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842792" y="1556792"/>
            <a:ext cx="4160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/>
              <a:t>走査光学系のプローブ化</a:t>
            </a:r>
            <a:endParaRPr kumimoji="1" lang="ja-JP" altLang="en-US" sz="28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875929" y="2154830"/>
            <a:ext cx="4283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走査ミラーに</a:t>
            </a:r>
            <a:r>
              <a:rPr kumimoji="1" lang="en-US" altLang="ja-JP" dirty="0" smtClean="0"/>
              <a:t>MEMS</a:t>
            </a:r>
            <a:r>
              <a:rPr kumimoji="1" lang="ja-JP" altLang="en-US" dirty="0" smtClean="0"/>
              <a:t>ミラーを用いて，ケージシステムにより一体化した顕微鏡ヘッドの構築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2267744" y="1556792"/>
            <a:ext cx="2156916" cy="1296143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20" y="1484784"/>
            <a:ext cx="4534555" cy="3384376"/>
          </a:xfrm>
          <a:prstGeom prst="rect">
            <a:avLst/>
          </a:prstGeom>
        </p:spPr>
      </p:pic>
      <p:pic>
        <p:nvPicPr>
          <p:cNvPr id="9" name="図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094" y="3506539"/>
            <a:ext cx="3998393" cy="3035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3041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79512" y="548680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 smtClean="0"/>
              <a:t>②前回ま</a:t>
            </a:r>
            <a:r>
              <a:rPr lang="ja-JP" altLang="en-US" sz="3200" dirty="0"/>
              <a:t>で</a:t>
            </a:r>
            <a:r>
              <a:rPr lang="ja-JP" altLang="en-US" sz="3200" dirty="0" smtClean="0"/>
              <a:t>の内容</a:t>
            </a:r>
            <a:endParaRPr lang="ja-JP" altLang="en-US" sz="32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5387"/>
            <a:ext cx="4032448" cy="3019466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323528" y="1133455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駆動信号の離散化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5" t="8007" r="20265" b="15309"/>
          <a:stretch/>
        </p:blipFill>
        <p:spPr>
          <a:xfrm>
            <a:off x="827584" y="3683933"/>
            <a:ext cx="3021513" cy="283960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1" t="1650" r="10889" b="11550"/>
          <a:stretch/>
        </p:blipFill>
        <p:spPr>
          <a:xfrm>
            <a:off x="4427984" y="3683933"/>
            <a:ext cx="2926251" cy="2826374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467543" y="2852936"/>
            <a:ext cx="54729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/>
              <a:t>従来系による</a:t>
            </a:r>
            <a:endParaRPr lang="en-US" altLang="ja-JP" sz="2400" dirty="0" smtClean="0"/>
          </a:p>
          <a:p>
            <a:r>
              <a:rPr lang="ja-JP" altLang="en-US" sz="2400" dirty="0" smtClean="0"/>
              <a:t>ラスタースキャンイメージング</a:t>
            </a:r>
            <a:r>
              <a:rPr lang="en-US" altLang="ja-JP" sz="2400" dirty="0" smtClean="0"/>
              <a:t>@DAQ</a:t>
            </a:r>
            <a:endParaRPr lang="ja-JP" altLang="en-US" sz="24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97251" y="170080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リサージュスキャンの複雑な軌跡を</a:t>
            </a:r>
            <a:endParaRPr kumimoji="1" lang="en-US" altLang="ja-JP" dirty="0" smtClean="0"/>
          </a:p>
          <a:p>
            <a:r>
              <a:rPr lang="ja-JP" altLang="en-US" dirty="0"/>
              <a:t>ピクセル</a:t>
            </a:r>
            <a:r>
              <a:rPr lang="ja-JP" altLang="en-US" dirty="0" smtClean="0"/>
              <a:t>にマッピング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70305" y="6543077"/>
            <a:ext cx="2243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従来スキャン</a:t>
            </a:r>
            <a:r>
              <a:rPr lang="en-US" altLang="ja-JP" sz="1400" dirty="0" smtClean="0"/>
              <a:t>(</a:t>
            </a:r>
            <a:r>
              <a:rPr lang="ja-JP" altLang="en-US" sz="1400" dirty="0" smtClean="0"/>
              <a:t>ラスター</a:t>
            </a:r>
            <a:r>
              <a:rPr lang="en-US" altLang="ja-JP" sz="1400" dirty="0" smtClean="0"/>
              <a:t>)</a:t>
            </a:r>
            <a:endParaRPr kumimoji="1" lang="ja-JP" altLang="en-US" sz="1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923624" y="6522615"/>
            <a:ext cx="1841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リサージュスキャン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56770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4848" y="2276872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/>
              <a:t>　</a:t>
            </a:r>
            <a:endParaRPr lang="en-US" altLang="ja-JP" sz="4000" dirty="0"/>
          </a:p>
          <a:p>
            <a:pPr algn="ctr"/>
            <a:r>
              <a:rPr lang="ja-JP" altLang="en-US" sz="4000" dirty="0" smtClean="0"/>
              <a:t>③　</a:t>
            </a:r>
            <a:r>
              <a:rPr lang="en-US" altLang="ja-JP" sz="4000" dirty="0" smtClean="0"/>
              <a:t>FPGA</a:t>
            </a:r>
            <a:r>
              <a:rPr lang="ja-JP" altLang="en-US" sz="4000" dirty="0" smtClean="0"/>
              <a:t>を用いたデータ取得</a:t>
            </a:r>
            <a:r>
              <a:rPr lang="ja-JP" altLang="en-US" sz="4000" dirty="0"/>
              <a:t>　</a:t>
            </a:r>
            <a:endParaRPr lang="en-US" altLang="ja-JP" sz="4000" dirty="0"/>
          </a:p>
        </p:txBody>
      </p:sp>
    </p:spTree>
    <p:extLst>
      <p:ext uri="{BB962C8B-B14F-4D97-AF65-F5344CB8AC3E}">
        <p14:creationId xmlns:p14="http://schemas.microsoft.com/office/powerpoint/2010/main" val="1531820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77" y="4016930"/>
            <a:ext cx="3771219" cy="281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179512" y="548680"/>
            <a:ext cx="4644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FPGA</a:t>
            </a:r>
            <a:r>
              <a:rPr kumimoji="1" lang="ja-JP" altLang="en-US" sz="3200" dirty="0" smtClean="0"/>
              <a:t>信号処理システム</a:t>
            </a:r>
            <a:endParaRPr kumimoji="1" lang="ja-JP" altLang="en-US" sz="3200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159077" y="1412963"/>
            <a:ext cx="3625137" cy="1200329"/>
            <a:chOff x="485546" y="2924944"/>
            <a:chExt cx="3606859" cy="1200329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485546" y="2924944"/>
              <a:ext cx="35309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MEMS</a:t>
              </a:r>
              <a:r>
                <a:rPr lang="ja-JP" altLang="en-US" sz="2400" dirty="0" smtClean="0"/>
                <a:t>駆動信号：</a:t>
              </a:r>
              <a:r>
                <a:rPr lang="ja-JP" altLang="en-US" sz="2400" u="sng" dirty="0" smtClean="0"/>
                <a:t>矩形波</a:t>
              </a:r>
              <a:endParaRPr lang="en-US" altLang="ja-JP" sz="2400" u="sng" dirty="0" smtClean="0"/>
            </a:p>
            <a:p>
              <a:r>
                <a:rPr lang="ja-JP" altLang="en-US" sz="2400" dirty="0" smtClean="0"/>
                <a:t>高速軸：</a:t>
              </a:r>
              <a:r>
                <a:rPr lang="en-US" altLang="ja-JP" sz="2400" dirty="0" smtClean="0"/>
                <a:t>44</a:t>
              </a:r>
              <a:r>
                <a:rPr kumimoji="1" lang="en-US" altLang="ja-JP" sz="2400" dirty="0" smtClean="0"/>
                <a:t>kHz(100V),</a:t>
              </a:r>
            </a:p>
            <a:p>
              <a:r>
                <a:rPr kumimoji="1" lang="ja-JP" altLang="en-US" sz="2400" dirty="0" smtClean="0"/>
                <a:t>低速軸：</a:t>
              </a:r>
              <a:r>
                <a:rPr kumimoji="1" lang="en-US" altLang="ja-JP" sz="2400" dirty="0" smtClean="0"/>
                <a:t>2.7kHz(64V)</a:t>
              </a:r>
            </a:p>
          </p:txBody>
        </p:sp>
        <p:sp>
          <p:nvSpPr>
            <p:cNvPr id="14" name="正方形/長方形 13"/>
            <p:cNvSpPr/>
            <p:nvPr/>
          </p:nvSpPr>
          <p:spPr bwMode="auto">
            <a:xfrm>
              <a:off x="492005" y="2924944"/>
              <a:ext cx="3600400" cy="432048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4073674" y="6207695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</a:rPr>
              <a:t>イメージングに必要な</a:t>
            </a:r>
            <a:r>
              <a:rPr lang="en-US" altLang="ja-JP" sz="2400" dirty="0" smtClean="0">
                <a:solidFill>
                  <a:srgbClr val="FF0000"/>
                </a:solidFill>
              </a:rPr>
              <a:t>3</a:t>
            </a:r>
            <a:r>
              <a:rPr lang="ja-JP" altLang="en-US" sz="2400" dirty="0" smtClean="0">
                <a:solidFill>
                  <a:srgbClr val="FF0000"/>
                </a:solidFill>
              </a:rPr>
              <a:t>信号を取得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59077" y="2838189"/>
            <a:ext cx="4214760" cy="954107"/>
            <a:chOff x="159077" y="2838189"/>
            <a:chExt cx="4214760" cy="954107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159077" y="2838189"/>
              <a:ext cx="421476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/>
                <a:t>(</a:t>
              </a:r>
              <a:r>
                <a:rPr lang="ja-JP" altLang="en-US" sz="1400" dirty="0" smtClean="0"/>
                <a:t>前期研究報告</a:t>
              </a:r>
              <a:r>
                <a:rPr lang="en-US" altLang="ja-JP" sz="1400" dirty="0" smtClean="0"/>
                <a:t>)</a:t>
              </a:r>
            </a:p>
            <a:p>
              <a:r>
                <a:rPr lang="ja-JP" altLang="en-US" sz="1400" dirty="0" smtClean="0"/>
                <a:t>駆動信号</a:t>
              </a:r>
              <a:r>
                <a:rPr lang="en-US" altLang="ja-JP" sz="1400" dirty="0" smtClean="0"/>
                <a:t>(</a:t>
              </a:r>
              <a:r>
                <a:rPr lang="ja-JP" altLang="en-US" sz="1400" dirty="0" smtClean="0"/>
                <a:t>矩形波</a:t>
              </a:r>
              <a:r>
                <a:rPr lang="en-US" altLang="ja-JP" sz="1400" dirty="0" smtClean="0"/>
                <a:t>) </a:t>
              </a:r>
              <a:r>
                <a:rPr lang="ja-JP" altLang="en-US" sz="1400" dirty="0" smtClean="0"/>
                <a:t>と振り角</a:t>
              </a:r>
              <a:r>
                <a:rPr lang="en-US" altLang="ja-JP" sz="1400" dirty="0" smtClean="0"/>
                <a:t>(</a:t>
              </a:r>
              <a:r>
                <a:rPr lang="ja-JP" altLang="en-US" sz="1400" dirty="0" smtClean="0"/>
                <a:t>位置情報</a:t>
              </a:r>
              <a:r>
                <a:rPr lang="en-US" altLang="ja-JP" sz="1400" dirty="0" smtClean="0"/>
                <a:t>)</a:t>
              </a:r>
              <a:r>
                <a:rPr lang="ja-JP" altLang="en-US" sz="1400" dirty="0" smtClean="0"/>
                <a:t>にフィックス</a:t>
              </a:r>
              <a:endParaRPr lang="en-US" altLang="ja-JP" sz="1400" dirty="0" smtClean="0"/>
            </a:p>
            <a:p>
              <a:r>
                <a:rPr lang="ja-JP" altLang="en-US" sz="1400" dirty="0"/>
                <a:t>駆動信号取り込み</a:t>
              </a:r>
              <a:r>
                <a:rPr lang="en-US" altLang="ja-JP" sz="1400" dirty="0"/>
                <a:t>(</a:t>
              </a:r>
              <a:r>
                <a:rPr lang="ja-JP" altLang="en-US" sz="1400" dirty="0"/>
                <a:t>電圧・周波数 </a:t>
              </a:r>
              <a:r>
                <a:rPr lang="en-US" altLang="ja-JP" sz="1400" dirty="0"/>
                <a:t>) </a:t>
              </a:r>
              <a:r>
                <a:rPr lang="ja-JP" altLang="en-US" sz="1400" dirty="0" smtClean="0"/>
                <a:t>⇒電子回路</a:t>
              </a:r>
              <a:endParaRPr lang="en-US" altLang="ja-JP" sz="1400" dirty="0" smtClean="0"/>
            </a:p>
            <a:p>
              <a:r>
                <a:rPr lang="ja-JP" altLang="en-US" sz="1400" dirty="0"/>
                <a:t>振り角</a:t>
              </a:r>
              <a:r>
                <a:rPr lang="en-US" altLang="ja-JP" sz="1400" dirty="0"/>
                <a:t>(</a:t>
              </a:r>
              <a:r>
                <a:rPr lang="ja-JP" altLang="en-US" sz="1400" dirty="0"/>
                <a:t>位置情報 </a:t>
              </a:r>
              <a:r>
                <a:rPr lang="en-US" altLang="ja-JP" sz="1400" dirty="0"/>
                <a:t>) </a:t>
              </a:r>
              <a:r>
                <a:rPr lang="ja-JP" altLang="en-US" sz="1400" dirty="0"/>
                <a:t>⇒ </a:t>
              </a:r>
              <a:r>
                <a:rPr lang="en-US" altLang="ja-JP" sz="1400" dirty="0" smtClean="0"/>
                <a:t>PSD</a:t>
              </a:r>
              <a:r>
                <a:rPr lang="ja-JP" altLang="en-US" sz="1400" dirty="0"/>
                <a:t>：</a:t>
              </a:r>
              <a:r>
                <a:rPr lang="ja-JP" altLang="en-US" sz="1400" dirty="0" smtClean="0"/>
                <a:t>キャリブレーション</a:t>
              </a:r>
              <a:endParaRPr lang="en-US" altLang="ja-JP" sz="1400" dirty="0"/>
            </a:p>
          </p:txBody>
        </p:sp>
        <p:sp>
          <p:nvSpPr>
            <p:cNvPr id="3" name="四角形吹き出し 2"/>
            <p:cNvSpPr/>
            <p:nvPr/>
          </p:nvSpPr>
          <p:spPr bwMode="auto">
            <a:xfrm>
              <a:off x="159077" y="2838189"/>
              <a:ext cx="4196899" cy="954107"/>
            </a:xfrm>
            <a:prstGeom prst="wedgeRectCallout">
              <a:avLst>
                <a:gd name="adj1" fmla="val 42623"/>
                <a:gd name="adj2" fmla="val -84699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</p:grpSp>
      <p:sp>
        <p:nvSpPr>
          <p:cNvPr id="6" name="右矢印 5"/>
          <p:cNvSpPr/>
          <p:nvPr/>
        </p:nvSpPr>
        <p:spPr bwMode="auto">
          <a:xfrm>
            <a:off x="3892588" y="1446461"/>
            <a:ext cx="658844" cy="398550"/>
          </a:xfrm>
          <a:prstGeom prst="rightArrow">
            <a:avLst/>
          </a:prstGeom>
          <a:solidFill>
            <a:srgbClr val="FF616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4716016" y="692696"/>
            <a:ext cx="4215996" cy="5328592"/>
            <a:chOff x="4716016" y="692696"/>
            <a:chExt cx="4215996" cy="5328592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4824028" y="1339274"/>
              <a:ext cx="4107984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/>
                <a:t>カウンター作成</a:t>
              </a:r>
              <a:endParaRPr lang="en-US" altLang="ja-JP" sz="2400" dirty="0"/>
            </a:p>
            <a:p>
              <a:r>
                <a:rPr kumimoji="1" lang="en-US" altLang="ja-JP" sz="2400" dirty="0" smtClean="0"/>
                <a:t>MEMS</a:t>
              </a:r>
              <a:r>
                <a:rPr kumimoji="1" lang="ja-JP" altLang="en-US" sz="2400" dirty="0" smtClean="0"/>
                <a:t>ミラー振り：</a:t>
              </a:r>
              <a:r>
                <a:rPr kumimoji="1" lang="ja-JP" altLang="en-US" sz="2400" u="sng" dirty="0" smtClean="0"/>
                <a:t>正弦</a:t>
              </a:r>
              <a:endParaRPr kumimoji="1" lang="en-US" altLang="ja-JP" sz="2400" u="sng" dirty="0" smtClean="0"/>
            </a:p>
            <a:p>
              <a:r>
                <a:rPr lang="en-US" altLang="ja-JP" sz="2400" dirty="0" smtClean="0"/>
                <a:t>(</a:t>
              </a:r>
              <a:r>
                <a:rPr lang="ja-JP" altLang="en-US" sz="2400" dirty="0" smtClean="0"/>
                <a:t>駆動信号：矩形波</a:t>
              </a:r>
              <a:r>
                <a:rPr lang="en-US" altLang="ja-JP" sz="2400" dirty="0" smtClean="0"/>
                <a:t>)</a:t>
              </a:r>
            </a:p>
            <a:p>
              <a:r>
                <a:rPr lang="en-US" altLang="ja-JP" sz="2400" dirty="0" smtClean="0"/>
                <a:t>DIO1</a:t>
              </a:r>
              <a:r>
                <a:rPr lang="ja-JP" altLang="en-US" sz="2400" dirty="0" smtClean="0"/>
                <a:t>：高 </a:t>
              </a:r>
              <a:r>
                <a:rPr lang="en-US" altLang="ja-JP" sz="2400" dirty="0" smtClean="0"/>
                <a:t>22kHz(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TTL</a:t>
              </a:r>
              <a:r>
                <a:rPr lang="en-US" altLang="ja-JP" sz="2400" dirty="0" smtClean="0"/>
                <a:t>),</a:t>
              </a:r>
              <a:endParaRPr lang="en-US" altLang="ja-JP" sz="2400" dirty="0"/>
            </a:p>
            <a:p>
              <a:r>
                <a:rPr lang="en-US" altLang="ja-JP" sz="2400" dirty="0" smtClean="0"/>
                <a:t>DIO2</a:t>
              </a:r>
              <a:r>
                <a:rPr lang="ja-JP" altLang="en-US" sz="2400" dirty="0" smtClean="0"/>
                <a:t>：低</a:t>
              </a:r>
              <a:r>
                <a:rPr lang="en-US" altLang="ja-JP" sz="2400" dirty="0" smtClean="0"/>
                <a:t>1.35kHz(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TTL</a:t>
              </a:r>
              <a:r>
                <a:rPr lang="en-US" altLang="ja-JP" sz="2400" dirty="0" smtClean="0"/>
                <a:t>)</a:t>
              </a:r>
            </a:p>
            <a:p>
              <a:endParaRPr lang="en-US" altLang="ja-JP" sz="2400" dirty="0"/>
            </a:p>
            <a:p>
              <a:r>
                <a:rPr lang="en-US" altLang="ja-JP" sz="2400" dirty="0" smtClean="0"/>
                <a:t>DIO3</a:t>
              </a:r>
              <a:r>
                <a:rPr lang="ja-JP" altLang="en-US" sz="2400" dirty="0" smtClean="0"/>
                <a:t>：</a:t>
              </a:r>
              <a:r>
                <a:rPr lang="en-US" altLang="ja-JP" sz="2400" dirty="0" smtClean="0"/>
                <a:t>PMT</a:t>
              </a:r>
              <a:r>
                <a:rPr lang="ja-JP" altLang="en-US" sz="2400" dirty="0" smtClean="0"/>
                <a:t>信号カウント</a:t>
              </a:r>
              <a:endParaRPr lang="en-US" altLang="ja-JP" sz="2400" dirty="0" smtClean="0"/>
            </a:p>
            <a:p>
              <a:r>
                <a:rPr lang="ja-JP" altLang="en-US" sz="2400" dirty="0"/>
                <a:t>　</a:t>
              </a:r>
              <a:r>
                <a:rPr lang="en-US" altLang="ja-JP" sz="2400" dirty="0" smtClean="0"/>
                <a:t>(SHG</a:t>
              </a:r>
              <a:r>
                <a:rPr lang="ja-JP" altLang="en-US" sz="2400" dirty="0" smtClean="0"/>
                <a:t>フォトンカウント</a:t>
              </a:r>
              <a:r>
                <a:rPr lang="en-US" altLang="ja-JP" sz="2400" dirty="0" smtClean="0"/>
                <a:t>)</a:t>
              </a:r>
            </a:p>
            <a:p>
              <a:r>
                <a:rPr lang="en-US" altLang="ja-JP" sz="2400" dirty="0" smtClean="0"/>
                <a:t>FIFO</a:t>
              </a:r>
              <a:r>
                <a:rPr lang="ja-JP" altLang="en-US" sz="2400" dirty="0" smtClean="0"/>
                <a:t>による</a:t>
              </a:r>
              <a:r>
                <a:rPr lang="en-US" altLang="ja-JP" sz="2400" dirty="0" smtClean="0"/>
                <a:t>DMA</a:t>
              </a:r>
              <a:r>
                <a:rPr lang="ja-JP" altLang="en-US" sz="2400" dirty="0" smtClean="0"/>
                <a:t>転送</a:t>
              </a:r>
              <a:endParaRPr lang="en-US" altLang="ja-JP" sz="2400" dirty="0"/>
            </a:p>
            <a:p>
              <a:endParaRPr lang="en-US" altLang="ja-JP" sz="2400" dirty="0"/>
            </a:p>
            <a:p>
              <a:r>
                <a:rPr lang="en-US" altLang="ja-JP" sz="2400" dirty="0"/>
                <a:t>NI PCI-7831R </a:t>
              </a:r>
              <a:endParaRPr lang="en-US" altLang="ja-JP" sz="2400" dirty="0" smtClean="0"/>
            </a:p>
            <a:p>
              <a:r>
                <a:rPr lang="en-US" altLang="ja-JP" sz="2400" dirty="0" smtClean="0"/>
                <a:t>(National Instruments</a:t>
              </a:r>
              <a:r>
                <a:rPr lang="ja-JP" altLang="ja-JP" sz="2400" dirty="0" smtClean="0"/>
                <a:t>社</a:t>
              </a:r>
              <a:r>
                <a:rPr lang="en-US" altLang="ja-JP" sz="2400" dirty="0" smtClean="0"/>
                <a:t>)</a:t>
              </a:r>
              <a:endParaRPr lang="en-US" altLang="ja-JP" sz="2400" dirty="0"/>
            </a:p>
          </p:txBody>
        </p:sp>
        <p:sp>
          <p:nvSpPr>
            <p:cNvPr id="16" name="フローチャート : 代替処理 15"/>
            <p:cNvSpPr/>
            <p:nvPr/>
          </p:nvSpPr>
          <p:spPr bwMode="auto">
            <a:xfrm>
              <a:off x="4716016" y="1133455"/>
              <a:ext cx="4215996" cy="4887833"/>
            </a:xfrm>
            <a:prstGeom prst="flowChartAlternateProcess">
              <a:avLst/>
            </a:prstGeom>
            <a:noFill/>
            <a:ln w="9525" cap="flat" cmpd="sng" algn="ctr">
              <a:solidFill>
                <a:srgbClr val="093BD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17" name="正方形/長方形 16"/>
            <p:cNvSpPr/>
            <p:nvPr/>
          </p:nvSpPr>
          <p:spPr bwMode="auto">
            <a:xfrm>
              <a:off x="4932040" y="692696"/>
              <a:ext cx="2422004" cy="646578"/>
            </a:xfrm>
            <a:prstGeom prst="rect">
              <a:avLst/>
            </a:prstGeom>
            <a:solidFill>
              <a:srgbClr val="093BD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2400" b="1" dirty="0" smtClean="0">
                  <a:solidFill>
                    <a:srgbClr val="FFFF00"/>
                  </a:solidFill>
                  <a:latin typeface="Arial" charset="0"/>
                  <a:ea typeface="ＭＳ ゴシック" charset="-128"/>
                  <a:cs typeface="ＭＳ ゴシック" charset="-128"/>
                </a:rPr>
                <a:t>F P G A</a:t>
              </a:r>
              <a:endParaRPr kumimoji="1" lang="ja-JP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4940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6592" y="548798"/>
            <a:ext cx="4788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データ取得手法</a:t>
            </a:r>
            <a:r>
              <a:rPr kumimoji="1" lang="en-US" altLang="ja-JP" sz="3200" dirty="0" smtClean="0"/>
              <a:t>@</a:t>
            </a:r>
            <a:r>
              <a:rPr lang="ja-JP" altLang="en-US" sz="3200" dirty="0"/>
              <a:t>高速</a:t>
            </a:r>
            <a:endParaRPr kumimoji="1" lang="ja-JP" altLang="en-US" sz="32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865135" y="1815708"/>
            <a:ext cx="2975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波形をサンプリング</a:t>
            </a:r>
            <a:endParaRPr lang="en-US" altLang="ja-JP" sz="2400" dirty="0" smtClean="0"/>
          </a:p>
          <a:p>
            <a:r>
              <a:rPr lang="ja-JP" altLang="en-US" sz="2400" dirty="0" smtClean="0"/>
              <a:t>⇒</a:t>
            </a:r>
            <a:r>
              <a:rPr lang="ja-JP" altLang="en-US" sz="2400" dirty="0"/>
              <a:t>　</a:t>
            </a:r>
            <a:r>
              <a:rPr lang="en-US" altLang="ja-JP" sz="2400" dirty="0"/>
              <a:t>‐5V </a:t>
            </a:r>
            <a:r>
              <a:rPr lang="ja-JP" altLang="en-US" sz="2400" dirty="0"/>
              <a:t>～ </a:t>
            </a:r>
            <a:r>
              <a:rPr lang="en-US" altLang="ja-JP" sz="2400" dirty="0"/>
              <a:t>5V</a:t>
            </a:r>
            <a:r>
              <a:rPr lang="ja-JP" altLang="en-US" sz="2400" dirty="0"/>
              <a:t> 　</a:t>
            </a:r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4954860" y="3111931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⇒　</a:t>
            </a:r>
            <a:r>
              <a:rPr lang="en-US" altLang="ja-JP" sz="2400" dirty="0" smtClean="0"/>
              <a:t>1111100001…</a:t>
            </a:r>
            <a:endParaRPr lang="ja-JP" altLang="en-US" sz="2400" dirty="0"/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4860032" y="4009054"/>
            <a:ext cx="32598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立ち上がり</a:t>
            </a:r>
            <a:endParaRPr lang="en-US" altLang="ja-JP" sz="2400" dirty="0" smtClean="0"/>
          </a:p>
          <a:p>
            <a:r>
              <a:rPr lang="ja-JP" altLang="en-US" sz="2400" dirty="0" smtClean="0"/>
              <a:t>サンプリング数</a:t>
            </a:r>
            <a:endParaRPr lang="en-US" altLang="ja-JP" sz="2400" dirty="0" smtClean="0"/>
          </a:p>
          <a:p>
            <a:r>
              <a:rPr lang="ja-JP" altLang="en-US" sz="2400" dirty="0" smtClean="0"/>
              <a:t>⇒ </a:t>
            </a:r>
            <a:r>
              <a:rPr lang="en-US" altLang="ja-JP" sz="2400" dirty="0" smtClean="0"/>
              <a:t>n1,n10</a:t>
            </a:r>
          </a:p>
          <a:p>
            <a:r>
              <a:rPr lang="ja-JP" altLang="en-US" sz="2400" dirty="0" smtClean="0">
                <a:solidFill>
                  <a:srgbClr val="FF0000"/>
                </a:solidFill>
              </a:rPr>
              <a:t>データ数の削減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endParaRPr lang="en-US" altLang="ja-JP" sz="2400" dirty="0" smtClean="0"/>
          </a:p>
          <a:p>
            <a:r>
              <a:rPr lang="ja-JP" altLang="en-US" sz="2400" dirty="0" smtClean="0"/>
              <a:t>周期＆位相</a:t>
            </a:r>
            <a:endParaRPr lang="en-US" altLang="ja-JP" sz="2400" dirty="0" smtClean="0"/>
          </a:p>
          <a:p>
            <a:r>
              <a:rPr lang="ja-JP" altLang="en-US" sz="2400" dirty="0" smtClean="0"/>
              <a:t> ⇒正弦波に戻す</a:t>
            </a:r>
            <a:endParaRPr lang="ja-JP" altLang="en-US" sz="2400" dirty="0"/>
          </a:p>
        </p:txBody>
      </p:sp>
      <p:sp>
        <p:nvSpPr>
          <p:cNvPr id="1033" name="テキスト ボックス 1032"/>
          <p:cNvSpPr txBox="1"/>
          <p:nvPr/>
        </p:nvSpPr>
        <p:spPr>
          <a:xfrm>
            <a:off x="304943" y="1412776"/>
            <a:ext cx="738664" cy="23852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dirty="0" smtClean="0"/>
              <a:t>アナログ　デジタル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従来</a:t>
            </a:r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1043607" y="1268760"/>
            <a:ext cx="3556301" cy="5398834"/>
            <a:chOff x="1043607" y="1268760"/>
            <a:chExt cx="3556301" cy="5398834"/>
          </a:xfrm>
        </p:grpSpPr>
        <p:pic>
          <p:nvPicPr>
            <p:cNvPr id="1026" name="Picture 2" descr="http://phys.dip.jp/cars/gpractice/images/sin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3" r="43423"/>
            <a:stretch/>
          </p:blipFill>
          <p:spPr bwMode="auto">
            <a:xfrm>
              <a:off x="1208018" y="1268760"/>
              <a:ext cx="3202692" cy="1571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1" name="グループ化 80"/>
            <p:cNvGrpSpPr/>
            <p:nvPr/>
          </p:nvGrpSpPr>
          <p:grpSpPr>
            <a:xfrm flipH="1">
              <a:off x="3950217" y="1634896"/>
              <a:ext cx="45719" cy="4628092"/>
              <a:chOff x="5940152" y="1916832"/>
              <a:chExt cx="0" cy="3528392"/>
            </a:xfrm>
          </p:grpSpPr>
          <p:cxnSp>
            <p:nvCxnSpPr>
              <p:cNvPr id="82" name="直線コネクタ 81"/>
              <p:cNvCxnSpPr/>
              <p:nvPr/>
            </p:nvCxnSpPr>
            <p:spPr bwMode="auto">
              <a:xfrm>
                <a:off x="5940152" y="1916832"/>
                <a:ext cx="0" cy="3519265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" name="直線コネクタ 82"/>
              <p:cNvCxnSpPr/>
              <p:nvPr/>
            </p:nvCxnSpPr>
            <p:spPr bwMode="auto">
              <a:xfrm flipH="1">
                <a:off x="5940152" y="4938907"/>
                <a:ext cx="0" cy="506317"/>
              </a:xfrm>
              <a:prstGeom prst="line">
                <a:avLst/>
              </a:prstGeom>
              <a:noFill/>
              <a:ln w="38100" cap="flat" cmpd="sng" algn="ctr">
                <a:solidFill>
                  <a:srgbClr val="093BD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038" name="グループ化 1037"/>
            <p:cNvGrpSpPr/>
            <p:nvPr/>
          </p:nvGrpSpPr>
          <p:grpSpPr>
            <a:xfrm>
              <a:off x="1043607" y="1499088"/>
              <a:ext cx="3556301" cy="5168506"/>
              <a:chOff x="1043607" y="1499088"/>
              <a:chExt cx="3556301" cy="5168506"/>
            </a:xfrm>
          </p:grpSpPr>
          <p:pic>
            <p:nvPicPr>
              <p:cNvPr id="8" name="Picture 4" descr="http://www.wdic.org/proc/plug/SCI/sqrwave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022" r="45490"/>
              <a:stretch/>
            </p:blipFill>
            <p:spPr bwMode="auto">
              <a:xfrm>
                <a:off x="1208018" y="2717692"/>
                <a:ext cx="3202692" cy="11430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4" descr="http://www.wdic.org/proc/plug/SCI/sqrwave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022" r="45490"/>
              <a:stretch/>
            </p:blipFill>
            <p:spPr bwMode="auto">
              <a:xfrm>
                <a:off x="1249885" y="4293096"/>
                <a:ext cx="3202692" cy="11430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3" name="グループ化 12"/>
              <p:cNvGrpSpPr/>
              <p:nvPr/>
            </p:nvGrpSpPr>
            <p:grpSpPr>
              <a:xfrm flipH="1">
                <a:off x="1357928" y="1772816"/>
                <a:ext cx="45719" cy="4449628"/>
                <a:chOff x="5940152" y="1916832"/>
                <a:chExt cx="0" cy="3528392"/>
              </a:xfrm>
            </p:grpSpPr>
            <p:cxnSp>
              <p:nvCxnSpPr>
                <p:cNvPr id="10" name="直線コネクタ 9"/>
                <p:cNvCxnSpPr/>
                <p:nvPr/>
              </p:nvCxnSpPr>
              <p:spPr bwMode="auto">
                <a:xfrm>
                  <a:off x="5940152" y="1916832"/>
                  <a:ext cx="0" cy="351926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" name="直線コネクタ 13"/>
                <p:cNvCxnSpPr/>
                <p:nvPr/>
              </p:nvCxnSpPr>
              <p:spPr bwMode="auto">
                <a:xfrm flipH="1">
                  <a:off x="5940152" y="4963277"/>
                  <a:ext cx="0" cy="481947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093BD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42" name="グループ化 41"/>
              <p:cNvGrpSpPr/>
              <p:nvPr/>
            </p:nvGrpSpPr>
            <p:grpSpPr>
              <a:xfrm flipH="1">
                <a:off x="1645961" y="1609220"/>
                <a:ext cx="45719" cy="4628092"/>
                <a:chOff x="5940152" y="1916832"/>
                <a:chExt cx="0" cy="3528392"/>
              </a:xfrm>
            </p:grpSpPr>
            <p:cxnSp>
              <p:nvCxnSpPr>
                <p:cNvPr id="43" name="直線コネクタ 42"/>
                <p:cNvCxnSpPr/>
                <p:nvPr/>
              </p:nvCxnSpPr>
              <p:spPr bwMode="auto">
                <a:xfrm>
                  <a:off x="5940152" y="1916832"/>
                  <a:ext cx="0" cy="351926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4" name="直線コネクタ 43"/>
                <p:cNvCxnSpPr/>
                <p:nvPr/>
              </p:nvCxnSpPr>
              <p:spPr bwMode="auto">
                <a:xfrm flipH="1">
                  <a:off x="5940152" y="4970526"/>
                  <a:ext cx="0" cy="47469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093BD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4" name="グループ化 53"/>
              <p:cNvGrpSpPr/>
              <p:nvPr/>
            </p:nvGrpSpPr>
            <p:grpSpPr>
              <a:xfrm flipH="1">
                <a:off x="1907704" y="1772816"/>
                <a:ext cx="72008" cy="4458400"/>
                <a:chOff x="5940152" y="1916832"/>
                <a:chExt cx="0" cy="3528392"/>
              </a:xfrm>
            </p:grpSpPr>
            <p:cxnSp>
              <p:nvCxnSpPr>
                <p:cNvPr id="55" name="直線コネクタ 54"/>
                <p:cNvCxnSpPr/>
                <p:nvPr/>
              </p:nvCxnSpPr>
              <p:spPr bwMode="auto">
                <a:xfrm>
                  <a:off x="5940152" y="1916832"/>
                  <a:ext cx="0" cy="351926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6" name="直線コネクタ 55"/>
                <p:cNvCxnSpPr/>
                <p:nvPr/>
              </p:nvCxnSpPr>
              <p:spPr bwMode="auto">
                <a:xfrm flipH="1">
                  <a:off x="5940152" y="4944780"/>
                  <a:ext cx="0" cy="50044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093BD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7" name="グループ化 56"/>
              <p:cNvGrpSpPr/>
              <p:nvPr/>
            </p:nvGrpSpPr>
            <p:grpSpPr>
              <a:xfrm flipH="1">
                <a:off x="2222024" y="2054572"/>
                <a:ext cx="45719" cy="4191511"/>
                <a:chOff x="5940152" y="1916832"/>
                <a:chExt cx="0" cy="3528392"/>
              </a:xfrm>
            </p:grpSpPr>
            <p:cxnSp>
              <p:nvCxnSpPr>
                <p:cNvPr id="58" name="直線コネクタ 57"/>
                <p:cNvCxnSpPr/>
                <p:nvPr/>
              </p:nvCxnSpPr>
              <p:spPr bwMode="auto">
                <a:xfrm>
                  <a:off x="5940152" y="1916832"/>
                  <a:ext cx="0" cy="351926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" name="直線コネクタ 58"/>
                <p:cNvCxnSpPr/>
                <p:nvPr/>
              </p:nvCxnSpPr>
              <p:spPr bwMode="auto">
                <a:xfrm>
                  <a:off x="5940152" y="4864596"/>
                  <a:ext cx="0" cy="58062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093BD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60" name="グループ化 59"/>
              <p:cNvGrpSpPr/>
              <p:nvPr/>
            </p:nvGrpSpPr>
            <p:grpSpPr>
              <a:xfrm flipH="1">
                <a:off x="2510056" y="2420888"/>
                <a:ext cx="45719" cy="3822862"/>
                <a:chOff x="5940152" y="1916832"/>
                <a:chExt cx="0" cy="3528392"/>
              </a:xfrm>
            </p:grpSpPr>
            <p:cxnSp>
              <p:nvCxnSpPr>
                <p:cNvPr id="61" name="直線コネクタ 60"/>
                <p:cNvCxnSpPr/>
                <p:nvPr/>
              </p:nvCxnSpPr>
              <p:spPr bwMode="auto">
                <a:xfrm>
                  <a:off x="5940152" y="1916832"/>
                  <a:ext cx="0" cy="351926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2" name="直線コネクタ 61"/>
                <p:cNvCxnSpPr/>
                <p:nvPr/>
              </p:nvCxnSpPr>
              <p:spPr bwMode="auto">
                <a:xfrm flipH="1">
                  <a:off x="5940152" y="4850015"/>
                  <a:ext cx="0" cy="595209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093BD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63" name="グループ化 62"/>
              <p:cNvGrpSpPr/>
              <p:nvPr/>
            </p:nvGrpSpPr>
            <p:grpSpPr>
              <a:xfrm flipH="1">
                <a:off x="2851230" y="2636912"/>
                <a:ext cx="1" cy="3621706"/>
                <a:chOff x="5940151" y="1916832"/>
                <a:chExt cx="1" cy="3528392"/>
              </a:xfrm>
            </p:grpSpPr>
            <p:cxnSp>
              <p:nvCxnSpPr>
                <p:cNvPr id="64" name="直線コネクタ 63"/>
                <p:cNvCxnSpPr/>
                <p:nvPr/>
              </p:nvCxnSpPr>
              <p:spPr bwMode="auto">
                <a:xfrm>
                  <a:off x="5940152" y="1916832"/>
                  <a:ext cx="0" cy="351926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5" name="直線コネクタ 64"/>
                <p:cNvCxnSpPr/>
                <p:nvPr/>
              </p:nvCxnSpPr>
              <p:spPr bwMode="auto">
                <a:xfrm>
                  <a:off x="5940151" y="4817862"/>
                  <a:ext cx="1" cy="62736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093BD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66" name="グループ化 65"/>
              <p:cNvGrpSpPr/>
              <p:nvPr/>
            </p:nvGrpSpPr>
            <p:grpSpPr>
              <a:xfrm flipH="1">
                <a:off x="3086120" y="2636912"/>
                <a:ext cx="45719" cy="3615610"/>
                <a:chOff x="5940152" y="1916832"/>
                <a:chExt cx="0" cy="3528392"/>
              </a:xfrm>
            </p:grpSpPr>
            <p:cxnSp>
              <p:nvCxnSpPr>
                <p:cNvPr id="67" name="直線コネクタ 66"/>
                <p:cNvCxnSpPr/>
                <p:nvPr/>
              </p:nvCxnSpPr>
              <p:spPr bwMode="auto">
                <a:xfrm>
                  <a:off x="5940152" y="1916832"/>
                  <a:ext cx="0" cy="351926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8" name="直線コネクタ 67"/>
                <p:cNvCxnSpPr/>
                <p:nvPr/>
              </p:nvCxnSpPr>
              <p:spPr bwMode="auto">
                <a:xfrm>
                  <a:off x="5940152" y="4864596"/>
                  <a:ext cx="0" cy="58062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093BD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69" name="グループ化 68"/>
              <p:cNvGrpSpPr/>
              <p:nvPr/>
            </p:nvGrpSpPr>
            <p:grpSpPr>
              <a:xfrm>
                <a:off x="3419872" y="2204864"/>
                <a:ext cx="72008" cy="4062526"/>
                <a:chOff x="5940152" y="1916832"/>
                <a:chExt cx="0" cy="3528392"/>
              </a:xfrm>
            </p:grpSpPr>
            <p:cxnSp>
              <p:nvCxnSpPr>
                <p:cNvPr id="70" name="直線コネクタ 69"/>
                <p:cNvCxnSpPr/>
                <p:nvPr/>
              </p:nvCxnSpPr>
              <p:spPr bwMode="auto">
                <a:xfrm>
                  <a:off x="5940152" y="1916832"/>
                  <a:ext cx="0" cy="351926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1" name="直線コネクタ 70"/>
                <p:cNvCxnSpPr/>
                <p:nvPr/>
              </p:nvCxnSpPr>
              <p:spPr bwMode="auto">
                <a:xfrm>
                  <a:off x="5940152" y="4864596"/>
                  <a:ext cx="0" cy="58062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093BD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78" name="グループ化 77"/>
              <p:cNvGrpSpPr/>
              <p:nvPr/>
            </p:nvGrpSpPr>
            <p:grpSpPr>
              <a:xfrm flipH="1">
                <a:off x="3563888" y="1772816"/>
                <a:ext cx="144016" cy="4475304"/>
                <a:chOff x="5940152" y="1916832"/>
                <a:chExt cx="0" cy="3528392"/>
              </a:xfrm>
            </p:grpSpPr>
            <p:cxnSp>
              <p:nvCxnSpPr>
                <p:cNvPr id="79" name="直線コネクタ 78"/>
                <p:cNvCxnSpPr/>
                <p:nvPr/>
              </p:nvCxnSpPr>
              <p:spPr bwMode="auto">
                <a:xfrm>
                  <a:off x="5940152" y="1916832"/>
                  <a:ext cx="0" cy="351926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0" name="直線コネクタ 79"/>
                <p:cNvCxnSpPr/>
                <p:nvPr/>
              </p:nvCxnSpPr>
              <p:spPr bwMode="auto">
                <a:xfrm flipH="1">
                  <a:off x="5940152" y="4933343"/>
                  <a:ext cx="0" cy="511881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093BD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84" name="グループ化 83"/>
              <p:cNvGrpSpPr/>
              <p:nvPr/>
            </p:nvGrpSpPr>
            <p:grpSpPr>
              <a:xfrm>
                <a:off x="4283967" y="1772816"/>
                <a:ext cx="168610" cy="4484076"/>
                <a:chOff x="5940152" y="1916832"/>
                <a:chExt cx="0" cy="3528392"/>
              </a:xfrm>
            </p:grpSpPr>
            <p:cxnSp>
              <p:nvCxnSpPr>
                <p:cNvPr id="85" name="直線コネクタ 84"/>
                <p:cNvCxnSpPr/>
                <p:nvPr/>
              </p:nvCxnSpPr>
              <p:spPr bwMode="auto">
                <a:xfrm>
                  <a:off x="5940152" y="1916832"/>
                  <a:ext cx="0" cy="351926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6" name="直線コネクタ 85"/>
                <p:cNvCxnSpPr/>
                <p:nvPr/>
              </p:nvCxnSpPr>
              <p:spPr bwMode="auto">
                <a:xfrm>
                  <a:off x="5940152" y="4939873"/>
                  <a:ext cx="0" cy="505351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093BD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6" name="テキスト ボックス 15"/>
              <p:cNvSpPr txBox="1"/>
              <p:nvPr/>
            </p:nvSpPr>
            <p:spPr>
              <a:xfrm>
                <a:off x="1043607" y="6298262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/>
                  <a:t>n1</a:t>
                </a:r>
                <a:endParaRPr kumimoji="1" lang="ja-JP" altLang="en-US" dirty="0"/>
              </a:p>
            </p:txBody>
          </p:sp>
          <p:sp>
            <p:nvSpPr>
              <p:cNvPr id="92" name="テキスト ボックス 91"/>
              <p:cNvSpPr txBox="1"/>
              <p:nvPr/>
            </p:nvSpPr>
            <p:spPr>
              <a:xfrm>
                <a:off x="3807820" y="6256064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n10</a:t>
                </a:r>
                <a:endParaRPr kumimoji="1" lang="ja-JP" altLang="en-US" dirty="0"/>
              </a:p>
            </p:txBody>
          </p:sp>
          <p:sp>
            <p:nvSpPr>
              <p:cNvPr id="106" name="テキスト ボックス 105"/>
              <p:cNvSpPr txBox="1"/>
              <p:nvPr/>
            </p:nvSpPr>
            <p:spPr>
              <a:xfrm>
                <a:off x="1233288" y="1763906"/>
                <a:ext cx="43204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800" dirty="0" smtClean="0">
                    <a:solidFill>
                      <a:srgbClr val="FF0000"/>
                    </a:solidFill>
                  </a:rPr>
                  <a:t>●</a:t>
                </a:r>
                <a:endParaRPr kumimoji="1" lang="ja-JP" altLang="en-US" sz="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7" name="テキスト ボックス 106"/>
              <p:cNvSpPr txBox="1"/>
              <p:nvPr/>
            </p:nvSpPr>
            <p:spPr>
              <a:xfrm>
                <a:off x="1505411" y="1501498"/>
                <a:ext cx="43204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800" dirty="0" smtClean="0">
                    <a:solidFill>
                      <a:srgbClr val="FF0000"/>
                    </a:solidFill>
                  </a:rPr>
                  <a:t>●</a:t>
                </a:r>
                <a:endParaRPr kumimoji="1" lang="ja-JP" altLang="en-US" sz="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8" name="テキスト ボックス 107"/>
              <p:cNvSpPr txBox="1"/>
              <p:nvPr/>
            </p:nvSpPr>
            <p:spPr>
              <a:xfrm>
                <a:off x="1830437" y="1635302"/>
                <a:ext cx="43204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800" dirty="0" smtClean="0">
                    <a:solidFill>
                      <a:srgbClr val="FF0000"/>
                    </a:solidFill>
                  </a:rPr>
                  <a:t>●</a:t>
                </a:r>
                <a:endParaRPr kumimoji="1" lang="ja-JP" altLang="en-US" sz="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9" name="テキスト ボックス 108"/>
              <p:cNvSpPr txBox="1"/>
              <p:nvPr/>
            </p:nvSpPr>
            <p:spPr>
              <a:xfrm>
                <a:off x="3535896" y="1665500"/>
                <a:ext cx="43204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800" dirty="0" smtClean="0">
                    <a:solidFill>
                      <a:srgbClr val="FF0000"/>
                    </a:solidFill>
                  </a:rPr>
                  <a:t>●</a:t>
                </a:r>
                <a:endParaRPr kumimoji="1" lang="ja-JP" altLang="en-US" sz="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0" name="テキスト ボックス 109"/>
              <p:cNvSpPr txBox="1"/>
              <p:nvPr/>
            </p:nvSpPr>
            <p:spPr>
              <a:xfrm>
                <a:off x="3851919" y="1499088"/>
                <a:ext cx="43204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800" dirty="0" smtClean="0">
                    <a:solidFill>
                      <a:srgbClr val="FF0000"/>
                    </a:solidFill>
                  </a:rPr>
                  <a:t>●</a:t>
                </a:r>
                <a:endParaRPr kumimoji="1" lang="ja-JP" altLang="en-US" sz="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1" name="テキスト ボックス 110"/>
              <p:cNvSpPr txBox="1"/>
              <p:nvPr/>
            </p:nvSpPr>
            <p:spPr>
              <a:xfrm>
                <a:off x="4156689" y="1606810"/>
                <a:ext cx="43204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800" dirty="0" smtClean="0">
                    <a:solidFill>
                      <a:srgbClr val="FF0000"/>
                    </a:solidFill>
                  </a:rPr>
                  <a:t>●</a:t>
                </a:r>
                <a:endParaRPr kumimoji="1" lang="ja-JP" altLang="en-US" sz="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2" name="テキスト ボックス 111"/>
              <p:cNvSpPr txBox="1"/>
              <p:nvPr/>
            </p:nvSpPr>
            <p:spPr>
              <a:xfrm>
                <a:off x="2187752" y="1547665"/>
                <a:ext cx="142585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600" dirty="0" smtClean="0"/>
                  <a:t>・・・</a:t>
                </a:r>
                <a:endParaRPr kumimoji="1" lang="ja-JP" altLang="en-US" sz="1600" dirty="0"/>
              </a:p>
            </p:txBody>
          </p:sp>
          <p:sp>
            <p:nvSpPr>
              <p:cNvPr id="113" name="テキスト ボックス 112"/>
              <p:cNvSpPr txBox="1"/>
              <p:nvPr/>
            </p:nvSpPr>
            <p:spPr>
              <a:xfrm>
                <a:off x="1251836" y="2840386"/>
                <a:ext cx="43204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800" dirty="0" smtClean="0">
                    <a:solidFill>
                      <a:srgbClr val="FF0000"/>
                    </a:solidFill>
                  </a:rPr>
                  <a:t>●</a:t>
                </a:r>
                <a:endParaRPr kumimoji="1" lang="ja-JP" altLang="en-US" sz="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4" name="テキスト ボックス 113"/>
              <p:cNvSpPr txBox="1"/>
              <p:nvPr/>
            </p:nvSpPr>
            <p:spPr>
              <a:xfrm>
                <a:off x="1528389" y="2840386"/>
                <a:ext cx="43204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800" dirty="0" smtClean="0">
                    <a:solidFill>
                      <a:srgbClr val="FF0000"/>
                    </a:solidFill>
                  </a:rPr>
                  <a:t>●</a:t>
                </a:r>
                <a:endParaRPr kumimoji="1" lang="ja-JP" altLang="en-US" sz="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6" name="テキスト ボックス 115"/>
              <p:cNvSpPr txBox="1"/>
              <p:nvPr/>
            </p:nvSpPr>
            <p:spPr>
              <a:xfrm>
                <a:off x="2699792" y="3573596"/>
                <a:ext cx="43204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800" dirty="0" smtClean="0">
                    <a:solidFill>
                      <a:srgbClr val="FF0000"/>
                    </a:solidFill>
                  </a:rPr>
                  <a:t>●</a:t>
                </a:r>
                <a:endParaRPr kumimoji="1" lang="ja-JP" altLang="en-US" sz="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7" name="テキスト ボックス 116"/>
              <p:cNvSpPr txBox="1"/>
              <p:nvPr/>
            </p:nvSpPr>
            <p:spPr>
              <a:xfrm>
                <a:off x="2987824" y="3582591"/>
                <a:ext cx="43204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800" dirty="0" smtClean="0">
                    <a:solidFill>
                      <a:srgbClr val="FF0000"/>
                    </a:solidFill>
                  </a:rPr>
                  <a:t>●</a:t>
                </a:r>
                <a:endParaRPr kumimoji="1" lang="ja-JP" altLang="en-US" sz="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32" name="正方形/長方形 1031"/>
              <p:cNvSpPr/>
              <p:nvPr/>
            </p:nvSpPr>
            <p:spPr>
              <a:xfrm>
                <a:off x="1979712" y="2757408"/>
                <a:ext cx="4924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2400" dirty="0"/>
                  <a:t>～</a:t>
                </a:r>
              </a:p>
            </p:txBody>
          </p:sp>
          <p:sp>
            <p:nvSpPr>
              <p:cNvPr id="119" name="正方形/長方形 118"/>
              <p:cNvSpPr/>
              <p:nvPr/>
            </p:nvSpPr>
            <p:spPr>
              <a:xfrm>
                <a:off x="3353670" y="3399028"/>
                <a:ext cx="4924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2400" dirty="0"/>
                  <a:t>～</a:t>
                </a:r>
              </a:p>
            </p:txBody>
          </p:sp>
          <p:cxnSp>
            <p:nvCxnSpPr>
              <p:cNvPr id="123" name="直線コネクタ 122"/>
              <p:cNvCxnSpPr/>
              <p:nvPr/>
            </p:nvCxnSpPr>
            <p:spPr bwMode="auto">
              <a:xfrm>
                <a:off x="1403648" y="4581128"/>
                <a:ext cx="0" cy="607780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5" name="直線コネクタ 124"/>
              <p:cNvCxnSpPr/>
              <p:nvPr/>
            </p:nvCxnSpPr>
            <p:spPr bwMode="auto">
              <a:xfrm>
                <a:off x="4006612" y="4546532"/>
                <a:ext cx="0" cy="664122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126" name="テキスト ボックス 125"/>
          <p:cNvSpPr txBox="1"/>
          <p:nvPr/>
        </p:nvSpPr>
        <p:spPr>
          <a:xfrm>
            <a:off x="316423" y="4141696"/>
            <a:ext cx="738664" cy="23852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dirty="0" smtClean="0"/>
              <a:t>デジタル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立ち上がりタイミング</a:t>
            </a:r>
            <a:endParaRPr kumimoji="1" lang="ja-JP" altLang="en-US" dirty="0"/>
          </a:p>
        </p:txBody>
      </p:sp>
      <p:cxnSp>
        <p:nvCxnSpPr>
          <p:cNvPr id="1036" name="直線コネクタ 1035"/>
          <p:cNvCxnSpPr/>
          <p:nvPr/>
        </p:nvCxnSpPr>
        <p:spPr bwMode="auto">
          <a:xfrm flipV="1">
            <a:off x="232253" y="3917280"/>
            <a:ext cx="8660227" cy="2567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9" name="正方形/長方形 1038"/>
          <p:cNvSpPr/>
          <p:nvPr/>
        </p:nvSpPr>
        <p:spPr bwMode="auto">
          <a:xfrm>
            <a:off x="4452577" y="0"/>
            <a:ext cx="4691423" cy="16092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4621612" y="188640"/>
            <a:ext cx="4015940" cy="1418170"/>
            <a:chOff x="4621612" y="188640"/>
            <a:chExt cx="4015940" cy="1418170"/>
          </a:xfrm>
        </p:grpSpPr>
        <p:sp>
          <p:nvSpPr>
            <p:cNvPr id="1040" name="正方形/長方形 1039"/>
            <p:cNvSpPr/>
            <p:nvPr/>
          </p:nvSpPr>
          <p:spPr bwMode="auto">
            <a:xfrm>
              <a:off x="4621612" y="557791"/>
              <a:ext cx="1268236" cy="566787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28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charset="0"/>
                  <a:ea typeface="ＭＳ ゴシック" charset="-128"/>
                  <a:cs typeface="ＭＳ ゴシック" charset="-128"/>
                </a:rPr>
                <a:t>FPGA</a:t>
              </a:r>
              <a:endParaRPr kumimoji="1" lang="ja-JP" altLang="en-US" sz="28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1041" name="右矢印 1040"/>
            <p:cNvSpPr/>
            <p:nvPr/>
          </p:nvSpPr>
          <p:spPr bwMode="auto">
            <a:xfrm>
              <a:off x="6012160" y="692696"/>
              <a:ext cx="1058416" cy="288032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1042" name="正方形/長方形 1041"/>
            <p:cNvSpPr/>
            <p:nvPr/>
          </p:nvSpPr>
          <p:spPr bwMode="auto">
            <a:xfrm>
              <a:off x="7164288" y="188640"/>
              <a:ext cx="1440160" cy="108012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135" name="正方形/長方形 134"/>
            <p:cNvSpPr/>
            <p:nvPr/>
          </p:nvSpPr>
          <p:spPr bwMode="auto">
            <a:xfrm>
              <a:off x="7304561" y="333267"/>
              <a:ext cx="1215752" cy="800306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24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charset="0"/>
                  <a:ea typeface="ＭＳ ゴシック" charset="-128"/>
                  <a:cs typeface="ＭＳ ゴシック" charset="-128"/>
                </a:rPr>
                <a:t>HOST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2400" dirty="0" smtClean="0">
                  <a:solidFill>
                    <a:srgbClr val="FFFF00"/>
                  </a:solidFill>
                  <a:latin typeface="Arial" charset="0"/>
                  <a:ea typeface="ＭＳ ゴシック" charset="-128"/>
                  <a:cs typeface="ＭＳ ゴシック" charset="-128"/>
                </a:rPr>
                <a:t>(PC)</a:t>
              </a:r>
              <a:endParaRPr kumimoji="1" lang="ja-JP" alt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136" name="正方形/長方形 135"/>
            <p:cNvSpPr/>
            <p:nvPr/>
          </p:nvSpPr>
          <p:spPr bwMode="auto">
            <a:xfrm>
              <a:off x="7164288" y="1310228"/>
              <a:ext cx="1473264" cy="29658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1043" name="テキスト ボックス 1042"/>
            <p:cNvSpPr txBox="1"/>
            <p:nvPr/>
          </p:nvSpPr>
          <p:spPr>
            <a:xfrm>
              <a:off x="5918448" y="323364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DMA</a:t>
              </a:r>
              <a:r>
                <a:rPr kumimoji="1" lang="ja-JP" altLang="en-US" dirty="0" smtClean="0"/>
                <a:t>転送</a:t>
              </a:r>
              <a:endParaRPr kumimoji="1" lang="ja-JP" altLang="en-US" dirty="0"/>
            </a:p>
          </p:txBody>
        </p:sp>
      </p:grpSp>
      <p:pic>
        <p:nvPicPr>
          <p:cNvPr id="1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5863" y="5210654"/>
            <a:ext cx="1918655" cy="152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486368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39552" y="2276872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/>
              <a:t>　</a:t>
            </a:r>
            <a:endParaRPr lang="en-US" altLang="ja-JP" sz="4000" dirty="0"/>
          </a:p>
          <a:p>
            <a:pPr algn="ctr"/>
            <a:r>
              <a:rPr lang="ja-JP" altLang="en-US" sz="4000" dirty="0" smtClean="0"/>
              <a:t>④　従来</a:t>
            </a:r>
            <a:r>
              <a:rPr lang="ja-JP" altLang="en-US" sz="4000" dirty="0"/>
              <a:t>系による</a:t>
            </a:r>
            <a:r>
              <a:rPr lang="ja-JP" altLang="en-US" sz="4000" dirty="0" smtClean="0"/>
              <a:t>イメージング</a:t>
            </a:r>
            <a:endParaRPr lang="en-US" altLang="ja-JP" sz="4000" dirty="0" smtClean="0"/>
          </a:p>
          <a:p>
            <a:pPr algn="ctr"/>
            <a:r>
              <a:rPr lang="en-US" altLang="ja-JP" sz="4000" dirty="0" smtClean="0"/>
              <a:t>@FPGA</a:t>
            </a:r>
            <a:r>
              <a:rPr lang="ja-JP" altLang="en-US" sz="4000" dirty="0"/>
              <a:t>　</a:t>
            </a:r>
            <a:endParaRPr lang="en-US" altLang="ja-JP" sz="4000" dirty="0"/>
          </a:p>
        </p:txBody>
      </p:sp>
    </p:spTree>
    <p:extLst>
      <p:ext uri="{BB962C8B-B14F-4D97-AF65-F5344CB8AC3E}">
        <p14:creationId xmlns:p14="http://schemas.microsoft.com/office/powerpoint/2010/main" val="348524909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okudai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Arial"/>
        <a:ea typeface="ＭＳ ゴシック"/>
        <a:cs typeface="ＭＳ ゴシック"/>
      </a:majorFont>
      <a:minorFont>
        <a:latin typeface="Arial"/>
        <a:ea typeface="ＭＳ ゴシック"/>
        <a:cs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tokudai</Template>
  <TotalTime>5352</TotalTime>
  <Words>418</Words>
  <Application>Microsoft Office PowerPoint</Application>
  <PresentationFormat>画面に合わせる (4:3)</PresentationFormat>
  <Paragraphs>151</Paragraphs>
  <Slides>15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tokudai</vt:lpstr>
      <vt:lpstr>研究報告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SHG顕微鏡用光ファイバープローブの検討～レーザー走査型共焦点顕微鏡の構築～</dc:title>
  <dc:creator>user</dc:creator>
  <cp:lastModifiedBy>Atsuta</cp:lastModifiedBy>
  <cp:revision>229</cp:revision>
  <cp:lastPrinted>2013-09-19T06:31:56Z</cp:lastPrinted>
  <dcterms:created xsi:type="dcterms:W3CDTF">2013-09-12T05:24:56Z</dcterms:created>
  <dcterms:modified xsi:type="dcterms:W3CDTF">2015-09-07T21:47:12Z</dcterms:modified>
</cp:coreProperties>
</file>