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81" r:id="rId2"/>
    <p:sldId id="298" r:id="rId3"/>
    <p:sldId id="288" r:id="rId4"/>
    <p:sldId id="280" r:id="rId5"/>
    <p:sldId id="287" r:id="rId6"/>
    <p:sldId id="271" r:id="rId7"/>
    <p:sldId id="272" r:id="rId8"/>
    <p:sldId id="299" r:id="rId9"/>
    <p:sldId id="276" r:id="rId10"/>
    <p:sldId id="293" r:id="rId11"/>
    <p:sldId id="289" r:id="rId12"/>
    <p:sldId id="291" r:id="rId13"/>
    <p:sldId id="301" r:id="rId14"/>
    <p:sldId id="304" r:id="rId15"/>
    <p:sldId id="312" r:id="rId16"/>
    <p:sldId id="307" r:id="rId17"/>
    <p:sldId id="313" r:id="rId18"/>
    <p:sldId id="308" r:id="rId19"/>
    <p:sldId id="302" r:id="rId20"/>
    <p:sldId id="278" r:id="rId21"/>
    <p:sldId id="305" r:id="rId22"/>
    <p:sldId id="315" r:id="rId23"/>
    <p:sldId id="292" r:id="rId24"/>
    <p:sldId id="314" r:id="rId25"/>
    <p:sldId id="311" r:id="rId26"/>
    <p:sldId id="310" r:id="rId27"/>
  </p:sldIdLst>
  <p:sldSz cx="9906000" cy="6858000" type="A4"/>
  <p:notesSz cx="987425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安井 武史" initials="" lastIdx="1" clrIdx="0"/>
  <p:cmAuthor id="1" name="Atsuta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B80858"/>
    <a:srgbClr val="FF6600"/>
    <a:srgbClr val="0080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49" autoAdjust="0"/>
  </p:normalViewPr>
  <p:slideViewPr>
    <p:cSldViewPr>
      <p:cViewPr varScale="1">
        <p:scale>
          <a:sx n="51" d="100"/>
          <a:sy n="51" d="100"/>
        </p:scale>
        <p:origin x="108" y="390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42900"/>
          </a:xfrm>
          <a:prstGeom prst="rect">
            <a:avLst/>
          </a:prstGeom>
        </p:spPr>
        <p:txBody>
          <a:bodyPr vert="horz" lIns="91855" tIns="45928" rIns="91855" bIns="459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42900"/>
          </a:xfrm>
          <a:prstGeom prst="rect">
            <a:avLst/>
          </a:prstGeom>
        </p:spPr>
        <p:txBody>
          <a:bodyPr vert="horz" lIns="91855" tIns="45928" rIns="91855" bIns="45928" rtlCol="0"/>
          <a:lstStyle>
            <a:lvl1pPr algn="r">
              <a:defRPr sz="1200"/>
            </a:lvl1pPr>
          </a:lstStyle>
          <a:p>
            <a:fld id="{279C3491-973F-444C-AE77-6F6AD4E7B8E7}" type="datetimeFigureOut">
              <a:rPr kumimoji="1" lang="ja-JP" altLang="en-US" smtClean="0"/>
              <a:t>2015/12/29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278842" cy="342900"/>
          </a:xfrm>
          <a:prstGeom prst="rect">
            <a:avLst/>
          </a:prstGeom>
        </p:spPr>
        <p:txBody>
          <a:bodyPr vert="horz" lIns="91855" tIns="45928" rIns="91855" bIns="459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3124" y="6513910"/>
            <a:ext cx="4278842" cy="342900"/>
          </a:xfrm>
          <a:prstGeom prst="rect">
            <a:avLst/>
          </a:prstGeom>
        </p:spPr>
        <p:txBody>
          <a:bodyPr vert="horz" lIns="91855" tIns="45928" rIns="91855" bIns="45928" rtlCol="0" anchor="b"/>
          <a:lstStyle>
            <a:lvl1pPr algn="r">
              <a:defRPr sz="1200"/>
            </a:lvl1pPr>
          </a:lstStyle>
          <a:p>
            <a:fld id="{283B634F-4290-4880-89ED-B73C2B2824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656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29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29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C95B9BAB-ED14-954E-8F5C-A1799C3E4A45}" type="datetimeFigureOut">
              <a:rPr kumimoji="1" lang="ja-JP" altLang="en-US" smtClean="0"/>
              <a:t>2015/12/29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6" y="3257551"/>
            <a:ext cx="7899400" cy="3086100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78313" cy="3429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763" y="6513513"/>
            <a:ext cx="4279900" cy="3429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C482FCBA-4B1B-EF40-9F94-22083DFC2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32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21D16-5063-5449-8249-C4B7895BB36F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9750" y="514350"/>
            <a:ext cx="3714750" cy="25717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>
              <a:latin typeface="Times New Roman" pitchFamily="-108" charset="0"/>
              <a:ea typeface="ＭＳ Ｐ明朝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120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53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ヒト皮膚の</a:t>
            </a:r>
            <a:r>
              <a:rPr kumimoji="1" lang="en-US" altLang="ja-JP" i="1" dirty="0" smtClean="0"/>
              <a:t>in vivo</a:t>
            </a:r>
            <a:r>
              <a:rPr kumimoji="1" lang="ja-JP" altLang="en-US" i="1" dirty="0" smtClean="0"/>
              <a:t>観察</a:t>
            </a:r>
            <a:endParaRPr kumimoji="1" lang="en-US" altLang="ja-JP" i="1" dirty="0" smtClean="0"/>
          </a:p>
          <a:p>
            <a:r>
              <a:rPr kumimoji="1" lang="ja-JP" altLang="en-US" i="1" dirty="0" smtClean="0"/>
              <a:t>倫理委員会の承認の下　実施</a:t>
            </a:r>
            <a:endParaRPr kumimoji="1" lang="en-US" altLang="ja-JP" i="1" dirty="0"/>
          </a:p>
          <a:p>
            <a:r>
              <a:rPr kumimoji="1" lang="ja-JP" altLang="en-US" i="1" dirty="0" smtClean="0"/>
              <a:t>ステージを深さ方向に移動させ取得．乳頭層～</a:t>
            </a:r>
            <a:endParaRPr kumimoji="1" lang="en-US" altLang="ja-JP" i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32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80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624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(~6:00)</a:t>
            </a:r>
          </a:p>
          <a:p>
            <a:r>
              <a:rPr kumimoji="1" lang="ja-JP" altLang="en-US" dirty="0" smtClean="0"/>
              <a:t>こちらが開発した</a:t>
            </a:r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顕微鏡プローブのセットアップです．</a:t>
            </a:r>
            <a:endParaRPr kumimoji="1" lang="en-US" altLang="ja-JP" dirty="0" smtClean="0"/>
          </a:p>
          <a:p>
            <a:r>
              <a:rPr lang="ja-JP" altLang="en-US" dirty="0"/>
              <a:t>光源には生体透過性に優れたフェムト秒</a:t>
            </a:r>
            <a:r>
              <a:rPr lang="en-US" altLang="ja-JP" dirty="0" err="1"/>
              <a:t>Cr:Forsterite</a:t>
            </a:r>
            <a:r>
              <a:rPr lang="en-US" altLang="ja-JP" dirty="0"/>
              <a:t> </a:t>
            </a:r>
            <a:r>
              <a:rPr lang="ja-JP" altLang="en-US" dirty="0"/>
              <a:t>レーザー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624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そこで我々が提案するのは～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まず光源を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自由空間伝播であった光源からのファイバーデリバリーに変更</a:t>
            </a:r>
            <a:endParaRPr kumimoji="1" lang="en-US" altLang="ja-JP" dirty="0" smtClean="0"/>
          </a:p>
          <a:p>
            <a:r>
              <a:rPr kumimoji="1" lang="ja-JP" altLang="en-US" dirty="0" smtClean="0"/>
              <a:t>レーザー走査顕微鏡の主要部分であるレーザー走査光学系をプローブ化</a:t>
            </a:r>
            <a:endParaRPr kumimoji="1" lang="en-US" altLang="ja-JP" dirty="0" smtClean="0"/>
          </a:p>
          <a:p>
            <a:r>
              <a:rPr kumimoji="1" lang="en-US" altLang="ja-JP" dirty="0" smtClean="0"/>
              <a:t>(1)(2)</a:t>
            </a:r>
            <a:r>
              <a:rPr kumimoji="1" lang="ja-JP" altLang="en-US" dirty="0" smtClean="0"/>
              <a:t>は市販のものを使用することで実現可能である．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本稿では，～報告します．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80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023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(~6:00)</a:t>
            </a:r>
          </a:p>
          <a:p>
            <a:r>
              <a:rPr kumimoji="1" lang="ja-JP" altLang="en-US" dirty="0" smtClean="0"/>
              <a:t>こちらが開発した</a:t>
            </a:r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顕微鏡プローブのセットアップです．</a:t>
            </a:r>
            <a:endParaRPr kumimoji="1" lang="en-US" altLang="ja-JP" dirty="0" smtClean="0"/>
          </a:p>
          <a:p>
            <a:r>
              <a:rPr lang="ja-JP" altLang="en-US" dirty="0"/>
              <a:t>光源には生体透過性に優れたフェムト秒</a:t>
            </a:r>
            <a:r>
              <a:rPr lang="en-US" altLang="ja-JP" dirty="0" err="1"/>
              <a:t>Cr:Forsterite</a:t>
            </a:r>
            <a:r>
              <a:rPr lang="en-US" altLang="ja-JP" dirty="0"/>
              <a:t> </a:t>
            </a:r>
            <a:r>
              <a:rPr lang="ja-JP" altLang="en-US" dirty="0"/>
              <a:t>レーザー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624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(7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00)</a:t>
            </a:r>
          </a:p>
          <a:p>
            <a:r>
              <a:rPr kumimoji="1" lang="ja-JP" altLang="en-US" dirty="0" smtClean="0"/>
              <a:t>こちらが先ほど示したセットアップで取得された</a:t>
            </a:r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イメージ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ヒト総腸～切片サンプル 実際の</a:t>
            </a:r>
            <a:r>
              <a:rPr lang="ja-JP" altLang="en-US" dirty="0" smtClean="0"/>
              <a:t>明視野</a:t>
            </a:r>
            <a:r>
              <a:rPr kumimoji="1" lang="ja-JP" altLang="en-US" dirty="0" smtClean="0"/>
              <a:t>顕微鏡画像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外膜イメージ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イメージ取得条件は～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850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(7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30)</a:t>
            </a:r>
          </a:p>
          <a:p>
            <a:r>
              <a:rPr kumimoji="1" lang="ja-JP" altLang="en-US" dirty="0" smtClean="0"/>
              <a:t>先ほどの外膜からステージを移動し，中膜のイメージを取得した．</a:t>
            </a:r>
            <a:endParaRPr kumimoji="1" lang="en-US" altLang="ja-JP" dirty="0" smtClean="0"/>
          </a:p>
          <a:p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イメージ取得条件は先ほどと同じ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こちらは　一方向に伸びている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56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80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78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FCB0B-B45F-4449-B5A3-474CC22D02A2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9750" y="514350"/>
            <a:ext cx="3714750" cy="25717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42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6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そこで提案するのは～</a:t>
            </a:r>
            <a:endParaRPr kumimoji="1" lang="en-US" altLang="ja-JP" dirty="0" smtClean="0"/>
          </a:p>
          <a:p>
            <a:r>
              <a:rPr kumimoji="1" lang="en-US" altLang="ja-JP" dirty="0" smtClean="0"/>
              <a:t>(1)(2)</a:t>
            </a:r>
            <a:r>
              <a:rPr kumimoji="1" lang="ja-JP" altLang="en-US" dirty="0" smtClean="0"/>
              <a:t>は市販のものを使用することで実現可能である．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8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49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(~6:00)</a:t>
            </a:r>
          </a:p>
          <a:p>
            <a:r>
              <a:rPr kumimoji="1" lang="ja-JP" altLang="en-US" dirty="0" smtClean="0"/>
              <a:t>こちらが開発した</a:t>
            </a:r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顕微鏡プローブのセットアップです．</a:t>
            </a:r>
            <a:endParaRPr kumimoji="1" lang="en-US" altLang="ja-JP" dirty="0" smtClean="0"/>
          </a:p>
          <a:p>
            <a:r>
              <a:rPr lang="ja-JP" altLang="en-US" dirty="0"/>
              <a:t>光源には生体透過性に優れたフェムト秒</a:t>
            </a:r>
            <a:r>
              <a:rPr lang="en-US" altLang="ja-JP" dirty="0" err="1"/>
              <a:t>Cr:Forsterite</a:t>
            </a:r>
            <a:r>
              <a:rPr lang="en-US" altLang="ja-JP" dirty="0"/>
              <a:t> </a:t>
            </a:r>
            <a:r>
              <a:rPr lang="ja-JP" altLang="en-US" dirty="0"/>
              <a:t>レーザー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62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ファイバーデリバリーを行えば，ハンドヘルドでの計測も期待できる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FCBA-4B1B-EF40-9F94-22083DFC27D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11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42952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9FDA1118-72E7-4622-A007-1C6E4BA33906}" type="datetimeFigureOut">
              <a:rPr kumimoji="1" lang="ja-JP" altLang="en-US" smtClean="0"/>
              <a:pPr/>
              <a:t>2015/12/29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D973D40C-5CA2-4ED6-811F-35695C53A3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2"/>
            <a:ext cx="9891713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2"/>
            <a:ext cx="290941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3600" y="0"/>
            <a:ext cx="396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64904"/>
            <a:ext cx="9906000" cy="1843088"/>
          </a:xfrm>
        </p:spPr>
        <p:txBody>
          <a:bodyPr/>
          <a:lstStyle/>
          <a:p>
            <a:r>
              <a:rPr lang="ja-JP" altLang="en-US" sz="5400" b="1" dirty="0">
                <a:ea typeface="ＭＳ ゴシック" pitchFamily="-108" charset="-128"/>
                <a:cs typeface="Arial"/>
              </a:rPr>
              <a:t>第二高調波発生光（</a:t>
            </a:r>
            <a:r>
              <a:rPr lang="en-US" altLang="ja-JP" sz="5400" b="1" dirty="0">
                <a:ea typeface="ＭＳ ゴシック" pitchFamily="-108" charset="-128"/>
                <a:cs typeface="Arial"/>
              </a:rPr>
              <a:t>SHG</a:t>
            </a:r>
            <a:r>
              <a:rPr lang="ja-JP" altLang="en-US" sz="5400" b="1" dirty="0" smtClean="0">
                <a:ea typeface="ＭＳ ゴシック" pitchFamily="-108" charset="-128"/>
                <a:cs typeface="Arial"/>
              </a:rPr>
              <a:t>）</a:t>
            </a:r>
            <a:r>
              <a:rPr lang="en-US" altLang="ja-JP" sz="5400" b="1" dirty="0" smtClean="0">
                <a:ea typeface="ＭＳ ゴシック" pitchFamily="-108" charset="-128"/>
                <a:cs typeface="Arial"/>
              </a:rPr>
              <a:t/>
            </a:r>
            <a:br>
              <a:rPr lang="en-US" altLang="ja-JP" sz="5400" b="1" dirty="0" smtClean="0">
                <a:ea typeface="ＭＳ ゴシック" pitchFamily="-108" charset="-128"/>
                <a:cs typeface="Arial"/>
              </a:rPr>
            </a:br>
            <a:r>
              <a:rPr lang="ja-JP" altLang="en-US" sz="5400" b="1" dirty="0" smtClean="0">
                <a:ea typeface="ＭＳ ゴシック" pitchFamily="-108" charset="-128"/>
                <a:cs typeface="Arial"/>
              </a:rPr>
              <a:t>顕微鏡</a:t>
            </a:r>
            <a:r>
              <a:rPr lang="ja-JP" altLang="en-US" sz="5400" b="1" dirty="0">
                <a:ea typeface="ＭＳ ゴシック" pitchFamily="-108" charset="-128"/>
                <a:cs typeface="Arial"/>
              </a:rPr>
              <a:t>の小型化</a:t>
            </a:r>
            <a:endParaRPr lang="en-US" altLang="ja-JP" sz="5400" b="1" dirty="0">
              <a:latin typeface="Arial"/>
              <a:cs typeface="Arial"/>
            </a:endParaRPr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25761" y="4960732"/>
            <a:ext cx="9906000" cy="132343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762000" eaLnBrk="0" hangingPunct="0"/>
            <a:r>
              <a:rPr lang="ja-JP" altLang="en-US" sz="4000" dirty="0">
                <a:ea typeface="ＭＳ ゴシック" pitchFamily="-108" charset="-128"/>
                <a:cs typeface="Arial"/>
              </a:rPr>
              <a:t>　</a:t>
            </a:r>
            <a:r>
              <a:rPr lang="en-US" altLang="ja-JP" sz="4000" dirty="0" smtClean="0">
                <a:ea typeface="ＭＳ ゴシック" pitchFamily="-108" charset="-128"/>
                <a:cs typeface="Arial"/>
              </a:rPr>
              <a:t>2015/12/29</a:t>
            </a:r>
            <a:r>
              <a:rPr lang="ja-JP" altLang="en-US" sz="4000" dirty="0">
                <a:ea typeface="ＭＳ ゴシック" pitchFamily="-108" charset="-128"/>
                <a:cs typeface="Arial"/>
              </a:rPr>
              <a:t>　</a:t>
            </a:r>
            <a:r>
              <a:rPr lang="ja-JP" altLang="en-US" sz="4000" dirty="0" smtClean="0">
                <a:ea typeface="ＭＳ ゴシック" pitchFamily="-108" charset="-128"/>
                <a:cs typeface="Arial"/>
              </a:rPr>
              <a:t>後期</a:t>
            </a:r>
            <a:r>
              <a:rPr lang="en-US" altLang="ja-JP" sz="4000" dirty="0" smtClean="0">
                <a:ea typeface="ＭＳ ゴシック" pitchFamily="-108" charset="-128"/>
                <a:cs typeface="Arial"/>
              </a:rPr>
              <a:t> </a:t>
            </a:r>
          </a:p>
          <a:p>
            <a:pPr algn="ctr" defTabSz="762000" eaLnBrk="0" hangingPunct="0"/>
            <a:r>
              <a:rPr lang="en-US" altLang="ja-JP" sz="4000" dirty="0" smtClean="0">
                <a:ea typeface="ＭＳ ゴシック" pitchFamily="-108" charset="-128"/>
                <a:cs typeface="Arial"/>
              </a:rPr>
              <a:t>M2 </a:t>
            </a:r>
            <a:r>
              <a:rPr lang="ja-JP" altLang="en-US" sz="4000" dirty="0" smtClean="0">
                <a:ea typeface="ＭＳ ゴシック" pitchFamily="-108" charset="-128"/>
                <a:cs typeface="Arial"/>
              </a:rPr>
              <a:t>厚田</a:t>
            </a:r>
            <a:endParaRPr lang="en-US" altLang="ja-JP" sz="3600" dirty="0">
              <a:latin typeface="Arial"/>
              <a:ea typeface="ＭＳ ゴシック" pitchFamily="-108" charset="-128"/>
              <a:cs typeface="Arial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231576" y="1304278"/>
            <a:ext cx="9906000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762000" eaLnBrk="0" hangingPunct="0"/>
            <a:r>
              <a:rPr lang="ja-JP" altLang="en-US" sz="4000" dirty="0">
                <a:ea typeface="ＭＳ ゴシック" pitchFamily="-108" charset="-128"/>
                <a:cs typeface="Arial"/>
              </a:rPr>
              <a:t>　</a:t>
            </a:r>
            <a:r>
              <a:rPr lang="ja-JP" altLang="en-US" sz="4000" dirty="0" smtClean="0">
                <a:ea typeface="ＭＳ ゴシック" pitchFamily="-108" charset="-128"/>
                <a:cs typeface="Arial"/>
              </a:rPr>
              <a:t>研究報告　</a:t>
            </a:r>
            <a:endParaRPr lang="en-US" altLang="ja-JP" sz="3600" dirty="0">
              <a:latin typeface="Arial"/>
              <a:ea typeface="ＭＳ ゴシック" pitchFamily="-108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854779"/>
      </p:ext>
    </p:extLst>
  </p:cSld>
  <p:clrMapOvr>
    <a:masterClrMapping/>
  </p:clrMapOvr>
  <p:transition advTm="368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4624"/>
            <a:ext cx="989989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spc="-150" dirty="0" smtClean="0"/>
              <a:t>SHG</a:t>
            </a:r>
            <a:r>
              <a:rPr kumimoji="1" lang="ja-JP" altLang="en-US" sz="4400" spc="-150" dirty="0" smtClean="0"/>
              <a:t>顕微鏡</a:t>
            </a:r>
            <a:r>
              <a:rPr lang="ja-JP" altLang="en-US" sz="4400" spc="-150" dirty="0" smtClean="0"/>
              <a:t>プローブ</a:t>
            </a:r>
            <a:endParaRPr kumimoji="1" lang="ja-JP" altLang="en-US" sz="4400" spc="-15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02224" y="2127944"/>
            <a:ext cx="3726148" cy="4315417"/>
            <a:chOff x="488504" y="2060848"/>
            <a:chExt cx="3654140" cy="361086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39"/>
            <a:stretch/>
          </p:blipFill>
          <p:spPr bwMode="auto">
            <a:xfrm>
              <a:off x="488504" y="2060848"/>
              <a:ext cx="3654140" cy="3610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直線矢印コネクタ 3"/>
            <p:cNvCxnSpPr/>
            <p:nvPr/>
          </p:nvCxnSpPr>
          <p:spPr bwMode="auto">
            <a:xfrm>
              <a:off x="800539" y="4797151"/>
              <a:ext cx="3198355" cy="768772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" name="直線矢印コネクタ 4"/>
            <p:cNvCxnSpPr/>
            <p:nvPr/>
          </p:nvCxnSpPr>
          <p:spPr bwMode="auto">
            <a:xfrm flipV="1">
              <a:off x="1412176" y="2780927"/>
              <a:ext cx="6134" cy="205445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6" name="直線矢印コネクタ 5"/>
            <p:cNvCxnSpPr/>
            <p:nvPr/>
          </p:nvCxnSpPr>
          <p:spPr bwMode="auto">
            <a:xfrm>
              <a:off x="2594738" y="2636912"/>
              <a:ext cx="1216005" cy="283529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7" name="テキスト ボックス 6"/>
            <p:cNvSpPr txBox="1"/>
            <p:nvPr/>
          </p:nvSpPr>
          <p:spPr>
            <a:xfrm rot="910597">
              <a:off x="1833924" y="4827941"/>
              <a:ext cx="1397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FF00"/>
                  </a:solidFill>
                </a:rPr>
                <a:t>700mm</a:t>
              </a:r>
              <a:endParaRPr kumimoji="1" lang="ja-JP" alt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910597">
              <a:off x="2629746" y="2780513"/>
              <a:ext cx="1246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rgbClr val="FFFF00"/>
                  </a:solidFill>
                </a:rPr>
                <a:t>4</a:t>
              </a:r>
              <a:r>
                <a:rPr lang="en-US" altLang="ja-JP" sz="2000" b="1" dirty="0" smtClean="0">
                  <a:solidFill>
                    <a:srgbClr val="FFFF00"/>
                  </a:solidFill>
                </a:rPr>
                <a:t>00mm</a:t>
              </a:r>
              <a:endParaRPr kumimoji="1" lang="ja-JP" alt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6023711">
              <a:off x="679061" y="3608096"/>
              <a:ext cx="1150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rgbClr val="FFFF00"/>
                  </a:solidFill>
                </a:rPr>
                <a:t>4</a:t>
              </a:r>
              <a:r>
                <a:rPr lang="en-US" altLang="ja-JP" sz="2000" b="1" dirty="0" smtClean="0">
                  <a:solidFill>
                    <a:srgbClr val="FFFF00"/>
                  </a:solidFill>
                </a:rPr>
                <a:t>00mm</a:t>
              </a:r>
              <a:endParaRPr kumimoji="1" lang="ja-JP" alt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5025008" y="1328819"/>
            <a:ext cx="4149062" cy="523220"/>
          </a:xfrm>
          <a:prstGeom prst="rect">
            <a:avLst/>
          </a:prstGeom>
          <a:solidFill>
            <a:srgbClr val="00008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FF00"/>
                </a:solidFill>
              </a:rPr>
              <a:t>SHG</a:t>
            </a:r>
            <a:r>
              <a:rPr lang="ja-JP" altLang="en-US" sz="2800" dirty="0" smtClean="0">
                <a:solidFill>
                  <a:srgbClr val="FFFF00"/>
                </a:solidFill>
              </a:rPr>
              <a:t>顕微鏡プローブ</a:t>
            </a:r>
            <a:endParaRPr lang="en-US" altLang="ja-JP" sz="2800" dirty="0" smtClean="0">
              <a:solidFill>
                <a:srgbClr val="FFFF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93586" y="1348937"/>
            <a:ext cx="3096344" cy="523220"/>
          </a:xfrm>
          <a:prstGeom prst="rect">
            <a:avLst/>
          </a:prstGeom>
          <a:solidFill>
            <a:srgbClr val="00008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FF00"/>
                </a:solidFill>
              </a:rPr>
              <a:t>従来系</a:t>
            </a:r>
            <a:endParaRPr lang="en-US" altLang="ja-JP" sz="2800" dirty="0" smtClean="0">
              <a:solidFill>
                <a:srgbClr val="FFFF00"/>
              </a:solidFill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 flipH="1">
            <a:off x="4520951" y="2004135"/>
            <a:ext cx="4824537" cy="3015820"/>
            <a:chOff x="632520" y="1304040"/>
            <a:chExt cx="5856540" cy="3349096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4">
              <a:lum contras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" r="8264" b="32150"/>
            <a:stretch/>
          </p:blipFill>
          <p:spPr>
            <a:xfrm>
              <a:off x="632520" y="1304040"/>
              <a:ext cx="5856540" cy="3349096"/>
            </a:xfrm>
            <a:prstGeom prst="rect">
              <a:avLst/>
            </a:prstGeom>
          </p:spPr>
        </p:pic>
        <p:sp>
          <p:nvSpPr>
            <p:cNvPr id="39" name="正方形/長方形 38"/>
            <p:cNvSpPr/>
            <p:nvPr/>
          </p:nvSpPr>
          <p:spPr bwMode="auto">
            <a:xfrm>
              <a:off x="632520" y="2582374"/>
              <a:ext cx="754065" cy="65147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cxnSp>
        <p:nvCxnSpPr>
          <p:cNvPr id="14" name="直線コネクタ 13"/>
          <p:cNvCxnSpPr/>
          <p:nvPr/>
        </p:nvCxnSpPr>
        <p:spPr bwMode="auto">
          <a:xfrm>
            <a:off x="4592960" y="4216179"/>
            <a:ext cx="0" cy="19256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>
            <a:off x="8550833" y="4216179"/>
            <a:ext cx="0" cy="19491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7833320" y="4548337"/>
            <a:ext cx="0" cy="116617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5673080" y="4581128"/>
            <a:ext cx="0" cy="116617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矢印コネクタ 23"/>
          <p:cNvCxnSpPr/>
          <p:nvPr/>
        </p:nvCxnSpPr>
        <p:spPr bwMode="auto">
          <a:xfrm flipV="1">
            <a:off x="4606505" y="5675299"/>
            <a:ext cx="1066575" cy="52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6" name="直線矢印コネクタ 25"/>
          <p:cNvCxnSpPr/>
          <p:nvPr/>
        </p:nvCxnSpPr>
        <p:spPr bwMode="auto">
          <a:xfrm flipV="1">
            <a:off x="5673080" y="5674039"/>
            <a:ext cx="2160240" cy="64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>
            <a:off x="7847678" y="5673692"/>
            <a:ext cx="703155" cy="130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2" name="テキスト ボックス 31"/>
          <p:cNvSpPr txBox="1"/>
          <p:nvPr/>
        </p:nvSpPr>
        <p:spPr>
          <a:xfrm>
            <a:off x="4781949" y="5345184"/>
            <a:ext cx="114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80mm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249321" y="5345184"/>
            <a:ext cx="114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165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12471" y="5300120"/>
            <a:ext cx="114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65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cxnSp>
        <p:nvCxnSpPr>
          <p:cNvPr id="36" name="直線矢印コネクタ 35"/>
          <p:cNvCxnSpPr/>
          <p:nvPr/>
        </p:nvCxnSpPr>
        <p:spPr bwMode="auto">
          <a:xfrm>
            <a:off x="7231681" y="2276872"/>
            <a:ext cx="25575" cy="2240632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7" name="テキスト ボックス 36"/>
          <p:cNvSpPr txBox="1"/>
          <p:nvPr/>
        </p:nvSpPr>
        <p:spPr>
          <a:xfrm rot="5400000">
            <a:off x="6842661" y="3114272"/>
            <a:ext cx="114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FF00"/>
                </a:solidFill>
              </a:rPr>
              <a:t>150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mm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 bwMode="auto">
          <a:xfrm flipV="1">
            <a:off x="5529064" y="3447510"/>
            <a:ext cx="0" cy="3534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/>
          <p:nvPr/>
        </p:nvCxnSpPr>
        <p:spPr bwMode="auto">
          <a:xfrm flipV="1">
            <a:off x="5745088" y="3534224"/>
            <a:ext cx="0" cy="4153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矢印コネクタ 48"/>
          <p:cNvCxnSpPr/>
          <p:nvPr/>
        </p:nvCxnSpPr>
        <p:spPr bwMode="auto">
          <a:xfrm>
            <a:off x="5534715" y="3452135"/>
            <a:ext cx="210373" cy="11135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2" name="テキスト ボックス 51"/>
          <p:cNvSpPr txBox="1"/>
          <p:nvPr/>
        </p:nvSpPr>
        <p:spPr>
          <a:xfrm rot="1228113">
            <a:off x="5302629" y="3245226"/>
            <a:ext cx="114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50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cxnSp>
        <p:nvCxnSpPr>
          <p:cNvPr id="59" name="直線矢印コネクタ 58"/>
          <p:cNvCxnSpPr/>
          <p:nvPr/>
        </p:nvCxnSpPr>
        <p:spPr bwMode="auto">
          <a:xfrm>
            <a:off x="4606505" y="6084669"/>
            <a:ext cx="3952463" cy="166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0" name="テキスト ボックス 59"/>
          <p:cNvSpPr txBox="1"/>
          <p:nvPr/>
        </p:nvSpPr>
        <p:spPr>
          <a:xfrm>
            <a:off x="6177136" y="5772507"/>
            <a:ext cx="114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310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2890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7613" y="1268760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1662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35946" y="420575"/>
            <a:ext cx="6840761" cy="63216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3508" dirty="0"/>
              <a:t>切片</a:t>
            </a:r>
            <a:r>
              <a:rPr lang="ja-JP" altLang="en-US" sz="3508" dirty="0" smtClean="0"/>
              <a:t>サンプル</a:t>
            </a:r>
            <a:r>
              <a:rPr lang="en-US" altLang="ja-JP" sz="3508" dirty="0"/>
              <a:t> </a:t>
            </a:r>
            <a:r>
              <a:rPr lang="en-US" altLang="ja-JP" sz="3508" dirty="0" smtClean="0"/>
              <a:t>“</a:t>
            </a:r>
            <a:r>
              <a:rPr lang="en-US" altLang="ja-JP" sz="3508" i="1" dirty="0" smtClean="0"/>
              <a:t>ex vivo</a:t>
            </a:r>
            <a:r>
              <a:rPr lang="en-US" altLang="ja-JP" sz="3508" dirty="0" smtClean="0"/>
              <a:t>”</a:t>
            </a:r>
            <a:r>
              <a:rPr lang="ja-JP" altLang="en-US" sz="3508" dirty="0" smtClean="0"/>
              <a:t>計測</a:t>
            </a:r>
            <a:endParaRPr lang="en-US" altLang="ja-JP" sz="350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8342" y="5637042"/>
            <a:ext cx="4775098" cy="10818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15" dirty="0" smtClean="0">
                <a:solidFill>
                  <a:schemeClr val="bg1"/>
                </a:solidFill>
              </a:rPr>
              <a:t>SHG</a:t>
            </a:r>
            <a:r>
              <a:rPr lang="ja-JP" altLang="en-US" sz="2215" dirty="0" smtClean="0">
                <a:solidFill>
                  <a:schemeClr val="bg1"/>
                </a:solidFill>
              </a:rPr>
              <a:t>イメージ</a:t>
            </a:r>
            <a:endParaRPr lang="en-US" altLang="ja-JP" sz="2215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215" dirty="0" smtClean="0">
                <a:solidFill>
                  <a:schemeClr val="bg1"/>
                </a:solidFill>
              </a:rPr>
              <a:t>視野</a:t>
            </a:r>
            <a:r>
              <a:rPr lang="en-US" altLang="ja-JP" sz="2215" dirty="0" smtClean="0">
                <a:solidFill>
                  <a:schemeClr val="bg1"/>
                </a:solidFill>
              </a:rPr>
              <a:t> </a:t>
            </a:r>
            <a:r>
              <a:rPr lang="en-US" altLang="ja-JP" sz="2215" dirty="0">
                <a:solidFill>
                  <a:schemeClr val="bg1"/>
                </a:solidFill>
              </a:rPr>
              <a:t>: </a:t>
            </a:r>
            <a:r>
              <a:rPr lang="en-US" altLang="ja-JP" sz="2215" dirty="0" smtClean="0">
                <a:solidFill>
                  <a:schemeClr val="bg1"/>
                </a:solidFill>
              </a:rPr>
              <a:t>400µm*400µm</a:t>
            </a:r>
            <a:r>
              <a:rPr lang="ja-JP" altLang="en-US" sz="2215" dirty="0" smtClean="0">
                <a:solidFill>
                  <a:schemeClr val="bg1"/>
                </a:solidFill>
              </a:rPr>
              <a:t> </a:t>
            </a:r>
            <a:endParaRPr lang="en-US" altLang="ja-JP" sz="2215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取得時間</a:t>
            </a:r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>
                <a:solidFill>
                  <a:schemeClr val="bg1"/>
                </a:solidFill>
              </a:rPr>
              <a:t>= </a:t>
            </a:r>
            <a:r>
              <a:rPr lang="en-US" altLang="ja-JP" sz="2000" dirty="0" smtClean="0">
                <a:solidFill>
                  <a:schemeClr val="bg1"/>
                </a:solidFill>
              </a:rPr>
              <a:t>2</a:t>
            </a:r>
            <a:r>
              <a:rPr lang="ja-JP" altLang="en-US" sz="2000" dirty="0" smtClean="0">
                <a:solidFill>
                  <a:schemeClr val="bg1"/>
                </a:solidFill>
              </a:rPr>
              <a:t>秒　照射パワー</a:t>
            </a:r>
            <a:r>
              <a:rPr lang="en-US" altLang="ja-JP" sz="2000" dirty="0" smtClean="0">
                <a:solidFill>
                  <a:schemeClr val="bg1"/>
                </a:solidFill>
              </a:rPr>
              <a:t>30mW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677612" y="1216066"/>
            <a:ext cx="3782399" cy="4349560"/>
            <a:chOff x="4780418" y="1347577"/>
            <a:chExt cx="3575490" cy="426448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930588" y="1347577"/>
              <a:ext cx="979196" cy="42472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215" dirty="0" smtClean="0">
                  <a:solidFill>
                    <a:schemeClr val="bg1"/>
                  </a:solidFill>
                </a:rPr>
                <a:t>従来</a:t>
              </a:r>
              <a:r>
                <a:rPr lang="ja-JP" altLang="en-US" sz="2215" dirty="0">
                  <a:solidFill>
                    <a:schemeClr val="bg1"/>
                  </a:solidFill>
                </a:rPr>
                <a:t>系</a:t>
              </a: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5" t="6825" r="21752" b="21511"/>
            <a:stretch/>
          </p:blipFill>
          <p:spPr>
            <a:xfrm rot="5400000">
              <a:off x="4678291" y="1934445"/>
              <a:ext cx="3779743" cy="3575490"/>
            </a:xfrm>
            <a:prstGeom prst="rect">
              <a:avLst/>
            </a:prstGeom>
          </p:spPr>
        </p:pic>
      </p:grp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7" t="3732" r="4798" b="55317"/>
          <a:stretch/>
        </p:blipFill>
        <p:spPr>
          <a:xfrm>
            <a:off x="792750" y="1309437"/>
            <a:ext cx="743800" cy="255017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5601072" y="1196752"/>
            <a:ext cx="3882746" cy="4368875"/>
            <a:chOff x="5606758" y="1453905"/>
            <a:chExt cx="3882746" cy="4368875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542862" y="1453905"/>
              <a:ext cx="2170787" cy="43319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215" dirty="0" smtClean="0">
                  <a:solidFill>
                    <a:srgbClr val="FFFF00"/>
                  </a:solidFill>
                </a:rPr>
                <a:t>小型プローブ系</a:t>
              </a:r>
              <a:endParaRPr lang="ja-JP" altLang="en-US" sz="2215" dirty="0">
                <a:solidFill>
                  <a:srgbClr val="FFFF00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6826" r="21357" b="21511"/>
            <a:stretch/>
          </p:blipFill>
          <p:spPr>
            <a:xfrm>
              <a:off x="5606758" y="1940035"/>
              <a:ext cx="3882746" cy="3882745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127676" y="4149080"/>
            <a:ext cx="3456065" cy="2334023"/>
            <a:chOff x="127676" y="4513583"/>
            <a:chExt cx="3456065" cy="233402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76" y="4513583"/>
              <a:ext cx="3099874" cy="2334023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 bwMode="auto">
            <a:xfrm>
              <a:off x="2504728" y="4926305"/>
              <a:ext cx="616379" cy="574880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09309" y="4523092"/>
              <a:ext cx="1074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外膜</a:t>
              </a:r>
              <a:endParaRPr kumimoji="1" lang="ja-JP" altLang="en-US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-14473" y="6487988"/>
            <a:ext cx="390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ヒト総腸骨</a:t>
            </a:r>
            <a:r>
              <a:rPr lang="ja-JP" altLang="en-US" dirty="0" smtClean="0"/>
              <a:t>動脈：明視野顕微鏡画像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920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65290" y="404664"/>
            <a:ext cx="6840761" cy="63216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3508" dirty="0" smtClean="0"/>
              <a:t>“</a:t>
            </a:r>
            <a:r>
              <a:rPr lang="en-US" altLang="ja-JP" sz="3508" i="1" dirty="0" smtClean="0"/>
              <a:t>in vivo</a:t>
            </a:r>
            <a:r>
              <a:rPr lang="en-US" altLang="ja-JP" sz="3508" dirty="0" smtClean="0"/>
              <a:t>” </a:t>
            </a:r>
            <a:r>
              <a:rPr lang="ja-JP" altLang="en-US" sz="3508" dirty="0" smtClean="0"/>
              <a:t>イメージング</a:t>
            </a:r>
            <a:endParaRPr lang="en-US" altLang="ja-JP" sz="3508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7530" y="6381328"/>
            <a:ext cx="9087961" cy="39780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585" dirty="0" smtClean="0">
                <a:solidFill>
                  <a:srgbClr val="212121"/>
                </a:solidFill>
                <a:latin typeface="Arial Unicode MS" panose="020B0604020202020204" pitchFamily="50" charset="-128"/>
              </a:rPr>
              <a:t>ヒト皮膚内の“生きたありのまま”のコラーゲンを可視化</a:t>
            </a:r>
            <a:endParaRPr kumimoji="0" lang="en-US" altLang="ja-JP" sz="2585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77613" y="1338461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1662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5638" y="1230352"/>
            <a:ext cx="3866764" cy="43319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215" dirty="0" smtClean="0">
                <a:solidFill>
                  <a:schemeClr val="bg1"/>
                </a:solidFill>
              </a:rPr>
              <a:t>ヒト皮膚 </a:t>
            </a:r>
            <a:r>
              <a:rPr lang="en-US" altLang="ja-JP" sz="2215" dirty="0" smtClean="0">
                <a:solidFill>
                  <a:schemeClr val="bg1"/>
                </a:solidFill>
              </a:rPr>
              <a:t>(</a:t>
            </a:r>
            <a:r>
              <a:rPr lang="ja-JP" altLang="en-US" sz="2215" dirty="0" smtClean="0">
                <a:solidFill>
                  <a:schemeClr val="bg1"/>
                </a:solidFill>
              </a:rPr>
              <a:t>腕</a:t>
            </a:r>
            <a:r>
              <a:rPr lang="en-US" altLang="ja-JP" sz="2215" dirty="0" smtClean="0">
                <a:solidFill>
                  <a:schemeClr val="bg1"/>
                </a:solidFill>
              </a:rPr>
              <a:t>) @40mW(max</a:t>
            </a:r>
            <a:r>
              <a:rPr lang="en-US" altLang="ja-JP" sz="2215" dirty="0">
                <a:solidFill>
                  <a:schemeClr val="bg1"/>
                </a:solidFill>
              </a:rPr>
              <a:t>.)</a:t>
            </a:r>
            <a:endParaRPr lang="ja-JP" altLang="en-US" sz="2215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0039" y="5420549"/>
            <a:ext cx="349498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視野：</a:t>
            </a:r>
            <a:r>
              <a:rPr lang="en-US" altLang="ja-JP" sz="2400" dirty="0" smtClean="0">
                <a:solidFill>
                  <a:schemeClr val="bg1"/>
                </a:solidFill>
              </a:rPr>
              <a:t>400µm*400µm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画像取得時間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= </a:t>
            </a:r>
            <a:r>
              <a:rPr lang="en-US" altLang="ja-JP" sz="2400" dirty="0" smtClean="0">
                <a:solidFill>
                  <a:schemeClr val="bg1"/>
                </a:solidFill>
              </a:rPr>
              <a:t>2</a:t>
            </a:r>
            <a:r>
              <a:rPr lang="ja-JP" altLang="en-US" sz="2400" dirty="0" smtClean="0">
                <a:solidFill>
                  <a:schemeClr val="bg1"/>
                </a:solidFill>
              </a:rPr>
              <a:t>秒 </a:t>
            </a:r>
            <a:r>
              <a:rPr lang="en-US" altLang="ja-JP" sz="2400" dirty="0" smtClean="0">
                <a:solidFill>
                  <a:schemeClr val="bg1"/>
                </a:solidFill>
              </a:rPr>
              <a:t>/ </a:t>
            </a:r>
            <a:r>
              <a:rPr lang="ja-JP" altLang="en-US" sz="2400" dirty="0" smtClean="0">
                <a:solidFill>
                  <a:schemeClr val="bg1"/>
                </a:solidFill>
              </a:rPr>
              <a:t>枚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08642" y="1831740"/>
            <a:ext cx="3456384" cy="3541476"/>
            <a:chOff x="722782" y="1722433"/>
            <a:chExt cx="3456384" cy="3541476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54"/>
            <a:stretch/>
          </p:blipFill>
          <p:spPr>
            <a:xfrm rot="5400000">
              <a:off x="680237" y="1764980"/>
              <a:ext cx="3541474" cy="3456384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2968578" y="1722433"/>
              <a:ext cx="12105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2000" dirty="0" smtClean="0"/>
                <a:t>計測風景</a:t>
              </a:r>
              <a:endParaRPr lang="ja-JP" altLang="en-US" sz="2000" dirty="0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6" r="8510" b="55318"/>
          <a:stretch/>
        </p:blipFill>
        <p:spPr>
          <a:xfrm>
            <a:off x="9057456" y="1196752"/>
            <a:ext cx="807239" cy="26424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9" y="1826464"/>
            <a:ext cx="4735572" cy="448997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30774" y="1050351"/>
            <a:ext cx="4632337" cy="646331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徳島大学</a:t>
            </a:r>
            <a:r>
              <a:rPr lang="ja-JP" altLang="en-US" dirty="0"/>
              <a:t>大学院ソシオテクノサイエンス</a:t>
            </a:r>
            <a:r>
              <a:rPr lang="ja-JP" altLang="en-US" dirty="0" smtClean="0"/>
              <a:t>研究部倫理委員会の承認</a:t>
            </a:r>
            <a:r>
              <a:rPr lang="en-US" altLang="ja-JP" dirty="0" smtClean="0"/>
              <a:t>(#14003)</a:t>
            </a:r>
            <a:r>
              <a:rPr lang="ja-JP" altLang="en-US" dirty="0" smtClean="0"/>
              <a:t>を得て実施</a:t>
            </a:r>
            <a:endParaRPr lang="en-US" altLang="ja-JP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26929" y="5915687"/>
            <a:ext cx="1319592" cy="43319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ja-JP" altLang="en-US" sz="2215" dirty="0" smtClean="0">
                <a:solidFill>
                  <a:schemeClr val="bg1"/>
                </a:solidFill>
              </a:rPr>
              <a:t>深さ変化</a:t>
            </a:r>
            <a:endParaRPr lang="ja-JP" altLang="en-US" sz="221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98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 bwMode="auto">
          <a:xfrm>
            <a:off x="5589091" y="4399664"/>
            <a:ext cx="4011738" cy="1405271"/>
          </a:xfrm>
          <a:prstGeom prst="rect">
            <a:avLst/>
          </a:prstGeom>
          <a:solidFill>
            <a:srgbClr val="FF0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279447" y="1637512"/>
            <a:ext cx="5303012" cy="3803904"/>
            <a:chOff x="-324420" y="1988840"/>
            <a:chExt cx="4895088" cy="380390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4420" y="1988840"/>
              <a:ext cx="4895088" cy="3803904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 bwMode="auto">
            <a:xfrm>
              <a:off x="2030676" y="2204864"/>
              <a:ext cx="1944492" cy="1147069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6389310" y="1368550"/>
            <a:ext cx="253146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Key technologies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64468" y="4013776"/>
            <a:ext cx="2106533" cy="1296143"/>
          </a:xfrm>
          <a:prstGeom prst="rect">
            <a:avLst/>
          </a:prstGeom>
          <a:noFill/>
          <a:ln w="317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364904" y="2852937"/>
            <a:ext cx="2808312" cy="2304255"/>
          </a:xfrm>
          <a:prstGeom prst="rect">
            <a:avLst/>
          </a:prstGeom>
          <a:solidFill>
            <a:srgbClr val="008000">
              <a:alpha val="15000"/>
            </a:srgbClr>
          </a:solidFill>
          <a:ln w="31750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64468" y="4013776"/>
            <a:ext cx="2106533" cy="1296143"/>
          </a:xfrm>
          <a:prstGeom prst="rect">
            <a:avLst/>
          </a:prstGeom>
          <a:solidFill>
            <a:srgbClr val="0000FF">
              <a:alpha val="8000"/>
            </a:srgbClr>
          </a:solidFill>
          <a:ln w="317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2364904" y="2852936"/>
            <a:ext cx="2808312" cy="2304255"/>
          </a:xfrm>
          <a:prstGeom prst="rect">
            <a:avLst/>
          </a:prstGeom>
          <a:noFill/>
          <a:ln w="317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288704" y="1853536"/>
            <a:ext cx="2106533" cy="1147069"/>
          </a:xfrm>
          <a:prstGeom prst="rect">
            <a:avLst/>
          </a:prstGeom>
          <a:solidFill>
            <a:srgbClr val="FF0000">
              <a:alpha val="24000"/>
            </a:srgbClr>
          </a:solidFill>
          <a:ln w="317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9026" y="1268760"/>
            <a:ext cx="23519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Present talk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6076" y="6074132"/>
            <a:ext cx="9177391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小型化・ロバスト</a:t>
            </a:r>
            <a:r>
              <a:rPr lang="ja-JP" altLang="en-US" sz="2800" dirty="0">
                <a:solidFill>
                  <a:srgbClr val="FFFF00"/>
                </a:solidFill>
              </a:rPr>
              <a:t>・</a:t>
            </a:r>
            <a:r>
              <a:rPr lang="ja-JP" altLang="en-US" sz="2800" dirty="0" smtClean="0">
                <a:solidFill>
                  <a:srgbClr val="FFFF00"/>
                </a:solidFill>
              </a:rPr>
              <a:t>フレキシブル・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アライメントフリー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5016" y="2492896"/>
            <a:ext cx="3774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8000"/>
                </a:solidFill>
              </a:rPr>
              <a:t>(1)</a:t>
            </a:r>
            <a:r>
              <a:rPr lang="ja-JP" altLang="en-US" sz="2400" dirty="0">
                <a:solidFill>
                  <a:srgbClr val="008000"/>
                </a:solidFill>
              </a:rPr>
              <a:t>小型ファイバー</a:t>
            </a:r>
            <a:endParaRPr lang="en-US" altLang="ja-JP" sz="2400" dirty="0">
              <a:solidFill>
                <a:srgbClr val="008000"/>
              </a:solidFill>
            </a:endParaRPr>
          </a:p>
          <a:p>
            <a:r>
              <a:rPr lang="ja-JP" altLang="en-US" sz="2400" dirty="0">
                <a:solidFill>
                  <a:srgbClr val="008000"/>
                </a:solidFill>
              </a:rPr>
              <a:t>　　　　レーザー光源</a:t>
            </a:r>
            <a:endParaRPr lang="en-US" altLang="ja-JP" sz="2400" dirty="0">
              <a:solidFill>
                <a:srgbClr val="008000"/>
              </a:solidFill>
            </a:endParaRPr>
          </a:p>
          <a:p>
            <a:endParaRPr lang="en-US" altLang="ja-JP" sz="1400" dirty="0"/>
          </a:p>
          <a:p>
            <a:r>
              <a:rPr lang="en-US" altLang="ja-JP" sz="2400" dirty="0">
                <a:solidFill>
                  <a:srgbClr val="008000"/>
                </a:solidFill>
              </a:rPr>
              <a:t>(2) </a:t>
            </a:r>
            <a:r>
              <a:rPr lang="ja-JP" altLang="en-US" sz="2400" dirty="0">
                <a:solidFill>
                  <a:srgbClr val="008000"/>
                </a:solidFill>
              </a:rPr>
              <a:t>超短パルス光の</a:t>
            </a:r>
            <a:endParaRPr lang="en-US" altLang="ja-JP" sz="2400" dirty="0">
              <a:solidFill>
                <a:srgbClr val="008000"/>
              </a:solidFill>
            </a:endParaRPr>
          </a:p>
          <a:p>
            <a:r>
              <a:rPr lang="ja-JP" altLang="en-US" sz="2400" dirty="0">
                <a:solidFill>
                  <a:srgbClr val="008000"/>
                </a:solidFill>
              </a:rPr>
              <a:t>ファイバー伝播</a:t>
            </a:r>
            <a:r>
              <a:rPr lang="en-US" altLang="ja-JP" sz="2400" dirty="0">
                <a:solidFill>
                  <a:srgbClr val="008000"/>
                </a:solidFill>
              </a:rPr>
              <a:t>(</a:t>
            </a:r>
            <a:r>
              <a:rPr lang="ja-JP" altLang="en-US" sz="2400" dirty="0">
                <a:solidFill>
                  <a:srgbClr val="008000"/>
                </a:solidFill>
              </a:rPr>
              <a:t>分散補償</a:t>
            </a:r>
            <a:r>
              <a:rPr lang="en-US" altLang="ja-JP" sz="2400" dirty="0">
                <a:solidFill>
                  <a:srgbClr val="008000"/>
                </a:solidFill>
              </a:rPr>
              <a:t>)</a:t>
            </a:r>
          </a:p>
          <a:p>
            <a:endParaRPr lang="en-US" altLang="ja-JP" sz="2400" dirty="0" smtClean="0">
              <a:solidFill>
                <a:srgbClr val="008000"/>
              </a:solidFill>
            </a:endParaRPr>
          </a:p>
          <a:p>
            <a:endParaRPr lang="en-US" altLang="ja-JP" sz="1400" dirty="0" smtClean="0">
              <a:solidFill>
                <a:srgbClr val="008000"/>
              </a:solidFill>
            </a:endParaRPr>
          </a:p>
          <a:p>
            <a:endParaRPr lang="en-US" altLang="ja-JP" sz="1400" dirty="0">
              <a:solidFill>
                <a:srgbClr val="008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(3) </a:t>
            </a:r>
            <a:r>
              <a:rPr lang="ja-JP" altLang="en-US" sz="2400" dirty="0">
                <a:solidFill>
                  <a:srgbClr val="FF0000"/>
                </a:solidFill>
              </a:rPr>
              <a:t>レーザー走査光学系の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　　プローブ化</a:t>
            </a:r>
          </a:p>
          <a:p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 bwMode="auto">
          <a:xfrm>
            <a:off x="5457056" y="1830215"/>
            <a:ext cx="4248472" cy="404705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5606707" y="2204864"/>
            <a:ext cx="3999757" cy="2186379"/>
          </a:xfrm>
          <a:prstGeom prst="rect">
            <a:avLst/>
          </a:prstGeom>
          <a:noFill/>
          <a:ln w="317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601072" y="4869160"/>
            <a:ext cx="3999757" cy="93577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06967" y="1958895"/>
            <a:ext cx="80021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市販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9091" y="4500698"/>
            <a:ext cx="111280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要開発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15074" y="4509120"/>
            <a:ext cx="1244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 smtClean="0">
                <a:solidFill>
                  <a:srgbClr val="FFFF00"/>
                </a:solidFill>
              </a:rPr>
              <a:t>✔</a:t>
            </a:r>
            <a:endParaRPr kumimoji="1" lang="ja-JP" altLang="en-US" sz="8000" dirty="0">
              <a:solidFill>
                <a:srgbClr val="FFFF00"/>
              </a:solidFill>
            </a:endParaRPr>
          </a:p>
        </p:txBody>
      </p:sp>
      <p:sp>
        <p:nvSpPr>
          <p:cNvPr id="22" name="右矢印 21"/>
          <p:cNvSpPr/>
          <p:nvPr/>
        </p:nvSpPr>
        <p:spPr bwMode="auto">
          <a:xfrm>
            <a:off x="4016896" y="3539464"/>
            <a:ext cx="1440160" cy="80009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5589091" y="3337499"/>
            <a:ext cx="4011738" cy="1065511"/>
          </a:xfrm>
          <a:prstGeom prst="rect">
            <a:avLst/>
          </a:prstGeom>
          <a:solidFill>
            <a:srgbClr val="FF0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" y="548680"/>
            <a:ext cx="995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spc="-150" dirty="0" smtClean="0"/>
              <a:t>③小型プローブ</a:t>
            </a:r>
            <a:r>
              <a:rPr kumimoji="1" lang="en-US" altLang="ja-JP" sz="3600" spc="-150" dirty="0" smtClean="0"/>
              <a:t>SHG</a:t>
            </a:r>
            <a:r>
              <a:rPr kumimoji="1" lang="ja-JP" altLang="en-US" sz="3600" spc="-150" dirty="0" smtClean="0"/>
              <a:t>顕微鏡</a:t>
            </a:r>
            <a:endParaRPr kumimoji="1" lang="ja-JP" altLang="en-US" sz="3600" spc="-15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0" y="5337048"/>
            <a:ext cx="548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光ファイバー</a:t>
            </a:r>
            <a:r>
              <a:rPr lang="en-US" altLang="ja-JP" sz="2400" b="1" dirty="0" smtClean="0"/>
              <a:t>SHG</a:t>
            </a:r>
            <a:r>
              <a:rPr lang="ja-JP" altLang="en-US" sz="2400" b="1" dirty="0" smtClean="0"/>
              <a:t>顕微鏡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05225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5811" y="550421"/>
            <a:ext cx="58532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spc="-150" dirty="0" smtClean="0"/>
              <a:t>④ファイバーデリバリー</a:t>
            </a:r>
            <a:endParaRPr kumimoji="1" lang="ja-JP" altLang="en-US" sz="3600" spc="-15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6824" y="528635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・偏光状態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ほとんど変化なし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2480" y="1244607"/>
            <a:ext cx="318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PCF(LMA25 / </a:t>
            </a:r>
            <a:r>
              <a:rPr kumimoji="1" lang="en-US" altLang="ja-JP" sz="2000" dirty="0" err="1" smtClean="0"/>
              <a:t>Thorlabs</a:t>
            </a:r>
            <a:r>
              <a:rPr kumimoji="1" lang="en-US" altLang="ja-JP" sz="2000" dirty="0" smtClean="0"/>
              <a:t>)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806819"/>
            <a:ext cx="5688632" cy="3051181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6825208" y="1052736"/>
            <a:ext cx="3000187" cy="2754083"/>
            <a:chOff x="6051810" y="1482094"/>
            <a:chExt cx="2536701" cy="2324725"/>
          </a:xfrm>
        </p:grpSpPr>
        <p:pic>
          <p:nvPicPr>
            <p:cNvPr id="24" name="図 23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7" t="8945" r="7793"/>
            <a:stretch/>
          </p:blipFill>
          <p:spPr bwMode="auto">
            <a:xfrm>
              <a:off x="6236518" y="1482094"/>
              <a:ext cx="2152650" cy="20631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正方形/長方形 7"/>
            <p:cNvSpPr/>
            <p:nvPr/>
          </p:nvSpPr>
          <p:spPr>
            <a:xfrm>
              <a:off x="6051810" y="3545209"/>
              <a:ext cx="253670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100" dirty="0" smtClean="0"/>
                <a:t>PCF</a:t>
              </a:r>
              <a:r>
                <a:rPr lang="ja-JP" altLang="en-US" sz="1100" dirty="0" smtClean="0"/>
                <a:t>断面の明視野顕微鏡画像</a:t>
              </a:r>
              <a:r>
                <a:rPr lang="en-US" altLang="ja-JP" sz="1100" dirty="0" smtClean="0"/>
                <a:t>(</a:t>
              </a:r>
              <a:r>
                <a:rPr lang="ja-JP" altLang="en-US" sz="1100" dirty="0" smtClean="0"/>
                <a:t>実際</a:t>
              </a:r>
              <a:r>
                <a:rPr lang="en-US" altLang="ja-JP" sz="1100" dirty="0" smtClean="0"/>
                <a:t>)</a:t>
              </a:r>
              <a:endParaRPr lang="ja-JP" altLang="en-US" sz="11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7" y="2492237"/>
            <a:ext cx="3487822" cy="26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36824" y="17728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</a:t>
            </a:r>
            <a:r>
              <a:rPr kumimoji="1" lang="ja-JP" altLang="en-US" dirty="0" smtClean="0"/>
              <a:t>カップリング効率</a:t>
            </a:r>
            <a:r>
              <a:rPr lang="ja-JP" altLang="en-US" dirty="0" smtClean="0"/>
              <a:t>：</a:t>
            </a:r>
            <a:r>
              <a:rPr lang="en-US" altLang="ja-JP" dirty="0" smtClean="0"/>
              <a:t>32.5</a:t>
            </a:r>
            <a:r>
              <a:rPr lang="ja-JP" altLang="en-US" dirty="0" smtClean="0"/>
              <a:t>％</a:t>
            </a:r>
            <a:endParaRPr lang="en-US" altLang="ja-JP" dirty="0" smtClean="0"/>
          </a:p>
          <a:p>
            <a:r>
              <a:rPr kumimoji="1" lang="en-US" altLang="ja-JP" dirty="0" smtClean="0"/>
              <a:t>(MAX:82mW@252mW)</a:t>
            </a:r>
          </a:p>
        </p:txBody>
      </p:sp>
      <p:pic>
        <p:nvPicPr>
          <p:cNvPr id="12" name="図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48" y="1268760"/>
            <a:ext cx="2395736" cy="244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648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4242048"/>
            <a:ext cx="7164610" cy="26159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00472" y="476672"/>
            <a:ext cx="936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・スペクトル波形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波形にわずかな変化</a:t>
            </a:r>
            <a:r>
              <a:rPr lang="ja-JP" altLang="en-US" sz="2400" dirty="0"/>
              <a:t>ある</a:t>
            </a:r>
            <a:r>
              <a:rPr lang="ja-JP" altLang="en-US" sz="2400" dirty="0" smtClean="0"/>
              <a:t>が，スペクトル幅自体に差はなし</a:t>
            </a:r>
            <a:endParaRPr kumimoji="1" lang="en-US" altLang="ja-JP" sz="2400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92460" y="1196752"/>
            <a:ext cx="8532948" cy="2378968"/>
            <a:chOff x="92460" y="1196752"/>
            <a:chExt cx="8532948" cy="237896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576" y="1196752"/>
              <a:ext cx="7488832" cy="2378968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 bwMode="auto">
            <a:xfrm>
              <a:off x="92460" y="3284984"/>
              <a:ext cx="2088232" cy="2907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青線</a:t>
              </a:r>
              <a:r>
                <a:rPr kumimoji="1" lang="en-US" altLang="ja-JP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:10nm</a:t>
              </a:r>
              <a:r>
                <a:rPr kumimoji="1" lang="ja-JP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間隔</a:t>
              </a:r>
              <a:endParaRPr kumimoji="1" lang="ja-JP" altLang="en-US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333073" y="3594811"/>
            <a:ext cx="936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・パルス波形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時間波形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入口・出口で　ほとんど変化なし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385237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1" y="483569"/>
            <a:ext cx="58532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spc="-150" dirty="0" smtClean="0"/>
              <a:t>⑤ </a:t>
            </a:r>
            <a:r>
              <a:rPr lang="ja-JP" altLang="en-US" sz="3600" spc="-150" dirty="0" smtClean="0"/>
              <a:t>プローブへの</a:t>
            </a:r>
            <a:r>
              <a:rPr lang="en-US" altLang="ja-JP" sz="3600" spc="-150" dirty="0" smtClean="0"/>
              <a:t>PCF</a:t>
            </a:r>
            <a:r>
              <a:rPr lang="ja-JP" altLang="en-US" sz="3600" spc="-150" dirty="0" smtClean="0"/>
              <a:t>結合</a:t>
            </a:r>
            <a:endParaRPr kumimoji="1" lang="ja-JP" altLang="en-US" sz="3600" spc="-15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3768309" y="1457020"/>
            <a:ext cx="5714438" cy="4113682"/>
            <a:chOff x="2781481" y="1499232"/>
            <a:chExt cx="6143625" cy="4666952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781481" y="1499232"/>
              <a:ext cx="6143625" cy="4666952"/>
              <a:chOff x="4376936" y="1241678"/>
              <a:chExt cx="6143625" cy="4666952"/>
            </a:xfrm>
          </p:grpSpPr>
          <p:grpSp>
            <p:nvGrpSpPr>
              <p:cNvPr id="44" name="グループ化 43"/>
              <p:cNvGrpSpPr/>
              <p:nvPr/>
            </p:nvGrpSpPr>
            <p:grpSpPr>
              <a:xfrm>
                <a:off x="4376936" y="1241678"/>
                <a:ext cx="6143625" cy="4666952"/>
                <a:chOff x="2481783" y="1138312"/>
                <a:chExt cx="6143625" cy="4666952"/>
              </a:xfrm>
            </p:grpSpPr>
            <p:grpSp>
              <p:nvGrpSpPr>
                <p:cNvPr id="38" name="グループ化 37"/>
                <p:cNvGrpSpPr/>
                <p:nvPr/>
              </p:nvGrpSpPr>
              <p:grpSpPr>
                <a:xfrm>
                  <a:off x="2481783" y="1146725"/>
                  <a:ext cx="6143625" cy="4658539"/>
                  <a:chOff x="2481783" y="1146725"/>
                  <a:chExt cx="6143625" cy="4658539"/>
                </a:xfrm>
              </p:grpSpPr>
              <p:grpSp>
                <p:nvGrpSpPr>
                  <p:cNvPr id="31" name="グループ化 30"/>
                  <p:cNvGrpSpPr/>
                  <p:nvPr/>
                </p:nvGrpSpPr>
                <p:grpSpPr>
                  <a:xfrm>
                    <a:off x="2481783" y="1213694"/>
                    <a:ext cx="6143625" cy="4591570"/>
                    <a:chOff x="969615" y="1231812"/>
                    <a:chExt cx="6143625" cy="4591570"/>
                  </a:xfrm>
                </p:grpSpPr>
                <p:grpSp>
                  <p:nvGrpSpPr>
                    <p:cNvPr id="3" name="グループ化 2"/>
                    <p:cNvGrpSpPr/>
                    <p:nvPr/>
                  </p:nvGrpSpPr>
                  <p:grpSpPr>
                    <a:xfrm>
                      <a:off x="969615" y="1984807"/>
                      <a:ext cx="6143625" cy="3838575"/>
                      <a:chOff x="1786234" y="1775678"/>
                      <a:chExt cx="6143625" cy="3838575"/>
                    </a:xfrm>
                  </p:grpSpPr>
                  <p:pic>
                    <p:nvPicPr>
                      <p:cNvPr id="2" name="図 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86234" y="1775678"/>
                        <a:ext cx="6143625" cy="3838575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21" name="正方形/長方形 20"/>
                      <p:cNvSpPr/>
                      <p:nvPr/>
                    </p:nvSpPr>
                    <p:spPr bwMode="auto">
                      <a:xfrm>
                        <a:off x="1821759" y="4713705"/>
                        <a:ext cx="613620" cy="437979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1" lang="en-US" altLang="ja-JP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ゴシック" charset="-128"/>
                            <a:cs typeface="ＭＳ ゴシック" charset="-128"/>
                          </a:rPr>
                          <a:t>GM</a:t>
                        </a:r>
                        <a:endPara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ゴシック" charset="-128"/>
                          <a:cs typeface="ＭＳ ゴシック" charset="-128"/>
                        </a:endParaRPr>
                      </a:p>
                    </p:txBody>
                  </p:sp>
                </p:grpSp>
                <p:pic>
                  <p:nvPicPr>
                    <p:cNvPr id="27" name="図 26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424608" y="1231812"/>
                      <a:ext cx="1190625" cy="204787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8" name="フローチャート: 手操作入力 27"/>
                    <p:cNvSpPr/>
                    <p:nvPr/>
                  </p:nvSpPr>
                  <p:spPr bwMode="auto">
                    <a:xfrm rot="5400000">
                      <a:off x="1326546" y="3748866"/>
                      <a:ext cx="371498" cy="400690"/>
                    </a:xfrm>
                    <a:prstGeom prst="flowChartManualInput">
                      <a:avLst/>
                    </a:prstGeom>
                    <a:solidFill>
                      <a:srgbClr val="00206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ゴシック" charset="-128"/>
                        <a:cs typeface="ＭＳ ゴシック" charset="-128"/>
                      </a:endParaRPr>
                    </a:p>
                  </p:txBody>
                </p:sp>
                <p:cxnSp>
                  <p:nvCxnSpPr>
                    <p:cNvPr id="30" name="直線コネクタ 29"/>
                    <p:cNvCxnSpPr/>
                    <p:nvPr/>
                  </p:nvCxnSpPr>
                  <p:spPr bwMode="auto">
                    <a:xfrm>
                      <a:off x="1496616" y="2871054"/>
                      <a:ext cx="0" cy="892408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32" name="正方形/長方形 31"/>
                  <p:cNvSpPr/>
                  <p:nvPr/>
                </p:nvSpPr>
                <p:spPr bwMode="auto">
                  <a:xfrm>
                    <a:off x="3728864" y="1146725"/>
                    <a:ext cx="1944216" cy="792088"/>
                  </a:xfrm>
                  <a:prstGeom prst="rect">
                    <a:avLst/>
                  </a:prstGeom>
                  <a:noFill/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ゴシック" charset="-128"/>
                        <a:cs typeface="ＭＳ ゴシック" charset="-128"/>
                      </a:rPr>
                      <a:t>Fiber</a:t>
                    </a:r>
                    <a:r>
                      <a: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ゴシック" charset="-128"/>
                        <a:cs typeface="ＭＳ ゴシック" charset="-128"/>
                      </a:rPr>
                      <a:t> </a:t>
                    </a:r>
                    <a:r>
                      <a: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ゴシック" charset="-128"/>
                        <a:cs typeface="ＭＳ ゴシック" charset="-128"/>
                      </a:rPr>
                      <a:t>coupling</a:t>
                    </a:r>
                  </a:p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ja-JP" sz="2000" dirty="0" smtClean="0">
                        <a:latin typeface="Arial" charset="0"/>
                        <a:ea typeface="ＭＳ ゴシック" charset="-128"/>
                        <a:cs typeface="ＭＳ ゴシック" charset="-128"/>
                      </a:rPr>
                      <a:t>system</a:t>
                    </a:r>
                    <a:endParaRPr kumimoji="1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ゴシック" charset="-128"/>
                      <a:cs typeface="ＭＳ ゴシック" charset="-128"/>
                    </a:endParaRPr>
                  </a:p>
                </p:txBody>
              </p:sp>
            </p:grpSp>
            <p:sp>
              <p:nvSpPr>
                <p:cNvPr id="39" name="正方形/長方形 38"/>
                <p:cNvSpPr/>
                <p:nvPr/>
              </p:nvSpPr>
              <p:spPr bwMode="auto">
                <a:xfrm>
                  <a:off x="6428456" y="1138312"/>
                  <a:ext cx="1908920" cy="808913"/>
                </a:xfrm>
                <a:prstGeom prst="rect">
                  <a:avLst/>
                </a:prstGeom>
                <a:solidFill>
                  <a:srgbClr val="002060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ja-JP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charset="0"/>
                      <a:ea typeface="ＭＳ ゴシック" charset="-128"/>
                      <a:cs typeface="ＭＳ ゴシック" charset="-128"/>
                    </a:rPr>
                    <a:t>Cr:Forsterite</a:t>
                  </a:r>
                  <a:endParaRPr kumimoji="1" lang="en-US" altLang="ja-JP" sz="20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sz="2000" dirty="0" smtClean="0">
                      <a:solidFill>
                        <a:srgbClr val="FFFF00"/>
                      </a:solidFill>
                      <a:latin typeface="Arial" charset="0"/>
                      <a:ea typeface="ＭＳ ゴシック" charset="-128"/>
                      <a:cs typeface="ＭＳ ゴシック" charset="-128"/>
                    </a:rPr>
                    <a:t>LASER</a:t>
                  </a:r>
                  <a:endParaRPr kumimoji="1" lang="ja-JP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  <p:cxnSp>
              <p:nvCxnSpPr>
                <p:cNvPr id="41" name="直線コネクタ 40"/>
                <p:cNvCxnSpPr>
                  <a:stCxn id="39" idx="1"/>
                  <a:endCxn id="32" idx="3"/>
                </p:cNvCxnSpPr>
                <p:nvPr/>
              </p:nvCxnSpPr>
              <p:spPr bwMode="auto">
                <a:xfrm flipH="1">
                  <a:off x="5673080" y="1542769"/>
                  <a:ext cx="755376" cy="0"/>
                </a:xfrm>
                <a:prstGeom prst="line">
                  <a:avLst/>
                </a:prstGeom>
                <a:noFill/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7" name="正方形/長方形 36"/>
              <p:cNvSpPr/>
              <p:nvPr/>
            </p:nvSpPr>
            <p:spPr>
              <a:xfrm>
                <a:off x="4863827" y="3910631"/>
                <a:ext cx="16509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Arial" charset="0"/>
                    <a:ea typeface="ＭＳ ゴシック" charset="-128"/>
                    <a:cs typeface="ＭＳ ゴシック" charset="-128"/>
                  </a:rPr>
                  <a:t>Collimator</a:t>
                </a:r>
                <a:endParaRPr lang="ja-JP" altLang="en-US" dirty="0"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</p:grpSp>
        <p:sp>
          <p:nvSpPr>
            <p:cNvPr id="49" name="正方形/長方形 48"/>
            <p:cNvSpPr/>
            <p:nvPr/>
          </p:nvSpPr>
          <p:spPr bwMode="auto">
            <a:xfrm>
              <a:off x="2832228" y="4494368"/>
              <a:ext cx="983866" cy="172413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00473" y="1383325"/>
            <a:ext cx="38862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セットアップ</a:t>
            </a:r>
            <a:endParaRPr lang="en-US" altLang="ja-JP" sz="28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ケージシステムに組み込み可能なコリメートシステムを使用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400" dirty="0" smtClean="0"/>
              <a:t>対物後パワー</a:t>
            </a:r>
            <a:r>
              <a:rPr lang="ja-JP" altLang="en-US" sz="2400" dirty="0" smtClean="0"/>
              <a:t>：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 smtClean="0"/>
              <a:t>40mW</a:t>
            </a:r>
            <a:r>
              <a:rPr kumimoji="1" lang="ja-JP" altLang="en-US" sz="2400" dirty="0" smtClean="0"/>
              <a:t>を実現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2561" y="4797152"/>
            <a:ext cx="9577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プローブ固定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手動ステージ　⇒　機械式ステージ</a:t>
            </a:r>
            <a:endParaRPr kumimoji="1" lang="en-US" altLang="ja-JP" sz="32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0473" y="6021288"/>
            <a:ext cx="95770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アーム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ハンドヘルド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)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を</a:t>
            </a:r>
            <a:r>
              <a:rPr lang="ja-JP" altLang="en-US" sz="3200" dirty="0" smtClean="0">
                <a:solidFill>
                  <a:srgbClr val="FF0000"/>
                </a:solidFill>
              </a:rPr>
              <a:t>仮定した計測を実施！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96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2480" y="659739"/>
            <a:ext cx="963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SHG</a:t>
            </a:r>
            <a:r>
              <a:rPr kumimoji="1" lang="ja-JP" altLang="en-US" sz="4000" dirty="0" smtClean="0"/>
              <a:t>イメージ</a:t>
            </a:r>
            <a:endParaRPr kumimoji="1" lang="ja-JP" altLang="en-US" sz="4000" dirty="0"/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1700808"/>
            <a:ext cx="5544616" cy="47323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1" y="2924944"/>
            <a:ext cx="3636887" cy="26628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32668" y="1541763"/>
            <a:ext cx="331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サンプル：腱切片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入射パワー：</a:t>
            </a:r>
            <a:r>
              <a:rPr lang="en-US" altLang="ja-JP" sz="2400" dirty="0" smtClean="0"/>
              <a:t>15mW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57056" y="500479"/>
            <a:ext cx="349498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視野：</a:t>
            </a:r>
            <a:r>
              <a:rPr lang="en-US" altLang="ja-JP" sz="2400" dirty="0" smtClean="0">
                <a:solidFill>
                  <a:schemeClr val="bg1"/>
                </a:solidFill>
              </a:rPr>
              <a:t>400µm*400µm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画像取得時間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= </a:t>
            </a:r>
            <a:r>
              <a:rPr lang="en-US" altLang="ja-JP" sz="2400" dirty="0" smtClean="0">
                <a:solidFill>
                  <a:schemeClr val="bg1"/>
                </a:solidFill>
              </a:rPr>
              <a:t>2</a:t>
            </a:r>
            <a:r>
              <a:rPr lang="ja-JP" altLang="en-US" sz="2400" dirty="0" smtClean="0">
                <a:solidFill>
                  <a:schemeClr val="bg1"/>
                </a:solidFill>
              </a:rPr>
              <a:t>秒 </a:t>
            </a:r>
            <a:r>
              <a:rPr lang="en-US" altLang="ja-JP" sz="2400" dirty="0" smtClean="0">
                <a:solidFill>
                  <a:schemeClr val="bg1"/>
                </a:solidFill>
              </a:rPr>
              <a:t>/ </a:t>
            </a:r>
            <a:r>
              <a:rPr lang="ja-JP" altLang="en-US" sz="2400" dirty="0" smtClean="0">
                <a:solidFill>
                  <a:schemeClr val="bg1"/>
                </a:solidFill>
              </a:rPr>
              <a:t>枚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ja-JP" altLang="en-US" sz="2400" dirty="0" smtClean="0">
                <a:solidFill>
                  <a:schemeClr val="bg1"/>
                </a:solidFill>
              </a:rPr>
              <a:t>イメージ：</a:t>
            </a:r>
            <a:r>
              <a:rPr lang="en-US" altLang="ja-JP" sz="2400" dirty="0" smtClean="0">
                <a:solidFill>
                  <a:schemeClr val="bg1"/>
                </a:solidFill>
              </a:rPr>
              <a:t>4</a:t>
            </a:r>
            <a:r>
              <a:rPr lang="ja-JP" altLang="en-US" sz="2400" dirty="0" smtClean="0">
                <a:solidFill>
                  <a:schemeClr val="bg1"/>
                </a:solidFill>
              </a:rPr>
              <a:t>枚</a:t>
            </a:r>
            <a:r>
              <a:rPr lang="en-US" altLang="ja-JP" sz="2400" dirty="0" smtClean="0">
                <a:solidFill>
                  <a:schemeClr val="bg1"/>
                </a:solidFill>
              </a:rPr>
              <a:t>*4</a:t>
            </a:r>
            <a:r>
              <a:rPr lang="ja-JP" altLang="en-US" sz="2400" dirty="0" smtClean="0">
                <a:solidFill>
                  <a:schemeClr val="bg1"/>
                </a:solidFill>
              </a:rPr>
              <a:t>枚</a:t>
            </a:r>
            <a:r>
              <a:rPr lang="en-US" altLang="ja-JP" sz="2400" dirty="0" smtClean="0">
                <a:solidFill>
                  <a:schemeClr val="bg1"/>
                </a:solidFill>
              </a:rPr>
              <a:t>)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10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4" y="1573098"/>
            <a:ext cx="3993034" cy="279200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" y="483569"/>
            <a:ext cx="58532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spc="-150" dirty="0" smtClean="0"/>
              <a:t>ヒト皮膚 </a:t>
            </a:r>
            <a:r>
              <a:rPr kumimoji="1" lang="en-US" altLang="ja-JP" sz="3600" spc="-150" dirty="0" smtClean="0"/>
              <a:t>in </a:t>
            </a:r>
            <a:r>
              <a:rPr kumimoji="1" lang="en-US" altLang="ja-JP" sz="3600" spc="-150" dirty="0" smtClean="0"/>
              <a:t>vivo</a:t>
            </a:r>
            <a:r>
              <a:rPr kumimoji="1" lang="ja-JP" altLang="en-US" sz="3600" spc="-150" dirty="0" smtClean="0"/>
              <a:t>計測</a:t>
            </a:r>
            <a:endParaRPr kumimoji="1" lang="ja-JP" altLang="en-US" sz="3600" spc="-150" dirty="0"/>
          </a:p>
        </p:txBody>
      </p:sp>
      <p:pic>
        <p:nvPicPr>
          <p:cNvPr id="4" name="図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56" y="1309683"/>
            <a:ext cx="5256584" cy="466421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57281" y="6084377"/>
            <a:ext cx="494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横置き　⇒　イマージョンオイルの粘性不足</a:t>
            </a:r>
            <a:endParaRPr kumimoji="1" lang="en-US" altLang="ja-JP" dirty="0" smtClean="0"/>
          </a:p>
          <a:p>
            <a:r>
              <a:rPr kumimoji="1" lang="ja-JP" altLang="en-US" dirty="0" smtClean="0"/>
              <a:t>光透過性　⇒　グリセリンの使用を検討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05128" y="173315"/>
            <a:ext cx="349498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視野：</a:t>
            </a:r>
            <a:r>
              <a:rPr lang="en-US" altLang="ja-JP" sz="2400" dirty="0" smtClean="0">
                <a:solidFill>
                  <a:schemeClr val="bg1"/>
                </a:solidFill>
              </a:rPr>
              <a:t>400µm*400µm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画像取得時間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= </a:t>
            </a:r>
            <a:r>
              <a:rPr lang="en-US" altLang="ja-JP" sz="2400" dirty="0" smtClean="0">
                <a:solidFill>
                  <a:schemeClr val="bg1"/>
                </a:solidFill>
              </a:rPr>
              <a:t>2</a:t>
            </a:r>
            <a:r>
              <a:rPr lang="ja-JP" altLang="en-US" sz="2400" dirty="0" smtClean="0">
                <a:solidFill>
                  <a:schemeClr val="bg1"/>
                </a:solidFill>
              </a:rPr>
              <a:t>秒 </a:t>
            </a:r>
            <a:r>
              <a:rPr lang="en-US" altLang="ja-JP" sz="2400" dirty="0" smtClean="0">
                <a:solidFill>
                  <a:schemeClr val="bg1"/>
                </a:solidFill>
              </a:rPr>
              <a:t>/ </a:t>
            </a:r>
            <a:r>
              <a:rPr lang="ja-JP" altLang="en-US" sz="2400" dirty="0" smtClean="0">
                <a:solidFill>
                  <a:schemeClr val="bg1"/>
                </a:solidFill>
              </a:rPr>
              <a:t>枚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ja-JP" altLang="en-US" sz="2400" dirty="0" smtClean="0">
                <a:solidFill>
                  <a:schemeClr val="bg1"/>
                </a:solidFill>
              </a:rPr>
              <a:t>イメージ：</a:t>
            </a:r>
            <a:r>
              <a:rPr lang="en-US" altLang="ja-JP" sz="2400" dirty="0" smtClean="0">
                <a:solidFill>
                  <a:schemeClr val="bg1"/>
                </a:solidFill>
              </a:rPr>
              <a:t>4</a:t>
            </a:r>
            <a:r>
              <a:rPr lang="ja-JP" altLang="en-US" sz="2400" dirty="0" smtClean="0">
                <a:solidFill>
                  <a:schemeClr val="bg1"/>
                </a:solidFill>
              </a:rPr>
              <a:t>枚</a:t>
            </a:r>
            <a:r>
              <a:rPr lang="en-US" altLang="ja-JP" sz="2400" dirty="0" smtClean="0">
                <a:solidFill>
                  <a:schemeClr val="bg1"/>
                </a:solidFill>
              </a:rPr>
              <a:t>*4</a:t>
            </a:r>
            <a:r>
              <a:rPr lang="ja-JP" altLang="en-US" sz="2400" dirty="0" smtClean="0">
                <a:solidFill>
                  <a:schemeClr val="bg1"/>
                </a:solidFill>
              </a:rPr>
              <a:t>枚</a:t>
            </a:r>
            <a:r>
              <a:rPr lang="en-US" altLang="ja-JP" sz="2400" dirty="0" smtClean="0">
                <a:solidFill>
                  <a:schemeClr val="bg1"/>
                </a:solidFill>
              </a:rPr>
              <a:t>)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0" name="四角形吹き出し 9"/>
          <p:cNvSpPr/>
          <p:nvPr/>
        </p:nvSpPr>
        <p:spPr bwMode="auto">
          <a:xfrm>
            <a:off x="590983" y="4487658"/>
            <a:ext cx="1728193" cy="2273321"/>
          </a:xfrm>
          <a:prstGeom prst="wedgeRectCallout">
            <a:avLst>
              <a:gd name="adj1" fmla="val 102626"/>
              <a:gd name="adj2" fmla="val -104258"/>
            </a:avLst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" name="四角形吹き出し 10"/>
          <p:cNvSpPr/>
          <p:nvPr/>
        </p:nvSpPr>
        <p:spPr bwMode="auto">
          <a:xfrm>
            <a:off x="2775086" y="4487658"/>
            <a:ext cx="1418420" cy="2243050"/>
          </a:xfrm>
          <a:prstGeom prst="wedgeRectCallout">
            <a:avLst>
              <a:gd name="adj1" fmla="val 24830"/>
              <a:gd name="adj2" fmla="val -64045"/>
            </a:avLst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5" name="図 4" descr="C:\Users\jp\AppData\Local\Microsoft\Windows\Temporary Internet Files\Content.Outlook\004980JX\IMG_415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6040" b="17360"/>
          <a:stretch/>
        </p:blipFill>
        <p:spPr bwMode="auto">
          <a:xfrm rot="5400000">
            <a:off x="2362771" y="4899973"/>
            <a:ext cx="2243050" cy="1418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 descr="C:\Users\jp\AppData\Local\Microsoft\Windows\Temporary Internet Files\Content.Outlook\004980JX\IMG_416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6" b="25813"/>
          <a:stretch/>
        </p:blipFill>
        <p:spPr bwMode="auto">
          <a:xfrm rot="5400000">
            <a:off x="333554" y="4775357"/>
            <a:ext cx="2243051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32268" y="115668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ヒト皮膚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頬</a:t>
            </a:r>
            <a:r>
              <a:rPr lang="en-US" altLang="ja-JP" sz="2000" dirty="0" smtClean="0"/>
              <a:t>)@30mW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1345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 bwMode="auto">
          <a:xfrm>
            <a:off x="5589091" y="3337500"/>
            <a:ext cx="4011738" cy="2467436"/>
          </a:xfrm>
          <a:prstGeom prst="rect">
            <a:avLst/>
          </a:prstGeom>
          <a:solidFill>
            <a:srgbClr val="FF0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279447" y="1637512"/>
            <a:ext cx="5303012" cy="3803904"/>
            <a:chOff x="-324420" y="1988840"/>
            <a:chExt cx="4895088" cy="380390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4420" y="1988840"/>
              <a:ext cx="4895088" cy="3803904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 bwMode="auto">
            <a:xfrm>
              <a:off x="2030676" y="2204864"/>
              <a:ext cx="1944492" cy="1147069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6389310" y="1368550"/>
            <a:ext cx="253146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Key technologies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64468" y="4013776"/>
            <a:ext cx="2106533" cy="1296143"/>
          </a:xfrm>
          <a:prstGeom prst="rect">
            <a:avLst/>
          </a:prstGeom>
          <a:noFill/>
          <a:ln w="317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364904" y="2852937"/>
            <a:ext cx="2808312" cy="2304255"/>
          </a:xfrm>
          <a:prstGeom prst="rect">
            <a:avLst/>
          </a:prstGeom>
          <a:solidFill>
            <a:srgbClr val="008000">
              <a:alpha val="15000"/>
            </a:srgbClr>
          </a:solidFill>
          <a:ln w="31750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64468" y="4013776"/>
            <a:ext cx="2106533" cy="1296143"/>
          </a:xfrm>
          <a:prstGeom prst="rect">
            <a:avLst/>
          </a:prstGeom>
          <a:solidFill>
            <a:srgbClr val="0000FF">
              <a:alpha val="8000"/>
            </a:srgbClr>
          </a:solidFill>
          <a:ln w="317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2364904" y="2852936"/>
            <a:ext cx="2808312" cy="2304255"/>
          </a:xfrm>
          <a:prstGeom prst="rect">
            <a:avLst/>
          </a:prstGeom>
          <a:noFill/>
          <a:ln w="317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288704" y="1853536"/>
            <a:ext cx="2106533" cy="1147069"/>
          </a:xfrm>
          <a:prstGeom prst="rect">
            <a:avLst/>
          </a:prstGeom>
          <a:solidFill>
            <a:srgbClr val="FF0000">
              <a:alpha val="24000"/>
            </a:srgbClr>
          </a:solidFill>
          <a:ln w="317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9026" y="1268760"/>
            <a:ext cx="23519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Present talk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6076" y="6074132"/>
            <a:ext cx="9177391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小型化・ロバスト</a:t>
            </a:r>
            <a:r>
              <a:rPr lang="ja-JP" altLang="en-US" sz="2800" dirty="0">
                <a:solidFill>
                  <a:srgbClr val="FFFF00"/>
                </a:solidFill>
              </a:rPr>
              <a:t>・</a:t>
            </a:r>
            <a:r>
              <a:rPr lang="ja-JP" altLang="en-US" sz="2800" dirty="0" smtClean="0">
                <a:solidFill>
                  <a:srgbClr val="FFFF00"/>
                </a:solidFill>
              </a:rPr>
              <a:t>フレキシブル・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アライメントフリー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5016" y="2492896"/>
            <a:ext cx="3774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8000"/>
                </a:solidFill>
              </a:rPr>
              <a:t>(1)</a:t>
            </a:r>
            <a:r>
              <a:rPr lang="ja-JP" altLang="en-US" sz="2400" dirty="0">
                <a:solidFill>
                  <a:srgbClr val="008000"/>
                </a:solidFill>
              </a:rPr>
              <a:t>小型ファイバー</a:t>
            </a:r>
            <a:endParaRPr lang="en-US" altLang="ja-JP" sz="2400" dirty="0">
              <a:solidFill>
                <a:srgbClr val="008000"/>
              </a:solidFill>
            </a:endParaRPr>
          </a:p>
          <a:p>
            <a:r>
              <a:rPr lang="ja-JP" altLang="en-US" sz="2400" dirty="0">
                <a:solidFill>
                  <a:srgbClr val="008000"/>
                </a:solidFill>
              </a:rPr>
              <a:t>　　　　レーザー光源</a:t>
            </a:r>
            <a:endParaRPr lang="en-US" altLang="ja-JP" sz="2400" dirty="0">
              <a:solidFill>
                <a:srgbClr val="008000"/>
              </a:solidFill>
            </a:endParaRPr>
          </a:p>
          <a:p>
            <a:endParaRPr lang="en-US" altLang="ja-JP" sz="1400" dirty="0"/>
          </a:p>
          <a:p>
            <a:r>
              <a:rPr lang="en-US" altLang="ja-JP" sz="2400" dirty="0">
                <a:solidFill>
                  <a:srgbClr val="008000"/>
                </a:solidFill>
              </a:rPr>
              <a:t>(2) </a:t>
            </a:r>
            <a:r>
              <a:rPr lang="ja-JP" altLang="en-US" sz="2400" dirty="0">
                <a:solidFill>
                  <a:srgbClr val="008000"/>
                </a:solidFill>
              </a:rPr>
              <a:t>超短パルス光の</a:t>
            </a:r>
            <a:endParaRPr lang="en-US" altLang="ja-JP" sz="2400" dirty="0">
              <a:solidFill>
                <a:srgbClr val="008000"/>
              </a:solidFill>
            </a:endParaRPr>
          </a:p>
          <a:p>
            <a:r>
              <a:rPr lang="ja-JP" altLang="en-US" sz="2400" dirty="0">
                <a:solidFill>
                  <a:srgbClr val="008000"/>
                </a:solidFill>
              </a:rPr>
              <a:t>ファイバー伝播</a:t>
            </a:r>
            <a:r>
              <a:rPr lang="en-US" altLang="ja-JP" sz="2400" dirty="0">
                <a:solidFill>
                  <a:srgbClr val="008000"/>
                </a:solidFill>
              </a:rPr>
              <a:t>(</a:t>
            </a:r>
            <a:r>
              <a:rPr lang="ja-JP" altLang="en-US" sz="2400" dirty="0">
                <a:solidFill>
                  <a:srgbClr val="008000"/>
                </a:solidFill>
              </a:rPr>
              <a:t>分散補償</a:t>
            </a:r>
            <a:r>
              <a:rPr lang="en-US" altLang="ja-JP" sz="2400" dirty="0">
                <a:solidFill>
                  <a:srgbClr val="008000"/>
                </a:solidFill>
              </a:rPr>
              <a:t>)</a:t>
            </a:r>
          </a:p>
          <a:p>
            <a:endParaRPr lang="en-US" altLang="ja-JP" sz="2400" dirty="0" smtClean="0">
              <a:solidFill>
                <a:srgbClr val="008000"/>
              </a:solidFill>
            </a:endParaRPr>
          </a:p>
          <a:p>
            <a:endParaRPr lang="en-US" altLang="ja-JP" sz="1400" dirty="0" smtClean="0">
              <a:solidFill>
                <a:srgbClr val="008000"/>
              </a:solidFill>
            </a:endParaRPr>
          </a:p>
          <a:p>
            <a:endParaRPr lang="en-US" altLang="ja-JP" sz="1400" dirty="0">
              <a:solidFill>
                <a:srgbClr val="008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(3) </a:t>
            </a:r>
            <a:r>
              <a:rPr lang="ja-JP" altLang="en-US" sz="2400" dirty="0">
                <a:solidFill>
                  <a:srgbClr val="FF0000"/>
                </a:solidFill>
              </a:rPr>
              <a:t>レーザー走査光学系の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　　プローブ化</a:t>
            </a:r>
          </a:p>
          <a:p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 bwMode="auto">
          <a:xfrm>
            <a:off x="5457056" y="1830215"/>
            <a:ext cx="4248472" cy="404705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5606707" y="2204864"/>
            <a:ext cx="3999757" cy="2186379"/>
          </a:xfrm>
          <a:prstGeom prst="rect">
            <a:avLst/>
          </a:prstGeom>
          <a:noFill/>
          <a:ln w="317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601072" y="4869160"/>
            <a:ext cx="3999757" cy="93577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06967" y="1958895"/>
            <a:ext cx="80021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市販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9091" y="4500698"/>
            <a:ext cx="111280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要開発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15074" y="4509120"/>
            <a:ext cx="118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 smtClean="0">
                <a:solidFill>
                  <a:srgbClr val="FFFF00"/>
                </a:solidFill>
              </a:rPr>
              <a:t>✔</a:t>
            </a:r>
            <a:endParaRPr kumimoji="1" lang="ja-JP" altLang="en-US" sz="8000" dirty="0">
              <a:solidFill>
                <a:srgbClr val="FFFF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15074" y="3067804"/>
            <a:ext cx="118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 smtClean="0">
                <a:solidFill>
                  <a:srgbClr val="FFFF00"/>
                </a:solidFill>
              </a:rPr>
              <a:t>✔</a:t>
            </a:r>
            <a:endParaRPr kumimoji="1" lang="ja-JP" altLang="en-US" sz="8000" dirty="0">
              <a:solidFill>
                <a:srgbClr val="FFFF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7742" y="469991"/>
            <a:ext cx="948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spc="-150" dirty="0" smtClean="0"/>
              <a:t>④ファイバーデリバリー </a:t>
            </a:r>
            <a:r>
              <a:rPr kumimoji="1" lang="en-US" altLang="ja-JP" sz="3600" spc="-150" dirty="0" smtClean="0"/>
              <a:t>/ </a:t>
            </a:r>
            <a:r>
              <a:rPr kumimoji="1" lang="ja-JP" altLang="en-US" sz="3600" spc="-150" dirty="0" smtClean="0"/>
              <a:t>⑤ </a:t>
            </a:r>
            <a:r>
              <a:rPr lang="ja-JP" altLang="en-US" sz="3600" spc="-150" dirty="0" smtClean="0"/>
              <a:t>プローブへの結合</a:t>
            </a:r>
            <a:endParaRPr kumimoji="1" lang="ja-JP" altLang="en-US" sz="3600" spc="-15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0" y="5337048"/>
            <a:ext cx="548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光ファイバー</a:t>
            </a:r>
            <a:r>
              <a:rPr lang="en-US" altLang="ja-JP" sz="2400" b="1" dirty="0" smtClean="0"/>
              <a:t>SHG</a:t>
            </a:r>
            <a:r>
              <a:rPr lang="ja-JP" altLang="en-US" sz="2400" b="1" dirty="0" smtClean="0"/>
              <a:t>顕微鏡</a:t>
            </a:r>
            <a:endParaRPr kumimoji="1" lang="ja-JP" altLang="en-US" sz="2400" b="1" dirty="0"/>
          </a:p>
        </p:txBody>
      </p:sp>
      <p:sp>
        <p:nvSpPr>
          <p:cNvPr id="26" name="正方形/長方形 25"/>
          <p:cNvSpPr/>
          <p:nvPr/>
        </p:nvSpPr>
        <p:spPr bwMode="auto">
          <a:xfrm>
            <a:off x="5606967" y="2420560"/>
            <a:ext cx="4011738" cy="916940"/>
          </a:xfrm>
          <a:prstGeom prst="rect">
            <a:avLst/>
          </a:prstGeom>
          <a:solidFill>
            <a:srgbClr val="0070C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03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78147" y="54868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発表内容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0552" y="1628800"/>
            <a:ext cx="79568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① </a:t>
            </a:r>
            <a:r>
              <a:rPr lang="ja-JP" altLang="en-US" sz="3600" dirty="0" smtClean="0"/>
              <a:t>イントロダクション</a:t>
            </a:r>
            <a:endParaRPr lang="en-US" altLang="ja-JP" sz="3600" dirty="0" smtClean="0"/>
          </a:p>
          <a:p>
            <a:endParaRPr lang="en-US" altLang="ja-JP" sz="1600" dirty="0"/>
          </a:p>
          <a:p>
            <a:r>
              <a:rPr lang="ja-JP" altLang="en-US" sz="3600" dirty="0"/>
              <a:t>② </a:t>
            </a:r>
            <a:r>
              <a:rPr lang="ja-JP" altLang="en-US" sz="3600" dirty="0" smtClean="0"/>
              <a:t>前回の実施内容</a:t>
            </a:r>
            <a:r>
              <a:rPr lang="ja-JP" altLang="en-US" sz="3600" dirty="0"/>
              <a:t>　</a:t>
            </a:r>
            <a:endParaRPr lang="en-US" altLang="ja-JP" sz="3600" dirty="0"/>
          </a:p>
          <a:p>
            <a:endParaRPr lang="en-US" altLang="ja-JP" sz="1600" dirty="0" smtClean="0"/>
          </a:p>
          <a:p>
            <a:r>
              <a:rPr lang="ja-JP" altLang="en-US" sz="3600" dirty="0" smtClean="0"/>
              <a:t>③ ガルバノミラー小型</a:t>
            </a:r>
            <a:r>
              <a:rPr lang="en-US" altLang="ja-JP" sz="3600" dirty="0" smtClean="0"/>
              <a:t>SHG</a:t>
            </a:r>
            <a:r>
              <a:rPr lang="ja-JP" altLang="en-US" sz="3600" dirty="0" smtClean="0"/>
              <a:t>プローブ</a:t>
            </a:r>
            <a:endParaRPr lang="en-US" altLang="ja-JP" sz="3600" dirty="0" smtClean="0"/>
          </a:p>
          <a:p>
            <a:endParaRPr lang="en-US" altLang="ja-JP" sz="1600" dirty="0" smtClean="0"/>
          </a:p>
          <a:p>
            <a:r>
              <a:rPr lang="ja-JP" altLang="en-US" sz="3600" dirty="0" smtClean="0"/>
              <a:t>④ ファイバーデリバリー</a:t>
            </a:r>
            <a:endParaRPr lang="en-US" altLang="ja-JP" sz="3600" dirty="0" smtClean="0"/>
          </a:p>
          <a:p>
            <a:endParaRPr lang="en-US" altLang="ja-JP" sz="1600" dirty="0" smtClean="0"/>
          </a:p>
          <a:p>
            <a:r>
              <a:rPr lang="ja-JP" altLang="en-US" sz="3600" dirty="0" smtClean="0"/>
              <a:t>⑤ 光ファイバー</a:t>
            </a:r>
            <a:r>
              <a:rPr lang="en-US" altLang="ja-JP" sz="3600" dirty="0" smtClean="0"/>
              <a:t>SHG</a:t>
            </a:r>
            <a:r>
              <a:rPr lang="ja-JP" altLang="en-US" sz="3600" dirty="0" smtClean="0"/>
              <a:t>プローブ</a:t>
            </a:r>
            <a:endParaRPr lang="en-US" altLang="ja-JP" sz="3600" dirty="0" smtClean="0"/>
          </a:p>
          <a:p>
            <a:endParaRPr lang="en-US" altLang="ja-JP" sz="800" dirty="0" smtClean="0"/>
          </a:p>
          <a:p>
            <a:r>
              <a:rPr lang="ja-JP" altLang="en-US" sz="3600" dirty="0"/>
              <a:t>⑥</a:t>
            </a:r>
            <a:r>
              <a:rPr lang="ja-JP" altLang="en-US" sz="3600" dirty="0" smtClean="0"/>
              <a:t> まとめ </a:t>
            </a:r>
            <a:r>
              <a:rPr lang="en-US" altLang="ja-JP" sz="3600" dirty="0" smtClean="0"/>
              <a:t>/ </a:t>
            </a:r>
            <a:r>
              <a:rPr lang="ja-JP" altLang="en-US" sz="3600" dirty="0" smtClean="0"/>
              <a:t>今後の予定 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近況</a:t>
            </a:r>
            <a:r>
              <a:rPr lang="en-US" altLang="ja-JP" sz="3600" dirty="0" smtClean="0"/>
              <a:t>)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5565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20751" y="694725"/>
            <a:ext cx="445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/>
              <a:t>まとめ</a:t>
            </a:r>
            <a:endParaRPr kumimoji="1" lang="ja-JP" altLang="en-US" sz="40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524" y="1558821"/>
            <a:ext cx="9691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ja-JP" altLang="en-US" sz="3200" dirty="0" smtClean="0"/>
              <a:t>走査光学系を一体化し</a:t>
            </a:r>
            <a:r>
              <a:rPr lang="ja-JP" altLang="en-US" sz="3200" dirty="0"/>
              <a:t>た</a:t>
            </a:r>
            <a:r>
              <a:rPr lang="ja-JP" altLang="en-US" sz="3200" dirty="0" smtClean="0"/>
              <a:t>小型</a:t>
            </a:r>
            <a:r>
              <a:rPr lang="en-US" altLang="ja-JP" sz="3200" dirty="0" smtClean="0"/>
              <a:t>SHG</a:t>
            </a:r>
            <a:r>
              <a:rPr lang="ja-JP" altLang="en-US" sz="3200" dirty="0" smtClean="0"/>
              <a:t>プローブ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を用いた</a:t>
            </a:r>
            <a:r>
              <a:rPr lang="en-US" altLang="ja-JP" sz="3200" dirty="0" smtClean="0"/>
              <a:t>SHG</a:t>
            </a:r>
            <a:r>
              <a:rPr lang="ja-JP" altLang="en-US" sz="3200" dirty="0" smtClean="0"/>
              <a:t>顕微鏡イメージング</a:t>
            </a:r>
            <a:endParaRPr lang="en-US" altLang="ja-JP" sz="3200" dirty="0" smtClean="0"/>
          </a:p>
          <a:p>
            <a:endParaRPr lang="en-US" altLang="ja-JP" sz="800" dirty="0" smtClean="0"/>
          </a:p>
          <a:p>
            <a:pPr marL="457200" indent="-457200">
              <a:buFont typeface="Wingdings" charset="2"/>
              <a:buChar char="ü"/>
            </a:pPr>
            <a:r>
              <a:rPr lang="ja-JP" altLang="en-US" sz="3200" dirty="0" smtClean="0"/>
              <a:t>自由空間伝搬からファイバーデリバリー</a:t>
            </a:r>
            <a:endParaRPr lang="en-US" altLang="ja-JP" sz="3200" dirty="0" smtClean="0"/>
          </a:p>
          <a:p>
            <a:pPr marL="457200" indent="-457200">
              <a:buFont typeface="Wingdings" charset="2"/>
              <a:buChar char="ü"/>
            </a:pPr>
            <a:endParaRPr lang="en-US" altLang="ja-JP" sz="800" dirty="0" smtClean="0"/>
          </a:p>
          <a:p>
            <a:pPr marL="457200" indent="-457200">
              <a:buFont typeface="Wingdings" charset="2"/>
              <a:buChar char="ü"/>
            </a:pPr>
            <a:r>
              <a:rPr lang="ja-JP" altLang="en-US" sz="3200" dirty="0" smtClean="0"/>
              <a:t>光ファイバー</a:t>
            </a:r>
            <a:r>
              <a:rPr lang="en-US" altLang="ja-JP" sz="3200" dirty="0" smtClean="0"/>
              <a:t>SHG</a:t>
            </a:r>
            <a:r>
              <a:rPr lang="ja-JP" altLang="en-US" sz="3200" dirty="0" smtClean="0"/>
              <a:t>プローブ顕微鏡の開発</a:t>
            </a:r>
            <a:endParaRPr lang="en-US" altLang="ja-JP" sz="3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1109" y="5013176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ja-JP" altLang="en-US" sz="3200" dirty="0"/>
              <a:t>目標</a:t>
            </a:r>
            <a:r>
              <a:rPr lang="ja-JP" altLang="en-US" sz="3200" dirty="0" smtClean="0"/>
              <a:t>とす</a:t>
            </a:r>
            <a:r>
              <a:rPr lang="ja-JP" altLang="en-US" sz="3200" dirty="0"/>
              <a:t>る</a:t>
            </a:r>
            <a:r>
              <a:rPr kumimoji="1" lang="ja-JP" altLang="en-US" sz="3200" dirty="0" smtClean="0"/>
              <a:t>光ファイバー</a:t>
            </a:r>
            <a:r>
              <a:rPr kumimoji="1" lang="en-US" altLang="ja-JP" sz="3200" dirty="0" smtClean="0"/>
              <a:t>SHG</a:t>
            </a:r>
            <a:r>
              <a:rPr kumimoji="1" lang="ja-JP" altLang="en-US" sz="3200" dirty="0" smtClean="0"/>
              <a:t>顕微鏡を構築．</a:t>
            </a:r>
            <a:endParaRPr kumimoji="1" lang="en-US" altLang="ja-JP" sz="3200" dirty="0" smtClean="0"/>
          </a:p>
          <a:p>
            <a:pPr marL="457200" indent="-457200">
              <a:buFont typeface="Wingdings" charset="2"/>
              <a:buChar char="Ø"/>
            </a:pPr>
            <a:r>
              <a:rPr lang="ja-JP" altLang="en-US" sz="3200" dirty="0" smtClean="0"/>
              <a:t>ファイバー伝播のアドバンテージを生かした計測の考案・実施</a:t>
            </a:r>
            <a:endParaRPr kumimoji="1" lang="en-US" altLang="ja-JP" sz="32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440832" y="4149080"/>
            <a:ext cx="2757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 smtClean="0"/>
              <a:t>今後の予定</a:t>
            </a:r>
            <a:endParaRPr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878423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019092" y="586045"/>
            <a:ext cx="5853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spc="-150" dirty="0" smtClean="0"/>
              <a:t>近 況</a:t>
            </a:r>
            <a:endParaRPr kumimoji="1" lang="ja-JP" altLang="en-US" sz="4400" spc="-15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5297" y="169444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プローブの対物直前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対物を外した状態</a:t>
            </a:r>
            <a:r>
              <a:rPr kumimoji="1" lang="en-US" altLang="ja-JP" sz="2000" dirty="0" smtClean="0"/>
              <a:t>)</a:t>
            </a:r>
            <a:r>
              <a:rPr kumimoji="1" lang="ja-JP" altLang="en-US" sz="2000" dirty="0" smtClean="0"/>
              <a:t>と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ファイバー入射直前において，</a:t>
            </a:r>
            <a:r>
              <a:rPr lang="en-US" altLang="ja-JP" sz="2000" dirty="0" smtClean="0"/>
              <a:t>λ/2</a:t>
            </a:r>
            <a:r>
              <a:rPr lang="ja-JP" altLang="en-US" sz="2000" dirty="0" smtClean="0"/>
              <a:t>板で回転し，比較．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313531" y="121259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偏光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1113750" y="2492896"/>
            <a:ext cx="8019425" cy="3850377"/>
            <a:chOff x="1064568" y="2348880"/>
            <a:chExt cx="8019425" cy="385037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143" y="2348880"/>
              <a:ext cx="4133850" cy="381000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568" y="2389257"/>
              <a:ext cx="4133850" cy="3810000"/>
            </a:xfrm>
            <a:prstGeom prst="rect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6355489" y="994212"/>
            <a:ext cx="3140968" cy="1543055"/>
            <a:chOff x="11832" y="2060848"/>
            <a:chExt cx="7994898" cy="3847311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880" y="2098159"/>
              <a:ext cx="4133850" cy="38100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" y="2060848"/>
              <a:ext cx="413385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4084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8464" y="69269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ヒト</a:t>
            </a:r>
            <a:r>
              <a:rPr kumimoji="1" lang="ja-JP" altLang="en-US" sz="4000" dirty="0" smtClean="0"/>
              <a:t>皮膚</a:t>
            </a:r>
            <a:r>
              <a:rPr lang="en-US" altLang="ja-JP" sz="4000" dirty="0" smtClean="0"/>
              <a:t>in vivo</a:t>
            </a:r>
            <a:r>
              <a:rPr lang="ja-JP" altLang="en-US" sz="4000" dirty="0" smtClean="0"/>
              <a:t>計測</a:t>
            </a:r>
            <a:r>
              <a:rPr lang="en-US" altLang="ja-JP" sz="4000" dirty="0"/>
              <a:t>@</a:t>
            </a:r>
            <a:r>
              <a:rPr kumimoji="1" lang="ja-JP" altLang="en-US" sz="4000" dirty="0" smtClean="0"/>
              <a:t>ハンドヘルド</a:t>
            </a:r>
            <a:endParaRPr kumimoji="1" lang="ja-JP" altLang="en-US" sz="4000" dirty="0"/>
          </a:p>
        </p:txBody>
      </p:sp>
      <p:sp>
        <p:nvSpPr>
          <p:cNvPr id="3" name="正方形/長方形 2"/>
          <p:cNvSpPr/>
          <p:nvPr/>
        </p:nvSpPr>
        <p:spPr>
          <a:xfrm>
            <a:off x="483877" y="1533336"/>
            <a:ext cx="5644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自分</a:t>
            </a:r>
            <a:r>
              <a:rPr lang="ja-JP" altLang="en-US" sz="2400" dirty="0" smtClean="0"/>
              <a:t>の</a:t>
            </a:r>
            <a:r>
              <a:rPr lang="ja-JP" altLang="en-US" sz="2400" dirty="0" smtClean="0"/>
              <a:t>頬にプローブを当て取得</a:t>
            </a:r>
            <a:endParaRPr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4379" b="15961"/>
          <a:stretch/>
        </p:blipFill>
        <p:spPr>
          <a:xfrm>
            <a:off x="615625" y="2118420"/>
            <a:ext cx="5373715" cy="417646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989340" y="1848752"/>
            <a:ext cx="3916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◎ハンドヘルドでの問題点</a:t>
            </a:r>
            <a:endParaRPr lang="en-US" altLang="ja-JP" dirty="0" smtClean="0"/>
          </a:p>
          <a:p>
            <a:r>
              <a:rPr lang="ja-JP" altLang="en-US" dirty="0" smtClean="0"/>
              <a:t>・ファイバー曲げ状態の変化が大</a:t>
            </a:r>
            <a:endParaRPr lang="en-US" altLang="ja-JP" dirty="0" smtClean="0"/>
          </a:p>
          <a:p>
            <a:r>
              <a:rPr lang="en-US" altLang="ja-JP" dirty="0" smtClean="0"/>
              <a:t>(1)</a:t>
            </a:r>
            <a:r>
              <a:rPr lang="ja-JP" altLang="en-US" dirty="0" smtClean="0"/>
              <a:t>プローブ自体を大きく移動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⇒</a:t>
            </a:r>
            <a:r>
              <a:rPr lang="en-US" altLang="ja-JP" dirty="0" smtClean="0"/>
              <a:t>±3mW</a:t>
            </a:r>
            <a:r>
              <a:rPr lang="ja-JP" altLang="en-US" dirty="0" smtClean="0"/>
              <a:t>のパワー変化</a:t>
            </a:r>
            <a:endParaRPr lang="en-US" altLang="ja-JP" dirty="0" smtClean="0"/>
          </a:p>
          <a:p>
            <a:r>
              <a:rPr lang="en-US" altLang="ja-JP" dirty="0" smtClean="0"/>
              <a:t>(2)</a:t>
            </a:r>
            <a:r>
              <a:rPr lang="ja-JP" altLang="en-US" dirty="0" smtClean="0"/>
              <a:t>ファイバーのたるみ具合を変える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⇒</a:t>
            </a:r>
            <a:r>
              <a:rPr lang="en-US" altLang="ja-JP" dirty="0" smtClean="0"/>
              <a:t>±1mW</a:t>
            </a:r>
            <a:r>
              <a:rPr lang="ja-JP" altLang="en-US" dirty="0" smtClean="0"/>
              <a:t>のパワー変化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同じ箇所での計測は</a:t>
            </a:r>
            <a:r>
              <a:rPr lang="en-US" altLang="ja-JP" dirty="0" smtClean="0"/>
              <a:t>(2)</a:t>
            </a:r>
            <a:r>
              <a:rPr lang="ja-JP" altLang="en-US" dirty="0" smtClean="0"/>
              <a:t>のみ？</a:t>
            </a:r>
            <a:endParaRPr lang="en-US" altLang="ja-JP" dirty="0" smtClean="0"/>
          </a:p>
          <a:p>
            <a:r>
              <a:rPr lang="ja-JP" altLang="en-US" dirty="0" smtClean="0"/>
              <a:t>いろんな場所を計測する場合は</a:t>
            </a:r>
            <a:endParaRPr lang="en-US" altLang="ja-JP" dirty="0" smtClean="0"/>
          </a:p>
          <a:p>
            <a:r>
              <a:rPr lang="ja-JP" altLang="en-US" dirty="0" smtClean="0"/>
              <a:t>問題になる？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⇒</a:t>
            </a:r>
            <a:r>
              <a:rPr lang="ja-JP" altLang="en-US" dirty="0" smtClean="0">
                <a:solidFill>
                  <a:srgbClr val="FF0000"/>
                </a:solidFill>
              </a:rPr>
              <a:t>グリセリン</a:t>
            </a:r>
            <a:r>
              <a:rPr lang="ja-JP" altLang="en-US" dirty="0" smtClean="0"/>
              <a:t>を用いて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イメージコントラストの向上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今後</a:t>
            </a:r>
            <a:endParaRPr lang="en-US" altLang="ja-JP" dirty="0" smtClean="0"/>
          </a:p>
          <a:p>
            <a:r>
              <a:rPr lang="ja-JP" altLang="en-US" dirty="0" smtClean="0"/>
              <a:t>上腕屈側の計測など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932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1740" y="3068960"/>
            <a:ext cx="676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That’s all.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37798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7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7613" y="1268760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1662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35946" y="420575"/>
            <a:ext cx="6840761" cy="63216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3508" dirty="0"/>
              <a:t>切片</a:t>
            </a:r>
            <a:r>
              <a:rPr lang="ja-JP" altLang="en-US" sz="3508" dirty="0" smtClean="0"/>
              <a:t>サンプル</a:t>
            </a:r>
            <a:r>
              <a:rPr lang="en-US" altLang="ja-JP" sz="3508" dirty="0"/>
              <a:t> </a:t>
            </a:r>
            <a:r>
              <a:rPr lang="en-US" altLang="ja-JP" sz="3508" dirty="0" smtClean="0"/>
              <a:t>“</a:t>
            </a:r>
            <a:r>
              <a:rPr lang="en-US" altLang="ja-JP" sz="3508" i="1" dirty="0" smtClean="0"/>
              <a:t>ex vivo</a:t>
            </a:r>
            <a:r>
              <a:rPr lang="en-US" altLang="ja-JP" sz="3508" dirty="0" smtClean="0"/>
              <a:t>”</a:t>
            </a:r>
            <a:r>
              <a:rPr lang="ja-JP" altLang="en-US" sz="3508" dirty="0" smtClean="0"/>
              <a:t>計測</a:t>
            </a:r>
            <a:endParaRPr lang="en-US" altLang="ja-JP" sz="350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8342" y="5637042"/>
            <a:ext cx="4775098" cy="10818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15" dirty="0" smtClean="0">
                <a:solidFill>
                  <a:schemeClr val="bg1"/>
                </a:solidFill>
              </a:rPr>
              <a:t>SHG</a:t>
            </a:r>
            <a:r>
              <a:rPr lang="ja-JP" altLang="en-US" sz="2215" dirty="0" smtClean="0">
                <a:solidFill>
                  <a:schemeClr val="bg1"/>
                </a:solidFill>
              </a:rPr>
              <a:t>イメージ</a:t>
            </a:r>
            <a:endParaRPr lang="en-US" altLang="ja-JP" sz="2215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215" dirty="0" smtClean="0">
                <a:solidFill>
                  <a:schemeClr val="bg1"/>
                </a:solidFill>
              </a:rPr>
              <a:t>視野</a:t>
            </a:r>
            <a:r>
              <a:rPr lang="en-US" altLang="ja-JP" sz="2215" dirty="0" smtClean="0">
                <a:solidFill>
                  <a:schemeClr val="bg1"/>
                </a:solidFill>
              </a:rPr>
              <a:t> </a:t>
            </a:r>
            <a:r>
              <a:rPr lang="en-US" altLang="ja-JP" sz="2215" dirty="0">
                <a:solidFill>
                  <a:schemeClr val="bg1"/>
                </a:solidFill>
              </a:rPr>
              <a:t>: </a:t>
            </a:r>
            <a:r>
              <a:rPr lang="en-US" altLang="ja-JP" sz="2215" dirty="0" smtClean="0">
                <a:solidFill>
                  <a:schemeClr val="bg1"/>
                </a:solidFill>
              </a:rPr>
              <a:t>400µm*400µm</a:t>
            </a:r>
            <a:r>
              <a:rPr lang="ja-JP" altLang="en-US" sz="2215" dirty="0" smtClean="0">
                <a:solidFill>
                  <a:schemeClr val="bg1"/>
                </a:solidFill>
              </a:rPr>
              <a:t> </a:t>
            </a:r>
            <a:endParaRPr lang="en-US" altLang="ja-JP" sz="2215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取得時間</a:t>
            </a:r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>
                <a:solidFill>
                  <a:schemeClr val="bg1"/>
                </a:solidFill>
              </a:rPr>
              <a:t>= </a:t>
            </a:r>
            <a:r>
              <a:rPr lang="en-US" altLang="ja-JP" sz="2000" dirty="0" smtClean="0">
                <a:solidFill>
                  <a:schemeClr val="bg1"/>
                </a:solidFill>
              </a:rPr>
              <a:t>2</a:t>
            </a:r>
            <a:r>
              <a:rPr lang="ja-JP" altLang="en-US" sz="2000" dirty="0" smtClean="0">
                <a:solidFill>
                  <a:schemeClr val="bg1"/>
                </a:solidFill>
              </a:rPr>
              <a:t>秒　照射パワー</a:t>
            </a:r>
            <a:r>
              <a:rPr lang="en-US" altLang="ja-JP" sz="2000" dirty="0" smtClean="0">
                <a:solidFill>
                  <a:schemeClr val="bg1"/>
                </a:solidFill>
              </a:rPr>
              <a:t>30mW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677612" y="1216066"/>
            <a:ext cx="3782399" cy="4349560"/>
            <a:chOff x="4780418" y="1347577"/>
            <a:chExt cx="3575490" cy="426448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930588" y="1347577"/>
              <a:ext cx="979196" cy="42472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215" dirty="0" smtClean="0">
                  <a:solidFill>
                    <a:schemeClr val="bg1"/>
                  </a:solidFill>
                </a:rPr>
                <a:t>従来</a:t>
              </a:r>
              <a:r>
                <a:rPr lang="ja-JP" altLang="en-US" sz="2215" dirty="0">
                  <a:solidFill>
                    <a:schemeClr val="bg1"/>
                  </a:solidFill>
                </a:rPr>
                <a:t>系</a:t>
              </a: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5" t="6825" r="21752" b="21511"/>
            <a:stretch/>
          </p:blipFill>
          <p:spPr>
            <a:xfrm rot="5400000">
              <a:off x="4678291" y="1934445"/>
              <a:ext cx="3779743" cy="3575490"/>
            </a:xfrm>
            <a:prstGeom prst="rect">
              <a:avLst/>
            </a:prstGeom>
          </p:spPr>
        </p:pic>
      </p:grp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7" t="3732" r="4798" b="55317"/>
          <a:stretch/>
        </p:blipFill>
        <p:spPr>
          <a:xfrm>
            <a:off x="792750" y="1309437"/>
            <a:ext cx="743800" cy="255017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5601072" y="1196752"/>
            <a:ext cx="3882746" cy="4368875"/>
            <a:chOff x="5606758" y="1453905"/>
            <a:chExt cx="3882746" cy="4368875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542862" y="1453905"/>
              <a:ext cx="2170787" cy="43319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215" dirty="0" smtClean="0">
                  <a:solidFill>
                    <a:srgbClr val="FFFF00"/>
                  </a:solidFill>
                </a:rPr>
                <a:t>小型プローブ系</a:t>
              </a:r>
              <a:endParaRPr lang="ja-JP" altLang="en-US" sz="2215" dirty="0">
                <a:solidFill>
                  <a:srgbClr val="FFFF00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6826" r="21357" b="21511"/>
            <a:stretch/>
          </p:blipFill>
          <p:spPr>
            <a:xfrm>
              <a:off x="5606758" y="1940035"/>
              <a:ext cx="3882746" cy="3882745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127676" y="4149080"/>
            <a:ext cx="3456065" cy="2334023"/>
            <a:chOff x="127676" y="4513583"/>
            <a:chExt cx="3456065" cy="233402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76" y="4513583"/>
              <a:ext cx="3099874" cy="2334023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 bwMode="auto">
            <a:xfrm>
              <a:off x="2504728" y="4926305"/>
              <a:ext cx="616379" cy="574880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09309" y="4523092"/>
              <a:ext cx="1074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外膜</a:t>
              </a:r>
              <a:endParaRPr kumimoji="1" lang="ja-JP" altLang="en-US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-14473" y="6487988"/>
            <a:ext cx="390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ヒト総腸骨</a:t>
            </a:r>
            <a:r>
              <a:rPr lang="ja-JP" altLang="en-US" dirty="0" smtClean="0"/>
              <a:t>動脈：明視野顕微鏡画像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4218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7613" y="1268760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1662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35946" y="420575"/>
            <a:ext cx="6840761" cy="63216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3508" dirty="0"/>
              <a:t>切片</a:t>
            </a:r>
            <a:r>
              <a:rPr lang="ja-JP" altLang="en-US" sz="3508" dirty="0" smtClean="0"/>
              <a:t>サンプル</a:t>
            </a:r>
            <a:r>
              <a:rPr lang="en-US" altLang="ja-JP" sz="3508" dirty="0"/>
              <a:t> </a:t>
            </a:r>
            <a:r>
              <a:rPr lang="en-US" altLang="ja-JP" sz="3508" dirty="0" smtClean="0"/>
              <a:t>“</a:t>
            </a:r>
            <a:r>
              <a:rPr lang="en-US" altLang="ja-JP" sz="3508" i="1" dirty="0" smtClean="0"/>
              <a:t>ex vivo</a:t>
            </a:r>
            <a:r>
              <a:rPr lang="en-US" altLang="ja-JP" sz="3508" dirty="0" smtClean="0"/>
              <a:t>”</a:t>
            </a:r>
            <a:r>
              <a:rPr lang="ja-JP" altLang="en-US" sz="3508" dirty="0" smtClean="0"/>
              <a:t>計測</a:t>
            </a:r>
            <a:endParaRPr lang="en-US" altLang="ja-JP" sz="350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88904" y="5637042"/>
            <a:ext cx="4775098" cy="10818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15" dirty="0" smtClean="0">
                <a:solidFill>
                  <a:schemeClr val="bg1"/>
                </a:solidFill>
              </a:rPr>
              <a:t>SHG</a:t>
            </a:r>
            <a:r>
              <a:rPr lang="ja-JP" altLang="en-US" sz="2215" dirty="0" smtClean="0">
                <a:solidFill>
                  <a:schemeClr val="bg1"/>
                </a:solidFill>
              </a:rPr>
              <a:t>イメージ</a:t>
            </a:r>
            <a:endParaRPr lang="en-US" altLang="ja-JP" sz="2215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215" dirty="0" smtClean="0">
                <a:solidFill>
                  <a:schemeClr val="bg1"/>
                </a:solidFill>
              </a:rPr>
              <a:t>視野</a:t>
            </a:r>
            <a:r>
              <a:rPr lang="en-US" altLang="ja-JP" sz="2215" dirty="0" smtClean="0">
                <a:solidFill>
                  <a:schemeClr val="bg1"/>
                </a:solidFill>
              </a:rPr>
              <a:t> </a:t>
            </a:r>
            <a:r>
              <a:rPr lang="en-US" altLang="ja-JP" sz="2215" dirty="0">
                <a:solidFill>
                  <a:schemeClr val="bg1"/>
                </a:solidFill>
              </a:rPr>
              <a:t>: </a:t>
            </a:r>
            <a:r>
              <a:rPr lang="en-US" altLang="ja-JP" sz="2215" dirty="0" smtClean="0">
                <a:solidFill>
                  <a:schemeClr val="bg1"/>
                </a:solidFill>
              </a:rPr>
              <a:t>400µm*400µm</a:t>
            </a:r>
            <a:r>
              <a:rPr lang="ja-JP" altLang="en-US" sz="2215" dirty="0" smtClean="0">
                <a:solidFill>
                  <a:schemeClr val="bg1"/>
                </a:solidFill>
              </a:rPr>
              <a:t> </a:t>
            </a:r>
            <a:endParaRPr lang="en-US" altLang="ja-JP" sz="2215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取得時間</a:t>
            </a:r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>
                <a:solidFill>
                  <a:schemeClr val="bg1"/>
                </a:solidFill>
              </a:rPr>
              <a:t>= </a:t>
            </a:r>
            <a:r>
              <a:rPr lang="en-US" altLang="ja-JP" sz="2000" dirty="0" smtClean="0">
                <a:solidFill>
                  <a:schemeClr val="bg1"/>
                </a:solidFill>
              </a:rPr>
              <a:t>2</a:t>
            </a:r>
            <a:r>
              <a:rPr lang="ja-JP" altLang="en-US" sz="2000" dirty="0" smtClean="0">
                <a:solidFill>
                  <a:schemeClr val="bg1"/>
                </a:solidFill>
              </a:rPr>
              <a:t>秒　照射パワー</a:t>
            </a:r>
            <a:r>
              <a:rPr lang="en-US" altLang="ja-JP" sz="2000" dirty="0" smtClean="0">
                <a:solidFill>
                  <a:schemeClr val="bg1"/>
                </a:solidFill>
              </a:rPr>
              <a:t>30mW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616842" y="1216066"/>
            <a:ext cx="3768206" cy="4349560"/>
            <a:chOff x="1616842" y="1216066"/>
            <a:chExt cx="3768206" cy="434956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1" t="7343" r="24705" b="22700"/>
            <a:stretch/>
          </p:blipFill>
          <p:spPr>
            <a:xfrm rot="16200000">
              <a:off x="1570887" y="1751466"/>
              <a:ext cx="3860115" cy="3768206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909028" y="1216066"/>
              <a:ext cx="1035861" cy="43319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215" dirty="0" smtClean="0">
                  <a:solidFill>
                    <a:schemeClr val="bg1"/>
                  </a:solidFill>
                </a:rPr>
                <a:t>従来</a:t>
              </a:r>
              <a:r>
                <a:rPr lang="ja-JP" altLang="en-US" sz="2215" dirty="0">
                  <a:solidFill>
                    <a:schemeClr val="bg1"/>
                  </a:solidFill>
                </a:rPr>
                <a:t>系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6573976" y="1216066"/>
            <a:ext cx="2170787" cy="43319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215" dirty="0" smtClean="0">
                <a:solidFill>
                  <a:srgbClr val="FFFF00"/>
                </a:solidFill>
              </a:rPr>
              <a:t>小型プローブ系</a:t>
            </a:r>
            <a:endParaRPr lang="ja-JP" altLang="en-US" sz="2215" dirty="0">
              <a:solidFill>
                <a:srgbClr val="FFFF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14473" y="6487988"/>
            <a:ext cx="390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ヒト総腸骨</a:t>
            </a:r>
            <a:r>
              <a:rPr lang="ja-JP" altLang="en-US" dirty="0" smtClean="0"/>
              <a:t>動脈</a:t>
            </a:r>
            <a:r>
              <a:rPr lang="ja-JP" altLang="en-US" dirty="0"/>
              <a:t>：明視野顕微鏡</a:t>
            </a:r>
            <a:r>
              <a:rPr lang="ja-JP" altLang="en-US" dirty="0" smtClean="0"/>
              <a:t>画像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27676" y="4149080"/>
            <a:ext cx="3099874" cy="2334023"/>
            <a:chOff x="127676" y="4149080"/>
            <a:chExt cx="3099874" cy="2334023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127676" y="4149080"/>
              <a:ext cx="3099874" cy="2334023"/>
              <a:chOff x="127676" y="4513583"/>
              <a:chExt cx="3099874" cy="2334023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676" y="4513583"/>
                <a:ext cx="3099874" cy="2334023"/>
              </a:xfrm>
              <a:prstGeom prst="rect">
                <a:avLst/>
              </a:prstGeom>
            </p:spPr>
          </p:pic>
          <p:sp>
            <p:nvSpPr>
              <p:cNvPr id="12" name="正方形/長方形 11"/>
              <p:cNvSpPr/>
              <p:nvPr/>
            </p:nvSpPr>
            <p:spPr bwMode="auto">
              <a:xfrm>
                <a:off x="1064568" y="4926305"/>
                <a:ext cx="616379" cy="57488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069149" y="4523092"/>
                <a:ext cx="1074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中膜</a:t>
                </a:r>
                <a:endParaRPr kumimoji="1" lang="ja-JP" altLang="en-US" dirty="0"/>
              </a:p>
            </p:txBody>
          </p:sp>
        </p:grpSp>
        <p:sp>
          <p:nvSpPr>
            <p:cNvPr id="6" name="右矢印 5"/>
            <p:cNvSpPr/>
            <p:nvPr/>
          </p:nvSpPr>
          <p:spPr bwMode="auto">
            <a:xfrm rot="10800000">
              <a:off x="1750381" y="4689576"/>
              <a:ext cx="786400" cy="28803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6" r="8510" b="55318"/>
          <a:stretch/>
        </p:blipFill>
        <p:spPr>
          <a:xfrm>
            <a:off x="556778" y="1099926"/>
            <a:ext cx="807239" cy="26424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7566" r="21018" b="22476"/>
          <a:stretch/>
        </p:blipFill>
        <p:spPr>
          <a:xfrm>
            <a:off x="5637872" y="1720677"/>
            <a:ext cx="3938728" cy="38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4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9822" y="476673"/>
            <a:ext cx="5399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①皮膚</a:t>
            </a:r>
            <a:r>
              <a:rPr lang="ja-JP" altLang="en-US" sz="4400" dirty="0"/>
              <a:t>計測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642976" y="1319343"/>
            <a:ext cx="9289032" cy="1138773"/>
            <a:chOff x="261976" y="1294671"/>
            <a:chExt cx="9289032" cy="1138773"/>
          </a:xfrm>
        </p:grpSpPr>
        <p:sp>
          <p:nvSpPr>
            <p:cNvPr id="5" name="正方形/長方形 4"/>
            <p:cNvSpPr/>
            <p:nvPr/>
          </p:nvSpPr>
          <p:spPr bwMode="auto">
            <a:xfrm>
              <a:off x="323528" y="1343670"/>
              <a:ext cx="1008112" cy="573162"/>
            </a:xfrm>
            <a:prstGeom prst="rect">
              <a:avLst/>
            </a:prstGeom>
            <a:solidFill>
              <a:srgbClr val="093BDD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000"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61976" y="1294671"/>
              <a:ext cx="928903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solidFill>
                    <a:schemeClr val="bg1"/>
                  </a:solidFill>
                </a:rPr>
                <a:t>皮膚</a:t>
              </a:r>
              <a:r>
                <a:rPr lang="ja-JP" altLang="en-US" sz="3200" dirty="0"/>
                <a:t> ヒトの身体全体を覆う</a:t>
              </a:r>
              <a:endParaRPr lang="en-US" altLang="ja-JP" sz="3200" dirty="0"/>
            </a:p>
            <a:p>
              <a:r>
                <a:rPr lang="ja-JP" altLang="en-US" sz="3200" dirty="0"/>
                <a:t>　　  </a:t>
              </a:r>
              <a:r>
                <a:rPr lang="ja-JP" altLang="en-US" sz="2400" dirty="0"/>
                <a:t>体重の約</a:t>
              </a:r>
              <a:r>
                <a:rPr lang="en-US" altLang="ja-JP" sz="2400" dirty="0"/>
                <a:t>16</a:t>
              </a:r>
              <a:r>
                <a:rPr lang="ja-JP" altLang="en-US" sz="2400" dirty="0"/>
                <a:t>％を占める ⇒ </a:t>
              </a:r>
              <a:r>
                <a:rPr lang="ja-JP" altLang="en-US" sz="2400" dirty="0">
                  <a:solidFill>
                    <a:srgbClr val="FF0000"/>
                  </a:solidFill>
                </a:rPr>
                <a:t>人体最大の臓器</a:t>
              </a:r>
              <a:r>
                <a:rPr lang="ja-JP" altLang="en-US" sz="2400" dirty="0"/>
                <a:t>とも呼ばれる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584780" y="364969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表皮</a:t>
            </a:r>
            <a:r>
              <a:rPr lang="en-US" altLang="ja-JP" sz="2400" dirty="0"/>
              <a:t> (0.06~0.2mm)</a:t>
            </a:r>
            <a:endParaRPr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-94375" y="5272896"/>
            <a:ext cx="387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　　皮下組織 </a:t>
            </a:r>
            <a:r>
              <a:rPr lang="en-US" altLang="ja-JP" sz="2400" dirty="0"/>
              <a:t>(</a:t>
            </a:r>
            <a:r>
              <a:rPr lang="ja-JP" altLang="en-US" sz="2400" dirty="0"/>
              <a:t>皮下脂肪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cxnSp>
        <p:nvCxnSpPr>
          <p:cNvPr id="1033" name="直線コネクタ 1032"/>
          <p:cNvCxnSpPr>
            <a:stCxn id="37" idx="2"/>
          </p:cNvCxnSpPr>
          <p:nvPr/>
        </p:nvCxnSpPr>
        <p:spPr bwMode="auto">
          <a:xfrm flipH="1">
            <a:off x="3368825" y="5170663"/>
            <a:ext cx="690281" cy="3015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グループ化 8"/>
          <p:cNvGrpSpPr/>
          <p:nvPr/>
        </p:nvGrpSpPr>
        <p:grpSpPr>
          <a:xfrm>
            <a:off x="775559" y="4221088"/>
            <a:ext cx="2952328" cy="462354"/>
            <a:chOff x="394559" y="4334798"/>
            <a:chExt cx="2952328" cy="462354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394559" y="4334798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　真皮 </a:t>
              </a:r>
              <a:r>
                <a:rPr lang="en-US" altLang="ja-JP" sz="2400" dirty="0"/>
                <a:t>(2mm)</a:t>
              </a:r>
              <a:endParaRPr lang="ja-JP" altLang="en-US" sz="2400" dirty="0"/>
            </a:p>
          </p:txBody>
        </p:sp>
        <p:cxnSp>
          <p:nvCxnSpPr>
            <p:cNvPr id="6" name="直線コネクタ 5"/>
            <p:cNvCxnSpPr/>
            <p:nvPr/>
          </p:nvCxnSpPr>
          <p:spPr bwMode="auto">
            <a:xfrm flipV="1">
              <a:off x="755576" y="4797151"/>
              <a:ext cx="1671016" cy="1"/>
            </a:xfrm>
            <a:prstGeom prst="line">
              <a:avLst/>
            </a:prstGeom>
            <a:noFill/>
            <a:ln w="4445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9" name="Picture 2" descr="http://cancerinfo.tri-kobe.org/Media/JP/CDR0000579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35" y="2458116"/>
            <a:ext cx="5262176" cy="42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7" name="グループ化 1026"/>
          <p:cNvGrpSpPr/>
          <p:nvPr/>
        </p:nvGrpSpPr>
        <p:grpSpPr>
          <a:xfrm>
            <a:off x="4059106" y="3406169"/>
            <a:ext cx="1182125" cy="2065995"/>
            <a:chOff x="3389875" y="3250721"/>
            <a:chExt cx="1182125" cy="2065995"/>
          </a:xfrm>
        </p:grpSpPr>
        <p:grpSp>
          <p:nvGrpSpPr>
            <p:cNvPr id="1024" name="グループ化 1023"/>
            <p:cNvGrpSpPr/>
            <p:nvPr/>
          </p:nvGrpSpPr>
          <p:grpSpPr>
            <a:xfrm>
              <a:off x="4572000" y="3356992"/>
              <a:ext cx="0" cy="1933404"/>
              <a:chOff x="4572000" y="3356992"/>
              <a:chExt cx="0" cy="1933404"/>
            </a:xfrm>
          </p:grpSpPr>
          <p:cxnSp>
            <p:nvCxnSpPr>
              <p:cNvPr id="25" name="直線矢印コネクタ 24"/>
              <p:cNvCxnSpPr/>
              <p:nvPr/>
            </p:nvCxnSpPr>
            <p:spPr bwMode="auto">
              <a:xfrm>
                <a:off x="4572000" y="3356992"/>
                <a:ext cx="0" cy="249123"/>
              </a:xfrm>
              <a:prstGeom prst="straightConnector1">
                <a:avLst/>
              </a:prstGeom>
              <a:noFill/>
              <a:ln w="349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7" name="直線矢印コネクタ 26"/>
              <p:cNvCxnSpPr/>
              <p:nvPr/>
            </p:nvCxnSpPr>
            <p:spPr bwMode="auto">
              <a:xfrm>
                <a:off x="4572000" y="3606115"/>
                <a:ext cx="0" cy="1222616"/>
              </a:xfrm>
              <a:prstGeom prst="straightConnector1">
                <a:avLst/>
              </a:prstGeom>
              <a:noFill/>
              <a:ln w="349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9" name="直線矢印コネクタ 28"/>
              <p:cNvCxnSpPr/>
              <p:nvPr/>
            </p:nvCxnSpPr>
            <p:spPr bwMode="auto">
              <a:xfrm flipV="1">
                <a:off x="4572000" y="4828731"/>
                <a:ext cx="0" cy="461665"/>
              </a:xfrm>
              <a:prstGeom prst="straightConnector1">
                <a:avLst/>
              </a:prstGeom>
              <a:no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025" name="円/楕円 1024"/>
            <p:cNvSpPr/>
            <p:nvPr/>
          </p:nvSpPr>
          <p:spPr bwMode="auto">
            <a:xfrm>
              <a:off x="3553141" y="3250721"/>
              <a:ext cx="802835" cy="46324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000"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36" name="円/楕円 35"/>
            <p:cNvSpPr/>
            <p:nvPr/>
          </p:nvSpPr>
          <p:spPr bwMode="auto">
            <a:xfrm>
              <a:off x="3623194" y="3850095"/>
              <a:ext cx="802835" cy="46324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000"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37" name="円/楕円 36"/>
            <p:cNvSpPr/>
            <p:nvPr/>
          </p:nvSpPr>
          <p:spPr bwMode="auto">
            <a:xfrm>
              <a:off x="3389875" y="4713713"/>
              <a:ext cx="1036154" cy="60300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000"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489822" y="6051348"/>
            <a:ext cx="6047354" cy="461665"/>
          </a:xfrm>
          <a:prstGeom prst="rect">
            <a:avLst/>
          </a:prstGeom>
          <a:solidFill>
            <a:srgbClr val="093B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FFFF00"/>
                </a:solidFill>
              </a:rPr>
              <a:t>真皮コラーゲンから皮膚の状態を観察する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2976" y="2636913"/>
            <a:ext cx="386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人体に害となる侵入を防ぎ</a:t>
            </a:r>
            <a:endParaRPr lang="en-US" altLang="ja-JP" sz="2400" dirty="0"/>
          </a:p>
          <a:p>
            <a:r>
              <a:rPr lang="ja-JP" altLang="en-US" sz="2400" dirty="0"/>
              <a:t>　水分</a:t>
            </a:r>
            <a:r>
              <a:rPr lang="en-US" altLang="ja-JP" sz="2400" dirty="0"/>
              <a:t>(</a:t>
            </a:r>
            <a:r>
              <a:rPr lang="ja-JP" altLang="en-US" sz="2400" dirty="0"/>
              <a:t>体液</a:t>
            </a:r>
            <a:r>
              <a:rPr lang="en-US" altLang="ja-JP" sz="2400" dirty="0"/>
              <a:t>)</a:t>
            </a:r>
            <a:r>
              <a:rPr lang="ja-JP" altLang="en-US" sz="2400" dirty="0"/>
              <a:t>を保つ</a:t>
            </a:r>
          </a:p>
        </p:txBody>
      </p:sp>
      <p:cxnSp>
        <p:nvCxnSpPr>
          <p:cNvPr id="1029" name="直線コネクタ 1028"/>
          <p:cNvCxnSpPr>
            <a:stCxn id="1025" idx="3"/>
          </p:cNvCxnSpPr>
          <p:nvPr/>
        </p:nvCxnSpPr>
        <p:spPr bwMode="auto">
          <a:xfrm flipH="1">
            <a:off x="3368825" y="3801574"/>
            <a:ext cx="971119" cy="751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1" name="直線コネクタ 1030"/>
          <p:cNvCxnSpPr>
            <a:stCxn id="36" idx="3"/>
          </p:cNvCxnSpPr>
          <p:nvPr/>
        </p:nvCxnSpPr>
        <p:spPr bwMode="auto">
          <a:xfrm flipH="1">
            <a:off x="2807592" y="4400947"/>
            <a:ext cx="1602404" cy="8621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4577183" y="6579390"/>
            <a:ext cx="5522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7030A0"/>
                </a:solidFill>
              </a:rPr>
              <a:t>Ref</a:t>
            </a:r>
            <a:r>
              <a:rPr lang="en-US" altLang="ja-JP" sz="1400" dirty="0" smtClean="0">
                <a:solidFill>
                  <a:srgbClr val="7030A0"/>
                </a:solidFill>
              </a:rPr>
              <a:t>.) http</a:t>
            </a:r>
            <a:r>
              <a:rPr lang="en-US" altLang="ja-JP" sz="1400" dirty="0">
                <a:solidFill>
                  <a:srgbClr val="7030A0"/>
                </a:solidFill>
              </a:rPr>
              <a:t>://cancerinfo.tri-kobe.org/Media/JP/CDR0000579036.jpg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29474" y="4675623"/>
            <a:ext cx="329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コラーゲン</a:t>
            </a:r>
            <a:r>
              <a:rPr lang="ja-JP" altLang="en-US" sz="2400" dirty="0"/>
              <a:t>：約</a:t>
            </a:r>
            <a:r>
              <a:rPr lang="en-US" altLang="ja-JP" sz="2400" dirty="0"/>
              <a:t>70wt</a:t>
            </a:r>
            <a:r>
              <a:rPr lang="ja-JP" altLang="en-US" sz="2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4269838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FUND_150 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9972" y="1791980"/>
            <a:ext cx="3551501" cy="3278310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0" y="332656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従来のコラーゲン観察</a:t>
            </a:r>
            <a:endParaRPr kumimoji="1" lang="ja-JP" altLang="en-US" sz="4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1146107" y="1238046"/>
            <a:ext cx="1656184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FFFF"/>
                </a:solidFill>
              </a:rPr>
              <a:t>染色法</a:t>
            </a:r>
            <a:endParaRPr lang="en-US" altLang="ja-JP" sz="2800" dirty="0" smtClean="0">
              <a:solidFill>
                <a:srgbClr val="FFFFFF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0" y="2543858"/>
            <a:ext cx="2742985" cy="178218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35950" y="2184869"/>
            <a:ext cx="284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/>
              <a:t>e.g.</a:t>
            </a:r>
            <a:r>
              <a:rPr lang="ja-JP" altLang="en-US" dirty="0" smtClean="0"/>
              <a:t>：</a:t>
            </a:r>
            <a:r>
              <a:rPr kumimoji="0" lang="ja-JP" altLang="ja-JP" dirty="0">
                <a:solidFill>
                  <a:srgbClr val="212121"/>
                </a:solidFill>
                <a:latin typeface="Arial Unicode MS" panose="020B0604020202020204" pitchFamily="50" charset="-128"/>
                <a:ea typeface="inherit"/>
              </a:rPr>
              <a:t>Van Gieson staining</a:t>
            </a:r>
            <a:r>
              <a:rPr kumimoji="0" lang="ja-JP" altLang="ja-JP" sz="600" dirty="0"/>
              <a:t> </a:t>
            </a:r>
            <a:endParaRPr kumimoji="0" lang="ja-JP" altLang="ja-JP" sz="1400" dirty="0">
              <a:latin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83553" y="4326041"/>
            <a:ext cx="1948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(Collagen= </a:t>
            </a:r>
            <a:r>
              <a:rPr lang="en-US" altLang="ja-JP" b="1" dirty="0" smtClean="0">
                <a:solidFill>
                  <a:srgbClr val="FF0000"/>
                </a:solidFill>
              </a:rPr>
              <a:t>Re</a:t>
            </a:r>
            <a:r>
              <a:rPr lang="en-US" altLang="ja-JP" b="1" dirty="0">
                <a:solidFill>
                  <a:srgbClr val="FF0000"/>
                </a:solidFill>
              </a:rPr>
              <a:t>d</a:t>
            </a:r>
            <a:r>
              <a:rPr lang="en-US" altLang="ja-JP" b="1" dirty="0" smtClean="0"/>
              <a:t>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7153" y="4621479"/>
            <a:ext cx="281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http://</a:t>
            </a:r>
            <a:r>
              <a:rPr lang="en-US" altLang="ja-JP" sz="800" dirty="0" smtClean="0"/>
              <a:t>www.soarer.hoken.med.yamaguchi-u.ac.jp</a:t>
            </a:r>
            <a:endParaRPr kumimoji="1" lang="ja-JP" altLang="en-US" sz="800" dirty="0"/>
          </a:p>
        </p:txBody>
      </p:sp>
      <p:pic>
        <p:nvPicPr>
          <p:cNvPr id="21" name="Picture 2" descr="http://blogimg.goo.ne.jp/user_image/6e/6e/b602521c5c1101a78bd31e801504f486.jpg"/>
          <p:cNvPicPr>
            <a:picLocks noChangeAspect="1" noChangeArrowheads="1"/>
          </p:cNvPicPr>
          <p:nvPr/>
        </p:nvPicPr>
        <p:blipFill>
          <a:blip r:embed="rId5" cstate="print"/>
          <a:srcRect r="50517" b="49453"/>
          <a:stretch>
            <a:fillRect/>
          </a:stretch>
        </p:blipFill>
        <p:spPr bwMode="auto">
          <a:xfrm>
            <a:off x="3470835" y="1700808"/>
            <a:ext cx="1747151" cy="1326926"/>
          </a:xfrm>
          <a:prstGeom prst="rect">
            <a:avLst/>
          </a:prstGeom>
          <a:noFill/>
        </p:spPr>
      </p:pic>
      <p:pic>
        <p:nvPicPr>
          <p:cNvPr id="22" name="Picture 4" descr="http://blogimg.goo.ne.jp/user_image/6e/6e/b602521c5c1101a78bd31e801504f486.jpg"/>
          <p:cNvPicPr>
            <a:picLocks noChangeAspect="1" noChangeArrowheads="1"/>
          </p:cNvPicPr>
          <p:nvPr/>
        </p:nvPicPr>
        <p:blipFill>
          <a:blip r:embed="rId5" cstate="print"/>
          <a:srcRect l="50010" b="48804"/>
          <a:stretch>
            <a:fillRect/>
          </a:stretch>
        </p:blipFill>
        <p:spPr bwMode="auto">
          <a:xfrm>
            <a:off x="3470835" y="3140968"/>
            <a:ext cx="1743063" cy="1339041"/>
          </a:xfrm>
          <a:prstGeom prst="rect">
            <a:avLst/>
          </a:prstGeom>
          <a:noFill/>
        </p:spPr>
      </p:pic>
      <p:sp>
        <p:nvSpPr>
          <p:cNvPr id="19" name="四角形吹き出し 18"/>
          <p:cNvSpPr/>
          <p:nvPr/>
        </p:nvSpPr>
        <p:spPr bwMode="auto">
          <a:xfrm>
            <a:off x="524037" y="2543858"/>
            <a:ext cx="2750849" cy="1782182"/>
          </a:xfrm>
          <a:prstGeom prst="wedgeRectCallout">
            <a:avLst>
              <a:gd name="adj1" fmla="val 84089"/>
              <a:gd name="adj2" fmla="val 27921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5457056" y="980728"/>
            <a:ext cx="0" cy="5184576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正方形/長方形 27"/>
          <p:cNvSpPr/>
          <p:nvPr/>
        </p:nvSpPr>
        <p:spPr>
          <a:xfrm>
            <a:off x="5785522" y="1196752"/>
            <a:ext cx="36004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FFFF"/>
                </a:solidFill>
              </a:rPr>
              <a:t>共焦点顕微鏡</a:t>
            </a:r>
            <a:endParaRPr lang="en-US" altLang="ja-JP" sz="2800" dirty="0">
              <a:solidFill>
                <a:srgbClr val="FFFF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80369" y="5016073"/>
            <a:ext cx="193674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選択的観察</a:t>
            </a:r>
            <a:endParaRPr kumimoji="1" lang="en-US" altLang="ja-JP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kumimoji="1" lang="ja-JP" alt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侵襲的</a:t>
            </a:r>
            <a:r>
              <a:rPr kumimoji="1" lang="en-US" altLang="ja-JP" sz="2400" b="1" dirty="0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kumimoji="1" lang="ja-JP" alt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生検</a:t>
            </a:r>
            <a:r>
              <a:rPr kumimoji="1" lang="en-US" altLang="ja-JP" sz="2400" b="1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kumimoji="1" lang="ja-JP" alt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72008" y="6309320"/>
            <a:ext cx="9777536" cy="479974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38100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ja-JP" altLang="en-US" sz="2600" dirty="0" smtClean="0">
                <a:solidFill>
                  <a:srgbClr val="FFFF00"/>
                </a:solidFill>
                <a:latin typeface="Arial"/>
                <a:cs typeface="Arial"/>
              </a:rPr>
              <a:t>コラーゲンを</a:t>
            </a:r>
            <a:r>
              <a:rPr lang="en-US" altLang="ja-JP" sz="2600" dirty="0" smtClean="0">
                <a:solidFill>
                  <a:srgbClr val="FFFF00"/>
                </a:solidFill>
                <a:latin typeface="Arial"/>
                <a:cs typeface="Arial"/>
              </a:rPr>
              <a:t> “</a:t>
            </a:r>
            <a:r>
              <a:rPr lang="ja-JP" altLang="en-US" sz="2600" i="1" dirty="0">
                <a:solidFill>
                  <a:srgbClr val="FFFF00"/>
                </a:solidFill>
                <a:latin typeface="Arial"/>
                <a:cs typeface="Arial"/>
              </a:rPr>
              <a:t>生</a:t>
            </a:r>
            <a:r>
              <a:rPr lang="ja-JP" altLang="en-US" sz="2600" i="1" dirty="0" smtClean="0">
                <a:solidFill>
                  <a:srgbClr val="FFFF00"/>
                </a:solidFill>
                <a:latin typeface="Arial"/>
                <a:cs typeface="Arial"/>
              </a:rPr>
              <a:t>きたありのま</a:t>
            </a:r>
            <a:r>
              <a:rPr lang="ja-JP" altLang="en-US" sz="2600" i="1" dirty="0">
                <a:solidFill>
                  <a:srgbClr val="FFFF00"/>
                </a:solidFill>
                <a:latin typeface="Arial"/>
                <a:cs typeface="Arial"/>
              </a:rPr>
              <a:t>ま</a:t>
            </a:r>
            <a:r>
              <a:rPr lang="en-US" altLang="ja-JP" sz="2600" dirty="0" smtClean="0">
                <a:solidFill>
                  <a:srgbClr val="FFFF00"/>
                </a:solidFill>
                <a:latin typeface="Arial"/>
                <a:cs typeface="Arial"/>
              </a:rPr>
              <a:t>”</a:t>
            </a:r>
            <a:r>
              <a:rPr lang="ja-JP" altLang="en-US" sz="2600" dirty="0" smtClean="0">
                <a:solidFill>
                  <a:srgbClr val="FFFF00"/>
                </a:solidFill>
                <a:latin typeface="Arial"/>
                <a:cs typeface="Arial"/>
              </a:rPr>
              <a:t>で観察することは困難であった</a:t>
            </a:r>
            <a:endParaRPr lang="en-US" altLang="ja-JP" sz="2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64065" y="5123134"/>
            <a:ext cx="235032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低侵襲</a:t>
            </a:r>
            <a:endParaRPr kumimoji="1" lang="en-US" altLang="ja-JP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kumimoji="1" lang="ja-JP" alt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分子選択性なし</a:t>
            </a:r>
            <a:endParaRPr kumimoji="1" lang="ja-JP" alt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67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1297"/>
            <a:ext cx="9906000" cy="811239"/>
          </a:xfrm>
        </p:spPr>
        <p:txBody>
          <a:bodyPr/>
          <a:lstStyle/>
          <a:p>
            <a:r>
              <a:rPr lang="ja-JP" altLang="en-US" sz="4000" b="1" dirty="0" smtClean="0">
                <a:solidFill>
                  <a:schemeClr val="tx1"/>
                </a:solidFill>
                <a:latin typeface="Arial" charset="0"/>
                <a:ea typeface="平成明朝" charset="0"/>
                <a:cs typeface="平成明朝" charset="0"/>
              </a:rPr>
              <a:t>生体コラーゲン</a:t>
            </a:r>
            <a:r>
              <a:rPr lang="en-US" altLang="ja-JP" sz="4000" b="1" dirty="0" smtClean="0">
                <a:solidFill>
                  <a:schemeClr val="tx1"/>
                </a:solidFill>
                <a:latin typeface="Arial" charset="0"/>
                <a:ea typeface="平成明朝" charset="0"/>
                <a:cs typeface="平成明朝" charset="0"/>
              </a:rPr>
              <a:t>SHG</a:t>
            </a:r>
            <a:r>
              <a:rPr lang="ja-JP" altLang="en-US" sz="4000" b="1" dirty="0" smtClean="0">
                <a:solidFill>
                  <a:schemeClr val="tx1"/>
                </a:solidFill>
                <a:latin typeface="Arial" charset="0"/>
                <a:ea typeface="平成明朝" charset="0"/>
                <a:cs typeface="平成明朝" charset="0"/>
              </a:rPr>
              <a:t>顕微鏡</a:t>
            </a:r>
            <a:endParaRPr lang="en-US" altLang="ja-JP" sz="4000" b="1" dirty="0">
              <a:solidFill>
                <a:schemeClr val="tx1"/>
              </a:solidFill>
              <a:ea typeface="平成明朝" charset="0"/>
              <a:cs typeface="平成明朝" charset="0"/>
            </a:endParaRPr>
          </a:p>
        </p:txBody>
      </p:sp>
      <p:pic>
        <p:nvPicPr>
          <p:cNvPr id="2" name="図 1" descr="principle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556792"/>
            <a:ext cx="8452104" cy="499262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44488" y="1367288"/>
            <a:ext cx="3080792" cy="1077218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Arial"/>
                <a:cs typeface="Arial"/>
              </a:rPr>
              <a:t>コラーゲン線維</a:t>
            </a:r>
            <a:endParaRPr lang="en-US" altLang="ja-JP" sz="32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  <a:latin typeface="Arial"/>
                <a:cs typeface="Arial"/>
              </a:rPr>
              <a:t>を選択的に観察</a:t>
            </a:r>
            <a:endParaRPr lang="en-US" altLang="ja-JP" sz="3200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6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"/>
    </mc:Choice>
    <mc:Fallback xmlns="" xmlns:mv="urn:schemas-microsoft-com:mac:vml">
      <p:transition spd="slow" advTm="20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0472" y="1196752"/>
            <a:ext cx="9505056" cy="646331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solidFill>
                  <a:srgbClr val="FFFF00"/>
                </a:solidFill>
              </a:rPr>
              <a:t>大型・複雑・自由空間伝播による利用制限</a:t>
            </a:r>
            <a:endParaRPr kumimoji="1" lang="ja-JP" alt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957" y="404665"/>
            <a:ext cx="975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/>
              <a:t>従来の</a:t>
            </a:r>
            <a:r>
              <a:rPr lang="en-US" altLang="ja-JP" sz="4800" b="1" dirty="0" smtClean="0"/>
              <a:t>SHG</a:t>
            </a:r>
            <a:r>
              <a:rPr lang="ja-JP" altLang="en-US" sz="4800" b="1" dirty="0" smtClean="0"/>
              <a:t>顕微鏡</a:t>
            </a:r>
            <a:endParaRPr kumimoji="1" lang="ja-JP" alt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06" y="2420887"/>
            <a:ext cx="3560950" cy="328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9"/>
          <a:stretch/>
        </p:blipFill>
        <p:spPr bwMode="auto">
          <a:xfrm>
            <a:off x="6045121" y="2132856"/>
            <a:ext cx="3654140" cy="361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吹き出し 3"/>
          <p:cNvSpPr/>
          <p:nvPr/>
        </p:nvSpPr>
        <p:spPr bwMode="auto">
          <a:xfrm>
            <a:off x="1832653" y="4437111"/>
            <a:ext cx="4056451" cy="1342580"/>
          </a:xfrm>
          <a:prstGeom prst="wedgeRoundRectCallout">
            <a:avLst>
              <a:gd name="adj1" fmla="val 59878"/>
              <a:gd name="adj2" fmla="val -45487"/>
              <a:gd name="adj3" fmla="val 16667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28" name="グループ化 1"/>
          <p:cNvGrpSpPr/>
          <p:nvPr/>
        </p:nvGrpSpPr>
        <p:grpSpPr>
          <a:xfrm>
            <a:off x="194472" y="1988839"/>
            <a:ext cx="2964329" cy="2088232"/>
            <a:chOff x="178778" y="1482625"/>
            <a:chExt cx="3388479" cy="3575947"/>
          </a:xfrm>
        </p:grpSpPr>
        <p:pic>
          <p:nvPicPr>
            <p:cNvPr id="33" name="Picture 24" descr="790"/>
            <p:cNvPicPr>
              <a:picLocks noChangeAspect="1" noChangeArrowheads="1"/>
            </p:cNvPicPr>
            <p:nvPr/>
          </p:nvPicPr>
          <p:blipFill>
            <a:blip r:embed="rId5" cstate="print"/>
            <a:srcRect r="37006" b="40343"/>
            <a:stretch>
              <a:fillRect/>
            </a:stretch>
          </p:blipFill>
          <p:spPr bwMode="auto">
            <a:xfrm>
              <a:off x="178778" y="1482625"/>
              <a:ext cx="3388479" cy="3575947"/>
            </a:xfrm>
            <a:prstGeom prst="rect">
              <a:avLst/>
            </a:prstGeom>
            <a:noFill/>
          </p:spPr>
        </p:pic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1310776" y="2727935"/>
              <a:ext cx="143608" cy="5762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9" name="グループ化 11"/>
          <p:cNvGrpSpPr/>
          <p:nvPr/>
        </p:nvGrpSpPr>
        <p:grpSpPr>
          <a:xfrm>
            <a:off x="2612740" y="3284984"/>
            <a:ext cx="936104" cy="946605"/>
            <a:chOff x="5655321" y="3850750"/>
            <a:chExt cx="1580975" cy="2026522"/>
          </a:xfrm>
        </p:grpSpPr>
        <p:pic>
          <p:nvPicPr>
            <p:cNvPr id="31" name="Picture 25" descr="DSCN088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55321" y="3850909"/>
              <a:ext cx="1553887" cy="202636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5655321" y="3850750"/>
              <a:ext cx="1580975" cy="2025087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1598625" y="3068959"/>
            <a:ext cx="1014115" cy="21602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円形吹き出し 8"/>
          <p:cNvSpPr/>
          <p:nvPr/>
        </p:nvSpPr>
        <p:spPr bwMode="auto">
          <a:xfrm>
            <a:off x="1910662" y="4509119"/>
            <a:ext cx="1482165" cy="1224136"/>
          </a:xfrm>
          <a:prstGeom prst="wedgeEllipseCallout">
            <a:avLst>
              <a:gd name="adj1" fmla="val -65860"/>
              <a:gd name="adj2" fmla="val -140991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6357156" y="4869159"/>
            <a:ext cx="3198355" cy="768772"/>
          </a:xfrm>
          <a:prstGeom prst="straightConnector1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" name="直線矢印コネクタ 18"/>
          <p:cNvCxnSpPr/>
          <p:nvPr/>
        </p:nvCxnSpPr>
        <p:spPr bwMode="auto">
          <a:xfrm flipV="1">
            <a:off x="6968793" y="2852935"/>
            <a:ext cx="6134" cy="2054450"/>
          </a:xfrm>
          <a:prstGeom prst="straightConnector1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2" name="直線矢印コネクタ 21"/>
          <p:cNvCxnSpPr/>
          <p:nvPr/>
        </p:nvCxnSpPr>
        <p:spPr bwMode="auto">
          <a:xfrm>
            <a:off x="8151355" y="2708920"/>
            <a:ext cx="1216005" cy="283529"/>
          </a:xfrm>
          <a:prstGeom prst="straightConnector1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 rot="910597">
            <a:off x="7390541" y="4899949"/>
            <a:ext cx="1397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FF00"/>
                </a:solidFill>
              </a:rPr>
              <a:t>700mm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rot="910597">
            <a:off x="8186363" y="2852521"/>
            <a:ext cx="124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FF00"/>
                </a:solidFill>
              </a:rPr>
              <a:t>4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00mm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023711">
            <a:off x="6235678" y="3680104"/>
            <a:ext cx="115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FF00"/>
                </a:solidFill>
              </a:rPr>
              <a:t>4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00mm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48544" y="6093296"/>
            <a:ext cx="83529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solidFill>
                  <a:srgbClr val="FF0000"/>
                </a:solidFill>
              </a:rPr>
              <a:t>医療現場などにおける応用が困難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8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404664"/>
            <a:ext cx="984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 smtClean="0"/>
              <a:t>光ファイバー</a:t>
            </a:r>
            <a:r>
              <a:rPr lang="en-US" altLang="ja-JP" sz="5400" b="1" dirty="0" smtClean="0"/>
              <a:t>SHG</a:t>
            </a:r>
            <a:r>
              <a:rPr lang="ja-JP" altLang="en-US" sz="5400" b="1" dirty="0" smtClean="0"/>
              <a:t>顕微鏡</a:t>
            </a:r>
            <a:endParaRPr kumimoji="1" lang="ja-JP" altLang="en-US" sz="5400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-279447" y="1637512"/>
            <a:ext cx="5303012" cy="3803904"/>
            <a:chOff x="-324420" y="1988840"/>
            <a:chExt cx="4895088" cy="380390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4420" y="1988840"/>
              <a:ext cx="4895088" cy="3803904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 bwMode="auto">
            <a:xfrm>
              <a:off x="2030676" y="2204864"/>
              <a:ext cx="1944492" cy="1147069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6389310" y="1368550"/>
            <a:ext cx="253146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Key technologies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64468" y="4013776"/>
            <a:ext cx="2106533" cy="1296143"/>
          </a:xfrm>
          <a:prstGeom prst="rect">
            <a:avLst/>
          </a:prstGeom>
          <a:noFill/>
          <a:ln w="317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364904" y="2852937"/>
            <a:ext cx="2808312" cy="2304255"/>
          </a:xfrm>
          <a:prstGeom prst="rect">
            <a:avLst/>
          </a:prstGeom>
          <a:solidFill>
            <a:srgbClr val="008000">
              <a:alpha val="15000"/>
            </a:srgbClr>
          </a:solidFill>
          <a:ln w="31750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64468" y="4013776"/>
            <a:ext cx="2106533" cy="1296143"/>
          </a:xfrm>
          <a:prstGeom prst="rect">
            <a:avLst/>
          </a:prstGeom>
          <a:solidFill>
            <a:srgbClr val="0000FF">
              <a:alpha val="8000"/>
            </a:srgbClr>
          </a:solidFill>
          <a:ln w="317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2364904" y="2852936"/>
            <a:ext cx="2808312" cy="2304255"/>
          </a:xfrm>
          <a:prstGeom prst="rect">
            <a:avLst/>
          </a:prstGeom>
          <a:noFill/>
          <a:ln w="317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288704" y="1853536"/>
            <a:ext cx="2106533" cy="1147069"/>
          </a:xfrm>
          <a:prstGeom prst="rect">
            <a:avLst/>
          </a:prstGeom>
          <a:solidFill>
            <a:srgbClr val="FF0000">
              <a:alpha val="24000"/>
            </a:srgbClr>
          </a:solidFill>
          <a:ln w="317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9026" y="1268760"/>
            <a:ext cx="23519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Present talk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6076" y="6074132"/>
            <a:ext cx="9177391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小型化・ロバスト</a:t>
            </a:r>
            <a:r>
              <a:rPr lang="ja-JP" altLang="en-US" sz="2800" dirty="0">
                <a:solidFill>
                  <a:srgbClr val="FFFF00"/>
                </a:solidFill>
              </a:rPr>
              <a:t>・</a:t>
            </a:r>
            <a:r>
              <a:rPr lang="ja-JP" altLang="en-US" sz="2800" dirty="0" smtClean="0">
                <a:solidFill>
                  <a:srgbClr val="FFFF00"/>
                </a:solidFill>
              </a:rPr>
              <a:t>フレキシブル・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アライメントフリー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5016" y="2492896"/>
            <a:ext cx="3774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8000"/>
                </a:solidFill>
              </a:rPr>
              <a:t>(1)</a:t>
            </a:r>
            <a:r>
              <a:rPr lang="ja-JP" altLang="en-US" sz="2400" dirty="0">
                <a:solidFill>
                  <a:srgbClr val="008000"/>
                </a:solidFill>
              </a:rPr>
              <a:t>小型ファイバー</a:t>
            </a:r>
            <a:endParaRPr lang="en-US" altLang="ja-JP" sz="2400" dirty="0">
              <a:solidFill>
                <a:srgbClr val="008000"/>
              </a:solidFill>
            </a:endParaRPr>
          </a:p>
          <a:p>
            <a:r>
              <a:rPr lang="ja-JP" altLang="en-US" sz="2400" dirty="0">
                <a:solidFill>
                  <a:srgbClr val="008000"/>
                </a:solidFill>
              </a:rPr>
              <a:t>　　　　レーザー光源</a:t>
            </a:r>
            <a:endParaRPr lang="en-US" altLang="ja-JP" sz="2400" dirty="0">
              <a:solidFill>
                <a:srgbClr val="008000"/>
              </a:solidFill>
            </a:endParaRPr>
          </a:p>
          <a:p>
            <a:endParaRPr lang="en-US" altLang="ja-JP" sz="1400" dirty="0"/>
          </a:p>
          <a:p>
            <a:r>
              <a:rPr lang="en-US" altLang="ja-JP" sz="2400" dirty="0">
                <a:solidFill>
                  <a:srgbClr val="008000"/>
                </a:solidFill>
              </a:rPr>
              <a:t>(2) </a:t>
            </a:r>
            <a:r>
              <a:rPr lang="ja-JP" altLang="en-US" sz="2400" dirty="0">
                <a:solidFill>
                  <a:srgbClr val="008000"/>
                </a:solidFill>
              </a:rPr>
              <a:t>超短パルス光の</a:t>
            </a:r>
            <a:endParaRPr lang="en-US" altLang="ja-JP" sz="2400" dirty="0">
              <a:solidFill>
                <a:srgbClr val="008000"/>
              </a:solidFill>
            </a:endParaRPr>
          </a:p>
          <a:p>
            <a:r>
              <a:rPr lang="ja-JP" altLang="en-US" sz="2400" dirty="0">
                <a:solidFill>
                  <a:srgbClr val="008000"/>
                </a:solidFill>
              </a:rPr>
              <a:t>ファイバー伝播</a:t>
            </a:r>
            <a:r>
              <a:rPr lang="en-US" altLang="ja-JP" sz="2400" dirty="0">
                <a:solidFill>
                  <a:srgbClr val="008000"/>
                </a:solidFill>
              </a:rPr>
              <a:t>(</a:t>
            </a:r>
            <a:r>
              <a:rPr lang="ja-JP" altLang="en-US" sz="2400" dirty="0">
                <a:solidFill>
                  <a:srgbClr val="008000"/>
                </a:solidFill>
              </a:rPr>
              <a:t>分散補償</a:t>
            </a:r>
            <a:r>
              <a:rPr lang="en-US" altLang="ja-JP" sz="2400" dirty="0">
                <a:solidFill>
                  <a:srgbClr val="008000"/>
                </a:solidFill>
              </a:rPr>
              <a:t>)</a:t>
            </a:r>
          </a:p>
          <a:p>
            <a:endParaRPr lang="en-US" altLang="ja-JP" sz="2400" dirty="0" smtClean="0">
              <a:solidFill>
                <a:srgbClr val="008000"/>
              </a:solidFill>
            </a:endParaRPr>
          </a:p>
          <a:p>
            <a:endParaRPr lang="en-US" altLang="ja-JP" sz="1400" dirty="0" smtClean="0">
              <a:solidFill>
                <a:srgbClr val="008000"/>
              </a:solidFill>
            </a:endParaRPr>
          </a:p>
          <a:p>
            <a:endParaRPr lang="en-US" altLang="ja-JP" sz="1400" dirty="0">
              <a:solidFill>
                <a:srgbClr val="008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(3) </a:t>
            </a:r>
            <a:r>
              <a:rPr lang="ja-JP" altLang="en-US" sz="2400" dirty="0">
                <a:solidFill>
                  <a:srgbClr val="FF0000"/>
                </a:solidFill>
              </a:rPr>
              <a:t>レーザー走査光学系の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　　プローブ化</a:t>
            </a:r>
          </a:p>
          <a:p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 bwMode="auto">
          <a:xfrm>
            <a:off x="5457056" y="1830215"/>
            <a:ext cx="4248472" cy="404705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5606707" y="2204864"/>
            <a:ext cx="3999757" cy="2186379"/>
          </a:xfrm>
          <a:prstGeom prst="rect">
            <a:avLst/>
          </a:prstGeom>
          <a:noFill/>
          <a:ln w="317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601072" y="4869160"/>
            <a:ext cx="3999757" cy="93577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06967" y="1958895"/>
            <a:ext cx="80021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市販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9091" y="4500698"/>
            <a:ext cx="111280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要開発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5589091" y="4399664"/>
            <a:ext cx="4011738" cy="1405271"/>
          </a:xfrm>
          <a:prstGeom prst="rect">
            <a:avLst/>
          </a:prstGeom>
          <a:solidFill>
            <a:srgbClr val="FF0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5098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MEM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6" y="1754910"/>
            <a:ext cx="6499093" cy="32487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216696" y="5324404"/>
            <a:ext cx="2463823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46" i="1" dirty="0">
                <a:solidFill>
                  <a:srgbClr val="0000FF"/>
                </a:solidFill>
              </a:rPr>
              <a:t>2D MEMS mirror</a:t>
            </a:r>
          </a:p>
          <a:p>
            <a:r>
              <a:rPr lang="en-US" altLang="ja-JP" sz="1292" i="1" dirty="0">
                <a:solidFill>
                  <a:srgbClr val="0000FF"/>
                </a:solidFill>
              </a:rPr>
              <a:t>Fast : ±25°max </a:t>
            </a:r>
            <a:r>
              <a:rPr lang="ja-JP" altLang="en-US" sz="1292" i="1" dirty="0">
                <a:solidFill>
                  <a:srgbClr val="0000FF"/>
                </a:solidFill>
              </a:rPr>
              <a:t>＠</a:t>
            </a:r>
            <a:r>
              <a:rPr lang="en-US" altLang="ja-JP" sz="1292" i="1" dirty="0">
                <a:solidFill>
                  <a:srgbClr val="0000FF"/>
                </a:solidFill>
              </a:rPr>
              <a:t>22.1kHz</a:t>
            </a:r>
          </a:p>
          <a:p>
            <a:r>
              <a:rPr lang="en-US" altLang="ja-JP" sz="1292" i="1" dirty="0">
                <a:solidFill>
                  <a:srgbClr val="0000FF"/>
                </a:solidFill>
              </a:rPr>
              <a:t>Slow :±18°max </a:t>
            </a:r>
            <a:r>
              <a:rPr lang="ja-JP" altLang="en-US" sz="1292" i="1" dirty="0">
                <a:solidFill>
                  <a:srgbClr val="0000FF"/>
                </a:solidFill>
              </a:rPr>
              <a:t>＠</a:t>
            </a:r>
            <a:r>
              <a:rPr lang="en-US" altLang="ja-JP" sz="1292" i="1" dirty="0">
                <a:solidFill>
                  <a:srgbClr val="0000FF"/>
                </a:solidFill>
              </a:rPr>
              <a:t>1.35kHz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68434" y="476672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pc="-138" dirty="0" smtClean="0"/>
              <a:t>② 前回までの内容</a:t>
            </a:r>
            <a:endParaRPr lang="ja-JP" altLang="en-US" sz="4000" spc="-138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2559315" y="3976081"/>
            <a:ext cx="663624" cy="66468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10466" r="5670" b="5857"/>
          <a:stretch/>
        </p:blipFill>
        <p:spPr>
          <a:xfrm>
            <a:off x="560512" y="5185554"/>
            <a:ext cx="1360653" cy="1051758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 bwMode="auto">
          <a:xfrm>
            <a:off x="560512" y="5031082"/>
            <a:ext cx="1360653" cy="1288301"/>
          </a:xfrm>
          <a:prstGeom prst="wedgeRectCallout">
            <a:avLst>
              <a:gd name="adj1" fmla="val 97898"/>
              <a:gd name="adj2" fmla="val -10373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58843" y="4640771"/>
            <a:ext cx="1800200" cy="660437"/>
          </a:xfrm>
          <a:prstGeom prst="rect">
            <a:avLst/>
          </a:prstGeom>
          <a:noFill/>
          <a:ln w="254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46" b="1" dirty="0">
                <a:solidFill>
                  <a:srgbClr val="FF0000"/>
                </a:solidFill>
              </a:rPr>
              <a:t>MEMS mirror</a:t>
            </a:r>
          </a:p>
          <a:p>
            <a:pPr algn="ctr"/>
            <a:r>
              <a:rPr lang="en-US" altLang="ja-JP" sz="1846" b="1" dirty="0">
                <a:solidFill>
                  <a:srgbClr val="FF0000"/>
                </a:solidFill>
              </a:rPr>
              <a:t>(internal)</a:t>
            </a:r>
            <a:endParaRPr lang="ja-JP" altLang="en-US" sz="1846" b="1" dirty="0">
              <a:solidFill>
                <a:srgbClr val="FF0000"/>
              </a:solidFill>
            </a:endParaRPr>
          </a:p>
        </p:txBody>
      </p:sp>
      <p:sp>
        <p:nvSpPr>
          <p:cNvPr id="9" name="左矢印 8"/>
          <p:cNvSpPr/>
          <p:nvPr/>
        </p:nvSpPr>
        <p:spPr bwMode="auto">
          <a:xfrm>
            <a:off x="2358843" y="2851647"/>
            <a:ext cx="2736304" cy="265876"/>
          </a:xfrm>
          <a:prstGeom prst="lef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417109" y="3241227"/>
            <a:ext cx="504056" cy="66468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2" name="左矢印 21"/>
          <p:cNvSpPr/>
          <p:nvPr/>
        </p:nvSpPr>
        <p:spPr bwMode="auto">
          <a:xfrm rot="5400000">
            <a:off x="1351333" y="3396092"/>
            <a:ext cx="581605" cy="294032"/>
          </a:xfrm>
          <a:prstGeom prst="lef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0472" y="3386259"/>
            <a:ext cx="1322798" cy="60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62" i="1" dirty="0">
                <a:solidFill>
                  <a:srgbClr val="008000"/>
                </a:solidFill>
              </a:rPr>
              <a:t>Mirror angle</a:t>
            </a:r>
          </a:p>
          <a:p>
            <a:pPr algn="ctr"/>
            <a:r>
              <a:rPr lang="en-US" altLang="ja-JP" sz="1662" i="1" dirty="0">
                <a:solidFill>
                  <a:srgbClr val="008000"/>
                </a:solidFill>
              </a:rPr>
              <a:t>(X, Y)</a:t>
            </a:r>
            <a:endParaRPr lang="ja-JP" altLang="en-US" sz="1662" i="1" dirty="0">
              <a:solidFill>
                <a:srgbClr val="008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48795" y="2522163"/>
            <a:ext cx="1263487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62" i="1" dirty="0">
                <a:solidFill>
                  <a:srgbClr val="008000"/>
                </a:solidFill>
              </a:rPr>
              <a:t>SHG signal</a:t>
            </a:r>
            <a:endParaRPr lang="ja-JP" altLang="en-US" sz="1662" i="1" dirty="0">
              <a:solidFill>
                <a:srgbClr val="0080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761141" y="1267631"/>
            <a:ext cx="3752976" cy="3477511"/>
            <a:chOff x="1296612" y="-1780500"/>
            <a:chExt cx="7616007" cy="7610712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1296612" y="1338460"/>
              <a:ext cx="184731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ja-JP" altLang="en-US" sz="1662" dirty="0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7" t="9051" r="12201" b="46850"/>
            <a:stretch/>
          </p:blipFill>
          <p:spPr>
            <a:xfrm>
              <a:off x="5091579" y="-1780500"/>
              <a:ext cx="3819414" cy="3730590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10847" r="25266" b="16634"/>
            <a:stretch/>
          </p:blipFill>
          <p:spPr>
            <a:xfrm>
              <a:off x="5091579" y="2099622"/>
              <a:ext cx="3821040" cy="3730590"/>
            </a:xfrm>
            <a:prstGeom prst="rect">
              <a:avLst/>
            </a:prstGeom>
          </p:spPr>
        </p:pic>
      </p:grpSp>
      <p:sp>
        <p:nvSpPr>
          <p:cNvPr id="26" name="四角形吹き出し 25"/>
          <p:cNvSpPr/>
          <p:nvPr/>
        </p:nvSpPr>
        <p:spPr bwMode="auto">
          <a:xfrm>
            <a:off x="7626301" y="3032782"/>
            <a:ext cx="1882912" cy="1699068"/>
          </a:xfrm>
          <a:prstGeom prst="wedgeRectCallout">
            <a:avLst>
              <a:gd name="adj1" fmla="val -2084"/>
              <a:gd name="adj2" fmla="val -11481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56600" y="4972351"/>
            <a:ext cx="41783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データの取得・処理および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再構成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イメージング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が複雑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80518" y="6136680"/>
            <a:ext cx="5114437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ガルバノミラーを用いた手法に変更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2192" y="1267631"/>
            <a:ext cx="41783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MEMS</a:t>
            </a:r>
            <a:r>
              <a:rPr kumimoji="1" lang="ja-JP" altLang="en-US" sz="2400" dirty="0" smtClean="0"/>
              <a:t>ミラーを用いた手法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78891" y="3552671"/>
            <a:ext cx="777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srgbClr val="FFFF00"/>
                </a:solidFill>
              </a:rPr>
              <a:t>?</a:t>
            </a:r>
            <a:endParaRPr kumimoji="1" lang="ja-JP" altLang="en-US" sz="4400" dirty="0">
              <a:solidFill>
                <a:srgbClr val="FFFF00"/>
              </a:solidFill>
            </a:endParaRPr>
          </a:p>
        </p:txBody>
      </p:sp>
      <p:sp>
        <p:nvSpPr>
          <p:cNvPr id="13" name="下矢印 12"/>
          <p:cNvSpPr/>
          <p:nvPr/>
        </p:nvSpPr>
        <p:spPr bwMode="auto">
          <a:xfrm>
            <a:off x="7237736" y="5711433"/>
            <a:ext cx="393469" cy="42524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34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1" y="44624"/>
            <a:ext cx="99520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spc="-150" dirty="0" smtClean="0"/>
              <a:t>③小型プローブ</a:t>
            </a:r>
            <a:r>
              <a:rPr kumimoji="1" lang="en-US" altLang="ja-JP" sz="3600" spc="-150" dirty="0" smtClean="0"/>
              <a:t>SHG</a:t>
            </a:r>
            <a:r>
              <a:rPr kumimoji="1" lang="ja-JP" altLang="en-US" sz="3600" spc="-150" dirty="0" smtClean="0"/>
              <a:t>顕微鏡</a:t>
            </a:r>
            <a:endParaRPr kumimoji="1" lang="ja-JP" altLang="en-US" sz="3600" spc="-15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1144295" y="1574913"/>
            <a:ext cx="8177663" cy="4630269"/>
            <a:chOff x="3047711" y="1558629"/>
            <a:chExt cx="6499093" cy="3519488"/>
          </a:xfrm>
        </p:grpSpPr>
        <p:pic>
          <p:nvPicPr>
            <p:cNvPr id="2" name="図 1" descr="MEMS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711" y="1558629"/>
              <a:ext cx="6499093" cy="35194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正方形/長方形 9"/>
            <p:cNvSpPr/>
            <p:nvPr/>
          </p:nvSpPr>
          <p:spPr bwMode="auto">
            <a:xfrm>
              <a:off x="3240268" y="3176577"/>
              <a:ext cx="1413068" cy="171941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3100273" y="2666529"/>
              <a:ext cx="1368152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4616670" y="4441228"/>
              <a:ext cx="487667" cy="3329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GM</a:t>
              </a:r>
              <a:endPara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 bwMode="auto">
            <a:xfrm>
              <a:off x="4740905" y="4005064"/>
              <a:ext cx="663624" cy="72008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915095" y="596557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i="1" dirty="0" smtClean="0">
                <a:solidFill>
                  <a:srgbClr val="FF0000"/>
                </a:solidFill>
              </a:rPr>
              <a:t>ノコギリ波</a:t>
            </a:r>
            <a:endParaRPr kumimoji="1" lang="en-US" altLang="ja-JP" i="1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i="1" dirty="0" smtClean="0">
                <a:solidFill>
                  <a:srgbClr val="FF0000"/>
                </a:solidFill>
              </a:rPr>
              <a:t> </a:t>
            </a:r>
            <a:r>
              <a:rPr lang="en-US" altLang="ja-JP" i="1" dirty="0" smtClean="0">
                <a:solidFill>
                  <a:srgbClr val="FF0000"/>
                </a:solidFill>
              </a:rPr>
              <a:t>(</a:t>
            </a:r>
            <a:r>
              <a:rPr lang="ja-JP" altLang="en-US" i="1" dirty="0" smtClean="0">
                <a:solidFill>
                  <a:srgbClr val="FF0000"/>
                </a:solidFill>
              </a:rPr>
              <a:t>高速</a:t>
            </a:r>
            <a:r>
              <a:rPr lang="ja-JP" altLang="en-US" i="1" dirty="0">
                <a:solidFill>
                  <a:srgbClr val="FF0000"/>
                </a:solidFill>
              </a:rPr>
              <a:t>軸</a:t>
            </a:r>
            <a:r>
              <a:rPr lang="en-US" altLang="ja-JP" i="1" dirty="0" smtClean="0">
                <a:solidFill>
                  <a:srgbClr val="FF0000"/>
                </a:solidFill>
              </a:rPr>
              <a:t>: 140Hz, </a:t>
            </a:r>
            <a:r>
              <a:rPr lang="ja-JP" altLang="en-US" i="1" dirty="0" smtClean="0">
                <a:solidFill>
                  <a:srgbClr val="FF0000"/>
                </a:solidFill>
              </a:rPr>
              <a:t>低速軸</a:t>
            </a:r>
            <a:r>
              <a:rPr lang="en-US" altLang="ja-JP" i="1" dirty="0" smtClean="0">
                <a:solidFill>
                  <a:srgbClr val="FF0000"/>
                </a:solidFill>
              </a:rPr>
              <a:t>: 0.5Hz)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209279" y="665620"/>
            <a:ext cx="261026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600" i="1" dirty="0" smtClean="0">
                <a:solidFill>
                  <a:srgbClr val="0000FF"/>
                </a:solidFill>
              </a:rPr>
              <a:t>パルス幅</a:t>
            </a:r>
            <a:r>
              <a:rPr lang="en-US" altLang="ja-JP" sz="1600" i="1" dirty="0" smtClean="0">
                <a:solidFill>
                  <a:srgbClr val="0000FF"/>
                </a:solidFill>
              </a:rPr>
              <a:t> :100 fs</a:t>
            </a:r>
          </a:p>
          <a:p>
            <a:r>
              <a:rPr lang="ja-JP" altLang="en-US" sz="1600" i="1" dirty="0" smtClean="0">
                <a:solidFill>
                  <a:srgbClr val="0000FF"/>
                </a:solidFill>
              </a:rPr>
              <a:t>中心</a:t>
            </a:r>
            <a:r>
              <a:rPr lang="ja-JP" altLang="en-US" sz="1600" i="1" dirty="0">
                <a:solidFill>
                  <a:srgbClr val="0000FF"/>
                </a:solidFill>
              </a:rPr>
              <a:t>波長</a:t>
            </a:r>
            <a:r>
              <a:rPr lang="en-US" altLang="ja-JP" sz="1600" i="1" dirty="0" smtClean="0">
                <a:solidFill>
                  <a:srgbClr val="0000FF"/>
                </a:solidFill>
              </a:rPr>
              <a:t> : 1250 nm</a:t>
            </a:r>
          </a:p>
          <a:p>
            <a:r>
              <a:rPr lang="ja-JP" altLang="en-US" sz="1600" i="1" dirty="0" smtClean="0">
                <a:solidFill>
                  <a:srgbClr val="0000FF"/>
                </a:solidFill>
              </a:rPr>
              <a:t>繰り返し周波数</a:t>
            </a:r>
            <a:r>
              <a:rPr lang="en-US" altLang="ja-JP" sz="1600" i="1" dirty="0" smtClean="0">
                <a:solidFill>
                  <a:srgbClr val="0000FF"/>
                </a:solidFill>
              </a:rPr>
              <a:t>:73 MHz</a:t>
            </a:r>
            <a:endParaRPr lang="ja-JP" altLang="en-US" sz="1600" i="1" dirty="0">
              <a:solidFill>
                <a:srgbClr val="0000FF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952496" y="3534107"/>
            <a:ext cx="1487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solidFill>
                  <a:srgbClr val="0000FF"/>
                </a:solidFill>
              </a:rPr>
              <a:t>Oil immersion</a:t>
            </a:r>
          </a:p>
          <a:p>
            <a:r>
              <a:rPr lang="en-US" altLang="ja-JP" sz="1600" i="1" dirty="0" smtClean="0">
                <a:solidFill>
                  <a:srgbClr val="0000FF"/>
                </a:solidFill>
              </a:rPr>
              <a:t>N.A.=0.9</a:t>
            </a:r>
          </a:p>
          <a:p>
            <a:r>
              <a:rPr lang="en-US" altLang="ja-JP" sz="1600" i="1" dirty="0" smtClean="0">
                <a:solidFill>
                  <a:srgbClr val="0000FF"/>
                </a:solidFill>
              </a:rPr>
              <a:t>W.D.=350μm</a:t>
            </a:r>
            <a:endParaRPr lang="ja-JP" altLang="en-US" sz="1600" i="1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15095" y="5104003"/>
            <a:ext cx="268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i="1" dirty="0" smtClean="0">
                <a:solidFill>
                  <a:srgbClr val="0000FF"/>
                </a:solidFill>
              </a:rPr>
              <a:t>ミラー径</a:t>
            </a:r>
            <a:r>
              <a:rPr lang="en-US" altLang="ja-JP" sz="1600" i="1" dirty="0" smtClean="0">
                <a:solidFill>
                  <a:srgbClr val="0000FF"/>
                </a:solidFill>
              </a:rPr>
              <a:t>: 14.5*8.5(mm)</a:t>
            </a:r>
          </a:p>
          <a:p>
            <a:r>
              <a:rPr lang="ja-JP" altLang="en-US" sz="1600" i="1" dirty="0" smtClean="0">
                <a:solidFill>
                  <a:srgbClr val="0000FF"/>
                </a:solidFill>
              </a:rPr>
              <a:t>最大周波数</a:t>
            </a:r>
            <a:r>
              <a:rPr kumimoji="1" lang="en-US" altLang="ja-JP" sz="1600" i="1" dirty="0" smtClean="0">
                <a:solidFill>
                  <a:srgbClr val="0000FF"/>
                </a:solidFill>
              </a:rPr>
              <a:t>: </a:t>
            </a:r>
            <a:r>
              <a:rPr lang="en-US" altLang="ja-JP" sz="1600" i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1600" i="1" dirty="0" smtClean="0">
                <a:solidFill>
                  <a:srgbClr val="0000FF"/>
                </a:solidFill>
              </a:rPr>
              <a:t>1kHz</a:t>
            </a:r>
            <a:endParaRPr kumimoji="1" lang="ja-JP" altLang="en-US" sz="1600" i="1" dirty="0">
              <a:solidFill>
                <a:srgbClr val="0000FF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549371" y="2533515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i="1" dirty="0" smtClean="0">
                <a:solidFill>
                  <a:srgbClr val="0000FF"/>
                </a:solidFill>
              </a:rPr>
              <a:t>検出器 </a:t>
            </a:r>
            <a:r>
              <a:rPr lang="en-US" altLang="ja-JP" sz="1600" i="1" dirty="0" smtClean="0">
                <a:solidFill>
                  <a:srgbClr val="0000FF"/>
                </a:solidFill>
              </a:rPr>
              <a:t>: PMT</a:t>
            </a:r>
          </a:p>
          <a:p>
            <a:r>
              <a:rPr lang="ja-JP" altLang="en-US" sz="1600" i="1" dirty="0" smtClean="0">
                <a:solidFill>
                  <a:srgbClr val="0000FF"/>
                </a:solidFill>
              </a:rPr>
              <a:t>　</a:t>
            </a:r>
            <a:r>
              <a:rPr lang="en-US" altLang="ja-JP" sz="1600" i="1" dirty="0" smtClean="0">
                <a:solidFill>
                  <a:srgbClr val="0000FF"/>
                </a:solidFill>
              </a:rPr>
              <a:t>(</a:t>
            </a:r>
            <a:r>
              <a:rPr lang="zh-TW" altLang="en-US" sz="1600" i="1" dirty="0">
                <a:solidFill>
                  <a:srgbClr val="0000FF"/>
                </a:solidFill>
              </a:rPr>
              <a:t>光電子増倍管</a:t>
            </a:r>
            <a:r>
              <a:rPr lang="en-US" altLang="ja-JP" sz="1600" i="1" dirty="0" smtClean="0">
                <a:solidFill>
                  <a:srgbClr val="0000FF"/>
                </a:solidFill>
              </a:rPr>
              <a:t>)</a:t>
            </a:r>
            <a:endParaRPr lang="ja-JP" altLang="en-US" sz="1600" i="1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8253" y="890910"/>
            <a:ext cx="6136948" cy="400110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FF00"/>
                </a:solidFill>
              </a:rPr>
              <a:t>ケージ格納式ガルバノミラーにより</a:t>
            </a:r>
            <a:r>
              <a:rPr lang="ja-JP" altLang="en-US" sz="2000" b="1" dirty="0" smtClean="0">
                <a:solidFill>
                  <a:srgbClr val="FFFF00"/>
                </a:solidFill>
              </a:rPr>
              <a:t>完全に一体化！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左矢印 8"/>
          <p:cNvSpPr/>
          <p:nvPr/>
        </p:nvSpPr>
        <p:spPr bwMode="auto">
          <a:xfrm>
            <a:off x="3190608" y="3152547"/>
            <a:ext cx="3298451" cy="301994"/>
          </a:xfrm>
          <a:prstGeom prst="lef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26345" y="380083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i="1" dirty="0" smtClean="0">
                <a:solidFill>
                  <a:srgbClr val="008000"/>
                </a:solidFill>
              </a:rPr>
              <a:t>ミラー駆動</a:t>
            </a:r>
            <a:endParaRPr kumimoji="1" lang="en-US" altLang="ja-JP" i="1" dirty="0" smtClean="0">
              <a:solidFill>
                <a:srgbClr val="008000"/>
              </a:solidFill>
            </a:endParaRPr>
          </a:p>
          <a:p>
            <a:pPr algn="ctr"/>
            <a:r>
              <a:rPr lang="en-US" altLang="ja-JP" i="1" dirty="0" smtClean="0">
                <a:solidFill>
                  <a:srgbClr val="008000"/>
                </a:solidFill>
              </a:rPr>
              <a:t>(X, Y)</a:t>
            </a:r>
            <a:endParaRPr kumimoji="1" lang="ja-JP" altLang="en-US" i="1" dirty="0">
              <a:solidFill>
                <a:srgbClr val="008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94002" y="2864514"/>
            <a:ext cx="145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8000"/>
                </a:solidFill>
              </a:rPr>
              <a:t>SHG </a:t>
            </a:r>
            <a:r>
              <a:rPr kumimoji="1" lang="ja-JP" altLang="en-US" i="1" dirty="0" smtClean="0">
                <a:solidFill>
                  <a:srgbClr val="008000"/>
                </a:solidFill>
              </a:rPr>
              <a:t>信号</a:t>
            </a:r>
            <a:endParaRPr kumimoji="1" lang="ja-JP" altLang="en-US" i="1" dirty="0">
              <a:solidFill>
                <a:srgbClr val="008000"/>
              </a:solidFill>
            </a:endParaRPr>
          </a:p>
        </p:txBody>
      </p:sp>
      <p:sp>
        <p:nvSpPr>
          <p:cNvPr id="12" name="二方向矢印 11"/>
          <p:cNvSpPr/>
          <p:nvPr/>
        </p:nvSpPr>
        <p:spPr bwMode="auto">
          <a:xfrm rot="5400000">
            <a:off x="1928523" y="3784968"/>
            <a:ext cx="1162633" cy="1217283"/>
          </a:xfrm>
          <a:prstGeom prst="leftUpArrow">
            <a:avLst>
              <a:gd name="adj1" fmla="val 13810"/>
              <a:gd name="adj2" fmla="val 12662"/>
              <a:gd name="adj3" fmla="val 17167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88504" y="836712"/>
            <a:ext cx="6018225" cy="3312368"/>
            <a:chOff x="488504" y="836712"/>
            <a:chExt cx="6018225" cy="3312368"/>
          </a:xfrm>
        </p:grpSpPr>
        <p:sp>
          <p:nvSpPr>
            <p:cNvPr id="4" name="四角形吹き出し 3"/>
            <p:cNvSpPr/>
            <p:nvPr/>
          </p:nvSpPr>
          <p:spPr bwMode="auto">
            <a:xfrm>
              <a:off x="488504" y="836712"/>
              <a:ext cx="6018225" cy="3312368"/>
            </a:xfrm>
            <a:prstGeom prst="wedgeRectCallout">
              <a:avLst>
                <a:gd name="adj1" fmla="val 49348"/>
                <a:gd name="adj2" fmla="val 6924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50" r="5113" b="16400"/>
            <a:stretch/>
          </p:blipFill>
          <p:spPr>
            <a:xfrm flipH="1">
              <a:off x="560512" y="908720"/>
              <a:ext cx="5858463" cy="3154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8021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okudai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4028</TotalTime>
  <Words>1041</Words>
  <Application>Microsoft Office PowerPoint</Application>
  <PresentationFormat>A4 210 x 297 mm</PresentationFormat>
  <Paragraphs>302</Paragraphs>
  <Slides>26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8" baseType="lpstr">
      <vt:lpstr>Arial Unicode MS</vt:lpstr>
      <vt:lpstr>inherit</vt:lpstr>
      <vt:lpstr>ＭＳ Ｐゴシック</vt:lpstr>
      <vt:lpstr>ＭＳ Ｐ明朝</vt:lpstr>
      <vt:lpstr>ＭＳ ゴシック</vt:lpstr>
      <vt:lpstr>Osaka</vt:lpstr>
      <vt:lpstr>平成明朝</vt:lpstr>
      <vt:lpstr>Arial</vt:lpstr>
      <vt:lpstr>Calibri</vt:lpstr>
      <vt:lpstr>Times New Roman</vt:lpstr>
      <vt:lpstr>Wingdings</vt:lpstr>
      <vt:lpstr>tokudai</vt:lpstr>
      <vt:lpstr>第二高調波発生光（SHG） 顕微鏡の小型化</vt:lpstr>
      <vt:lpstr>PowerPoint プレゼンテーション</vt:lpstr>
      <vt:lpstr>PowerPoint プレゼンテーション</vt:lpstr>
      <vt:lpstr>PowerPoint プレゼンテーション</vt:lpstr>
      <vt:lpstr>生体コラーゲンSHG顕微鏡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jp</cp:lastModifiedBy>
  <cp:revision>283</cp:revision>
  <cp:lastPrinted>2015-12-28T23:53:03Z</cp:lastPrinted>
  <dcterms:created xsi:type="dcterms:W3CDTF">2013-06-18T02:13:28Z</dcterms:created>
  <dcterms:modified xsi:type="dcterms:W3CDTF">2015-12-28T23:57:58Z</dcterms:modified>
</cp:coreProperties>
</file>