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embeddings/Microsoft___2.bin" ContentType="application/vnd.openxmlformats-officedocument.oleObject"/>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embeddings/Microsoft___3.bin" ContentType="application/vnd.openxmlformats-officedocument.oleObject"/>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theme/theme4.xml" ContentType="application/vnd.openxmlformats-officedocument.theme+xml"/>
  <Override PartName="/ppt/slideLayouts/slideLayout3.xml" ContentType="application/vnd.openxmlformats-officedocument.presentationml.slideLayout+xml"/>
  <Default Extension="tiff" ContentType="image/tiff"/>
  <Override PartName="/ppt/slideLayouts/slideLayout18.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Default Extension="wmf" ContentType="image/x-wmf"/>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Override PartName="/ppt/embeddings/Microsoft___1.bin" ContentType="application/vnd.openxmlformats-officedocument.oleObject"/>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73" r:id="rId2"/>
  </p:sldMasterIdLst>
  <p:notesMasterIdLst>
    <p:notesMasterId r:id="rId21"/>
  </p:notesMasterIdLst>
  <p:handoutMasterIdLst>
    <p:handoutMasterId r:id="rId22"/>
  </p:handoutMasterIdLst>
  <p:sldIdLst>
    <p:sldId id="298" r:id="rId3"/>
    <p:sldId id="279" r:id="rId4"/>
    <p:sldId id="281" r:id="rId5"/>
    <p:sldId id="290" r:id="rId6"/>
    <p:sldId id="334" r:id="rId7"/>
    <p:sldId id="330" r:id="rId8"/>
    <p:sldId id="331" r:id="rId9"/>
    <p:sldId id="336" r:id="rId10"/>
    <p:sldId id="335" r:id="rId11"/>
    <p:sldId id="325" r:id="rId12"/>
    <p:sldId id="343" r:id="rId13"/>
    <p:sldId id="322" r:id="rId14"/>
    <p:sldId id="327" r:id="rId15"/>
    <p:sldId id="311" r:id="rId16"/>
    <p:sldId id="292" r:id="rId17"/>
    <p:sldId id="344" r:id="rId18"/>
    <p:sldId id="345" r:id="rId19"/>
    <p:sldId id="346" r:id="rId20"/>
  </p:sldIdLst>
  <p:sldSz cx="9144000" cy="6858000" type="screen4x3"/>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66FF66"/>
    <a:srgbClr val="80FF00"/>
    <a:srgbClr val="00FF00"/>
    <a:srgbClr val="FF6666"/>
    <a:srgbClr val="F0F0F0"/>
    <a:srgbClr val="A50021"/>
    <a:srgbClr val="000066"/>
    <a:srgbClr val="0000CC"/>
    <a:srgbClr val="005800"/>
    <a:srgbClr val="0066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2736" autoAdjust="0"/>
    <p:restoredTop sz="74423" autoAdjust="0"/>
  </p:normalViewPr>
  <p:slideViewPr>
    <p:cSldViewPr>
      <p:cViewPr varScale="1">
        <p:scale>
          <a:sx n="49" d="100"/>
          <a:sy n="49" d="100"/>
        </p:scale>
        <p:origin x="-1288" y="-11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00" d="100"/>
        <a:sy n="200" d="100"/>
      </p:scale>
      <p:origin x="0" y="0"/>
    </p:cViewPr>
  </p:sorterViewPr>
  <p:notesViewPr>
    <p:cSldViewPr>
      <p:cViewPr>
        <p:scale>
          <a:sx n="80" d="100"/>
          <a:sy n="80" d="100"/>
        </p:scale>
        <p:origin x="-2334" y="804"/>
      </p:cViewPr>
      <p:guideLst>
        <p:guide orient="horz" pos="3109"/>
        <p:guide pos="2142"/>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958" cy="49418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1098" y="0"/>
            <a:ext cx="2944958" cy="494186"/>
          </a:xfrm>
          <a:prstGeom prst="rect">
            <a:avLst/>
          </a:prstGeom>
        </p:spPr>
        <p:txBody>
          <a:bodyPr vert="horz" lIns="91440" tIns="45720" rIns="91440" bIns="45720" rtlCol="0"/>
          <a:lstStyle>
            <a:lvl1pPr algn="r">
              <a:defRPr sz="1200"/>
            </a:lvl1pPr>
          </a:lstStyle>
          <a:p>
            <a:fld id="{608C1EFC-99AA-4042-A7DD-15166B9F7B44}" type="datetimeFigureOut">
              <a:rPr kumimoji="1" lang="ja-JP" altLang="en-US" smtClean="0"/>
              <a:pPr/>
              <a:t>16.1.30</a:t>
            </a:fld>
            <a:endParaRPr kumimoji="1" lang="ja-JP" altLang="en-US"/>
          </a:p>
        </p:txBody>
      </p:sp>
      <p:sp>
        <p:nvSpPr>
          <p:cNvPr id="4" name="フッター プレースホルダー 3"/>
          <p:cNvSpPr>
            <a:spLocks noGrp="1"/>
          </p:cNvSpPr>
          <p:nvPr>
            <p:ph type="ftr" sz="quarter" idx="2"/>
          </p:nvPr>
        </p:nvSpPr>
        <p:spPr>
          <a:xfrm>
            <a:off x="0" y="9376901"/>
            <a:ext cx="2944958" cy="49418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1098" y="9376901"/>
            <a:ext cx="2944958" cy="494185"/>
          </a:xfrm>
          <a:prstGeom prst="rect">
            <a:avLst/>
          </a:prstGeom>
        </p:spPr>
        <p:txBody>
          <a:bodyPr vert="horz" lIns="91440" tIns="45720" rIns="91440" bIns="45720" rtlCol="0" anchor="b"/>
          <a:lstStyle>
            <a:lvl1pPr algn="r">
              <a:defRPr sz="1200"/>
            </a:lvl1pPr>
          </a:lstStyle>
          <a:p>
            <a:fld id="{35524F22-609A-4032-8EEF-86DD0AC87E79}"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7546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182C485-C479-48B4-BEC4-F2344B4FA80B}" type="datetimeFigureOut">
              <a:rPr kumimoji="1" lang="ja-JP" altLang="en-US" smtClean="0"/>
              <a:pPr/>
              <a:t>15.12.31</a:t>
            </a:fld>
            <a:endParaRPr kumimoji="1" lang="ja-JP" altLang="en-US"/>
          </a:p>
        </p:txBody>
      </p:sp>
      <p:sp>
        <p:nvSpPr>
          <p:cNvPr id="4" name="スライド イメージ プレースホルダー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85D4AD22-51A4-4709-AE28-8FB56314E370}"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730572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Thank you, Mr. Chairman. My name is Takashi</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Ogura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from</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Tokushima university</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Japan. Today, I will present Real-Time Absolute Frequency Measurement of CW-THz Wave Based on</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a Free-Running THz Comb</a:t>
            </a:r>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pPr/>
              <a:t>1</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5000622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i="0" kern="1200" dirty="0" smtClean="0">
                <a:solidFill>
                  <a:schemeClr val="tx1"/>
                </a:solidFill>
                <a:latin typeface="+mn-lt"/>
                <a:ea typeface="+mn-ea"/>
                <a:cs typeface="+mn-cs"/>
              </a:rPr>
              <a:t>THz-comb-referenced spectrum analyzer is based on a heterodyne technique based on photoconductive mixing [1, 2]. Figure 1(a) shows the spectral behavior of PC-THz comb mode (freq. interval = </a:t>
            </a:r>
            <a:r>
              <a:rPr kumimoji="1" lang="en-US" altLang="ja-JP" sz="1200" i="0" kern="1200" dirty="0" err="1" smtClean="0">
                <a:solidFill>
                  <a:schemeClr val="tx1"/>
                </a:solidFill>
                <a:latin typeface="+mn-lt"/>
                <a:ea typeface="+mn-ea"/>
                <a:cs typeface="+mn-cs"/>
              </a:rPr>
              <a:t>frep</a:t>
            </a:r>
            <a:r>
              <a:rPr kumimoji="1" lang="en-US" altLang="ja-JP" sz="1200" i="0" kern="1200" dirty="0" smtClean="0">
                <a:solidFill>
                  <a:schemeClr val="tx1"/>
                </a:solidFill>
                <a:latin typeface="+mn-lt"/>
                <a:ea typeface="+mn-ea"/>
                <a:cs typeface="+mn-cs"/>
              </a:rPr>
              <a:t>) and CW-THz radiation (freq. = </a:t>
            </a:r>
            <a:r>
              <a:rPr kumimoji="1" lang="en-US" altLang="ja-JP" sz="1200" i="0" kern="1200" dirty="0" err="1" smtClean="0">
                <a:solidFill>
                  <a:schemeClr val="tx1"/>
                </a:solidFill>
                <a:latin typeface="+mn-lt"/>
                <a:ea typeface="+mn-ea"/>
                <a:cs typeface="+mn-cs"/>
              </a:rPr>
              <a:t>fTHz</a:t>
            </a:r>
            <a:r>
              <a:rPr kumimoji="1" lang="en-US" altLang="ja-JP" sz="1200" i="0" kern="1200" dirty="0" smtClean="0">
                <a:solidFill>
                  <a:schemeClr val="tx1"/>
                </a:solidFill>
                <a:latin typeface="+mn-lt"/>
                <a:ea typeface="+mn-ea"/>
                <a:cs typeface="+mn-cs"/>
              </a:rPr>
              <a:t>) in this method. When </a:t>
            </a:r>
            <a:r>
              <a:rPr kumimoji="1" lang="en-US" altLang="ja-JP" sz="1200" i="0" kern="1200" dirty="0" err="1" smtClean="0">
                <a:solidFill>
                  <a:schemeClr val="tx1"/>
                </a:solidFill>
                <a:latin typeface="+mn-lt"/>
                <a:ea typeface="+mn-ea"/>
                <a:cs typeface="+mn-cs"/>
              </a:rPr>
              <a:t>frep</a:t>
            </a:r>
            <a:r>
              <a:rPr kumimoji="1" lang="en-US" altLang="ja-JP" sz="1200" i="0" kern="1200" dirty="0" smtClean="0">
                <a:solidFill>
                  <a:schemeClr val="tx1"/>
                </a:solidFill>
                <a:latin typeface="+mn-lt"/>
                <a:ea typeface="+mn-ea"/>
                <a:cs typeface="+mn-cs"/>
              </a:rPr>
              <a:t> is modulated </a:t>
            </a:r>
            <a:r>
              <a:rPr kumimoji="1" lang="en-US" altLang="ja-JP" sz="1200" i="0" kern="1200" dirty="0" err="1" smtClean="0">
                <a:solidFill>
                  <a:schemeClr val="tx1"/>
                </a:solidFill>
                <a:latin typeface="+mn-lt"/>
                <a:ea typeface="+mn-ea"/>
                <a:cs typeface="+mn-cs"/>
              </a:rPr>
              <a:t>sinusoidally</a:t>
            </a:r>
            <a:r>
              <a:rPr kumimoji="1" lang="en-US" altLang="ja-JP" sz="1200" i="0" kern="1200" dirty="0" smtClean="0">
                <a:solidFill>
                  <a:schemeClr val="tx1"/>
                </a:solidFill>
                <a:latin typeface="+mn-lt"/>
                <a:ea typeface="+mn-ea"/>
                <a:cs typeface="+mn-cs"/>
              </a:rPr>
              <a:t> (maximum </a:t>
            </a:r>
            <a:r>
              <a:rPr kumimoji="1" lang="en-US" altLang="ja-JP" sz="1200" i="0" kern="1200" dirty="0" err="1" smtClean="0">
                <a:solidFill>
                  <a:schemeClr val="tx1"/>
                </a:solidFill>
                <a:latin typeface="+mn-lt"/>
                <a:ea typeface="+mn-ea"/>
                <a:cs typeface="+mn-cs"/>
              </a:rPr>
              <a:t>frep</a:t>
            </a:r>
            <a:r>
              <a:rPr kumimoji="1" lang="en-US" altLang="ja-JP" sz="1200" i="0" kern="1200" dirty="0" smtClean="0">
                <a:solidFill>
                  <a:schemeClr val="tx1"/>
                </a:solidFill>
                <a:latin typeface="+mn-lt"/>
                <a:ea typeface="+mn-ea"/>
                <a:cs typeface="+mn-cs"/>
              </a:rPr>
              <a:t> value = </a:t>
            </a:r>
            <a:r>
              <a:rPr kumimoji="1" lang="en-US" altLang="ja-JP" sz="1200" i="0" kern="1200" dirty="0" err="1" smtClean="0">
                <a:solidFill>
                  <a:schemeClr val="tx1"/>
                </a:solidFill>
                <a:latin typeface="+mn-lt"/>
                <a:ea typeface="+mn-ea"/>
                <a:cs typeface="+mn-cs"/>
              </a:rPr>
              <a:t>frep_max</a:t>
            </a:r>
            <a:r>
              <a:rPr kumimoji="1" lang="en-US" altLang="ja-JP" sz="1200" i="0" kern="1200" dirty="0" smtClean="0">
                <a:solidFill>
                  <a:schemeClr val="tx1"/>
                </a:solidFill>
                <a:latin typeface="+mn-lt"/>
                <a:ea typeface="+mn-ea"/>
                <a:cs typeface="+mn-cs"/>
              </a:rPr>
              <a:t>, minimum </a:t>
            </a:r>
            <a:r>
              <a:rPr kumimoji="1" lang="en-US" altLang="ja-JP" sz="1200" i="0" kern="1200" dirty="0" err="1" smtClean="0">
                <a:solidFill>
                  <a:schemeClr val="tx1"/>
                </a:solidFill>
                <a:latin typeface="+mn-lt"/>
                <a:ea typeface="+mn-ea"/>
                <a:cs typeface="+mn-cs"/>
              </a:rPr>
              <a:t>frep</a:t>
            </a:r>
            <a:r>
              <a:rPr kumimoji="1" lang="en-US" altLang="ja-JP" sz="1200" i="0" kern="1200" dirty="0" smtClean="0">
                <a:solidFill>
                  <a:schemeClr val="tx1"/>
                </a:solidFill>
                <a:latin typeface="+mn-lt"/>
                <a:ea typeface="+mn-ea"/>
                <a:cs typeface="+mn-cs"/>
              </a:rPr>
              <a:t> value = </a:t>
            </a:r>
            <a:r>
              <a:rPr kumimoji="1" lang="en-US" altLang="ja-JP" sz="1200" i="0" kern="1200" dirty="0" err="1" smtClean="0">
                <a:solidFill>
                  <a:schemeClr val="tx1"/>
                </a:solidFill>
                <a:latin typeface="+mn-lt"/>
                <a:ea typeface="+mn-ea"/>
                <a:cs typeface="+mn-cs"/>
              </a:rPr>
              <a:t>frep_min</a:t>
            </a:r>
            <a:r>
              <a:rPr kumimoji="1" lang="en-US" altLang="ja-JP" sz="1200" i="0" kern="1200" dirty="0" smtClean="0">
                <a:solidFill>
                  <a:schemeClr val="tx1"/>
                </a:solidFill>
                <a:latin typeface="+mn-lt"/>
                <a:ea typeface="+mn-ea"/>
                <a:cs typeface="+mn-cs"/>
              </a:rPr>
              <a:t>), </a:t>
            </a:r>
            <a:r>
              <a:rPr kumimoji="1" lang="en-US" altLang="ja-JP" sz="1200" i="0" kern="1200" dirty="0" err="1" smtClean="0">
                <a:solidFill>
                  <a:schemeClr val="tx1"/>
                </a:solidFill>
                <a:latin typeface="+mn-lt"/>
                <a:ea typeface="+mn-ea"/>
                <a:cs typeface="+mn-cs"/>
              </a:rPr>
              <a:t>fbeat</a:t>
            </a:r>
            <a:r>
              <a:rPr kumimoji="1" lang="en-US" altLang="ja-JP" sz="1200" i="0" kern="1200" dirty="0" smtClean="0">
                <a:solidFill>
                  <a:schemeClr val="tx1"/>
                </a:solidFill>
                <a:latin typeface="+mn-lt"/>
                <a:ea typeface="+mn-ea"/>
                <a:cs typeface="+mn-cs"/>
              </a:rPr>
              <a:t> is also modulated in synchronization with the modulated </a:t>
            </a:r>
            <a:r>
              <a:rPr kumimoji="1" lang="en-US" altLang="ja-JP" sz="1200" i="0" kern="1200" dirty="0" err="1" smtClean="0">
                <a:solidFill>
                  <a:schemeClr val="tx1"/>
                </a:solidFill>
                <a:latin typeface="+mn-lt"/>
                <a:ea typeface="+mn-ea"/>
                <a:cs typeface="+mn-cs"/>
              </a:rPr>
              <a:t>frep</a:t>
            </a:r>
            <a:r>
              <a:rPr kumimoji="1" lang="en-US" altLang="ja-JP" sz="1200" i="0" kern="1200" dirty="0" smtClean="0">
                <a:solidFill>
                  <a:schemeClr val="tx1"/>
                </a:solidFill>
                <a:latin typeface="+mn-lt"/>
                <a:ea typeface="+mn-ea"/>
                <a:cs typeface="+mn-cs"/>
              </a:rPr>
              <a:t> (maximum </a:t>
            </a:r>
            <a:r>
              <a:rPr kumimoji="1" lang="en-US" altLang="ja-JP" sz="1200" i="0" kern="1200" dirty="0" err="1" smtClean="0">
                <a:solidFill>
                  <a:schemeClr val="tx1"/>
                </a:solidFill>
                <a:latin typeface="+mn-lt"/>
                <a:ea typeface="+mn-ea"/>
                <a:cs typeface="+mn-cs"/>
              </a:rPr>
              <a:t>fbeat</a:t>
            </a:r>
            <a:r>
              <a:rPr kumimoji="1" lang="en-US" altLang="ja-JP" sz="1200" i="0" kern="1200" dirty="0" smtClean="0">
                <a:solidFill>
                  <a:schemeClr val="tx1"/>
                </a:solidFill>
                <a:latin typeface="+mn-lt"/>
                <a:ea typeface="+mn-ea"/>
                <a:cs typeface="+mn-cs"/>
              </a:rPr>
              <a:t> value = </a:t>
            </a:r>
            <a:r>
              <a:rPr kumimoji="1" lang="en-US" altLang="ja-JP" sz="1200" i="0" kern="1200" dirty="0" err="1" smtClean="0">
                <a:solidFill>
                  <a:schemeClr val="tx1"/>
                </a:solidFill>
                <a:latin typeface="+mn-lt"/>
                <a:ea typeface="+mn-ea"/>
                <a:cs typeface="+mn-cs"/>
              </a:rPr>
              <a:t>fbeat_max,minimum</a:t>
            </a:r>
            <a:r>
              <a:rPr kumimoji="1" lang="en-US" altLang="ja-JP" sz="1200" i="0" kern="1200" dirty="0" smtClean="0">
                <a:solidFill>
                  <a:schemeClr val="tx1"/>
                </a:solidFill>
                <a:latin typeface="+mn-lt"/>
                <a:ea typeface="+mn-ea"/>
                <a:cs typeface="+mn-cs"/>
              </a:rPr>
              <a:t> </a:t>
            </a:r>
            <a:r>
              <a:rPr kumimoji="1" lang="en-US" altLang="ja-JP" sz="1200" i="0" kern="1200" dirty="0" err="1" smtClean="0">
                <a:solidFill>
                  <a:schemeClr val="tx1"/>
                </a:solidFill>
                <a:latin typeface="+mn-lt"/>
                <a:ea typeface="+mn-ea"/>
                <a:cs typeface="+mn-cs"/>
              </a:rPr>
              <a:t>fbeat</a:t>
            </a:r>
            <a:r>
              <a:rPr kumimoji="1" lang="en-US" altLang="ja-JP" sz="1200" i="0" kern="1200" dirty="0" smtClean="0">
                <a:solidFill>
                  <a:schemeClr val="tx1"/>
                </a:solidFill>
                <a:latin typeface="+mn-lt"/>
                <a:ea typeface="+mn-ea"/>
                <a:cs typeface="+mn-cs"/>
              </a:rPr>
              <a:t> value = </a:t>
            </a:r>
            <a:r>
              <a:rPr kumimoji="1" lang="en-US" altLang="ja-JP" sz="1200" i="0" kern="1200" dirty="0" err="1" smtClean="0">
                <a:solidFill>
                  <a:schemeClr val="tx1"/>
                </a:solidFill>
                <a:latin typeface="+mn-lt"/>
                <a:ea typeface="+mn-ea"/>
                <a:cs typeface="+mn-cs"/>
              </a:rPr>
              <a:t>fbeat_min</a:t>
            </a:r>
            <a:r>
              <a:rPr kumimoji="1" lang="en-US" altLang="ja-JP" sz="1200" i="0" kern="1200" dirty="0" smtClean="0">
                <a:solidFill>
                  <a:schemeClr val="tx1"/>
                </a:solidFill>
                <a:latin typeface="+mn-lt"/>
                <a:ea typeface="+mn-ea"/>
                <a:cs typeface="+mn-cs"/>
              </a:rPr>
              <a:t>) as shown Fig. 1(b). If fluctuation of </a:t>
            </a:r>
            <a:r>
              <a:rPr kumimoji="1" lang="en-US" altLang="ja-JP" sz="1200" i="0" kern="1200" dirty="0" err="1" smtClean="0">
                <a:solidFill>
                  <a:schemeClr val="tx1"/>
                </a:solidFill>
                <a:latin typeface="+mn-lt"/>
                <a:ea typeface="+mn-ea"/>
                <a:cs typeface="+mn-cs"/>
              </a:rPr>
              <a:t>fTHz</a:t>
            </a:r>
            <a:r>
              <a:rPr kumimoji="1" lang="en-US" altLang="ja-JP" sz="1200" i="0" kern="1200" dirty="0" smtClean="0">
                <a:solidFill>
                  <a:schemeClr val="tx1"/>
                </a:solidFill>
                <a:latin typeface="+mn-lt"/>
                <a:ea typeface="+mn-ea"/>
                <a:cs typeface="+mn-cs"/>
              </a:rPr>
              <a:t> is much slower than modulation frequency of </a:t>
            </a:r>
            <a:r>
              <a:rPr kumimoji="1" lang="en-US" altLang="ja-JP" sz="1200" i="0" kern="1200" dirty="0" err="1" smtClean="0">
                <a:solidFill>
                  <a:schemeClr val="tx1"/>
                </a:solidFill>
                <a:latin typeface="+mn-lt"/>
                <a:ea typeface="+mn-ea"/>
                <a:cs typeface="+mn-cs"/>
              </a:rPr>
              <a:t>frep</a:t>
            </a:r>
            <a:r>
              <a:rPr kumimoji="1" lang="en-US" altLang="ja-JP" sz="1200" i="0" kern="1200" dirty="0" smtClean="0">
                <a:solidFill>
                  <a:schemeClr val="tx1"/>
                </a:solidFill>
                <a:latin typeface="+mn-lt"/>
                <a:ea typeface="+mn-ea"/>
                <a:cs typeface="+mn-cs"/>
              </a:rPr>
              <a:t>, the mode order </a:t>
            </a:r>
            <a:r>
              <a:rPr kumimoji="1" lang="en-US" altLang="ja-JP" sz="1200" i="0" kern="1200" dirty="0" err="1" smtClean="0">
                <a:solidFill>
                  <a:schemeClr val="tx1"/>
                </a:solidFill>
                <a:latin typeface="+mn-lt"/>
                <a:ea typeface="+mn-ea"/>
                <a:cs typeface="+mn-cs"/>
              </a:rPr>
              <a:t>m</a:t>
            </a:r>
            <a:r>
              <a:rPr kumimoji="1" lang="en-US" altLang="ja-JP" sz="1200" i="0" kern="1200" dirty="0" smtClean="0">
                <a:solidFill>
                  <a:schemeClr val="tx1"/>
                </a:solidFill>
                <a:latin typeface="+mn-lt"/>
                <a:ea typeface="+mn-ea"/>
                <a:cs typeface="+mn-cs"/>
              </a:rPr>
              <a:t> of PC-THz comb nearest in frequency to </a:t>
            </a:r>
            <a:r>
              <a:rPr kumimoji="1" lang="en-US" altLang="ja-JP" sz="1200" i="0" kern="1200" dirty="0" err="1" smtClean="0">
                <a:solidFill>
                  <a:schemeClr val="tx1"/>
                </a:solidFill>
                <a:latin typeface="+mn-lt"/>
                <a:ea typeface="+mn-ea"/>
                <a:cs typeface="+mn-cs"/>
              </a:rPr>
              <a:t>fTHz</a:t>
            </a:r>
            <a:r>
              <a:rPr kumimoji="1" lang="en-US" altLang="ja-JP" sz="1200" i="0" kern="1200" dirty="0" smtClean="0">
                <a:solidFill>
                  <a:schemeClr val="tx1"/>
                </a:solidFill>
                <a:latin typeface="+mn-lt"/>
                <a:ea typeface="+mn-ea"/>
                <a:cs typeface="+mn-cs"/>
              </a:rPr>
              <a:t> can be determined using the following </a:t>
            </a:r>
            <a:r>
              <a:rPr kumimoji="1" lang="en-US" altLang="ja-JP" sz="1200" i="0" kern="1200" dirty="0" err="1" smtClean="0">
                <a:solidFill>
                  <a:schemeClr val="tx1"/>
                </a:solidFill>
                <a:latin typeface="+mn-lt"/>
                <a:ea typeface="+mn-ea"/>
                <a:cs typeface="+mn-cs"/>
              </a:rPr>
              <a:t>equation.m</a:t>
            </a:r>
            <a:r>
              <a:rPr kumimoji="1" lang="en-US" altLang="ja-JP" sz="1200" i="0" kern="1200" dirty="0" smtClean="0">
                <a:solidFill>
                  <a:schemeClr val="tx1"/>
                </a:solidFill>
                <a:latin typeface="+mn-lt"/>
                <a:ea typeface="+mn-ea"/>
                <a:cs typeface="+mn-cs"/>
              </a:rPr>
              <a:t>=(</a:t>
            </a:r>
            <a:r>
              <a:rPr kumimoji="1" lang="en-US" altLang="ja-JP" sz="1200" i="0" kern="1200" dirty="0" err="1" smtClean="0">
                <a:solidFill>
                  <a:schemeClr val="tx1"/>
                </a:solidFill>
                <a:latin typeface="+mn-lt"/>
                <a:ea typeface="+mn-ea"/>
                <a:cs typeface="+mn-cs"/>
              </a:rPr>
              <a:t>fbeat_max</a:t>
            </a:r>
            <a:r>
              <a:rPr kumimoji="1" lang="en-US" altLang="ja-JP" sz="1200" i="0" kern="1200" dirty="0" smtClean="0">
                <a:solidFill>
                  <a:schemeClr val="tx1"/>
                </a:solidFill>
                <a:latin typeface="+mn-lt"/>
                <a:ea typeface="+mn-ea"/>
                <a:cs typeface="+mn-cs"/>
              </a:rPr>
              <a:t> − </a:t>
            </a:r>
            <a:r>
              <a:rPr kumimoji="1" lang="en-US" altLang="ja-JP" sz="1200" i="0" kern="1200" dirty="0" err="1" smtClean="0">
                <a:solidFill>
                  <a:schemeClr val="tx1"/>
                </a:solidFill>
                <a:latin typeface="+mn-lt"/>
                <a:ea typeface="+mn-ea"/>
                <a:cs typeface="+mn-cs"/>
              </a:rPr>
              <a:t>fbeat_min)/(frep_max</a:t>
            </a:r>
            <a:r>
              <a:rPr kumimoji="1" lang="en-US" altLang="ja-JP" sz="1200" i="0" kern="1200" dirty="0" smtClean="0">
                <a:solidFill>
                  <a:schemeClr val="tx1"/>
                </a:solidFill>
                <a:latin typeface="+mn-lt"/>
                <a:ea typeface="+mn-ea"/>
                <a:cs typeface="+mn-cs"/>
              </a:rPr>
              <a:t> − frep_min).(1) Finally, </a:t>
            </a:r>
            <a:r>
              <a:rPr kumimoji="1" lang="en-US" altLang="ja-JP" sz="1200" i="0" kern="1200" dirty="0" err="1" smtClean="0">
                <a:solidFill>
                  <a:schemeClr val="tx1"/>
                </a:solidFill>
                <a:latin typeface="+mn-lt"/>
                <a:ea typeface="+mn-ea"/>
                <a:cs typeface="+mn-cs"/>
              </a:rPr>
              <a:t>fTHz</a:t>
            </a:r>
            <a:r>
              <a:rPr kumimoji="1" lang="en-US" altLang="ja-JP" sz="1200" i="0" kern="1200" dirty="0" smtClean="0">
                <a:solidFill>
                  <a:schemeClr val="tx1"/>
                </a:solidFill>
                <a:latin typeface="+mn-lt"/>
                <a:ea typeface="+mn-ea"/>
                <a:cs typeface="+mn-cs"/>
              </a:rPr>
              <a:t> is calculated as follow</a:t>
            </a:r>
            <a:endParaRPr lang="ja-JP" altLang="en-US" i="0" dirty="0"/>
          </a:p>
        </p:txBody>
      </p:sp>
      <p:sp>
        <p:nvSpPr>
          <p:cNvPr id="4" name="スライド番号プレースホルダ 3"/>
          <p:cNvSpPr>
            <a:spLocks noGrp="1"/>
          </p:cNvSpPr>
          <p:nvPr>
            <p:ph type="sldNum" sz="quarter" idx="10"/>
          </p:nvPr>
        </p:nvSpPr>
        <p:spPr/>
        <p:txBody>
          <a:bodyPr/>
          <a:lstStyle/>
          <a:p>
            <a:fld id="{85D4AD22-51A4-4709-AE28-8FB56314E370}"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baseline="0" dirty="0" smtClean="0">
                <a:latin typeface="Times New Roman" panose="02020603050405020304" pitchFamily="18" charset="0"/>
                <a:cs typeface="Times New Roman" panose="02020603050405020304" pitchFamily="18" charset="0"/>
              </a:rPr>
              <a:t>To modulate the frequency interval of PC-THz comb, we construct a portable </a:t>
            </a:r>
            <a:r>
              <a:rPr kumimoji="1" lang="en-US" altLang="ja-JP" sz="1400" baseline="0" dirty="0" err="1" smtClean="0">
                <a:latin typeface="Times New Roman" panose="02020603050405020304" pitchFamily="18" charset="0"/>
                <a:cs typeface="Times New Roman" panose="02020603050405020304" pitchFamily="18" charset="0"/>
              </a:rPr>
              <a:t>frep</a:t>
            </a:r>
            <a:r>
              <a:rPr kumimoji="1" lang="en-US" altLang="ja-JP" sz="1400" baseline="0" dirty="0" smtClean="0">
                <a:latin typeface="Times New Roman" panose="02020603050405020304" pitchFamily="18" charset="0"/>
                <a:cs typeface="Times New Roman" panose="02020603050405020304" pitchFamily="18" charset="0"/>
              </a:rPr>
              <a:t>-modulated </a:t>
            </a:r>
            <a:r>
              <a:rPr kumimoji="1" lang="en-US" altLang="ja-JP" sz="1400" baseline="0" dirty="0" err="1" smtClean="0">
                <a:latin typeface="Times New Roman" panose="02020603050405020304" pitchFamily="18" charset="0"/>
                <a:cs typeface="Times New Roman" panose="02020603050405020304" pitchFamily="18" charset="0"/>
              </a:rPr>
              <a:t>Er:fiber</a:t>
            </a:r>
            <a:r>
              <a:rPr kumimoji="1" lang="en-US" altLang="ja-JP" sz="1400" baseline="0" dirty="0" smtClean="0">
                <a:latin typeface="Times New Roman" panose="02020603050405020304" pitchFamily="18" charset="0"/>
                <a:cs typeface="Times New Roman" panose="02020603050405020304" pitchFamily="18" charset="0"/>
              </a:rPr>
              <a:t> laser.</a:t>
            </a:r>
          </a:p>
          <a:p>
            <a:r>
              <a:rPr kumimoji="1" lang="en-US" altLang="ja-JP" sz="1400" baseline="0" dirty="0" smtClean="0">
                <a:latin typeface="Times New Roman" panose="02020603050405020304" pitchFamily="18" charset="0"/>
                <a:cs typeface="Times New Roman" panose="02020603050405020304" pitchFamily="18" charset="0"/>
              </a:rPr>
              <a:t>Left shows cavity configuration of this laser. The mode-locking operation was achieved by nonlinear polarization rotation in a ring cavity. To modulate the </a:t>
            </a:r>
            <a:r>
              <a:rPr kumimoji="1" lang="en-US" altLang="ja-JP" sz="1400" baseline="0" dirty="0" err="1" smtClean="0">
                <a:latin typeface="Times New Roman" panose="02020603050405020304" pitchFamily="18" charset="0"/>
                <a:cs typeface="Times New Roman" panose="02020603050405020304" pitchFamily="18" charset="0"/>
              </a:rPr>
              <a:t>frep</a:t>
            </a:r>
            <a:r>
              <a:rPr kumimoji="1" lang="en-US" altLang="ja-JP" sz="1400" baseline="0" dirty="0" smtClean="0">
                <a:latin typeface="Times New Roman" panose="02020603050405020304" pitchFamily="18" charset="0"/>
                <a:cs typeface="Times New Roman" panose="02020603050405020304" pitchFamily="18" charset="0"/>
              </a:rPr>
              <a:t> of the fiber laser, an optical cavity length of the fiber cavity was modulated at 100 Hz by PZT. The output of the fiber oscillator is amplified up to 110 </a:t>
            </a:r>
            <a:r>
              <a:rPr kumimoji="1" lang="en-US" altLang="ja-JP" sz="1400" baseline="0" dirty="0" err="1" smtClean="0">
                <a:latin typeface="Times New Roman" panose="02020603050405020304" pitchFamily="18" charset="0"/>
                <a:cs typeface="Times New Roman" panose="02020603050405020304" pitchFamily="18" charset="0"/>
              </a:rPr>
              <a:t>mW</a:t>
            </a:r>
            <a:r>
              <a:rPr kumimoji="1" lang="en-US" altLang="ja-JP" sz="1400" baseline="0" dirty="0" smtClean="0">
                <a:latin typeface="Times New Roman" panose="02020603050405020304" pitchFamily="18" charset="0"/>
                <a:cs typeface="Times New Roman" panose="02020603050405020304" pitchFamily="18" charset="0"/>
              </a:rPr>
              <a:t> at 1.5µm by EDFA.</a:t>
            </a:r>
          </a:p>
          <a:p>
            <a:r>
              <a:rPr kumimoji="1" lang="en-US" altLang="ja-JP" sz="1400" baseline="0" dirty="0" smtClean="0">
                <a:latin typeface="Times New Roman" panose="02020603050405020304" pitchFamily="18" charset="0"/>
                <a:cs typeface="Times New Roman" panose="02020603050405020304" pitchFamily="18" charset="0"/>
              </a:rPr>
              <a:t>Right shows a photograph of the constructed laser</a:t>
            </a:r>
          </a:p>
          <a:p>
            <a:r>
              <a:rPr kumimoji="1" lang="en-US" altLang="ja-JP" sz="1400" baseline="0" dirty="0" smtClean="0">
                <a:latin typeface="Times New Roman" panose="02020603050405020304" pitchFamily="18" charset="0"/>
                <a:cs typeface="Times New Roman" panose="02020603050405020304" pitchFamily="18" charset="0"/>
              </a:rPr>
              <a:t>This laser is contained in a 19-inch lack for portable application.</a:t>
            </a:r>
          </a:p>
        </p:txBody>
      </p:sp>
      <p:sp>
        <p:nvSpPr>
          <p:cNvPr id="4" name="スライド番号プレースホルダー 3"/>
          <p:cNvSpPr>
            <a:spLocks noGrp="1"/>
          </p:cNvSpPr>
          <p:nvPr>
            <p:ph type="sldNum" sz="quarter" idx="10"/>
          </p:nvPr>
        </p:nvSpPr>
        <p:spPr/>
        <p:txBody>
          <a:bodyPr/>
          <a:lstStyle/>
          <a:p>
            <a:fld id="{40D39702-0B99-4043-A464-4D00F8E45317}" type="slidenum">
              <a:rPr kumimoji="1" lang="ja-JP" altLang="en-US" smtClean="0"/>
              <a:pPr/>
              <a:t>11</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7609429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Next shows experimental setup. In the following experiments, A</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femtosecond fiber laser was operated  in free-running condition. The center frequency of the modulated </a:t>
            </a:r>
            <a:r>
              <a:rPr kumimoji="1" lang="en-US" altLang="ja-JP" sz="1400" kern="1200" baseline="0" dirty="0" err="1" smtClean="0">
                <a:solidFill>
                  <a:schemeClr val="tx1"/>
                </a:solidFill>
                <a:effectLst/>
                <a:latin typeface="Times New Roman" panose="02020603050405020304" pitchFamily="18" charset="0"/>
                <a:cs typeface="Times New Roman" panose="02020603050405020304" pitchFamily="18" charset="0"/>
              </a:rPr>
              <a:t>frep</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was modulated around 56 MHz, and frequency deviation and modulation frequency were ±@@Hz and @@ Hz, respectively. </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After wavelength conv</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rsion by SHG crystal, the laser lights were </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focused</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onto the PCA, generating PC-THz comb in PCA. Then, CW-THz wave is incident</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onto PCA. The PC mixing between PC-THz comb and CW-THz wave generates the modulated beat signals in synchronization of the modulated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frep</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After </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mplific</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tion with current preamplifier, the temporal waveforms of the beat signal was acq</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u</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ired by a fast digitizer. Then, we obtain the instantaneous value of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fTHz</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in real time by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Hi;berlt</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transform</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a:t>
            </a:r>
            <a:endPar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pPr/>
              <a:t>12</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808088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7972">
              <a:defRPr/>
            </a:pPr>
            <a:r>
              <a:rPr lang="en-US" altLang="ja-JP" sz="1400" dirty="0" smtClean="0">
                <a:latin typeface="Times New Roman" panose="02020603050405020304" pitchFamily="18" charset="0"/>
                <a:cs typeface="Times New Roman" panose="02020603050405020304" pitchFamily="18" charset="0"/>
              </a:rPr>
              <a:t>Next shows the</a:t>
            </a:r>
            <a:r>
              <a:rPr lang="en-US" altLang="ja-JP" sz="1400" baseline="0" dirty="0" smtClean="0">
                <a:latin typeface="Times New Roman" panose="02020603050405020304" pitchFamily="18" charset="0"/>
                <a:cs typeface="Times New Roman" panose="02020603050405020304" pitchFamily="18" charset="0"/>
              </a:rPr>
              <a:t> temporal change of the instantaneous value in </a:t>
            </a:r>
            <a:r>
              <a:rPr lang="en-US" altLang="ja-JP" sz="1400" baseline="0" dirty="0" err="1" smtClean="0">
                <a:latin typeface="Times New Roman" panose="02020603050405020304" pitchFamily="18" charset="0"/>
                <a:cs typeface="Times New Roman" panose="02020603050405020304" pitchFamily="18" charset="0"/>
              </a:rPr>
              <a:t>frep</a:t>
            </a:r>
            <a:r>
              <a:rPr lang="en-US" altLang="ja-JP" sz="1400" baseline="0" dirty="0" smtClean="0">
                <a:latin typeface="Times New Roman" panose="02020603050405020304" pitchFamily="18" charset="0"/>
                <a:cs typeface="Times New Roman" panose="02020603050405020304" pitchFamily="18" charset="0"/>
              </a:rPr>
              <a:t> and </a:t>
            </a:r>
            <a:r>
              <a:rPr lang="en-US" altLang="ja-JP" sz="1400" baseline="0" dirty="0" err="1" smtClean="0">
                <a:latin typeface="Times New Roman" panose="02020603050405020304" pitchFamily="18" charset="0"/>
                <a:cs typeface="Times New Roman" panose="02020603050405020304" pitchFamily="18" charset="0"/>
              </a:rPr>
              <a:t>fbeat</a:t>
            </a:r>
            <a:r>
              <a:rPr lang="en-US" altLang="ja-JP" sz="1400" baseline="0" dirty="0" smtClean="0">
                <a:latin typeface="Times New Roman" panose="02020603050405020304" pitchFamily="18" charset="0"/>
                <a:cs typeface="Times New Roman" panose="02020603050405020304" pitchFamily="18" charset="0"/>
              </a:rPr>
              <a:t>, which is calculated from the temporal waveform of </a:t>
            </a:r>
            <a:r>
              <a:rPr lang="en-US" altLang="ja-JP" sz="1400" baseline="0" dirty="0" err="1" smtClean="0">
                <a:latin typeface="Times New Roman" panose="02020603050405020304" pitchFamily="18" charset="0"/>
                <a:cs typeface="Times New Roman" panose="02020603050405020304" pitchFamily="18" charset="0"/>
              </a:rPr>
              <a:t>freo</a:t>
            </a:r>
            <a:r>
              <a:rPr lang="en-US" altLang="ja-JP" sz="1400" baseline="0" dirty="0" smtClean="0">
                <a:latin typeface="Times New Roman" panose="02020603050405020304" pitchFamily="18" charset="0"/>
                <a:cs typeface="Times New Roman" panose="02020603050405020304" pitchFamily="18" charset="0"/>
              </a:rPr>
              <a:t> and </a:t>
            </a:r>
            <a:r>
              <a:rPr lang="en-US" altLang="ja-JP" sz="1400" baseline="0" dirty="0" err="1" smtClean="0">
                <a:latin typeface="Times New Roman" panose="02020603050405020304" pitchFamily="18" charset="0"/>
                <a:cs typeface="Times New Roman" panose="02020603050405020304" pitchFamily="18" charset="0"/>
              </a:rPr>
              <a:t>fbeat</a:t>
            </a:r>
            <a:r>
              <a:rPr lang="en-US" altLang="ja-JP" sz="1400" baseline="0" dirty="0" smtClean="0">
                <a:latin typeface="Times New Roman" panose="02020603050405020304" pitchFamily="18" charset="0"/>
                <a:cs typeface="Times New Roman" panose="02020603050405020304" pitchFamily="18" charset="0"/>
              </a:rPr>
              <a:t> acquired at 10 MHz . One can confirm that </a:t>
            </a:r>
            <a:r>
              <a:rPr lang="en-US" altLang="ja-JP" sz="1400" baseline="0" dirty="0" err="1" smtClean="0">
                <a:latin typeface="Times New Roman" panose="02020603050405020304" pitchFamily="18" charset="0"/>
                <a:cs typeface="Times New Roman" panose="02020603050405020304" pitchFamily="18" charset="0"/>
              </a:rPr>
              <a:t>fbeat</a:t>
            </a:r>
            <a:r>
              <a:rPr lang="en-US" altLang="ja-JP" sz="1400" baseline="0" dirty="0" smtClean="0">
                <a:latin typeface="Times New Roman" panose="02020603050405020304" pitchFamily="18" charset="0"/>
                <a:cs typeface="Times New Roman" panose="02020603050405020304" pitchFamily="18" charset="0"/>
              </a:rPr>
              <a:t> is modulated in synchronization with </a:t>
            </a:r>
            <a:r>
              <a:rPr lang="en-US" altLang="ja-JP" sz="1400" baseline="0" dirty="0" err="1" smtClean="0">
                <a:latin typeface="Times New Roman" panose="02020603050405020304" pitchFamily="18" charset="0"/>
                <a:cs typeface="Times New Roman" panose="02020603050405020304" pitchFamily="18" charset="0"/>
              </a:rPr>
              <a:t>frep</a:t>
            </a:r>
            <a:r>
              <a:rPr lang="en-US" altLang="ja-JP" sz="1400" baseline="0" dirty="0" smtClean="0">
                <a:latin typeface="Times New Roman" panose="02020603050405020304" pitchFamily="18" charset="0"/>
                <a:cs typeface="Times New Roman" panose="02020603050405020304" pitchFamily="18" charset="0"/>
              </a:rPr>
              <a:t>. Since frequency deviation of the modulated </a:t>
            </a:r>
            <a:r>
              <a:rPr lang="en-US" altLang="ja-JP" sz="1400" baseline="0" dirty="0" err="1" smtClean="0">
                <a:latin typeface="Times New Roman" panose="02020603050405020304" pitchFamily="18" charset="0"/>
                <a:cs typeface="Times New Roman" panose="02020603050405020304" pitchFamily="18" charset="0"/>
              </a:rPr>
              <a:t>frep</a:t>
            </a:r>
            <a:r>
              <a:rPr lang="en-US" altLang="ja-JP" sz="1400" baseline="0" dirty="0" smtClean="0">
                <a:latin typeface="Times New Roman" panose="02020603050405020304" pitchFamily="18" charset="0"/>
                <a:cs typeface="Times New Roman" panose="02020603050405020304" pitchFamily="18" charset="0"/>
              </a:rPr>
              <a:t> and </a:t>
            </a:r>
            <a:r>
              <a:rPr lang="en-US" altLang="ja-JP" sz="1400" baseline="0" dirty="0" err="1" smtClean="0">
                <a:latin typeface="Times New Roman" panose="02020603050405020304" pitchFamily="18" charset="0"/>
                <a:cs typeface="Times New Roman" panose="02020603050405020304" pitchFamily="18" charset="0"/>
              </a:rPr>
              <a:t>fbeat</a:t>
            </a:r>
            <a:r>
              <a:rPr lang="en-US" altLang="ja-JP" sz="1400" baseline="0" dirty="0" smtClean="0">
                <a:latin typeface="Times New Roman" panose="02020603050405020304" pitchFamily="18" charset="0"/>
                <a:cs typeface="Times New Roman" panose="02020603050405020304" pitchFamily="18" charset="0"/>
              </a:rPr>
              <a:t> were these value and the phase relation between </a:t>
            </a:r>
            <a:r>
              <a:rPr lang="en-US" altLang="ja-JP" sz="1400" baseline="0" dirty="0" err="1" smtClean="0">
                <a:latin typeface="Times New Roman" panose="02020603050405020304" pitchFamily="18" charset="0"/>
                <a:cs typeface="Times New Roman" panose="02020603050405020304" pitchFamily="18" charset="0"/>
              </a:rPr>
              <a:t>frep</a:t>
            </a:r>
            <a:r>
              <a:rPr lang="en-US" altLang="ja-JP" sz="1400" baseline="0" dirty="0" smtClean="0">
                <a:latin typeface="Times New Roman" panose="02020603050405020304" pitchFamily="18" charset="0"/>
                <a:cs typeface="Times New Roman" panose="02020603050405020304" pitchFamily="18" charset="0"/>
              </a:rPr>
              <a:t> and </a:t>
            </a:r>
            <a:r>
              <a:rPr lang="en-US" altLang="ja-JP" sz="1400" baseline="0" dirty="0" err="1" smtClean="0">
                <a:latin typeface="Times New Roman" panose="02020603050405020304" pitchFamily="18" charset="0"/>
                <a:cs typeface="Times New Roman" panose="02020603050405020304" pitchFamily="18" charset="0"/>
              </a:rPr>
              <a:t>fbeat</a:t>
            </a:r>
            <a:r>
              <a:rPr lang="en-US" altLang="ja-JP" sz="1400" baseline="0" dirty="0" smtClean="0">
                <a:latin typeface="Times New Roman" panose="02020603050405020304" pitchFamily="18" charset="0"/>
                <a:cs typeface="Times New Roman" panose="02020603050405020304" pitchFamily="18" charset="0"/>
              </a:rPr>
              <a:t> is out-of-phase, the comb mode order m was determined to be 1,000 in real time. After integration of 1,000,000 data, we determined the </a:t>
            </a:r>
            <a:r>
              <a:rPr lang="en-US" altLang="ja-JP" sz="1400" baseline="0" dirty="0" err="1" smtClean="0">
                <a:latin typeface="Times New Roman" panose="02020603050405020304" pitchFamily="18" charset="0"/>
                <a:cs typeface="Times New Roman" panose="02020603050405020304" pitchFamily="18" charset="0"/>
              </a:rPr>
              <a:t>fTHz</a:t>
            </a:r>
            <a:r>
              <a:rPr lang="en-US" altLang="ja-JP" sz="1400" baseline="0" dirty="0" smtClean="0">
                <a:latin typeface="Times New Roman" panose="02020603050405020304" pitchFamily="18" charset="0"/>
                <a:cs typeface="Times New Roman" panose="02020603050405020304" pitchFamily="18" charset="0"/>
              </a:rPr>
              <a:t> at a measurement rate of 10Hz, In this rate, the frequency accuracy was 6.2*10-12.</a:t>
            </a:r>
            <a:endParaRPr lang="en-US" altLang="ja-JP" sz="1400" dirty="0" smtClean="0">
              <a:latin typeface="Times New Roman" panose="02020603050405020304" pitchFamily="18" charset="0"/>
              <a:cs typeface="Times New Roman" panose="02020603050405020304" pitchFamily="18" charset="0"/>
            </a:endParaRPr>
          </a:p>
          <a:p>
            <a:pPr defTabSz="917972">
              <a:defRPr/>
            </a:pPr>
            <a:r>
              <a:rPr lang="ja-JP" altLang="en-US" sz="1400" dirty="0" smtClean="0">
                <a:latin typeface="Times New Roman" panose="02020603050405020304" pitchFamily="18" charset="0"/>
                <a:cs typeface="Times New Roman" panose="02020603050405020304" pitchFamily="18" charset="0"/>
              </a:rPr>
              <a:t>こちら</a:t>
            </a:r>
            <a:r>
              <a:rPr lang="ja-JP" altLang="en-US" sz="1400" dirty="0">
                <a:latin typeface="Times New Roman" panose="02020603050405020304" pitchFamily="18" charset="0"/>
                <a:cs typeface="Times New Roman" panose="02020603050405020304" pitchFamily="18" charset="0"/>
              </a:rPr>
              <a:t>が実際に測定された信号です．サンプリングレートは</a:t>
            </a:r>
            <a:r>
              <a:rPr lang="en-US" altLang="ja-JP" sz="1400" dirty="0">
                <a:latin typeface="Times New Roman" panose="02020603050405020304" pitchFamily="18" charset="0"/>
                <a:cs typeface="Times New Roman" panose="02020603050405020304" pitchFamily="18" charset="0"/>
              </a:rPr>
              <a:t>10MHz</a:t>
            </a:r>
            <a:r>
              <a:rPr lang="ja-JP" altLang="en-US" sz="1400" dirty="0">
                <a:latin typeface="Times New Roman" panose="02020603050405020304" pitchFamily="18" charset="0"/>
                <a:cs typeface="Times New Roman" panose="02020603050405020304" pitchFamily="18" charset="0"/>
              </a:rPr>
              <a:t>で，それぞれの瞬時周波数を高速に取得できています．またこの波形をフィッテングして変調幅を算出するとこのようになり，この結果から次数</a:t>
            </a:r>
            <a:r>
              <a:rPr lang="en-US" altLang="ja-JP" sz="1400" dirty="0">
                <a:latin typeface="Times New Roman" panose="02020603050405020304" pitchFamily="18" charset="0"/>
                <a:cs typeface="Times New Roman" panose="02020603050405020304" pitchFamily="18" charset="0"/>
              </a:rPr>
              <a:t>m</a:t>
            </a:r>
            <a:r>
              <a:rPr lang="ja-JP" altLang="en-US" sz="1400" dirty="0">
                <a:latin typeface="Times New Roman" panose="02020603050405020304" pitchFamily="18" charset="0"/>
                <a:cs typeface="Times New Roman" panose="02020603050405020304" pitchFamily="18" charset="0"/>
              </a:rPr>
              <a:t>を決定すること出来ました．また絶対周波数もサンプリングレート</a:t>
            </a:r>
            <a:r>
              <a:rPr lang="en-US" altLang="ja-JP" sz="1400" dirty="0">
                <a:latin typeface="Times New Roman" panose="02020603050405020304" pitchFamily="18" charset="0"/>
                <a:cs typeface="Times New Roman" panose="02020603050405020304" pitchFamily="18" charset="0"/>
              </a:rPr>
              <a:t>10Hz</a:t>
            </a:r>
            <a:r>
              <a:rPr lang="ja-JP" altLang="en-US" sz="1400" dirty="0">
                <a:latin typeface="Times New Roman" panose="02020603050405020304" pitchFamily="18" charset="0"/>
                <a:cs typeface="Times New Roman" panose="02020603050405020304" pitchFamily="18" charset="0"/>
              </a:rPr>
              <a:t>で決定することが出来ました</a:t>
            </a:r>
            <a:r>
              <a:rPr lang="ja-JP" altLang="en-US" sz="1400" dirty="0" smtClean="0">
                <a:latin typeface="Times New Roman" panose="02020603050405020304" pitchFamily="18" charset="0"/>
                <a:cs typeface="Times New Roman" panose="02020603050405020304" pitchFamily="18" charset="0"/>
              </a:rPr>
              <a:t>．</a:t>
            </a:r>
            <a:r>
              <a:rPr kumimoji="1" lang="ja-JP" altLang="en-US" sz="1400" dirty="0" smtClean="0"/>
              <a:t>また算出された周波数確度はこのようになりました。</a:t>
            </a:r>
            <a:endParaRPr kumimoji="1" lang="en-US" altLang="ja-JP" sz="1400" dirty="0" smtClean="0"/>
          </a:p>
          <a:p>
            <a:pPr defTabSz="917972">
              <a:defRPr/>
            </a:pPr>
            <a:endParaRPr kumimoji="1" lang="en-US" altLang="ja-JP" sz="1400" dirty="0" smtClean="0">
              <a:latin typeface="Times New Roman" panose="02020603050405020304" pitchFamily="18" charset="0"/>
              <a:cs typeface="Times New Roman" panose="02020603050405020304" pitchFamily="18" charset="0"/>
            </a:endParaRPr>
          </a:p>
          <a:p>
            <a:pPr defTabSz="917972">
              <a:defRPr/>
            </a:pPr>
            <a:r>
              <a:rPr kumimoji="1" lang="en-US" altLang="ja-JP" sz="1400" dirty="0" smtClean="0">
                <a:latin typeface="Times New Roman" panose="02020603050405020304" pitchFamily="18" charset="0"/>
                <a:cs typeface="Times New Roman" panose="02020603050405020304" pitchFamily="18" charset="0"/>
              </a:rPr>
              <a:t>mode</a:t>
            </a:r>
            <a:r>
              <a:rPr kumimoji="1" lang="en-US" altLang="ja-JP" sz="1400" baseline="0" dirty="0" smtClean="0">
                <a:latin typeface="Times New Roman" panose="02020603050405020304" pitchFamily="18" charset="0"/>
                <a:cs typeface="Times New Roman" panose="02020603050405020304" pitchFamily="18" charset="0"/>
              </a:rPr>
              <a:t> order </a:t>
            </a:r>
            <a:r>
              <a:rPr kumimoji="1" lang="en-US" altLang="ja-JP" sz="1400" baseline="0" dirty="0" err="1" smtClean="0">
                <a:latin typeface="Times New Roman" panose="02020603050405020304" pitchFamily="18" charset="0"/>
                <a:cs typeface="Times New Roman" panose="02020603050405020304" pitchFamily="18" charset="0"/>
              </a:rPr>
              <a:t>m</a:t>
            </a:r>
            <a:endParaRPr kumimoji="1" lang="en-US" altLang="ja-JP" sz="1400" baseline="0" dirty="0" smtClean="0">
              <a:latin typeface="Times New Roman" panose="02020603050405020304" pitchFamily="18" charset="0"/>
              <a:cs typeface="Times New Roman" panose="02020603050405020304" pitchFamily="18" charset="0"/>
            </a:endParaRPr>
          </a:p>
          <a:p>
            <a:pPr defTabSz="917972">
              <a:defRPr/>
            </a:pPr>
            <a:endParaRPr kumimoji="1" lang="en-US" altLang="ja-JP" sz="1400" baseline="0" dirty="0" smtClean="0">
              <a:latin typeface="Times New Roman" panose="02020603050405020304" pitchFamily="18" charset="0"/>
              <a:cs typeface="Times New Roman" panose="02020603050405020304" pitchFamily="18" charset="0"/>
            </a:endParaRPr>
          </a:p>
          <a:p>
            <a:pPr marL="0" marR="0" indent="0" algn="l" defTabSz="917972"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The result of real-time det</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rmin</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tion of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a:t>
            </a:r>
            <a:r>
              <a:rPr kumimoji="1" lang="en-US" altLang="ja-JP" sz="1400" kern="1200" baseline="-25000" dirty="0" err="1" smtClean="0">
                <a:solidFill>
                  <a:schemeClr val="tx1"/>
                </a:solidFill>
                <a:effectLst/>
                <a:latin typeface="Times New Roman" panose="02020603050405020304" pitchFamily="18" charset="0"/>
                <a:cs typeface="Times New Roman" panose="02020603050405020304" pitchFamily="18" charset="0"/>
              </a:rPr>
              <a:t>THz</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is shown here. The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a:t>
            </a:r>
            <a:r>
              <a:rPr kumimoji="1" lang="en-US" altLang="ja-JP" sz="1400" kern="1200" baseline="-25000" dirty="0" err="1" smtClean="0">
                <a:solidFill>
                  <a:schemeClr val="tx1"/>
                </a:solidFill>
                <a:effectLst/>
                <a:latin typeface="Times New Roman" panose="02020603050405020304" pitchFamily="18" charset="0"/>
                <a:cs typeface="Times New Roman" panose="02020603050405020304" pitchFamily="18" charset="0"/>
              </a:rPr>
              <a:t>THz</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can be obt</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ined at a sampling rate of 10 MHz. Since the frep1 and frep2 are fixed, we can determine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fTHz</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by measuring fbeat1 and fbeat2. The res</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u</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lting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a:t>
            </a:r>
            <a:r>
              <a:rPr kumimoji="1" lang="en-US" altLang="ja-JP" sz="1400" kern="1200" baseline="-25000" dirty="0" err="1" smtClean="0">
                <a:solidFill>
                  <a:schemeClr val="tx1"/>
                </a:solidFill>
                <a:effectLst/>
                <a:latin typeface="Times New Roman" panose="02020603050405020304" pitchFamily="18" charset="0"/>
                <a:cs typeface="Times New Roman" panose="02020603050405020304" pitchFamily="18" charset="0"/>
              </a:rPr>
              <a:t>THz</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is here. Alth</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o</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ugh these values were r</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o</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ughly cons</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i</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stent with the s</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tting frequency in the CW-THz source, it incl</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u</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des a frequency error within 10 Hz due to no </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veraging.</a:t>
            </a:r>
            <a:endParaRPr kumimoji="1" lang="en-US" altLang="ja-JP" sz="1400" dirty="0" smtClean="0">
              <a:latin typeface="Times New Roman" panose="02020603050405020304" pitchFamily="18" charset="0"/>
              <a:cs typeface="Times New Roman" panose="02020603050405020304" pitchFamily="18" charset="0"/>
            </a:endParaRPr>
          </a:p>
          <a:p>
            <a:pPr defTabSz="917972">
              <a:defRPr/>
            </a:pPr>
            <a:endParaRPr lang="en-US" altLang="ja-JP" sz="1400" dirty="0" smtClean="0">
              <a:latin typeface="Times New Roman" panose="02020603050405020304" pitchFamily="18" charset="0"/>
              <a:cs typeface="Times New Roman" panose="02020603050405020304" pitchFamily="18" charset="0"/>
            </a:endParaRPr>
          </a:p>
          <a:p>
            <a:pPr defTabSz="917972">
              <a:defRPr/>
            </a:pPr>
            <a:r>
              <a:rPr kumimoji="1" lang="en-US" altLang="ja-JP" sz="1200" kern="1200" dirty="0" smtClean="0">
                <a:solidFill>
                  <a:schemeClr val="tx1"/>
                </a:solidFill>
                <a:latin typeface="+mn-lt"/>
                <a:ea typeface="+mn-ea"/>
                <a:cs typeface="+mn-cs"/>
              </a:rPr>
              <a:t>Figure 3(a) and 3(b) respectively show the temporal change of </a:t>
            </a:r>
            <a:r>
              <a:rPr kumimoji="1" lang="en-US" altLang="ja-JP" sz="1200" i="1" kern="1200" dirty="0" err="1" smtClean="0">
                <a:solidFill>
                  <a:schemeClr val="tx1"/>
                </a:solidFill>
                <a:latin typeface="+mn-lt"/>
                <a:ea typeface="+mn-ea"/>
                <a:cs typeface="+mn-cs"/>
              </a:rPr>
              <a:t>frep</a:t>
            </a:r>
            <a:r>
              <a:rPr kumimoji="1" lang="en-US" altLang="ja-JP" sz="1200" i="1" kern="1200" dirty="0" smtClean="0">
                <a:solidFill>
                  <a:schemeClr val="tx1"/>
                </a:solidFill>
                <a:latin typeface="+mn-lt"/>
                <a:ea typeface="+mn-ea"/>
                <a:cs typeface="+mn-cs"/>
              </a:rPr>
              <a:t> and </a:t>
            </a:r>
            <a:r>
              <a:rPr kumimoji="1" lang="en-US" altLang="ja-JP" sz="1200" i="1" kern="1200" dirty="0" err="1" smtClean="0">
                <a:solidFill>
                  <a:schemeClr val="tx1"/>
                </a:solidFill>
                <a:latin typeface="+mn-lt"/>
                <a:ea typeface="+mn-ea"/>
                <a:cs typeface="+mn-cs"/>
              </a:rPr>
              <a:t>fbeat</a:t>
            </a:r>
            <a:r>
              <a:rPr kumimoji="1" lang="en-US" altLang="ja-JP" sz="1200" i="1" kern="1200" dirty="0" smtClean="0">
                <a:solidFill>
                  <a:schemeClr val="tx1"/>
                </a:solidFill>
                <a:latin typeface="+mn-lt"/>
                <a:ea typeface="+mn-ea"/>
                <a:cs typeface="+mn-cs"/>
              </a:rPr>
              <a:t> when we used an active frequency multiplier chain (frequency range = 75~120 GHz, </a:t>
            </a:r>
            <a:r>
              <a:rPr kumimoji="1" lang="en-US" altLang="ja-JP" sz="1200" i="1" kern="1200" dirty="0" err="1" smtClean="0">
                <a:solidFill>
                  <a:schemeClr val="tx1"/>
                </a:solidFill>
                <a:latin typeface="+mn-lt"/>
                <a:ea typeface="+mn-ea"/>
                <a:cs typeface="+mn-cs"/>
              </a:rPr>
              <a:t>linewidth</a:t>
            </a:r>
            <a:r>
              <a:rPr kumimoji="1" lang="en-US" altLang="ja-JP" sz="1200" i="1" kern="1200" dirty="0" smtClean="0">
                <a:solidFill>
                  <a:schemeClr val="tx1"/>
                </a:solidFill>
                <a:latin typeface="+mn-lt"/>
                <a:ea typeface="+mn-ea"/>
                <a:cs typeface="+mn-cs"/>
              </a:rPr>
              <a:t> &lt; 0.6 Hz, </a:t>
            </a:r>
            <a:r>
              <a:rPr kumimoji="1" lang="en-US" altLang="ja-JP" sz="1200" i="1" kern="1200" dirty="0" err="1" smtClean="0">
                <a:solidFill>
                  <a:schemeClr val="tx1"/>
                </a:solidFill>
                <a:latin typeface="+mn-lt"/>
                <a:ea typeface="+mn-ea"/>
                <a:cs typeface="+mn-cs"/>
              </a:rPr>
              <a:t>fTHz</a:t>
            </a:r>
            <a:r>
              <a:rPr kumimoji="1" lang="en-US" altLang="ja-JP" sz="1200" i="1" kern="1200" dirty="0" smtClean="0">
                <a:solidFill>
                  <a:schemeClr val="tx1"/>
                </a:solidFill>
                <a:latin typeface="+mn-lt"/>
                <a:ea typeface="+mn-ea"/>
                <a:cs typeface="+mn-cs"/>
              </a:rPr>
              <a:t> = 100.001,004 GHz) as a test source. From </a:t>
            </a:r>
            <a:r>
              <a:rPr kumimoji="1" lang="en-US" altLang="ja-JP" sz="1200" i="1" kern="1200" dirty="0" err="1" smtClean="0">
                <a:solidFill>
                  <a:schemeClr val="tx1"/>
                </a:solidFill>
                <a:latin typeface="+mn-lt"/>
                <a:ea typeface="+mn-ea"/>
                <a:cs typeface="+mn-cs"/>
              </a:rPr>
              <a:t>fbeat_max</a:t>
            </a:r>
            <a:r>
              <a:rPr kumimoji="1" lang="en-US" altLang="ja-JP" sz="1200" i="1" kern="1200" dirty="0" smtClean="0">
                <a:solidFill>
                  <a:schemeClr val="tx1"/>
                </a:solidFill>
                <a:latin typeface="+mn-lt"/>
                <a:ea typeface="+mn-ea"/>
                <a:cs typeface="+mn-cs"/>
              </a:rPr>
              <a:t> = 998 kHz, </a:t>
            </a:r>
            <a:r>
              <a:rPr kumimoji="1" lang="en-US" altLang="ja-JP" sz="1200" i="1" kern="1200" dirty="0" err="1" smtClean="0">
                <a:solidFill>
                  <a:schemeClr val="tx1"/>
                </a:solidFill>
                <a:latin typeface="+mn-lt"/>
                <a:ea typeface="+mn-ea"/>
                <a:cs typeface="+mn-cs"/>
              </a:rPr>
              <a:t>fbeat_min</a:t>
            </a:r>
            <a:r>
              <a:rPr kumimoji="1" lang="en-US" altLang="ja-JP" sz="1200" i="1" kern="1200" dirty="0" smtClean="0">
                <a:solidFill>
                  <a:schemeClr val="tx1"/>
                </a:solidFill>
                <a:latin typeface="+mn-lt"/>
                <a:ea typeface="+mn-ea"/>
                <a:cs typeface="+mn-cs"/>
              </a:rPr>
              <a:t> = 995 kHz, </a:t>
            </a:r>
            <a:r>
              <a:rPr kumimoji="1" lang="en-US" altLang="ja-JP" sz="1200" i="1" kern="1200" dirty="0" err="1" smtClean="0">
                <a:solidFill>
                  <a:schemeClr val="tx1"/>
                </a:solidFill>
                <a:latin typeface="+mn-lt"/>
                <a:ea typeface="+mn-ea"/>
                <a:cs typeface="+mn-cs"/>
              </a:rPr>
              <a:t>frep_max</a:t>
            </a:r>
            <a:r>
              <a:rPr kumimoji="1" lang="en-US" altLang="ja-JP" sz="1200" i="1" kern="1200" dirty="0" smtClean="0">
                <a:solidFill>
                  <a:schemeClr val="tx1"/>
                </a:solidFill>
                <a:latin typeface="+mn-lt"/>
                <a:ea typeface="+mn-ea"/>
                <a:cs typeface="+mn-cs"/>
              </a:rPr>
              <a:t> = 100.000,009 MHz, and </a:t>
            </a:r>
            <a:r>
              <a:rPr kumimoji="1" lang="en-US" altLang="ja-JP" sz="1200" i="1" kern="1200" dirty="0" err="1" smtClean="0">
                <a:solidFill>
                  <a:schemeClr val="tx1"/>
                </a:solidFill>
                <a:latin typeface="+mn-lt"/>
                <a:ea typeface="+mn-ea"/>
                <a:cs typeface="+mn-cs"/>
              </a:rPr>
              <a:t>frep_min</a:t>
            </a:r>
            <a:r>
              <a:rPr kumimoji="1" lang="en-US" altLang="ja-JP" sz="1200" i="1" kern="1200" dirty="0" smtClean="0">
                <a:solidFill>
                  <a:schemeClr val="tx1"/>
                </a:solidFill>
                <a:latin typeface="+mn-lt"/>
                <a:ea typeface="+mn-ea"/>
                <a:cs typeface="+mn-cs"/>
              </a:rPr>
              <a:t> = 100.000,006 MHz in Fig. 3(a), </a:t>
            </a:r>
            <a:r>
              <a:rPr kumimoji="1" lang="en-US" altLang="ja-JP" sz="1200" i="1" kern="1200" dirty="0" err="1" smtClean="0">
                <a:solidFill>
                  <a:schemeClr val="tx1"/>
                </a:solidFill>
                <a:latin typeface="+mn-lt"/>
                <a:ea typeface="+mn-ea"/>
                <a:cs typeface="+mn-cs"/>
              </a:rPr>
              <a:t>m</a:t>
            </a:r>
            <a:r>
              <a:rPr kumimoji="1" lang="en-US" altLang="ja-JP" sz="1200" i="1" kern="1200" dirty="0" smtClean="0">
                <a:solidFill>
                  <a:schemeClr val="tx1"/>
                </a:solidFill>
                <a:latin typeface="+mn-lt"/>
                <a:ea typeface="+mn-ea"/>
                <a:cs typeface="+mn-cs"/>
              </a:rPr>
              <a:t> was determined to be 1000. Finally, we confirmed that </a:t>
            </a:r>
            <a:r>
              <a:rPr kumimoji="1" lang="en-US" altLang="ja-JP" sz="1200" i="1" kern="1200" dirty="0" err="1" smtClean="0">
                <a:solidFill>
                  <a:schemeClr val="tx1"/>
                </a:solidFill>
                <a:latin typeface="+mn-lt"/>
                <a:ea typeface="+mn-ea"/>
                <a:cs typeface="+mn-cs"/>
              </a:rPr>
              <a:t>fTHz</a:t>
            </a:r>
            <a:r>
              <a:rPr kumimoji="1" lang="en-US" altLang="ja-JP" sz="1200" i="1" kern="1200" dirty="0" smtClean="0">
                <a:solidFill>
                  <a:schemeClr val="tx1"/>
                </a:solidFill>
                <a:latin typeface="+mn-lt"/>
                <a:ea typeface="+mn-ea"/>
                <a:cs typeface="+mn-cs"/>
              </a:rPr>
              <a:t> was fluctuated around 100.001,004 GHz as shown in Fig. 3(c). The determined </a:t>
            </a:r>
            <a:r>
              <a:rPr kumimoji="1" lang="en-US" altLang="ja-JP" sz="1200" i="1" kern="1200" dirty="0" err="1" smtClean="0">
                <a:solidFill>
                  <a:schemeClr val="tx1"/>
                </a:solidFill>
                <a:latin typeface="+mn-lt"/>
                <a:ea typeface="+mn-ea"/>
                <a:cs typeface="+mn-cs"/>
              </a:rPr>
              <a:t>fTHz</a:t>
            </a:r>
            <a:r>
              <a:rPr kumimoji="1" lang="en-US" altLang="ja-JP" sz="1200" i="1" kern="1200" dirty="0" smtClean="0">
                <a:solidFill>
                  <a:schemeClr val="tx1"/>
                </a:solidFill>
                <a:latin typeface="+mn-lt"/>
                <a:ea typeface="+mn-ea"/>
                <a:cs typeface="+mn-cs"/>
              </a:rPr>
              <a:t> coincided with the configured </a:t>
            </a:r>
            <a:r>
              <a:rPr kumimoji="1" lang="en-US" altLang="ja-JP" sz="1200" i="1" kern="1200" dirty="0" err="1" smtClean="0">
                <a:solidFill>
                  <a:schemeClr val="tx1"/>
                </a:solidFill>
                <a:latin typeface="+mn-lt"/>
                <a:ea typeface="+mn-ea"/>
                <a:cs typeface="+mn-cs"/>
              </a:rPr>
              <a:t>fTHz</a:t>
            </a:r>
            <a:r>
              <a:rPr kumimoji="1" lang="en-US" altLang="ja-JP" sz="1200" i="1" kern="1200" dirty="0" smtClean="0">
                <a:solidFill>
                  <a:schemeClr val="tx1"/>
                </a:solidFill>
                <a:latin typeface="+mn-lt"/>
                <a:ea typeface="+mn-ea"/>
                <a:cs typeface="+mn-cs"/>
              </a:rPr>
              <a:t> with accuracy of 10-11.</a:t>
            </a:r>
            <a:endParaRPr lang="en-US" altLang="ja-JP" sz="1400"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40D39702-0B99-4043-A464-4D00F8E45317}" type="slidenum">
              <a:rPr kumimoji="1" lang="ja-JP" altLang="en-US" smtClean="0"/>
              <a:pPr/>
              <a:t>13</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8909091"/>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We next m</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o</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nitor the four-step large fl</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u</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ctu</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tion in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fTHz</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Even though the CW-THz wave move 200 MHz acr</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o</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ss comb mode, the m and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fTHz</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were corr</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ctly determined. This result </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i</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ndic</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tes a high pot</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ntial for real-time m</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o</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nitoring of large fluctuation such as mode hopping in CW-THz sources.</a:t>
            </a:r>
            <a:endParaRPr kumimoji="1" lang="ja-JP" altLang="en-US" sz="1400"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40D39702-0B99-4043-A464-4D00F8E45317}" type="slidenum">
              <a:rPr kumimoji="1" lang="ja-JP" altLang="en-US" smtClean="0"/>
              <a:pPr/>
              <a:t>14</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5850885"/>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In summary, </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we developed compact and robust probing head using fiber optics and AMP-IC-integrated PCA. Furthermore, </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we demonstrate real-time absolute</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frequency measurement </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using a</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free-running laser</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This experimental result is shown here. Thank you for your attention.</a:t>
            </a:r>
            <a:endParaRPr kumimoji="1" lang="en-US" altLang="ja-JP" sz="1400" baseline="0" dirty="0" smtClean="0">
              <a:latin typeface="Times New Roman" panose="02020603050405020304" pitchFamily="18" charset="0"/>
              <a:cs typeface="Times New Roman" panose="02020603050405020304" pitchFamily="18" charset="0"/>
            </a:endParaRPr>
          </a:p>
          <a:p>
            <a:endParaRPr kumimoji="1" lang="en-US" altLang="ja-JP" sz="1400" baseline="0" dirty="0" smtClean="0">
              <a:latin typeface="Times New Roman" panose="02020603050405020304" pitchFamily="18" charset="0"/>
              <a:cs typeface="Times New Roman" panose="02020603050405020304" pitchFamily="18" charset="0"/>
            </a:endParaRPr>
          </a:p>
          <a:p>
            <a:endParaRPr kumimoji="1" lang="ja-JP" altLang="en-US" sz="1400"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pPr/>
              <a:t>15</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92397813"/>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Also, we empl</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o</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yed H</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i</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lbert tr</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nsform</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tion to extr</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ct </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i</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nstant</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neous values of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fbeat</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from the temporal waveform measured by a fast digitizer. H</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i</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lbert tr</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nsform</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tion c</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o</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nverts the signal F(t) measured in the real dom</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in into the signal G(t) in the im</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gin</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ry domain. The compl</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x function of F(t)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iG</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 gives the </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nalytic signal Z(t).</a:t>
            </a:r>
            <a:endParaRPr kumimoji="1" lang="ja-JP" altLang="ja-JP" sz="1400" kern="1200" dirty="0" smtClean="0">
              <a:solidFill>
                <a:schemeClr val="tx1"/>
              </a:solidFill>
              <a:effectLst/>
              <a:latin typeface="Times New Roman" panose="02020603050405020304" pitchFamily="18" charset="0"/>
              <a:cs typeface="Times New Roman" panose="02020603050405020304" pitchFamily="18" charset="0"/>
            </a:endParaRPr>
          </a:p>
          <a:p>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The </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i</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nstant</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neous frequency f can be calculated by these two equ</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tions. Therefore, the instantaneous frequency can be obtained from the temporal waveform.</a:t>
            </a:r>
            <a:endParaRPr kumimoji="1" lang="en-US" altLang="ja-JP" sz="1400" baseline="0" dirty="0" smtClean="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40D39702-0B99-4043-A464-4D00F8E45317}" type="slidenum">
              <a:rPr kumimoji="1" lang="ja-JP" altLang="en-US" smtClean="0"/>
              <a:pPr/>
              <a:t>16</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09429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D757D5AA-F332-443F-9AEB-C70FF72CC8B0}" type="slidenum">
              <a:rPr lang="en-US" altLang="ja-JP" sz="1200" smtClean="0"/>
              <a:pPr eaLnBrk="1" hangingPunct="1"/>
              <a:t>2</a:t>
            </a:fld>
            <a:endParaRPr lang="en-US" altLang="ja-JP" sz="1200" smtClean="0"/>
          </a:p>
        </p:txBody>
      </p:sp>
      <p:sp>
        <p:nvSpPr>
          <p:cNvPr id="54275" name="Rectangle 2"/>
          <p:cNvSpPr>
            <a:spLocks noGrp="1" noRot="1" noChangeAspect="1" noChangeArrowheads="1" noTextEdit="1"/>
          </p:cNvSpPr>
          <p:nvPr>
            <p:ph type="sldImg"/>
          </p:nvPr>
        </p:nvSpPr>
        <p:spPr>
          <a:xfrm>
            <a:off x="1090613" y="860425"/>
            <a:ext cx="4618037" cy="3462338"/>
          </a:xfrm>
          <a:ln w="12700" cap="flat">
            <a:solidFill>
              <a:schemeClr val="tx1"/>
            </a:solidFill>
          </a:ln>
        </p:spPr>
      </p:sp>
      <p:sp>
        <p:nvSpPr>
          <p:cNvPr id="54276" name="Rectangle 3"/>
          <p:cNvSpPr>
            <a:spLocks noGrp="1" noChangeArrowheads="1"/>
          </p:cNvSpPr>
          <p:nvPr>
            <p:ph type="body" idx="1"/>
          </p:nvPr>
        </p:nvSpPr>
        <p:spPr>
          <a:xfrm>
            <a:off x="970877" y="4699799"/>
            <a:ext cx="5339007" cy="4773502"/>
          </a:xfrm>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2075" tIns="47625" rIns="92075" bIns="47625"/>
          <a:lstStyle/>
          <a:p>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Along with r</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cent pr</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o</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gress in CW-THz s</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o</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urces such as THz-QCL and UTC-PD, the requirements of frequency measurement of CW-THz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wave(radiation</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have incr</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ased in v</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rious applic</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tions. Conv</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ntionally, el</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ctrical heterodyne method and optical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interferometric</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method have been often used for frequency measurement of CW-THz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wave(radiation</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However, these methods req</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u</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ire cry</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o</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g</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nic cooling of mixers or detectors to suppr</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ss thermal noise. Therefore, frequency measurement of CW-THz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wave(radiation</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without the need for cry</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o</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g</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nic cooling is strongly req</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u</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ired.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532D99E7-9B5B-4A90-9895-306BA5D2E982}" type="slidenum">
              <a:rPr lang="en-US" altLang="ja-JP" sz="1200" smtClean="0"/>
              <a:pPr eaLnBrk="1" hangingPunct="1"/>
              <a:t>3</a:t>
            </a:fld>
            <a:endParaRPr lang="en-US" altLang="ja-JP" sz="1200" smtClean="0"/>
          </a:p>
        </p:txBody>
      </p:sp>
      <p:sp>
        <p:nvSpPr>
          <p:cNvPr id="57347" name="Rectangle 2"/>
          <p:cNvSpPr>
            <a:spLocks noGrp="1" noRot="1" noChangeAspect="1" noChangeArrowheads="1" noTextEdit="1"/>
          </p:cNvSpPr>
          <p:nvPr>
            <p:ph type="sldImg"/>
          </p:nvPr>
        </p:nvSpPr>
        <p:spPr>
          <a:xfrm>
            <a:off x="1090613" y="860425"/>
            <a:ext cx="4618037" cy="3462338"/>
          </a:xfrm>
          <a:ln w="12700" cap="flat">
            <a:solidFill>
              <a:schemeClr val="tx1"/>
            </a:solidFill>
          </a:ln>
        </p:spPr>
      </p:sp>
      <p:sp>
        <p:nvSpPr>
          <p:cNvPr id="57348" name="Rectangle 3"/>
          <p:cNvSpPr>
            <a:spLocks noGrp="1" noChangeArrowheads="1"/>
          </p:cNvSpPr>
          <p:nvPr>
            <p:ph type="body" idx="1"/>
          </p:nvPr>
        </p:nvSpPr>
        <p:spPr>
          <a:xfrm>
            <a:off x="970877" y="4699799"/>
            <a:ext cx="5339007" cy="4773502"/>
          </a:xfrm>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2075" tIns="47625" rIns="92075" bIns="47625"/>
          <a:lstStyle/>
          <a:p>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So, we developed THz-comb-referenced frequency measurement.</a:t>
            </a:r>
            <a:endParaRPr kumimoji="1" lang="ja-JP" altLang="ja-JP" sz="1400" kern="1200" dirty="0" smtClean="0">
              <a:solidFill>
                <a:schemeClr val="tx1"/>
              </a:solidFill>
              <a:effectLst/>
              <a:latin typeface="Times New Roman" panose="02020603050405020304" pitchFamily="18" charset="0"/>
              <a:cs typeface="Times New Roman" panose="02020603050405020304" pitchFamily="18" charset="0"/>
            </a:endParaRPr>
          </a:p>
          <a:p>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Here is the pr</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i</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nciple of this</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method.</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This</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method</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is based on heterodyne techn</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i</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que. Comp</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red with the el</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ctrical heterodyne technique, </a:t>
            </a:r>
          </a:p>
          <a:p>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We used PCA as a heterodyne receiver</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This results in high</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and </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broadband spectral s</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nsit</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i</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vity in the THz region without the need for cryogenic cooling. Another difference is the use of a PC-THz comb as a local oscillator. </a:t>
            </a:r>
            <a:endParaRPr kumimoji="1" lang="ja-JP" altLang="ja-JP" sz="1400" kern="1200" dirty="0" smtClean="0">
              <a:solidFill>
                <a:schemeClr val="tx1"/>
              </a:solidFill>
              <a:effectLst/>
              <a:latin typeface="Times New Roman" panose="02020603050405020304" pitchFamily="18" charset="0"/>
              <a:cs typeface="Times New Roman" panose="02020603050405020304" pitchFamily="18" charset="0"/>
            </a:endParaRPr>
          </a:p>
          <a:p>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The right part shows spectral behavior of this method. When an optical comb with mode-locked frequency of f is </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i</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ncident on the antenna gap, the PC-THz comb is induced in the PCA. Then a measured CW-THz wave is ind</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u</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ced on the PCA. As a result, PC mixing generates a group of beat signals in the RF region. Please focus on a beat signal at the lowest frequency. This beat signal is generated by mixing this CW-THz wave and this mf. Th</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refore, the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a:t>
            </a:r>
            <a:r>
              <a:rPr kumimoji="1" lang="en-US" altLang="ja-JP" sz="1400" kern="1200" baseline="-25000" dirty="0" err="1" smtClean="0">
                <a:solidFill>
                  <a:schemeClr val="tx1"/>
                </a:solidFill>
                <a:effectLst/>
                <a:latin typeface="Times New Roman" panose="02020603050405020304" pitchFamily="18" charset="0"/>
                <a:cs typeface="Times New Roman" panose="02020603050405020304" pitchFamily="18" charset="0"/>
              </a:rPr>
              <a:t>THz</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is given by this equ</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tion. The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a:t>
            </a:r>
            <a:r>
              <a:rPr kumimoji="1" lang="en-US" altLang="ja-JP" sz="1400" kern="1200" baseline="-25000" dirty="0" err="1" smtClean="0">
                <a:solidFill>
                  <a:schemeClr val="tx1"/>
                </a:solidFill>
                <a:effectLst/>
                <a:latin typeface="Times New Roman" panose="02020603050405020304" pitchFamily="18" charset="0"/>
                <a:cs typeface="Times New Roman" panose="02020603050405020304" pitchFamily="18" charset="0"/>
              </a:rPr>
              <a:t>rep</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and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a:t>
            </a:r>
            <a:r>
              <a:rPr kumimoji="1" lang="en-US" altLang="ja-JP" sz="1400" kern="1200" baseline="-25000" dirty="0" err="1" smtClean="0">
                <a:solidFill>
                  <a:schemeClr val="tx1"/>
                </a:solidFill>
                <a:effectLst/>
                <a:latin typeface="Times New Roman" panose="02020603050405020304" pitchFamily="18" charset="0"/>
                <a:cs typeface="Times New Roman" panose="02020603050405020304" pitchFamily="18" charset="0"/>
              </a:rPr>
              <a:t>beat</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can be </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asily measured with RF spectrum analyzer or frequency counter. To obtain the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a:t>
            </a:r>
            <a:r>
              <a:rPr kumimoji="1" lang="en-US" altLang="ja-JP" sz="1400" kern="1200" baseline="-25000" dirty="0" err="1" smtClean="0">
                <a:solidFill>
                  <a:schemeClr val="tx1"/>
                </a:solidFill>
                <a:effectLst/>
                <a:latin typeface="Times New Roman" panose="02020603050405020304" pitchFamily="18" charset="0"/>
                <a:cs typeface="Times New Roman" panose="02020603050405020304" pitchFamily="18" charset="0"/>
              </a:rPr>
              <a:t>THz</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 we have to det</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rmine the m and sign of the </a:t>
            </a:r>
            <a:r>
              <a:rPr kumimoji="1" lang="en-US" altLang="ja-JP" sz="1400" kern="1200" dirty="0" err="1" smtClean="0">
                <a:solidFill>
                  <a:schemeClr val="tx1"/>
                </a:solidFill>
                <a:effectLst/>
                <a:latin typeface="Times New Roman" panose="02020603050405020304" pitchFamily="18" charset="0"/>
                <a:cs typeface="Times New Roman" panose="02020603050405020304" pitchFamily="18" charset="0"/>
              </a:rPr>
              <a:t>f</a:t>
            </a:r>
            <a:r>
              <a:rPr kumimoji="1" lang="en-US" altLang="ja-JP" sz="1400" kern="1200" baseline="-25000" dirty="0" err="1" smtClean="0">
                <a:solidFill>
                  <a:schemeClr val="tx1"/>
                </a:solidFill>
                <a:effectLst/>
                <a:latin typeface="Times New Roman" panose="02020603050405020304" pitchFamily="18" charset="0"/>
                <a:cs typeface="Times New Roman" panose="02020603050405020304" pitchFamily="18" charset="0"/>
              </a:rPr>
              <a:t>beat</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a:t>
            </a:r>
          </a:p>
          <a:p>
            <a:endParaRPr kumimoji="1" lang="en-US" altLang="ja-JP" sz="1400" kern="1200" dirty="0" smtClean="0">
              <a:solidFill>
                <a:schemeClr val="tx1"/>
              </a:solidFill>
              <a:effectLst/>
              <a:latin typeface="Times New Roman" panose="02020603050405020304" pitchFamily="18" charset="0"/>
              <a:ea typeface="ＭＳ Ｐ明朝" pitchFamily="1" charset="-128"/>
              <a:cs typeface="Times New Roman" panose="02020603050405020304" pitchFamily="18" charset="0"/>
            </a:endParaRPr>
          </a:p>
          <a:p>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Comp</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a</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red with the el</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ctrical heterodyne technique, a key difference is that the PCA is used as a heterodyne receiver. This results in high, broadband spectral s</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e</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nsit</a:t>
            </a:r>
            <a:r>
              <a:rPr kumimoji="1" lang="en-US" altLang="ja-JP" sz="1400" b="1" kern="1200" dirty="0" smtClean="0">
                <a:solidFill>
                  <a:schemeClr val="tx1"/>
                </a:solidFill>
                <a:effectLst/>
                <a:latin typeface="Times New Roman" panose="02020603050405020304" pitchFamily="18" charset="0"/>
                <a:cs typeface="Times New Roman" panose="02020603050405020304" pitchFamily="18" charset="0"/>
              </a:rPr>
              <a:t>i</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vity in the THz region without the need for cryogenic cooling. Another difference is the use of a PC-THz comb as a local oscillator. </a:t>
            </a:r>
            <a:endParaRPr lang="en-US" altLang="ja-JP" sz="1400" dirty="0" smtClean="0">
              <a:latin typeface="Times New Roman" panose="02020603050405020304" pitchFamily="18" charset="0"/>
              <a:ea typeface="ＭＳ Ｐ明朝" pitchFamily="1" charset="-128"/>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However, there</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were two problems of previous studies for practical use. First, the probing head using free-space optics and external current preamplifier is bulky and complicated. Second, precisely stabilized femtosecond laser has to be used to generate precise PC-THz comb. This results in expensive and delicate apparatus for practical use.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At the present talk. First, we developed compact and robust probing head using fiber optics and AMP-IC-integrated PCA. Furthermore, </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we demonstrate real-time absolute</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frequency measurement </a:t>
            </a:r>
            <a:r>
              <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rPr>
              <a:t>using a</a:t>
            </a:r>
            <a:r>
              <a:rPr kumimoji="1" lang="en-US" altLang="ja-JP" sz="1400" kern="1200" baseline="0" dirty="0" smtClean="0">
                <a:solidFill>
                  <a:schemeClr val="tx1"/>
                </a:solidFill>
                <a:effectLst/>
                <a:latin typeface="Times New Roman" panose="02020603050405020304" pitchFamily="18" charset="0"/>
                <a:cs typeface="Times New Roman" panose="02020603050405020304" pitchFamily="18" charset="0"/>
              </a:rPr>
              <a:t> free-running laser.</a:t>
            </a:r>
            <a:endParaRPr kumimoji="1" lang="en-US" altLang="ja-JP" sz="1400" kern="1200" dirty="0" smtClean="0">
              <a:solidFill>
                <a:schemeClr val="tx1"/>
              </a:solidFill>
              <a:effectLst/>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4B690E9-9CBE-427E-B825-B457CC63A2C2}" type="slidenum">
              <a:rPr kumimoji="1" lang="ja-JP" altLang="en-US" smtClean="0"/>
              <a:pPr/>
              <a:t>4</a:t>
            </a:fld>
            <a:endParaRPr kumimoji="1" lang="ja-JP"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738739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Compact and robust probing head using fiber optics and AMP-IC-integrated PCA module</a:t>
            </a:r>
            <a:endParaRPr kumimoji="1" lang="ja-JP" altLang="en-US" dirty="0"/>
          </a:p>
        </p:txBody>
      </p:sp>
      <p:sp>
        <p:nvSpPr>
          <p:cNvPr id="4" name="スライド番号プレースホルダー 3"/>
          <p:cNvSpPr>
            <a:spLocks noGrp="1"/>
          </p:cNvSpPr>
          <p:nvPr>
            <p:ph type="sldNum" sz="quarter" idx="10"/>
          </p:nvPr>
        </p:nvSpPr>
        <p:spPr/>
        <p:txBody>
          <a:bodyPr/>
          <a:lstStyle/>
          <a:p>
            <a:fld id="{7D16D676-1D10-47FA-8411-9BAA98E5CBAF}" type="slidenum">
              <a:rPr kumimoji="1" lang="ja-JP" altLang="en-US" smtClean="0"/>
              <a:pPr/>
              <a:t>5</a:t>
            </a:fld>
            <a:endParaRPr kumimoji="1" lang="ja-JP"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310392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effectLst/>
              </a:rPr>
              <a:t>In the previous</a:t>
            </a:r>
            <a:r>
              <a:rPr lang="en-US" altLang="ja-JP" baseline="0" dirty="0" smtClean="0">
                <a:effectLst/>
              </a:rPr>
              <a:t> researches, LT-</a:t>
            </a:r>
            <a:r>
              <a:rPr lang="en-US" altLang="ja-JP" baseline="0" dirty="0" err="1" smtClean="0">
                <a:effectLst/>
              </a:rPr>
              <a:t>GaAs(</a:t>
            </a:r>
            <a:r>
              <a:rPr lang="en-US" altLang="ja-JP" dirty="0" err="1" smtClean="0"/>
              <a:t>gallium</a:t>
            </a:r>
            <a:r>
              <a:rPr lang="en-US" altLang="ja-JP" dirty="0" smtClean="0"/>
              <a:t> arsenide</a:t>
            </a:r>
            <a:r>
              <a:rPr lang="en-US" altLang="ja-JP" baseline="0" dirty="0" smtClean="0">
                <a:effectLst/>
              </a:rPr>
              <a:t>)-PCA has been used in combination with in the probing head, making it difficult to construct the compact probing head. If LT-</a:t>
            </a:r>
            <a:r>
              <a:rPr lang="en-US" altLang="ja-JP" baseline="0" dirty="0" err="1" smtClean="0">
                <a:effectLst/>
              </a:rPr>
              <a:t>GaAs</a:t>
            </a:r>
            <a:r>
              <a:rPr lang="en-US" altLang="ja-JP" baseline="0" dirty="0" smtClean="0">
                <a:effectLst/>
              </a:rPr>
              <a:t>-PCA  can be directly excited by 1.5-µm light, the more compact probing head will be constructed without the need for the free-space optics. To evaluate the potential of 1.5-µm excitation, we compared the detection sensitivity of PCA, namely PCA resistance, between 0.8-µm excitation and 1.5-µm excitation with respect to incident power like here. To achieve the same sensitivity as the 0.8-µm light excitation, 10-times larger power is required for 1.5-µm light. However, considering SHG conversion efficiency of 〜10%, sensitivity at 1.5μm excitation is comparable to that at 0.8μm.</a:t>
            </a:r>
          </a:p>
        </p:txBody>
      </p:sp>
      <p:sp>
        <p:nvSpPr>
          <p:cNvPr id="4" name="スライド番号プレースホルダー 3"/>
          <p:cNvSpPr>
            <a:spLocks noGrp="1"/>
          </p:cNvSpPr>
          <p:nvPr>
            <p:ph type="sldNum" sz="quarter" idx="10"/>
          </p:nvPr>
        </p:nvSpPr>
        <p:spPr/>
        <p:txBody>
          <a:bodyPr/>
          <a:lstStyle/>
          <a:p>
            <a:fld id="{7D16D676-1D10-47FA-8411-9BAA98E5CBAF}" type="slidenum">
              <a:rPr kumimoji="1" lang="ja-JP" altLang="en-US" smtClean="0"/>
              <a:pPr/>
              <a:t>6</a:t>
            </a:fld>
            <a:endParaRPr kumimoji="1" lang="ja-JP"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935797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Such direct excitation of PCA by 1.5</a:t>
            </a:r>
            <a:r>
              <a:rPr kumimoji="1" lang="en-US" altLang="ja-JP" baseline="0" dirty="0" smtClean="0"/>
              <a:t> µm light enables lens-less coupling of 1.5-µm fiber laser output on PCA because the gap interval in PCA is comparable to diameter of the probe light. We achieved the </a:t>
            </a:r>
            <a:r>
              <a:rPr lang="en-US" altLang="ja-JP" sz="1200" dirty="0" smtClean="0">
                <a:solidFill>
                  <a:schemeClr val="bg1"/>
                </a:solidFill>
              </a:rPr>
              <a:t>lens-less coupling of the fiber end by adhesive without the need for any optics.</a:t>
            </a:r>
            <a:endParaRPr lang="en-US" altLang="ja-JP" sz="1200" baseline="0" dirty="0" smtClean="0">
              <a:solidFill>
                <a:schemeClr val="bg1"/>
              </a:solidFill>
            </a:endParaRPr>
          </a:p>
          <a:p>
            <a:r>
              <a:rPr kumimoji="1" lang="en-US" altLang="ja-JP" sz="1200" baseline="0" dirty="0" smtClean="0">
                <a:solidFill>
                  <a:schemeClr val="bg1"/>
                </a:solidFill>
              </a:rPr>
              <a:t>Furthermore, we integrated the current preamplifier IC, </a:t>
            </a:r>
            <a:r>
              <a:rPr kumimoji="1" lang="en-US" altLang="ja-JP" sz="1200" u="sng" baseline="0" dirty="0" smtClean="0">
                <a:solidFill>
                  <a:srgbClr val="FF0000"/>
                </a:solidFill>
              </a:rPr>
              <a:t>whose</a:t>
            </a:r>
            <a:r>
              <a:rPr kumimoji="1" lang="en-US" altLang="ja-JP" sz="1200" baseline="0" dirty="0" smtClean="0">
                <a:solidFill>
                  <a:schemeClr val="bg1"/>
                </a:solidFill>
              </a:rPr>
              <a:t> specification is here, into the probing head.</a:t>
            </a:r>
          </a:p>
          <a:p>
            <a:r>
              <a:rPr kumimoji="1" lang="en-US" altLang="ja-JP" sz="1200" baseline="0" dirty="0" smtClean="0">
                <a:solidFill>
                  <a:schemeClr val="bg1"/>
                </a:solidFill>
              </a:rPr>
              <a:t>In this way, the compact and robust probing head was achieved.</a:t>
            </a:r>
            <a:endParaRPr kumimoji="1" lang="ja-JP" altLang="en-US" dirty="0"/>
          </a:p>
        </p:txBody>
      </p:sp>
      <p:sp>
        <p:nvSpPr>
          <p:cNvPr id="4" name="スライド番号プレースホルダー 3"/>
          <p:cNvSpPr>
            <a:spLocks noGrp="1"/>
          </p:cNvSpPr>
          <p:nvPr>
            <p:ph type="sldNum" sz="quarter" idx="10"/>
          </p:nvPr>
        </p:nvSpPr>
        <p:spPr/>
        <p:txBody>
          <a:bodyPr/>
          <a:lstStyle/>
          <a:p>
            <a:fld id="{7D16D676-1D10-47FA-8411-9BAA98E5CBAF}" type="slidenum">
              <a:rPr kumimoji="1" lang="ja-JP" altLang="en-US" smtClean="0"/>
              <a:pPr/>
              <a:t>7</a:t>
            </a:fld>
            <a:endParaRPr kumimoji="1" lang="ja-JP"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392190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最初に何をするかの説明　開発した装置で</a:t>
            </a:r>
            <a:r>
              <a:rPr kumimoji="1" lang="en-US" altLang="ja-JP" dirty="0" smtClean="0"/>
              <a:t>THz</a:t>
            </a:r>
            <a:r>
              <a:rPr kumimoji="1" lang="ja-JP" altLang="en-US" dirty="0" smtClean="0"/>
              <a:t>スペアナの実験を行った。</a:t>
            </a:r>
            <a:endParaRPr kumimoji="1" lang="en-US" altLang="ja-JP" dirty="0" smtClean="0"/>
          </a:p>
          <a:p>
            <a:endParaRPr kumimoji="1" lang="en-US" altLang="ja-JP" dirty="0" smtClean="0"/>
          </a:p>
          <a:p>
            <a:r>
              <a:rPr kumimoji="1" lang="en-US" altLang="ja-JP" dirty="0" smtClean="0"/>
              <a:t>Left</a:t>
            </a:r>
            <a:r>
              <a:rPr kumimoji="1" lang="en-US" altLang="ja-JP" baseline="0" dirty="0" smtClean="0"/>
              <a:t> shows experimental setup. </a:t>
            </a:r>
            <a:r>
              <a:rPr kumimoji="1" lang="en-US" altLang="ja-JP" baseline="0" dirty="0" err="1" smtClean="0"/>
              <a:t>Photocarrier</a:t>
            </a:r>
            <a:r>
              <a:rPr kumimoji="1" lang="en-US" altLang="ja-JP" baseline="0" dirty="0" smtClean="0"/>
              <a:t> THz comb with frequency spacing of 56 MHz was induced in the PCA for THz detection by focusing the laser light on to PCA. Then, a measured CW-THz radiation around 0,1 THz was incident onto the PCA. Photoconductive mixing of PC-THz comb with CW-THz radiation generates a beat signal between them in RF region. The resulting SNR of beat signal was achieved to 45 dB, which is sufficient to determined the absolute frequency correctly.</a:t>
            </a:r>
            <a:endParaRPr kumimoji="1" lang="ja-JP" altLang="en-US" dirty="0"/>
          </a:p>
        </p:txBody>
      </p:sp>
      <p:sp>
        <p:nvSpPr>
          <p:cNvPr id="4" name="スライド番号プレースホルダー 3"/>
          <p:cNvSpPr>
            <a:spLocks noGrp="1"/>
          </p:cNvSpPr>
          <p:nvPr>
            <p:ph type="sldNum" sz="quarter" idx="10"/>
          </p:nvPr>
        </p:nvSpPr>
        <p:spPr/>
        <p:txBody>
          <a:bodyPr/>
          <a:lstStyle/>
          <a:p>
            <a:fld id="{7D16D676-1D10-47FA-8411-9BAA98E5CBAF}" type="slidenum">
              <a:rPr kumimoji="1" lang="ja-JP" altLang="en-US" smtClean="0"/>
              <a:pPr/>
              <a:t>8</a:t>
            </a:fld>
            <a:endParaRPr kumimoji="1" lang="ja-JP"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392190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a:t>
            </a:r>
            <a:r>
              <a:rPr kumimoji="1" lang="en-US" altLang="ja-JP" baseline="0" dirty="0" smtClean="0"/>
              <a:t>, </a:t>
            </a:r>
            <a:r>
              <a:rPr kumimoji="1" lang="en-US" altLang="ja-JP" dirty="0" smtClean="0"/>
              <a:t>Real-time,</a:t>
            </a:r>
            <a:r>
              <a:rPr kumimoji="1" lang="en-US" altLang="ja-JP" baseline="0" dirty="0" smtClean="0"/>
              <a:t> absolute frequency measurement using a free-running laser</a:t>
            </a:r>
            <a:endParaRPr kumimoji="1" lang="ja-JP" altLang="en-US" dirty="0"/>
          </a:p>
        </p:txBody>
      </p:sp>
      <p:sp>
        <p:nvSpPr>
          <p:cNvPr id="4" name="スライド番号プレースホルダー 3"/>
          <p:cNvSpPr>
            <a:spLocks noGrp="1"/>
          </p:cNvSpPr>
          <p:nvPr>
            <p:ph type="sldNum" sz="quarter" idx="10"/>
          </p:nvPr>
        </p:nvSpPr>
        <p:spPr/>
        <p:txBody>
          <a:bodyPr/>
          <a:lstStyle/>
          <a:p>
            <a:fld id="{7D16D676-1D10-47FA-8411-9BAA98E5CBAF}" type="slidenum">
              <a:rPr kumimoji="1" lang="ja-JP" altLang="en-US" smtClean="0"/>
              <a:pPr/>
              <a:t>9</a:t>
            </a:fld>
            <a:endParaRPr kumimoji="1" lang="ja-JP" alt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3103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pPr/>
              <a:t>15.12.31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pPr/>
              <a:t>‹#›</a:t>
            </a:fld>
            <a:endParaRPr kumimoji="1" lang="ja-JP"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pPr/>
              <a:t>15.12.31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pPr/>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pPr/>
              <a:t>15.12.31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pPr/>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CD0B313A-0F31-41EA-B852-9F5A9B64A38F}" type="datetimeFigureOut">
              <a:rPr kumimoji="1" lang="ja-JP" altLang="en-US" smtClean="0"/>
              <a:pPr/>
              <a:t>15.12.31</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87769F08-6A70-4E0A-86CA-A0EB24DEC4D1}"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05921BB-A563-4251-9EB4-4E6BE9610801}" type="datetimeFigureOut">
              <a:rPr kumimoji="1" lang="ja-JP" altLang="en-US" smtClean="0"/>
              <a:pPr/>
              <a:t>15.12.31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F1148C-3813-45C0-9E71-2DFDFC28B28B}"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45699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05921BB-A563-4251-9EB4-4E6BE9610801}" type="datetimeFigureOut">
              <a:rPr kumimoji="1" lang="ja-JP" altLang="en-US" smtClean="0"/>
              <a:pPr/>
              <a:t>15.12.31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F1148C-3813-45C0-9E71-2DFDFC28B28B}"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2068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05921BB-A563-4251-9EB4-4E6BE9610801}" type="datetimeFigureOut">
              <a:rPr kumimoji="1" lang="ja-JP" altLang="en-US" smtClean="0"/>
              <a:pPr/>
              <a:t>15.12.31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F1148C-3813-45C0-9E71-2DFDFC28B28B}"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64942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05921BB-A563-4251-9EB4-4E6BE9610801}" type="datetimeFigureOut">
              <a:rPr kumimoji="1" lang="ja-JP" altLang="en-US" smtClean="0"/>
              <a:pPr/>
              <a:t>15.12.31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F1148C-3813-45C0-9E71-2DFDFC28B28B}"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79938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05921BB-A563-4251-9EB4-4E6BE9610801}" type="datetimeFigureOut">
              <a:rPr kumimoji="1" lang="ja-JP" altLang="en-US" smtClean="0"/>
              <a:pPr/>
              <a:t>15.12.31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EF1148C-3813-45C0-9E71-2DFDFC28B28B}"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60512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05921BB-A563-4251-9EB4-4E6BE9610801}" type="datetimeFigureOut">
              <a:rPr kumimoji="1" lang="ja-JP" altLang="en-US" smtClean="0"/>
              <a:pPr/>
              <a:t>15.12.31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EF1148C-3813-45C0-9E71-2DFDFC28B28B}"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26764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05921BB-A563-4251-9EB4-4E6BE9610801}" type="datetimeFigureOut">
              <a:rPr kumimoji="1" lang="ja-JP" altLang="en-US" smtClean="0"/>
              <a:pPr/>
              <a:t>15.12.31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EF1148C-3813-45C0-9E71-2DFDFC28B28B}"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044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pPr/>
              <a:t>15.12.31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pPr/>
              <a:t>‹#›</a:t>
            </a:fld>
            <a:endParaRPr kumimoji="1" lang="ja-JP" alt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05921BB-A563-4251-9EB4-4E6BE9610801}" type="datetimeFigureOut">
              <a:rPr kumimoji="1" lang="ja-JP" altLang="en-US" smtClean="0"/>
              <a:pPr/>
              <a:t>15.12.31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F1148C-3813-45C0-9E71-2DFDFC28B28B}"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5622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05921BB-A563-4251-9EB4-4E6BE9610801}" type="datetimeFigureOut">
              <a:rPr kumimoji="1" lang="ja-JP" altLang="en-US" smtClean="0"/>
              <a:pPr/>
              <a:t>15.12.31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F1148C-3813-45C0-9E71-2DFDFC28B28B}"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73480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05921BB-A563-4251-9EB4-4E6BE9610801}" type="datetimeFigureOut">
              <a:rPr kumimoji="1" lang="ja-JP" altLang="en-US" smtClean="0"/>
              <a:pPr/>
              <a:t>15.12.31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F1148C-3813-45C0-9E71-2DFDFC28B28B}"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5475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05921BB-A563-4251-9EB4-4E6BE9610801}" type="datetimeFigureOut">
              <a:rPr kumimoji="1" lang="ja-JP" altLang="en-US" smtClean="0"/>
              <a:pPr/>
              <a:t>15.12.31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F1148C-3813-45C0-9E71-2DFDFC28B28B}"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7054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pPr/>
              <a:t>15.12.31</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pPr/>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CD0B313A-0F31-41EA-B852-9F5A9B64A38F}" type="datetimeFigureOut">
              <a:rPr kumimoji="1" lang="ja-JP" altLang="en-US" smtClean="0"/>
              <a:pPr/>
              <a:t>15.12.31</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87769F08-6A70-4E0A-86CA-A0EB24DEC4D1}" type="slidenum">
              <a:rPr kumimoji="1" lang="ja-JP" altLang="en-US" smtClean="0"/>
              <a:pPr/>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CD0B313A-0F31-41EA-B852-9F5A9B64A38F}" type="datetimeFigureOut">
              <a:rPr kumimoji="1" lang="ja-JP" altLang="en-US" smtClean="0"/>
              <a:pPr/>
              <a:t>15.12.31</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87769F08-6A70-4E0A-86CA-A0EB24DEC4D1}" type="slidenum">
              <a:rPr kumimoji="1" lang="ja-JP" altLang="en-US" smtClean="0"/>
              <a:pPr/>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D0B313A-0F31-41EA-B852-9F5A9B64A38F}" type="datetimeFigureOut">
              <a:rPr kumimoji="1" lang="ja-JP" altLang="en-US" smtClean="0"/>
              <a:pPr/>
              <a:t>15.12.31</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87769F08-6A70-4E0A-86CA-A0EB24DEC4D1}" type="slidenum">
              <a:rPr kumimoji="1" lang="ja-JP" altLang="en-US" smtClean="0"/>
              <a:pPr/>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CD0B313A-0F31-41EA-B852-9F5A9B64A38F}" type="datetimeFigureOut">
              <a:rPr kumimoji="1" lang="ja-JP" altLang="en-US" smtClean="0"/>
              <a:pPr/>
              <a:t>15.12.31</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87769F08-6A70-4E0A-86CA-A0EB24DEC4D1}" type="slidenum">
              <a:rPr kumimoji="1" lang="ja-JP" altLang="en-US" smtClean="0"/>
              <a:pPr/>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D0B313A-0F31-41EA-B852-9F5A9B64A38F}" type="datetimeFigureOut">
              <a:rPr kumimoji="1" lang="ja-JP" altLang="en-US" smtClean="0"/>
              <a:pPr/>
              <a:t>15.12.31</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87769F08-6A70-4E0A-86CA-A0EB24DEC4D1}" type="slidenum">
              <a:rPr kumimoji="1" lang="ja-JP" altLang="en-US" smtClean="0"/>
              <a:pPr/>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D0B313A-0F31-41EA-B852-9F5A9B64A38F}" type="datetimeFigureOut">
              <a:rPr kumimoji="1" lang="ja-JP" altLang="en-US" smtClean="0"/>
              <a:pPr/>
              <a:t>15.12.31</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87769F08-6A70-4E0A-86CA-A0EB24DEC4D1}" type="slidenum">
              <a:rPr kumimoji="1" lang="ja-JP" altLang="en-US" smtClean="0"/>
              <a:pPr/>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CD0B313A-0F31-41EA-B852-9F5A9B64A38F}" type="datetimeFigureOut">
              <a:rPr kumimoji="1" lang="ja-JP" altLang="en-US" smtClean="0"/>
              <a:pPr/>
              <a:t>15.12.31</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87769F08-6A70-4E0A-86CA-A0EB24DEC4D1}" type="slidenum">
              <a:rPr kumimoji="1" lang="ja-JP" altLang="en-US" smtClean="0"/>
              <a:pPr/>
              <a:t>‹#›</a:t>
            </a:fld>
            <a:endParaRPr kumimoji="1" lang="ja-JP" altLang="en-US"/>
          </a:p>
        </p:txBody>
      </p:sp>
      <p:sp>
        <p:nvSpPr>
          <p:cNvPr id="95" name="Rectangle 7"/>
          <p:cNvSpPr>
            <a:spLocks noChangeArrowheads="1"/>
          </p:cNvSpPr>
          <p:nvPr/>
        </p:nvSpPr>
        <p:spPr bwMode="auto">
          <a:xfrm>
            <a:off x="0" y="476672"/>
            <a:ext cx="9144000" cy="45719"/>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44624"/>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11266" name="Picture 2" descr="C:\Users\hayashi\Desktop\IOS_logo-color-A-e\IOS_logo-color-A-e.png"/>
          <p:cNvPicPr>
            <a:picLocks noChangeAspect="1" noChangeArrowheads="1"/>
          </p:cNvPicPr>
          <p:nvPr userDrawn="1"/>
        </p:nvPicPr>
        <p:blipFill>
          <a:blip r:embed="rId1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45147" y="-99393"/>
            <a:ext cx="3263357" cy="621784"/>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921BB-A563-4251-9EB4-4E6BE9610801}" type="datetimeFigureOut">
              <a:rPr kumimoji="1" lang="ja-JP" altLang="en-US" smtClean="0"/>
              <a:pPr/>
              <a:t>15.12.31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1148C-3813-45C0-9E71-2DFDFC28B28B}" type="slidenum">
              <a:rPr kumimoji="1" lang="ja-JP" altLang="en-US" smtClean="0"/>
              <a:pPr/>
              <a:t>‹#›</a:t>
            </a:fld>
            <a:endParaRPr kumimoji="1" lang="ja-JP"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272955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7.png"/><Relationship Id="rId5" Type="http://schemas.openxmlformats.org/officeDocument/2006/relationships/oleObject" Target="../embeddings/Microsoft___1.bin"/><Relationship Id="rId6"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Microsoft___2.bin"/><Relationship Id="rId5" Type="http://schemas.openxmlformats.org/officeDocument/2006/relationships/oleObject" Target="../embeddings/Microsoft___3.bin"/><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 y="1124744"/>
            <a:ext cx="8999984" cy="2304256"/>
          </a:xfrm>
        </p:spPr>
        <p:txBody>
          <a:bodyPr/>
          <a:lstStyle/>
          <a:p>
            <a:r>
              <a:rPr lang="en-US" altLang="ja-JP" sz="4000" b="1" dirty="0" smtClean="0"/>
              <a:t>Real-Time Absolute Frequency Measurement of CW-THz Radiation Based on a Free-Running THz Comb</a:t>
            </a:r>
            <a:endParaRPr kumimoji="1" lang="ja-JP" altLang="en-US" sz="4000" b="1" dirty="0"/>
          </a:p>
        </p:txBody>
      </p:sp>
      <p:sp>
        <p:nvSpPr>
          <p:cNvPr id="4" name="サブタイトル 2"/>
          <p:cNvSpPr txBox="1">
            <a:spLocks/>
          </p:cNvSpPr>
          <p:nvPr/>
        </p:nvSpPr>
        <p:spPr bwMode="auto">
          <a:xfrm>
            <a:off x="251520" y="685800"/>
            <a:ext cx="1501080" cy="504056"/>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kumimoji="1" sz="3200">
                <a:solidFill>
                  <a:schemeClr val="tx1"/>
                </a:solidFill>
                <a:latin typeface="+mn-lt"/>
                <a:ea typeface="+mn-ea"/>
                <a:cs typeface="+mn-cs"/>
              </a:defRPr>
            </a:lvl1pPr>
            <a:lvl2pPr marL="457200" indent="0" algn="ctr" rtl="0" eaLnBrk="1" fontAlgn="base" hangingPunct="1">
              <a:spcBef>
                <a:spcPct val="20000"/>
              </a:spcBef>
              <a:spcAft>
                <a:spcPct val="0"/>
              </a:spcAft>
              <a:buNone/>
              <a:defRPr kumimoji="1" sz="2800">
                <a:solidFill>
                  <a:schemeClr val="tx1"/>
                </a:solidFill>
                <a:latin typeface="+mn-lt"/>
                <a:ea typeface="+mn-ea"/>
                <a:cs typeface="+mn-cs"/>
              </a:defRPr>
            </a:lvl2pPr>
            <a:lvl3pPr marL="914400" indent="0" algn="ctr" rtl="0" eaLnBrk="1" fontAlgn="base" hangingPunct="1">
              <a:spcBef>
                <a:spcPct val="20000"/>
              </a:spcBef>
              <a:spcAft>
                <a:spcPct val="0"/>
              </a:spcAft>
              <a:buNone/>
              <a:defRPr kumimoji="1" sz="2400">
                <a:solidFill>
                  <a:schemeClr val="tx1"/>
                </a:solidFill>
                <a:latin typeface="+mn-lt"/>
                <a:ea typeface="+mn-ea"/>
                <a:cs typeface="+mn-cs"/>
              </a:defRPr>
            </a:lvl3pPr>
            <a:lvl4pPr marL="1371600" indent="0" algn="ctr" rtl="0" eaLnBrk="1" fontAlgn="base" hangingPunct="1">
              <a:spcBef>
                <a:spcPct val="20000"/>
              </a:spcBef>
              <a:spcAft>
                <a:spcPct val="0"/>
              </a:spcAft>
              <a:buNone/>
              <a:defRPr kumimoji="1" sz="2000">
                <a:solidFill>
                  <a:schemeClr val="tx1"/>
                </a:solidFill>
                <a:latin typeface="+mn-lt"/>
                <a:ea typeface="+mn-ea"/>
                <a:cs typeface="+mn-cs"/>
              </a:defRPr>
            </a:lvl4pPr>
            <a:lvl5pPr marL="1828800" indent="0" algn="ctr" rtl="0" eaLnBrk="1" fontAlgn="base" hangingPunct="1">
              <a:spcBef>
                <a:spcPct val="20000"/>
              </a:spcBef>
              <a:spcAft>
                <a:spcPct val="0"/>
              </a:spcAft>
              <a:buNone/>
              <a:defRPr kumimoji="1" sz="2000">
                <a:solidFill>
                  <a:schemeClr val="tx1"/>
                </a:solidFill>
                <a:latin typeface="+mn-lt"/>
                <a:ea typeface="+mn-ea"/>
                <a:cs typeface="+mn-cs"/>
              </a:defRPr>
            </a:lvl5pPr>
            <a:lvl6pPr marL="2286000" indent="0" algn="ctr" rtl="0" eaLnBrk="1" fontAlgn="base" hangingPunct="1">
              <a:spcBef>
                <a:spcPct val="20000"/>
              </a:spcBef>
              <a:spcAft>
                <a:spcPct val="0"/>
              </a:spcAft>
              <a:buNone/>
              <a:defRPr kumimoji="1" sz="2000">
                <a:solidFill>
                  <a:schemeClr val="tx1"/>
                </a:solidFill>
                <a:latin typeface="+mn-lt"/>
                <a:ea typeface="+mn-ea"/>
                <a:cs typeface="+mn-cs"/>
              </a:defRPr>
            </a:lvl6pPr>
            <a:lvl7pPr marL="2743200" indent="0" algn="ctr" rtl="0" eaLnBrk="1" fontAlgn="base" hangingPunct="1">
              <a:spcBef>
                <a:spcPct val="20000"/>
              </a:spcBef>
              <a:spcAft>
                <a:spcPct val="0"/>
              </a:spcAft>
              <a:buNone/>
              <a:defRPr kumimoji="1" sz="2000">
                <a:solidFill>
                  <a:schemeClr val="tx1"/>
                </a:solidFill>
                <a:latin typeface="+mn-lt"/>
                <a:ea typeface="+mn-ea"/>
                <a:cs typeface="+mn-cs"/>
              </a:defRPr>
            </a:lvl7pPr>
            <a:lvl8pPr marL="3200400" indent="0" algn="ctr" rtl="0" eaLnBrk="1" fontAlgn="base" hangingPunct="1">
              <a:spcBef>
                <a:spcPct val="20000"/>
              </a:spcBef>
              <a:spcAft>
                <a:spcPct val="0"/>
              </a:spcAft>
              <a:buNone/>
              <a:defRPr kumimoji="1" sz="2000">
                <a:solidFill>
                  <a:schemeClr val="tx1"/>
                </a:solidFill>
                <a:latin typeface="+mn-lt"/>
                <a:ea typeface="+mn-ea"/>
                <a:cs typeface="+mn-cs"/>
              </a:defRPr>
            </a:lvl8pPr>
            <a:lvl9pPr marL="3657600" indent="0" algn="ctr" rtl="0" eaLnBrk="1" fontAlgn="base" hangingPunct="1">
              <a:spcBef>
                <a:spcPct val="20000"/>
              </a:spcBef>
              <a:spcAft>
                <a:spcPct val="0"/>
              </a:spcAft>
              <a:buNone/>
              <a:defRPr kumimoji="1" sz="2000">
                <a:solidFill>
                  <a:schemeClr val="tx1"/>
                </a:solidFill>
                <a:latin typeface="+mn-lt"/>
                <a:ea typeface="+mn-ea"/>
                <a:cs typeface="+mn-cs"/>
              </a:defRPr>
            </a:lvl9pPr>
          </a:lstStyle>
          <a:p>
            <a:r>
              <a:rPr lang="en-US" altLang="ja-JP" dirty="0" smtClean="0"/>
              <a:t>27B1-5</a:t>
            </a:r>
            <a:endParaRPr lang="ja-JP" altLang="en-US" kern="0" dirty="0"/>
          </a:p>
        </p:txBody>
      </p:sp>
      <p:sp>
        <p:nvSpPr>
          <p:cNvPr id="9" name="サブタイトル 2"/>
          <p:cNvSpPr txBox="1">
            <a:spLocks/>
          </p:cNvSpPr>
          <p:nvPr/>
        </p:nvSpPr>
        <p:spPr bwMode="auto">
          <a:xfrm>
            <a:off x="-152400" y="3347120"/>
            <a:ext cx="9413304" cy="25202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ja-JP" sz="2800" b="0" i="0" u="none" strike="noStrike" kern="0" cap="none" spc="0" normalizeH="0" baseline="30000" noProof="0" dirty="0" smtClean="0">
                <a:ln>
                  <a:noFill/>
                </a:ln>
                <a:solidFill>
                  <a:schemeClr val="tx1"/>
                </a:solidFill>
                <a:effectLst/>
                <a:uLnTx/>
                <a:uFillTx/>
                <a:latin typeface="+mn-lt"/>
                <a:ea typeface="+mn-ea"/>
                <a:cs typeface="+mn-cs"/>
              </a:rPr>
              <a:t>○</a:t>
            </a: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Takashi Ogura</a:t>
            </a:r>
            <a:r>
              <a:rPr kumimoji="1" lang="en-US" altLang="ja-JP" sz="2800" b="0" i="0" u="none" strike="noStrike" kern="0" cap="none" spc="0" normalizeH="0" baseline="30000" noProof="0" dirty="0" smtClean="0">
                <a:ln>
                  <a:noFill/>
                </a:ln>
                <a:solidFill>
                  <a:schemeClr val="tx1"/>
                </a:solidFill>
                <a:effectLst/>
                <a:uLnTx/>
                <a:uFillTx/>
                <a:latin typeface="+mn-lt"/>
                <a:ea typeface="+mn-ea"/>
                <a:cs typeface="+mn-cs"/>
              </a:rPr>
              <a:t>1)</a:t>
            </a: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 Kenta Hayashi</a:t>
            </a:r>
            <a:r>
              <a:rPr kumimoji="1" lang="en-US" altLang="ja-JP" sz="2800" b="0" i="0" u="none" strike="noStrike" kern="0" cap="none" spc="0" normalizeH="0" baseline="30000" noProof="0" dirty="0" smtClean="0">
                <a:ln>
                  <a:noFill/>
                </a:ln>
                <a:solidFill>
                  <a:schemeClr val="tx1"/>
                </a:solidFill>
                <a:effectLst/>
                <a:uLnTx/>
                <a:uFillTx/>
                <a:latin typeface="+mn-lt"/>
                <a:ea typeface="+mn-ea"/>
                <a:cs typeface="+mn-cs"/>
              </a:rPr>
              <a:t>1)</a:t>
            </a: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 Yoshiaki Nakajima</a:t>
            </a:r>
            <a:r>
              <a:rPr kumimoji="1" lang="en-US" altLang="ja-JP" sz="2800" b="0" i="0" u="none" strike="noStrike" kern="0" cap="none" spc="0" normalizeH="0" baseline="30000" noProof="0" dirty="0" smtClean="0">
                <a:ln>
                  <a:noFill/>
                </a:ln>
                <a:solidFill>
                  <a:schemeClr val="tx1"/>
                </a:solidFill>
                <a:effectLst/>
                <a:uLnTx/>
                <a:uFillTx/>
                <a:latin typeface="+mn-lt"/>
                <a:ea typeface="+mn-ea"/>
                <a:cs typeface="+mn-cs"/>
              </a:rPr>
              <a:t>2,3)</a:t>
            </a: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Hajime Inaba</a:t>
            </a:r>
            <a:r>
              <a:rPr kumimoji="1" lang="en-US" altLang="ja-JP" sz="2800" b="0" i="0" u="none" strike="noStrike" kern="0" cap="none" spc="0" normalizeH="0" baseline="30000" noProof="0" dirty="0" smtClean="0">
                <a:ln>
                  <a:noFill/>
                </a:ln>
                <a:solidFill>
                  <a:schemeClr val="tx1"/>
                </a:solidFill>
                <a:effectLst/>
                <a:uLnTx/>
                <a:uFillTx/>
                <a:latin typeface="+mn-lt"/>
                <a:ea typeface="+mn-ea"/>
                <a:cs typeface="+mn-cs"/>
              </a:rPr>
              <a:t>2,4)</a:t>
            </a: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 Kaoru Minoshima</a:t>
            </a:r>
            <a:r>
              <a:rPr kumimoji="1" lang="en-US" altLang="ja-JP" sz="2800" b="0" i="0" u="none" strike="noStrike" kern="0" cap="none" spc="0" normalizeH="0" baseline="30000" noProof="0" dirty="0" smtClean="0">
                <a:ln>
                  <a:noFill/>
                </a:ln>
                <a:solidFill>
                  <a:schemeClr val="tx1"/>
                </a:solidFill>
                <a:effectLst/>
                <a:uLnTx/>
                <a:uFillTx/>
                <a:latin typeface="+mn-lt"/>
                <a:ea typeface="+mn-ea"/>
                <a:cs typeface="+mn-cs"/>
              </a:rPr>
              <a:t>2,3)</a:t>
            </a: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and Takeshi Yasui</a:t>
            </a:r>
            <a:r>
              <a:rPr kumimoji="1" lang="en-US" altLang="ja-JP" sz="2800" b="0" i="0" u="none" strike="noStrike" kern="0" cap="none" spc="0" normalizeH="0" baseline="30000" noProof="0" dirty="0" smtClean="0">
                <a:ln>
                  <a:noFill/>
                </a:ln>
                <a:solidFill>
                  <a:schemeClr val="tx1"/>
                </a:solidFill>
                <a:effectLst/>
                <a:uLnTx/>
                <a:uFillTx/>
                <a:latin typeface="+mn-lt"/>
                <a:ea typeface="+mn-ea"/>
                <a:cs typeface="+mn-cs"/>
              </a:rPr>
              <a:t>1,2)</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1) Tokushima Univ. Japan</a:t>
            </a:r>
            <a:r>
              <a:rPr kumimoji="1" lang="ja-JP" altLang="en-US" sz="2800" b="0" i="0" u="none" strike="noStrike" kern="0" cap="none" spc="0" normalizeH="0" baseline="0" noProof="0" dirty="0" smtClean="0">
                <a:ln>
                  <a:noFill/>
                </a:ln>
                <a:solidFill>
                  <a:schemeClr val="tx1"/>
                </a:solidFill>
                <a:effectLst/>
                <a:uLnTx/>
                <a:uFillTx/>
                <a:latin typeface="+mn-lt"/>
                <a:ea typeface="+mn-ea"/>
                <a:cs typeface="+mn-cs"/>
              </a:rPr>
              <a:t>　</a:t>
            </a: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2) JST-ERATO, Japan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3) UEC, Japan</a:t>
            </a:r>
            <a:r>
              <a:rPr kumimoji="1" lang="ja-JP" altLang="en-US" sz="2800" b="0" i="0" u="none" strike="noStrike" kern="0" cap="none" spc="0" normalizeH="0" baseline="0" noProof="0" dirty="0" smtClean="0">
                <a:ln>
                  <a:noFill/>
                </a:ln>
                <a:solidFill>
                  <a:schemeClr val="tx1"/>
                </a:solidFill>
                <a:effectLst/>
                <a:uLnTx/>
                <a:uFillTx/>
                <a:latin typeface="+mn-lt"/>
                <a:ea typeface="+mn-ea"/>
                <a:cs typeface="+mn-cs"/>
              </a:rPr>
              <a:t>　</a:t>
            </a:r>
            <a:r>
              <a:rPr kumimoji="1" lang="en-US" altLang="ja-JP" sz="2800" b="0" i="0" u="none" strike="noStrike" kern="0" cap="none" spc="0" normalizeH="0" baseline="0" noProof="0" dirty="0" smtClean="0">
                <a:ln>
                  <a:noFill/>
                </a:ln>
                <a:solidFill>
                  <a:schemeClr val="tx1"/>
                </a:solidFill>
                <a:effectLst/>
                <a:uLnTx/>
                <a:uFillTx/>
                <a:latin typeface="+mn-lt"/>
                <a:ea typeface="+mn-ea"/>
                <a:cs typeface="+mn-cs"/>
              </a:rPr>
              <a:t>4) AIST, Japan</a:t>
            </a:r>
          </a:p>
        </p:txBody>
      </p:sp>
      <p:sp>
        <p:nvSpPr>
          <p:cNvPr id="10" name="テキスト ボックス 9"/>
          <p:cNvSpPr txBox="1"/>
          <p:nvPr/>
        </p:nvSpPr>
        <p:spPr>
          <a:xfrm>
            <a:off x="5064696" y="6400800"/>
            <a:ext cx="4688904" cy="461665"/>
          </a:xfrm>
          <a:prstGeom prst="rect">
            <a:avLst/>
          </a:prstGeom>
          <a:noFill/>
        </p:spPr>
        <p:txBody>
          <a:bodyPr wrap="square" rtlCol="0">
            <a:spAutoFit/>
          </a:bodyPr>
          <a:lstStyle/>
          <a:p>
            <a:pPr algn="ctr"/>
            <a:r>
              <a:rPr lang="en-US" altLang="ja-JP" sz="2400" dirty="0" smtClean="0"/>
              <a:t>CLEO-PR 2015 in </a:t>
            </a:r>
            <a:r>
              <a:rPr lang="en-US" altLang="ja-JP" sz="2400" dirty="0" err="1" smtClean="0"/>
              <a:t>Busan</a:t>
            </a:r>
            <a:r>
              <a:rPr kumimoji="1" lang="ja-JP" altLang="en-US" sz="2400" dirty="0" smtClean="0"/>
              <a:t>　</a:t>
            </a:r>
            <a:endParaRPr kumimoji="1" lang="ja-JP" alt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6295338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 name="Picture 2"/>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48200" y="1928195"/>
            <a:ext cx="4295117" cy="409160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cxnSp>
        <p:nvCxnSpPr>
          <p:cNvPr id="71" name="直線コネクタ 70"/>
          <p:cNvCxnSpPr/>
          <p:nvPr/>
        </p:nvCxnSpPr>
        <p:spPr bwMode="auto">
          <a:xfrm>
            <a:off x="5270252" y="4267201"/>
            <a:ext cx="3365500" cy="1588"/>
          </a:xfrm>
          <a:prstGeom prst="line">
            <a:avLst/>
          </a:prstGeom>
          <a:noFill/>
          <a:ln w="25400" cap="flat" cmpd="sng" algn="ctr">
            <a:solidFill>
              <a:srgbClr val="FF0000"/>
            </a:solidFill>
            <a:prstDash val="sysDot"/>
            <a:round/>
            <a:headEnd type="none" w="med" len="med"/>
            <a:tailEnd type="none" w="med" len="med"/>
          </a:ln>
          <a:effectLst/>
        </p:spPr>
      </p:cxnSp>
      <p:sp>
        <p:nvSpPr>
          <p:cNvPr id="81" name="テキスト ボックス 80"/>
          <p:cNvSpPr txBox="1"/>
          <p:nvPr/>
        </p:nvSpPr>
        <p:spPr>
          <a:xfrm>
            <a:off x="5663952" y="3835401"/>
            <a:ext cx="936104" cy="400110"/>
          </a:xfrm>
          <a:prstGeom prst="rect">
            <a:avLst/>
          </a:prstGeom>
          <a:noFill/>
        </p:spPr>
        <p:txBody>
          <a:bodyPr wrap="square" rtlCol="0">
            <a:spAutoFit/>
          </a:bodyPr>
          <a:lstStyle/>
          <a:p>
            <a:r>
              <a:rPr kumimoji="1" lang="en-US" altLang="ja-JP" sz="2000" b="1" i="1" dirty="0" err="1" smtClean="0">
                <a:solidFill>
                  <a:srgbClr val="FF0000"/>
                </a:solidFill>
                <a:latin typeface="Times New Roman"/>
                <a:cs typeface="Times New Roman"/>
              </a:rPr>
              <a:t>f</a:t>
            </a:r>
            <a:r>
              <a:rPr lang="en-US" altLang="ja-JP" sz="2000" b="1" i="1" baseline="-25000" dirty="0" err="1" smtClean="0">
                <a:solidFill>
                  <a:srgbClr val="FF0000"/>
                </a:solidFill>
                <a:latin typeface="Times New Roman"/>
                <a:cs typeface="Times New Roman"/>
              </a:rPr>
              <a:t>beat</a:t>
            </a:r>
            <a:r>
              <a:rPr kumimoji="1" lang="en-US" altLang="ja-JP" sz="2000" b="1" i="1" baseline="-25000" dirty="0" err="1" smtClean="0">
                <a:solidFill>
                  <a:srgbClr val="FF0000"/>
                </a:solidFill>
                <a:latin typeface="Times New Roman"/>
                <a:cs typeface="Times New Roman"/>
              </a:rPr>
              <a:t>,max</a:t>
            </a:r>
            <a:endParaRPr kumimoji="1" lang="ja-JP" altLang="en-US" sz="2000" b="1" i="1" baseline="-25000" dirty="0">
              <a:solidFill>
                <a:srgbClr val="FF0000"/>
              </a:solidFill>
              <a:latin typeface="Times New Roman"/>
              <a:cs typeface="Times New Roman"/>
            </a:endParaRPr>
          </a:p>
        </p:txBody>
      </p:sp>
      <p:sp>
        <p:nvSpPr>
          <p:cNvPr id="82" name="テキスト ボックス 81"/>
          <p:cNvSpPr txBox="1"/>
          <p:nvPr/>
        </p:nvSpPr>
        <p:spPr>
          <a:xfrm>
            <a:off x="5724441" y="5054601"/>
            <a:ext cx="930111" cy="400110"/>
          </a:xfrm>
          <a:prstGeom prst="rect">
            <a:avLst/>
          </a:prstGeom>
          <a:noFill/>
        </p:spPr>
        <p:txBody>
          <a:bodyPr wrap="square" rtlCol="0">
            <a:spAutoFit/>
          </a:bodyPr>
          <a:lstStyle/>
          <a:p>
            <a:r>
              <a:rPr kumimoji="1" lang="en-US" altLang="ja-JP" sz="2000" b="1" i="1" dirty="0" err="1" smtClean="0">
                <a:solidFill>
                  <a:srgbClr val="FF0000"/>
                </a:solidFill>
                <a:latin typeface="Times New Roman"/>
                <a:cs typeface="Times New Roman"/>
              </a:rPr>
              <a:t>f</a:t>
            </a:r>
            <a:r>
              <a:rPr lang="en-US" altLang="ja-JP" sz="2000" b="1" i="1" baseline="-25000" dirty="0" err="1" smtClean="0">
                <a:solidFill>
                  <a:srgbClr val="FF0000"/>
                </a:solidFill>
                <a:latin typeface="Times New Roman"/>
                <a:cs typeface="Times New Roman"/>
              </a:rPr>
              <a:t>beat</a:t>
            </a:r>
            <a:r>
              <a:rPr kumimoji="1" lang="en-US" altLang="ja-JP" sz="2000" b="1" i="1" baseline="-25000" dirty="0" err="1" smtClean="0">
                <a:solidFill>
                  <a:srgbClr val="FF0000"/>
                </a:solidFill>
                <a:latin typeface="Times New Roman"/>
                <a:cs typeface="Times New Roman"/>
              </a:rPr>
              <a:t>,min</a:t>
            </a:r>
            <a:endParaRPr kumimoji="1" lang="ja-JP" altLang="en-US" sz="2000" b="1" i="1" baseline="-25000" dirty="0">
              <a:solidFill>
                <a:srgbClr val="FF0000"/>
              </a:solidFill>
              <a:latin typeface="Times New Roman"/>
              <a:cs typeface="Times New Roman"/>
            </a:endParaRPr>
          </a:p>
        </p:txBody>
      </p:sp>
      <p:cxnSp>
        <p:nvCxnSpPr>
          <p:cNvPr id="85" name="直線コネクタ 84"/>
          <p:cNvCxnSpPr/>
          <p:nvPr/>
        </p:nvCxnSpPr>
        <p:spPr bwMode="auto">
          <a:xfrm>
            <a:off x="5282952" y="5156201"/>
            <a:ext cx="3365500" cy="1588"/>
          </a:xfrm>
          <a:prstGeom prst="line">
            <a:avLst/>
          </a:prstGeom>
          <a:noFill/>
          <a:ln w="25400" cap="flat" cmpd="sng" algn="ctr">
            <a:solidFill>
              <a:srgbClr val="FF0000"/>
            </a:solidFill>
            <a:prstDash val="sysDot"/>
            <a:round/>
            <a:headEnd type="none" w="med" len="med"/>
            <a:tailEnd type="none" w="med" len="med"/>
          </a:ln>
          <a:effectLst/>
        </p:spPr>
      </p:cxnSp>
      <p:sp>
        <p:nvSpPr>
          <p:cNvPr id="89" name="テキスト ボックス 88"/>
          <p:cNvSpPr txBox="1"/>
          <p:nvPr/>
        </p:nvSpPr>
        <p:spPr>
          <a:xfrm>
            <a:off x="7238752" y="3187701"/>
            <a:ext cx="852875" cy="400110"/>
          </a:xfrm>
          <a:prstGeom prst="rect">
            <a:avLst/>
          </a:prstGeom>
          <a:noFill/>
        </p:spPr>
        <p:txBody>
          <a:bodyPr wrap="square" rtlCol="0">
            <a:spAutoFit/>
          </a:bodyPr>
          <a:lstStyle/>
          <a:p>
            <a:r>
              <a:rPr kumimoji="1" lang="en-US" altLang="ja-JP" sz="2000" b="1" i="1" dirty="0" err="1" smtClean="0">
                <a:solidFill>
                  <a:srgbClr val="0000FF"/>
                </a:solidFill>
                <a:latin typeface="Times New Roman"/>
                <a:cs typeface="Times New Roman"/>
              </a:rPr>
              <a:t>f</a:t>
            </a:r>
            <a:r>
              <a:rPr kumimoji="1" lang="en-US" altLang="ja-JP" sz="2000" b="1" i="1" baseline="-25000" dirty="0" err="1" smtClean="0">
                <a:solidFill>
                  <a:srgbClr val="0000FF"/>
                </a:solidFill>
                <a:latin typeface="Times New Roman"/>
                <a:cs typeface="Times New Roman"/>
              </a:rPr>
              <a:t>rep,max</a:t>
            </a:r>
            <a:endParaRPr kumimoji="1" lang="ja-JP" altLang="en-US" sz="2000" b="1" i="1" baseline="-25000" dirty="0">
              <a:solidFill>
                <a:srgbClr val="0000FF"/>
              </a:solidFill>
              <a:latin typeface="Times New Roman"/>
              <a:cs typeface="Times New Roman"/>
            </a:endParaRPr>
          </a:p>
        </p:txBody>
      </p:sp>
      <p:sp>
        <p:nvSpPr>
          <p:cNvPr id="90" name="テキスト ボックス 89"/>
          <p:cNvSpPr txBox="1"/>
          <p:nvPr/>
        </p:nvSpPr>
        <p:spPr>
          <a:xfrm>
            <a:off x="7264152" y="3643869"/>
            <a:ext cx="936104" cy="400110"/>
          </a:xfrm>
          <a:prstGeom prst="rect">
            <a:avLst/>
          </a:prstGeom>
          <a:noFill/>
        </p:spPr>
        <p:txBody>
          <a:bodyPr wrap="square" rtlCol="0">
            <a:spAutoFit/>
          </a:bodyPr>
          <a:lstStyle/>
          <a:p>
            <a:r>
              <a:rPr kumimoji="1" lang="en-US" altLang="ja-JP" sz="2000" b="1" i="1" dirty="0" err="1" smtClean="0">
                <a:solidFill>
                  <a:srgbClr val="0000FF"/>
                </a:solidFill>
                <a:latin typeface="Times New Roman"/>
                <a:cs typeface="Times New Roman"/>
              </a:rPr>
              <a:t>f</a:t>
            </a:r>
            <a:r>
              <a:rPr kumimoji="1" lang="en-US" altLang="ja-JP" sz="2000" b="1" i="1" baseline="-25000" dirty="0" err="1" smtClean="0">
                <a:solidFill>
                  <a:srgbClr val="0000FF"/>
                </a:solidFill>
                <a:latin typeface="Times New Roman"/>
                <a:cs typeface="Times New Roman"/>
              </a:rPr>
              <a:t>rep,min</a:t>
            </a:r>
            <a:endParaRPr kumimoji="1" lang="ja-JP" altLang="en-US" sz="2000" b="1" i="1" baseline="-25000" dirty="0">
              <a:solidFill>
                <a:srgbClr val="0000FF"/>
              </a:solidFill>
              <a:latin typeface="Times New Roman"/>
              <a:cs typeface="Times New Roman"/>
            </a:endParaRPr>
          </a:p>
        </p:txBody>
      </p:sp>
      <p:cxnSp>
        <p:nvCxnSpPr>
          <p:cNvPr id="94" name="直線コネクタ 93"/>
          <p:cNvCxnSpPr/>
          <p:nvPr/>
        </p:nvCxnSpPr>
        <p:spPr bwMode="auto">
          <a:xfrm>
            <a:off x="5206752" y="3733801"/>
            <a:ext cx="3365500" cy="1588"/>
          </a:xfrm>
          <a:prstGeom prst="line">
            <a:avLst/>
          </a:prstGeom>
          <a:noFill/>
          <a:ln w="25400" cap="flat" cmpd="sng" algn="ctr">
            <a:solidFill>
              <a:srgbClr val="3366FF"/>
            </a:solidFill>
            <a:prstDash val="sysDot"/>
            <a:round/>
            <a:headEnd type="none" w="med" len="med"/>
            <a:tailEnd type="none" w="med" len="med"/>
          </a:ln>
          <a:effectLst/>
        </p:spPr>
      </p:cxnSp>
      <p:cxnSp>
        <p:nvCxnSpPr>
          <p:cNvPr id="96" name="直線コネクタ 95"/>
          <p:cNvCxnSpPr/>
          <p:nvPr/>
        </p:nvCxnSpPr>
        <p:spPr bwMode="auto">
          <a:xfrm>
            <a:off x="5206752" y="3581401"/>
            <a:ext cx="3365500" cy="1588"/>
          </a:xfrm>
          <a:prstGeom prst="line">
            <a:avLst/>
          </a:prstGeom>
          <a:noFill/>
          <a:ln w="25400" cap="flat" cmpd="sng" algn="ctr">
            <a:solidFill>
              <a:srgbClr val="3366FF"/>
            </a:solidFill>
            <a:prstDash val="sysDot"/>
            <a:round/>
            <a:headEnd type="none" w="med" len="med"/>
            <a:tailEnd type="none" w="med" len="med"/>
          </a:ln>
          <a:effectLst/>
        </p:spPr>
      </p:cxnSp>
      <p:sp>
        <p:nvSpPr>
          <p:cNvPr id="101" name="AutoShape 2"/>
          <p:cNvSpPr>
            <a:spLocks noChangeArrowheads="1"/>
          </p:cNvSpPr>
          <p:nvPr/>
        </p:nvSpPr>
        <p:spPr bwMode="auto">
          <a:xfrm>
            <a:off x="152400" y="5867400"/>
            <a:ext cx="8787917" cy="990600"/>
          </a:xfrm>
          <a:prstGeom prst="roundRect">
            <a:avLst>
              <a:gd name="adj" fmla="val 16667"/>
            </a:avLst>
          </a:prstGeom>
          <a:solidFill>
            <a:schemeClr val="accent1">
              <a:lumMod val="40000"/>
              <a:lumOff val="60000"/>
              <a:alpha val="50195"/>
            </a:schemeClr>
          </a:solidFill>
          <a:ln w="9525">
            <a:solidFill>
              <a:schemeClr val="tx1"/>
            </a:solidFill>
            <a:round/>
            <a:headEnd/>
            <a:tailEnd/>
          </a:ln>
        </p:spPr>
        <p:txBody>
          <a:bodyPr wrap="none" anchor="ctr"/>
          <a:lstStyle/>
          <a:p>
            <a:endParaRPr lang="ja-JP" altLang="en-US"/>
          </a:p>
        </p:txBody>
      </p:sp>
      <p:sp>
        <p:nvSpPr>
          <p:cNvPr id="152" name="Rectangle 3"/>
          <p:cNvSpPr txBox="1">
            <a:spLocks noChangeArrowheads="1"/>
          </p:cNvSpPr>
          <p:nvPr/>
        </p:nvSpPr>
        <p:spPr bwMode="auto">
          <a:xfrm>
            <a:off x="0" y="15528"/>
            <a:ext cx="9144000" cy="90889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sz="3600" kern="0" spc="-150" dirty="0" smtClean="0">
                <a:solidFill>
                  <a:schemeClr val="tx1"/>
                </a:solidFill>
                <a:ea typeface="ＭＳ ゴシック" pitchFamily="1" charset="-128"/>
              </a:rPr>
              <a:t>Real-time determination of CW-THz frequency</a:t>
            </a:r>
            <a:endParaRPr lang="en-US" altLang="ja-JP" sz="3600" kern="0" spc="-150" dirty="0">
              <a:solidFill>
                <a:schemeClr val="tx1"/>
              </a:solidFill>
              <a:ea typeface="ＭＳ ゴシック" pitchFamily="1" charset="-128"/>
            </a:endParaRPr>
          </a:p>
          <a:p>
            <a:r>
              <a:rPr lang="en-US" altLang="ja-JP" sz="3600" kern="0" spc="-150" dirty="0" smtClean="0">
                <a:solidFill>
                  <a:schemeClr val="tx1"/>
                </a:solidFill>
                <a:ea typeface="ＭＳ ゴシック" pitchFamily="1" charset="-128"/>
              </a:rPr>
              <a:t>using a </a:t>
            </a:r>
            <a:r>
              <a:rPr lang="en-US" altLang="ja-JP" sz="3600" i="1" kern="0" spc="-150" dirty="0" err="1" smtClean="0">
                <a:solidFill>
                  <a:schemeClr val="tx1"/>
                </a:solidFill>
                <a:ea typeface="ＭＳ ゴシック" pitchFamily="1" charset="-128"/>
              </a:rPr>
              <a:t>f</a:t>
            </a:r>
            <a:r>
              <a:rPr lang="en-US" altLang="ja-JP" sz="3600" i="1" kern="0" spc="-150" baseline="-25000" dirty="0" err="1" smtClean="0">
                <a:solidFill>
                  <a:schemeClr val="tx1"/>
                </a:solidFill>
                <a:ea typeface="ＭＳ ゴシック" pitchFamily="1" charset="-128"/>
              </a:rPr>
              <a:t>rep</a:t>
            </a:r>
            <a:r>
              <a:rPr lang="en-US" altLang="ja-JP" sz="3600" kern="0" spc="-150" dirty="0" smtClean="0">
                <a:solidFill>
                  <a:schemeClr val="tx1"/>
                </a:solidFill>
                <a:ea typeface="ＭＳ ゴシック" pitchFamily="1" charset="-128"/>
              </a:rPr>
              <a:t>-modulated PC-THz comb</a:t>
            </a:r>
          </a:p>
        </p:txBody>
      </p:sp>
      <p:sp>
        <p:nvSpPr>
          <p:cNvPr id="153" name="テキスト ボックス 152"/>
          <p:cNvSpPr txBox="1"/>
          <p:nvPr/>
        </p:nvSpPr>
        <p:spPr>
          <a:xfrm>
            <a:off x="457200" y="5791200"/>
            <a:ext cx="2743200" cy="954107"/>
          </a:xfrm>
          <a:prstGeom prst="rect">
            <a:avLst/>
          </a:prstGeom>
          <a:noFill/>
        </p:spPr>
        <p:txBody>
          <a:bodyPr wrap="square" rtlCol="0">
            <a:spAutoFit/>
          </a:bodyPr>
          <a:lstStyle/>
          <a:p>
            <a:r>
              <a:rPr lang="en-US" altLang="ja-JP" sz="2800" i="1" dirty="0" err="1" smtClean="0">
                <a:latin typeface="Times New Roman"/>
                <a:cs typeface="Times New Roman"/>
              </a:rPr>
              <a:t>f</a:t>
            </a:r>
            <a:r>
              <a:rPr lang="en-US" altLang="ja-JP" sz="2800" i="1" baseline="-25000" dirty="0" err="1" smtClean="0">
                <a:latin typeface="Times New Roman"/>
                <a:cs typeface="Times New Roman"/>
              </a:rPr>
              <a:t>THz</a:t>
            </a:r>
            <a:r>
              <a:rPr lang="en-US" altLang="ja-JP" sz="2800" i="1" dirty="0" smtClean="0">
                <a:latin typeface="Times New Roman"/>
                <a:cs typeface="Times New Roman"/>
              </a:rPr>
              <a:t>= </a:t>
            </a:r>
            <a:r>
              <a:rPr lang="en-US" altLang="ja-JP" sz="2800" i="1" dirty="0" err="1" smtClean="0">
                <a:latin typeface="Times New Roman"/>
                <a:cs typeface="Times New Roman"/>
              </a:rPr>
              <a:t>mf</a:t>
            </a:r>
            <a:r>
              <a:rPr lang="en-US" altLang="ja-JP" sz="2800" i="1" baseline="-25000" dirty="0" err="1" smtClean="0">
                <a:latin typeface="Times New Roman"/>
                <a:cs typeface="Times New Roman"/>
              </a:rPr>
              <a:t>rep</a:t>
            </a:r>
            <a:r>
              <a:rPr lang="en-US" altLang="ja-JP" sz="2800" i="1" dirty="0" smtClean="0">
                <a:latin typeface="Times New Roman"/>
                <a:cs typeface="Times New Roman"/>
              </a:rPr>
              <a:t> − </a:t>
            </a:r>
            <a:r>
              <a:rPr lang="en-US" altLang="ja-JP" sz="2800" i="1" dirty="0" err="1" smtClean="0">
                <a:latin typeface="Times New Roman"/>
                <a:cs typeface="Times New Roman"/>
              </a:rPr>
              <a:t>f</a:t>
            </a:r>
            <a:r>
              <a:rPr lang="en-US" altLang="ja-JP" sz="2800" i="1" baseline="-25000" dirty="0" err="1" smtClean="0">
                <a:latin typeface="Times New Roman"/>
                <a:cs typeface="Times New Roman"/>
              </a:rPr>
              <a:t>beat</a:t>
            </a:r>
            <a:endParaRPr lang="en-US" altLang="ja-JP" sz="2800" baseline="-25000" dirty="0" smtClean="0">
              <a:latin typeface="Times New Roman"/>
              <a:cs typeface="Times New Roman"/>
            </a:endParaRPr>
          </a:p>
          <a:p>
            <a:r>
              <a:rPr lang="en-US" altLang="ja-JP" sz="2800" i="1" dirty="0" err="1" smtClean="0">
                <a:latin typeface="Times New Roman"/>
                <a:cs typeface="Times New Roman"/>
              </a:rPr>
              <a:t>f</a:t>
            </a:r>
            <a:r>
              <a:rPr lang="en-US" altLang="ja-JP" sz="2800" i="1" baseline="-25000" dirty="0" err="1" smtClean="0">
                <a:latin typeface="Times New Roman"/>
                <a:cs typeface="Times New Roman"/>
              </a:rPr>
              <a:t>THz</a:t>
            </a:r>
            <a:r>
              <a:rPr lang="en-US" altLang="ja-JP" sz="2800" i="1" dirty="0" smtClean="0">
                <a:latin typeface="Times New Roman"/>
                <a:cs typeface="Times New Roman"/>
              </a:rPr>
              <a:t>= </a:t>
            </a:r>
            <a:r>
              <a:rPr lang="en-US" altLang="ja-JP" sz="2800" i="1" dirty="0" err="1" smtClean="0">
                <a:latin typeface="Times New Roman"/>
                <a:cs typeface="Times New Roman"/>
              </a:rPr>
              <a:t>mf</a:t>
            </a:r>
            <a:r>
              <a:rPr lang="en-US" altLang="ja-JP" sz="2800" i="1" baseline="-25000" dirty="0" err="1" smtClean="0">
                <a:latin typeface="Times New Roman"/>
                <a:cs typeface="Times New Roman"/>
              </a:rPr>
              <a:t>rep</a:t>
            </a:r>
            <a:r>
              <a:rPr lang="en-US" altLang="ja-JP" sz="2800" i="1" dirty="0" smtClean="0">
                <a:latin typeface="Times New Roman"/>
                <a:cs typeface="Times New Roman"/>
              </a:rPr>
              <a:t> − </a:t>
            </a:r>
            <a:r>
              <a:rPr lang="en-US" altLang="ja-JP" sz="2800" i="1" dirty="0" err="1" smtClean="0">
                <a:latin typeface="Times New Roman"/>
                <a:cs typeface="Times New Roman"/>
              </a:rPr>
              <a:t>f</a:t>
            </a:r>
            <a:r>
              <a:rPr lang="en-US" altLang="ja-JP" sz="2800" i="1" baseline="-25000" dirty="0" err="1" smtClean="0">
                <a:latin typeface="Times New Roman"/>
                <a:cs typeface="Times New Roman"/>
              </a:rPr>
              <a:t>beat</a:t>
            </a:r>
            <a:endParaRPr lang="en-US" altLang="ja-JP" sz="2800" baseline="-25000" dirty="0" smtClean="0">
              <a:latin typeface="Times New Roman"/>
              <a:cs typeface="Times New Roman"/>
            </a:endParaRPr>
          </a:p>
        </p:txBody>
      </p:sp>
      <p:sp>
        <p:nvSpPr>
          <p:cNvPr id="154" name="テキスト ボックス 153"/>
          <p:cNvSpPr txBox="1"/>
          <p:nvPr/>
        </p:nvSpPr>
        <p:spPr>
          <a:xfrm>
            <a:off x="2882900" y="5853093"/>
            <a:ext cx="6019800" cy="954107"/>
          </a:xfrm>
          <a:prstGeom prst="rect">
            <a:avLst/>
          </a:prstGeom>
          <a:noFill/>
        </p:spPr>
        <p:txBody>
          <a:bodyPr wrap="square" rtlCol="0">
            <a:spAutoFit/>
          </a:bodyPr>
          <a:lstStyle/>
          <a:p>
            <a:r>
              <a:rPr lang="en-US" altLang="ja-JP" sz="2800" dirty="0" err="1" smtClean="0">
                <a:latin typeface="Times New Roman"/>
                <a:cs typeface="Times New Roman"/>
              </a:rPr>
              <a:t>〈in-pahse</a:t>
            </a:r>
            <a:r>
              <a:rPr lang="en-US" altLang="ja-JP" sz="2800" dirty="0" smtClean="0">
                <a:latin typeface="Times New Roman"/>
                <a:cs typeface="Times New Roman"/>
              </a:rPr>
              <a:t> between  </a:t>
            </a:r>
            <a:r>
              <a:rPr lang="en-US" altLang="ja-JP" sz="2800" i="1" dirty="0" err="1" smtClean="0">
                <a:latin typeface="Times New Roman"/>
                <a:cs typeface="Times New Roman"/>
              </a:rPr>
              <a:t>f</a:t>
            </a:r>
            <a:r>
              <a:rPr lang="en-US" altLang="ja-JP" sz="2800" i="1" baseline="-25000" dirty="0" err="1" smtClean="0">
                <a:latin typeface="Times New Roman"/>
                <a:cs typeface="Times New Roman"/>
              </a:rPr>
              <a:t>rep</a:t>
            </a:r>
            <a:r>
              <a:rPr lang="en-US" altLang="ja-JP" sz="2800" baseline="-25000" dirty="0" smtClean="0">
                <a:latin typeface="Times New Roman"/>
                <a:cs typeface="Times New Roman"/>
              </a:rPr>
              <a:t> </a:t>
            </a:r>
            <a:r>
              <a:rPr lang="en-US" altLang="ja-JP" sz="2800" dirty="0" smtClean="0">
                <a:latin typeface="Times New Roman"/>
                <a:cs typeface="Times New Roman"/>
              </a:rPr>
              <a:t>and </a:t>
            </a:r>
            <a:r>
              <a:rPr lang="en-US" altLang="ja-JP" sz="2800" i="1" dirty="0" err="1" smtClean="0">
                <a:latin typeface="Times New Roman"/>
                <a:cs typeface="Times New Roman"/>
              </a:rPr>
              <a:t>f</a:t>
            </a:r>
            <a:r>
              <a:rPr lang="en-US" altLang="ja-JP" sz="2800" i="1" baseline="-25000" dirty="0" err="1" smtClean="0">
                <a:latin typeface="Times New Roman"/>
                <a:cs typeface="Times New Roman"/>
              </a:rPr>
              <a:t>beat</a:t>
            </a:r>
            <a:r>
              <a:rPr lang="en-US" altLang="ja-JP" sz="2800" dirty="0" err="1" smtClean="0">
                <a:latin typeface="Times New Roman"/>
                <a:cs typeface="Times New Roman"/>
              </a:rPr>
              <a:t>〉</a:t>
            </a:r>
            <a:endParaRPr lang="en-US" altLang="ja-JP" sz="2800" baseline="-25000" dirty="0" smtClean="0">
              <a:latin typeface="Times New Roman"/>
              <a:cs typeface="Times New Roman"/>
            </a:endParaRPr>
          </a:p>
          <a:p>
            <a:r>
              <a:rPr lang="en-US" altLang="ja-JP" sz="2800" dirty="0" err="1" smtClean="0">
                <a:latin typeface="Times New Roman"/>
                <a:cs typeface="Times New Roman"/>
              </a:rPr>
              <a:t>〈out-of-pahse</a:t>
            </a:r>
            <a:r>
              <a:rPr lang="en-US" altLang="ja-JP" sz="2800" dirty="0" smtClean="0">
                <a:latin typeface="Times New Roman"/>
                <a:cs typeface="Times New Roman"/>
              </a:rPr>
              <a:t> between  </a:t>
            </a:r>
            <a:r>
              <a:rPr lang="en-US" altLang="ja-JP" sz="2800" i="1" dirty="0" err="1" smtClean="0">
                <a:latin typeface="Times New Roman"/>
                <a:cs typeface="Times New Roman"/>
              </a:rPr>
              <a:t>f</a:t>
            </a:r>
            <a:r>
              <a:rPr lang="en-US" altLang="ja-JP" sz="2800" i="1" baseline="-25000" dirty="0" err="1" smtClean="0">
                <a:latin typeface="Times New Roman"/>
                <a:cs typeface="Times New Roman"/>
              </a:rPr>
              <a:t>rep</a:t>
            </a:r>
            <a:r>
              <a:rPr lang="en-US" altLang="ja-JP" sz="2800" baseline="-25000" dirty="0" smtClean="0">
                <a:latin typeface="Times New Roman"/>
                <a:cs typeface="Times New Roman"/>
              </a:rPr>
              <a:t> </a:t>
            </a:r>
            <a:r>
              <a:rPr lang="en-US" altLang="ja-JP" sz="2800" dirty="0" smtClean="0">
                <a:latin typeface="Times New Roman"/>
                <a:cs typeface="Times New Roman"/>
              </a:rPr>
              <a:t>and </a:t>
            </a:r>
            <a:r>
              <a:rPr lang="en-US" altLang="ja-JP" sz="2800" i="1" dirty="0" err="1" smtClean="0">
                <a:latin typeface="Times New Roman"/>
                <a:cs typeface="Times New Roman"/>
              </a:rPr>
              <a:t>f</a:t>
            </a:r>
            <a:r>
              <a:rPr lang="en-US" altLang="ja-JP" sz="2800" i="1" baseline="-25000" dirty="0" err="1" smtClean="0">
                <a:latin typeface="Times New Roman"/>
                <a:cs typeface="Times New Roman"/>
              </a:rPr>
              <a:t>beat</a:t>
            </a:r>
            <a:r>
              <a:rPr lang="en-US" altLang="ja-JP" sz="2800" dirty="0" err="1" smtClean="0">
                <a:latin typeface="Times New Roman"/>
                <a:cs typeface="Times New Roman"/>
              </a:rPr>
              <a:t>〉</a:t>
            </a:r>
            <a:endParaRPr lang="en-US" altLang="ja-JP" sz="2800" baseline="-25000" dirty="0" smtClean="0">
              <a:latin typeface="Times New Roman"/>
              <a:cs typeface="Times New Roman"/>
            </a:endParaRPr>
          </a:p>
        </p:txBody>
      </p:sp>
      <p:graphicFrame>
        <p:nvGraphicFramePr>
          <p:cNvPr id="160" name="オブジェクト 159"/>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09863472"/>
              </p:ext>
            </p:extLst>
          </p:nvPr>
        </p:nvGraphicFramePr>
        <p:xfrm>
          <a:off x="5410200" y="1440239"/>
          <a:ext cx="3556000" cy="1226761"/>
        </p:xfrm>
        <a:graphic>
          <a:graphicData uri="http://schemas.openxmlformats.org/presentationml/2006/ole">
            <p:oleObj spid="_x0000_s82998" name="数式" r:id="rId5" imgW="1473200" imgH="508000" progId="Equation.3">
              <p:embed/>
            </p:oleObj>
          </a:graphicData>
        </a:graphic>
      </p:graphicFrame>
      <p:pic>
        <p:nvPicPr>
          <p:cNvPr id="18" name="図 17"/>
          <p:cNvPicPr>
            <a:picLocks noChangeAspect="1"/>
          </p:cNvPicPr>
          <p:nvPr/>
        </p:nvPicPr>
        <p:blipFill>
          <a:blip r:embed="rId6"/>
          <a:stretch>
            <a:fillRect/>
          </a:stretch>
        </p:blipFill>
        <p:spPr>
          <a:xfrm>
            <a:off x="0" y="1676400"/>
            <a:ext cx="4739190" cy="4191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87930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493182"/>
            <a:ext cx="9144000" cy="7035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sz="4000" kern="0" dirty="0" smtClean="0">
                <a:solidFill>
                  <a:schemeClr val="tx1"/>
                </a:solidFill>
              </a:rPr>
              <a:t>Portable </a:t>
            </a:r>
            <a:r>
              <a:rPr lang="en-US" altLang="ja-JP" sz="4000" kern="0" dirty="0" err="1" smtClean="0">
                <a:solidFill>
                  <a:schemeClr val="tx1"/>
                </a:solidFill>
              </a:rPr>
              <a:t>f</a:t>
            </a:r>
            <a:r>
              <a:rPr lang="en-US" altLang="ja-JP" sz="4000" kern="0" baseline="-25000" dirty="0" err="1" smtClean="0">
                <a:solidFill>
                  <a:schemeClr val="tx1"/>
                </a:solidFill>
              </a:rPr>
              <a:t>rep</a:t>
            </a:r>
            <a:r>
              <a:rPr lang="en-US" altLang="ja-JP" sz="4000" kern="0" dirty="0" smtClean="0">
                <a:solidFill>
                  <a:schemeClr val="tx1"/>
                </a:solidFill>
              </a:rPr>
              <a:t>-modulated </a:t>
            </a:r>
            <a:r>
              <a:rPr lang="en-US" altLang="ja-JP" sz="4000" kern="0" dirty="0" err="1" smtClean="0">
                <a:solidFill>
                  <a:schemeClr val="tx1"/>
                </a:solidFill>
              </a:rPr>
              <a:t>Er:fiber</a:t>
            </a:r>
            <a:r>
              <a:rPr lang="en-US" altLang="ja-JP" sz="4000" kern="0" dirty="0" smtClean="0">
                <a:solidFill>
                  <a:schemeClr val="tx1"/>
                </a:solidFill>
              </a:rPr>
              <a:t> laser</a:t>
            </a:r>
            <a:endParaRPr lang="en-US" altLang="ja-JP" sz="4000" kern="0" dirty="0">
              <a:solidFill>
                <a:schemeClr val="tx1"/>
              </a:solidFill>
            </a:endParaRPr>
          </a:p>
        </p:txBody>
      </p:sp>
      <p:sp>
        <p:nvSpPr>
          <p:cNvPr id="6" name="テキスト ボックス 5"/>
          <p:cNvSpPr txBox="1"/>
          <p:nvPr/>
        </p:nvSpPr>
        <p:spPr>
          <a:xfrm>
            <a:off x="834833" y="1116032"/>
            <a:ext cx="7553591" cy="584776"/>
          </a:xfrm>
          <a:prstGeom prst="rect">
            <a:avLst/>
          </a:prstGeom>
          <a:noFill/>
        </p:spPr>
        <p:txBody>
          <a:bodyPr wrap="none" rtlCol="0">
            <a:spAutoFit/>
          </a:bodyPr>
          <a:lstStyle/>
          <a:p>
            <a:r>
              <a:rPr kumimoji="1" lang="en-US" altLang="ja-JP" sz="3200" i="1" dirty="0" smtClean="0">
                <a:solidFill>
                  <a:srgbClr val="0000FF"/>
                </a:solidFill>
              </a:rPr>
              <a:t>~compact, no stabilization, fiber output~</a:t>
            </a:r>
            <a:endParaRPr kumimoji="1" lang="ja-JP" altLang="en-US" sz="3200" i="1" dirty="0">
              <a:solidFill>
                <a:srgbClr val="0000FF"/>
              </a:solidFill>
            </a:endParaRPr>
          </a:p>
        </p:txBody>
      </p:sp>
      <p:sp>
        <p:nvSpPr>
          <p:cNvPr id="20" name="正方形/長方形 19"/>
          <p:cNvSpPr/>
          <p:nvPr/>
        </p:nvSpPr>
        <p:spPr>
          <a:xfrm>
            <a:off x="5486400" y="1752600"/>
            <a:ext cx="2267744" cy="523220"/>
          </a:xfrm>
          <a:prstGeom prst="rect">
            <a:avLst/>
          </a:prstGeom>
          <a:solidFill>
            <a:schemeClr val="tx1"/>
          </a:solidFill>
        </p:spPr>
        <p:txBody>
          <a:bodyPr wrap="square">
            <a:spAutoFit/>
          </a:bodyPr>
          <a:lstStyle/>
          <a:p>
            <a:pPr algn="ctr"/>
            <a:r>
              <a:rPr lang="en-US" altLang="ja-JP" sz="2800" dirty="0" smtClean="0">
                <a:solidFill>
                  <a:schemeClr val="bg1"/>
                </a:solidFill>
              </a:rPr>
              <a:t>Photograph</a:t>
            </a:r>
          </a:p>
        </p:txBody>
      </p:sp>
      <p:sp>
        <p:nvSpPr>
          <p:cNvPr id="21" name="正方形/長方形 20"/>
          <p:cNvSpPr/>
          <p:nvPr/>
        </p:nvSpPr>
        <p:spPr>
          <a:xfrm>
            <a:off x="609600" y="1752600"/>
            <a:ext cx="3338123" cy="523220"/>
          </a:xfrm>
          <a:prstGeom prst="rect">
            <a:avLst/>
          </a:prstGeom>
          <a:solidFill>
            <a:schemeClr val="tx1"/>
          </a:solidFill>
        </p:spPr>
        <p:txBody>
          <a:bodyPr wrap="none">
            <a:spAutoFit/>
          </a:bodyPr>
          <a:lstStyle/>
          <a:p>
            <a:r>
              <a:rPr lang="en-US" altLang="ja-JP" sz="2800" dirty="0" smtClean="0">
                <a:solidFill>
                  <a:schemeClr val="bg1"/>
                </a:solidFill>
              </a:rPr>
              <a:t>Cavity configuration</a:t>
            </a:r>
          </a:p>
        </p:txBody>
      </p:sp>
      <p:pic>
        <p:nvPicPr>
          <p:cNvPr id="9" name="図 8" descr="DSC01840.JPG"/>
          <p:cNvPicPr>
            <a:picLocks noChangeAspect="1"/>
          </p:cNvPicPr>
          <p:nvPr/>
        </p:nvPicPr>
        <p:blipFill>
          <a:blip r:embed="rId3"/>
          <a:srcRect l="13163" t="8755" r="9081"/>
          <a:stretch>
            <a:fillRect/>
          </a:stretch>
        </p:blipFill>
        <p:spPr>
          <a:xfrm>
            <a:off x="4038600" y="2776837"/>
            <a:ext cx="5022729" cy="4081163"/>
          </a:xfrm>
          <a:prstGeom prst="rect">
            <a:avLst/>
          </a:prstGeom>
        </p:spPr>
      </p:pic>
      <p:sp>
        <p:nvSpPr>
          <p:cNvPr id="10" name="正方形/長方形 9"/>
          <p:cNvSpPr/>
          <p:nvPr/>
        </p:nvSpPr>
        <p:spPr>
          <a:xfrm>
            <a:off x="4800600" y="3835400"/>
            <a:ext cx="995084" cy="464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800" b="1" dirty="0" smtClean="0">
                <a:solidFill>
                  <a:schemeClr val="tx1"/>
                </a:solidFill>
              </a:rPr>
              <a:t>LD driver</a:t>
            </a:r>
            <a:endParaRPr kumimoji="1" lang="ja-JP" altLang="en-US" sz="1800" b="1" dirty="0">
              <a:solidFill>
                <a:schemeClr val="tx1"/>
              </a:solidFill>
            </a:endParaRPr>
          </a:p>
        </p:txBody>
      </p:sp>
      <p:sp>
        <p:nvSpPr>
          <p:cNvPr id="11" name="正方形/長方形 10"/>
          <p:cNvSpPr/>
          <p:nvPr/>
        </p:nvSpPr>
        <p:spPr>
          <a:xfrm>
            <a:off x="6058442" y="5300363"/>
            <a:ext cx="2247358" cy="2622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800" b="1" dirty="0" smtClean="0">
                <a:solidFill>
                  <a:schemeClr val="tx1"/>
                </a:solidFill>
              </a:rPr>
              <a:t>Temp. control box</a:t>
            </a:r>
            <a:endParaRPr kumimoji="1" lang="ja-JP" altLang="en-US" sz="1800" b="1" dirty="0">
              <a:solidFill>
                <a:schemeClr val="tx1"/>
              </a:solidFill>
            </a:endParaRPr>
          </a:p>
        </p:txBody>
      </p:sp>
      <p:sp>
        <p:nvSpPr>
          <p:cNvPr id="12" name="正方形/長方形 11"/>
          <p:cNvSpPr/>
          <p:nvPr/>
        </p:nvSpPr>
        <p:spPr>
          <a:xfrm>
            <a:off x="4724400" y="5105400"/>
            <a:ext cx="995084" cy="4563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800" b="1" dirty="0" smtClean="0">
                <a:solidFill>
                  <a:schemeClr val="tx1"/>
                </a:solidFill>
              </a:rPr>
              <a:t>LD driver</a:t>
            </a:r>
            <a:endParaRPr kumimoji="1" lang="ja-JP" altLang="en-US" sz="1800" b="1" dirty="0">
              <a:solidFill>
                <a:schemeClr val="tx1"/>
              </a:solidFill>
            </a:endParaRPr>
          </a:p>
        </p:txBody>
      </p:sp>
      <p:sp>
        <p:nvSpPr>
          <p:cNvPr id="13" name="正方形/長方形 12"/>
          <p:cNvSpPr/>
          <p:nvPr/>
        </p:nvSpPr>
        <p:spPr>
          <a:xfrm>
            <a:off x="5486400" y="2971800"/>
            <a:ext cx="1370206" cy="3808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800" b="1" dirty="0" smtClean="0">
                <a:solidFill>
                  <a:schemeClr val="tx1"/>
                </a:solidFill>
              </a:rPr>
              <a:t>PZT driver</a:t>
            </a:r>
            <a:endParaRPr kumimoji="1" lang="ja-JP" altLang="en-US" sz="1800" b="1" dirty="0">
              <a:solidFill>
                <a:schemeClr val="tx1"/>
              </a:solidFill>
            </a:endParaRPr>
          </a:p>
        </p:txBody>
      </p:sp>
      <p:sp>
        <p:nvSpPr>
          <p:cNvPr id="14" name="正方形/長方形 13"/>
          <p:cNvSpPr/>
          <p:nvPr/>
        </p:nvSpPr>
        <p:spPr>
          <a:xfrm>
            <a:off x="7083635" y="2971941"/>
            <a:ext cx="1603165" cy="3808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800" b="1" dirty="0" smtClean="0">
                <a:solidFill>
                  <a:schemeClr val="tx1"/>
                </a:solidFill>
              </a:rPr>
              <a:t>Temp. driver</a:t>
            </a:r>
            <a:endParaRPr kumimoji="1" lang="ja-JP" altLang="en-US" sz="1800" b="1" dirty="0">
              <a:solidFill>
                <a:schemeClr val="tx1"/>
              </a:solidFill>
            </a:endParaRPr>
          </a:p>
        </p:txBody>
      </p:sp>
      <p:cxnSp>
        <p:nvCxnSpPr>
          <p:cNvPr id="15" name="直線矢印コネクタ 14"/>
          <p:cNvCxnSpPr/>
          <p:nvPr/>
        </p:nvCxnSpPr>
        <p:spPr>
          <a:xfrm>
            <a:off x="6477000" y="3352800"/>
            <a:ext cx="454276" cy="366270"/>
          </a:xfrm>
          <a:prstGeom prst="straightConnector1">
            <a:avLst/>
          </a:prstGeom>
          <a:ln w="762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a:stCxn id="14" idx="2"/>
          </p:cNvCxnSpPr>
          <p:nvPr/>
        </p:nvCxnSpPr>
        <p:spPr>
          <a:xfrm rot="5400000">
            <a:off x="7638700" y="3444852"/>
            <a:ext cx="338571" cy="154466"/>
          </a:xfrm>
          <a:prstGeom prst="straightConnector1">
            <a:avLst/>
          </a:prstGeom>
          <a:ln w="762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正方形/長方形 16"/>
          <p:cNvSpPr/>
          <p:nvPr/>
        </p:nvSpPr>
        <p:spPr>
          <a:xfrm>
            <a:off x="6171504" y="6123595"/>
            <a:ext cx="2889826" cy="5058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800" b="1" dirty="0" smtClean="0">
                <a:solidFill>
                  <a:schemeClr val="tx1"/>
                </a:solidFill>
              </a:rPr>
              <a:t>Polarization </a:t>
            </a:r>
            <a:r>
              <a:rPr lang="en-US" altLang="ja-JP" sz="1800" b="1" dirty="0" smtClean="0">
                <a:solidFill>
                  <a:schemeClr val="tx1"/>
                </a:solidFill>
              </a:rPr>
              <a:t>controller</a:t>
            </a:r>
          </a:p>
          <a:p>
            <a:pPr algn="ctr"/>
            <a:r>
              <a:rPr lang="en-US" altLang="ja-JP" sz="1800" b="1" dirty="0" smtClean="0">
                <a:solidFill>
                  <a:schemeClr val="tx1"/>
                </a:solidFill>
              </a:rPr>
              <a:t>(optimize laser output)</a:t>
            </a:r>
            <a:endParaRPr kumimoji="1" lang="ja-JP" altLang="en-US" sz="1800" b="1" dirty="0">
              <a:solidFill>
                <a:schemeClr val="tx1"/>
              </a:solidFill>
            </a:endParaRPr>
          </a:p>
        </p:txBody>
      </p:sp>
      <p:cxnSp>
        <p:nvCxnSpPr>
          <p:cNvPr id="18" name="直線矢印コネクタ 17"/>
          <p:cNvCxnSpPr>
            <a:stCxn id="17" idx="1"/>
          </p:cNvCxnSpPr>
          <p:nvPr/>
        </p:nvCxnSpPr>
        <p:spPr>
          <a:xfrm flipH="1">
            <a:off x="5723594" y="6376498"/>
            <a:ext cx="447910" cy="63104"/>
          </a:xfrm>
          <a:prstGeom prst="straightConnector1">
            <a:avLst/>
          </a:prstGeom>
          <a:ln w="76200" cmpd="sng">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266328" y="6239053"/>
            <a:ext cx="3657600" cy="646331"/>
          </a:xfrm>
          <a:prstGeom prst="rect">
            <a:avLst/>
          </a:prstGeom>
          <a:solidFill>
            <a:srgbClr val="FFFF00"/>
          </a:solidFill>
        </p:spPr>
        <p:txBody>
          <a:bodyPr wrap="square" rtlCol="0">
            <a:spAutoFit/>
          </a:bodyPr>
          <a:lstStyle/>
          <a:p>
            <a:r>
              <a:rPr kumimoji="1" lang="en-US" altLang="ja-JP" dirty="0" smtClean="0">
                <a:solidFill>
                  <a:srgbClr val="000000"/>
                </a:solidFill>
              </a:rPr>
              <a:t>Center wavelength 1550nm</a:t>
            </a:r>
          </a:p>
          <a:p>
            <a:r>
              <a:rPr kumimoji="1" lang="en-US" altLang="ja-JP" dirty="0" smtClean="0">
                <a:solidFill>
                  <a:srgbClr val="000000"/>
                </a:solidFill>
              </a:rPr>
              <a:t>Average output power 110mW</a:t>
            </a:r>
            <a:endParaRPr kumimoji="1" lang="ja-JP" altLang="en-US" dirty="0">
              <a:solidFill>
                <a:srgbClr val="000000"/>
              </a:solidFill>
            </a:endParaRPr>
          </a:p>
        </p:txBody>
      </p:sp>
      <p:pic>
        <p:nvPicPr>
          <p:cNvPr id="28" name="図 27"/>
          <p:cNvPicPr>
            <a:picLocks noChangeAspect="1"/>
          </p:cNvPicPr>
          <p:nvPr/>
        </p:nvPicPr>
        <p:blipFill>
          <a:blip r:embed="rId4"/>
          <a:stretch>
            <a:fillRect/>
          </a:stretch>
        </p:blipFill>
        <p:spPr>
          <a:xfrm>
            <a:off x="251527" y="2362200"/>
            <a:ext cx="3787073" cy="3962400"/>
          </a:xfrm>
          <a:prstGeom prst="rect">
            <a:avLst/>
          </a:prstGeom>
        </p:spPr>
      </p:pic>
      <p:pic>
        <p:nvPicPr>
          <p:cNvPr id="29" name="Picture 4"/>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 y="2286000"/>
            <a:ext cx="1146469" cy="6096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cxnSp>
        <p:nvCxnSpPr>
          <p:cNvPr id="31" name="直線矢印コネクタ 30"/>
          <p:cNvCxnSpPr/>
          <p:nvPr/>
        </p:nvCxnSpPr>
        <p:spPr bwMode="auto">
          <a:xfrm>
            <a:off x="4495800" y="2667000"/>
            <a:ext cx="4114800" cy="1588"/>
          </a:xfrm>
          <a:prstGeom prst="straightConnector1">
            <a:avLst/>
          </a:prstGeom>
          <a:noFill/>
          <a:ln w="50800" cap="flat" cmpd="sng" algn="ctr">
            <a:solidFill>
              <a:schemeClr val="tx1"/>
            </a:solidFill>
            <a:prstDash val="solid"/>
            <a:round/>
            <a:headEnd type="arrow"/>
            <a:tailEnd type="arrow"/>
          </a:ln>
          <a:effectLst/>
        </p:spPr>
      </p:cxnSp>
      <p:sp>
        <p:nvSpPr>
          <p:cNvPr id="34" name="正方形/長方形 33"/>
          <p:cNvSpPr/>
          <p:nvPr/>
        </p:nvSpPr>
        <p:spPr>
          <a:xfrm>
            <a:off x="5428456" y="2209800"/>
            <a:ext cx="2267744" cy="461665"/>
          </a:xfrm>
          <a:prstGeom prst="rect">
            <a:avLst/>
          </a:prstGeom>
          <a:noFill/>
        </p:spPr>
        <p:txBody>
          <a:bodyPr wrap="square">
            <a:spAutoFit/>
          </a:bodyPr>
          <a:lstStyle/>
          <a:p>
            <a:pPr algn="ctr"/>
            <a:r>
              <a:rPr lang="en-US" altLang="ja-JP" sz="2400" b="1" dirty="0" smtClean="0">
                <a:solidFill>
                  <a:srgbClr val="FF0000"/>
                </a:solidFill>
              </a:rPr>
              <a:t>19 inch</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328378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 name="テキスト ボックス 71"/>
          <p:cNvSpPr txBox="1"/>
          <p:nvPr/>
        </p:nvSpPr>
        <p:spPr>
          <a:xfrm>
            <a:off x="381000" y="5791200"/>
            <a:ext cx="1981200" cy="1015663"/>
          </a:xfrm>
          <a:prstGeom prst="rect">
            <a:avLst/>
          </a:prstGeom>
          <a:solidFill>
            <a:schemeClr val="bg1"/>
          </a:solidFill>
        </p:spPr>
        <p:txBody>
          <a:bodyPr wrap="square" rtlCol="0">
            <a:spAutoFit/>
          </a:bodyPr>
          <a:lstStyle/>
          <a:p>
            <a:r>
              <a:rPr lang="en-US" altLang="ja-JP" sz="2000" b="1" dirty="0" smtClean="0"/>
              <a:t>Instantaneous </a:t>
            </a:r>
          </a:p>
          <a:p>
            <a:r>
              <a:rPr lang="en-US" altLang="ja-JP" sz="2000" b="1" dirty="0" smtClean="0"/>
              <a:t>frequency of </a:t>
            </a:r>
          </a:p>
          <a:p>
            <a:r>
              <a:rPr lang="en-US" altLang="ja-JP" sz="2000" b="1" dirty="0" err="1" smtClean="0"/>
              <a:t>f</a:t>
            </a:r>
            <a:r>
              <a:rPr lang="en-US" altLang="ja-JP" sz="2000" b="1" baseline="-25000" dirty="0" err="1" smtClean="0"/>
              <a:t>rep</a:t>
            </a:r>
            <a:r>
              <a:rPr lang="en-US" altLang="ja-JP" sz="2000" b="1" dirty="0" smtClean="0"/>
              <a:t> and </a:t>
            </a:r>
            <a:r>
              <a:rPr lang="en-US" altLang="ja-JP" sz="2000" b="1" dirty="0" err="1" smtClean="0"/>
              <a:t>f</a:t>
            </a:r>
            <a:r>
              <a:rPr lang="en-US" altLang="ja-JP" sz="2000" b="1" baseline="-25000" dirty="0" err="1" smtClean="0"/>
              <a:t>beat</a:t>
            </a:r>
            <a:endParaRPr lang="en-US" altLang="ja-JP" sz="2000" b="1" baseline="-25000" dirty="0" smtClean="0">
              <a:solidFill>
                <a:srgbClr val="FF0000"/>
              </a:solidFill>
            </a:endParaRPr>
          </a:p>
        </p:txBody>
      </p:sp>
      <p:sp>
        <p:nvSpPr>
          <p:cNvPr id="2" name="タイトル 1"/>
          <p:cNvSpPr>
            <a:spLocks noGrp="1"/>
          </p:cNvSpPr>
          <p:nvPr>
            <p:ph type="title"/>
          </p:nvPr>
        </p:nvSpPr>
        <p:spPr>
          <a:xfrm>
            <a:off x="0" y="537592"/>
            <a:ext cx="9144000" cy="515144"/>
          </a:xfrm>
        </p:spPr>
        <p:txBody>
          <a:bodyPr/>
          <a:lstStyle/>
          <a:p>
            <a:r>
              <a:rPr lang="en-US" altLang="ja-JP" dirty="0"/>
              <a:t>Experimental setup</a:t>
            </a:r>
            <a:endParaRPr kumimoji="1" lang="ja-JP" altLang="en-US" dirty="0"/>
          </a:p>
        </p:txBody>
      </p:sp>
      <p:cxnSp>
        <p:nvCxnSpPr>
          <p:cNvPr id="22" name="直線矢印コネクタ 21"/>
          <p:cNvCxnSpPr>
            <a:stCxn id="68" idx="2"/>
          </p:cNvCxnSpPr>
          <p:nvPr/>
        </p:nvCxnSpPr>
        <p:spPr>
          <a:xfrm>
            <a:off x="4417998" y="4686739"/>
            <a:ext cx="0" cy="141944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205656" y="4236552"/>
            <a:ext cx="1104361" cy="400110"/>
          </a:xfrm>
          <a:prstGeom prst="rect">
            <a:avLst/>
          </a:prstGeom>
          <a:solidFill>
            <a:srgbClr val="66FF66"/>
          </a:solidFill>
          <a:ln w="25400">
            <a:solidFill>
              <a:schemeClr val="tx1"/>
            </a:solidFill>
          </a:ln>
        </p:spPr>
        <p:txBody>
          <a:bodyPr wrap="square" rtlCol="0">
            <a:spAutoFit/>
          </a:bodyPr>
          <a:lstStyle/>
          <a:p>
            <a:pPr algn="ctr"/>
            <a:r>
              <a:rPr kumimoji="1" lang="en-US" altLang="ja-JP" sz="2000" b="1" dirty="0" smtClean="0">
                <a:latin typeface="Times New Roman" pitchFamily="18" charset="0"/>
                <a:cs typeface="Times New Roman" pitchFamily="18" charset="0"/>
              </a:rPr>
              <a:t>Laser</a:t>
            </a:r>
            <a:endParaRPr kumimoji="1" lang="ja-JP" altLang="en-US" sz="2000" b="1" dirty="0">
              <a:latin typeface="Times New Roman" pitchFamily="18" charset="0"/>
              <a:cs typeface="Times New Roman" pitchFamily="18" charset="0"/>
            </a:endParaRPr>
          </a:p>
        </p:txBody>
      </p:sp>
      <p:grpSp>
        <p:nvGrpSpPr>
          <p:cNvPr id="24" name="グループ化 157"/>
          <p:cNvGrpSpPr/>
          <p:nvPr/>
        </p:nvGrpSpPr>
        <p:grpSpPr>
          <a:xfrm>
            <a:off x="4236309" y="4171773"/>
            <a:ext cx="250985" cy="514966"/>
            <a:chOff x="7812360" y="899428"/>
            <a:chExt cx="360040" cy="585356"/>
          </a:xfrm>
        </p:grpSpPr>
        <p:sp>
          <p:nvSpPr>
            <p:cNvPr id="67" name="円/楕円 66"/>
            <p:cNvSpPr/>
            <p:nvPr/>
          </p:nvSpPr>
          <p:spPr>
            <a:xfrm>
              <a:off x="7812360" y="991498"/>
              <a:ext cx="360040" cy="4067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7973587" y="899428"/>
              <a:ext cx="198813" cy="5853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4043816" y="4985990"/>
            <a:ext cx="718562"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2000" b="1" dirty="0" smtClean="0">
                <a:latin typeface="Times New Roman" pitchFamily="18" charset="0"/>
                <a:cs typeface="Times New Roman" pitchFamily="18" charset="0"/>
              </a:rPr>
              <a:t>Amp</a:t>
            </a:r>
          </a:p>
        </p:txBody>
      </p:sp>
      <p:sp>
        <p:nvSpPr>
          <p:cNvPr id="26" name="テキスト ボックス 25"/>
          <p:cNvSpPr txBox="1"/>
          <p:nvPr/>
        </p:nvSpPr>
        <p:spPr>
          <a:xfrm>
            <a:off x="3833192" y="1700128"/>
            <a:ext cx="1591975" cy="707886"/>
          </a:xfrm>
          <a:prstGeom prst="rect">
            <a:avLst/>
          </a:prstGeom>
          <a:solidFill>
            <a:srgbClr val="FF6666"/>
          </a:solidFill>
          <a:ln w="25400">
            <a:solidFill>
              <a:schemeClr val="tx1"/>
            </a:solidFill>
          </a:ln>
        </p:spPr>
        <p:txBody>
          <a:bodyPr wrap="square" rtlCol="0">
            <a:spAutoFit/>
          </a:bodyPr>
          <a:lstStyle/>
          <a:p>
            <a:pPr algn="ctr"/>
            <a:r>
              <a:rPr kumimoji="1" lang="en-US" altLang="ja-JP" sz="2000" dirty="0" err="1" smtClean="0">
                <a:latin typeface="Times New Roman" pitchFamily="18" charset="0"/>
                <a:cs typeface="Times New Roman" pitchFamily="18" charset="0"/>
              </a:rPr>
              <a:t>Rb</a:t>
            </a:r>
            <a:r>
              <a:rPr kumimoji="1" lang="en-US" altLang="ja-JP" sz="2000" dirty="0" smtClean="0">
                <a:latin typeface="Times New Roman" pitchFamily="18" charset="0"/>
                <a:cs typeface="Times New Roman" pitchFamily="18" charset="0"/>
              </a:rPr>
              <a:t> frequency</a:t>
            </a:r>
          </a:p>
          <a:p>
            <a:pPr algn="ctr"/>
            <a:r>
              <a:rPr lang="en-US" altLang="ja-JP" sz="2000" dirty="0" smtClean="0">
                <a:latin typeface="Times New Roman" pitchFamily="18" charset="0"/>
                <a:cs typeface="Times New Roman" pitchFamily="18" charset="0"/>
              </a:rPr>
              <a:t>standard</a:t>
            </a:r>
            <a:endParaRPr kumimoji="1" lang="ja-JP" altLang="en-US" sz="2000" dirty="0"/>
          </a:p>
        </p:txBody>
      </p:sp>
      <p:cxnSp>
        <p:nvCxnSpPr>
          <p:cNvPr id="27" name="直線コネクタ 26"/>
          <p:cNvCxnSpPr>
            <a:endCxn id="26" idx="3"/>
          </p:cNvCxnSpPr>
          <p:nvPr/>
        </p:nvCxnSpPr>
        <p:spPr>
          <a:xfrm flipH="1">
            <a:off x="5425167" y="2054071"/>
            <a:ext cx="3376577"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041104" y="1656640"/>
            <a:ext cx="836730" cy="400110"/>
          </a:xfrm>
          <a:prstGeom prst="rect">
            <a:avLst/>
          </a:prstGeom>
          <a:noFill/>
          <a:ln w="25400">
            <a:noFill/>
          </a:ln>
        </p:spPr>
        <p:txBody>
          <a:bodyPr wrap="square" rtlCol="0">
            <a:spAutoFit/>
          </a:bodyPr>
          <a:lstStyle/>
          <a:p>
            <a:pPr algn="ctr"/>
            <a:r>
              <a:rPr kumimoji="1" lang="en-US" altLang="ja-JP" sz="2000" dirty="0" smtClean="0">
                <a:latin typeface="Times New Roman" pitchFamily="18" charset="0"/>
                <a:cs typeface="Times New Roman" pitchFamily="18" charset="0"/>
              </a:rPr>
              <a:t>clock</a:t>
            </a:r>
            <a:endParaRPr kumimoji="1" lang="ja-JP" altLang="en-US" sz="2000" dirty="0"/>
          </a:p>
        </p:txBody>
      </p:sp>
      <p:sp>
        <p:nvSpPr>
          <p:cNvPr id="29" name="テキスト ボックス 28"/>
          <p:cNvSpPr txBox="1"/>
          <p:nvPr/>
        </p:nvSpPr>
        <p:spPr>
          <a:xfrm>
            <a:off x="6648937" y="1685767"/>
            <a:ext cx="930234" cy="400110"/>
          </a:xfrm>
          <a:prstGeom prst="rect">
            <a:avLst/>
          </a:prstGeom>
          <a:noFill/>
          <a:ln w="25400">
            <a:noFill/>
          </a:ln>
        </p:spPr>
        <p:txBody>
          <a:bodyPr wrap="square" rtlCol="0">
            <a:spAutoFit/>
          </a:bodyPr>
          <a:lstStyle/>
          <a:p>
            <a:pPr algn="ctr"/>
            <a:r>
              <a:rPr kumimoji="1" lang="en-US" altLang="ja-JP" sz="2000" dirty="0" smtClean="0">
                <a:latin typeface="Times New Roman" pitchFamily="18" charset="0"/>
                <a:cs typeface="Times New Roman" pitchFamily="18" charset="0"/>
              </a:rPr>
              <a:t>clock</a:t>
            </a:r>
            <a:endParaRPr kumimoji="1" lang="ja-JP" altLang="en-US" sz="2000" dirty="0"/>
          </a:p>
        </p:txBody>
      </p:sp>
      <p:sp>
        <p:nvSpPr>
          <p:cNvPr id="30" name="テキスト ボックス 29"/>
          <p:cNvSpPr txBox="1"/>
          <p:nvPr/>
        </p:nvSpPr>
        <p:spPr>
          <a:xfrm>
            <a:off x="4049216" y="6106180"/>
            <a:ext cx="1679995" cy="52322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2800" b="1" dirty="0" smtClean="0">
                <a:latin typeface="Times New Roman" pitchFamily="18" charset="0"/>
                <a:cs typeface="Times New Roman" pitchFamily="18" charset="0"/>
              </a:rPr>
              <a:t>Digitizer</a:t>
            </a:r>
            <a:r>
              <a:rPr kumimoji="1" lang="ja-JP" altLang="en-US" sz="2000" b="1" dirty="0" smtClean="0"/>
              <a:t>　</a:t>
            </a:r>
            <a:endParaRPr kumimoji="1" lang="ja-JP" altLang="en-US" sz="2000" b="1" dirty="0"/>
          </a:p>
        </p:txBody>
      </p:sp>
      <p:cxnSp>
        <p:nvCxnSpPr>
          <p:cNvPr id="33" name="直線コネクタ 32"/>
          <p:cNvCxnSpPr/>
          <p:nvPr/>
        </p:nvCxnSpPr>
        <p:spPr>
          <a:xfrm flipV="1">
            <a:off x="8801744" y="2072036"/>
            <a:ext cx="0" cy="4295754"/>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endCxn id="30" idx="3"/>
          </p:cNvCxnSpPr>
          <p:nvPr/>
        </p:nvCxnSpPr>
        <p:spPr>
          <a:xfrm flipH="1">
            <a:off x="5729211" y="6367790"/>
            <a:ext cx="3072533"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5" name="グループ化 11"/>
          <p:cNvGrpSpPr/>
          <p:nvPr/>
        </p:nvGrpSpPr>
        <p:grpSpPr>
          <a:xfrm>
            <a:off x="304800" y="1353652"/>
            <a:ext cx="2755074" cy="2260913"/>
            <a:chOff x="530179" y="557025"/>
            <a:chExt cx="2755074" cy="2260913"/>
          </a:xfrm>
        </p:grpSpPr>
        <p:sp>
          <p:nvSpPr>
            <p:cNvPr id="62" name="正方形/長方形 61"/>
            <p:cNvSpPr/>
            <p:nvPr/>
          </p:nvSpPr>
          <p:spPr>
            <a:xfrm>
              <a:off x="620957" y="629033"/>
              <a:ext cx="2664296" cy="218890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1332499" y="928182"/>
              <a:ext cx="1227046" cy="646331"/>
            </a:xfrm>
            <a:prstGeom prst="rect">
              <a:avLst/>
            </a:prstGeom>
            <a:noFill/>
            <a:ln w="25400">
              <a:solidFill>
                <a:schemeClr val="tx1"/>
              </a:solidFill>
            </a:ln>
          </p:spPr>
          <p:txBody>
            <a:bodyPr wrap="square" rtlCol="0">
              <a:spAutoFit/>
            </a:bodyPr>
            <a:lstStyle/>
            <a:p>
              <a:pPr algn="ctr"/>
              <a:r>
                <a:rPr lang="en-US" altLang="ja-JP" dirty="0">
                  <a:latin typeface="Times New Roman" pitchFamily="18" charset="0"/>
                  <a:cs typeface="Times New Roman" pitchFamily="18" charset="0"/>
                </a:rPr>
                <a:t>F</a:t>
              </a:r>
              <a:r>
                <a:rPr kumimoji="1" lang="en-US" altLang="ja-JP" dirty="0" smtClean="0">
                  <a:latin typeface="Times New Roman" pitchFamily="18" charset="0"/>
                  <a:cs typeface="Times New Roman" pitchFamily="18" charset="0"/>
                </a:rPr>
                <a:t>requency</a:t>
              </a:r>
            </a:p>
            <a:p>
              <a:pPr algn="ctr"/>
              <a:r>
                <a:rPr lang="en-US" altLang="ja-JP" dirty="0" smtClean="0">
                  <a:latin typeface="Times New Roman" pitchFamily="18" charset="0"/>
                  <a:cs typeface="Times New Roman" pitchFamily="18" charset="0"/>
                </a:rPr>
                <a:t>synthesizer</a:t>
              </a:r>
              <a:endParaRPr kumimoji="1" lang="ja-JP" altLang="en-US" dirty="0"/>
            </a:p>
          </p:txBody>
        </p:sp>
        <p:cxnSp>
          <p:nvCxnSpPr>
            <p:cNvPr id="64" name="直線コネクタ 63"/>
            <p:cNvCxnSpPr>
              <a:stCxn id="63" idx="2"/>
              <a:endCxn id="66" idx="0"/>
            </p:cNvCxnSpPr>
            <p:nvPr/>
          </p:nvCxnSpPr>
          <p:spPr>
            <a:xfrm>
              <a:off x="1946022" y="1574513"/>
              <a:ext cx="0" cy="737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530179" y="557025"/>
              <a:ext cx="1627253" cy="400110"/>
            </a:xfrm>
            <a:prstGeom prst="rect">
              <a:avLst/>
            </a:prstGeom>
            <a:noFill/>
            <a:ln w="25400">
              <a:noFill/>
            </a:ln>
          </p:spPr>
          <p:txBody>
            <a:bodyPr wrap="square" rtlCol="0">
              <a:spAutoFit/>
            </a:bodyPr>
            <a:lstStyle/>
            <a:p>
              <a:pPr algn="ctr"/>
              <a:r>
                <a:rPr lang="en-US" altLang="ja-JP" sz="2000" b="1" dirty="0" smtClean="0">
                  <a:latin typeface="Times New Roman" pitchFamily="18" charset="0"/>
                  <a:cs typeface="Times New Roman" pitchFamily="18" charset="0"/>
                </a:rPr>
                <a:t>Test source</a:t>
              </a:r>
              <a:endParaRPr kumimoji="1" lang="ja-JP" altLang="en-US" sz="2000" b="1" dirty="0">
                <a:latin typeface="Times New Roman" pitchFamily="18" charset="0"/>
                <a:cs typeface="Times New Roman" pitchFamily="18" charset="0"/>
              </a:endParaRPr>
            </a:p>
          </p:txBody>
        </p:sp>
        <p:sp>
          <p:nvSpPr>
            <p:cNvPr id="66" name="テキスト ボックス 65"/>
            <p:cNvSpPr txBox="1"/>
            <p:nvPr/>
          </p:nvSpPr>
          <p:spPr>
            <a:xfrm>
              <a:off x="703907" y="1648262"/>
              <a:ext cx="2484229" cy="923330"/>
            </a:xfrm>
            <a:prstGeom prst="rect">
              <a:avLst/>
            </a:prstGeom>
            <a:noFill/>
            <a:ln w="25400">
              <a:solidFill>
                <a:schemeClr val="tx1"/>
              </a:solidFill>
            </a:ln>
          </p:spPr>
          <p:txBody>
            <a:bodyPr wrap="square" rtlCol="0">
              <a:spAutoFit/>
            </a:bodyPr>
            <a:lstStyle/>
            <a:p>
              <a:pPr algn="ctr"/>
              <a:r>
                <a:rPr kumimoji="1" lang="en-US" altLang="ja-JP" dirty="0" smtClean="0">
                  <a:latin typeface="Times New Roman" pitchFamily="18" charset="0"/>
                  <a:cs typeface="Times New Roman" pitchFamily="18" charset="0"/>
                </a:rPr>
                <a:t>Active frequency </a:t>
              </a:r>
            </a:p>
            <a:p>
              <a:pPr algn="ctr"/>
              <a:r>
                <a:rPr kumimoji="1" lang="en-US" altLang="ja-JP" dirty="0" smtClean="0">
                  <a:latin typeface="Times New Roman" pitchFamily="18" charset="0"/>
                  <a:cs typeface="Times New Roman" pitchFamily="18" charset="0"/>
                </a:rPr>
                <a:t>multiplier chain</a:t>
              </a:r>
            </a:p>
            <a:p>
              <a:pPr algn="ctr"/>
              <a:r>
                <a:rPr lang="en-US" altLang="ja-JP" dirty="0" smtClean="0">
                  <a:latin typeface="Times New Roman" pitchFamily="18" charset="0"/>
                  <a:cs typeface="Times New Roman" pitchFamily="18" charset="0"/>
                </a:rPr>
                <a:t>(multiplication factor=6)</a:t>
              </a:r>
              <a:endParaRPr kumimoji="1" lang="ja-JP" altLang="en-US" dirty="0">
                <a:latin typeface="Times New Roman" pitchFamily="18" charset="0"/>
                <a:cs typeface="Times New Roman" pitchFamily="18" charset="0"/>
              </a:endParaRPr>
            </a:p>
          </p:txBody>
        </p:sp>
      </p:grpSp>
      <p:sp>
        <p:nvSpPr>
          <p:cNvPr id="36" name="正方形/長方形 35"/>
          <p:cNvSpPr/>
          <p:nvPr/>
        </p:nvSpPr>
        <p:spPr>
          <a:xfrm>
            <a:off x="1547323" y="3969567"/>
            <a:ext cx="270030" cy="32711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lumMod val="20000"/>
                  <a:lumOff val="80000"/>
                </a:schemeClr>
              </a:solidFill>
            </a:endParaRPr>
          </a:p>
        </p:txBody>
      </p:sp>
      <p:sp>
        <p:nvSpPr>
          <p:cNvPr id="37" name="円/楕円 36"/>
          <p:cNvSpPr/>
          <p:nvPr/>
        </p:nvSpPr>
        <p:spPr>
          <a:xfrm rot="5400000">
            <a:off x="1587833" y="3537294"/>
            <a:ext cx="189010" cy="800382"/>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8" name="二等辺三角形 37"/>
          <p:cNvSpPr/>
          <p:nvPr/>
        </p:nvSpPr>
        <p:spPr>
          <a:xfrm>
            <a:off x="1547323" y="3436569"/>
            <a:ext cx="270030" cy="505316"/>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lumMod val="20000"/>
                  <a:lumOff val="80000"/>
                </a:schemeClr>
              </a:solidFill>
            </a:endParaRPr>
          </a:p>
        </p:txBody>
      </p:sp>
      <p:sp>
        <p:nvSpPr>
          <p:cNvPr id="39" name="正方形/長方形 38"/>
          <p:cNvSpPr/>
          <p:nvPr/>
        </p:nvSpPr>
        <p:spPr>
          <a:xfrm rot="5400000">
            <a:off x="2626712" y="3487325"/>
            <a:ext cx="270030" cy="188874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lumMod val="20000"/>
                  <a:lumOff val="80000"/>
                </a:schemeClr>
              </a:solidFill>
            </a:endParaRPr>
          </a:p>
        </p:txBody>
      </p:sp>
      <p:sp>
        <p:nvSpPr>
          <p:cNvPr id="40" name="円/楕円 39"/>
          <p:cNvSpPr/>
          <p:nvPr/>
        </p:nvSpPr>
        <p:spPr>
          <a:xfrm>
            <a:off x="3660245" y="4059019"/>
            <a:ext cx="164981" cy="74536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1" name="二等辺三角形 40"/>
          <p:cNvSpPr/>
          <p:nvPr/>
        </p:nvSpPr>
        <p:spPr>
          <a:xfrm rot="5400000">
            <a:off x="3872393" y="4176598"/>
            <a:ext cx="270030" cy="505316"/>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lumMod val="20000"/>
                  <a:lumOff val="80000"/>
                </a:schemeClr>
              </a:solidFill>
            </a:endParaRPr>
          </a:p>
        </p:txBody>
      </p:sp>
      <p:cxnSp>
        <p:nvCxnSpPr>
          <p:cNvPr id="42" name="直線コネクタ 41"/>
          <p:cNvCxnSpPr/>
          <p:nvPr/>
        </p:nvCxnSpPr>
        <p:spPr>
          <a:xfrm>
            <a:off x="1427997" y="4167712"/>
            <a:ext cx="504056" cy="523087"/>
          </a:xfrm>
          <a:prstGeom prst="line">
            <a:avLst/>
          </a:prstGeom>
          <a:ln w="31750">
            <a:solidFill>
              <a:schemeClr val="tx1"/>
            </a:solidFill>
          </a:ln>
        </p:spPr>
        <p:style>
          <a:lnRef idx="1">
            <a:schemeClr val="dk1"/>
          </a:lnRef>
          <a:fillRef idx="0">
            <a:schemeClr val="dk1"/>
          </a:fillRef>
          <a:effectRef idx="0">
            <a:schemeClr val="dk1"/>
          </a:effectRef>
          <a:fontRef idx="minor">
            <a:schemeClr val="tx1"/>
          </a:fontRef>
        </p:style>
      </p:cxnSp>
      <p:sp>
        <p:nvSpPr>
          <p:cNvPr id="43" name="直角三角形 42"/>
          <p:cNvSpPr/>
          <p:nvPr/>
        </p:nvSpPr>
        <p:spPr>
          <a:xfrm rot="10468055">
            <a:off x="1562313" y="4236390"/>
            <a:ext cx="270029" cy="345408"/>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748861" y="4167712"/>
            <a:ext cx="140952" cy="52308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5" name="テキスト ボックス 44"/>
          <p:cNvSpPr txBox="1"/>
          <p:nvPr/>
        </p:nvSpPr>
        <p:spPr>
          <a:xfrm>
            <a:off x="664840" y="4655077"/>
            <a:ext cx="3265050" cy="584775"/>
          </a:xfrm>
          <a:prstGeom prst="rect">
            <a:avLst/>
          </a:prstGeom>
          <a:noFill/>
          <a:ln w="25400">
            <a:noFill/>
          </a:ln>
        </p:spPr>
        <p:txBody>
          <a:bodyPr wrap="square" rtlCol="0">
            <a:spAutoFit/>
          </a:bodyPr>
          <a:lstStyle/>
          <a:p>
            <a:pPr algn="ctr"/>
            <a:r>
              <a:rPr lang="en-US" altLang="ja-JP" sz="1600" b="1" dirty="0" smtClean="0">
                <a:solidFill>
                  <a:schemeClr val="accent2">
                    <a:lumMod val="75000"/>
                  </a:schemeClr>
                </a:solidFill>
                <a:latin typeface="Times New Roman" pitchFamily="18" charset="0"/>
                <a:cs typeface="Times New Roman" pitchFamily="18" charset="0"/>
              </a:rPr>
              <a:t>CW-THz</a:t>
            </a:r>
            <a:r>
              <a:rPr lang="ja-JP" altLang="en-US" sz="1600" b="1" dirty="0">
                <a:solidFill>
                  <a:schemeClr val="accent2">
                    <a:lumMod val="75000"/>
                  </a:schemeClr>
                </a:solidFill>
                <a:latin typeface="Times New Roman" pitchFamily="18" charset="0"/>
                <a:cs typeface="Times New Roman" pitchFamily="18" charset="0"/>
              </a:rPr>
              <a:t> </a:t>
            </a:r>
            <a:r>
              <a:rPr lang="en-US" altLang="ja-JP" sz="1600" b="1" dirty="0" smtClean="0">
                <a:solidFill>
                  <a:schemeClr val="accent2">
                    <a:lumMod val="75000"/>
                  </a:schemeClr>
                </a:solidFill>
                <a:latin typeface="Times New Roman" pitchFamily="18" charset="0"/>
                <a:cs typeface="Times New Roman" pitchFamily="18" charset="0"/>
              </a:rPr>
              <a:t>wave</a:t>
            </a:r>
          </a:p>
          <a:p>
            <a:pPr algn="ctr"/>
            <a:r>
              <a:rPr lang="en-US" altLang="ja-JP" sz="1600" b="1" dirty="0" smtClean="0">
                <a:solidFill>
                  <a:schemeClr val="accent2">
                    <a:lumMod val="75000"/>
                  </a:schemeClr>
                </a:solidFill>
                <a:latin typeface="Times New Roman" pitchFamily="18" charset="0"/>
                <a:cs typeface="Times New Roman" pitchFamily="18" charset="0"/>
              </a:rPr>
              <a:t>(75-110GHz, +4dBm@100GHz)</a:t>
            </a:r>
          </a:p>
        </p:txBody>
      </p:sp>
      <p:sp>
        <p:nvSpPr>
          <p:cNvPr id="47" name="正方形/長方形 46"/>
          <p:cNvSpPr/>
          <p:nvPr/>
        </p:nvSpPr>
        <p:spPr>
          <a:xfrm>
            <a:off x="5181600" y="4249252"/>
            <a:ext cx="206513" cy="369332"/>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48" name="直線矢印コネクタ 47"/>
          <p:cNvCxnSpPr>
            <a:stCxn id="23" idx="1"/>
            <a:endCxn id="47" idx="3"/>
          </p:cNvCxnSpPr>
          <p:nvPr/>
        </p:nvCxnSpPr>
        <p:spPr>
          <a:xfrm rot="10800000">
            <a:off x="5388114" y="4433919"/>
            <a:ext cx="817543" cy="2689"/>
          </a:xfrm>
          <a:prstGeom prst="straightConnector1">
            <a:avLst/>
          </a:prstGeom>
          <a:ln w="38100">
            <a:solidFill>
              <a:srgbClr val="0000FF"/>
            </a:solidFill>
            <a:tailEnd type="none"/>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4850117" y="3639652"/>
            <a:ext cx="890927" cy="646331"/>
          </a:xfrm>
          <a:prstGeom prst="rect">
            <a:avLst/>
          </a:prstGeom>
          <a:noFill/>
          <a:ln w="25400">
            <a:noFill/>
          </a:ln>
        </p:spPr>
        <p:txBody>
          <a:bodyPr wrap="square" rtlCol="0">
            <a:spAutoFit/>
          </a:bodyPr>
          <a:lstStyle/>
          <a:p>
            <a:pPr algn="ctr"/>
            <a:r>
              <a:rPr lang="en-US" altLang="ja-JP" b="1" dirty="0" smtClean="0">
                <a:latin typeface="Times New Roman" pitchFamily="18" charset="0"/>
                <a:cs typeface="Times New Roman" pitchFamily="18" charset="0"/>
              </a:rPr>
              <a:t>SHG crystal</a:t>
            </a:r>
            <a:endParaRPr kumimoji="1" lang="ja-JP" altLang="en-US" b="1" dirty="0">
              <a:latin typeface="Times New Roman" pitchFamily="18" charset="0"/>
              <a:cs typeface="Times New Roman" pitchFamily="18" charset="0"/>
            </a:endParaRPr>
          </a:p>
        </p:txBody>
      </p:sp>
      <p:cxnSp>
        <p:nvCxnSpPr>
          <p:cNvPr id="50" name="直線矢印コネクタ 49"/>
          <p:cNvCxnSpPr>
            <a:stCxn id="26" idx="1"/>
            <a:endCxn id="63" idx="3"/>
          </p:cNvCxnSpPr>
          <p:nvPr/>
        </p:nvCxnSpPr>
        <p:spPr>
          <a:xfrm flipH="1" flipV="1">
            <a:off x="2334166" y="2047975"/>
            <a:ext cx="1499026" cy="6096"/>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1817352" y="3362127"/>
            <a:ext cx="1379079" cy="276999"/>
          </a:xfrm>
          <a:prstGeom prst="rect">
            <a:avLst/>
          </a:prstGeom>
          <a:noFill/>
          <a:ln w="25400">
            <a:noFill/>
          </a:ln>
        </p:spPr>
        <p:txBody>
          <a:bodyPr wrap="square" rtlCol="0">
            <a:spAutoFit/>
          </a:bodyPr>
          <a:lstStyle/>
          <a:p>
            <a:pPr algn="ctr"/>
            <a:r>
              <a:rPr lang="en-US" altLang="ja-JP" sz="1200" dirty="0" smtClean="0">
                <a:latin typeface="Times New Roman" pitchFamily="18" charset="0"/>
                <a:cs typeface="Times New Roman" pitchFamily="18" charset="0"/>
              </a:rPr>
              <a:t>(AMC-10-R0000)</a:t>
            </a:r>
            <a:endParaRPr kumimoji="1" lang="ja-JP" altLang="en-US" sz="1200" dirty="0">
              <a:latin typeface="Times New Roman" pitchFamily="18" charset="0"/>
              <a:cs typeface="Times New Roman" pitchFamily="18" charset="0"/>
            </a:endParaRPr>
          </a:p>
        </p:txBody>
      </p:sp>
      <p:sp>
        <p:nvSpPr>
          <p:cNvPr id="52" name="テキスト ボックス 51"/>
          <p:cNvSpPr txBox="1"/>
          <p:nvPr/>
        </p:nvSpPr>
        <p:spPr>
          <a:xfrm>
            <a:off x="5715000" y="2962870"/>
            <a:ext cx="3024336" cy="923330"/>
          </a:xfrm>
          <a:prstGeom prst="rect">
            <a:avLst/>
          </a:prstGeom>
          <a:solidFill>
            <a:srgbClr val="66FF66"/>
          </a:solidFill>
          <a:ln w="25400">
            <a:solidFill>
              <a:schemeClr val="tx1"/>
            </a:solidFill>
          </a:ln>
        </p:spPr>
        <p:txBody>
          <a:bodyPr wrap="square" rtlCol="0">
            <a:spAutoFit/>
          </a:bodyPr>
          <a:lstStyle/>
          <a:p>
            <a:r>
              <a:rPr kumimoji="1" lang="en-US" altLang="ja-JP" u="sng" dirty="0" smtClean="0">
                <a:latin typeface="Times New Roman" pitchFamily="18" charset="0"/>
                <a:cs typeface="Times New Roman" pitchFamily="18" charset="0"/>
              </a:rPr>
              <a:t>Laser</a:t>
            </a:r>
            <a:endParaRPr lang="en-US" altLang="ja-JP" dirty="0" smtClean="0">
              <a:latin typeface="Times New Roman" pitchFamily="18" charset="0"/>
              <a:cs typeface="Times New Roman" pitchFamily="18" charset="0"/>
            </a:endParaRPr>
          </a:p>
          <a:p>
            <a:r>
              <a:rPr kumimoji="1" lang="en-US" altLang="ja-JP" dirty="0" err="1" smtClean="0">
                <a:latin typeface="Times New Roman" pitchFamily="18" charset="0"/>
                <a:cs typeface="Times New Roman" pitchFamily="18" charset="0"/>
              </a:rPr>
              <a:t>f</a:t>
            </a:r>
            <a:r>
              <a:rPr kumimoji="1" lang="en-US" altLang="ja-JP" baseline="-25000" dirty="0" err="1" smtClean="0">
                <a:latin typeface="Times New Roman" pitchFamily="18" charset="0"/>
                <a:cs typeface="Times New Roman" pitchFamily="18" charset="0"/>
              </a:rPr>
              <a:t>rep</a:t>
            </a:r>
            <a:r>
              <a:rPr kumimoji="1" lang="en-US" altLang="ja-JP" dirty="0" smtClean="0">
                <a:latin typeface="Times New Roman" pitchFamily="18" charset="0"/>
                <a:cs typeface="Times New Roman" pitchFamily="18" charset="0"/>
              </a:rPr>
              <a:t>=100,000,000Hz@</a:t>
            </a:r>
            <a:r>
              <a:rPr lang="en-US" altLang="ja-JP" b="1" dirty="0" smtClean="0">
                <a:solidFill>
                  <a:srgbClr val="FF0000"/>
                </a:solidFill>
                <a:latin typeface="Times New Roman" pitchFamily="18" charset="0"/>
                <a:cs typeface="Times New Roman" pitchFamily="18" charset="0"/>
              </a:rPr>
              <a:t>Freerun</a:t>
            </a:r>
            <a:endParaRPr kumimoji="1" lang="en-US" altLang="ja-JP" b="1" dirty="0" smtClean="0">
              <a:solidFill>
                <a:srgbClr val="FF0000"/>
              </a:solidFill>
              <a:latin typeface="Times New Roman" pitchFamily="18" charset="0"/>
              <a:cs typeface="Times New Roman" pitchFamily="18" charset="0"/>
            </a:endParaRPr>
          </a:p>
          <a:p>
            <a:r>
              <a:rPr lang="en-US" altLang="ja-JP" dirty="0" smtClean="0">
                <a:latin typeface="Times New Roman" pitchFamily="18" charset="0"/>
                <a:cs typeface="Times New Roman" pitchFamily="18" charset="0"/>
              </a:rPr>
              <a:t>λ=1550nm, </a:t>
            </a:r>
            <a:r>
              <a:rPr kumimoji="1" lang="en-US" altLang="ja-JP" dirty="0" err="1" smtClean="0">
                <a:latin typeface="Times New Roman" pitchFamily="18" charset="0"/>
                <a:cs typeface="Times New Roman" pitchFamily="18" charset="0"/>
              </a:rPr>
              <a:t>Δt</a:t>
            </a:r>
            <a:r>
              <a:rPr kumimoji="1" lang="en-US" altLang="ja-JP" dirty="0" smtClean="0">
                <a:latin typeface="Times New Roman" pitchFamily="18" charset="0"/>
                <a:cs typeface="Times New Roman" pitchFamily="18" charset="0"/>
              </a:rPr>
              <a:t>=56fs</a:t>
            </a:r>
          </a:p>
        </p:txBody>
      </p:sp>
      <p:sp>
        <p:nvSpPr>
          <p:cNvPr id="53" name="テキスト ボックス 52"/>
          <p:cNvSpPr txBox="1"/>
          <p:nvPr/>
        </p:nvSpPr>
        <p:spPr>
          <a:xfrm>
            <a:off x="3466047" y="2445966"/>
            <a:ext cx="2167345" cy="707886"/>
          </a:xfrm>
          <a:prstGeom prst="rect">
            <a:avLst/>
          </a:prstGeom>
          <a:noFill/>
          <a:ln w="25400">
            <a:noFill/>
          </a:ln>
        </p:spPr>
        <p:txBody>
          <a:bodyPr wrap="square" rtlCol="0">
            <a:spAutoFit/>
          </a:bodyPr>
          <a:lstStyle/>
          <a:p>
            <a:pPr algn="ctr"/>
            <a:r>
              <a:rPr lang="en-US" altLang="ja-JP" sz="2000" dirty="0" smtClean="0">
                <a:solidFill>
                  <a:srgbClr val="FF6666"/>
                </a:solidFill>
                <a:latin typeface="Times New Roman" pitchFamily="18" charset="0"/>
                <a:cs typeface="Times New Roman" pitchFamily="18" charset="0"/>
              </a:rPr>
              <a:t>Stability &lt; 2*10</a:t>
            </a:r>
            <a:r>
              <a:rPr lang="en-US" altLang="ja-JP" sz="2000" baseline="30000" dirty="0" smtClean="0">
                <a:solidFill>
                  <a:srgbClr val="FF6666"/>
                </a:solidFill>
                <a:latin typeface="Times New Roman" pitchFamily="18" charset="0"/>
                <a:cs typeface="Times New Roman" pitchFamily="18" charset="0"/>
              </a:rPr>
              <a:t>-11</a:t>
            </a:r>
            <a:endParaRPr lang="en-US" altLang="ja-JP" sz="2000" dirty="0" smtClean="0">
              <a:solidFill>
                <a:srgbClr val="FF6666"/>
              </a:solidFill>
              <a:latin typeface="Times New Roman" pitchFamily="18" charset="0"/>
              <a:cs typeface="Times New Roman" pitchFamily="18" charset="0"/>
            </a:endParaRPr>
          </a:p>
          <a:p>
            <a:pPr algn="ctr"/>
            <a:r>
              <a:rPr lang="en-US" altLang="ja-JP" sz="2000" dirty="0" smtClean="0">
                <a:solidFill>
                  <a:srgbClr val="FF6666"/>
                </a:solidFill>
                <a:latin typeface="Times New Roman" pitchFamily="18" charset="0"/>
                <a:cs typeface="Times New Roman" pitchFamily="18" charset="0"/>
              </a:rPr>
              <a:t>Accuracy : 5*10</a:t>
            </a:r>
            <a:r>
              <a:rPr lang="en-US" altLang="ja-JP" sz="2000" baseline="30000" dirty="0" smtClean="0">
                <a:solidFill>
                  <a:srgbClr val="FF6666"/>
                </a:solidFill>
                <a:latin typeface="Times New Roman" pitchFamily="18" charset="0"/>
                <a:cs typeface="Times New Roman" pitchFamily="18" charset="0"/>
              </a:rPr>
              <a:t>-11</a:t>
            </a:r>
            <a:endParaRPr kumimoji="1" lang="ja-JP" altLang="en-US" sz="2000" dirty="0">
              <a:solidFill>
                <a:srgbClr val="FF6666"/>
              </a:solidFill>
              <a:latin typeface="Times New Roman" pitchFamily="18" charset="0"/>
              <a:cs typeface="Times New Roman" pitchFamily="18" charset="0"/>
            </a:endParaRPr>
          </a:p>
        </p:txBody>
      </p:sp>
      <p:sp>
        <p:nvSpPr>
          <p:cNvPr id="54" name="テキスト ボックス 53"/>
          <p:cNvSpPr txBox="1"/>
          <p:nvPr/>
        </p:nvSpPr>
        <p:spPr>
          <a:xfrm>
            <a:off x="3502430" y="5458108"/>
            <a:ext cx="978834" cy="523220"/>
          </a:xfrm>
          <a:prstGeom prst="rect">
            <a:avLst/>
          </a:prstGeom>
          <a:noFill/>
          <a:ln w="25400">
            <a:noFill/>
          </a:ln>
        </p:spPr>
        <p:txBody>
          <a:bodyPr wrap="square" rtlCol="0">
            <a:spAutoFit/>
          </a:bodyPr>
          <a:lstStyle/>
          <a:p>
            <a:pPr algn="ctr"/>
            <a:r>
              <a:rPr lang="en-US" altLang="ja-JP" sz="2800" b="1" dirty="0" err="1" smtClean="0">
                <a:solidFill>
                  <a:srgbClr val="000000"/>
                </a:solidFill>
                <a:latin typeface="Times New Roman" pitchFamily="18" charset="0"/>
                <a:cs typeface="Times New Roman" pitchFamily="18" charset="0"/>
              </a:rPr>
              <a:t>f</a:t>
            </a:r>
            <a:r>
              <a:rPr lang="en-US" altLang="ja-JP" sz="2800" b="1" baseline="-25000" dirty="0" err="1" smtClean="0">
                <a:solidFill>
                  <a:srgbClr val="000000"/>
                </a:solidFill>
                <a:latin typeface="Times New Roman" pitchFamily="18" charset="0"/>
                <a:cs typeface="Times New Roman" pitchFamily="18" charset="0"/>
              </a:rPr>
              <a:t>beat</a:t>
            </a:r>
            <a:endParaRPr kumimoji="1" lang="ja-JP" altLang="en-US" sz="2800" b="1" baseline="-25000" dirty="0">
              <a:solidFill>
                <a:srgbClr val="000000"/>
              </a:solidFill>
              <a:latin typeface="Times New Roman" pitchFamily="18" charset="0"/>
              <a:cs typeface="Times New Roman" pitchFamily="18" charset="0"/>
            </a:endParaRPr>
          </a:p>
        </p:txBody>
      </p:sp>
      <p:cxnSp>
        <p:nvCxnSpPr>
          <p:cNvPr id="55" name="直線矢印コネクタ 54"/>
          <p:cNvCxnSpPr/>
          <p:nvPr/>
        </p:nvCxnSpPr>
        <p:spPr>
          <a:xfrm rot="5400000">
            <a:off x="6358985" y="4848931"/>
            <a:ext cx="451642" cy="1588"/>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7696200" y="4236552"/>
            <a:ext cx="718562"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2000" b="1" dirty="0" smtClean="0">
                <a:latin typeface="Times New Roman" pitchFamily="18" charset="0"/>
                <a:cs typeface="Times New Roman" pitchFamily="18" charset="0"/>
              </a:rPr>
              <a:t>PG</a:t>
            </a:r>
            <a:endParaRPr kumimoji="1" lang="en-US" altLang="ja-JP" sz="2000" b="1" dirty="0" smtClean="0">
              <a:latin typeface="Times New Roman" pitchFamily="18" charset="0"/>
              <a:cs typeface="Times New Roman" pitchFamily="18" charset="0"/>
            </a:endParaRPr>
          </a:p>
        </p:txBody>
      </p:sp>
      <p:cxnSp>
        <p:nvCxnSpPr>
          <p:cNvPr id="57" name="直線矢印コネクタ 56"/>
          <p:cNvCxnSpPr/>
          <p:nvPr/>
        </p:nvCxnSpPr>
        <p:spPr>
          <a:xfrm rot="10800000">
            <a:off x="7315201" y="4441340"/>
            <a:ext cx="381001"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5265901" y="5042030"/>
            <a:ext cx="0" cy="10641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274723" y="5054730"/>
            <a:ext cx="1317221" cy="1588"/>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rot="10800000" flipV="1">
            <a:off x="8382000" y="4437546"/>
            <a:ext cx="419744" cy="2205"/>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5118744" y="5404952"/>
            <a:ext cx="978834" cy="523220"/>
          </a:xfrm>
          <a:prstGeom prst="rect">
            <a:avLst/>
          </a:prstGeom>
          <a:noFill/>
          <a:ln w="25400">
            <a:noFill/>
          </a:ln>
        </p:spPr>
        <p:txBody>
          <a:bodyPr wrap="square" rtlCol="0">
            <a:spAutoFit/>
          </a:bodyPr>
          <a:lstStyle/>
          <a:p>
            <a:pPr algn="ctr"/>
            <a:r>
              <a:rPr lang="en-US" altLang="ja-JP" sz="2800" b="1" dirty="0" err="1" smtClean="0">
                <a:latin typeface="Times New Roman" pitchFamily="18" charset="0"/>
                <a:cs typeface="Times New Roman" pitchFamily="18" charset="0"/>
              </a:rPr>
              <a:t>f</a:t>
            </a:r>
            <a:r>
              <a:rPr lang="en-US" altLang="ja-JP" sz="2800" b="1" baseline="-25000" dirty="0" err="1" smtClean="0">
                <a:latin typeface="Times New Roman" pitchFamily="18" charset="0"/>
                <a:cs typeface="Times New Roman" pitchFamily="18" charset="0"/>
              </a:rPr>
              <a:t>rep</a:t>
            </a:r>
            <a:endParaRPr kumimoji="1" lang="ja-JP" altLang="en-US" sz="2800" b="1" baseline="-25000" dirty="0">
              <a:latin typeface="Times New Roman" pitchFamily="18" charset="0"/>
              <a:cs typeface="Times New Roman" pitchFamily="18" charset="0"/>
            </a:endParaRPr>
          </a:p>
        </p:txBody>
      </p:sp>
      <p:pic>
        <p:nvPicPr>
          <p:cNvPr id="69" name="Picture 4"/>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32575" y="4419600"/>
            <a:ext cx="1901825" cy="101123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71" name="テキスト ボックス 70"/>
          <p:cNvSpPr txBox="1"/>
          <p:nvPr/>
        </p:nvSpPr>
        <p:spPr>
          <a:xfrm>
            <a:off x="6004312" y="5181600"/>
            <a:ext cx="2971800" cy="338554"/>
          </a:xfrm>
          <a:prstGeom prst="rect">
            <a:avLst/>
          </a:prstGeom>
          <a:noFill/>
        </p:spPr>
        <p:txBody>
          <a:bodyPr wrap="square" rtlCol="0">
            <a:spAutoFit/>
          </a:bodyPr>
          <a:lstStyle/>
          <a:p>
            <a:r>
              <a:rPr kumimoji="1" lang="en-US" altLang="ja-JP" sz="1600" b="1" dirty="0" smtClean="0">
                <a:solidFill>
                  <a:srgbClr val="000000"/>
                </a:solidFill>
              </a:rPr>
              <a:t>Modulation frquency:100Hz</a:t>
            </a:r>
            <a:endParaRPr kumimoji="1" lang="ja-JP" altLang="en-US" sz="1600" b="1" dirty="0">
              <a:solidFill>
                <a:srgbClr val="000000"/>
              </a:solidFill>
            </a:endParaRPr>
          </a:p>
        </p:txBody>
      </p:sp>
      <p:sp>
        <p:nvSpPr>
          <p:cNvPr id="73" name="Text Box 9"/>
          <p:cNvSpPr txBox="1">
            <a:spLocks noChangeArrowheads="1"/>
          </p:cNvSpPr>
          <p:nvPr/>
        </p:nvSpPr>
        <p:spPr bwMode="auto">
          <a:xfrm>
            <a:off x="6172200" y="6334780"/>
            <a:ext cx="3581400" cy="5232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r>
              <a:rPr lang="en-US" altLang="ja-JP" sz="1400" b="1" i="1" dirty="0" smtClean="0">
                <a:solidFill>
                  <a:srgbClr val="000000"/>
                </a:solidFill>
                <a:latin typeface="Arial" charset="0"/>
              </a:rPr>
              <a:t>Ref) H. </a:t>
            </a:r>
            <a:r>
              <a:rPr lang="en-US" altLang="ja-JP" sz="1400" b="1" i="1" dirty="0" err="1" smtClean="0">
                <a:solidFill>
                  <a:srgbClr val="000000"/>
                </a:solidFill>
                <a:latin typeface="Arial" charset="0"/>
              </a:rPr>
              <a:t>Füser</a:t>
            </a:r>
            <a:r>
              <a:rPr lang="en-US" altLang="ja-JP" sz="1400" b="1" i="1" dirty="0" smtClean="0">
                <a:solidFill>
                  <a:srgbClr val="000000"/>
                </a:solidFill>
                <a:latin typeface="Arial" charset="0"/>
              </a:rPr>
              <a:t> et al, </a:t>
            </a:r>
          </a:p>
          <a:p>
            <a:pPr eaLnBrk="1" hangingPunct="1"/>
            <a:r>
              <a:rPr lang="en-US" altLang="ja-JP" sz="1400" b="1" i="1" dirty="0" smtClean="0">
                <a:solidFill>
                  <a:srgbClr val="000000"/>
                </a:solidFill>
                <a:latin typeface="Arial" charset="0"/>
              </a:rPr>
              <a:t>Appl. Phys. Lett.99, 121111 (2011).</a:t>
            </a:r>
          </a:p>
        </p:txBody>
      </p:sp>
      <p:sp>
        <p:nvSpPr>
          <p:cNvPr id="76" name="円/楕円 75"/>
          <p:cNvSpPr/>
          <p:nvPr/>
        </p:nvSpPr>
        <p:spPr bwMode="auto">
          <a:xfrm>
            <a:off x="5715000" y="4038600"/>
            <a:ext cx="381000" cy="381000"/>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0" name="テキスト ボックス 79"/>
          <p:cNvSpPr txBox="1"/>
          <p:nvPr/>
        </p:nvSpPr>
        <p:spPr>
          <a:xfrm>
            <a:off x="2377688" y="5638800"/>
            <a:ext cx="2362200" cy="707886"/>
          </a:xfrm>
          <a:prstGeom prst="rect">
            <a:avLst/>
          </a:prstGeom>
          <a:noFill/>
        </p:spPr>
        <p:txBody>
          <a:bodyPr wrap="square" rtlCol="0">
            <a:spAutoFit/>
          </a:bodyPr>
          <a:lstStyle/>
          <a:p>
            <a:r>
              <a:rPr lang="en-US" altLang="ja-JP" sz="2000" b="1" dirty="0" smtClean="0">
                <a:solidFill>
                  <a:srgbClr val="FF0000"/>
                </a:solidFill>
              </a:rPr>
              <a:t>Hilbert </a:t>
            </a:r>
          </a:p>
          <a:p>
            <a:r>
              <a:rPr lang="en-US" altLang="ja-JP" sz="2000" b="1" dirty="0" smtClean="0">
                <a:solidFill>
                  <a:srgbClr val="FF0000"/>
                </a:solidFill>
              </a:rPr>
              <a:t>transform</a:t>
            </a:r>
          </a:p>
        </p:txBody>
      </p:sp>
      <p:cxnSp>
        <p:nvCxnSpPr>
          <p:cNvPr id="81" name="直線矢印コネクタ 80"/>
          <p:cNvCxnSpPr/>
          <p:nvPr/>
        </p:nvCxnSpPr>
        <p:spPr>
          <a:xfrm rot="10800000">
            <a:off x="2057400" y="6374245"/>
            <a:ext cx="198260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a:stCxn id="47" idx="1"/>
          </p:cNvCxnSpPr>
          <p:nvPr/>
        </p:nvCxnSpPr>
        <p:spPr>
          <a:xfrm rot="10800000" flipV="1">
            <a:off x="4494562" y="4433917"/>
            <a:ext cx="687039" cy="1173"/>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95384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テキスト ボックス 12"/>
          <p:cNvSpPr txBox="1"/>
          <p:nvPr/>
        </p:nvSpPr>
        <p:spPr>
          <a:xfrm>
            <a:off x="179512" y="1568986"/>
            <a:ext cx="2944688" cy="400110"/>
          </a:xfrm>
          <a:prstGeom prst="rect">
            <a:avLst/>
          </a:prstGeom>
          <a:solidFill>
            <a:schemeClr val="tx1"/>
          </a:solidFill>
        </p:spPr>
        <p:txBody>
          <a:bodyPr wrap="square" rtlCol="0">
            <a:spAutoFit/>
          </a:bodyPr>
          <a:lstStyle/>
          <a:p>
            <a:pPr algn="ctr"/>
            <a:r>
              <a:rPr kumimoji="1" lang="en-US" altLang="ja-JP" sz="2000" b="1" dirty="0" smtClean="0">
                <a:solidFill>
                  <a:schemeClr val="bg1"/>
                </a:solidFill>
              </a:rPr>
              <a:t>Sampling </a:t>
            </a:r>
            <a:r>
              <a:rPr lang="en-US" altLang="ja-JP" sz="2000" b="1" dirty="0" smtClean="0">
                <a:solidFill>
                  <a:schemeClr val="bg1"/>
                </a:solidFill>
              </a:rPr>
              <a:t>r</a:t>
            </a:r>
            <a:r>
              <a:rPr kumimoji="1" lang="en-US" altLang="ja-JP" sz="2000" b="1" dirty="0" smtClean="0">
                <a:solidFill>
                  <a:schemeClr val="bg1"/>
                </a:solidFill>
              </a:rPr>
              <a:t>ate 10 MHz</a:t>
            </a:r>
            <a:endParaRPr kumimoji="1" lang="ja-JP" altLang="en-US" sz="2000" b="1" dirty="0">
              <a:solidFill>
                <a:schemeClr val="bg1"/>
              </a:solidFill>
            </a:endParaRPr>
          </a:p>
        </p:txBody>
      </p:sp>
      <p:sp>
        <p:nvSpPr>
          <p:cNvPr id="17" name="テキスト ボックス 16"/>
          <p:cNvSpPr txBox="1"/>
          <p:nvPr/>
        </p:nvSpPr>
        <p:spPr>
          <a:xfrm>
            <a:off x="228600" y="5085184"/>
            <a:ext cx="2471192" cy="707886"/>
          </a:xfrm>
          <a:prstGeom prst="rect">
            <a:avLst/>
          </a:prstGeom>
          <a:solidFill>
            <a:schemeClr val="tx1"/>
          </a:solidFill>
        </p:spPr>
        <p:txBody>
          <a:bodyPr wrap="square" rtlCol="0">
            <a:spAutoFit/>
          </a:bodyPr>
          <a:lstStyle/>
          <a:p>
            <a:pPr algn="ctr"/>
            <a:r>
              <a:rPr lang="en-US" altLang="ja-JP" sz="2000" b="1" dirty="0" smtClean="0">
                <a:solidFill>
                  <a:schemeClr val="bg1"/>
                </a:solidFill>
              </a:rPr>
              <a:t>Sampling rate</a:t>
            </a:r>
          </a:p>
          <a:p>
            <a:pPr algn="ctr"/>
            <a:r>
              <a:rPr kumimoji="1" lang="en-US" altLang="ja-JP" sz="2000" b="1" dirty="0" smtClean="0">
                <a:solidFill>
                  <a:schemeClr val="bg1"/>
                </a:solidFill>
              </a:rPr>
              <a:t> 10 Hz</a:t>
            </a:r>
            <a:endParaRPr kumimoji="1" lang="ja-JP" altLang="en-US" sz="2000" b="1" dirty="0">
              <a:solidFill>
                <a:schemeClr val="bg1"/>
              </a:solidFill>
            </a:endParaRPr>
          </a:p>
        </p:txBody>
      </p:sp>
      <p:pic>
        <p:nvPicPr>
          <p:cNvPr id="16386"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17227" y="1139463"/>
            <a:ext cx="5803943" cy="1852151"/>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5854" y="2807916"/>
            <a:ext cx="5868145" cy="213325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99791" y="4788237"/>
            <a:ext cx="6444207" cy="216915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cxnSp>
        <p:nvCxnSpPr>
          <p:cNvPr id="7" name="直線コネクタ 6"/>
          <p:cNvCxnSpPr/>
          <p:nvPr/>
        </p:nvCxnSpPr>
        <p:spPr bwMode="auto">
          <a:xfrm>
            <a:off x="0" y="4869160"/>
            <a:ext cx="9144000" cy="15702"/>
          </a:xfrm>
          <a:prstGeom prst="line">
            <a:avLst/>
          </a:prstGeom>
          <a:noFill/>
          <a:ln w="38100" cap="flat" cmpd="sng" algn="ctr">
            <a:solidFill>
              <a:schemeClr val="tx1"/>
            </a:solidFill>
            <a:prstDash val="dash"/>
            <a:round/>
            <a:headEnd type="none" w="med" len="med"/>
            <a:tailEnd type="none" w="med" len="med"/>
          </a:ln>
          <a:effectLst/>
        </p:spPr>
      </p:cxnSp>
      <p:sp>
        <p:nvSpPr>
          <p:cNvPr id="12" name="テキスト ボックス 11"/>
          <p:cNvSpPr txBox="1"/>
          <p:nvPr/>
        </p:nvSpPr>
        <p:spPr>
          <a:xfrm>
            <a:off x="228600" y="2133600"/>
            <a:ext cx="2895600" cy="1938992"/>
          </a:xfrm>
          <a:prstGeom prst="rect">
            <a:avLst/>
          </a:prstGeom>
          <a:noFill/>
        </p:spPr>
        <p:txBody>
          <a:bodyPr wrap="square" rtlCol="0">
            <a:spAutoFit/>
          </a:bodyPr>
          <a:lstStyle/>
          <a:p>
            <a:pPr algn="ctr"/>
            <a:r>
              <a:rPr lang="en-US" altLang="ja-JP" sz="2000" b="1" dirty="0" smtClean="0">
                <a:solidFill>
                  <a:srgbClr val="CC00FF"/>
                </a:solidFill>
              </a:rPr>
              <a:t>Fitting of </a:t>
            </a:r>
            <a:r>
              <a:rPr lang="en-US" altLang="ja-JP" sz="2000" b="1" i="1" dirty="0" err="1" smtClean="0">
                <a:solidFill>
                  <a:srgbClr val="CC00FF"/>
                </a:solidFill>
              </a:rPr>
              <a:t>f</a:t>
            </a:r>
            <a:r>
              <a:rPr lang="en-US" altLang="ja-JP" sz="2000" b="1" i="1" baseline="-25000" dirty="0" err="1" smtClean="0">
                <a:solidFill>
                  <a:srgbClr val="CC00FF"/>
                </a:solidFill>
              </a:rPr>
              <a:t>rep</a:t>
            </a:r>
            <a:r>
              <a:rPr lang="en-US" altLang="ja-JP" sz="2000" b="1" dirty="0" smtClean="0">
                <a:solidFill>
                  <a:srgbClr val="CC00FF"/>
                </a:solidFill>
              </a:rPr>
              <a:t> and </a:t>
            </a:r>
            <a:r>
              <a:rPr lang="en-US" altLang="ja-JP" sz="2000" b="1" i="1" dirty="0" err="1" smtClean="0">
                <a:solidFill>
                  <a:srgbClr val="CC00FF"/>
                </a:solidFill>
              </a:rPr>
              <a:t>f</a:t>
            </a:r>
            <a:r>
              <a:rPr lang="en-US" altLang="ja-JP" sz="2000" b="1" i="1" baseline="-25000" dirty="0" err="1" smtClean="0">
                <a:solidFill>
                  <a:srgbClr val="CC00FF"/>
                </a:solidFill>
              </a:rPr>
              <a:t>beat</a:t>
            </a:r>
            <a:endParaRPr lang="en-US" altLang="ja-JP" sz="2000" b="1" i="1" baseline="-25000" dirty="0" smtClean="0">
              <a:solidFill>
                <a:srgbClr val="CC00FF"/>
              </a:solidFill>
            </a:endParaRPr>
          </a:p>
          <a:p>
            <a:pPr algn="ctr"/>
            <a:r>
              <a:rPr lang="en-US" altLang="ja-JP" sz="2000" b="1" i="1" dirty="0" err="1">
                <a:solidFill>
                  <a:srgbClr val="CC00FF"/>
                </a:solidFill>
              </a:rPr>
              <a:t>δ</a:t>
            </a:r>
            <a:r>
              <a:rPr lang="en-US" altLang="ja-JP" sz="2000" b="1" i="1" dirty="0" err="1" smtClean="0">
                <a:solidFill>
                  <a:srgbClr val="CC00FF"/>
                </a:solidFill>
              </a:rPr>
              <a:t>f</a:t>
            </a:r>
            <a:r>
              <a:rPr lang="en-US" altLang="ja-JP" sz="2000" b="1" i="1" baseline="-25000" dirty="0" err="1" smtClean="0">
                <a:solidFill>
                  <a:srgbClr val="CC00FF"/>
                </a:solidFill>
              </a:rPr>
              <a:t>rep</a:t>
            </a:r>
            <a:r>
              <a:rPr lang="en-US" altLang="ja-JP" sz="2000" b="1" baseline="-25000" dirty="0" smtClean="0">
                <a:solidFill>
                  <a:srgbClr val="CC00FF"/>
                </a:solidFill>
              </a:rPr>
              <a:t> </a:t>
            </a:r>
            <a:r>
              <a:rPr lang="en-US" altLang="ja-JP" sz="2000" b="1" dirty="0" smtClean="0">
                <a:solidFill>
                  <a:srgbClr val="CC00FF"/>
                </a:solidFill>
              </a:rPr>
              <a:t>= 3.1446 Hz</a:t>
            </a:r>
          </a:p>
          <a:p>
            <a:pPr algn="ctr"/>
            <a:r>
              <a:rPr lang="en-US" altLang="ja-JP" sz="2000" b="1" i="1" dirty="0" err="1">
                <a:solidFill>
                  <a:srgbClr val="CC00FF"/>
                </a:solidFill>
              </a:rPr>
              <a:t>δ</a:t>
            </a:r>
            <a:r>
              <a:rPr lang="en-US" altLang="ja-JP" sz="2000" b="1" i="1" dirty="0" err="1" smtClean="0">
                <a:solidFill>
                  <a:srgbClr val="CC00FF"/>
                </a:solidFill>
              </a:rPr>
              <a:t>f</a:t>
            </a:r>
            <a:r>
              <a:rPr lang="en-US" altLang="ja-JP" sz="2000" b="1" i="1" baseline="-25000" dirty="0" err="1" smtClean="0">
                <a:solidFill>
                  <a:srgbClr val="CC00FF"/>
                </a:solidFill>
              </a:rPr>
              <a:t>beat</a:t>
            </a:r>
            <a:r>
              <a:rPr lang="en-US" altLang="ja-JP" sz="2000" b="1" baseline="-25000" dirty="0" smtClean="0">
                <a:solidFill>
                  <a:srgbClr val="CC00FF"/>
                </a:solidFill>
              </a:rPr>
              <a:t> </a:t>
            </a:r>
            <a:r>
              <a:rPr lang="en-US" altLang="ja-JP" sz="2000" b="1" dirty="0" smtClean="0">
                <a:solidFill>
                  <a:srgbClr val="CC00FF"/>
                </a:solidFill>
              </a:rPr>
              <a:t>= 3144.6 Hz</a:t>
            </a:r>
          </a:p>
          <a:p>
            <a:pPr algn="ctr"/>
            <a:endParaRPr lang="en-US" altLang="ja-JP" sz="2000" b="1" dirty="0">
              <a:solidFill>
                <a:srgbClr val="CC00FF"/>
              </a:solidFill>
            </a:endParaRPr>
          </a:p>
          <a:p>
            <a:pPr algn="ctr"/>
            <a:endParaRPr lang="en-US" altLang="ja-JP" sz="2000" b="1" dirty="0" smtClean="0">
              <a:solidFill>
                <a:srgbClr val="CC00FF"/>
              </a:solidFill>
            </a:endParaRPr>
          </a:p>
          <a:p>
            <a:pPr algn="ctr"/>
            <a:r>
              <a:rPr lang="en-US" altLang="ja-JP" sz="2000" b="1" i="1" dirty="0" err="1" smtClean="0">
                <a:solidFill>
                  <a:srgbClr val="CC00FF"/>
                </a:solidFill>
              </a:rPr>
              <a:t>m</a:t>
            </a:r>
            <a:r>
              <a:rPr lang="en-US" altLang="ja-JP" sz="2000" b="1" dirty="0" smtClean="0">
                <a:solidFill>
                  <a:srgbClr val="CC00FF"/>
                </a:solidFill>
              </a:rPr>
              <a:t> = 1000</a:t>
            </a:r>
          </a:p>
        </p:txBody>
      </p:sp>
      <p:sp>
        <p:nvSpPr>
          <p:cNvPr id="2" name="下矢印 1"/>
          <p:cNvSpPr/>
          <p:nvPr/>
        </p:nvSpPr>
        <p:spPr bwMode="auto">
          <a:xfrm>
            <a:off x="1371600" y="3276600"/>
            <a:ext cx="576064" cy="36004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正方形/長方形 10"/>
          <p:cNvSpPr/>
          <p:nvPr/>
        </p:nvSpPr>
        <p:spPr>
          <a:xfrm>
            <a:off x="685800" y="5807585"/>
            <a:ext cx="1582484" cy="461665"/>
          </a:xfrm>
          <a:prstGeom prst="rect">
            <a:avLst/>
          </a:prstGeom>
        </p:spPr>
        <p:txBody>
          <a:bodyPr wrap="none">
            <a:spAutoFit/>
          </a:bodyPr>
          <a:lstStyle/>
          <a:p>
            <a:pPr lvl="0" algn="ctr">
              <a:defRPr/>
            </a:pPr>
            <a:r>
              <a:rPr lang="en-US" altLang="ja-JP" sz="2400" b="1" dirty="0" smtClean="0">
                <a:solidFill>
                  <a:srgbClr val="000000"/>
                </a:solidFill>
              </a:rPr>
              <a:t>Accuracy </a:t>
            </a:r>
            <a:endParaRPr lang="en-US" altLang="ja-JP" sz="2400" b="1" dirty="0">
              <a:solidFill>
                <a:srgbClr val="000000"/>
              </a:solidFill>
            </a:endParaRPr>
          </a:p>
        </p:txBody>
      </p:sp>
      <p:sp>
        <p:nvSpPr>
          <p:cNvPr id="14" name="正方形/長方形 13"/>
          <p:cNvSpPr/>
          <p:nvPr/>
        </p:nvSpPr>
        <p:spPr>
          <a:xfrm>
            <a:off x="772546" y="6269250"/>
            <a:ext cx="1330814" cy="400110"/>
          </a:xfrm>
          <a:prstGeom prst="rect">
            <a:avLst/>
          </a:prstGeom>
        </p:spPr>
        <p:txBody>
          <a:bodyPr wrap="none">
            <a:spAutoFit/>
          </a:bodyPr>
          <a:lstStyle/>
          <a:p>
            <a:pPr algn="ctr"/>
            <a:r>
              <a:rPr lang="en-US" altLang="ja-JP" sz="2000" b="1" dirty="0" smtClean="0"/>
              <a:t>6.2×10</a:t>
            </a:r>
            <a:r>
              <a:rPr lang="en-US" altLang="ja-JP" sz="2000" b="1" baseline="30000" dirty="0" smtClean="0"/>
              <a:t>-12</a:t>
            </a:r>
          </a:p>
        </p:txBody>
      </p:sp>
      <p:sp>
        <p:nvSpPr>
          <p:cNvPr id="18" name="タイトル 1"/>
          <p:cNvSpPr txBox="1">
            <a:spLocks/>
          </p:cNvSpPr>
          <p:nvPr/>
        </p:nvSpPr>
        <p:spPr bwMode="auto">
          <a:xfrm>
            <a:off x="35496" y="548680"/>
            <a:ext cx="9001000" cy="6480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400" b="0" i="0" u="none" strike="noStrike" kern="0" cap="none" spc="0" normalizeH="0" baseline="0" noProof="0" dirty="0" smtClean="0">
                <a:ln>
                  <a:noFill/>
                </a:ln>
                <a:solidFill>
                  <a:schemeClr val="tx2"/>
                </a:solidFill>
                <a:effectLst/>
                <a:uLnTx/>
                <a:uFillTx/>
                <a:latin typeface="+mj-lt"/>
                <a:ea typeface="+mj-ea"/>
                <a:cs typeface="+mj-cs"/>
              </a:rPr>
              <a:t>Real-time determination of </a:t>
            </a:r>
            <a:r>
              <a:rPr kumimoji="1" lang="en-US" altLang="ja-JP" sz="4400" b="0" i="0" u="none" strike="noStrike" kern="0" cap="none" spc="0" normalizeH="0" baseline="0" noProof="0" dirty="0" err="1" smtClean="0">
                <a:ln>
                  <a:noFill/>
                </a:ln>
                <a:solidFill>
                  <a:schemeClr val="tx2"/>
                </a:solidFill>
                <a:effectLst/>
                <a:uLnTx/>
                <a:uFillTx/>
                <a:latin typeface="+mj-lt"/>
                <a:ea typeface="+mj-ea"/>
                <a:cs typeface="+mj-cs"/>
              </a:rPr>
              <a:t>f</a:t>
            </a:r>
            <a:r>
              <a:rPr kumimoji="1" lang="en-US" altLang="ja-JP" sz="4400" b="0" i="0" u="none" strike="noStrike" kern="0" cap="none" spc="0" normalizeH="0" baseline="-25000" noProof="0" dirty="0" err="1" smtClean="0">
                <a:ln>
                  <a:noFill/>
                </a:ln>
                <a:solidFill>
                  <a:schemeClr val="tx2"/>
                </a:solidFill>
                <a:effectLst/>
                <a:uLnTx/>
                <a:uFillTx/>
                <a:latin typeface="+mj-lt"/>
                <a:ea typeface="+mj-ea"/>
                <a:cs typeface="+mj-cs"/>
              </a:rPr>
              <a:t>THz</a:t>
            </a:r>
            <a:endParaRPr kumimoji="1" lang="ja-JP" alt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16" name="テキスト ボックス 15"/>
          <p:cNvSpPr txBox="1"/>
          <p:nvPr/>
        </p:nvSpPr>
        <p:spPr>
          <a:xfrm>
            <a:off x="228600" y="4267200"/>
            <a:ext cx="2944688" cy="400110"/>
          </a:xfrm>
          <a:prstGeom prst="rect">
            <a:avLst/>
          </a:prstGeom>
          <a:solidFill>
            <a:schemeClr val="tx1"/>
          </a:solidFill>
        </p:spPr>
        <p:txBody>
          <a:bodyPr wrap="square" rtlCol="0">
            <a:spAutoFit/>
          </a:bodyPr>
          <a:lstStyle/>
          <a:p>
            <a:pPr algn="ctr"/>
            <a:r>
              <a:rPr kumimoji="1" lang="en-US" altLang="ja-JP" sz="2000" b="1" dirty="0" smtClean="0">
                <a:solidFill>
                  <a:schemeClr val="bg1"/>
                </a:solidFill>
              </a:rPr>
              <a:t>Data length 1 M</a:t>
            </a:r>
            <a:endParaRPr kumimoji="1" lang="ja-JP" altLang="en-US" sz="2000" b="1"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500781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fade">
                                      <p:cBhvr>
                                        <p:cTn id="10" dur="500"/>
                                        <p:tgtEl>
                                          <p:spTgt spid="163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p:bldP spid="14"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 name="図 57"/>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1447800"/>
            <a:ext cx="8305800" cy="4491912"/>
          </a:xfrm>
          <a:prstGeom prst="rect">
            <a:avLst/>
          </a:prstGeom>
          <a:noFill/>
          <a:ln>
            <a:noFill/>
          </a:ln>
        </p:spPr>
      </p:pic>
      <p:grpSp>
        <p:nvGrpSpPr>
          <p:cNvPr id="12" name="グループ化 11"/>
          <p:cNvGrpSpPr/>
          <p:nvPr/>
        </p:nvGrpSpPr>
        <p:grpSpPr>
          <a:xfrm>
            <a:off x="75611" y="6044806"/>
            <a:ext cx="8528837" cy="861489"/>
            <a:chOff x="1618226" y="3397431"/>
            <a:chExt cx="4412650" cy="559824"/>
          </a:xfrm>
        </p:grpSpPr>
        <p:cxnSp>
          <p:nvCxnSpPr>
            <p:cNvPr id="46" name="直線矢印コネクタ 45"/>
            <p:cNvCxnSpPr/>
            <p:nvPr/>
          </p:nvCxnSpPr>
          <p:spPr>
            <a:xfrm>
              <a:off x="1618226" y="3728184"/>
              <a:ext cx="4412650" cy="803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a:off x="3004886" y="3397431"/>
              <a:ext cx="0" cy="315009"/>
            </a:xfrm>
            <a:prstGeom prst="line">
              <a:avLst/>
            </a:prstGeom>
            <a:ln w="76200">
              <a:solidFill>
                <a:srgbClr val="FF6600"/>
              </a:solidFill>
            </a:ln>
          </p:spPr>
          <p:style>
            <a:lnRef idx="1">
              <a:schemeClr val="dk1"/>
            </a:lnRef>
            <a:fillRef idx="0">
              <a:schemeClr val="dk1"/>
            </a:fillRef>
            <a:effectRef idx="0">
              <a:schemeClr val="dk1"/>
            </a:effectRef>
            <a:fontRef idx="minor">
              <a:schemeClr val="tx1"/>
            </a:fontRef>
          </p:style>
        </p:cxnSp>
        <p:sp>
          <p:nvSpPr>
            <p:cNvPr id="48" name="テキスト ボックス 47"/>
            <p:cNvSpPr txBox="1"/>
            <p:nvPr/>
          </p:nvSpPr>
          <p:spPr>
            <a:xfrm>
              <a:off x="2706842" y="3697250"/>
              <a:ext cx="575386" cy="260005"/>
            </a:xfrm>
            <a:prstGeom prst="rect">
              <a:avLst/>
            </a:prstGeom>
            <a:noFill/>
          </p:spPr>
          <p:txBody>
            <a:bodyPr wrap="square" rtlCol="0">
              <a:spAutoFit/>
            </a:bodyPr>
            <a:lstStyle/>
            <a:p>
              <a:pPr algn="ctr"/>
              <a:r>
                <a:rPr lang="en-US" altLang="ja-JP" sz="2000" b="1" dirty="0">
                  <a:solidFill>
                    <a:srgbClr val="FF6600"/>
                  </a:solidFill>
                  <a:latin typeface="Times New Roman" pitchFamily="18" charset="0"/>
                  <a:ea typeface="ＭＳ 明朝" pitchFamily="17" charset="-128"/>
                  <a:cs typeface="Times New Roman" pitchFamily="18" charset="0"/>
                </a:rPr>
                <a:t>1000</a:t>
              </a:r>
              <a:endParaRPr kumimoji="1" lang="en-US" altLang="ja-JP" sz="2000" b="1" dirty="0" smtClean="0">
                <a:solidFill>
                  <a:srgbClr val="FF6600"/>
                </a:solidFill>
                <a:latin typeface="Times New Roman" pitchFamily="18" charset="0"/>
                <a:ea typeface="ＭＳ 明朝" pitchFamily="17" charset="-128"/>
                <a:cs typeface="Times New Roman" pitchFamily="18" charset="0"/>
              </a:endParaRPr>
            </a:p>
          </p:txBody>
        </p:sp>
      </p:grpSp>
      <p:cxnSp>
        <p:nvCxnSpPr>
          <p:cNvPr id="14" name="直線コネクタ 13"/>
          <p:cNvCxnSpPr/>
          <p:nvPr/>
        </p:nvCxnSpPr>
        <p:spPr>
          <a:xfrm>
            <a:off x="5220072" y="6083375"/>
            <a:ext cx="0" cy="470404"/>
          </a:xfrm>
          <a:prstGeom prst="line">
            <a:avLst/>
          </a:prstGeom>
          <a:ln w="76200">
            <a:solidFill>
              <a:srgbClr val="FF6600"/>
            </a:solidFill>
          </a:ln>
        </p:spPr>
        <p:style>
          <a:lnRef idx="1">
            <a:schemeClr val="dk1"/>
          </a:lnRef>
          <a:fillRef idx="0">
            <a:schemeClr val="dk1"/>
          </a:fillRef>
          <a:effectRef idx="0">
            <a:schemeClr val="dk1"/>
          </a:effectRef>
          <a:fontRef idx="minor">
            <a:schemeClr val="tx1"/>
          </a:fontRef>
        </p:style>
      </p:cxnSp>
      <p:grpSp>
        <p:nvGrpSpPr>
          <p:cNvPr id="11269" name="グループ化 11268"/>
          <p:cNvGrpSpPr/>
          <p:nvPr/>
        </p:nvGrpSpPr>
        <p:grpSpPr>
          <a:xfrm>
            <a:off x="107504" y="5517232"/>
            <a:ext cx="818990" cy="1029339"/>
            <a:chOff x="4329074" y="5549170"/>
            <a:chExt cx="818990" cy="1029339"/>
          </a:xfrm>
        </p:grpSpPr>
        <p:cxnSp>
          <p:nvCxnSpPr>
            <p:cNvPr id="13" name="直線コネクタ 12"/>
            <p:cNvCxnSpPr/>
            <p:nvPr/>
          </p:nvCxnSpPr>
          <p:spPr>
            <a:xfrm>
              <a:off x="4707091" y="5917342"/>
              <a:ext cx="8925" cy="661167"/>
            </a:xfrm>
            <a:prstGeom prst="line">
              <a:avLst/>
            </a:prstGeom>
            <a:ln w="76200">
              <a:solidFill>
                <a:srgbClr val="008000"/>
              </a:solidFill>
            </a:ln>
          </p:spPr>
          <p:style>
            <a:lnRef idx="1">
              <a:schemeClr val="dk1"/>
            </a:lnRef>
            <a:fillRef idx="0">
              <a:schemeClr val="dk1"/>
            </a:fillRef>
            <a:effectRef idx="0">
              <a:schemeClr val="dk1"/>
            </a:effectRef>
            <a:fontRef idx="minor">
              <a:schemeClr val="tx1"/>
            </a:fontRef>
          </p:style>
        </p:cxn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6" name="テキスト ボックス 15"/>
                <p:cNvSpPr txBox="1"/>
                <p:nvPr/>
              </p:nvSpPr>
              <p:spPr>
                <a:xfrm>
                  <a:off x="4329074" y="5549170"/>
                  <a:ext cx="818990" cy="400110"/>
                </a:xfrm>
                <a:prstGeom prst="rect">
                  <a:avLst/>
                </a:prstGeom>
                <a:noFill/>
                <a:ln>
                  <a:noFill/>
                </a:ln>
              </p:spPr>
              <p:txBody>
                <a:bodyPr wrap="square" rtlCol="0">
                  <a:spAutoFit/>
                </a:bodyPr>
                <a:lstStyle/>
                <a:p>
                  <a:pPr algn="ctr"/>
                  <a14:m>
                    <m:oMathPara xmlns="" xmlns:m="http://schemas.openxmlformats.org/officeDocument/2006/math">
                      <m:oMathParaPr>
                        <m:jc m:val="centerGroup"/>
                      </m:oMathParaPr>
                      <m:oMath xmlns:m="http://schemas.openxmlformats.org/officeDocument/2006/math">
                        <m:sSub>
                          <m:sSubPr>
                            <m:ctrlPr>
                              <a:rPr kumimoji="1" lang="en-US" altLang="ja-JP" sz="2000" b="1" i="1" smtClean="0">
                                <a:solidFill>
                                  <a:srgbClr val="008000"/>
                                </a:solidFill>
                                <a:latin typeface="Cambria Math"/>
                                <a:ea typeface="ＭＳ 明朝" pitchFamily="17" charset="-128"/>
                                <a:cs typeface="Times New Roman" pitchFamily="18" charset="0"/>
                              </a:rPr>
                            </m:ctrlPr>
                          </m:sSubPr>
                          <m:e>
                            <m:r>
                              <a:rPr kumimoji="1" lang="en-US" altLang="ja-JP" sz="2000" b="1" i="0" smtClean="0">
                                <a:solidFill>
                                  <a:srgbClr val="008000"/>
                                </a:solidFill>
                                <a:latin typeface="Cambria Math"/>
                                <a:ea typeface="ＭＳ 明朝" pitchFamily="17" charset="-128"/>
                                <a:cs typeface="Times New Roman" pitchFamily="18" charset="0"/>
                              </a:rPr>
                              <m:t>𝐟</m:t>
                            </m:r>
                          </m:e>
                          <m:sub>
                            <m:r>
                              <a:rPr kumimoji="1" lang="en-US" altLang="ja-JP" sz="2000" b="1" i="1" smtClean="0">
                                <a:solidFill>
                                  <a:srgbClr val="008000"/>
                                </a:solidFill>
                                <a:latin typeface="Cambria Math"/>
                                <a:ea typeface="ＭＳ 明朝" pitchFamily="17" charset="-128"/>
                                <a:cs typeface="Times New Roman" pitchFamily="18" charset="0"/>
                              </a:rPr>
                              <m:t>𝑻𝑯𝒛</m:t>
                            </m:r>
                          </m:sub>
                        </m:sSub>
                      </m:oMath>
                    </m:oMathPara>
                  </a14:m>
                  <a:endParaRPr kumimoji="1" lang="ja-JP" altLang="en-US" sz="2000" b="1" dirty="0">
                    <a:solidFill>
                      <a:srgbClr val="7030A0"/>
                    </a:solidFill>
                    <a:latin typeface="Times New Roman" pitchFamily="18" charset="0"/>
                    <a:ea typeface="ＭＳ 明朝" pitchFamily="17" charset="-128"/>
                    <a:cs typeface="Times New Roman" pitchFamily="18" charset="0"/>
                  </a:endParaRPr>
                </a:p>
              </p:txBody>
            </p:sp>
          </mc:Choice>
          <mc:Fallback>
            <p:sp>
              <p:nvSpPr>
                <p:cNvPr id="16" name="テキスト ボックス 15"/>
                <p:cNvSpPr txBox="1">
                  <a:spLocks noRot="1" noChangeAspect="1" noMove="1" noResize="1" noEditPoints="1" noAdjustHandles="1" noChangeArrowheads="1" noChangeShapeType="1" noTextEdit="1"/>
                </p:cNvSpPr>
                <p:nvPr/>
              </p:nvSpPr>
              <p:spPr>
                <a:xfrm>
                  <a:off x="4329074" y="5549170"/>
                  <a:ext cx="818990" cy="400110"/>
                </a:xfrm>
                <a:prstGeom prst="rect">
                  <a:avLst/>
                </a:prstGeom>
                <a:blipFill rotWithShape="1">
                  <a:blip r:embed="rId4"/>
                  <a:stretch>
                    <a:fillRect b="-1515"/>
                  </a:stretch>
                </a:blipFill>
                <a:ln>
                  <a:noFill/>
                </a:ln>
              </p:spPr>
              <p:txBody>
                <a:bodyPr/>
                <a:lstStyle/>
                <a:p>
                  <a:r>
                    <a:rPr lang="ja-JP" altLang="en-US">
                      <a:noFill/>
                    </a:rPr>
                    <a:t> </a:t>
                  </a:r>
                </a:p>
              </p:txBody>
            </p:sp>
          </mc:Fallback>
        </mc:AlternateContent>
      </p:grpSp>
      <p:sp>
        <p:nvSpPr>
          <p:cNvPr id="17" name="テキスト ボックス 16"/>
          <p:cNvSpPr txBox="1"/>
          <p:nvPr/>
        </p:nvSpPr>
        <p:spPr>
          <a:xfrm>
            <a:off x="4611753" y="6506180"/>
            <a:ext cx="1184383" cy="400110"/>
          </a:xfrm>
          <a:prstGeom prst="rect">
            <a:avLst/>
          </a:prstGeom>
          <a:noFill/>
        </p:spPr>
        <p:txBody>
          <a:bodyPr wrap="square" rtlCol="0">
            <a:spAutoFit/>
          </a:bodyPr>
          <a:lstStyle/>
          <a:p>
            <a:pPr algn="ctr"/>
            <a:r>
              <a:rPr lang="en-US" altLang="ja-JP" sz="2000" b="1" dirty="0">
                <a:solidFill>
                  <a:srgbClr val="FF6600"/>
                </a:solidFill>
                <a:latin typeface="Times New Roman" pitchFamily="18" charset="0"/>
                <a:ea typeface="ＭＳ 明朝" pitchFamily="17" charset="-128"/>
                <a:cs typeface="Times New Roman" pitchFamily="18" charset="0"/>
              </a:rPr>
              <a:t>1002</a:t>
            </a:r>
            <a:endParaRPr kumimoji="1" lang="ja-JP" altLang="en-US" sz="2000" b="1" dirty="0">
              <a:solidFill>
                <a:srgbClr val="FF6600"/>
              </a:solidFill>
              <a:latin typeface="Times New Roman" pitchFamily="18" charset="0"/>
              <a:ea typeface="ＭＳ 明朝" pitchFamily="17" charset="-128"/>
              <a:cs typeface="Times New Roman" pitchFamily="18" charset="0"/>
            </a:endParaRPr>
          </a:p>
        </p:txBody>
      </p:sp>
      <p:sp>
        <p:nvSpPr>
          <p:cNvPr id="42" name="テキスト ボックス 41"/>
          <p:cNvSpPr txBox="1"/>
          <p:nvPr/>
        </p:nvSpPr>
        <p:spPr>
          <a:xfrm>
            <a:off x="8028384" y="6002124"/>
            <a:ext cx="1246688" cy="523220"/>
          </a:xfrm>
          <a:prstGeom prst="rect">
            <a:avLst/>
          </a:prstGeom>
          <a:noFill/>
        </p:spPr>
        <p:txBody>
          <a:bodyPr wrap="square" rtlCol="0">
            <a:spAutoFit/>
          </a:bodyPr>
          <a:lstStyle/>
          <a:p>
            <a:pPr algn="ctr"/>
            <a:r>
              <a:rPr lang="en-US" altLang="ja-JP" sz="1400" b="1" dirty="0" smtClean="0">
                <a:latin typeface="Times New Roman" pitchFamily="18" charset="0"/>
                <a:ea typeface="ＭＳ 明朝" pitchFamily="17" charset="-128"/>
                <a:cs typeface="Times New Roman" pitchFamily="18" charset="0"/>
              </a:rPr>
              <a:t>Order of comb mode</a:t>
            </a:r>
          </a:p>
        </p:txBody>
      </p:sp>
      <p:cxnSp>
        <p:nvCxnSpPr>
          <p:cNvPr id="51" name="直線コネクタ 50"/>
          <p:cNvCxnSpPr/>
          <p:nvPr/>
        </p:nvCxnSpPr>
        <p:spPr>
          <a:xfrm>
            <a:off x="1547664" y="6041126"/>
            <a:ext cx="0" cy="484218"/>
          </a:xfrm>
          <a:prstGeom prst="line">
            <a:avLst/>
          </a:prstGeom>
          <a:ln w="76200">
            <a:solidFill>
              <a:srgbClr val="FF6600"/>
            </a:solidFill>
          </a:ln>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a:off x="4006728" y="6067744"/>
            <a:ext cx="2" cy="484218"/>
          </a:xfrm>
          <a:prstGeom prst="line">
            <a:avLst/>
          </a:prstGeom>
          <a:ln w="76200">
            <a:solidFill>
              <a:srgbClr val="FF6600"/>
            </a:solidFill>
          </a:ln>
        </p:spPr>
        <p:style>
          <a:lnRef idx="1">
            <a:schemeClr val="dk1"/>
          </a:lnRef>
          <a:fillRef idx="0">
            <a:schemeClr val="dk1"/>
          </a:fillRef>
          <a:effectRef idx="0">
            <a:schemeClr val="dk1"/>
          </a:effectRef>
          <a:fontRef idx="minor">
            <a:schemeClr val="tx1"/>
          </a:fontRef>
        </p:style>
      </p:cxnSp>
      <p:sp>
        <p:nvSpPr>
          <p:cNvPr id="53" name="テキスト ボックス 52"/>
          <p:cNvSpPr txBox="1"/>
          <p:nvPr/>
        </p:nvSpPr>
        <p:spPr>
          <a:xfrm>
            <a:off x="-193932" y="6485274"/>
            <a:ext cx="1112115" cy="400110"/>
          </a:xfrm>
          <a:prstGeom prst="rect">
            <a:avLst/>
          </a:prstGeom>
          <a:noFill/>
        </p:spPr>
        <p:txBody>
          <a:bodyPr wrap="square" rtlCol="0">
            <a:spAutoFit/>
          </a:bodyPr>
          <a:lstStyle/>
          <a:p>
            <a:pPr algn="ctr"/>
            <a:r>
              <a:rPr lang="en-US" altLang="ja-JP" sz="2000" b="1" dirty="0">
                <a:solidFill>
                  <a:srgbClr val="FF6600"/>
                </a:solidFill>
                <a:latin typeface="Times New Roman" pitchFamily="18" charset="0"/>
                <a:ea typeface="ＭＳ 明朝" pitchFamily="17" charset="-128"/>
                <a:cs typeface="Times New Roman" pitchFamily="18" charset="0"/>
              </a:rPr>
              <a:t>998</a:t>
            </a:r>
            <a:endParaRPr kumimoji="1" lang="en-US" altLang="ja-JP" sz="2000" b="1" dirty="0" smtClean="0">
              <a:solidFill>
                <a:srgbClr val="FF6600"/>
              </a:solidFill>
              <a:latin typeface="Times New Roman" pitchFamily="18" charset="0"/>
              <a:ea typeface="ＭＳ 明朝" pitchFamily="17" charset="-128"/>
              <a:cs typeface="Times New Roman" pitchFamily="18" charset="0"/>
            </a:endParaRPr>
          </a:p>
        </p:txBody>
      </p:sp>
      <p:grpSp>
        <p:nvGrpSpPr>
          <p:cNvPr id="73" name="グループ化 72"/>
          <p:cNvGrpSpPr/>
          <p:nvPr/>
        </p:nvGrpSpPr>
        <p:grpSpPr>
          <a:xfrm>
            <a:off x="2888914" y="5549170"/>
            <a:ext cx="818990" cy="1029339"/>
            <a:chOff x="4329074" y="5549170"/>
            <a:chExt cx="818990" cy="1029339"/>
          </a:xfrm>
        </p:grpSpPr>
        <p:cxnSp>
          <p:nvCxnSpPr>
            <p:cNvPr id="74" name="直線コネクタ 73"/>
            <p:cNvCxnSpPr/>
            <p:nvPr/>
          </p:nvCxnSpPr>
          <p:spPr>
            <a:xfrm>
              <a:off x="4707091" y="5917342"/>
              <a:ext cx="8925" cy="661167"/>
            </a:xfrm>
            <a:prstGeom prst="line">
              <a:avLst/>
            </a:prstGeom>
            <a:ln w="76200">
              <a:solidFill>
                <a:srgbClr val="008000"/>
              </a:solidFill>
            </a:ln>
          </p:spPr>
          <p:style>
            <a:lnRef idx="1">
              <a:schemeClr val="dk1"/>
            </a:lnRef>
            <a:fillRef idx="0">
              <a:schemeClr val="dk1"/>
            </a:fillRef>
            <a:effectRef idx="0">
              <a:schemeClr val="dk1"/>
            </a:effectRef>
            <a:fontRef idx="minor">
              <a:schemeClr val="tx1"/>
            </a:fontRef>
          </p:style>
        </p:cxn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75" name="テキスト ボックス 74"/>
                <p:cNvSpPr txBox="1"/>
                <p:nvPr/>
              </p:nvSpPr>
              <p:spPr>
                <a:xfrm>
                  <a:off x="4329074" y="5549170"/>
                  <a:ext cx="818990" cy="400110"/>
                </a:xfrm>
                <a:prstGeom prst="rect">
                  <a:avLst/>
                </a:prstGeom>
                <a:noFill/>
                <a:ln>
                  <a:noFill/>
                </a:ln>
              </p:spPr>
              <p:txBody>
                <a:bodyPr wrap="square" rtlCol="0">
                  <a:spAutoFit/>
                </a:bodyPr>
                <a:lstStyle/>
                <a:p>
                  <a:pPr algn="ctr"/>
                  <a14:m>
                    <m:oMathPara xmlns="" xmlns:m="http://schemas.openxmlformats.org/officeDocument/2006/math">
                      <m:oMathParaPr>
                        <m:jc m:val="centerGroup"/>
                      </m:oMathParaPr>
                      <m:oMath xmlns:m="http://schemas.openxmlformats.org/officeDocument/2006/math">
                        <m:sSub>
                          <m:sSubPr>
                            <m:ctrlPr>
                              <a:rPr kumimoji="1" lang="en-US" altLang="ja-JP" sz="2000" b="1" i="1" smtClean="0">
                                <a:solidFill>
                                  <a:srgbClr val="008000"/>
                                </a:solidFill>
                                <a:latin typeface="Cambria Math"/>
                                <a:ea typeface="ＭＳ 明朝" pitchFamily="17" charset="-128"/>
                                <a:cs typeface="Times New Roman" pitchFamily="18" charset="0"/>
                              </a:rPr>
                            </m:ctrlPr>
                          </m:sSubPr>
                          <m:e>
                            <m:r>
                              <a:rPr kumimoji="1" lang="en-US" altLang="ja-JP" sz="2000" b="1" i="0" smtClean="0">
                                <a:solidFill>
                                  <a:srgbClr val="008000"/>
                                </a:solidFill>
                                <a:latin typeface="Cambria Math"/>
                                <a:ea typeface="ＭＳ 明朝" pitchFamily="17" charset="-128"/>
                                <a:cs typeface="Times New Roman" pitchFamily="18" charset="0"/>
                              </a:rPr>
                              <m:t>𝐟</m:t>
                            </m:r>
                          </m:e>
                          <m:sub>
                            <m:r>
                              <a:rPr kumimoji="1" lang="en-US" altLang="ja-JP" sz="2000" b="1" i="1" smtClean="0">
                                <a:solidFill>
                                  <a:srgbClr val="008000"/>
                                </a:solidFill>
                                <a:latin typeface="Cambria Math"/>
                                <a:ea typeface="ＭＳ 明朝" pitchFamily="17" charset="-128"/>
                                <a:cs typeface="Times New Roman" pitchFamily="18" charset="0"/>
                              </a:rPr>
                              <m:t>𝑻𝑯𝒛</m:t>
                            </m:r>
                          </m:sub>
                        </m:sSub>
                      </m:oMath>
                    </m:oMathPara>
                  </a14:m>
                  <a:endParaRPr kumimoji="1" lang="ja-JP" altLang="en-US" sz="2000" b="1" dirty="0">
                    <a:solidFill>
                      <a:srgbClr val="7030A0"/>
                    </a:solidFill>
                    <a:latin typeface="Times New Roman" pitchFamily="18" charset="0"/>
                    <a:ea typeface="ＭＳ 明朝" pitchFamily="17" charset="-128"/>
                    <a:cs typeface="Times New Roman" pitchFamily="18" charset="0"/>
                  </a:endParaRPr>
                </a:p>
              </p:txBody>
            </p:sp>
          </mc:Choice>
          <mc:Fallback>
            <p:sp>
              <p:nvSpPr>
                <p:cNvPr id="75" name="テキスト ボックス 74"/>
                <p:cNvSpPr txBox="1">
                  <a:spLocks noRot="1" noChangeAspect="1" noMove="1" noResize="1" noEditPoints="1" noAdjustHandles="1" noChangeArrowheads="1" noChangeShapeType="1" noTextEdit="1"/>
                </p:cNvSpPr>
                <p:nvPr/>
              </p:nvSpPr>
              <p:spPr>
                <a:xfrm>
                  <a:off x="4329074" y="5549170"/>
                  <a:ext cx="818990" cy="400110"/>
                </a:xfrm>
                <a:prstGeom prst="rect">
                  <a:avLst/>
                </a:prstGeom>
                <a:blipFill rotWithShape="1">
                  <a:blip r:embed="rId5"/>
                  <a:stretch>
                    <a:fillRect b="-1515"/>
                  </a:stretch>
                </a:blipFill>
                <a:ln>
                  <a:noFill/>
                </a:ln>
              </p:spPr>
              <p:txBody>
                <a:bodyPr/>
                <a:lstStyle/>
                <a:p>
                  <a:r>
                    <a:rPr lang="ja-JP" altLang="en-US">
                      <a:noFill/>
                    </a:rPr>
                    <a:t> </a:t>
                  </a:r>
                </a:p>
              </p:txBody>
            </p:sp>
          </mc:Fallback>
        </mc:AlternateContent>
      </p:grpSp>
      <p:grpSp>
        <p:nvGrpSpPr>
          <p:cNvPr id="76" name="グループ化 75"/>
          <p:cNvGrpSpPr/>
          <p:nvPr/>
        </p:nvGrpSpPr>
        <p:grpSpPr>
          <a:xfrm>
            <a:off x="5148064" y="5570397"/>
            <a:ext cx="818990" cy="1008112"/>
            <a:chOff x="4329074" y="5570397"/>
            <a:chExt cx="818990" cy="1008112"/>
          </a:xfrm>
        </p:grpSpPr>
        <p:cxnSp>
          <p:nvCxnSpPr>
            <p:cNvPr id="77" name="直線コネクタ 76"/>
            <p:cNvCxnSpPr/>
            <p:nvPr/>
          </p:nvCxnSpPr>
          <p:spPr>
            <a:xfrm>
              <a:off x="4707091" y="5917342"/>
              <a:ext cx="8925" cy="661167"/>
            </a:xfrm>
            <a:prstGeom prst="line">
              <a:avLst/>
            </a:prstGeom>
            <a:ln w="76200">
              <a:solidFill>
                <a:srgbClr val="008000"/>
              </a:solidFill>
            </a:ln>
          </p:spPr>
          <p:style>
            <a:lnRef idx="1">
              <a:schemeClr val="dk1"/>
            </a:lnRef>
            <a:fillRef idx="0">
              <a:schemeClr val="dk1"/>
            </a:fillRef>
            <a:effectRef idx="0">
              <a:schemeClr val="dk1"/>
            </a:effectRef>
            <a:fontRef idx="minor">
              <a:schemeClr val="tx1"/>
            </a:fontRef>
          </p:style>
        </p:cxn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78" name="テキスト ボックス 77"/>
                <p:cNvSpPr txBox="1"/>
                <p:nvPr/>
              </p:nvSpPr>
              <p:spPr>
                <a:xfrm>
                  <a:off x="4329074" y="5570397"/>
                  <a:ext cx="818990" cy="400110"/>
                </a:xfrm>
                <a:prstGeom prst="rect">
                  <a:avLst/>
                </a:prstGeom>
                <a:noFill/>
                <a:ln>
                  <a:noFill/>
                </a:ln>
              </p:spPr>
              <p:txBody>
                <a:bodyPr wrap="square" rtlCol="0">
                  <a:spAutoFit/>
                </a:bodyPr>
                <a:lstStyle/>
                <a:p>
                  <a:pPr algn="ctr"/>
                  <a14:m>
                    <m:oMathPara xmlns="" xmlns:m="http://schemas.openxmlformats.org/officeDocument/2006/math">
                      <m:oMathParaPr>
                        <m:jc m:val="centerGroup"/>
                      </m:oMathParaPr>
                      <m:oMath xmlns:m="http://schemas.openxmlformats.org/officeDocument/2006/math">
                        <m:sSub>
                          <m:sSubPr>
                            <m:ctrlPr>
                              <a:rPr kumimoji="1" lang="en-US" altLang="ja-JP" sz="2000" b="1" i="1" smtClean="0">
                                <a:solidFill>
                                  <a:srgbClr val="008000"/>
                                </a:solidFill>
                                <a:latin typeface="Cambria Math"/>
                                <a:ea typeface="ＭＳ 明朝" pitchFamily="17" charset="-128"/>
                                <a:cs typeface="Times New Roman" pitchFamily="18" charset="0"/>
                              </a:rPr>
                            </m:ctrlPr>
                          </m:sSubPr>
                          <m:e>
                            <m:r>
                              <a:rPr kumimoji="1" lang="en-US" altLang="ja-JP" sz="2000" b="1" i="0" smtClean="0">
                                <a:solidFill>
                                  <a:srgbClr val="008000"/>
                                </a:solidFill>
                                <a:latin typeface="Cambria Math"/>
                                <a:ea typeface="ＭＳ 明朝" pitchFamily="17" charset="-128"/>
                                <a:cs typeface="Times New Roman" pitchFamily="18" charset="0"/>
                              </a:rPr>
                              <m:t>𝐟</m:t>
                            </m:r>
                          </m:e>
                          <m:sub>
                            <m:r>
                              <a:rPr kumimoji="1" lang="en-US" altLang="ja-JP" sz="2000" b="1" i="1" smtClean="0">
                                <a:solidFill>
                                  <a:srgbClr val="008000"/>
                                </a:solidFill>
                                <a:latin typeface="Cambria Math"/>
                                <a:ea typeface="ＭＳ 明朝" pitchFamily="17" charset="-128"/>
                                <a:cs typeface="Times New Roman" pitchFamily="18" charset="0"/>
                              </a:rPr>
                              <m:t>𝑻𝑯𝒛</m:t>
                            </m:r>
                          </m:sub>
                        </m:sSub>
                      </m:oMath>
                    </m:oMathPara>
                  </a14:m>
                  <a:endParaRPr kumimoji="1" lang="ja-JP" altLang="en-US" sz="2000" b="1" dirty="0">
                    <a:solidFill>
                      <a:srgbClr val="7030A0"/>
                    </a:solidFill>
                    <a:latin typeface="Times New Roman" pitchFamily="18" charset="0"/>
                    <a:ea typeface="ＭＳ 明朝" pitchFamily="17" charset="-128"/>
                    <a:cs typeface="Times New Roman" pitchFamily="18" charset="0"/>
                  </a:endParaRPr>
                </a:p>
              </p:txBody>
            </p:sp>
          </mc:Choice>
          <mc:Fallback>
            <p:sp>
              <p:nvSpPr>
                <p:cNvPr id="2" name="テキスト ボックス 77"/>
                <p:cNvSpPr txBox="1">
                  <a:spLocks noRot="1" noChangeAspect="1" noMove="1" noResize="1" noEditPoints="1" noAdjustHandles="1" noChangeArrowheads="1" noChangeShapeType="1" noTextEdit="1"/>
                </p:cNvSpPr>
                <p:nvPr/>
              </p:nvSpPr>
              <p:spPr>
                <a:xfrm>
                  <a:off x="4329074" y="5570397"/>
                  <a:ext cx="818990" cy="400110"/>
                </a:xfrm>
                <a:prstGeom prst="rect">
                  <a:avLst/>
                </a:prstGeom>
                <a:blipFill rotWithShape="1">
                  <a:blip r:embed="rId6"/>
                  <a:stretch>
                    <a:fillRect b="-1515"/>
                  </a:stretch>
                </a:blipFill>
                <a:ln>
                  <a:noFill/>
                </a:ln>
              </p:spPr>
              <p:txBody>
                <a:bodyPr/>
                <a:lstStyle/>
                <a:p>
                  <a:r>
                    <a:rPr lang="ja-JP" altLang="en-US">
                      <a:noFill/>
                    </a:rPr>
                    <a:t> </a:t>
                  </a:r>
                </a:p>
              </p:txBody>
            </p:sp>
          </mc:Fallback>
        </mc:AlternateContent>
      </p:grpSp>
      <p:cxnSp>
        <p:nvCxnSpPr>
          <p:cNvPr id="38" name="直線コネクタ 37"/>
          <p:cNvCxnSpPr/>
          <p:nvPr/>
        </p:nvCxnSpPr>
        <p:spPr>
          <a:xfrm>
            <a:off x="6444208" y="6069561"/>
            <a:ext cx="2" cy="484218"/>
          </a:xfrm>
          <a:prstGeom prst="line">
            <a:avLst/>
          </a:prstGeom>
          <a:ln w="76200">
            <a:solidFill>
              <a:srgbClr val="FF6600"/>
            </a:solidFill>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a:off x="7596336" y="6069561"/>
            <a:ext cx="2" cy="484218"/>
          </a:xfrm>
          <a:prstGeom prst="line">
            <a:avLst/>
          </a:prstGeom>
          <a:ln w="76200">
            <a:solidFill>
              <a:srgbClr val="FF6600"/>
            </a:solidFill>
          </a:ln>
        </p:spPr>
        <p:style>
          <a:lnRef idx="1">
            <a:schemeClr val="dk1"/>
          </a:lnRef>
          <a:fillRef idx="0">
            <a:schemeClr val="dk1"/>
          </a:fillRef>
          <a:effectRef idx="0">
            <a:schemeClr val="dk1"/>
          </a:effectRef>
          <a:fontRef idx="minor">
            <a:schemeClr val="tx1"/>
          </a:fontRef>
        </p:style>
      </p:cxnSp>
      <p:sp>
        <p:nvSpPr>
          <p:cNvPr id="43" name="テキスト ボックス 42"/>
          <p:cNvSpPr txBox="1"/>
          <p:nvPr/>
        </p:nvSpPr>
        <p:spPr>
          <a:xfrm>
            <a:off x="7020272" y="6525344"/>
            <a:ext cx="1184383" cy="400110"/>
          </a:xfrm>
          <a:prstGeom prst="rect">
            <a:avLst/>
          </a:prstGeom>
          <a:noFill/>
        </p:spPr>
        <p:txBody>
          <a:bodyPr wrap="square" rtlCol="0">
            <a:spAutoFit/>
          </a:bodyPr>
          <a:lstStyle/>
          <a:p>
            <a:pPr algn="ctr"/>
            <a:r>
              <a:rPr lang="en-US" altLang="ja-JP" sz="2000" b="1" dirty="0" smtClean="0">
                <a:solidFill>
                  <a:srgbClr val="FF6600"/>
                </a:solidFill>
                <a:latin typeface="Times New Roman" pitchFamily="18" charset="0"/>
                <a:ea typeface="ＭＳ 明朝" pitchFamily="17" charset="-128"/>
                <a:cs typeface="Times New Roman" pitchFamily="18" charset="0"/>
              </a:rPr>
              <a:t>1004</a:t>
            </a:r>
            <a:endParaRPr kumimoji="1" lang="ja-JP" altLang="en-US" sz="2000" b="1" dirty="0">
              <a:solidFill>
                <a:srgbClr val="FF6600"/>
              </a:solidFill>
              <a:latin typeface="Times New Roman" pitchFamily="18" charset="0"/>
              <a:ea typeface="ＭＳ 明朝" pitchFamily="17" charset="-128"/>
              <a:cs typeface="Times New Roman" pitchFamily="18" charset="0"/>
            </a:endParaRPr>
          </a:p>
        </p:txBody>
      </p:sp>
      <p:grpSp>
        <p:nvGrpSpPr>
          <p:cNvPr id="44" name="グループ化 43"/>
          <p:cNvGrpSpPr/>
          <p:nvPr/>
        </p:nvGrpSpPr>
        <p:grpSpPr>
          <a:xfrm>
            <a:off x="7668344" y="5551854"/>
            <a:ext cx="818990" cy="1008112"/>
            <a:chOff x="4329074" y="5570397"/>
            <a:chExt cx="818990" cy="1008112"/>
          </a:xfrm>
        </p:grpSpPr>
        <p:cxnSp>
          <p:nvCxnSpPr>
            <p:cNvPr id="45" name="直線コネクタ 44"/>
            <p:cNvCxnSpPr/>
            <p:nvPr/>
          </p:nvCxnSpPr>
          <p:spPr>
            <a:xfrm>
              <a:off x="4707091" y="5917342"/>
              <a:ext cx="8925" cy="661167"/>
            </a:xfrm>
            <a:prstGeom prst="line">
              <a:avLst/>
            </a:prstGeom>
            <a:ln w="76200">
              <a:solidFill>
                <a:srgbClr val="008000"/>
              </a:solidFill>
            </a:ln>
          </p:spPr>
          <p:style>
            <a:lnRef idx="1">
              <a:schemeClr val="dk1"/>
            </a:lnRef>
            <a:fillRef idx="0">
              <a:schemeClr val="dk1"/>
            </a:fillRef>
            <a:effectRef idx="0">
              <a:schemeClr val="dk1"/>
            </a:effectRef>
            <a:fontRef idx="minor">
              <a:schemeClr val="tx1"/>
            </a:fontRef>
          </p:style>
        </p:cxnSp>
        <mc:AlternateContent>
          <mc:Choice xmlns:mv="urn:schemas-microsoft-com:mac:vml"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49" name="テキスト ボックス 48"/>
                <p:cNvSpPr txBox="1"/>
                <p:nvPr/>
              </p:nvSpPr>
              <p:spPr>
                <a:xfrm>
                  <a:off x="4329074" y="5570397"/>
                  <a:ext cx="818990" cy="400110"/>
                </a:xfrm>
                <a:prstGeom prst="rect">
                  <a:avLst/>
                </a:prstGeom>
                <a:noFill/>
                <a:ln>
                  <a:noFill/>
                </a:ln>
              </p:spPr>
              <p:txBody>
                <a:bodyPr wrap="square" rtlCol="0">
                  <a:spAutoFit/>
                </a:bodyPr>
                <a:lstStyle/>
                <a:p>
                  <a:pPr algn="ctr"/>
                  <a14:m>
                    <m:oMathPara xmlns="" xmlns:m="http://schemas.openxmlformats.org/officeDocument/2006/math">
                      <m:oMathParaPr>
                        <m:jc m:val="centerGroup"/>
                      </m:oMathParaPr>
                      <m:oMath xmlns:m="http://schemas.openxmlformats.org/officeDocument/2006/math">
                        <m:sSub>
                          <m:sSubPr>
                            <m:ctrlPr>
                              <a:rPr kumimoji="1" lang="en-US" altLang="ja-JP" sz="2000" b="1" i="1" smtClean="0">
                                <a:solidFill>
                                  <a:srgbClr val="008000"/>
                                </a:solidFill>
                                <a:latin typeface="Cambria Math"/>
                                <a:ea typeface="ＭＳ 明朝" pitchFamily="17" charset="-128"/>
                                <a:cs typeface="Times New Roman" pitchFamily="18" charset="0"/>
                              </a:rPr>
                            </m:ctrlPr>
                          </m:sSubPr>
                          <m:e>
                            <m:r>
                              <a:rPr kumimoji="1" lang="en-US" altLang="ja-JP" sz="2000" b="1" i="0" smtClean="0">
                                <a:solidFill>
                                  <a:srgbClr val="008000"/>
                                </a:solidFill>
                                <a:latin typeface="Cambria Math"/>
                                <a:ea typeface="ＭＳ 明朝" pitchFamily="17" charset="-128"/>
                                <a:cs typeface="Times New Roman" pitchFamily="18" charset="0"/>
                              </a:rPr>
                              <m:t>𝐟</m:t>
                            </m:r>
                          </m:e>
                          <m:sub>
                            <m:r>
                              <a:rPr kumimoji="1" lang="en-US" altLang="ja-JP" sz="2000" b="1" i="1" smtClean="0">
                                <a:solidFill>
                                  <a:srgbClr val="008000"/>
                                </a:solidFill>
                                <a:latin typeface="Cambria Math"/>
                                <a:ea typeface="ＭＳ 明朝" pitchFamily="17" charset="-128"/>
                                <a:cs typeface="Times New Roman" pitchFamily="18" charset="0"/>
                              </a:rPr>
                              <m:t>𝑻𝑯𝒛</m:t>
                            </m:r>
                          </m:sub>
                        </m:sSub>
                      </m:oMath>
                    </m:oMathPara>
                  </a14:m>
                  <a:endParaRPr kumimoji="1" lang="ja-JP" altLang="en-US" sz="2000" b="1" dirty="0">
                    <a:solidFill>
                      <a:srgbClr val="7030A0"/>
                    </a:solidFill>
                    <a:latin typeface="Times New Roman" pitchFamily="18" charset="0"/>
                    <a:ea typeface="ＭＳ 明朝" pitchFamily="17" charset="-128"/>
                    <a:cs typeface="Times New Roman" pitchFamily="18" charset="0"/>
                  </a:endParaRPr>
                </a:p>
              </p:txBody>
            </p:sp>
          </mc:Choice>
          <mc:Fallback>
            <p:sp>
              <p:nvSpPr>
                <p:cNvPr id="78" name="テキスト ボックス 77"/>
                <p:cNvSpPr txBox="1">
                  <a:spLocks noRot="1" noChangeAspect="1" noMove="1" noResize="1" noEditPoints="1" noAdjustHandles="1" noChangeArrowheads="1" noChangeShapeType="1" noTextEdit="1"/>
                </p:cNvSpPr>
                <p:nvPr/>
              </p:nvSpPr>
              <p:spPr>
                <a:xfrm>
                  <a:off x="4329074" y="5570397"/>
                  <a:ext cx="818990" cy="400110"/>
                </a:xfrm>
                <a:prstGeom prst="rect">
                  <a:avLst/>
                </a:prstGeom>
                <a:blipFill rotWithShape="1">
                  <a:blip r:embed="rId6"/>
                  <a:stretch>
                    <a:fillRect b="-1515"/>
                  </a:stretch>
                </a:blipFill>
                <a:ln>
                  <a:noFill/>
                </a:ln>
              </p:spPr>
              <p:txBody>
                <a:bodyPr/>
                <a:lstStyle/>
                <a:p>
                  <a:r>
                    <a:rPr lang="ja-JP" altLang="en-US">
                      <a:noFill/>
                    </a:rPr>
                    <a:t> </a:t>
                  </a:r>
                </a:p>
              </p:txBody>
            </p:sp>
          </mc:Fallback>
        </mc:AlternateContent>
      </p:grpSp>
      <p:cxnSp>
        <p:nvCxnSpPr>
          <p:cNvPr id="50" name="直線コネクタ 49"/>
          <p:cNvCxnSpPr/>
          <p:nvPr/>
        </p:nvCxnSpPr>
        <p:spPr>
          <a:xfrm>
            <a:off x="395534" y="6041126"/>
            <a:ext cx="2" cy="484218"/>
          </a:xfrm>
          <a:prstGeom prst="line">
            <a:avLst/>
          </a:prstGeom>
          <a:ln w="76200">
            <a:solidFill>
              <a:srgbClr val="FF6600"/>
            </a:solidFill>
          </a:ln>
        </p:spPr>
        <p:style>
          <a:lnRef idx="1">
            <a:schemeClr val="dk1"/>
          </a:lnRef>
          <a:fillRef idx="0">
            <a:schemeClr val="dk1"/>
          </a:fillRef>
          <a:effectRef idx="0">
            <a:schemeClr val="dk1"/>
          </a:effectRef>
          <a:fontRef idx="minor">
            <a:schemeClr val="tx1"/>
          </a:fontRef>
        </p:style>
      </p:cxnSp>
      <p:sp>
        <p:nvSpPr>
          <p:cNvPr id="8" name="タイトル 1"/>
          <p:cNvSpPr txBox="1">
            <a:spLocks/>
          </p:cNvSpPr>
          <p:nvPr/>
        </p:nvSpPr>
        <p:spPr bwMode="auto">
          <a:xfrm>
            <a:off x="35496" y="485800"/>
            <a:ext cx="907300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sz="3600" dirty="0" smtClean="0"/>
              <a:t>Real-time monitoring </a:t>
            </a:r>
            <a:r>
              <a:rPr lang="en-US" altLang="ja-JP" sz="3600" dirty="0"/>
              <a:t>of CW-THz wave</a:t>
            </a:r>
            <a:r>
              <a:rPr lang="en-US" altLang="ja-JP" sz="3600" dirty="0" smtClean="0"/>
              <a:t> </a:t>
            </a:r>
            <a:r>
              <a:rPr lang="en-US" altLang="ja-JP" sz="3600" kern="0" dirty="0" smtClean="0"/>
              <a:t/>
            </a:r>
            <a:br>
              <a:rPr lang="en-US" altLang="ja-JP" sz="3600" kern="0" dirty="0" smtClean="0"/>
            </a:br>
            <a:r>
              <a:rPr lang="en-US" altLang="ja-JP" sz="3600" kern="0" dirty="0" smtClean="0"/>
              <a:t>(</a:t>
            </a:r>
            <a:r>
              <a:rPr lang="en-US" altLang="ja-JP" sz="3600" dirty="0"/>
              <a:t>Frequency fluctuation</a:t>
            </a:r>
            <a:r>
              <a:rPr lang="ja-JP" altLang="en-US" sz="3600" dirty="0"/>
              <a:t> </a:t>
            </a:r>
            <a:r>
              <a:rPr lang="en-US" altLang="ja-JP" sz="3600" kern="0" dirty="0" smtClean="0"/>
              <a:t>= 0.1THz + </a:t>
            </a:r>
            <a:r>
              <a:rPr lang="en-US" altLang="ja-JP" sz="3600" kern="0" dirty="0" smtClean="0">
                <a:solidFill>
                  <a:srgbClr val="FF0000"/>
                </a:solidFill>
              </a:rPr>
              <a:t>200MHz</a:t>
            </a:r>
            <a:r>
              <a:rPr lang="en-US" altLang="ja-JP" sz="3600" kern="0" dirty="0" smtClean="0"/>
              <a:t>)</a:t>
            </a:r>
            <a:endParaRPr lang="ja-JP" altLang="en-US" sz="3600" kern="0" dirty="0"/>
          </a:p>
        </p:txBody>
      </p:sp>
      <p:sp>
        <p:nvSpPr>
          <p:cNvPr id="67" name="正方形/長方形 66"/>
          <p:cNvSpPr/>
          <p:nvPr/>
        </p:nvSpPr>
        <p:spPr bwMode="auto">
          <a:xfrm>
            <a:off x="6235700" y="1892300"/>
            <a:ext cx="1205742" cy="792088"/>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66" name="正方形/長方形 65"/>
          <p:cNvSpPr/>
          <p:nvPr/>
        </p:nvSpPr>
        <p:spPr bwMode="auto">
          <a:xfrm>
            <a:off x="4914900" y="2590800"/>
            <a:ext cx="1440159" cy="908484"/>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65" name="正方形/長方形 64"/>
          <p:cNvSpPr/>
          <p:nvPr/>
        </p:nvSpPr>
        <p:spPr bwMode="auto">
          <a:xfrm>
            <a:off x="3746500" y="3505200"/>
            <a:ext cx="1384300" cy="9001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4" name="正方形/長方形 3"/>
          <p:cNvSpPr/>
          <p:nvPr/>
        </p:nvSpPr>
        <p:spPr bwMode="auto">
          <a:xfrm>
            <a:off x="2616200" y="4114800"/>
            <a:ext cx="1117600" cy="72008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9" name="コンテンツ プレースホルダー 3"/>
          <p:cNvSpPr txBox="1">
            <a:spLocks/>
          </p:cNvSpPr>
          <p:nvPr/>
        </p:nvSpPr>
        <p:spPr>
          <a:xfrm>
            <a:off x="107504" y="5277909"/>
            <a:ext cx="8856984" cy="1535467"/>
          </a:xfrm>
          <a:prstGeom prst="rect">
            <a:avLst/>
          </a:prstGeom>
          <a:solidFill>
            <a:srgbClr val="FFFF29"/>
          </a:solidFill>
          <a:ln w="25400">
            <a:noFill/>
          </a:ln>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FontTx/>
              <a:buNone/>
            </a:pPr>
            <a:r>
              <a:rPr lang="en-US" altLang="ja-JP" b="1" kern="0" dirty="0" smtClean="0">
                <a:solidFill>
                  <a:srgbClr val="FF0000"/>
                </a:solidFill>
              </a:rPr>
              <a:t>A high potential for real time monitoring of large fluctuation such as mode hopping in CW-THz sources!</a:t>
            </a:r>
            <a:endParaRPr lang="ja-JP" altLang="en-US" b="1" kern="0" dirty="0">
              <a:solidFill>
                <a:srgbClr val="FF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65428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indefinite" accel="11000" decel="15000" autoRev="1" fill="hold" nodeType="clickEffect">
                                  <p:stCondLst>
                                    <p:cond delay="0"/>
                                  </p:stCondLst>
                                  <p:endCondLst>
                                    <p:cond evt="onNext" delay="0">
                                      <p:tgtEl>
                                        <p:sldTgt/>
                                      </p:tgtEl>
                                    </p:cond>
                                  </p:endCondLst>
                                  <p:childTnLst>
                                    <p:animMotion origin="layout" path="M -1.11111E-6 -4.07031E-6 L 0.0132 0.00139 " pathEditMode="relative" rAng="0" ptsTypes="AA">
                                      <p:cBhvr>
                                        <p:cTn id="6" dur="200" fill="hold"/>
                                        <p:tgtEl>
                                          <p:spTgt spid="11269"/>
                                        </p:tgtEl>
                                        <p:attrNameLst>
                                          <p:attrName>ppt_x</p:attrName>
                                          <p:attrName>ppt_y</p:attrName>
                                        </p:attrNameLst>
                                      </p:cBhvr>
                                      <p:rCtr x="66000" y="6900"/>
                                    </p:animMotion>
                                  </p:childTnLst>
                                </p:cTn>
                              </p:par>
                              <p:par>
                                <p:cTn id="7" presetID="10"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animEffect transition="in" filter="fade">
                                      <p:cBhvr>
                                        <p:cTn id="9" dur="500"/>
                                        <p:tgtEl>
                                          <p:spTgt spid="6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par>
                                <p:cTn id="16" presetID="63" presetClass="path" presetSubtype="0" accel="50000" decel="50000" fill="hold" nodeType="withEffect">
                                  <p:stCondLst>
                                    <p:cond delay="2500"/>
                                  </p:stCondLst>
                                  <p:childTnLst>
                                    <p:animMotion origin="layout" path="M 0.0132 0.00139 L 0.30695 0.00139 " pathEditMode="relative" rAng="0" ptsTypes="AA">
                                      <p:cBhvr>
                                        <p:cTn id="17" dur="1000" fill="hold"/>
                                        <p:tgtEl>
                                          <p:spTgt spid="11269"/>
                                        </p:tgtEl>
                                        <p:attrNameLst>
                                          <p:attrName>ppt_x</p:attrName>
                                          <p:attrName>ppt_y</p:attrName>
                                        </p:attrNameLst>
                                      </p:cBhvr>
                                      <p:rCtr x="14687" y="0"/>
                                    </p:animMotion>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par>
                                <p:cTn id="22" presetID="10" presetClass="exit" presetSubtype="0" fill="hold" nodeType="withEffect">
                                  <p:stCondLst>
                                    <p:cond delay="0"/>
                                  </p:stCondLst>
                                  <p:childTnLst>
                                    <p:animEffect transition="out" filter="fade">
                                      <p:cBhvr>
                                        <p:cTn id="23" dur="500"/>
                                        <p:tgtEl>
                                          <p:spTgt spid="11269"/>
                                        </p:tgtEl>
                                      </p:cBhvr>
                                    </p:animEffect>
                                    <p:set>
                                      <p:cBhvr>
                                        <p:cTn id="24" dur="1" fill="hold">
                                          <p:stCondLst>
                                            <p:cond delay="499"/>
                                          </p:stCondLst>
                                        </p:cTn>
                                        <p:tgtEl>
                                          <p:spTgt spid="1126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xit" presetSubtype="0" fill="hold" grpId="1" nodeType="withEffect">
                                  <p:stCondLst>
                                    <p:cond delay="0"/>
                                  </p:stCondLst>
                                  <p:childTnLst>
                                    <p:animEffect transition="out" filter="fade">
                                      <p:cBhvr>
                                        <p:cTn id="29" dur="500"/>
                                        <p:tgtEl>
                                          <p:spTgt spid="65"/>
                                        </p:tgtEl>
                                      </p:cBhvr>
                                    </p:animEffect>
                                    <p:set>
                                      <p:cBhvr>
                                        <p:cTn id="30" dur="1" fill="hold">
                                          <p:stCondLst>
                                            <p:cond delay="499"/>
                                          </p:stCondLst>
                                        </p:cTn>
                                        <p:tgtEl>
                                          <p:spTgt spid="65"/>
                                        </p:tgtEl>
                                        <p:attrNameLst>
                                          <p:attrName>style.visibility</p:attrName>
                                        </p:attrNameLst>
                                      </p:cBhvr>
                                      <p:to>
                                        <p:strVal val="hidden"/>
                                      </p:to>
                                    </p:set>
                                  </p:childTnLst>
                                </p:cTn>
                              </p:par>
                            </p:childTnLst>
                          </p:cTn>
                        </p:par>
                        <p:par>
                          <p:cTn id="31" fill="hold">
                            <p:stCondLst>
                              <p:cond delay="4000"/>
                            </p:stCondLst>
                            <p:childTnLst>
                              <p:par>
                                <p:cTn id="32" presetID="63" presetClass="path" presetSubtype="0" repeatCount="indefinite" accel="11000" decel="15000" autoRev="1" fill="hold" nodeType="afterEffect">
                                  <p:stCondLst>
                                    <p:cond delay="0"/>
                                  </p:stCondLst>
                                  <p:endCondLst>
                                    <p:cond evt="onNext" delay="0">
                                      <p:tgtEl>
                                        <p:sldTgt/>
                                      </p:tgtEl>
                                    </p:cond>
                                  </p:endCondLst>
                                  <p:childTnLst>
                                    <p:animMotion origin="layout" path="M -1.11111E-6 -4.07031E-6 L 0.0132 0.00139 " pathEditMode="relative" rAng="0" ptsTypes="AA">
                                      <p:cBhvr>
                                        <p:cTn id="33" dur="200" fill="hold"/>
                                        <p:tgtEl>
                                          <p:spTgt spid="73"/>
                                        </p:tgtEl>
                                        <p:attrNameLst>
                                          <p:attrName>ppt_x</p:attrName>
                                          <p:attrName>ppt_y</p:attrName>
                                        </p:attrNameLst>
                                      </p:cBhvr>
                                      <p:rCtr x="66000" y="6900"/>
                                    </p:animMotion>
                                  </p:childTnLst>
                                </p:cTn>
                              </p:par>
                              <p:par>
                                <p:cTn id="34" presetID="63" presetClass="path" presetSubtype="0" accel="50000" decel="50000" fill="hold" nodeType="withEffect">
                                  <p:stCondLst>
                                    <p:cond delay="2500"/>
                                  </p:stCondLst>
                                  <p:childTnLst>
                                    <p:animMotion origin="layout" path="M 0 0 L 0.25 0 E" pathEditMode="relative" ptsTypes="">
                                      <p:cBhvr>
                                        <p:cTn id="35" dur="1000" fill="hold"/>
                                        <p:tgtEl>
                                          <p:spTgt spid="73"/>
                                        </p:tgtEl>
                                        <p:attrNameLst>
                                          <p:attrName>ppt_x</p:attrName>
                                          <p:attrName>ppt_y</p:attrName>
                                        </p:attrNameLst>
                                      </p:cBhvr>
                                    </p:animMotion>
                                  </p:childTnLst>
                                </p:cTn>
                              </p:par>
                            </p:childTnLst>
                          </p:cTn>
                        </p:par>
                        <p:par>
                          <p:cTn id="36" fill="hold">
                            <p:stCondLst>
                              <p:cond delay="7500"/>
                            </p:stCondLst>
                            <p:childTnLst>
                              <p:par>
                                <p:cTn id="37" presetID="10" presetClass="exit" presetSubtype="0" fill="hold" nodeType="afterEffect">
                                  <p:stCondLst>
                                    <p:cond delay="0"/>
                                  </p:stCondLst>
                                  <p:childTnLst>
                                    <p:animEffect transition="out" filter="fade">
                                      <p:cBhvr>
                                        <p:cTn id="38" dur="500"/>
                                        <p:tgtEl>
                                          <p:spTgt spid="73"/>
                                        </p:tgtEl>
                                      </p:cBhvr>
                                    </p:animEffect>
                                    <p:set>
                                      <p:cBhvr>
                                        <p:cTn id="39" dur="1" fill="hold">
                                          <p:stCondLst>
                                            <p:cond delay="499"/>
                                          </p:stCondLst>
                                        </p:cTn>
                                        <p:tgtEl>
                                          <p:spTgt spid="73"/>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10" presetClass="entr" presetSubtype="0" fill="hold" grpId="2"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xit" presetSubtype="0" fill="hold" grpId="1" nodeType="withEffect">
                                  <p:stCondLst>
                                    <p:cond delay="0"/>
                                  </p:stCondLst>
                                  <p:childTnLst>
                                    <p:animEffect transition="out" filter="fade">
                                      <p:cBhvr>
                                        <p:cTn id="47" dur="500"/>
                                        <p:tgtEl>
                                          <p:spTgt spid="66"/>
                                        </p:tgtEl>
                                      </p:cBhvr>
                                    </p:animEffect>
                                    <p:set>
                                      <p:cBhvr>
                                        <p:cTn id="48" dur="1" fill="hold">
                                          <p:stCondLst>
                                            <p:cond delay="499"/>
                                          </p:stCondLst>
                                        </p:cTn>
                                        <p:tgtEl>
                                          <p:spTgt spid="66"/>
                                        </p:tgtEl>
                                        <p:attrNameLst>
                                          <p:attrName>style.visibility</p:attrName>
                                        </p:attrNameLst>
                                      </p:cBhvr>
                                      <p:to>
                                        <p:strVal val="hidden"/>
                                      </p:to>
                                    </p:set>
                                  </p:childTnLst>
                                </p:cTn>
                              </p:par>
                              <p:par>
                                <p:cTn id="49" presetID="63" presetClass="path" presetSubtype="0" repeatCount="indefinite" accel="11000" decel="15000" autoRev="1" fill="hold" nodeType="withEffect">
                                  <p:stCondLst>
                                    <p:cond delay="0"/>
                                  </p:stCondLst>
                                  <p:endCondLst>
                                    <p:cond evt="onNext" delay="0">
                                      <p:tgtEl>
                                        <p:sldTgt/>
                                      </p:tgtEl>
                                    </p:cond>
                                  </p:endCondLst>
                                  <p:childTnLst>
                                    <p:animMotion origin="layout" path="M -0.00504 -0.00139 L 0.00816 -1.46657E-6 " pathEditMode="relative" rAng="0" ptsTypes="AA">
                                      <p:cBhvr>
                                        <p:cTn id="50" dur="200" fill="hold"/>
                                        <p:tgtEl>
                                          <p:spTgt spid="76"/>
                                        </p:tgtEl>
                                        <p:attrNameLst>
                                          <p:attrName>ppt_x</p:attrName>
                                          <p:attrName>ppt_y</p:attrName>
                                        </p:attrNameLst>
                                      </p:cBhvr>
                                      <p:rCtr x="660" y="69"/>
                                    </p:animMotion>
                                  </p:childTnLst>
                                </p:cTn>
                              </p:par>
                              <p:par>
                                <p:cTn id="51" presetID="63" presetClass="path" presetSubtype="0" accel="50000" decel="50000" fill="hold" nodeType="withEffect">
                                  <p:stCondLst>
                                    <p:cond delay="2500"/>
                                  </p:stCondLst>
                                  <p:childTnLst>
                                    <p:animMotion origin="layout" path="M -0.00504 -0.00139 L 0.2809 -0.00139 " pathEditMode="relative" rAng="0" ptsTypes="AA">
                                      <p:cBhvr>
                                        <p:cTn id="52" dur="1000" fill="hold"/>
                                        <p:tgtEl>
                                          <p:spTgt spid="76"/>
                                        </p:tgtEl>
                                        <p:attrNameLst>
                                          <p:attrName>ppt_x</p:attrName>
                                          <p:attrName>ppt_y</p:attrName>
                                        </p:attrNameLst>
                                      </p:cBhvr>
                                      <p:rCtr x="14288" y="0"/>
                                    </p:animMotion>
                                  </p:childTnLst>
                                </p:cTn>
                              </p:par>
                            </p:childTnLst>
                          </p:cTn>
                        </p:par>
                        <p:par>
                          <p:cTn id="53" fill="hold">
                            <p:stCondLst>
                              <p:cond delay="11000"/>
                            </p:stCondLst>
                            <p:childTnLst>
                              <p:par>
                                <p:cTn id="54" presetID="10" presetClass="entr" presetSubtype="0"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xit" presetSubtype="0" fill="hold" nodeType="withEffect">
                                  <p:stCondLst>
                                    <p:cond delay="0"/>
                                  </p:stCondLst>
                                  <p:childTnLst>
                                    <p:animEffect transition="out" filter="fade">
                                      <p:cBhvr>
                                        <p:cTn id="58" dur="500"/>
                                        <p:tgtEl>
                                          <p:spTgt spid="76"/>
                                        </p:tgtEl>
                                      </p:cBhvr>
                                    </p:animEffect>
                                    <p:set>
                                      <p:cBhvr>
                                        <p:cTn id="59" dur="1" fill="hold">
                                          <p:stCondLst>
                                            <p:cond delay="499"/>
                                          </p:stCondLst>
                                        </p:cTn>
                                        <p:tgtEl>
                                          <p:spTgt spid="76"/>
                                        </p:tgtEl>
                                        <p:attrNameLst>
                                          <p:attrName>style.visibility</p:attrName>
                                        </p:attrNameLst>
                                      </p:cBhvr>
                                      <p:to>
                                        <p:strVal val="hidden"/>
                                      </p:to>
                                    </p:set>
                                  </p:childTnLst>
                                </p:cTn>
                              </p:par>
                              <p:par>
                                <p:cTn id="60" presetID="10" presetClass="entr" presetSubtype="0" fill="hold" grpId="2"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par>
                                <p:cTn id="63" presetID="10" presetClass="exit" presetSubtype="0" fill="hold" grpId="1" nodeType="withEffect">
                                  <p:stCondLst>
                                    <p:cond delay="0"/>
                                  </p:stCondLst>
                                  <p:childTnLst>
                                    <p:animEffect transition="out" filter="fade">
                                      <p:cBhvr>
                                        <p:cTn id="64" dur="500"/>
                                        <p:tgtEl>
                                          <p:spTgt spid="67"/>
                                        </p:tgtEl>
                                      </p:cBhvr>
                                    </p:animEffect>
                                    <p:set>
                                      <p:cBhvr>
                                        <p:cTn id="65" dur="1" fill="hold">
                                          <p:stCondLst>
                                            <p:cond delay="499"/>
                                          </p:stCondLst>
                                        </p:cTn>
                                        <p:tgtEl>
                                          <p:spTgt spid="67"/>
                                        </p:tgtEl>
                                        <p:attrNameLst>
                                          <p:attrName>style.visibility</p:attrName>
                                        </p:attrNameLst>
                                      </p:cBhvr>
                                      <p:to>
                                        <p:strVal val="hidden"/>
                                      </p:to>
                                    </p:set>
                                  </p:childTnLst>
                                </p:cTn>
                              </p:par>
                              <p:par>
                                <p:cTn id="66" presetID="63" presetClass="path" presetSubtype="0" repeatCount="indefinite" accel="11000" decel="15000" autoRev="1" fill="hold" nodeType="withEffect">
                                  <p:stCondLst>
                                    <p:cond delay="0"/>
                                  </p:stCondLst>
                                  <p:endCondLst>
                                    <p:cond evt="onNext" delay="0">
                                      <p:tgtEl>
                                        <p:sldTgt/>
                                      </p:tgtEl>
                                    </p:cond>
                                  </p:endCondLst>
                                  <p:childTnLst>
                                    <p:animMotion origin="layout" path="M -1.11111E-6 -4.07031E-6 L 0.0132 0.00139 " pathEditMode="relative" rAng="0" ptsTypes="AA">
                                      <p:cBhvr>
                                        <p:cTn id="67" dur="200" fill="hold"/>
                                        <p:tgtEl>
                                          <p:spTgt spid="44"/>
                                        </p:tgtEl>
                                        <p:attrNameLst>
                                          <p:attrName>ppt_x</p:attrName>
                                          <p:attrName>ppt_y</p:attrName>
                                        </p:attrNameLst>
                                      </p:cBhvr>
                                      <p:rCtr x="66000" y="6900"/>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xit" presetSubtype="0" fill="hold" nodeType="withEffect">
                                  <p:stCondLst>
                                    <p:cond delay="0"/>
                                  </p:stCondLst>
                                  <p:childTnLst>
                                    <p:animEffect transition="out" filter="fade">
                                      <p:cBhvr>
                                        <p:cTn id="74" dur="500"/>
                                        <p:tgtEl>
                                          <p:spTgt spid="11269"/>
                                        </p:tgtEl>
                                      </p:cBhvr>
                                    </p:animEffect>
                                    <p:set>
                                      <p:cBhvr>
                                        <p:cTn id="75" dur="1" fill="hold">
                                          <p:stCondLst>
                                            <p:cond delay="499"/>
                                          </p:stCondLst>
                                        </p:cTn>
                                        <p:tgtEl>
                                          <p:spTgt spid="1126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73"/>
                                        </p:tgtEl>
                                      </p:cBhvr>
                                    </p:animEffect>
                                    <p:set>
                                      <p:cBhvr>
                                        <p:cTn id="78" dur="1" fill="hold">
                                          <p:stCondLst>
                                            <p:cond delay="499"/>
                                          </p:stCondLst>
                                        </p:cTn>
                                        <p:tgtEl>
                                          <p:spTgt spid="7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2"/>
                                        </p:tgtEl>
                                      </p:cBhvr>
                                    </p:animEffect>
                                    <p:set>
                                      <p:cBhvr>
                                        <p:cTn id="87" dur="1" fill="hold">
                                          <p:stCondLst>
                                            <p:cond delay="499"/>
                                          </p:stCondLst>
                                        </p:cTn>
                                        <p:tgtEl>
                                          <p:spTgt spid="1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17"/>
                                        </p:tgtEl>
                                      </p:cBhvr>
                                    </p:animEffect>
                                    <p:set>
                                      <p:cBhvr>
                                        <p:cTn id="93" dur="1" fill="hold">
                                          <p:stCondLst>
                                            <p:cond delay="499"/>
                                          </p:stCondLst>
                                        </p:cTn>
                                        <p:tgtEl>
                                          <p:spTgt spid="17"/>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42"/>
                                        </p:tgtEl>
                                      </p:cBhvr>
                                    </p:animEffect>
                                    <p:set>
                                      <p:cBhvr>
                                        <p:cTn id="96" dur="1" fill="hold">
                                          <p:stCondLst>
                                            <p:cond delay="499"/>
                                          </p:stCondLst>
                                        </p:cTn>
                                        <p:tgtEl>
                                          <p:spTgt spid="42"/>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41"/>
                                        </p:tgtEl>
                                      </p:cBhvr>
                                    </p:animEffect>
                                    <p:set>
                                      <p:cBhvr>
                                        <p:cTn id="99" dur="1" fill="hold">
                                          <p:stCondLst>
                                            <p:cond delay="499"/>
                                          </p:stCondLst>
                                        </p:cTn>
                                        <p:tgtEl>
                                          <p:spTgt spid="41"/>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51"/>
                                        </p:tgtEl>
                                      </p:cBhvr>
                                    </p:animEffect>
                                    <p:set>
                                      <p:cBhvr>
                                        <p:cTn id="102" dur="1" fill="hold">
                                          <p:stCondLst>
                                            <p:cond delay="499"/>
                                          </p:stCondLst>
                                        </p:cTn>
                                        <p:tgtEl>
                                          <p:spTgt spid="51"/>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52"/>
                                        </p:tgtEl>
                                      </p:cBhvr>
                                    </p:animEffect>
                                    <p:set>
                                      <p:cBhvr>
                                        <p:cTn id="105" dur="1" fill="hold">
                                          <p:stCondLst>
                                            <p:cond delay="499"/>
                                          </p:stCondLst>
                                        </p:cTn>
                                        <p:tgtEl>
                                          <p:spTgt spid="52"/>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53"/>
                                        </p:tgtEl>
                                      </p:cBhvr>
                                    </p:animEffect>
                                    <p:set>
                                      <p:cBhvr>
                                        <p:cTn id="108" dur="1" fill="hold">
                                          <p:stCondLst>
                                            <p:cond delay="499"/>
                                          </p:stCondLst>
                                        </p:cTn>
                                        <p:tgtEl>
                                          <p:spTgt spid="53"/>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38"/>
                                        </p:tgtEl>
                                      </p:cBhvr>
                                    </p:animEffect>
                                    <p:set>
                                      <p:cBhvr>
                                        <p:cTn id="111" dur="1" fill="hold">
                                          <p:stCondLst>
                                            <p:cond delay="499"/>
                                          </p:stCondLst>
                                        </p:cTn>
                                        <p:tgtEl>
                                          <p:spTgt spid="38"/>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43"/>
                                        </p:tgtEl>
                                      </p:cBhvr>
                                    </p:animEffect>
                                    <p:set>
                                      <p:cBhvr>
                                        <p:cTn id="114" dur="1" fill="hold">
                                          <p:stCondLst>
                                            <p:cond delay="499"/>
                                          </p:stCondLst>
                                        </p:cTn>
                                        <p:tgtEl>
                                          <p:spTgt spid="43"/>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50"/>
                                        </p:tgtEl>
                                      </p:cBhvr>
                                    </p:animEffect>
                                    <p:set>
                                      <p:cBhvr>
                                        <p:cTn id="117" dur="1" fill="hold">
                                          <p:stCondLst>
                                            <p:cond delay="499"/>
                                          </p:stCondLst>
                                        </p:cTn>
                                        <p:tgtEl>
                                          <p:spTgt spid="50"/>
                                        </p:tgtEl>
                                        <p:attrNameLst>
                                          <p:attrName>style.visibility</p:attrName>
                                        </p:attrNameLst>
                                      </p:cBhvr>
                                      <p:to>
                                        <p:strVal val="hidden"/>
                                      </p:to>
                                    </p:set>
                                  </p:childTnLst>
                                </p:cTn>
                              </p:par>
                              <p:par>
                                <p:cTn id="118" presetID="10" presetClass="exit" presetSubtype="0" fill="hold" grpId="3" nodeType="withEffect">
                                  <p:stCondLst>
                                    <p:cond delay="0"/>
                                  </p:stCondLst>
                                  <p:childTnLst>
                                    <p:animEffect transition="out" filter="fade">
                                      <p:cBhvr>
                                        <p:cTn id="119" dur="500"/>
                                        <p:tgtEl>
                                          <p:spTgt spid="65"/>
                                        </p:tgtEl>
                                      </p:cBhvr>
                                    </p:animEffect>
                                    <p:set>
                                      <p:cBhvr>
                                        <p:cTn id="120" dur="1" fill="hold">
                                          <p:stCondLst>
                                            <p:cond delay="499"/>
                                          </p:stCondLst>
                                        </p:cTn>
                                        <p:tgtEl>
                                          <p:spTgt spid="65"/>
                                        </p:tgtEl>
                                        <p:attrNameLst>
                                          <p:attrName>style.visibility</p:attrName>
                                        </p:attrNameLst>
                                      </p:cBhvr>
                                      <p:to>
                                        <p:strVal val="hidden"/>
                                      </p:to>
                                    </p:set>
                                  </p:childTnLst>
                                </p:cTn>
                              </p:par>
                              <p:par>
                                <p:cTn id="121" presetID="10" presetClass="exit" presetSubtype="0" fill="hold" grpId="3" nodeType="withEffect">
                                  <p:stCondLst>
                                    <p:cond delay="0"/>
                                  </p:stCondLst>
                                  <p:childTnLst>
                                    <p:animEffect transition="out" filter="fade">
                                      <p:cBhvr>
                                        <p:cTn id="122" dur="500"/>
                                        <p:tgtEl>
                                          <p:spTgt spid="66"/>
                                        </p:tgtEl>
                                      </p:cBhvr>
                                    </p:animEffect>
                                    <p:set>
                                      <p:cBhvr>
                                        <p:cTn id="123" dur="1" fill="hold">
                                          <p:stCondLst>
                                            <p:cond delay="499"/>
                                          </p:stCondLst>
                                        </p:cTn>
                                        <p:tgtEl>
                                          <p:spTgt spid="66"/>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4"/>
                                        </p:tgtEl>
                                      </p:cBhvr>
                                    </p:animEffect>
                                    <p:set>
                                      <p:cBhvr>
                                        <p:cTn id="12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2" grpId="0"/>
      <p:bldP spid="53" grpId="0"/>
      <p:bldP spid="43" grpId="0"/>
      <p:bldP spid="67" grpId="0" animBg="1"/>
      <p:bldP spid="67" grpId="1" animBg="1"/>
      <p:bldP spid="66" grpId="0" animBg="1"/>
      <p:bldP spid="66" grpId="1" animBg="1"/>
      <p:bldP spid="66" grpId="2" animBg="1"/>
      <p:bldP spid="66" grpId="3" animBg="1"/>
      <p:bldP spid="65" grpId="0" animBg="1"/>
      <p:bldP spid="65" grpId="1" animBg="1"/>
      <p:bldP spid="65" grpId="2" animBg="1"/>
      <p:bldP spid="65" grpId="3" animBg="1"/>
      <p:bldP spid="4" grpId="0" animBg="1"/>
      <p:bldP spid="4" grpId="1" animBg="1"/>
      <p:bldP spid="19"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37592"/>
            <a:ext cx="7772400" cy="803176"/>
          </a:xfrm>
        </p:spPr>
        <p:txBody>
          <a:bodyPr/>
          <a:lstStyle/>
          <a:p>
            <a:r>
              <a:rPr kumimoji="1" lang="en-US" altLang="ja-JP" dirty="0" smtClean="0">
                <a:solidFill>
                  <a:schemeClr val="tx1"/>
                </a:solidFill>
              </a:rPr>
              <a:t>Summary</a:t>
            </a:r>
            <a:endParaRPr kumimoji="1" lang="ja-JP" altLang="en-US" dirty="0">
              <a:solidFill>
                <a:schemeClr val="tx1"/>
              </a:solidFill>
            </a:endParaRPr>
          </a:p>
        </p:txBody>
      </p:sp>
      <p:sp>
        <p:nvSpPr>
          <p:cNvPr id="3" name="テキスト ボックス 2"/>
          <p:cNvSpPr txBox="1"/>
          <p:nvPr/>
        </p:nvSpPr>
        <p:spPr>
          <a:xfrm>
            <a:off x="0" y="1556792"/>
            <a:ext cx="8763000" cy="4801314"/>
          </a:xfrm>
          <a:prstGeom prst="rect">
            <a:avLst/>
          </a:prstGeom>
          <a:noFill/>
        </p:spPr>
        <p:txBody>
          <a:bodyPr wrap="square" rtlCol="0">
            <a:spAutoFit/>
          </a:bodyPr>
          <a:lstStyle/>
          <a:p>
            <a:pPr marL="285750" indent="-285750">
              <a:spcBef>
                <a:spcPts val="2000"/>
              </a:spcBef>
              <a:buFont typeface="Wingdings" charset="2"/>
              <a:buChar char="Ø"/>
            </a:pPr>
            <a:r>
              <a:rPr kumimoji="1" lang="en-US" altLang="ja-JP" sz="3200" dirty="0" smtClean="0"/>
              <a:t>Compact and robust probing head based on lens-less coupling of fiber output and AMP IC-integrated PCA</a:t>
            </a:r>
          </a:p>
          <a:p>
            <a:pPr marL="285750" indent="-285750">
              <a:spcBef>
                <a:spcPts val="2000"/>
              </a:spcBef>
              <a:buFont typeface="Wingdings" charset="2"/>
              <a:buChar char="Ø"/>
            </a:pPr>
            <a:r>
              <a:rPr lang="en-US" altLang="ja-JP" sz="3200" dirty="0" smtClean="0"/>
              <a:t>Portable, </a:t>
            </a:r>
            <a:r>
              <a:rPr lang="en-US" altLang="ja-JP" sz="3200" i="1" dirty="0" err="1" smtClean="0"/>
              <a:t>f</a:t>
            </a:r>
            <a:r>
              <a:rPr lang="en-US" altLang="ja-JP" sz="3200" i="1" baseline="-25000" dirty="0" err="1" smtClean="0"/>
              <a:t>rep</a:t>
            </a:r>
            <a:r>
              <a:rPr lang="en-US" altLang="ja-JP" sz="3200" dirty="0" smtClean="0"/>
              <a:t>-modulated fiber laser</a:t>
            </a:r>
          </a:p>
          <a:p>
            <a:pPr marL="285750" indent="-285750">
              <a:spcBef>
                <a:spcPts val="2000"/>
              </a:spcBef>
              <a:buFont typeface="Wingdings" charset="2"/>
              <a:buChar char="Ø"/>
            </a:pPr>
            <a:r>
              <a:rPr lang="en-US" altLang="ja-JP" sz="3200" dirty="0" smtClean="0"/>
              <a:t>Real-time, absolute frequency determination of CW-THz radiation at precision </a:t>
            </a:r>
            <a:r>
              <a:rPr lang="en-US" altLang="ja-JP" sz="3200" dirty="0"/>
              <a:t>of 6.2×10</a:t>
            </a:r>
            <a:r>
              <a:rPr lang="en-US" altLang="ja-JP" sz="3200" baseline="30000" dirty="0"/>
              <a:t>-12 </a:t>
            </a:r>
            <a:endParaRPr kumimoji="1" lang="en-US" altLang="ja-JP" sz="3200" baseline="30000" dirty="0" smtClean="0"/>
          </a:p>
          <a:p>
            <a:pPr marL="285750" indent="-285750">
              <a:spcBef>
                <a:spcPts val="2000"/>
              </a:spcBef>
              <a:buFont typeface="Wingdings" charset="2"/>
              <a:buChar char="Ø"/>
            </a:pPr>
            <a:r>
              <a:rPr kumimoji="1" lang="en-US" altLang="ja-JP" sz="3200" dirty="0" smtClean="0"/>
              <a:t>Applicable for large frequency change such as mode hopping</a:t>
            </a:r>
            <a:endParaRPr kumimoji="1" lang="ja-JP" altLang="en-US" sz="3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1421400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51520" y="493182"/>
            <a:ext cx="8640960" cy="11356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sz="3600" kern="0" spc="-150" dirty="0">
                <a:solidFill>
                  <a:schemeClr val="tx1"/>
                </a:solidFill>
              </a:rPr>
              <a:t>I</a:t>
            </a:r>
            <a:r>
              <a:rPr lang="en-US" altLang="ja-JP" sz="3600" kern="0" spc="-150" dirty="0" smtClean="0">
                <a:solidFill>
                  <a:schemeClr val="tx1"/>
                </a:solidFill>
              </a:rPr>
              <a:t>nstantaneous frequency measurement </a:t>
            </a:r>
            <a:r>
              <a:rPr lang="en-US" altLang="ja-JP" sz="3600" kern="0" spc="-150" dirty="0">
                <a:solidFill>
                  <a:schemeClr val="tx1"/>
                </a:solidFill>
              </a:rPr>
              <a:t>using </a:t>
            </a:r>
            <a:r>
              <a:rPr lang="en-US" altLang="ja-JP" sz="3600" kern="0" spc="-150" dirty="0" smtClean="0">
                <a:solidFill>
                  <a:schemeClr val="tx1"/>
                </a:solidFill>
              </a:rPr>
              <a:t>Hilbert transformation</a:t>
            </a:r>
            <a:endParaRPr lang="en-US" altLang="ja-JP" sz="3600" kern="0" spc="-150" dirty="0">
              <a:solidFill>
                <a:schemeClr val="tx1"/>
              </a:solidFill>
            </a:endParaRPr>
          </a:p>
        </p:txBody>
      </p:sp>
      <p:graphicFrame>
        <p:nvGraphicFramePr>
          <p:cNvPr id="7" name="オブジェクト 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3090599"/>
              </p:ext>
            </p:extLst>
          </p:nvPr>
        </p:nvGraphicFramePr>
        <p:xfrm>
          <a:off x="602612" y="3717032"/>
          <a:ext cx="4612499" cy="1008112"/>
        </p:xfrm>
        <a:graphic>
          <a:graphicData uri="http://schemas.openxmlformats.org/presentationml/2006/ole">
            <p:oleObj spid="_x0000_s96258" name="数式" r:id="rId4" imgW="1892160" imgH="457200" progId="Equation.3">
              <p:embed/>
            </p:oleObj>
          </a:graphicData>
        </a:graphic>
      </p:graphicFrame>
      <p:graphicFrame>
        <p:nvGraphicFramePr>
          <p:cNvPr id="8" name="オブジェクト 7"/>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29401682"/>
              </p:ext>
            </p:extLst>
          </p:nvPr>
        </p:nvGraphicFramePr>
        <p:xfrm>
          <a:off x="5519060" y="3717032"/>
          <a:ext cx="2869364" cy="1007541"/>
        </p:xfrm>
        <a:graphic>
          <a:graphicData uri="http://schemas.openxmlformats.org/presentationml/2006/ole">
            <p:oleObj spid="_x0000_s96259" name="数式" r:id="rId5" imgW="1015920" imgH="393480" progId="Equation.3">
              <p:embed/>
            </p:oleObj>
          </a:graphicData>
        </a:graphic>
      </p:graphicFrame>
      <p:sp>
        <p:nvSpPr>
          <p:cNvPr id="11" name="Text Box 9"/>
          <p:cNvSpPr txBox="1">
            <a:spLocks noChangeArrowheads="1"/>
          </p:cNvSpPr>
          <p:nvPr/>
        </p:nvSpPr>
        <p:spPr bwMode="auto">
          <a:xfrm>
            <a:off x="2699792" y="1628800"/>
            <a:ext cx="6480720" cy="4001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algn="ctr" eaLnBrk="1" hangingPunct="1"/>
            <a:r>
              <a:rPr lang="en-US" altLang="ja-JP" sz="2000" i="1" dirty="0" smtClean="0">
                <a:solidFill>
                  <a:srgbClr val="800080"/>
                </a:solidFill>
                <a:latin typeface="Arial" charset="0"/>
              </a:rPr>
              <a:t>Ref) H. </a:t>
            </a:r>
            <a:r>
              <a:rPr lang="en-US" altLang="ja-JP" sz="2000" i="1" dirty="0" err="1" smtClean="0">
                <a:solidFill>
                  <a:srgbClr val="800080"/>
                </a:solidFill>
                <a:latin typeface="Arial" charset="0"/>
              </a:rPr>
              <a:t>Füser</a:t>
            </a:r>
            <a:r>
              <a:rPr lang="en-US" altLang="ja-JP" sz="2000" i="1" dirty="0" smtClean="0">
                <a:solidFill>
                  <a:srgbClr val="800080"/>
                </a:solidFill>
                <a:latin typeface="Arial" charset="0"/>
              </a:rPr>
              <a:t> et al, Appl. Phys. </a:t>
            </a:r>
            <a:r>
              <a:rPr lang="en-US" altLang="ja-JP" sz="2000" i="1" dirty="0" err="1" smtClean="0">
                <a:solidFill>
                  <a:srgbClr val="800080"/>
                </a:solidFill>
                <a:latin typeface="Arial" charset="0"/>
              </a:rPr>
              <a:t>Lett</a:t>
            </a:r>
            <a:r>
              <a:rPr lang="en-US" altLang="ja-JP" sz="2000" i="1" dirty="0" smtClean="0">
                <a:solidFill>
                  <a:srgbClr val="800080"/>
                </a:solidFill>
                <a:latin typeface="Arial" charset="0"/>
              </a:rPr>
              <a:t>. </a:t>
            </a:r>
            <a:r>
              <a:rPr lang="en-US" altLang="ja-JP" sz="2000" b="1" i="1" dirty="0" smtClean="0">
                <a:solidFill>
                  <a:srgbClr val="800080"/>
                </a:solidFill>
                <a:latin typeface="Arial" charset="0"/>
              </a:rPr>
              <a:t>99</a:t>
            </a:r>
            <a:r>
              <a:rPr lang="en-US" altLang="ja-JP" sz="2000" i="1" dirty="0" smtClean="0">
                <a:solidFill>
                  <a:srgbClr val="800080"/>
                </a:solidFill>
                <a:latin typeface="Arial" charset="0"/>
              </a:rPr>
              <a:t>, 121111 (2011).</a:t>
            </a:r>
          </a:p>
        </p:txBody>
      </p:sp>
      <p:pic>
        <p:nvPicPr>
          <p:cNvPr id="9705" name="Picture 489"/>
          <p:cNvPicPr>
            <a:picLocks noChangeAspect="1" noChangeArrowheads="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1052736"/>
            <a:ext cx="2339752" cy="213016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9" name="テキスト ボックス 8"/>
              <p:cNvSpPr txBox="1"/>
              <p:nvPr/>
            </p:nvSpPr>
            <p:spPr>
              <a:xfrm>
                <a:off x="2724959" y="2276872"/>
                <a:ext cx="4262898" cy="646331"/>
              </a:xfrm>
              <a:prstGeom prst="rect">
                <a:avLst/>
              </a:prstGeom>
              <a:noFill/>
            </p:spPr>
            <p:txBody>
              <a:bodyPr wrap="none" rtlCol="0">
                <a:spAutoFit/>
              </a:bodyPr>
              <a:lstStyle/>
              <a:p>
                <a14:m>
                  <m:oMathPara xmlns:mv="urn:schemas-microsoft-com:mac:vml" xmlns="" xmlns:m="http://schemas.openxmlformats.org/officeDocument/2006/math">
                    <m:oMathParaPr>
                      <m:jc m:val="centerGroup"/>
                    </m:oMathParaPr>
                    <m:oMath xmlns:m="http://schemas.openxmlformats.org/officeDocument/2006/math">
                      <m:r>
                        <a:rPr kumimoji="1" lang="en-US" altLang="ja-JP" sz="3600" b="1" i="1" smtClean="0">
                          <a:latin typeface="Cambria Math"/>
                        </a:rPr>
                        <m:t>𝒁</m:t>
                      </m:r>
                      <m:d>
                        <m:dPr>
                          <m:ctrlPr>
                            <a:rPr kumimoji="1" lang="en-US" altLang="ja-JP" sz="3600" b="1" i="1" smtClean="0">
                              <a:latin typeface="Cambria Math"/>
                            </a:rPr>
                          </m:ctrlPr>
                        </m:dPr>
                        <m:e>
                          <m:r>
                            <a:rPr kumimoji="1" lang="en-US" altLang="ja-JP" sz="3600" b="1" i="1" smtClean="0">
                              <a:latin typeface="Cambria Math"/>
                            </a:rPr>
                            <m:t>𝒕</m:t>
                          </m:r>
                        </m:e>
                      </m:d>
                      <m:r>
                        <a:rPr kumimoji="1" lang="en-US" altLang="ja-JP" sz="3600" b="1" i="1" smtClean="0">
                          <a:latin typeface="Cambria Math"/>
                        </a:rPr>
                        <m:t>=</m:t>
                      </m:r>
                      <m:r>
                        <a:rPr kumimoji="1" lang="en-US" altLang="ja-JP" sz="3600" b="1" i="1" smtClean="0">
                          <a:solidFill>
                            <a:srgbClr val="008000"/>
                          </a:solidFill>
                          <a:latin typeface="Cambria Math"/>
                        </a:rPr>
                        <m:t>𝑭</m:t>
                      </m:r>
                      <m:d>
                        <m:dPr>
                          <m:ctrlPr>
                            <a:rPr kumimoji="1" lang="en-US" altLang="ja-JP" sz="3600" b="1" i="1" smtClean="0">
                              <a:solidFill>
                                <a:srgbClr val="008000"/>
                              </a:solidFill>
                              <a:latin typeface="Cambria Math"/>
                            </a:rPr>
                          </m:ctrlPr>
                        </m:dPr>
                        <m:e>
                          <m:r>
                            <a:rPr kumimoji="1" lang="en-US" altLang="ja-JP" sz="3600" b="1" i="1" smtClean="0">
                              <a:solidFill>
                                <a:srgbClr val="008000"/>
                              </a:solidFill>
                              <a:latin typeface="Cambria Math"/>
                            </a:rPr>
                            <m:t>𝒕</m:t>
                          </m:r>
                        </m:e>
                      </m:d>
                      <m:r>
                        <a:rPr kumimoji="1" lang="en-US" altLang="ja-JP" sz="3600" b="1" i="1" smtClean="0">
                          <a:latin typeface="Cambria Math"/>
                        </a:rPr>
                        <m:t>+</m:t>
                      </m:r>
                      <m:r>
                        <a:rPr lang="en-US" altLang="ja-JP" sz="3600" b="1" i="1">
                          <a:latin typeface="Cambria Math"/>
                        </a:rPr>
                        <m:t>𝒊</m:t>
                      </m:r>
                      <m:r>
                        <a:rPr lang="en-US" altLang="ja-JP" sz="3600" b="1" i="1">
                          <a:solidFill>
                            <a:srgbClr val="002060"/>
                          </a:solidFill>
                          <a:latin typeface="Cambria Math"/>
                        </a:rPr>
                        <m:t>𝑮</m:t>
                      </m:r>
                      <m:d>
                        <m:dPr>
                          <m:ctrlPr>
                            <a:rPr lang="en-US" altLang="ja-JP" sz="3600" b="1" i="1">
                              <a:solidFill>
                                <a:srgbClr val="002060"/>
                              </a:solidFill>
                              <a:latin typeface="Cambria Math"/>
                            </a:rPr>
                          </m:ctrlPr>
                        </m:dPr>
                        <m:e>
                          <m:r>
                            <a:rPr lang="en-US" altLang="ja-JP" sz="3600" b="1" i="1">
                              <a:solidFill>
                                <a:srgbClr val="002060"/>
                              </a:solidFill>
                              <a:latin typeface="Cambria Math"/>
                            </a:rPr>
                            <m:t>𝒕</m:t>
                          </m:r>
                        </m:e>
                      </m:d>
                    </m:oMath>
                  </m:oMathPara>
                </a14:m>
                <a:endParaRPr kumimoji="1" lang="ja-JP" altLang="en-US" sz="3600" b="1" dirty="0"/>
              </a:p>
            </p:txBody>
          </p:sp>
        </mc:Choice>
        <mc:Fallback>
          <p:sp>
            <p:nvSpPr>
              <p:cNvPr id="9" name="テキスト ボックス 8"/>
              <p:cNvSpPr txBox="1">
                <a:spLocks noRot="1" noChangeAspect="1" noMove="1" noResize="1" noEditPoints="1" noAdjustHandles="1" noChangeArrowheads="1" noChangeShapeType="1" noTextEdit="1"/>
              </p:cNvSpPr>
              <p:nvPr/>
            </p:nvSpPr>
            <p:spPr>
              <a:xfrm>
                <a:off x="2724959" y="2276872"/>
                <a:ext cx="4262898" cy="646331"/>
              </a:xfrm>
              <a:prstGeom prst="rect">
                <a:avLst/>
              </a:prstGeom>
              <a:blipFill rotWithShape="1">
                <a:blip r:embed="rId7"/>
                <a:stretch>
                  <a:fillRect/>
                </a:stretch>
              </a:blipFill>
            </p:spPr>
            <p:txBody>
              <a:bodyPr/>
              <a:lstStyle/>
              <a:p>
                <a:r>
                  <a:rPr lang="ja-JP" altLang="en-US">
                    <a:noFill/>
                  </a:rPr>
                  <a:t> </a:t>
                </a:r>
              </a:p>
            </p:txBody>
          </p:sp>
        </mc:Fallback>
      </mc:AlternateContent>
      <p:grpSp>
        <p:nvGrpSpPr>
          <p:cNvPr id="5" name="グループ化 15"/>
          <p:cNvGrpSpPr/>
          <p:nvPr/>
        </p:nvGrpSpPr>
        <p:grpSpPr>
          <a:xfrm>
            <a:off x="1860863" y="3027730"/>
            <a:ext cx="6887601" cy="615553"/>
            <a:chOff x="2190395" y="4232701"/>
            <a:chExt cx="6887601" cy="615553"/>
          </a:xfrm>
        </p:grpSpPr>
        <p:grpSp>
          <p:nvGrpSpPr>
            <p:cNvPr id="6" name="グループ化 12"/>
            <p:cNvGrpSpPr/>
            <p:nvPr/>
          </p:nvGrpSpPr>
          <p:grpSpPr>
            <a:xfrm>
              <a:off x="4572000" y="4232701"/>
              <a:ext cx="4505996" cy="615553"/>
              <a:chOff x="4637505" y="4283804"/>
              <a:chExt cx="4505996" cy="615553"/>
            </a:xfrm>
          </p:grpSpPr>
          <p:grpSp>
            <p:nvGrpSpPr>
              <p:cNvPr id="10" name="グループ化 11"/>
              <p:cNvGrpSpPr/>
              <p:nvPr/>
            </p:nvGrpSpPr>
            <p:grpSpPr>
              <a:xfrm>
                <a:off x="4637505" y="4314582"/>
                <a:ext cx="2129731" cy="584775"/>
                <a:chOff x="4355975" y="4099410"/>
                <a:chExt cx="2129731" cy="584775"/>
              </a:xfrm>
            </p:grpSpPr>
            <p:sp>
              <p:nvSpPr>
                <p:cNvPr id="14" name="テキスト ボックス 13"/>
                <p:cNvSpPr txBox="1"/>
                <p:nvPr/>
              </p:nvSpPr>
              <p:spPr>
                <a:xfrm>
                  <a:off x="4932039" y="4099410"/>
                  <a:ext cx="1553667" cy="584775"/>
                </a:xfrm>
                <a:prstGeom prst="rect">
                  <a:avLst/>
                </a:prstGeom>
                <a:noFill/>
              </p:spPr>
              <p:txBody>
                <a:bodyPr wrap="square" rtlCol="0">
                  <a:spAutoFit/>
                </a:bodyPr>
                <a:lstStyle/>
                <a:p>
                  <a:pPr algn="ctr"/>
                  <a:r>
                    <a:rPr kumimoji="1" lang="en-US" altLang="ja-JP" sz="1600" b="1" dirty="0" smtClean="0">
                      <a:solidFill>
                        <a:srgbClr val="008000"/>
                      </a:solidFill>
                    </a:rPr>
                    <a:t>measurement signal</a:t>
                  </a:r>
                  <a:endParaRPr kumimoji="1" lang="ja-JP" altLang="en-US" sz="1600" b="1" dirty="0">
                    <a:solidFill>
                      <a:srgbClr val="008000"/>
                    </a:solidFill>
                  </a:endParaRPr>
                </a:p>
              </p:txBody>
            </p:sp>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3" name="正方形/長方形 2"/>
                    <p:cNvSpPr/>
                    <p:nvPr/>
                  </p:nvSpPr>
                  <p:spPr>
                    <a:xfrm>
                      <a:off x="4355975" y="4207131"/>
                      <a:ext cx="684033" cy="369332"/>
                    </a:xfrm>
                    <a:prstGeom prst="rect">
                      <a:avLst/>
                    </a:prstGeom>
                  </p:spPr>
                  <p:txBody>
                    <a:bodyPr wrap="none">
                      <a:spAutoFit/>
                    </a:bodyPr>
                    <a:lstStyle/>
                    <a:p>
                      <a14:m>
                        <m:oMath xmlns:mv="urn:schemas-microsoft-com:mac:vml" xmlns="" xmlns:m="http://schemas.openxmlformats.org/officeDocument/2006/math">
                          <m:r>
                            <a:rPr lang="en-US" altLang="ja-JP" b="1" i="1">
                              <a:solidFill>
                                <a:srgbClr val="008000"/>
                              </a:solidFill>
                              <a:latin typeface="Cambria Math"/>
                            </a:rPr>
                            <m:t>𝑭</m:t>
                          </m:r>
                          <m:d>
                            <m:dPr>
                              <m:ctrlPr>
                                <a:rPr lang="en-US" altLang="ja-JP" b="1" i="1">
                                  <a:solidFill>
                                    <a:srgbClr val="008000"/>
                                  </a:solidFill>
                                  <a:latin typeface="Cambria Math"/>
                                </a:rPr>
                              </m:ctrlPr>
                            </m:dPr>
                            <m:e>
                              <m:r>
                                <a:rPr lang="en-US" altLang="ja-JP" b="1" i="1">
                                  <a:solidFill>
                                    <a:srgbClr val="008000"/>
                                  </a:solidFill>
                                  <a:latin typeface="Cambria Math"/>
                                </a:rPr>
                                <m:t>𝒕</m:t>
                              </m:r>
                            </m:e>
                          </m:d>
                        </m:oMath>
                      </a14:m>
                      <a:r>
                        <a:rPr lang="en-US" altLang="ja-JP" dirty="0" smtClean="0"/>
                        <a:t>:</a:t>
                      </a:r>
                      <a:endParaRPr lang="ja-JP" altLang="en-US" dirty="0"/>
                    </a:p>
                  </p:txBody>
                </p:sp>
              </mc:Choice>
              <mc:Fallback>
                <p:sp>
                  <p:nvSpPr>
                    <p:cNvPr id="3" name="正方形/長方形 2"/>
                    <p:cNvSpPr>
                      <a:spLocks noRot="1" noChangeAspect="1" noMove="1" noResize="1" noEditPoints="1" noAdjustHandles="1" noChangeArrowheads="1" noChangeShapeType="1" noTextEdit="1"/>
                    </p:cNvSpPr>
                    <p:nvPr/>
                  </p:nvSpPr>
                  <p:spPr>
                    <a:xfrm>
                      <a:off x="4355975" y="4207131"/>
                      <a:ext cx="684033" cy="369332"/>
                    </a:xfrm>
                    <a:prstGeom prst="rect">
                      <a:avLst/>
                    </a:prstGeom>
                    <a:blipFill rotWithShape="1">
                      <a:blip r:embed="rId8"/>
                      <a:stretch>
                        <a:fillRect t="-8197" r="-7143" b="-24590"/>
                      </a:stretch>
                    </a:blipFill>
                  </p:spPr>
                  <p:txBody>
                    <a:bodyPr/>
                    <a:lstStyle/>
                    <a:p>
                      <a:r>
                        <a:rPr lang="ja-JP" altLang="en-US">
                          <a:noFill/>
                        </a:rPr>
                        <a:t> </a:t>
                      </a:r>
                    </a:p>
                  </p:txBody>
                </p:sp>
              </mc:Fallback>
            </mc:AlternateContent>
          </p:grpSp>
          <p:grpSp>
            <p:nvGrpSpPr>
              <p:cNvPr id="12" name="グループ化 9"/>
              <p:cNvGrpSpPr/>
              <p:nvPr/>
            </p:nvGrpSpPr>
            <p:grpSpPr>
              <a:xfrm>
                <a:off x="6695229" y="4283804"/>
                <a:ext cx="2448272" cy="584775"/>
                <a:chOff x="6381625" y="3837528"/>
                <a:chExt cx="2448272" cy="584775"/>
              </a:xfrm>
            </p:grpSpPr>
            <p:sp>
              <p:nvSpPr>
                <p:cNvPr id="27" name="テキスト ボックス 26"/>
                <p:cNvSpPr txBox="1"/>
                <p:nvPr/>
              </p:nvSpPr>
              <p:spPr>
                <a:xfrm>
                  <a:off x="6802584" y="3837528"/>
                  <a:ext cx="2027313" cy="584775"/>
                </a:xfrm>
                <a:prstGeom prst="rect">
                  <a:avLst/>
                </a:prstGeom>
                <a:noFill/>
              </p:spPr>
              <p:txBody>
                <a:bodyPr wrap="square" rtlCol="0">
                  <a:spAutoFit/>
                </a:bodyPr>
                <a:lstStyle/>
                <a:p>
                  <a:pPr algn="ctr"/>
                  <a:r>
                    <a:rPr lang="en-US" altLang="ja-JP" sz="1600" b="1" dirty="0" smtClean="0">
                      <a:solidFill>
                        <a:srgbClr val="002060"/>
                      </a:solidFill>
                    </a:rPr>
                    <a:t>signal after</a:t>
                  </a:r>
                </a:p>
                <a:p>
                  <a:pPr algn="ctr"/>
                  <a:r>
                    <a:rPr lang="en-US" altLang="ja-JP" sz="1600" b="1" dirty="0" smtClean="0">
                      <a:solidFill>
                        <a:srgbClr val="002060"/>
                      </a:solidFill>
                    </a:rPr>
                    <a:t>Hilbert transform</a:t>
                  </a:r>
                  <a:endParaRPr kumimoji="1" lang="ja-JP" altLang="en-US" sz="1600" b="1" dirty="0">
                    <a:solidFill>
                      <a:srgbClr val="002060"/>
                    </a:solidFill>
                  </a:endParaRPr>
                </a:p>
              </p:txBody>
            </p:sp>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4" name="正方形/長方形 3"/>
                    <p:cNvSpPr/>
                    <p:nvPr/>
                  </p:nvSpPr>
                  <p:spPr>
                    <a:xfrm>
                      <a:off x="6381625" y="3945250"/>
                      <a:ext cx="692049" cy="369332"/>
                    </a:xfrm>
                    <a:prstGeom prst="rect">
                      <a:avLst/>
                    </a:prstGeom>
                  </p:spPr>
                  <p:txBody>
                    <a:bodyPr wrap="none">
                      <a:spAutoFit/>
                    </a:bodyPr>
                    <a:lstStyle/>
                    <a:p>
                      <a14:m>
                        <m:oMath xmlns:mv="urn:schemas-microsoft-com:mac:vml" xmlns="" xmlns:m="http://schemas.openxmlformats.org/officeDocument/2006/math">
                          <m:r>
                            <a:rPr lang="en-US" altLang="ja-JP" b="1" i="1">
                              <a:solidFill>
                                <a:srgbClr val="002060"/>
                              </a:solidFill>
                              <a:latin typeface="Cambria Math"/>
                            </a:rPr>
                            <m:t>𝑮</m:t>
                          </m:r>
                          <m:d>
                            <m:dPr>
                              <m:ctrlPr>
                                <a:rPr lang="en-US" altLang="ja-JP" b="1" i="1">
                                  <a:solidFill>
                                    <a:srgbClr val="002060"/>
                                  </a:solidFill>
                                  <a:latin typeface="Cambria Math"/>
                                </a:rPr>
                              </m:ctrlPr>
                            </m:dPr>
                            <m:e>
                              <m:r>
                                <a:rPr lang="en-US" altLang="ja-JP" b="1" i="1">
                                  <a:solidFill>
                                    <a:srgbClr val="002060"/>
                                  </a:solidFill>
                                  <a:latin typeface="Cambria Math"/>
                                </a:rPr>
                                <m:t>𝒕</m:t>
                              </m:r>
                            </m:e>
                          </m:d>
                        </m:oMath>
                      </a14:m>
                      <a:r>
                        <a:rPr lang="en-US" altLang="ja-JP" dirty="0" smtClean="0"/>
                        <a:t>:</a:t>
                      </a:r>
                      <a:endParaRPr lang="ja-JP" altLang="en-US" dirty="0"/>
                    </a:p>
                  </p:txBody>
                </p:sp>
              </mc:Choice>
              <mc:Fallback>
                <p:sp>
                  <p:nvSpPr>
                    <p:cNvPr id="4" name="正方形/長方形 3"/>
                    <p:cNvSpPr>
                      <a:spLocks noRot="1" noChangeAspect="1" noMove="1" noResize="1" noEditPoints="1" noAdjustHandles="1" noChangeArrowheads="1" noChangeShapeType="1" noTextEdit="1"/>
                    </p:cNvSpPr>
                    <p:nvPr/>
                  </p:nvSpPr>
                  <p:spPr>
                    <a:xfrm>
                      <a:off x="6381625" y="3945250"/>
                      <a:ext cx="692049" cy="369332"/>
                    </a:xfrm>
                    <a:prstGeom prst="rect">
                      <a:avLst/>
                    </a:prstGeom>
                    <a:blipFill rotWithShape="1">
                      <a:blip r:embed="rId9"/>
                      <a:stretch>
                        <a:fillRect t="-8197" r="-7018" b="-24590"/>
                      </a:stretch>
                    </a:blipFill>
                  </p:spPr>
                  <p:txBody>
                    <a:bodyPr/>
                    <a:lstStyle/>
                    <a:p>
                      <a:r>
                        <a:rPr lang="ja-JP" altLang="en-US">
                          <a:noFill/>
                        </a:rPr>
                        <a:t> </a:t>
                      </a:r>
                    </a:p>
                  </p:txBody>
                </p:sp>
              </mc:Fallback>
            </mc:AlternateContent>
          </p:grpSp>
        </p:grpSp>
        <p:sp>
          <p:nvSpPr>
            <p:cNvPr id="15" name="テキスト ボックス 14"/>
            <p:cNvSpPr txBox="1"/>
            <p:nvPr/>
          </p:nvSpPr>
          <p:spPr>
            <a:xfrm>
              <a:off x="2190395" y="4371200"/>
              <a:ext cx="2287806" cy="369332"/>
            </a:xfrm>
            <a:prstGeom prst="rect">
              <a:avLst/>
            </a:prstGeom>
            <a:noFill/>
          </p:spPr>
          <p:txBody>
            <a:bodyPr wrap="none" rtlCol="0">
              <a:spAutoFit/>
            </a:bodyPr>
            <a:lstStyle/>
            <a:p>
              <a:r>
                <a:rPr kumimoji="1" lang="en-US" altLang="ja-JP" b="1" i="1" dirty="0" smtClean="0"/>
                <a:t>Z(t</a:t>
              </a:r>
              <a:r>
                <a:rPr kumimoji="1" lang="en-US" altLang="ja-JP" b="1" dirty="0" smtClean="0"/>
                <a:t>): </a:t>
              </a:r>
              <a:r>
                <a:rPr lang="en-US" altLang="ja-JP" b="1" dirty="0" smtClean="0"/>
                <a:t>analytic</a:t>
              </a:r>
              <a:r>
                <a:rPr kumimoji="1" lang="en-US" altLang="ja-JP" b="1" dirty="0" smtClean="0"/>
                <a:t> signal</a:t>
              </a:r>
              <a:endParaRPr kumimoji="1" lang="ja-JP" altLang="en-US" b="1" dirty="0"/>
            </a:p>
          </p:txBody>
        </p:sp>
      </p:grpSp>
      <p:pic>
        <p:nvPicPr>
          <p:cNvPr id="10941" name="Picture 701"/>
          <p:cNvPicPr>
            <a:picLocks noChangeAspect="1" noChangeArrowheads="1"/>
          </p:cNvPicPr>
          <p:nvPr/>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 y="4848622"/>
            <a:ext cx="8761413" cy="203676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99783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05"/>
                                        </p:tgtEl>
                                        <p:attrNameLst>
                                          <p:attrName>style.visibility</p:attrName>
                                        </p:attrNameLst>
                                      </p:cBhvr>
                                      <p:to>
                                        <p:strVal val="visible"/>
                                      </p:to>
                                    </p:set>
                                    <p:animEffect transition="in" filter="fade">
                                      <p:cBhvr>
                                        <p:cTn id="7" dur="500"/>
                                        <p:tgtEl>
                                          <p:spTgt spid="970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941"/>
                                        </p:tgtEl>
                                        <p:attrNameLst>
                                          <p:attrName>style.visibility</p:attrName>
                                        </p:attrNameLst>
                                      </p:cBhvr>
                                      <p:to>
                                        <p:strVal val="visible"/>
                                      </p:to>
                                    </p:set>
                                    <p:animEffect transition="in" filter="wipe(left)">
                                      <p:cBhvr>
                                        <p:cTn id="18" dur="500"/>
                                        <p:tgtEl>
                                          <p:spTgt spid="10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48680"/>
            <a:ext cx="9144000" cy="1143000"/>
          </a:xfrm>
        </p:spPr>
        <p:txBody>
          <a:bodyPr/>
          <a:lstStyle/>
          <a:p>
            <a:r>
              <a:rPr lang="en-US" altLang="ja-JP" sz="3600" dirty="0"/>
              <a:t> Real-time absolute frequency </a:t>
            </a:r>
            <a:r>
              <a:rPr lang="en-US" altLang="ja-JP" sz="3600" dirty="0" smtClean="0"/>
              <a:t>measurement using a single </a:t>
            </a:r>
            <a:r>
              <a:rPr kumimoji="1" lang="en-US" altLang="ja-JP" sz="3600" dirty="0" smtClean="0"/>
              <a:t>PC-THz comb</a:t>
            </a:r>
            <a:endParaRPr kumimoji="1" lang="ja-JP" altLang="en-US" sz="3600" dirty="0"/>
          </a:p>
        </p:txBody>
      </p:sp>
      <p:sp>
        <p:nvSpPr>
          <p:cNvPr id="3" name="コンテンツ プレースホルダー 2"/>
          <p:cNvSpPr>
            <a:spLocks noGrp="1"/>
          </p:cNvSpPr>
          <p:nvPr>
            <p:ph idx="1"/>
          </p:nvPr>
        </p:nvSpPr>
        <p:spPr>
          <a:xfrm>
            <a:off x="685800" y="1981200"/>
            <a:ext cx="7772400" cy="3031976"/>
          </a:xfrm>
        </p:spPr>
        <p:txBody>
          <a:bodyPr/>
          <a:lstStyle/>
          <a:p>
            <a:pPr marL="514350" indent="-514350">
              <a:buFont typeface="+mj-lt"/>
              <a:buAutoNum type="arabicPeriod"/>
            </a:pPr>
            <a:r>
              <a:rPr kumimoji="1" lang="en-US" altLang="ja-JP" dirty="0" smtClean="0"/>
              <a:t>modulating </a:t>
            </a:r>
            <a:r>
              <a:rPr kumimoji="1" lang="en-US" altLang="ja-JP" dirty="0" err="1" smtClean="0"/>
              <a:t>f</a:t>
            </a:r>
            <a:r>
              <a:rPr kumimoji="1" lang="en-US" altLang="ja-JP" baseline="-25000" dirty="0" err="1" smtClean="0"/>
              <a:t>rep</a:t>
            </a:r>
            <a:endParaRPr kumimoji="1" lang="en-US" altLang="ja-JP" baseline="-25000" dirty="0" smtClean="0"/>
          </a:p>
          <a:p>
            <a:pPr marL="0" indent="0">
              <a:buNone/>
            </a:pPr>
            <a:r>
              <a:rPr lang="ja-JP" altLang="en-US" dirty="0" smtClean="0"/>
              <a:t>→</a:t>
            </a:r>
            <a:r>
              <a:rPr lang="en-US" altLang="ja-JP" dirty="0" err="1" smtClean="0"/>
              <a:t>Δf</a:t>
            </a:r>
            <a:r>
              <a:rPr lang="en-US" altLang="ja-JP" baseline="-25000" dirty="0" err="1" smtClean="0"/>
              <a:t>rep</a:t>
            </a:r>
            <a:r>
              <a:rPr lang="en-US" altLang="ja-JP" dirty="0" smtClean="0"/>
              <a:t> and </a:t>
            </a:r>
            <a:r>
              <a:rPr lang="en-US" altLang="ja-JP" dirty="0" err="1" smtClean="0"/>
              <a:t>Δf</a:t>
            </a:r>
            <a:r>
              <a:rPr lang="en-US" altLang="ja-JP" baseline="-25000" dirty="0" err="1" smtClean="0"/>
              <a:t>beat</a:t>
            </a:r>
            <a:r>
              <a:rPr lang="en-US" altLang="ja-JP" dirty="0" smtClean="0"/>
              <a:t> can be measured</a:t>
            </a:r>
          </a:p>
          <a:p>
            <a:pPr marL="0" indent="0">
              <a:buNone/>
            </a:pPr>
            <a:endParaRPr kumimoji="1" lang="en-US" altLang="ja-JP" dirty="0"/>
          </a:p>
          <a:p>
            <a:pPr marL="0" indent="0">
              <a:buNone/>
            </a:pPr>
            <a:r>
              <a:rPr lang="en-US" altLang="ja-JP" dirty="0" smtClean="0"/>
              <a:t>2. using free-running laser </a:t>
            </a:r>
          </a:p>
          <a:p>
            <a:pPr marL="0" indent="0">
              <a:buNone/>
            </a:pPr>
            <a:r>
              <a:rPr lang="ja-JP" altLang="en-US" dirty="0"/>
              <a:t>→</a:t>
            </a:r>
            <a:r>
              <a:rPr lang="en-US" altLang="ja-JP" dirty="0" err="1"/>
              <a:t>Δf</a:t>
            </a:r>
            <a:r>
              <a:rPr lang="en-US" altLang="ja-JP" baseline="-25000" dirty="0" err="1"/>
              <a:t>rep</a:t>
            </a:r>
            <a:r>
              <a:rPr lang="en-US" altLang="ja-JP" dirty="0"/>
              <a:t> and </a:t>
            </a:r>
            <a:r>
              <a:rPr lang="en-US" altLang="ja-JP" dirty="0" err="1"/>
              <a:t>Δf</a:t>
            </a:r>
            <a:r>
              <a:rPr lang="en-US" altLang="ja-JP" baseline="-25000" dirty="0" err="1"/>
              <a:t>beat</a:t>
            </a:r>
            <a:r>
              <a:rPr lang="en-US" altLang="ja-JP" dirty="0"/>
              <a:t> can be measured</a:t>
            </a:r>
          </a:p>
          <a:p>
            <a:pPr marL="0" indent="0">
              <a:buNone/>
            </a:pPr>
            <a:endParaRPr kumimoji="1" lang="en-US" altLang="ja-JP" dirty="0" smtClean="0"/>
          </a:p>
          <a:p>
            <a:pPr marL="0" indent="0">
              <a:buNone/>
            </a:pPr>
            <a:endParaRPr kumimoji="1" lang="ja-JP" altLang="en-US" baseline="-25000" dirty="0"/>
          </a:p>
        </p:txBody>
      </p:sp>
      <p:sp>
        <p:nvSpPr>
          <p:cNvPr id="4" name="コンテンツ プレースホルダー 2"/>
          <p:cNvSpPr txBox="1">
            <a:spLocks/>
          </p:cNvSpPr>
          <p:nvPr/>
        </p:nvSpPr>
        <p:spPr bwMode="auto">
          <a:xfrm>
            <a:off x="179512" y="5373216"/>
            <a:ext cx="8856984" cy="1080120"/>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en-US" altLang="ja-JP" b="1" kern="0" dirty="0" smtClean="0">
                <a:solidFill>
                  <a:srgbClr val="FF0000"/>
                </a:solidFill>
              </a:rPr>
              <a:t>The m and </a:t>
            </a:r>
            <a:r>
              <a:rPr lang="en-US" altLang="ja-JP" b="1" kern="0" dirty="0" err="1" smtClean="0">
                <a:solidFill>
                  <a:srgbClr val="FF0000"/>
                </a:solidFill>
              </a:rPr>
              <a:t>f</a:t>
            </a:r>
            <a:r>
              <a:rPr lang="en-US" altLang="ja-JP" b="1" kern="0" baseline="-25000" dirty="0" err="1" smtClean="0">
                <a:solidFill>
                  <a:srgbClr val="FF0000"/>
                </a:solidFill>
              </a:rPr>
              <a:t>THz</a:t>
            </a:r>
            <a:r>
              <a:rPr lang="en-US" altLang="ja-JP" b="1" kern="0" dirty="0" smtClean="0">
                <a:solidFill>
                  <a:srgbClr val="FF0000"/>
                </a:solidFill>
              </a:rPr>
              <a:t> can be determine by measuring</a:t>
            </a:r>
            <a:r>
              <a:rPr lang="en-US" altLang="ja-JP" b="1" dirty="0">
                <a:solidFill>
                  <a:srgbClr val="FF0000"/>
                </a:solidFill>
              </a:rPr>
              <a:t> </a:t>
            </a:r>
            <a:r>
              <a:rPr lang="en-US" altLang="ja-JP" b="1" dirty="0" err="1">
                <a:solidFill>
                  <a:srgbClr val="FF0000"/>
                </a:solidFill>
              </a:rPr>
              <a:t>Δf</a:t>
            </a:r>
            <a:r>
              <a:rPr lang="en-US" altLang="ja-JP" b="1" baseline="-25000" dirty="0" err="1">
                <a:solidFill>
                  <a:srgbClr val="FF0000"/>
                </a:solidFill>
              </a:rPr>
              <a:t>rep</a:t>
            </a:r>
            <a:r>
              <a:rPr lang="en-US" altLang="ja-JP" b="1" dirty="0">
                <a:solidFill>
                  <a:srgbClr val="FF0000"/>
                </a:solidFill>
              </a:rPr>
              <a:t> and </a:t>
            </a:r>
            <a:r>
              <a:rPr lang="en-US" altLang="ja-JP" b="1" dirty="0" err="1" smtClean="0">
                <a:solidFill>
                  <a:srgbClr val="FF0000"/>
                </a:solidFill>
              </a:rPr>
              <a:t>Δf</a:t>
            </a:r>
            <a:r>
              <a:rPr lang="en-US" altLang="ja-JP" b="1" baseline="-25000" dirty="0" err="1" smtClean="0">
                <a:solidFill>
                  <a:srgbClr val="FF0000"/>
                </a:solidFill>
              </a:rPr>
              <a:t>beat</a:t>
            </a:r>
            <a:r>
              <a:rPr lang="en-US" altLang="ja-JP" b="1" baseline="-25000" dirty="0" smtClean="0">
                <a:solidFill>
                  <a:srgbClr val="FF0000"/>
                </a:solidFill>
              </a:rPr>
              <a:t> </a:t>
            </a:r>
            <a:r>
              <a:rPr lang="en-US" altLang="ja-JP" b="1" dirty="0" smtClean="0">
                <a:solidFill>
                  <a:srgbClr val="FF0000"/>
                </a:solidFill>
              </a:rPr>
              <a:t>at the same time !!</a:t>
            </a:r>
            <a:endParaRPr lang="en-US" altLang="ja-JP" b="1" kern="0" dirty="0" smtClean="0">
              <a:solidFill>
                <a:srgbClr val="FF0000"/>
              </a:solidFill>
            </a:endParaRPr>
          </a:p>
          <a:p>
            <a:pPr marL="0" indent="0" algn="ctr">
              <a:buFontTx/>
              <a:buNone/>
            </a:pPr>
            <a:endParaRPr lang="en-US" altLang="ja-JP" b="1" kern="0" dirty="0" smtClean="0">
              <a:solidFill>
                <a:srgbClr val="FF0000"/>
              </a:solidFill>
            </a:endParaRPr>
          </a:p>
          <a:p>
            <a:pPr marL="0" indent="0" algn="ctr">
              <a:buFontTx/>
              <a:buNone/>
            </a:pPr>
            <a:endParaRPr lang="ja-JP" altLang="en-US" b="1" kern="0" baseline="-25000"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6786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09600"/>
            <a:ext cx="8784976" cy="1143000"/>
          </a:xfrm>
        </p:spPr>
        <p:txBody>
          <a:bodyPr/>
          <a:lstStyle/>
          <a:p>
            <a:r>
              <a:rPr kumimoji="1" lang="en-US" altLang="ja-JP" sz="4000" dirty="0" smtClean="0"/>
              <a:t>The advantage of Hilbert transformation</a:t>
            </a:r>
            <a:endParaRPr kumimoji="1" lang="ja-JP" altLang="en-US" sz="4000" dirty="0"/>
          </a:p>
        </p:txBody>
      </p:sp>
      <p:sp>
        <p:nvSpPr>
          <p:cNvPr id="3" name="コンテンツ プレースホルダー 2"/>
          <p:cNvSpPr>
            <a:spLocks noGrp="1"/>
          </p:cNvSpPr>
          <p:nvPr>
            <p:ph idx="1"/>
          </p:nvPr>
        </p:nvSpPr>
        <p:spPr>
          <a:xfrm>
            <a:off x="611560" y="2050504"/>
            <a:ext cx="7918648" cy="4114800"/>
          </a:xfrm>
        </p:spPr>
        <p:txBody>
          <a:bodyPr/>
          <a:lstStyle/>
          <a:p>
            <a:r>
              <a:rPr kumimoji="1" lang="en-US" altLang="ja-JP" dirty="0" smtClean="0"/>
              <a:t>Compared with frequency counter </a:t>
            </a:r>
          </a:p>
          <a:p>
            <a:pPr marL="0" indent="0">
              <a:buNone/>
            </a:pPr>
            <a:endParaRPr kumimoji="1" lang="en-US" altLang="ja-JP" dirty="0" smtClean="0"/>
          </a:p>
          <a:p>
            <a:pPr marL="514350" indent="-514350">
              <a:buAutoNum type="arabicPeriod"/>
            </a:pPr>
            <a:r>
              <a:rPr lang="en-US" altLang="ja-JP" dirty="0" smtClean="0"/>
              <a:t>The beat signal of lower SNR (~10)  can be measured</a:t>
            </a:r>
          </a:p>
          <a:p>
            <a:pPr marL="514350" indent="-514350">
              <a:buAutoNum type="arabicPeriod"/>
            </a:pPr>
            <a:r>
              <a:rPr lang="en-US" altLang="ja-JP" dirty="0" smtClean="0"/>
              <a:t>Fast phenomenon can be measured</a:t>
            </a:r>
          </a:p>
          <a:p>
            <a:pPr marL="0" indent="0">
              <a:buNone/>
            </a:pPr>
            <a:r>
              <a:rPr lang="ja-JP" altLang="en-US" dirty="0" smtClean="0"/>
              <a:t>→</a:t>
            </a:r>
            <a:r>
              <a:rPr lang="en-US" altLang="ja-JP" dirty="0" smtClean="0"/>
              <a:t>frequency counter is limited by gate time</a:t>
            </a:r>
            <a:endParaRPr lang="en-US" altLang="ja-JP" dirty="0"/>
          </a:p>
        </p:txBody>
      </p:sp>
      <p:sp>
        <p:nvSpPr>
          <p:cNvPr id="4" name="正方形/長方形 3"/>
          <p:cNvSpPr/>
          <p:nvPr/>
        </p:nvSpPr>
        <p:spPr bwMode="auto">
          <a:xfrm>
            <a:off x="467544" y="3140968"/>
            <a:ext cx="8208912" cy="2448272"/>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00774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548680"/>
            <a:ext cx="9144000" cy="432048"/>
          </a:xfrm>
          <a:ln>
            <a:noFill/>
            <a:miter lim="800000"/>
            <a:headEnd/>
            <a:tailEnd/>
          </a:ln>
        </p:spPr>
        <p:txBody>
          <a:bodyPr>
            <a:noAutofit/>
          </a:bodyPr>
          <a:lstStyle/>
          <a:p>
            <a:pPr eaLnBrk="1" hangingPunct="1"/>
            <a:r>
              <a:rPr lang="en-US" altLang="ja-JP" dirty="0" smtClean="0">
                <a:solidFill>
                  <a:srgbClr val="172185"/>
                </a:solidFill>
                <a:ea typeface="ＭＳ ゴシック" pitchFamily="1" charset="-128"/>
              </a:rPr>
              <a:t>Background</a:t>
            </a:r>
          </a:p>
        </p:txBody>
      </p:sp>
      <p:sp>
        <p:nvSpPr>
          <p:cNvPr id="15" name="Rectangle 2"/>
          <p:cNvSpPr txBox="1">
            <a:spLocks noChangeArrowheads="1"/>
          </p:cNvSpPr>
          <p:nvPr/>
        </p:nvSpPr>
        <p:spPr bwMode="auto">
          <a:xfrm>
            <a:off x="531468" y="4365105"/>
            <a:ext cx="8000972" cy="504055"/>
          </a:xfrm>
          <a:prstGeom prst="rect">
            <a:avLst/>
          </a:prstGeom>
          <a:noFill/>
          <a:ln w="25400">
            <a:solidFill>
              <a:schemeClr val="tx1"/>
            </a:solid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sz="2400" b="1" kern="0" dirty="0" smtClean="0"/>
              <a:t>Conventional methods of the frequency measurement</a:t>
            </a:r>
          </a:p>
        </p:txBody>
      </p:sp>
      <p:sp>
        <p:nvSpPr>
          <p:cNvPr id="18" name="Rectangle 15"/>
          <p:cNvSpPr>
            <a:spLocks noChangeArrowheads="1"/>
          </p:cNvSpPr>
          <p:nvPr/>
        </p:nvSpPr>
        <p:spPr bwMode="auto">
          <a:xfrm>
            <a:off x="63416" y="4902259"/>
            <a:ext cx="4624520" cy="83099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r>
              <a:rPr lang="ja-JP" altLang="en-US" sz="2400" kern="0" dirty="0">
                <a:latin typeface="Arial" charset="0"/>
              </a:rPr>
              <a:t>・</a:t>
            </a:r>
            <a:r>
              <a:rPr lang="en-US" altLang="ja-JP" sz="2400" kern="0" dirty="0">
                <a:latin typeface="Arial" charset="0"/>
              </a:rPr>
              <a:t>Electrical </a:t>
            </a:r>
            <a:r>
              <a:rPr lang="en-US" altLang="ja-JP" sz="2400" kern="0" dirty="0" smtClean="0">
                <a:latin typeface="Arial" charset="0"/>
              </a:rPr>
              <a:t>heterodyne </a:t>
            </a:r>
            <a:r>
              <a:rPr lang="en-US" altLang="ja-JP" sz="2400" kern="0" dirty="0">
                <a:latin typeface="Arial" charset="0"/>
              </a:rPr>
              <a:t>method</a:t>
            </a:r>
          </a:p>
          <a:p>
            <a:r>
              <a:rPr lang="ja-JP" altLang="en-US" sz="2400" kern="0" dirty="0">
                <a:latin typeface="Arial" charset="0"/>
              </a:rPr>
              <a:t>・</a:t>
            </a:r>
            <a:r>
              <a:rPr lang="en-US" altLang="ja-JP" sz="2400" kern="0" dirty="0">
                <a:latin typeface="Arial" charset="0"/>
              </a:rPr>
              <a:t>Optical </a:t>
            </a:r>
            <a:r>
              <a:rPr lang="en-US" altLang="ja-JP" sz="2400" kern="0" dirty="0" err="1">
                <a:latin typeface="Arial" charset="0"/>
              </a:rPr>
              <a:t>interferometric</a:t>
            </a:r>
            <a:r>
              <a:rPr lang="en-US" altLang="ja-JP" sz="2400" kern="0" dirty="0">
                <a:latin typeface="Arial" charset="0"/>
              </a:rPr>
              <a:t> method</a:t>
            </a:r>
          </a:p>
        </p:txBody>
      </p:sp>
      <p:sp>
        <p:nvSpPr>
          <p:cNvPr id="4104" name="Rectangle 17"/>
          <p:cNvSpPr>
            <a:spLocks noChangeArrowheads="1"/>
          </p:cNvSpPr>
          <p:nvPr/>
        </p:nvSpPr>
        <p:spPr bwMode="auto">
          <a:xfrm>
            <a:off x="288032" y="5733256"/>
            <a:ext cx="8676456" cy="954107"/>
          </a:xfrm>
          <a:prstGeom prst="rect">
            <a:avLst/>
          </a:prstGeom>
          <a:solidFill>
            <a:schemeClr val="accent6">
              <a:lumMod val="75000"/>
            </a:schemeClr>
          </a:solidFill>
          <a:ln>
            <a:noFill/>
          </a:ln>
          <a:extLst/>
        </p:spPr>
        <p:txBody>
          <a:bodyPr wrap="square">
            <a:spAutoFit/>
          </a:bodyPr>
          <a:lstStyle/>
          <a:p>
            <a:pPr algn="ctr"/>
            <a:r>
              <a:rPr lang="en-US" altLang="ja-JP" sz="2800" b="1" spc="-150" dirty="0" smtClean="0">
                <a:solidFill>
                  <a:srgbClr val="FFFF00"/>
                </a:solidFill>
                <a:latin typeface="Arial" charset="0"/>
              </a:rPr>
              <a:t>Frequency </a:t>
            </a:r>
            <a:r>
              <a:rPr lang="en-US" altLang="ja-JP" sz="2800" b="1" spc="-150" dirty="0">
                <a:solidFill>
                  <a:srgbClr val="FFFF00"/>
                </a:solidFill>
                <a:latin typeface="Arial" charset="0"/>
              </a:rPr>
              <a:t>measurement of CW-THz </a:t>
            </a:r>
            <a:r>
              <a:rPr lang="en-US" altLang="ja-JP" sz="2800" b="1" spc="-150" dirty="0" smtClean="0">
                <a:solidFill>
                  <a:srgbClr val="FFFF00"/>
                </a:solidFill>
                <a:latin typeface="Arial" charset="0"/>
              </a:rPr>
              <a:t>radiation without  the need for cryogenic </a:t>
            </a:r>
            <a:r>
              <a:rPr lang="en-US" altLang="ja-JP" sz="2800" b="1" spc="-150" dirty="0">
                <a:solidFill>
                  <a:srgbClr val="FFFF00"/>
                </a:solidFill>
                <a:latin typeface="Arial" charset="0"/>
              </a:rPr>
              <a:t>cooling is strongly required !</a:t>
            </a:r>
          </a:p>
        </p:txBody>
      </p:sp>
      <p:grpSp>
        <p:nvGrpSpPr>
          <p:cNvPr id="5" name="グループ化 4"/>
          <p:cNvGrpSpPr/>
          <p:nvPr/>
        </p:nvGrpSpPr>
        <p:grpSpPr>
          <a:xfrm>
            <a:off x="4716016" y="4902260"/>
            <a:ext cx="4248472" cy="814388"/>
            <a:chOff x="4716016" y="4725145"/>
            <a:chExt cx="4248472" cy="814388"/>
          </a:xfrm>
        </p:grpSpPr>
        <p:sp>
          <p:nvSpPr>
            <p:cNvPr id="4105" name="AutoShape 18"/>
            <p:cNvSpPr>
              <a:spLocks noChangeArrowheads="1"/>
            </p:cNvSpPr>
            <p:nvPr/>
          </p:nvSpPr>
          <p:spPr bwMode="auto">
            <a:xfrm rot="16200000">
              <a:off x="4560850" y="4880311"/>
              <a:ext cx="814388" cy="504056"/>
            </a:xfrm>
            <a:prstGeom prst="downArrow">
              <a:avLst>
                <a:gd name="adj1" fmla="val 50000"/>
                <a:gd name="adj2" fmla="val 29483"/>
              </a:avLst>
            </a:prstGeom>
            <a:solidFill>
              <a:schemeClr val="tx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ja-JP" altLang="en-US"/>
            </a:p>
          </p:txBody>
        </p:sp>
        <p:sp>
          <p:nvSpPr>
            <p:cNvPr id="19" name="Rectangle 15"/>
            <p:cNvSpPr>
              <a:spLocks noChangeArrowheads="1"/>
            </p:cNvSpPr>
            <p:nvPr/>
          </p:nvSpPr>
          <p:spPr bwMode="auto">
            <a:xfrm>
              <a:off x="5337704" y="4797152"/>
              <a:ext cx="3626784" cy="70788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pPr algn="ctr"/>
              <a:r>
                <a:rPr lang="en-US" altLang="ja-JP" sz="2000" b="1" kern="0" dirty="0">
                  <a:solidFill>
                    <a:srgbClr val="FF0000"/>
                  </a:solidFill>
                  <a:latin typeface="Arial" charset="0"/>
                </a:rPr>
                <a:t>Cryogenic </a:t>
              </a:r>
              <a:r>
                <a:rPr lang="en-US" altLang="ja-JP" sz="2000" b="1" kern="0" dirty="0" smtClean="0">
                  <a:solidFill>
                    <a:srgbClr val="FF0000"/>
                  </a:solidFill>
                  <a:latin typeface="Arial" charset="0"/>
                </a:rPr>
                <a:t>cooling of mixers or detectors is required</a:t>
              </a:r>
              <a:endParaRPr lang="en-US" altLang="ja-JP" sz="2000" b="1" kern="0" dirty="0">
                <a:solidFill>
                  <a:srgbClr val="FF0000"/>
                </a:solidFill>
                <a:latin typeface="Arial" charset="0"/>
              </a:endParaRPr>
            </a:p>
          </p:txBody>
        </p:sp>
      </p:grpSp>
      <p:sp>
        <p:nvSpPr>
          <p:cNvPr id="14" name="Rectangle 15"/>
          <p:cNvSpPr>
            <a:spLocks noChangeArrowheads="1"/>
          </p:cNvSpPr>
          <p:nvPr/>
        </p:nvSpPr>
        <p:spPr bwMode="auto">
          <a:xfrm>
            <a:off x="57084" y="1887769"/>
            <a:ext cx="2514600" cy="707886"/>
          </a:xfrm>
          <a:prstGeom prst="rect">
            <a:avLst/>
          </a:prstGeom>
          <a:solidFill>
            <a:srgbClr val="006600"/>
          </a:solidFill>
          <a:ln>
            <a:noFill/>
          </a:ln>
          <a:extLst/>
        </p:spPr>
        <p:txBody>
          <a:bodyPr wrap="square">
            <a:spAutoFit/>
          </a:bodyPr>
          <a:lstStyle/>
          <a:p>
            <a:pPr algn="ctr"/>
            <a:r>
              <a:rPr lang="en-US" altLang="ja-JP" sz="2000" b="1" i="1" dirty="0" smtClean="0">
                <a:solidFill>
                  <a:schemeClr val="bg1"/>
                </a:solidFill>
                <a:latin typeface="Arial" charset="0"/>
              </a:rPr>
              <a:t>Recent progress in</a:t>
            </a:r>
          </a:p>
          <a:p>
            <a:pPr algn="ctr"/>
            <a:r>
              <a:rPr lang="en-US" altLang="ja-JP" sz="2000" b="1" i="1" dirty="0" smtClean="0">
                <a:solidFill>
                  <a:schemeClr val="bg1"/>
                </a:solidFill>
                <a:latin typeface="Arial" charset="0"/>
              </a:rPr>
              <a:t>CW-THz sources</a:t>
            </a:r>
          </a:p>
        </p:txBody>
      </p:sp>
      <p:grpSp>
        <p:nvGrpSpPr>
          <p:cNvPr id="4" name="グループ化 3"/>
          <p:cNvGrpSpPr/>
          <p:nvPr/>
        </p:nvGrpSpPr>
        <p:grpSpPr>
          <a:xfrm>
            <a:off x="2753770" y="1219200"/>
            <a:ext cx="5490638" cy="2428528"/>
            <a:chOff x="2411760" y="1484784"/>
            <a:chExt cx="5490638" cy="2428528"/>
          </a:xfrm>
        </p:grpSpPr>
        <p:grpSp>
          <p:nvGrpSpPr>
            <p:cNvPr id="3" name="グループ化 2"/>
            <p:cNvGrpSpPr/>
            <p:nvPr/>
          </p:nvGrpSpPr>
          <p:grpSpPr>
            <a:xfrm>
              <a:off x="2411760" y="1484784"/>
              <a:ext cx="5490638" cy="2428528"/>
              <a:chOff x="1457626" y="1196752"/>
              <a:chExt cx="5490638" cy="2428528"/>
            </a:xfrm>
          </p:grpSpPr>
          <p:sp>
            <p:nvSpPr>
              <p:cNvPr id="4102" name="Rectangle 15"/>
              <p:cNvSpPr>
                <a:spLocks noChangeArrowheads="1"/>
              </p:cNvSpPr>
              <p:nvPr/>
            </p:nvSpPr>
            <p:spPr bwMode="auto">
              <a:xfrm>
                <a:off x="2051720" y="3225170"/>
                <a:ext cx="1610877" cy="40011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pPr algn="ctr"/>
                <a:r>
                  <a:rPr lang="en-US" altLang="ja-JP" sz="2000" b="1" i="1" dirty="0" smtClean="0">
                    <a:solidFill>
                      <a:srgbClr val="006600"/>
                    </a:solidFill>
                    <a:latin typeface="Arial" charset="0"/>
                  </a:rPr>
                  <a:t>THz-QCL</a:t>
                </a:r>
                <a:endParaRPr lang="en-US" altLang="ja-JP" sz="2000" b="1" i="1" dirty="0">
                  <a:solidFill>
                    <a:srgbClr val="006600"/>
                  </a:solidFill>
                  <a:latin typeface="Arial" charset="0"/>
                </a:endParaRPr>
              </a:p>
            </p:txBody>
          </p:sp>
          <p:grpSp>
            <p:nvGrpSpPr>
              <p:cNvPr id="2" name="グループ化 1"/>
              <p:cNvGrpSpPr/>
              <p:nvPr/>
            </p:nvGrpSpPr>
            <p:grpSpPr>
              <a:xfrm>
                <a:off x="1457626" y="1196752"/>
                <a:ext cx="5490638" cy="1961950"/>
                <a:chOff x="1125148" y="1196752"/>
                <a:chExt cx="5490638" cy="1961950"/>
              </a:xfrm>
            </p:grpSpPr>
            <p:pic>
              <p:nvPicPr>
                <p:cNvPr id="14338"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25148" y="1196752"/>
                  <a:ext cx="2942278" cy="195845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90339" y="1196752"/>
                  <a:ext cx="2125447" cy="19619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grpSp>
        <p:sp>
          <p:nvSpPr>
            <p:cNvPr id="16" name="Rectangle 15"/>
            <p:cNvSpPr>
              <a:spLocks noChangeArrowheads="1"/>
            </p:cNvSpPr>
            <p:nvPr/>
          </p:nvSpPr>
          <p:spPr bwMode="auto">
            <a:xfrm>
              <a:off x="6094917" y="3513202"/>
              <a:ext cx="1489514" cy="40011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pPr algn="ctr"/>
              <a:r>
                <a:rPr lang="en-US" altLang="ja-JP" sz="2000" b="1" i="1" dirty="0" smtClean="0">
                  <a:solidFill>
                    <a:srgbClr val="2F8B20"/>
                  </a:solidFill>
                  <a:latin typeface="Arial" charset="0"/>
                </a:rPr>
                <a:t>UTC-PD</a:t>
              </a:r>
              <a:endParaRPr lang="en-US" altLang="ja-JP" sz="2000" b="1" i="1" dirty="0">
                <a:solidFill>
                  <a:srgbClr val="2F8B20"/>
                </a:solidFill>
                <a:latin typeface="Arial" charset="0"/>
              </a:endParaRPr>
            </a:p>
          </p:txBody>
        </p:sp>
      </p:grpSp>
      <p:sp>
        <p:nvSpPr>
          <p:cNvPr id="6" name="正方形/長方形 5"/>
          <p:cNvSpPr/>
          <p:nvPr/>
        </p:nvSpPr>
        <p:spPr>
          <a:xfrm>
            <a:off x="1" y="3657600"/>
            <a:ext cx="9144000" cy="461665"/>
          </a:xfrm>
          <a:prstGeom prst="rect">
            <a:avLst/>
          </a:prstGeom>
          <a:noFill/>
        </p:spPr>
        <p:txBody>
          <a:bodyPr wrap="square">
            <a:spAutoFit/>
          </a:bodyPr>
          <a:lstStyle/>
          <a:p>
            <a:r>
              <a:rPr lang="en-US" altLang="ja-JP" sz="2400" b="1" dirty="0" smtClean="0">
                <a:solidFill>
                  <a:srgbClr val="0000FF"/>
                </a:solidFill>
                <a:ea typeface="ＭＳ ゴシック" pitchFamily="1" charset="-128"/>
              </a:rPr>
              <a:t>The requirements of Frequency </a:t>
            </a:r>
            <a:r>
              <a:rPr lang="en-US" altLang="ja-JP" sz="2400" b="1" dirty="0">
                <a:solidFill>
                  <a:srgbClr val="0000FF"/>
                </a:solidFill>
                <a:ea typeface="ＭＳ ゴシック" pitchFamily="1" charset="-128"/>
              </a:rPr>
              <a:t>measurement</a:t>
            </a:r>
            <a:r>
              <a:rPr lang="en-US" altLang="ja-JP" sz="2400" b="1" dirty="0" smtClean="0">
                <a:solidFill>
                  <a:srgbClr val="0000FF"/>
                </a:solidFill>
                <a:ea typeface="ＭＳ ゴシック" pitchFamily="1" charset="-128"/>
              </a:rPr>
              <a:t> have increased </a:t>
            </a:r>
            <a:endParaRPr lang="ja-JP" altLang="en-US" sz="2400" b="1" dirty="0">
              <a:solidFill>
                <a:srgbClr val="0000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0544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fade">
                                      <p:cBhvr>
                                        <p:cTn id="1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a:xfrm>
            <a:off x="0" y="476672"/>
            <a:ext cx="9144000" cy="1008112"/>
          </a:xfrm>
          <a:ln>
            <a:noFill/>
            <a:miter lim="800000"/>
            <a:headEnd/>
            <a:tailEnd/>
          </a:ln>
        </p:spPr>
        <p:txBody>
          <a:bodyPr/>
          <a:lstStyle/>
          <a:p>
            <a:r>
              <a:rPr lang="en-US" altLang="ja-JP" sz="3600" kern="1200" spc="-150" dirty="0" smtClean="0">
                <a:solidFill>
                  <a:schemeClr val="tx1"/>
                </a:solidFill>
              </a:rPr>
              <a:t>THz-comb-referenced frequency measurement based on photoconductive mixing</a:t>
            </a:r>
            <a:endParaRPr lang="en-US" altLang="ja-JP" sz="3600" spc="-150" dirty="0" smtClean="0">
              <a:solidFill>
                <a:schemeClr val="tx1"/>
              </a:solidFill>
              <a:ea typeface="ＭＳ ゴシック" pitchFamily="1" charset="-128"/>
            </a:endParaRPr>
          </a:p>
        </p:txBody>
      </p:sp>
      <p:grpSp>
        <p:nvGrpSpPr>
          <p:cNvPr id="2" name="Group 4"/>
          <p:cNvGrpSpPr>
            <a:grpSpLocks/>
          </p:cNvGrpSpPr>
          <p:nvPr/>
        </p:nvGrpSpPr>
        <p:grpSpPr bwMode="auto">
          <a:xfrm>
            <a:off x="611560" y="4653136"/>
            <a:ext cx="7743824" cy="1046161"/>
            <a:chOff x="1200" y="3601"/>
            <a:chExt cx="4032" cy="659"/>
          </a:xfrm>
        </p:grpSpPr>
        <p:sp>
          <p:nvSpPr>
            <p:cNvPr id="7185" name="AutoShape 5"/>
            <p:cNvSpPr>
              <a:spLocks noChangeArrowheads="1"/>
            </p:cNvSpPr>
            <p:nvPr/>
          </p:nvSpPr>
          <p:spPr bwMode="auto">
            <a:xfrm>
              <a:off x="1200" y="3602"/>
              <a:ext cx="4032" cy="658"/>
            </a:xfrm>
            <a:prstGeom prst="roundRect">
              <a:avLst>
                <a:gd name="adj" fmla="val 16667"/>
              </a:avLst>
            </a:prstGeom>
            <a:solidFill>
              <a:schemeClr val="accent1">
                <a:lumMod val="40000"/>
                <a:lumOff val="60000"/>
                <a:alpha val="50195"/>
              </a:schemeClr>
            </a:solidFill>
            <a:ln w="9525">
              <a:solidFill>
                <a:schemeClr val="tx1"/>
              </a:solidFill>
              <a:round/>
              <a:headEnd/>
              <a:tailEnd/>
            </a:ln>
          </p:spPr>
          <p:txBody>
            <a:bodyPr wrap="none" anchor="ctr"/>
            <a:lstStyle/>
            <a:p>
              <a:endParaRPr lang="ja-JP" altLang="en-US" dirty="0"/>
            </a:p>
          </p:txBody>
        </p:sp>
        <p:sp>
          <p:nvSpPr>
            <p:cNvPr id="7186" name="Rectangle 6"/>
            <p:cNvSpPr>
              <a:spLocks noChangeArrowheads="1"/>
            </p:cNvSpPr>
            <p:nvPr/>
          </p:nvSpPr>
          <p:spPr bwMode="auto">
            <a:xfrm>
              <a:off x="1282" y="3684"/>
              <a:ext cx="2045" cy="44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altLang="ja-JP" sz="4000" dirty="0" err="1" smtClean="0">
                  <a:latin typeface="Arial" charset="0"/>
                </a:rPr>
                <a:t>f</a:t>
              </a:r>
              <a:r>
                <a:rPr lang="en-US" altLang="ja-JP" sz="4000" baseline="-25000" dirty="0" err="1" smtClean="0">
                  <a:latin typeface="Arial" charset="0"/>
                </a:rPr>
                <a:t>THz</a:t>
              </a:r>
              <a:r>
                <a:rPr lang="en-US" altLang="ja-JP" sz="4000" dirty="0" smtClean="0">
                  <a:latin typeface="Arial" charset="0"/>
                </a:rPr>
                <a:t>=</a:t>
              </a:r>
              <a:r>
                <a:rPr lang="en-US" altLang="ja-JP" sz="4000" dirty="0" err="1" smtClean="0">
                  <a:latin typeface="Arial" charset="0"/>
                </a:rPr>
                <a:t>mf</a:t>
              </a:r>
              <a:r>
                <a:rPr lang="en-US" altLang="ja-JP" sz="4000" baseline="-25000" dirty="0" err="1" smtClean="0">
                  <a:latin typeface="Arial" charset="0"/>
                </a:rPr>
                <a:t>rep</a:t>
              </a:r>
              <a:r>
                <a:rPr lang="en-US" altLang="ja-JP" sz="4000" dirty="0" smtClean="0">
                  <a:latin typeface="Arial" charset="0"/>
                </a:rPr>
                <a:t> </a:t>
              </a:r>
              <a:r>
                <a:rPr lang="en-US" altLang="ja-JP" sz="4000" dirty="0">
                  <a:latin typeface="Arial" charset="0"/>
                </a:rPr>
                <a:t>± </a:t>
              </a:r>
              <a:r>
                <a:rPr lang="en-US" altLang="ja-JP" sz="4000" dirty="0" err="1" smtClean="0">
                  <a:latin typeface="Arial" charset="0"/>
                </a:rPr>
                <a:t>f</a:t>
              </a:r>
              <a:r>
                <a:rPr lang="en-US" altLang="ja-JP" sz="4000" baseline="-25000" dirty="0" err="1" smtClean="0">
                  <a:latin typeface="Arial" charset="0"/>
                </a:rPr>
                <a:t>beat</a:t>
              </a:r>
              <a:endParaRPr lang="en-US" altLang="ja-JP" sz="4000" dirty="0">
                <a:latin typeface="Arial" charset="0"/>
              </a:endParaRPr>
            </a:p>
          </p:txBody>
        </p:sp>
        <p:sp>
          <p:nvSpPr>
            <p:cNvPr id="7187" name="Rectangle 7"/>
            <p:cNvSpPr>
              <a:spLocks noChangeArrowheads="1"/>
            </p:cNvSpPr>
            <p:nvPr/>
          </p:nvSpPr>
          <p:spPr bwMode="auto">
            <a:xfrm>
              <a:off x="3361" y="3601"/>
              <a:ext cx="1753" cy="65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nSpc>
                  <a:spcPct val="85000"/>
                </a:lnSpc>
              </a:pPr>
              <a:r>
                <a:rPr lang="en-US" altLang="ja-JP" sz="2400" i="1" dirty="0">
                  <a:latin typeface="Arial" charset="0"/>
                </a:rPr>
                <a:t>m: order of comb mode</a:t>
              </a:r>
            </a:p>
            <a:p>
              <a:pPr>
                <a:lnSpc>
                  <a:spcPct val="85000"/>
                </a:lnSpc>
              </a:pPr>
              <a:r>
                <a:rPr lang="en-US" altLang="ja-JP" sz="2400" i="1" dirty="0" err="1" smtClean="0">
                  <a:latin typeface="Arial" charset="0"/>
                </a:rPr>
                <a:t>f</a:t>
              </a:r>
              <a:r>
                <a:rPr lang="en-US" altLang="ja-JP" sz="2400" i="1" baseline="-25000" dirty="0" err="1" smtClean="0">
                  <a:latin typeface="Arial" charset="0"/>
                </a:rPr>
                <a:t>rep</a:t>
              </a:r>
              <a:r>
                <a:rPr lang="en-US" altLang="ja-JP" sz="2400" i="1" dirty="0" smtClean="0">
                  <a:latin typeface="Arial" charset="0"/>
                </a:rPr>
                <a:t>: </a:t>
              </a:r>
              <a:r>
                <a:rPr lang="en-US" altLang="ja-JP" sz="2400" i="1" dirty="0">
                  <a:latin typeface="Arial" charset="0"/>
                </a:rPr>
                <a:t>ML frequency</a:t>
              </a:r>
            </a:p>
            <a:p>
              <a:pPr>
                <a:lnSpc>
                  <a:spcPct val="85000"/>
                </a:lnSpc>
              </a:pPr>
              <a:r>
                <a:rPr lang="en-US" altLang="ja-JP" sz="2400" i="1" dirty="0" err="1" smtClean="0">
                  <a:latin typeface="Arial" charset="0"/>
                </a:rPr>
                <a:t>f</a:t>
              </a:r>
              <a:r>
                <a:rPr lang="en-US" altLang="ja-JP" sz="2400" i="1" baseline="-25000" dirty="0" err="1" smtClean="0">
                  <a:latin typeface="Arial" charset="0"/>
                </a:rPr>
                <a:t>beat</a:t>
              </a:r>
              <a:r>
                <a:rPr lang="en-US" altLang="ja-JP" sz="2400" i="1" dirty="0" smtClean="0">
                  <a:latin typeface="Arial" charset="0"/>
                </a:rPr>
                <a:t>: </a:t>
              </a:r>
              <a:r>
                <a:rPr lang="en-US" altLang="ja-JP" sz="2400" i="1" dirty="0">
                  <a:latin typeface="Arial" charset="0"/>
                </a:rPr>
                <a:t>beat frequency</a:t>
              </a:r>
            </a:p>
          </p:txBody>
        </p:sp>
      </p:grpSp>
      <p:sp>
        <p:nvSpPr>
          <p:cNvPr id="7174" name="Text Box 9"/>
          <p:cNvSpPr txBox="1">
            <a:spLocks noChangeArrowheads="1"/>
          </p:cNvSpPr>
          <p:nvPr/>
        </p:nvSpPr>
        <p:spPr bwMode="auto">
          <a:xfrm>
            <a:off x="10716" y="5589240"/>
            <a:ext cx="9144000" cy="120032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algn="l" eaLnBrk="1" hangingPunct="1"/>
            <a:r>
              <a:rPr lang="en-US" altLang="ja-JP" sz="1800" i="1" dirty="0">
                <a:solidFill>
                  <a:srgbClr val="800080"/>
                </a:solidFill>
                <a:latin typeface="Arial" charset="0"/>
              </a:rPr>
              <a:t>Ref</a:t>
            </a:r>
            <a:r>
              <a:rPr lang="en-US" altLang="ja-JP" sz="1800" i="1" dirty="0" smtClean="0">
                <a:solidFill>
                  <a:srgbClr val="800080"/>
                </a:solidFill>
                <a:latin typeface="Arial" charset="0"/>
              </a:rPr>
              <a:t>)</a:t>
            </a:r>
          </a:p>
          <a:p>
            <a:pPr algn="l" eaLnBrk="1" hangingPunct="1"/>
            <a:r>
              <a:rPr lang="en-US" altLang="ja-JP" sz="1800" i="1" dirty="0" smtClean="0">
                <a:solidFill>
                  <a:srgbClr val="800080"/>
                </a:solidFill>
                <a:latin typeface="Arial" charset="0"/>
              </a:rPr>
              <a:t>Opt</a:t>
            </a:r>
            <a:r>
              <a:rPr lang="en-US" altLang="ja-JP" sz="1800" i="1" dirty="0">
                <a:solidFill>
                  <a:srgbClr val="800080"/>
                </a:solidFill>
                <a:latin typeface="Arial" charset="0"/>
              </a:rPr>
              <a:t>. Express </a:t>
            </a:r>
            <a:r>
              <a:rPr lang="en-US" altLang="ja-JP" sz="1800" b="1" i="1" dirty="0">
                <a:solidFill>
                  <a:srgbClr val="800080"/>
                </a:solidFill>
                <a:latin typeface="Arial" charset="0"/>
              </a:rPr>
              <a:t>16</a:t>
            </a:r>
            <a:r>
              <a:rPr lang="en-US" altLang="ja-JP" sz="1800" i="1" dirty="0">
                <a:solidFill>
                  <a:srgbClr val="800080"/>
                </a:solidFill>
                <a:latin typeface="Arial" charset="0"/>
              </a:rPr>
              <a:t>, </a:t>
            </a:r>
            <a:r>
              <a:rPr lang="en-US" altLang="ja-JP" sz="1800" i="1" dirty="0" smtClean="0">
                <a:solidFill>
                  <a:srgbClr val="800080"/>
                </a:solidFill>
                <a:latin typeface="Arial" charset="0"/>
              </a:rPr>
              <a:t>13052 </a:t>
            </a:r>
            <a:r>
              <a:rPr lang="en-US" altLang="ja-JP" sz="1800" i="1" dirty="0">
                <a:solidFill>
                  <a:srgbClr val="800080"/>
                </a:solidFill>
                <a:latin typeface="Arial" charset="0"/>
              </a:rPr>
              <a:t>(2008</a:t>
            </a:r>
            <a:r>
              <a:rPr lang="en-US" altLang="ja-JP" sz="1800" i="1" dirty="0" smtClean="0">
                <a:solidFill>
                  <a:srgbClr val="800080"/>
                </a:solidFill>
                <a:latin typeface="Arial" charset="0"/>
              </a:rPr>
              <a:t>); Stabilized </a:t>
            </a:r>
            <a:r>
              <a:rPr lang="en-US" altLang="ja-JP" sz="1800" i="1" dirty="0" err="1" smtClean="0">
                <a:solidFill>
                  <a:srgbClr val="800080"/>
                </a:solidFill>
                <a:latin typeface="Arial" charset="0"/>
              </a:rPr>
              <a:t>Ti:S</a:t>
            </a:r>
            <a:r>
              <a:rPr lang="en-US" altLang="ja-JP" sz="1800" i="1" dirty="0" smtClean="0">
                <a:solidFill>
                  <a:srgbClr val="800080"/>
                </a:solidFill>
                <a:latin typeface="Arial" charset="0"/>
              </a:rPr>
              <a:t> laser, precision=10</a:t>
            </a:r>
            <a:r>
              <a:rPr lang="en-US" altLang="ja-JP" sz="1800" i="1" baseline="30000" dirty="0" smtClean="0">
                <a:solidFill>
                  <a:srgbClr val="800080"/>
                </a:solidFill>
                <a:latin typeface="Arial" charset="0"/>
              </a:rPr>
              <a:t>-11</a:t>
            </a:r>
            <a:r>
              <a:rPr lang="en-US" altLang="ja-JP" sz="1800" i="1" dirty="0" smtClean="0">
                <a:solidFill>
                  <a:srgbClr val="800080"/>
                </a:solidFill>
                <a:latin typeface="Arial" charset="0"/>
              </a:rPr>
              <a:t>, not real-time </a:t>
            </a:r>
          </a:p>
          <a:p>
            <a:pPr eaLnBrk="1" hangingPunct="1"/>
            <a:r>
              <a:rPr lang="en-US" altLang="ja-JP" sz="1800" i="1" dirty="0" smtClean="0">
                <a:solidFill>
                  <a:srgbClr val="800080"/>
                </a:solidFill>
                <a:latin typeface="Arial" charset="0"/>
              </a:rPr>
              <a:t>Opt</a:t>
            </a:r>
            <a:r>
              <a:rPr lang="en-US" altLang="ja-JP" sz="1800" i="1" dirty="0">
                <a:solidFill>
                  <a:srgbClr val="800080"/>
                </a:solidFill>
                <a:latin typeface="Arial" charset="0"/>
              </a:rPr>
              <a:t>. Express </a:t>
            </a:r>
            <a:r>
              <a:rPr lang="en-US" altLang="ja-JP" sz="1800" b="1" i="1" dirty="0">
                <a:solidFill>
                  <a:srgbClr val="800080"/>
                </a:solidFill>
                <a:latin typeface="Arial" charset="0"/>
              </a:rPr>
              <a:t>17</a:t>
            </a:r>
            <a:r>
              <a:rPr lang="en-US" altLang="ja-JP" sz="1800" i="1" dirty="0">
                <a:solidFill>
                  <a:srgbClr val="800080"/>
                </a:solidFill>
                <a:latin typeface="Arial" charset="0"/>
              </a:rPr>
              <a:t>, </a:t>
            </a:r>
            <a:r>
              <a:rPr lang="en-US" altLang="ja-JP" sz="1800" i="1" dirty="0" smtClean="0">
                <a:solidFill>
                  <a:srgbClr val="800080"/>
                </a:solidFill>
                <a:latin typeface="Arial" charset="0"/>
              </a:rPr>
              <a:t>17034 (2009); </a:t>
            </a:r>
            <a:r>
              <a:rPr lang="en-US" altLang="ja-JP" sz="1800" i="1" dirty="0">
                <a:solidFill>
                  <a:srgbClr val="800080"/>
                </a:solidFill>
                <a:latin typeface="Arial" charset="0"/>
              </a:rPr>
              <a:t>Stabilized </a:t>
            </a:r>
            <a:r>
              <a:rPr lang="en-US" altLang="ja-JP" sz="1800" i="1" dirty="0" err="1" smtClean="0">
                <a:solidFill>
                  <a:srgbClr val="800080"/>
                </a:solidFill>
                <a:latin typeface="Arial" charset="0"/>
              </a:rPr>
              <a:t>Er:fiber</a:t>
            </a:r>
            <a:r>
              <a:rPr lang="en-US" altLang="ja-JP" sz="1800" i="1" dirty="0" smtClean="0">
                <a:solidFill>
                  <a:srgbClr val="800080"/>
                </a:solidFill>
                <a:latin typeface="Arial" charset="0"/>
              </a:rPr>
              <a:t> laser</a:t>
            </a:r>
            <a:r>
              <a:rPr lang="en-US" altLang="ja-JP" sz="1800" i="1" dirty="0">
                <a:solidFill>
                  <a:srgbClr val="800080"/>
                </a:solidFill>
                <a:latin typeface="Arial" charset="0"/>
              </a:rPr>
              <a:t>, precision=10</a:t>
            </a:r>
            <a:r>
              <a:rPr lang="en-US" altLang="ja-JP" sz="1800" i="1" baseline="30000" dirty="0">
                <a:solidFill>
                  <a:srgbClr val="800080"/>
                </a:solidFill>
                <a:latin typeface="Arial" charset="0"/>
              </a:rPr>
              <a:t>-</a:t>
            </a:r>
            <a:r>
              <a:rPr lang="en-US" altLang="ja-JP" sz="1800" i="1" baseline="30000" dirty="0" smtClean="0">
                <a:solidFill>
                  <a:srgbClr val="800080"/>
                </a:solidFill>
                <a:latin typeface="Arial" charset="0"/>
              </a:rPr>
              <a:t>11</a:t>
            </a:r>
            <a:r>
              <a:rPr lang="en-US" altLang="ja-JP" sz="1800" i="1" dirty="0" smtClean="0">
                <a:solidFill>
                  <a:srgbClr val="800080"/>
                </a:solidFill>
                <a:latin typeface="Arial" charset="0"/>
              </a:rPr>
              <a:t>, </a:t>
            </a:r>
            <a:r>
              <a:rPr lang="en-US" altLang="ja-JP" sz="1800" i="1" dirty="0">
                <a:solidFill>
                  <a:srgbClr val="800080"/>
                </a:solidFill>
                <a:latin typeface="Arial" charset="0"/>
              </a:rPr>
              <a:t>not real-</a:t>
            </a:r>
            <a:r>
              <a:rPr lang="en-US" altLang="ja-JP" sz="1800" i="1" dirty="0" smtClean="0">
                <a:solidFill>
                  <a:srgbClr val="800080"/>
                </a:solidFill>
                <a:latin typeface="Arial" charset="0"/>
              </a:rPr>
              <a:t>time</a:t>
            </a:r>
          </a:p>
          <a:p>
            <a:pPr eaLnBrk="1" hangingPunct="1"/>
            <a:r>
              <a:rPr lang="en-US" altLang="ja-JP" sz="1800" i="1" dirty="0">
                <a:solidFill>
                  <a:srgbClr val="800080"/>
                </a:solidFill>
                <a:latin typeface="Arial" charset="0"/>
              </a:rPr>
              <a:t>Opt. Express </a:t>
            </a:r>
            <a:r>
              <a:rPr lang="en-US" altLang="ja-JP" sz="1800" b="1" i="1" dirty="0" smtClean="0">
                <a:solidFill>
                  <a:srgbClr val="800080"/>
                </a:solidFill>
                <a:latin typeface="Arial" charset="0"/>
              </a:rPr>
              <a:t>23</a:t>
            </a:r>
            <a:r>
              <a:rPr lang="en-US" altLang="ja-JP" sz="1800" i="1" dirty="0" smtClean="0">
                <a:solidFill>
                  <a:srgbClr val="800080"/>
                </a:solidFill>
                <a:latin typeface="Arial" charset="0"/>
              </a:rPr>
              <a:t>, 11367 </a:t>
            </a:r>
            <a:r>
              <a:rPr lang="en-US" altLang="ja-JP" sz="1800" i="1" dirty="0">
                <a:solidFill>
                  <a:srgbClr val="800080"/>
                </a:solidFill>
                <a:latin typeface="Arial" charset="0"/>
              </a:rPr>
              <a:t>(</a:t>
            </a:r>
            <a:r>
              <a:rPr lang="en-US" altLang="ja-JP" sz="1800" i="1" dirty="0" smtClean="0">
                <a:solidFill>
                  <a:srgbClr val="800080"/>
                </a:solidFill>
                <a:latin typeface="Arial" charset="0"/>
              </a:rPr>
              <a:t>2015)</a:t>
            </a:r>
            <a:r>
              <a:rPr lang="en-US" altLang="ja-JP" sz="1800" i="1" dirty="0">
                <a:solidFill>
                  <a:srgbClr val="800080"/>
                </a:solidFill>
                <a:latin typeface="Arial" charset="0"/>
              </a:rPr>
              <a:t>; Stabilized </a:t>
            </a:r>
            <a:r>
              <a:rPr lang="en-US" altLang="ja-JP" sz="1800" i="1" dirty="0" smtClean="0">
                <a:solidFill>
                  <a:srgbClr val="800080"/>
                </a:solidFill>
                <a:latin typeface="Arial" charset="0"/>
              </a:rPr>
              <a:t>dual </a:t>
            </a:r>
            <a:r>
              <a:rPr lang="en-US" altLang="ja-JP" sz="1800" i="1" dirty="0" err="1" smtClean="0">
                <a:solidFill>
                  <a:srgbClr val="800080"/>
                </a:solidFill>
                <a:latin typeface="Arial" charset="0"/>
              </a:rPr>
              <a:t>Er:fiber</a:t>
            </a:r>
            <a:r>
              <a:rPr lang="en-US" altLang="ja-JP" sz="1800" i="1" dirty="0" smtClean="0">
                <a:solidFill>
                  <a:srgbClr val="800080"/>
                </a:solidFill>
                <a:latin typeface="Arial" charset="0"/>
              </a:rPr>
              <a:t> </a:t>
            </a:r>
            <a:r>
              <a:rPr lang="en-US" altLang="ja-JP" sz="1800" i="1" dirty="0">
                <a:solidFill>
                  <a:srgbClr val="800080"/>
                </a:solidFill>
                <a:latin typeface="Arial" charset="0"/>
              </a:rPr>
              <a:t>laser, precision=10</a:t>
            </a:r>
            <a:r>
              <a:rPr lang="en-US" altLang="ja-JP" sz="1800" i="1" baseline="30000" dirty="0">
                <a:solidFill>
                  <a:srgbClr val="800080"/>
                </a:solidFill>
                <a:latin typeface="Arial" charset="0"/>
              </a:rPr>
              <a:t>-</a:t>
            </a:r>
            <a:r>
              <a:rPr lang="en-US" altLang="ja-JP" sz="1800" i="1" baseline="30000" dirty="0" smtClean="0">
                <a:solidFill>
                  <a:srgbClr val="800080"/>
                </a:solidFill>
                <a:latin typeface="Arial" charset="0"/>
              </a:rPr>
              <a:t>11</a:t>
            </a:r>
            <a:r>
              <a:rPr lang="en-US" altLang="ja-JP" sz="1800" i="1" dirty="0" smtClean="0">
                <a:solidFill>
                  <a:srgbClr val="800080"/>
                </a:solidFill>
                <a:latin typeface="Arial" charset="0"/>
              </a:rPr>
              <a:t>, real</a:t>
            </a:r>
            <a:r>
              <a:rPr lang="en-US" altLang="ja-JP" sz="1800" i="1" dirty="0">
                <a:solidFill>
                  <a:srgbClr val="800080"/>
                </a:solidFill>
                <a:latin typeface="Arial" charset="0"/>
              </a:rPr>
              <a:t>-</a:t>
            </a:r>
            <a:r>
              <a:rPr lang="en-US" altLang="ja-JP" sz="1800" i="1" dirty="0" smtClean="0">
                <a:solidFill>
                  <a:srgbClr val="800080"/>
                </a:solidFill>
                <a:latin typeface="Arial" charset="0"/>
              </a:rPr>
              <a:t>time</a:t>
            </a:r>
            <a:endParaRPr lang="en-US" altLang="ja-JP" sz="1800" i="1" dirty="0">
              <a:solidFill>
                <a:srgbClr val="800080"/>
              </a:solidFill>
              <a:latin typeface="Arial" charset="0"/>
            </a:endParaRPr>
          </a:p>
        </p:txBody>
      </p:sp>
      <p:sp>
        <p:nvSpPr>
          <p:cNvPr id="14" name="円/楕円 13"/>
          <p:cNvSpPr/>
          <p:nvPr/>
        </p:nvSpPr>
        <p:spPr bwMode="auto">
          <a:xfrm>
            <a:off x="1763688" y="4897560"/>
            <a:ext cx="648072" cy="585713"/>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0000"/>
              </a:solidFill>
              <a:effectLst/>
              <a:latin typeface="Arial" charset="0"/>
              <a:ea typeface="ＭＳ ゴシック" charset="-128"/>
              <a:cs typeface="ＭＳ ゴシック" charset="-128"/>
            </a:endParaRPr>
          </a:p>
        </p:txBody>
      </p:sp>
      <p:sp>
        <p:nvSpPr>
          <p:cNvPr id="15" name="円/楕円 14"/>
          <p:cNvSpPr/>
          <p:nvPr/>
        </p:nvSpPr>
        <p:spPr bwMode="auto">
          <a:xfrm>
            <a:off x="3059832" y="4897560"/>
            <a:ext cx="648072" cy="585713"/>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0000"/>
              </a:solidFill>
              <a:effectLst/>
              <a:latin typeface="Arial" charset="0"/>
              <a:ea typeface="ＭＳ ゴシック" charset="-128"/>
              <a:cs typeface="ＭＳ ゴシック" charset="-128"/>
            </a:endParaRPr>
          </a:p>
        </p:txBody>
      </p:sp>
      <p:pic>
        <p:nvPicPr>
          <p:cNvPr id="7170" name="Picture 21" descr="principle"/>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1676400"/>
            <a:ext cx="8637588" cy="29622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 name="テキスト ボックス 2"/>
          <p:cNvSpPr txBox="1"/>
          <p:nvPr/>
        </p:nvSpPr>
        <p:spPr>
          <a:xfrm>
            <a:off x="1688976" y="1808584"/>
            <a:ext cx="470756" cy="261610"/>
          </a:xfrm>
          <a:prstGeom prst="rect">
            <a:avLst/>
          </a:prstGeom>
          <a:solidFill>
            <a:schemeClr val="bg1"/>
          </a:solidFill>
        </p:spPr>
        <p:txBody>
          <a:bodyPr wrap="square" rtlCol="0">
            <a:spAutoFit/>
          </a:bodyPr>
          <a:lstStyle/>
          <a:p>
            <a:r>
              <a:rPr kumimoji="1" lang="en-US" altLang="ja-JP" sz="1100" dirty="0" err="1" smtClean="0">
                <a:solidFill>
                  <a:srgbClr val="008000"/>
                </a:solidFill>
              </a:rPr>
              <a:t>f</a:t>
            </a:r>
            <a:r>
              <a:rPr kumimoji="1" lang="en-US" altLang="ja-JP" sz="1100" baseline="-25000" dirty="0" err="1" smtClean="0">
                <a:solidFill>
                  <a:srgbClr val="008000"/>
                </a:solidFill>
              </a:rPr>
              <a:t>THz</a:t>
            </a:r>
            <a:endParaRPr kumimoji="1" lang="ja-JP" altLang="en-US" sz="1100" dirty="0">
              <a:solidFill>
                <a:srgbClr val="008000"/>
              </a:solidFill>
            </a:endParaRPr>
          </a:p>
        </p:txBody>
      </p:sp>
      <p:sp>
        <p:nvSpPr>
          <p:cNvPr id="11" name="テキスト ボックス 10"/>
          <p:cNvSpPr txBox="1"/>
          <p:nvPr/>
        </p:nvSpPr>
        <p:spPr>
          <a:xfrm>
            <a:off x="788876" y="1885975"/>
            <a:ext cx="470756" cy="261610"/>
          </a:xfrm>
          <a:prstGeom prst="rect">
            <a:avLst/>
          </a:prstGeom>
          <a:solidFill>
            <a:schemeClr val="bg1"/>
          </a:solidFill>
        </p:spPr>
        <p:txBody>
          <a:bodyPr wrap="square" rtlCol="0">
            <a:spAutoFit/>
          </a:bodyPr>
          <a:lstStyle/>
          <a:p>
            <a:endParaRPr kumimoji="1" lang="ja-JP" altLang="en-US" sz="1100" dirty="0">
              <a:solidFill>
                <a:srgbClr val="008000"/>
              </a:solidFill>
            </a:endParaRPr>
          </a:p>
        </p:txBody>
      </p:sp>
      <p:sp>
        <p:nvSpPr>
          <p:cNvPr id="12" name="テキスト ボックス 11"/>
          <p:cNvSpPr txBox="1"/>
          <p:nvPr/>
        </p:nvSpPr>
        <p:spPr>
          <a:xfrm>
            <a:off x="7156039" y="3164029"/>
            <a:ext cx="1107746" cy="338554"/>
          </a:xfrm>
          <a:prstGeom prst="rect">
            <a:avLst/>
          </a:prstGeom>
          <a:solidFill>
            <a:srgbClr val="009900"/>
          </a:solidFill>
        </p:spPr>
        <p:txBody>
          <a:bodyPr wrap="square" rtlCol="0">
            <a:spAutoFit/>
          </a:bodyPr>
          <a:lstStyle/>
          <a:p>
            <a:pPr algn="ctr"/>
            <a:r>
              <a:rPr kumimoji="1" lang="en-US" altLang="ja-JP" sz="1600" dirty="0" err="1" smtClean="0">
                <a:solidFill>
                  <a:schemeClr val="bg1"/>
                </a:solidFill>
              </a:rPr>
              <a:t>f</a:t>
            </a:r>
            <a:r>
              <a:rPr kumimoji="1" lang="en-US" altLang="ja-JP" sz="1600" baseline="-25000" dirty="0" err="1" smtClean="0">
                <a:solidFill>
                  <a:schemeClr val="bg1"/>
                </a:solidFill>
              </a:rPr>
              <a:t>THz</a:t>
            </a:r>
            <a:r>
              <a:rPr kumimoji="1" lang="en-US" altLang="ja-JP" sz="1600" dirty="0" smtClean="0">
                <a:solidFill>
                  <a:schemeClr val="bg1"/>
                </a:solidFill>
              </a:rPr>
              <a:t>=</a:t>
            </a:r>
            <a:r>
              <a:rPr kumimoji="1" lang="en-US" altLang="ja-JP" sz="1600" dirty="0" err="1" smtClean="0">
                <a:solidFill>
                  <a:schemeClr val="bg1"/>
                </a:solidFill>
              </a:rPr>
              <a:t>mf+f</a:t>
            </a:r>
            <a:r>
              <a:rPr kumimoji="1" lang="en-US" altLang="ja-JP" sz="1600" baseline="-25000" dirty="0" err="1" smtClean="0">
                <a:solidFill>
                  <a:schemeClr val="bg1"/>
                </a:solidFill>
              </a:rPr>
              <a:t>b</a:t>
            </a:r>
            <a:endParaRPr kumimoji="1" lang="ja-JP" altLang="en-US" sz="1600" dirty="0">
              <a:solidFill>
                <a:schemeClr val="bg1"/>
              </a:solidFill>
            </a:endParaRPr>
          </a:p>
        </p:txBody>
      </p:sp>
      <p:sp>
        <p:nvSpPr>
          <p:cNvPr id="5" name="正方形/長方形 4"/>
          <p:cNvSpPr/>
          <p:nvPr/>
        </p:nvSpPr>
        <p:spPr bwMode="auto">
          <a:xfrm>
            <a:off x="2460016" y="4244938"/>
            <a:ext cx="176305"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3" name="正方形/長方形 22"/>
          <p:cNvSpPr/>
          <p:nvPr/>
        </p:nvSpPr>
        <p:spPr bwMode="auto">
          <a:xfrm>
            <a:off x="3219992" y="2324472"/>
            <a:ext cx="176305"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2946260" y="2251708"/>
            <a:ext cx="468052" cy="338554"/>
          </a:xfrm>
          <a:prstGeom prst="rect">
            <a:avLst/>
          </a:prstGeom>
          <a:noFill/>
        </p:spPr>
        <p:txBody>
          <a:bodyPr wrap="square" rtlCol="0">
            <a:spAutoFit/>
          </a:bodyPr>
          <a:lstStyle/>
          <a:p>
            <a:r>
              <a:rPr kumimoji="1" lang="en-US" altLang="ja-JP" sz="1600" dirty="0" err="1" smtClean="0">
                <a:solidFill>
                  <a:srgbClr val="00B0F0"/>
                </a:solidFill>
              </a:rPr>
              <a:t>f</a:t>
            </a:r>
            <a:r>
              <a:rPr kumimoji="1" lang="en-US" altLang="ja-JP" sz="1600" baseline="-25000" dirty="0" err="1" smtClean="0">
                <a:solidFill>
                  <a:srgbClr val="00B0F0"/>
                </a:solidFill>
              </a:rPr>
              <a:t>rep</a:t>
            </a:r>
            <a:endParaRPr kumimoji="1" lang="ja-JP" altLang="en-US" sz="1600" baseline="-25000" dirty="0">
              <a:solidFill>
                <a:srgbClr val="00B0F0"/>
              </a:solidFill>
            </a:endParaRPr>
          </a:p>
        </p:txBody>
      </p:sp>
      <p:sp>
        <p:nvSpPr>
          <p:cNvPr id="26" name="テキスト ボックス 25"/>
          <p:cNvSpPr txBox="1"/>
          <p:nvPr/>
        </p:nvSpPr>
        <p:spPr>
          <a:xfrm>
            <a:off x="2333162" y="4177963"/>
            <a:ext cx="576064" cy="338554"/>
          </a:xfrm>
          <a:prstGeom prst="rect">
            <a:avLst/>
          </a:prstGeom>
          <a:noFill/>
        </p:spPr>
        <p:txBody>
          <a:bodyPr wrap="square" rtlCol="0">
            <a:spAutoFit/>
          </a:bodyPr>
          <a:lstStyle/>
          <a:p>
            <a:r>
              <a:rPr kumimoji="1" lang="en-US" altLang="ja-JP" sz="1600" dirty="0" err="1" smtClean="0">
                <a:solidFill>
                  <a:srgbClr val="00B0F0"/>
                </a:solidFill>
              </a:rPr>
              <a:t>f</a:t>
            </a:r>
            <a:r>
              <a:rPr lang="en-US" altLang="ja-JP" sz="1600" baseline="-25000" dirty="0" err="1" smtClean="0">
                <a:solidFill>
                  <a:srgbClr val="00B0F0"/>
                </a:solidFill>
              </a:rPr>
              <a:t>beat</a:t>
            </a:r>
            <a:endParaRPr kumimoji="1" lang="ja-JP" altLang="en-US" sz="1600" baseline="-25000" dirty="0">
              <a:solidFill>
                <a:srgbClr val="00B0F0"/>
              </a:solidFill>
            </a:endParaRPr>
          </a:p>
        </p:txBody>
      </p:sp>
      <p:sp>
        <p:nvSpPr>
          <p:cNvPr id="9" name="正方形/長方形 8"/>
          <p:cNvSpPr/>
          <p:nvPr/>
        </p:nvSpPr>
        <p:spPr bwMode="auto">
          <a:xfrm>
            <a:off x="4211398" y="3693914"/>
            <a:ext cx="72008" cy="21473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9" name="テキスト ボックス 28"/>
          <p:cNvSpPr txBox="1"/>
          <p:nvPr/>
        </p:nvSpPr>
        <p:spPr>
          <a:xfrm>
            <a:off x="4188051" y="3628514"/>
            <a:ext cx="468052" cy="307777"/>
          </a:xfrm>
          <a:prstGeom prst="rect">
            <a:avLst/>
          </a:prstGeom>
          <a:noFill/>
        </p:spPr>
        <p:txBody>
          <a:bodyPr wrap="square" rtlCol="0">
            <a:spAutoFit/>
          </a:bodyPr>
          <a:lstStyle/>
          <a:p>
            <a:r>
              <a:rPr kumimoji="1" lang="en-US" altLang="ja-JP" sz="1400" dirty="0" err="1" smtClean="0">
                <a:solidFill>
                  <a:srgbClr val="FF0000"/>
                </a:solidFill>
              </a:rPr>
              <a:t>f</a:t>
            </a:r>
            <a:r>
              <a:rPr kumimoji="1" lang="en-US" altLang="ja-JP" sz="1400" baseline="-25000" dirty="0" err="1" smtClean="0">
                <a:solidFill>
                  <a:srgbClr val="FF0000"/>
                </a:solidFill>
              </a:rPr>
              <a:t>rep</a:t>
            </a:r>
            <a:endParaRPr kumimoji="1" lang="ja-JP" altLang="en-US" sz="1400" baseline="-25000" dirty="0">
              <a:solidFill>
                <a:srgbClr val="FF0000"/>
              </a:solidFill>
            </a:endParaRPr>
          </a:p>
        </p:txBody>
      </p:sp>
      <p:sp>
        <p:nvSpPr>
          <p:cNvPr id="7172" name="Rectangle 3"/>
          <p:cNvSpPr>
            <a:spLocks noChangeArrowheads="1"/>
          </p:cNvSpPr>
          <p:nvPr/>
        </p:nvSpPr>
        <p:spPr bwMode="auto">
          <a:xfrm>
            <a:off x="6019800" y="1524000"/>
            <a:ext cx="1979612" cy="457200"/>
          </a:xfrm>
          <a:prstGeom prst="rect">
            <a:avLst/>
          </a:prstGeom>
          <a:solidFill>
            <a:schemeClr val="tx1"/>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altLang="ja-JP" sz="2400" dirty="0">
                <a:solidFill>
                  <a:schemeClr val="bg1"/>
                </a:solidFill>
                <a:latin typeface="Arial" charset="0"/>
              </a:rPr>
              <a:t>Freq. domain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35624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wipe(up)">
                                      <p:cBhvr>
                                        <p:cTn id="19"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14" grpId="0" animBg="1"/>
      <p:bldP spid="15"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コンテンツ プレースホルダー 2"/>
          <p:cNvSpPr txBox="1">
            <a:spLocks/>
          </p:cNvSpPr>
          <p:nvPr/>
        </p:nvSpPr>
        <p:spPr bwMode="auto">
          <a:xfrm>
            <a:off x="152400" y="4495800"/>
            <a:ext cx="8880376" cy="2362200"/>
          </a:xfrm>
          <a:prstGeom prst="rect">
            <a:avLst/>
          </a:prstGeom>
          <a:solidFill>
            <a:srgbClr val="FFFF00"/>
          </a:solidFill>
          <a:ln w="38100" cmpd="sng">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18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18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1800">
                <a:solidFill>
                  <a:schemeClr val="tx1"/>
                </a:solidFill>
                <a:latin typeface="+mn-lt"/>
                <a:ea typeface="+mn-ea"/>
                <a:cs typeface="+mn-cs"/>
              </a:defRPr>
            </a:lvl9pPr>
          </a:lstStyle>
          <a:p>
            <a:pPr marL="723900" indent="-723900" algn="just">
              <a:buNone/>
            </a:pPr>
            <a:r>
              <a:rPr lang="en-US" altLang="ja-JP" b="1" dirty="0" smtClean="0"/>
              <a:t>Present talk</a:t>
            </a:r>
            <a:endParaRPr lang="en-US" altLang="ja-JP" dirty="0" smtClean="0">
              <a:solidFill>
                <a:srgbClr val="000000"/>
              </a:solidFill>
            </a:endParaRPr>
          </a:p>
          <a:p>
            <a:pPr marL="723900" indent="-723900" algn="just">
              <a:buNone/>
            </a:pPr>
            <a:r>
              <a:rPr lang="en-US" altLang="ja-JP" dirty="0" smtClean="0">
                <a:solidFill>
                  <a:srgbClr val="000000"/>
                </a:solidFill>
              </a:rPr>
              <a:t>(1)</a:t>
            </a:r>
            <a:r>
              <a:rPr lang="en-US" altLang="ja-JP" dirty="0">
                <a:solidFill>
                  <a:srgbClr val="000000"/>
                </a:solidFill>
              </a:rPr>
              <a:t> </a:t>
            </a:r>
            <a:r>
              <a:rPr lang="en-US" altLang="ja-JP" dirty="0" smtClean="0">
                <a:solidFill>
                  <a:srgbClr val="FF0000"/>
                </a:solidFill>
              </a:rPr>
              <a:t>Compact and robust</a:t>
            </a:r>
            <a:r>
              <a:rPr lang="en-US" altLang="ja-JP" dirty="0" smtClean="0">
                <a:solidFill>
                  <a:srgbClr val="000000"/>
                </a:solidFill>
              </a:rPr>
              <a:t> </a:t>
            </a:r>
            <a:r>
              <a:rPr lang="en-US" altLang="ja-JP" dirty="0" smtClean="0"/>
              <a:t>probing head using fiber optics and AMP-</a:t>
            </a:r>
            <a:r>
              <a:rPr lang="en-US" altLang="ja-JP" dirty="0"/>
              <a:t>IC-integrated PCA </a:t>
            </a:r>
            <a:endParaRPr lang="en-US" altLang="ja-JP" dirty="0" smtClean="0"/>
          </a:p>
          <a:p>
            <a:pPr marL="723900" indent="-723900" algn="just">
              <a:buNone/>
            </a:pPr>
            <a:r>
              <a:rPr lang="en-US" altLang="ja-JP" dirty="0" smtClean="0"/>
              <a:t>(2) Real-time, absolute frequency measurement using a </a:t>
            </a:r>
            <a:r>
              <a:rPr lang="en-US" altLang="ja-JP" dirty="0" smtClean="0">
                <a:solidFill>
                  <a:srgbClr val="FF0000"/>
                </a:solidFill>
              </a:rPr>
              <a:t>free-running laser</a:t>
            </a:r>
            <a:endParaRPr lang="en-US" altLang="ja-JP" dirty="0" smtClean="0"/>
          </a:p>
        </p:txBody>
      </p:sp>
      <p:sp>
        <p:nvSpPr>
          <p:cNvPr id="17" name="テキスト ボックス 16"/>
          <p:cNvSpPr txBox="1"/>
          <p:nvPr/>
        </p:nvSpPr>
        <p:spPr>
          <a:xfrm>
            <a:off x="38585" y="457200"/>
            <a:ext cx="9245115" cy="584776"/>
          </a:xfrm>
          <a:prstGeom prst="rect">
            <a:avLst/>
          </a:prstGeom>
          <a:noFill/>
        </p:spPr>
        <p:txBody>
          <a:bodyPr wrap="square" rtlCol="0">
            <a:spAutoFit/>
          </a:bodyPr>
          <a:lstStyle/>
          <a:p>
            <a:pPr algn="just"/>
            <a:r>
              <a:rPr kumimoji="1" lang="en-US" altLang="ja-JP" sz="3200" b="1" dirty="0" smtClean="0"/>
              <a:t>Problems of previous studies </a:t>
            </a:r>
            <a:r>
              <a:rPr lang="en-US" altLang="ja-JP" sz="3200" b="1" dirty="0" smtClean="0"/>
              <a:t>for practical use</a:t>
            </a:r>
            <a:endParaRPr kumimoji="1" lang="ja-JP" altLang="en-US" sz="3200" b="1" dirty="0"/>
          </a:p>
        </p:txBody>
      </p:sp>
      <p:sp>
        <p:nvSpPr>
          <p:cNvPr id="19" name="コンテンツ プレースホルダー 2"/>
          <p:cNvSpPr txBox="1">
            <a:spLocks/>
          </p:cNvSpPr>
          <p:nvPr/>
        </p:nvSpPr>
        <p:spPr bwMode="auto">
          <a:xfrm>
            <a:off x="152400" y="990600"/>
            <a:ext cx="5638800" cy="3505200"/>
          </a:xfrm>
          <a:prstGeom prst="rect">
            <a:avLst/>
          </a:prstGeom>
          <a:solidFill>
            <a:schemeClr val="accent1">
              <a:lumMod val="60000"/>
              <a:lumOff val="40000"/>
            </a:schemeClr>
          </a:solidFill>
          <a:ln w="38100" cmpd="sng">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18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18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1800">
                <a:solidFill>
                  <a:schemeClr val="tx1"/>
                </a:solidFill>
                <a:latin typeface="+mn-lt"/>
                <a:ea typeface="+mn-ea"/>
                <a:cs typeface="+mn-cs"/>
              </a:defRPr>
            </a:lvl9pPr>
          </a:lstStyle>
          <a:p>
            <a:pPr marL="514350" indent="-514350">
              <a:buFontTx/>
              <a:buAutoNum type="arabicParenBoth"/>
            </a:pPr>
            <a:r>
              <a:rPr lang="en-US" altLang="ja-JP" dirty="0" smtClean="0"/>
              <a:t>Probing head using free-space optics and </a:t>
            </a:r>
            <a:r>
              <a:rPr lang="en-US" altLang="ja-JP" kern="0" dirty="0">
                <a:solidFill>
                  <a:srgbClr val="000000"/>
                </a:solidFill>
              </a:rPr>
              <a:t>external current preamplifier </a:t>
            </a:r>
            <a:endParaRPr lang="en-US" altLang="ja-JP" kern="0" dirty="0" smtClean="0">
              <a:solidFill>
                <a:srgbClr val="000000"/>
              </a:solidFill>
            </a:endParaRPr>
          </a:p>
          <a:p>
            <a:pPr marL="0" indent="0">
              <a:buNone/>
            </a:pPr>
            <a:r>
              <a:rPr lang="en-US" altLang="ja-JP" kern="0" dirty="0" smtClean="0">
                <a:solidFill>
                  <a:srgbClr val="FF0000"/>
                </a:solidFill>
              </a:rPr>
              <a:t>     ✔</a:t>
            </a:r>
            <a:r>
              <a:rPr lang="en-US" altLang="ja-JP" dirty="0" smtClean="0">
                <a:solidFill>
                  <a:srgbClr val="FF0000"/>
                </a:solidFill>
              </a:rPr>
              <a:t>Bulky and complicated!</a:t>
            </a:r>
            <a:endParaRPr lang="en-US" altLang="ja-JP" kern="0" dirty="0" smtClean="0">
              <a:solidFill>
                <a:srgbClr val="000000"/>
              </a:solidFill>
            </a:endParaRPr>
          </a:p>
          <a:p>
            <a:pPr marL="0" indent="0">
              <a:buNone/>
            </a:pPr>
            <a:r>
              <a:rPr lang="en-US" altLang="ja-JP" dirty="0" smtClean="0"/>
              <a:t>(2) Precisely s</a:t>
            </a:r>
            <a:r>
              <a:rPr lang="en-US" altLang="ja-JP" kern="0" dirty="0" smtClean="0"/>
              <a:t>tabilized</a:t>
            </a:r>
          </a:p>
          <a:p>
            <a:pPr marL="0" indent="0">
              <a:buNone/>
            </a:pPr>
            <a:r>
              <a:rPr lang="ja-JP" altLang="ja-JP" kern="0" dirty="0" smtClean="0"/>
              <a:t>　</a:t>
            </a:r>
            <a:r>
              <a:rPr lang="en-US" altLang="ja-JP" kern="0" dirty="0" smtClean="0"/>
              <a:t> </a:t>
            </a:r>
            <a:r>
              <a:rPr lang="en-US" altLang="ja-JP" kern="0" dirty="0" err="1" smtClean="0"/>
              <a:t>femtosecond</a:t>
            </a:r>
            <a:r>
              <a:rPr lang="en-US" altLang="ja-JP" kern="0" dirty="0" smtClean="0"/>
              <a:t> ML laser</a:t>
            </a:r>
          </a:p>
          <a:p>
            <a:pPr marL="0" indent="0">
              <a:buNone/>
            </a:pPr>
            <a:r>
              <a:rPr lang="en-US" altLang="ja-JP" kern="0" dirty="0" smtClean="0">
                <a:solidFill>
                  <a:srgbClr val="FF0000"/>
                </a:solidFill>
              </a:rPr>
              <a:t>     ✔Expensive and delicate</a:t>
            </a:r>
            <a:r>
              <a:rPr lang="en-US" altLang="ja-JP" dirty="0" smtClean="0">
                <a:solidFill>
                  <a:srgbClr val="FF0000"/>
                </a:solidFill>
              </a:rPr>
              <a:t>!</a:t>
            </a:r>
            <a:endParaRPr lang="en-US" altLang="ja-JP" kern="0" dirty="0" smtClean="0">
              <a:solidFill>
                <a:srgbClr val="FF0000"/>
              </a:solidFill>
            </a:endParaRPr>
          </a:p>
        </p:txBody>
      </p:sp>
      <p:pic>
        <p:nvPicPr>
          <p:cNvPr id="9" name="Picture 4"/>
          <p:cNvPicPr>
            <a:picLocks noChangeAspect="1" noChangeArrowheads="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2654" r="5902" b="10402"/>
          <a:stretch/>
        </p:blipFill>
        <p:spPr bwMode="auto">
          <a:xfrm>
            <a:off x="6019800" y="1066800"/>
            <a:ext cx="2885487" cy="2895600"/>
          </a:xfrm>
          <a:prstGeom prst="rect">
            <a:avLst/>
          </a:prstGeom>
          <a:noFill/>
          <a:ln w="79375">
            <a:solidFill>
              <a:schemeClr val="accent6">
                <a:lumMod val="75000"/>
              </a:schemeClr>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0" name="Rectangle 15"/>
          <p:cNvSpPr>
            <a:spLocks noChangeArrowheads="1"/>
          </p:cNvSpPr>
          <p:nvPr/>
        </p:nvSpPr>
        <p:spPr bwMode="auto">
          <a:xfrm>
            <a:off x="6172200" y="4019490"/>
            <a:ext cx="2590800" cy="40011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pPr algn="ctr"/>
            <a:r>
              <a:rPr lang="en-US" altLang="ja-JP" sz="2000" b="1" i="1" dirty="0" smtClean="0">
                <a:solidFill>
                  <a:srgbClr val="006600"/>
                </a:solidFill>
                <a:latin typeface="Arial" charset="0"/>
              </a:rPr>
              <a:t>Probing head</a:t>
            </a:r>
            <a:endParaRPr lang="en-US" altLang="ja-JP" sz="2000" b="1" i="1" dirty="0">
              <a:solidFill>
                <a:srgbClr val="006600"/>
              </a:solidFill>
              <a:latin typeface="Arial" charset="0"/>
            </a:endParaRPr>
          </a:p>
        </p:txBody>
      </p:sp>
      <p:sp>
        <p:nvSpPr>
          <p:cNvPr id="11" name="テキスト ボックス 10"/>
          <p:cNvSpPr txBox="1"/>
          <p:nvPr/>
        </p:nvSpPr>
        <p:spPr>
          <a:xfrm>
            <a:off x="7599040" y="1371600"/>
            <a:ext cx="1621160" cy="646331"/>
          </a:xfrm>
          <a:prstGeom prst="rect">
            <a:avLst/>
          </a:prstGeom>
          <a:solidFill>
            <a:schemeClr val="bg1"/>
          </a:solidFill>
          <a:ln w="38100">
            <a:solidFill>
              <a:schemeClr val="tx1"/>
            </a:solidFill>
          </a:ln>
        </p:spPr>
        <p:txBody>
          <a:bodyPr wrap="square" rtlCol="0">
            <a:spAutoFit/>
          </a:bodyPr>
          <a:lstStyle/>
          <a:p>
            <a:pPr algn="ctr"/>
            <a:r>
              <a:rPr lang="en-US" altLang="ja-JP" b="1" dirty="0" smtClean="0"/>
              <a:t>Current preamplifier</a:t>
            </a:r>
            <a:endParaRPr kumimoji="1" lang="ja-JP" altLang="en-US" b="1" dirty="0"/>
          </a:p>
        </p:txBody>
      </p:sp>
      <p:sp>
        <p:nvSpPr>
          <p:cNvPr id="12" name="テキスト ボックス 11"/>
          <p:cNvSpPr txBox="1"/>
          <p:nvPr/>
        </p:nvSpPr>
        <p:spPr>
          <a:xfrm>
            <a:off x="6096000" y="3505200"/>
            <a:ext cx="1047410" cy="369332"/>
          </a:xfrm>
          <a:prstGeom prst="rect">
            <a:avLst/>
          </a:prstGeom>
          <a:solidFill>
            <a:schemeClr val="bg1"/>
          </a:solidFill>
          <a:ln w="38100">
            <a:solidFill>
              <a:schemeClr val="tx1"/>
            </a:solidFill>
          </a:ln>
        </p:spPr>
        <p:txBody>
          <a:bodyPr wrap="square" rtlCol="0">
            <a:spAutoFit/>
          </a:bodyPr>
          <a:lstStyle/>
          <a:p>
            <a:pPr algn="ctr"/>
            <a:r>
              <a:rPr lang="en-US" altLang="ja-JP" b="1" dirty="0" smtClean="0"/>
              <a:t>PCA</a:t>
            </a:r>
            <a:endParaRPr kumimoji="1" lang="ja-JP" altLang="en-US" b="1" dirty="0"/>
          </a:p>
        </p:txBody>
      </p:sp>
      <p:sp>
        <p:nvSpPr>
          <p:cNvPr id="13" name="テキスト ボックス 12"/>
          <p:cNvSpPr txBox="1"/>
          <p:nvPr/>
        </p:nvSpPr>
        <p:spPr>
          <a:xfrm>
            <a:off x="7867990" y="3048000"/>
            <a:ext cx="1047410" cy="923330"/>
          </a:xfrm>
          <a:prstGeom prst="rect">
            <a:avLst/>
          </a:prstGeom>
          <a:solidFill>
            <a:schemeClr val="tx1"/>
          </a:solidFill>
          <a:ln w="38100">
            <a:solidFill>
              <a:schemeClr val="tx1"/>
            </a:solidFill>
          </a:ln>
        </p:spPr>
        <p:txBody>
          <a:bodyPr wrap="square" rtlCol="0">
            <a:spAutoFit/>
          </a:bodyPr>
          <a:lstStyle/>
          <a:p>
            <a:pPr algn="ctr"/>
            <a:r>
              <a:rPr lang="en-US" altLang="ja-JP" b="1" dirty="0" smtClean="0">
                <a:solidFill>
                  <a:srgbClr val="FFFF00"/>
                </a:solidFill>
              </a:rPr>
              <a:t>Free-space optics</a:t>
            </a:r>
            <a:endParaRPr kumimoji="1" lang="ja-JP" altLang="en-US" b="1" dirty="0">
              <a:solidFill>
                <a:srgbClr val="FFFF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440929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76672"/>
            <a:ext cx="9144000" cy="6381328"/>
          </a:xfrm>
        </p:spPr>
        <p:txBody>
          <a:bodyPr/>
          <a:lstStyle/>
          <a:p>
            <a:pPr algn="just"/>
            <a:r>
              <a:rPr lang="en-US" altLang="ja-JP" dirty="0" smtClean="0"/>
              <a:t>(1) </a:t>
            </a:r>
            <a:r>
              <a:rPr lang="en-US" altLang="ja-JP" dirty="0" smtClean="0">
                <a:solidFill>
                  <a:srgbClr val="FF0000"/>
                </a:solidFill>
              </a:rPr>
              <a:t>Compact and robust</a:t>
            </a:r>
            <a:r>
              <a:rPr lang="en-US" altLang="ja-JP" dirty="0" smtClean="0">
                <a:solidFill>
                  <a:srgbClr val="000000"/>
                </a:solidFill>
              </a:rPr>
              <a:t> </a:t>
            </a:r>
            <a:r>
              <a:rPr lang="en-US" altLang="ja-JP" dirty="0">
                <a:solidFill>
                  <a:srgbClr val="000000"/>
                </a:solidFill>
              </a:rPr>
              <a:t>probing head using fiber optics and AMP-IC-integrated PCA module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04101956"/>
      </p:ext>
    </p:extLst>
  </p:cSld>
  <p:clrMapOvr>
    <a:masterClrMapping/>
  </p:clrMapOvr>
  <p:transition advTm="998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正方形/長方形 14"/>
          <p:cNvSpPr/>
          <p:nvPr/>
        </p:nvSpPr>
        <p:spPr>
          <a:xfrm>
            <a:off x="381000" y="1219200"/>
            <a:ext cx="3111029" cy="400110"/>
          </a:xfrm>
          <a:prstGeom prst="rect">
            <a:avLst/>
          </a:prstGeom>
          <a:solidFill>
            <a:schemeClr val="tx1"/>
          </a:solidFill>
        </p:spPr>
        <p:txBody>
          <a:bodyPr wrap="square">
            <a:spAutoFit/>
          </a:bodyPr>
          <a:lstStyle/>
          <a:p>
            <a:pPr algn="ctr"/>
            <a:r>
              <a:rPr lang="en-US" altLang="ja-JP" sz="2000" dirty="0" smtClean="0">
                <a:solidFill>
                  <a:schemeClr val="bg1"/>
                </a:solidFill>
              </a:rPr>
              <a:t>LT-GaAs-PCA@0.8µm</a:t>
            </a:r>
            <a:endParaRPr lang="ja-JP" altLang="en-US" sz="2000" dirty="0">
              <a:solidFill>
                <a:schemeClr val="bg1"/>
              </a:solidFill>
            </a:endParaRPr>
          </a:p>
        </p:txBody>
      </p:sp>
      <p:cxnSp>
        <p:nvCxnSpPr>
          <p:cNvPr id="4" name="直線コネクタ 3"/>
          <p:cNvCxnSpPr/>
          <p:nvPr/>
        </p:nvCxnSpPr>
        <p:spPr bwMode="auto">
          <a:xfrm>
            <a:off x="4704939" y="3507579"/>
            <a:ext cx="3855198" cy="0"/>
          </a:xfrm>
          <a:prstGeom prst="line">
            <a:avLst/>
          </a:prstGeom>
          <a:noFill/>
          <a:ln w="50800" cap="flat" cmpd="sng" algn="ctr">
            <a:solidFill>
              <a:srgbClr val="00B050"/>
            </a:solidFill>
            <a:prstDash val="dash"/>
            <a:round/>
            <a:headEnd type="none" w="med" len="med"/>
            <a:tailEnd type="none" w="med" len="med"/>
          </a:ln>
          <a:effectLst/>
        </p:spPr>
      </p:cxnSp>
      <p:grpSp>
        <p:nvGrpSpPr>
          <p:cNvPr id="3" name="グループ化 4"/>
          <p:cNvGrpSpPr/>
          <p:nvPr/>
        </p:nvGrpSpPr>
        <p:grpSpPr>
          <a:xfrm>
            <a:off x="4359898" y="1600439"/>
            <a:ext cx="4174502" cy="4419361"/>
            <a:chOff x="4572000" y="1694904"/>
            <a:chExt cx="4174502" cy="4419361"/>
          </a:xfrm>
        </p:grpSpPr>
        <p:pic>
          <p:nvPicPr>
            <p:cNvPr id="1026" name="Picture 2" descr="C:\Users\Owner\Desktop\研究\卒業論文\抵抗値比較color.tif"/>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1694904"/>
              <a:ext cx="4174502" cy="441936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97916" y="4677000"/>
              <a:ext cx="2326412" cy="90088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sp>
        <p:nvSpPr>
          <p:cNvPr id="14" name="テキスト ボックス 13"/>
          <p:cNvSpPr txBox="1"/>
          <p:nvPr/>
        </p:nvSpPr>
        <p:spPr>
          <a:xfrm>
            <a:off x="1" y="6019800"/>
            <a:ext cx="9143999" cy="861774"/>
          </a:xfrm>
          <a:prstGeom prst="rect">
            <a:avLst/>
          </a:prstGeom>
          <a:solidFill>
            <a:srgbClr val="FFFF29"/>
          </a:solidFill>
          <a:ln w="12700">
            <a:solidFill>
              <a:srgbClr val="FFFF29"/>
            </a:solidFill>
          </a:ln>
        </p:spPr>
        <p:txBody>
          <a:bodyPr wrap="square" rtlCol="0">
            <a:spAutoFit/>
          </a:bodyPr>
          <a:lstStyle/>
          <a:p>
            <a:pPr algn="ctr"/>
            <a:r>
              <a:rPr lang="en-US" altLang="ja-JP" sz="2500" b="1" dirty="0" smtClean="0">
                <a:solidFill>
                  <a:srgbClr val="FF0000"/>
                </a:solidFill>
              </a:rPr>
              <a:t>Considering SHG conversion efficiency(〜10%), sensitivity at 1.5μm excitation is comparable to that at 0.8μm.</a:t>
            </a:r>
          </a:p>
        </p:txBody>
      </p:sp>
      <p:cxnSp>
        <p:nvCxnSpPr>
          <p:cNvPr id="9" name="直線コネクタ 8"/>
          <p:cNvCxnSpPr/>
          <p:nvPr/>
        </p:nvCxnSpPr>
        <p:spPr bwMode="auto">
          <a:xfrm>
            <a:off x="4876800" y="3876872"/>
            <a:ext cx="3528392" cy="9328"/>
          </a:xfrm>
          <a:prstGeom prst="line">
            <a:avLst/>
          </a:prstGeom>
          <a:noFill/>
          <a:ln w="76200" cap="flat" cmpd="sng" algn="ctr">
            <a:solidFill>
              <a:srgbClr val="008000"/>
            </a:solidFill>
            <a:prstDash val="sysDash"/>
            <a:round/>
            <a:headEnd type="none" w="med" len="med"/>
            <a:tailEnd type="none" w="med" len="med"/>
          </a:ln>
          <a:effectLst/>
        </p:spPr>
      </p:cxnSp>
      <p:pic>
        <p:nvPicPr>
          <p:cNvPr id="7" name="Picture 2"/>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1600200"/>
            <a:ext cx="3323077" cy="179249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0927" y="4114800"/>
            <a:ext cx="3190154" cy="161807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8" name="正方形/長方形 17"/>
          <p:cNvSpPr/>
          <p:nvPr/>
        </p:nvSpPr>
        <p:spPr>
          <a:xfrm>
            <a:off x="3937000" y="1153180"/>
            <a:ext cx="5174864" cy="523220"/>
          </a:xfrm>
          <a:prstGeom prst="rect">
            <a:avLst/>
          </a:prstGeom>
          <a:solidFill>
            <a:schemeClr val="tx1"/>
          </a:solidFill>
        </p:spPr>
        <p:txBody>
          <a:bodyPr wrap="none">
            <a:spAutoFit/>
          </a:bodyPr>
          <a:lstStyle/>
          <a:p>
            <a:pPr algn="ctr"/>
            <a:r>
              <a:rPr lang="en-US" altLang="ja-JP" sz="2800" dirty="0" smtClean="0">
                <a:solidFill>
                  <a:schemeClr val="bg1"/>
                </a:solidFill>
              </a:rPr>
              <a:t>Dependence of PCA resistance</a:t>
            </a:r>
          </a:p>
        </p:txBody>
      </p:sp>
      <p:sp>
        <p:nvSpPr>
          <p:cNvPr id="20" name="正方形/長方形 19"/>
          <p:cNvSpPr/>
          <p:nvPr/>
        </p:nvSpPr>
        <p:spPr>
          <a:xfrm>
            <a:off x="381000" y="3429000"/>
            <a:ext cx="3140669" cy="400110"/>
          </a:xfrm>
          <a:prstGeom prst="rect">
            <a:avLst/>
          </a:prstGeom>
          <a:solidFill>
            <a:schemeClr val="tx1"/>
          </a:solidFill>
        </p:spPr>
        <p:txBody>
          <a:bodyPr wrap="square">
            <a:spAutoFit/>
          </a:bodyPr>
          <a:lstStyle/>
          <a:p>
            <a:pPr algn="ctr"/>
            <a:r>
              <a:rPr lang="en-US" altLang="ja-JP" sz="2000" dirty="0" smtClean="0">
                <a:solidFill>
                  <a:schemeClr val="bg1"/>
                </a:solidFill>
              </a:rPr>
              <a:t>LT-GaAs-PCA@1.5µm</a:t>
            </a:r>
            <a:endParaRPr lang="ja-JP" altLang="en-US" sz="2000" dirty="0">
              <a:solidFill>
                <a:schemeClr val="bg1"/>
              </a:solidFill>
            </a:endParaRPr>
          </a:p>
        </p:txBody>
      </p:sp>
      <p:sp>
        <p:nvSpPr>
          <p:cNvPr id="21" name="コンテンツ プレースホルダー 2"/>
          <p:cNvSpPr txBox="1">
            <a:spLocks/>
          </p:cNvSpPr>
          <p:nvPr/>
        </p:nvSpPr>
        <p:spPr bwMode="auto">
          <a:xfrm>
            <a:off x="370558" y="3140968"/>
            <a:ext cx="9357762" cy="5760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endParaRPr lang="en-US" altLang="ja-JP" dirty="0" smtClean="0"/>
          </a:p>
        </p:txBody>
      </p:sp>
      <p:sp>
        <p:nvSpPr>
          <p:cNvPr id="11" name="正方形/長方形 10"/>
          <p:cNvSpPr/>
          <p:nvPr/>
        </p:nvSpPr>
        <p:spPr>
          <a:xfrm>
            <a:off x="-76200" y="3834824"/>
            <a:ext cx="4430303" cy="584776"/>
          </a:xfrm>
          <a:prstGeom prst="rect">
            <a:avLst/>
          </a:prstGeom>
        </p:spPr>
        <p:txBody>
          <a:bodyPr wrap="square">
            <a:spAutoFit/>
          </a:bodyPr>
          <a:lstStyle/>
          <a:p>
            <a:pPr lvl="0"/>
            <a:r>
              <a:rPr lang="en-US" altLang="ja-JP" sz="1600" i="1" dirty="0">
                <a:solidFill>
                  <a:srgbClr val="000000"/>
                </a:solidFill>
              </a:rPr>
              <a:t>Ref) </a:t>
            </a:r>
            <a:r>
              <a:rPr lang="en-US" altLang="ja-JP" sz="1600" i="1" dirty="0" err="1" smtClean="0">
                <a:solidFill>
                  <a:srgbClr val="000000"/>
                </a:solidFill>
              </a:rPr>
              <a:t>M.Tani</a:t>
            </a:r>
            <a:r>
              <a:rPr lang="en-US" altLang="ja-JP" sz="1600" i="1" dirty="0" smtClean="0">
                <a:solidFill>
                  <a:srgbClr val="000000"/>
                </a:solidFill>
              </a:rPr>
              <a:t> </a:t>
            </a:r>
            <a:r>
              <a:rPr lang="en-US" altLang="ja-JP" sz="1600" i="1" dirty="0">
                <a:solidFill>
                  <a:srgbClr val="000000"/>
                </a:solidFill>
              </a:rPr>
              <a:t>et al, </a:t>
            </a:r>
            <a:r>
              <a:rPr lang="en-US" altLang="ja-JP" sz="1600" i="1" dirty="0" smtClean="0">
                <a:solidFill>
                  <a:srgbClr val="000000"/>
                </a:solidFill>
              </a:rPr>
              <a:t>Appl</a:t>
            </a:r>
            <a:r>
              <a:rPr lang="en-US" altLang="ja-JP" sz="1600" i="1" dirty="0">
                <a:solidFill>
                  <a:srgbClr val="000000"/>
                </a:solidFill>
              </a:rPr>
              <a:t>. Phys. </a:t>
            </a:r>
            <a:r>
              <a:rPr lang="en-US" altLang="ja-JP" sz="1600" i="1" dirty="0" err="1">
                <a:solidFill>
                  <a:srgbClr val="000000"/>
                </a:solidFill>
              </a:rPr>
              <a:t>Lett</a:t>
            </a:r>
            <a:r>
              <a:rPr lang="en-US" altLang="ja-JP" sz="1600" i="1" dirty="0">
                <a:solidFill>
                  <a:srgbClr val="000000"/>
                </a:solidFill>
              </a:rPr>
              <a:t>. </a:t>
            </a:r>
            <a:r>
              <a:rPr lang="en-US" altLang="ja-JP" sz="1600" b="1" i="1" dirty="0" smtClean="0">
                <a:solidFill>
                  <a:srgbClr val="000000"/>
                </a:solidFill>
              </a:rPr>
              <a:t>77</a:t>
            </a:r>
            <a:r>
              <a:rPr lang="en-US" altLang="ja-JP" sz="1600" i="1" dirty="0" smtClean="0">
                <a:solidFill>
                  <a:srgbClr val="000000"/>
                </a:solidFill>
              </a:rPr>
              <a:t>, 1396 </a:t>
            </a:r>
            <a:r>
              <a:rPr lang="en-US" altLang="ja-JP" sz="1600" i="1" dirty="0">
                <a:solidFill>
                  <a:srgbClr val="000000"/>
                </a:solidFill>
              </a:rPr>
              <a:t>(</a:t>
            </a:r>
            <a:r>
              <a:rPr lang="en-US" altLang="ja-JP" sz="1600" i="1" dirty="0" smtClean="0">
                <a:solidFill>
                  <a:srgbClr val="000000"/>
                </a:solidFill>
              </a:rPr>
              <a:t>2000).</a:t>
            </a:r>
            <a:endParaRPr lang="en-US" altLang="ja-JP" sz="1600" i="1" dirty="0">
              <a:solidFill>
                <a:srgbClr val="000000"/>
              </a:solidFill>
            </a:endParaRPr>
          </a:p>
        </p:txBody>
      </p:sp>
      <p:sp>
        <p:nvSpPr>
          <p:cNvPr id="22" name="タイトル 1"/>
          <p:cNvSpPr>
            <a:spLocks noGrp="1"/>
          </p:cNvSpPr>
          <p:nvPr>
            <p:ph type="title"/>
          </p:nvPr>
        </p:nvSpPr>
        <p:spPr>
          <a:xfrm>
            <a:off x="-127000" y="537592"/>
            <a:ext cx="9372600" cy="515144"/>
          </a:xfrm>
        </p:spPr>
        <p:txBody>
          <a:bodyPr/>
          <a:lstStyle/>
          <a:p>
            <a:r>
              <a:rPr lang="en-US" altLang="ja-JP" sz="3600" spc="-150" dirty="0"/>
              <a:t>Direct excitation </a:t>
            </a:r>
            <a:r>
              <a:rPr lang="en-US" altLang="ja-JP" sz="3600" spc="-150" dirty="0" smtClean="0"/>
              <a:t>of LT-</a:t>
            </a:r>
            <a:r>
              <a:rPr lang="en-US" altLang="ja-JP" sz="3600" spc="-150" dirty="0" err="1" smtClean="0"/>
              <a:t>GaAs</a:t>
            </a:r>
            <a:r>
              <a:rPr lang="en-US" altLang="ja-JP" sz="3600" spc="-150" dirty="0" smtClean="0"/>
              <a:t> PCA by 1.5-µm light</a:t>
            </a:r>
            <a:endParaRPr kumimoji="1" lang="ja-JP" altLang="en-US" sz="3600" spc="-150" dirty="0"/>
          </a:p>
        </p:txBody>
      </p:sp>
      <p:sp>
        <p:nvSpPr>
          <p:cNvPr id="2" name="テキスト ボックス 1"/>
          <p:cNvSpPr txBox="1"/>
          <p:nvPr/>
        </p:nvSpPr>
        <p:spPr>
          <a:xfrm>
            <a:off x="5292080" y="3861048"/>
            <a:ext cx="2864636" cy="461665"/>
          </a:xfrm>
          <a:prstGeom prst="rect">
            <a:avLst/>
          </a:prstGeom>
          <a:noFill/>
        </p:spPr>
        <p:txBody>
          <a:bodyPr wrap="none" rtlCol="0">
            <a:spAutoFit/>
          </a:bodyPr>
          <a:lstStyle/>
          <a:p>
            <a:r>
              <a:rPr kumimoji="1" lang="en-US" altLang="ja-JP" sz="2400" dirty="0" smtClean="0">
                <a:solidFill>
                  <a:schemeClr val="accent5">
                    <a:lumMod val="50000"/>
                  </a:schemeClr>
                </a:solidFill>
              </a:rPr>
              <a:t>Sufficient sensitivity</a:t>
            </a:r>
            <a:endParaRPr kumimoji="1" lang="ja-JP" altLang="en-US" sz="2400" dirty="0">
              <a:solidFill>
                <a:schemeClr val="accent5">
                  <a:lumMod val="50000"/>
                </a:scheme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9693096"/>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正方形/長方形 13"/>
          <p:cNvSpPr/>
          <p:nvPr/>
        </p:nvSpPr>
        <p:spPr>
          <a:xfrm>
            <a:off x="5004048" y="1295400"/>
            <a:ext cx="3835152" cy="954107"/>
          </a:xfrm>
          <a:prstGeom prst="rect">
            <a:avLst/>
          </a:prstGeom>
          <a:solidFill>
            <a:schemeClr val="tx1"/>
          </a:solidFill>
        </p:spPr>
        <p:txBody>
          <a:bodyPr wrap="square">
            <a:spAutoFit/>
          </a:bodyPr>
          <a:lstStyle/>
          <a:p>
            <a:pPr algn="ctr"/>
            <a:r>
              <a:rPr lang="en-US" altLang="ja-JP" sz="2800" dirty="0" smtClean="0">
                <a:solidFill>
                  <a:schemeClr val="bg1"/>
                </a:solidFill>
              </a:rPr>
              <a:t>Integration of current preamp. IC with PCA</a:t>
            </a:r>
          </a:p>
        </p:txBody>
      </p:sp>
      <p:sp>
        <p:nvSpPr>
          <p:cNvPr id="15" name="正方形/長方形 14"/>
          <p:cNvSpPr/>
          <p:nvPr/>
        </p:nvSpPr>
        <p:spPr>
          <a:xfrm>
            <a:off x="251520" y="1268760"/>
            <a:ext cx="3960440" cy="1292662"/>
          </a:xfrm>
          <a:prstGeom prst="rect">
            <a:avLst/>
          </a:prstGeom>
          <a:solidFill>
            <a:schemeClr val="tx1"/>
          </a:solidFill>
        </p:spPr>
        <p:txBody>
          <a:bodyPr wrap="square">
            <a:spAutoFit/>
          </a:bodyPr>
          <a:lstStyle/>
          <a:p>
            <a:pPr algn="ctr"/>
            <a:r>
              <a:rPr lang="en-US" altLang="ja-JP" sz="2600" dirty="0">
                <a:solidFill>
                  <a:schemeClr val="bg1"/>
                </a:solidFill>
              </a:rPr>
              <a:t>Lens-less coupling </a:t>
            </a:r>
            <a:r>
              <a:rPr lang="en-US" altLang="ja-JP" sz="2600" dirty="0" smtClean="0">
                <a:solidFill>
                  <a:schemeClr val="bg1"/>
                </a:solidFill>
              </a:rPr>
              <a:t>of</a:t>
            </a:r>
          </a:p>
          <a:p>
            <a:pPr algn="ctr"/>
            <a:r>
              <a:rPr lang="en-US" altLang="ja-JP" sz="2600" dirty="0" smtClean="0">
                <a:solidFill>
                  <a:schemeClr val="bg1"/>
                </a:solidFill>
              </a:rPr>
              <a:t>1.5-µm fiber laser </a:t>
            </a:r>
          </a:p>
          <a:p>
            <a:pPr algn="ctr"/>
            <a:r>
              <a:rPr lang="en-US" altLang="ja-JP" sz="2600" dirty="0" smtClean="0">
                <a:solidFill>
                  <a:schemeClr val="bg1"/>
                </a:solidFill>
              </a:rPr>
              <a:t>output </a:t>
            </a:r>
            <a:r>
              <a:rPr lang="en-US" altLang="ja-JP" sz="2600" dirty="0">
                <a:solidFill>
                  <a:schemeClr val="bg1"/>
                </a:solidFill>
              </a:rPr>
              <a:t>on PCA</a:t>
            </a:r>
            <a:endParaRPr lang="en-US" altLang="ja-JP" sz="2600" dirty="0" smtClean="0">
              <a:solidFill>
                <a:schemeClr val="bg1"/>
              </a:solidFill>
            </a:endParaRPr>
          </a:p>
        </p:txBody>
      </p:sp>
      <p:sp>
        <p:nvSpPr>
          <p:cNvPr id="10" name="タイトル 1"/>
          <p:cNvSpPr>
            <a:spLocks noGrp="1"/>
          </p:cNvSpPr>
          <p:nvPr>
            <p:ph type="title"/>
          </p:nvPr>
        </p:nvSpPr>
        <p:spPr>
          <a:xfrm>
            <a:off x="-108520" y="548680"/>
            <a:ext cx="9372600" cy="515144"/>
          </a:xfrm>
        </p:spPr>
        <p:txBody>
          <a:bodyPr/>
          <a:lstStyle/>
          <a:p>
            <a:r>
              <a:rPr lang="en-US" altLang="ja-JP" sz="4000" dirty="0"/>
              <a:t>Compact </a:t>
            </a:r>
            <a:r>
              <a:rPr lang="en-US" altLang="ja-JP" sz="4000" dirty="0" smtClean="0"/>
              <a:t>and robust probing </a:t>
            </a:r>
            <a:r>
              <a:rPr lang="en-US" altLang="ja-JP" sz="4000" dirty="0"/>
              <a:t>head </a:t>
            </a:r>
            <a:endParaRPr kumimoji="1" lang="ja-JP" altLang="en-US" sz="4000" dirty="0"/>
          </a:p>
        </p:txBody>
      </p:sp>
      <p:sp>
        <p:nvSpPr>
          <p:cNvPr id="12" name="テキスト ボックス 11"/>
          <p:cNvSpPr txBox="1"/>
          <p:nvPr/>
        </p:nvSpPr>
        <p:spPr>
          <a:xfrm>
            <a:off x="3420535" y="2895600"/>
            <a:ext cx="922047" cy="523220"/>
          </a:xfrm>
          <a:prstGeom prst="rect">
            <a:avLst/>
          </a:prstGeom>
          <a:noFill/>
          <a:ln w="12700">
            <a:noFill/>
          </a:ln>
        </p:spPr>
        <p:txBody>
          <a:bodyPr wrap="none" rtlCol="0">
            <a:spAutoFit/>
          </a:bodyPr>
          <a:lstStyle/>
          <a:p>
            <a:pPr algn="ctr"/>
            <a:r>
              <a:rPr kumimoji="1" lang="en-US" altLang="ja-JP" sz="2800" dirty="0" smtClean="0"/>
              <a:t>PCA</a:t>
            </a:r>
            <a:endParaRPr kumimoji="1" lang="ja-JP" altLang="en-US" sz="2800" dirty="0"/>
          </a:p>
        </p:txBody>
      </p:sp>
      <p:sp>
        <p:nvSpPr>
          <p:cNvPr id="2" name="テキスト ボックス 1"/>
          <p:cNvSpPr txBox="1"/>
          <p:nvPr/>
        </p:nvSpPr>
        <p:spPr>
          <a:xfrm>
            <a:off x="152400" y="3888139"/>
            <a:ext cx="1143000" cy="1200328"/>
          </a:xfrm>
          <a:prstGeom prst="rect">
            <a:avLst/>
          </a:prstGeom>
          <a:noFill/>
        </p:spPr>
        <p:txBody>
          <a:bodyPr wrap="square" rtlCol="0">
            <a:spAutoFit/>
          </a:bodyPr>
          <a:lstStyle/>
          <a:p>
            <a:r>
              <a:rPr kumimoji="1" lang="en-US" altLang="ja-JP" sz="2400" dirty="0" smtClean="0"/>
              <a:t>1.5-µm</a:t>
            </a:r>
          </a:p>
          <a:p>
            <a:r>
              <a:rPr kumimoji="1" lang="en-US" altLang="ja-JP" sz="2400" dirty="0" smtClean="0"/>
              <a:t>Fiber</a:t>
            </a:r>
            <a:endParaRPr lang="en-US" altLang="ja-JP" sz="2400" dirty="0" smtClean="0"/>
          </a:p>
          <a:p>
            <a:r>
              <a:rPr lang="en-US" altLang="ja-JP" sz="2400" dirty="0" smtClean="0"/>
              <a:t>laser</a:t>
            </a:r>
            <a:endParaRPr kumimoji="1" lang="ja-JP" altLang="en-US" sz="2400" dirty="0"/>
          </a:p>
        </p:txBody>
      </p:sp>
      <p:pic>
        <p:nvPicPr>
          <p:cNvPr id="16" name="Picture 5"/>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94373" y="4725144"/>
            <a:ext cx="2167883" cy="208823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cxnSp>
        <p:nvCxnSpPr>
          <p:cNvPr id="4" name="直線コネクタ 3"/>
          <p:cNvCxnSpPr/>
          <p:nvPr/>
        </p:nvCxnSpPr>
        <p:spPr bwMode="auto">
          <a:xfrm>
            <a:off x="4788024" y="1268760"/>
            <a:ext cx="0" cy="5589240"/>
          </a:xfrm>
          <a:prstGeom prst="line">
            <a:avLst/>
          </a:prstGeom>
          <a:noFill/>
          <a:ln w="38100" cap="flat" cmpd="sng" algn="ctr">
            <a:solidFill>
              <a:schemeClr val="tx1"/>
            </a:solidFill>
            <a:prstDash val="sysDash"/>
            <a:round/>
            <a:headEnd type="none" w="med" len="med"/>
            <a:tailEnd type="none" w="med" len="med"/>
          </a:ln>
          <a:effectLst/>
        </p:spPr>
      </p:cxnSp>
      <p:sp>
        <p:nvSpPr>
          <p:cNvPr id="6" name="テキスト ボックス 5"/>
          <p:cNvSpPr txBox="1"/>
          <p:nvPr/>
        </p:nvSpPr>
        <p:spPr>
          <a:xfrm>
            <a:off x="5004048" y="5301208"/>
            <a:ext cx="1563662" cy="923330"/>
          </a:xfrm>
          <a:prstGeom prst="rect">
            <a:avLst/>
          </a:prstGeom>
          <a:solidFill>
            <a:srgbClr val="FFFF00"/>
          </a:solidFill>
        </p:spPr>
        <p:txBody>
          <a:bodyPr wrap="none" rtlCol="0">
            <a:spAutoFit/>
          </a:bodyPr>
          <a:lstStyle/>
          <a:p>
            <a:r>
              <a:rPr kumimoji="1" lang="en-US" altLang="ja-JP" dirty="0" smtClean="0">
                <a:solidFill>
                  <a:srgbClr val="FF0000"/>
                </a:solidFill>
              </a:rPr>
              <a:t>AD8015</a:t>
            </a:r>
          </a:p>
          <a:p>
            <a:r>
              <a:rPr kumimoji="1" lang="en-US" altLang="ja-JP" dirty="0" smtClean="0">
                <a:solidFill>
                  <a:srgbClr val="FF0000"/>
                </a:solidFill>
              </a:rPr>
              <a:t>Gain=</a:t>
            </a:r>
            <a:r>
              <a:rPr lang="en-US" altLang="ja-JP" dirty="0" smtClean="0">
                <a:solidFill>
                  <a:srgbClr val="FF0000"/>
                </a:solidFill>
              </a:rPr>
              <a:t>10k</a:t>
            </a:r>
            <a:r>
              <a:rPr kumimoji="1" lang="en-US" altLang="ja-JP" dirty="0" smtClean="0">
                <a:solidFill>
                  <a:srgbClr val="FF0000"/>
                </a:solidFill>
              </a:rPr>
              <a:t>V/A</a:t>
            </a:r>
          </a:p>
          <a:p>
            <a:r>
              <a:rPr lang="en-US" altLang="ja-JP" dirty="0" smtClean="0">
                <a:solidFill>
                  <a:srgbClr val="FF0000"/>
                </a:solidFill>
              </a:rPr>
              <a:t>BW=240MHz</a:t>
            </a:r>
            <a:endParaRPr kumimoji="1" lang="ja-JP" altLang="en-US" dirty="0">
              <a:solidFill>
                <a:srgbClr val="FF0000"/>
              </a:solidFill>
            </a:endParaRPr>
          </a:p>
        </p:txBody>
      </p:sp>
      <p:pic>
        <p:nvPicPr>
          <p:cNvPr id="19" name="図 18"/>
          <p:cNvPicPr>
            <a:picLocks noChangeAspect="1"/>
          </p:cNvPicPr>
          <p:nvPr/>
        </p:nvPicPr>
        <p:blipFill>
          <a:blip r:embed="rId4"/>
          <a:stretch>
            <a:fillRect/>
          </a:stretch>
        </p:blipFill>
        <p:spPr>
          <a:xfrm>
            <a:off x="5046133" y="2269067"/>
            <a:ext cx="3822700" cy="2454833"/>
          </a:xfrm>
          <a:prstGeom prst="rect">
            <a:avLst/>
          </a:prstGeom>
        </p:spPr>
      </p:pic>
      <p:pic>
        <p:nvPicPr>
          <p:cNvPr id="22" name="図 21"/>
          <p:cNvPicPr>
            <a:picLocks noChangeAspect="1"/>
          </p:cNvPicPr>
          <p:nvPr/>
        </p:nvPicPr>
        <p:blipFill>
          <a:blip r:embed="rId5"/>
          <a:stretch>
            <a:fillRect/>
          </a:stretch>
        </p:blipFill>
        <p:spPr>
          <a:xfrm>
            <a:off x="1210735" y="2590800"/>
            <a:ext cx="2061950" cy="2463800"/>
          </a:xfrm>
          <a:prstGeom prst="rect">
            <a:avLst/>
          </a:prstGeom>
        </p:spPr>
      </p:pic>
      <p:cxnSp>
        <p:nvCxnSpPr>
          <p:cNvPr id="13" name="直線コネクタ 12"/>
          <p:cNvCxnSpPr>
            <a:stCxn id="12" idx="1"/>
          </p:cNvCxnSpPr>
          <p:nvPr/>
        </p:nvCxnSpPr>
        <p:spPr>
          <a:xfrm rot="10800000" flipV="1">
            <a:off x="2658537" y="3157210"/>
            <a:ext cx="761999" cy="637742"/>
          </a:xfrm>
          <a:prstGeom prst="line">
            <a:avLst/>
          </a:prstGeom>
          <a:ln w="50800">
            <a:solidFill>
              <a:schemeClr val="tx1"/>
            </a:solidFill>
            <a:headEnd type="none"/>
            <a:tailEnd type="arrow" w="lg" len="lg"/>
          </a:ln>
        </p:spPr>
        <p:style>
          <a:lnRef idx="1">
            <a:schemeClr val="accent1"/>
          </a:lnRef>
          <a:fillRef idx="0">
            <a:schemeClr val="accent1"/>
          </a:fillRef>
          <a:effectRef idx="0">
            <a:schemeClr val="accent1"/>
          </a:effectRef>
          <a:fontRef idx="minor">
            <a:schemeClr val="tx1"/>
          </a:fontRef>
        </p:style>
      </p:cxnSp>
      <p:pic>
        <p:nvPicPr>
          <p:cNvPr id="25" name="図 24"/>
          <p:cNvPicPr>
            <a:picLocks noChangeAspect="1"/>
          </p:cNvPicPr>
          <p:nvPr/>
        </p:nvPicPr>
        <p:blipFill>
          <a:blip r:embed="rId6"/>
          <a:stretch>
            <a:fillRect/>
          </a:stretch>
        </p:blipFill>
        <p:spPr>
          <a:xfrm>
            <a:off x="0" y="5076825"/>
            <a:ext cx="4749800" cy="178117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39889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図 12" descr="自作PCA.tif"/>
          <p:cNvPicPr>
            <a:picLocks noChangeAspect="1"/>
          </p:cNvPicPr>
          <p:nvPr/>
        </p:nvPicPr>
        <p:blipFill>
          <a:blip r:embed="rId3"/>
          <a:stretch>
            <a:fillRect/>
          </a:stretch>
        </p:blipFill>
        <p:spPr>
          <a:xfrm>
            <a:off x="4524966" y="2095500"/>
            <a:ext cx="4542834" cy="4305300"/>
          </a:xfrm>
          <a:prstGeom prst="rect">
            <a:avLst/>
          </a:prstGeom>
        </p:spPr>
      </p:pic>
      <p:sp>
        <p:nvSpPr>
          <p:cNvPr id="14" name="正方形/長方形 13"/>
          <p:cNvSpPr/>
          <p:nvPr/>
        </p:nvSpPr>
        <p:spPr>
          <a:xfrm>
            <a:off x="4648200" y="1295400"/>
            <a:ext cx="4464496" cy="830997"/>
          </a:xfrm>
          <a:prstGeom prst="rect">
            <a:avLst/>
          </a:prstGeom>
          <a:solidFill>
            <a:schemeClr val="tx1"/>
          </a:solidFill>
        </p:spPr>
        <p:txBody>
          <a:bodyPr wrap="square">
            <a:spAutoFit/>
          </a:bodyPr>
          <a:lstStyle/>
          <a:p>
            <a:pPr algn="ctr"/>
            <a:r>
              <a:rPr lang="en-US" altLang="ja-JP" sz="2400" dirty="0" smtClean="0">
                <a:solidFill>
                  <a:schemeClr val="bg1"/>
                </a:solidFill>
              </a:rPr>
              <a:t>Beat signal between CW-THz wave and PC-THz comb mode</a:t>
            </a:r>
          </a:p>
        </p:txBody>
      </p:sp>
      <p:sp>
        <p:nvSpPr>
          <p:cNvPr id="15" name="正方形/長方形 14"/>
          <p:cNvSpPr/>
          <p:nvPr/>
        </p:nvSpPr>
        <p:spPr>
          <a:xfrm>
            <a:off x="704051" y="1295400"/>
            <a:ext cx="3258349" cy="523220"/>
          </a:xfrm>
          <a:prstGeom prst="rect">
            <a:avLst/>
          </a:prstGeom>
          <a:solidFill>
            <a:schemeClr val="tx1"/>
          </a:solidFill>
        </p:spPr>
        <p:txBody>
          <a:bodyPr wrap="none">
            <a:spAutoFit/>
          </a:bodyPr>
          <a:lstStyle/>
          <a:p>
            <a:r>
              <a:rPr lang="en-US" altLang="ja-JP" sz="2800" dirty="0" smtClean="0">
                <a:solidFill>
                  <a:schemeClr val="bg1"/>
                </a:solidFill>
              </a:rPr>
              <a:t>Experimental setup</a:t>
            </a:r>
          </a:p>
        </p:txBody>
      </p:sp>
      <p:sp>
        <p:nvSpPr>
          <p:cNvPr id="20" name="テキスト ボックス 19"/>
          <p:cNvSpPr txBox="1"/>
          <p:nvPr/>
        </p:nvSpPr>
        <p:spPr>
          <a:xfrm>
            <a:off x="-76200" y="6396335"/>
            <a:ext cx="9310756" cy="461665"/>
          </a:xfrm>
          <a:prstGeom prst="rect">
            <a:avLst/>
          </a:prstGeom>
          <a:solidFill>
            <a:srgbClr val="FFFF29"/>
          </a:solidFill>
          <a:ln w="12700">
            <a:solidFill>
              <a:srgbClr val="FFFF29"/>
            </a:solidFill>
          </a:ln>
        </p:spPr>
        <p:txBody>
          <a:bodyPr wrap="square" rtlCol="0">
            <a:spAutoFit/>
          </a:bodyPr>
          <a:lstStyle/>
          <a:p>
            <a:pPr algn="ctr"/>
            <a:r>
              <a:rPr lang="en-US" altLang="ja-JP" sz="2400" b="1" dirty="0" smtClean="0">
                <a:solidFill>
                  <a:srgbClr val="FF0000"/>
                </a:solidFill>
              </a:rPr>
              <a:t>Beat signal SNR</a:t>
            </a:r>
            <a:r>
              <a:rPr lang="ja-JP" altLang="en-US" sz="2400" b="1" dirty="0" smtClean="0">
                <a:solidFill>
                  <a:srgbClr val="FF0000"/>
                </a:solidFill>
              </a:rPr>
              <a:t>＞</a:t>
            </a:r>
            <a:r>
              <a:rPr lang="en-US" altLang="ja-JP" sz="2400" b="1" dirty="0" smtClean="0">
                <a:solidFill>
                  <a:srgbClr val="FF0000"/>
                </a:solidFill>
              </a:rPr>
              <a:t>10dB (required for frequency measurement)</a:t>
            </a:r>
            <a:endParaRPr lang="ja-JP" altLang="en-US" sz="2400" b="1" dirty="0">
              <a:solidFill>
                <a:srgbClr val="FF0000"/>
              </a:solidFill>
            </a:endParaRPr>
          </a:p>
        </p:txBody>
      </p:sp>
      <p:sp>
        <p:nvSpPr>
          <p:cNvPr id="10" name="タイトル 1"/>
          <p:cNvSpPr>
            <a:spLocks noGrp="1"/>
          </p:cNvSpPr>
          <p:nvPr>
            <p:ph type="title"/>
          </p:nvPr>
        </p:nvSpPr>
        <p:spPr>
          <a:xfrm>
            <a:off x="-127000" y="537592"/>
            <a:ext cx="9372600" cy="587152"/>
          </a:xfrm>
        </p:spPr>
        <p:txBody>
          <a:bodyPr/>
          <a:lstStyle/>
          <a:p>
            <a:r>
              <a:rPr lang="en-US" altLang="ja-JP" dirty="0" smtClean="0"/>
              <a:t>Result</a:t>
            </a:r>
            <a:endParaRPr kumimoji="1" lang="ja-JP" altLang="en-US" dirty="0"/>
          </a:p>
        </p:txBody>
      </p:sp>
      <p:cxnSp>
        <p:nvCxnSpPr>
          <p:cNvPr id="18" name="直線矢印コネクタ 17"/>
          <p:cNvCxnSpPr/>
          <p:nvPr/>
        </p:nvCxnSpPr>
        <p:spPr bwMode="auto">
          <a:xfrm rot="5400000">
            <a:off x="6028664" y="3710095"/>
            <a:ext cx="2422261" cy="1588"/>
          </a:xfrm>
          <a:prstGeom prst="straightConnector1">
            <a:avLst/>
          </a:prstGeom>
          <a:noFill/>
          <a:ln w="50800" cap="flat" cmpd="sng" algn="ctr">
            <a:solidFill>
              <a:schemeClr val="tx1"/>
            </a:solidFill>
            <a:prstDash val="solid"/>
            <a:round/>
            <a:headEnd type="arrow"/>
            <a:tailEnd type="arrow"/>
          </a:ln>
          <a:effectLst/>
        </p:spPr>
      </p:cxnSp>
      <p:sp>
        <p:nvSpPr>
          <p:cNvPr id="22" name="テキスト ボックス 21"/>
          <p:cNvSpPr txBox="1"/>
          <p:nvPr/>
        </p:nvSpPr>
        <p:spPr>
          <a:xfrm>
            <a:off x="7306735" y="3124200"/>
            <a:ext cx="1188146" cy="1077218"/>
          </a:xfrm>
          <a:prstGeom prst="rect">
            <a:avLst/>
          </a:prstGeom>
          <a:noFill/>
        </p:spPr>
        <p:txBody>
          <a:bodyPr wrap="none" rtlCol="0">
            <a:spAutoFit/>
          </a:bodyPr>
          <a:lstStyle/>
          <a:p>
            <a:r>
              <a:rPr kumimoji="1" lang="en-US" altLang="ja-JP" sz="3200" b="1" dirty="0" smtClean="0"/>
              <a:t>SNR</a:t>
            </a:r>
          </a:p>
          <a:p>
            <a:r>
              <a:rPr kumimoji="1" lang="en-US" altLang="ja-JP" sz="3200" b="1" dirty="0" smtClean="0"/>
              <a:t>45dB</a:t>
            </a:r>
            <a:endParaRPr kumimoji="1" lang="ja-JP" altLang="en-US" sz="3200" b="1" dirty="0"/>
          </a:p>
        </p:txBody>
      </p:sp>
      <p:sp>
        <p:nvSpPr>
          <p:cNvPr id="12" name="テキスト ボックス 11"/>
          <p:cNvSpPr txBox="1"/>
          <p:nvPr/>
        </p:nvSpPr>
        <p:spPr>
          <a:xfrm>
            <a:off x="5291669" y="2277070"/>
            <a:ext cx="1718731" cy="923330"/>
          </a:xfrm>
          <a:prstGeom prst="rect">
            <a:avLst/>
          </a:prstGeom>
          <a:noFill/>
        </p:spPr>
        <p:txBody>
          <a:bodyPr wrap="square" rtlCol="0">
            <a:spAutoFit/>
          </a:bodyPr>
          <a:lstStyle/>
          <a:p>
            <a:r>
              <a:rPr kumimoji="1" lang="en-US" altLang="ja-JP" b="1" dirty="0" smtClean="0">
                <a:ea typeface="+mn-ea"/>
              </a:rPr>
              <a:t>RF spectrum</a:t>
            </a:r>
          </a:p>
          <a:p>
            <a:r>
              <a:rPr kumimoji="1" lang="en-US" altLang="ja-JP" b="1" dirty="0" smtClean="0">
                <a:ea typeface="+mn-ea"/>
              </a:rPr>
              <a:t>analyzer</a:t>
            </a:r>
          </a:p>
          <a:p>
            <a:r>
              <a:rPr lang="en-US" altLang="ja-JP" b="1" dirty="0" smtClean="0">
                <a:ea typeface="+mn-ea"/>
              </a:rPr>
              <a:t>RBW:10kHz</a:t>
            </a:r>
            <a:endParaRPr kumimoji="1" lang="ja-JP" altLang="en-US" b="1" dirty="0">
              <a:ea typeface="+mn-ea"/>
            </a:endParaRPr>
          </a:p>
        </p:txBody>
      </p:sp>
      <p:pic>
        <p:nvPicPr>
          <p:cNvPr id="24" name="図 23"/>
          <p:cNvPicPr>
            <a:picLocks noChangeAspect="1"/>
          </p:cNvPicPr>
          <p:nvPr/>
        </p:nvPicPr>
        <p:blipFill>
          <a:blip r:embed="rId4"/>
          <a:stretch>
            <a:fillRect/>
          </a:stretch>
        </p:blipFill>
        <p:spPr>
          <a:xfrm>
            <a:off x="-1" y="2057400"/>
            <a:ext cx="4648201" cy="415891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743780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76672"/>
            <a:ext cx="9144000" cy="6381328"/>
          </a:xfrm>
        </p:spPr>
        <p:txBody>
          <a:bodyPr/>
          <a:lstStyle/>
          <a:p>
            <a:pPr algn="just"/>
            <a:r>
              <a:rPr lang="en-US" altLang="ja-JP" dirty="0" smtClean="0"/>
              <a:t>(2) </a:t>
            </a:r>
            <a:r>
              <a:rPr lang="en-US" altLang="ja-JP" dirty="0" smtClean="0">
                <a:solidFill>
                  <a:srgbClr val="000000"/>
                </a:solidFill>
              </a:rPr>
              <a:t>Real</a:t>
            </a:r>
            <a:r>
              <a:rPr lang="en-US" altLang="ja-JP" dirty="0">
                <a:solidFill>
                  <a:srgbClr val="000000"/>
                </a:solidFill>
              </a:rPr>
              <a:t>-time, absolute frequency measurement using a </a:t>
            </a:r>
            <a:r>
              <a:rPr lang="en-US" altLang="ja-JP" dirty="0">
                <a:solidFill>
                  <a:srgbClr val="FF0000"/>
                </a:solidFill>
              </a:rPr>
              <a:t>free-running </a:t>
            </a:r>
            <a:r>
              <a:rPr lang="en-US" altLang="ja-JP" dirty="0">
                <a:solidFill>
                  <a:srgbClr val="000000"/>
                </a:solidFill>
              </a:rPr>
              <a:t>laser</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17702627"/>
      </p:ext>
    </p:extLst>
  </p:cSld>
  <p:clrMapOvr>
    <a:masterClrMapping/>
  </p:clrMapOvr>
  <p:transition advTm="9986"/>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80295</TotalTime>
  <Words>2974</Words>
  <Application>Microsoft Macintosh PowerPoint</Application>
  <PresentationFormat>画面に合わせる (4:3)</PresentationFormat>
  <Paragraphs>241</Paragraphs>
  <Slides>18</Slides>
  <Notes>16</Notes>
  <HiddenSlides>0</HiddenSlides>
  <MMClips>0</MMClips>
  <ScaleCrop>false</ScaleCrop>
  <HeadingPairs>
    <vt:vector size="6" baseType="variant">
      <vt:variant>
        <vt:lpstr>デザイン テンプレート</vt:lpstr>
      </vt:variant>
      <vt:variant>
        <vt:i4>2</vt:i4>
      </vt:variant>
      <vt:variant>
        <vt:lpstr>埋め込まれた OLE サーバー</vt:lpstr>
      </vt:variant>
      <vt:variant>
        <vt:i4>1</vt:i4>
      </vt:variant>
      <vt:variant>
        <vt:lpstr>スライド タイトル</vt:lpstr>
      </vt:variant>
      <vt:variant>
        <vt:i4>18</vt:i4>
      </vt:variant>
    </vt:vector>
  </HeadingPairs>
  <TitlesOfParts>
    <vt:vector size="21" baseType="lpstr">
      <vt:lpstr>テーマ1</vt:lpstr>
      <vt:lpstr>デザインの設定</vt:lpstr>
      <vt:lpstr>数式</vt:lpstr>
      <vt:lpstr>Real-Time Absolute Frequency Measurement of CW-THz Radiation Based on a Free-Running THz Comb</vt:lpstr>
      <vt:lpstr>Background</vt:lpstr>
      <vt:lpstr>THz-comb-referenced frequency measurement based on photoconductive mixing</vt:lpstr>
      <vt:lpstr>スライド 4</vt:lpstr>
      <vt:lpstr>(1) Compact and robust probing head using fiber optics and AMP-IC-integrated PCA module</vt:lpstr>
      <vt:lpstr>Direct excitation of LT-GaAs PCA by 1.5-µm light</vt:lpstr>
      <vt:lpstr>Compact and robust probing head </vt:lpstr>
      <vt:lpstr>Result</vt:lpstr>
      <vt:lpstr>(2) Real-time, absolute frequency measurement using a free-running laser</vt:lpstr>
      <vt:lpstr>スライド 10</vt:lpstr>
      <vt:lpstr>スライド 11</vt:lpstr>
      <vt:lpstr>Experimental setup</vt:lpstr>
      <vt:lpstr>スライド 13</vt:lpstr>
      <vt:lpstr>スライド 14</vt:lpstr>
      <vt:lpstr>Summary</vt:lpstr>
      <vt:lpstr>スライド 16</vt:lpstr>
      <vt:lpstr> Real-time absolute frequency measurement using a single PC-THz comb</vt:lpstr>
      <vt:lpstr>The advantage of Hilbert transformation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yasui</cp:lastModifiedBy>
  <cp:revision>715</cp:revision>
  <cp:lastPrinted>2014-06-06T14:14:11Z</cp:lastPrinted>
  <dcterms:created xsi:type="dcterms:W3CDTF">2015-12-31T14:20:43Z</dcterms:created>
  <dcterms:modified xsi:type="dcterms:W3CDTF">2016-01-30T08:49:43Z</dcterms:modified>
</cp:coreProperties>
</file>