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4" r:id="rId3"/>
    <p:sldId id="361" r:id="rId4"/>
    <p:sldId id="356" r:id="rId5"/>
    <p:sldId id="357" r:id="rId6"/>
    <p:sldId id="318" r:id="rId7"/>
    <p:sldId id="329" r:id="rId8"/>
    <p:sldId id="362" r:id="rId9"/>
    <p:sldId id="358" r:id="rId10"/>
    <p:sldId id="351" r:id="rId11"/>
    <p:sldId id="364" r:id="rId12"/>
    <p:sldId id="365" r:id="rId13"/>
    <p:sldId id="366" r:id="rId14"/>
    <p:sldId id="367" r:id="rId15"/>
    <p:sldId id="368" r:id="rId16"/>
    <p:sldId id="264" r:id="rId17"/>
  </p:sldIdLst>
  <p:sldSz cx="9906000" cy="6858000" type="A4"/>
  <p:notesSz cx="6858000" cy="98742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5pPr>
    <a:lvl6pPr marL="22860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6pPr>
    <a:lvl7pPr marL="27432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7pPr>
    <a:lvl8pPr marL="32004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8pPr>
    <a:lvl9pPr marL="36576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安井 武史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useTimings="0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CCFF66"/>
    <a:srgbClr val="8000FF"/>
    <a:srgbClr val="FF8000"/>
    <a:srgbClr val="00FFFF"/>
    <a:srgbClr val="0000FF"/>
    <a:srgbClr val="CCFF99"/>
    <a:srgbClr val="FF00FF"/>
    <a:srgbClr val="007E39"/>
    <a:srgbClr val="00642D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593" autoAdjust="0"/>
    <p:restoredTop sz="76408" autoAdjust="0"/>
  </p:normalViewPr>
  <p:slideViewPr>
    <p:cSldViewPr>
      <p:cViewPr>
        <p:scale>
          <a:sx n="100" d="100"/>
          <a:sy n="100" d="100"/>
        </p:scale>
        <p:origin x="-160" y="1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82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5054" y="1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/>
          <a:lstStyle>
            <a:lvl1pPr algn="r">
              <a:defRPr sz="1200"/>
            </a:lvl1pPr>
          </a:lstStyle>
          <a:p>
            <a:fld id="{BC6707B5-5084-4055-A9DE-81E8D8699952}" type="datetimeFigureOut">
              <a:rPr kumimoji="1" lang="ja-JP" altLang="en-US" smtClean="0"/>
              <a:pPr/>
              <a:t>15.10.29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8669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5054" y="9378669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 anchor="b"/>
          <a:lstStyle>
            <a:lvl1pPr algn="r">
              <a:defRPr sz="1200"/>
            </a:lvl1pPr>
          </a:lstStyle>
          <a:p>
            <a:fld id="{ACD8779D-E3B6-4FB5-9338-D389DCC98B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529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5054" y="1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/>
          <a:lstStyle>
            <a:lvl1pPr algn="r">
              <a:defRPr sz="1200"/>
            </a:lvl1pPr>
          </a:lstStyle>
          <a:p>
            <a:fld id="{B4F53E4B-97B8-438D-93DF-CFA8D4CD3E93}" type="datetimeFigureOut">
              <a:rPr kumimoji="1" lang="ja-JP" altLang="en-US" smtClean="0"/>
              <a:pPr/>
              <a:t>15.10.29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60" tIns="44981" rIns="89960" bIns="4498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430" y="4690893"/>
            <a:ext cx="5485146" cy="4443102"/>
          </a:xfrm>
          <a:prstGeom prst="rect">
            <a:avLst/>
          </a:prstGeom>
        </p:spPr>
        <p:txBody>
          <a:bodyPr vert="horz" lIns="89960" tIns="44981" rIns="89960" bIns="4498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8669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5054" y="9378669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 anchor="b"/>
          <a:lstStyle>
            <a:lvl1pPr algn="r">
              <a:defRPr sz="1200"/>
            </a:lvl1pPr>
          </a:lstStyle>
          <a:p>
            <a:fld id="{7D16D676-1D10-47FA-8411-9BAA98E5CBA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023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310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実際の高速光通信用のフォトダイオードアンプにおいて，ダイオードとアンプは同一パッケージ内にあり，ボンディングワイヤーによってミリメートル以下の配線で結ばれている　</a:t>
            </a:r>
            <a:r>
              <a:rPr kumimoji="1" lang="en-US" altLang="ja-JP" dirty="0" smtClean="0"/>
              <a:t>T-</a:t>
            </a:r>
            <a:r>
              <a:rPr kumimoji="1" lang="en-US" altLang="ja-JP" dirty="0" err="1" smtClean="0"/>
              <a:t>ZAMp</a:t>
            </a:r>
            <a:r>
              <a:rPr kumimoji="1" lang="ja-JP" altLang="en-US" dirty="0" smtClean="0"/>
              <a:t>のノイズと帯域幅</a:t>
            </a:r>
            <a:endParaRPr kumimoji="1" lang="en-US" altLang="ja-JP" dirty="0" smtClean="0"/>
          </a:p>
          <a:p>
            <a:r>
              <a:rPr kumimoji="1" lang="en-US" altLang="ja-JP" dirty="0" smtClean="0"/>
              <a:t>AD8067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RF</a:t>
            </a:r>
            <a:r>
              <a:rPr kumimoji="1" lang="ja-JP" altLang="en-US" dirty="0" smtClean="0"/>
              <a:t>スペアナのノイズ以上にするために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動的なひずみを</a:t>
            </a:r>
            <a:r>
              <a:rPr lang="ja-JP" altLang="en-US" sz="1200" u="sng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積層</a:t>
            </a:r>
            <a:r>
              <a:rPr lang="en-US" altLang="ja-JP" sz="1200" u="sng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PZT</a:t>
            </a:r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にかけました。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同じ振幅で周波数をかえて、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応答を見た。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ロックインの出力をみた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コムの制御応答と同じ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動的手法の確認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effectLst/>
              </a:rPr>
              <a:t>コムのモードを基準</a:t>
            </a:r>
            <a:r>
              <a:rPr lang="en-US" altLang="ja-JP" dirty="0" smtClean="0">
                <a:effectLst/>
              </a:rPr>
              <a:t>CW</a:t>
            </a:r>
            <a:r>
              <a:rPr lang="ja-JP" altLang="en-US" dirty="0" smtClean="0">
                <a:effectLst/>
              </a:rPr>
              <a:t>レーザーに対して</a:t>
            </a:r>
            <a:endParaRPr lang="en-US" altLang="ja-JP" dirty="0" smtClean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357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動的なひずみを</a:t>
            </a:r>
            <a:r>
              <a:rPr lang="ja-JP" altLang="en-US" sz="1200" u="sng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積層</a:t>
            </a:r>
            <a:r>
              <a:rPr lang="en-US" altLang="ja-JP" sz="1200" u="sng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PZT</a:t>
            </a:r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にかけました。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同じ振幅で周波数をかえて、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応答を見た。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ロックインの出力をみた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コムの制御応答と同じ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動的手法の確認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北海道大学の先生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今は安定な状態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モード同期が安定な状態で行っているが、高周波化するとモード同期が不安定な状態になるのではないか。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非線形なシステム　モデル化して、シミュレーションした方がよいのではないか。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従来のセンサーに対するアドバテージは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fceo</a:t>
            </a:r>
            <a:r>
              <a:rPr kumimoji="1" lang="ja-JP" altLang="en-US" dirty="0" smtClean="0"/>
              <a:t>は安定化していないのか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ファイバーはそのまま使ってるのか。</a:t>
            </a:r>
            <a:r>
              <a:rPr kumimoji="1" lang="en-US" altLang="ja-JP" dirty="0" smtClean="0"/>
              <a:t>SMF</a:t>
            </a:r>
            <a:r>
              <a:rPr kumimoji="1" lang="ja-JP" altLang="en-US" dirty="0" smtClean="0"/>
              <a:t>の被覆をとると感度があがるのではないか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45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光をつかってひずみを計る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889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光学的アプローチを用いてノイズ軽減や高速化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光コムはモード同期レーザーです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そして、時間軸上はフェムト秒の短いパルスが等間隔でならんでいます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また、時間軸とフーリエ変換の関係にある周波数軸上では、</a:t>
            </a:r>
            <a:r>
              <a:rPr kumimoji="1" lang="en-US" altLang="ja-JP" dirty="0" err="1" smtClean="0"/>
              <a:t>frep</a:t>
            </a:r>
            <a:r>
              <a:rPr kumimoji="1" lang="ja-JP" altLang="en-US" dirty="0" smtClean="0"/>
              <a:t>周波数間隔で等間隔にならぶ縦モードを示します。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時間があれば</a:t>
            </a:r>
            <a:endParaRPr kumimoji="1" lang="en-US" altLang="ja-JP" dirty="0" smtClean="0"/>
          </a:p>
          <a:p>
            <a:r>
              <a:rPr kumimoji="1" lang="ja-JP" altLang="en-US" dirty="0" smtClean="0"/>
              <a:t>繰り返し周波数とキャリアエンベロープオフセット周波数を周波数標準に同期することで、光周波数のものさし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889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リング型共振器を光コムの光源として使います。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そして、共振器の一部をセンシングのプローブとして使います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外乱が合ったときに光コムの周波数に変換て計測します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繰り返し周波数は共振器な長さできまるので、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外乱があった時に周波数に変換可能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8895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そこで本研究は，小型の自作ファイバーレーザーと光伝導アンテナを直接カップリングすることで，光学系をオールファイバー化し可搬型</a:t>
            </a:r>
            <a:r>
              <a:rPr kumimoji="1" lang="en-US" altLang="ja-JP" dirty="0" smtClean="0"/>
              <a:t>THz</a:t>
            </a:r>
            <a:r>
              <a:rPr kumimoji="1" lang="ja-JP" altLang="en-US" dirty="0" smtClean="0"/>
              <a:t>スペアナを開発することです．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オールファイバー化することで，小型で、フレキシブル，ロバスト，アライメントフリーといった特性を付与できると考えています．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また，電流プリアンプ組み込みモジュールを開発することで，周波数特性とノイズ特性の向上を目指します．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5977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2</a:t>
            </a:r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種類のひずみをはかった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マクロと微小なひずみを静的にかけて特性を調べた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その結果このようになって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傾きがほぼ一致しました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範囲が違うものを計って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結論　この手法の妥当性が確認されました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補足　わずかな誤差は分解能が足りない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AEF48D-AEE9-EA4C-B8EA-5DF7E963032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D69999-0293-2A49-A8B6-CEC7BDB09A2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B62B53-F176-C845-835E-5C6710E987D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 smtClean="0"/>
            </a:lvl1pPr>
          </a:lstStyle>
          <a:p>
            <a:fld id="{3A2109B5-A92A-1444-A4C6-C79D4EFD3AEA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66A1D9-7AED-EB42-BC41-C7F36AB2122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787E38-693A-6743-8DAB-B75ACEEB060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370BEB-AF22-0A45-B438-75B028E4A28F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589BB8-1DF4-D04C-A52F-987061ADF21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A106F0-3CB3-8B40-8B96-B95372B3FF8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473CA8-F4FF-8B4A-8631-07BFAC0C8047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E63AA4-4445-B54F-88F2-0B67D87A70B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3A83B26-092C-0949-9333-9CC7E459905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E08E014E-CFBD-7D48-8759-1008BF7E64F7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0"/>
            <a:ext cx="9891713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 dirty="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0"/>
            <a:ext cx="290941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43600" y="0"/>
            <a:ext cx="3962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42" y="2949575"/>
            <a:ext cx="9903258" cy="1470025"/>
          </a:xfrm>
        </p:spPr>
        <p:txBody>
          <a:bodyPr/>
          <a:lstStyle/>
          <a:p>
            <a:r>
              <a:rPr lang="ja-JP" altLang="en-US" sz="4000" dirty="0" smtClean="0"/>
              <a:t>光音響イメージングのためのファイバー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光コム型音響波センサーに関する基礎研究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ja-JP" sz="3200" dirty="0"/>
              <a:t/>
            </a:r>
            <a:br>
              <a:rPr lang="ja-JP" altLang="ja-JP" sz="3200" dirty="0"/>
            </a:br>
            <a:r>
              <a:rPr lang="ja-JP" altLang="ja-JP" sz="4000" dirty="0"/>
              <a:t/>
            </a:r>
            <a:br>
              <a:rPr lang="ja-JP" altLang="ja-JP" sz="4000" dirty="0"/>
            </a:b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906000" cy="2241376"/>
          </a:xfrm>
        </p:spPr>
        <p:txBody>
          <a:bodyPr/>
          <a:lstStyle/>
          <a:p>
            <a:pPr lvl="0"/>
            <a:r>
              <a:rPr lang="en-US" altLang="ja-JP" baseline="30000" dirty="0" smtClean="0"/>
              <a:t>○</a:t>
            </a:r>
            <a:r>
              <a:rPr lang="ja-JP" altLang="en-US" dirty="0" smtClean="0"/>
              <a:t>小倉 隆志</a:t>
            </a:r>
            <a:r>
              <a:rPr lang="en-US" baseline="30000" dirty="0" smtClean="0"/>
              <a:t>1</a:t>
            </a:r>
            <a:r>
              <a:rPr lang="en-US" dirty="0" smtClean="0"/>
              <a:t>,</a:t>
            </a:r>
            <a:r>
              <a:rPr lang="ja-JP" altLang="en-US" dirty="0" smtClean="0"/>
              <a:t>中嶋 善晶</a:t>
            </a:r>
            <a:r>
              <a:rPr lang="en-US" baseline="30000" dirty="0" smtClean="0"/>
              <a:t>2, 3</a:t>
            </a:r>
            <a:r>
              <a:rPr lang="en-US" dirty="0" smtClean="0"/>
              <a:t>,</a:t>
            </a:r>
            <a:r>
              <a:rPr lang="ja-JP" altLang="en-US" dirty="0" smtClean="0"/>
              <a:t>山岡 禎久</a:t>
            </a:r>
            <a:r>
              <a:rPr lang="en-US" baseline="30000" dirty="0" smtClean="0"/>
              <a:t>4</a:t>
            </a:r>
            <a:r>
              <a:rPr lang="en-US" dirty="0" smtClean="0"/>
              <a:t>,</a:t>
            </a:r>
            <a:r>
              <a:rPr lang="ja-JP" altLang="en-US" dirty="0" smtClean="0"/>
              <a:t>美濃島 薫</a:t>
            </a:r>
            <a:r>
              <a:rPr lang="en-US" baseline="30000" dirty="0" smtClean="0"/>
              <a:t>2, 3</a:t>
            </a:r>
            <a:r>
              <a:rPr lang="en-US" dirty="0" smtClean="0"/>
              <a:t>,</a:t>
            </a:r>
          </a:p>
          <a:p>
            <a:pPr lvl="0"/>
            <a:r>
              <a:rPr lang="ja-JP" altLang="en-US" dirty="0" smtClean="0"/>
              <a:t>安井 武史</a:t>
            </a:r>
            <a:r>
              <a:rPr lang="en-US" baseline="30000" dirty="0" smtClean="0"/>
              <a:t>1,3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ja-JP" altLang="en-US" dirty="0" smtClean="0"/>
              <a:t>徳島大</a:t>
            </a:r>
            <a:r>
              <a:rPr lang="en-US" baseline="30000" dirty="0" smtClean="0"/>
              <a:t>1</a:t>
            </a:r>
            <a:r>
              <a:rPr lang="en-US" dirty="0" smtClean="0"/>
              <a:t>, JST-</a:t>
            </a:r>
            <a:r>
              <a:rPr lang="en-US" dirty="0" smtClean="0"/>
              <a:t>ERATO</a:t>
            </a:r>
            <a:r>
              <a:rPr lang="en-US" baseline="30000" dirty="0" smtClean="0"/>
              <a:t>2</a:t>
            </a:r>
            <a:r>
              <a:rPr lang="en-US" dirty="0" smtClean="0"/>
              <a:t>,</a:t>
            </a:r>
            <a:r>
              <a:rPr lang="ja-JP" altLang="en-US" dirty="0" smtClean="0"/>
              <a:t>電気通信大学</a:t>
            </a:r>
            <a:r>
              <a:rPr lang="en-US" baseline="30000" dirty="0" smtClean="0"/>
              <a:t>3</a:t>
            </a:r>
            <a:r>
              <a:rPr lang="en-US" dirty="0" smtClean="0"/>
              <a:t>,</a:t>
            </a:r>
            <a:r>
              <a:rPr lang="ja-JP" altLang="en-US" dirty="0" smtClean="0"/>
              <a:t>佐賀大学</a:t>
            </a:r>
            <a:r>
              <a:rPr lang="en-US" baseline="30000" dirty="0" smtClean="0"/>
              <a:t>4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90981" y="6410980"/>
            <a:ext cx="539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+mj-ea"/>
                <a:ea typeface="+mj-ea"/>
              </a:rPr>
              <a:t>Optics &amp; Photonics Japan 2015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8246618"/>
      </p:ext>
    </p:extLst>
  </p:cSld>
  <p:clrMapOvr>
    <a:masterClrMapping/>
  </p:clrMapOvr>
  <p:transition advTm="998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-7971" y="404664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静的歪み計測（２）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5976" y="1340768"/>
            <a:ext cx="4288353" cy="58477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検出可能な最小変位量</a:t>
            </a:r>
            <a:endParaRPr lang="en-US" altLang="ja-JP" sz="3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13040" y="1340768"/>
            <a:ext cx="4288353" cy="58477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検出可能な</a:t>
            </a:r>
            <a:r>
              <a:rPr lang="ja-JP" altLang="en-US" sz="3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最大変位量</a:t>
            </a:r>
            <a:endParaRPr lang="en-US" altLang="ja-JP" sz="32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92276" y="2276872"/>
            <a:ext cx="3377848" cy="954107"/>
          </a:xfrm>
          <a:prstGeom prst="rect">
            <a:avLst/>
          </a:prstGeom>
          <a:solidFill>
            <a:srgbClr val="007E39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PZT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制御電圧揺らぎ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10mV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67253" y="3933056"/>
            <a:ext cx="2027894" cy="95410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歪み感度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281 mV/µm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83683" y="3276272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3200" dirty="0" smtClean="0">
                <a:latin typeface="+mj-ea"/>
                <a:ea typeface="+mj-ea"/>
              </a:rPr>
              <a:t>÷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0" name="下矢印 9"/>
          <p:cNvSpPr/>
          <p:nvPr/>
        </p:nvSpPr>
        <p:spPr bwMode="auto">
          <a:xfrm>
            <a:off x="2393168" y="5085184"/>
            <a:ext cx="576064" cy="64807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6899" y="5949280"/>
            <a:ext cx="42520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最小変位量：</a:t>
            </a:r>
            <a:r>
              <a:rPr lang="en-US" altLang="ja-JP" sz="3200" dirty="0" smtClean="0">
                <a:solidFill>
                  <a:srgbClr val="FF0000"/>
                </a:solidFill>
              </a:rPr>
              <a:t>0.036µm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38029" y="2276872"/>
            <a:ext cx="3735418" cy="954107"/>
          </a:xfrm>
          <a:prstGeom prst="rect">
            <a:avLst/>
          </a:prstGeom>
          <a:solidFill>
            <a:srgbClr val="007E39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PZT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制御電圧可変範囲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2800" dirty="0" smtClean="0">
                <a:solidFill>
                  <a:schemeClr val="bg1"/>
                </a:solidFill>
              </a:rPr>
              <a:t>10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V(</a:t>
            </a:r>
            <a:r>
              <a:rPr lang="ja-JP" altLang="en-US" sz="2800" dirty="0" smtClean="0">
                <a:solidFill>
                  <a:schemeClr val="bg1"/>
                </a:solidFill>
              </a:rPr>
              <a:t>モニタ値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)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91789" y="3933056"/>
            <a:ext cx="2027894" cy="95410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歪み感度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281 mV/µm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08219" y="3276272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3200" dirty="0" smtClean="0">
                <a:latin typeface="+mj-ea"/>
                <a:ea typeface="+mj-ea"/>
              </a:rPr>
              <a:t>÷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0" name="下矢印 19"/>
          <p:cNvSpPr/>
          <p:nvPr/>
        </p:nvSpPr>
        <p:spPr bwMode="auto">
          <a:xfrm>
            <a:off x="7217704" y="5085184"/>
            <a:ext cx="576064" cy="64807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81435" y="5949280"/>
            <a:ext cx="36816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最大変位量：</a:t>
            </a:r>
            <a:r>
              <a:rPr lang="en-US" altLang="ja-JP" sz="3200" dirty="0" smtClean="0">
                <a:solidFill>
                  <a:srgbClr val="FF0000"/>
                </a:solidFill>
              </a:rPr>
              <a:t>36µm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4953000" y="1340768"/>
            <a:ext cx="0" cy="5400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9957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図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1371600"/>
            <a:ext cx="8648700" cy="3750248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318" y="332656"/>
            <a:ext cx="100160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歪みセンシング光コム</a:t>
            </a:r>
            <a:r>
              <a:rPr lang="en-US" altLang="ja-JP" sz="4400" dirty="0" smtClean="0"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周波数応答性</a:t>
            </a:r>
            <a:r>
              <a:rPr lang="en-US" altLang="ja-JP" sz="4400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lang="ja-JP" altLang="en-US" sz="44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2800" dirty="0" smtClean="0"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f</a:t>
            </a:r>
            <a:r>
              <a:rPr lang="en-US" altLang="ja-JP" sz="2800" b="1" baseline="-25000" dirty="0" err="1" smtClean="0">
                <a:latin typeface="ヒラギノ丸ゴ ProN W4"/>
                <a:ea typeface="ヒラギノ丸ゴ ProN W4"/>
                <a:cs typeface="ヒラギノ丸ゴ ProN W4"/>
              </a:rPr>
              <a:t>rep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安定化モード同期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Er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ファイバーレーザー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lang="ja-JP" altLang="en-US" sz="2800" b="1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923032" y="5031177"/>
            <a:ext cx="452583" cy="153732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89632" y="5373469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動的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"/>
                <a:cs typeface=""/>
              </a:rPr>
              <a:t>/</a:t>
            </a:r>
            <a:r>
              <a:rPr kumimoji="1"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微小歪み</a:t>
            </a:r>
            <a:endParaRPr kumimoji="1" lang="en-US" altLang="ja-JP" sz="1800" b="1" dirty="0" smtClean="0">
              <a:solidFill>
                <a:srgbClr val="FF0000"/>
              </a:solidFill>
              <a:latin typeface=""/>
              <a:cs typeface=""/>
            </a:endParaRPr>
          </a:p>
          <a:p>
            <a:pPr algn="ctr"/>
            <a:r>
              <a:rPr kumimoji="1"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用積層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"/>
                <a:cs typeface=""/>
              </a:rPr>
              <a:t>PZT</a:t>
            </a:r>
          </a:p>
        </p:txBody>
      </p:sp>
      <p:sp>
        <p:nvSpPr>
          <p:cNvPr id="21" name="円/楕円 20"/>
          <p:cNvSpPr/>
          <p:nvPr/>
        </p:nvSpPr>
        <p:spPr>
          <a:xfrm>
            <a:off x="2808565" y="4763869"/>
            <a:ext cx="647867" cy="647867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上矢印 115"/>
          <p:cNvSpPr/>
          <p:nvPr/>
        </p:nvSpPr>
        <p:spPr bwMode="auto">
          <a:xfrm>
            <a:off x="76200" y="4572000"/>
            <a:ext cx="484632" cy="445008"/>
          </a:xfrm>
          <a:prstGeom prst="up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484632" y="46482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srgbClr val="0000FF"/>
                </a:solidFill>
                <a:latin typeface=""/>
                <a:cs typeface=""/>
              </a:rPr>
              <a:t>①CW</a:t>
            </a:r>
            <a:r>
              <a:rPr lang="ja-JP" altLang="en-US" sz="1800" b="1" dirty="0" smtClean="0">
                <a:solidFill>
                  <a:srgbClr val="0000FF"/>
                </a:solidFill>
                <a:latin typeface=""/>
                <a:cs typeface=""/>
              </a:rPr>
              <a:t>変調</a:t>
            </a:r>
            <a:endParaRPr kumimoji="1" lang="en-US" altLang="ja-JP" sz="1800" b="1" dirty="0" smtClean="0">
              <a:solidFill>
                <a:srgbClr val="0000FF"/>
              </a:solidFill>
              <a:latin typeface=""/>
              <a:cs typeface=""/>
            </a:endParaRPr>
          </a:p>
        </p:txBody>
      </p:sp>
      <p:sp>
        <p:nvSpPr>
          <p:cNvPr id="118" name="上矢印 117"/>
          <p:cNvSpPr/>
          <p:nvPr/>
        </p:nvSpPr>
        <p:spPr bwMode="auto">
          <a:xfrm>
            <a:off x="2895600" y="6019800"/>
            <a:ext cx="484632" cy="445008"/>
          </a:xfrm>
          <a:prstGeom prst="up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1600200" y="60198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srgbClr val="0000FF"/>
                </a:solidFill>
                <a:latin typeface=""/>
                <a:cs typeface=""/>
              </a:rPr>
              <a:t>②CW</a:t>
            </a:r>
            <a:r>
              <a:rPr lang="ja-JP" altLang="en-US" sz="1800" b="1" dirty="0" smtClean="0">
                <a:solidFill>
                  <a:srgbClr val="0000FF"/>
                </a:solidFill>
                <a:latin typeface=""/>
                <a:cs typeface=""/>
              </a:rPr>
              <a:t>変調</a:t>
            </a:r>
            <a:endParaRPr kumimoji="1" lang="en-US" altLang="ja-JP" sz="1800" b="1" dirty="0" smtClean="0">
              <a:solidFill>
                <a:srgbClr val="0000FF"/>
              </a:solidFill>
              <a:latin typeface=""/>
              <a:cs typeface="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8494710" y="4669160"/>
            <a:ext cx="191115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光領域</a:t>
            </a:r>
            <a:endParaRPr lang="en-US" altLang="ja-JP" b="1" dirty="0" smtClean="0">
              <a:solidFill>
                <a:schemeClr val="tx1"/>
              </a:solidFill>
            </a:endParaRPr>
          </a:p>
        </p:txBody>
      </p:sp>
      <p:cxnSp>
        <p:nvCxnSpPr>
          <p:cNvPr id="122" name="直線矢印コネクタ 121"/>
          <p:cNvCxnSpPr/>
          <p:nvPr/>
        </p:nvCxnSpPr>
        <p:spPr>
          <a:xfrm flipV="1">
            <a:off x="6477000" y="4924220"/>
            <a:ext cx="2627456" cy="2630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 rot="5400000" flipH="1" flipV="1">
            <a:off x="5787751" y="4242663"/>
            <a:ext cx="1380086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" t="2" r="42085" b="-3"/>
          <a:stretch/>
        </p:blipFill>
        <p:spPr bwMode="auto">
          <a:xfrm rot="5400000">
            <a:off x="6571089" y="4877251"/>
            <a:ext cx="739343" cy="8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" t="2" r="42085" b="-3"/>
          <a:stretch/>
        </p:blipFill>
        <p:spPr bwMode="auto">
          <a:xfrm rot="5400000">
            <a:off x="6685409" y="4868211"/>
            <a:ext cx="739343" cy="8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正方形/長方形 132"/>
          <p:cNvSpPr/>
          <p:nvPr/>
        </p:nvSpPr>
        <p:spPr>
          <a:xfrm>
            <a:off x="8265838" y="3781220"/>
            <a:ext cx="45719" cy="113985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正方形/長方形 134"/>
          <p:cNvSpPr/>
          <p:nvPr/>
        </p:nvSpPr>
        <p:spPr>
          <a:xfrm>
            <a:off x="7620000" y="4162220"/>
            <a:ext cx="45719" cy="77920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/>
          <p:cNvSpPr/>
          <p:nvPr/>
        </p:nvSpPr>
        <p:spPr>
          <a:xfrm>
            <a:off x="8494710" y="6421760"/>
            <a:ext cx="191115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</a:rPr>
              <a:t>RF</a:t>
            </a:r>
            <a:r>
              <a:rPr lang="ja-JP" altLang="en-US" b="1" dirty="0" smtClean="0">
                <a:solidFill>
                  <a:schemeClr val="tx1"/>
                </a:solidFill>
              </a:rPr>
              <a:t>領域</a:t>
            </a:r>
            <a:endParaRPr lang="en-US" altLang="ja-JP" b="1" dirty="0" smtClean="0">
              <a:solidFill>
                <a:schemeClr val="tx1"/>
              </a:solidFill>
            </a:endParaRPr>
          </a:p>
        </p:txBody>
      </p:sp>
      <p:cxnSp>
        <p:nvCxnSpPr>
          <p:cNvPr id="144" name="直線矢印コネクタ 143"/>
          <p:cNvCxnSpPr/>
          <p:nvPr/>
        </p:nvCxnSpPr>
        <p:spPr>
          <a:xfrm flipV="1">
            <a:off x="6477000" y="6676820"/>
            <a:ext cx="2627456" cy="2630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線矢印コネクタ 144"/>
          <p:cNvCxnSpPr/>
          <p:nvPr/>
        </p:nvCxnSpPr>
        <p:spPr>
          <a:xfrm rot="5400000" flipH="1" flipV="1">
            <a:off x="5787751" y="5995263"/>
            <a:ext cx="1380086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正方形/長方形 145"/>
          <p:cNvSpPr/>
          <p:nvPr/>
        </p:nvSpPr>
        <p:spPr>
          <a:xfrm>
            <a:off x="7772400" y="5914820"/>
            <a:ext cx="45719" cy="7588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/>
          <p:cNvSpPr/>
          <p:nvPr/>
        </p:nvSpPr>
        <p:spPr>
          <a:xfrm>
            <a:off x="7467600" y="3449960"/>
            <a:ext cx="158697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</a:rPr>
              <a:t>CW</a:t>
            </a:r>
            <a:r>
              <a:rPr lang="ja-JP" altLang="en-US" b="1" dirty="0" smtClean="0">
                <a:solidFill>
                  <a:schemeClr val="tx1"/>
                </a:solidFill>
              </a:rPr>
              <a:t>レーザ</a:t>
            </a:r>
            <a:r>
              <a:rPr lang="en-US" altLang="ja-JP" b="1" dirty="0" smtClean="0">
                <a:solidFill>
                  <a:schemeClr val="tx1"/>
                </a:solidFill>
              </a:rPr>
              <a:t> </a:t>
            </a:r>
            <a:endParaRPr lang="en-US" altLang="ja-JP" b="1" dirty="0" smtClean="0">
              <a:solidFill>
                <a:schemeClr val="tx1"/>
              </a:solidFill>
            </a:endParaRPr>
          </a:p>
        </p:txBody>
      </p:sp>
      <p:cxnSp>
        <p:nvCxnSpPr>
          <p:cNvPr id="149" name="直線矢印コネクタ 148"/>
          <p:cNvCxnSpPr/>
          <p:nvPr/>
        </p:nvCxnSpPr>
        <p:spPr>
          <a:xfrm>
            <a:off x="7328430" y="4086020"/>
            <a:ext cx="646256" cy="1588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線矢印コネクタ 152"/>
          <p:cNvCxnSpPr/>
          <p:nvPr/>
        </p:nvCxnSpPr>
        <p:spPr>
          <a:xfrm>
            <a:off x="7467600" y="5838620"/>
            <a:ext cx="646256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上矢印 153"/>
          <p:cNvSpPr/>
          <p:nvPr/>
        </p:nvSpPr>
        <p:spPr bwMode="auto">
          <a:xfrm rot="10800000">
            <a:off x="7543800" y="5152820"/>
            <a:ext cx="484632" cy="445008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155" name="直線矢印コネクタ 154"/>
          <p:cNvCxnSpPr/>
          <p:nvPr/>
        </p:nvCxnSpPr>
        <p:spPr>
          <a:xfrm flipV="1">
            <a:off x="6172200" y="3352800"/>
            <a:ext cx="3733800" cy="37383"/>
          </a:xfrm>
          <a:prstGeom prst="straightConnector1">
            <a:avLst/>
          </a:prstGeom>
          <a:ln w="28575" cmpd="sng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直線矢印コネクタ 157"/>
          <p:cNvCxnSpPr/>
          <p:nvPr/>
        </p:nvCxnSpPr>
        <p:spPr>
          <a:xfrm rot="5400000">
            <a:off x="4459288" y="5143500"/>
            <a:ext cx="3429000" cy="1588"/>
          </a:xfrm>
          <a:prstGeom prst="straightConnector1">
            <a:avLst/>
          </a:prstGeom>
          <a:ln w="28575" cmpd="sng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117" grpId="0"/>
      <p:bldP spid="1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476672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周波数応答特性</a:t>
            </a:r>
            <a:r>
              <a:rPr lang="en-US" altLang="ja-JP" sz="4800" dirty="0" smtClean="0">
                <a:latin typeface="ヒラギノ丸ゴ ProN W4"/>
                <a:ea typeface="ヒラギノ丸ゴ ProN W4"/>
                <a:cs typeface="ヒラギノ丸ゴ ProN W4"/>
              </a:rPr>
              <a:t>(PZT)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3412283" y="-695868"/>
            <a:ext cx="3172229" cy="330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THOLABS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5181600" y="1558004"/>
            <a:ext cx="4388688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積層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PZT(</a:t>
            </a:r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動的ひずみ付加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)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457200" y="1563690"/>
            <a:ext cx="3681315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リング型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PZT(</a:t>
            </a:r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制御用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)</a:t>
            </a:r>
          </a:p>
        </p:txBody>
      </p:sp>
      <p:pic>
        <p:nvPicPr>
          <p:cNvPr id="19" name="図 18" descr="リング型PZT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7954"/>
            <a:ext cx="4810736" cy="4710046"/>
          </a:xfrm>
          <a:prstGeom prst="rect">
            <a:avLst/>
          </a:prstGeom>
        </p:spPr>
      </p:pic>
      <p:cxnSp>
        <p:nvCxnSpPr>
          <p:cNvPr id="24" name="直線コネクタ 23"/>
          <p:cNvCxnSpPr/>
          <p:nvPr/>
        </p:nvCxnSpPr>
        <p:spPr bwMode="auto">
          <a:xfrm flipV="1">
            <a:off x="457200" y="3962400"/>
            <a:ext cx="3276600" cy="3456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正方形/長方形 14"/>
          <p:cNvSpPr/>
          <p:nvPr/>
        </p:nvSpPr>
        <p:spPr>
          <a:xfrm>
            <a:off x="3581400" y="3733800"/>
            <a:ext cx="937795" cy="461665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-3dB</a:t>
            </a:r>
          </a:p>
        </p:txBody>
      </p:sp>
      <p:cxnSp>
        <p:nvCxnSpPr>
          <p:cNvPr id="16" name="直線コネクタ 15"/>
          <p:cNvCxnSpPr/>
          <p:nvPr/>
        </p:nvCxnSpPr>
        <p:spPr bwMode="auto">
          <a:xfrm rot="5400000">
            <a:off x="1512878" y="4672412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右矢印 17"/>
          <p:cNvSpPr/>
          <p:nvPr/>
        </p:nvSpPr>
        <p:spPr bwMode="auto">
          <a:xfrm rot="12901265" flipH="1">
            <a:off x="2843417" y="6028006"/>
            <a:ext cx="283308" cy="25489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38200" y="5334000"/>
            <a:ext cx="22493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ja-JP" altLang="en-US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カットオフ周波数</a:t>
            </a:r>
            <a:endParaRPr lang="en-US" altLang="ja-JP" dirty="0" smtClean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algn="r"/>
            <a:r>
              <a:rPr lang="en-US" altLang="ja-JP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1kHz</a:t>
            </a:r>
          </a:p>
        </p:txBody>
      </p:sp>
      <p:pic>
        <p:nvPicPr>
          <p:cNvPr id="28" name="図 27" descr="積層PZT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133600"/>
            <a:ext cx="4993086" cy="4724400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8686800" y="2357735"/>
            <a:ext cx="800219" cy="461665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共振</a:t>
            </a:r>
            <a:endParaRPr lang="en-US" altLang="ja-JP" sz="24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0"/>
            <a:ext cx="8531723" cy="5369448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318" y="332656"/>
            <a:ext cx="100160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歪みセンシング光コム</a:t>
            </a:r>
            <a:r>
              <a:rPr lang="en-US" altLang="ja-JP" sz="4400" dirty="0" smtClean="0"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周波数応答性</a:t>
            </a:r>
            <a:r>
              <a:rPr lang="en-US" altLang="ja-JP" sz="4400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lang="ja-JP" altLang="en-US" sz="44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2800" dirty="0" smtClean="0"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f</a:t>
            </a:r>
            <a:r>
              <a:rPr lang="en-US" altLang="ja-JP" sz="2800" b="1" baseline="-25000" dirty="0" err="1" smtClean="0">
                <a:latin typeface="ヒラギノ丸ゴ ProN W4"/>
                <a:ea typeface="ヒラギノ丸ゴ ProN W4"/>
                <a:cs typeface="ヒラギノ丸ゴ ProN W4"/>
              </a:rPr>
              <a:t>rep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安定化モード同期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Er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ファイバーレーザー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lang="ja-JP" altLang="en-US" sz="2800" b="1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048000" y="4991708"/>
            <a:ext cx="452583" cy="153732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14600" y="533400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動的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"/>
                <a:cs typeface=""/>
              </a:rPr>
              <a:t>/</a:t>
            </a:r>
            <a:r>
              <a:rPr kumimoji="1"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微小歪み</a:t>
            </a:r>
            <a:endParaRPr kumimoji="1" lang="en-US" altLang="ja-JP" sz="1800" b="1" dirty="0" smtClean="0">
              <a:solidFill>
                <a:srgbClr val="FF0000"/>
              </a:solidFill>
              <a:latin typeface=""/>
              <a:cs typeface=""/>
            </a:endParaRPr>
          </a:p>
          <a:p>
            <a:pPr algn="ctr"/>
            <a:r>
              <a:rPr kumimoji="1"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用積層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"/>
                <a:cs typeface=""/>
              </a:rPr>
              <a:t>PZT</a:t>
            </a:r>
          </a:p>
        </p:txBody>
      </p:sp>
      <p:sp>
        <p:nvSpPr>
          <p:cNvPr id="21" name="円/楕円 20"/>
          <p:cNvSpPr/>
          <p:nvPr/>
        </p:nvSpPr>
        <p:spPr>
          <a:xfrm>
            <a:off x="2933533" y="4724400"/>
            <a:ext cx="647867" cy="647867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上矢印 7"/>
          <p:cNvSpPr/>
          <p:nvPr/>
        </p:nvSpPr>
        <p:spPr bwMode="auto">
          <a:xfrm>
            <a:off x="4849368" y="5715000"/>
            <a:ext cx="484632" cy="445008"/>
          </a:xfrm>
          <a:prstGeom prst="up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80469" y="5776408"/>
            <a:ext cx="103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srgbClr val="0000FF"/>
                </a:solidFill>
                <a:latin typeface=""/>
                <a:cs typeface=""/>
              </a:rPr>
              <a:t>CW</a:t>
            </a:r>
            <a:r>
              <a:rPr lang="ja-JP" altLang="en-US" sz="1800" b="1" dirty="0" smtClean="0">
                <a:solidFill>
                  <a:srgbClr val="0000FF"/>
                </a:solidFill>
                <a:latin typeface=""/>
                <a:cs typeface=""/>
              </a:rPr>
              <a:t>変調</a:t>
            </a:r>
            <a:endParaRPr kumimoji="1" lang="en-US" altLang="ja-JP" sz="1800" b="1" dirty="0" smtClean="0">
              <a:solidFill>
                <a:srgbClr val="0000FF"/>
              </a:solidFill>
              <a:latin typeface=""/>
              <a:cs typeface="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-22514" y="476672"/>
            <a:ext cx="990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無付加状態での光コム特性</a:t>
            </a:r>
            <a:r>
              <a:rPr lang="en-US" altLang="ja-JP" sz="4800" dirty="0" smtClean="0">
                <a:latin typeface="ヒラギノ丸ゴ ProN W4"/>
                <a:ea typeface="ヒラギノ丸ゴ ProN W4"/>
                <a:cs typeface="ヒラギノ丸ゴ ProN W4"/>
              </a:rPr>
              <a:t>,</a:t>
            </a:r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応答性</a:t>
            </a:r>
            <a:endParaRPr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400800" y="1447800"/>
            <a:ext cx="2339102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周波数応答性</a:t>
            </a:r>
            <a:endParaRPr lang="en-US" altLang="ja-JP" sz="28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6354" y="1412776"/>
            <a:ext cx="4753865" cy="95410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光ビートスペクトル</a:t>
            </a:r>
            <a:endParaRPr lang="en-US" altLang="ja-JP" sz="28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（狭線幅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CW</a:t>
            </a:r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レーザー利用）</a:t>
            </a:r>
            <a:endParaRPr lang="en-US" altLang="ja-JP" sz="28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5534561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リファレンスファンクションジェネレータ</a:t>
            </a:r>
            <a:endParaRPr lang="en-US" altLang="ja-JP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変調周波数：</a:t>
            </a:r>
            <a:r>
              <a:rPr lang="en-US" altLang="ja-JP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20Hz〜2kHz</a:t>
            </a:r>
          </a:p>
          <a:p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中心</a:t>
            </a:r>
            <a:r>
              <a:rPr lang="ja-JP" altLang="en-US" dirty="0">
                <a:latin typeface="ヒラギノ丸ゴ ProN W4"/>
                <a:ea typeface="ヒラギノ丸ゴ ProN W4"/>
                <a:cs typeface="ヒラギノ丸ゴ ProN W4"/>
              </a:rPr>
              <a:t>周波数</a:t>
            </a:r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：</a:t>
            </a:r>
            <a:r>
              <a:rPr lang="en-US" altLang="ja-JP" dirty="0" smtClean="0">
                <a:latin typeface="ヒラギノ丸ゴ ProN W4"/>
                <a:ea typeface="ヒラギノ丸ゴ ProN W4"/>
                <a:cs typeface="ヒラギノ丸ゴ ProN W4"/>
              </a:rPr>
              <a:t>21.738,052,60MHz</a:t>
            </a:r>
          </a:p>
          <a:p>
            <a:r>
              <a:rPr lang="ja-JP" altLang="en-US" dirty="0" smtClean="0">
                <a:latin typeface="ヒラギノ丸ゴ ProN W4"/>
                <a:ea typeface="ヒラギノ丸ゴ ProN W4"/>
                <a:cs typeface="ヒラギノ丸ゴ ProN W4"/>
              </a:rPr>
              <a:t>周波数偏位幅：</a:t>
            </a:r>
            <a:r>
              <a:rPr lang="en-US" altLang="ja-JP" dirty="0" smtClean="0">
                <a:latin typeface="ヒラギノ丸ゴ ProN W4"/>
                <a:ea typeface="ヒラギノ丸ゴ ProN W4"/>
                <a:cs typeface="ヒラギノ丸ゴ ProN W4"/>
              </a:rPr>
              <a:t>1Hz</a:t>
            </a:r>
            <a:endParaRPr lang="ja-JP" altLang="en-US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9" name="図 8" descr="050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0"/>
            <a:ext cx="4876800" cy="2926080"/>
          </a:xfrm>
          <a:prstGeom prst="rect">
            <a:avLst/>
          </a:prstGeom>
        </p:spPr>
      </p:pic>
      <p:pic>
        <p:nvPicPr>
          <p:cNvPr id="10" name="図 9" descr="周波数安定性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498" y="2028004"/>
            <a:ext cx="4772502" cy="482999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8839200" y="3363749"/>
            <a:ext cx="937795" cy="461665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-3dB</a:t>
            </a:r>
          </a:p>
        </p:txBody>
      </p:sp>
      <p:cxnSp>
        <p:nvCxnSpPr>
          <p:cNvPr id="16" name="直線コネクタ 15"/>
          <p:cNvCxnSpPr/>
          <p:nvPr/>
        </p:nvCxnSpPr>
        <p:spPr bwMode="auto">
          <a:xfrm rot="5400000">
            <a:off x="6129641" y="4876006"/>
            <a:ext cx="2895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正方形/長方形 19"/>
          <p:cNvSpPr/>
          <p:nvPr/>
        </p:nvSpPr>
        <p:spPr>
          <a:xfrm>
            <a:off x="7696200" y="5410200"/>
            <a:ext cx="22493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カットオフ周波数</a:t>
            </a:r>
            <a:endParaRPr lang="en-US" altLang="ja-JP" dirty="0" smtClean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en-US" altLang="ja-JP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180Hz</a:t>
            </a:r>
          </a:p>
        </p:txBody>
      </p:sp>
      <p:sp>
        <p:nvSpPr>
          <p:cNvPr id="21" name="右矢印 20"/>
          <p:cNvSpPr/>
          <p:nvPr/>
        </p:nvSpPr>
        <p:spPr bwMode="auto">
          <a:xfrm rot="19004832" flipH="1">
            <a:off x="7592647" y="6048996"/>
            <a:ext cx="283308" cy="25489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4022957" y="4016792"/>
            <a:ext cx="246443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周波数変調幅</a:t>
            </a:r>
            <a:r>
              <a:rPr kumimoji="1" lang="en-US" altLang="ja-JP" dirty="0" smtClean="0"/>
              <a:t> [MHz]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2819400" y="4038600"/>
            <a:ext cx="685800" cy="1588"/>
          </a:xfrm>
          <a:prstGeom prst="straightConnector1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6" name="テキスト ボックス 25"/>
          <p:cNvSpPr txBox="1"/>
          <p:nvPr/>
        </p:nvSpPr>
        <p:spPr>
          <a:xfrm>
            <a:off x="2652185" y="4546344"/>
            <a:ext cx="95410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変調幅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 bwMode="auto">
          <a:xfrm rot="5400000" flipH="1" flipV="1">
            <a:off x="2859088" y="4305300"/>
            <a:ext cx="533400" cy="158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/>
            <a:tailEnd type="arrow"/>
          </a:ln>
          <a:effectLst/>
        </p:spPr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0350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476672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動的歪み計測（周期的歪み）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3412283" y="-695868"/>
            <a:ext cx="3172229" cy="330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THOLABS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5097016" y="1175792"/>
            <a:ext cx="4673074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周波数応答特性＠ﾛｯｸｲﾝｱﾝﾌﾟ</a:t>
            </a:r>
            <a:endParaRPr lang="en-US" altLang="ja-JP" sz="28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14" name="図 13" descr="周波数応答性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256" y="1828800"/>
            <a:ext cx="4902744" cy="46482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225005" y="2743200"/>
            <a:ext cx="937795" cy="461665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-3dB</a:t>
            </a:r>
          </a:p>
        </p:txBody>
      </p:sp>
      <p:cxnSp>
        <p:nvCxnSpPr>
          <p:cNvPr id="16" name="直線コネクタ 15"/>
          <p:cNvCxnSpPr/>
          <p:nvPr/>
        </p:nvCxnSpPr>
        <p:spPr bwMode="auto">
          <a:xfrm rot="5400000">
            <a:off x="7025228" y="435823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正方形/長方形 16"/>
          <p:cNvSpPr/>
          <p:nvPr/>
        </p:nvSpPr>
        <p:spPr>
          <a:xfrm>
            <a:off x="6477000" y="5007114"/>
            <a:ext cx="22493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ja-JP" altLang="en-US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カットオフ周波数</a:t>
            </a:r>
            <a:endParaRPr lang="en-US" altLang="ja-JP" dirty="0" smtClean="0">
              <a:solidFill>
                <a:srgbClr val="0000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algn="r"/>
            <a:r>
              <a:rPr lang="en-US" altLang="ja-JP" dirty="0" smtClean="0">
                <a:solidFill>
                  <a:srgbClr val="000000"/>
                </a:solidFill>
                <a:latin typeface="ヒラギノ丸ゴ ProN W4"/>
                <a:ea typeface="ヒラギノ丸ゴ ProN W4"/>
                <a:cs typeface="ヒラギノ丸ゴ ProN W4"/>
              </a:rPr>
              <a:t>200Hz</a:t>
            </a:r>
          </a:p>
        </p:txBody>
      </p:sp>
      <p:sp>
        <p:nvSpPr>
          <p:cNvPr id="18" name="右矢印 17"/>
          <p:cNvSpPr/>
          <p:nvPr/>
        </p:nvSpPr>
        <p:spPr bwMode="auto">
          <a:xfrm rot="12901265" flipH="1">
            <a:off x="8350007" y="5677008"/>
            <a:ext cx="283308" cy="25489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70753" y="3945195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センシング光コムの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周波数応答と一致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9605" y="1752600"/>
            <a:ext cx="5308805" cy="403860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458074" y="1182690"/>
            <a:ext cx="2351926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セットアップ</a:t>
            </a:r>
            <a:endParaRPr lang="en-US" altLang="ja-JP" sz="28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40904" y="622429"/>
            <a:ext cx="74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 smtClean="0"/>
              <a:t>まとめ</a:t>
            </a:r>
            <a:endParaRPr kumimoji="1" lang="ja-JP" altLang="en-US" sz="4000" u="sng" dirty="0"/>
          </a:p>
        </p:txBody>
      </p:sp>
      <p:sp>
        <p:nvSpPr>
          <p:cNvPr id="6" name="正方形/長方形 5"/>
          <p:cNvSpPr/>
          <p:nvPr/>
        </p:nvSpPr>
        <p:spPr>
          <a:xfrm>
            <a:off x="467012" y="1344804"/>
            <a:ext cx="90945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・</a:t>
            </a:r>
            <a:r>
              <a:rPr lang="en-US" altLang="ja-JP" sz="3600" dirty="0" err="1" smtClean="0"/>
              <a:t>f</a:t>
            </a:r>
            <a:r>
              <a:rPr lang="en-US" altLang="ja-JP" sz="3600" baseline="-25000" dirty="0" err="1" smtClean="0"/>
              <a:t>rep</a:t>
            </a:r>
            <a:r>
              <a:rPr lang="ja-JP" altLang="en-US" sz="3600" dirty="0" smtClean="0"/>
              <a:t>制御電圧を用いた零位法計測</a:t>
            </a:r>
            <a:endParaRPr lang="en-US" altLang="ja-JP" sz="3600" dirty="0" smtClean="0"/>
          </a:p>
          <a:p>
            <a:r>
              <a:rPr lang="en-US" altLang="ja-JP" sz="3600" dirty="0" smtClean="0"/>
              <a:t>①</a:t>
            </a:r>
            <a:r>
              <a:rPr lang="ja-JP" altLang="en-US" sz="3600" dirty="0" smtClean="0"/>
              <a:t>最小検出可能変位量</a:t>
            </a:r>
            <a:r>
              <a:rPr lang="en-US" altLang="ja-JP" sz="3600" dirty="0" smtClean="0"/>
              <a:t>=0.036µm</a:t>
            </a:r>
          </a:p>
          <a:p>
            <a:r>
              <a:rPr lang="en-US" altLang="ja-JP" sz="3600" dirty="0" smtClean="0"/>
              <a:t>②</a:t>
            </a:r>
            <a:r>
              <a:rPr lang="ja-JP" altLang="en-US" sz="3600" dirty="0" smtClean="0"/>
              <a:t>最大検出可能変位量</a:t>
            </a:r>
            <a:r>
              <a:rPr lang="en-US" altLang="ja-JP" sz="3600" dirty="0" smtClean="0"/>
              <a:t>=36µm</a:t>
            </a:r>
          </a:p>
          <a:p>
            <a:r>
              <a:rPr lang="en-US" altLang="ja-JP" sz="3600" dirty="0" smtClean="0"/>
              <a:t>③</a:t>
            </a:r>
            <a:r>
              <a:rPr lang="ja-JP" altLang="en-US" sz="3600" dirty="0" smtClean="0"/>
              <a:t>周波数応答特性：</a:t>
            </a:r>
            <a:r>
              <a:rPr lang="en-US" altLang="ja-JP" sz="3600" dirty="0" smtClean="0"/>
              <a:t>f</a:t>
            </a:r>
            <a:r>
              <a:rPr lang="en-US" altLang="ja-JP" sz="3600" baseline="-25000" dirty="0" smtClean="0"/>
              <a:t>c</a:t>
            </a:r>
            <a:r>
              <a:rPr lang="en-US" altLang="ja-JP" sz="3600" dirty="0" smtClean="0"/>
              <a:t>=200 Hz</a:t>
            </a:r>
            <a:endParaRPr lang="en-US" altLang="ja-JP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6496" y="4149080"/>
            <a:ext cx="74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 smtClean="0"/>
              <a:t>今後の予定</a:t>
            </a:r>
            <a:endParaRPr kumimoji="1" lang="ja-JP" altLang="en-US" sz="4000" u="sng" dirty="0"/>
          </a:p>
        </p:txBody>
      </p:sp>
      <p:sp>
        <p:nvSpPr>
          <p:cNvPr id="8" name="正方形/長方形 7"/>
          <p:cNvSpPr/>
          <p:nvPr/>
        </p:nvSpPr>
        <p:spPr>
          <a:xfrm>
            <a:off x="272480" y="4941168"/>
            <a:ext cx="9141853" cy="1754327"/>
          </a:xfrm>
          <a:prstGeom prst="rect">
            <a:avLst/>
          </a:prstGeom>
          <a:solidFill>
            <a:srgbClr val="CCFF99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dirty="0" smtClean="0"/>
              <a:t>①</a:t>
            </a:r>
            <a:r>
              <a:rPr lang="ja-JP" altLang="en-US" sz="3600" dirty="0" smtClean="0"/>
              <a:t>電気光学変調器制御型</a:t>
            </a:r>
            <a:r>
              <a:rPr lang="ja-JP" altLang="en-US" sz="3600" dirty="0" smtClean="0"/>
              <a:t>ファイバー</a:t>
            </a:r>
            <a:r>
              <a:rPr lang="ja-JP" altLang="en-US" sz="3600" dirty="0" smtClean="0"/>
              <a:t>光</a:t>
            </a:r>
            <a:r>
              <a:rPr lang="ja-JP" altLang="en-US" sz="3600" dirty="0" smtClean="0"/>
              <a:t>コム</a:t>
            </a:r>
            <a:r>
              <a:rPr lang="ja-JP" altLang="en-US" sz="3600" dirty="0" smtClean="0"/>
              <a:t>（周波数応答</a:t>
            </a:r>
            <a:r>
              <a:rPr lang="en-US" altLang="ja-JP" sz="3600" dirty="0" smtClean="0"/>
              <a:t>&gt;200kHz</a:t>
            </a:r>
            <a:r>
              <a:rPr lang="ja-JP" altLang="en-US" sz="3600" dirty="0" smtClean="0"/>
              <a:t>）による計測高速化</a:t>
            </a:r>
            <a:endParaRPr lang="en-US" altLang="ja-JP" sz="3600" dirty="0" smtClean="0"/>
          </a:p>
          <a:p>
            <a:r>
              <a:rPr lang="en-US" altLang="ja-JP" sz="3600" dirty="0" smtClean="0"/>
              <a:t>②</a:t>
            </a:r>
            <a:r>
              <a:rPr lang="ja-JP" altLang="en-US" sz="3600" dirty="0" smtClean="0"/>
              <a:t>光音響イメージングへの応用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8062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-18019" y="427311"/>
            <a:ext cx="992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latin typeface="+mn-ea"/>
                <a:ea typeface="+mn-ea"/>
                <a:cs typeface="ヒラギノ丸ゴ ProN W4"/>
              </a:rPr>
              <a:t>光音響イメージング</a:t>
            </a:r>
            <a:endParaRPr kumimoji="1" lang="ja-JP" altLang="en-US" sz="4800" dirty="0">
              <a:latin typeface="+mn-ea"/>
              <a:ea typeface="+mn-ea"/>
              <a:cs typeface="ヒラギノ丸ゴ ProN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1000" y="1447800"/>
            <a:ext cx="449353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光音響イメージング原理図　　</a:t>
            </a:r>
            <a:endParaRPr kumimoji="1" lang="ja-JP" altLang="en-US" sz="28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76400" y="6096000"/>
            <a:ext cx="655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FF"/>
                </a:solidFill>
                <a:latin typeface="ヒラギノ丸ゴ ProN W4"/>
                <a:ea typeface="ヒラギノ丸ゴ ProN W4"/>
                <a:cs typeface="ヒラギノ丸ゴ ProN W4"/>
              </a:rPr>
              <a:t>特徴</a:t>
            </a:r>
            <a:r>
              <a:rPr kumimoji="1" lang="en-US" altLang="ja-JP" sz="2400" b="1" dirty="0" smtClean="0">
                <a:solidFill>
                  <a:srgbClr val="0000FF"/>
                </a:solidFill>
                <a:latin typeface="ヒラギノ丸ゴ ProN W4"/>
                <a:ea typeface="ヒラギノ丸ゴ ProN W4"/>
                <a:cs typeface="ヒラギノ丸ゴ ProN W4"/>
              </a:rPr>
              <a:t>: </a:t>
            </a:r>
            <a:r>
              <a:rPr lang="ja-JP" altLang="en-US" sz="2400" b="1" dirty="0" smtClean="0">
                <a:solidFill>
                  <a:srgbClr val="0000FF"/>
                </a:solidFill>
                <a:latin typeface="ヒラギノ丸ゴ ProN W4"/>
                <a:ea typeface="ヒラギノ丸ゴ ProN W4"/>
                <a:cs typeface="ヒラギノ丸ゴ ProN W4"/>
              </a:rPr>
              <a:t>高分解能、深部イメージング可能</a:t>
            </a:r>
            <a:endParaRPr kumimoji="1" lang="en-US" altLang="ja-JP" sz="2400" b="1" dirty="0" smtClean="0">
              <a:solidFill>
                <a:srgbClr val="0000FF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kumimoji="1" lang="ja-JP" altLang="en-US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課題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: 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検出器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(PZT)</a:t>
            </a:r>
            <a:r>
              <a:rPr lang="ja-JP" altLang="en-US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の検出感度や周波数応答性</a:t>
            </a:r>
            <a:endParaRPr kumimoji="1" lang="en-US" altLang="ja-JP" sz="2400" b="1" dirty="0" smtClean="0">
              <a:solidFill>
                <a:srgbClr val="FF00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kumimoji="1" lang="en-US" altLang="ja-JP" dirty="0" smtClean="0">
              <a:solidFill>
                <a:srgbClr val="0000FF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12" name="図 11" descr="シーズタイトル - astep022507.pdf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9840" t="44140" r="44340" b="37259"/>
          <a:stretch/>
        </p:blipFill>
        <p:spPr>
          <a:xfrm>
            <a:off x="312527" y="2204864"/>
            <a:ext cx="4107073" cy="3205336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438400" y="4687669"/>
            <a:ext cx="1972220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 eaLnBrk="1" hangingPunct="1"/>
            <a:r>
              <a:rPr lang="en-US" altLang="ja-JP" sz="1800" b="1" dirty="0" err="1" smtClean="0">
                <a:latin typeface="Arial" charset="0"/>
              </a:rPr>
              <a:t>Thermoelastic</a:t>
            </a:r>
            <a:endParaRPr lang="en-US" altLang="ja-JP" sz="1800" b="1" dirty="0" smtClean="0">
              <a:latin typeface="Arial" charset="0"/>
            </a:endParaRPr>
          </a:p>
          <a:p>
            <a:pPr algn="ctr" eaLnBrk="1" hangingPunct="1"/>
            <a:r>
              <a:rPr lang="en-US" altLang="ja-JP" sz="1800" b="1" dirty="0" smtClean="0">
                <a:latin typeface="Arial" charset="0"/>
              </a:rPr>
              <a:t> </a:t>
            </a:r>
            <a:r>
              <a:rPr lang="en-US" altLang="ja-JP" sz="1800" b="1" dirty="0">
                <a:latin typeface="Arial" charset="0"/>
              </a:rPr>
              <a:t>expansion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08248" y="2073042"/>
            <a:ext cx="136815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 eaLnBrk="1" hangingPunct="1"/>
            <a:r>
              <a:rPr lang="en-US" altLang="ja-JP" sz="2000" b="1" dirty="0">
                <a:solidFill>
                  <a:srgbClr val="00642D"/>
                </a:solidFill>
                <a:latin typeface="Arial" charset="0"/>
              </a:rPr>
              <a:t>light </a:t>
            </a:r>
            <a:endParaRPr lang="en-US" altLang="ja-JP" sz="2000" b="1" dirty="0" smtClean="0">
              <a:solidFill>
                <a:srgbClr val="00642D"/>
              </a:solidFill>
              <a:latin typeface="Arial" charset="0"/>
            </a:endParaRPr>
          </a:p>
          <a:p>
            <a:pPr algn="ctr" eaLnBrk="1" hangingPunct="1"/>
            <a:r>
              <a:rPr lang="en-US" altLang="ja-JP" sz="2000" b="1" dirty="0" smtClean="0">
                <a:solidFill>
                  <a:srgbClr val="00642D"/>
                </a:solidFill>
                <a:latin typeface="Arial" charset="0"/>
              </a:rPr>
              <a:t>excitation</a:t>
            </a:r>
            <a:endParaRPr lang="en-US" altLang="ja-JP" sz="2000" b="1" dirty="0">
              <a:solidFill>
                <a:srgbClr val="00642D"/>
              </a:solidFill>
              <a:latin typeface="Arial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428786" y="2073042"/>
            <a:ext cx="191461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/>
              <a:t>detect</a:t>
            </a:r>
          </a:p>
          <a:p>
            <a:pPr algn="ctr"/>
            <a:r>
              <a:rPr lang="en-US" altLang="ja-JP" b="1" dirty="0"/>
              <a:t>u</a:t>
            </a:r>
            <a:r>
              <a:rPr lang="en-US" altLang="ja-JP" b="1" dirty="0" smtClean="0"/>
              <a:t>ltrasound</a:t>
            </a:r>
            <a:endParaRPr lang="ja-JP" altLang="en-US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0" y="5562600"/>
            <a:ext cx="50687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altLang="ja-JP" sz="1200" b="1" i="1" dirty="0">
                <a:latin typeface="Arial" charset="0"/>
              </a:rPr>
              <a:t>Ref) http://www.jstshingi.jp/abst/p/12/1258/pre/astep022507.pdf 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2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783" t="-6003" r="11783" b="-6003"/>
          <a:stretch/>
        </p:blipFill>
        <p:spPr bwMode="auto">
          <a:xfrm>
            <a:off x="7413758" y="3733800"/>
            <a:ext cx="2263642" cy="222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503406" y="3505200"/>
            <a:ext cx="46311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altLang="ja-JP" sz="1200" b="1" i="1" dirty="0" smtClean="0">
                <a:latin typeface="Arial" charset="0"/>
              </a:rPr>
              <a:t>Ref</a:t>
            </a:r>
            <a:r>
              <a:rPr lang="en-US" altLang="ja-JP" sz="1200" b="1" i="1" dirty="0">
                <a:latin typeface="Arial" charset="0"/>
              </a:rPr>
              <a:t>) http://medical-checkup.info/article/49402596.html </a:t>
            </a:r>
            <a:r>
              <a:rPr lang="ja-JP" altLang="en-US" sz="1600" i="1" dirty="0" smtClean="0">
                <a:latin typeface="Arial" charset="0"/>
              </a:rPr>
              <a:t>　</a:t>
            </a:r>
            <a:endParaRPr lang="en-US" altLang="ja-JP" sz="1600" i="1" dirty="0">
              <a:latin typeface="Arial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562600" y="5800897"/>
            <a:ext cx="39583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 eaLnBrk="1" hangingPunct="1"/>
            <a:r>
              <a:rPr lang="en-US" altLang="ja-JP" sz="1400" b="1" i="1" dirty="0">
                <a:latin typeface="Arial" charset="0"/>
              </a:rPr>
              <a:t>Ref</a:t>
            </a:r>
            <a:r>
              <a:rPr lang="en-US" altLang="ja-JP" sz="1400" b="1" i="1" dirty="0" smtClean="0">
                <a:latin typeface="Arial" charset="0"/>
              </a:rPr>
              <a:t>)</a:t>
            </a:r>
            <a:r>
              <a:rPr lang="ja-JP" altLang="en-US" sz="1400" b="1" i="1" dirty="0" smtClean="0">
                <a:latin typeface="Arial" charset="0"/>
              </a:rPr>
              <a:t>　</a:t>
            </a:r>
            <a:r>
              <a:rPr lang="en-US" altLang="ja-JP" sz="1400" b="1" i="1" dirty="0" smtClean="0">
                <a:latin typeface="Arial" charset="0"/>
              </a:rPr>
              <a:t>Japanese Dermatological Association</a:t>
            </a:r>
            <a:endParaRPr lang="en-US" altLang="ja-JP" sz="1400" b="1" i="1" dirty="0">
              <a:latin typeface="Arial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77946" y="1865293"/>
            <a:ext cx="2313454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脳</a:t>
            </a:r>
            <a:endParaRPr kumimoji="1" lang="en-US" altLang="ja-JP" sz="28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イメージング</a:t>
            </a:r>
            <a:endParaRPr kumimoji="1" lang="ja-JP" altLang="en-US" sz="28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48530" y="4203674"/>
            <a:ext cx="2242870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メラノーマ</a:t>
            </a:r>
            <a:endParaRPr kumimoji="1" lang="en-US" altLang="ja-JP" sz="28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悪性黒色腫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kumimoji="1" lang="ja-JP" altLang="en-US" sz="28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789508"/>
      </p:ext>
    </p:extLst>
  </p:cSld>
  <p:clrMapOvr>
    <a:masterClrMapping/>
  </p:clrMapOvr>
  <p:transition advTm="39191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53340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音響波センサー</a:t>
            </a:r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＠</a:t>
            </a:r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従来研究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68579" y="3576935"/>
            <a:ext cx="322242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マイクロリング共振器</a:t>
            </a:r>
            <a:endParaRPr kumimoji="1" lang="ja-JP" altLang="en-US" sz="24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47800" y="6153214"/>
            <a:ext cx="368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Ref) Scientific </a:t>
            </a:r>
            <a:r>
              <a:rPr lang="en-US" altLang="ja-JP" sz="1600" i="1" dirty="0"/>
              <a:t>Reports</a:t>
            </a:r>
            <a:r>
              <a:rPr lang="en-US" altLang="ja-JP" sz="1600" dirty="0"/>
              <a:t> </a:t>
            </a:r>
            <a:r>
              <a:rPr lang="en-US" altLang="ja-JP" sz="1600" b="1" dirty="0"/>
              <a:t>4</a:t>
            </a:r>
            <a:r>
              <a:rPr lang="en-US" altLang="ja-JP" sz="1600" dirty="0"/>
              <a:t>, </a:t>
            </a:r>
            <a:r>
              <a:rPr lang="en-US" altLang="ja-JP" sz="1600" dirty="0" smtClean="0"/>
              <a:t>4496 (2014).</a:t>
            </a:r>
            <a:endParaRPr kumimoji="1" lang="ja-JP" altLang="en-US" sz="1600" dirty="0"/>
          </a:p>
        </p:txBody>
      </p:sp>
      <p:pic>
        <p:nvPicPr>
          <p:cNvPr id="11" name="図 10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c="http://schemas.openxmlformats.org/markup-compatibility/2006" xmlns:wpc="http://schemas.microsoft.com/office/word/2010/wordprocessingCanvas" xmlns="" xmlns:p="http://schemas.openxmlformats.org/presentationml/2006/main" xmlns:mv="urn:schemas-microsoft-com:mac:vml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54924"/>
            <a:ext cx="4406640" cy="219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609600" y="63963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光信号の強度取得</a:t>
            </a:r>
            <a:r>
              <a:rPr lang="en-US" altLang="ja-JP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→</a:t>
            </a:r>
            <a:r>
              <a:rPr lang="ja-JP" altLang="en-US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高精度化や高ダイナミックレンジ化に課題</a:t>
            </a:r>
            <a:endParaRPr kumimoji="1" lang="en-US" altLang="ja-JP" sz="2400" b="1" dirty="0" smtClean="0">
              <a:solidFill>
                <a:srgbClr val="FF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85228" y="1295400"/>
            <a:ext cx="141577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干渉計測</a:t>
            </a:r>
            <a:endParaRPr kumimoji="1" lang="ja-JP" altLang="en-US" sz="24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9821" y="1295400"/>
            <a:ext cx="436457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PVDF(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ポリフッ化ビニリデン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kumimoji="1" lang="ja-JP" altLang="en-US" sz="24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17" name="Picture 11" descr="Cover"/>
          <p:cNvPicPr>
            <a:picLocks noChangeAspect="1" noChangeArrowheads="1"/>
          </p:cNvPicPr>
          <p:nvPr/>
        </p:nvPicPr>
        <p:blipFill>
          <a:blip r:embed="rId4"/>
          <a:srcRect r="-553" b="49993"/>
          <a:stretch>
            <a:fillRect/>
          </a:stretch>
        </p:blipFill>
        <p:spPr bwMode="auto">
          <a:xfrm>
            <a:off x="4953000" y="1981200"/>
            <a:ext cx="4807857" cy="3810000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4953000" y="5757446"/>
            <a:ext cx="5031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Ref) </a:t>
            </a:r>
            <a:r>
              <a:rPr lang="en-US" altLang="ja-JP" sz="1600" i="1" dirty="0" smtClean="0"/>
              <a:t>Journal of Biomedical </a:t>
            </a:r>
            <a:r>
              <a:rPr lang="en-US" altLang="ja-JP" sz="1600" i="1" dirty="0" smtClean="0"/>
              <a:t>Optics</a:t>
            </a:r>
            <a:r>
              <a:rPr lang="en-US" altLang="ja-JP" sz="1600" b="1" dirty="0" smtClean="0"/>
              <a:t> </a:t>
            </a:r>
            <a:r>
              <a:rPr lang="en-US" altLang="ja-JP" sz="1600" b="1" dirty="0" smtClean="0"/>
              <a:t>17</a:t>
            </a:r>
            <a:r>
              <a:rPr lang="en-US" altLang="ja-JP" sz="1600" dirty="0" smtClean="0"/>
              <a:t>, 061217 </a:t>
            </a:r>
            <a:r>
              <a:rPr lang="en-US" altLang="ja-JP" sz="1600" dirty="0" smtClean="0"/>
              <a:t>(</a:t>
            </a:r>
            <a:r>
              <a:rPr lang="en-US" altLang="ja-JP" sz="1600" dirty="0" smtClean="0"/>
              <a:t>2012). </a:t>
            </a:r>
            <a:endParaRPr kumimoji="1" lang="ja-JP" altLang="en-US" sz="16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68" t="18519" r="2776" b="17988"/>
          <a:stretch>
            <a:fillRect/>
          </a:stretch>
        </p:blipFill>
        <p:spPr bwMode="auto">
          <a:xfrm>
            <a:off x="838200" y="1797996"/>
            <a:ext cx="3343275" cy="170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765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855200" cy="5842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-18019" y="427311"/>
            <a:ext cx="992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光コムとは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3657600" y="1066800"/>
            <a:ext cx="4242187" cy="4536504"/>
            <a:chOff x="3691918" y="1196752"/>
            <a:chExt cx="4242187" cy="4536504"/>
          </a:xfrm>
        </p:grpSpPr>
        <p:sp>
          <p:nvSpPr>
            <p:cNvPr id="5" name="円/楕円 4"/>
            <p:cNvSpPr/>
            <p:nvPr/>
          </p:nvSpPr>
          <p:spPr bwMode="auto">
            <a:xfrm>
              <a:off x="5529064" y="4941168"/>
              <a:ext cx="648072" cy="79208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grpSp>
          <p:nvGrpSpPr>
            <p:cNvPr id="4" name="図形グループ 3"/>
            <p:cNvGrpSpPr/>
            <p:nvPr/>
          </p:nvGrpSpPr>
          <p:grpSpPr>
            <a:xfrm>
              <a:off x="3691918" y="1196752"/>
              <a:ext cx="4242187" cy="1355958"/>
              <a:chOff x="3691918" y="1196752"/>
              <a:chExt cx="4242187" cy="1355958"/>
            </a:xfrm>
          </p:grpSpPr>
          <p:sp>
            <p:nvSpPr>
              <p:cNvPr id="2" name="円/楕円 1"/>
              <p:cNvSpPr/>
              <p:nvPr/>
            </p:nvSpPr>
            <p:spPr bwMode="auto">
              <a:xfrm>
                <a:off x="5215918" y="1196752"/>
                <a:ext cx="1152128" cy="648072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3" name="テキスト ボックス 2"/>
              <p:cNvSpPr txBox="1"/>
              <p:nvPr/>
            </p:nvSpPr>
            <p:spPr>
              <a:xfrm>
                <a:off x="3691918" y="1844824"/>
                <a:ext cx="4242187" cy="707886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dirty="0" smtClean="0">
                    <a:solidFill>
                      <a:schemeClr val="bg1"/>
                    </a:solidFill>
                    <a:latin typeface="ヒラギノ丸ゴ ProN W4"/>
                    <a:ea typeface="ヒラギノ丸ゴ ProN W4"/>
                    <a:cs typeface="ヒラギノ丸ゴ ProN W4"/>
                  </a:rPr>
                  <a:t>安定</a:t>
                </a:r>
                <a:r>
                  <a:rPr lang="en-US" altLang="ja-JP" dirty="0" smtClean="0">
                    <a:solidFill>
                      <a:schemeClr val="bg1"/>
                    </a:solidFill>
                    <a:latin typeface="ヒラギノ丸ゴ ProN W4"/>
                    <a:ea typeface="ヒラギノ丸ゴ ProN W4"/>
                    <a:cs typeface="ヒラギノ丸ゴ ProN W4"/>
                  </a:rPr>
                  <a:t>→</a:t>
                </a:r>
                <a:r>
                  <a:rPr lang="ja-JP" altLang="en-US" dirty="0" smtClean="0">
                    <a:solidFill>
                      <a:schemeClr val="bg1"/>
                    </a:solidFill>
                    <a:latin typeface="ヒラギノ丸ゴ ProN W4"/>
                    <a:ea typeface="ヒラギノ丸ゴ ProN W4"/>
                    <a:cs typeface="ヒラギノ丸ゴ ProN W4"/>
                  </a:rPr>
                  <a:t>高精度</a:t>
                </a:r>
                <a:endParaRPr lang="en-US" altLang="ja-JP" dirty="0" smtClean="0">
                  <a:solidFill>
                    <a:schemeClr val="bg1"/>
                  </a:solidFill>
                  <a:latin typeface="ヒラギノ丸ゴ ProN W4"/>
                  <a:ea typeface="ヒラギノ丸ゴ ProN W4"/>
                  <a:cs typeface="ヒラギノ丸ゴ ProN W4"/>
                </a:endParaRPr>
              </a:p>
              <a:p>
                <a:pPr algn="ctr"/>
                <a:r>
                  <a:rPr lang="ja-JP" altLang="en-US" dirty="0" smtClean="0">
                    <a:solidFill>
                      <a:schemeClr val="bg1"/>
                    </a:solidFill>
                    <a:latin typeface="ヒラギノ丸ゴ ProN W4"/>
                    <a:ea typeface="ヒラギノ丸ゴ ProN W4"/>
                    <a:cs typeface="ヒラギノ丸ゴ ProN W4"/>
                  </a:rPr>
                  <a:t>高周波</a:t>
                </a:r>
                <a:r>
                  <a:rPr lang="en-US" altLang="ja-JP" dirty="0" smtClean="0">
                    <a:solidFill>
                      <a:schemeClr val="bg1"/>
                    </a:solidFill>
                    <a:latin typeface="ヒラギノ丸ゴ ProN W4"/>
                    <a:ea typeface="ヒラギノ丸ゴ ProN W4"/>
                    <a:cs typeface="ヒラギノ丸ゴ ProN W4"/>
                  </a:rPr>
                  <a:t>→</a:t>
                </a:r>
                <a:r>
                  <a:rPr lang="ja-JP" altLang="en-US" dirty="0" smtClean="0">
                    <a:solidFill>
                      <a:schemeClr val="bg1"/>
                    </a:solidFill>
                    <a:latin typeface="ヒラギノ丸ゴ ProN W4"/>
                    <a:ea typeface="ヒラギノ丸ゴ ProN W4"/>
                    <a:cs typeface="ヒラギノ丸ゴ ProN W4"/>
                  </a:rPr>
                  <a:t>ダイナミックレンジの拡大</a:t>
                </a:r>
                <a:endParaRPr kumimoji="1" lang="ja-JP" altLang="en-US" dirty="0">
                  <a:solidFill>
                    <a:schemeClr val="bg1"/>
                  </a:solidFill>
                  <a:latin typeface="ヒラギノ丸ゴ ProN W4"/>
                  <a:ea typeface="ヒラギノ丸ゴ ProN W4"/>
                  <a:cs typeface="ヒラギノ丸ゴ ProN W4"/>
                </a:endParaRPr>
              </a:p>
            </p:txBody>
          </p:sp>
        </p:grp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789508"/>
      </p:ext>
    </p:extLst>
  </p:cSld>
  <p:clrMapOvr>
    <a:masterClrMapping/>
  </p:clrMapOvr>
  <p:transition advTm="3919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-18019" y="427311"/>
            <a:ext cx="9924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ＭＳ ゴシック (見出し)"/>
                <a:ea typeface="+mj-ea"/>
                <a:cs typeface="ＭＳ ゴシック (見出し)"/>
              </a:rPr>
              <a:t>ファイバー光コム共振器を用いた</a:t>
            </a:r>
            <a:endParaRPr lang="en-US" altLang="ja-JP" sz="4000" dirty="0" smtClean="0">
              <a:latin typeface="ＭＳ ゴシック (見出し)"/>
              <a:ea typeface="+mj-ea"/>
              <a:cs typeface="ＭＳ ゴシック (見出し)"/>
            </a:endParaRPr>
          </a:p>
          <a:p>
            <a:pPr algn="ctr"/>
            <a:r>
              <a:rPr lang="ja-JP" altLang="en-US" sz="4000" dirty="0" smtClean="0">
                <a:latin typeface="ＭＳ ゴシック (見出し)"/>
                <a:ea typeface="+mj-ea"/>
                <a:cs typeface="ＭＳ ゴシック (見出し)"/>
              </a:rPr>
              <a:t>外乱</a:t>
            </a:r>
            <a:r>
              <a:rPr lang="en-US" altLang="ja-JP" sz="4000" dirty="0" smtClean="0">
                <a:latin typeface="ＭＳ ゴシック (見出し)"/>
                <a:ea typeface="+mj-ea"/>
                <a:cs typeface="ＭＳ ゴシック (見出し)"/>
              </a:rPr>
              <a:t>/RF</a:t>
            </a:r>
            <a:r>
              <a:rPr lang="ja-JP" altLang="en-US" sz="4000" dirty="0" smtClean="0">
                <a:latin typeface="ＭＳ ゴシック (見出し)"/>
                <a:ea typeface="+mj-ea"/>
                <a:cs typeface="ＭＳ ゴシック (見出し)"/>
              </a:rPr>
              <a:t>周波数変換</a:t>
            </a:r>
            <a:endParaRPr lang="ja-JP" altLang="en-US" sz="4000" dirty="0">
              <a:latin typeface="ＭＳ ゴシック (見出し)"/>
              <a:ea typeface="+mj-ea"/>
              <a:cs typeface="ＭＳ ゴシック (見出し)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627271"/>
            <a:ext cx="9867900" cy="523072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789508"/>
      </p:ext>
    </p:extLst>
  </p:cSld>
  <p:clrMapOvr>
    <a:masterClrMapping/>
  </p:clrMapOvr>
  <p:transition advTm="39191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71872"/>
            <a:ext cx="3152800" cy="694928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ja-JP" altLang="en-US" kern="0" dirty="0" smtClean="0">
                <a:solidFill>
                  <a:schemeClr val="tx1"/>
                </a:solidFill>
                <a:latin typeface="+mj-ea"/>
                <a:cs typeface="ヒラギノ丸ゴ Pro W4"/>
              </a:rPr>
              <a:t>先行研究</a:t>
            </a:r>
            <a:endParaRPr lang="en-US" altLang="ja-JP" kern="0" dirty="0" smtClean="0">
              <a:solidFill>
                <a:schemeClr val="tx1"/>
              </a:solidFill>
              <a:latin typeface="+mj-ea"/>
              <a:cs typeface="ヒラギノ丸ゴ Pro W4"/>
            </a:endParaRPr>
          </a:p>
        </p:txBody>
      </p:sp>
      <p:pic>
        <p:nvPicPr>
          <p:cNvPr id="13" name="図 12" descr="スクリーンショット（2014-12-02 6.04.28）.png"/>
          <p:cNvPicPr>
            <a:picLocks noChangeAspect="1"/>
          </p:cNvPicPr>
          <p:nvPr/>
        </p:nvPicPr>
        <p:blipFill>
          <a:blip r:embed="rId3"/>
          <a:srcRect t="3133" b="3824"/>
          <a:stretch>
            <a:fillRect/>
          </a:stretch>
        </p:blipFill>
        <p:spPr>
          <a:xfrm>
            <a:off x="128464" y="1268760"/>
            <a:ext cx="5715000" cy="3209194"/>
          </a:xfrm>
          <a:prstGeom prst="rect">
            <a:avLst/>
          </a:prstGeom>
        </p:spPr>
      </p:pic>
      <p:pic>
        <p:nvPicPr>
          <p:cNvPr id="14" name="図 13" descr="スクリーンショット（2014-12-02 7.04.17）.png"/>
          <p:cNvPicPr>
            <a:picLocks noChangeAspect="1"/>
          </p:cNvPicPr>
          <p:nvPr/>
        </p:nvPicPr>
        <p:blipFill>
          <a:blip r:embed="rId4"/>
          <a:srcRect l="52308" t="7954"/>
          <a:stretch>
            <a:fillRect/>
          </a:stretch>
        </p:blipFill>
        <p:spPr>
          <a:xfrm>
            <a:off x="5943600" y="3899514"/>
            <a:ext cx="3962400" cy="2958486"/>
          </a:xfrm>
          <a:prstGeom prst="rect">
            <a:avLst/>
          </a:prstGeom>
        </p:spPr>
      </p:pic>
      <p:pic>
        <p:nvPicPr>
          <p:cNvPr id="15" name="図 14" descr="スクリーンショット（2014-12-02 7.04.17）.png"/>
          <p:cNvPicPr>
            <a:picLocks noChangeAspect="1"/>
          </p:cNvPicPr>
          <p:nvPr/>
        </p:nvPicPr>
        <p:blipFill>
          <a:blip r:embed="rId4"/>
          <a:srcRect t="580" r="48462"/>
          <a:stretch>
            <a:fillRect/>
          </a:stretch>
        </p:blipFill>
        <p:spPr>
          <a:xfrm>
            <a:off x="5867400" y="990600"/>
            <a:ext cx="4038600" cy="3013881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3224808" y="476672"/>
            <a:ext cx="65120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i="1" dirty="0" smtClean="0">
                <a:solidFill>
                  <a:srgbClr val="8000FF"/>
                </a:solidFill>
              </a:rPr>
              <a:t>Ref) S. Wang et al., “Passively mode-locked fiber laser sensor for acoustic pressure sensing,” J. Mod. Opt. </a:t>
            </a:r>
            <a:r>
              <a:rPr lang="en-US" sz="1600" b="1" i="1" dirty="0" smtClean="0">
                <a:solidFill>
                  <a:srgbClr val="8000FF"/>
                </a:solidFill>
              </a:rPr>
              <a:t>60</a:t>
            </a:r>
            <a:r>
              <a:rPr lang="en-US" sz="1600" i="1" dirty="0" smtClean="0">
                <a:solidFill>
                  <a:srgbClr val="8000FF"/>
                </a:solidFill>
              </a:rPr>
              <a:t>, 1892-1897 (2013)</a:t>
            </a:r>
            <a:endParaRPr lang="ja-JP" altLang="en-US" sz="1600" i="1" dirty="0" smtClean="0">
              <a:solidFill>
                <a:srgbClr val="8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2400" y="4941168"/>
            <a:ext cx="57912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・歪みに</a:t>
            </a:r>
            <a:r>
              <a:rPr lang="ja-JP" altLang="en-US" sz="2800" dirty="0" smtClean="0"/>
              <a:t>よる</a:t>
            </a:r>
            <a:r>
              <a:rPr lang="en-US" altLang="ja-JP" sz="2800" dirty="0" err="1" smtClean="0"/>
              <a:t>f</a:t>
            </a:r>
            <a:r>
              <a:rPr lang="en-US" altLang="ja-JP" sz="2800" baseline="-25000" dirty="0" err="1" smtClean="0"/>
              <a:t>rep</a:t>
            </a:r>
            <a:r>
              <a:rPr lang="ja-JP" altLang="en-US" sz="2800" dirty="0" smtClean="0"/>
              <a:t>周波数変化を</a:t>
            </a:r>
            <a:r>
              <a:rPr lang="en-US" altLang="ja-JP" sz="2800" dirty="0" smtClean="0"/>
              <a:t>RF</a:t>
            </a:r>
            <a:r>
              <a:rPr lang="ja-JP" altLang="en-US" sz="2800" dirty="0" smtClean="0"/>
              <a:t>スペクトラム・アナライザーによる</a:t>
            </a:r>
            <a:endParaRPr lang="en-US" altLang="ja-JP" sz="2800" dirty="0" smtClean="0"/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ピーク位置変化</a:t>
            </a:r>
            <a:r>
              <a:rPr lang="ja-JP" altLang="en-US" sz="2800" dirty="0" smtClean="0"/>
              <a:t>で計測</a:t>
            </a:r>
            <a:endParaRPr lang="en-US" altLang="ja-JP" sz="2800" dirty="0" smtClean="0"/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・高速</a:t>
            </a:r>
            <a:r>
              <a:rPr lang="ja-JP" altLang="en-US" sz="2800" dirty="0" smtClean="0">
                <a:solidFill>
                  <a:srgbClr val="FF0000"/>
                </a:solidFill>
              </a:rPr>
              <a:t>性や高精度性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に課題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341895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7429" y="332656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研究目的</a:t>
            </a:r>
            <a:endParaRPr kumimoji="1" lang="ja-JP" altLang="en-US" sz="4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8600" y="3581401"/>
            <a:ext cx="9384063" cy="31495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25000"/>
              </a:lnSpc>
            </a:pP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・</a:t>
            </a:r>
            <a:r>
              <a:rPr lang="ja-JP" altLang="en-US" sz="3200" b="1" dirty="0" smtClean="0">
                <a:solidFill>
                  <a:srgbClr val="0000FF"/>
                </a:solidFill>
                <a:latin typeface="ヒラギノ丸ゴ ProN W4"/>
                <a:ea typeface="ヒラギノ丸ゴ ProN W4"/>
                <a:cs typeface="ヒラギノ丸ゴ ProN W4"/>
              </a:rPr>
              <a:t>偏位法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（ピーク位置計測）の代わりに</a:t>
            </a:r>
            <a:r>
              <a:rPr lang="ja-JP" altLang="en-US" sz="32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零位法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（</a:t>
            </a:r>
            <a:r>
              <a:rPr lang="en-US" altLang="ja-JP" sz="3200" b="1" dirty="0" err="1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f</a:t>
            </a:r>
            <a:r>
              <a:rPr lang="en-US" altLang="ja-JP" sz="3200" b="1" baseline="-25000" dirty="0" err="1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rep</a:t>
            </a:r>
            <a:r>
              <a:rPr lang="ja-JP" altLang="en-US" sz="32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安定化用制御電圧計測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）を用いる</a:t>
            </a:r>
            <a:endParaRPr lang="en-US" altLang="ja-JP" sz="32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marL="363538" indent="-363538">
              <a:lnSpc>
                <a:spcPct val="125000"/>
              </a:lnSpc>
            </a:pP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・微小歪みを拡大して</a:t>
            </a:r>
            <a:r>
              <a:rPr lang="ja-JP" altLang="en-US" sz="32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高精度計測</a:t>
            </a:r>
            <a:endParaRPr lang="en-US" altLang="ja-JP" sz="3200" b="1" dirty="0" smtClean="0">
              <a:solidFill>
                <a:srgbClr val="FF00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>
              <a:lnSpc>
                <a:spcPct val="125000"/>
              </a:lnSpc>
            </a:pP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・</a:t>
            </a:r>
            <a:r>
              <a:rPr lang="ja-JP" altLang="en-US" sz="32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電圧信号測定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により、</a:t>
            </a:r>
            <a:r>
              <a:rPr lang="ja-JP" altLang="en-US" sz="32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高速</a:t>
            </a:r>
            <a:r>
              <a:rPr lang="ja-JP" altLang="en-US" sz="32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計測</a:t>
            </a:r>
            <a:endParaRPr lang="en-US" altLang="ja-JP" sz="3200" b="1" dirty="0" smtClean="0">
              <a:solidFill>
                <a:srgbClr val="FF00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>
              <a:lnSpc>
                <a:spcPct val="125000"/>
              </a:lnSpc>
            </a:pP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・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静的ひずみ</a:t>
            </a:r>
            <a:r>
              <a:rPr lang="en-US" altLang="ja-JP" sz="3200" dirty="0" smtClean="0">
                <a:latin typeface="ヒラギノ丸ゴ ProN W4"/>
                <a:ea typeface="ヒラギノ丸ゴ ProN W4"/>
                <a:cs typeface="ヒラギノ丸ゴ ProN W4"/>
              </a:rPr>
              <a:t>&amp;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動的ひずみ評価し原理確認</a:t>
            </a:r>
            <a:endParaRPr lang="en-US" altLang="ja-JP" sz="3200" b="1" dirty="0" smtClean="0">
              <a:solidFill>
                <a:srgbClr val="FF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76400" y="1196752"/>
            <a:ext cx="6553200" cy="1302921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ja-JP" altLang="en-US" sz="3200" b="1" dirty="0" smtClean="0">
                <a:latin typeface="ヒラギノ丸ゴ ProN W4"/>
                <a:ea typeface="ヒラギノ丸ゴ ProN W4"/>
                <a:cs typeface="ヒラギノ丸ゴ ProN W4"/>
              </a:rPr>
              <a:t>ファイバー光コム共振器を用いた</a:t>
            </a:r>
            <a:endParaRPr lang="en-US" altLang="ja-JP" sz="3200" b="1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>
              <a:lnSpc>
                <a:spcPct val="125000"/>
              </a:lnSpc>
            </a:pPr>
            <a:r>
              <a:rPr lang="ja-JP" altLang="en-US" sz="3200" b="1" dirty="0" smtClean="0">
                <a:latin typeface="ヒラギノ丸ゴ ProN W4"/>
                <a:ea typeface="ヒラギノ丸ゴ ProN W4"/>
                <a:cs typeface="ヒラギノ丸ゴ ProN W4"/>
              </a:rPr>
              <a:t>音響波センサーの開発</a:t>
            </a:r>
            <a:endParaRPr lang="en-US" altLang="ja-JP" sz="3200" b="1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85770" y="2590800"/>
            <a:ext cx="5486630" cy="584776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光音響イメージングの高度化</a:t>
            </a:r>
            <a:endParaRPr kumimoji="1" lang="ja-JP" altLang="en-US" sz="3200" dirty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9933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318" y="332656"/>
            <a:ext cx="100160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歪みセンシング光コム</a:t>
            </a:r>
            <a:r>
              <a:rPr lang="en-US" altLang="ja-JP" sz="4400" dirty="0" smtClean="0"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静的歪み</a:t>
            </a:r>
            <a:r>
              <a:rPr lang="en-US" altLang="ja-JP" sz="4400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lang="ja-JP" altLang="en-US" sz="44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2800" dirty="0" smtClean="0"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f</a:t>
            </a:r>
            <a:r>
              <a:rPr lang="en-US" altLang="ja-JP" sz="2800" b="1" baseline="-25000" dirty="0" err="1" smtClean="0">
                <a:latin typeface="ヒラギノ丸ゴ ProN W4"/>
                <a:ea typeface="ヒラギノ丸ゴ ProN W4"/>
                <a:cs typeface="ヒラギノ丸ゴ ProN W4"/>
              </a:rPr>
              <a:t>rep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安定化モード同期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Er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ファイバーレーザー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lang="ja-JP" altLang="en-US" sz="2800" b="1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13504"/>
            <a:ext cx="7772400" cy="494449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 rot="5400000">
            <a:off x="5158320" y="4863570"/>
            <a:ext cx="6096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14397" y="5184559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 smtClean="0"/>
              <a:t>固定</a:t>
            </a:r>
            <a:endParaRPr lang="en-US" altLang="ja-JP" sz="1600" b="1" dirty="0" smtClean="0"/>
          </a:p>
          <a:p>
            <a:pPr algn="ctr"/>
            <a:r>
              <a:rPr kumimoji="1" lang="ja-JP" altLang="en-US" sz="1600" b="1" dirty="0" smtClean="0"/>
              <a:t>ステージ</a:t>
            </a:r>
            <a:endParaRPr kumimoji="1" lang="ja-JP" altLang="en-US" sz="1600" b="1" dirty="0"/>
          </a:p>
        </p:txBody>
      </p:sp>
      <p:sp>
        <p:nvSpPr>
          <p:cNvPr id="14" name="正方形/長方形 13"/>
          <p:cNvSpPr/>
          <p:nvPr/>
        </p:nvSpPr>
        <p:spPr>
          <a:xfrm rot="5400000">
            <a:off x="4417588" y="4861559"/>
            <a:ext cx="609600" cy="15642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14800" y="5171329"/>
            <a:ext cx="10396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 smtClean="0"/>
              <a:t>移動</a:t>
            </a:r>
            <a:r>
              <a:rPr lang="en-US" altLang="ja-JP" sz="1600" b="1" dirty="0" smtClean="0"/>
              <a:t>(</a:t>
            </a:r>
            <a:r>
              <a:rPr lang="en-US" altLang="ja-JP" sz="1600" b="1" dirty="0" err="1" smtClean="0"/>
              <a:t>μm</a:t>
            </a:r>
            <a:r>
              <a:rPr lang="en-US" altLang="ja-JP" sz="1600" b="1" dirty="0" smtClean="0"/>
              <a:t>)</a:t>
            </a:r>
          </a:p>
          <a:p>
            <a:pPr algn="ctr"/>
            <a:r>
              <a:rPr kumimoji="1" lang="ja-JP" altLang="en-US" sz="1600" b="1" dirty="0" smtClean="0"/>
              <a:t>ステージ</a:t>
            </a:r>
            <a:endParaRPr kumimoji="1" lang="ja-JP" altLang="en-US" sz="1600" b="1" dirty="0"/>
          </a:p>
        </p:txBody>
      </p:sp>
      <p:sp>
        <p:nvSpPr>
          <p:cNvPr id="16" name="左右矢印 15"/>
          <p:cNvSpPr/>
          <p:nvPr/>
        </p:nvSpPr>
        <p:spPr>
          <a:xfrm>
            <a:off x="4466160" y="4810650"/>
            <a:ext cx="521775" cy="2286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114800" y="4495801"/>
            <a:ext cx="1828800" cy="121920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01347" y="5802868"/>
            <a:ext cx="348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静的</a:t>
            </a:r>
            <a:r>
              <a:rPr lang="en-US" altLang="ja-JP" sz="1800" b="1" dirty="0" smtClean="0">
                <a:solidFill>
                  <a:srgbClr val="FF0000"/>
                </a:solidFill>
                <a:latin typeface=""/>
                <a:cs typeface=""/>
              </a:rPr>
              <a:t>/</a:t>
            </a:r>
            <a:r>
              <a:rPr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マクロ歪み用機械ステージ</a:t>
            </a:r>
            <a:endParaRPr kumimoji="1" lang="ja-JP" altLang="en-US" sz="1800" b="1" dirty="0">
              <a:solidFill>
                <a:srgbClr val="FF0000"/>
              </a:solidFill>
              <a:latin typeface=""/>
              <a:cs typeface="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65830" y="3670830"/>
            <a:ext cx="93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 smtClean="0"/>
              <a:t>Monitor</a:t>
            </a:r>
            <a:endParaRPr kumimoji="1" lang="ja-JP" altLang="en-US" sz="16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126325" y="4400490"/>
            <a:ext cx="2031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0000FF"/>
                </a:solidFill>
                <a:latin typeface=""/>
                <a:cs typeface=""/>
              </a:rPr>
              <a:t>静的</a:t>
            </a:r>
            <a:r>
              <a:rPr kumimoji="1" lang="ja-JP" altLang="en-US" b="1" dirty="0" smtClean="0">
                <a:solidFill>
                  <a:srgbClr val="0000FF"/>
                </a:solidFill>
                <a:latin typeface=""/>
                <a:cs typeface=""/>
              </a:rPr>
              <a:t>歪み</a:t>
            </a:r>
            <a:r>
              <a:rPr lang="ja-JP" altLang="en-US" b="1" dirty="0" smtClean="0">
                <a:solidFill>
                  <a:srgbClr val="0000FF"/>
                </a:solidFill>
                <a:latin typeface=""/>
                <a:cs typeface=""/>
              </a:rPr>
              <a:t>計測</a:t>
            </a:r>
            <a:endParaRPr kumimoji="1" lang="en-US" altLang="ja-JP" b="1" dirty="0" smtClean="0">
              <a:solidFill>
                <a:srgbClr val="0000FF"/>
              </a:solidFill>
              <a:latin typeface=""/>
              <a:cs typeface="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rot="10800000">
            <a:off x="1752600" y="4230690"/>
            <a:ext cx="381000" cy="1588"/>
          </a:xfrm>
          <a:prstGeom prst="line">
            <a:avLst/>
          </a:prstGeom>
          <a:ln w="25400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0" y="4038600"/>
            <a:ext cx="1778303" cy="369332"/>
          </a:xfrm>
          <a:prstGeom prst="rect">
            <a:avLst/>
          </a:prstGeom>
          <a:solidFill>
            <a:srgbClr val="0000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schemeClr val="bg1"/>
                </a:solidFill>
              </a:rPr>
              <a:t>Oscilloscope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-7971" y="404664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静的歪み計測（１）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0472" y="1196752"/>
            <a:ext cx="4852610" cy="49244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マクロ歪み計測＠機械ステージ</a:t>
            </a:r>
            <a:endParaRPr lang="en-US" altLang="ja-JP" sz="26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956512" y="1196752"/>
            <a:ext cx="3187488" cy="49244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微小歪み計測＠</a:t>
            </a:r>
            <a:r>
              <a:rPr lang="en-US" altLang="ja-JP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PZT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4488" y="1700808"/>
            <a:ext cx="4507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歪み印可範囲：</a:t>
            </a:r>
            <a:r>
              <a:rPr lang="en-US" altLang="ja-JP" dirty="0" smtClean="0"/>
              <a:t>100mm</a:t>
            </a:r>
            <a:r>
              <a:rPr lang="ja-JP" altLang="en-US" dirty="0" smtClean="0"/>
              <a:t>、分解能</a:t>
            </a:r>
            <a:r>
              <a:rPr lang="en-US" altLang="ja-JP" dirty="0" smtClean="0"/>
              <a:t>10µm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17094" y="1700808"/>
            <a:ext cx="443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歪み印可範囲：</a:t>
            </a:r>
            <a:r>
              <a:rPr lang="en-US" altLang="ja-JP" dirty="0" smtClean="0"/>
              <a:t>20m</a:t>
            </a:r>
            <a:r>
              <a:rPr kumimoji="1" lang="en-US" altLang="ja-JP" dirty="0" smtClean="0"/>
              <a:t>m</a:t>
            </a:r>
            <a:r>
              <a:rPr lang="ja-JP" altLang="en-US" dirty="0" smtClean="0"/>
              <a:t>、分解能</a:t>
            </a:r>
            <a:r>
              <a:rPr lang="en-US" altLang="ja-JP" dirty="0" smtClean="0"/>
              <a:t>0.1µm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5800" y="2133600"/>
            <a:ext cx="3888432" cy="224676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PZT</a:t>
            </a:r>
            <a:r>
              <a:rPr lang="ja-JP" altLang="en-US" dirty="0" smtClean="0">
                <a:solidFill>
                  <a:srgbClr val="FF0000"/>
                </a:solidFill>
              </a:rPr>
              <a:t>制御電圧</a:t>
            </a:r>
            <a:r>
              <a:rPr lang="en-US" altLang="ja-JP" dirty="0" smtClean="0">
                <a:solidFill>
                  <a:srgbClr val="FF0000"/>
                </a:solidFill>
              </a:rPr>
              <a:t>2.5V</a:t>
            </a:r>
            <a:r>
              <a:rPr lang="ja-JP" altLang="en-US" dirty="0" smtClean="0">
                <a:solidFill>
                  <a:srgbClr val="FF0000"/>
                </a:solidFill>
              </a:rPr>
              <a:t>変化時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</a:rPr>
              <a:t>枚前のグラフより</a:t>
            </a:r>
            <a:r>
              <a:rPr lang="en-US" altLang="ja-JP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altLang="ja-JP" dirty="0" err="1" smtClean="0">
                <a:solidFill>
                  <a:srgbClr val="FF0000"/>
                </a:solidFill>
              </a:rPr>
              <a:t>Frep</a:t>
            </a:r>
            <a:r>
              <a:rPr lang="ja-JP" altLang="en-US" dirty="0" smtClean="0">
                <a:solidFill>
                  <a:srgbClr val="FF0000"/>
                </a:solidFill>
              </a:rPr>
              <a:t>変化は</a:t>
            </a:r>
            <a:r>
              <a:rPr lang="en-US" altLang="ja-JP" dirty="0" smtClean="0">
                <a:solidFill>
                  <a:srgbClr val="FF0000"/>
                </a:solidFill>
              </a:rPr>
              <a:t>12Hz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積層</a:t>
            </a:r>
            <a:r>
              <a:rPr lang="en-US" altLang="ja-JP" dirty="0" smtClean="0">
                <a:solidFill>
                  <a:srgbClr val="FF0000"/>
                </a:solidFill>
              </a:rPr>
              <a:t>PZT0V</a:t>
            </a:r>
            <a:r>
              <a:rPr lang="ja-JP" altLang="en-US" dirty="0" smtClean="0">
                <a:solidFill>
                  <a:srgbClr val="FF0000"/>
                </a:solidFill>
              </a:rPr>
              <a:t>から</a:t>
            </a:r>
            <a:r>
              <a:rPr lang="en-US" altLang="ja-JP" dirty="0" smtClean="0">
                <a:solidFill>
                  <a:srgbClr val="FF0000"/>
                </a:solidFill>
              </a:rPr>
              <a:t>90V</a:t>
            </a:r>
            <a:r>
              <a:rPr lang="ja-JP" altLang="en-US" dirty="0" smtClean="0">
                <a:solidFill>
                  <a:srgbClr val="FF0000"/>
                </a:solidFill>
              </a:rPr>
              <a:t>変化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変位量</a:t>
            </a:r>
            <a:r>
              <a:rPr lang="en-US" altLang="ja-JP" dirty="0" smtClean="0">
                <a:solidFill>
                  <a:srgbClr val="FF0000"/>
                </a:solidFill>
              </a:rPr>
              <a:t>=12μm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</p:txBody>
      </p:sp>
      <p:pic>
        <p:nvPicPr>
          <p:cNvPr id="15" name="図 14" descr="マクロ歪み計測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122840"/>
            <a:ext cx="4495801" cy="4735160"/>
          </a:xfrm>
          <a:prstGeom prst="rect">
            <a:avLst/>
          </a:prstGeom>
        </p:spPr>
      </p:pic>
      <p:pic>
        <p:nvPicPr>
          <p:cNvPr id="17" name="図 16" descr="マクロ歪み計測PZT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133600"/>
            <a:ext cx="4568308" cy="47244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317594" y="5229200"/>
            <a:ext cx="2027894" cy="95410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歪み感度</a:t>
            </a:r>
            <a:endParaRPr lang="en-US" altLang="ja-JP" sz="2800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281 mV/µm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徳大スライドテーマ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徳大スライドテーマ</Template>
  <TotalTime>187410</TotalTime>
  <Words>1224</Words>
  <Application>Microsoft Macintosh PowerPoint</Application>
  <PresentationFormat>A4 210x297 mm</PresentationFormat>
  <Paragraphs>205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徳大スライドテーマ</vt:lpstr>
      <vt:lpstr>光音響イメージングのためのファイバー 光コム型音響波センサーに関する基礎研究   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オール光ファイバー型 THzスペクトラムアナライザーの開発</dc:title>
  <dc:creator>Owner</dc:creator>
  <cp:lastModifiedBy>yasui</cp:lastModifiedBy>
  <cp:revision>451</cp:revision>
  <cp:lastPrinted>2015-03-31T10:08:57Z</cp:lastPrinted>
  <dcterms:created xsi:type="dcterms:W3CDTF">2015-10-29T03:59:43Z</dcterms:created>
  <dcterms:modified xsi:type="dcterms:W3CDTF">2015-12-21T23:15:25Z</dcterms:modified>
</cp:coreProperties>
</file>