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Microsoft___2.bin" ContentType="application/vnd.openxmlformats-officedocument.oleObject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38" r:id="rId4"/>
    <p:sldId id="344" r:id="rId5"/>
    <p:sldId id="345" r:id="rId6"/>
    <p:sldId id="346" r:id="rId7"/>
    <p:sldId id="317" r:id="rId8"/>
    <p:sldId id="357" r:id="rId9"/>
    <p:sldId id="347" r:id="rId10"/>
    <p:sldId id="348" r:id="rId11"/>
    <p:sldId id="356" r:id="rId12"/>
    <p:sldId id="358" r:id="rId13"/>
    <p:sldId id="360" r:id="rId14"/>
    <p:sldId id="359" r:id="rId15"/>
    <p:sldId id="361" r:id="rId16"/>
    <p:sldId id="362" r:id="rId17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B06BA"/>
    <a:srgbClr val="00FF00"/>
    <a:srgbClr val="00FFFF"/>
    <a:srgbClr val="FFCC66"/>
    <a:srgbClr val="FF3300"/>
    <a:srgbClr val="FFFF29"/>
    <a:srgbClr val="CCCC00"/>
    <a:srgbClr val="FF0066"/>
    <a:srgbClr val="008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194" autoAdjust="0"/>
    <p:restoredTop sz="76993" autoAdjust="0"/>
  </p:normalViewPr>
  <p:slideViewPr>
    <p:cSldViewPr>
      <p:cViewPr varScale="1">
        <p:scale>
          <a:sx n="98" d="100"/>
          <a:sy n="98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DE150-F199-AA46-BB6E-766712439AC2}" type="datetimeFigureOut">
              <a:rPr lang="ja-JP" altLang="en-US" smtClean="0"/>
              <a:pPr/>
              <a:t>16.2.29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B4B32-3F4F-8045-8035-B7D6FC8F6FA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089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633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6775C01A-4C3E-4AC6-B8D0-B4975369D9A7}" type="datetimeFigureOut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797" tIns="45898" rIns="91797" bIns="4589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40D39702-0B99-4043-A464-4D00F8E453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25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近年、超音波による生体イメージングとして、光音響イメージングという手法が注目されています。</a:t>
            </a:r>
            <a:endParaRPr kumimoji="1" lang="en-US" altLang="ja-JP" dirty="0" smtClean="0"/>
          </a:p>
          <a:p>
            <a:r>
              <a:rPr kumimoji="1" lang="ja-JP" altLang="en-US" baseline="0" dirty="0" smtClean="0"/>
              <a:t>皮膚表面から深さ方向のモデル図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血管中のヘモグロビンがレーザーを吸収し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深部</a:t>
            </a:r>
            <a:r>
              <a:rPr kumimoji="1" lang="en-US" altLang="ja-JP" baseline="0" dirty="0" smtClean="0"/>
              <a:t>(</a:t>
            </a:r>
            <a:r>
              <a:rPr kumimoji="1" lang="ja-JP" altLang="en-US" baseline="0" dirty="0" smtClean="0"/>
              <a:t>数</a:t>
            </a:r>
            <a:r>
              <a:rPr kumimoji="1" lang="en-US" altLang="ja-JP" baseline="0" dirty="0" smtClean="0"/>
              <a:t>mm)</a:t>
            </a:r>
            <a:r>
              <a:rPr kumimoji="1" lang="ja-JP" altLang="en-US" baseline="0" dirty="0" smtClean="0"/>
              <a:t>を非犯襲、選択的にイメージングすることが可能です。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・光音響のメリット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超音波イメージングより空間分解能が高い　</a:t>
            </a:r>
            <a:r>
              <a:rPr kumimoji="1" lang="en-US" altLang="ja-JP" baseline="0" dirty="0" smtClean="0"/>
              <a:t>2</a:t>
            </a:r>
            <a:r>
              <a:rPr kumimoji="1" lang="ja-JP" altLang="en-US" baseline="0" dirty="0" smtClean="0"/>
              <a:t>倍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光イメージングより深部観察可能　</a:t>
            </a:r>
            <a:r>
              <a:rPr kumimoji="1" lang="en-US" altLang="ja-JP" baseline="0" dirty="0" smtClean="0"/>
              <a:t>2</a:t>
            </a:r>
            <a:r>
              <a:rPr kumimoji="1" lang="ja-JP" altLang="en-US" baseline="0" dirty="0" smtClean="0"/>
              <a:t>倍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ja-JP" altLang="en-US" baseline="0" dirty="0" smtClean="0"/>
              <a:t>皮膚を透過して表面化の組織と細胞に達する。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そこで吸収されたレーザーエネルギーは熱に変化し、それが超音波放射を開始する。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光にとって生体は高散乱体であるため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前提として、より深い部分を、より高い分解能で見たいというニーズがあります。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つの課題があります。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一つめはイメージングの深さ分解能です。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つは</a:t>
            </a:r>
            <a:r>
              <a:rPr kumimoji="1" lang="ja-JP" altLang="en-US" dirty="0" smtClean="0"/>
              <a:t>波長の長いレーザー、もうひとつは波長の短いレーザー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レーザーの波長を短くする必要がある。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センサーの高速周波数応答性が重要となります。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つめはセンサーの感度です。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超音波の周波数が高くなるほど、生体組織による減衰が大きくなり、超音波が弱くなる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つまり、深い場所を高分解能でイメージングするためには、高速応答性のある感度の良い超音波センサーが必要です。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しかし、従来超音波センサーとして使われている圧電素子は、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高速周波数応答性と高感度性を両立されることが難しいです。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そのため、超音波センサーが光音響イメージングの深部観察性や分解能のボトルネックとなっています。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超音波減衰の原因</a:t>
            </a:r>
            <a:endParaRPr kumimoji="1" lang="en-US" altLang="ja-JP" dirty="0" smtClean="0"/>
          </a:p>
          <a:p>
            <a:r>
              <a:rPr kumimoji="1" lang="ja-JP" altLang="en-US" dirty="0" smtClean="0"/>
              <a:t>吸収　摩擦と熱伝導</a:t>
            </a:r>
            <a:endParaRPr kumimoji="1" lang="en-US" altLang="ja-JP" dirty="0" smtClean="0"/>
          </a:p>
          <a:p>
            <a:r>
              <a:rPr kumimoji="1" lang="ja-JP" altLang="en-US" dirty="0" smtClean="0"/>
              <a:t>散乱</a:t>
            </a:r>
            <a:endParaRPr kumimoji="1" lang="en-US" altLang="ja-JP" dirty="0" smtClean="0"/>
          </a:p>
          <a:p>
            <a:r>
              <a:rPr kumimoji="1" lang="en-US" altLang="ja-JP" dirty="0" smtClean="0"/>
              <a:t>8.69αdB/m  http://web.tuat.ac.jp/~yamada/onkyo/chap10/chap10.html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軟組織中の代表的な減衰比例係数の値はおおよそ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～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1.0dB/(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cmMHz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なぜ、高周波程減衰するのか？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そこで本研究では、ひずみと超音波を周波数で検出する、あたらしいセンシングセンサーを提案します。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光ファイバーで構成されたリング型の共振器構造を持ちます。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黒い線は光ファイバーを示しています。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パルス化した際の強度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時間波形を示しており、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秒毎に立ち並ぶ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非常に安定したパルス列となります。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また、秒と逆数の関係である周波数</a:t>
            </a:r>
            <a:r>
              <a:rPr kumimoji="1" lang="en-US" altLang="ja-JP" dirty="0" err="1" smtClean="0"/>
              <a:t>frep</a:t>
            </a:r>
            <a:r>
              <a:rPr kumimoji="1" lang="en-US" altLang="ja-JP" dirty="0" smtClean="0"/>
              <a:t>[Hz]</a:t>
            </a:r>
            <a:r>
              <a:rPr kumimoji="1" lang="ja-JP" altLang="en-US" dirty="0" smtClean="0"/>
              <a:t>であらわすと</a:t>
            </a:r>
            <a:r>
              <a:rPr kumimoji="1" lang="en-US" altLang="ja-JP" dirty="0" smtClean="0"/>
              <a:t>1/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となります。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という周波数は、光の速度</a:t>
            </a:r>
            <a:r>
              <a:rPr kumimoji="1" lang="en-US" altLang="ja-JP" dirty="0" smtClean="0"/>
              <a:t>c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ファイバーの屈折率</a:t>
            </a:r>
            <a:r>
              <a:rPr kumimoji="1" lang="en-US" altLang="ja-JP" dirty="0" smtClean="0"/>
              <a:t>n</a:t>
            </a:r>
            <a:r>
              <a:rPr kumimoji="1" lang="ja-JP" altLang="en-US" dirty="0" err="1" smtClean="0"/>
              <a:t>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共振器中の偏光を調整する。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繰り返し周波数は長さで決まる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10ns</a:t>
            </a:r>
            <a:r>
              <a:rPr kumimoji="1" lang="ja-JP" altLang="en-US" dirty="0" smtClean="0"/>
              <a:t>間隔のパルス列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本研究のユニークな部分だと考えています。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光検出器で簡単に検出できる。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この場合、周波数を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桁の精度で計測しなくてはならず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9702-0B99-4043-A464-4D00F8E4531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22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13C07-F6FD-4979-BEB5-DBBD13120365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4E0F-19D3-47B4-B88E-BD8819C580BF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DB309-8C3E-494E-A52D-C077198AA3F2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215E1-5BDD-4DD1-99BD-34087891D2E5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6D229-8859-496D-B3A3-633C4FCF5E95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308304" y="65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5046A-D330-4A55-912F-41297A8112D1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C43CD-771C-47A9-A4BF-F9B6075F36DF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DCD0A-18A2-4DBD-B85C-5243115C2E76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9C56D-89F3-4B14-AD55-76705CF18B0E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E4DE1-FADD-426D-9337-219246DDB89E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8FD34-C748-4A98-96C8-ACDC30375404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5498A-E3B5-44E1-8591-5C4B3D8EA3A0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2FC6FCEF-D051-4AA7-988B-16CE0A550F1F}" type="datetime1">
              <a:rPr kumimoji="1" lang="ja-JP" altLang="en-US" smtClean="0"/>
              <a:pPr/>
              <a:t>16.2.29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3FF3DF26-328B-4716-84F0-C25D4142FB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382601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Tokushima</a:t>
            </a:r>
            <a:r>
              <a:rPr lang="en-US" altLang="ja-JP" sz="1800" b="1" i="1" baseline="0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 University</a:t>
            </a:r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,</a:t>
            </a:r>
            <a:r>
              <a:rPr lang="ja-JP" altLang="en-US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　</a:t>
            </a:r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Yasui lab.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__1.bin"/><Relationship Id="rId5" Type="http://schemas.openxmlformats.org/officeDocument/2006/relationships/oleObject" Target="../embeddings/Microsoft___2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592288"/>
          </a:xfrm>
        </p:spPr>
        <p:txBody>
          <a:bodyPr/>
          <a:lstStyle/>
          <a:p>
            <a:r>
              <a:rPr kumimoji="1" lang="ja-JP" altLang="en-US" b="1" dirty="0" smtClean="0"/>
              <a:t>ファイバー光コム共振器の構築と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ja-JP" altLang="en-US" b="1" dirty="0" smtClean="0"/>
              <a:t>それを用いたひずみ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超音波計測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に関する研究</a:t>
            </a:r>
            <a:endParaRPr kumimoji="1" lang="ja-JP" altLang="en-US" b="1" dirty="0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72008" y="5595516"/>
            <a:ext cx="9036496" cy="741784"/>
          </a:xfrm>
        </p:spPr>
        <p:txBody>
          <a:bodyPr/>
          <a:lstStyle/>
          <a:p>
            <a:r>
              <a:rPr lang="ja-JP" altLang="en-US" sz="4800" dirty="0" smtClean="0">
                <a:latin typeface="+mj-ea"/>
                <a:ea typeface="+mj-ea"/>
                <a:cs typeface="ＭＳ 明朝"/>
              </a:rPr>
              <a:t>小倉　隆志</a:t>
            </a:r>
            <a:endParaRPr lang="en-US" altLang="ja-JP" sz="4800" baseline="30000" dirty="0" smtClean="0">
              <a:latin typeface="+mj-ea"/>
              <a:ea typeface="+mj-ea"/>
              <a:cs typeface="ＭＳ 明朝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9000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年度修士論文公聴会 </a:t>
            </a:r>
            <a:r>
              <a:rPr kumimoji="1" lang="en-US" altLang="ja-JP" dirty="0" smtClean="0"/>
              <a:t>(2016.2.17)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K302</a:t>
            </a:r>
            <a:r>
              <a:rPr kumimoji="1" lang="ja-JP" altLang="en-US" dirty="0" smtClean="0"/>
              <a:t>講義室　</a:t>
            </a:r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0" y="3830216"/>
            <a:ext cx="9144000" cy="13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ＭＳ 明朝"/>
              </a:rPr>
              <a:t>徳島大学大学院先端技術科学教育部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ＭＳ 明朝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ＭＳ 明朝"/>
              </a:rPr>
              <a:t>知的力学システム工学専攻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ＭＳ 明朝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ＭＳ 明朝"/>
              </a:rPr>
              <a:t>機械創造システム工学コース　生産システム講座グループ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ＭＳ 明朝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kern="0" dirty="0" smtClean="0">
                <a:latin typeface="+mj-ea"/>
                <a:ea typeface="+mj-ea"/>
                <a:cs typeface="ＭＳ 明朝"/>
              </a:rPr>
              <a:t>安井研究室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ＭＳ 明朝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Strain and ultrasonic sensing with a fiber based optical comb cavity</a:t>
            </a:r>
            <a:endParaRPr lang="ja-JP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63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04800" y="4167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1138" y="1196753"/>
            <a:ext cx="3187488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微小歪み計測＠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0906" y="1700808"/>
            <a:ext cx="401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20m</a:t>
            </a:r>
            <a:r>
              <a:rPr kumimoji="1" lang="en-US" altLang="ja-JP" dirty="0" smtClean="0"/>
              <a:t>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0.1µm</a:t>
            </a:r>
            <a:endParaRPr kumimoji="1" lang="ja-JP" altLang="en-US" dirty="0"/>
          </a:p>
        </p:txBody>
      </p:sp>
      <p:pic>
        <p:nvPicPr>
          <p:cNvPr id="17" name="図 16" descr="マクロ歪み計測PZ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133600"/>
            <a:ext cx="4216900" cy="4724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998611" y="5229201"/>
            <a:ext cx="2029722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ひず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み感度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273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442913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実験結果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919075"/>
              </p:ext>
            </p:extLst>
          </p:nvPr>
        </p:nvGraphicFramePr>
        <p:xfrm>
          <a:off x="4541945" y="2238573"/>
          <a:ext cx="4041597" cy="37827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07796"/>
                <a:gridCol w="1833801"/>
              </a:tblGrid>
              <a:tr h="374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ひずみ感度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[mV/</a:t>
                      </a:r>
                      <a:r>
                        <a:rPr kumimoji="1" lang="en-US" altLang="ja-JP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7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電圧分解能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[mV]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7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最小変位量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kumimoji="1" lang="en-US" altLang="ja-JP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[nm]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ひずみ付加範囲</a:t>
                      </a:r>
                      <a:endParaRPr kumimoji="1" lang="en-US" altLang="ja-JP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en-US" altLang="ja-JP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(PZT)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[mm]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7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最小ひずみ量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[</a:t>
                      </a:r>
                      <a:r>
                        <a:rPr kumimoji="1" lang="en-US" altLang="ja-JP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60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ひずみ付加範囲</a:t>
                      </a:r>
                      <a:endParaRPr kumimoji="1" lang="en-US" altLang="ja-JP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en-US" altLang="ja-JP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共振器全体</a:t>
                      </a:r>
                      <a:r>
                        <a:rPr kumimoji="1" lang="en-US" altLang="ja-JP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[m]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7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最小ひずみ量</a:t>
                      </a:r>
                      <a:endParaRPr kumimoji="1" lang="en-US" altLang="ja-JP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理論値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[</a:t>
                      </a:r>
                      <a:r>
                        <a:rPr kumimoji="1" lang="en-US" altLang="ja-JP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nε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4932040" y="1424389"/>
            <a:ext cx="3166251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静的ひずみ計測評価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43399" y="6198342"/>
            <a:ext cx="40686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ひずみ計測の高感度化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04800" y="4167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動的歪み計測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8200" y="1260157"/>
            <a:ext cx="3175485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動的ひずみ計測結果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457201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実験結果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02360"/>
            <a:ext cx="4059207" cy="3860240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1085800" y="5859269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200Hz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までの動的ひずみ計測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→制御周波数応答性によって制限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0032" y="1732697"/>
            <a:ext cx="3927099" cy="375256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46953" y="1260157"/>
            <a:ext cx="3185487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制御</a:t>
            </a:r>
            <a:r>
              <a:rPr lang="ja-JP" altLang="en-US" sz="2600" dirty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系</a:t>
            </a:r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4579" y="3305436"/>
            <a:ext cx="835485" cy="46166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-3dB</a:t>
            </a:r>
          </a:p>
        </p:txBody>
      </p:sp>
      <p:cxnSp>
        <p:nvCxnSpPr>
          <p:cNvPr id="12" name="直線矢印コネクタ 11"/>
          <p:cNvCxnSpPr/>
          <p:nvPr/>
        </p:nvCxnSpPr>
        <p:spPr bwMode="auto">
          <a:xfrm flipV="1">
            <a:off x="7696882" y="3510163"/>
            <a:ext cx="0" cy="15750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5" name="右矢印 4"/>
          <p:cNvSpPr/>
          <p:nvPr/>
        </p:nvSpPr>
        <p:spPr bwMode="auto">
          <a:xfrm rot="2194883">
            <a:off x="7295498" y="4701079"/>
            <a:ext cx="341742" cy="31311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53349" y="4056823"/>
            <a:ext cx="205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Cutoff frequency</a:t>
            </a:r>
          </a:p>
          <a:p>
            <a:pPr algn="r"/>
            <a:r>
              <a:rPr lang="en-US" altLang="ja-JP" sz="2000" dirty="0" smtClean="0"/>
              <a:t>180Hz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990656" cy="1470025"/>
          </a:xfrm>
        </p:spPr>
        <p:txBody>
          <a:bodyPr/>
          <a:lstStyle/>
          <a:p>
            <a:r>
              <a:rPr lang="en-US" altLang="ja-JP" sz="4800" dirty="0" smtClean="0"/>
              <a:t>②</a:t>
            </a:r>
            <a:r>
              <a:rPr kumimoji="1" lang="ja-JP" altLang="en-US" sz="4800" dirty="0" smtClean="0"/>
              <a:t> </a:t>
            </a:r>
            <a:r>
              <a:rPr lang="ja-JP" altLang="en-US" sz="4800" dirty="0" smtClean="0"/>
              <a:t>超音波センシング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64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9120"/>
            <a:ext cx="9144000" cy="720080"/>
          </a:xfrm>
        </p:spPr>
        <p:txBody>
          <a:bodyPr/>
          <a:lstStyle/>
          <a:p>
            <a:r>
              <a:rPr lang="ja-JP" altLang="en-US" dirty="0" smtClean="0"/>
              <a:t>ミキシングによる超音波検出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175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原理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295400" y="5943600"/>
            <a:ext cx="6705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安定化制御の周波数応答に制限されない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→</a:t>
            </a:r>
            <a:r>
              <a:rPr lang="ja-JP" altLang="en-US" sz="2800" dirty="0" smtClean="0">
                <a:solidFill>
                  <a:srgbClr val="FF0000"/>
                </a:solidFill>
              </a:rPr>
              <a:t>高周波信号を計測可能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" y="1019944"/>
            <a:ext cx="9010799" cy="49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39" y="1916832"/>
            <a:ext cx="1854145" cy="10883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03" y="1056011"/>
            <a:ext cx="7593745" cy="5298319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2783161" y="6556017"/>
            <a:ext cx="2346502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457201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実験装置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9144000" cy="720080"/>
          </a:xfrm>
        </p:spPr>
        <p:txBody>
          <a:bodyPr/>
          <a:lstStyle/>
          <a:p>
            <a:r>
              <a:rPr lang="ja-JP" altLang="en-US" u="sng" dirty="0" smtClean="0"/>
              <a:t>超音波センシング</a:t>
            </a:r>
            <a:endParaRPr kumimoji="1" lang="ja-JP" altLang="en-US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552" y="6334780"/>
            <a:ext cx="86391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ミキシング信号</a:t>
            </a:r>
            <a:r>
              <a:rPr lang="en-US" altLang="ja-JP" sz="2800" dirty="0" smtClean="0">
                <a:solidFill>
                  <a:srgbClr val="FF0000"/>
                </a:solidFill>
              </a:rPr>
              <a:t>(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rep</a:t>
            </a:r>
            <a:r>
              <a:rPr lang="ja-JP" altLang="en-US" sz="2800" dirty="0" smtClean="0">
                <a:solidFill>
                  <a:srgbClr val="FF0000"/>
                </a:solidFill>
              </a:rPr>
              <a:t>と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ref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ja-JP" altLang="en-US" sz="2800" dirty="0" smtClean="0">
                <a:solidFill>
                  <a:srgbClr val="FF0000"/>
                </a:solidFill>
              </a:rPr>
              <a:t>の出力をモニタリングする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04800" y="4167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ヒラギノ丸ゴ ProN W4"/>
                <a:ea typeface="ヒラギノ丸ゴ ProN W4"/>
                <a:cs typeface="ヒラギノ丸ゴ ProN W4"/>
              </a:rPr>
              <a:t>超音波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計測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6172" y="1268760"/>
            <a:ext cx="3345788" cy="89255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RF</a:t>
            </a:r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スペクトル計測結果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超音波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(9MHz)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470743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実験結果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pic>
        <p:nvPicPr>
          <p:cNvPr id="150531" name="Picture 3" descr="超音波(9MHz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611272" cy="3710725"/>
          </a:xfrm>
          <a:prstGeom prst="rect">
            <a:avLst/>
          </a:prstGeom>
          <a:noFill/>
        </p:spPr>
      </p:pic>
      <p:sp>
        <p:nvSpPr>
          <p:cNvPr id="20" name="正方形/長方形 19"/>
          <p:cNvSpPr/>
          <p:nvPr/>
        </p:nvSpPr>
        <p:spPr>
          <a:xfrm>
            <a:off x="2862862" y="2860615"/>
            <a:ext cx="204568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ヒラギノ丸ゴ ProN W4"/>
                <a:ea typeface="ヒラギノ丸ゴ ProN W4"/>
                <a:cs typeface="ヒラギノ丸ゴ ProN W4"/>
              </a:rPr>
              <a:t>ピーク信号強度</a:t>
            </a:r>
            <a:r>
              <a:rPr lang="en-US" altLang="ja-JP" sz="20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sp>
        <p:nvSpPr>
          <p:cNvPr id="22" name="上矢印 21"/>
          <p:cNvSpPr/>
          <p:nvPr/>
        </p:nvSpPr>
        <p:spPr bwMode="auto">
          <a:xfrm rot="16200000">
            <a:off x="2667000" y="2895600"/>
            <a:ext cx="228600" cy="381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6800" y="6334780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超音波</a:t>
            </a:r>
            <a:r>
              <a:rPr lang="en-US" altLang="ja-JP" sz="2800" dirty="0" smtClean="0">
                <a:solidFill>
                  <a:srgbClr val="FF0000"/>
                </a:solidFill>
              </a:rPr>
              <a:t>(6〜12MHz)</a:t>
            </a:r>
            <a:r>
              <a:rPr lang="ja-JP" altLang="en-US" sz="2800" dirty="0" smtClean="0">
                <a:solidFill>
                  <a:srgbClr val="FF0000"/>
                </a:solidFill>
              </a:rPr>
              <a:t>を高</a:t>
            </a:r>
            <a:r>
              <a:rPr lang="en-US" altLang="ja-JP" sz="2800" dirty="0" smtClean="0">
                <a:solidFill>
                  <a:srgbClr val="FF0000"/>
                </a:solidFill>
              </a:rPr>
              <a:t>SN</a:t>
            </a:r>
            <a:r>
              <a:rPr lang="ja-JP" altLang="en-US" sz="2800" dirty="0" smtClean="0">
                <a:solidFill>
                  <a:srgbClr val="FF0000"/>
                </a:solidFill>
              </a:rPr>
              <a:t>比で計測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75856" y="4994215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ea typeface="ヒラギノ丸ゴ ProN W4"/>
                <a:cs typeface="Times New Roman" panose="02020603050405020304" pitchFamily="18" charset="0"/>
              </a:rPr>
              <a:t>Noise</a:t>
            </a:r>
            <a:r>
              <a:rPr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丸ゴ ProN W4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上矢印 24"/>
          <p:cNvSpPr/>
          <p:nvPr/>
        </p:nvSpPr>
        <p:spPr bwMode="auto">
          <a:xfrm rot="16200000">
            <a:off x="3048000" y="5029200"/>
            <a:ext cx="228600" cy="381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0174" y="2089755"/>
            <a:ext cx="4068290" cy="42039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533412" y="1219200"/>
            <a:ext cx="2832827" cy="89255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ピーク信号強度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超音波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(6〜12MHz)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0" y="466728"/>
            <a:ext cx="2286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まとめ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1295400"/>
            <a:ext cx="8153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</a:rPr>
              <a:t>光ファイバーコムの外乱</a:t>
            </a:r>
            <a:r>
              <a:rPr lang="en-US" altLang="ja-JP" sz="2800" dirty="0">
                <a:solidFill>
                  <a:srgbClr val="000000"/>
                </a:solidFill>
              </a:rPr>
              <a:t>/RF</a:t>
            </a:r>
            <a:r>
              <a:rPr lang="ja-JP" altLang="en-US" sz="2800" dirty="0">
                <a:solidFill>
                  <a:srgbClr val="000000"/>
                </a:solidFill>
              </a:rPr>
              <a:t>周波数変換機能を用いた</a:t>
            </a:r>
            <a:r>
              <a:rPr lang="ja-JP" altLang="en-US" sz="2800" dirty="0" smtClean="0">
                <a:solidFill>
                  <a:srgbClr val="000000"/>
                </a:solidFill>
              </a:rPr>
              <a:t>センシングセンサー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" y="2492896"/>
            <a:ext cx="8153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ひずみセンシング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・零位法に基づいた計測手法により、高感度化を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　実現</a:t>
            </a:r>
            <a:endParaRPr lang="en-US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032" y="4077072"/>
            <a:ext cx="8153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超音波センシング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・十数</a:t>
            </a:r>
            <a:r>
              <a:rPr lang="en-US" altLang="ja-JP" sz="2800" dirty="0" smtClean="0">
                <a:solidFill>
                  <a:srgbClr val="000000"/>
                </a:solidFill>
              </a:rPr>
              <a:t>MHz</a:t>
            </a:r>
            <a:r>
              <a:rPr lang="ja-JP" altLang="en-US" sz="2800" dirty="0" smtClean="0">
                <a:solidFill>
                  <a:srgbClr val="000000"/>
                </a:solidFill>
              </a:rPr>
              <a:t>の高周波超音波計測を実証</a:t>
            </a:r>
            <a:endParaRPr lang="en-US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312" y="5309134"/>
            <a:ext cx="8153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今後、光音響イメージングのセンサーとして用いることで、更なる</a:t>
            </a:r>
            <a:r>
              <a:rPr lang="ja-JP" altLang="en-US" sz="2800" dirty="0" smtClean="0">
                <a:solidFill>
                  <a:srgbClr val="FF0000"/>
                </a:solidFill>
              </a:rPr>
              <a:t>高分解能・深部イメージング</a:t>
            </a:r>
            <a:r>
              <a:rPr lang="ja-JP" altLang="en-US" sz="2800" dirty="0" smtClean="0">
                <a:solidFill>
                  <a:srgbClr val="000000"/>
                </a:solidFill>
              </a:rPr>
              <a:t>に期待される。</a:t>
            </a:r>
            <a:endParaRPr lang="en-US" altLang="ja-JP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1600200" y="5562600"/>
            <a:ext cx="1828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ja-JP" altLang="en-US" sz="2000" b="1" dirty="0" smtClean="0">
                <a:latin typeface="Arial" charset="0"/>
              </a:rPr>
              <a:t>生体組織</a:t>
            </a:r>
            <a:endParaRPr lang="en-US" altLang="ja-JP" sz="2000" b="1" dirty="0" smtClean="0">
              <a:latin typeface="Arial" charset="0"/>
            </a:endParaRPr>
          </a:p>
          <a:p>
            <a:pPr algn="ctr" eaLnBrk="1" hangingPunct="1"/>
            <a:r>
              <a:rPr lang="ja-JP" altLang="en-US" sz="2000" b="1" dirty="0" smtClean="0">
                <a:latin typeface="Arial" charset="0"/>
              </a:rPr>
              <a:t>断面模式図</a:t>
            </a:r>
            <a:endParaRPr lang="en-US" altLang="ja-JP" sz="2000" b="1" dirty="0">
              <a:latin typeface="Arial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73450" y="4543425"/>
            <a:ext cx="1371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ja-JP" altLang="en-US" b="1" dirty="0" smtClean="0">
                <a:latin typeface="Arial" charset="0"/>
              </a:rPr>
              <a:t>熱弾性</a:t>
            </a:r>
            <a:endParaRPr lang="en-US" altLang="ja-JP" b="1" dirty="0" smtClean="0">
              <a:latin typeface="Arial" charset="0"/>
            </a:endParaRPr>
          </a:p>
          <a:p>
            <a:pPr algn="ctr" eaLnBrk="1" hangingPunct="1"/>
            <a:r>
              <a:rPr lang="ja-JP" altLang="en-US" b="1" dirty="0" smtClean="0">
                <a:latin typeface="Arial" charset="0"/>
              </a:rPr>
              <a:t>膨張</a:t>
            </a:r>
            <a:endParaRPr lang="en-US" altLang="ja-JP" b="1" dirty="0"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9120"/>
            <a:ext cx="9144000" cy="720080"/>
          </a:xfrm>
        </p:spPr>
        <p:txBody>
          <a:bodyPr/>
          <a:lstStyle/>
          <a:p>
            <a:r>
              <a:rPr kumimoji="1" lang="ja-JP" altLang="en-US" sz="4000" u="sng" dirty="0" smtClean="0">
                <a:latin typeface="+mj-ea"/>
                <a:cs typeface="ＭＳ Ｐゴシック"/>
              </a:rPr>
              <a:t>超音波による生体イメージング</a:t>
            </a:r>
            <a:endParaRPr kumimoji="1" lang="ja-JP" altLang="en-US" sz="4000" u="sng" dirty="0">
              <a:latin typeface="+mj-ea"/>
              <a:cs typeface="ＭＳ Ｐゴシック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800600" y="5562600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US" altLang="ja-JP" sz="1400" b="1" dirty="0">
                <a:latin typeface="Times New Roman"/>
                <a:cs typeface="Times New Roman"/>
              </a:rPr>
              <a:t>Ref)</a:t>
            </a:r>
            <a:r>
              <a:rPr lang="en-US" altLang="ja-JP" sz="14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1400" b="1" dirty="0" err="1" smtClean="0">
                <a:latin typeface="Times New Roman"/>
                <a:cs typeface="Times New Roman"/>
              </a:rPr>
              <a:t>Zheng</a:t>
            </a:r>
            <a:r>
              <a:rPr lang="en-US" altLang="ja-JP" sz="1400" b="1" dirty="0" smtClean="0">
                <a:latin typeface="Times New Roman"/>
                <a:cs typeface="Times New Roman"/>
              </a:rPr>
              <a:t> HF </a:t>
            </a:r>
            <a:r>
              <a:rPr lang="en-US" altLang="ja-JP" sz="1400" b="1" i="1" dirty="0" smtClean="0">
                <a:latin typeface="Times New Roman"/>
                <a:cs typeface="Times New Roman"/>
              </a:rPr>
              <a:t>et al</a:t>
            </a:r>
            <a:r>
              <a:rPr lang="en-US" altLang="ja-JP" sz="1400" b="1" dirty="0" smtClean="0">
                <a:latin typeface="Times New Roman"/>
                <a:cs typeface="Times New Roman"/>
              </a:rPr>
              <a:t>., </a:t>
            </a:r>
          </a:p>
          <a:p>
            <a:pPr algn="l" eaLnBrk="1" hangingPunct="1"/>
            <a:r>
              <a:rPr lang="en-US" altLang="ja-JP" sz="1400" b="1" dirty="0" smtClean="0">
                <a:latin typeface="Times New Roman"/>
                <a:cs typeface="Times New Roman"/>
              </a:rPr>
              <a:t>Nature Biotech. 24, 848(2006)</a:t>
            </a:r>
            <a:r>
              <a:rPr lang="en-US" altLang="ja-JP" sz="1400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0" name="図 19" descr="スクリーンショット（2016-02-12 13.23.23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010025"/>
            <a:ext cx="2438399" cy="244616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754734" y="4103668"/>
            <a:ext cx="187466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ねずみの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皮膚がん</a:t>
            </a:r>
            <a:endParaRPr kumimoji="1" lang="ja-JP" altLang="en-US" sz="28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175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背景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42490" y="1219200"/>
            <a:ext cx="3430747" cy="52322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29"/>
                </a:solidFill>
                <a:latin typeface="+mn-ea"/>
                <a:cs typeface="ヒラギノ丸ゴ ProN W4"/>
              </a:rPr>
              <a:t>光音響イメージング</a:t>
            </a:r>
            <a:endParaRPr kumimoji="1" lang="ja-JP" altLang="en-US" sz="2800" b="1" dirty="0">
              <a:solidFill>
                <a:schemeClr val="bg1"/>
              </a:solidFill>
              <a:latin typeface="+mn-ea"/>
              <a:cs typeface="ヒラギノ丸ゴ ProN W4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rcRect b="25106"/>
          <a:stretch>
            <a:fillRect/>
          </a:stretch>
        </p:blipFill>
        <p:spPr>
          <a:xfrm>
            <a:off x="4816475" y="1781175"/>
            <a:ext cx="406977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1938516" y="1838980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+mn-ea"/>
                <a:cs typeface="ヒラギノ丸ゴ ProN W4"/>
              </a:rPr>
              <a:t>原理図</a:t>
            </a:r>
            <a:endParaRPr kumimoji="1" lang="ja-JP" altLang="en-US" sz="2800" dirty="0">
              <a:solidFill>
                <a:schemeClr val="bg1"/>
              </a:solidFill>
              <a:latin typeface="+mn-ea"/>
              <a:cs typeface="ヒラギノ丸ゴ ProN W4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905000" y="6356350"/>
            <a:ext cx="5791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Arial" charset="0"/>
              </a:rPr>
              <a:t>深部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ja-JP" altLang="en-US" sz="2800" b="1" dirty="0" smtClean="0">
                <a:solidFill>
                  <a:srgbClr val="FF0000"/>
                </a:solidFill>
                <a:latin typeface="Arial" charset="0"/>
              </a:rPr>
              <a:t>数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</a:rPr>
              <a:t>mm)</a:t>
            </a:r>
            <a:r>
              <a:rPr lang="ja-JP" altLang="en-US" sz="2800" b="1" dirty="0" smtClean="0">
                <a:solidFill>
                  <a:srgbClr val="FF0000"/>
                </a:solidFill>
                <a:latin typeface="Arial" charset="0"/>
              </a:rPr>
              <a:t>観察</a:t>
            </a:r>
            <a:r>
              <a:rPr lang="ja-JP" altLang="en-US" sz="2800" b="1" dirty="0" smtClean="0">
                <a:solidFill>
                  <a:srgbClr val="000000"/>
                </a:solidFill>
                <a:latin typeface="Arial" charset="0"/>
              </a:rPr>
              <a:t>、非侵襲、選択的</a:t>
            </a:r>
            <a:endParaRPr lang="en-US" altLang="ja-JP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62000" y="2530475"/>
            <a:ext cx="136815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ja-JP" altLang="en-US" b="1" dirty="0" smtClean="0">
                <a:solidFill>
                  <a:srgbClr val="00642D"/>
                </a:solidFill>
                <a:latin typeface="Arial" charset="0"/>
              </a:rPr>
              <a:t>レーザー入射</a:t>
            </a:r>
            <a:endParaRPr lang="en-US" altLang="ja-JP" b="1" dirty="0">
              <a:solidFill>
                <a:srgbClr val="00642D"/>
              </a:solidFill>
              <a:latin typeface="Arial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971800" y="2674203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ＭＳ Ｐゴシック"/>
                <a:ea typeface="ＭＳ Ｐゴシック"/>
                <a:cs typeface="ＭＳ Ｐゴシック"/>
              </a:rPr>
              <a:t>超音波検出</a:t>
            </a:r>
            <a:endParaRPr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1367735" y="3505200"/>
            <a:ext cx="2226365" cy="2133600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2743200" y="2971800"/>
            <a:ext cx="381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4" name="円弧 43"/>
          <p:cNvSpPr/>
          <p:nvPr/>
        </p:nvSpPr>
        <p:spPr bwMode="auto">
          <a:xfrm rot="16200000">
            <a:off x="2943226" y="2514600"/>
            <a:ext cx="914400" cy="914400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46" name="直線矢印コネクタ 45"/>
          <p:cNvCxnSpPr/>
          <p:nvPr/>
        </p:nvCxnSpPr>
        <p:spPr bwMode="auto">
          <a:xfrm rot="5400000">
            <a:off x="1104900" y="3695700"/>
            <a:ext cx="2057400" cy="1588"/>
          </a:xfrm>
          <a:prstGeom prst="straightConnector1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直線矢印コネクタ 48"/>
          <p:cNvCxnSpPr/>
          <p:nvPr/>
        </p:nvCxnSpPr>
        <p:spPr bwMode="auto">
          <a:xfrm rot="5400000" flipH="1" flipV="1">
            <a:off x="2239963" y="4191000"/>
            <a:ext cx="1371600" cy="158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0" name="直線矢印コネクタ 59"/>
          <p:cNvCxnSpPr/>
          <p:nvPr/>
        </p:nvCxnSpPr>
        <p:spPr bwMode="auto">
          <a:xfrm rot="5400000" flipH="1" flipV="1">
            <a:off x="115094" y="4229100"/>
            <a:ext cx="1447006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65" name="直線矢印コネクタ 64"/>
          <p:cNvCxnSpPr/>
          <p:nvPr/>
        </p:nvCxnSpPr>
        <p:spPr bwMode="auto">
          <a:xfrm rot="10800000">
            <a:off x="1371600" y="4724401"/>
            <a:ext cx="2209800" cy="276225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 rot="10800000" flipV="1">
            <a:off x="1371600" y="4876800"/>
            <a:ext cx="1066800" cy="457200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2" name="直線矢印コネクタ 71"/>
          <p:cNvCxnSpPr/>
          <p:nvPr/>
        </p:nvCxnSpPr>
        <p:spPr bwMode="auto">
          <a:xfrm rot="10800000" flipV="1">
            <a:off x="3200400" y="4743450"/>
            <a:ext cx="381000" cy="228600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直線矢印コネクタ 73"/>
          <p:cNvCxnSpPr/>
          <p:nvPr/>
        </p:nvCxnSpPr>
        <p:spPr bwMode="auto">
          <a:xfrm flipH="1" flipV="1">
            <a:off x="2819400" y="4921250"/>
            <a:ext cx="762000" cy="453172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01" name="図形グループ 100"/>
          <p:cNvGrpSpPr/>
          <p:nvPr/>
        </p:nvGrpSpPr>
        <p:grpSpPr>
          <a:xfrm>
            <a:off x="1513265" y="4037926"/>
            <a:ext cx="1915735" cy="1219874"/>
            <a:chOff x="-2253058" y="6794499"/>
            <a:chExt cx="1566907" cy="997753"/>
          </a:xfrm>
        </p:grpSpPr>
        <p:grpSp>
          <p:nvGrpSpPr>
            <p:cNvPr id="82" name="図形グループ 81"/>
            <p:cNvGrpSpPr/>
            <p:nvPr/>
          </p:nvGrpSpPr>
          <p:grpSpPr>
            <a:xfrm>
              <a:off x="-1689100" y="6794499"/>
              <a:ext cx="443753" cy="838200"/>
              <a:chOff x="-1447800" y="6858000"/>
              <a:chExt cx="685800" cy="1295400"/>
            </a:xfrm>
          </p:grpSpPr>
          <p:sp>
            <p:nvSpPr>
              <p:cNvPr id="77" name="円弧 76"/>
              <p:cNvSpPr/>
              <p:nvPr/>
            </p:nvSpPr>
            <p:spPr bwMode="auto">
              <a:xfrm>
                <a:off x="-1447800" y="685800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78" name="円弧 77"/>
              <p:cNvSpPr/>
              <p:nvPr/>
            </p:nvSpPr>
            <p:spPr bwMode="auto">
              <a:xfrm>
                <a:off x="-1447800" y="70675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79" name="円弧 78"/>
              <p:cNvSpPr/>
              <p:nvPr/>
            </p:nvSpPr>
            <p:spPr bwMode="auto">
              <a:xfrm>
                <a:off x="-1447800" y="75247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80" name="円弧 79"/>
              <p:cNvSpPr/>
              <p:nvPr/>
            </p:nvSpPr>
            <p:spPr bwMode="auto">
              <a:xfrm>
                <a:off x="-1447800" y="72961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rPr>
                  <a:t> </a:t>
                </a:r>
                <a:endParaRPr kumimoji="1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81" name="円弧 80"/>
              <p:cNvSpPr/>
              <p:nvPr/>
            </p:nvSpPr>
            <p:spPr bwMode="auto">
              <a:xfrm>
                <a:off x="-1447800" y="77533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grpSp>
          <p:nvGrpSpPr>
            <p:cNvPr id="89" name="図形グループ 88"/>
            <p:cNvGrpSpPr/>
            <p:nvPr/>
          </p:nvGrpSpPr>
          <p:grpSpPr>
            <a:xfrm rot="1984670">
              <a:off x="-1129904" y="6954052"/>
              <a:ext cx="443753" cy="838200"/>
              <a:chOff x="-1447800" y="6858000"/>
              <a:chExt cx="685800" cy="1295400"/>
            </a:xfrm>
          </p:grpSpPr>
          <p:sp>
            <p:nvSpPr>
              <p:cNvPr id="90" name="円弧 89"/>
              <p:cNvSpPr/>
              <p:nvPr/>
            </p:nvSpPr>
            <p:spPr bwMode="auto">
              <a:xfrm>
                <a:off x="-1447800" y="685800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1" name="円弧 90"/>
              <p:cNvSpPr/>
              <p:nvPr/>
            </p:nvSpPr>
            <p:spPr bwMode="auto">
              <a:xfrm>
                <a:off x="-1447800" y="70675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2" name="円弧 91"/>
              <p:cNvSpPr/>
              <p:nvPr/>
            </p:nvSpPr>
            <p:spPr bwMode="auto">
              <a:xfrm>
                <a:off x="-1447800" y="75247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3" name="円弧 92"/>
              <p:cNvSpPr/>
              <p:nvPr/>
            </p:nvSpPr>
            <p:spPr bwMode="auto">
              <a:xfrm>
                <a:off x="-1447800" y="72961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rPr>
                  <a:t> </a:t>
                </a:r>
                <a:endParaRPr kumimoji="1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4" name="円弧 93"/>
              <p:cNvSpPr/>
              <p:nvPr/>
            </p:nvSpPr>
            <p:spPr bwMode="auto">
              <a:xfrm>
                <a:off x="-1447800" y="77533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grpSp>
          <p:nvGrpSpPr>
            <p:cNvPr id="95" name="図形グループ 94"/>
            <p:cNvGrpSpPr/>
            <p:nvPr/>
          </p:nvGrpSpPr>
          <p:grpSpPr>
            <a:xfrm rot="19723363">
              <a:off x="-2253058" y="6912284"/>
              <a:ext cx="443753" cy="838200"/>
              <a:chOff x="-1447800" y="6858000"/>
              <a:chExt cx="685800" cy="1295400"/>
            </a:xfrm>
          </p:grpSpPr>
          <p:sp>
            <p:nvSpPr>
              <p:cNvPr id="96" name="円弧 95"/>
              <p:cNvSpPr/>
              <p:nvPr/>
            </p:nvSpPr>
            <p:spPr bwMode="auto">
              <a:xfrm>
                <a:off x="-1447800" y="685800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7" name="円弧 96"/>
              <p:cNvSpPr/>
              <p:nvPr/>
            </p:nvSpPr>
            <p:spPr bwMode="auto">
              <a:xfrm>
                <a:off x="-1447800" y="70675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8" name="円弧 97"/>
              <p:cNvSpPr/>
              <p:nvPr/>
            </p:nvSpPr>
            <p:spPr bwMode="auto">
              <a:xfrm>
                <a:off x="-1447800" y="75247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99" name="円弧 98"/>
              <p:cNvSpPr/>
              <p:nvPr/>
            </p:nvSpPr>
            <p:spPr bwMode="auto">
              <a:xfrm>
                <a:off x="-1447800" y="72961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rPr>
                  <a:t> </a:t>
                </a:r>
                <a:endParaRPr kumimoji="1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100" name="円弧 99"/>
              <p:cNvSpPr/>
              <p:nvPr/>
            </p:nvSpPr>
            <p:spPr bwMode="auto">
              <a:xfrm>
                <a:off x="-1447800" y="7753350"/>
                <a:ext cx="685800" cy="400050"/>
              </a:xfrm>
              <a:prstGeom prst="arc">
                <a:avLst>
                  <a:gd name="adj1" fmla="val 11142636"/>
                  <a:gd name="adj2" fmla="val 0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</p:grpSp>
      <p:sp>
        <p:nvSpPr>
          <p:cNvPr id="57" name="正方形/長方形 56"/>
          <p:cNvSpPr/>
          <p:nvPr/>
        </p:nvSpPr>
        <p:spPr>
          <a:xfrm>
            <a:off x="76200" y="401949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深さ数</a:t>
            </a:r>
            <a:r>
              <a:rPr lang="en-US" altLang="ja-JP" sz="20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mm</a:t>
            </a:r>
            <a:endParaRPr lang="ja-JP" altLang="en-US" sz="2000" b="1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角丸四角形 93"/>
          <p:cNvSpPr/>
          <p:nvPr/>
        </p:nvSpPr>
        <p:spPr bwMode="auto">
          <a:xfrm>
            <a:off x="152400" y="1447800"/>
            <a:ext cx="4191000" cy="2514600"/>
          </a:xfrm>
          <a:prstGeom prst="roundRect">
            <a:avLst>
              <a:gd name="adj" fmla="val 935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499120"/>
            <a:ext cx="9144000" cy="720080"/>
          </a:xfrm>
        </p:spPr>
        <p:txBody>
          <a:bodyPr/>
          <a:lstStyle/>
          <a:p>
            <a:r>
              <a:rPr lang="ja-JP" altLang="en-US" u="sng" dirty="0" smtClean="0"/>
              <a:t>超音波センサー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175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>
                <a:latin typeface="ヒラギノ丸ゴ Pro W4"/>
              </a:rPr>
              <a:t>課題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68" t="18519" r="2776" b="17988"/>
          <a:stretch>
            <a:fillRect/>
          </a:stretch>
        </p:blipFill>
        <p:spPr bwMode="auto">
          <a:xfrm>
            <a:off x="5302250" y="4307732"/>
            <a:ext cx="3352800" cy="17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648200" y="6027003"/>
            <a:ext cx="4419600" cy="830997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高感度、高速周波数応答性、</a:t>
            </a:r>
            <a:endParaRPr lang="en-US" altLang="ja-JP" sz="2400" dirty="0" smtClean="0">
              <a:solidFill>
                <a:schemeClr val="bg1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高精度化に課題</a:t>
            </a:r>
            <a:endParaRPr kumimoji="1" lang="ja-JP" altLang="en-US" sz="2400" dirty="0">
              <a:solidFill>
                <a:schemeClr val="bg1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5800" y="-914400"/>
            <a:ext cx="126188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光計測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03221" y="3886200"/>
            <a:ext cx="43645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PVDF(</a:t>
            </a:r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ポリフッ化ビニリデン</a:t>
            </a:r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3600" y="1295400"/>
            <a:ext cx="162095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圧電素子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28800" y="-685800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超音波の減衰</a:t>
            </a:r>
            <a:endParaRPr lang="en-US" altLang="ja-JP" sz="24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47800" y="1219200"/>
            <a:ext cx="17315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  <a:cs typeface="ヒラギノ丸ゴ ProN W4"/>
              </a:rPr>
              <a:t>空間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  <a:cs typeface="ヒラギノ丸ゴ ProN W4"/>
              </a:rPr>
              <a:t>分解能</a:t>
            </a:r>
            <a:endParaRPr kumimoji="1" lang="ja-JP" altLang="en-US" sz="2400" b="1" dirty="0">
              <a:solidFill>
                <a:srgbClr val="FF0000"/>
              </a:solidFill>
              <a:latin typeface="+mn-ea"/>
              <a:cs typeface="ヒラギノ丸ゴ ProN W4"/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>
            <a:off x="304801" y="5029200"/>
            <a:ext cx="1749287" cy="1676400"/>
            <a:chOff x="533400" y="1905000"/>
            <a:chExt cx="2226365" cy="2133600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33400" y="1905000"/>
              <a:ext cx="2226365" cy="2133600"/>
            </a:xfrm>
            <a:prstGeom prst="roundRect">
              <a:avLst/>
            </a:pr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 bwMode="auto">
            <a:xfrm rot="10800000">
              <a:off x="533400" y="3124200"/>
              <a:ext cx="2209800" cy="276225"/>
            </a:xfrm>
            <a:prstGeom prst="straightConnector1">
              <a:avLst/>
            </a:prstGeom>
            <a:noFill/>
            <a:ln w="1270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直線矢印コネクタ 40"/>
            <p:cNvCxnSpPr/>
            <p:nvPr/>
          </p:nvCxnSpPr>
          <p:spPr bwMode="auto">
            <a:xfrm rot="10800000" flipV="1">
              <a:off x="537265" y="3276600"/>
              <a:ext cx="1066800" cy="457200"/>
            </a:xfrm>
            <a:prstGeom prst="straightConnector1">
              <a:avLst/>
            </a:prstGeom>
            <a:noFill/>
            <a:ln w="1270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直線矢印コネクタ 41"/>
            <p:cNvCxnSpPr/>
            <p:nvPr/>
          </p:nvCxnSpPr>
          <p:spPr bwMode="auto">
            <a:xfrm rot="10800000" flipV="1">
              <a:off x="2366065" y="3143250"/>
              <a:ext cx="381000" cy="228600"/>
            </a:xfrm>
            <a:prstGeom prst="straightConnector1">
              <a:avLst/>
            </a:prstGeom>
            <a:noFill/>
            <a:ln w="1270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直線矢印コネクタ 42"/>
            <p:cNvCxnSpPr/>
            <p:nvPr/>
          </p:nvCxnSpPr>
          <p:spPr bwMode="auto">
            <a:xfrm rot="10800000">
              <a:off x="1985065" y="3321050"/>
              <a:ext cx="762000" cy="533400"/>
            </a:xfrm>
            <a:prstGeom prst="straightConnector1">
              <a:avLst/>
            </a:prstGeom>
            <a:noFill/>
            <a:ln w="1270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5" name="正方形/長方形 44"/>
          <p:cNvSpPr/>
          <p:nvPr/>
        </p:nvSpPr>
        <p:spPr bwMode="auto">
          <a:xfrm>
            <a:off x="1114426" y="4688010"/>
            <a:ext cx="247487" cy="3464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6" name="円弧 45"/>
          <p:cNvSpPr/>
          <p:nvPr/>
        </p:nvSpPr>
        <p:spPr bwMode="auto">
          <a:xfrm rot="16200000">
            <a:off x="1219201" y="4518025"/>
            <a:ext cx="412995" cy="412995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88" name="図形グループ 87"/>
          <p:cNvGrpSpPr/>
          <p:nvPr/>
        </p:nvGrpSpPr>
        <p:grpSpPr>
          <a:xfrm>
            <a:off x="793751" y="5181600"/>
            <a:ext cx="838200" cy="793751"/>
            <a:chOff x="2971800" y="2559050"/>
            <a:chExt cx="838200" cy="793751"/>
          </a:xfrm>
        </p:grpSpPr>
        <p:sp>
          <p:nvSpPr>
            <p:cNvPr id="83" name="円弧 82"/>
            <p:cNvSpPr/>
            <p:nvPr/>
          </p:nvSpPr>
          <p:spPr bwMode="auto">
            <a:xfrm>
              <a:off x="3079750" y="2940050"/>
              <a:ext cx="609600" cy="152400"/>
            </a:xfrm>
            <a:prstGeom prst="arc">
              <a:avLst>
                <a:gd name="adj1" fmla="val 11142636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5" name="円弧 84"/>
            <p:cNvSpPr/>
            <p:nvPr/>
          </p:nvSpPr>
          <p:spPr bwMode="auto">
            <a:xfrm>
              <a:off x="2971800" y="3146719"/>
              <a:ext cx="838200" cy="206082"/>
            </a:xfrm>
            <a:prstGeom prst="arc">
              <a:avLst>
                <a:gd name="adj1" fmla="val 11142636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6" name="円弧 85"/>
            <p:cNvSpPr/>
            <p:nvPr/>
          </p:nvSpPr>
          <p:spPr bwMode="auto">
            <a:xfrm>
              <a:off x="3152775" y="2743200"/>
              <a:ext cx="457200" cy="114300"/>
            </a:xfrm>
            <a:prstGeom prst="arc">
              <a:avLst>
                <a:gd name="adj1" fmla="val 11142636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7" name="円弧 86"/>
            <p:cNvSpPr/>
            <p:nvPr/>
          </p:nvSpPr>
          <p:spPr bwMode="auto">
            <a:xfrm>
              <a:off x="3276600" y="2559050"/>
              <a:ext cx="228600" cy="76200"/>
            </a:xfrm>
            <a:prstGeom prst="arc">
              <a:avLst>
                <a:gd name="adj1" fmla="val 11142636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-457200" y="-1066800"/>
            <a:ext cx="1980029" cy="52322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☆</a:t>
            </a:r>
            <a:r>
              <a:rPr lang="ja-JP" altLang="en-US" sz="2800" dirty="0" smtClean="0">
                <a:solidFill>
                  <a:schemeClr val="bg1"/>
                </a:solidFill>
              </a:rPr>
              <a:t>高感度化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638800" y="-1219200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センサーの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感度</a:t>
            </a:r>
            <a:endParaRPr kumimoji="1" lang="ja-JP" altLang="en-US" sz="2400" dirty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6" name="角丸四角形 95"/>
          <p:cNvSpPr/>
          <p:nvPr/>
        </p:nvSpPr>
        <p:spPr bwMode="auto">
          <a:xfrm>
            <a:off x="104775" y="4279900"/>
            <a:ext cx="4314825" cy="2514600"/>
          </a:xfrm>
          <a:prstGeom prst="roundRect">
            <a:avLst>
              <a:gd name="adj" fmla="val 935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800600" y="1824335"/>
            <a:ext cx="40928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PZT(</a:t>
            </a:r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チタン酸ジルコン酸鉛</a:t>
            </a:r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98" name="図 97" descr="img1.jpg"/>
          <p:cNvPicPr>
            <a:picLocks noChangeAspect="1"/>
          </p:cNvPicPr>
          <p:nvPr/>
        </p:nvPicPr>
        <p:blipFill>
          <a:blip r:embed="rId4"/>
          <a:srcRect l="4959" t="17270" b="19572"/>
          <a:stretch>
            <a:fillRect/>
          </a:stretch>
        </p:blipFill>
        <p:spPr>
          <a:xfrm>
            <a:off x="4894461" y="2254250"/>
            <a:ext cx="3912989" cy="1600200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>
            <a:off x="2071568" y="4419600"/>
            <a:ext cx="231371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超音波の減衰率は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,</a:t>
            </a:r>
          </a:p>
          <a:p>
            <a:r>
              <a:rPr lang="ja-JP" altLang="en-US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超音波の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周波数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に</a:t>
            </a:r>
            <a:endParaRPr lang="en-US" altLang="ja-JP" sz="2000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依存</a:t>
            </a:r>
            <a:endParaRPr kumimoji="1" lang="ja-JP" altLang="en-US" sz="2000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133600" y="5715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高分解能計測には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,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高感度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超音波</a:t>
            </a:r>
            <a:endParaRPr kumimoji="1" lang="en-US" altLang="ja-JP" sz="2000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kumimoji="1" lang="ja-JP" altLang="en-US" sz="20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センサー</a:t>
            </a:r>
            <a:r>
              <a:rPr kumimoji="1" lang="ja-JP" altLang="en-US" sz="2000" dirty="0" smtClean="0">
                <a:latin typeface="ヒラギノ丸ゴ ProN W4"/>
                <a:ea typeface="ヒラギノ丸ゴ ProN W4"/>
                <a:cs typeface="ヒラギノ丸ゴ ProN W4"/>
              </a:rPr>
              <a:t>が重要</a:t>
            </a:r>
            <a:endParaRPr kumimoji="1" lang="ja-JP" alt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2" name="下矢印 101"/>
          <p:cNvSpPr/>
          <p:nvPr/>
        </p:nvSpPr>
        <p:spPr bwMode="auto">
          <a:xfrm>
            <a:off x="3048000" y="5298567"/>
            <a:ext cx="256032" cy="36880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304800" y="1752600"/>
            <a:ext cx="1749287" cy="1676400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05" name="直線矢印コネクタ 104"/>
          <p:cNvCxnSpPr/>
          <p:nvPr/>
        </p:nvCxnSpPr>
        <p:spPr bwMode="auto">
          <a:xfrm rot="10800000">
            <a:off x="304800" y="2710543"/>
            <a:ext cx="1736272" cy="217034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" name="直線矢印コネクタ 105"/>
          <p:cNvCxnSpPr/>
          <p:nvPr/>
        </p:nvCxnSpPr>
        <p:spPr bwMode="auto">
          <a:xfrm rot="10800000" flipV="1">
            <a:off x="307837" y="2830286"/>
            <a:ext cx="838200" cy="359229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" name="直線矢印コネクタ 106"/>
          <p:cNvCxnSpPr/>
          <p:nvPr/>
        </p:nvCxnSpPr>
        <p:spPr bwMode="auto">
          <a:xfrm rot="10800000" flipV="1">
            <a:off x="1744751" y="2725511"/>
            <a:ext cx="299357" cy="179614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" name="直線矢印コネクタ 107"/>
          <p:cNvCxnSpPr/>
          <p:nvPr/>
        </p:nvCxnSpPr>
        <p:spPr bwMode="auto">
          <a:xfrm rot="10800000">
            <a:off x="1445394" y="2865211"/>
            <a:ext cx="598714" cy="419100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" name="直線矢印コネクタ 114"/>
          <p:cNvCxnSpPr/>
          <p:nvPr/>
        </p:nvCxnSpPr>
        <p:spPr bwMode="auto">
          <a:xfrm rot="10800000">
            <a:off x="304800" y="2221365"/>
            <a:ext cx="1736272" cy="217034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" name="直線矢印コネクタ 116"/>
          <p:cNvCxnSpPr/>
          <p:nvPr/>
        </p:nvCxnSpPr>
        <p:spPr bwMode="auto">
          <a:xfrm rot="16200000" flipH="1">
            <a:off x="419100" y="2019300"/>
            <a:ext cx="304800" cy="228600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4" name="直線矢印コネクタ 123"/>
          <p:cNvCxnSpPr/>
          <p:nvPr/>
        </p:nvCxnSpPr>
        <p:spPr bwMode="auto">
          <a:xfrm rot="5400000">
            <a:off x="267494" y="2460625"/>
            <a:ext cx="1905000" cy="1588"/>
          </a:xfrm>
          <a:prstGeom prst="straightConnector1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7" name="テキスト ボックス 126"/>
          <p:cNvSpPr txBox="1"/>
          <p:nvPr/>
        </p:nvSpPr>
        <p:spPr>
          <a:xfrm>
            <a:off x="107950" y="34860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  <a:cs typeface="ヒラギノ丸ゴ ProN W4"/>
              </a:rPr>
              <a:t>センサーの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  <a:cs typeface="ヒラギノ丸ゴ ProN W4"/>
              </a:rPr>
              <a:t>高速周波数応答性</a:t>
            </a:r>
            <a:r>
              <a:rPr kumimoji="1" lang="ja-JP" altLang="en-US" sz="2000" dirty="0" smtClean="0">
                <a:latin typeface="+mn-ea"/>
                <a:cs typeface="ヒラギノ丸ゴ ProN W4"/>
              </a:rPr>
              <a:t>が重要</a:t>
            </a:r>
            <a:endParaRPr kumimoji="1" lang="ja-JP" altLang="en-US" sz="2000" dirty="0">
              <a:latin typeface="+mn-ea"/>
              <a:cs typeface="ヒラギノ丸ゴ ProN W4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286000" y="152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/>
                <a:ea typeface="ヒラギノ丸ゴ ProN W4"/>
                <a:cs typeface="Times New Roman"/>
              </a:rPr>
              <a:t>Signal intensity</a:t>
            </a:r>
            <a:endParaRPr kumimoji="1" lang="ja-JP" altLang="en-US" sz="2000" b="1" dirty="0">
              <a:latin typeface="Times New Roman"/>
              <a:ea typeface="ヒラギノ丸ゴ ProN W4"/>
              <a:cs typeface="Times New Roman"/>
            </a:endParaRPr>
          </a:p>
        </p:txBody>
      </p:sp>
      <p:cxnSp>
        <p:nvCxnSpPr>
          <p:cNvPr id="131" name="直線矢印コネクタ 130"/>
          <p:cNvCxnSpPr/>
          <p:nvPr/>
        </p:nvCxnSpPr>
        <p:spPr bwMode="auto">
          <a:xfrm>
            <a:off x="2209800" y="1905000"/>
            <a:ext cx="19812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直線矢印コネクタ 133"/>
          <p:cNvCxnSpPr/>
          <p:nvPr/>
        </p:nvCxnSpPr>
        <p:spPr bwMode="auto">
          <a:xfrm rot="5400000">
            <a:off x="1524794" y="25900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7" name="テキスト ボックス 136"/>
          <p:cNvSpPr txBox="1"/>
          <p:nvPr/>
        </p:nvSpPr>
        <p:spPr>
          <a:xfrm>
            <a:off x="2025650" y="31718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/>
                <a:ea typeface="ヒラギノ丸ゴ ProN W4"/>
                <a:cs typeface="Times New Roman"/>
              </a:rPr>
              <a:t>Time</a:t>
            </a:r>
            <a:endParaRPr kumimoji="1" lang="ja-JP" altLang="en-US" sz="2000" b="1" dirty="0">
              <a:latin typeface="Times New Roman"/>
              <a:ea typeface="ヒラギノ丸ゴ ProN W4"/>
              <a:cs typeface="Times New Roman"/>
            </a:endParaRPr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5910" r="80479"/>
          <a:stretch/>
        </p:blipFill>
        <p:spPr bwMode="auto">
          <a:xfrm rot="5400000">
            <a:off x="2454275" y="1762125"/>
            <a:ext cx="4159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-3003" r="78541"/>
          <a:stretch/>
        </p:blipFill>
        <p:spPr bwMode="auto">
          <a:xfrm rot="5400000">
            <a:off x="2438400" y="2438400"/>
            <a:ext cx="53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1" name="直線コネクタ 140"/>
          <p:cNvCxnSpPr/>
          <p:nvPr/>
        </p:nvCxnSpPr>
        <p:spPr bwMode="auto">
          <a:xfrm rot="5400000">
            <a:off x="2590800" y="2562225"/>
            <a:ext cx="306388" cy="1588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直線コネクタ 145"/>
          <p:cNvCxnSpPr/>
          <p:nvPr/>
        </p:nvCxnSpPr>
        <p:spPr bwMode="auto">
          <a:xfrm rot="5400000">
            <a:off x="3378994" y="2643981"/>
            <a:ext cx="533400" cy="1588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5910" r="80479"/>
          <a:stretch/>
        </p:blipFill>
        <p:spPr bwMode="auto">
          <a:xfrm rot="5400000">
            <a:off x="-2422525" y="3565525"/>
            <a:ext cx="4159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5910" r="80479"/>
          <a:stretch/>
        </p:blipFill>
        <p:spPr bwMode="auto">
          <a:xfrm rot="5400000">
            <a:off x="3510247" y="1766604"/>
            <a:ext cx="250257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5910" r="80479"/>
          <a:stretch/>
        </p:blipFill>
        <p:spPr bwMode="auto">
          <a:xfrm rot="5400000">
            <a:off x="3494371" y="2525429"/>
            <a:ext cx="250257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1942981" y="4038600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感度</a:t>
            </a:r>
            <a:endParaRPr kumimoji="1" lang="ja-JP" altLang="en-US" sz="2400" b="1" dirty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/>
          <p:cNvSpPr/>
          <p:nvPr/>
        </p:nvSpPr>
        <p:spPr>
          <a:xfrm rot="6285107">
            <a:off x="4742046" y="3015449"/>
            <a:ext cx="150876" cy="1262739"/>
          </a:xfrm>
          <a:custGeom>
            <a:avLst/>
            <a:gdLst>
              <a:gd name="connsiteX0" fmla="*/ 0 w 190919"/>
              <a:gd name="connsiteY0" fmla="*/ 0 h 723481"/>
              <a:gd name="connsiteX1" fmla="*/ 190919 w 190919"/>
              <a:gd name="connsiteY1" fmla="*/ 251209 h 723481"/>
              <a:gd name="connsiteX2" fmla="*/ 130628 w 190919"/>
              <a:gd name="connsiteY2" fmla="*/ 723481 h 723481"/>
              <a:gd name="connsiteX0" fmla="*/ 0 w 195490"/>
              <a:gd name="connsiteY0" fmla="*/ 0 h 723481"/>
              <a:gd name="connsiteX1" fmla="*/ 190919 w 195490"/>
              <a:gd name="connsiteY1" fmla="*/ 251209 h 723481"/>
              <a:gd name="connsiteX2" fmla="*/ 130628 w 195490"/>
              <a:gd name="connsiteY2" fmla="*/ 723481 h 723481"/>
              <a:gd name="connsiteX0" fmla="*/ 0 w 190933"/>
              <a:gd name="connsiteY0" fmla="*/ 0 h 723481"/>
              <a:gd name="connsiteX1" fmla="*/ 190919 w 190933"/>
              <a:gd name="connsiteY1" fmla="*/ 251209 h 723481"/>
              <a:gd name="connsiteX2" fmla="*/ 130628 w 190933"/>
              <a:gd name="connsiteY2" fmla="*/ 723481 h 723481"/>
              <a:gd name="connsiteX0" fmla="*/ 0 w 229171"/>
              <a:gd name="connsiteY0" fmla="*/ 0 h 723481"/>
              <a:gd name="connsiteX1" fmla="*/ 229164 w 229171"/>
              <a:gd name="connsiteY1" fmla="*/ 317268 h 723481"/>
              <a:gd name="connsiteX2" fmla="*/ 130628 w 229171"/>
              <a:gd name="connsiteY2" fmla="*/ 723481 h 723481"/>
              <a:gd name="connsiteX0" fmla="*/ 0 w 260460"/>
              <a:gd name="connsiteY0" fmla="*/ 0 h 723481"/>
              <a:gd name="connsiteX1" fmla="*/ 260455 w 260460"/>
              <a:gd name="connsiteY1" fmla="*/ 355513 h 723481"/>
              <a:gd name="connsiteX2" fmla="*/ 130628 w 260460"/>
              <a:gd name="connsiteY2" fmla="*/ 723481 h 723481"/>
              <a:gd name="connsiteX0" fmla="*/ 0 w 261889"/>
              <a:gd name="connsiteY0" fmla="*/ 0 h 716527"/>
              <a:gd name="connsiteX1" fmla="*/ 260455 w 261889"/>
              <a:gd name="connsiteY1" fmla="*/ 355513 h 716527"/>
              <a:gd name="connsiteX2" fmla="*/ 106291 w 261889"/>
              <a:gd name="connsiteY2" fmla="*/ 716527 h 716527"/>
              <a:gd name="connsiteX0" fmla="*/ 0 w 262360"/>
              <a:gd name="connsiteY0" fmla="*/ 0 h 716527"/>
              <a:gd name="connsiteX1" fmla="*/ 260455 w 262360"/>
              <a:gd name="connsiteY1" fmla="*/ 355513 h 716527"/>
              <a:gd name="connsiteX2" fmla="*/ 106291 w 262360"/>
              <a:gd name="connsiteY2" fmla="*/ 716527 h 716527"/>
              <a:gd name="connsiteX0" fmla="*/ 0 w 262962"/>
              <a:gd name="connsiteY0" fmla="*/ 0 h 716527"/>
              <a:gd name="connsiteX1" fmla="*/ 260455 w 262962"/>
              <a:gd name="connsiteY1" fmla="*/ 355513 h 716527"/>
              <a:gd name="connsiteX2" fmla="*/ 106291 w 262962"/>
              <a:gd name="connsiteY2" fmla="*/ 716527 h 716527"/>
              <a:gd name="connsiteX0" fmla="*/ 0 w 264648"/>
              <a:gd name="connsiteY0" fmla="*/ 0 h 692189"/>
              <a:gd name="connsiteX1" fmla="*/ 260455 w 264648"/>
              <a:gd name="connsiteY1" fmla="*/ 355513 h 692189"/>
              <a:gd name="connsiteX2" fmla="*/ 127152 w 264648"/>
              <a:gd name="connsiteY2" fmla="*/ 692189 h 692189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13447"/>
              <a:gd name="connsiteY0" fmla="*/ 0 h 667851"/>
              <a:gd name="connsiteX1" fmla="*/ 208303 w 213447"/>
              <a:gd name="connsiteY1" fmla="*/ 355513 h 667851"/>
              <a:gd name="connsiteX2" fmla="*/ 106291 w 213447"/>
              <a:gd name="connsiteY2" fmla="*/ 667851 h 667851"/>
              <a:gd name="connsiteX0" fmla="*/ 0 w 215335"/>
              <a:gd name="connsiteY0" fmla="*/ 0 h 646991"/>
              <a:gd name="connsiteX1" fmla="*/ 208303 w 215335"/>
              <a:gd name="connsiteY1" fmla="*/ 355513 h 646991"/>
              <a:gd name="connsiteX2" fmla="*/ 116721 w 215335"/>
              <a:gd name="connsiteY2" fmla="*/ 646991 h 646991"/>
              <a:gd name="connsiteX0" fmla="*/ 0 w 213581"/>
              <a:gd name="connsiteY0" fmla="*/ 0 h 669372"/>
              <a:gd name="connsiteX1" fmla="*/ 208303 w 213581"/>
              <a:gd name="connsiteY1" fmla="*/ 355513 h 669372"/>
              <a:gd name="connsiteX2" fmla="*/ 107130 w 213581"/>
              <a:gd name="connsiteY2" fmla="*/ 669372 h 6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581" h="669372">
                <a:moveTo>
                  <a:pt x="0" y="0"/>
                </a:moveTo>
                <a:cubicBezTo>
                  <a:pt x="101885" y="111551"/>
                  <a:pt x="190448" y="243951"/>
                  <a:pt x="208303" y="355513"/>
                </a:cubicBezTo>
                <a:cubicBezTo>
                  <a:pt x="226158" y="467075"/>
                  <a:pt x="200239" y="518901"/>
                  <a:pt x="107130" y="669372"/>
                </a:cubicBezTo>
              </a:path>
            </a:pathLst>
          </a:cu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 rot="6285107">
            <a:off x="4751867" y="3041890"/>
            <a:ext cx="147875" cy="1230598"/>
          </a:xfrm>
          <a:custGeom>
            <a:avLst/>
            <a:gdLst>
              <a:gd name="connsiteX0" fmla="*/ 0 w 190919"/>
              <a:gd name="connsiteY0" fmla="*/ 0 h 723481"/>
              <a:gd name="connsiteX1" fmla="*/ 190919 w 190919"/>
              <a:gd name="connsiteY1" fmla="*/ 251209 h 723481"/>
              <a:gd name="connsiteX2" fmla="*/ 130628 w 190919"/>
              <a:gd name="connsiteY2" fmla="*/ 723481 h 723481"/>
              <a:gd name="connsiteX0" fmla="*/ 0 w 195490"/>
              <a:gd name="connsiteY0" fmla="*/ 0 h 723481"/>
              <a:gd name="connsiteX1" fmla="*/ 190919 w 195490"/>
              <a:gd name="connsiteY1" fmla="*/ 251209 h 723481"/>
              <a:gd name="connsiteX2" fmla="*/ 130628 w 195490"/>
              <a:gd name="connsiteY2" fmla="*/ 723481 h 723481"/>
              <a:gd name="connsiteX0" fmla="*/ 0 w 190933"/>
              <a:gd name="connsiteY0" fmla="*/ 0 h 723481"/>
              <a:gd name="connsiteX1" fmla="*/ 190919 w 190933"/>
              <a:gd name="connsiteY1" fmla="*/ 251209 h 723481"/>
              <a:gd name="connsiteX2" fmla="*/ 130628 w 190933"/>
              <a:gd name="connsiteY2" fmla="*/ 723481 h 723481"/>
              <a:gd name="connsiteX0" fmla="*/ 0 w 229171"/>
              <a:gd name="connsiteY0" fmla="*/ 0 h 723481"/>
              <a:gd name="connsiteX1" fmla="*/ 229164 w 229171"/>
              <a:gd name="connsiteY1" fmla="*/ 317268 h 723481"/>
              <a:gd name="connsiteX2" fmla="*/ 130628 w 229171"/>
              <a:gd name="connsiteY2" fmla="*/ 723481 h 723481"/>
              <a:gd name="connsiteX0" fmla="*/ 0 w 260460"/>
              <a:gd name="connsiteY0" fmla="*/ 0 h 723481"/>
              <a:gd name="connsiteX1" fmla="*/ 260455 w 260460"/>
              <a:gd name="connsiteY1" fmla="*/ 355513 h 723481"/>
              <a:gd name="connsiteX2" fmla="*/ 130628 w 260460"/>
              <a:gd name="connsiteY2" fmla="*/ 723481 h 723481"/>
              <a:gd name="connsiteX0" fmla="*/ 0 w 261889"/>
              <a:gd name="connsiteY0" fmla="*/ 0 h 716527"/>
              <a:gd name="connsiteX1" fmla="*/ 260455 w 261889"/>
              <a:gd name="connsiteY1" fmla="*/ 355513 h 716527"/>
              <a:gd name="connsiteX2" fmla="*/ 106291 w 261889"/>
              <a:gd name="connsiteY2" fmla="*/ 716527 h 716527"/>
              <a:gd name="connsiteX0" fmla="*/ 0 w 262360"/>
              <a:gd name="connsiteY0" fmla="*/ 0 h 716527"/>
              <a:gd name="connsiteX1" fmla="*/ 260455 w 262360"/>
              <a:gd name="connsiteY1" fmla="*/ 355513 h 716527"/>
              <a:gd name="connsiteX2" fmla="*/ 106291 w 262360"/>
              <a:gd name="connsiteY2" fmla="*/ 716527 h 716527"/>
              <a:gd name="connsiteX0" fmla="*/ 0 w 262962"/>
              <a:gd name="connsiteY0" fmla="*/ 0 h 716527"/>
              <a:gd name="connsiteX1" fmla="*/ 260455 w 262962"/>
              <a:gd name="connsiteY1" fmla="*/ 355513 h 716527"/>
              <a:gd name="connsiteX2" fmla="*/ 106291 w 262962"/>
              <a:gd name="connsiteY2" fmla="*/ 716527 h 716527"/>
              <a:gd name="connsiteX0" fmla="*/ 0 w 264648"/>
              <a:gd name="connsiteY0" fmla="*/ 0 h 692189"/>
              <a:gd name="connsiteX1" fmla="*/ 260455 w 264648"/>
              <a:gd name="connsiteY1" fmla="*/ 355513 h 692189"/>
              <a:gd name="connsiteX2" fmla="*/ 127152 w 264648"/>
              <a:gd name="connsiteY2" fmla="*/ 692189 h 692189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42774"/>
              <a:gd name="connsiteY0" fmla="*/ 0 h 667851"/>
              <a:gd name="connsiteX1" fmla="*/ 239594 w 242774"/>
              <a:gd name="connsiteY1" fmla="*/ 331175 h 667851"/>
              <a:gd name="connsiteX2" fmla="*/ 106291 w 242774"/>
              <a:gd name="connsiteY2" fmla="*/ 667851 h 667851"/>
              <a:gd name="connsiteX0" fmla="*/ 0 w 213447"/>
              <a:gd name="connsiteY0" fmla="*/ 0 h 667851"/>
              <a:gd name="connsiteX1" fmla="*/ 208303 w 213447"/>
              <a:gd name="connsiteY1" fmla="*/ 355513 h 667851"/>
              <a:gd name="connsiteX2" fmla="*/ 106291 w 213447"/>
              <a:gd name="connsiteY2" fmla="*/ 667851 h 667851"/>
              <a:gd name="connsiteX0" fmla="*/ 0 w 215335"/>
              <a:gd name="connsiteY0" fmla="*/ 0 h 646991"/>
              <a:gd name="connsiteX1" fmla="*/ 208303 w 215335"/>
              <a:gd name="connsiteY1" fmla="*/ 355513 h 646991"/>
              <a:gd name="connsiteX2" fmla="*/ 116721 w 215335"/>
              <a:gd name="connsiteY2" fmla="*/ 646991 h 646991"/>
              <a:gd name="connsiteX0" fmla="*/ 0 w 213581"/>
              <a:gd name="connsiteY0" fmla="*/ 0 h 669372"/>
              <a:gd name="connsiteX1" fmla="*/ 208303 w 213581"/>
              <a:gd name="connsiteY1" fmla="*/ 355513 h 669372"/>
              <a:gd name="connsiteX2" fmla="*/ 107130 w 213581"/>
              <a:gd name="connsiteY2" fmla="*/ 669372 h 6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581" h="669372">
                <a:moveTo>
                  <a:pt x="0" y="0"/>
                </a:moveTo>
                <a:cubicBezTo>
                  <a:pt x="101885" y="111551"/>
                  <a:pt x="190448" y="243951"/>
                  <a:pt x="208303" y="355513"/>
                </a:cubicBezTo>
                <a:cubicBezTo>
                  <a:pt x="226158" y="467075"/>
                  <a:pt x="200239" y="518901"/>
                  <a:pt x="107130" y="669372"/>
                </a:cubicBezTo>
              </a:path>
            </a:pathLst>
          </a:custGeom>
          <a:ln w="508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9120"/>
            <a:ext cx="9144000" cy="720080"/>
          </a:xfrm>
        </p:spPr>
        <p:txBody>
          <a:bodyPr/>
          <a:lstStyle/>
          <a:p>
            <a:r>
              <a:rPr lang="ja-JP" altLang="en-US" u="sng" dirty="0" smtClean="0"/>
              <a:t>ひずみ</a:t>
            </a:r>
            <a:r>
              <a:rPr lang="en-US" altLang="ja-JP" u="sng" dirty="0" smtClean="0"/>
              <a:t>/</a:t>
            </a:r>
            <a:r>
              <a:rPr lang="ja-JP" altLang="en-US" u="sng" dirty="0" smtClean="0"/>
              <a:t>超音波</a:t>
            </a:r>
            <a:r>
              <a:rPr kumimoji="1" lang="ja-JP" altLang="en-US" u="sng" dirty="0" smtClean="0"/>
              <a:t>を周波数で</a:t>
            </a:r>
            <a:r>
              <a:rPr lang="ja-JP" altLang="en-US" u="sng" dirty="0"/>
              <a:t>計測</a:t>
            </a:r>
            <a:endParaRPr kumimoji="1" lang="ja-JP" altLang="en-US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175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原理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grpSp>
        <p:nvGrpSpPr>
          <p:cNvPr id="30" name="グループ化 11"/>
          <p:cNvGrpSpPr/>
          <p:nvPr/>
        </p:nvGrpSpPr>
        <p:grpSpPr>
          <a:xfrm rot="16200000">
            <a:off x="319068" y="2344420"/>
            <a:ext cx="649714" cy="943381"/>
            <a:chOff x="1658799" y="3685735"/>
            <a:chExt cx="998754" cy="1231598"/>
          </a:xfrm>
        </p:grpSpPr>
        <p:sp>
          <p:nvSpPr>
            <p:cNvPr id="36" name="正方形/長方形 35"/>
            <p:cNvSpPr/>
            <p:nvPr/>
          </p:nvSpPr>
          <p:spPr>
            <a:xfrm>
              <a:off x="1871003" y="3685735"/>
              <a:ext cx="570983" cy="123159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10"/>
            <p:cNvGrpSpPr/>
            <p:nvPr/>
          </p:nvGrpSpPr>
          <p:grpSpPr>
            <a:xfrm>
              <a:off x="2439864" y="3842135"/>
              <a:ext cx="217689" cy="923837"/>
              <a:chOff x="2439864" y="3842135"/>
              <a:chExt cx="217689" cy="923837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2441986" y="3842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2441985" y="4005593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2441984" y="41469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2441986" y="42993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439864" y="44517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441986" y="4604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2441986" y="4765972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0"/>
            <p:cNvGrpSpPr/>
            <p:nvPr/>
          </p:nvGrpSpPr>
          <p:grpSpPr>
            <a:xfrm>
              <a:off x="1658799" y="3842135"/>
              <a:ext cx="217689" cy="923837"/>
              <a:chOff x="2439864" y="3842135"/>
              <a:chExt cx="217689" cy="923837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2441986" y="3842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2441985" y="4005593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441984" y="41469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441986" y="42993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439864" y="44517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2441986" y="4604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441986" y="4765972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円/楕円 52"/>
          <p:cNvSpPr/>
          <p:nvPr/>
        </p:nvSpPr>
        <p:spPr>
          <a:xfrm>
            <a:off x="1218640" y="2689495"/>
            <a:ext cx="3289738" cy="3289738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209673">
            <a:off x="1119299" y="3729556"/>
            <a:ext cx="32675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metal"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6"/>
          <p:cNvGrpSpPr/>
          <p:nvPr/>
        </p:nvGrpSpPr>
        <p:grpSpPr>
          <a:xfrm>
            <a:off x="2584361" y="5730875"/>
            <a:ext cx="628739" cy="522391"/>
            <a:chOff x="5013435" y="4610369"/>
            <a:chExt cx="914400" cy="914400"/>
          </a:xfrm>
        </p:grpSpPr>
        <p:sp>
          <p:nvSpPr>
            <p:cNvPr id="56" name="正方形/長方形 55"/>
            <p:cNvSpPr/>
            <p:nvPr/>
          </p:nvSpPr>
          <p:spPr>
            <a:xfrm>
              <a:off x="5013435" y="4610369"/>
              <a:ext cx="914400" cy="9144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5312307" y="4610369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635455" y="4610369"/>
              <a:ext cx="0" cy="89786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円/楕円 58"/>
          <p:cNvSpPr/>
          <p:nvPr/>
        </p:nvSpPr>
        <p:spPr>
          <a:xfrm rot="5400000">
            <a:off x="2709129" y="2281776"/>
            <a:ext cx="308759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metal"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>
            <a:off x="2601617" y="2596611"/>
            <a:ext cx="584781" cy="299242"/>
          </a:xfrm>
          <a:prstGeom prst="rightArrow">
            <a:avLst>
              <a:gd name="adj1" fmla="val 43639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 rot="18659361">
            <a:off x="3798769" y="2718145"/>
            <a:ext cx="37499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metal"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390566" y="2167150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Isolator</a:t>
            </a:r>
            <a:endParaRPr kumimoji="1" lang="ja-JP" altLang="en-US" sz="2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1381" y="3848607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WDM</a:t>
            </a:r>
          </a:p>
          <a:p>
            <a:r>
              <a:rPr lang="en-US" altLang="ja-JP" sz="2000" dirty="0" smtClean="0"/>
              <a:t>coupler</a:t>
            </a:r>
            <a:endParaRPr kumimoji="1" lang="ja-JP" altLang="en-US" sz="2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919554" y="264472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Coupler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84400" y="6165989"/>
            <a:ext cx="1419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Polarization </a:t>
            </a:r>
            <a:endParaRPr lang="en-US" altLang="ja-JP" sz="2000" dirty="0" smtClean="0"/>
          </a:p>
          <a:p>
            <a:pPr algn="ctr"/>
            <a:r>
              <a:rPr kumimoji="1" lang="en-US" altLang="ja-JP" sz="2000" dirty="0" smtClean="0"/>
              <a:t>controller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14829" y="5135472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n w="3175">
                  <a:solidFill>
                    <a:schemeClr val="tx1"/>
                  </a:solidFill>
                </a:ln>
                <a:solidFill>
                  <a:srgbClr val="00FF99"/>
                </a:solidFill>
              </a:rPr>
              <a:t>Erbium</a:t>
            </a:r>
          </a:p>
          <a:p>
            <a:r>
              <a:rPr kumimoji="1" lang="en-US" altLang="ja-JP" sz="2000" b="1" dirty="0" smtClean="0">
                <a:ln w="3175">
                  <a:solidFill>
                    <a:schemeClr val="tx1"/>
                  </a:solidFill>
                </a:ln>
                <a:solidFill>
                  <a:srgbClr val="00FF99"/>
                </a:solidFill>
              </a:rPr>
              <a:t>-doped fiber</a:t>
            </a:r>
            <a:endParaRPr kumimoji="1" lang="ja-JP" altLang="en-US" sz="2000" b="1" dirty="0">
              <a:ln w="3175">
                <a:solidFill>
                  <a:schemeClr val="tx1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68" name="フリーフォーム 67"/>
          <p:cNvSpPr/>
          <p:nvPr/>
        </p:nvSpPr>
        <p:spPr>
          <a:xfrm>
            <a:off x="1138971" y="2817137"/>
            <a:ext cx="179604" cy="961113"/>
          </a:xfrm>
          <a:custGeom>
            <a:avLst/>
            <a:gdLst>
              <a:gd name="connsiteX0" fmla="*/ 0 w 558412"/>
              <a:gd name="connsiteY0" fmla="*/ 0 h 579352"/>
              <a:gd name="connsiteX1" fmla="*/ 558412 w 558412"/>
              <a:gd name="connsiteY1" fmla="*/ 376928 h 579352"/>
              <a:gd name="connsiteX2" fmla="*/ 509551 w 558412"/>
              <a:gd name="connsiteY2" fmla="*/ 579352 h 579352"/>
              <a:gd name="connsiteX0" fmla="*/ 0 w 588938"/>
              <a:gd name="connsiteY0" fmla="*/ 0 h 579352"/>
              <a:gd name="connsiteX1" fmla="*/ 558412 w 588938"/>
              <a:gd name="connsiteY1" fmla="*/ 376928 h 579352"/>
              <a:gd name="connsiteX2" fmla="*/ 509551 w 588938"/>
              <a:gd name="connsiteY2" fmla="*/ 579352 h 579352"/>
              <a:gd name="connsiteX0" fmla="*/ 0 w 516380"/>
              <a:gd name="connsiteY0" fmla="*/ 0 h 579352"/>
              <a:gd name="connsiteX1" fmla="*/ 432769 w 516380"/>
              <a:gd name="connsiteY1" fmla="*/ 355987 h 579352"/>
              <a:gd name="connsiteX2" fmla="*/ 509551 w 516380"/>
              <a:gd name="connsiteY2" fmla="*/ 579352 h 57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80" h="579352">
                <a:moveTo>
                  <a:pt x="0" y="0"/>
                </a:moveTo>
                <a:cubicBezTo>
                  <a:pt x="186137" y="125643"/>
                  <a:pt x="347844" y="259428"/>
                  <a:pt x="432769" y="355987"/>
                </a:cubicBezTo>
                <a:cubicBezTo>
                  <a:pt x="517694" y="452546"/>
                  <a:pt x="525838" y="511877"/>
                  <a:pt x="509551" y="579352"/>
                </a:cubicBezTo>
              </a:path>
            </a:pathLst>
          </a:cu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3" name="図形グループ 72"/>
          <p:cNvGrpSpPr/>
          <p:nvPr/>
        </p:nvGrpSpPr>
        <p:grpSpPr>
          <a:xfrm>
            <a:off x="1560927" y="3029682"/>
            <a:ext cx="2640881" cy="2640881"/>
            <a:chOff x="1613632" y="2832832"/>
            <a:chExt cx="2640881" cy="2640881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1983450" y="4653146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共振器長</a:t>
              </a:r>
              <a:r>
                <a:rPr kumimoji="1" lang="en-US" altLang="ja-JP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2" name="円弧 71"/>
            <p:cNvSpPr/>
            <p:nvPr/>
          </p:nvSpPr>
          <p:spPr bwMode="auto">
            <a:xfrm rot="2662232">
              <a:off x="1613632" y="2832832"/>
              <a:ext cx="2640881" cy="2640881"/>
            </a:xfrm>
            <a:prstGeom prst="arc">
              <a:avLst>
                <a:gd name="adj1" fmla="val 2734032"/>
                <a:gd name="adj2" fmla="val 2702416"/>
              </a:avLst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76" name="円弧 75"/>
          <p:cNvSpPr/>
          <p:nvPr/>
        </p:nvSpPr>
        <p:spPr bwMode="auto">
          <a:xfrm rot="2124301">
            <a:off x="1183040" y="2981359"/>
            <a:ext cx="3225511" cy="2990161"/>
          </a:xfrm>
          <a:prstGeom prst="arc">
            <a:avLst>
              <a:gd name="adj1" fmla="val 4484411"/>
              <a:gd name="adj2" fmla="val 8012754"/>
            </a:avLst>
          </a:prstGeom>
          <a:noFill/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42465" y="1371600"/>
            <a:ext cx="382027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ファイバー光コム共振器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 rot="2659537">
            <a:off x="3842034" y="4825777"/>
            <a:ext cx="424276" cy="1182384"/>
          </a:xfrm>
          <a:prstGeom prst="roundRect">
            <a:avLst>
              <a:gd name="adj" fmla="val 9356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9" name="上矢印 78"/>
          <p:cNvSpPr/>
          <p:nvPr/>
        </p:nvSpPr>
        <p:spPr bwMode="auto">
          <a:xfrm rot="18855064">
            <a:off x="4077211" y="5716204"/>
            <a:ext cx="484632" cy="73684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67294" y="6239817"/>
            <a:ext cx="1111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Sensing 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part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495800" y="6400800"/>
            <a:ext cx="422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外乱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ひずみ</a:t>
            </a:r>
            <a:r>
              <a:rPr lang="en-US" altLang="ja-JP" sz="2400" dirty="0" smtClean="0"/>
              <a:t>,</a:t>
            </a:r>
            <a:r>
              <a:rPr kumimoji="1" lang="ja-JP" altLang="en-US" sz="2400" dirty="0" smtClean="0"/>
              <a:t>温度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超音波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etc.)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42968" y="1854274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Laser </a:t>
            </a:r>
          </a:p>
          <a:p>
            <a:pPr algn="ctr"/>
            <a:r>
              <a:rPr kumimoji="1" lang="en-US" altLang="ja-JP" sz="2000" dirty="0" smtClean="0"/>
              <a:t>diode</a:t>
            </a:r>
            <a:endParaRPr kumimoji="1" lang="ja-JP" altLang="en-US" sz="2000" dirty="0"/>
          </a:p>
        </p:txBody>
      </p:sp>
      <p:sp>
        <p:nvSpPr>
          <p:cNvPr id="70" name="フリーフォーム 69"/>
          <p:cNvSpPr/>
          <p:nvPr/>
        </p:nvSpPr>
        <p:spPr>
          <a:xfrm>
            <a:off x="1135994" y="2814894"/>
            <a:ext cx="179604" cy="961113"/>
          </a:xfrm>
          <a:custGeom>
            <a:avLst/>
            <a:gdLst>
              <a:gd name="connsiteX0" fmla="*/ 0 w 558412"/>
              <a:gd name="connsiteY0" fmla="*/ 0 h 579352"/>
              <a:gd name="connsiteX1" fmla="*/ 558412 w 558412"/>
              <a:gd name="connsiteY1" fmla="*/ 376928 h 579352"/>
              <a:gd name="connsiteX2" fmla="*/ 509551 w 558412"/>
              <a:gd name="connsiteY2" fmla="*/ 579352 h 579352"/>
              <a:gd name="connsiteX0" fmla="*/ 0 w 588938"/>
              <a:gd name="connsiteY0" fmla="*/ 0 h 579352"/>
              <a:gd name="connsiteX1" fmla="*/ 558412 w 588938"/>
              <a:gd name="connsiteY1" fmla="*/ 376928 h 579352"/>
              <a:gd name="connsiteX2" fmla="*/ 509551 w 588938"/>
              <a:gd name="connsiteY2" fmla="*/ 579352 h 579352"/>
              <a:gd name="connsiteX0" fmla="*/ 0 w 516380"/>
              <a:gd name="connsiteY0" fmla="*/ 0 h 579352"/>
              <a:gd name="connsiteX1" fmla="*/ 432769 w 516380"/>
              <a:gd name="connsiteY1" fmla="*/ 355987 h 579352"/>
              <a:gd name="connsiteX2" fmla="*/ 509551 w 516380"/>
              <a:gd name="connsiteY2" fmla="*/ 579352 h 57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80" h="579352">
                <a:moveTo>
                  <a:pt x="0" y="0"/>
                </a:moveTo>
                <a:cubicBezTo>
                  <a:pt x="186137" y="125643"/>
                  <a:pt x="347844" y="259428"/>
                  <a:pt x="432769" y="355987"/>
                </a:cubicBezTo>
                <a:cubicBezTo>
                  <a:pt x="517694" y="452546"/>
                  <a:pt x="525838" y="511877"/>
                  <a:pt x="509551" y="579352"/>
                </a:cubicBezTo>
              </a:path>
            </a:pathLst>
          </a:cu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/>
          <p:cNvSpPr/>
          <p:nvPr/>
        </p:nvSpPr>
        <p:spPr bwMode="auto">
          <a:xfrm rot="2124301">
            <a:off x="1163462" y="2934752"/>
            <a:ext cx="3225511" cy="2990161"/>
          </a:xfrm>
          <a:prstGeom prst="arc">
            <a:avLst>
              <a:gd name="adj1" fmla="val 6274372"/>
              <a:gd name="adj2" fmla="val 8184101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3" name="円弧 82"/>
          <p:cNvSpPr/>
          <p:nvPr/>
        </p:nvSpPr>
        <p:spPr bwMode="auto">
          <a:xfrm rot="5400000">
            <a:off x="1209592" y="2658880"/>
            <a:ext cx="3290400" cy="3290400"/>
          </a:xfrm>
          <a:prstGeom prst="arc">
            <a:avLst>
              <a:gd name="adj1" fmla="val 14410778"/>
              <a:gd name="adj2" fmla="val 2702416"/>
            </a:avLst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5" name="円弧 84"/>
          <p:cNvSpPr/>
          <p:nvPr/>
        </p:nvSpPr>
        <p:spPr bwMode="auto">
          <a:xfrm rot="15245098">
            <a:off x="1196109" y="2661439"/>
            <a:ext cx="3290400" cy="3290400"/>
          </a:xfrm>
          <a:prstGeom prst="arc">
            <a:avLst>
              <a:gd name="adj1" fmla="val 14410778"/>
              <a:gd name="adj2" fmla="val 2702416"/>
            </a:avLst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727059" y="174592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Times New Roman"/>
                <a:ea typeface="ヒラギノ丸ゴ ProN W4"/>
                <a:cs typeface="Times New Roman"/>
              </a:rPr>
              <a:t>I</a:t>
            </a:r>
            <a:r>
              <a:rPr lang="en-US" altLang="ja-JP" sz="2000" b="1" dirty="0" smtClean="0">
                <a:latin typeface="Times New Roman"/>
                <a:ea typeface="ヒラギノ丸ゴ ProN W4"/>
                <a:cs typeface="Times New Roman"/>
              </a:rPr>
              <a:t>ntensity</a:t>
            </a:r>
            <a:endParaRPr kumimoji="1" lang="ja-JP" altLang="en-US" sz="2000" b="1" dirty="0">
              <a:latin typeface="Times New Roman"/>
              <a:ea typeface="ヒラギノ丸ゴ ProN W4"/>
              <a:cs typeface="Times New Roman"/>
            </a:endParaRPr>
          </a:p>
        </p:txBody>
      </p:sp>
      <p:cxnSp>
        <p:nvCxnSpPr>
          <p:cNvPr id="87" name="直線矢印コネクタ 86"/>
          <p:cNvCxnSpPr/>
          <p:nvPr/>
        </p:nvCxnSpPr>
        <p:spPr bwMode="auto">
          <a:xfrm>
            <a:off x="5100797" y="3468048"/>
            <a:ext cx="33664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直線矢印コネクタ 87"/>
          <p:cNvCxnSpPr/>
          <p:nvPr/>
        </p:nvCxnSpPr>
        <p:spPr bwMode="auto">
          <a:xfrm rot="5400000">
            <a:off x="4413236" y="2781454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med"/>
          </a:ln>
          <a:effectLst/>
        </p:spPr>
      </p:cxnSp>
      <p:sp>
        <p:nvSpPr>
          <p:cNvPr id="89" name="テキスト ボックス 88"/>
          <p:cNvSpPr txBox="1"/>
          <p:nvPr/>
        </p:nvSpPr>
        <p:spPr>
          <a:xfrm>
            <a:off x="8365339" y="3278255"/>
            <a:ext cx="8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/>
                <a:ea typeface="ヒラギノ丸ゴ ProN W4"/>
                <a:cs typeface="Times New Roman"/>
              </a:rPr>
              <a:t>Time</a:t>
            </a:r>
            <a:endParaRPr kumimoji="1" lang="ja-JP" altLang="en-US" sz="2000" b="1" dirty="0">
              <a:latin typeface="Times New Roman"/>
              <a:ea typeface="ヒラギノ丸ゴ ProN W4"/>
              <a:cs typeface="Times New Roman"/>
            </a:endParaRPr>
          </a:p>
        </p:txBody>
      </p:sp>
      <p:sp>
        <p:nvSpPr>
          <p:cNvPr id="6" name="二等辺三角形 5"/>
          <p:cNvSpPr/>
          <p:nvPr/>
        </p:nvSpPr>
        <p:spPr bwMode="auto">
          <a:xfrm>
            <a:off x="5365260" y="2553648"/>
            <a:ext cx="437257" cy="9144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2" name="二等辺三角形 91"/>
          <p:cNvSpPr/>
          <p:nvPr/>
        </p:nvSpPr>
        <p:spPr bwMode="auto">
          <a:xfrm>
            <a:off x="6402167" y="2568320"/>
            <a:ext cx="437257" cy="9144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3" name="二等辺三角形 92"/>
          <p:cNvSpPr/>
          <p:nvPr/>
        </p:nvSpPr>
        <p:spPr bwMode="auto">
          <a:xfrm>
            <a:off x="7452320" y="2553648"/>
            <a:ext cx="437257" cy="9144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844237" y="217524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[s]</a:t>
            </a: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5583888" y="2598781"/>
            <a:ext cx="102192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95" name="直線コネクタ 94"/>
          <p:cNvCxnSpPr/>
          <p:nvPr/>
        </p:nvCxnSpPr>
        <p:spPr bwMode="auto">
          <a:xfrm>
            <a:off x="6649024" y="2596611"/>
            <a:ext cx="102192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6" name="テキスト ボックス 95"/>
          <p:cNvSpPr txBox="1"/>
          <p:nvPr/>
        </p:nvSpPr>
        <p:spPr>
          <a:xfrm>
            <a:off x="5508104" y="1415313"/>
            <a:ext cx="35702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非常に安定したパルス列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858009" y="2167194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[s]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9" name="テキスト ボックス 98"/>
              <p:cNvSpPr txBox="1"/>
              <p:nvPr/>
            </p:nvSpPr>
            <p:spPr>
              <a:xfrm>
                <a:off x="7334578" y="2128300"/>
                <a:ext cx="1506211" cy="70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𝒓𝒆𝒑</m:t>
                            </m:r>
                          </m:sub>
                        </m:s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400" b="1" i="0" smtClean="0">
                            <a:latin typeface="Cambria Math" panose="02040503050406030204" pitchFamily="18" charset="0"/>
                          </a:rPr>
                          <m:t>𝐇𝐳</m:t>
                        </m:r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kumimoji="1" lang="en-US" altLang="ja-JP" sz="2400" b="1" dirty="0" smtClean="0"/>
              </a:p>
            </p:txBody>
          </p:sp>
        </mc:Choice>
        <mc:Fallback>
          <p:sp>
            <p:nvSpPr>
              <p:cNvPr id="99" name="テキスト ボックス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578" y="2128300"/>
                <a:ext cx="1506211" cy="7085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角丸四角形 108"/>
          <p:cNvSpPr/>
          <p:nvPr/>
        </p:nvSpPr>
        <p:spPr bwMode="auto">
          <a:xfrm>
            <a:off x="4740693" y="3895928"/>
            <a:ext cx="4337619" cy="2343889"/>
          </a:xfrm>
          <a:prstGeom prst="roundRect">
            <a:avLst>
              <a:gd name="adj" fmla="val 9356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964" y="3861048"/>
            <a:ext cx="4054726" cy="117761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869160"/>
            <a:ext cx="4255405" cy="1387342"/>
          </a:xfrm>
          <a:prstGeom prst="rect">
            <a:avLst/>
          </a:prstGeom>
        </p:spPr>
      </p:pic>
      <p:sp>
        <p:nvSpPr>
          <p:cNvPr id="110" name="テキスト ボックス 109"/>
          <p:cNvSpPr txBox="1"/>
          <p:nvPr/>
        </p:nvSpPr>
        <p:spPr>
          <a:xfrm>
            <a:off x="188466" y="5767161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n w="3175">
                  <a:solidFill>
                    <a:schemeClr val="tx1"/>
                  </a:solidFill>
                </a:ln>
                <a:solidFill>
                  <a:srgbClr val="00FF99"/>
                </a:solidFill>
              </a:rPr>
              <a:t>波長</a:t>
            </a:r>
            <a:r>
              <a:rPr lang="en-US" altLang="ja-JP" sz="2000" b="1" dirty="0" smtClean="0">
                <a:ln w="3175">
                  <a:solidFill>
                    <a:schemeClr val="tx1"/>
                  </a:solidFill>
                </a:ln>
                <a:solidFill>
                  <a:srgbClr val="00FF99"/>
                </a:solidFill>
              </a:rPr>
              <a:t>1530nm</a:t>
            </a:r>
            <a:endParaRPr kumimoji="1" lang="ja-JP" altLang="en-US" sz="2000" b="1" dirty="0">
              <a:ln w="3175">
                <a:solidFill>
                  <a:schemeClr val="tx1"/>
                </a:solidFill>
              </a:ln>
              <a:solidFill>
                <a:srgbClr val="00FF99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-61265" y="320368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波長</a:t>
            </a:r>
            <a:r>
              <a:rPr lang="en-US" altLang="ja-JP" b="1" dirty="0" smtClean="0">
                <a:solidFill>
                  <a:srgbClr val="FF0000"/>
                </a:solidFill>
              </a:rPr>
              <a:t>980nm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8" grpId="0" animBg="1"/>
      <p:bldP spid="79" grpId="0" animBg="1"/>
      <p:bldP spid="80" grpId="0"/>
      <p:bldP spid="81" grpId="0"/>
      <p:bldP spid="70" grpId="0" animBg="1"/>
      <p:bldP spid="74" grpId="0" animBg="1"/>
      <p:bldP spid="83" grpId="0" animBg="1"/>
      <p:bldP spid="85" grpId="0" animBg="1"/>
      <p:bldP spid="86" grpId="0"/>
      <p:bldP spid="89" grpId="0"/>
      <p:bldP spid="6" grpId="0" animBg="1"/>
      <p:bldP spid="92" grpId="0" animBg="1"/>
      <p:bldP spid="93" grpId="0" animBg="1"/>
      <p:bldP spid="94" grpId="0"/>
      <p:bldP spid="96" grpId="0" animBg="1"/>
      <p:bldP spid="97" grpId="0"/>
      <p:bldP spid="99" grpId="0" animBg="1"/>
      <p:bldP spid="109" grpId="0" animBg="1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1"/>
          <p:cNvSpPr txBox="1">
            <a:spLocks/>
          </p:cNvSpPr>
          <p:nvPr/>
        </p:nvSpPr>
        <p:spPr bwMode="auto">
          <a:xfrm>
            <a:off x="3469788" y="3291283"/>
            <a:ext cx="1907704" cy="7200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安定性</a:t>
            </a:r>
            <a:endParaRPr kumimoji="1" lang="ja-JP" altLang="en-US" sz="36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499120"/>
            <a:ext cx="9144000" cy="720080"/>
          </a:xfrm>
        </p:spPr>
        <p:txBody>
          <a:bodyPr/>
          <a:lstStyle/>
          <a:p>
            <a:r>
              <a:rPr kumimoji="1" lang="ja-JP" altLang="en-US" u="sng" dirty="0" smtClean="0"/>
              <a:t>光コム応用、周波数計測</a:t>
            </a:r>
            <a:endParaRPr kumimoji="1" lang="ja-JP" altLang="en-US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2286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新規性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4567918"/>
            <a:ext cx="76328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</a:rPr>
              <a:t>周波数は最も精度の高い基準を持つ物理量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000000"/>
                </a:solidFill>
              </a:rPr>
              <a:t>最高精度の国家標準</a:t>
            </a:r>
            <a:r>
              <a:rPr lang="en-US" altLang="ja-JP" sz="2800" dirty="0" smtClean="0">
                <a:solidFill>
                  <a:srgbClr val="000000"/>
                </a:solidFill>
              </a:rPr>
              <a:t>(</a:t>
            </a:r>
            <a:r>
              <a:rPr lang="ja-JP" altLang="en-US" sz="2800" dirty="0" smtClean="0">
                <a:solidFill>
                  <a:srgbClr val="000000"/>
                </a:solidFill>
              </a:rPr>
              <a:t>セシウム原子時計</a:t>
            </a:r>
            <a:r>
              <a:rPr lang="en-US" altLang="ja-JP" sz="2800" dirty="0" smtClean="0">
                <a:solidFill>
                  <a:srgbClr val="00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10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-15</a:t>
            </a:r>
            <a:r>
              <a:rPr lang="en-US" altLang="ja-JP" sz="28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296" y="5474456"/>
            <a:ext cx="8839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各種物理量を変換できれば、その物理量を</a:t>
            </a:r>
            <a:r>
              <a:rPr lang="ja-JP" altLang="en-US" sz="2800" dirty="0" smtClean="0">
                <a:solidFill>
                  <a:srgbClr val="FF0000"/>
                </a:solidFill>
              </a:rPr>
              <a:t>高精度かつ広ダイナミックレンジ</a:t>
            </a:r>
            <a:r>
              <a:rPr lang="ja-JP" altLang="en-US" sz="2800" dirty="0" smtClean="0">
                <a:solidFill>
                  <a:srgbClr val="000000"/>
                </a:solidFill>
              </a:rPr>
              <a:t>に周波数信号として計測可能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ファイバー光コム共振器を用いた外乱</a:t>
            </a:r>
            <a:r>
              <a:rPr lang="en-US" altLang="ja-JP" sz="2800" dirty="0" smtClean="0">
                <a:solidFill>
                  <a:srgbClr val="FF0000"/>
                </a:solidFill>
              </a:rPr>
              <a:t>/RF</a:t>
            </a:r>
            <a:r>
              <a:rPr lang="ja-JP" altLang="en-US" sz="2800" dirty="0" smtClean="0">
                <a:solidFill>
                  <a:srgbClr val="FF0000"/>
                </a:solidFill>
              </a:rPr>
              <a:t>周波数変換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-101468" y="396437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外乱を</a:t>
            </a:r>
            <a:r>
              <a:rPr kumimoji="1" lang="ja-JP" alt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周波数へ変換</a:t>
            </a:r>
            <a:endParaRPr kumimoji="1" lang="ja-JP" altLang="en-US" sz="44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 bwMode="auto">
          <a:xfrm>
            <a:off x="323528" y="1528458"/>
            <a:ext cx="2558998" cy="460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光周波数計測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3144929" y="1540643"/>
            <a:ext cx="2651207" cy="448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気体分析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分光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タイトル 1"/>
          <p:cNvSpPr txBox="1">
            <a:spLocks/>
          </p:cNvSpPr>
          <p:nvPr/>
        </p:nvSpPr>
        <p:spPr bwMode="auto">
          <a:xfrm>
            <a:off x="6084168" y="1556792"/>
            <a:ext cx="2651207" cy="448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距離測定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443" y="2263974"/>
            <a:ext cx="3671054" cy="1675381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2551171"/>
            <a:ext cx="3172660" cy="1597909"/>
          </a:xfrm>
          <a:prstGeom prst="rect">
            <a:avLst/>
          </a:prstGeom>
        </p:spPr>
      </p:pic>
      <p:cxnSp>
        <p:nvCxnSpPr>
          <p:cNvPr id="67" name="直線コネクタ 66"/>
          <p:cNvCxnSpPr/>
          <p:nvPr/>
        </p:nvCxnSpPr>
        <p:spPr bwMode="auto">
          <a:xfrm flipH="1">
            <a:off x="28455" y="4009126"/>
            <a:ext cx="9115545" cy="679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角丸四角形 78"/>
          <p:cNvSpPr/>
          <p:nvPr/>
        </p:nvSpPr>
        <p:spPr bwMode="auto">
          <a:xfrm>
            <a:off x="3023912" y="2662313"/>
            <a:ext cx="2866934" cy="1048042"/>
          </a:xfrm>
          <a:prstGeom prst="roundRect">
            <a:avLst>
              <a:gd name="adj" fmla="val 9356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 bwMode="auto">
          <a:xfrm>
            <a:off x="3491880" y="3265731"/>
            <a:ext cx="2160240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センサー</a:t>
            </a:r>
            <a:endParaRPr kumimoji="1" lang="ja-JP" altLang="en-US" sz="36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3129127" y="2855607"/>
            <a:ext cx="2667009" cy="488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光コム共振器</a:t>
            </a:r>
            <a:endParaRPr kumimoji="1" lang="ja-JP" altLang="en-US" sz="32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右中かっこ 73"/>
          <p:cNvSpPr/>
          <p:nvPr/>
        </p:nvSpPr>
        <p:spPr bwMode="auto">
          <a:xfrm rot="5400000">
            <a:off x="4300869" y="-2176496"/>
            <a:ext cx="473774" cy="8709446"/>
          </a:xfrm>
          <a:prstGeom prst="rightBrace">
            <a:avLst>
              <a:gd name="adj1" fmla="val 8333"/>
              <a:gd name="adj2" fmla="val 516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75" name="直線矢印コネクタ 74"/>
          <p:cNvCxnSpPr/>
          <p:nvPr/>
        </p:nvCxnSpPr>
        <p:spPr bwMode="auto">
          <a:xfrm flipV="1">
            <a:off x="4392814" y="2289032"/>
            <a:ext cx="0" cy="565577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79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0" y="457201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研究目的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400" y="13716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ファイバー光コム共振器の外乱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/RF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周波数変換を用いたセンシングセンサーの開発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81130" y="2448580"/>
            <a:ext cx="25827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ひずみセンサー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076056" y="2457399"/>
            <a:ext cx="269817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超音波センサー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60" y="2924944"/>
            <a:ext cx="4838640" cy="408304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08" y="2885093"/>
            <a:ext cx="4159060" cy="39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990656" cy="1470025"/>
          </a:xfrm>
        </p:spPr>
        <p:txBody>
          <a:bodyPr/>
          <a:lstStyle/>
          <a:p>
            <a:r>
              <a:rPr kumimoji="1" lang="ja-JP" altLang="en-US" sz="4800" dirty="0" smtClean="0"/>
              <a:t>① </a:t>
            </a:r>
            <a:r>
              <a:rPr lang="ja-JP" altLang="en-US" sz="4800" dirty="0" smtClean="0"/>
              <a:t>ひずみセンシング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64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下矢印 24"/>
          <p:cNvSpPr/>
          <p:nvPr/>
        </p:nvSpPr>
        <p:spPr bwMode="auto">
          <a:xfrm>
            <a:off x="1206044" y="4497144"/>
            <a:ext cx="546555" cy="115337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4749306" y="1556792"/>
            <a:ext cx="2558998" cy="46038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50,000,001Hz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1508946" y="1556792"/>
            <a:ext cx="2558998" cy="46038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50,000,000Hz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3131496" y="1052736"/>
            <a:ext cx="2558998" cy="46038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ひずみ付加</a:t>
            </a:r>
            <a:endParaRPr kumimoji="1" lang="ja-JP" altLang="en-US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6815" y="499120"/>
            <a:ext cx="9144000" cy="720080"/>
          </a:xfrm>
        </p:spPr>
        <p:txBody>
          <a:bodyPr/>
          <a:lstStyle/>
          <a:p>
            <a:r>
              <a:rPr kumimoji="1" lang="ja-JP" altLang="en-US" dirty="0" smtClean="0"/>
              <a:t>零位法による周波数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電圧変換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57201"/>
            <a:ext cx="175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原理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6045" y="2852936"/>
            <a:ext cx="63905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知りたい情報は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Δ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</a:rPr>
              <a:t>rep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ja-JP" altLang="en-US" sz="2800" b="1" dirty="0"/>
              <a:t>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零位法</a:t>
            </a:r>
            <a:r>
              <a:rPr lang="ja-JP" altLang="en-US" sz="2800" b="1" dirty="0" smtClean="0"/>
              <a:t>を用いる</a:t>
            </a:r>
            <a:endParaRPr lang="en-US" altLang="ja-JP" sz="2800" b="1" baseline="-25000" dirty="0" smtClean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408162"/>
              </p:ext>
            </p:extLst>
          </p:nvPr>
        </p:nvGraphicFramePr>
        <p:xfrm>
          <a:off x="2555776" y="1095600"/>
          <a:ext cx="807600" cy="614291"/>
        </p:xfrm>
        <a:graphic>
          <a:graphicData uri="http://schemas.openxmlformats.org/presentationml/2006/ole">
            <p:oleObj spid="_x0000_s1092" name="数式" r:id="rId4" imgW="241200" imgH="20304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1229566"/>
              </p:ext>
            </p:extLst>
          </p:nvPr>
        </p:nvGraphicFramePr>
        <p:xfrm>
          <a:off x="5508104" y="1139864"/>
          <a:ext cx="812691" cy="592321"/>
        </p:xfrm>
        <a:graphic>
          <a:graphicData uri="http://schemas.openxmlformats.org/presentationml/2006/ole">
            <p:oleObj spid="_x0000_s1093" name="数式" r:id="rId5" imgW="279360" imgH="203040" progId="Equation.3">
              <p:embed/>
            </p:oleObj>
          </a:graphicData>
        </a:graphic>
      </p:graphicFrame>
      <p:cxnSp>
        <p:nvCxnSpPr>
          <p:cNvPr id="15" name="直線矢印コネクタ 14"/>
          <p:cNvCxnSpPr/>
          <p:nvPr/>
        </p:nvCxnSpPr>
        <p:spPr bwMode="auto">
          <a:xfrm>
            <a:off x="3256272" y="1484784"/>
            <a:ext cx="2395848" cy="0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690815" y="1988840"/>
            <a:ext cx="7789312" cy="83099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ひずみによる周波数変化は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1Hz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以下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8</a:t>
            </a:r>
            <a:r>
              <a:rPr lang="ja-JP" altLang="en-US" sz="2400" dirty="0" smtClean="0">
                <a:solidFill>
                  <a:schemeClr val="bg1"/>
                </a:solidFill>
              </a:rPr>
              <a:t>桁の精度が必要</a:t>
            </a:r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</a:rPr>
              <a:t>計測時間</a:t>
            </a:r>
            <a:r>
              <a:rPr lang="en-US" altLang="ja-JP" sz="2400" dirty="0" smtClean="0">
                <a:solidFill>
                  <a:schemeClr val="bg1"/>
                </a:solidFill>
              </a:rPr>
              <a:t>10ms</a:t>
            </a:r>
            <a:r>
              <a:rPr lang="ja-JP" altLang="en-US" sz="2400" dirty="0" smtClean="0">
                <a:solidFill>
                  <a:schemeClr val="bg1"/>
                </a:solidFill>
              </a:rPr>
              <a:t>以上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r>
              <a:rPr lang="ja-JP" altLang="en-US" sz="2400" dirty="0" err="1" smtClean="0">
                <a:solidFill>
                  <a:schemeClr val="bg1"/>
                </a:solidFill>
              </a:rPr>
              <a:t>、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高速な計測困難</a:t>
            </a:r>
            <a:endParaRPr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7942" y="3501008"/>
            <a:ext cx="2182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共振器長</a:t>
            </a:r>
            <a:r>
              <a:rPr kumimoji="1"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ja-JP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endParaRPr kumimoji="1" lang="en-US" altLang="ja-JP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安定化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kumimoji="1" lang="en-US" altLang="ja-JP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216" y="3319486"/>
            <a:ext cx="6297784" cy="363823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-126277" y="5559816"/>
            <a:ext cx="32704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制御用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PZT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の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電圧値変化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十数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</a:t>
            </a:r>
            <a:endParaRPr kumimoji="1"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6184" y="4725932"/>
            <a:ext cx="23391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ひずみを付加</a:t>
            </a:r>
            <a:endParaRPr kumimoji="1" lang="en-US" altLang="ja-JP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左矢印 28"/>
          <p:cNvSpPr/>
          <p:nvPr/>
        </p:nvSpPr>
        <p:spPr>
          <a:xfrm rot="18393799">
            <a:off x="5613698" y="3683977"/>
            <a:ext cx="241328" cy="288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91204" y="34452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ひず</a:t>
            </a:r>
            <a:r>
              <a:rPr lang="ja-JP" alt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み</a:t>
            </a:r>
            <a:endParaRPr kumimoji="1" lang="ja-JP" alt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正方形/長方形 30"/>
          <p:cNvSpPr/>
          <p:nvPr/>
        </p:nvSpPr>
        <p:spPr>
          <a:xfrm rot="1860377">
            <a:off x="5404288" y="3951868"/>
            <a:ext cx="422741" cy="250221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53045" y="6515783"/>
            <a:ext cx="11981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V-ΔV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[V]</a:t>
            </a:r>
            <a:endParaRPr kumimoji="1" lang="ja-JP" altLang="en-US" sz="2000" b="1" dirty="0">
              <a:latin typeface="Times New Roman"/>
              <a:cs typeface="Times New Roman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78063" y="4794219"/>
            <a:ext cx="5952270" cy="58477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FF00"/>
                </a:solidFill>
              </a:rPr>
              <a:t>計測の高速化と高精度化の両立</a:t>
            </a:r>
            <a:endParaRPr lang="en-US" altLang="ja-JP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383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 animBg="1"/>
      <p:bldP spid="30" grpId="0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2783161" y="6556017"/>
            <a:ext cx="2346502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457201"/>
            <a:ext cx="2971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[</a:t>
            </a:r>
            <a:r>
              <a:rPr lang="ja-JP" altLang="en-US" sz="4400" dirty="0" smtClean="0"/>
              <a:t>実験装置</a:t>
            </a:r>
            <a:r>
              <a:rPr lang="en-US" altLang="ja-JP" sz="4400" dirty="0" smtClean="0"/>
              <a:t>]</a:t>
            </a:r>
            <a:endParaRPr kumimoji="1" lang="ja-JP" altLang="en-US" sz="4400" b="1" dirty="0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914400" y="499120"/>
            <a:ext cx="9144000" cy="720080"/>
          </a:xfrm>
        </p:spPr>
        <p:txBody>
          <a:bodyPr/>
          <a:lstStyle/>
          <a:p>
            <a:r>
              <a:rPr lang="ja-JP" altLang="en-US" u="sng" dirty="0" smtClean="0"/>
              <a:t>ひずみセンシング</a:t>
            </a:r>
            <a:endParaRPr kumimoji="1" lang="ja-JP" altLang="en-US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9600" y="6334780"/>
            <a:ext cx="8001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PZT</a:t>
            </a:r>
            <a:r>
              <a:rPr lang="ja-JP" altLang="en-US" sz="2800" dirty="0" smtClean="0">
                <a:solidFill>
                  <a:srgbClr val="FF0000"/>
                </a:solidFill>
              </a:rPr>
              <a:t>ドライバーの電圧値をモニタリングする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7" y="1211009"/>
            <a:ext cx="8712968" cy="52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156381</TotalTime>
  <Words>1429</Words>
  <Application>Microsoft Macintosh PowerPoint</Application>
  <PresentationFormat>画面に合わせる (4:3)</PresentationFormat>
  <Paragraphs>253</Paragraphs>
  <Slides>16</Slides>
  <Notes>13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テーマ1</vt:lpstr>
      <vt:lpstr>数式</vt:lpstr>
      <vt:lpstr>ファイバー光コム共振器の構築と それを用いたひずみ/超音波計測 に関する研究</vt:lpstr>
      <vt:lpstr>超音波による生体イメージング</vt:lpstr>
      <vt:lpstr>超音波センサー</vt:lpstr>
      <vt:lpstr>ひずみ/超音波を周波数で計測</vt:lpstr>
      <vt:lpstr>光コム応用、周波数計測</vt:lpstr>
      <vt:lpstr>スライド 6</vt:lpstr>
      <vt:lpstr>① ひずみセンシング</vt:lpstr>
      <vt:lpstr>零位法による周波数/電圧変換</vt:lpstr>
      <vt:lpstr>ひずみセンシング</vt:lpstr>
      <vt:lpstr>スライド 10</vt:lpstr>
      <vt:lpstr>スライド 11</vt:lpstr>
      <vt:lpstr>② 超音波センシング</vt:lpstr>
      <vt:lpstr>ミキシングによる超音波検出</vt:lpstr>
      <vt:lpstr>超音波センシング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ogura</cp:lastModifiedBy>
  <cp:revision>508</cp:revision>
  <cp:lastPrinted>2016-02-29T08:50:02Z</cp:lastPrinted>
  <dcterms:created xsi:type="dcterms:W3CDTF">2016-02-29T08:48:51Z</dcterms:created>
  <dcterms:modified xsi:type="dcterms:W3CDTF">2016-02-29T08:50:25Z</dcterms:modified>
</cp:coreProperties>
</file>