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2" r:id="rId3"/>
    <p:sldId id="357" r:id="rId4"/>
    <p:sldId id="374" r:id="rId5"/>
    <p:sldId id="375" r:id="rId6"/>
    <p:sldId id="376" r:id="rId7"/>
    <p:sldId id="378" r:id="rId8"/>
    <p:sldId id="380" r:id="rId9"/>
    <p:sldId id="377" r:id="rId10"/>
    <p:sldId id="383" r:id="rId11"/>
    <p:sldId id="379" r:id="rId12"/>
    <p:sldId id="381" r:id="rId13"/>
    <p:sldId id="373" r:id="rId14"/>
    <p:sldId id="384" r:id="rId15"/>
    <p:sldId id="318" r:id="rId16"/>
    <p:sldId id="329" r:id="rId17"/>
    <p:sldId id="341" r:id="rId18"/>
    <p:sldId id="343" r:id="rId19"/>
    <p:sldId id="358" r:id="rId20"/>
    <p:sldId id="351" r:id="rId21"/>
    <p:sldId id="389" r:id="rId22"/>
    <p:sldId id="387" r:id="rId23"/>
    <p:sldId id="390" r:id="rId24"/>
    <p:sldId id="347" r:id="rId25"/>
    <p:sldId id="388" r:id="rId26"/>
    <p:sldId id="362" r:id="rId27"/>
    <p:sldId id="363" r:id="rId28"/>
    <p:sldId id="385" r:id="rId29"/>
    <p:sldId id="386" r:id="rId30"/>
  </p:sldIdLst>
  <p:sldSz cx="9906000" cy="6858000" type="A4"/>
  <p:notesSz cx="6858000" cy="9874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5pPr>
    <a:lvl6pPr marL="22860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6pPr>
    <a:lvl7pPr marL="27432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7pPr>
    <a:lvl8pPr marL="32004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8pPr>
    <a:lvl9pPr marL="36576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安井 武史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CFF66"/>
    <a:srgbClr val="8000FF"/>
    <a:srgbClr val="FF8000"/>
    <a:srgbClr val="00FFFF"/>
    <a:srgbClr val="0000FF"/>
    <a:srgbClr val="CCFF99"/>
    <a:srgbClr val="FF00FF"/>
    <a:srgbClr val="007E39"/>
    <a:srgbClr val="00642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456" autoAdjust="0"/>
    <p:restoredTop sz="81752" autoAdjust="0"/>
  </p:normalViewPr>
  <p:slideViewPr>
    <p:cSldViewPr>
      <p:cViewPr varScale="1">
        <p:scale>
          <a:sx n="79" d="100"/>
          <a:sy n="79" d="100"/>
        </p:scale>
        <p:origin x="-1456" y="-1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82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5054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r">
              <a:defRPr sz="1200"/>
            </a:lvl1pPr>
          </a:lstStyle>
          <a:p>
            <a:fld id="{BC6707B5-5084-4055-A9DE-81E8D8699952}" type="datetimeFigureOut">
              <a:rPr kumimoji="1" lang="ja-JP" altLang="en-US" smtClean="0"/>
              <a:pPr/>
              <a:t>15.9.24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5054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r">
              <a:defRPr sz="1200"/>
            </a:lvl1pPr>
          </a:lstStyle>
          <a:p>
            <a:fld id="{ACD8779D-E3B6-4FB5-9338-D389DCC98B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29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5054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r">
              <a:defRPr sz="1200"/>
            </a:lvl1pPr>
          </a:lstStyle>
          <a:p>
            <a:fld id="{B4F53E4B-97B8-438D-93DF-CFA8D4CD3E93}" type="datetimeFigureOut">
              <a:rPr kumimoji="1" lang="ja-JP" altLang="en-US" smtClean="0"/>
              <a:pPr/>
              <a:t>15.9.24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60" tIns="44981" rIns="89960" bIns="4498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430" y="4690893"/>
            <a:ext cx="5485146" cy="4443102"/>
          </a:xfrm>
          <a:prstGeom prst="rect">
            <a:avLst/>
          </a:prstGeom>
        </p:spPr>
        <p:txBody>
          <a:bodyPr vert="horz" lIns="89960" tIns="44981" rIns="89960" bIns="4498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5054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r">
              <a:defRPr sz="1200"/>
            </a:lvl1pPr>
          </a:lstStyle>
          <a:p>
            <a:fld id="{7D16D676-1D10-47FA-8411-9BAA98E5CBA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23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310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597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左図の縦軸直す</a:t>
            </a:r>
            <a:endParaRPr lang="en-US" altLang="ja-JP" dirty="0" smtClean="0">
              <a:effectLst/>
            </a:endParaRPr>
          </a:p>
          <a:p>
            <a:r>
              <a:rPr lang="ja-JP" altLang="en-US" dirty="0" smtClean="0">
                <a:effectLst/>
              </a:rPr>
              <a:t>右図の縦軸検討</a:t>
            </a:r>
            <a:endParaRPr lang="en-US" altLang="ja-JP" dirty="0" smtClean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357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2</a:t>
            </a:r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種類のひずみをはかった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マクロと微小なひずみを静的にかけて特性を調べた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その結果このようになって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傾きがほぼ一致しました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範囲が違うものを計って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結論　この手法の妥当性が確認されました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補足　わずかな誤差は分解能が足りない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実際の高速光通信用のフォトダイオードアンプにおいて，ダイオードとアンプは同一パッケージ内にあり，ボンディングワイヤーによってミリメートル以下の配線で結ばれている　</a:t>
            </a:r>
            <a:r>
              <a:rPr kumimoji="1" lang="en-US" altLang="ja-JP" dirty="0" smtClean="0"/>
              <a:t>T-</a:t>
            </a:r>
            <a:r>
              <a:rPr kumimoji="1" lang="en-US" altLang="ja-JP" dirty="0" err="1" smtClean="0"/>
              <a:t>ZAMp</a:t>
            </a:r>
            <a:r>
              <a:rPr kumimoji="1" lang="ja-JP" altLang="en-US" dirty="0" smtClean="0"/>
              <a:t>のノイズと帯域幅</a:t>
            </a:r>
            <a:endParaRPr kumimoji="1" lang="en-US" altLang="ja-JP" dirty="0" smtClean="0"/>
          </a:p>
          <a:p>
            <a:r>
              <a:rPr kumimoji="1" lang="en-US" altLang="ja-JP" dirty="0" smtClean="0"/>
              <a:t>AD8067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スペアナのノイズ以上にするために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動的なひずみを</a:t>
            </a:r>
            <a:r>
              <a:rPr lang="ja-JP" altLang="en-US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積層</a:t>
            </a:r>
            <a:r>
              <a:rPr lang="en-US" altLang="ja-JP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にかけました。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同じ振幅で周波数をかえて、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応答を見た。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ロックインの出力をみた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コムの制御応答と同じ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動的手法の確認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コムのモードを基準</a:t>
            </a:r>
            <a:r>
              <a:rPr lang="en-US" altLang="ja-JP" dirty="0" smtClean="0">
                <a:effectLst/>
              </a:rPr>
              <a:t>CW</a:t>
            </a:r>
            <a:r>
              <a:rPr lang="ja-JP" altLang="en-US" dirty="0" smtClean="0">
                <a:effectLst/>
              </a:rPr>
              <a:t>レーザーに対して</a:t>
            </a:r>
            <a:endParaRPr lang="en-US" altLang="ja-JP" dirty="0" smtClean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35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016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動的なひずみを</a:t>
            </a:r>
            <a:r>
              <a:rPr lang="ja-JP" altLang="en-US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積層</a:t>
            </a:r>
            <a:r>
              <a:rPr lang="en-US" altLang="ja-JP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にかけました。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同じ振幅で周波数をかえて、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応答を見た。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ロックインの出力をみた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コムの制御応答と同じ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動的手法の確認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動的なひずみを</a:t>
            </a:r>
            <a:r>
              <a:rPr lang="ja-JP" altLang="en-US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積層</a:t>
            </a:r>
            <a:r>
              <a:rPr lang="en-US" altLang="ja-JP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にかけました。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同じ振幅で周波数をかえて、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応答を見た。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ロックインの出力をみた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コムの制御応答と同じ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動的手法の確認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動的なひずみを</a:t>
            </a:r>
            <a:r>
              <a:rPr lang="ja-JP" altLang="en-US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積層</a:t>
            </a:r>
            <a:r>
              <a:rPr lang="en-US" altLang="ja-JP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にかけました。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同じ振幅で周波数をかえて、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応答を見た。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ロックインの出力をみた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コムの制御応答と同じ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動的手法の確認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リング型共振器を光コムの光源として使います。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そして、共振器の一部をセンシングのプローブとして使います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外乱が合ったときに光コムの周波数に変換て計測します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繰り返し周波数は共振器な長さできまるので、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外乱があった時に周波数に変換可能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895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89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光コムはモード同期レーザーです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そして、時間軸上はフェムト秒の短いパルスが等間隔でならんでいます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また、時間軸とフーリエ変換の関係にある周波数軸上では、</a:t>
            </a:r>
            <a:r>
              <a:rPr kumimoji="1" lang="en-US" altLang="ja-JP" dirty="0" err="1" smtClean="0"/>
              <a:t>frep</a:t>
            </a:r>
            <a:r>
              <a:rPr kumimoji="1" lang="ja-JP" altLang="en-US" dirty="0" smtClean="0"/>
              <a:t>周波数間隔で等間隔にならぶ縦モードを示します。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狭線幅化　レーザー共振器中の位相屈折率と群屈折率の関係</a:t>
            </a:r>
            <a:endParaRPr kumimoji="1" lang="en-US" altLang="ja-JP" dirty="0" smtClean="0"/>
          </a:p>
          <a:p>
            <a:r>
              <a:rPr kumimoji="1" lang="ja-JP" altLang="ja-JP" dirty="0" smtClean="0"/>
              <a:t>　</a:t>
            </a:r>
            <a:r>
              <a:rPr kumimoji="1" lang="ja-JP" altLang="en-US" dirty="0" smtClean="0"/>
              <a:t>　　　　　　共振器長の高速な制御</a:t>
            </a:r>
            <a:endParaRPr kumimoji="1" lang="en-US" altLang="ja-JP" dirty="0" smtClean="0"/>
          </a:p>
          <a:p>
            <a:r>
              <a:rPr kumimoji="1" lang="ja-JP" altLang="en-US" dirty="0" smtClean="0"/>
              <a:t>位相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群屈折率の関係を変化されるには、モード同期ファイバーレーザーの励起半導体レーザーの駆動電流を変化させる。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89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89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狭線幅化　レーザー共振器中の位相屈折率と群屈折率の関係</a:t>
            </a:r>
            <a:endParaRPr kumimoji="1" lang="en-US" altLang="ja-JP" dirty="0" smtClean="0"/>
          </a:p>
          <a:p>
            <a:r>
              <a:rPr kumimoji="1" lang="ja-JP" altLang="ja-JP" dirty="0" smtClean="0"/>
              <a:t>　</a:t>
            </a:r>
            <a:r>
              <a:rPr kumimoji="1" lang="ja-JP" altLang="en-US" dirty="0" smtClean="0"/>
              <a:t>　　　　　　共振器長の高速な制御</a:t>
            </a:r>
            <a:endParaRPr kumimoji="1" lang="en-US" altLang="ja-JP" dirty="0" smtClean="0"/>
          </a:p>
          <a:p>
            <a:r>
              <a:rPr kumimoji="1" lang="ja-JP" altLang="en-US" dirty="0" smtClean="0"/>
              <a:t>位相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群屈折率の関係を変化されるには、モード同期ファイバーレーザーの励起半導体レーザーの駆動電流を変化させる。</a:t>
            </a:r>
            <a:endParaRPr kumimoji="1" lang="en-US" altLang="ja-JP" smtClean="0"/>
          </a:p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スーパーコンティニューム発生原理</a:t>
            </a:r>
            <a:endParaRPr lang="en-US" altLang="ja-JP" dirty="0" smtClean="0"/>
          </a:p>
          <a:p>
            <a:r>
              <a:rPr lang="ja-JP" altLang="en-US" dirty="0" smtClean="0"/>
              <a:t>高強度の光を非線形光学媒質に注入すると、媒質中の非線形光学効果</a:t>
            </a:r>
            <a:r>
              <a:rPr lang="en-US" altLang="ja-JP" dirty="0" smtClean="0"/>
              <a:t>(</a:t>
            </a:r>
            <a:r>
              <a:rPr lang="ja-JP" altLang="en-US" dirty="0" smtClean="0"/>
              <a:t>自己位相変調・四光波混合・ラマン散乱など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によりスペクトルが非常に広がる現象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3103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リング型共振器を光コムの光源として使います。</a:t>
            </a:r>
          </a:p>
          <a:p>
            <a:r>
              <a:rPr kumimoji="1" lang="ja-JP" altLang="en-US" dirty="0" smtClean="0"/>
              <a:t>そして、共振器の一部をセンシングのプローブとして使います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外乱が合ったときに光コムの周波数に変換て計測します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繰り返し周波数は共振器な長さできまるので、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外乱があった時に周波数に変換可能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89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AEF48D-AEE9-EA4C-B8EA-5DF7E963032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D69999-0293-2A49-A8B6-CEC7BDB09A2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B62B53-F176-C845-835E-5C6710E987D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mtClean="0"/>
            </a:lvl1pPr>
          </a:lstStyle>
          <a:p>
            <a:fld id="{3A2109B5-A92A-1444-A4C6-C79D4EFD3AE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66A1D9-7AED-EB42-BC41-C7F36AB2122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787E38-693A-6743-8DAB-B75ACEEB060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370BEB-AF22-0A45-B438-75B028E4A28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589BB8-1DF4-D04C-A52F-987061ADF21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A106F0-3CB3-8B40-8B96-B95372B3FF8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473CA8-F4FF-8B4A-8631-07BFAC0C8047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E63AA4-4445-B54F-88F2-0B67D87A70B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A83B26-092C-0949-9333-9CC7E459905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08E014E-CFBD-7D48-8759-1008BF7E64F7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0"/>
            <a:ext cx="9891713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 dirty="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0"/>
            <a:ext cx="290941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0"/>
            <a:ext cx="396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4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42" y="2949575"/>
            <a:ext cx="9903258" cy="1470025"/>
          </a:xfrm>
        </p:spPr>
        <p:txBody>
          <a:bodyPr/>
          <a:lstStyle/>
          <a:p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前期研究報告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ja-JP" sz="3200" dirty="0"/>
              <a:t/>
            </a:r>
            <a:br>
              <a:rPr lang="ja-JP" altLang="ja-JP" sz="3200" dirty="0"/>
            </a:br>
            <a:r>
              <a:rPr lang="ja-JP" altLang="ja-JP" sz="4000" dirty="0"/>
              <a:t/>
            </a:r>
            <a:br>
              <a:rPr lang="ja-JP" altLang="ja-JP" sz="4000" dirty="0"/>
            </a:b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906000" cy="2241376"/>
          </a:xfrm>
        </p:spPr>
        <p:txBody>
          <a:bodyPr/>
          <a:lstStyle/>
          <a:p>
            <a:pPr lvl="0"/>
            <a:r>
              <a:rPr lang="en-US" altLang="ja-JP" dirty="0" smtClean="0">
                <a:latin typeface="+mj-ea"/>
              </a:rPr>
              <a:t>2015/9/11</a:t>
            </a:r>
            <a:endParaRPr lang="en-US" altLang="ja-JP" dirty="0" smtClean="0"/>
          </a:p>
          <a:p>
            <a:pPr lvl="0"/>
            <a:r>
              <a:rPr lang="en-US" altLang="ja-JP" dirty="0" smtClean="0"/>
              <a:t>M2 </a:t>
            </a:r>
            <a:r>
              <a:rPr lang="ja-JP" altLang="en-US" dirty="0" smtClean="0"/>
              <a:t>小倉 隆志</a:t>
            </a:r>
            <a:endParaRPr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246618"/>
      </p:ext>
    </p:extLst>
  </p:cSld>
  <p:clrMapOvr>
    <a:masterClrMapping/>
  </p:clrMapOvr>
  <p:transition advTm="99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9791700" cy="1143000"/>
          </a:xfrm>
        </p:spPr>
        <p:txBody>
          <a:bodyPr/>
          <a:lstStyle/>
          <a:p>
            <a:r>
              <a:rPr lang="en-US" altLang="ja-JP" dirty="0" err="1" smtClean="0"/>
              <a:t>fceo,fbeat</a:t>
            </a:r>
            <a:r>
              <a:rPr lang="ja-JP" altLang="en-US" dirty="0" smtClean="0"/>
              <a:t>制御系</a:t>
            </a:r>
            <a:endParaRPr kumimoji="1" lang="ja-JP" altLang="en-US" dirty="0"/>
          </a:p>
        </p:txBody>
      </p:sp>
      <p:pic>
        <p:nvPicPr>
          <p:cNvPr id="142" name="図 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0160000" cy="475250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3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9791700" cy="1143000"/>
          </a:xfrm>
        </p:spPr>
        <p:txBody>
          <a:bodyPr/>
          <a:lstStyle/>
          <a:p>
            <a:r>
              <a:rPr lang="en-US" altLang="ja-JP" dirty="0" err="1" smtClean="0"/>
              <a:t>fbeat</a:t>
            </a:r>
            <a:r>
              <a:rPr lang="ja-JP" altLang="en-US" dirty="0" smtClean="0"/>
              <a:t>＆</a:t>
            </a:r>
            <a:r>
              <a:rPr lang="en-US" altLang="ja-JP" dirty="0" err="1" smtClean="0"/>
              <a:t>fceo</a:t>
            </a:r>
            <a:r>
              <a:rPr lang="ja-JP" altLang="en-US" dirty="0" smtClean="0"/>
              <a:t>スペクトル</a:t>
            </a:r>
            <a:r>
              <a:rPr lang="en-US" altLang="ja-JP" dirty="0" smtClean="0"/>
              <a:t>(</a:t>
            </a:r>
            <a:r>
              <a:rPr lang="ja-JP" altLang="en-US" dirty="0" smtClean="0"/>
              <a:t>制御時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図 3" descr="fbeatロック時(10.7MHz).bmp"/>
          <p:cNvPicPr>
            <a:picLocks noChangeAspect="1"/>
          </p:cNvPicPr>
          <p:nvPr/>
        </p:nvPicPr>
        <p:blipFill>
          <a:blip r:embed="rId2"/>
          <a:srcRect l="8462" r="12308" b="1282"/>
          <a:stretch>
            <a:fillRect/>
          </a:stretch>
        </p:blipFill>
        <p:spPr>
          <a:xfrm>
            <a:off x="76200" y="1828800"/>
            <a:ext cx="4800600" cy="3588798"/>
          </a:xfrm>
          <a:prstGeom prst="rect">
            <a:avLst/>
          </a:prstGeom>
        </p:spPr>
      </p:pic>
      <p:pic>
        <p:nvPicPr>
          <p:cNvPr id="6" name="図 5" descr="0124.bmp"/>
          <p:cNvPicPr>
            <a:picLocks noChangeAspect="1"/>
          </p:cNvPicPr>
          <p:nvPr/>
        </p:nvPicPr>
        <p:blipFill>
          <a:blip r:embed="rId3"/>
          <a:srcRect l="9231" r="12308"/>
          <a:stretch>
            <a:fillRect/>
          </a:stretch>
        </p:blipFill>
        <p:spPr>
          <a:xfrm>
            <a:off x="5105400" y="1828800"/>
            <a:ext cx="4683370" cy="35814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133600" y="1219200"/>
            <a:ext cx="825867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fbeat</a:t>
            </a:r>
            <a:endParaRPr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086600" y="1219200"/>
            <a:ext cx="701008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fceo</a:t>
            </a:r>
            <a:endParaRPr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76200" y="5943600"/>
            <a:ext cx="9982200" cy="535459"/>
          </a:xfrm>
          <a:prstGeom prst="rect">
            <a:avLst/>
          </a:prstGeom>
          <a:noFill/>
        </p:spPr>
        <p:txBody>
          <a:bodyPr wrap="square" tIns="118800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制御回路の時定数を変更することで、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700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kHz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のサーボバンプを得た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3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04800" y="3352800"/>
            <a:ext cx="9903258" cy="1470025"/>
          </a:xfrm>
        </p:spPr>
        <p:txBody>
          <a:bodyPr/>
          <a:lstStyle/>
          <a:p>
            <a:pPr marL="514350" indent="-514350"/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2. </a:t>
            </a:r>
            <a:r>
              <a:rPr lang="ja-JP" altLang="en-US" sz="4000" dirty="0" smtClean="0"/>
              <a:t>センシング光コム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ja-JP" sz="4000" dirty="0" smtClean="0"/>
              <a:t>　</a:t>
            </a:r>
            <a:r>
              <a:rPr lang="ja-JP" altLang="en-US" sz="4000" dirty="0" smtClean="0"/>
              <a:t>現状と今後の計画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ja-JP" sz="3200" dirty="0"/>
              <a:t/>
            </a:r>
            <a:br>
              <a:rPr lang="ja-JP" altLang="ja-JP" sz="3200" dirty="0"/>
            </a:br>
            <a:r>
              <a:rPr lang="ja-JP" altLang="ja-JP" sz="4000" dirty="0"/>
              <a:t/>
            </a:r>
            <a:br>
              <a:rPr lang="ja-JP" altLang="ja-JP" sz="4000" dirty="0"/>
            </a:br>
            <a:endParaRPr kumimoji="1" lang="ja-JP" altLang="en-US" sz="4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246618"/>
      </p:ext>
    </p:extLst>
  </p:cSld>
  <p:clrMapOvr>
    <a:masterClrMapping/>
  </p:clrMapOvr>
  <p:transition advTm="998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ファイバー光コム共振器を用いた</a:t>
            </a:r>
            <a:endParaRPr lang="en-US" altLang="ja-JP" sz="4000" dirty="0" smtClean="0">
              <a:latin typeface="ＭＳ ゴシック (見出し)"/>
              <a:ea typeface="+mj-ea"/>
              <a:cs typeface="ＭＳ ゴシック (見出し)"/>
            </a:endParaRPr>
          </a:p>
          <a:p>
            <a:pPr algn="ctr"/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外乱</a:t>
            </a:r>
            <a:r>
              <a:rPr lang="en-US" altLang="ja-JP" sz="4000" dirty="0" smtClean="0">
                <a:latin typeface="ＭＳ ゴシック (見出し)"/>
                <a:ea typeface="+mj-ea"/>
                <a:cs typeface="ＭＳ ゴシック (見出し)"/>
              </a:rPr>
              <a:t>/RF</a:t>
            </a:r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周波数変換</a:t>
            </a:r>
            <a:endParaRPr lang="ja-JP" altLang="en-US" sz="4000" dirty="0">
              <a:latin typeface="ＭＳ ゴシック (見出し)"/>
              <a:ea typeface="+mj-ea"/>
              <a:cs typeface="ＭＳ ゴシック (見出し)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627271"/>
            <a:ext cx="9867900" cy="523072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789508"/>
      </p:ext>
    </p:extLst>
  </p:cSld>
  <p:clrMapOvr>
    <a:masterClrMapping/>
  </p:clrMapOvr>
  <p:transition advTm="39191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53340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光音響イメージング</a:t>
            </a:r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＠従来研究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5000" y="1752600"/>
            <a:ext cx="80021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原理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16779" y="3729335"/>
            <a:ext cx="322242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マイクロリング共振器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31892"/>
            <a:ext cx="4612411" cy="345930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781800" y="6324600"/>
            <a:ext cx="324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/>
              <a:t>Scientific Reports</a:t>
            </a:r>
            <a:r>
              <a:rPr lang="en-US" altLang="ja-JP" sz="1600" dirty="0"/>
              <a:t> </a:t>
            </a:r>
            <a:r>
              <a:rPr lang="en-US" altLang="ja-JP" sz="1600" b="1" dirty="0"/>
              <a:t>4</a:t>
            </a:r>
            <a:r>
              <a:rPr lang="en-US" altLang="ja-JP" sz="1600" dirty="0"/>
              <a:t>, </a:t>
            </a:r>
            <a:r>
              <a:rPr lang="en-US" altLang="ja-JP" sz="1600" dirty="0" smtClean="0"/>
              <a:t>4496 (2014).</a:t>
            </a:r>
            <a:endParaRPr kumimoji="1" lang="ja-JP" altLang="en-US" sz="1600" dirty="0"/>
          </a:p>
        </p:txBody>
      </p:sp>
      <p:pic>
        <p:nvPicPr>
          <p:cNvPr id="11" name="図 10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 val="0"/>
              </a:ext>
            </a:extLst>
          </a:blip>
          <a:srcRect/>
          <a:stretch>
            <a:fillRect/>
          </a:stretch>
        </p:blipFill>
        <p:spPr bwMode="auto">
          <a:xfrm>
            <a:off x="5042160" y="4207324"/>
            <a:ext cx="4406640" cy="219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68" t="18519" r="2776" b="17988"/>
          <a:stretch>
            <a:fillRect/>
          </a:stretch>
        </p:blipFill>
        <p:spPr bwMode="auto">
          <a:xfrm>
            <a:off x="5562600" y="1645596"/>
            <a:ext cx="3343275" cy="170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149460" y="1295400"/>
            <a:ext cx="445174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PVDF (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Polyvinylidene</a:t>
            </a:r>
            <a:r>
              <a:rPr lang="en-US" altLang="ja-JP" sz="2400" dirty="0" smtClean="0">
                <a:solidFill>
                  <a:schemeClr val="bg1"/>
                </a:solidFill>
              </a:rPr>
              <a:t> fluoride</a:t>
            </a:r>
            <a:r>
              <a:rPr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76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71872"/>
            <a:ext cx="3152800" cy="694928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  <a:latin typeface="+mj-ea"/>
                <a:cs typeface="ヒラギノ丸ゴ Pro W4"/>
              </a:rPr>
              <a:t>先行研究</a:t>
            </a:r>
            <a:endParaRPr lang="en-US" altLang="ja-JP" kern="0" dirty="0" smtClean="0">
              <a:solidFill>
                <a:schemeClr val="tx1"/>
              </a:solidFill>
              <a:latin typeface="+mj-ea"/>
              <a:cs typeface="ヒラギノ丸ゴ Pro W4"/>
            </a:endParaRPr>
          </a:p>
        </p:txBody>
      </p:sp>
      <p:pic>
        <p:nvPicPr>
          <p:cNvPr id="13" name="図 12" descr="スクリーンショット（2014-12-02 6.04.28）.png"/>
          <p:cNvPicPr>
            <a:picLocks noChangeAspect="1"/>
          </p:cNvPicPr>
          <p:nvPr/>
        </p:nvPicPr>
        <p:blipFill>
          <a:blip r:embed="rId3"/>
          <a:srcRect t="3133" b="3824"/>
          <a:stretch>
            <a:fillRect/>
          </a:stretch>
        </p:blipFill>
        <p:spPr>
          <a:xfrm>
            <a:off x="128464" y="1268760"/>
            <a:ext cx="5715000" cy="3209194"/>
          </a:xfrm>
          <a:prstGeom prst="rect">
            <a:avLst/>
          </a:prstGeom>
        </p:spPr>
      </p:pic>
      <p:pic>
        <p:nvPicPr>
          <p:cNvPr id="14" name="図 13" descr="スクリーンショット（2014-12-02 7.04.17）.png"/>
          <p:cNvPicPr>
            <a:picLocks noChangeAspect="1"/>
          </p:cNvPicPr>
          <p:nvPr/>
        </p:nvPicPr>
        <p:blipFill>
          <a:blip r:embed="rId4"/>
          <a:srcRect l="52308" t="7954"/>
          <a:stretch>
            <a:fillRect/>
          </a:stretch>
        </p:blipFill>
        <p:spPr>
          <a:xfrm>
            <a:off x="5943600" y="3899514"/>
            <a:ext cx="3962400" cy="2958486"/>
          </a:xfrm>
          <a:prstGeom prst="rect">
            <a:avLst/>
          </a:prstGeom>
        </p:spPr>
      </p:pic>
      <p:pic>
        <p:nvPicPr>
          <p:cNvPr id="15" name="図 14" descr="スクリーンショット（2014-12-02 7.04.17）.png"/>
          <p:cNvPicPr>
            <a:picLocks noChangeAspect="1"/>
          </p:cNvPicPr>
          <p:nvPr/>
        </p:nvPicPr>
        <p:blipFill>
          <a:blip r:embed="rId4"/>
          <a:srcRect t="580" r="48462"/>
          <a:stretch>
            <a:fillRect/>
          </a:stretch>
        </p:blipFill>
        <p:spPr>
          <a:xfrm>
            <a:off x="5867400" y="990600"/>
            <a:ext cx="4038600" cy="3013881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224808" y="476672"/>
            <a:ext cx="65120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rgbClr val="8000FF"/>
                </a:solidFill>
              </a:rPr>
              <a:t>Ref) S. Wang et al., “Passively mode-locked fiber laser sensor for acoustic pressure sensing,” J. Mod. Opt. </a:t>
            </a:r>
            <a:r>
              <a:rPr lang="en-US" sz="1600" b="1" i="1" dirty="0" smtClean="0">
                <a:solidFill>
                  <a:srgbClr val="8000FF"/>
                </a:solidFill>
              </a:rPr>
              <a:t>60</a:t>
            </a:r>
            <a:r>
              <a:rPr lang="en-US" sz="1600" i="1" dirty="0" smtClean="0">
                <a:solidFill>
                  <a:srgbClr val="8000FF"/>
                </a:solidFill>
              </a:rPr>
              <a:t>, 1892-1897 (2013)</a:t>
            </a:r>
            <a:endParaRPr lang="ja-JP" altLang="en-US" sz="1600" i="1" dirty="0" smtClean="0">
              <a:solidFill>
                <a:srgbClr val="8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400" y="4941168"/>
            <a:ext cx="57912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・歪みに</a:t>
            </a:r>
            <a:r>
              <a:rPr lang="ja-JP" altLang="en-US" sz="2800" dirty="0" smtClean="0"/>
              <a:t>よる</a:t>
            </a:r>
            <a:r>
              <a:rPr lang="en-US" altLang="ja-JP" sz="2800" dirty="0" err="1" smtClean="0"/>
              <a:t>f</a:t>
            </a:r>
            <a:r>
              <a:rPr lang="en-US" altLang="ja-JP" sz="2800" baseline="-25000" dirty="0" err="1" smtClean="0"/>
              <a:t>rep</a:t>
            </a:r>
            <a:r>
              <a:rPr lang="ja-JP" altLang="en-US" sz="2800" dirty="0" smtClean="0"/>
              <a:t>周波数変化を</a:t>
            </a:r>
            <a:r>
              <a:rPr lang="en-US" altLang="ja-JP" sz="2800" dirty="0" smtClean="0"/>
              <a:t>RF</a:t>
            </a:r>
            <a:r>
              <a:rPr lang="ja-JP" altLang="en-US" sz="2800" dirty="0" smtClean="0"/>
              <a:t>スペクトラム・アナライザーによる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ピーク位置変化</a:t>
            </a:r>
            <a:r>
              <a:rPr lang="ja-JP" altLang="en-US" sz="2800" dirty="0" smtClean="0"/>
              <a:t>で計測</a:t>
            </a:r>
            <a:endParaRPr lang="en-US" altLang="ja-JP" sz="2800" dirty="0" smtClean="0"/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・高速</a:t>
            </a:r>
            <a:r>
              <a:rPr lang="ja-JP" altLang="en-US" sz="2800" dirty="0" smtClean="0">
                <a:solidFill>
                  <a:srgbClr val="FF0000"/>
                </a:solidFill>
              </a:rPr>
              <a:t>性や高精度性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に課題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341895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7429" y="332656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研究目的</a:t>
            </a:r>
            <a:endParaRPr kumimoji="1" lang="ja-JP" altLang="en-US" sz="4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8464" y="3501008"/>
            <a:ext cx="9384063" cy="25340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・</a:t>
            </a:r>
            <a:r>
              <a:rPr lang="ja-JP" altLang="en-US" sz="3200" b="1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偏位法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（ピーク位置計測）の代わりに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零位法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（</a:t>
            </a:r>
            <a:r>
              <a:rPr lang="en-US" altLang="ja-JP" sz="3200" b="1" dirty="0" err="1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3200" b="1" baseline="-25000" dirty="0" err="1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安定化用制御電圧計測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）を用いる</a:t>
            </a:r>
            <a:endParaRPr lang="en-US" altLang="ja-JP" sz="32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marL="363538" indent="-363538"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・微小歪みを拡大して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高精度計測</a:t>
            </a:r>
            <a:endParaRPr lang="en-US" altLang="ja-JP" sz="3200" b="1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・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電圧信号測定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により、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高速計測</a:t>
            </a:r>
            <a:endParaRPr lang="en-US" altLang="ja-JP" sz="3200" b="1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19200" y="1196752"/>
            <a:ext cx="7467600" cy="1302921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ja-JP" altLang="en-US" sz="3200" b="1" dirty="0" smtClean="0">
                <a:latin typeface="ヒラギノ丸ゴ ProN W4"/>
                <a:ea typeface="ヒラギノ丸ゴ ProN W4"/>
                <a:cs typeface="ヒラギノ丸ゴ ProN W4"/>
              </a:rPr>
              <a:t>光音響イメージングでの音響周波数計測</a:t>
            </a:r>
            <a:r>
              <a:rPr lang="en-US" altLang="ja-JP" sz="3200" b="1" dirty="0" smtClean="0">
                <a:latin typeface="ヒラギノ丸ゴ ProN W4"/>
                <a:ea typeface="ヒラギノ丸ゴ ProN W4"/>
                <a:cs typeface="ヒラギノ丸ゴ ProN W4"/>
              </a:rPr>
              <a:t>→RF</a:t>
            </a:r>
            <a:r>
              <a:rPr lang="ja-JP" altLang="en-US" sz="3200" b="1" dirty="0" smtClean="0">
                <a:latin typeface="ヒラギノ丸ゴ ProN W4"/>
                <a:ea typeface="ヒラギノ丸ゴ ProN W4"/>
                <a:cs typeface="ヒラギノ丸ゴ ProN W4"/>
              </a:rPr>
              <a:t>周波数で計測</a:t>
            </a:r>
            <a:endParaRPr lang="en-US" altLang="ja-JP" sz="32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4592960" y="2636912"/>
            <a:ext cx="936104" cy="792088"/>
          </a:xfrm>
          <a:prstGeom prst="downArrow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16696" y="6165304"/>
            <a:ext cx="5486630" cy="584776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光音響イメージングの高度化</a:t>
            </a:r>
            <a:endParaRPr kumimoji="1" lang="ja-JP" altLang="en-US" sz="3200" dirty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993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18" y="332656"/>
            <a:ext cx="10016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歪みセンシング光コム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静的歪み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44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800" dirty="0" smtClean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2800" b="1" baseline="-25000" dirty="0" err="1" smtClean="0"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安定化モード同期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Er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ファイバーレーザー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28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13504"/>
            <a:ext cx="7772400" cy="494449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 rot="5400000">
            <a:off x="5158320" y="4863570"/>
            <a:ext cx="6096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14397" y="5184559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/>
              <a:t>固定</a:t>
            </a:r>
            <a:endParaRPr lang="en-US" altLang="ja-JP" sz="1600" b="1" dirty="0" smtClean="0"/>
          </a:p>
          <a:p>
            <a:pPr algn="ctr"/>
            <a:r>
              <a:rPr kumimoji="1" lang="ja-JP" altLang="en-US" sz="1600" b="1" dirty="0" smtClean="0"/>
              <a:t>ステージ</a:t>
            </a:r>
            <a:endParaRPr kumimoji="1" lang="ja-JP" altLang="en-US" sz="1600" b="1" dirty="0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4417588" y="4861559"/>
            <a:ext cx="609600" cy="1564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14800" y="5171329"/>
            <a:ext cx="10396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/>
              <a:t>移動</a:t>
            </a:r>
            <a:r>
              <a:rPr lang="en-US" altLang="ja-JP" sz="1600" b="1" dirty="0" smtClean="0"/>
              <a:t>(</a:t>
            </a:r>
            <a:r>
              <a:rPr lang="en-US" altLang="ja-JP" sz="1600" b="1" dirty="0" err="1" smtClean="0"/>
              <a:t>μm</a:t>
            </a:r>
            <a:r>
              <a:rPr lang="en-US" altLang="ja-JP" sz="1600" b="1" dirty="0" smtClean="0"/>
              <a:t>)</a:t>
            </a:r>
          </a:p>
          <a:p>
            <a:pPr algn="ctr"/>
            <a:r>
              <a:rPr kumimoji="1" lang="ja-JP" altLang="en-US" sz="1600" b="1" dirty="0" smtClean="0"/>
              <a:t>ステージ</a:t>
            </a:r>
            <a:endParaRPr kumimoji="1" lang="ja-JP" altLang="en-US" sz="1600" b="1" dirty="0"/>
          </a:p>
        </p:txBody>
      </p:sp>
      <p:sp>
        <p:nvSpPr>
          <p:cNvPr id="16" name="左右矢印 15"/>
          <p:cNvSpPr/>
          <p:nvPr/>
        </p:nvSpPr>
        <p:spPr>
          <a:xfrm>
            <a:off x="4466160" y="4810650"/>
            <a:ext cx="521775" cy="2286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114800" y="4495801"/>
            <a:ext cx="1828800" cy="12192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01347" y="5802868"/>
            <a:ext cx="348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静的</a:t>
            </a:r>
            <a:r>
              <a:rPr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/</a:t>
            </a:r>
            <a:r>
              <a:rPr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マクロ歪み用機械ステージ</a:t>
            </a:r>
            <a:endParaRPr kumimoji="1" lang="ja-JP" altLang="en-US" sz="1800" b="1" dirty="0">
              <a:solidFill>
                <a:srgbClr val="FF0000"/>
              </a:solidFill>
              <a:latin typeface=""/>
              <a:cs typeface="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65830" y="3670830"/>
            <a:ext cx="93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/>
              <a:t>Monitor</a:t>
            </a:r>
            <a:endParaRPr kumimoji="1" lang="ja-JP" altLang="en-US" sz="16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126325" y="4400490"/>
            <a:ext cx="2031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0000FF"/>
                </a:solidFill>
                <a:latin typeface=""/>
                <a:cs typeface=""/>
              </a:rPr>
              <a:t>静的</a:t>
            </a:r>
            <a:r>
              <a:rPr kumimoji="1" lang="ja-JP" altLang="en-US" b="1" dirty="0" smtClean="0">
                <a:solidFill>
                  <a:srgbClr val="0000FF"/>
                </a:solidFill>
                <a:latin typeface=""/>
                <a:cs typeface=""/>
              </a:rPr>
              <a:t>歪み</a:t>
            </a:r>
            <a:r>
              <a:rPr lang="ja-JP" altLang="en-US" b="1" dirty="0" smtClean="0">
                <a:solidFill>
                  <a:srgbClr val="0000FF"/>
                </a:solidFill>
                <a:latin typeface=""/>
                <a:cs typeface=""/>
              </a:rPr>
              <a:t>計測</a:t>
            </a:r>
            <a:endParaRPr kumimoji="1" lang="en-US" altLang="ja-JP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rot="10800000">
            <a:off x="1752600" y="4230690"/>
            <a:ext cx="381000" cy="1588"/>
          </a:xfrm>
          <a:prstGeom prst="line">
            <a:avLst/>
          </a:prstGeom>
          <a:ln w="25400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0" y="4038600"/>
            <a:ext cx="1778303" cy="369332"/>
          </a:xfrm>
          <a:prstGeom prst="rect">
            <a:avLst/>
          </a:prstGeom>
          <a:solidFill>
            <a:srgbClr val="0000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chemeClr val="bg1"/>
                </a:solidFill>
              </a:rPr>
              <a:t>Oscilloscope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/>
      <p:bldP spid="28" grpId="0"/>
      <p:bldP spid="32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-22514" y="476672"/>
            <a:ext cx="990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無付加状態での光コム特性</a:t>
            </a:r>
            <a:r>
              <a:rPr lang="en-US" altLang="ja-JP" sz="4800" dirty="0" smtClean="0">
                <a:latin typeface="ヒラギノ丸ゴ ProN W4"/>
                <a:ea typeface="ヒラギノ丸ゴ ProN W4"/>
                <a:cs typeface="ヒラギノ丸ゴ ProN W4"/>
              </a:rPr>
              <a:t>,</a:t>
            </a:r>
            <a:r>
              <a:rPr lang="en-US" altLang="ja-JP" sz="4800" dirty="0" err="1" smtClean="0">
                <a:latin typeface="ヒラギノ丸ゴ ProN W4"/>
                <a:ea typeface="ヒラギノ丸ゴ ProN W4"/>
                <a:cs typeface="ヒラギノ丸ゴ ProN W4"/>
              </a:rPr>
              <a:t>frep</a:t>
            </a:r>
            <a:endParaRPr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05128" y="1447800"/>
            <a:ext cx="2698175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信号安定性評価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19349" y="1457980"/>
            <a:ext cx="3752651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制御電圧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-</a:t>
            </a:r>
            <a:r>
              <a:rPr lang="en-US" altLang="ja-JP" sz="2800" dirty="0" err="1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2800" baseline="-25000" dirty="0" err="1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特性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8" name="図 7" descr="PZT制御電圧-frep特性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7100"/>
            <a:ext cx="4876800" cy="4830900"/>
          </a:xfrm>
          <a:prstGeom prst="rect">
            <a:avLst/>
          </a:prstGeom>
        </p:spPr>
      </p:pic>
      <p:pic>
        <p:nvPicPr>
          <p:cNvPr id="11" name="図 10" descr="PZT制御電圧-frep特性2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652" y="2209800"/>
            <a:ext cx="5002348" cy="46482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 rot="16200000">
            <a:off x="-633352" y="3986154"/>
            <a:ext cx="16668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</a:t>
            </a:r>
            <a:r>
              <a:rPr kumimoji="1" lang="en-US" altLang="ja-JP" dirty="0" err="1" smtClean="0"/>
              <a:t>rep</a:t>
            </a:r>
            <a:r>
              <a:rPr kumimoji="1" lang="ja-JP" altLang="en-US" dirty="0" smtClean="0"/>
              <a:t>変化</a:t>
            </a:r>
            <a:r>
              <a:rPr kumimoji="1" lang="en-US" altLang="ja-JP" dirty="0" smtClean="0"/>
              <a:t> [Hz]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8126724" y="3798957"/>
            <a:ext cx="3276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69309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7971" y="404664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静的歪み計測（１）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0472" y="1196752"/>
            <a:ext cx="4852610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マクロ歪み計測＠機械ステージ</a:t>
            </a:r>
            <a:endParaRPr lang="en-US" altLang="ja-JP" sz="26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956512" y="1196752"/>
            <a:ext cx="3187488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微小歪み計測＠</a:t>
            </a:r>
            <a:r>
              <a:rPr lang="en-US" altLang="ja-JP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4488" y="1700808"/>
            <a:ext cx="450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歪み印可範囲：</a:t>
            </a:r>
            <a:r>
              <a:rPr lang="en-US" altLang="ja-JP" dirty="0" smtClean="0"/>
              <a:t>100mm</a:t>
            </a:r>
            <a:r>
              <a:rPr lang="ja-JP" altLang="en-US" dirty="0" smtClean="0"/>
              <a:t>、分解能</a:t>
            </a:r>
            <a:r>
              <a:rPr lang="en-US" altLang="ja-JP" dirty="0" smtClean="0"/>
              <a:t>10µm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17094" y="1700808"/>
            <a:ext cx="443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歪み印可範囲：</a:t>
            </a:r>
            <a:r>
              <a:rPr lang="en-US" altLang="ja-JP" dirty="0" smtClean="0"/>
              <a:t>20m</a:t>
            </a:r>
            <a:r>
              <a:rPr kumimoji="1" lang="en-US" altLang="ja-JP" dirty="0" smtClean="0"/>
              <a:t>m</a:t>
            </a:r>
            <a:r>
              <a:rPr lang="ja-JP" altLang="en-US" dirty="0" smtClean="0"/>
              <a:t>、分解能</a:t>
            </a:r>
            <a:r>
              <a:rPr lang="en-US" altLang="ja-JP" dirty="0" smtClean="0"/>
              <a:t>0.1µm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5800" y="2133600"/>
            <a:ext cx="3888432" cy="224676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PZT</a:t>
            </a:r>
            <a:r>
              <a:rPr lang="ja-JP" altLang="en-US" dirty="0" smtClean="0">
                <a:solidFill>
                  <a:srgbClr val="FF0000"/>
                </a:solidFill>
              </a:rPr>
              <a:t>制御電圧</a:t>
            </a:r>
            <a:r>
              <a:rPr lang="en-US" altLang="ja-JP" dirty="0" smtClean="0">
                <a:solidFill>
                  <a:srgbClr val="FF0000"/>
                </a:solidFill>
              </a:rPr>
              <a:t>2.5V</a:t>
            </a:r>
            <a:r>
              <a:rPr lang="ja-JP" altLang="en-US" dirty="0" smtClean="0">
                <a:solidFill>
                  <a:srgbClr val="FF0000"/>
                </a:solidFill>
              </a:rPr>
              <a:t>変化時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枚前のグラフより</a:t>
            </a:r>
            <a:r>
              <a:rPr lang="en-US" altLang="ja-JP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altLang="ja-JP" dirty="0" err="1" smtClean="0">
                <a:solidFill>
                  <a:srgbClr val="FF0000"/>
                </a:solidFill>
              </a:rPr>
              <a:t>Frep</a:t>
            </a:r>
            <a:r>
              <a:rPr lang="ja-JP" altLang="en-US" dirty="0" smtClean="0">
                <a:solidFill>
                  <a:srgbClr val="FF0000"/>
                </a:solidFill>
              </a:rPr>
              <a:t>変化は</a:t>
            </a:r>
            <a:r>
              <a:rPr lang="en-US" altLang="ja-JP" dirty="0" smtClean="0">
                <a:solidFill>
                  <a:srgbClr val="FF0000"/>
                </a:solidFill>
              </a:rPr>
              <a:t>12Hz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積層</a:t>
            </a:r>
            <a:r>
              <a:rPr lang="en-US" altLang="ja-JP" dirty="0" smtClean="0">
                <a:solidFill>
                  <a:srgbClr val="FF0000"/>
                </a:solidFill>
              </a:rPr>
              <a:t>PZT0V</a:t>
            </a:r>
            <a:r>
              <a:rPr lang="ja-JP" altLang="en-US" dirty="0" smtClean="0">
                <a:solidFill>
                  <a:srgbClr val="FF0000"/>
                </a:solidFill>
              </a:rPr>
              <a:t>から</a:t>
            </a:r>
            <a:r>
              <a:rPr lang="en-US" altLang="ja-JP" dirty="0" smtClean="0">
                <a:solidFill>
                  <a:srgbClr val="FF0000"/>
                </a:solidFill>
              </a:rPr>
              <a:t>90V</a:t>
            </a:r>
            <a:r>
              <a:rPr lang="ja-JP" altLang="en-US" dirty="0" smtClean="0">
                <a:solidFill>
                  <a:srgbClr val="FF0000"/>
                </a:solidFill>
              </a:rPr>
              <a:t>変化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変位量</a:t>
            </a:r>
            <a:r>
              <a:rPr lang="en-US" altLang="ja-JP" dirty="0" smtClean="0">
                <a:solidFill>
                  <a:srgbClr val="FF0000"/>
                </a:solidFill>
              </a:rPr>
              <a:t>=12μm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15" name="図 14" descr="マクロ歪み計測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122840"/>
            <a:ext cx="4495801" cy="4735160"/>
          </a:xfrm>
          <a:prstGeom prst="rect">
            <a:avLst/>
          </a:prstGeom>
        </p:spPr>
      </p:pic>
      <p:pic>
        <p:nvPicPr>
          <p:cNvPr id="17" name="図 16" descr="マクロ歪み計測PZ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133600"/>
            <a:ext cx="4568308" cy="47244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317594" y="5229200"/>
            <a:ext cx="2027894" cy="95410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歪み感度</a:t>
            </a:r>
            <a:endParaRPr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281 mV/µm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0472" y="1676400"/>
            <a:ext cx="9777536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500" dirty="0" smtClean="0"/>
              <a:t>高速制御型光コムの開発</a:t>
            </a:r>
            <a:endParaRPr lang="en-US" altLang="ja-JP" sz="3500" dirty="0" smtClean="0"/>
          </a:p>
          <a:p>
            <a:pPr marL="514350" indent="-514350">
              <a:buNone/>
            </a:pPr>
            <a:r>
              <a:rPr lang="ja-JP" altLang="en-US" sz="3500" dirty="0" smtClean="0"/>
              <a:t>　</a:t>
            </a:r>
            <a:r>
              <a:rPr lang="en-US" altLang="ja-JP" sz="3500" dirty="0" smtClean="0"/>
              <a:t>-</a:t>
            </a:r>
            <a:r>
              <a:rPr lang="ja-JP" altLang="en-US" sz="3500" dirty="0" smtClean="0"/>
              <a:t>電気通信大学での製作</a:t>
            </a:r>
            <a:endParaRPr lang="en-US" altLang="ja-JP" sz="3500" dirty="0" smtClean="0"/>
          </a:p>
          <a:p>
            <a:pPr marL="514350" indent="-514350">
              <a:buNone/>
            </a:pPr>
            <a:r>
              <a:rPr lang="en-US" altLang="ja-JP" sz="3500" dirty="0" smtClean="0"/>
              <a:t>		〜</a:t>
            </a:r>
            <a:r>
              <a:rPr lang="ja-JP" altLang="en-US" sz="3500" dirty="0" smtClean="0"/>
              <a:t>徳島大学での立ち上げ</a:t>
            </a:r>
            <a:r>
              <a:rPr lang="en-US" altLang="ja-JP" sz="3500" dirty="0" smtClean="0"/>
              <a:t>-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3500" dirty="0" smtClean="0"/>
          </a:p>
          <a:p>
            <a:pPr marL="514350" indent="-514350">
              <a:buNone/>
            </a:pPr>
            <a:r>
              <a:rPr lang="en-US" altLang="ja-JP" sz="3500" dirty="0" smtClean="0"/>
              <a:t>2. </a:t>
            </a:r>
            <a:r>
              <a:rPr lang="ja-JP" altLang="en-US" sz="3500" dirty="0" smtClean="0"/>
              <a:t>センシング光コム</a:t>
            </a:r>
            <a:endParaRPr lang="en-US" altLang="ja-JP" sz="3500" dirty="0" smtClean="0"/>
          </a:p>
          <a:p>
            <a:pPr marL="514350" indent="-514350">
              <a:buNone/>
            </a:pPr>
            <a:r>
              <a:rPr lang="ja-JP" altLang="ja-JP" sz="3500" dirty="0" smtClean="0"/>
              <a:t>　</a:t>
            </a:r>
            <a:r>
              <a:rPr lang="ja-JP" altLang="en-US" sz="3500" dirty="0" smtClean="0"/>
              <a:t>現状と今後の計画</a:t>
            </a:r>
            <a:endParaRPr lang="en-US" altLang="ja-JP" sz="3500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0904" y="622429"/>
            <a:ext cx="260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/>
              <a:t>概要</a:t>
            </a:r>
            <a:endParaRPr kumimoji="1" lang="ja-JP" altLang="en-US" sz="4000" u="sng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4978176"/>
      </p:ext>
    </p:extLst>
  </p:cSld>
  <p:clrMapOvr>
    <a:masterClrMapping/>
  </p:clrMapOvr>
  <p:transition advTm="3566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7971" y="404664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静的歪み計測（２）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5976" y="1340768"/>
            <a:ext cx="4288353" cy="58477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検出可能な最小変位量</a:t>
            </a:r>
            <a:endParaRPr lang="en-US" altLang="ja-JP" sz="3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13040" y="1340768"/>
            <a:ext cx="4288353" cy="58477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検出可能な</a:t>
            </a:r>
            <a:r>
              <a:rPr lang="ja-JP" altLang="en-US" sz="3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最大変位量</a:t>
            </a:r>
            <a:endParaRPr lang="en-US" altLang="ja-JP" sz="32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92276" y="2276872"/>
            <a:ext cx="3377848" cy="954107"/>
          </a:xfrm>
          <a:prstGeom prst="rect">
            <a:avLst/>
          </a:prstGeom>
          <a:solidFill>
            <a:srgbClr val="007E39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PZT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制御電圧揺らぎ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10mV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67253" y="3933056"/>
            <a:ext cx="2027894" cy="95410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歪み感度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281 mV/µm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83683" y="3276272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3200" dirty="0" smtClean="0">
                <a:latin typeface="+mj-ea"/>
                <a:ea typeface="+mj-ea"/>
              </a:rPr>
              <a:t>÷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0" name="下矢印 9"/>
          <p:cNvSpPr/>
          <p:nvPr/>
        </p:nvSpPr>
        <p:spPr bwMode="auto">
          <a:xfrm>
            <a:off x="2393168" y="5085184"/>
            <a:ext cx="576064" cy="64807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6899" y="5949280"/>
            <a:ext cx="42520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最小変位量：</a:t>
            </a:r>
            <a:r>
              <a:rPr lang="en-US" altLang="ja-JP" sz="3200" dirty="0" smtClean="0">
                <a:solidFill>
                  <a:srgbClr val="FF0000"/>
                </a:solidFill>
              </a:rPr>
              <a:t>0.036µm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38029" y="2276872"/>
            <a:ext cx="3735418" cy="954107"/>
          </a:xfrm>
          <a:prstGeom prst="rect">
            <a:avLst/>
          </a:prstGeom>
          <a:solidFill>
            <a:srgbClr val="007E39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PZT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制御電圧可変範囲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10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V(</a:t>
            </a:r>
            <a:r>
              <a:rPr lang="ja-JP" altLang="en-US" sz="2800" dirty="0" smtClean="0">
                <a:solidFill>
                  <a:schemeClr val="bg1"/>
                </a:solidFill>
              </a:rPr>
              <a:t>モニタ値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)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91789" y="3933056"/>
            <a:ext cx="2027894" cy="95410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歪み感度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281 mV/µm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08219" y="3276272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3200" dirty="0" smtClean="0">
                <a:latin typeface="+mj-ea"/>
                <a:ea typeface="+mj-ea"/>
              </a:rPr>
              <a:t>÷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0" name="下矢印 19"/>
          <p:cNvSpPr/>
          <p:nvPr/>
        </p:nvSpPr>
        <p:spPr bwMode="auto">
          <a:xfrm>
            <a:off x="7217704" y="5085184"/>
            <a:ext cx="576064" cy="64807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81435" y="5949280"/>
            <a:ext cx="3681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最大変位量：</a:t>
            </a:r>
            <a:r>
              <a:rPr lang="en-US" altLang="ja-JP" sz="3200" dirty="0" smtClean="0">
                <a:solidFill>
                  <a:srgbClr val="FF0000"/>
                </a:solidFill>
              </a:rPr>
              <a:t>36µm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4953000" y="1340768"/>
            <a:ext cx="0" cy="5400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9957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図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1371600"/>
            <a:ext cx="8648700" cy="3750248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18" y="332656"/>
            <a:ext cx="10016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歪みセンシング光コム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周波数応答性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44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800" dirty="0" smtClean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2800" b="1" baseline="-25000" dirty="0" err="1" smtClean="0"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安定化モード同期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Er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ファイバーレーザー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28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923032" y="5031177"/>
            <a:ext cx="452583" cy="15373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89632" y="537346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動的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/</a:t>
            </a:r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微小歪み</a:t>
            </a:r>
            <a:endParaRPr kumimoji="1" lang="en-US" altLang="ja-JP" sz="1800" b="1" dirty="0" smtClean="0">
              <a:solidFill>
                <a:srgbClr val="FF0000"/>
              </a:solidFill>
              <a:latin typeface=""/>
              <a:cs typeface=""/>
            </a:endParaRPr>
          </a:p>
          <a:p>
            <a:pPr algn="ctr"/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用積層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PZT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2808565" y="4763869"/>
            <a:ext cx="647867" cy="647867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上矢印 115"/>
          <p:cNvSpPr/>
          <p:nvPr/>
        </p:nvSpPr>
        <p:spPr bwMode="auto">
          <a:xfrm>
            <a:off x="76200" y="4572000"/>
            <a:ext cx="484632" cy="445008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84632" y="46482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0000FF"/>
                </a:solidFill>
                <a:latin typeface=""/>
                <a:cs typeface=""/>
              </a:rPr>
              <a:t>①CW</a:t>
            </a:r>
            <a:r>
              <a:rPr lang="ja-JP" altLang="en-US" sz="1800" b="1" dirty="0" smtClean="0">
                <a:solidFill>
                  <a:srgbClr val="0000FF"/>
                </a:solidFill>
                <a:latin typeface=""/>
                <a:cs typeface=""/>
              </a:rPr>
              <a:t>変調</a:t>
            </a:r>
            <a:endParaRPr kumimoji="1" lang="en-US" altLang="ja-JP" sz="1800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  <p:sp>
        <p:nvSpPr>
          <p:cNvPr id="118" name="上矢印 117"/>
          <p:cNvSpPr/>
          <p:nvPr/>
        </p:nvSpPr>
        <p:spPr bwMode="auto">
          <a:xfrm>
            <a:off x="2895600" y="6019800"/>
            <a:ext cx="484632" cy="445008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600200" y="6019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0000FF"/>
                </a:solidFill>
                <a:latin typeface=""/>
                <a:cs typeface=""/>
              </a:rPr>
              <a:t>②CW</a:t>
            </a:r>
            <a:r>
              <a:rPr lang="ja-JP" altLang="en-US" sz="1800" b="1" dirty="0" smtClean="0">
                <a:solidFill>
                  <a:srgbClr val="0000FF"/>
                </a:solidFill>
                <a:latin typeface=""/>
                <a:cs typeface=""/>
              </a:rPr>
              <a:t>変調</a:t>
            </a:r>
            <a:endParaRPr kumimoji="1" lang="en-US" altLang="ja-JP" sz="1800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8494710" y="4669160"/>
            <a:ext cx="191115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光領域</a:t>
            </a:r>
            <a:endParaRPr lang="en-US" altLang="ja-JP" b="1" dirty="0" smtClean="0">
              <a:solidFill>
                <a:schemeClr val="tx1"/>
              </a:solidFill>
            </a:endParaRPr>
          </a:p>
        </p:txBody>
      </p:sp>
      <p:cxnSp>
        <p:nvCxnSpPr>
          <p:cNvPr id="122" name="直線矢印コネクタ 121"/>
          <p:cNvCxnSpPr/>
          <p:nvPr/>
        </p:nvCxnSpPr>
        <p:spPr>
          <a:xfrm flipV="1">
            <a:off x="6477000" y="4924220"/>
            <a:ext cx="2627456" cy="2630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rot="5400000" flipH="1" flipV="1">
            <a:off x="5787751" y="4242663"/>
            <a:ext cx="138008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" t="2" r="42085" b="-3"/>
          <a:stretch/>
        </p:blipFill>
        <p:spPr bwMode="auto">
          <a:xfrm rot="5400000">
            <a:off x="6571089" y="4877251"/>
            <a:ext cx="739343" cy="8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" t="2" r="42085" b="-3"/>
          <a:stretch/>
        </p:blipFill>
        <p:spPr bwMode="auto">
          <a:xfrm rot="5400000">
            <a:off x="6685409" y="4868211"/>
            <a:ext cx="739343" cy="8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正方形/長方形 132"/>
          <p:cNvSpPr/>
          <p:nvPr/>
        </p:nvSpPr>
        <p:spPr>
          <a:xfrm>
            <a:off x="8265838" y="3781220"/>
            <a:ext cx="45719" cy="113985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7620000" y="4162220"/>
            <a:ext cx="45719" cy="77920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8494710" y="6421760"/>
            <a:ext cx="191115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RF</a:t>
            </a:r>
            <a:r>
              <a:rPr lang="ja-JP" altLang="en-US" b="1" dirty="0" smtClean="0">
                <a:solidFill>
                  <a:schemeClr val="tx1"/>
                </a:solidFill>
              </a:rPr>
              <a:t>領域</a:t>
            </a:r>
            <a:endParaRPr lang="en-US" altLang="ja-JP" b="1" dirty="0" smtClean="0">
              <a:solidFill>
                <a:schemeClr val="tx1"/>
              </a:solidFill>
            </a:endParaRPr>
          </a:p>
        </p:txBody>
      </p:sp>
      <p:cxnSp>
        <p:nvCxnSpPr>
          <p:cNvPr id="144" name="直線矢印コネクタ 143"/>
          <p:cNvCxnSpPr/>
          <p:nvPr/>
        </p:nvCxnSpPr>
        <p:spPr>
          <a:xfrm flipV="1">
            <a:off x="6477000" y="6676820"/>
            <a:ext cx="2627456" cy="2630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 rot="5400000" flipH="1" flipV="1">
            <a:off x="5787751" y="5995263"/>
            <a:ext cx="138008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正方形/長方形 145"/>
          <p:cNvSpPr/>
          <p:nvPr/>
        </p:nvSpPr>
        <p:spPr>
          <a:xfrm>
            <a:off x="7772400" y="5914820"/>
            <a:ext cx="45719" cy="7588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>
            <a:off x="7981616" y="3449960"/>
            <a:ext cx="69195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RIO </a:t>
            </a:r>
          </a:p>
        </p:txBody>
      </p:sp>
      <p:cxnSp>
        <p:nvCxnSpPr>
          <p:cNvPr id="149" name="直線矢印コネクタ 148"/>
          <p:cNvCxnSpPr/>
          <p:nvPr/>
        </p:nvCxnSpPr>
        <p:spPr>
          <a:xfrm>
            <a:off x="7328430" y="4086020"/>
            <a:ext cx="646256" cy="1588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線矢印コネクタ 152"/>
          <p:cNvCxnSpPr/>
          <p:nvPr/>
        </p:nvCxnSpPr>
        <p:spPr>
          <a:xfrm>
            <a:off x="7467600" y="5838620"/>
            <a:ext cx="646256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上矢印 153"/>
          <p:cNvSpPr/>
          <p:nvPr/>
        </p:nvSpPr>
        <p:spPr bwMode="auto">
          <a:xfrm rot="10800000">
            <a:off x="7543800" y="5152820"/>
            <a:ext cx="484632" cy="445008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55" name="直線矢印コネクタ 154"/>
          <p:cNvCxnSpPr/>
          <p:nvPr/>
        </p:nvCxnSpPr>
        <p:spPr>
          <a:xfrm flipV="1">
            <a:off x="6172200" y="3352800"/>
            <a:ext cx="3733800" cy="37383"/>
          </a:xfrm>
          <a:prstGeom prst="straightConnector1">
            <a:avLst/>
          </a:prstGeom>
          <a:ln w="28575" cmpd="sng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/>
          <p:nvPr/>
        </p:nvCxnSpPr>
        <p:spPr>
          <a:xfrm rot="5400000">
            <a:off x="4459288" y="5143500"/>
            <a:ext cx="3429000" cy="1588"/>
          </a:xfrm>
          <a:prstGeom prst="straightConnector1">
            <a:avLst/>
          </a:prstGeom>
          <a:ln w="28575" cmpd="sng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117" grpId="0"/>
      <p:bldP spid="1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4766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周波数応答特性</a:t>
            </a:r>
            <a:r>
              <a:rPr lang="en-US" altLang="ja-JP" sz="4800" dirty="0" smtClean="0">
                <a:latin typeface="ヒラギノ丸ゴ ProN W4"/>
                <a:ea typeface="ヒラギノ丸ゴ ProN W4"/>
                <a:cs typeface="ヒラギノ丸ゴ ProN W4"/>
              </a:rPr>
              <a:t>(PZT)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3412283" y="-695868"/>
            <a:ext cx="3172229" cy="33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THOLABS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5181600" y="1558004"/>
            <a:ext cx="438868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積層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PZT(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動的ひずみ付加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57200" y="1563690"/>
            <a:ext cx="3681315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リング型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PZT(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制御用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</a:p>
        </p:txBody>
      </p:sp>
      <p:pic>
        <p:nvPicPr>
          <p:cNvPr id="19" name="図 18" descr="リング型PZ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7954"/>
            <a:ext cx="4810736" cy="4710046"/>
          </a:xfrm>
          <a:prstGeom prst="rect">
            <a:avLst/>
          </a:prstGeom>
        </p:spPr>
      </p:pic>
      <p:cxnSp>
        <p:nvCxnSpPr>
          <p:cNvPr id="24" name="直線コネクタ 23"/>
          <p:cNvCxnSpPr/>
          <p:nvPr/>
        </p:nvCxnSpPr>
        <p:spPr bwMode="auto">
          <a:xfrm flipV="1">
            <a:off x="457200" y="3962400"/>
            <a:ext cx="3276600" cy="345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正方形/長方形 14"/>
          <p:cNvSpPr/>
          <p:nvPr/>
        </p:nvSpPr>
        <p:spPr>
          <a:xfrm>
            <a:off x="3581400" y="3733800"/>
            <a:ext cx="937795" cy="461665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-3dB</a:t>
            </a:r>
          </a:p>
        </p:txBody>
      </p:sp>
      <p:cxnSp>
        <p:nvCxnSpPr>
          <p:cNvPr id="16" name="直線コネクタ 15"/>
          <p:cNvCxnSpPr/>
          <p:nvPr/>
        </p:nvCxnSpPr>
        <p:spPr bwMode="auto">
          <a:xfrm rot="5400000">
            <a:off x="1512878" y="4672412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右矢印 17"/>
          <p:cNvSpPr/>
          <p:nvPr/>
        </p:nvSpPr>
        <p:spPr bwMode="auto">
          <a:xfrm rot="12901265" flipH="1">
            <a:off x="2843417" y="6028006"/>
            <a:ext cx="283308" cy="25489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38200" y="5334000"/>
            <a:ext cx="22493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カットオフ周波数</a:t>
            </a:r>
            <a:endParaRPr lang="en-US" altLang="ja-JP" dirty="0" smtClean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r"/>
            <a:r>
              <a:rPr lang="en-US" altLang="ja-JP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1kHz</a:t>
            </a:r>
          </a:p>
        </p:txBody>
      </p:sp>
      <p:pic>
        <p:nvPicPr>
          <p:cNvPr id="28" name="図 27" descr="積層PZ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133600"/>
            <a:ext cx="4993086" cy="4724400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8686800" y="2357735"/>
            <a:ext cx="800219" cy="461665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共振</a:t>
            </a:r>
            <a:endParaRPr lang="en-US" altLang="ja-JP" sz="24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8531723" cy="5369448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18" y="332656"/>
            <a:ext cx="10016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歪みセンシング光コム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周波数応答性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44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800" dirty="0" smtClean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2800" b="1" baseline="-25000" dirty="0" err="1" smtClean="0"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安定化モード同期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Er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ファイバーレーザー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28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048000" y="4991708"/>
            <a:ext cx="452583" cy="15373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4600" y="53340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動的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/</a:t>
            </a:r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微小歪み</a:t>
            </a:r>
            <a:endParaRPr kumimoji="1" lang="en-US" altLang="ja-JP" sz="1800" b="1" dirty="0" smtClean="0">
              <a:solidFill>
                <a:srgbClr val="FF0000"/>
              </a:solidFill>
              <a:latin typeface=""/>
              <a:cs typeface=""/>
            </a:endParaRPr>
          </a:p>
          <a:p>
            <a:pPr algn="ctr"/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用積層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PZT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2933533" y="4724400"/>
            <a:ext cx="647867" cy="647867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上矢印 7"/>
          <p:cNvSpPr/>
          <p:nvPr/>
        </p:nvSpPr>
        <p:spPr bwMode="auto">
          <a:xfrm>
            <a:off x="4849368" y="5715000"/>
            <a:ext cx="484632" cy="445008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80469" y="5776408"/>
            <a:ext cx="103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0000FF"/>
                </a:solidFill>
                <a:latin typeface=""/>
                <a:cs typeface=""/>
              </a:rPr>
              <a:t>CW</a:t>
            </a:r>
            <a:r>
              <a:rPr lang="ja-JP" altLang="en-US" sz="1800" b="1" dirty="0" smtClean="0">
                <a:solidFill>
                  <a:srgbClr val="0000FF"/>
                </a:solidFill>
                <a:latin typeface=""/>
                <a:cs typeface=""/>
              </a:rPr>
              <a:t>変調</a:t>
            </a:r>
            <a:endParaRPr kumimoji="1" lang="en-US" altLang="ja-JP" sz="1800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-22514" y="476672"/>
            <a:ext cx="990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無付加状態での光コム特性</a:t>
            </a:r>
            <a:r>
              <a:rPr lang="en-US" altLang="ja-JP" sz="4800" dirty="0" smtClean="0">
                <a:latin typeface="ヒラギノ丸ゴ ProN W4"/>
                <a:ea typeface="ヒラギノ丸ゴ ProN W4"/>
                <a:cs typeface="ヒラギノ丸ゴ ProN W4"/>
              </a:rPr>
              <a:t>,</a:t>
            </a:r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応答性</a:t>
            </a:r>
            <a:endParaRPr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400800" y="1447800"/>
            <a:ext cx="2339102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周波数応答性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6354" y="1412776"/>
            <a:ext cx="4753865" cy="95410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光ビートスペクトル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（狭線幅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CW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レーザー利用）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534561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リファレンスファンクションジェネレータ</a:t>
            </a:r>
            <a:endParaRPr lang="en-US" altLang="ja-JP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変調周波数：</a:t>
            </a:r>
            <a:r>
              <a:rPr lang="en-US" altLang="ja-JP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20Hz〜2kHz</a:t>
            </a:r>
          </a:p>
          <a:p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中心</a:t>
            </a:r>
            <a:r>
              <a:rPr lang="ja-JP" altLang="en-US" dirty="0">
                <a:latin typeface="ヒラギノ丸ゴ ProN W4"/>
                <a:ea typeface="ヒラギノ丸ゴ ProN W4"/>
                <a:cs typeface="ヒラギノ丸ゴ ProN W4"/>
              </a:rPr>
              <a:t>周波数</a:t>
            </a: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：</a:t>
            </a:r>
            <a:r>
              <a:rPr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21.738,052,60MHz</a:t>
            </a:r>
          </a:p>
          <a:p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周波数偏位幅：</a:t>
            </a:r>
            <a:r>
              <a:rPr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1Hz</a:t>
            </a:r>
            <a:endParaRPr lang="ja-JP" altLang="en-US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9" name="図 8" descr="050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4876800" cy="2926080"/>
          </a:xfrm>
          <a:prstGeom prst="rect">
            <a:avLst/>
          </a:prstGeom>
        </p:spPr>
      </p:pic>
      <p:pic>
        <p:nvPicPr>
          <p:cNvPr id="10" name="図 9" descr="周波数安定性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498" y="2028004"/>
            <a:ext cx="4772502" cy="482999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8839200" y="3363749"/>
            <a:ext cx="937795" cy="461665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-3dB</a:t>
            </a:r>
          </a:p>
        </p:txBody>
      </p:sp>
      <p:cxnSp>
        <p:nvCxnSpPr>
          <p:cNvPr id="16" name="直線コネクタ 15"/>
          <p:cNvCxnSpPr/>
          <p:nvPr/>
        </p:nvCxnSpPr>
        <p:spPr bwMode="auto">
          <a:xfrm rot="5400000">
            <a:off x="6129641" y="4876006"/>
            <a:ext cx="2895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正方形/長方形 19"/>
          <p:cNvSpPr/>
          <p:nvPr/>
        </p:nvSpPr>
        <p:spPr>
          <a:xfrm>
            <a:off x="7696200" y="5410200"/>
            <a:ext cx="22493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カットオフ周波数</a:t>
            </a:r>
            <a:endParaRPr lang="en-US" altLang="ja-JP" dirty="0" smtClean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en-US" altLang="ja-JP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180Hz</a:t>
            </a:r>
          </a:p>
        </p:txBody>
      </p:sp>
      <p:sp>
        <p:nvSpPr>
          <p:cNvPr id="21" name="右矢印 20"/>
          <p:cNvSpPr/>
          <p:nvPr/>
        </p:nvSpPr>
        <p:spPr bwMode="auto">
          <a:xfrm rot="19004832" flipH="1">
            <a:off x="7592647" y="6048996"/>
            <a:ext cx="283308" cy="25489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4022957" y="4016792"/>
            <a:ext cx="24644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周波数変調幅</a:t>
            </a:r>
            <a:r>
              <a:rPr kumimoji="1" lang="en-US" altLang="ja-JP" dirty="0" smtClean="0"/>
              <a:t> [MHz]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2819400" y="4038600"/>
            <a:ext cx="685800" cy="1588"/>
          </a:xfrm>
          <a:prstGeom prst="straightConnector1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>
            <a:off x="2652185" y="4546344"/>
            <a:ext cx="95410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変調幅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 bwMode="auto">
          <a:xfrm rot="5400000" flipH="1" flipV="1">
            <a:off x="2859088" y="4305300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350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4766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動的歪み計測（周期的歪み）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3412283" y="-695868"/>
            <a:ext cx="3172229" cy="33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THOLABS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5097016" y="1175792"/>
            <a:ext cx="4673074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周波数応答特性＠ﾛｯｸｲﾝｱﾝﾌﾟ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14" name="図 13" descr="周波数応答性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256" y="1828800"/>
            <a:ext cx="4902744" cy="46482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225005" y="2743200"/>
            <a:ext cx="937795" cy="461665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-3dB</a:t>
            </a:r>
          </a:p>
        </p:txBody>
      </p:sp>
      <p:cxnSp>
        <p:nvCxnSpPr>
          <p:cNvPr id="16" name="直線コネクタ 15"/>
          <p:cNvCxnSpPr/>
          <p:nvPr/>
        </p:nvCxnSpPr>
        <p:spPr bwMode="auto">
          <a:xfrm rot="5400000">
            <a:off x="7025228" y="435823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正方形/長方形 16"/>
          <p:cNvSpPr/>
          <p:nvPr/>
        </p:nvSpPr>
        <p:spPr>
          <a:xfrm>
            <a:off x="6477000" y="5007114"/>
            <a:ext cx="22493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カットオフ周波数</a:t>
            </a:r>
            <a:endParaRPr lang="en-US" altLang="ja-JP" dirty="0" smtClean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r"/>
            <a:r>
              <a:rPr lang="en-US" altLang="ja-JP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200Hz</a:t>
            </a:r>
          </a:p>
        </p:txBody>
      </p:sp>
      <p:sp>
        <p:nvSpPr>
          <p:cNvPr id="18" name="右矢印 17"/>
          <p:cNvSpPr/>
          <p:nvPr/>
        </p:nvSpPr>
        <p:spPr bwMode="auto">
          <a:xfrm rot="12901265" flipH="1">
            <a:off x="8350007" y="5677008"/>
            <a:ext cx="283308" cy="25489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70753" y="3945195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センシング光コムの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周波数応答と一致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9605" y="1752600"/>
            <a:ext cx="5308805" cy="40386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458074" y="1182690"/>
            <a:ext cx="2351926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セットアップ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4766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動的歪み計測（パルス歪み）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3412283" y="-695868"/>
            <a:ext cx="3172229" cy="33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THOLABS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371600" y="1828800"/>
            <a:ext cx="2815950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パルス幅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500ms</a:t>
            </a:r>
          </a:p>
        </p:txBody>
      </p:sp>
      <p:pic>
        <p:nvPicPr>
          <p:cNvPr id="25" name="図 24" descr="pulse幅500m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2" y="2362200"/>
            <a:ext cx="4633968" cy="4495800"/>
          </a:xfrm>
          <a:prstGeom prst="rect">
            <a:avLst/>
          </a:prstGeom>
        </p:spPr>
      </p:pic>
      <p:pic>
        <p:nvPicPr>
          <p:cNvPr id="26" name="図 25" descr="pulse幅100m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362200"/>
            <a:ext cx="4718996" cy="4495800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6096000" y="1825886"/>
            <a:ext cx="2815950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パルス幅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100ms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828800" y="1219200"/>
            <a:ext cx="65120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600" dirty="0" smtClean="0">
                <a:solidFill>
                  <a:srgbClr val="8000FF"/>
                </a:solidFill>
              </a:rPr>
              <a:t>PZT</a:t>
            </a:r>
            <a:r>
              <a:rPr lang="ja-JP" altLang="en-US" sz="1600" dirty="0" smtClean="0">
                <a:solidFill>
                  <a:srgbClr val="8000FF"/>
                </a:solidFill>
              </a:rPr>
              <a:t>変調用ファンクションジェネレータ　周期</a:t>
            </a:r>
            <a:r>
              <a:rPr lang="en-US" altLang="ja-JP" sz="1600" dirty="0" smtClean="0">
                <a:solidFill>
                  <a:srgbClr val="8000FF"/>
                </a:solidFill>
              </a:rPr>
              <a:t>1Hz </a:t>
            </a:r>
            <a:r>
              <a:rPr lang="ja-JP" altLang="en-US" sz="1600" dirty="0" smtClean="0">
                <a:solidFill>
                  <a:srgbClr val="8000FF"/>
                </a:solidFill>
              </a:rPr>
              <a:t>振幅</a:t>
            </a:r>
            <a:r>
              <a:rPr lang="en-US" altLang="ja-JP" sz="1600" dirty="0" smtClean="0">
                <a:solidFill>
                  <a:srgbClr val="8000FF"/>
                </a:solidFill>
              </a:rPr>
              <a:t>500mVp-p</a:t>
            </a:r>
          </a:p>
          <a:p>
            <a:pPr>
              <a:buNone/>
            </a:pPr>
            <a:r>
              <a:rPr lang="ja-JP" altLang="en-US" sz="1600" dirty="0" smtClean="0">
                <a:solidFill>
                  <a:srgbClr val="8000FF"/>
                </a:solidFill>
              </a:rPr>
              <a:t>計測サンプリングレート　</a:t>
            </a:r>
            <a:r>
              <a:rPr lang="en-US" altLang="ja-JP" sz="1600" dirty="0" smtClean="0">
                <a:solidFill>
                  <a:srgbClr val="8000FF"/>
                </a:solidFill>
              </a:rPr>
              <a:t>10kHz</a:t>
            </a:r>
            <a:r>
              <a:rPr lang="ja-JP" altLang="en-US" sz="1600" dirty="0" smtClean="0">
                <a:solidFill>
                  <a:srgbClr val="8000FF"/>
                </a:solidFill>
              </a:rPr>
              <a:t>　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4766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動的歪み計測（パルス歪み）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3412283" y="-695868"/>
            <a:ext cx="3172229" cy="33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THOLABS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532965" y="1828800"/>
            <a:ext cx="2581835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パルス幅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10ms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6324600" y="1825886"/>
            <a:ext cx="2347719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パルス幅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1ms</a:t>
            </a:r>
          </a:p>
        </p:txBody>
      </p:sp>
      <p:pic>
        <p:nvPicPr>
          <p:cNvPr id="9" name="図 8" descr="pulse幅10m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4500"/>
            <a:ext cx="4684713" cy="4493500"/>
          </a:xfrm>
          <a:prstGeom prst="rect">
            <a:avLst/>
          </a:prstGeom>
        </p:spPr>
      </p:pic>
      <p:pic>
        <p:nvPicPr>
          <p:cNvPr id="10" name="図 9" descr="pulse幅1m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048" y="2362200"/>
            <a:ext cx="4765352" cy="449942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828800" y="1219200"/>
            <a:ext cx="65120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600" dirty="0" smtClean="0">
                <a:solidFill>
                  <a:srgbClr val="8000FF"/>
                </a:solidFill>
              </a:rPr>
              <a:t>PZT</a:t>
            </a:r>
            <a:r>
              <a:rPr lang="ja-JP" altLang="en-US" sz="1600" dirty="0" smtClean="0">
                <a:solidFill>
                  <a:srgbClr val="8000FF"/>
                </a:solidFill>
              </a:rPr>
              <a:t>変調用ファンクションジェネレータ　周期</a:t>
            </a:r>
            <a:r>
              <a:rPr lang="en-US" altLang="ja-JP" sz="1600" dirty="0" smtClean="0">
                <a:solidFill>
                  <a:srgbClr val="8000FF"/>
                </a:solidFill>
              </a:rPr>
              <a:t>1Hz </a:t>
            </a:r>
            <a:r>
              <a:rPr lang="ja-JP" altLang="en-US" sz="1600" dirty="0" smtClean="0">
                <a:solidFill>
                  <a:srgbClr val="8000FF"/>
                </a:solidFill>
              </a:rPr>
              <a:t>振幅</a:t>
            </a:r>
            <a:r>
              <a:rPr lang="en-US" altLang="ja-JP" sz="1600" dirty="0" smtClean="0">
                <a:solidFill>
                  <a:srgbClr val="8000FF"/>
                </a:solidFill>
              </a:rPr>
              <a:t>500mVp-p</a:t>
            </a:r>
          </a:p>
          <a:p>
            <a:pPr>
              <a:buNone/>
            </a:pPr>
            <a:r>
              <a:rPr lang="ja-JP" altLang="en-US" sz="1600" dirty="0" smtClean="0">
                <a:solidFill>
                  <a:srgbClr val="8000FF"/>
                </a:solidFill>
              </a:rPr>
              <a:t>計測サンプリングレート　</a:t>
            </a:r>
            <a:r>
              <a:rPr lang="en-US" altLang="ja-JP" sz="1600" dirty="0" smtClean="0">
                <a:solidFill>
                  <a:srgbClr val="8000FF"/>
                </a:solidFill>
              </a:rPr>
              <a:t>10kHz</a:t>
            </a:r>
            <a:r>
              <a:rPr lang="ja-JP" altLang="en-US" sz="1600" dirty="0" smtClean="0">
                <a:solidFill>
                  <a:srgbClr val="8000FF"/>
                </a:solidFill>
              </a:rPr>
              <a:t>　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研究計画</a:t>
            </a:r>
            <a:endParaRPr lang="ja-JP" altLang="en-US" sz="4000" dirty="0">
              <a:latin typeface="ＭＳ ゴシック (見出し)"/>
              <a:ea typeface="+mj-ea"/>
              <a:cs typeface="ＭＳ ゴシック (見出し)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28800" y="1371600"/>
            <a:ext cx="6342659" cy="1569660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制御型光コム共振器を用いた</a:t>
            </a:r>
            <a:endParaRPr lang="en-US" altLang="ja-JP" sz="3200" dirty="0" smtClean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静的</a:t>
            </a:r>
            <a:r>
              <a:rPr lang="en-US" altLang="ja-JP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and</a:t>
            </a:r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動的ひずみ計測</a:t>
            </a:r>
            <a:endParaRPr lang="en-US" altLang="ja-JP" sz="3200" dirty="0" smtClean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動的周波数応答特性　</a:t>
            </a:r>
            <a:r>
              <a:rPr lang="en-US" altLang="ja-JP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200Hz</a:t>
            </a:r>
          </a:p>
        </p:txBody>
      </p:sp>
      <p:sp>
        <p:nvSpPr>
          <p:cNvPr id="6" name="下矢印 5"/>
          <p:cNvSpPr/>
          <p:nvPr/>
        </p:nvSpPr>
        <p:spPr bwMode="auto">
          <a:xfrm>
            <a:off x="4550296" y="3056786"/>
            <a:ext cx="936104" cy="792088"/>
          </a:xfrm>
          <a:prstGeom prst="downArrow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8800" y="3951982"/>
            <a:ext cx="6506807" cy="1077218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EOM</a:t>
            </a:r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制御型光コム共振器を用いた</a:t>
            </a:r>
            <a:endParaRPr lang="en-US" altLang="ja-JP" sz="3200" dirty="0" smtClean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静的</a:t>
            </a:r>
            <a:r>
              <a:rPr lang="en-US" altLang="ja-JP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and</a:t>
            </a:r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動的ひずみ計測</a:t>
            </a:r>
            <a:endParaRPr lang="en-US" altLang="ja-JP" sz="3200" dirty="0" smtClean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9" name="下矢印 8"/>
          <p:cNvSpPr/>
          <p:nvPr/>
        </p:nvSpPr>
        <p:spPr bwMode="auto">
          <a:xfrm>
            <a:off x="4572000" y="5151512"/>
            <a:ext cx="936104" cy="792088"/>
          </a:xfrm>
          <a:prstGeom prst="downArrow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6000" y="6044624"/>
            <a:ext cx="5486630" cy="584776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光音響イメージングへの応用</a:t>
            </a:r>
            <a:endParaRPr lang="en-US" altLang="ja-JP" sz="3200" dirty="0" smtClean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789508"/>
      </p:ext>
    </p:extLst>
  </p:cSld>
  <p:clrMapOvr>
    <a:masterClrMapping/>
  </p:clrMapOvr>
  <p:transition advTm="39191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latin typeface="ＭＳ ゴシック (見出し)"/>
                <a:ea typeface="+mj-ea"/>
                <a:cs typeface="ＭＳ ゴシック (見出し)"/>
              </a:rPr>
              <a:t>EOM</a:t>
            </a:r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制御型光コム</a:t>
            </a:r>
            <a:r>
              <a:rPr lang="en-US" altLang="ja-JP" sz="4000" dirty="0" err="1" smtClean="0">
                <a:latin typeface="ＭＳ ゴシック (見出し)"/>
                <a:ea typeface="+mj-ea"/>
                <a:cs typeface="ＭＳ ゴシック (見出し)"/>
              </a:rPr>
              <a:t>frep</a:t>
            </a:r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制御帯域</a:t>
            </a:r>
            <a:endParaRPr lang="ja-JP" altLang="en-US" sz="4000" dirty="0">
              <a:latin typeface="ＭＳ ゴシック (見出し)"/>
              <a:ea typeface="+mj-ea"/>
              <a:cs typeface="ＭＳ ゴシック (見出し)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1465"/>
            <a:ext cx="467117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990600" y="5483423"/>
            <a:ext cx="3698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Ref) </a:t>
            </a:r>
            <a:r>
              <a:rPr lang="ja-JP" altLang="en-US" sz="1400" dirty="0" smtClean="0"/>
              <a:t>中嶋さん発表資料</a:t>
            </a:r>
            <a:r>
              <a:rPr lang="en-US" altLang="ja-JP" sz="1400" dirty="0" smtClean="0"/>
              <a:t>@</a:t>
            </a:r>
            <a:r>
              <a:rPr lang="ja-JP" altLang="en-US" sz="1400" dirty="0" smtClean="0"/>
              <a:t>昨年</a:t>
            </a:r>
            <a:r>
              <a:rPr lang="en-US" altLang="ja-JP" sz="1400" dirty="0" smtClean="0"/>
              <a:t>10 </a:t>
            </a:r>
            <a:r>
              <a:rPr lang="ja-JP" altLang="en-US" sz="1400" dirty="0" smtClean="0"/>
              <a:t>月徳大出張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69591" y="6165304"/>
            <a:ext cx="5074209" cy="584776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周波数応答</a:t>
            </a:r>
            <a:r>
              <a:rPr lang="en-US" altLang="ja-JP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1MHz</a:t>
            </a:r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を目指す</a:t>
            </a:r>
            <a:endParaRPr kumimoji="1" lang="ja-JP" altLang="en-US" sz="3200" dirty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95400" y="1371600"/>
            <a:ext cx="2484885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バルク型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EOM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248400" y="1371600"/>
            <a:ext cx="2484885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導波路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型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EOM</a:t>
            </a:r>
          </a:p>
        </p:txBody>
      </p:sp>
      <p:pic>
        <p:nvPicPr>
          <p:cNvPr id="17" name="図 16" descr="スクリーンショット（2015-09-11 8.06.05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05000"/>
            <a:ext cx="4953000" cy="382255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36590" y="5562600"/>
            <a:ext cx="4545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Ref) K. </a:t>
            </a:r>
            <a:r>
              <a:rPr lang="en-US" altLang="ja-JP" sz="1400" dirty="0" err="1" smtClean="0"/>
              <a:t>Iwakuni</a:t>
            </a:r>
            <a:r>
              <a:rPr lang="en-US" altLang="ja-JP" sz="1400" dirty="0" smtClean="0"/>
              <a:t>, </a:t>
            </a:r>
            <a:r>
              <a:rPr lang="en-US" altLang="ja-JP" sz="1400" i="1" dirty="0" smtClean="0"/>
              <a:t>et. al</a:t>
            </a:r>
            <a:r>
              <a:rPr lang="en-US" altLang="ja-JP" sz="1400" dirty="0" smtClean="0"/>
              <a:t>, Opt. Express., </a:t>
            </a:r>
            <a:r>
              <a:rPr lang="en-US" altLang="ja-JP" sz="1400" b="1" dirty="0" smtClean="0"/>
              <a:t>20</a:t>
            </a:r>
            <a:r>
              <a:rPr lang="en-US" altLang="ja-JP" sz="1400" dirty="0" smtClean="0"/>
              <a:t>, 13769 (2012)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789508"/>
      </p:ext>
    </p:extLst>
  </p:cSld>
  <p:clrMapOvr>
    <a:masterClrMapping/>
  </p:clrMapOvr>
  <p:transition advTm="39191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光コムとは</a:t>
            </a:r>
            <a:endParaRPr lang="ja-JP" altLang="en-US" sz="4000" dirty="0">
              <a:latin typeface="ＭＳ ゴシック (見出し)"/>
              <a:ea typeface="+mj-ea"/>
              <a:cs typeface="ＭＳ ゴシック (見出し)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855200" cy="5842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789508"/>
      </p:ext>
    </p:extLst>
  </p:cSld>
  <p:clrMapOvr>
    <a:masterClrMapping/>
  </p:clrMapOvr>
  <p:transition advTm="39191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開発背景</a:t>
            </a:r>
            <a:endParaRPr lang="ja-JP" altLang="en-US" sz="4000" dirty="0">
              <a:latin typeface="ＭＳ ゴシック (見出し)"/>
              <a:ea typeface="+mj-ea"/>
              <a:cs typeface="ＭＳ ゴシック (見出し)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600" y="1295400"/>
            <a:ext cx="3057247" cy="584776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光コム応用計測</a:t>
            </a:r>
            <a:endParaRPr kumimoji="1" lang="ja-JP" altLang="en-US" sz="3200" dirty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5000" y="1981200"/>
            <a:ext cx="141577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分光計測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81800" y="1981200"/>
            <a:ext cx="141577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距離計測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9" name="図 8" descr="スクリーンショット（2015-09-11 4.40.22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90801"/>
            <a:ext cx="4953000" cy="257748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0280" y="5118358"/>
            <a:ext cx="5151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Ref) I. </a:t>
            </a:r>
            <a:r>
              <a:rPr lang="en-US" altLang="ja-JP" sz="1400" dirty="0" err="1" smtClean="0"/>
              <a:t>Coddington</a:t>
            </a:r>
            <a:r>
              <a:rPr lang="en-US" altLang="ja-JP" sz="1400" dirty="0" smtClean="0"/>
              <a:t>, </a:t>
            </a:r>
            <a:r>
              <a:rPr lang="en-US" altLang="ja-JP" sz="1400" i="1" dirty="0" smtClean="0"/>
              <a:t>et. al</a:t>
            </a:r>
            <a:r>
              <a:rPr lang="en-US" altLang="ja-JP" sz="1400" dirty="0" smtClean="0"/>
              <a:t>, 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., </a:t>
            </a:r>
            <a:r>
              <a:rPr lang="en-US" altLang="ja-JP" sz="1400" b="1" dirty="0" smtClean="0"/>
              <a:t>100</a:t>
            </a:r>
            <a:r>
              <a:rPr lang="en-US" altLang="ja-JP" sz="1400" dirty="0" smtClean="0"/>
              <a:t>, 013902 (2008)</a:t>
            </a:r>
            <a:endParaRPr kumimoji="1" lang="ja-JP" altLang="en-US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616025"/>
            <a:ext cx="4267200" cy="241317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79480" y="5126791"/>
            <a:ext cx="497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Ref) I. </a:t>
            </a:r>
            <a:r>
              <a:rPr lang="en-US" altLang="ja-JP" sz="1400" dirty="0" err="1" smtClean="0"/>
              <a:t>Coddington</a:t>
            </a:r>
            <a:r>
              <a:rPr lang="en-US" altLang="ja-JP" sz="1400" dirty="0" smtClean="0"/>
              <a:t>, </a:t>
            </a:r>
            <a:r>
              <a:rPr lang="en-US" altLang="ja-JP" sz="1400" i="1" dirty="0" smtClean="0"/>
              <a:t>et. al</a:t>
            </a:r>
            <a:r>
              <a:rPr lang="en-US" altLang="ja-JP" sz="1400" dirty="0" smtClean="0"/>
              <a:t>, Nat. Photonics., </a:t>
            </a:r>
            <a:r>
              <a:rPr lang="en-US" altLang="ja-JP" sz="1400" b="1" dirty="0" smtClean="0"/>
              <a:t>3</a:t>
            </a:r>
            <a:r>
              <a:rPr lang="en-US" altLang="ja-JP" sz="1400" dirty="0" smtClean="0"/>
              <a:t>, 351-356 (2009)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6000" y="6334780"/>
            <a:ext cx="579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高品位な光コム光源が求められる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09800" y="54203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</a:rPr>
              <a:t>台の光コムの相対線幅を狭線幅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5" name="下矢印 14"/>
          <p:cNvSpPr/>
          <p:nvPr/>
        </p:nvSpPr>
        <p:spPr bwMode="auto">
          <a:xfrm>
            <a:off x="4953000" y="5903960"/>
            <a:ext cx="484632" cy="44500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789508"/>
      </p:ext>
    </p:extLst>
  </p:cSld>
  <p:clrMapOvr>
    <a:masterClrMapping/>
  </p:clrMapOvr>
  <p:transition advTm="39191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152400"/>
            <a:ext cx="8420100" cy="1143000"/>
          </a:xfrm>
        </p:spPr>
        <p:txBody>
          <a:bodyPr/>
          <a:lstStyle/>
          <a:p>
            <a:r>
              <a:rPr kumimoji="1" lang="ja-JP" altLang="en-US" dirty="0" smtClean="0"/>
              <a:t>ファイバコムの位相雑音発生源</a:t>
            </a:r>
            <a:endParaRPr kumimoji="1" lang="ja-JP" altLang="en-US" dirty="0"/>
          </a:p>
        </p:txBody>
      </p:sp>
      <p:pic>
        <p:nvPicPr>
          <p:cNvPr id="5" name="Picture 14" descr="C:\Documents and Settings\nakajima\デスクトップ\2008_3_25　578 nmにゆっくりロック　ビート信号線幅評価\File00オフセット横軸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402" y="2951877"/>
            <a:ext cx="3437354" cy="240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nakajima\デスクトップ\2008応物\フリーランCEO信号改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707" y="2939951"/>
            <a:ext cx="3451758" cy="24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5"/>
          <p:cNvSpPr txBox="1">
            <a:spLocks noChangeArrowheads="1"/>
          </p:cNvSpPr>
          <p:nvPr/>
        </p:nvSpPr>
        <p:spPr bwMode="auto">
          <a:xfrm>
            <a:off x="2830403" y="3097410"/>
            <a:ext cx="1457450" cy="41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18800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線幅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~10 kHz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435225" y="3509758"/>
            <a:ext cx="3412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86810" y="3509758"/>
            <a:ext cx="34120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5"/>
          <p:cNvSpPr txBox="1">
            <a:spLocks noChangeArrowheads="1"/>
          </p:cNvSpPr>
          <p:nvPr/>
        </p:nvSpPr>
        <p:spPr bwMode="auto">
          <a:xfrm>
            <a:off x="7399420" y="3155298"/>
            <a:ext cx="1585690" cy="41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18800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線幅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~100 kHz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922876" y="3567646"/>
            <a:ext cx="3412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7415883" y="3567646"/>
            <a:ext cx="34120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62340" y="5250393"/>
            <a:ext cx="4088493" cy="1089456"/>
          </a:xfrm>
          <a:prstGeom prst="rect">
            <a:avLst/>
          </a:prstGeom>
          <a:noFill/>
        </p:spPr>
        <p:txBody>
          <a:bodyPr wrap="square" tIns="118800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励起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LD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の強度ゆらぎ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レーザー共振器中の位相屈折率と群屈折率の変化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29405" y="5223476"/>
            <a:ext cx="4591691" cy="720124"/>
          </a:xfrm>
          <a:prstGeom prst="rect">
            <a:avLst/>
          </a:prstGeom>
          <a:noFill/>
        </p:spPr>
        <p:txBody>
          <a:bodyPr wrap="square" tIns="118800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励起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LD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の強度ゆらぎ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ファイバレーザー共振器長のゆらぎ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81200" y="6307897"/>
            <a:ext cx="6161988" cy="473903"/>
          </a:xfrm>
          <a:prstGeom prst="rect">
            <a:avLst/>
          </a:prstGeom>
          <a:noFill/>
        </p:spPr>
        <p:txBody>
          <a:bodyPr wrap="none" tIns="118800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励起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LD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強度と共振器長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kumimoji="1" lang="ja-JP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高速制御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で抑制・低雑音化</a:t>
            </a:r>
          </a:p>
        </p:txBody>
      </p:sp>
      <p:sp>
        <p:nvSpPr>
          <p:cNvPr id="26" name="Rectangle 6"/>
          <p:cNvSpPr txBox="1">
            <a:spLocks noGrp="1" noChangeArrowheads="1"/>
          </p:cNvSpPr>
          <p:nvPr/>
        </p:nvSpPr>
        <p:spPr bwMode="auto">
          <a:xfrm>
            <a:off x="7099300" y="2504995"/>
            <a:ext cx="231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/>
            <a:fld id="{89E0241D-6298-4EC8-B710-388E0E3E87D0}" type="slidenum">
              <a:rPr kumimoji="0" lang="en-US" altLang="ja-JP" sz="1000">
                <a:latin typeface="Verdana" pitchFamily="34" charset="0"/>
                <a:ea typeface="ＭＳ Ｐゴシック" pitchFamily="50" charset="-128"/>
              </a:rPr>
              <a:pPr algn="r"/>
              <a:t>5</a:t>
            </a:fld>
            <a:endParaRPr kumimoji="0" lang="en-US" altLang="ja-JP" sz="1000"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27" name="スライド番号プレースホルダ 5"/>
          <p:cNvSpPr txBox="1">
            <a:spLocks noGrp="1"/>
          </p:cNvSpPr>
          <p:nvPr/>
        </p:nvSpPr>
        <p:spPr bwMode="auto">
          <a:xfrm>
            <a:off x="7099300" y="2504995"/>
            <a:ext cx="231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/>
            <a:fld id="{DF58FC34-0A7D-489A-89EF-D480EF6C7A17}" type="slidenum">
              <a:rPr kumimoji="0" lang="en-US" altLang="ja-JP" sz="1000">
                <a:latin typeface="Verdana" pitchFamily="34" charset="0"/>
                <a:ea typeface="ＭＳ Ｐゴシック" pitchFamily="50" charset="-128"/>
              </a:rPr>
              <a:pPr algn="r"/>
              <a:t>5</a:t>
            </a:fld>
            <a:endParaRPr kumimoji="0" lang="en-US" altLang="ja-JP" sz="1000">
              <a:latin typeface="Verdana" pitchFamily="34" charset="0"/>
              <a:ea typeface="ＭＳ Ｐゴシック" pitchFamily="50" charset="-128"/>
            </a:endParaRPr>
          </a:p>
        </p:txBody>
      </p:sp>
      <p:grpSp>
        <p:nvGrpSpPr>
          <p:cNvPr id="3" name="Group 255"/>
          <p:cNvGrpSpPr>
            <a:grpSpLocks/>
          </p:cNvGrpSpPr>
          <p:nvPr/>
        </p:nvGrpSpPr>
        <p:grpSpPr bwMode="auto">
          <a:xfrm>
            <a:off x="392113" y="1269920"/>
            <a:ext cx="9475787" cy="1635125"/>
            <a:chOff x="182" y="3132"/>
            <a:chExt cx="5510" cy="1030"/>
          </a:xfrm>
        </p:grpSpPr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182" y="4084"/>
              <a:ext cx="2358" cy="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ja-JP" altLang="ja-JP" sz="1800">
                <a:latin typeface="Verdana" pitchFamily="34" charset="0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V="1">
              <a:off x="182" y="3517"/>
              <a:ext cx="0" cy="5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 flipV="1">
              <a:off x="2586" y="3723"/>
              <a:ext cx="0" cy="360"/>
            </a:xfrm>
            <a:prstGeom prst="line">
              <a:avLst/>
            </a:prstGeom>
            <a:noFill/>
            <a:ln w="2540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 flipV="1">
              <a:off x="2813" y="3594"/>
              <a:ext cx="0" cy="489"/>
            </a:xfrm>
            <a:prstGeom prst="line">
              <a:avLst/>
            </a:prstGeom>
            <a:noFill/>
            <a:ln w="2032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 flipV="1">
              <a:off x="3039" y="3440"/>
              <a:ext cx="0" cy="643"/>
            </a:xfrm>
            <a:prstGeom prst="line">
              <a:avLst/>
            </a:prstGeom>
            <a:noFill/>
            <a:ln w="190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 flipV="1">
              <a:off x="3266" y="3311"/>
              <a:ext cx="0" cy="772"/>
            </a:xfrm>
            <a:prstGeom prst="line">
              <a:avLst/>
            </a:prstGeom>
            <a:noFill/>
            <a:ln w="152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 flipV="1">
              <a:off x="3493" y="3234"/>
              <a:ext cx="0" cy="849"/>
            </a:xfrm>
            <a:prstGeom prst="line">
              <a:avLst/>
            </a:prstGeom>
            <a:noFill/>
            <a:ln w="1143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 flipV="1">
              <a:off x="3720" y="3183"/>
              <a:ext cx="0" cy="90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 flipV="1">
              <a:off x="3947" y="3132"/>
              <a:ext cx="0" cy="951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 flipV="1">
              <a:off x="4173" y="3183"/>
              <a:ext cx="0" cy="900"/>
            </a:xfrm>
            <a:prstGeom prst="line">
              <a:avLst/>
            </a:prstGeom>
            <a:noFill/>
            <a:ln w="762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 flipV="1">
              <a:off x="4400" y="3234"/>
              <a:ext cx="0" cy="849"/>
            </a:xfrm>
            <a:prstGeom prst="line">
              <a:avLst/>
            </a:prstGeom>
            <a:noFill/>
            <a:ln w="1143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 flipV="1">
              <a:off x="4627" y="3311"/>
              <a:ext cx="0" cy="772"/>
            </a:xfrm>
            <a:prstGeom prst="line">
              <a:avLst/>
            </a:prstGeom>
            <a:noFill/>
            <a:ln w="1524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 flipV="1">
              <a:off x="4854" y="3441"/>
              <a:ext cx="0" cy="642"/>
            </a:xfrm>
            <a:prstGeom prst="line">
              <a:avLst/>
            </a:prstGeom>
            <a:noFill/>
            <a:ln w="190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 flipV="1">
              <a:off x="5081" y="3594"/>
              <a:ext cx="0" cy="489"/>
            </a:xfrm>
            <a:prstGeom prst="line">
              <a:avLst/>
            </a:prstGeom>
            <a:noFill/>
            <a:ln w="2032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 flipV="1">
              <a:off x="5307" y="3723"/>
              <a:ext cx="0" cy="360"/>
            </a:xfrm>
            <a:prstGeom prst="line">
              <a:avLst/>
            </a:prstGeom>
            <a:noFill/>
            <a:ln w="2540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318" y="3800"/>
              <a:ext cx="2048" cy="283"/>
              <a:chOff x="340" y="2659"/>
              <a:chExt cx="2048" cy="499"/>
            </a:xfrm>
          </p:grpSpPr>
          <p:sp>
            <p:nvSpPr>
              <p:cNvPr id="47" name="Line 51"/>
              <p:cNvSpPr>
                <a:spLocks noChangeShapeType="1"/>
              </p:cNvSpPr>
              <p:nvPr/>
            </p:nvSpPr>
            <p:spPr bwMode="auto">
              <a:xfrm flipV="1">
                <a:off x="340" y="265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52"/>
              <p:cNvSpPr>
                <a:spLocks noChangeShapeType="1"/>
              </p:cNvSpPr>
              <p:nvPr/>
            </p:nvSpPr>
            <p:spPr bwMode="auto">
              <a:xfrm flipV="1">
                <a:off x="567" y="265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 flipV="1">
                <a:off x="794" y="265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54"/>
              <p:cNvSpPr>
                <a:spLocks noChangeShapeType="1"/>
              </p:cNvSpPr>
              <p:nvPr/>
            </p:nvSpPr>
            <p:spPr bwMode="auto">
              <a:xfrm flipV="1">
                <a:off x="1020" y="265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55"/>
              <p:cNvSpPr>
                <a:spLocks noChangeShapeType="1"/>
              </p:cNvSpPr>
              <p:nvPr/>
            </p:nvSpPr>
            <p:spPr bwMode="auto">
              <a:xfrm flipV="1">
                <a:off x="1247" y="265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56"/>
              <p:cNvSpPr>
                <a:spLocks noChangeShapeType="1"/>
              </p:cNvSpPr>
              <p:nvPr/>
            </p:nvSpPr>
            <p:spPr bwMode="auto">
              <a:xfrm flipV="1">
                <a:off x="1474" y="265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57"/>
              <p:cNvSpPr>
                <a:spLocks noChangeShapeType="1"/>
              </p:cNvSpPr>
              <p:nvPr/>
            </p:nvSpPr>
            <p:spPr bwMode="auto">
              <a:xfrm flipV="1">
                <a:off x="1701" y="265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58"/>
              <p:cNvSpPr>
                <a:spLocks noChangeShapeType="1"/>
              </p:cNvSpPr>
              <p:nvPr/>
            </p:nvSpPr>
            <p:spPr bwMode="auto">
              <a:xfrm flipV="1">
                <a:off x="1935" y="265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59"/>
              <p:cNvSpPr>
                <a:spLocks noChangeShapeType="1"/>
              </p:cNvSpPr>
              <p:nvPr/>
            </p:nvSpPr>
            <p:spPr bwMode="auto">
              <a:xfrm flipV="1">
                <a:off x="2161" y="265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60"/>
              <p:cNvSpPr>
                <a:spLocks noChangeShapeType="1"/>
              </p:cNvSpPr>
              <p:nvPr/>
            </p:nvSpPr>
            <p:spPr bwMode="auto">
              <a:xfrm flipV="1">
                <a:off x="2388" y="265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5" name="Rectangle 32"/>
            <p:cNvSpPr>
              <a:spLocks noChangeArrowheads="1"/>
            </p:cNvSpPr>
            <p:nvPr/>
          </p:nvSpPr>
          <p:spPr bwMode="auto">
            <a:xfrm>
              <a:off x="2472" y="4081"/>
              <a:ext cx="3084" cy="44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ja-JP" altLang="ja-JP" sz="1800">
                <a:latin typeface="Verdana" pitchFamily="34" charset="0"/>
              </a:endParaRPr>
            </a:p>
          </p:txBody>
        </p:sp>
        <p:sp>
          <p:nvSpPr>
            <p:cNvPr id="46" name="AutoShape 35"/>
            <p:cNvSpPr>
              <a:spLocks noChangeArrowheads="1"/>
            </p:cNvSpPr>
            <p:nvPr/>
          </p:nvSpPr>
          <p:spPr bwMode="auto">
            <a:xfrm rot="5400000">
              <a:off x="5538" y="4007"/>
              <a:ext cx="128" cy="1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l"/>
              <a:endParaRPr lang="ja-JP" altLang="ja-JP" sz="1800">
                <a:latin typeface="Verdana" pitchFamily="34" charset="0"/>
              </a:endParaRPr>
            </a:p>
          </p:txBody>
        </p:sp>
      </p:grp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8620125" y="1485820"/>
            <a:ext cx="811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/>
            <a:r>
              <a:rPr lang="ja-JP" altLang="en-US" sz="1600">
                <a:latin typeface="ＭＳ Ｐゴシック" pitchFamily="50" charset="-128"/>
                <a:ea typeface="ＭＳ Ｐゴシック" pitchFamily="50" charset="-128"/>
              </a:rPr>
              <a:t>光コム</a:t>
            </a:r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>
            <a:off x="350838" y="1900158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1">
                <a:latin typeface="Times New Roman" pitchFamily="18" charset="0"/>
                <a:ea typeface="ＭＳ Ｐゴシック" pitchFamily="50" charset="-128"/>
              </a:rPr>
              <a:t>f</a:t>
            </a:r>
            <a:r>
              <a:rPr lang="en-US" altLang="ja-JP" sz="2000" baseline="-25000">
                <a:latin typeface="Times New Roman" pitchFamily="18" charset="0"/>
                <a:ea typeface="ＭＳ Ｐゴシック" pitchFamily="50" charset="-128"/>
              </a:rPr>
              <a:t>ceo</a:t>
            </a:r>
            <a:endParaRPr lang="en-US" altLang="ja-JP" sz="20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349250" y="2431970"/>
            <a:ext cx="311150" cy="1444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ja-JP" altLang="ja-JP" sz="1800">
              <a:latin typeface="Verdana" pitchFamily="34" charset="0"/>
            </a:endParaRPr>
          </a:p>
        </p:txBody>
      </p:sp>
      <p:sp>
        <p:nvSpPr>
          <p:cNvPr id="60" name="Text Box 43"/>
          <p:cNvSpPr txBox="1">
            <a:spLocks noChangeArrowheads="1"/>
          </p:cNvSpPr>
          <p:nvPr/>
        </p:nvSpPr>
        <p:spPr bwMode="auto">
          <a:xfrm>
            <a:off x="3349625" y="1900158"/>
            <a:ext cx="655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1">
                <a:latin typeface="Times New Roman" pitchFamily="18" charset="0"/>
                <a:ea typeface="ＭＳ Ｐゴシック" pitchFamily="50" charset="-128"/>
              </a:rPr>
              <a:t>f</a:t>
            </a:r>
            <a:r>
              <a:rPr lang="en-US" altLang="ja-JP" sz="2000" baseline="-25000">
                <a:latin typeface="Times New Roman" pitchFamily="18" charset="0"/>
                <a:ea typeface="ＭＳ Ｐゴシック" pitchFamily="50" charset="-128"/>
              </a:rPr>
              <a:t>rep</a:t>
            </a:r>
            <a:endParaRPr lang="en-US" altLang="ja-JP" sz="2000"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>
            <a:off x="3375025" y="2376408"/>
            <a:ext cx="357188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フリーフォーム 61"/>
          <p:cNvSpPr/>
          <p:nvPr/>
        </p:nvSpPr>
        <p:spPr>
          <a:xfrm>
            <a:off x="534256" y="2643838"/>
            <a:ext cx="1921268" cy="1571946"/>
          </a:xfrm>
          <a:custGeom>
            <a:avLst/>
            <a:gdLst>
              <a:gd name="connsiteX0" fmla="*/ 0 w 1921268"/>
              <a:gd name="connsiteY0" fmla="*/ 0 h 1571946"/>
              <a:gd name="connsiteX1" fmla="*/ 575353 w 1921268"/>
              <a:gd name="connsiteY1" fmla="*/ 1078787 h 1571946"/>
              <a:gd name="connsiteX2" fmla="*/ 1921268 w 1921268"/>
              <a:gd name="connsiteY2" fmla="*/ 1571946 h 157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268" h="1571946">
                <a:moveTo>
                  <a:pt x="0" y="0"/>
                </a:moveTo>
                <a:cubicBezTo>
                  <a:pt x="127571" y="408398"/>
                  <a:pt x="255142" y="816796"/>
                  <a:pt x="575353" y="1078787"/>
                </a:cubicBezTo>
                <a:cubicBezTo>
                  <a:pt x="895564" y="1340778"/>
                  <a:pt x="1700374" y="1493178"/>
                  <a:pt x="1921268" y="157194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/>
        </p:nvSpPr>
        <p:spPr>
          <a:xfrm>
            <a:off x="7859730" y="2551371"/>
            <a:ext cx="1102765" cy="1787703"/>
          </a:xfrm>
          <a:custGeom>
            <a:avLst/>
            <a:gdLst>
              <a:gd name="connsiteX0" fmla="*/ 513708 w 1102765"/>
              <a:gd name="connsiteY0" fmla="*/ 0 h 1787703"/>
              <a:gd name="connsiteX1" fmla="*/ 1089061 w 1102765"/>
              <a:gd name="connsiteY1" fmla="*/ 945222 h 1787703"/>
              <a:gd name="connsiteX2" fmla="*/ 0 w 1102765"/>
              <a:gd name="connsiteY2" fmla="*/ 1787703 h 178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2765" h="1787703">
                <a:moveTo>
                  <a:pt x="513708" y="0"/>
                </a:moveTo>
                <a:cubicBezTo>
                  <a:pt x="844193" y="323636"/>
                  <a:pt x="1174679" y="647272"/>
                  <a:pt x="1089061" y="945222"/>
                </a:cubicBezTo>
                <a:cubicBezTo>
                  <a:pt x="1003443" y="1243173"/>
                  <a:pt x="501721" y="1515438"/>
                  <a:pt x="0" y="178770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3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9791700" cy="1143000"/>
          </a:xfrm>
        </p:spPr>
        <p:txBody>
          <a:bodyPr/>
          <a:lstStyle/>
          <a:p>
            <a:r>
              <a:rPr lang="ja-JP" altLang="en-US" dirty="0" smtClean="0"/>
              <a:t>ファイバレーザー共振器長の高速制御</a:t>
            </a:r>
            <a:endParaRPr kumimoji="1" lang="ja-JP" altLang="en-US" dirty="0"/>
          </a:p>
        </p:txBody>
      </p:sp>
      <p:sp>
        <p:nvSpPr>
          <p:cNvPr id="67" name="テキスト ボックス 7"/>
          <p:cNvSpPr txBox="1">
            <a:spLocks noChangeArrowheads="1"/>
          </p:cNvSpPr>
          <p:nvPr/>
        </p:nvSpPr>
        <p:spPr bwMode="auto">
          <a:xfrm>
            <a:off x="76200" y="6027003"/>
            <a:ext cx="5326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>
              <a:buFont typeface="Arial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繰り返し周波数：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100.386,889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MHz</a:t>
            </a:r>
          </a:p>
          <a:p>
            <a:pPr>
              <a:buFont typeface="Arial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出力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平均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パワー：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mW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73910" y="1219200"/>
            <a:ext cx="4855290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電気光学位相変調器（</a:t>
            </a:r>
            <a:r>
              <a:rPr lang="en-US" altLang="ja-JP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EOM</a:t>
            </a:r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）モジュール</a:t>
            </a:r>
            <a:endParaRPr lang="en-US" altLang="ja-JP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挿入型ファイバコム</a:t>
            </a:r>
            <a:endParaRPr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782971" y="1371600"/>
            <a:ext cx="1980029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スペクトル波形</a:t>
            </a:r>
            <a:endParaRPr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3" name="図 72" descr="USB DISK:0417:LDカレント 297mA.t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28800"/>
            <a:ext cx="4495800" cy="423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テキスト ボックス 7"/>
          <p:cNvSpPr txBox="1">
            <a:spLocks noChangeArrowheads="1"/>
          </p:cNvSpPr>
          <p:nvPr/>
        </p:nvSpPr>
        <p:spPr bwMode="auto">
          <a:xfrm>
            <a:off x="5680264" y="6027003"/>
            <a:ext cx="4225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>
              <a:buFont typeface="Arial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共振器分散値：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-0.013ps</a:t>
            </a:r>
            <a:r>
              <a:rPr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</a:p>
          <a:p>
            <a:pPr>
              <a:buFont typeface="Arial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スペクトル半値幅：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28.9 nm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095500"/>
            <a:ext cx="4266898" cy="3924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3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9791700" cy="1143000"/>
          </a:xfrm>
        </p:spPr>
        <p:txBody>
          <a:bodyPr/>
          <a:lstStyle/>
          <a:p>
            <a:r>
              <a:rPr lang="en-US" altLang="ja-JP" dirty="0" smtClean="0"/>
              <a:t>EDFA</a:t>
            </a:r>
            <a:r>
              <a:rPr lang="ja-JP" altLang="en-US" dirty="0" smtClean="0"/>
              <a:t>＆</a:t>
            </a:r>
            <a:r>
              <a:rPr lang="en-US" altLang="ja-JP" dirty="0" smtClean="0"/>
              <a:t>f-2f</a:t>
            </a:r>
            <a:r>
              <a:rPr lang="ja-JP" altLang="en-US" dirty="0" smtClean="0"/>
              <a:t>干渉系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10021910" cy="3200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rcRect t="3811" r="15705" b="1075"/>
          <a:stretch>
            <a:fillRect/>
          </a:stretch>
        </p:blipFill>
        <p:spPr>
          <a:xfrm>
            <a:off x="6096000" y="4302043"/>
            <a:ext cx="3196039" cy="244804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rcRect l="1758" t="2083" r="15625"/>
          <a:stretch>
            <a:fillRect/>
          </a:stretch>
        </p:blipFill>
        <p:spPr>
          <a:xfrm>
            <a:off x="2514600" y="4299858"/>
            <a:ext cx="3581400" cy="255814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3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D766-5543-4E62-BEC1-8209BB39F8F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352800" y="5105400"/>
            <a:ext cx="461843" cy="467862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 anchor="ctr" anchorCtr="0"/>
          <a:lstStyle/>
          <a:p>
            <a:pPr algn="ctr"/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×2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28638" y="1294731"/>
            <a:ext cx="3701544" cy="4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18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光コムを</a:t>
            </a:r>
            <a:r>
              <a:rPr lang="en-US" altLang="ja-JP" sz="1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オクターブ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以上に拡大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903288" y="2731181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192213" y="2731181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481138" y="2731181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768475" y="2731181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>
                <a:latin typeface="Times New Roman" panose="02020603050405020304" pitchFamily="18" charset="0"/>
              </a:rPr>
              <a:t>・・・・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776538" y="2724831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>
                <a:latin typeface="Times New Roman" panose="02020603050405020304" pitchFamily="18" charset="0"/>
              </a:rPr>
              <a:t>・・・・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638550" y="2724831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>
                <a:latin typeface="Times New Roman" panose="02020603050405020304" pitchFamily="18" charset="0"/>
              </a:rPr>
              <a:t>・・・・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351213" y="2718481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i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734243" y="2724831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>
                <a:latin typeface="Times New Roman" panose="02020603050405020304" pitchFamily="18" charset="0"/>
              </a:rPr>
              <a:t>2</a:t>
            </a:r>
            <a:r>
              <a:rPr lang="en-US" altLang="ja-JP" sz="1800" i="1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209482" y="2724831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>
                <a:latin typeface="Times New Roman" panose="02020603050405020304" pitchFamily="18" charset="0"/>
              </a:rPr>
              <a:t>・・・・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9147695" y="2724831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dirty="0">
                <a:latin typeface="Times New Roman" panose="02020603050405020304" pitchFamily="18" charset="0"/>
              </a:rPr>
              <a:t>・・・・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107156" y="5943600"/>
            <a:ext cx="46972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CCFFCC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/>
              <a:t>Th. </a:t>
            </a:r>
            <a:r>
              <a:rPr lang="en-US" altLang="ja-JP" sz="1600" dirty="0" err="1"/>
              <a:t>Udem</a:t>
            </a:r>
            <a:r>
              <a:rPr lang="en-US" altLang="ja-JP" sz="1600" dirty="0"/>
              <a:t>, </a:t>
            </a:r>
            <a:r>
              <a:rPr lang="en-US" altLang="ja-JP" sz="1600" i="1" dirty="0"/>
              <a:t>et al</a:t>
            </a:r>
            <a:r>
              <a:rPr lang="en-US" altLang="ja-JP" sz="1600" dirty="0"/>
              <a:t>., </a:t>
            </a:r>
            <a:r>
              <a:rPr lang="en-US" altLang="ja-JP" sz="1600" i="1" dirty="0"/>
              <a:t>Phys. Rev. </a:t>
            </a:r>
            <a:r>
              <a:rPr lang="en-US" altLang="ja-JP" sz="1600" i="1" dirty="0" err="1"/>
              <a:t>Lett</a:t>
            </a:r>
            <a:r>
              <a:rPr lang="en-US" altLang="ja-JP" sz="1600" dirty="0"/>
              <a:t>. </a:t>
            </a:r>
            <a:r>
              <a:rPr lang="en-US" altLang="ja-JP" sz="1600" b="1" dirty="0"/>
              <a:t>82</a:t>
            </a:r>
            <a:r>
              <a:rPr lang="en-US" altLang="ja-JP" sz="1600" dirty="0"/>
              <a:t>, 3568 (1999)</a:t>
            </a:r>
          </a:p>
          <a:p>
            <a:r>
              <a:rPr lang="en-US" altLang="ja-JP" sz="1600" dirty="0"/>
              <a:t>H.R. </a:t>
            </a:r>
            <a:r>
              <a:rPr lang="en-US" altLang="ja-JP" sz="1600" dirty="0" err="1"/>
              <a:t>Telle</a:t>
            </a:r>
            <a:r>
              <a:rPr lang="en-US" altLang="ja-JP" sz="1600" dirty="0"/>
              <a:t>, </a:t>
            </a:r>
            <a:r>
              <a:rPr lang="en-US" altLang="ja-JP" sz="1600" i="1" dirty="0"/>
              <a:t>et al</a:t>
            </a:r>
            <a:r>
              <a:rPr lang="en-US" altLang="ja-JP" sz="1600" dirty="0"/>
              <a:t>., </a:t>
            </a:r>
            <a:r>
              <a:rPr lang="en-US" altLang="ja-JP" sz="1600" i="1" dirty="0"/>
              <a:t>Appl. Phys. B</a:t>
            </a:r>
            <a:r>
              <a:rPr lang="en-US" altLang="ja-JP" sz="1600" dirty="0"/>
              <a:t> </a:t>
            </a:r>
            <a:r>
              <a:rPr lang="en-US" altLang="ja-JP" sz="1600" b="1" dirty="0"/>
              <a:t>69</a:t>
            </a:r>
            <a:r>
              <a:rPr lang="en-US" altLang="ja-JP" sz="1600" dirty="0"/>
              <a:t>, 327 (1999)</a:t>
            </a:r>
          </a:p>
          <a:p>
            <a:r>
              <a:rPr lang="en-US" altLang="ja-JP" sz="1600" dirty="0"/>
              <a:t>D. J. Jones, </a:t>
            </a:r>
            <a:r>
              <a:rPr lang="en-US" altLang="ja-JP" sz="1600" i="1" dirty="0"/>
              <a:t>et al</a:t>
            </a:r>
            <a:r>
              <a:rPr lang="en-US" altLang="ja-JP" sz="1600" dirty="0"/>
              <a:t>., </a:t>
            </a:r>
            <a:r>
              <a:rPr lang="en-US" altLang="ja-JP" sz="1600" i="1" dirty="0"/>
              <a:t>Science</a:t>
            </a:r>
            <a:r>
              <a:rPr lang="en-US" altLang="ja-JP" sz="1600" dirty="0"/>
              <a:t> </a:t>
            </a:r>
            <a:r>
              <a:rPr lang="en-US" altLang="ja-JP" sz="1600" b="1" dirty="0"/>
              <a:t>288</a:t>
            </a:r>
            <a:r>
              <a:rPr lang="en-US" altLang="ja-JP" sz="1600" dirty="0"/>
              <a:t>, 635 (2000)</a:t>
            </a:r>
            <a:endParaRPr lang="en-US" sz="1600" dirty="0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470942" y="4370019"/>
            <a:ext cx="2449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i="1" dirty="0">
                <a:latin typeface="Times New Roman" panose="02020603050405020304" pitchFamily="18" charset="0"/>
              </a:rPr>
              <a:t>f</a:t>
            </a:r>
            <a:r>
              <a:rPr lang="en-US" altLang="ja-JP" sz="2000" dirty="0">
                <a:latin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</a:rPr>
              <a:t>N</a:t>
            </a:r>
            <a:r>
              <a:rPr lang="en-US" altLang="ja-JP" sz="2000" dirty="0">
                <a:latin typeface="Times New Roman" panose="02020603050405020304" pitchFamily="18" charset="0"/>
              </a:rPr>
              <a:t>) = </a:t>
            </a:r>
            <a:r>
              <a:rPr lang="en-US" altLang="ja-JP" sz="2000" i="1" dirty="0" err="1">
                <a:latin typeface="Times New Roman" panose="02020603050405020304" pitchFamily="18" charset="0"/>
              </a:rPr>
              <a:t>f</a:t>
            </a:r>
            <a:r>
              <a:rPr lang="en-US" altLang="ja-JP" sz="2000" baseline="-25000" dirty="0" err="1">
                <a:latin typeface="Times New Roman" panose="02020603050405020304" pitchFamily="18" charset="0"/>
              </a:rPr>
              <a:t>ceo</a:t>
            </a:r>
            <a:r>
              <a:rPr lang="en-US" altLang="ja-JP" sz="2000" dirty="0" err="1">
                <a:latin typeface="Times New Roman" panose="02020603050405020304" pitchFamily="18" charset="0"/>
              </a:rPr>
              <a:t>+</a:t>
            </a:r>
            <a:r>
              <a:rPr lang="en-US" altLang="ja-JP" sz="2000" i="1" dirty="0" err="1">
                <a:latin typeface="Times New Roman" panose="02020603050405020304" pitchFamily="18" charset="0"/>
              </a:rPr>
              <a:t>N</a:t>
            </a:r>
            <a:r>
              <a:rPr lang="ja-JP" altLang="en-US" sz="2000" dirty="0">
                <a:latin typeface="Times New Roman" panose="02020603050405020304" pitchFamily="18" charset="0"/>
              </a:rPr>
              <a:t>･</a:t>
            </a:r>
            <a:r>
              <a:rPr lang="en-US" altLang="ja-JP" sz="2000" i="1" dirty="0" err="1">
                <a:latin typeface="Times New Roman" panose="02020603050405020304" pitchFamily="18" charset="0"/>
              </a:rPr>
              <a:t>f</a:t>
            </a:r>
            <a:r>
              <a:rPr lang="en-US" altLang="ja-JP" sz="2000" baseline="-25000" dirty="0" err="1">
                <a:latin typeface="Times New Roman" panose="02020603050405020304" pitchFamily="18" charset="0"/>
              </a:rPr>
              <a:t>rep</a:t>
            </a:r>
            <a:endParaRPr lang="en-US" altLang="ja-JP" sz="2000" baseline="-25000" dirty="0">
              <a:latin typeface="Times New Roman" panose="02020603050405020304" pitchFamily="18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167562" y="4443505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i="1" dirty="0">
                <a:latin typeface="Times New Roman" panose="02020603050405020304" pitchFamily="18" charset="0"/>
              </a:rPr>
              <a:t>f</a:t>
            </a:r>
            <a:r>
              <a:rPr lang="en-US" altLang="ja-JP" sz="2000" dirty="0">
                <a:latin typeface="Times New Roman" panose="02020603050405020304" pitchFamily="18" charset="0"/>
              </a:rPr>
              <a:t>(2</a:t>
            </a:r>
            <a:r>
              <a:rPr lang="en-US" altLang="ja-JP" sz="2000" i="1" dirty="0">
                <a:latin typeface="Times New Roman" panose="02020603050405020304" pitchFamily="18" charset="0"/>
              </a:rPr>
              <a:t>N</a:t>
            </a:r>
            <a:r>
              <a:rPr lang="en-US" altLang="ja-JP" sz="2000" dirty="0">
                <a:latin typeface="Times New Roman" panose="02020603050405020304" pitchFamily="18" charset="0"/>
              </a:rPr>
              <a:t>) = </a:t>
            </a:r>
            <a:r>
              <a:rPr lang="en-US" altLang="ja-JP" sz="2000" i="1" dirty="0">
                <a:latin typeface="Times New Roman" panose="02020603050405020304" pitchFamily="18" charset="0"/>
              </a:rPr>
              <a:t>f</a:t>
            </a:r>
            <a:r>
              <a:rPr lang="en-US" altLang="ja-JP" sz="2000" baseline="-25000" dirty="0">
                <a:latin typeface="Times New Roman" panose="02020603050405020304" pitchFamily="18" charset="0"/>
              </a:rPr>
              <a:t>ceo</a:t>
            </a:r>
            <a:r>
              <a:rPr lang="en-US" altLang="ja-JP" sz="2000" dirty="0">
                <a:latin typeface="Times New Roman" panose="02020603050405020304" pitchFamily="18" charset="0"/>
              </a:rPr>
              <a:t>+2</a:t>
            </a:r>
            <a:r>
              <a:rPr lang="en-US" altLang="ja-JP" sz="2000" i="1" dirty="0">
                <a:latin typeface="Times New Roman" panose="02020603050405020304" pitchFamily="18" charset="0"/>
              </a:rPr>
              <a:t>N</a:t>
            </a:r>
            <a:r>
              <a:rPr lang="ja-JP" altLang="en-US" sz="2000" dirty="0">
                <a:latin typeface="Times New Roman" panose="02020603050405020304" pitchFamily="18" charset="0"/>
              </a:rPr>
              <a:t>･</a:t>
            </a:r>
            <a:r>
              <a:rPr lang="en-US" altLang="ja-JP" sz="2000" i="1" dirty="0" err="1">
                <a:latin typeface="Times New Roman" panose="02020603050405020304" pitchFamily="18" charset="0"/>
              </a:rPr>
              <a:t>f</a:t>
            </a:r>
            <a:r>
              <a:rPr lang="en-US" altLang="ja-JP" sz="2000" baseline="-25000" dirty="0" err="1">
                <a:latin typeface="Times New Roman" panose="02020603050405020304" pitchFamily="18" charset="0"/>
              </a:rPr>
              <a:t>rep</a:t>
            </a:r>
            <a:endParaRPr lang="en-US" altLang="ja-JP" sz="2000" baseline="-25000" dirty="0">
              <a:latin typeface="Times New Roman" panose="02020603050405020304" pitchFamily="18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163063" y="5195549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dirty="0">
                <a:latin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</a:rPr>
              <a:t>f</a:t>
            </a:r>
            <a:r>
              <a:rPr lang="en-US" altLang="ja-JP" sz="2000" dirty="0">
                <a:latin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</a:rPr>
              <a:t>N</a:t>
            </a:r>
            <a:r>
              <a:rPr lang="en-US" altLang="ja-JP" sz="2000" dirty="0">
                <a:latin typeface="Times New Roman" panose="02020603050405020304" pitchFamily="18" charset="0"/>
              </a:rPr>
              <a:t>) = 2</a:t>
            </a:r>
            <a:r>
              <a:rPr lang="en-US" altLang="ja-JP" sz="2000" i="1" dirty="0">
                <a:latin typeface="Times New Roman" panose="02020603050405020304" pitchFamily="18" charset="0"/>
              </a:rPr>
              <a:t>f</a:t>
            </a:r>
            <a:r>
              <a:rPr lang="en-US" altLang="ja-JP" sz="2000" baseline="-25000" dirty="0">
                <a:latin typeface="Times New Roman" panose="02020603050405020304" pitchFamily="18" charset="0"/>
              </a:rPr>
              <a:t>ceo</a:t>
            </a:r>
            <a:r>
              <a:rPr lang="en-US" altLang="ja-JP" sz="2000" dirty="0">
                <a:latin typeface="Times New Roman" panose="02020603050405020304" pitchFamily="18" charset="0"/>
              </a:rPr>
              <a:t>+2</a:t>
            </a:r>
            <a:r>
              <a:rPr lang="en-US" altLang="ja-JP" sz="2000" i="1" dirty="0">
                <a:latin typeface="Times New Roman" panose="02020603050405020304" pitchFamily="18" charset="0"/>
              </a:rPr>
              <a:t>N</a:t>
            </a:r>
            <a:r>
              <a:rPr lang="ja-JP" altLang="en-US" sz="2000" dirty="0">
                <a:latin typeface="Times New Roman" panose="02020603050405020304" pitchFamily="18" charset="0"/>
              </a:rPr>
              <a:t>･</a:t>
            </a:r>
            <a:r>
              <a:rPr lang="en-US" altLang="ja-JP" sz="2000" i="1" dirty="0" err="1">
                <a:latin typeface="Times New Roman" panose="02020603050405020304" pitchFamily="18" charset="0"/>
              </a:rPr>
              <a:t>f</a:t>
            </a:r>
            <a:r>
              <a:rPr lang="en-US" altLang="ja-JP" sz="2000" baseline="-25000" dirty="0" err="1">
                <a:latin typeface="Times New Roman" panose="02020603050405020304" pitchFamily="18" charset="0"/>
              </a:rPr>
              <a:t>rep</a:t>
            </a:r>
            <a:endParaRPr lang="en-US" altLang="ja-JP" sz="2000" baseline="-25000" dirty="0">
              <a:latin typeface="Times New Roman" panose="02020603050405020304" pitchFamily="18" charset="0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715836" y="4062753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i="1">
                <a:latin typeface="Times New Roman" panose="02020603050405020304" pitchFamily="18" charset="0"/>
              </a:rPr>
              <a:t>f</a:t>
            </a:r>
            <a:r>
              <a:rPr lang="en-US" altLang="ja-JP" sz="1800" baseline="-25000">
                <a:latin typeface="Times New Roman" panose="02020603050405020304" pitchFamily="18" charset="0"/>
              </a:rPr>
              <a:t>ceo</a:t>
            </a:r>
            <a:endParaRPr lang="en-US" altLang="ja-JP" sz="1800">
              <a:latin typeface="Times New Roman" panose="02020603050405020304" pitchFamily="18" charset="0"/>
            </a:endParaRP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7167563" y="1645331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i="1" dirty="0" err="1">
                <a:latin typeface="Times New Roman" panose="02020603050405020304" pitchFamily="18" charset="0"/>
              </a:rPr>
              <a:t>f</a:t>
            </a:r>
            <a:r>
              <a:rPr lang="en-US" altLang="ja-JP" sz="1800" baseline="-25000" dirty="0" err="1">
                <a:latin typeface="Times New Roman" panose="02020603050405020304" pitchFamily="18" charset="0"/>
              </a:rPr>
              <a:t>rep</a:t>
            </a:r>
            <a:endParaRPr lang="en-US" altLang="ja-JP" sz="1800" dirty="0">
              <a:latin typeface="Times New Roman" panose="02020603050405020304" pitchFamily="18" charset="0"/>
            </a:endParaRPr>
          </a:p>
        </p:txBody>
      </p:sp>
      <p:sp>
        <p:nvSpPr>
          <p:cNvPr id="40" name="Line 47"/>
          <p:cNvSpPr>
            <a:spLocks noChangeShapeType="1"/>
          </p:cNvSpPr>
          <p:nvPr/>
        </p:nvSpPr>
        <p:spPr bwMode="auto">
          <a:xfrm flipV="1">
            <a:off x="831850" y="2513693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Line 50"/>
          <p:cNvSpPr>
            <a:spLocks noChangeShapeType="1"/>
          </p:cNvSpPr>
          <p:nvPr/>
        </p:nvSpPr>
        <p:spPr bwMode="auto">
          <a:xfrm flipV="1">
            <a:off x="3593164" y="3053443"/>
            <a:ext cx="0" cy="10080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" name="Line 51"/>
          <p:cNvSpPr>
            <a:spLocks noChangeShapeType="1"/>
          </p:cNvSpPr>
          <p:nvPr/>
        </p:nvSpPr>
        <p:spPr bwMode="auto">
          <a:xfrm flipV="1">
            <a:off x="4313168" y="2262868"/>
            <a:ext cx="0" cy="1798638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Line 52"/>
          <p:cNvSpPr>
            <a:spLocks noChangeShapeType="1"/>
          </p:cNvSpPr>
          <p:nvPr/>
        </p:nvSpPr>
        <p:spPr bwMode="auto">
          <a:xfrm flipV="1">
            <a:off x="4673170" y="1831068"/>
            <a:ext cx="0" cy="2230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Line 53"/>
          <p:cNvSpPr>
            <a:spLocks noChangeShapeType="1"/>
          </p:cNvSpPr>
          <p:nvPr/>
        </p:nvSpPr>
        <p:spPr bwMode="auto">
          <a:xfrm flipV="1">
            <a:off x="5393174" y="1470706"/>
            <a:ext cx="0" cy="2590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" name="Line 54"/>
          <p:cNvSpPr>
            <a:spLocks noChangeShapeType="1"/>
          </p:cNvSpPr>
          <p:nvPr/>
        </p:nvSpPr>
        <p:spPr bwMode="auto">
          <a:xfrm flipV="1">
            <a:off x="5753176" y="1399268"/>
            <a:ext cx="0" cy="26622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Line 55"/>
          <p:cNvSpPr>
            <a:spLocks noChangeShapeType="1"/>
          </p:cNvSpPr>
          <p:nvPr/>
        </p:nvSpPr>
        <p:spPr bwMode="auto">
          <a:xfrm flipV="1">
            <a:off x="6113178" y="1327831"/>
            <a:ext cx="0" cy="27336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Line 56"/>
          <p:cNvSpPr>
            <a:spLocks noChangeShapeType="1"/>
          </p:cNvSpPr>
          <p:nvPr/>
        </p:nvSpPr>
        <p:spPr bwMode="auto">
          <a:xfrm flipV="1">
            <a:off x="6833182" y="1397681"/>
            <a:ext cx="0" cy="26638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" name="Line 57"/>
          <p:cNvSpPr>
            <a:spLocks noChangeShapeType="1"/>
          </p:cNvSpPr>
          <p:nvPr/>
        </p:nvSpPr>
        <p:spPr bwMode="auto">
          <a:xfrm flipV="1">
            <a:off x="7193184" y="1470706"/>
            <a:ext cx="0" cy="259080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" name="Line 58"/>
          <p:cNvSpPr>
            <a:spLocks noChangeShapeType="1"/>
          </p:cNvSpPr>
          <p:nvPr/>
        </p:nvSpPr>
        <p:spPr bwMode="auto">
          <a:xfrm flipV="1">
            <a:off x="7553186" y="1685019"/>
            <a:ext cx="0" cy="23764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Line 59"/>
          <p:cNvSpPr>
            <a:spLocks noChangeShapeType="1"/>
          </p:cNvSpPr>
          <p:nvPr/>
        </p:nvSpPr>
        <p:spPr bwMode="auto">
          <a:xfrm flipV="1">
            <a:off x="7913188" y="1900919"/>
            <a:ext cx="0" cy="2160587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" name="Line 60"/>
          <p:cNvSpPr>
            <a:spLocks noChangeShapeType="1"/>
          </p:cNvSpPr>
          <p:nvPr/>
        </p:nvSpPr>
        <p:spPr bwMode="auto">
          <a:xfrm flipV="1">
            <a:off x="8273190" y="2261281"/>
            <a:ext cx="0" cy="18002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" name="Line 61"/>
          <p:cNvSpPr>
            <a:spLocks noChangeShapeType="1"/>
          </p:cNvSpPr>
          <p:nvPr/>
        </p:nvSpPr>
        <p:spPr bwMode="auto">
          <a:xfrm flipV="1">
            <a:off x="8633192" y="2693081"/>
            <a:ext cx="0" cy="1368425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5" name="Line 62"/>
          <p:cNvSpPr>
            <a:spLocks noChangeShapeType="1"/>
          </p:cNvSpPr>
          <p:nvPr/>
        </p:nvSpPr>
        <p:spPr bwMode="auto">
          <a:xfrm flipV="1">
            <a:off x="8993188" y="3053444"/>
            <a:ext cx="0" cy="1008062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" name="Line 64"/>
          <p:cNvSpPr>
            <a:spLocks noChangeShapeType="1"/>
          </p:cNvSpPr>
          <p:nvPr/>
        </p:nvSpPr>
        <p:spPr bwMode="auto">
          <a:xfrm flipV="1">
            <a:off x="1073150" y="3269344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" name="Line 65"/>
          <p:cNvSpPr>
            <a:spLocks noChangeShapeType="1"/>
          </p:cNvSpPr>
          <p:nvPr/>
        </p:nvSpPr>
        <p:spPr bwMode="auto">
          <a:xfrm flipV="1">
            <a:off x="1433152" y="3269344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" name="Line 66"/>
          <p:cNvSpPr>
            <a:spLocks noChangeShapeType="1"/>
          </p:cNvSpPr>
          <p:nvPr/>
        </p:nvSpPr>
        <p:spPr bwMode="auto">
          <a:xfrm flipV="1">
            <a:off x="1793154" y="3269344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" name="Line 67"/>
          <p:cNvSpPr>
            <a:spLocks noChangeShapeType="1"/>
          </p:cNvSpPr>
          <p:nvPr/>
        </p:nvSpPr>
        <p:spPr bwMode="auto">
          <a:xfrm flipV="1">
            <a:off x="2153156" y="3269344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0" name="Line 68"/>
          <p:cNvSpPr>
            <a:spLocks noChangeShapeType="1"/>
          </p:cNvSpPr>
          <p:nvPr/>
        </p:nvSpPr>
        <p:spPr bwMode="auto">
          <a:xfrm flipV="1">
            <a:off x="2513158" y="3269344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" name="Line 69"/>
          <p:cNvSpPr>
            <a:spLocks noChangeShapeType="1"/>
          </p:cNvSpPr>
          <p:nvPr/>
        </p:nvSpPr>
        <p:spPr bwMode="auto">
          <a:xfrm flipV="1">
            <a:off x="2873160" y="3269344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" name="Line 70"/>
          <p:cNvSpPr>
            <a:spLocks noChangeShapeType="1"/>
          </p:cNvSpPr>
          <p:nvPr/>
        </p:nvSpPr>
        <p:spPr bwMode="auto">
          <a:xfrm flipV="1">
            <a:off x="3233162" y="3269344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" name="Line 80"/>
          <p:cNvSpPr>
            <a:spLocks noChangeShapeType="1"/>
          </p:cNvSpPr>
          <p:nvPr/>
        </p:nvSpPr>
        <p:spPr bwMode="auto">
          <a:xfrm flipV="1">
            <a:off x="3953166" y="2693081"/>
            <a:ext cx="0" cy="13684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5" name="Line 81"/>
          <p:cNvSpPr>
            <a:spLocks noChangeShapeType="1"/>
          </p:cNvSpPr>
          <p:nvPr/>
        </p:nvSpPr>
        <p:spPr bwMode="auto">
          <a:xfrm flipV="1">
            <a:off x="5033172" y="1615168"/>
            <a:ext cx="0" cy="2446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" name="Line 82"/>
          <p:cNvSpPr>
            <a:spLocks noChangeShapeType="1"/>
          </p:cNvSpPr>
          <p:nvPr/>
        </p:nvSpPr>
        <p:spPr bwMode="auto">
          <a:xfrm flipV="1">
            <a:off x="6473180" y="1327831"/>
            <a:ext cx="0" cy="2733675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8" name="Line 51"/>
          <p:cNvSpPr>
            <a:spLocks noChangeShapeType="1"/>
          </p:cNvSpPr>
          <p:nvPr/>
        </p:nvSpPr>
        <p:spPr bwMode="auto">
          <a:xfrm flipV="1">
            <a:off x="7195007" y="2187462"/>
            <a:ext cx="35455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" name="Line 42"/>
          <p:cNvSpPr>
            <a:spLocks noChangeShapeType="1"/>
          </p:cNvSpPr>
          <p:nvPr/>
        </p:nvSpPr>
        <p:spPr bwMode="auto">
          <a:xfrm flipV="1">
            <a:off x="832756" y="4078517"/>
            <a:ext cx="8448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5" name="フリーフォーム 74"/>
          <p:cNvSpPr/>
          <p:nvPr/>
        </p:nvSpPr>
        <p:spPr>
          <a:xfrm>
            <a:off x="3073400" y="1727200"/>
            <a:ext cx="482600" cy="1003300"/>
          </a:xfrm>
          <a:custGeom>
            <a:avLst/>
            <a:gdLst>
              <a:gd name="connsiteX0" fmla="*/ 0 w 482600"/>
              <a:gd name="connsiteY0" fmla="*/ 0 h 1003300"/>
              <a:gd name="connsiteX1" fmla="*/ 342900 w 482600"/>
              <a:gd name="connsiteY1" fmla="*/ 342900 h 1003300"/>
              <a:gd name="connsiteX2" fmla="*/ 482600 w 482600"/>
              <a:gd name="connsiteY2" fmla="*/ 10033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1003300">
                <a:moveTo>
                  <a:pt x="0" y="0"/>
                </a:moveTo>
                <a:cubicBezTo>
                  <a:pt x="131233" y="87841"/>
                  <a:pt x="262467" y="175683"/>
                  <a:pt x="342900" y="342900"/>
                </a:cubicBezTo>
                <a:cubicBezTo>
                  <a:pt x="423333" y="510117"/>
                  <a:pt x="452966" y="756708"/>
                  <a:pt x="482600" y="100330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/>
          <p:cNvSpPr/>
          <p:nvPr/>
        </p:nvSpPr>
        <p:spPr>
          <a:xfrm>
            <a:off x="4025900" y="1143681"/>
            <a:ext cx="4927600" cy="1510619"/>
          </a:xfrm>
          <a:custGeom>
            <a:avLst/>
            <a:gdLst>
              <a:gd name="connsiteX0" fmla="*/ 0 w 4927600"/>
              <a:gd name="connsiteY0" fmla="*/ 459411 h 1665911"/>
              <a:gd name="connsiteX1" fmla="*/ 2857500 w 4927600"/>
              <a:gd name="connsiteY1" fmla="*/ 65711 h 1665911"/>
              <a:gd name="connsiteX2" fmla="*/ 4927600 w 4927600"/>
              <a:gd name="connsiteY2" fmla="*/ 1665911 h 166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7600" h="1665911">
                <a:moveTo>
                  <a:pt x="0" y="459411"/>
                </a:moveTo>
                <a:cubicBezTo>
                  <a:pt x="1018117" y="162019"/>
                  <a:pt x="2036234" y="-135372"/>
                  <a:pt x="2857500" y="65711"/>
                </a:cubicBezTo>
                <a:cubicBezTo>
                  <a:pt x="3678766" y="266794"/>
                  <a:pt x="4303183" y="966352"/>
                  <a:pt x="4927600" y="1665911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3325813" y="2734357"/>
            <a:ext cx="369886" cy="36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8775961" y="2734357"/>
            <a:ext cx="369886" cy="36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Line 29"/>
          <p:cNvSpPr>
            <a:spLocks noChangeShapeType="1"/>
          </p:cNvSpPr>
          <p:nvPr/>
        </p:nvSpPr>
        <p:spPr bwMode="auto">
          <a:xfrm>
            <a:off x="569913" y="3862166"/>
            <a:ext cx="212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" name="Line 29"/>
          <p:cNvSpPr>
            <a:spLocks noChangeShapeType="1"/>
          </p:cNvSpPr>
          <p:nvPr/>
        </p:nvSpPr>
        <p:spPr bwMode="auto">
          <a:xfrm flipV="1">
            <a:off x="1072330" y="3860579"/>
            <a:ext cx="1809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" name="下矢印 81"/>
          <p:cNvSpPr/>
          <p:nvPr/>
        </p:nvSpPr>
        <p:spPr>
          <a:xfrm>
            <a:off x="3448701" y="4084303"/>
            <a:ext cx="288925" cy="352251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下矢印 82"/>
          <p:cNvSpPr/>
          <p:nvPr/>
        </p:nvSpPr>
        <p:spPr>
          <a:xfrm>
            <a:off x="8847253" y="4078517"/>
            <a:ext cx="288925" cy="352251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下矢印 83"/>
          <p:cNvSpPr/>
          <p:nvPr/>
        </p:nvSpPr>
        <p:spPr>
          <a:xfrm>
            <a:off x="3448700" y="4786400"/>
            <a:ext cx="288925" cy="352251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下矢印 84"/>
          <p:cNvSpPr/>
          <p:nvPr/>
        </p:nvSpPr>
        <p:spPr>
          <a:xfrm rot="16200000">
            <a:off x="3881437" y="5217862"/>
            <a:ext cx="288925" cy="352251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下矢印 86"/>
          <p:cNvSpPr/>
          <p:nvPr/>
        </p:nvSpPr>
        <p:spPr>
          <a:xfrm rot="19614242">
            <a:off x="6501101" y="5497608"/>
            <a:ext cx="376222" cy="75825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下矢印 87"/>
          <p:cNvSpPr/>
          <p:nvPr/>
        </p:nvSpPr>
        <p:spPr>
          <a:xfrm>
            <a:off x="7620000" y="4953000"/>
            <a:ext cx="391318" cy="121920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タイトル 1"/>
          <p:cNvSpPr txBox="1">
            <a:spLocks/>
          </p:cNvSpPr>
          <p:nvPr/>
        </p:nvSpPr>
        <p:spPr bwMode="auto">
          <a:xfrm>
            <a:off x="114300" y="152400"/>
            <a:ext cx="979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1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f-2f</a:t>
            </a:r>
            <a:r>
              <a:rPr kumimoji="1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干渉系</a:t>
            </a:r>
            <a:r>
              <a:rPr lang="en-US" altLang="ja-JP" sz="4400" dirty="0" smtClean="0"/>
              <a:t>=</a:t>
            </a:r>
            <a:r>
              <a:rPr lang="en-US" altLang="ja-JP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4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  <a:r>
              <a:rPr lang="ja-JP" altLang="en-US" sz="4400" dirty="0" smtClean="0"/>
              <a:t>の検出</a:t>
            </a:r>
            <a:endParaRPr kumimoji="1" lang="ja-JP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6477000" y="6096000"/>
            <a:ext cx="3074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dirty="0" smtClean="0">
                <a:latin typeface="Times New Roman" panose="02020603050405020304" pitchFamily="18" charset="0"/>
              </a:rPr>
              <a:t>2</a:t>
            </a:r>
            <a:r>
              <a:rPr lang="en-US" altLang="ja-JP" sz="2800" i="1" dirty="0" smtClean="0">
                <a:latin typeface="Times New Roman" panose="02020603050405020304" pitchFamily="18" charset="0"/>
              </a:rPr>
              <a:t>f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(</a:t>
            </a:r>
            <a:r>
              <a:rPr lang="en-US" altLang="ja-JP" sz="2800" i="1" dirty="0" smtClean="0">
                <a:latin typeface="Times New Roman" panose="02020603050405020304" pitchFamily="18" charset="0"/>
              </a:rPr>
              <a:t>N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) −</a:t>
            </a:r>
            <a:r>
              <a:rPr lang="en-US" altLang="ja-JP" sz="2800" i="1" dirty="0" smtClean="0">
                <a:latin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Times New Roman" panose="02020603050405020304" pitchFamily="18" charset="0"/>
              </a:rPr>
              <a:t>(2</a:t>
            </a:r>
            <a:r>
              <a:rPr lang="en-US" altLang="ja-JP" sz="2800" i="1" dirty="0">
                <a:latin typeface="Times New Roman" panose="02020603050405020304" pitchFamily="18" charset="0"/>
              </a:rPr>
              <a:t>N</a:t>
            </a:r>
            <a:r>
              <a:rPr lang="en-US" altLang="ja-JP" sz="2800" dirty="0">
                <a:latin typeface="Times New Roman" panose="02020603050405020304" pitchFamily="18" charset="0"/>
              </a:rPr>
              <a:t>) = </a:t>
            </a:r>
            <a:r>
              <a:rPr lang="en-US" altLang="ja-JP" sz="2800" i="1" dirty="0" err="1" smtClean="0">
                <a:latin typeface="Times New Roman" panose="02020603050405020304" pitchFamily="18" charset="0"/>
              </a:rPr>
              <a:t>f</a:t>
            </a:r>
            <a:r>
              <a:rPr lang="en-US" altLang="ja-JP" sz="2800" baseline="-25000" dirty="0" err="1" smtClean="0">
                <a:latin typeface="Times New Roman" panose="02020603050405020304" pitchFamily="18" charset="0"/>
              </a:rPr>
              <a:t>ceo</a:t>
            </a:r>
            <a:endParaRPr lang="en-US" altLang="ja-JP" sz="2800" baseline="-25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07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9791700" cy="1143000"/>
          </a:xfrm>
        </p:spPr>
        <p:txBody>
          <a:bodyPr/>
          <a:lstStyle/>
          <a:p>
            <a:r>
              <a:rPr lang="en-US" altLang="ja-JP" dirty="0" err="1" smtClean="0"/>
              <a:t>fceo</a:t>
            </a:r>
            <a:r>
              <a:rPr lang="ja-JP" altLang="en-US" dirty="0" smtClean="0"/>
              <a:t>スペクトル</a:t>
            </a:r>
            <a:r>
              <a:rPr lang="en-US" altLang="ja-JP" dirty="0" smtClean="0"/>
              <a:t>(</a:t>
            </a:r>
            <a:r>
              <a:rPr lang="ja-JP" altLang="en-US" dirty="0" smtClean="0"/>
              <a:t>フリーラン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9220200" cy="513249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-76200" y="6243161"/>
            <a:ext cx="10191612" cy="535459"/>
          </a:xfrm>
          <a:prstGeom prst="rect">
            <a:avLst/>
          </a:prstGeom>
          <a:noFill/>
        </p:spPr>
        <p:txBody>
          <a:bodyPr wrap="none" tIns="118800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共振器トータル分散を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0ps</a:t>
            </a:r>
            <a:r>
              <a:rPr kumimoji="1" lang="en-US" altLang="ja-JP" sz="24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に近づける事で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30KHz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kumimoji="1"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fceo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線幅を得た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3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徳大スライドテーマ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200761</TotalTime>
  <Words>1657</Words>
  <Application>Microsoft Macintosh PowerPoint</Application>
  <PresentationFormat>A4 210x297 mm</PresentationFormat>
  <Paragraphs>294</Paragraphs>
  <Slides>29</Slides>
  <Notes>24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徳大スライドテーマ</vt:lpstr>
      <vt:lpstr> 前期研究報告   </vt:lpstr>
      <vt:lpstr>スライド 2</vt:lpstr>
      <vt:lpstr>スライド 3</vt:lpstr>
      <vt:lpstr>スライド 4</vt:lpstr>
      <vt:lpstr>ファイバコムの位相雑音発生源</vt:lpstr>
      <vt:lpstr>ファイバレーザー共振器長の高速制御</vt:lpstr>
      <vt:lpstr>EDFA＆f-2f干渉系</vt:lpstr>
      <vt:lpstr>スライド 8</vt:lpstr>
      <vt:lpstr>fceoスペクトル(フリーラン)</vt:lpstr>
      <vt:lpstr>fceo,fbeat制御系</vt:lpstr>
      <vt:lpstr>fbeat＆fceoスペクトル(制御時)</vt:lpstr>
      <vt:lpstr> 2. センシング光コム 　現状と今後の計画    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オール光ファイバー型 THzスペクトラムアナライザーの開発</dc:title>
  <dc:creator>Owner</dc:creator>
  <cp:lastModifiedBy>yasui</cp:lastModifiedBy>
  <cp:revision>457</cp:revision>
  <cp:lastPrinted>2015-07-29T02:09:36Z</cp:lastPrinted>
  <dcterms:created xsi:type="dcterms:W3CDTF">2015-09-24T01:31:31Z</dcterms:created>
  <dcterms:modified xsi:type="dcterms:W3CDTF">2015-09-24T08:17:21Z</dcterms:modified>
</cp:coreProperties>
</file>