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7" r:id="rId3"/>
    <p:sldId id="344" r:id="rId4"/>
    <p:sldId id="361" r:id="rId5"/>
    <p:sldId id="318" r:id="rId6"/>
    <p:sldId id="375" r:id="rId7"/>
    <p:sldId id="329" r:id="rId8"/>
    <p:sldId id="362" r:id="rId9"/>
    <p:sldId id="377" r:id="rId10"/>
    <p:sldId id="378" r:id="rId11"/>
    <p:sldId id="379" r:id="rId12"/>
    <p:sldId id="369" r:id="rId13"/>
    <p:sldId id="370" r:id="rId14"/>
    <p:sldId id="380" r:id="rId15"/>
    <p:sldId id="376" r:id="rId16"/>
    <p:sldId id="381" r:id="rId17"/>
    <p:sldId id="373" r:id="rId18"/>
    <p:sldId id="374" r:id="rId19"/>
    <p:sldId id="356" r:id="rId20"/>
    <p:sldId id="358" r:id="rId21"/>
    <p:sldId id="351" r:id="rId22"/>
    <p:sldId id="364" r:id="rId23"/>
    <p:sldId id="264" r:id="rId24"/>
    <p:sldId id="371" r:id="rId25"/>
    <p:sldId id="372" r:id="rId26"/>
  </p:sldIdLst>
  <p:sldSz cx="9906000" cy="6858000" type="A4"/>
  <p:notesSz cx="6858000" cy="98742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安井 武史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useTimings="0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CCFF66"/>
    <a:srgbClr val="8000FF"/>
    <a:srgbClr val="FF8000"/>
    <a:srgbClr val="00FFFF"/>
    <a:srgbClr val="0000FF"/>
    <a:srgbClr val="CCFF99"/>
    <a:srgbClr val="FF00FF"/>
    <a:srgbClr val="007E39"/>
    <a:srgbClr val="00642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7593" autoAdjust="0"/>
    <p:restoredTop sz="98921" autoAdjust="0"/>
  </p:normalViewPr>
  <p:slideViewPr>
    <p:cSldViewPr>
      <p:cViewPr>
        <p:scale>
          <a:sx n="100" d="100"/>
          <a:sy n="100" d="100"/>
        </p:scale>
        <p:origin x="-160" y="-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8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5054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r">
              <a:defRPr sz="1200"/>
            </a:lvl1pPr>
          </a:lstStyle>
          <a:p>
            <a:fld id="{BC6707B5-5084-4055-A9DE-81E8D8699952}" type="datetimeFigureOut">
              <a:rPr kumimoji="1" lang="ja-JP" altLang="en-US" smtClean="0"/>
              <a:pPr/>
              <a:t>15.12.29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5054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r">
              <a:defRPr sz="1200"/>
            </a:lvl1pPr>
          </a:lstStyle>
          <a:p>
            <a:fld id="{ACD8779D-E3B6-4FB5-9338-D389DCC98B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529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5054" y="1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/>
          <a:lstStyle>
            <a:lvl1pPr algn="r">
              <a:defRPr sz="1200"/>
            </a:lvl1pPr>
          </a:lstStyle>
          <a:p>
            <a:fld id="{B4F53E4B-97B8-438D-93DF-CFA8D4CD3E93}" type="datetimeFigureOut">
              <a:rPr kumimoji="1" lang="ja-JP" altLang="en-US" smtClean="0"/>
              <a:pPr/>
              <a:t>15.12.28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60" tIns="44981" rIns="89960" bIns="4498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430" y="4690893"/>
            <a:ext cx="5485146" cy="4443102"/>
          </a:xfrm>
          <a:prstGeom prst="rect">
            <a:avLst/>
          </a:prstGeom>
        </p:spPr>
        <p:txBody>
          <a:bodyPr vert="horz" lIns="89960" tIns="44981" rIns="89960" bIns="4498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5054" y="9378669"/>
            <a:ext cx="2971382" cy="494025"/>
          </a:xfrm>
          <a:prstGeom prst="rect">
            <a:avLst/>
          </a:prstGeom>
        </p:spPr>
        <p:txBody>
          <a:bodyPr vert="horz" lIns="89960" tIns="44981" rIns="89960" bIns="44981" rtlCol="0" anchor="b"/>
          <a:lstStyle>
            <a:lvl1pPr algn="r">
              <a:defRPr sz="1200"/>
            </a:lvl1pPr>
          </a:lstStyle>
          <a:p>
            <a:fld id="{7D16D676-1D10-47FA-8411-9BAA98E5CBA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023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310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北海道大学の先生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今は安定な状態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モード同期が安定な状態で行っているが、高周波化するとモード同期が不安定な状態になるのではないか。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非線形なシステム　モデル化して、シミュレーションした方がよいのではないか。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従来のセンサーに対するアドバテージは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fceo</a:t>
            </a:r>
            <a:r>
              <a:rPr kumimoji="1" lang="ja-JP" altLang="en-US" dirty="0" smtClean="0"/>
              <a:t>は安定化していないのか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ファイバーはそのまま使ってるのか。</a:t>
            </a:r>
            <a:r>
              <a:rPr kumimoji="1" lang="en-US" altLang="ja-JP" dirty="0" smtClean="0"/>
              <a:t>SMF</a:t>
            </a:r>
            <a:r>
              <a:rPr kumimoji="1" lang="ja-JP" altLang="en-US" dirty="0" smtClean="0"/>
              <a:t>の被覆をとると感度があがるのではないか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459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北海道大学の先生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今は安定な状態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モード同期が安定な状態で行っているが、高周波化するとモード同期が不安定な状態になるのではないか。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非線形なシステム　モデル化して、シミュレーションした方がよいのではないか。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従来のセンサーに対するアドバテージは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fceo</a:t>
            </a:r>
            <a:r>
              <a:rPr kumimoji="1" lang="ja-JP" altLang="en-US" dirty="0" smtClean="0"/>
              <a:t>は安定化していないのか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ファイバーはそのまま使ってるのか。</a:t>
            </a:r>
            <a:r>
              <a:rPr kumimoji="1" lang="en-US" altLang="ja-JP" dirty="0" smtClean="0"/>
              <a:t>SMF</a:t>
            </a:r>
            <a:r>
              <a:rPr kumimoji="1" lang="ja-JP" altLang="en-US" dirty="0" smtClean="0"/>
              <a:t>の被覆をとると感度があがるのではないか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459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光コムはモード同期レーザーです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そして、時間軸上はフェムト秒の短いパルスが等間隔でならんでいます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また、時間軸とフーリエ変換の関係にある周波数軸上では、</a:t>
            </a:r>
            <a:r>
              <a:rPr kumimoji="1" lang="en-US" altLang="ja-JP" dirty="0" err="1" smtClean="0"/>
              <a:t>frep</a:t>
            </a:r>
            <a:r>
              <a:rPr kumimoji="1" lang="ja-JP" altLang="en-US" dirty="0" smtClean="0"/>
              <a:t>周波数間隔で等間隔にならぶ縦モードを示します。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時間があれば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繰り返し周波数とキャリアエンベロープオフセット周波数を周波数標準に同期することで、光周波数のものさし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8895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2</a:t>
            </a:r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種類のひずみをはかった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マクロと微小なひずみを静的にかけて特性を調べた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その結果このようになって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傾きがほぼ一致しました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範囲が違うものを計って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結論　この手法の妥当性が確認されました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補足　わずかな誤差は分解能が足りない</a:t>
            </a:r>
            <a:endParaRPr lang="en-US" altLang="ja-JP" sz="1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016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実際の高速光通信用のフォトダイオードアンプにおいて，ダイオードとアンプは同一パッケージ内にあり，ボンディングワイヤーによってミリメートル以下の配線で結ばれている　</a:t>
            </a:r>
            <a:r>
              <a:rPr kumimoji="1" lang="en-US" altLang="ja-JP" dirty="0" smtClean="0"/>
              <a:t>T-</a:t>
            </a:r>
            <a:r>
              <a:rPr kumimoji="1" lang="en-US" altLang="ja-JP" dirty="0" err="1" smtClean="0"/>
              <a:t>ZAMp</a:t>
            </a:r>
            <a:r>
              <a:rPr kumimoji="1" lang="ja-JP" altLang="en-US" dirty="0" smtClean="0"/>
              <a:t>のノイズと帯域幅</a:t>
            </a:r>
            <a:endParaRPr kumimoji="1" lang="en-US" altLang="ja-JP" dirty="0" smtClean="0"/>
          </a:p>
          <a:p>
            <a:r>
              <a:rPr kumimoji="1" lang="en-US" altLang="ja-JP" dirty="0" smtClean="0"/>
              <a:t>AD8067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スペアナのノイズ以上にするために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016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016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北海道大学の先生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今は安定な状態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モード同期が安定な状態で行っているが、高周波化するとモード同期が不安定な状態になるのではないか。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非線形なシステム　モデル化して、シミュレーションした方がよいのではないか。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従来のセンサーに対するアドバテージは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fceo</a:t>
            </a:r>
            <a:r>
              <a:rPr kumimoji="1" lang="ja-JP" altLang="en-US" dirty="0" smtClean="0"/>
              <a:t>は安定化していないのか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ファイバーはそのまま使ってるのか。</a:t>
            </a:r>
            <a:r>
              <a:rPr kumimoji="1" lang="en-US" altLang="ja-JP" dirty="0" smtClean="0"/>
              <a:t>SMF</a:t>
            </a:r>
            <a:r>
              <a:rPr kumimoji="1" lang="ja-JP" altLang="en-US" dirty="0" smtClean="0"/>
              <a:t>の被覆をとると感度があがるのではないか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459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016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リング型共振器を光コムの光源として使います。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そして、共振器の一部をセンシングのプローブとして使います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外乱が合ったときに光コムの周波数に変換て計測します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繰り返し周波数は共振器な長さできまるので、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外乱があった時に周波数に変換可能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889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光をつかってひずみを計る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889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光学的アプローチを用いてノイズ軽減や高速化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01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016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そこで本研究は，小型の自作ファイバーレーザーと光伝導アンテナを直接カップリングすることで，光学系をオールファイバー化し可搬型</a:t>
            </a:r>
            <a:r>
              <a:rPr kumimoji="1" lang="en-US" altLang="ja-JP" dirty="0" smtClean="0"/>
              <a:t>THz</a:t>
            </a:r>
            <a:r>
              <a:rPr kumimoji="1" lang="ja-JP" altLang="en-US" dirty="0" smtClean="0"/>
              <a:t>スペアナを開発することです．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オールファイバー化することで，小型で、フレキシブル，ロバスト，アライメントフリーといった特性を付与できると考えています．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また，電流プリアンプ組み込みモジュールを開発することで，周波数特性とノイズ特性の向上を目指します．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597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016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01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AEF48D-AEE9-EA4C-B8EA-5DF7E963032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D69999-0293-2A49-A8B6-CEC7BDB09A2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B62B53-F176-C845-835E-5C6710E987D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mtClean="0"/>
            </a:lvl1pPr>
          </a:lstStyle>
          <a:p>
            <a:fld id="{3A2109B5-A92A-1444-A4C6-C79D4EFD3AE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66A1D9-7AED-EB42-BC41-C7F36AB2122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787E38-693A-6743-8DAB-B75ACEEB060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370BEB-AF22-0A45-B438-75B028E4A28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589BB8-1DF4-D04C-A52F-987061ADF21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A106F0-3CB3-8B40-8B96-B95372B3FF8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473CA8-F4FF-8B4A-8631-07BFAC0C8047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E63AA4-4445-B54F-88F2-0B67D87A70B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A83B26-092C-0949-9333-9CC7E459905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08E014E-CFBD-7D48-8759-1008BF7E64F7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0"/>
            <a:ext cx="9891713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 dirty="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0"/>
            <a:ext cx="290941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0"/>
            <a:ext cx="396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42" y="2949575"/>
            <a:ext cx="9903258" cy="1470025"/>
          </a:xfrm>
        </p:spPr>
        <p:txBody>
          <a:bodyPr/>
          <a:lstStyle/>
          <a:p>
            <a:r>
              <a:rPr lang="en-US" altLang="ja-JP" sz="4000" dirty="0" smtClean="0"/>
              <a:t>M2</a:t>
            </a:r>
            <a:r>
              <a:rPr lang="ja-JP" altLang="en-US" sz="4000" dirty="0" smtClean="0"/>
              <a:t>後期研究報告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ja-JP" sz="3200" dirty="0"/>
              <a:t/>
            </a:r>
            <a:br>
              <a:rPr lang="ja-JP" altLang="ja-JP" sz="3200" dirty="0"/>
            </a:br>
            <a:r>
              <a:rPr lang="ja-JP" altLang="ja-JP" sz="4000" dirty="0"/>
              <a:t/>
            </a:r>
            <a:br>
              <a:rPr lang="ja-JP" altLang="ja-JP" sz="4000" dirty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906000" cy="2241376"/>
          </a:xfrm>
        </p:spPr>
        <p:txBody>
          <a:bodyPr/>
          <a:lstStyle/>
          <a:p>
            <a:pPr lvl="0"/>
            <a:r>
              <a:rPr lang="ja-JP" altLang="en-US" dirty="0" smtClean="0"/>
              <a:t>小倉 隆志</a:t>
            </a:r>
            <a:endParaRPr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25971" y="633478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+mj-ea"/>
                <a:ea typeface="+mj-ea"/>
              </a:rPr>
              <a:t>2015</a:t>
            </a:r>
            <a:r>
              <a:rPr kumimoji="1" lang="en-US" altLang="ja-JP" sz="2800" dirty="0" smtClean="0">
                <a:latin typeface="+mj-ea"/>
                <a:ea typeface="+mj-ea"/>
              </a:rPr>
              <a:t>/12/</a:t>
            </a:r>
            <a:r>
              <a:rPr kumimoji="1" lang="en-US" altLang="ja-JP" sz="2800" dirty="0" smtClean="0">
                <a:latin typeface="+mj-ea"/>
                <a:ea typeface="+mj-ea"/>
              </a:rPr>
              <a:t>29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8246618"/>
      </p:ext>
    </p:extLst>
  </p:cSld>
  <p:clrMapOvr>
    <a:masterClrMapping/>
  </p:clrMapOvr>
  <p:transition advTm="99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歪み付加用</a:t>
            </a:r>
            <a:r>
              <a:rPr lang="en-US" altLang="ja-JP" dirty="0" smtClean="0"/>
              <a:t>PZT</a:t>
            </a:r>
            <a:r>
              <a:rPr lang="ja-JP" altLang="en-US" dirty="0" smtClean="0"/>
              <a:t>特性評価</a:t>
            </a:r>
            <a:endParaRPr lang="ja-JP" altLang="en-US" dirty="0"/>
          </a:p>
        </p:txBody>
      </p:sp>
      <p:pic>
        <p:nvPicPr>
          <p:cNvPr id="14" name="図 13" descr="PZT-frep電圧上昇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953000" cy="4472922"/>
          </a:xfrm>
          <a:prstGeom prst="rect">
            <a:avLst/>
          </a:prstGeom>
        </p:spPr>
      </p:pic>
      <p:pic>
        <p:nvPicPr>
          <p:cNvPr id="16" name="図 15" descr="PZT-frep電圧下降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00" y="1828800"/>
            <a:ext cx="4895200" cy="44196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0" y="6396335"/>
            <a:ext cx="9906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0V→100V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で</a:t>
            </a:r>
            <a:r>
              <a:rPr lang="en-US" altLang="ja-JP" sz="2400" dirty="0" err="1" smtClean="0">
                <a:latin typeface="ヒラギノ丸ゴ ProN W4"/>
                <a:ea typeface="ヒラギノ丸ゴ ProN W4"/>
                <a:cs typeface="ヒラギノ丸ゴ ProN W4"/>
              </a:rPr>
              <a:t>frep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は約</a:t>
            </a:r>
            <a:r>
              <a:rPr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8Hz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変化、</a:t>
            </a:r>
            <a:r>
              <a:rPr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100V→0V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で</a:t>
            </a:r>
            <a:r>
              <a:rPr lang="en-US" altLang="ja-JP" sz="2400" dirty="0" err="1" smtClean="0">
                <a:latin typeface="ヒラギノ丸ゴ ProN W4"/>
                <a:ea typeface="ヒラギノ丸ゴ ProN W4"/>
                <a:cs typeface="ヒラギノ丸ゴ ProN W4"/>
              </a:rPr>
              <a:t>frep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は約</a:t>
            </a:r>
            <a:r>
              <a:rPr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6Hz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変化</a:t>
            </a:r>
            <a:endParaRPr lang="en-US" altLang="ja-JP" sz="240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歪み付加用</a:t>
            </a:r>
            <a:r>
              <a:rPr lang="en-US" altLang="ja-JP" dirty="0" smtClean="0"/>
              <a:t>EOM</a:t>
            </a:r>
            <a:r>
              <a:rPr lang="ja-JP" altLang="en-US" dirty="0" smtClean="0"/>
              <a:t>特性評価</a:t>
            </a:r>
            <a:endParaRPr lang="ja-JP" altLang="en-US" dirty="0"/>
          </a:p>
        </p:txBody>
      </p:sp>
      <p:pic>
        <p:nvPicPr>
          <p:cNvPr id="14" name="図 13" descr="EOM電圧下降-frep特性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00200"/>
            <a:ext cx="4478542" cy="4635500"/>
          </a:xfrm>
          <a:prstGeom prst="rect">
            <a:avLst/>
          </a:prstGeom>
        </p:spPr>
      </p:pic>
      <p:pic>
        <p:nvPicPr>
          <p:cNvPr id="16" name="図 15" descr="EOM電圧上昇-frep特性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89" y="1600201"/>
            <a:ext cx="4490811" cy="4648199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0" y="6396335"/>
            <a:ext cx="9906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0V→160V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で</a:t>
            </a:r>
            <a:r>
              <a:rPr lang="en-US" altLang="ja-JP" sz="2400" dirty="0" err="1" smtClean="0">
                <a:latin typeface="ヒラギノ丸ゴ ProN W4"/>
                <a:ea typeface="ヒラギノ丸ゴ ProN W4"/>
                <a:cs typeface="ヒラギノ丸ゴ ProN W4"/>
              </a:rPr>
              <a:t>frep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は約</a:t>
            </a:r>
            <a:r>
              <a:rPr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0.6Hz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変化、</a:t>
            </a:r>
            <a:r>
              <a:rPr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160V→0V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で</a:t>
            </a:r>
            <a:r>
              <a:rPr lang="en-US" altLang="ja-JP" sz="2400" dirty="0" err="1" smtClean="0">
                <a:latin typeface="ヒラギノ丸ゴ ProN W4"/>
                <a:ea typeface="ヒラギノ丸ゴ ProN W4"/>
                <a:cs typeface="ヒラギノ丸ゴ ProN W4"/>
              </a:rPr>
              <a:t>frep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は約</a:t>
            </a:r>
            <a:r>
              <a:rPr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1.4Hz</a:t>
            </a:r>
            <a:r>
              <a:rPr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変化</a:t>
            </a:r>
            <a:endParaRPr lang="en-US" altLang="ja-JP" sz="240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実験結果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frep</a:t>
            </a:r>
            <a:r>
              <a:rPr lang="ja-JP" altLang="en-US" dirty="0" smtClean="0"/>
              <a:t>安定化制御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pic>
        <p:nvPicPr>
          <p:cNvPr id="4" name="図 3" descr="ucope_1.bmp"/>
          <p:cNvPicPr>
            <a:picLocks noChangeAspect="1"/>
          </p:cNvPicPr>
          <p:nvPr/>
        </p:nvPicPr>
        <p:blipFill>
          <a:blip r:embed="rId2"/>
          <a:srcRect t="4771" r="42599" b="11543"/>
          <a:stretch>
            <a:fillRect/>
          </a:stretch>
        </p:blipFill>
        <p:spPr>
          <a:xfrm>
            <a:off x="5105400" y="2438400"/>
            <a:ext cx="4572000" cy="4191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86400" y="2971800"/>
            <a:ext cx="556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FF00"/>
                </a:solidFill>
              </a:rPr>
              <a:t>①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7" name="図 6" descr="ucope_4.bmp"/>
          <p:cNvPicPr>
            <a:picLocks noChangeAspect="1"/>
          </p:cNvPicPr>
          <p:nvPr/>
        </p:nvPicPr>
        <p:blipFill>
          <a:blip r:embed="rId3"/>
          <a:srcRect t="4771" r="41714" b="6163"/>
          <a:stretch>
            <a:fillRect/>
          </a:stretch>
        </p:blipFill>
        <p:spPr>
          <a:xfrm>
            <a:off x="228600" y="2438400"/>
            <a:ext cx="4441371" cy="42672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05000" y="1828800"/>
            <a:ext cx="141577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非制御時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5404" y="1854200"/>
            <a:ext cx="110799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制御時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cxnSp>
        <p:nvCxnSpPr>
          <p:cNvPr id="15" name="直線矢印コネクタ 14"/>
          <p:cNvCxnSpPr/>
          <p:nvPr/>
        </p:nvCxnSpPr>
        <p:spPr bwMode="auto">
          <a:xfrm rot="5400000">
            <a:off x="1874044" y="5441156"/>
            <a:ext cx="1282700" cy="1588"/>
          </a:xfrm>
          <a:prstGeom prst="straightConnector1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テキスト ボックス 17"/>
          <p:cNvSpPr txBox="1"/>
          <p:nvPr/>
        </p:nvSpPr>
        <p:spPr>
          <a:xfrm>
            <a:off x="457200" y="2743200"/>
            <a:ext cx="556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FF00"/>
                </a:solidFill>
              </a:rPr>
              <a:t>①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5943600"/>
            <a:ext cx="53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8000"/>
                </a:solidFill>
              </a:rPr>
              <a:t>②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67000" y="5191780"/>
            <a:ext cx="15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8000"/>
                </a:solidFill>
              </a:rPr>
              <a:t>500mV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67600" y="4648200"/>
            <a:ext cx="152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8000"/>
                </a:solidFill>
              </a:rPr>
              <a:t>1mV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rot="5400000">
            <a:off x="6859588" y="4876800"/>
            <a:ext cx="457200" cy="1588"/>
          </a:xfrm>
          <a:prstGeom prst="straightConnector1">
            <a:avLst/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ucope_2.bmp"/>
          <p:cNvPicPr>
            <a:picLocks noChangeAspect="1"/>
          </p:cNvPicPr>
          <p:nvPr/>
        </p:nvPicPr>
        <p:blipFill>
          <a:blip r:embed="rId2"/>
          <a:srcRect l="18219" t="3511" r="30294" b="33497"/>
          <a:stretch>
            <a:fillRect/>
          </a:stretch>
        </p:blipFill>
        <p:spPr>
          <a:xfrm>
            <a:off x="76200" y="2057400"/>
            <a:ext cx="4556760" cy="35052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829800" cy="1143000"/>
          </a:xfrm>
        </p:spPr>
        <p:txBody>
          <a:bodyPr/>
          <a:lstStyle/>
          <a:p>
            <a:r>
              <a:rPr lang="ja-JP" altLang="en-US" sz="4000" dirty="0" smtClean="0"/>
              <a:t>実験結果</a:t>
            </a:r>
            <a:r>
              <a:rPr lang="en-US" altLang="ja-JP" sz="4000" dirty="0" smtClean="0"/>
              <a:t>(PZT</a:t>
            </a:r>
            <a:r>
              <a:rPr lang="ja-JP" altLang="en-US" sz="4000" dirty="0" smtClean="0"/>
              <a:t>歪み</a:t>
            </a:r>
            <a:r>
              <a:rPr lang="ja-JP" altLang="en-US" sz="4000" dirty="0" smtClean="0"/>
              <a:t>付加</a:t>
            </a:r>
            <a:r>
              <a:rPr lang="en-US" altLang="ja-JP" sz="4000" dirty="0" smtClean="0"/>
              <a:t>,sin</a:t>
            </a:r>
            <a:r>
              <a:rPr lang="ja-JP" altLang="en-US" sz="4000" dirty="0" smtClean="0"/>
              <a:t>波周波数</a:t>
            </a:r>
            <a:r>
              <a:rPr lang="en-US" altLang="ja-JP" sz="4000" dirty="0" smtClean="0"/>
              <a:t>10kHz</a:t>
            </a:r>
            <a:br>
              <a:rPr lang="en-US" altLang="ja-JP" sz="4000" dirty="0" smtClean="0"/>
            </a:br>
            <a:r>
              <a:rPr lang="ja-JP" altLang="en-US" sz="4000" dirty="0" smtClean="0"/>
              <a:t>電圧</a:t>
            </a:r>
            <a:r>
              <a:rPr lang="en-US" altLang="ja-JP" sz="4000" dirty="0" smtClean="0"/>
              <a:t>±10V</a:t>
            </a:r>
            <a:r>
              <a:rPr lang="ja-JP" altLang="en-US" sz="4000" dirty="0" smtClean="0"/>
              <a:t>、バイアス</a:t>
            </a:r>
            <a:r>
              <a:rPr lang="en-US" altLang="ja-JP" sz="4000" dirty="0" smtClean="0"/>
              <a:t>10V</a:t>
            </a:r>
            <a:r>
              <a:rPr lang="en-US" altLang="ja-JP" sz="4000" dirty="0" smtClean="0"/>
              <a:t>)</a:t>
            </a:r>
            <a:endParaRPr lang="ja-JP" altLang="en-US" sz="4000" dirty="0"/>
          </a:p>
        </p:txBody>
      </p:sp>
      <p:pic>
        <p:nvPicPr>
          <p:cNvPr id="8" name="図 7" descr="SCREN481.GIF"/>
          <p:cNvPicPr>
            <a:picLocks noChangeAspect="1"/>
          </p:cNvPicPr>
          <p:nvPr/>
        </p:nvPicPr>
        <p:blipFill>
          <a:blip r:embed="rId3"/>
          <a:srcRect l="938" t="5000" r="21250" b="6250"/>
          <a:stretch>
            <a:fillRect/>
          </a:stretch>
        </p:blipFill>
        <p:spPr>
          <a:xfrm>
            <a:off x="4724400" y="1828800"/>
            <a:ext cx="4899338" cy="41910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6096000"/>
            <a:ext cx="990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周波数</a:t>
            </a: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50kHz</a:t>
            </a:r>
            <a:r>
              <a:rPr lang="ja-JP" alt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までの信号を確認</a:t>
            </a: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(PZT</a:t>
            </a:r>
            <a:r>
              <a:rPr lang="ja-JP" alt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共振周波数</a:t>
            </a: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69kHz)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57200"/>
            <a:ext cx="9906000" cy="1143000"/>
          </a:xfrm>
        </p:spPr>
        <p:txBody>
          <a:bodyPr/>
          <a:lstStyle/>
          <a:p>
            <a:r>
              <a:rPr lang="ja-JP" altLang="en-US" sz="4000" dirty="0" smtClean="0"/>
              <a:t>実験結果</a:t>
            </a:r>
            <a:r>
              <a:rPr lang="en-US" altLang="ja-JP" sz="4000" dirty="0" smtClean="0"/>
              <a:t>(EOM</a:t>
            </a:r>
            <a:r>
              <a:rPr lang="ja-JP" altLang="en-US" sz="4000" dirty="0" smtClean="0"/>
              <a:t>歪み</a:t>
            </a:r>
            <a:r>
              <a:rPr lang="ja-JP" altLang="en-US" sz="4000" dirty="0" smtClean="0"/>
              <a:t>付加</a:t>
            </a:r>
            <a:r>
              <a:rPr lang="en-US" altLang="ja-JP" sz="4000" dirty="0" smtClean="0"/>
              <a:t>,sin</a:t>
            </a:r>
            <a:r>
              <a:rPr lang="ja-JP" altLang="en-US" sz="4000" dirty="0" smtClean="0"/>
              <a:t>波</a:t>
            </a:r>
            <a:r>
              <a:rPr lang="ja-JP" altLang="en-US" sz="4000" dirty="0" smtClean="0"/>
              <a:t>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電圧</a:t>
            </a:r>
            <a:r>
              <a:rPr lang="en-US" altLang="ja-JP" sz="4000" dirty="0" smtClean="0"/>
              <a:t>±20V</a:t>
            </a:r>
            <a:r>
              <a:rPr lang="ja-JP" altLang="en-US" sz="4000" dirty="0" smtClean="0"/>
              <a:t>、バイアス</a:t>
            </a:r>
            <a:r>
              <a:rPr lang="en-US" altLang="ja-JP" sz="4000" dirty="0" smtClean="0"/>
              <a:t>80V</a:t>
            </a:r>
            <a:r>
              <a:rPr lang="en-US" altLang="ja-JP" sz="4000" dirty="0" smtClean="0"/>
              <a:t>)</a:t>
            </a:r>
            <a:endParaRPr lang="ja-JP" altLang="en-US" sz="40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6096000"/>
            <a:ext cx="990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周波数</a:t>
            </a: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10~500kHz</a:t>
            </a:r>
            <a:r>
              <a:rPr lang="ja-JP" alt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までの信号を確認</a:t>
            </a: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ja-JP" alt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電圧アンプ帯域</a:t>
            </a:r>
            <a:r>
              <a:rPr lang="en-US" altLang="ja-JP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500kHz)</a:t>
            </a:r>
            <a:endParaRPr kumimoji="1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98876" y="1752600"/>
            <a:ext cx="135452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500kHz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9" name="図 8" descr="SCREN492.GIF"/>
          <p:cNvPicPr>
            <a:picLocks noChangeAspect="1"/>
          </p:cNvPicPr>
          <p:nvPr/>
        </p:nvPicPr>
        <p:blipFill>
          <a:blip r:embed="rId2"/>
          <a:srcRect t="5000" r="20313" b="5000"/>
          <a:stretch>
            <a:fillRect/>
          </a:stretch>
        </p:blipFill>
        <p:spPr>
          <a:xfrm>
            <a:off x="4985808" y="2209800"/>
            <a:ext cx="4767792" cy="40386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894146" y="1752600"/>
            <a:ext cx="115385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1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0kHz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11" name="図 10" descr="SCREN505.GIF"/>
          <p:cNvPicPr>
            <a:picLocks noChangeAspect="1"/>
          </p:cNvPicPr>
          <p:nvPr/>
        </p:nvPicPr>
        <p:blipFill>
          <a:blip r:embed="rId3"/>
          <a:srcRect t="5000" r="20313" b="6250"/>
          <a:stretch>
            <a:fillRect/>
          </a:stretch>
        </p:blipFill>
        <p:spPr>
          <a:xfrm>
            <a:off x="41857" y="2209801"/>
            <a:ext cx="4834943" cy="4038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57200"/>
            <a:ext cx="9906000" cy="1143000"/>
          </a:xfrm>
        </p:spPr>
        <p:txBody>
          <a:bodyPr/>
          <a:lstStyle/>
          <a:p>
            <a:r>
              <a:rPr lang="ja-JP" altLang="en-US" dirty="0" smtClean="0"/>
              <a:t>超音波トランスデューサによるノイズ</a:t>
            </a:r>
            <a:endParaRPr lang="ja-JP" altLang="en-US" dirty="0"/>
          </a:p>
        </p:txBody>
      </p:sp>
      <p:pic>
        <p:nvPicPr>
          <p:cNvPr id="12" name="図 11" descr="SCREN388.GIF"/>
          <p:cNvPicPr>
            <a:picLocks noChangeAspect="1"/>
          </p:cNvPicPr>
          <p:nvPr/>
        </p:nvPicPr>
        <p:blipFill>
          <a:blip r:embed="rId2"/>
          <a:srcRect t="5000" r="21250" b="7500"/>
          <a:stretch>
            <a:fillRect/>
          </a:stretch>
        </p:blipFill>
        <p:spPr>
          <a:xfrm>
            <a:off x="5334000" y="2286000"/>
            <a:ext cx="4114800" cy="34290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410148" y="6019800"/>
            <a:ext cx="7222593" cy="830997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トランスデューサのノイズ対策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kumimoji="1" lang="ja-JP" altLang="en-US" sz="24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シールド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  <a:r>
              <a:rPr kumimoji="1" lang="ja-JP" altLang="en-US" sz="24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が必要</a:t>
            </a:r>
            <a:endParaRPr kumimoji="1" lang="en-US" altLang="ja-JP" sz="2400" dirty="0" smtClean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4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トランスデューサ付属の</a:t>
            </a:r>
            <a:r>
              <a:rPr lang="en-US" altLang="ja-JP" sz="24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BNC</a:t>
            </a:r>
            <a:r>
              <a:rPr lang="ja-JP" altLang="en-US" sz="24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ケーブルが細いため？</a:t>
            </a:r>
            <a:endParaRPr kumimoji="1" lang="ja-JP" altLang="en-US" sz="2400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7" name="グループ化 11"/>
          <p:cNvGrpSpPr/>
          <p:nvPr/>
        </p:nvGrpSpPr>
        <p:grpSpPr>
          <a:xfrm rot="18601312">
            <a:off x="-2133887" y="306644"/>
            <a:ext cx="649714" cy="943381"/>
            <a:chOff x="1658799" y="3685735"/>
            <a:chExt cx="998754" cy="1231598"/>
          </a:xfrm>
        </p:grpSpPr>
        <p:sp>
          <p:nvSpPr>
            <p:cNvPr id="8" name="正方形/長方形 7"/>
            <p:cNvSpPr/>
            <p:nvPr/>
          </p:nvSpPr>
          <p:spPr>
            <a:xfrm>
              <a:off x="1871003" y="3685735"/>
              <a:ext cx="570983" cy="123159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" name="グループ化 10"/>
            <p:cNvGrpSpPr/>
            <p:nvPr/>
          </p:nvGrpSpPr>
          <p:grpSpPr>
            <a:xfrm>
              <a:off x="2439864" y="3842135"/>
              <a:ext cx="217689" cy="923837"/>
              <a:chOff x="2439864" y="3842135"/>
              <a:chExt cx="217689" cy="923837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>
                <a:off x="2441986" y="38421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>
                <a:off x="2441985" y="4005593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/>
              <p:nvPr/>
            </p:nvCxnSpPr>
            <p:spPr>
              <a:xfrm>
                <a:off x="2441984" y="41469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>
                <a:off x="2441986" y="42993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2439864" y="44517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>
                <a:off x="2441986" y="46041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>
                <a:off x="2441986" y="4765972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グループ化 30"/>
            <p:cNvGrpSpPr/>
            <p:nvPr/>
          </p:nvGrpSpPr>
          <p:grpSpPr>
            <a:xfrm>
              <a:off x="1658799" y="3842135"/>
              <a:ext cx="217689" cy="923837"/>
              <a:chOff x="2439864" y="3842135"/>
              <a:chExt cx="217689" cy="923837"/>
            </a:xfrm>
          </p:grpSpPr>
          <p:cxnSp>
            <p:nvCxnSpPr>
              <p:cNvPr id="15" name="直線コネクタ 14"/>
              <p:cNvCxnSpPr/>
              <p:nvPr/>
            </p:nvCxnSpPr>
            <p:spPr>
              <a:xfrm>
                <a:off x="2441986" y="38421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>
                <a:off x="2441985" y="4005593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2441984" y="41469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2441986" y="42993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2439864" y="44517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2441986" y="4604135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>
                <a:off x="2441986" y="4765972"/>
                <a:ext cx="2155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テキスト ボックス 28"/>
          <p:cNvSpPr txBox="1"/>
          <p:nvPr/>
        </p:nvSpPr>
        <p:spPr>
          <a:xfrm>
            <a:off x="-2541817" y="-335784"/>
            <a:ext cx="1143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Pump </a:t>
            </a:r>
            <a:r>
              <a:rPr lang="en-US" altLang="ja-JP" sz="2000" dirty="0" smtClean="0"/>
              <a:t>LD</a:t>
            </a:r>
            <a:endParaRPr lang="en-US" altLang="ja-JP" sz="2000" dirty="0" smtClean="0"/>
          </a:p>
          <a:p>
            <a:pPr algn="ctr"/>
            <a:r>
              <a:rPr lang="en-US" altLang="ja-JP" sz="2000" dirty="0" smtClean="0"/>
              <a:t>@980nm</a:t>
            </a:r>
            <a:endParaRPr kumimoji="1" lang="ja-JP" altLang="en-US" sz="20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667000" y="2419290"/>
            <a:ext cx="1981200" cy="830997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Function generator</a:t>
            </a:r>
            <a:endParaRPr kumimoji="1" lang="ja-JP" altLang="en-US" sz="2400" b="1" dirty="0"/>
          </a:p>
        </p:txBody>
      </p:sp>
      <p:cxnSp>
        <p:nvCxnSpPr>
          <p:cNvPr id="71" name="直線矢印コネクタ 70"/>
          <p:cNvCxnSpPr/>
          <p:nvPr/>
        </p:nvCxnSpPr>
        <p:spPr>
          <a:xfrm rot="10800000">
            <a:off x="2133600" y="2800290"/>
            <a:ext cx="514443" cy="54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 rot="5400000">
            <a:off x="1611913" y="2483777"/>
            <a:ext cx="450042" cy="625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5" name="図形グループ 80"/>
          <p:cNvGrpSpPr/>
          <p:nvPr/>
        </p:nvGrpSpPr>
        <p:grpSpPr>
          <a:xfrm rot="13479149">
            <a:off x="876555" y="2105161"/>
            <a:ext cx="1386667" cy="1329140"/>
            <a:chOff x="-3851118" y="4348693"/>
            <a:chExt cx="1327588" cy="1329140"/>
          </a:xfrm>
        </p:grpSpPr>
        <p:sp>
          <p:nvSpPr>
            <p:cNvPr id="76" name="円弧 75"/>
            <p:cNvSpPr/>
            <p:nvPr/>
          </p:nvSpPr>
          <p:spPr>
            <a:xfrm>
              <a:off x="-3751878" y="4668765"/>
              <a:ext cx="914400" cy="914400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弧 76"/>
            <p:cNvSpPr/>
            <p:nvPr/>
          </p:nvSpPr>
          <p:spPr>
            <a:xfrm>
              <a:off x="-3849598" y="4502645"/>
              <a:ext cx="1175188" cy="1175188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弧 77"/>
            <p:cNvSpPr/>
            <p:nvPr/>
          </p:nvSpPr>
          <p:spPr>
            <a:xfrm>
              <a:off x="-3851118" y="4348693"/>
              <a:ext cx="1327588" cy="1327588"/>
            </a:xfrm>
            <a:prstGeom prst="arc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9" name="テキスト ボックス 78"/>
          <p:cNvSpPr txBox="1"/>
          <p:nvPr/>
        </p:nvSpPr>
        <p:spPr>
          <a:xfrm>
            <a:off x="152400" y="3333690"/>
            <a:ext cx="2738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超音波トランスデューサ</a:t>
            </a:r>
            <a:endParaRPr kumimoji="1" lang="ja-JP" altLang="en-US" sz="2000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514600" y="1752600"/>
            <a:ext cx="2336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s</a:t>
            </a:r>
            <a:r>
              <a:rPr kumimoji="1" lang="en-US" altLang="ja-JP" sz="2000" dirty="0" smtClean="0"/>
              <a:t>in</a:t>
            </a:r>
            <a:r>
              <a:rPr kumimoji="1" lang="ja-JP" altLang="en-US" sz="2000" dirty="0" smtClean="0"/>
              <a:t>波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周波数</a:t>
            </a:r>
            <a:r>
              <a:rPr kumimoji="1" lang="en-US" altLang="ja-JP" sz="2000" dirty="0" smtClean="0"/>
              <a:t>8MHz</a:t>
            </a:r>
            <a:endParaRPr lang="en-US" altLang="ja-JP" dirty="0" smtClean="0"/>
          </a:p>
          <a:p>
            <a:pPr algn="ctr"/>
            <a:r>
              <a:rPr kumimoji="1" lang="ja-JP" altLang="en-US" sz="2000" dirty="0" smtClean="0"/>
              <a:t>振幅</a:t>
            </a:r>
            <a:r>
              <a:rPr kumimoji="1" lang="en-US" altLang="ja-JP" sz="2000" dirty="0" smtClean="0"/>
              <a:t>10Vpp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838200" y="4648200"/>
            <a:ext cx="1981200" cy="120032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RF spectrum</a:t>
            </a:r>
          </a:p>
          <a:p>
            <a:pPr algn="ctr"/>
            <a:r>
              <a:rPr lang="en-US" altLang="ja-JP" sz="2400" b="1" dirty="0" smtClean="0"/>
              <a:t>analyzer</a:t>
            </a:r>
            <a:endParaRPr kumimoji="1" lang="ja-JP" altLang="en-US" sz="2400" b="1" dirty="0"/>
          </a:p>
        </p:txBody>
      </p:sp>
      <p:sp>
        <p:nvSpPr>
          <p:cNvPr id="84" name="円/楕円 83"/>
          <p:cNvSpPr/>
          <p:nvPr/>
        </p:nvSpPr>
        <p:spPr>
          <a:xfrm>
            <a:off x="2971800" y="4191000"/>
            <a:ext cx="1103375" cy="110337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5" name="直線矢印コネクタ 84"/>
          <p:cNvCxnSpPr/>
          <p:nvPr/>
        </p:nvCxnSpPr>
        <p:spPr>
          <a:xfrm rot="10800000">
            <a:off x="2819400" y="5257800"/>
            <a:ext cx="514443" cy="54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/>
          <p:nvPr/>
        </p:nvCxnSpPr>
        <p:spPr>
          <a:xfrm rot="10800000">
            <a:off x="3733800" y="5257800"/>
            <a:ext cx="514443" cy="54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/>
          <p:cNvSpPr txBox="1"/>
          <p:nvPr/>
        </p:nvSpPr>
        <p:spPr>
          <a:xfrm>
            <a:off x="2929612" y="438150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BNC</a:t>
            </a:r>
          </a:p>
          <a:p>
            <a:pPr algn="ctr"/>
            <a:r>
              <a:rPr kumimoji="1" lang="ja-JP" altLang="en-US" sz="2000" dirty="0" smtClean="0"/>
              <a:t>ケーブル</a:t>
            </a:r>
            <a:endParaRPr kumimoji="1"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40904" y="304800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まとめ</a:t>
            </a:r>
            <a:endParaRPr kumimoji="1" lang="ja-JP" altLang="en-US" sz="4000" u="sng" dirty="0"/>
          </a:p>
        </p:txBody>
      </p:sp>
      <p:sp>
        <p:nvSpPr>
          <p:cNvPr id="6" name="正方形/長方形 5"/>
          <p:cNvSpPr/>
          <p:nvPr/>
        </p:nvSpPr>
        <p:spPr>
          <a:xfrm>
            <a:off x="467012" y="1027175"/>
            <a:ext cx="90945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・</a:t>
            </a:r>
            <a:r>
              <a:rPr lang="en-US" altLang="ja-JP" sz="3600" dirty="0" err="1" smtClean="0"/>
              <a:t>f</a:t>
            </a:r>
            <a:r>
              <a:rPr lang="en-US" altLang="ja-JP" sz="3600" baseline="-25000" dirty="0" err="1" smtClean="0"/>
              <a:t>rep</a:t>
            </a:r>
            <a:r>
              <a:rPr lang="ja-JP" altLang="en-US" sz="3600" dirty="0" smtClean="0"/>
              <a:t>安定化制御</a:t>
            </a:r>
            <a:r>
              <a:rPr lang="ja-JP" altLang="en-US" sz="3600" dirty="0" smtClean="0"/>
              <a:t>を</a:t>
            </a:r>
            <a:r>
              <a:rPr lang="ja-JP" altLang="en-US" sz="3600" dirty="0" smtClean="0"/>
              <a:t>行い、</a:t>
            </a:r>
            <a:r>
              <a:rPr lang="ja-JP" altLang="en-US" sz="3600" dirty="0" smtClean="0"/>
              <a:t>位相差計測</a:t>
            </a:r>
            <a:endParaRPr lang="en-US" altLang="ja-JP" sz="3600" dirty="0" smtClean="0"/>
          </a:p>
          <a:p>
            <a:r>
              <a:rPr lang="en-US" altLang="ja-JP" sz="3600" dirty="0" smtClean="0"/>
              <a:t>①PZT</a:t>
            </a:r>
            <a:r>
              <a:rPr lang="ja-JP" altLang="en-US" sz="3600" dirty="0" smtClean="0"/>
              <a:t>による歪み</a:t>
            </a:r>
            <a:r>
              <a:rPr lang="en-US" altLang="ja-JP" sz="3600" dirty="0" smtClean="0"/>
              <a:t>(50kHz</a:t>
            </a:r>
            <a:r>
              <a:rPr lang="ja-JP" altLang="en-US" sz="3600" dirty="0" smtClean="0"/>
              <a:t>まで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計測</a:t>
            </a:r>
            <a:endParaRPr lang="en-US" altLang="ja-JP" sz="3600" dirty="0" smtClean="0"/>
          </a:p>
          <a:p>
            <a:r>
              <a:rPr lang="en-US" altLang="ja-JP" sz="3600" dirty="0" smtClean="0"/>
              <a:t>②EOM</a:t>
            </a:r>
            <a:r>
              <a:rPr lang="ja-JP" altLang="en-US" sz="3600" dirty="0" smtClean="0"/>
              <a:t>に</a:t>
            </a:r>
            <a:r>
              <a:rPr lang="ja-JP" altLang="en-US" sz="3600" dirty="0" smtClean="0"/>
              <a:t>よる歪み</a:t>
            </a:r>
            <a:r>
              <a:rPr lang="en-US" altLang="ja-JP" sz="3600" dirty="0" smtClean="0"/>
              <a:t>(</a:t>
            </a:r>
            <a:r>
              <a:rPr lang="en-US" altLang="ja-JP" sz="3600" dirty="0" smtClean="0"/>
              <a:t>500kHz</a:t>
            </a:r>
            <a:r>
              <a:rPr lang="ja-JP" altLang="en-US" sz="3600" dirty="0" smtClean="0"/>
              <a:t>まで</a:t>
            </a:r>
            <a:r>
              <a:rPr lang="en-US" altLang="ja-JP" sz="3600" dirty="0" smtClean="0"/>
              <a:t>)</a:t>
            </a:r>
            <a:r>
              <a:rPr lang="ja-JP" altLang="en-US" sz="3600" dirty="0" smtClean="0"/>
              <a:t>計測</a:t>
            </a:r>
            <a:endParaRPr lang="en-US" altLang="ja-JP" sz="3600" dirty="0" smtClean="0"/>
          </a:p>
          <a:p>
            <a:r>
              <a:rPr lang="en-US" altLang="ja-JP" sz="3600" dirty="0" smtClean="0"/>
              <a:t>③</a:t>
            </a:r>
            <a:r>
              <a:rPr lang="ja-JP" altLang="en-US" sz="3600" dirty="0" smtClean="0"/>
              <a:t>トランスデュー</a:t>
            </a:r>
            <a:r>
              <a:rPr lang="ja-JP" altLang="en-US" sz="3600" dirty="0" smtClean="0"/>
              <a:t>サによるノイズが大きい</a:t>
            </a:r>
            <a:endParaRPr lang="en-US" altLang="ja-JP" sz="36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496" y="3505200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今後の予定</a:t>
            </a:r>
            <a:endParaRPr kumimoji="1" lang="ja-JP" altLang="en-US" sz="4000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304800" y="4321076"/>
            <a:ext cx="9252520" cy="2308324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①</a:t>
            </a:r>
            <a:r>
              <a:rPr lang="ja-JP" altLang="en-US" sz="3600" dirty="0" smtClean="0"/>
              <a:t>トランス</a:t>
            </a:r>
            <a:r>
              <a:rPr lang="ja-JP" altLang="en-US" sz="3600" dirty="0" smtClean="0"/>
              <a:t>デューサのノイズ低減</a:t>
            </a:r>
            <a:r>
              <a:rPr lang="en-US" altLang="ja-JP" sz="3600" dirty="0" smtClean="0"/>
              <a:t>(</a:t>
            </a:r>
            <a:r>
              <a:rPr lang="ja-JP" altLang="en-US" sz="3600" dirty="0" smtClean="0"/>
              <a:t>シールド</a:t>
            </a:r>
            <a:r>
              <a:rPr lang="en-US" altLang="ja-JP" sz="3600" dirty="0" smtClean="0"/>
              <a:t>)</a:t>
            </a:r>
            <a:endParaRPr lang="en-US" altLang="ja-JP" sz="3600" dirty="0" smtClean="0"/>
          </a:p>
          <a:p>
            <a:r>
              <a:rPr lang="en-US" altLang="ja-JP" sz="3600" dirty="0" smtClean="0"/>
              <a:t>②</a:t>
            </a:r>
            <a:r>
              <a:rPr lang="en-US" altLang="ja-JP" sz="3600" dirty="0" smtClean="0"/>
              <a:t>CW</a:t>
            </a:r>
            <a:r>
              <a:rPr lang="ja-JP" altLang="en-US" sz="3600" dirty="0" smtClean="0"/>
              <a:t>レーザーと共振器出力とのビート信号　　を計測し、</a:t>
            </a:r>
            <a:r>
              <a:rPr lang="en-US" altLang="ja-JP" sz="3600" dirty="0" err="1" smtClean="0"/>
              <a:t>frep</a:t>
            </a:r>
            <a:r>
              <a:rPr lang="ja-JP" altLang="en-US" sz="3600" dirty="0" smtClean="0"/>
              <a:t>変化の有無を確認する。</a:t>
            </a:r>
            <a:endParaRPr lang="en-US" altLang="ja-JP" sz="3600" dirty="0" smtClean="0"/>
          </a:p>
          <a:p>
            <a:r>
              <a:rPr lang="en-US" altLang="ja-JP" sz="3600" dirty="0" smtClean="0"/>
              <a:t>③</a:t>
            </a:r>
            <a:r>
              <a:rPr lang="ja-JP" altLang="en-US" sz="3600" dirty="0" smtClean="0"/>
              <a:t>センサー部の製作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806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40904" y="622429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まとめ</a:t>
            </a:r>
            <a:endParaRPr kumimoji="1" lang="ja-JP" altLang="en-US" sz="40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496" y="4149080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今後の予定</a:t>
            </a:r>
            <a:endParaRPr kumimoji="1" lang="ja-JP" altLang="en-US" sz="4000" u="sng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806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9855200" cy="5842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光コムとは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3657600" y="1066800"/>
            <a:ext cx="4242187" cy="4536504"/>
            <a:chOff x="3691918" y="1196752"/>
            <a:chExt cx="4242187" cy="4536504"/>
          </a:xfrm>
        </p:grpSpPr>
        <p:sp>
          <p:nvSpPr>
            <p:cNvPr id="5" name="円/楕円 4"/>
            <p:cNvSpPr/>
            <p:nvPr/>
          </p:nvSpPr>
          <p:spPr bwMode="auto">
            <a:xfrm>
              <a:off x="5529064" y="4941168"/>
              <a:ext cx="648072" cy="792088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grpSp>
          <p:nvGrpSpPr>
            <p:cNvPr id="4" name="図形グループ 3"/>
            <p:cNvGrpSpPr/>
            <p:nvPr/>
          </p:nvGrpSpPr>
          <p:grpSpPr>
            <a:xfrm>
              <a:off x="3691918" y="1196752"/>
              <a:ext cx="4242187" cy="1355958"/>
              <a:chOff x="3691918" y="1196752"/>
              <a:chExt cx="4242187" cy="1355958"/>
            </a:xfrm>
          </p:grpSpPr>
          <p:sp>
            <p:nvSpPr>
              <p:cNvPr id="2" name="円/楕円 1"/>
              <p:cNvSpPr/>
              <p:nvPr/>
            </p:nvSpPr>
            <p:spPr bwMode="auto">
              <a:xfrm>
                <a:off x="5215918" y="1196752"/>
                <a:ext cx="1152128" cy="648072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3691918" y="1844824"/>
                <a:ext cx="4242187" cy="70788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安定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→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高精度</a:t>
                </a:r>
                <a:endParaRPr lang="en-US" altLang="ja-JP" dirty="0" smtClean="0">
                  <a:solidFill>
                    <a:schemeClr val="bg1"/>
                  </a:solidFill>
                  <a:latin typeface="ヒラギノ丸ゴ ProN W4"/>
                  <a:ea typeface="ヒラギノ丸ゴ ProN W4"/>
                  <a:cs typeface="ヒラギノ丸ゴ ProN W4"/>
                </a:endParaRPr>
              </a:p>
              <a:p>
                <a:pPr algn="ctr"/>
                <a:r>
                  <a:rPr lang="ja-JP" altLang="en-US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高周波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→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ヒラギノ丸ゴ ProN W4"/>
                    <a:ea typeface="ヒラギノ丸ゴ ProN W4"/>
                    <a:cs typeface="ヒラギノ丸ゴ ProN W4"/>
                  </a:rPr>
                  <a:t>ダイナミックレンジの拡大</a:t>
                </a:r>
                <a:endParaRPr kumimoji="1" lang="ja-JP" altLang="en-US" dirty="0">
                  <a:solidFill>
                    <a:schemeClr val="bg1"/>
                  </a:solidFill>
                  <a:latin typeface="ヒラギノ丸ゴ ProN W4"/>
                  <a:ea typeface="ヒラギノ丸ゴ ProN W4"/>
                  <a:cs typeface="ヒラギノ丸ゴ ProN W4"/>
                </a:endParaRP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3789508"/>
      </p:ext>
    </p:extLst>
  </p:cSld>
  <p:clrMapOvr>
    <a:masterClrMapping/>
  </p:clrMapOvr>
  <p:transition advTm="391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ファイバー光コム共振器を用いた</a:t>
            </a:r>
            <a:endParaRPr lang="en-US" altLang="ja-JP" sz="4000" dirty="0" smtClean="0">
              <a:latin typeface="ＭＳ ゴシック (見出し)"/>
              <a:ea typeface="+mj-ea"/>
              <a:cs typeface="ＭＳ ゴシック (見出し)"/>
            </a:endParaRPr>
          </a:p>
          <a:p>
            <a:pPr algn="ctr"/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外乱</a:t>
            </a:r>
            <a:r>
              <a:rPr lang="en-US" altLang="ja-JP" sz="4000" dirty="0" smtClean="0">
                <a:latin typeface="ＭＳ ゴシック (見出し)"/>
                <a:ea typeface="+mj-ea"/>
                <a:cs typeface="ＭＳ ゴシック (見出し)"/>
              </a:rPr>
              <a:t>/RF</a:t>
            </a:r>
            <a:r>
              <a:rPr lang="ja-JP" altLang="en-US" sz="4000" dirty="0" smtClean="0">
                <a:latin typeface="ＭＳ ゴシック (見出し)"/>
                <a:ea typeface="+mj-ea"/>
                <a:cs typeface="ＭＳ ゴシック (見出し)"/>
              </a:rPr>
              <a:t>周波数変換</a:t>
            </a:r>
            <a:endParaRPr lang="ja-JP" altLang="en-US" sz="4000" dirty="0">
              <a:latin typeface="ＭＳ ゴシック (見出し)"/>
              <a:ea typeface="+mj-ea"/>
              <a:cs typeface="ＭＳ ゴシック (見出し)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627271"/>
            <a:ext cx="9867900" cy="523072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3789508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7971" y="40466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静的歪み計測（１）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00472" y="1196752"/>
            <a:ext cx="4852610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マクロ歪み計測＠機械ステージ</a:t>
            </a:r>
            <a:endParaRPr lang="en-US" altLang="ja-JP" sz="26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56512" y="1196752"/>
            <a:ext cx="3187488" cy="492443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微小歪み計測＠</a:t>
            </a:r>
            <a:r>
              <a:rPr lang="en-US" altLang="ja-JP" sz="26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PZT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4488" y="1700808"/>
            <a:ext cx="450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歪み印可範囲：</a:t>
            </a:r>
            <a:r>
              <a:rPr lang="en-US" altLang="ja-JP" dirty="0" smtClean="0"/>
              <a:t>100mm</a:t>
            </a:r>
            <a:r>
              <a:rPr lang="ja-JP" altLang="en-US" dirty="0" smtClean="0"/>
              <a:t>、分解能</a:t>
            </a:r>
            <a:r>
              <a:rPr lang="en-US" altLang="ja-JP" dirty="0" smtClean="0"/>
              <a:t>10µm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17094" y="1700808"/>
            <a:ext cx="443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歪み印可範囲：</a:t>
            </a:r>
            <a:r>
              <a:rPr lang="en-US" altLang="ja-JP" dirty="0" smtClean="0"/>
              <a:t>20m</a:t>
            </a:r>
            <a:r>
              <a:rPr kumimoji="1" lang="en-US" altLang="ja-JP" dirty="0" smtClean="0"/>
              <a:t>m</a:t>
            </a:r>
            <a:r>
              <a:rPr lang="ja-JP" altLang="en-US" dirty="0" smtClean="0"/>
              <a:t>、分解能</a:t>
            </a:r>
            <a:r>
              <a:rPr lang="en-US" altLang="ja-JP" dirty="0" smtClean="0"/>
              <a:t>0.1µm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5800" y="2133600"/>
            <a:ext cx="3888432" cy="2246769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PZT</a:t>
            </a:r>
            <a:r>
              <a:rPr lang="ja-JP" altLang="en-US" dirty="0" smtClean="0">
                <a:solidFill>
                  <a:srgbClr val="FF0000"/>
                </a:solidFill>
              </a:rPr>
              <a:t>制御電圧</a:t>
            </a:r>
            <a:r>
              <a:rPr lang="en-US" altLang="ja-JP" dirty="0" smtClean="0">
                <a:solidFill>
                  <a:srgbClr val="FF0000"/>
                </a:solidFill>
              </a:rPr>
              <a:t>2.5V</a:t>
            </a:r>
            <a:r>
              <a:rPr lang="ja-JP" altLang="en-US" dirty="0" smtClean="0">
                <a:solidFill>
                  <a:srgbClr val="FF0000"/>
                </a:solidFill>
              </a:rPr>
              <a:t>変化時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枚前のグラフより</a:t>
            </a:r>
            <a:r>
              <a:rPr lang="en-US" altLang="ja-JP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altLang="ja-JP" dirty="0" err="1" smtClean="0">
                <a:solidFill>
                  <a:srgbClr val="FF0000"/>
                </a:solidFill>
              </a:rPr>
              <a:t>Frep</a:t>
            </a:r>
            <a:r>
              <a:rPr lang="ja-JP" altLang="en-US" dirty="0" smtClean="0">
                <a:solidFill>
                  <a:srgbClr val="FF0000"/>
                </a:solidFill>
              </a:rPr>
              <a:t>変化は</a:t>
            </a:r>
            <a:r>
              <a:rPr lang="en-US" altLang="ja-JP" dirty="0" smtClean="0">
                <a:solidFill>
                  <a:srgbClr val="FF0000"/>
                </a:solidFill>
              </a:rPr>
              <a:t>12Hz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積層</a:t>
            </a:r>
            <a:r>
              <a:rPr lang="en-US" altLang="ja-JP" dirty="0" smtClean="0">
                <a:solidFill>
                  <a:srgbClr val="FF0000"/>
                </a:solidFill>
              </a:rPr>
              <a:t>PZT0V</a:t>
            </a:r>
            <a:r>
              <a:rPr lang="ja-JP" altLang="en-US" dirty="0" smtClean="0">
                <a:solidFill>
                  <a:srgbClr val="FF0000"/>
                </a:solidFill>
              </a:rPr>
              <a:t>から</a:t>
            </a:r>
            <a:r>
              <a:rPr lang="en-US" altLang="ja-JP" dirty="0" smtClean="0">
                <a:solidFill>
                  <a:srgbClr val="FF0000"/>
                </a:solidFill>
              </a:rPr>
              <a:t>90V</a:t>
            </a:r>
            <a:r>
              <a:rPr lang="ja-JP" altLang="en-US" dirty="0" smtClean="0">
                <a:solidFill>
                  <a:srgbClr val="FF0000"/>
                </a:solidFill>
              </a:rPr>
              <a:t>変化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変位量</a:t>
            </a:r>
            <a:r>
              <a:rPr lang="en-US" altLang="ja-JP" dirty="0" smtClean="0">
                <a:solidFill>
                  <a:srgbClr val="FF0000"/>
                </a:solidFill>
              </a:rPr>
              <a:t>=12μm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15" name="図 14" descr="マクロ歪み計測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122840"/>
            <a:ext cx="4495801" cy="4735160"/>
          </a:xfrm>
          <a:prstGeom prst="rect">
            <a:avLst/>
          </a:prstGeom>
        </p:spPr>
      </p:pic>
      <p:pic>
        <p:nvPicPr>
          <p:cNvPr id="17" name="図 16" descr="マクロ歪み計測PZT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133600"/>
            <a:ext cx="4568308" cy="47244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317594" y="5229200"/>
            <a:ext cx="2027894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歪み感度</a:t>
            </a:r>
            <a:endParaRPr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281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-7971" y="40466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静的歪み計測（２）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5976" y="1340768"/>
            <a:ext cx="4288353" cy="58477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検出可能な最小変位量</a:t>
            </a:r>
            <a:endParaRPr lang="en-US" altLang="ja-JP" sz="32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313040" y="1340768"/>
            <a:ext cx="4288353" cy="584776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検出可能な</a:t>
            </a:r>
            <a:r>
              <a:rPr lang="ja-JP" altLang="en-US" sz="32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最大変位量</a:t>
            </a:r>
            <a:endParaRPr lang="en-US" altLang="ja-JP" sz="32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92276" y="2276872"/>
            <a:ext cx="3377848" cy="954107"/>
          </a:xfrm>
          <a:prstGeom prst="rect">
            <a:avLst/>
          </a:prstGeom>
          <a:solidFill>
            <a:srgbClr val="007E39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PZT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制御電圧揺らぎ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10mV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67253" y="3933056"/>
            <a:ext cx="2027894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歪み感度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281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83683" y="3276272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3200" dirty="0" smtClean="0">
                <a:latin typeface="+mj-ea"/>
                <a:ea typeface="+mj-ea"/>
              </a:rPr>
              <a:t>÷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10" name="下矢印 9"/>
          <p:cNvSpPr/>
          <p:nvPr/>
        </p:nvSpPr>
        <p:spPr bwMode="auto">
          <a:xfrm>
            <a:off x="2393168" y="5085184"/>
            <a:ext cx="576064" cy="64807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6899" y="5949280"/>
            <a:ext cx="42520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最小変位量：</a:t>
            </a:r>
            <a:r>
              <a:rPr lang="en-US" altLang="ja-JP" sz="3200" dirty="0" smtClean="0">
                <a:solidFill>
                  <a:srgbClr val="FF0000"/>
                </a:solidFill>
              </a:rPr>
              <a:t>0.036µm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38029" y="2276872"/>
            <a:ext cx="3735418" cy="954107"/>
          </a:xfrm>
          <a:prstGeom prst="rect">
            <a:avLst/>
          </a:prstGeom>
          <a:solidFill>
            <a:srgbClr val="007E39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PZT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制御電圧可変範囲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</a:rPr>
              <a:t>10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V(</a:t>
            </a:r>
            <a:r>
              <a:rPr lang="ja-JP" altLang="en-US" sz="2800" dirty="0" smtClean="0">
                <a:solidFill>
                  <a:schemeClr val="bg1"/>
                </a:solidFill>
              </a:rPr>
              <a:t>モニタ値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)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91789" y="3933056"/>
            <a:ext cx="2027894" cy="95410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</a:rPr>
              <a:t>歪み感度</a:t>
            </a:r>
            <a:endParaRPr kumimoji="1" lang="en-US" altLang="ja-JP" sz="2800" dirty="0" smtClean="0">
              <a:solidFill>
                <a:schemeClr val="bg1"/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</a:rPr>
              <a:t>281 mV/µm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08219" y="3276272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3200" dirty="0" smtClean="0">
                <a:latin typeface="+mj-ea"/>
                <a:ea typeface="+mj-ea"/>
              </a:rPr>
              <a:t>÷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20" name="下矢印 19"/>
          <p:cNvSpPr/>
          <p:nvPr/>
        </p:nvSpPr>
        <p:spPr bwMode="auto">
          <a:xfrm>
            <a:off x="7217704" y="5085184"/>
            <a:ext cx="576064" cy="64807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81435" y="5949280"/>
            <a:ext cx="36816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最大変位量：</a:t>
            </a:r>
            <a:r>
              <a:rPr lang="en-US" altLang="ja-JP" sz="3200" dirty="0" smtClean="0">
                <a:solidFill>
                  <a:srgbClr val="FF0000"/>
                </a:solidFill>
              </a:rPr>
              <a:t>36µm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4953000" y="1340768"/>
            <a:ext cx="0" cy="54006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9957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図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" y="1371600"/>
            <a:ext cx="8648700" cy="3750248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18" y="332656"/>
            <a:ext cx="10016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歪みセンシング光コム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周波数応答性</a:t>
            </a:r>
            <a:r>
              <a:rPr lang="en-US" altLang="ja-JP" sz="4400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44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2800" dirty="0" smtClean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="1" baseline="-25000" dirty="0" err="1" smtClean="0"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安定化モード同期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Er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ファイバーレーザー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28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923032" y="5031177"/>
            <a:ext cx="452583" cy="15373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89632" y="5373469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動的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/</a:t>
            </a:r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微小歪み</a:t>
            </a:r>
            <a:endParaRPr kumimoji="1" lang="en-US" altLang="ja-JP" sz="1800" b="1" dirty="0" smtClean="0">
              <a:solidFill>
                <a:srgbClr val="FF0000"/>
              </a:solidFill>
              <a:latin typeface=""/>
              <a:cs typeface=""/>
            </a:endParaRPr>
          </a:p>
          <a:p>
            <a:pPr algn="ctr"/>
            <a:r>
              <a:rPr kumimoji="1"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用積層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PZT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2808565" y="4763869"/>
            <a:ext cx="647867" cy="647867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上矢印 115"/>
          <p:cNvSpPr/>
          <p:nvPr/>
        </p:nvSpPr>
        <p:spPr bwMode="auto">
          <a:xfrm>
            <a:off x="76200" y="4572000"/>
            <a:ext cx="484632" cy="445008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484632" y="46482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0000FF"/>
                </a:solidFill>
                <a:latin typeface=""/>
                <a:cs typeface=""/>
              </a:rPr>
              <a:t>①CW</a:t>
            </a:r>
            <a:r>
              <a:rPr lang="ja-JP" altLang="en-US" sz="1800" b="1" dirty="0" smtClean="0">
                <a:solidFill>
                  <a:srgbClr val="0000FF"/>
                </a:solidFill>
                <a:latin typeface=""/>
                <a:cs typeface=""/>
              </a:rPr>
              <a:t>変調</a:t>
            </a:r>
            <a:endParaRPr kumimoji="1" lang="en-US" altLang="ja-JP" sz="1800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  <p:sp>
        <p:nvSpPr>
          <p:cNvPr id="118" name="上矢印 117"/>
          <p:cNvSpPr/>
          <p:nvPr/>
        </p:nvSpPr>
        <p:spPr bwMode="auto">
          <a:xfrm>
            <a:off x="2895600" y="6019800"/>
            <a:ext cx="484632" cy="445008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1600200" y="6019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0000FF"/>
                </a:solidFill>
                <a:latin typeface=""/>
                <a:cs typeface=""/>
              </a:rPr>
              <a:t>②CW</a:t>
            </a:r>
            <a:r>
              <a:rPr lang="ja-JP" altLang="en-US" sz="1800" b="1" dirty="0" smtClean="0">
                <a:solidFill>
                  <a:srgbClr val="0000FF"/>
                </a:solidFill>
                <a:latin typeface=""/>
                <a:cs typeface=""/>
              </a:rPr>
              <a:t>変調</a:t>
            </a:r>
            <a:endParaRPr kumimoji="1" lang="en-US" altLang="ja-JP" sz="1800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8494710" y="4669160"/>
            <a:ext cx="191115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</a:rPr>
              <a:t>光領域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  <p:cxnSp>
        <p:nvCxnSpPr>
          <p:cNvPr id="122" name="直線矢印コネクタ 121"/>
          <p:cNvCxnSpPr/>
          <p:nvPr/>
        </p:nvCxnSpPr>
        <p:spPr>
          <a:xfrm flipV="1">
            <a:off x="6477000" y="4924220"/>
            <a:ext cx="2627456" cy="263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rot="5400000" flipH="1" flipV="1">
            <a:off x="5787751" y="4242663"/>
            <a:ext cx="138008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2" r="42085" b="-3"/>
          <a:stretch/>
        </p:blipFill>
        <p:spPr bwMode="auto">
          <a:xfrm rot="5400000">
            <a:off x="6571089" y="4877251"/>
            <a:ext cx="739343" cy="8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t="2" r="42085" b="-3"/>
          <a:stretch/>
        </p:blipFill>
        <p:spPr bwMode="auto">
          <a:xfrm rot="5400000">
            <a:off x="6685409" y="4868211"/>
            <a:ext cx="739343" cy="8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" name="正方形/長方形 132"/>
          <p:cNvSpPr/>
          <p:nvPr/>
        </p:nvSpPr>
        <p:spPr>
          <a:xfrm>
            <a:off x="8265838" y="3781220"/>
            <a:ext cx="45719" cy="113985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7620000" y="4162220"/>
            <a:ext cx="45719" cy="77920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正方形/長方形 142"/>
          <p:cNvSpPr/>
          <p:nvPr/>
        </p:nvSpPr>
        <p:spPr>
          <a:xfrm>
            <a:off x="8494710" y="6421760"/>
            <a:ext cx="191115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RF</a:t>
            </a:r>
            <a:r>
              <a:rPr lang="ja-JP" altLang="en-US" b="1" dirty="0" smtClean="0">
                <a:solidFill>
                  <a:schemeClr val="tx1"/>
                </a:solidFill>
              </a:rPr>
              <a:t>領域</a:t>
            </a:r>
            <a:endParaRPr lang="en-US" altLang="ja-JP" b="1" dirty="0" smtClean="0">
              <a:solidFill>
                <a:schemeClr val="tx1"/>
              </a:solidFill>
            </a:endParaRPr>
          </a:p>
        </p:txBody>
      </p:sp>
      <p:cxnSp>
        <p:nvCxnSpPr>
          <p:cNvPr id="144" name="直線矢印コネクタ 143"/>
          <p:cNvCxnSpPr/>
          <p:nvPr/>
        </p:nvCxnSpPr>
        <p:spPr>
          <a:xfrm flipV="1">
            <a:off x="6477000" y="6676820"/>
            <a:ext cx="2627456" cy="263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rot="5400000" flipH="1" flipV="1">
            <a:off x="5787751" y="5995263"/>
            <a:ext cx="1380086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正方形/長方形 145"/>
          <p:cNvSpPr/>
          <p:nvPr/>
        </p:nvSpPr>
        <p:spPr>
          <a:xfrm>
            <a:off x="7772400" y="5914820"/>
            <a:ext cx="45719" cy="7588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正方形/長方形 147"/>
          <p:cNvSpPr/>
          <p:nvPr/>
        </p:nvSpPr>
        <p:spPr>
          <a:xfrm>
            <a:off x="7467600" y="3449960"/>
            <a:ext cx="158697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tx1"/>
                </a:solidFill>
              </a:rPr>
              <a:t>CW</a:t>
            </a:r>
            <a:r>
              <a:rPr lang="ja-JP" altLang="en-US" b="1" dirty="0" smtClean="0">
                <a:solidFill>
                  <a:schemeClr val="tx1"/>
                </a:solidFill>
              </a:rPr>
              <a:t>レーザ</a:t>
            </a:r>
            <a:r>
              <a:rPr lang="en-US" altLang="ja-JP" b="1" dirty="0" smtClean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49" name="直線矢印コネクタ 148"/>
          <p:cNvCxnSpPr/>
          <p:nvPr/>
        </p:nvCxnSpPr>
        <p:spPr>
          <a:xfrm>
            <a:off x="7328430" y="4086020"/>
            <a:ext cx="646256" cy="1588"/>
          </a:xfrm>
          <a:prstGeom prst="straightConnector1">
            <a:avLst/>
          </a:prstGeom>
          <a:ln w="254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線矢印コネクタ 152"/>
          <p:cNvCxnSpPr/>
          <p:nvPr/>
        </p:nvCxnSpPr>
        <p:spPr>
          <a:xfrm>
            <a:off x="7467600" y="5838620"/>
            <a:ext cx="646256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上矢印 153"/>
          <p:cNvSpPr/>
          <p:nvPr/>
        </p:nvSpPr>
        <p:spPr bwMode="auto">
          <a:xfrm rot="10800000">
            <a:off x="7543800" y="5152820"/>
            <a:ext cx="484632" cy="445008"/>
          </a:xfrm>
          <a:prstGeom prst="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cxnSp>
        <p:nvCxnSpPr>
          <p:cNvPr id="155" name="直線矢印コネクタ 154"/>
          <p:cNvCxnSpPr/>
          <p:nvPr/>
        </p:nvCxnSpPr>
        <p:spPr>
          <a:xfrm flipV="1">
            <a:off x="6172200" y="3352800"/>
            <a:ext cx="3733800" cy="37383"/>
          </a:xfrm>
          <a:prstGeom prst="straightConnector1">
            <a:avLst/>
          </a:prstGeom>
          <a:ln w="28575" cmpd="sng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/>
          <p:nvPr/>
        </p:nvCxnSpPr>
        <p:spPr>
          <a:xfrm rot="5400000">
            <a:off x="4459288" y="5143500"/>
            <a:ext cx="3429000" cy="1588"/>
          </a:xfrm>
          <a:prstGeom prst="straightConnector1">
            <a:avLst/>
          </a:prstGeom>
          <a:ln w="28575" cmpd="sng">
            <a:prstDash val="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2172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117" grpId="0"/>
      <p:bldP spid="1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40904" y="622429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まとめ</a:t>
            </a:r>
            <a:endParaRPr kumimoji="1" lang="ja-JP" altLang="en-US" sz="4000" u="sng" dirty="0"/>
          </a:p>
        </p:txBody>
      </p:sp>
      <p:sp>
        <p:nvSpPr>
          <p:cNvPr id="6" name="正方形/長方形 5"/>
          <p:cNvSpPr/>
          <p:nvPr/>
        </p:nvSpPr>
        <p:spPr>
          <a:xfrm>
            <a:off x="467012" y="1344804"/>
            <a:ext cx="90945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・</a:t>
            </a:r>
            <a:r>
              <a:rPr lang="en-US" altLang="ja-JP" sz="3600" dirty="0" err="1" smtClean="0"/>
              <a:t>f</a:t>
            </a:r>
            <a:r>
              <a:rPr lang="en-US" altLang="ja-JP" sz="3600" baseline="-25000" dirty="0" err="1" smtClean="0"/>
              <a:t>rep</a:t>
            </a:r>
            <a:r>
              <a:rPr lang="ja-JP" altLang="en-US" sz="3600" dirty="0" smtClean="0"/>
              <a:t>制御電圧を用いた零位法計測</a:t>
            </a:r>
            <a:endParaRPr lang="en-US" altLang="ja-JP" sz="3600" dirty="0" smtClean="0"/>
          </a:p>
          <a:p>
            <a:r>
              <a:rPr lang="en-US" altLang="ja-JP" sz="3600" dirty="0" smtClean="0"/>
              <a:t>①</a:t>
            </a:r>
            <a:r>
              <a:rPr lang="ja-JP" altLang="en-US" sz="3600" dirty="0" smtClean="0"/>
              <a:t>最小検出可能変位量</a:t>
            </a:r>
            <a:r>
              <a:rPr lang="en-US" altLang="ja-JP" sz="3600" dirty="0" smtClean="0"/>
              <a:t>=0.036µm</a:t>
            </a:r>
          </a:p>
          <a:p>
            <a:r>
              <a:rPr lang="en-US" altLang="ja-JP" sz="3600" dirty="0" smtClean="0"/>
              <a:t>②</a:t>
            </a:r>
            <a:r>
              <a:rPr lang="ja-JP" altLang="en-US" sz="3600" dirty="0" smtClean="0"/>
              <a:t>最大検出可能変位量</a:t>
            </a:r>
            <a:r>
              <a:rPr lang="en-US" altLang="ja-JP" sz="3600" dirty="0" smtClean="0"/>
              <a:t>=36µm</a:t>
            </a:r>
          </a:p>
          <a:p>
            <a:r>
              <a:rPr lang="en-US" altLang="ja-JP" sz="3600" dirty="0" smtClean="0"/>
              <a:t>③</a:t>
            </a:r>
            <a:r>
              <a:rPr lang="ja-JP" altLang="en-US" sz="3600" dirty="0" smtClean="0"/>
              <a:t>周波数応答特性：</a:t>
            </a:r>
            <a:r>
              <a:rPr lang="en-US" altLang="ja-JP" sz="3600" dirty="0" smtClean="0"/>
              <a:t>f</a:t>
            </a:r>
            <a:r>
              <a:rPr lang="en-US" altLang="ja-JP" sz="3600" baseline="-25000" dirty="0" smtClean="0"/>
              <a:t>c</a:t>
            </a:r>
            <a:r>
              <a:rPr lang="en-US" altLang="ja-JP" sz="3600" dirty="0" smtClean="0"/>
              <a:t>=200 Hz</a:t>
            </a:r>
            <a:endParaRPr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496" y="4149080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 smtClean="0"/>
              <a:t>今後の予定</a:t>
            </a:r>
            <a:endParaRPr kumimoji="1" lang="ja-JP" altLang="en-US" sz="4000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272480" y="4941168"/>
            <a:ext cx="9141853" cy="1754327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①</a:t>
            </a:r>
            <a:r>
              <a:rPr lang="ja-JP" altLang="en-US" sz="3600" dirty="0" smtClean="0"/>
              <a:t>電気光学変調器制御型ファイバー光コム（周波数応答</a:t>
            </a:r>
            <a:r>
              <a:rPr lang="en-US" altLang="ja-JP" sz="3600" dirty="0" smtClean="0"/>
              <a:t>&gt;200kHz</a:t>
            </a:r>
            <a:r>
              <a:rPr lang="ja-JP" altLang="en-US" sz="3600" dirty="0" smtClean="0"/>
              <a:t>）による計測高速化</a:t>
            </a:r>
            <a:endParaRPr lang="en-US" altLang="ja-JP" sz="3600" dirty="0" smtClean="0"/>
          </a:p>
          <a:p>
            <a:r>
              <a:rPr lang="en-US" altLang="ja-JP" sz="3600" dirty="0" smtClean="0"/>
              <a:t>②</a:t>
            </a:r>
            <a:r>
              <a:rPr lang="ja-JP" altLang="en-US" sz="3600" dirty="0" smtClean="0"/>
              <a:t>光音響イメージングへの応用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8062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1000" y="371872"/>
            <a:ext cx="3152800" cy="69492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  <a:latin typeface="+mj-ea"/>
                <a:cs typeface="ヒラギノ丸ゴ Pro W4"/>
              </a:rPr>
              <a:t>先行研究</a:t>
            </a:r>
            <a:endParaRPr lang="en-US" altLang="ja-JP" kern="0" dirty="0" smtClean="0">
              <a:solidFill>
                <a:schemeClr val="tx1"/>
              </a:solidFill>
              <a:latin typeface="+mj-ea"/>
              <a:cs typeface="ヒラギノ丸ゴ Pro W4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819400" y="476672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rgbClr val="8000FF"/>
                </a:solidFill>
              </a:rPr>
              <a:t>Ref) </a:t>
            </a:r>
            <a:r>
              <a:rPr lang="en-US" sz="1600" i="1" dirty="0" err="1" smtClean="0">
                <a:solidFill>
                  <a:srgbClr val="8000FF"/>
                </a:solidFill>
              </a:rPr>
              <a:t>Horacio</a:t>
            </a:r>
            <a:r>
              <a:rPr lang="en-US" sz="1600" i="1" dirty="0" smtClean="0">
                <a:solidFill>
                  <a:srgbClr val="8000FF"/>
                </a:solidFill>
              </a:rPr>
              <a:t> </a:t>
            </a:r>
            <a:r>
              <a:rPr lang="en-US" sz="1600" i="1" dirty="0" err="1" smtClean="0">
                <a:solidFill>
                  <a:srgbClr val="8000FF"/>
                </a:solidFill>
              </a:rPr>
              <a:t>Lamela</a:t>
            </a:r>
            <a:r>
              <a:rPr lang="en-US" altLang="ja-JP" sz="1600" i="1" dirty="0" smtClean="0">
                <a:solidFill>
                  <a:srgbClr val="8000FF"/>
                </a:solidFill>
              </a:rPr>
              <a:t>, et al., </a:t>
            </a:r>
            <a:r>
              <a:rPr lang="en-US" sz="1600" i="1" dirty="0" smtClean="0">
                <a:solidFill>
                  <a:srgbClr val="8000FF"/>
                </a:solidFill>
              </a:rPr>
              <a:t>“</a:t>
            </a:r>
            <a:r>
              <a:rPr lang="en-US" sz="1600" i="1" dirty="0" err="1" smtClean="0">
                <a:solidFill>
                  <a:srgbClr val="8000FF"/>
                </a:solidFill>
              </a:rPr>
              <a:t>Interferometric</a:t>
            </a:r>
            <a:r>
              <a:rPr lang="en-US" sz="1600" i="1" dirty="0" smtClean="0">
                <a:solidFill>
                  <a:srgbClr val="8000FF"/>
                </a:solidFill>
              </a:rPr>
              <a:t> fiber optic sensors for biomedical applications of </a:t>
            </a:r>
            <a:r>
              <a:rPr lang="en-US" sz="1600" i="1" dirty="0" err="1" smtClean="0">
                <a:solidFill>
                  <a:srgbClr val="8000FF"/>
                </a:solidFill>
              </a:rPr>
              <a:t>optoacoustic</a:t>
            </a:r>
            <a:r>
              <a:rPr lang="en-US" sz="1600" i="1" dirty="0" smtClean="0">
                <a:solidFill>
                  <a:srgbClr val="8000FF"/>
                </a:solidFill>
              </a:rPr>
              <a:t> imaging”  J. </a:t>
            </a:r>
            <a:r>
              <a:rPr lang="en-US" sz="1600" i="1" dirty="0" err="1" smtClean="0">
                <a:solidFill>
                  <a:srgbClr val="8000FF"/>
                </a:solidFill>
              </a:rPr>
              <a:t>Biophotonics</a:t>
            </a:r>
            <a:r>
              <a:rPr lang="en-US" sz="1600" i="1" dirty="0" smtClean="0">
                <a:solidFill>
                  <a:srgbClr val="8000FF"/>
                </a:solidFill>
              </a:rPr>
              <a:t>. </a:t>
            </a:r>
            <a:r>
              <a:rPr lang="en-US" sz="1600" b="1" i="1" dirty="0" smtClean="0">
                <a:solidFill>
                  <a:srgbClr val="8000FF"/>
                </a:solidFill>
              </a:rPr>
              <a:t>4</a:t>
            </a:r>
            <a:r>
              <a:rPr lang="en-US" sz="1600" i="1" dirty="0" smtClean="0">
                <a:solidFill>
                  <a:srgbClr val="8000FF"/>
                </a:solidFill>
              </a:rPr>
              <a:t>, 3 (2013)</a:t>
            </a:r>
          </a:p>
          <a:p>
            <a:pPr>
              <a:buNone/>
            </a:pPr>
            <a:endParaRPr lang="ja-JP" altLang="en-US" sz="1600" i="1" dirty="0" smtClean="0">
              <a:solidFill>
                <a:srgbClr val="8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81800" y="3429000"/>
            <a:ext cx="2971800" cy="31085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</a:t>
            </a:r>
            <a:endParaRPr kumimoji="1" lang="en-US" altLang="ja-JP" sz="2800" dirty="0" smtClean="0"/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8" name="図 7" descr="スクリーンショット（2015-10-13 6.06.07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6722806" cy="5334000"/>
          </a:xfrm>
          <a:prstGeom prst="rect">
            <a:avLst/>
          </a:prstGeom>
        </p:spPr>
      </p:pic>
      <p:pic>
        <p:nvPicPr>
          <p:cNvPr id="11" name="図 10" descr="スクリーンショット（2015-10-13 6.07.29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219200"/>
            <a:ext cx="3199905" cy="22098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6150114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mode 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silica optical fiber</a:t>
            </a:r>
          </a:p>
        </p:txBody>
      </p:sp>
      <p:cxnSp>
        <p:nvCxnSpPr>
          <p:cNvPr id="17" name="直線矢印コネクタ 16"/>
          <p:cNvCxnSpPr/>
          <p:nvPr/>
        </p:nvCxnSpPr>
        <p:spPr bwMode="auto">
          <a:xfrm rot="5400000" flipH="1" flipV="1">
            <a:off x="76200" y="5562600"/>
            <a:ext cx="9906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直線矢印コネクタ 17"/>
          <p:cNvCxnSpPr/>
          <p:nvPr/>
        </p:nvCxnSpPr>
        <p:spPr bwMode="auto">
          <a:xfrm rot="16200000" flipH="1">
            <a:off x="1866900" y="2933700"/>
            <a:ext cx="609600" cy="2286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正方形/長方形 18"/>
          <p:cNvSpPr/>
          <p:nvPr/>
        </p:nvSpPr>
        <p:spPr>
          <a:xfrm>
            <a:off x="1371600" y="2419290"/>
            <a:ext cx="137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Calibrated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341895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ucope_3.bmp"/>
          <p:cNvPicPr>
            <a:picLocks noChangeAspect="1"/>
          </p:cNvPicPr>
          <p:nvPr/>
        </p:nvPicPr>
        <p:blipFill>
          <a:blip r:embed="rId2"/>
          <a:srcRect t="4771" r="1000" b="10934"/>
          <a:stretch>
            <a:fillRect/>
          </a:stretch>
        </p:blipFill>
        <p:spPr>
          <a:xfrm>
            <a:off x="457200" y="1828800"/>
            <a:ext cx="8967158" cy="4800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57200"/>
            <a:ext cx="9906000" cy="1143000"/>
          </a:xfrm>
        </p:spPr>
        <p:txBody>
          <a:bodyPr/>
          <a:lstStyle/>
          <a:p>
            <a:r>
              <a:rPr lang="ja-JP" altLang="en-US" dirty="0" smtClean="0"/>
              <a:t>実験結果</a:t>
            </a:r>
            <a:r>
              <a:rPr lang="en-US" altLang="ja-JP" dirty="0" smtClean="0"/>
              <a:t>(</a:t>
            </a:r>
            <a:r>
              <a:rPr lang="ja-JP" altLang="en-US" dirty="0" smtClean="0"/>
              <a:t>歪み付加</a:t>
            </a:r>
            <a:r>
              <a:rPr lang="en-US" altLang="ja-JP" dirty="0" smtClean="0"/>
              <a:t>,</a:t>
            </a:r>
            <a:r>
              <a:rPr lang="ja-JP" altLang="en-US" dirty="0" smtClean="0"/>
              <a:t>パルス波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周波数</a:t>
            </a:r>
            <a:r>
              <a:rPr lang="en-US" altLang="ja-JP" dirty="0" smtClean="0"/>
              <a:t>100Hz</a:t>
            </a:r>
            <a:r>
              <a:rPr lang="ja-JP" altLang="en-US" dirty="0" smtClean="0"/>
              <a:t>、パルス幅</a:t>
            </a:r>
            <a:r>
              <a:rPr lang="en-US" altLang="ja-JP" dirty="0" smtClean="0"/>
              <a:t>1ms)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400" y="6019800"/>
            <a:ext cx="53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008000"/>
                </a:solidFill>
              </a:rPr>
              <a:t>②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3400" y="2057400"/>
            <a:ext cx="5565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FF00"/>
                </a:solidFill>
              </a:rPr>
              <a:t>①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 smtClean="0">
                <a:latin typeface="+mn-ea"/>
                <a:ea typeface="+mn-ea"/>
                <a:cs typeface="ヒラギノ丸ゴ ProN W4"/>
              </a:rPr>
              <a:t>光音響イメージング</a:t>
            </a:r>
            <a:endParaRPr kumimoji="1" lang="ja-JP" altLang="en-US" sz="4800" dirty="0">
              <a:latin typeface="+mn-ea"/>
              <a:ea typeface="+mn-ea"/>
              <a:cs typeface="ヒラギノ丸ゴ ProN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1000" y="1447800"/>
            <a:ext cx="449353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光音響イメージング原理図　　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76400" y="6096000"/>
            <a:ext cx="6553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特徴</a:t>
            </a:r>
            <a:r>
              <a:rPr kumimoji="1" lang="en-US" altLang="ja-JP" sz="2400" b="1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: </a:t>
            </a:r>
            <a:r>
              <a:rPr lang="ja-JP" altLang="en-US" sz="2400" b="1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高分解能、深部イメージング可能</a:t>
            </a:r>
            <a:endParaRPr kumimoji="1" lang="en-US" altLang="ja-JP" sz="2400" b="1" dirty="0" smtClean="0">
              <a:solidFill>
                <a:srgbClr val="0000FF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課題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: 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検出器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(PZT)</a:t>
            </a:r>
            <a:r>
              <a:rPr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の検出感度や周波数応答性</a:t>
            </a:r>
            <a:endParaRPr kumimoji="1" lang="en-US" altLang="ja-JP" sz="24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endParaRPr kumimoji="1" lang="en-US" altLang="ja-JP" dirty="0" smtClean="0">
              <a:solidFill>
                <a:srgbClr val="0000FF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12" name="図 11" descr="シーズタイトル - astep022507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9840" t="44140" r="44340" b="37259"/>
          <a:stretch/>
        </p:blipFill>
        <p:spPr>
          <a:xfrm>
            <a:off x="312527" y="2204864"/>
            <a:ext cx="4107073" cy="3205336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438400" y="4687669"/>
            <a:ext cx="1972220" cy="646331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altLang="ja-JP" sz="1800" b="1" dirty="0" err="1" smtClean="0">
                <a:latin typeface="Arial" charset="0"/>
              </a:rPr>
              <a:t>Thermoelastic</a:t>
            </a:r>
            <a:endParaRPr lang="en-US" altLang="ja-JP" sz="1800" b="1" dirty="0" smtClean="0">
              <a:latin typeface="Arial" charset="0"/>
            </a:endParaRPr>
          </a:p>
          <a:p>
            <a:pPr algn="ctr" eaLnBrk="1" hangingPunct="1"/>
            <a:r>
              <a:rPr lang="en-US" altLang="ja-JP" sz="1800" b="1" dirty="0" smtClean="0">
                <a:latin typeface="Arial" charset="0"/>
              </a:rPr>
              <a:t> </a:t>
            </a:r>
            <a:r>
              <a:rPr lang="en-US" altLang="ja-JP" sz="1800" b="1" dirty="0">
                <a:latin typeface="Arial" charset="0"/>
              </a:rPr>
              <a:t>expansion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08248" y="2073042"/>
            <a:ext cx="1368152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altLang="ja-JP" sz="2000" b="1" dirty="0">
                <a:solidFill>
                  <a:srgbClr val="00642D"/>
                </a:solidFill>
                <a:latin typeface="Arial" charset="0"/>
              </a:rPr>
              <a:t>light </a:t>
            </a:r>
            <a:endParaRPr lang="en-US" altLang="ja-JP" sz="2000" b="1" dirty="0" smtClean="0">
              <a:solidFill>
                <a:srgbClr val="00642D"/>
              </a:solidFill>
              <a:latin typeface="Arial" charset="0"/>
            </a:endParaRPr>
          </a:p>
          <a:p>
            <a:pPr algn="ctr" eaLnBrk="1" hangingPunct="1"/>
            <a:r>
              <a:rPr lang="en-US" altLang="ja-JP" sz="2000" b="1" dirty="0" smtClean="0">
                <a:solidFill>
                  <a:srgbClr val="00642D"/>
                </a:solidFill>
                <a:latin typeface="Arial" charset="0"/>
              </a:rPr>
              <a:t>excitation</a:t>
            </a:r>
            <a:endParaRPr lang="en-US" altLang="ja-JP" sz="2000" b="1" dirty="0">
              <a:solidFill>
                <a:srgbClr val="00642D"/>
              </a:solidFill>
              <a:latin typeface="Arial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28786" y="2073042"/>
            <a:ext cx="1914614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ja-JP" b="1" dirty="0" smtClean="0"/>
              <a:t>detect</a:t>
            </a:r>
          </a:p>
          <a:p>
            <a:pPr algn="ctr"/>
            <a:r>
              <a:rPr lang="en-US" altLang="ja-JP" b="1" dirty="0"/>
              <a:t>u</a:t>
            </a:r>
            <a:r>
              <a:rPr lang="en-US" altLang="ja-JP" b="1" dirty="0" smtClean="0"/>
              <a:t>ltrasound</a:t>
            </a:r>
            <a:endParaRPr lang="ja-JP" altLang="en-US" dirty="0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5562600"/>
            <a:ext cx="5068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altLang="ja-JP" sz="1200" b="1" i="1" dirty="0">
                <a:latin typeface="Arial" charset="0"/>
              </a:rPr>
              <a:t>Ref) http://www.jstshingi.jp/abst/p/12/1258/pre/astep022507.pdf 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2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1783" t="-6003" r="11783" b="-6003"/>
          <a:stretch/>
        </p:blipFill>
        <p:spPr bwMode="auto">
          <a:xfrm>
            <a:off x="7413758" y="3733800"/>
            <a:ext cx="2263642" cy="222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503406" y="3505200"/>
            <a:ext cx="46311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altLang="ja-JP" sz="1200" b="1" i="1" dirty="0" smtClean="0">
                <a:latin typeface="Arial" charset="0"/>
              </a:rPr>
              <a:t>Ref</a:t>
            </a:r>
            <a:r>
              <a:rPr lang="en-US" altLang="ja-JP" sz="1200" b="1" i="1" dirty="0">
                <a:latin typeface="Arial" charset="0"/>
              </a:rPr>
              <a:t>) http://medical-checkup.info/article/49402596.html </a:t>
            </a:r>
            <a:r>
              <a:rPr lang="ja-JP" altLang="en-US" sz="1600" i="1" dirty="0" smtClean="0">
                <a:latin typeface="Arial" charset="0"/>
              </a:rPr>
              <a:t>　</a:t>
            </a:r>
            <a:endParaRPr lang="en-US" altLang="ja-JP" sz="1600" i="1" dirty="0">
              <a:latin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562600" y="5800897"/>
            <a:ext cx="39583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altLang="ja-JP" sz="1400" b="1" i="1" dirty="0">
                <a:latin typeface="Arial" charset="0"/>
              </a:rPr>
              <a:t>Ref</a:t>
            </a:r>
            <a:r>
              <a:rPr lang="en-US" altLang="ja-JP" sz="1400" b="1" i="1" dirty="0" smtClean="0">
                <a:latin typeface="Arial" charset="0"/>
              </a:rPr>
              <a:t>)</a:t>
            </a:r>
            <a:r>
              <a:rPr lang="ja-JP" altLang="en-US" sz="1400" b="1" i="1" dirty="0" smtClean="0">
                <a:latin typeface="Arial" charset="0"/>
              </a:rPr>
              <a:t>　</a:t>
            </a:r>
            <a:r>
              <a:rPr lang="en-US" altLang="ja-JP" sz="1400" b="1" i="1" dirty="0" smtClean="0">
                <a:latin typeface="Arial" charset="0"/>
              </a:rPr>
              <a:t>Japanese Dermatological Association</a:t>
            </a:r>
            <a:endParaRPr lang="en-US" altLang="ja-JP" sz="1400" b="1" i="1" dirty="0">
              <a:latin typeface="Arial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077946" y="1865293"/>
            <a:ext cx="2313454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脳</a:t>
            </a:r>
            <a:endParaRPr kumimoji="1"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イメージング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48530" y="4203674"/>
            <a:ext cx="2242870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メラノーマ</a:t>
            </a:r>
            <a:endParaRPr kumimoji="1" lang="en-US" altLang="ja-JP" sz="2800" dirty="0" smtClean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悪性黒色腫</a:t>
            </a:r>
            <a:r>
              <a:rPr lang="en-US" altLang="ja-JP" sz="28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kumimoji="1" lang="ja-JP" altLang="en-US" sz="28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3789508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0" y="53340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>
                <a:latin typeface="ヒラギノ丸ゴ ProN W4"/>
                <a:ea typeface="ヒラギノ丸ゴ ProN W4"/>
                <a:cs typeface="ヒラギノ丸ゴ ProN W4"/>
              </a:rPr>
              <a:t>音響波センサー＠従来研究</a:t>
            </a:r>
            <a:endParaRPr kumimoji="1" lang="ja-JP" altLang="en-US" sz="48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8579" y="3576935"/>
            <a:ext cx="322242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マイクロリング共振器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7800" y="6153214"/>
            <a:ext cx="3685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Ref) Scientific </a:t>
            </a:r>
            <a:r>
              <a:rPr lang="en-US" altLang="ja-JP" sz="1600" i="1" dirty="0"/>
              <a:t>Reports</a:t>
            </a:r>
            <a:r>
              <a:rPr lang="en-US" altLang="ja-JP" sz="1600" dirty="0"/>
              <a:t> </a:t>
            </a:r>
            <a:r>
              <a:rPr lang="en-US" altLang="ja-JP" sz="1600" b="1" dirty="0"/>
              <a:t>4</a:t>
            </a:r>
            <a:r>
              <a:rPr lang="en-US" altLang="ja-JP" sz="1600" dirty="0"/>
              <a:t>, </a:t>
            </a:r>
            <a:r>
              <a:rPr lang="en-US" altLang="ja-JP" sz="1600" dirty="0" smtClean="0"/>
              <a:t>4496 (2014).</a:t>
            </a:r>
            <a:endParaRPr kumimoji="1" lang="ja-JP" altLang="en-US" sz="1600" dirty="0"/>
          </a:p>
        </p:txBody>
      </p:sp>
      <p:pic>
        <p:nvPicPr>
          <p:cNvPr id="11" name="図 10"/>
          <p:cNvPicPr/>
          <p:nvPr/>
        </p:nvPicPr>
        <p:blipFill>
          <a:blip r:embed="rId3">
            <a:extLst>
              <a:ext uri="{28A0092B-C50C-407E-A947-70E740481C1C}">
                <a14:useLocalDpi xmlns:mv="urn:schemas-microsoft-com:mac:vml"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r="http://schemas.openxmlformats.org/officeDocument/2006/relationships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="http://schemas.openxmlformats.org/drawingml/2006/main" xmlns:pic="http://schemas.openxmlformats.org/drawingml/2006/picture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54924"/>
            <a:ext cx="4406640" cy="219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13"/>
          <p:cNvSpPr txBox="1"/>
          <p:nvPr/>
        </p:nvSpPr>
        <p:spPr>
          <a:xfrm>
            <a:off x="609600" y="63963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光信号の強度取得</a:t>
            </a:r>
            <a:r>
              <a:rPr lang="en-US" altLang="ja-JP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→</a:t>
            </a:r>
            <a:r>
              <a:rPr lang="ja-JP" altLang="en-US" sz="24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高精度化や高ダイナミックレンジ化に課題</a:t>
            </a:r>
            <a:endParaRPr kumimoji="1" lang="en-US" altLang="ja-JP" sz="24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85228" y="1295400"/>
            <a:ext cx="141577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干渉計測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9821" y="1295400"/>
            <a:ext cx="436457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PVDF(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ポリフッ化ビニリデン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17" name="Picture 11" descr="Cover"/>
          <p:cNvPicPr>
            <a:picLocks noChangeAspect="1" noChangeArrowheads="1"/>
          </p:cNvPicPr>
          <p:nvPr/>
        </p:nvPicPr>
        <p:blipFill>
          <a:blip r:embed="rId4"/>
          <a:srcRect r="-553" b="49993"/>
          <a:stretch>
            <a:fillRect/>
          </a:stretch>
        </p:blipFill>
        <p:spPr bwMode="auto">
          <a:xfrm>
            <a:off x="4953000" y="1981200"/>
            <a:ext cx="4807857" cy="3810000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4953000" y="5757446"/>
            <a:ext cx="5031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smtClean="0"/>
              <a:t>Ref) Journal of Biomedical Optics</a:t>
            </a:r>
            <a:r>
              <a:rPr lang="en-US" altLang="ja-JP" sz="1600" b="1" dirty="0" smtClean="0"/>
              <a:t> 17</a:t>
            </a:r>
            <a:r>
              <a:rPr lang="en-US" altLang="ja-JP" sz="1600" dirty="0" smtClean="0"/>
              <a:t>, 061217 (2012). </a:t>
            </a:r>
            <a:endParaRPr kumimoji="1" lang="ja-JP" altLang="en-US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968" t="18519" r="2776" b="17988"/>
          <a:stretch>
            <a:fillRect/>
          </a:stretch>
        </p:blipFill>
        <p:spPr bwMode="auto">
          <a:xfrm>
            <a:off x="838200" y="1797996"/>
            <a:ext cx="3343275" cy="170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765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71872"/>
            <a:ext cx="3152800" cy="694928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ja-JP" altLang="en-US" kern="0" dirty="0" smtClean="0">
                <a:solidFill>
                  <a:schemeClr val="tx1"/>
                </a:solidFill>
                <a:latin typeface="+mj-ea"/>
                <a:cs typeface="ヒラギノ丸ゴ Pro W4"/>
              </a:rPr>
              <a:t>先行研究</a:t>
            </a:r>
            <a:endParaRPr lang="en-US" altLang="ja-JP" kern="0" dirty="0" smtClean="0">
              <a:solidFill>
                <a:schemeClr val="tx1"/>
              </a:solidFill>
              <a:latin typeface="+mj-ea"/>
              <a:cs typeface="ヒラギノ丸ゴ Pro W4"/>
            </a:endParaRPr>
          </a:p>
        </p:txBody>
      </p:sp>
      <p:pic>
        <p:nvPicPr>
          <p:cNvPr id="13" name="図 12" descr="スクリーンショット（2014-12-02 6.04.28）.png"/>
          <p:cNvPicPr>
            <a:picLocks noChangeAspect="1"/>
          </p:cNvPicPr>
          <p:nvPr/>
        </p:nvPicPr>
        <p:blipFill>
          <a:blip r:embed="rId3"/>
          <a:srcRect t="3133" b="3824"/>
          <a:stretch>
            <a:fillRect/>
          </a:stretch>
        </p:blipFill>
        <p:spPr>
          <a:xfrm>
            <a:off x="128464" y="1268760"/>
            <a:ext cx="5715000" cy="3209194"/>
          </a:xfrm>
          <a:prstGeom prst="rect">
            <a:avLst/>
          </a:prstGeom>
        </p:spPr>
      </p:pic>
      <p:pic>
        <p:nvPicPr>
          <p:cNvPr id="14" name="図 13" descr="スクリーンショット（2014-12-02 7.04.17）.png"/>
          <p:cNvPicPr>
            <a:picLocks noChangeAspect="1"/>
          </p:cNvPicPr>
          <p:nvPr/>
        </p:nvPicPr>
        <p:blipFill>
          <a:blip r:embed="rId4"/>
          <a:srcRect l="52308" t="7954"/>
          <a:stretch>
            <a:fillRect/>
          </a:stretch>
        </p:blipFill>
        <p:spPr>
          <a:xfrm>
            <a:off x="5943600" y="3899514"/>
            <a:ext cx="3962400" cy="2958486"/>
          </a:xfrm>
          <a:prstGeom prst="rect">
            <a:avLst/>
          </a:prstGeom>
        </p:spPr>
      </p:pic>
      <p:pic>
        <p:nvPicPr>
          <p:cNvPr id="15" name="図 14" descr="スクリーンショット（2014-12-02 7.04.17）.png"/>
          <p:cNvPicPr>
            <a:picLocks noChangeAspect="1"/>
          </p:cNvPicPr>
          <p:nvPr/>
        </p:nvPicPr>
        <p:blipFill>
          <a:blip r:embed="rId4"/>
          <a:srcRect t="580" r="48462"/>
          <a:stretch>
            <a:fillRect/>
          </a:stretch>
        </p:blipFill>
        <p:spPr>
          <a:xfrm>
            <a:off x="5867400" y="990600"/>
            <a:ext cx="4038600" cy="3013881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224808" y="476672"/>
            <a:ext cx="65120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1" dirty="0" smtClean="0">
                <a:solidFill>
                  <a:srgbClr val="8000FF"/>
                </a:solidFill>
              </a:rPr>
              <a:t>Ref) S. Wang et al., “Passively mode-locked fiber laser sensor for acoustic pressure sensing,” J. Mod. Opt. </a:t>
            </a:r>
            <a:r>
              <a:rPr lang="en-US" sz="1600" b="1" i="1" dirty="0" smtClean="0">
                <a:solidFill>
                  <a:srgbClr val="8000FF"/>
                </a:solidFill>
              </a:rPr>
              <a:t>60</a:t>
            </a:r>
            <a:r>
              <a:rPr lang="en-US" sz="1600" i="1" dirty="0" smtClean="0">
                <a:solidFill>
                  <a:srgbClr val="8000FF"/>
                </a:solidFill>
              </a:rPr>
              <a:t>, 1892-1897 (2013)</a:t>
            </a:r>
            <a:endParaRPr lang="ja-JP" altLang="en-US" sz="1600" i="1" dirty="0" smtClean="0">
              <a:solidFill>
                <a:srgbClr val="8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2400" y="4941168"/>
            <a:ext cx="57912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・歪みに</a:t>
            </a:r>
            <a:r>
              <a:rPr lang="ja-JP" altLang="en-US" sz="2800" dirty="0" smtClean="0"/>
              <a:t>よる</a:t>
            </a:r>
            <a:r>
              <a:rPr lang="en-US" altLang="ja-JP" sz="2800" dirty="0" err="1" smtClean="0"/>
              <a:t>f</a:t>
            </a:r>
            <a:r>
              <a:rPr lang="en-US" altLang="ja-JP" sz="2800" baseline="-25000" dirty="0" err="1" smtClean="0"/>
              <a:t>rep</a:t>
            </a:r>
            <a:r>
              <a:rPr lang="ja-JP" altLang="en-US" sz="2800" dirty="0" smtClean="0"/>
              <a:t>周波数変化を</a:t>
            </a:r>
            <a:r>
              <a:rPr lang="en-US" altLang="ja-JP" sz="2800" dirty="0" smtClean="0"/>
              <a:t>RF</a:t>
            </a:r>
            <a:r>
              <a:rPr lang="ja-JP" altLang="en-US" sz="2800" dirty="0" smtClean="0"/>
              <a:t>スペクトラム・アナライザーによる</a:t>
            </a:r>
            <a:endParaRPr lang="en-US" altLang="ja-JP" sz="2800" dirty="0" smtClean="0"/>
          </a:p>
          <a:p>
            <a:r>
              <a:rPr lang="ja-JP" altLang="en-US" sz="2800" dirty="0" smtClean="0">
                <a:solidFill>
                  <a:srgbClr val="FF0000"/>
                </a:solidFill>
              </a:rPr>
              <a:t>ピーク位置変化</a:t>
            </a:r>
            <a:r>
              <a:rPr lang="ja-JP" altLang="en-US" sz="2800" dirty="0" smtClean="0"/>
              <a:t>で計測</a:t>
            </a:r>
            <a:endParaRPr lang="en-US" altLang="ja-JP" sz="2800" dirty="0" smtClean="0"/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・高速</a:t>
            </a:r>
            <a:r>
              <a:rPr lang="ja-JP" altLang="en-US" sz="2800" dirty="0" smtClean="0">
                <a:solidFill>
                  <a:srgbClr val="FF0000"/>
                </a:solidFill>
              </a:rPr>
              <a:t>性や高精度性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に課題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341895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95400"/>
            <a:ext cx="7772400" cy="494449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 rot="5400000">
            <a:off x="5158320" y="4245466"/>
            <a:ext cx="6096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14397" y="4566455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/>
              <a:t>固定</a:t>
            </a:r>
            <a:endParaRPr lang="en-US" altLang="ja-JP" sz="1600" b="1" dirty="0" smtClean="0"/>
          </a:p>
          <a:p>
            <a:pPr algn="ctr"/>
            <a:r>
              <a:rPr kumimoji="1" lang="ja-JP" altLang="en-US" sz="1600" b="1" dirty="0" smtClean="0"/>
              <a:t>ステージ</a:t>
            </a:r>
            <a:endParaRPr kumimoji="1" lang="ja-JP" altLang="en-US" sz="1600" b="1" dirty="0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4417588" y="4243455"/>
            <a:ext cx="609600" cy="1564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14800" y="4553225"/>
            <a:ext cx="10396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600" b="1" dirty="0" smtClean="0"/>
              <a:t>移動</a:t>
            </a:r>
            <a:r>
              <a:rPr lang="en-US" altLang="ja-JP" sz="1600" b="1" dirty="0" smtClean="0"/>
              <a:t>(</a:t>
            </a:r>
            <a:r>
              <a:rPr lang="en-US" altLang="ja-JP" sz="1600" b="1" dirty="0" err="1" smtClean="0"/>
              <a:t>μm</a:t>
            </a:r>
            <a:r>
              <a:rPr lang="en-US" altLang="ja-JP" sz="1600" b="1" dirty="0" smtClean="0"/>
              <a:t>)</a:t>
            </a:r>
          </a:p>
          <a:p>
            <a:pPr algn="ctr"/>
            <a:r>
              <a:rPr kumimoji="1" lang="ja-JP" altLang="en-US" sz="1600" b="1" dirty="0" smtClean="0"/>
              <a:t>ステージ</a:t>
            </a:r>
            <a:endParaRPr kumimoji="1" lang="ja-JP" altLang="en-US" sz="1600" b="1" dirty="0"/>
          </a:p>
        </p:txBody>
      </p:sp>
      <p:sp>
        <p:nvSpPr>
          <p:cNvPr id="16" name="左右矢印 15"/>
          <p:cNvSpPr/>
          <p:nvPr/>
        </p:nvSpPr>
        <p:spPr>
          <a:xfrm>
            <a:off x="4466160" y="4192546"/>
            <a:ext cx="521775" cy="2286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114800" y="3877697"/>
            <a:ext cx="1828800" cy="1219200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301347" y="5184764"/>
            <a:ext cx="348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静的</a:t>
            </a:r>
            <a:r>
              <a:rPr lang="en-US" altLang="ja-JP" sz="1800" b="1" dirty="0" smtClean="0">
                <a:solidFill>
                  <a:srgbClr val="FF0000"/>
                </a:solidFill>
                <a:latin typeface=""/>
                <a:cs typeface=""/>
              </a:rPr>
              <a:t>/</a:t>
            </a:r>
            <a:r>
              <a:rPr lang="ja-JP" altLang="en-US" sz="1800" b="1" dirty="0" smtClean="0">
                <a:solidFill>
                  <a:srgbClr val="FF0000"/>
                </a:solidFill>
                <a:latin typeface=""/>
                <a:cs typeface=""/>
              </a:rPr>
              <a:t>マクロ歪み用機械ステージ</a:t>
            </a:r>
            <a:endParaRPr kumimoji="1" lang="ja-JP" altLang="en-US" sz="1800" b="1" dirty="0">
              <a:solidFill>
                <a:srgbClr val="FF0000"/>
              </a:solidFill>
              <a:latin typeface=""/>
              <a:cs typeface="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65830" y="3052726"/>
            <a:ext cx="93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/>
              <a:t>Monitor</a:t>
            </a:r>
            <a:endParaRPr kumimoji="1" lang="ja-JP" altLang="en-US" sz="16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126325" y="3782386"/>
            <a:ext cx="2031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rgbClr val="0000FF"/>
                </a:solidFill>
                <a:latin typeface=""/>
                <a:cs typeface=""/>
              </a:rPr>
              <a:t>静的</a:t>
            </a:r>
            <a:r>
              <a:rPr kumimoji="1" lang="ja-JP" altLang="en-US" b="1" dirty="0" smtClean="0">
                <a:solidFill>
                  <a:srgbClr val="0000FF"/>
                </a:solidFill>
                <a:latin typeface=""/>
                <a:cs typeface=""/>
              </a:rPr>
              <a:t>歪み</a:t>
            </a:r>
            <a:r>
              <a:rPr lang="ja-JP" altLang="en-US" b="1" dirty="0" smtClean="0">
                <a:solidFill>
                  <a:srgbClr val="0000FF"/>
                </a:solidFill>
                <a:latin typeface=""/>
                <a:cs typeface=""/>
              </a:rPr>
              <a:t>計測</a:t>
            </a:r>
            <a:endParaRPr kumimoji="1" lang="en-US" altLang="ja-JP" b="1" dirty="0" smtClean="0">
              <a:solidFill>
                <a:srgbClr val="0000FF"/>
              </a:solidFill>
              <a:latin typeface=""/>
              <a:cs typeface="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rot="10800000">
            <a:off x="1752600" y="3612586"/>
            <a:ext cx="381000" cy="1588"/>
          </a:xfrm>
          <a:prstGeom prst="line">
            <a:avLst/>
          </a:prstGeom>
          <a:ln w="254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3420496"/>
            <a:ext cx="1778303" cy="369332"/>
          </a:xfrm>
          <a:prstGeom prst="rect">
            <a:avLst/>
          </a:prstGeom>
          <a:solidFill>
            <a:srgbClr val="0000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chemeClr val="bg1"/>
                </a:solidFill>
              </a:rPr>
              <a:t>Oscilloscope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400" y="6273224"/>
            <a:ext cx="8802410" cy="584776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frep</a:t>
            </a:r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安定化</a:t>
            </a:r>
            <a:r>
              <a:rPr kumimoji="1"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制御電圧変化による歪みセンシング</a:t>
            </a:r>
            <a:endParaRPr kumimoji="1" lang="ja-JP" altLang="en-US" sz="3200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18" y="332656"/>
            <a:ext cx="10016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歪みセンシング光コム</a:t>
            </a:r>
          </a:p>
          <a:p>
            <a:pPr algn="ctr"/>
            <a:r>
              <a:rPr lang="ja-JP" altLang="en-US" sz="2800" dirty="0" smtClean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="1" baseline="-25000" dirty="0" err="1" smtClean="0"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安定化モード同期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Er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ファイバーレーザー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28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17429" y="332656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研究目的</a:t>
            </a:r>
            <a:endParaRPr kumimoji="1" lang="ja-JP" altLang="en-US" sz="4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600" y="2788067"/>
            <a:ext cx="9384063" cy="37651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</a:t>
            </a:r>
            <a:r>
              <a:rPr lang="ja-JP" altLang="en-US" sz="3200" b="1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偏位法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（ピーク位置計測）の代わりに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零位法</a:t>
            </a:r>
            <a:endParaRPr lang="en-US" altLang="ja-JP" sz="3200" b="1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marL="363538" indent="-363538"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（</a:t>
            </a:r>
            <a:r>
              <a:rPr lang="en-US" altLang="ja-JP" sz="3200" b="1" dirty="0" err="1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3200" b="1" baseline="-25000" dirty="0" err="1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3200" b="1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安定化用制御電圧計測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）を用いる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marL="363538" indent="-363538"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・しかし、計測の周波数応答性は、</a:t>
            </a:r>
            <a:r>
              <a:rPr lang="ja-JP" altLang="en-US" sz="3200" dirty="0" smtClean="0">
                <a:solidFill>
                  <a:srgbClr val="0000FF"/>
                </a:solidFill>
                <a:latin typeface="ヒラギノ丸ゴ ProN W4"/>
                <a:ea typeface="ヒラギノ丸ゴ ProN W4"/>
                <a:cs typeface="ヒラギノ丸ゴ ProN W4"/>
              </a:rPr>
              <a:t>制御系の応答速度に制限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される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marL="363538" indent="-363538">
              <a:lnSpc>
                <a:spcPct val="125000"/>
              </a:lnSpc>
            </a:pP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・位相比較器の信号を直接計測することで、</a:t>
            </a:r>
            <a:r>
              <a:rPr lang="ja-JP" altLang="en-US" sz="32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計測の高速化</a:t>
            </a:r>
            <a:r>
              <a:rPr lang="ja-JP" altLang="en-US" sz="3200" dirty="0" smtClean="0">
                <a:latin typeface="ヒラギノ丸ゴ ProN W4"/>
                <a:ea typeface="ヒラギノ丸ゴ ProN W4"/>
                <a:cs typeface="ヒラギノ丸ゴ ProN W4"/>
              </a:rPr>
              <a:t>を目指す</a:t>
            </a:r>
            <a:endParaRPr lang="en-US" altLang="ja-JP" sz="320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76400" y="1196752"/>
            <a:ext cx="6553200" cy="1302921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ja-JP" altLang="en-US" sz="32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ファイバー光コム共振器を用いた</a:t>
            </a:r>
            <a:endParaRPr lang="en-US" altLang="ja-JP" sz="3200" b="1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b="1" dirty="0" smtClean="0">
                <a:latin typeface="ヒラギノ丸ゴ ProN W4"/>
                <a:ea typeface="ヒラギノ丸ゴ ProN W4"/>
                <a:cs typeface="ヒラギノ丸ゴ ProN W4"/>
              </a:rPr>
              <a:t>音響波センサーの開発</a:t>
            </a:r>
            <a:endParaRPr lang="en-US" altLang="ja-JP" sz="32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9933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32656"/>
            <a:ext cx="9906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実験装置</a:t>
            </a:r>
          </a:p>
          <a:p>
            <a:pPr algn="ctr"/>
            <a:r>
              <a:rPr lang="en-US" altLang="ja-JP" sz="2800" dirty="0" smtClean="0">
                <a:latin typeface="ヒラギノ丸ゴ ProN W4"/>
                <a:ea typeface="ヒラギノ丸ゴ ProN W4"/>
                <a:cs typeface="ヒラギノ丸ゴ ProN W4"/>
              </a:rPr>
              <a:t>(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f</a:t>
            </a:r>
            <a:r>
              <a:rPr lang="en-US" altLang="ja-JP" sz="2800" b="1" baseline="-25000" dirty="0" err="1" smtClean="0">
                <a:latin typeface="ヒラギノ丸ゴ ProN W4"/>
                <a:ea typeface="ヒラギノ丸ゴ ProN W4"/>
                <a:cs typeface="ヒラギノ丸ゴ ProN W4"/>
              </a:rPr>
              <a:t>rep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安定化モード同期</a:t>
            </a:r>
            <a:r>
              <a:rPr lang="en-US" altLang="ja-JP" sz="2800" b="1" dirty="0" err="1" smtClean="0">
                <a:latin typeface="ヒラギノ丸ゴ ProN W4"/>
                <a:ea typeface="ヒラギノ丸ゴ ProN W4"/>
                <a:cs typeface="ヒラギノ丸ゴ ProN W4"/>
              </a:rPr>
              <a:t>Er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ファイバーレーザー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 and </a:t>
            </a:r>
            <a:r>
              <a:rPr lang="ja-JP" altLang="en-US" sz="2800" b="1" dirty="0" smtClean="0">
                <a:latin typeface="ヒラギノ丸ゴ ProN W4"/>
                <a:ea typeface="ヒラギノ丸ゴ ProN W4"/>
                <a:cs typeface="ヒラギノ丸ゴ ProN W4"/>
              </a:rPr>
              <a:t>位相検出</a:t>
            </a:r>
            <a:r>
              <a:rPr lang="en-US" altLang="ja-JP" sz="2800" b="1" dirty="0" smtClean="0">
                <a:latin typeface="ヒラギノ丸ゴ ProN W4"/>
                <a:ea typeface="ヒラギノ丸ゴ ProN W4"/>
                <a:cs typeface="ヒラギノ丸ゴ ProN W4"/>
              </a:rPr>
              <a:t>)</a:t>
            </a:r>
            <a:endParaRPr lang="ja-JP" altLang="en-US" sz="2800" b="1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0" y="1828800"/>
            <a:ext cx="9755240" cy="495533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32656"/>
            <a:ext cx="990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latin typeface="ヒラギノ丸ゴ ProN W4"/>
                <a:ea typeface="ヒラギノ丸ゴ ProN W4"/>
                <a:cs typeface="ヒラギノ丸ゴ ProN W4"/>
              </a:rPr>
              <a:t>共振器基本特性</a:t>
            </a:r>
            <a:endParaRPr lang="ja-JP" altLang="en-US" sz="440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  <p:pic>
        <p:nvPicPr>
          <p:cNvPr id="5" name="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8478095" cy="1752600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4"/>
          <a:srcRect l="5247" t="8654" r="7308" b="6868"/>
          <a:stretch>
            <a:fillRect/>
          </a:stretch>
        </p:blipFill>
        <p:spPr bwMode="auto">
          <a:xfrm>
            <a:off x="533400" y="3483864"/>
            <a:ext cx="4114800" cy="337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445015"/>
            <a:ext cx="3810000" cy="341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663208" y="3505200"/>
            <a:ext cx="199439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光スペクトル</a:t>
            </a:r>
            <a:endParaRPr kumimoji="1" lang="ja-JP" alt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29000" y="1066800"/>
            <a:ext cx="264687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  <a:latin typeface="ヒラギノ丸ゴ ProN W4"/>
                <a:ea typeface="ヒラギノ丸ゴ ProN W4"/>
                <a:cs typeface="ヒラギノ丸ゴ ProN W4"/>
              </a:rPr>
              <a:t>共振器パラメータ</a:t>
            </a:r>
            <a:endParaRPr kumimoji="1" lang="ja-JP" altLang="en-US" sz="2400" dirty="0">
              <a:solidFill>
                <a:schemeClr val="bg1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49007" y="3429000"/>
            <a:ext cx="21091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ヒラギノ丸ゴ ProN W4"/>
                <a:ea typeface="ヒラギノ丸ゴ ProN W4"/>
                <a:cs typeface="ヒラギノ丸ゴ ProN W4"/>
              </a:rPr>
              <a:t>RF</a:t>
            </a:r>
            <a:r>
              <a:rPr kumimoji="1" lang="ja-JP" altLang="en-US" sz="2400" dirty="0" smtClean="0">
                <a:latin typeface="ヒラギノ丸ゴ ProN W4"/>
                <a:ea typeface="ヒラギノ丸ゴ ProN W4"/>
                <a:cs typeface="ヒラギノ丸ゴ ProN W4"/>
              </a:rPr>
              <a:t>スペクトル</a:t>
            </a:r>
            <a:endParaRPr kumimoji="1" lang="ja-JP" altLang="en-US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00" y="3086100"/>
            <a:ext cx="55771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ヒラギノ丸ゴ ProN W4"/>
                <a:ea typeface="ヒラギノ丸ゴ ProN W4"/>
                <a:cs typeface="ヒラギノ丸ゴ ProN W4"/>
              </a:rPr>
              <a:t>7.707</a:t>
            </a:r>
            <a:endParaRPr kumimoji="1" lang="ja-JP" altLang="en-US" sz="10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2172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徳大スライドテーマ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207145</TotalTime>
  <Words>1494</Words>
  <Application>Microsoft Macintosh PowerPoint</Application>
  <PresentationFormat>A4 210x297 mm</PresentationFormat>
  <Paragraphs>230</Paragraphs>
  <Slides>25</Slides>
  <Notes>17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徳大スライドテーマ</vt:lpstr>
      <vt:lpstr>M2後期研究報告  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歪み付加用PZT特性評価</vt:lpstr>
      <vt:lpstr>歪み付加用EOM特性評価</vt:lpstr>
      <vt:lpstr>実験結果(frep安定化制御)</vt:lpstr>
      <vt:lpstr>実験結果(PZT歪み付加,sin波周波数10kHz 電圧±10V、バイアス10V)</vt:lpstr>
      <vt:lpstr>実験結果(EOM歪み付加,sin波、 電圧±20V、バイアス80V)</vt:lpstr>
      <vt:lpstr>超音波トランスデューサによるノイズ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実験結果(歪み付加,パルス波 周波数100Hz、パルス幅1ms)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オール光ファイバー型 THzスペクトラムアナライザーの開発</dc:title>
  <dc:creator>Owner</dc:creator>
  <cp:lastModifiedBy>yasui</cp:lastModifiedBy>
  <cp:revision>459</cp:revision>
  <cp:lastPrinted>2015-12-28T23:56:13Z</cp:lastPrinted>
  <dcterms:created xsi:type="dcterms:W3CDTF">2015-12-28T13:12:58Z</dcterms:created>
  <dcterms:modified xsi:type="dcterms:W3CDTF">2016-01-04T16:13:49Z</dcterms:modified>
</cp:coreProperties>
</file>