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2" r:id="rId4"/>
    <p:sldId id="354" r:id="rId5"/>
    <p:sldId id="260" r:id="rId6"/>
    <p:sldId id="348" r:id="rId7"/>
    <p:sldId id="349" r:id="rId8"/>
    <p:sldId id="350" r:id="rId9"/>
    <p:sldId id="310" r:id="rId10"/>
    <p:sldId id="322" r:id="rId11"/>
    <p:sldId id="351" r:id="rId12"/>
    <p:sldId id="332" r:id="rId13"/>
    <p:sldId id="335" r:id="rId14"/>
    <p:sldId id="339" r:id="rId15"/>
    <p:sldId id="336" r:id="rId16"/>
    <p:sldId id="353" r:id="rId17"/>
    <p:sldId id="355" r:id="rId18"/>
    <p:sldId id="341" r:id="rId19"/>
    <p:sldId id="317" r:id="rId20"/>
  </p:sldIdLst>
  <p:sldSz cx="9906000" cy="6858000" type="A4"/>
  <p:notesSz cx="6797675" cy="98726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5pPr>
    <a:lvl6pPr marL="22860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6pPr>
    <a:lvl7pPr marL="27432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7pPr>
    <a:lvl8pPr marL="32004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8pPr>
    <a:lvl9pPr marL="36576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安井 武史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00FF"/>
    <a:srgbClr val="0000FF"/>
    <a:srgbClr val="00642D"/>
    <a:srgbClr val="808000"/>
    <a:srgbClr val="007E39"/>
    <a:srgbClr val="CCFF99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15" autoAdjust="0"/>
    <p:restoredTop sz="79854" autoAdjust="0"/>
  </p:normalViewPr>
  <p:slideViewPr>
    <p:cSldViewPr>
      <p:cViewPr>
        <p:scale>
          <a:sx n="100" d="100"/>
          <a:sy n="100" d="100"/>
        </p:scale>
        <p:origin x="-888" y="-2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8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880" y="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/>
          <a:lstStyle>
            <a:lvl1pPr algn="r">
              <a:defRPr sz="1200"/>
            </a:lvl1pPr>
          </a:lstStyle>
          <a:p>
            <a:fld id="{BC6707B5-5084-4055-A9DE-81E8D8699952}" type="datetimeFigureOut">
              <a:rPr kumimoji="1" lang="ja-JP" altLang="en-US" smtClean="0"/>
              <a:pPr/>
              <a:t>15.9.24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16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880" y="937716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 anchor="b"/>
          <a:lstStyle>
            <a:lvl1pPr algn="r">
              <a:defRPr sz="1200"/>
            </a:lvl1pPr>
          </a:lstStyle>
          <a:p>
            <a:fld id="{ACD8779D-E3B6-4FB5-9338-D389DCC98B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5294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880" y="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/>
          <a:lstStyle>
            <a:lvl1pPr algn="r">
              <a:defRPr sz="1200"/>
            </a:lvl1pPr>
          </a:lstStyle>
          <a:p>
            <a:fld id="{B4F53E4B-97B8-438D-93DF-CFA8D4CD3E93}" type="datetimeFigureOut">
              <a:rPr kumimoji="1" lang="ja-JP" altLang="en-US" smtClean="0"/>
              <a:pPr/>
              <a:t>15.9.24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28" tIns="44815" rIns="89628" bIns="4481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392" y="4690140"/>
            <a:ext cx="5436897" cy="4442388"/>
          </a:xfrm>
          <a:prstGeom prst="rect">
            <a:avLst/>
          </a:prstGeom>
        </p:spPr>
        <p:txBody>
          <a:bodyPr vert="horz" lIns="89628" tIns="44815" rIns="89628" bIns="448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16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880" y="937716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 anchor="b"/>
          <a:lstStyle>
            <a:lvl1pPr algn="r">
              <a:defRPr sz="1200"/>
            </a:lvl1pPr>
          </a:lstStyle>
          <a:p>
            <a:fld id="{7D16D676-1D10-47FA-8411-9BAA98E5CBA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023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310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Polymer waveguides 2×2µm2 in cross section</a:t>
            </a:r>
          </a:p>
          <a:p>
            <a:pPr defTabSz="907085"/>
            <a:r>
              <a:rPr kumimoji="1" lang="en-US" altLang="ja-JP" b="0" dirty="0" smtClean="0"/>
              <a:t>Optical fibers were butt coupled to the input and output</a:t>
            </a:r>
          </a:p>
          <a:p>
            <a:pPr defTabSz="907085"/>
            <a:r>
              <a:rPr kumimoji="1" lang="en-US" altLang="ja-JP" b="0" dirty="0" smtClean="0"/>
              <a:t>bus waveguide using UV curable epoxy Loctite 3526,</a:t>
            </a:r>
          </a:p>
          <a:p>
            <a:pPr defTabSz="907085"/>
            <a:r>
              <a:rPr kumimoji="1" lang="en-US" altLang="ja-JP" b="0" dirty="0" smtClean="0"/>
              <a:t>Henkel Loctite Corp., Rocky Hill, CT</a:t>
            </a:r>
          </a:p>
          <a:p>
            <a:pPr defTabSz="907085"/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To reduce its influence on the measurement accuracy the wavelength</a:t>
            </a:r>
            <a:r>
              <a:rPr kumimoji="1" lang="en-US" altLang="ja-JP" b="0" baseline="0" dirty="0" smtClean="0"/>
              <a:t> spacing was measured when a peak wave length shifted to a fixed </a:t>
            </a:r>
            <a:r>
              <a:rPr kumimoji="1" lang="en-US" altLang="ja-JP" b="0" baseline="0" dirty="0" err="1" smtClean="0"/>
              <a:t>wavelenght</a:t>
            </a:r>
            <a:endParaRPr kumimoji="1" lang="en-US" altLang="ja-JP" b="0" baseline="0" dirty="0" smtClean="0"/>
          </a:p>
          <a:p>
            <a:pPr defTabSz="907085"/>
            <a:r>
              <a:rPr kumimoji="1" lang="ja-JP" altLang="en-US" b="0" baseline="0" dirty="0" smtClean="0"/>
              <a:t>レゾネータのファイバーの分散値のむらが、ファイバースペーシングのむらを引き起こす。</a:t>
            </a:r>
            <a:endParaRPr kumimoji="1" lang="en-US" altLang="ja-JP" b="0" baseline="0" dirty="0" smtClean="0"/>
          </a:p>
          <a:p>
            <a:pPr defTabSz="907085"/>
            <a:endParaRPr kumimoji="1" lang="en-US" altLang="ja-JP" b="0" dirty="0" smtClean="0"/>
          </a:p>
          <a:p>
            <a:pPr defTabSz="907085"/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738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Scanning electron micrograph</a:t>
            </a:r>
          </a:p>
          <a:p>
            <a:pPr defTabSz="907085"/>
            <a:r>
              <a:rPr kumimoji="1" lang="en-US" altLang="ja-JP" b="0" dirty="0" smtClean="0"/>
              <a:t>Gap 150nm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Scanning electron micrograph</a:t>
            </a:r>
          </a:p>
          <a:p>
            <a:pPr defTabSz="907085"/>
            <a:r>
              <a:rPr kumimoji="1" lang="en-US" altLang="ja-JP" b="0" dirty="0" smtClean="0"/>
              <a:t>Gap 150nm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Scanning electron micrograph</a:t>
            </a:r>
          </a:p>
          <a:p>
            <a:pPr defTabSz="907085"/>
            <a:r>
              <a:rPr kumimoji="1" lang="en-US" altLang="ja-JP" b="0" dirty="0" smtClean="0"/>
              <a:t>Gap 150nm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Scanning electron micrograph</a:t>
            </a:r>
          </a:p>
          <a:p>
            <a:pPr defTabSz="907085"/>
            <a:r>
              <a:rPr kumimoji="1" lang="en-US" altLang="ja-JP" b="0" dirty="0" smtClean="0"/>
              <a:t>Gap 150nm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Scanning electron micrograph</a:t>
            </a:r>
          </a:p>
          <a:p>
            <a:pPr defTabSz="907085"/>
            <a:r>
              <a:rPr kumimoji="1" lang="en-US" altLang="ja-JP" b="0" dirty="0" smtClean="0"/>
              <a:t>Gap 150nm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738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ja-JP" altLang="en-US" dirty="0" smtClean="0"/>
              <a:t>非常に制限</a:t>
            </a:r>
            <a:endParaRPr lang="en-US" altLang="ja-JP" dirty="0" smtClean="0"/>
          </a:p>
          <a:p>
            <a:pPr marL="0" indent="0" algn="l">
              <a:buNone/>
            </a:pPr>
            <a:r>
              <a:rPr lang="ja-JP" altLang="en-US" dirty="0" smtClean="0"/>
              <a:t>小さな要素のノイズレベルが増える　電気的接続の複雑さ　製作上の困難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73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512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ja-JP" altLang="en-US" dirty="0" smtClean="0"/>
              <a:t>非侵襲血糖値測定法</a:t>
            </a:r>
            <a:r>
              <a:rPr lang="en-US" altLang="ja-JP" dirty="0" smtClean="0"/>
              <a:t>…</a:t>
            </a:r>
            <a:r>
              <a:rPr lang="ja-JP" altLang="en-US" dirty="0" smtClean="0"/>
              <a:t>生体に照射した断続光</a:t>
            </a:r>
            <a:r>
              <a:rPr lang="en-US" altLang="ja-JP" dirty="0" smtClean="0"/>
              <a:t>(</a:t>
            </a:r>
            <a:r>
              <a:rPr lang="ja-JP" altLang="en-US" dirty="0" smtClean="0"/>
              <a:t>近赤外光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がグルコースに吸収されることで生じる熱波や弾性波を皮膚表面で検出し、血糖値をすいていする．　断続光の変調周波数を調整することで</a:t>
            </a:r>
            <a:r>
              <a:rPr lang="en-US" altLang="ja-JP" dirty="0" smtClean="0"/>
              <a:t>PA</a:t>
            </a:r>
            <a:r>
              <a:rPr lang="ja-JP" altLang="en-US" dirty="0" smtClean="0"/>
              <a:t>信号が発生する深さ</a:t>
            </a:r>
            <a:r>
              <a:rPr lang="en-US" altLang="ja-JP" dirty="0" smtClean="0"/>
              <a:t>(</a:t>
            </a:r>
            <a:r>
              <a:rPr lang="ja-JP" altLang="en-US" dirty="0" smtClean="0"/>
              <a:t>測定可能深さ</a:t>
            </a:r>
            <a:r>
              <a:rPr lang="en-US" altLang="ja-JP" dirty="0" smtClean="0"/>
              <a:t>)</a:t>
            </a:r>
          </a:p>
          <a:p>
            <a:pPr marL="0" indent="0" algn="l">
              <a:buNone/>
            </a:pPr>
            <a:r>
              <a:rPr lang="ja-JP" altLang="en-US" dirty="0" smtClean="0"/>
              <a:t>糖尿病の予防・治療　日々の生活における血糖値の測定・管理　しかし現在は痛みの軽減　連続的な血糖値測定</a:t>
            </a:r>
            <a:endParaRPr lang="en-US" altLang="ja-JP" dirty="0" smtClean="0"/>
          </a:p>
          <a:p>
            <a:pPr marL="0" indent="0" algn="l">
              <a:buNone/>
            </a:pPr>
            <a:r>
              <a:rPr lang="ja-JP" altLang="en-US" dirty="0" smtClean="0"/>
              <a:t>光の高コントラスト特性と音波の生体長距離伝搬特性</a:t>
            </a:r>
            <a:endParaRPr lang="en-US" altLang="ja-JP" dirty="0" smtClean="0"/>
          </a:p>
          <a:p>
            <a:pPr marL="0" indent="0" algn="l">
              <a:buNone/>
            </a:pPr>
            <a:r>
              <a:rPr lang="ja-JP" altLang="en-US" dirty="0" smtClean="0"/>
              <a:t>生体から明確な光音響信号を得るためには，</a:t>
            </a:r>
            <a:r>
              <a:rPr lang="en-US" altLang="ja-JP" dirty="0" smtClean="0"/>
              <a:t>W</a:t>
            </a:r>
            <a:r>
              <a:rPr lang="ja-JP" altLang="en-US" dirty="0" smtClean="0"/>
              <a:t>オーダの光照射出力を利用する必要がある．</a:t>
            </a:r>
            <a:endParaRPr lang="en-US" altLang="ja-JP" dirty="0" smtClean="0"/>
          </a:p>
          <a:p>
            <a:pPr marL="0" indent="0" algn="l">
              <a:buNone/>
            </a:pPr>
            <a:r>
              <a:rPr lang="ja-JP" altLang="en-US" dirty="0" smtClean="0"/>
              <a:t>米国</a:t>
            </a:r>
            <a:r>
              <a:rPr lang="en-US" altLang="ja-JP" dirty="0" smtClean="0"/>
              <a:t>FDA</a:t>
            </a:r>
            <a:r>
              <a:rPr lang="ja-JP" altLang="en-US" dirty="0" smtClean="0"/>
              <a:t>の安全基準・・・十数</a:t>
            </a:r>
            <a:r>
              <a:rPr lang="en-US" altLang="ja-JP" dirty="0" err="1" smtClean="0"/>
              <a:t>mW</a:t>
            </a:r>
            <a:r>
              <a:rPr lang="ja-JP" altLang="en-US" dirty="0" smtClean="0"/>
              <a:t>オーダー　体内で発生する背景雑音との</a:t>
            </a:r>
            <a:r>
              <a:rPr lang="en-US" altLang="ja-JP" dirty="0" smtClean="0"/>
              <a:t>SN</a:t>
            </a:r>
            <a:r>
              <a:rPr lang="ja-JP" altLang="en-US" dirty="0" smtClean="0"/>
              <a:t>比　</a:t>
            </a:r>
            <a:r>
              <a:rPr lang="en-US" altLang="ja-JP" dirty="0" smtClean="0"/>
              <a:t>-50dB</a:t>
            </a:r>
            <a:r>
              <a:rPr lang="ja-JP" altLang="en-US" baseline="0" dirty="0" smtClean="0"/>
              <a:t>　光音響分光法による</a:t>
            </a:r>
            <a:r>
              <a:rPr lang="en-US" altLang="ja-JP" baseline="0" dirty="0" smtClean="0"/>
              <a:t>HbA1c</a:t>
            </a:r>
            <a:r>
              <a:rPr lang="ja-JP" altLang="en-US" baseline="0" dirty="0" smtClean="0"/>
              <a:t>濃度モニタリング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73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ゲルマニウム（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）をドープした光ファイバのコアに、波長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250nm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前後の紫外（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）光を照射すると、光誘起屈折率変化（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Photosensitivity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）によりその屈折率が変化し、照射を止めた後も持続する。</a:t>
            </a:r>
            <a:endParaRPr kumimoji="1" lang="en-US" altLang="ja-JP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07085"/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この式では、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λo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が当初の波長で、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Δλ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が波長の変化量を表しています。式（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）の第</a:t>
            </a:r>
            <a:r>
              <a:rPr kumimoji="1" lang="en-US" altLang="ja-JP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kumimoji="1" lang="ja-JP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項は波長変動に対する歪みの影響を表しており、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kumimoji="1" lang="en-US" altLang="ja-JP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kumimoji="1" lang="ja-JP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は歪み－光係数、</a:t>
            </a:r>
            <a:r>
              <a:rPr kumimoji="1" lang="en-US" altLang="ja-JP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</a:t>
            </a:r>
            <a:r>
              <a:rPr kumimoji="1" lang="ja-JP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はグレーティングが受ける歪みを示しています。第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kumimoji="1" lang="ja-JP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項は波長変動に対する温度の影響を表しており、</a:t>
            </a:r>
            <a:r>
              <a:rPr kumimoji="1" lang="en-US" altLang="ja-JP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kumimoji="1" lang="en-US" altLang="ja-JP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</a:t>
            </a:r>
            <a:r>
              <a:rPr kumimoji="1" lang="ja-JP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は熱膨張係数、</a:t>
            </a:r>
            <a:r>
              <a:rPr kumimoji="1" lang="en-US" altLang="ja-JP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kumimoji="1" lang="en-US" altLang="ja-JP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kumimoji="1" lang="ja-JP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は熱－光係数を示しています。つまり</a:t>
            </a:r>
            <a:r>
              <a:rPr kumimoji="1" lang="en-US" altLang="ja-JP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kumimoji="1" lang="en-US" altLang="ja-JP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kumimoji="1" lang="ja-JP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は温度による屈折率の変化、</a:t>
            </a:r>
            <a:r>
              <a:rPr kumimoji="1" lang="en-US" altLang="ja-JP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kumimoji="1" lang="en-US" altLang="ja-JP" sz="1200" kern="120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</a:t>
            </a:r>
            <a:r>
              <a:rPr kumimoji="1" lang="ja-JP" alt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は温度によるグレーティング間隔の拡大にそれぞれ相当します。</a:t>
            </a:r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Polymer waveguides 2×2µm2 in cross section</a:t>
            </a:r>
          </a:p>
          <a:p>
            <a:pPr defTabSz="907085"/>
            <a:r>
              <a:rPr kumimoji="1" lang="en-US" altLang="ja-JP" b="0" dirty="0" smtClean="0"/>
              <a:t>Optical fibers were butt coupled to the input and output</a:t>
            </a:r>
          </a:p>
          <a:p>
            <a:pPr defTabSz="907085"/>
            <a:r>
              <a:rPr kumimoji="1" lang="en-US" altLang="ja-JP" b="0" dirty="0" smtClean="0"/>
              <a:t>bus waveguide using UV curable epoxy Loctite 3526,</a:t>
            </a:r>
          </a:p>
          <a:p>
            <a:pPr defTabSz="907085"/>
            <a:r>
              <a:rPr kumimoji="1" lang="en-US" altLang="ja-JP" b="0" dirty="0" smtClean="0"/>
              <a:t>Henkel Loctite Corp., Rocky Hill, CT</a:t>
            </a:r>
          </a:p>
          <a:p>
            <a:pPr defTabSz="907085"/>
            <a:endParaRPr kumimoji="1" lang="en-US" altLang="ja-JP" b="0" dirty="0" smtClean="0"/>
          </a:p>
          <a:p>
            <a:pPr defTabSz="907085"/>
            <a:r>
              <a:rPr kumimoji="1" lang="ja-JP" altLang="en-US" b="0" dirty="0" smtClean="0"/>
              <a:t>異方性の</a:t>
            </a:r>
            <a:r>
              <a:rPr kumimoji="1" lang="ja-JP" altLang="en-US" b="0" smtClean="0"/>
              <a:t>変化　複屈折率</a:t>
            </a:r>
            <a:endParaRPr kumimoji="1" lang="en-US" altLang="ja-JP" b="0" dirty="0" smtClean="0"/>
          </a:p>
          <a:p>
            <a:pPr defTabSz="907085"/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Polymer waveguides 2×2µm2 in cross section</a:t>
            </a:r>
          </a:p>
          <a:p>
            <a:pPr defTabSz="907085"/>
            <a:r>
              <a:rPr kumimoji="1" lang="en-US" altLang="ja-JP" b="0" dirty="0" smtClean="0"/>
              <a:t>Optical fibers were butt coupled to the input and output</a:t>
            </a:r>
          </a:p>
          <a:p>
            <a:pPr defTabSz="907085"/>
            <a:r>
              <a:rPr kumimoji="1" lang="en-US" altLang="ja-JP" b="0" dirty="0" smtClean="0"/>
              <a:t>bus waveguide using UV curable epoxy Loctite 3526,</a:t>
            </a:r>
          </a:p>
          <a:p>
            <a:pPr defTabSz="907085"/>
            <a:r>
              <a:rPr kumimoji="1" lang="en-US" altLang="ja-JP" b="0" dirty="0" smtClean="0"/>
              <a:t>Henkel Loctite Corp., Rocky Hill, CT</a:t>
            </a:r>
          </a:p>
          <a:p>
            <a:pPr defTabSz="907085"/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Polymer waveguides 2×2µm2 in cross section</a:t>
            </a:r>
          </a:p>
          <a:p>
            <a:pPr defTabSz="907085"/>
            <a:r>
              <a:rPr kumimoji="1" lang="en-US" altLang="ja-JP" b="0" dirty="0" smtClean="0"/>
              <a:t>Optical fibers were butt coupled to the input and output</a:t>
            </a:r>
          </a:p>
          <a:p>
            <a:pPr defTabSz="907085"/>
            <a:r>
              <a:rPr kumimoji="1" lang="en-US" altLang="ja-JP" b="0" dirty="0" smtClean="0"/>
              <a:t>bus waveguide using UV curable epoxy Loctite 3526,</a:t>
            </a:r>
          </a:p>
          <a:p>
            <a:pPr defTabSz="907085"/>
            <a:r>
              <a:rPr kumimoji="1" lang="en-US" altLang="ja-JP" b="0" dirty="0" smtClean="0"/>
              <a:t>Henkel Loctite Corp., Rocky Hill, CT</a:t>
            </a:r>
          </a:p>
          <a:p>
            <a:pPr defTabSz="907085"/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Polymer waveguides 2×2µm2 in cross section</a:t>
            </a:r>
          </a:p>
          <a:p>
            <a:pPr defTabSz="907085"/>
            <a:r>
              <a:rPr kumimoji="1" lang="en-US" altLang="ja-JP" b="0" dirty="0" smtClean="0"/>
              <a:t>Optical fibers were butt coupled to the input and output</a:t>
            </a:r>
          </a:p>
          <a:p>
            <a:pPr defTabSz="907085"/>
            <a:r>
              <a:rPr kumimoji="1" lang="en-US" altLang="ja-JP" b="0" dirty="0" smtClean="0"/>
              <a:t>bus waveguide using UV curable epoxy Loctite 3526,</a:t>
            </a:r>
          </a:p>
          <a:p>
            <a:pPr defTabSz="907085"/>
            <a:r>
              <a:rPr kumimoji="1" lang="en-US" altLang="ja-JP" b="0" dirty="0" smtClean="0"/>
              <a:t>Henkel Loctite Corp., Rocky Hill, CT</a:t>
            </a:r>
          </a:p>
          <a:p>
            <a:pPr defTabSz="907085"/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2049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73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AEF48D-AEE9-EA4C-B8EA-5DF7E963032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D69999-0293-2A49-A8B6-CEC7BDB09A26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B62B53-F176-C845-835E-5C6710E987DC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742950" y="609600"/>
            <a:ext cx="84201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 smtClean="0"/>
            </a:lvl1pPr>
          </a:lstStyle>
          <a:p>
            <a:fld id="{3A2109B5-A92A-1444-A4C6-C79D4EFD3AEA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66A1D9-7AED-EB42-BC41-C7F36AB2122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787E38-693A-6743-8DAB-B75ACEEB060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370BEB-AF22-0A45-B438-75B028E4A28F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589BB8-1DF4-D04C-A52F-987061ADF21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9A106F0-3CB3-8B40-8B96-B95372B3FF8B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473CA8-F4FF-8B4A-8631-07BFAC0C8047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E63AA4-4445-B54F-88F2-0B67D87A70B6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3A83B26-092C-0949-9333-9CC7E4599059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E08E014E-CFBD-7D48-8759-1008BF7E64F7}" type="slidenum">
              <a:rPr lang="en-US" altLang="ja-JP"/>
              <a:pPr/>
              <a:t>‹#›</a:t>
            </a:fld>
            <a:endParaRPr lang="en-US" altLang="ja-JP" dirty="0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0"/>
            <a:ext cx="9891713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 dirty="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0"/>
            <a:ext cx="290941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43600" y="0"/>
            <a:ext cx="39624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463031"/>
            <a:ext cx="9903258" cy="1470025"/>
          </a:xfrm>
        </p:spPr>
        <p:txBody>
          <a:bodyPr/>
          <a:lstStyle/>
          <a:p>
            <a:r>
              <a:rPr lang="en-US" altLang="ja-JP" sz="5400" dirty="0" smtClean="0"/>
              <a:t>Optical fiber strain sensor</a:t>
            </a:r>
            <a:br>
              <a:rPr lang="en-US" altLang="ja-JP" sz="5400" dirty="0" smtClean="0"/>
            </a:br>
            <a:r>
              <a:rPr lang="en-US" altLang="ja-JP" sz="5400" dirty="0" smtClean="0"/>
              <a:t>homework</a:t>
            </a:r>
            <a:br>
              <a:rPr lang="en-US" altLang="ja-JP" sz="54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ja-JP" sz="3200" dirty="0"/>
              <a:t/>
            </a:r>
            <a:br>
              <a:rPr lang="ja-JP" altLang="ja-JP" sz="3200" dirty="0"/>
            </a:br>
            <a:r>
              <a:rPr lang="ja-JP" altLang="ja-JP" sz="4000" dirty="0"/>
              <a:t/>
            </a:r>
            <a:br>
              <a:rPr lang="ja-JP" altLang="ja-JP" sz="4000" dirty="0"/>
            </a:b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96616" y="3645024"/>
            <a:ext cx="6934200" cy="1752600"/>
          </a:xfrm>
        </p:spPr>
        <p:txBody>
          <a:bodyPr/>
          <a:lstStyle/>
          <a:p>
            <a:r>
              <a:rPr lang="en-US" altLang="ja-JP" sz="4800" dirty="0" smtClean="0"/>
              <a:t>Journal seminar</a:t>
            </a:r>
            <a:r>
              <a:rPr lang="ja-JP" altLang="en-US" sz="4800" dirty="0" smtClean="0"/>
              <a:t>　</a:t>
            </a:r>
            <a:endParaRPr lang="en-US" altLang="ja-JP" sz="4800" dirty="0" smtClean="0"/>
          </a:p>
          <a:p>
            <a:r>
              <a:rPr lang="en-US" altLang="ja-JP" sz="4800" dirty="0" smtClean="0"/>
              <a:t>2015/8/10</a:t>
            </a:r>
          </a:p>
          <a:p>
            <a:r>
              <a:rPr lang="en-US" altLang="ja-JP" sz="4800" dirty="0" smtClean="0"/>
              <a:t>M2 Takashi Ogura</a:t>
            </a:r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8246618"/>
      </p:ext>
    </p:extLst>
  </p:cSld>
  <p:clrMapOvr>
    <a:masterClrMapping/>
  </p:clrMapOvr>
  <p:transition advTm="998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094" y="341784"/>
            <a:ext cx="8915400" cy="1143000"/>
          </a:xfrm>
        </p:spPr>
        <p:txBody>
          <a:bodyPr/>
          <a:lstStyle/>
          <a:p>
            <a:r>
              <a:rPr kumimoji="1" lang="en-US" altLang="ja-JP" dirty="0" err="1" smtClean="0"/>
              <a:t>Principle&amp;Setup</a:t>
            </a:r>
            <a:endParaRPr kumimoji="1" lang="ja-JP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498" y="1589234"/>
            <a:ext cx="5458054" cy="52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735817" cy="331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7754" y="4919008"/>
            <a:ext cx="4953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the laser cavity was about 11 m,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to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rep of 18.8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resonator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about 11 m, corresponding to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FSR of 19 MHz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Two </a:t>
            </a:r>
            <a:r>
              <a:rPr lang="en-US" altLang="ja-JP" dirty="0"/>
              <a:t>sections of optical fibers of</a:t>
            </a:r>
          </a:p>
          <a:p>
            <a:r>
              <a:rPr lang="en-US" altLang="ja-JP" dirty="0"/>
              <a:t>about 5 m as sensing </a:t>
            </a:r>
            <a:r>
              <a:rPr lang="en-US" altLang="ja-JP" dirty="0" smtClean="0"/>
              <a:t>heads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178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906000" cy="1143000"/>
          </a:xfrm>
        </p:spPr>
        <p:txBody>
          <a:bodyPr/>
          <a:lstStyle/>
          <a:p>
            <a:r>
              <a:rPr kumimoji="1" lang="en-US" altLang="ja-JP" dirty="0" smtClean="0"/>
              <a:t>Experimental results</a:t>
            </a:r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0" y="1219200"/>
            <a:ext cx="9906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endParaRPr lang="en-US" altLang="ja-JP" sz="2800" dirty="0" smtClean="0"/>
          </a:p>
          <a:p>
            <a:endParaRPr lang="ja-JP" altLang="en-US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2620" y="1157365"/>
            <a:ext cx="6840760" cy="5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8857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-7640" y="1628800"/>
            <a:ext cx="982799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Naoya</a:t>
            </a:r>
            <a:r>
              <a:rPr lang="en-US" dirty="0" smtClean="0"/>
              <a:t>, </a:t>
            </a:r>
            <a:r>
              <a:rPr lang="en-US" dirty="0" err="1" smtClean="0"/>
              <a:t>Kuse</a:t>
            </a:r>
            <a:r>
              <a:rPr lang="en-US" dirty="0" smtClean="0"/>
              <a:t>, Akira Ozawa, and </a:t>
            </a:r>
            <a:r>
              <a:rPr lang="en-US" dirty="0" err="1" smtClean="0"/>
              <a:t>Yohei</a:t>
            </a:r>
            <a:r>
              <a:rPr lang="en-US" dirty="0" smtClean="0"/>
              <a:t> </a:t>
            </a:r>
            <a:r>
              <a:rPr lang="en-US" dirty="0" err="1" smtClean="0"/>
              <a:t>Kobayash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i</a:t>
            </a:r>
            <a:endParaRPr lang="en-US" dirty="0" smtClean="0"/>
          </a:p>
          <a:p>
            <a:pPr marL="0" indent="0" algn="ctr">
              <a:buNone/>
            </a:pPr>
            <a:r>
              <a:rPr lang="en-US" altLang="ja-JP" sz="4000" dirty="0" smtClean="0"/>
              <a:t>“Static </a:t>
            </a:r>
            <a:r>
              <a:rPr lang="en-US" altLang="ja-JP" sz="4000" dirty="0"/>
              <a:t>FBG strain sensor with high</a:t>
            </a:r>
          </a:p>
          <a:p>
            <a:pPr algn="ctr">
              <a:buNone/>
            </a:pPr>
            <a:r>
              <a:rPr lang="en-US" altLang="ja-JP" sz="4000" dirty="0"/>
              <a:t>	resolution and large dynamic range by</a:t>
            </a:r>
          </a:p>
          <a:p>
            <a:pPr algn="ctr">
              <a:buNone/>
            </a:pPr>
            <a:r>
              <a:rPr lang="en-US" altLang="ja-JP" sz="4000" dirty="0"/>
              <a:t>	dual-comb spectroscopy</a:t>
            </a:r>
            <a:r>
              <a:rPr lang="en-US" altLang="ja-JP" sz="4000" dirty="0" smtClean="0"/>
              <a:t>”</a:t>
            </a:r>
          </a:p>
          <a:p>
            <a:pPr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en-US" altLang="ja-JP" dirty="0"/>
              <a:t> Opt.  Express. </a:t>
            </a:r>
            <a:r>
              <a:rPr lang="en-US" altLang="ja-JP" b="1" dirty="0"/>
              <a:t>21</a:t>
            </a:r>
            <a:r>
              <a:rPr lang="en-US" altLang="ja-JP" dirty="0"/>
              <a:t>, 9(2013)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7570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1784"/>
            <a:ext cx="9906000" cy="1143000"/>
          </a:xfrm>
        </p:spPr>
        <p:txBody>
          <a:bodyPr/>
          <a:lstStyle/>
          <a:p>
            <a:r>
              <a:rPr kumimoji="1" lang="en-US" altLang="ja-JP" dirty="0" smtClean="0"/>
              <a:t>Principle</a:t>
            </a:r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-2971800" y="6317940"/>
            <a:ext cx="84863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marL="457200" indent="-457200"/>
            <a:endParaRPr lang="en-US" altLang="ja-JP" sz="2000" b="1" dirty="0" smtClean="0"/>
          </a:p>
        </p:txBody>
      </p:sp>
      <p:pic>
        <p:nvPicPr>
          <p:cNvPr id="3" name="図 2" descr="oe-21-9-11141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966" t="15559" r="22587" b="7041"/>
          <a:stretch/>
        </p:blipFill>
        <p:spPr>
          <a:xfrm>
            <a:off x="1640632" y="1216311"/>
            <a:ext cx="6767424" cy="565756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1892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1784"/>
            <a:ext cx="9906000" cy="1143000"/>
          </a:xfrm>
        </p:spPr>
        <p:txBody>
          <a:bodyPr/>
          <a:lstStyle/>
          <a:p>
            <a:r>
              <a:rPr kumimoji="1" lang="en-US" altLang="ja-JP" dirty="0" smtClean="0"/>
              <a:t>Experimental setup</a:t>
            </a:r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-2971800" y="6317940"/>
            <a:ext cx="84863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marL="457200" indent="-457200"/>
            <a:endParaRPr lang="en-US" altLang="ja-JP" sz="2000" b="1" dirty="0" smtClean="0"/>
          </a:p>
        </p:txBody>
      </p:sp>
      <p:pic>
        <p:nvPicPr>
          <p:cNvPr id="3" name="図 2" descr="oe-21-9-11141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762" t="31114" r="9999" b="12596"/>
          <a:stretch/>
        </p:blipFill>
        <p:spPr>
          <a:xfrm>
            <a:off x="-18760" y="1700808"/>
            <a:ext cx="9842359" cy="381642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657600" y="1194137"/>
            <a:ext cx="4953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frequency 290.4THz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bandwidth is 500MHz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 band width is 400GHz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右矢印 5"/>
          <p:cNvSpPr/>
          <p:nvPr/>
        </p:nvSpPr>
        <p:spPr bwMode="auto">
          <a:xfrm rot="7198993">
            <a:off x="4677347" y="2246471"/>
            <a:ext cx="417944" cy="48463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1892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52400"/>
            <a:ext cx="9906000" cy="1143000"/>
          </a:xfrm>
        </p:spPr>
        <p:txBody>
          <a:bodyPr/>
          <a:lstStyle/>
          <a:p>
            <a:r>
              <a:rPr lang="en-US" altLang="ja-JP" dirty="0" smtClean="0"/>
              <a:t>Experimental results</a:t>
            </a:r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-2971800" y="6317940"/>
            <a:ext cx="84863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marL="457200" indent="-457200"/>
            <a:endParaRPr lang="en-US" altLang="ja-JP" sz="2000" b="1" dirty="0" smtClean="0"/>
          </a:p>
        </p:txBody>
      </p:sp>
      <p:pic>
        <p:nvPicPr>
          <p:cNvPr id="3" name="図 2" descr="oe-21-9-11141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763" t="17410" r="8952" b="9263"/>
          <a:stretch/>
        </p:blipFill>
        <p:spPr>
          <a:xfrm>
            <a:off x="-29734" y="1484784"/>
            <a:ext cx="9962197" cy="496855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1892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52400"/>
            <a:ext cx="9906000" cy="1143000"/>
          </a:xfrm>
        </p:spPr>
        <p:txBody>
          <a:bodyPr/>
          <a:lstStyle/>
          <a:p>
            <a:r>
              <a:rPr lang="en-US" altLang="ja-JP" dirty="0" smtClean="0"/>
              <a:t>Experimental results</a:t>
            </a:r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-2971800" y="6317940"/>
            <a:ext cx="84863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marL="457200" indent="-457200"/>
            <a:endParaRPr lang="en-US" altLang="ja-JP" sz="2000" b="1" dirty="0" smtClean="0"/>
          </a:p>
        </p:txBody>
      </p:sp>
      <p:pic>
        <p:nvPicPr>
          <p:cNvPr id="4" name="図 3" descr="oe-21-9-11141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503" t="22595" r="7902" b="6671"/>
          <a:stretch/>
        </p:blipFill>
        <p:spPr>
          <a:xfrm>
            <a:off x="0" y="1295400"/>
            <a:ext cx="9978678" cy="467139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1942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52400"/>
            <a:ext cx="9906000" cy="1143000"/>
          </a:xfrm>
        </p:spPr>
        <p:txBody>
          <a:bodyPr/>
          <a:lstStyle/>
          <a:p>
            <a:r>
              <a:rPr lang="en-US" altLang="ja-JP" dirty="0" smtClean="0"/>
              <a:t>Experimental results</a:t>
            </a:r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-2971800" y="6317940"/>
            <a:ext cx="84863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marL="457200" indent="-457200"/>
            <a:endParaRPr lang="en-US" altLang="ja-JP" sz="2000" b="1" dirty="0" smtClean="0"/>
          </a:p>
        </p:txBody>
      </p:sp>
      <p:pic>
        <p:nvPicPr>
          <p:cNvPr id="6" name="図 5" descr="スクリーンショット（2015-07-31 10.33.25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" y="4724400"/>
            <a:ext cx="9366250" cy="1905000"/>
          </a:xfrm>
          <a:prstGeom prst="rect">
            <a:avLst/>
          </a:prstGeom>
        </p:spPr>
      </p:pic>
      <p:pic>
        <p:nvPicPr>
          <p:cNvPr id="7" name="図 6" descr="スクリーンショット（2015-07-31 10.35.14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00200"/>
            <a:ext cx="4840536" cy="2819400"/>
          </a:xfrm>
          <a:prstGeom prst="rect">
            <a:avLst/>
          </a:prstGeom>
        </p:spPr>
      </p:pic>
      <p:pic>
        <p:nvPicPr>
          <p:cNvPr id="9" name="図 8" descr="oe-21-9-11141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503" t="22595" r="53626" b="27791"/>
          <a:stretch/>
        </p:blipFill>
        <p:spPr>
          <a:xfrm>
            <a:off x="5029200" y="1371600"/>
            <a:ext cx="4648200" cy="3276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1942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1784"/>
            <a:ext cx="9906000" cy="1143000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4"/>
          <p:cNvSpPr>
            <a:spLocks noGrp="1"/>
          </p:cNvSpPr>
          <p:nvPr>
            <p:ph idx="1"/>
          </p:nvPr>
        </p:nvSpPr>
        <p:spPr>
          <a:xfrm>
            <a:off x="0" y="1772816"/>
            <a:ext cx="10082336" cy="2988332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ja-JP" sz="2800" b="1" dirty="0" smtClean="0"/>
              <a:t>They </a:t>
            </a:r>
            <a:r>
              <a:rPr lang="en-US" altLang="ja-JP" sz="2800" b="1" dirty="0"/>
              <a:t>have demonstrated a quasi-static FBG strain sensor with 34 </a:t>
            </a:r>
            <a:r>
              <a:rPr lang="en-US" altLang="ja-JP" sz="2800" b="1" dirty="0" err="1"/>
              <a:t>nε</a:t>
            </a:r>
            <a:r>
              <a:rPr lang="en-US" altLang="ja-JP" sz="2800" b="1" dirty="0"/>
              <a:t> -resolution and 1-THz </a:t>
            </a:r>
            <a:r>
              <a:rPr lang="en-US" altLang="ja-JP" sz="2800" b="1" dirty="0" err="1" smtClean="0"/>
              <a:t>bandwidthby</a:t>
            </a:r>
            <a:r>
              <a:rPr lang="en-US" altLang="ja-JP" sz="2800" b="1" dirty="0" smtClean="0"/>
              <a:t> </a:t>
            </a:r>
            <a:r>
              <a:rPr lang="en-US" altLang="ja-JP" sz="2800" b="1" dirty="0"/>
              <a:t>dual-comb spectroscopy. This high-resolution, broad-bandwidth FBG sensor has </a:t>
            </a:r>
            <a:r>
              <a:rPr lang="en-US" altLang="ja-JP" sz="2800" b="1" dirty="0" err="1" smtClean="0"/>
              <a:t>apotential</a:t>
            </a:r>
            <a:r>
              <a:rPr lang="en-US" altLang="ja-JP" sz="2800" b="1" dirty="0" smtClean="0"/>
              <a:t> </a:t>
            </a:r>
            <a:r>
              <a:rPr lang="en-US" altLang="ja-JP" sz="2800" b="1" dirty="0"/>
              <a:t>as a tool for geophysics applications.</a:t>
            </a:r>
            <a:endParaRPr lang="en-US" altLang="ja-JP" sz="2800" b="1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3901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2950" y="485800"/>
            <a:ext cx="8420100" cy="1143000"/>
          </a:xfrm>
        </p:spPr>
        <p:txBody>
          <a:bodyPr/>
          <a:lstStyle/>
          <a:p>
            <a:r>
              <a:rPr kumimoji="1" lang="en-US" altLang="ja-JP" dirty="0" err="1" smtClean="0"/>
              <a:t>Intoroduction</a:t>
            </a:r>
            <a:endParaRPr kumimoji="1" lang="ja-JP" altLang="en-US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-7640" y="1712020"/>
            <a:ext cx="9827994" cy="157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dirty="0" smtClean="0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-76200" y="1066800"/>
            <a:ext cx="1013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400" dirty="0"/>
              <a:t>Ultrasound is frequently used in </a:t>
            </a:r>
            <a:r>
              <a:rPr lang="en-US" altLang="ja-JP" sz="2400" dirty="0" err="1" smtClean="0"/>
              <a:t>bioimaging</a:t>
            </a:r>
            <a:r>
              <a:rPr lang="en-US" altLang="ja-JP" sz="2400" dirty="0" smtClean="0"/>
              <a:t> </a:t>
            </a:r>
            <a:endParaRPr lang="ja-JP" altLang="en-US" sz="2400" b="1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1295400" y="3501008"/>
            <a:ext cx="7185992" cy="21970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r>
              <a:rPr lang="en-US" altLang="ja-JP" sz="2400" dirty="0" smtClean="0"/>
              <a:t>□Problem</a:t>
            </a:r>
          </a:p>
          <a:p>
            <a:pPr algn="l"/>
            <a:r>
              <a:rPr lang="en-US" altLang="ja-JP" sz="2400" dirty="0"/>
              <a:t>when the ultrasound frequency is increased,</a:t>
            </a:r>
          </a:p>
          <a:p>
            <a:pPr algn="l"/>
            <a:r>
              <a:rPr lang="en-US" altLang="ja-JP" sz="2400" dirty="0"/>
              <a:t>the size of the hydrophone needs to be decreased. With the sensing element </a:t>
            </a:r>
            <a:r>
              <a:rPr lang="en-US" altLang="ja-JP" sz="2400" dirty="0" smtClean="0"/>
              <a:t>smaller than </a:t>
            </a:r>
            <a:r>
              <a:rPr lang="en-US" altLang="ja-JP" sz="2400" dirty="0" err="1" smtClean="0"/>
              <a:t>afraction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of 1 mm, the sensitivity diminishes significantly.</a:t>
            </a:r>
            <a:endParaRPr lang="en-US" altLang="ja-JP" sz="2400" dirty="0" smtClean="0"/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0" y="5715000"/>
            <a:ext cx="9906000" cy="11430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r>
              <a:rPr lang="en-US" altLang="ja-JP" sz="2400" b="1" dirty="0" smtClean="0"/>
              <a:t>In this letter</a:t>
            </a:r>
          </a:p>
          <a:p>
            <a:r>
              <a:rPr lang="ja-JP" altLang="en-US" sz="2400" b="1" dirty="0" smtClean="0"/>
              <a:t>・</a:t>
            </a:r>
            <a:r>
              <a:rPr lang="en-US" altLang="ja-JP" sz="2400" dirty="0"/>
              <a:t>novel fiber-optic hydrophone with a </a:t>
            </a:r>
            <a:r>
              <a:rPr lang="en-US" altLang="ja-JP" sz="2400" dirty="0" smtClean="0">
                <a:solidFill>
                  <a:srgbClr val="FF0000"/>
                </a:solidFill>
              </a:rPr>
              <a:t>dual polarization </a:t>
            </a:r>
            <a:r>
              <a:rPr lang="en-US" altLang="ja-JP" sz="2400" dirty="0">
                <a:solidFill>
                  <a:srgbClr val="FF0000"/>
                </a:solidFill>
              </a:rPr>
              <a:t>distributed Bragg reflector (DBR) fiber laser </a:t>
            </a:r>
            <a:r>
              <a:rPr lang="en-US" altLang="ja-JP" sz="2400" dirty="0"/>
              <a:t>as the sensing element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166192" y="1981200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endParaRPr lang="en-US" altLang="ja-JP" sz="2400" dirty="0" smtClean="0"/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1447800" y="1905000"/>
            <a:ext cx="67056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r>
              <a:rPr lang="ja-JP" altLang="en-US" sz="2400" dirty="0" smtClean="0"/>
              <a:t>・</a:t>
            </a:r>
            <a:r>
              <a:rPr lang="en-US" altLang="ja-JP" sz="2400" dirty="0"/>
              <a:t>clinical </a:t>
            </a:r>
            <a:r>
              <a:rPr lang="en-US" altLang="ja-JP" sz="2400" dirty="0" smtClean="0"/>
              <a:t>imaging</a:t>
            </a:r>
          </a:p>
          <a:p>
            <a:pPr algn="l"/>
            <a:r>
              <a:rPr lang="ja-JP" altLang="en-US" sz="2400" dirty="0" smtClean="0"/>
              <a:t>・</a:t>
            </a:r>
            <a:r>
              <a:rPr lang="en-US" altLang="ja-JP" sz="2400" dirty="0" smtClean="0"/>
              <a:t>cardiology</a:t>
            </a:r>
          </a:p>
          <a:p>
            <a:pPr algn="l"/>
            <a:r>
              <a:rPr lang="ja-JP" altLang="en-US" sz="2400" dirty="0" smtClean="0"/>
              <a:t>・</a:t>
            </a:r>
            <a:r>
              <a:rPr lang="en-US" altLang="ja-JP" sz="2400" dirty="0" smtClean="0"/>
              <a:t>obstetrics</a:t>
            </a:r>
            <a:r>
              <a:rPr lang="en-US" altLang="ja-JP" sz="2400" dirty="0"/>
              <a:t>, and gynecology</a:t>
            </a:r>
            <a:endParaRPr lang="en-US" altLang="ja-JP" sz="2400" dirty="0" smtClean="0"/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0" y="3352800"/>
            <a:ext cx="1013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endParaRPr lang="ja-JP" altLang="en-US" sz="2400" b="1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 bwMode="auto">
          <a:xfrm>
            <a:off x="247650" y="2780928"/>
            <a:ext cx="963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r>
              <a:rPr lang="en-US" altLang="ja-JP" sz="2400" b="1" dirty="0" smtClean="0"/>
              <a:t>PVDF hydrophones </a:t>
            </a:r>
            <a:r>
              <a:rPr lang="en-US" altLang="ja-JP" sz="2400" b="1" dirty="0"/>
              <a:t>have been widely used in </a:t>
            </a:r>
            <a:r>
              <a:rPr lang="en-US" altLang="ja-JP" sz="2400" b="1" dirty="0" smtClean="0"/>
              <a:t>medical</a:t>
            </a:r>
            <a:r>
              <a:rPr lang="ja-JP" altLang="en-US" sz="2400" b="1" dirty="0"/>
              <a:t> </a:t>
            </a:r>
            <a:r>
              <a:rPr lang="en-US" altLang="ja-JP" sz="2400" b="1" dirty="0" smtClean="0"/>
              <a:t>ultrasound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6405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2950" y="1124744"/>
            <a:ext cx="8420100" cy="604867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Sien</a:t>
            </a:r>
            <a:r>
              <a:rPr lang="en-US" sz="2400" dirty="0"/>
              <a:t>-Ting </a:t>
            </a:r>
            <a:r>
              <a:rPr lang="en-US" sz="2400" dirty="0" smtClean="0"/>
              <a:t>Lau, </a:t>
            </a:r>
            <a:r>
              <a:rPr lang="en-US" sz="2400" i="1" dirty="0" smtClean="0"/>
              <a:t>et al</a:t>
            </a:r>
            <a:r>
              <a:rPr lang="en-US" sz="2400" dirty="0" smtClean="0"/>
              <a:t>. “Characterization </a:t>
            </a:r>
            <a:r>
              <a:rPr lang="en-US" sz="2400" dirty="0"/>
              <a:t>of a 40-MHz Focused Transducer with a </a:t>
            </a:r>
            <a:r>
              <a:rPr lang="en-US" sz="2400" dirty="0" smtClean="0"/>
              <a:t>Fiber Grating </a:t>
            </a:r>
            <a:r>
              <a:rPr lang="en-US" sz="2400" dirty="0"/>
              <a:t>Laser Hydrophone” IEEE Trans </a:t>
            </a:r>
            <a:r>
              <a:rPr lang="en-US" sz="2400" dirty="0" err="1"/>
              <a:t>Ultrason</a:t>
            </a:r>
            <a:r>
              <a:rPr lang="en-US" sz="2400" dirty="0"/>
              <a:t> </a:t>
            </a:r>
            <a:r>
              <a:rPr lang="en-US" sz="2400" dirty="0" err="1"/>
              <a:t>Ferroelectr</a:t>
            </a:r>
            <a:r>
              <a:rPr lang="en-US" sz="2400" dirty="0"/>
              <a:t> </a:t>
            </a:r>
            <a:r>
              <a:rPr lang="en-US" sz="2400" dirty="0" err="1"/>
              <a:t>Freq</a:t>
            </a:r>
            <a:r>
              <a:rPr lang="en-US" sz="2400" dirty="0"/>
              <a:t> Control</a:t>
            </a:r>
            <a:r>
              <a:rPr lang="en-US" sz="2400" dirty="0" smtClean="0"/>
              <a:t>. </a:t>
            </a:r>
            <a:r>
              <a:rPr lang="en-US" sz="2400" b="1" dirty="0" smtClean="0"/>
              <a:t>55</a:t>
            </a:r>
            <a:r>
              <a:rPr lang="ja-JP" altLang="en-US" sz="2400" dirty="0" err="1" smtClean="0"/>
              <a:t>，</a:t>
            </a:r>
            <a:r>
              <a:rPr lang="en-US" sz="2400" dirty="0" smtClean="0"/>
              <a:t>2714–2718 (2008)</a:t>
            </a:r>
          </a:p>
          <a:p>
            <a:pPr marL="457200" indent="-457200">
              <a:buFont typeface="+mj-lt"/>
              <a:buAutoNum type="arabicPeriod"/>
            </a:pPr>
            <a:endParaRPr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Liang </a:t>
            </a:r>
            <a:r>
              <a:rPr lang="en-US" sz="2400" dirty="0" smtClean="0"/>
              <a:t>Zhang</a:t>
            </a:r>
            <a:r>
              <a:rPr lang="en-US" altLang="ja-JP" sz="2400" dirty="0" smtClean="0"/>
              <a:t>, </a:t>
            </a:r>
            <a:r>
              <a:rPr lang="en-US" altLang="ja-JP" sz="2400" i="1" dirty="0"/>
              <a:t>et al</a:t>
            </a:r>
            <a:r>
              <a:rPr lang="en-US" altLang="ja-JP" sz="2400" dirty="0"/>
              <a:t>. </a:t>
            </a:r>
            <a:r>
              <a:rPr lang="en-US" sz="2400" dirty="0"/>
              <a:t>“Optical fiber strain sensor using fiber resonator </a:t>
            </a:r>
            <a:r>
              <a:rPr lang="en-US" sz="2400" dirty="0" smtClean="0"/>
              <a:t>based on </a:t>
            </a:r>
            <a:r>
              <a:rPr lang="en-US" sz="2400" dirty="0"/>
              <a:t>frequency comb Vernier spectroscopy” </a:t>
            </a:r>
            <a:r>
              <a:rPr lang="en-US" sz="2400" dirty="0" smtClean="0"/>
              <a:t>Opt. </a:t>
            </a:r>
            <a:r>
              <a:rPr lang="en-US" sz="2400" dirty="0" err="1" smtClean="0"/>
              <a:t>Lett</a:t>
            </a:r>
            <a:r>
              <a:rPr lang="en-US" sz="2400" dirty="0" smtClean="0"/>
              <a:t>. </a:t>
            </a:r>
            <a:r>
              <a:rPr lang="en-US" sz="2400" b="1" dirty="0" smtClean="0"/>
              <a:t>37</a:t>
            </a:r>
            <a:r>
              <a:rPr lang="en-US" sz="2400" dirty="0" smtClean="0"/>
              <a:t>, 13 (2012)</a:t>
            </a:r>
            <a:r>
              <a:rPr lang="ja-JP" altLang="en-US" sz="2400" dirty="0" smtClean="0"/>
              <a:t> </a:t>
            </a: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 smtClean="0"/>
          </a:p>
          <a:p>
            <a:pPr>
              <a:buNone/>
            </a:pPr>
            <a:r>
              <a:rPr lang="en-US" sz="2400" dirty="0" smtClean="0"/>
              <a:t>3.  </a:t>
            </a:r>
            <a:r>
              <a:rPr lang="en-US" sz="2400" dirty="0" err="1" smtClean="0"/>
              <a:t>Naoya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Kuse</a:t>
            </a:r>
            <a:r>
              <a:rPr lang="en-US" altLang="ja-JP" sz="2400" dirty="0" smtClean="0"/>
              <a:t>, </a:t>
            </a:r>
            <a:r>
              <a:rPr lang="en-US" altLang="ja-JP" sz="2400" i="1" dirty="0"/>
              <a:t>et al</a:t>
            </a:r>
            <a:r>
              <a:rPr lang="en-US" altLang="ja-JP" sz="2400" dirty="0"/>
              <a:t>. </a:t>
            </a:r>
            <a:r>
              <a:rPr lang="en-US" sz="2400" dirty="0" smtClean="0"/>
              <a:t>“Static FBG strain sensor with high</a:t>
            </a:r>
          </a:p>
          <a:p>
            <a:pPr>
              <a:buNone/>
            </a:pPr>
            <a:r>
              <a:rPr lang="en-US" sz="2400" dirty="0" smtClean="0"/>
              <a:t>	resolution </a:t>
            </a:r>
            <a:r>
              <a:rPr lang="en-US" sz="2400" dirty="0"/>
              <a:t>and large dynamic range by</a:t>
            </a:r>
          </a:p>
          <a:p>
            <a:pPr>
              <a:buNone/>
            </a:pPr>
            <a:r>
              <a:rPr lang="en-US" sz="2400" dirty="0" smtClean="0"/>
              <a:t>	dual-comb </a:t>
            </a:r>
            <a:r>
              <a:rPr lang="en-US" sz="2400" dirty="0"/>
              <a:t>spectroscopy”  </a:t>
            </a:r>
            <a:r>
              <a:rPr lang="en-US" sz="2400" dirty="0" smtClean="0"/>
              <a:t>Opt.  Express. </a:t>
            </a:r>
            <a:r>
              <a:rPr lang="en-US" sz="2400" b="1" dirty="0" smtClean="0"/>
              <a:t>21</a:t>
            </a:r>
            <a:r>
              <a:rPr lang="en-US" sz="2400" dirty="0" smtClean="0"/>
              <a:t>, 9(2013)</a:t>
            </a:r>
            <a:endParaRPr lang="ja-JP" altLang="en-US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988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-7640" y="836712"/>
            <a:ext cx="982799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 err="1"/>
              <a:t>Sien</a:t>
            </a:r>
            <a:r>
              <a:rPr lang="en-US" altLang="ja-JP" sz="2800" dirty="0"/>
              <a:t>-Ting </a:t>
            </a:r>
            <a:r>
              <a:rPr lang="en-US" altLang="ja-JP" sz="2800" dirty="0" smtClean="0"/>
              <a:t>Lau, Li-Yang Shao, Helen Lai-</a:t>
            </a:r>
            <a:r>
              <a:rPr lang="en-US" altLang="ja-JP" sz="2800" dirty="0" err="1" smtClean="0"/>
              <a:t>Wa</a:t>
            </a:r>
            <a:r>
              <a:rPr lang="en-US" altLang="ja-JP" sz="2800" dirty="0" smtClean="0"/>
              <a:t> Chen,</a:t>
            </a:r>
          </a:p>
          <a:p>
            <a:pPr marL="0" indent="0" algn="ctr">
              <a:buNone/>
            </a:pPr>
            <a:r>
              <a:rPr lang="en-US" altLang="ja-JP" sz="2800" dirty="0" err="1" smtClean="0"/>
              <a:t>Hwa</a:t>
            </a:r>
            <a:r>
              <a:rPr lang="en-US" altLang="ja-JP" sz="2800" dirty="0" smtClean="0"/>
              <a:t>-Yaw Tam, Chang-Hong Hu, </a:t>
            </a:r>
            <a:r>
              <a:rPr lang="en-US" altLang="ja-JP" sz="2800" dirty="0" err="1" smtClean="0"/>
              <a:t>Hyung</a:t>
            </a:r>
            <a:r>
              <a:rPr lang="en-US" altLang="ja-JP" sz="2800" dirty="0" smtClean="0"/>
              <a:t>-Ham Kim,</a:t>
            </a:r>
          </a:p>
          <a:p>
            <a:pPr marL="0" indent="0" algn="ctr">
              <a:buNone/>
            </a:pPr>
            <a:r>
              <a:rPr lang="en-US" altLang="ja-JP" sz="2800" dirty="0" err="1" smtClean="0"/>
              <a:t>Ruibin</a:t>
            </a:r>
            <a:r>
              <a:rPr lang="en-US" altLang="ja-JP" sz="2800" dirty="0" smtClean="0"/>
              <a:t> Liu, </a:t>
            </a:r>
            <a:r>
              <a:rPr lang="en-US" altLang="ja-JP" sz="2800" dirty="0" err="1" smtClean="0"/>
              <a:t>Qifa</a:t>
            </a:r>
            <a:r>
              <a:rPr lang="en-US" altLang="ja-JP" sz="2800" dirty="0" smtClean="0"/>
              <a:t> Zhou, and K. kirk </a:t>
            </a:r>
            <a:r>
              <a:rPr lang="en-US" altLang="ja-JP" sz="2800" dirty="0" err="1" smtClean="0"/>
              <a:t>Shung</a:t>
            </a:r>
            <a:r>
              <a:rPr lang="en-US" altLang="ja-JP" sz="2800" dirty="0" smtClean="0"/>
              <a:t>.</a:t>
            </a:r>
          </a:p>
          <a:p>
            <a:pPr marL="0" indent="0" algn="ctr">
              <a:buNone/>
            </a:pPr>
            <a:endParaRPr lang="en-US" altLang="ja-JP" sz="1400" dirty="0" smtClean="0"/>
          </a:p>
          <a:p>
            <a:pPr marL="0" indent="0" algn="ctr">
              <a:buNone/>
            </a:pPr>
            <a:r>
              <a:rPr lang="en-US" altLang="ja-JP" sz="4400" dirty="0"/>
              <a:t>“Characterization of a 40-MHz Focused Transducer with a Fiber Grating Laser Hydrophone” </a:t>
            </a:r>
          </a:p>
          <a:p>
            <a:pPr marL="0" indent="0" algn="ctr"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en-US" altLang="ja-JP" dirty="0"/>
              <a:t>IEEE Trans </a:t>
            </a:r>
            <a:r>
              <a:rPr lang="en-US" altLang="ja-JP" dirty="0" err="1"/>
              <a:t>Ultrason</a:t>
            </a:r>
            <a:r>
              <a:rPr lang="en-US" altLang="ja-JP" dirty="0"/>
              <a:t> </a:t>
            </a:r>
            <a:r>
              <a:rPr lang="en-US" altLang="ja-JP" dirty="0" err="1"/>
              <a:t>Ferroelectr</a:t>
            </a:r>
            <a:r>
              <a:rPr lang="en-US" altLang="ja-JP" dirty="0"/>
              <a:t> </a:t>
            </a:r>
            <a:r>
              <a:rPr lang="en-US" altLang="ja-JP" dirty="0" err="1"/>
              <a:t>Freq</a:t>
            </a:r>
            <a:r>
              <a:rPr lang="en-US" altLang="ja-JP" dirty="0"/>
              <a:t> Control. </a:t>
            </a:r>
            <a:r>
              <a:rPr lang="en-US" altLang="ja-JP" b="1" dirty="0"/>
              <a:t>55</a:t>
            </a:r>
            <a:r>
              <a:rPr lang="ja-JP" altLang="en-US" dirty="0" err="1"/>
              <a:t>，</a:t>
            </a:r>
            <a:r>
              <a:rPr lang="en-US" altLang="ja-JP" dirty="0"/>
              <a:t>2714–2718 (2008)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7719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094" y="341784"/>
            <a:ext cx="8915400" cy="1143000"/>
          </a:xfrm>
        </p:spPr>
        <p:txBody>
          <a:bodyPr/>
          <a:lstStyle/>
          <a:p>
            <a:r>
              <a:rPr kumimoji="1" lang="en-US" altLang="ja-JP" dirty="0" err="1" smtClean="0"/>
              <a:t>FBG(Fiber</a:t>
            </a:r>
            <a:r>
              <a:rPr kumimoji="1" lang="en-US" altLang="ja-JP" dirty="0" smtClean="0"/>
              <a:t> Bragg grating)</a:t>
            </a:r>
            <a:endParaRPr kumimoji="1" lang="ja-JP" altLang="en-US" dirty="0"/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 bwMode="auto">
          <a:xfrm>
            <a:off x="4419600" y="7162800"/>
            <a:ext cx="3548844" cy="75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ja-JP" sz="2000" b="1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219200"/>
            <a:ext cx="9194800" cy="35306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0" y="4648200"/>
            <a:ext cx="4546600" cy="14732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023" y="4724400"/>
            <a:ext cx="1803400" cy="5588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25623" y="4724400"/>
            <a:ext cx="3384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Bragg wavelength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54223" y="5112603"/>
            <a:ext cx="3917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Effective refractive index</a:t>
            </a:r>
          </a:p>
          <a:p>
            <a:r>
              <a:rPr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Λ:Grating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period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6035106"/>
            <a:ext cx="3886200" cy="74669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178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094" y="341784"/>
            <a:ext cx="8915400" cy="1143000"/>
          </a:xfrm>
        </p:spPr>
        <p:txBody>
          <a:bodyPr/>
          <a:lstStyle/>
          <a:p>
            <a:r>
              <a:rPr kumimoji="1" lang="en-US" altLang="ja-JP" dirty="0" smtClean="0"/>
              <a:t>FBGs reflector</a:t>
            </a:r>
            <a:endParaRPr kumimoji="1" lang="ja-JP" altLang="en-US" dirty="0"/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 bwMode="auto">
          <a:xfrm>
            <a:off x="4419600" y="7162800"/>
            <a:ext cx="3548844" cy="75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ja-JP" sz="2000" b="1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511" y="1340768"/>
            <a:ext cx="8863467" cy="545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536" y="4437112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03547" y="5488427"/>
            <a:ext cx="3384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lasing frequency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induced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birefringence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187623" y="1905000"/>
            <a:ext cx="869777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980nm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257800" y="1282700"/>
            <a:ext cx="1174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1550nm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178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094" y="341784"/>
            <a:ext cx="8915400" cy="1143000"/>
          </a:xfrm>
        </p:spPr>
        <p:txBody>
          <a:bodyPr/>
          <a:lstStyle/>
          <a:p>
            <a:r>
              <a:rPr kumimoji="1" lang="en-US" altLang="ja-JP" dirty="0" smtClean="0"/>
              <a:t>Setup</a:t>
            </a:r>
            <a:endParaRPr kumimoji="1"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-76200" y="6317940"/>
            <a:ext cx="10134600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000" b="1" dirty="0"/>
              <a:t>ISO, isolator; PD, photodetector; </a:t>
            </a:r>
            <a:r>
              <a:rPr lang="en-US" altLang="ja-JP" sz="2000" b="1" dirty="0" err="1" smtClean="0"/>
              <a:t>WDM,wavelength</a:t>
            </a:r>
            <a:r>
              <a:rPr lang="en-US" altLang="ja-JP" sz="2000" b="1" dirty="0" smtClean="0"/>
              <a:t> </a:t>
            </a:r>
            <a:r>
              <a:rPr lang="en-US" altLang="ja-JP" sz="2000" b="1" dirty="0"/>
              <a:t>division multiplexer</a:t>
            </a:r>
            <a:endParaRPr lang="en-US" altLang="ja-JP" sz="2000" b="1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29432"/>
            <a:ext cx="9906000" cy="451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867400" y="5562600"/>
            <a:ext cx="4070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LiNbO</a:t>
            </a:r>
            <a:r>
              <a:rPr lang="en-US" altLang="ja-JP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(incorporating a lens for focusing and 2 matching layers)</a:t>
            </a:r>
            <a:endParaRPr lang="en-US" altLang="ja-JP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5685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906000" cy="1143000"/>
          </a:xfrm>
        </p:spPr>
        <p:txBody>
          <a:bodyPr/>
          <a:lstStyle/>
          <a:p>
            <a:r>
              <a:rPr kumimoji="1" lang="en-US" altLang="ja-JP" dirty="0" smtClean="0"/>
              <a:t>Experimental results</a:t>
            </a:r>
            <a:endParaRPr kumimoji="1" lang="ja-JP" altLang="en-US" dirty="0"/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 bwMode="auto">
          <a:xfrm>
            <a:off x="4419600" y="7162800"/>
            <a:ext cx="3548844" cy="75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ja-JP" sz="2000" b="1" dirty="0" smtClean="0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0" y="1219200"/>
            <a:ext cx="9906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endParaRPr lang="en-US" altLang="ja-JP" sz="2800" dirty="0" smtClean="0"/>
          </a:p>
          <a:p>
            <a:endParaRPr lang="ja-JP" altLang="en-US" sz="2800" dirty="0"/>
          </a:p>
        </p:txBody>
      </p:sp>
      <p:sp>
        <p:nvSpPr>
          <p:cNvPr id="18" name="タイトル 1"/>
          <p:cNvSpPr txBox="1">
            <a:spLocks/>
          </p:cNvSpPr>
          <p:nvPr/>
        </p:nvSpPr>
        <p:spPr bwMode="auto">
          <a:xfrm>
            <a:off x="-26132" y="1016732"/>
            <a:ext cx="9829800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000" dirty="0"/>
              <a:t>Beat signal spectra of the DBR laser fiber sensor</a:t>
            </a:r>
            <a:endParaRPr lang="en-US" altLang="ja-JP" sz="2000" b="1" dirty="0" smtClean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56" y="1545905"/>
            <a:ext cx="9489504" cy="505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タイトル 1"/>
          <p:cNvSpPr txBox="1">
            <a:spLocks/>
          </p:cNvSpPr>
          <p:nvPr/>
        </p:nvSpPr>
        <p:spPr bwMode="auto">
          <a:xfrm>
            <a:off x="2920558" y="6201308"/>
            <a:ext cx="729444" cy="54006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000" b="1" dirty="0" smtClean="0">
                <a:solidFill>
                  <a:schemeClr val="bg1"/>
                </a:solidFill>
              </a:rPr>
              <a:t>0V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6681192" y="6157387"/>
            <a:ext cx="1864020" cy="65252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000" b="1" dirty="0" smtClean="0">
                <a:solidFill>
                  <a:schemeClr val="bg1"/>
                </a:solidFill>
              </a:rPr>
              <a:t>0.28V at 40MHz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8574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906000" cy="1143000"/>
          </a:xfrm>
        </p:spPr>
        <p:txBody>
          <a:bodyPr/>
          <a:lstStyle/>
          <a:p>
            <a:r>
              <a:rPr kumimoji="1" lang="en-US" altLang="ja-JP" dirty="0" smtClean="0"/>
              <a:t>Experimental results</a:t>
            </a:r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0" y="1219200"/>
            <a:ext cx="9906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endParaRPr lang="en-US" altLang="ja-JP" sz="2800" dirty="0" smtClean="0"/>
          </a:p>
          <a:p>
            <a:endParaRPr lang="ja-JP" alt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986078" cy="512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00388" y="6196280"/>
            <a:ext cx="9937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Frequency plot of the sensitivity of the fiber hydrophone (▲) and needle-type PVDF</a:t>
            </a:r>
          </a:p>
          <a:p>
            <a:r>
              <a:rPr lang="en-US" altLang="ja-JP" dirty="0"/>
              <a:t>hydrophone (●).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62800" y="2057400"/>
            <a:ext cx="205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i="1" dirty="0" smtClean="0">
                <a:latin typeface="Times New Roman"/>
                <a:cs typeface="Times New Roman"/>
              </a:rPr>
              <a:t>M =</a:t>
            </a:r>
            <a:r>
              <a:rPr kumimoji="1" lang="en-US" altLang="ja-JP" sz="3200" i="1" dirty="0" err="1" smtClean="0">
                <a:latin typeface="Times New Roman"/>
                <a:cs typeface="Times New Roman"/>
              </a:rPr>
              <a:t>V</a:t>
            </a:r>
            <a:r>
              <a:rPr kumimoji="1" lang="en-US" altLang="ja-JP" sz="3200" i="1" baseline="-25000" dirty="0" err="1" smtClean="0">
                <a:latin typeface="Times New Roman"/>
                <a:cs typeface="Times New Roman"/>
              </a:rPr>
              <a:t>f</a:t>
            </a:r>
            <a:r>
              <a:rPr kumimoji="1" lang="en-US" altLang="ja-JP" sz="3200" i="1" dirty="0" err="1" smtClean="0">
                <a:latin typeface="Times New Roman"/>
                <a:cs typeface="Times New Roman"/>
              </a:rPr>
              <a:t>/p</a:t>
            </a:r>
            <a:endParaRPr kumimoji="1" lang="ja-JP" altLang="en-US" sz="3200" i="1" dirty="0">
              <a:latin typeface="Times New Roman"/>
              <a:cs typeface="Times New Roman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162800" y="2895600"/>
            <a:ext cx="3917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i="1" dirty="0" err="1" smtClean="0">
                <a:latin typeface="Times New Roman"/>
                <a:cs typeface="Times New Roman"/>
              </a:rPr>
              <a:t>V</a:t>
            </a:r>
            <a:r>
              <a:rPr lang="en-US" altLang="ja-JP" sz="2400" i="1" baseline="-25000" dirty="0" err="1" smtClean="0">
                <a:latin typeface="Times New Roman"/>
                <a:cs typeface="Times New Roman"/>
              </a:rPr>
              <a:t>f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Voltage</a:t>
            </a:r>
          </a:p>
          <a:p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Acoustic pressure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4855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-7640" y="1628800"/>
            <a:ext cx="982799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Liang </a:t>
            </a:r>
            <a:r>
              <a:rPr lang="en-US" dirty="0" smtClean="0"/>
              <a:t>Zhang, </a:t>
            </a:r>
            <a:r>
              <a:rPr lang="en-US" dirty="0"/>
              <a:t>Ping </a:t>
            </a:r>
            <a:r>
              <a:rPr lang="en-US" dirty="0" err="1" smtClean="0"/>
              <a:t>Lu,Li</a:t>
            </a:r>
            <a:r>
              <a:rPr lang="en-US" dirty="0" smtClean="0"/>
              <a:t> Chen, </a:t>
            </a:r>
            <a:r>
              <a:rPr lang="en-US" dirty="0" err="1"/>
              <a:t>Chaoran</a:t>
            </a:r>
            <a:r>
              <a:rPr lang="en-US" dirty="0"/>
              <a:t> </a:t>
            </a:r>
            <a:r>
              <a:rPr lang="en-US" dirty="0" smtClean="0"/>
              <a:t>Huang, </a:t>
            </a:r>
            <a:r>
              <a:rPr lang="en-US" dirty="0"/>
              <a:t>Deming </a:t>
            </a:r>
            <a:r>
              <a:rPr lang="en-US" dirty="0" smtClean="0"/>
              <a:t>Liu, and </a:t>
            </a:r>
            <a:r>
              <a:rPr lang="en-US" dirty="0" err="1"/>
              <a:t>Shibin</a:t>
            </a:r>
            <a:r>
              <a:rPr lang="en-US" dirty="0"/>
              <a:t> </a:t>
            </a:r>
            <a:r>
              <a:rPr lang="en-US" dirty="0" smtClean="0"/>
              <a:t>Jiang</a:t>
            </a:r>
          </a:p>
          <a:p>
            <a:pPr marL="0" indent="0" algn="ctr">
              <a:buNone/>
            </a:pPr>
            <a:r>
              <a:rPr lang="en-US" altLang="ja-JP" sz="4000" dirty="0" smtClean="0"/>
              <a:t>“Optical </a:t>
            </a:r>
            <a:r>
              <a:rPr lang="en-US" altLang="ja-JP" sz="4000" dirty="0"/>
              <a:t>fiber strain sensor using fiber resonator based on frequency comb Vernier spectroscopy</a:t>
            </a:r>
            <a:r>
              <a:rPr lang="en-US" altLang="ja-JP" sz="4000" dirty="0" smtClean="0"/>
              <a:t>”</a:t>
            </a:r>
          </a:p>
          <a:p>
            <a:pPr marL="0" indent="0" algn="ctr"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en-US" dirty="0"/>
              <a:t>Opt. Lett. </a:t>
            </a:r>
            <a:r>
              <a:rPr lang="en-US" b="1" dirty="0"/>
              <a:t>37</a:t>
            </a:r>
            <a:r>
              <a:rPr lang="en-US" dirty="0"/>
              <a:t>, 13 (2012)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7570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徳大スライドテーマ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徳大スライドテーマ</Template>
  <TotalTime>187678</TotalTime>
  <Words>1198</Words>
  <Application>Microsoft Macintosh PowerPoint</Application>
  <PresentationFormat>A4 210x297 mm</PresentationFormat>
  <Paragraphs>140</Paragraphs>
  <Slides>19</Slides>
  <Notes>19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徳大スライドテーマ</vt:lpstr>
      <vt:lpstr>Optical fiber strain sensor homework    </vt:lpstr>
      <vt:lpstr>スライド 2</vt:lpstr>
      <vt:lpstr>スライド 3</vt:lpstr>
      <vt:lpstr>FBG(Fiber Bragg grating)</vt:lpstr>
      <vt:lpstr>FBGs reflector</vt:lpstr>
      <vt:lpstr>Setup</vt:lpstr>
      <vt:lpstr>Experimental results</vt:lpstr>
      <vt:lpstr>Experimental results</vt:lpstr>
      <vt:lpstr>スライド 9</vt:lpstr>
      <vt:lpstr>Principle&amp;Setup</vt:lpstr>
      <vt:lpstr>Experimental results</vt:lpstr>
      <vt:lpstr>スライド 12</vt:lpstr>
      <vt:lpstr>Principle</vt:lpstr>
      <vt:lpstr>Experimental setup</vt:lpstr>
      <vt:lpstr>Experimental results</vt:lpstr>
      <vt:lpstr>Experimental results</vt:lpstr>
      <vt:lpstr>Experimental results</vt:lpstr>
      <vt:lpstr>Summary</vt:lpstr>
      <vt:lpstr>Intoroduction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オール光ファイバー型 THzスペクトラムアナライザーの開発</dc:title>
  <dc:creator>Owner</dc:creator>
  <cp:lastModifiedBy>yasui</cp:lastModifiedBy>
  <cp:revision>421</cp:revision>
  <cp:lastPrinted>2015-07-08T23:31:06Z</cp:lastPrinted>
  <dcterms:created xsi:type="dcterms:W3CDTF">2015-09-24T08:02:05Z</dcterms:created>
  <dcterms:modified xsi:type="dcterms:W3CDTF">2015-09-24T08:03:20Z</dcterms:modified>
</cp:coreProperties>
</file>