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342" r:id="rId3"/>
    <p:sldId id="346" r:id="rId4"/>
    <p:sldId id="343" r:id="rId5"/>
    <p:sldId id="344" r:id="rId6"/>
    <p:sldId id="347" r:id="rId7"/>
    <p:sldId id="257" r:id="rId8"/>
    <p:sldId id="272" r:id="rId9"/>
    <p:sldId id="317" r:id="rId10"/>
    <p:sldId id="260" r:id="rId11"/>
    <p:sldId id="348" r:id="rId12"/>
    <p:sldId id="349" r:id="rId13"/>
    <p:sldId id="350" r:id="rId14"/>
    <p:sldId id="319" r:id="rId15"/>
    <p:sldId id="310" r:id="rId16"/>
    <p:sldId id="321" r:id="rId17"/>
    <p:sldId id="322" r:id="rId18"/>
    <p:sldId id="351" r:id="rId19"/>
    <p:sldId id="329" r:id="rId20"/>
    <p:sldId id="340" r:id="rId21"/>
    <p:sldId id="332" r:id="rId22"/>
    <p:sldId id="352" r:id="rId23"/>
    <p:sldId id="335" r:id="rId24"/>
    <p:sldId id="339" r:id="rId25"/>
    <p:sldId id="336" r:id="rId26"/>
    <p:sldId id="353" r:id="rId27"/>
    <p:sldId id="341" r:id="rId28"/>
    <p:sldId id="323" r:id="rId29"/>
  </p:sldIdLst>
  <p:sldSz cx="9906000" cy="6858000" type="A4"/>
  <p:notesSz cx="6797675" cy="987266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ＭＳ ゴシック" charset="-128"/>
        <a:cs typeface="ＭＳ ゴシック" charset="-128"/>
      </a:defRPr>
    </a:lvl1pPr>
    <a:lvl2pPr marL="4572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ＭＳ ゴシック" charset="-128"/>
        <a:cs typeface="ＭＳ ゴシック" charset="-128"/>
      </a:defRPr>
    </a:lvl2pPr>
    <a:lvl3pPr marL="9144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ＭＳ ゴシック" charset="-128"/>
        <a:cs typeface="ＭＳ ゴシック" charset="-128"/>
      </a:defRPr>
    </a:lvl3pPr>
    <a:lvl4pPr marL="13716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ＭＳ ゴシック" charset="-128"/>
        <a:cs typeface="ＭＳ ゴシック" charset="-128"/>
      </a:defRPr>
    </a:lvl4pPr>
    <a:lvl5pPr marL="18288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ＭＳ ゴシック" charset="-128"/>
        <a:cs typeface="ＭＳ ゴシック" charset="-128"/>
      </a:defRPr>
    </a:lvl5pPr>
    <a:lvl6pPr marL="2286000" algn="l" defTabSz="457200" rtl="0" eaLnBrk="1" latinLnBrk="0" hangingPunct="1">
      <a:defRPr kumimoji="1" sz="2000" kern="1200">
        <a:solidFill>
          <a:schemeClr val="tx1"/>
        </a:solidFill>
        <a:latin typeface="Arial" charset="0"/>
        <a:ea typeface="ＭＳ ゴシック" charset="-128"/>
        <a:cs typeface="ＭＳ ゴシック" charset="-128"/>
      </a:defRPr>
    </a:lvl6pPr>
    <a:lvl7pPr marL="2743200" algn="l" defTabSz="457200" rtl="0" eaLnBrk="1" latinLnBrk="0" hangingPunct="1">
      <a:defRPr kumimoji="1" sz="2000" kern="1200">
        <a:solidFill>
          <a:schemeClr val="tx1"/>
        </a:solidFill>
        <a:latin typeface="Arial" charset="0"/>
        <a:ea typeface="ＭＳ ゴシック" charset="-128"/>
        <a:cs typeface="ＭＳ ゴシック" charset="-128"/>
      </a:defRPr>
    </a:lvl7pPr>
    <a:lvl8pPr marL="3200400" algn="l" defTabSz="457200" rtl="0" eaLnBrk="1" latinLnBrk="0" hangingPunct="1">
      <a:defRPr kumimoji="1" sz="2000" kern="1200">
        <a:solidFill>
          <a:schemeClr val="tx1"/>
        </a:solidFill>
        <a:latin typeface="Arial" charset="0"/>
        <a:ea typeface="ＭＳ ゴシック" charset="-128"/>
        <a:cs typeface="ＭＳ ゴシック" charset="-128"/>
      </a:defRPr>
    </a:lvl8pPr>
    <a:lvl9pPr marL="3657600" algn="l" defTabSz="457200" rtl="0" eaLnBrk="1" latinLnBrk="0" hangingPunct="1">
      <a:defRPr kumimoji="1" sz="2000" kern="1200">
        <a:solidFill>
          <a:schemeClr val="tx1"/>
        </a:solidFill>
        <a:latin typeface="Arial" charset="0"/>
        <a:ea typeface="ＭＳ ゴシック" charset="-128"/>
        <a:cs typeface="ＭＳ ゴシック" charset="-128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安井 武史" initials="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  <a:srgbClr val="00642D"/>
    <a:srgbClr val="808000"/>
    <a:srgbClr val="007E39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5" autoAdjust="0"/>
    <p:restoredTop sz="95732" autoAdjust="0"/>
  </p:normalViewPr>
  <p:slideViewPr>
    <p:cSldViewPr>
      <p:cViewPr>
        <p:scale>
          <a:sx n="46" d="100"/>
          <a:sy n="46" d="100"/>
        </p:scale>
        <p:origin x="-1908" y="-64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58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245" cy="493946"/>
          </a:xfrm>
          <a:prstGeom prst="rect">
            <a:avLst/>
          </a:prstGeom>
        </p:spPr>
        <p:txBody>
          <a:bodyPr vert="horz" lIns="89628" tIns="44815" rIns="89628" bIns="4481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880" y="1"/>
            <a:ext cx="2945245" cy="493946"/>
          </a:xfrm>
          <a:prstGeom prst="rect">
            <a:avLst/>
          </a:prstGeom>
        </p:spPr>
        <p:txBody>
          <a:bodyPr vert="horz" lIns="89628" tIns="44815" rIns="89628" bIns="44815" rtlCol="0"/>
          <a:lstStyle>
            <a:lvl1pPr algn="r">
              <a:defRPr sz="1200"/>
            </a:lvl1pPr>
          </a:lstStyle>
          <a:p>
            <a:fld id="{BC6707B5-5084-4055-A9DE-81E8D8699952}" type="datetimeFigureOut">
              <a:rPr kumimoji="1" lang="ja-JP" altLang="en-US" smtClean="0"/>
              <a:pPr/>
              <a:t>2015/7/9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7161"/>
            <a:ext cx="2945245" cy="493946"/>
          </a:xfrm>
          <a:prstGeom prst="rect">
            <a:avLst/>
          </a:prstGeom>
        </p:spPr>
        <p:txBody>
          <a:bodyPr vert="horz" lIns="89628" tIns="44815" rIns="89628" bIns="4481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880" y="9377161"/>
            <a:ext cx="2945245" cy="493946"/>
          </a:xfrm>
          <a:prstGeom prst="rect">
            <a:avLst/>
          </a:prstGeom>
        </p:spPr>
        <p:txBody>
          <a:bodyPr vert="horz" lIns="89628" tIns="44815" rIns="89628" bIns="44815" rtlCol="0" anchor="b"/>
          <a:lstStyle>
            <a:lvl1pPr algn="r">
              <a:defRPr sz="1200"/>
            </a:lvl1pPr>
          </a:lstStyle>
          <a:p>
            <a:fld id="{ACD8779D-E3B6-4FB5-9338-D389DCC98B9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5294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245" cy="493946"/>
          </a:xfrm>
          <a:prstGeom prst="rect">
            <a:avLst/>
          </a:prstGeom>
        </p:spPr>
        <p:txBody>
          <a:bodyPr vert="horz" lIns="89628" tIns="44815" rIns="89628" bIns="44815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880" y="1"/>
            <a:ext cx="2945245" cy="493946"/>
          </a:xfrm>
          <a:prstGeom prst="rect">
            <a:avLst/>
          </a:prstGeom>
        </p:spPr>
        <p:txBody>
          <a:bodyPr vert="horz" lIns="89628" tIns="44815" rIns="89628" bIns="44815" rtlCol="0"/>
          <a:lstStyle>
            <a:lvl1pPr algn="r">
              <a:defRPr sz="1200"/>
            </a:lvl1pPr>
          </a:lstStyle>
          <a:p>
            <a:fld id="{B4F53E4B-97B8-438D-93DF-CFA8D4CD3E93}" type="datetimeFigureOut">
              <a:rPr kumimoji="1" lang="ja-JP" altLang="en-US" smtClean="0"/>
              <a:pPr/>
              <a:t>2015/7/9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723900" y="739775"/>
            <a:ext cx="53498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628" tIns="44815" rIns="89628" bIns="44815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392" y="4690140"/>
            <a:ext cx="5436897" cy="4442388"/>
          </a:xfrm>
          <a:prstGeom prst="rect">
            <a:avLst/>
          </a:prstGeom>
        </p:spPr>
        <p:txBody>
          <a:bodyPr vert="horz" lIns="89628" tIns="44815" rIns="89628" bIns="44815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7161"/>
            <a:ext cx="2945245" cy="493946"/>
          </a:xfrm>
          <a:prstGeom prst="rect">
            <a:avLst/>
          </a:prstGeom>
        </p:spPr>
        <p:txBody>
          <a:bodyPr vert="horz" lIns="89628" tIns="44815" rIns="89628" bIns="44815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880" y="9377161"/>
            <a:ext cx="2945245" cy="493946"/>
          </a:xfrm>
          <a:prstGeom prst="rect">
            <a:avLst/>
          </a:prstGeom>
        </p:spPr>
        <p:txBody>
          <a:bodyPr vert="horz" lIns="89628" tIns="44815" rIns="89628" bIns="44815" rtlCol="0" anchor="b"/>
          <a:lstStyle>
            <a:lvl1pPr algn="r">
              <a:defRPr sz="1200"/>
            </a:lvl1pPr>
          </a:lstStyle>
          <a:p>
            <a:fld id="{7D16D676-1D10-47FA-8411-9BAA98E5CBAF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50230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6D676-1D10-47FA-8411-9BAA98E5CBAF}" type="slidenum">
              <a:rPr kumimoji="1" lang="ja-JP" altLang="en-US" smtClean="0"/>
              <a:pPr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831039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085"/>
            <a:r>
              <a:rPr kumimoji="1" lang="en-US" altLang="ja-JP" b="0" dirty="0" smtClean="0"/>
              <a:t>Polymer waveguides 2×2µm2 in cross section</a:t>
            </a:r>
          </a:p>
          <a:p>
            <a:pPr defTabSz="907085"/>
            <a:r>
              <a:rPr kumimoji="1" lang="en-US" altLang="ja-JP" b="0" dirty="0" smtClean="0"/>
              <a:t>Optical fibers were butt coupled to the input and output</a:t>
            </a:r>
          </a:p>
          <a:p>
            <a:pPr defTabSz="907085"/>
            <a:r>
              <a:rPr kumimoji="1" lang="en-US" altLang="ja-JP" b="0" dirty="0" smtClean="0"/>
              <a:t>bus waveguide using UV curable epoxy Loctite 3526,</a:t>
            </a:r>
          </a:p>
          <a:p>
            <a:pPr defTabSz="907085"/>
            <a:r>
              <a:rPr kumimoji="1" lang="en-US" altLang="ja-JP" b="0" dirty="0" smtClean="0"/>
              <a:t>Henkel Loctite Corp., Rocky Hill, CT</a:t>
            </a:r>
          </a:p>
          <a:p>
            <a:pPr defTabSz="907085"/>
            <a:endParaRPr kumimoji="1" lang="en-US" altLang="ja-JP" b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8331A-38C3-4016-8041-ECA762B805ED}" type="slidenum">
              <a:rPr kumimoji="1" lang="ja-JP" altLang="en-US" smtClean="0"/>
              <a:pPr/>
              <a:t>10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920498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085"/>
            <a:r>
              <a:rPr kumimoji="1" lang="en-US" altLang="ja-JP" b="0" dirty="0" smtClean="0"/>
              <a:t>Polymer waveguides 2×2µm2 in cross section</a:t>
            </a:r>
          </a:p>
          <a:p>
            <a:pPr defTabSz="907085"/>
            <a:r>
              <a:rPr kumimoji="1" lang="en-US" altLang="ja-JP" b="0" dirty="0" smtClean="0"/>
              <a:t>Optical fibers were butt coupled to the input and output</a:t>
            </a:r>
          </a:p>
          <a:p>
            <a:pPr defTabSz="907085"/>
            <a:r>
              <a:rPr kumimoji="1" lang="en-US" altLang="ja-JP" b="0" dirty="0" smtClean="0"/>
              <a:t>bus waveguide using UV curable epoxy Loctite 3526,</a:t>
            </a:r>
          </a:p>
          <a:p>
            <a:pPr defTabSz="907085"/>
            <a:r>
              <a:rPr kumimoji="1" lang="en-US" altLang="ja-JP" b="0" dirty="0" smtClean="0"/>
              <a:t>Henkel Loctite Corp., Rocky Hill, CT</a:t>
            </a:r>
          </a:p>
          <a:p>
            <a:pPr defTabSz="907085"/>
            <a:endParaRPr kumimoji="1" lang="en-US" altLang="ja-JP" b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8331A-38C3-4016-8041-ECA762B805ED}" type="slidenum">
              <a:rPr kumimoji="1" lang="ja-JP" altLang="en-US" smtClean="0"/>
              <a:pPr/>
              <a:t>11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920498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085"/>
            <a:r>
              <a:rPr kumimoji="1" lang="en-US" altLang="ja-JP" b="0" dirty="0" smtClean="0"/>
              <a:t>Polymer waveguides 2×2µm2 in cross section</a:t>
            </a:r>
          </a:p>
          <a:p>
            <a:pPr defTabSz="907085"/>
            <a:r>
              <a:rPr kumimoji="1" lang="en-US" altLang="ja-JP" b="0" dirty="0" smtClean="0"/>
              <a:t>Optical fibers were butt coupled to the input and output</a:t>
            </a:r>
          </a:p>
          <a:p>
            <a:pPr defTabSz="907085"/>
            <a:r>
              <a:rPr kumimoji="1" lang="en-US" altLang="ja-JP" b="0" dirty="0" smtClean="0"/>
              <a:t>bus waveguide using UV curable epoxy Loctite 3526,</a:t>
            </a:r>
          </a:p>
          <a:p>
            <a:pPr defTabSz="907085"/>
            <a:r>
              <a:rPr kumimoji="1" lang="en-US" altLang="ja-JP" b="0" dirty="0" smtClean="0"/>
              <a:t>Henkel Loctite Corp., Rocky Hill, CT</a:t>
            </a:r>
          </a:p>
          <a:p>
            <a:pPr defTabSz="907085"/>
            <a:endParaRPr kumimoji="1" lang="en-US" altLang="ja-JP" b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8331A-38C3-4016-8041-ECA762B805ED}" type="slidenum">
              <a:rPr kumimoji="1" lang="ja-JP" altLang="en-US" smtClean="0"/>
              <a:pPr/>
              <a:t>12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920498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085"/>
            <a:r>
              <a:rPr kumimoji="1" lang="en-US" altLang="ja-JP" b="0" dirty="0" smtClean="0"/>
              <a:t>Polymer waveguides 2×2µm2 in cross section</a:t>
            </a:r>
          </a:p>
          <a:p>
            <a:pPr defTabSz="907085"/>
            <a:r>
              <a:rPr kumimoji="1" lang="en-US" altLang="ja-JP" b="0" dirty="0" smtClean="0"/>
              <a:t>Optical fibers were butt coupled to the input and output</a:t>
            </a:r>
          </a:p>
          <a:p>
            <a:pPr defTabSz="907085"/>
            <a:r>
              <a:rPr kumimoji="1" lang="en-US" altLang="ja-JP" b="0" dirty="0" smtClean="0"/>
              <a:t>bus waveguide using UV curable epoxy Loctite 3526,</a:t>
            </a:r>
          </a:p>
          <a:p>
            <a:pPr defTabSz="907085"/>
            <a:r>
              <a:rPr kumimoji="1" lang="en-US" altLang="ja-JP" b="0" dirty="0" smtClean="0"/>
              <a:t>Henkel Loctite Corp., Rocky Hill, CT</a:t>
            </a:r>
          </a:p>
          <a:p>
            <a:pPr defTabSz="907085"/>
            <a:endParaRPr kumimoji="1" lang="en-US" altLang="ja-JP" b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8331A-38C3-4016-8041-ECA762B805ED}" type="slidenum">
              <a:rPr kumimoji="1" lang="ja-JP" altLang="en-US" smtClean="0"/>
              <a:pPr/>
              <a:t>13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920498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8331A-38C3-4016-8041-ECA762B805ED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67381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None/>
            </a:pP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8331A-38C3-4016-8041-ECA762B805ED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67381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ja-JP" altLang="en-US" dirty="0" smtClean="0"/>
              <a:t>非常に制限</a:t>
            </a:r>
            <a:endParaRPr lang="en-US" altLang="ja-JP" dirty="0" smtClean="0"/>
          </a:p>
          <a:p>
            <a:pPr marL="0" indent="0" algn="l">
              <a:buNone/>
            </a:pPr>
            <a:r>
              <a:rPr lang="ja-JP" altLang="en-US" dirty="0" smtClean="0"/>
              <a:t>小さな要素のノイズレベルが増える　電気的接続の複雑さ　製作上の困難</a:t>
            </a: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8331A-38C3-4016-8041-ECA762B805ED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67381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085"/>
            <a:r>
              <a:rPr kumimoji="1" lang="en-US" altLang="ja-JP" b="0" dirty="0" smtClean="0"/>
              <a:t>Polymer waveguides 2×2µm2 in cross section</a:t>
            </a:r>
          </a:p>
          <a:p>
            <a:pPr defTabSz="907085"/>
            <a:r>
              <a:rPr kumimoji="1" lang="en-US" altLang="ja-JP" b="0" dirty="0" smtClean="0"/>
              <a:t>Optical fibers were butt coupled to the input and output</a:t>
            </a:r>
          </a:p>
          <a:p>
            <a:pPr defTabSz="907085"/>
            <a:r>
              <a:rPr kumimoji="1" lang="en-US" altLang="ja-JP" b="0" dirty="0" smtClean="0"/>
              <a:t>bus waveguide using UV curable epoxy Loctite 3526,</a:t>
            </a:r>
          </a:p>
          <a:p>
            <a:pPr defTabSz="907085"/>
            <a:r>
              <a:rPr kumimoji="1" lang="en-US" altLang="ja-JP" b="0" dirty="0" smtClean="0"/>
              <a:t>Henkel Loctite Corp., Rocky Hill, CT</a:t>
            </a:r>
          </a:p>
          <a:p>
            <a:pPr defTabSz="907085"/>
            <a:endParaRPr kumimoji="1" lang="en-US" altLang="ja-JP" b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8331A-38C3-4016-8041-ECA762B805ED}" type="slidenum">
              <a:rPr kumimoji="1" lang="ja-JP" altLang="en-US" smtClean="0"/>
              <a:pPr/>
              <a:t>17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920498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085"/>
            <a:r>
              <a:rPr kumimoji="1" lang="en-US" altLang="ja-JP" b="0" dirty="0" smtClean="0"/>
              <a:t>Polymer waveguides 2×2µm2 in cross section</a:t>
            </a:r>
          </a:p>
          <a:p>
            <a:pPr defTabSz="907085"/>
            <a:r>
              <a:rPr kumimoji="1" lang="en-US" altLang="ja-JP" b="0" dirty="0" smtClean="0"/>
              <a:t>Optical fibers were butt coupled to the input and output</a:t>
            </a:r>
          </a:p>
          <a:p>
            <a:pPr defTabSz="907085"/>
            <a:r>
              <a:rPr kumimoji="1" lang="en-US" altLang="ja-JP" b="0" dirty="0" smtClean="0"/>
              <a:t>bus waveguide using UV curable epoxy Loctite 3526,</a:t>
            </a:r>
          </a:p>
          <a:p>
            <a:pPr defTabSz="907085"/>
            <a:r>
              <a:rPr kumimoji="1" lang="en-US" altLang="ja-JP" b="0" dirty="0" smtClean="0"/>
              <a:t>Henkel Loctite Corp., Rocky Hill, CT</a:t>
            </a:r>
          </a:p>
          <a:p>
            <a:pPr defTabSz="907085"/>
            <a:endParaRPr kumimoji="1" lang="en-US" altLang="ja-JP" b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8331A-38C3-4016-8041-ECA762B805ED}" type="slidenum">
              <a:rPr kumimoji="1" lang="ja-JP" altLang="en-US" smtClean="0"/>
              <a:pPr/>
              <a:t>18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920498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085"/>
            <a:r>
              <a:rPr kumimoji="1" lang="en-US" altLang="ja-JP" b="0" dirty="0" smtClean="0"/>
              <a:t>Polymer waveguides 2×2µm2 in cross section</a:t>
            </a:r>
          </a:p>
          <a:p>
            <a:pPr defTabSz="907085"/>
            <a:r>
              <a:rPr kumimoji="1" lang="en-US" altLang="ja-JP" b="0" dirty="0" smtClean="0"/>
              <a:t>Optical fibers were butt coupled to the input and output</a:t>
            </a:r>
          </a:p>
          <a:p>
            <a:pPr defTabSz="907085"/>
            <a:r>
              <a:rPr kumimoji="1" lang="en-US" altLang="ja-JP" b="0" dirty="0" smtClean="0"/>
              <a:t>bus waveguide using UV curable epoxy Loctite 3526,</a:t>
            </a:r>
          </a:p>
          <a:p>
            <a:pPr defTabSz="907085"/>
            <a:r>
              <a:rPr kumimoji="1" lang="en-US" altLang="ja-JP" b="0" dirty="0" smtClean="0"/>
              <a:t>Henkel Loctite Corp., Rocky Hill, CT</a:t>
            </a:r>
          </a:p>
          <a:p>
            <a:pPr defTabSz="907085"/>
            <a:endParaRPr kumimoji="1" lang="en-US" altLang="ja-JP" b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8331A-38C3-4016-8041-ECA762B805ED}" type="slidenum">
              <a:rPr kumimoji="1" lang="ja-JP" altLang="en-US" smtClean="0"/>
              <a:pPr/>
              <a:t>19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92049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リング型共振器を光コムの光源として使います。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そして、共振器の一部をセンシングのプローブとして使います</a:t>
            </a:r>
            <a:endParaRPr kumimoji="1" lang="en-US" altLang="ja-JP" dirty="0" smtClean="0"/>
          </a:p>
          <a:p>
            <a:r>
              <a:rPr kumimoji="1" lang="ja-JP" altLang="en-US" dirty="0" smtClean="0"/>
              <a:t>外乱が合ったときに光コムの周波数に変換て計測します</a:t>
            </a:r>
            <a:endParaRPr kumimoji="1" lang="en-US" altLang="ja-JP" dirty="0" smtClean="0"/>
          </a:p>
          <a:p>
            <a:r>
              <a:rPr kumimoji="1" lang="ja-JP" altLang="en-US" dirty="0" smtClean="0"/>
              <a:t>繰り返し周波数は共振器な長さできまるので、</a:t>
            </a:r>
            <a:endParaRPr kumimoji="1" lang="en-US" altLang="ja-JP" dirty="0" smtClean="0"/>
          </a:p>
          <a:p>
            <a:r>
              <a:rPr kumimoji="1" lang="ja-JP" altLang="en-US" dirty="0" smtClean="0"/>
              <a:t>外乱があった時に周波数に変換可能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6D676-1D10-47FA-8411-9BAA98E5CBAF}" type="slidenum">
              <a:rPr kumimoji="1" lang="ja-JP" altLang="en-US" smtClean="0"/>
              <a:pPr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488950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8331A-38C3-4016-8041-ECA762B805ED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67381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None/>
            </a:pP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8331A-38C3-4016-8041-ECA762B805ED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67381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ja-JP" altLang="en-US" dirty="0" smtClean="0"/>
              <a:t>非常に制限</a:t>
            </a:r>
            <a:endParaRPr lang="en-US" altLang="ja-JP" dirty="0" smtClean="0"/>
          </a:p>
          <a:p>
            <a:pPr marL="0" indent="0" algn="l">
              <a:buNone/>
            </a:pPr>
            <a:r>
              <a:rPr lang="ja-JP" altLang="en-US" dirty="0" smtClean="0"/>
              <a:t>小さな要素のノイズレベルが増える　電気的接続の複雑さ　製作上の困難</a:t>
            </a: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8331A-38C3-4016-8041-ECA762B805ED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67381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085"/>
            <a:r>
              <a:rPr kumimoji="1" lang="en-US" altLang="ja-JP" b="0" dirty="0" smtClean="0"/>
              <a:t>Scanning electron micrograph</a:t>
            </a:r>
          </a:p>
          <a:p>
            <a:pPr defTabSz="907085"/>
            <a:r>
              <a:rPr kumimoji="1" lang="en-US" altLang="ja-JP" b="0" dirty="0" smtClean="0"/>
              <a:t>Gap 150nm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8331A-38C3-4016-8041-ECA762B805ED}" type="slidenum">
              <a:rPr kumimoji="1" lang="ja-JP" altLang="en-US" smtClean="0"/>
              <a:pPr/>
              <a:t>23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920498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085"/>
            <a:r>
              <a:rPr kumimoji="1" lang="en-US" altLang="ja-JP" b="0" dirty="0" smtClean="0"/>
              <a:t>Scanning electron micrograph</a:t>
            </a:r>
          </a:p>
          <a:p>
            <a:pPr defTabSz="907085"/>
            <a:r>
              <a:rPr kumimoji="1" lang="en-US" altLang="ja-JP" b="0" dirty="0" smtClean="0"/>
              <a:t>Gap 150nm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8331A-38C3-4016-8041-ECA762B805ED}" type="slidenum">
              <a:rPr kumimoji="1" lang="ja-JP" altLang="en-US" smtClean="0"/>
              <a:pPr/>
              <a:t>24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920498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085"/>
            <a:r>
              <a:rPr kumimoji="1" lang="en-US" altLang="ja-JP" b="0" dirty="0" smtClean="0"/>
              <a:t>Scanning electron micrograph</a:t>
            </a:r>
          </a:p>
          <a:p>
            <a:pPr defTabSz="907085"/>
            <a:r>
              <a:rPr kumimoji="1" lang="en-US" altLang="ja-JP" b="0" dirty="0" smtClean="0"/>
              <a:t>Gap 150nm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8331A-38C3-4016-8041-ECA762B805ED}" type="slidenum">
              <a:rPr kumimoji="1" lang="ja-JP" altLang="en-US" smtClean="0"/>
              <a:pPr/>
              <a:t>25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920498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085"/>
            <a:r>
              <a:rPr kumimoji="1" lang="en-US" altLang="ja-JP" b="0" dirty="0" smtClean="0"/>
              <a:t>Scanning electron micrograph</a:t>
            </a:r>
          </a:p>
          <a:p>
            <a:pPr defTabSz="907085"/>
            <a:r>
              <a:rPr kumimoji="1" lang="en-US" altLang="ja-JP" b="0" dirty="0" smtClean="0"/>
              <a:t>Gap 150nm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8331A-38C3-4016-8041-ECA762B805ED}" type="slidenum">
              <a:rPr kumimoji="1" lang="ja-JP" altLang="en-US" smtClean="0"/>
              <a:pPr/>
              <a:t>26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920498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8331A-38C3-4016-8041-ECA762B805ED}" type="slidenum">
              <a:rPr kumimoji="1" lang="ja-JP" altLang="en-US" smtClean="0"/>
              <a:pPr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67381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085"/>
            <a:r>
              <a:rPr kumimoji="1" lang="en-US" altLang="ja-JP" b="0" dirty="0" smtClean="0"/>
              <a:t>Polymer waveguides 2×2µm2 in cross section</a:t>
            </a:r>
          </a:p>
          <a:p>
            <a:pPr defTabSz="907085"/>
            <a:r>
              <a:rPr kumimoji="1" lang="en-US" altLang="ja-JP" b="0" dirty="0" smtClean="0"/>
              <a:t>Optical fibers were butt coupled to the input and output</a:t>
            </a:r>
          </a:p>
          <a:p>
            <a:pPr defTabSz="907085"/>
            <a:r>
              <a:rPr kumimoji="1" lang="en-US" altLang="ja-JP" b="0" dirty="0" smtClean="0"/>
              <a:t>bus waveguide using UV curable epoxy Loctite 3526,</a:t>
            </a:r>
          </a:p>
          <a:p>
            <a:pPr defTabSz="907085"/>
            <a:r>
              <a:rPr kumimoji="1" lang="en-US" altLang="ja-JP" b="0" dirty="0" smtClean="0"/>
              <a:t>Henkel Loctite Corp., Rocky Hill, CT</a:t>
            </a:r>
          </a:p>
          <a:p>
            <a:pPr defTabSz="907085"/>
            <a:endParaRPr kumimoji="1" lang="en-US" altLang="ja-JP" b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8331A-38C3-4016-8041-ECA762B805ED}" type="slidenum">
              <a:rPr kumimoji="1" lang="ja-JP" altLang="en-US" smtClean="0"/>
              <a:pPr/>
              <a:t>28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92049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8331A-38C3-4016-8041-ECA762B805ED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6738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実際の高速光通信用のフォトダイオードアンプにおいて，ダイオードとアンプは同一パッケージ内にあり，ボンディングワイヤーによってミリメートル以下の配線で結ばれている　</a:t>
            </a:r>
            <a:r>
              <a:rPr kumimoji="1" lang="en-US" altLang="ja-JP" dirty="0" smtClean="0"/>
              <a:t>T-</a:t>
            </a:r>
            <a:r>
              <a:rPr kumimoji="1" lang="en-US" altLang="ja-JP" dirty="0" err="1" smtClean="0"/>
              <a:t>ZAMp</a:t>
            </a:r>
            <a:r>
              <a:rPr kumimoji="1" lang="ja-JP" altLang="en-US" dirty="0" smtClean="0"/>
              <a:t>のノイズと帯域幅</a:t>
            </a:r>
            <a:endParaRPr kumimoji="1" lang="en-US" altLang="ja-JP" dirty="0" smtClean="0"/>
          </a:p>
          <a:p>
            <a:r>
              <a:rPr kumimoji="1" lang="en-US" altLang="ja-JP" dirty="0" smtClean="0"/>
              <a:t>AD8067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RF</a:t>
            </a:r>
            <a:r>
              <a:rPr kumimoji="1" lang="ja-JP" altLang="en-US" dirty="0" smtClean="0"/>
              <a:t>スペアナのノイズ以上にするために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6D676-1D10-47FA-8411-9BAA98E5CBAF}" type="slidenum">
              <a:rPr kumimoji="1" lang="ja-JP" altLang="en-US" smtClean="0"/>
              <a:pPr/>
              <a:t>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59016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6D676-1D10-47FA-8411-9BAA98E5CBAF}" type="slidenum">
              <a:rPr kumimoji="1" lang="ja-JP" altLang="en-US" smtClean="0"/>
              <a:pPr/>
              <a:t>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8459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6D676-1D10-47FA-8411-9BAA98E5CBAF}" type="slidenum">
              <a:rPr kumimoji="1" lang="ja-JP" altLang="en-US" smtClean="0"/>
              <a:pPr/>
              <a:t>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8459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6D676-1D10-47FA-8411-9BAA98E5CBAF}" type="slidenum">
              <a:rPr kumimoji="1" lang="ja-JP" altLang="en-US" smtClean="0"/>
              <a:pPr/>
              <a:t>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451291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ja-JP" altLang="en-US" dirty="0" smtClean="0"/>
              <a:t>非侵襲血糖値測定法</a:t>
            </a:r>
            <a:r>
              <a:rPr lang="en-US" altLang="ja-JP" dirty="0" smtClean="0"/>
              <a:t>…</a:t>
            </a:r>
            <a:r>
              <a:rPr lang="ja-JP" altLang="en-US" dirty="0" smtClean="0"/>
              <a:t>生体に照射した断続光</a:t>
            </a:r>
            <a:r>
              <a:rPr lang="en-US" altLang="ja-JP" dirty="0" smtClean="0"/>
              <a:t>(</a:t>
            </a:r>
            <a:r>
              <a:rPr lang="ja-JP" altLang="en-US" dirty="0" smtClean="0"/>
              <a:t>近赤外光</a:t>
            </a:r>
            <a:r>
              <a:rPr lang="en-US" altLang="ja-JP" dirty="0" smtClean="0"/>
              <a:t>)</a:t>
            </a:r>
            <a:r>
              <a:rPr lang="ja-JP" altLang="en-US" dirty="0" smtClean="0"/>
              <a:t>がグルコースに吸収されることで生じる熱波や弾性波を皮膚表面で検出し、血糖値をすいていする．　断続光の変調周波数を調整することで</a:t>
            </a:r>
            <a:r>
              <a:rPr lang="en-US" altLang="ja-JP" dirty="0" smtClean="0"/>
              <a:t>PA</a:t>
            </a:r>
            <a:r>
              <a:rPr lang="ja-JP" altLang="en-US" dirty="0" smtClean="0"/>
              <a:t>信号が発生する深さ</a:t>
            </a:r>
            <a:r>
              <a:rPr lang="en-US" altLang="ja-JP" dirty="0" smtClean="0"/>
              <a:t>(</a:t>
            </a:r>
            <a:r>
              <a:rPr lang="ja-JP" altLang="en-US" dirty="0" smtClean="0"/>
              <a:t>測定可能深さ</a:t>
            </a:r>
            <a:r>
              <a:rPr lang="en-US" altLang="ja-JP" dirty="0" smtClean="0"/>
              <a:t>)</a:t>
            </a:r>
          </a:p>
          <a:p>
            <a:pPr marL="0" indent="0" algn="l">
              <a:buNone/>
            </a:pPr>
            <a:r>
              <a:rPr lang="ja-JP" altLang="en-US" dirty="0" smtClean="0"/>
              <a:t>糖尿病の予防・治療　日々の生活における血糖値の測定・管理　しかし現在は痛みの軽減　連続的な血糖値測定</a:t>
            </a:r>
            <a:endParaRPr lang="en-US" altLang="ja-JP" dirty="0" smtClean="0"/>
          </a:p>
          <a:p>
            <a:pPr marL="0" indent="0" algn="l">
              <a:buNone/>
            </a:pPr>
            <a:r>
              <a:rPr lang="ja-JP" altLang="en-US" dirty="0" smtClean="0"/>
              <a:t>光の高コントラスト特性と音波の生体長距離伝搬特性</a:t>
            </a:r>
            <a:endParaRPr lang="en-US" altLang="ja-JP" dirty="0" smtClean="0"/>
          </a:p>
          <a:p>
            <a:pPr marL="0" indent="0" algn="l">
              <a:buNone/>
            </a:pPr>
            <a:r>
              <a:rPr lang="ja-JP" altLang="en-US" dirty="0" smtClean="0"/>
              <a:t>生体から明確な光音響信号を得るためには，</a:t>
            </a:r>
            <a:r>
              <a:rPr lang="en-US" altLang="ja-JP" dirty="0" smtClean="0"/>
              <a:t>W</a:t>
            </a:r>
            <a:r>
              <a:rPr lang="ja-JP" altLang="en-US" dirty="0" smtClean="0"/>
              <a:t>オーダの光照射出力を利用する必要がある．</a:t>
            </a:r>
            <a:endParaRPr lang="en-US" altLang="ja-JP" dirty="0" smtClean="0"/>
          </a:p>
          <a:p>
            <a:pPr marL="0" indent="0" algn="l">
              <a:buNone/>
            </a:pPr>
            <a:r>
              <a:rPr lang="ja-JP" altLang="en-US" dirty="0" smtClean="0"/>
              <a:t>米国</a:t>
            </a:r>
            <a:r>
              <a:rPr lang="en-US" altLang="ja-JP" dirty="0" smtClean="0"/>
              <a:t>FDA</a:t>
            </a:r>
            <a:r>
              <a:rPr lang="ja-JP" altLang="en-US" dirty="0" smtClean="0"/>
              <a:t>の安全基準・・・十数</a:t>
            </a:r>
            <a:r>
              <a:rPr lang="en-US" altLang="ja-JP" dirty="0" err="1" smtClean="0"/>
              <a:t>mW</a:t>
            </a:r>
            <a:r>
              <a:rPr lang="ja-JP" altLang="en-US" dirty="0" smtClean="0"/>
              <a:t>オーダー　体内で発生する背景雑音との</a:t>
            </a:r>
            <a:r>
              <a:rPr lang="en-US" altLang="ja-JP" dirty="0" smtClean="0"/>
              <a:t>SN</a:t>
            </a:r>
            <a:r>
              <a:rPr lang="ja-JP" altLang="en-US" dirty="0" smtClean="0"/>
              <a:t>比　</a:t>
            </a:r>
            <a:r>
              <a:rPr lang="en-US" altLang="ja-JP" dirty="0" smtClean="0"/>
              <a:t>-50dB</a:t>
            </a:r>
            <a:r>
              <a:rPr lang="ja-JP" altLang="en-US" baseline="0" dirty="0" smtClean="0"/>
              <a:t>　光音響分光法による</a:t>
            </a:r>
            <a:r>
              <a:rPr lang="en-US" altLang="ja-JP" baseline="0" dirty="0" smtClean="0"/>
              <a:t>HbA1c</a:t>
            </a:r>
            <a:r>
              <a:rPr lang="ja-JP" altLang="en-US" baseline="0" dirty="0" smtClean="0"/>
              <a:t>濃度モニタリング</a:t>
            </a: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8331A-38C3-4016-8041-ECA762B805ED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67381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ja-JP" altLang="en-US" dirty="0" smtClean="0"/>
              <a:t>非常に制限</a:t>
            </a:r>
            <a:endParaRPr lang="en-US" altLang="ja-JP" dirty="0" smtClean="0"/>
          </a:p>
          <a:p>
            <a:pPr marL="0" indent="0" algn="l">
              <a:buNone/>
            </a:pPr>
            <a:r>
              <a:rPr lang="ja-JP" altLang="en-US" dirty="0" smtClean="0"/>
              <a:t>小さな要素のノイズレベルが増える　電気的接続の複雑さ　製作上の困難</a:t>
            </a: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8331A-38C3-4016-8041-ECA762B805ED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6738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8AEF48D-AEE9-EA4C-B8EA-5DF7E9630328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1D69999-0293-2A49-A8B6-CEC7BDB09A26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58025" y="609600"/>
            <a:ext cx="2105025" cy="54864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742950" y="609600"/>
            <a:ext cx="6162675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4B62B53-F176-C845-835E-5C6710E987DC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742950" y="609600"/>
            <a:ext cx="8420100" cy="54864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742950" y="6248400"/>
            <a:ext cx="206375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3384550" y="6248400"/>
            <a:ext cx="31369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7099300" y="6248400"/>
            <a:ext cx="2063750" cy="457200"/>
          </a:xfrm>
        </p:spPr>
        <p:txBody>
          <a:bodyPr/>
          <a:lstStyle>
            <a:lvl1pPr>
              <a:defRPr smtClean="0"/>
            </a:lvl1pPr>
          </a:lstStyle>
          <a:p>
            <a:fld id="{3A2109B5-A92A-1444-A4C6-C79D4EFD3AEA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366A1D9-7AED-EB42-BC41-C7F36AB2122E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D787E38-693A-6743-8DAB-B75ACEEB0608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74295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20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4370BEB-AF22-0A45-B438-75B028E4A28F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5589BB8-1DF4-D04C-A52F-987061ADF210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9A106F0-3CB3-8B40-8B96-B95372B3FF8B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6473CA8-F4FF-8B4A-8631-07BFAC0C8047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AE63AA4-4445-B54F-88F2-0B67D87A70B6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dirty="0" smtClean="0"/>
              <a:t>アイコンをクリックして図を追加</a:t>
            </a:r>
            <a:endParaRPr lang="ja-JP" alt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3A83B26-092C-0949-9333-9CC7E4599059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09600"/>
            <a:ext cx="8420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20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テキストの書式設定</a:t>
            </a:r>
            <a:endParaRPr lang="en-US" altLang="ja-JP"/>
          </a:p>
          <a:p>
            <a:pPr lvl="1"/>
            <a:r>
              <a:rPr lang="ja-JP" altLang="en-US"/>
              <a:t>第</a:t>
            </a:r>
            <a:r>
              <a:rPr lang="en-US" altLang="ja-JP"/>
              <a:t> 2 </a:t>
            </a:r>
            <a:r>
              <a:rPr lang="ja-JP" altLang="en-US"/>
              <a:t>レベル</a:t>
            </a:r>
            <a:endParaRPr lang="en-US" altLang="ja-JP"/>
          </a:p>
          <a:p>
            <a:pPr lvl="2"/>
            <a:r>
              <a:rPr lang="ja-JP" altLang="en-US"/>
              <a:t>第</a:t>
            </a:r>
            <a:r>
              <a:rPr lang="en-US" altLang="ja-JP"/>
              <a:t> 3 </a:t>
            </a:r>
            <a:r>
              <a:rPr lang="ja-JP" altLang="en-US"/>
              <a:t>レベル</a:t>
            </a:r>
            <a:endParaRPr lang="en-US" altLang="ja-JP"/>
          </a:p>
          <a:p>
            <a:pPr lvl="3"/>
            <a:r>
              <a:rPr lang="ja-JP" altLang="en-US"/>
              <a:t>第</a:t>
            </a:r>
            <a:r>
              <a:rPr lang="en-US" altLang="ja-JP"/>
              <a:t> 4 </a:t>
            </a:r>
            <a:r>
              <a:rPr lang="ja-JP" altLang="en-US"/>
              <a:t>レベル</a:t>
            </a:r>
            <a:endParaRPr lang="en-US" altLang="ja-JP"/>
          </a:p>
          <a:p>
            <a:pPr lvl="4"/>
            <a:r>
              <a:rPr lang="ja-JP" altLang="en-US"/>
              <a:t>第</a:t>
            </a:r>
            <a:r>
              <a:rPr lang="en-US" altLang="ja-JP"/>
              <a:t> 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endParaRPr lang="en-US" altLang="ja-JP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endParaRPr lang="en-US" altLang="ja-JP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fld id="{E08E014E-CFBD-7D48-8759-1008BF7E64F7}" type="slidenum">
              <a:rPr lang="en-US" altLang="ja-JP"/>
              <a:pPr/>
              <a:t>‹#›</a:t>
            </a:fld>
            <a:endParaRPr lang="en-US" altLang="ja-JP" dirty="0"/>
          </a:p>
        </p:txBody>
      </p:sp>
      <p:sp>
        <p:nvSpPr>
          <p:cNvPr id="95" name="Rectangle 7"/>
          <p:cNvSpPr>
            <a:spLocks noChangeArrowheads="1"/>
          </p:cNvSpPr>
          <p:nvPr/>
        </p:nvSpPr>
        <p:spPr bwMode="auto">
          <a:xfrm>
            <a:off x="0" y="381000"/>
            <a:ext cx="9891713" cy="55563"/>
          </a:xfrm>
          <a:prstGeom prst="rect">
            <a:avLst/>
          </a:prstGeom>
          <a:solidFill>
            <a:srgbClr val="00279F"/>
          </a:solidFill>
          <a:ln w="12700">
            <a:solidFill>
              <a:srgbClr val="00279F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defTabSz="762000"/>
            <a:endParaRPr lang="ja-JP" altLang="en-US" sz="2400" dirty="0">
              <a:latin typeface="Osaka" pitchFamily="-108" charset="-128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96" name="Rectangle 92"/>
          <p:cNvSpPr>
            <a:spLocks noChangeArrowheads="1"/>
          </p:cNvSpPr>
          <p:nvPr/>
        </p:nvSpPr>
        <p:spPr bwMode="auto">
          <a:xfrm>
            <a:off x="0" y="0"/>
            <a:ext cx="2909417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defTabSz="900113" eaLnBrk="0" hangingPunct="0"/>
            <a:r>
              <a:rPr lang="en-US" altLang="ja-JP" sz="1800" b="1" i="1" dirty="0" smtClean="0">
                <a:solidFill>
                  <a:srgbClr val="00279F"/>
                </a:solidFill>
                <a:ea typeface="Osaka" pitchFamily="-108" charset="-128"/>
                <a:cs typeface="Osaka" pitchFamily="-108" charset="-128"/>
              </a:rPr>
              <a:t>University of Tokushima</a:t>
            </a:r>
            <a:endParaRPr lang="en-US" altLang="ja-JP" sz="1800" b="1" i="1" dirty="0">
              <a:solidFill>
                <a:srgbClr val="00279F"/>
              </a:solidFill>
              <a:ea typeface="Osaka" pitchFamily="-108" charset="-128"/>
              <a:cs typeface="Osaka" pitchFamily="-108" charset="-128"/>
            </a:endParaRPr>
          </a:p>
        </p:txBody>
      </p:sp>
      <p:pic>
        <p:nvPicPr>
          <p:cNvPr id="97" name="Picture 9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943600" y="0"/>
            <a:ext cx="396240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2463031"/>
            <a:ext cx="9903258" cy="1470025"/>
          </a:xfrm>
        </p:spPr>
        <p:txBody>
          <a:bodyPr/>
          <a:lstStyle/>
          <a:p>
            <a:r>
              <a:rPr lang="en-US" altLang="ja-JP" sz="5400" dirty="0" smtClean="0"/>
              <a:t>Optical </a:t>
            </a:r>
            <a:r>
              <a:rPr lang="en-US" altLang="ja-JP" sz="5400" dirty="0" smtClean="0"/>
              <a:t>fiber </a:t>
            </a:r>
            <a:r>
              <a:rPr lang="en-US" altLang="ja-JP" sz="5400" dirty="0" smtClean="0"/>
              <a:t>strain </a:t>
            </a:r>
            <a:r>
              <a:rPr lang="en-US" altLang="ja-JP" sz="5400" dirty="0" smtClean="0"/>
              <a:t>sensor</a:t>
            </a:r>
            <a:r>
              <a:rPr lang="en-US" altLang="ja-JP" sz="5400" dirty="0" smtClean="0"/>
              <a:t/>
            </a:r>
            <a:br>
              <a:rPr lang="en-US" altLang="ja-JP" sz="5400" dirty="0" smtClean="0"/>
            </a:b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ja-JP" sz="3200" dirty="0"/>
              <a:t/>
            </a:r>
            <a:br>
              <a:rPr lang="ja-JP" altLang="ja-JP" sz="3200" dirty="0"/>
            </a:br>
            <a:r>
              <a:rPr lang="ja-JP" altLang="ja-JP" sz="4000" dirty="0"/>
              <a:t/>
            </a:r>
            <a:br>
              <a:rPr lang="ja-JP" altLang="ja-JP" sz="4000" dirty="0"/>
            </a:br>
            <a:endParaRPr kumimoji="1" lang="ja-JP" altLang="en-US" sz="40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96616" y="3645024"/>
            <a:ext cx="6934200" cy="1752600"/>
          </a:xfrm>
        </p:spPr>
        <p:txBody>
          <a:bodyPr/>
          <a:lstStyle/>
          <a:p>
            <a:r>
              <a:rPr lang="en-US" altLang="ja-JP" sz="4800" dirty="0" smtClean="0"/>
              <a:t>Journal seminar</a:t>
            </a:r>
            <a:r>
              <a:rPr lang="ja-JP" altLang="en-US" sz="4800" dirty="0" smtClean="0"/>
              <a:t>　</a:t>
            </a:r>
            <a:endParaRPr lang="en-US" altLang="ja-JP" sz="4800" dirty="0" smtClean="0"/>
          </a:p>
          <a:p>
            <a:r>
              <a:rPr lang="en-US" altLang="ja-JP" sz="4800" dirty="0" smtClean="0"/>
              <a:t>2015/7/7</a:t>
            </a:r>
            <a:endParaRPr lang="en-US" altLang="ja-JP" sz="4800" dirty="0" smtClean="0"/>
          </a:p>
          <a:p>
            <a:r>
              <a:rPr lang="en-US" altLang="ja-JP" sz="4800" dirty="0" smtClean="0"/>
              <a:t>M2 </a:t>
            </a:r>
            <a:r>
              <a:rPr lang="en-US" altLang="ja-JP" sz="4800" dirty="0" smtClean="0"/>
              <a:t>Takashi Ogura</a:t>
            </a:r>
          </a:p>
          <a:p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188246618"/>
      </p:ext>
    </p:extLst>
  </p:cSld>
  <p:clrMapOvr>
    <a:masterClrMapping/>
  </p:clrMapOvr>
  <p:transition advTm="9986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4094" y="341784"/>
            <a:ext cx="8915400" cy="1143000"/>
          </a:xfrm>
        </p:spPr>
        <p:txBody>
          <a:bodyPr/>
          <a:lstStyle/>
          <a:p>
            <a:r>
              <a:rPr kumimoji="1" lang="en-US" altLang="ja-JP" dirty="0" smtClean="0"/>
              <a:t>FBGs reflector</a:t>
            </a:r>
            <a:endParaRPr kumimoji="1" lang="ja-JP" altLang="en-US" dirty="0"/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 bwMode="auto">
          <a:xfrm>
            <a:off x="4419600" y="7162800"/>
            <a:ext cx="3548844" cy="758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en-US" altLang="ja-JP" sz="2000" b="1" dirty="0" smtClean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1" y="1340768"/>
            <a:ext cx="8863467" cy="5459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36" y="4437112"/>
            <a:ext cx="1219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303547" y="5488427"/>
            <a:ext cx="33843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lasing frequency</a:t>
            </a:r>
          </a:p>
          <a:p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B: 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induced </a:t>
            </a:r>
            <a:r>
              <a:rPr lang="en-US" altLang="ja-JP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birefringenc</a:t>
            </a:r>
            <a:endParaRPr lang="en-US" altLang="ja-JP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7838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4094" y="341784"/>
            <a:ext cx="8915400" cy="1143000"/>
          </a:xfrm>
        </p:spPr>
        <p:txBody>
          <a:bodyPr/>
          <a:lstStyle/>
          <a:p>
            <a:r>
              <a:rPr kumimoji="1" lang="en-US" altLang="ja-JP" dirty="0" smtClean="0"/>
              <a:t>Setup</a:t>
            </a:r>
            <a:endParaRPr kumimoji="1" lang="ja-JP" altLang="en-US" dirty="0"/>
          </a:p>
        </p:txBody>
      </p:sp>
      <p:sp>
        <p:nvSpPr>
          <p:cNvPr id="6" name="タイトル 1"/>
          <p:cNvSpPr txBox="1">
            <a:spLocks/>
          </p:cNvSpPr>
          <p:nvPr/>
        </p:nvSpPr>
        <p:spPr bwMode="auto">
          <a:xfrm>
            <a:off x="-76200" y="6317940"/>
            <a:ext cx="10134600" cy="54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9pPr>
          </a:lstStyle>
          <a:p>
            <a:r>
              <a:rPr lang="en-US" altLang="ja-JP" sz="2000" b="1" dirty="0"/>
              <a:t>ISO, isolator; PD, photodetector; </a:t>
            </a:r>
            <a:r>
              <a:rPr lang="en-US" altLang="ja-JP" sz="2000" b="1" dirty="0" err="1" smtClean="0"/>
              <a:t>WDM,wavelength</a:t>
            </a:r>
            <a:r>
              <a:rPr lang="en-US" altLang="ja-JP" sz="2000" b="1" dirty="0" smtClean="0"/>
              <a:t> </a:t>
            </a:r>
            <a:r>
              <a:rPr lang="en-US" altLang="ja-JP" sz="2000" b="1" dirty="0"/>
              <a:t>division multiplexer</a:t>
            </a:r>
            <a:endParaRPr lang="en-US" altLang="ja-JP" sz="2000" b="1" dirty="0" smtClean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429432"/>
            <a:ext cx="9906000" cy="4519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56855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60648"/>
            <a:ext cx="9906000" cy="1143000"/>
          </a:xfrm>
        </p:spPr>
        <p:txBody>
          <a:bodyPr/>
          <a:lstStyle/>
          <a:p>
            <a:r>
              <a:rPr kumimoji="1" lang="en-US" altLang="ja-JP" dirty="0" smtClean="0"/>
              <a:t>Experimental results</a:t>
            </a:r>
            <a:endParaRPr kumimoji="1" lang="ja-JP" altLang="en-US" dirty="0"/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 bwMode="auto">
          <a:xfrm>
            <a:off x="4419600" y="7162800"/>
            <a:ext cx="3548844" cy="758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en-US" altLang="ja-JP" sz="2000" b="1" dirty="0" smtClean="0"/>
          </a:p>
        </p:txBody>
      </p:sp>
      <p:sp>
        <p:nvSpPr>
          <p:cNvPr id="7" name="タイトル 1"/>
          <p:cNvSpPr txBox="1">
            <a:spLocks/>
          </p:cNvSpPr>
          <p:nvPr/>
        </p:nvSpPr>
        <p:spPr bwMode="auto">
          <a:xfrm>
            <a:off x="0" y="1219200"/>
            <a:ext cx="9906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9pPr>
          </a:lstStyle>
          <a:p>
            <a:endParaRPr lang="en-US" altLang="ja-JP" sz="2800" dirty="0" smtClean="0"/>
          </a:p>
          <a:p>
            <a:endParaRPr lang="ja-JP" altLang="en-US" sz="2800" dirty="0"/>
          </a:p>
        </p:txBody>
      </p:sp>
      <p:sp>
        <p:nvSpPr>
          <p:cNvPr id="18" name="タイトル 1"/>
          <p:cNvSpPr txBox="1">
            <a:spLocks/>
          </p:cNvSpPr>
          <p:nvPr/>
        </p:nvSpPr>
        <p:spPr bwMode="auto">
          <a:xfrm>
            <a:off x="-26132" y="1016732"/>
            <a:ext cx="9829800" cy="54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9pPr>
          </a:lstStyle>
          <a:p>
            <a:r>
              <a:rPr lang="en-US" altLang="ja-JP" sz="2000" dirty="0"/>
              <a:t>Beat signal spectra of the DBR laser fiber sensor</a:t>
            </a:r>
            <a:endParaRPr lang="en-US" altLang="ja-JP" sz="2000" b="1" dirty="0" smtClean="0">
              <a:solidFill>
                <a:srgbClr val="FF0000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6" y="1545905"/>
            <a:ext cx="9489504" cy="5051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タイトル 1"/>
          <p:cNvSpPr txBox="1">
            <a:spLocks/>
          </p:cNvSpPr>
          <p:nvPr/>
        </p:nvSpPr>
        <p:spPr bwMode="auto">
          <a:xfrm>
            <a:off x="2920558" y="6201308"/>
            <a:ext cx="729444" cy="54006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9pPr>
          </a:lstStyle>
          <a:p>
            <a:r>
              <a:rPr lang="en-US" altLang="ja-JP" sz="2000" b="1" dirty="0" smtClean="0">
                <a:solidFill>
                  <a:schemeClr val="bg1"/>
                </a:solidFill>
              </a:rPr>
              <a:t>0V</a:t>
            </a:r>
            <a:endParaRPr lang="en-US" altLang="ja-JP" sz="2000" b="1" dirty="0" smtClean="0">
              <a:solidFill>
                <a:schemeClr val="bg1"/>
              </a:solidFill>
            </a:endParaRPr>
          </a:p>
        </p:txBody>
      </p:sp>
      <p:sp>
        <p:nvSpPr>
          <p:cNvPr id="13" name="タイトル 1"/>
          <p:cNvSpPr txBox="1">
            <a:spLocks/>
          </p:cNvSpPr>
          <p:nvPr/>
        </p:nvSpPr>
        <p:spPr bwMode="auto">
          <a:xfrm>
            <a:off x="6681192" y="6157387"/>
            <a:ext cx="1864020" cy="65252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9pPr>
          </a:lstStyle>
          <a:p>
            <a:r>
              <a:rPr lang="en-US" altLang="ja-JP" sz="2000" b="1" dirty="0" smtClean="0">
                <a:solidFill>
                  <a:schemeClr val="bg1"/>
                </a:solidFill>
              </a:rPr>
              <a:t>0.28V at 40MHz</a:t>
            </a:r>
            <a:endParaRPr lang="en-US" altLang="ja-JP" sz="20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5746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60648"/>
            <a:ext cx="9906000" cy="1143000"/>
          </a:xfrm>
        </p:spPr>
        <p:txBody>
          <a:bodyPr/>
          <a:lstStyle/>
          <a:p>
            <a:r>
              <a:rPr kumimoji="1" lang="en-US" altLang="ja-JP" dirty="0" smtClean="0"/>
              <a:t>Experimental results</a:t>
            </a:r>
            <a:endParaRPr kumimoji="1" lang="ja-JP" altLang="en-US" dirty="0"/>
          </a:p>
        </p:txBody>
      </p:sp>
      <p:sp>
        <p:nvSpPr>
          <p:cNvPr id="7" name="タイトル 1"/>
          <p:cNvSpPr txBox="1">
            <a:spLocks/>
          </p:cNvSpPr>
          <p:nvPr/>
        </p:nvSpPr>
        <p:spPr bwMode="auto">
          <a:xfrm>
            <a:off x="0" y="1219200"/>
            <a:ext cx="9906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9pPr>
          </a:lstStyle>
          <a:p>
            <a:endParaRPr lang="en-US" altLang="ja-JP" sz="2800" dirty="0" smtClean="0"/>
          </a:p>
          <a:p>
            <a:endParaRPr lang="ja-JP" altLang="en-US" sz="28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803" y="1109188"/>
            <a:ext cx="6986078" cy="512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200388" y="6196280"/>
            <a:ext cx="99371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Frequency plot of the sensitivity of the fiber hydrophone (▲) and needle-type PVDF</a:t>
            </a:r>
          </a:p>
          <a:p>
            <a:r>
              <a:rPr lang="en-US" altLang="ja-JP" dirty="0"/>
              <a:t>hydrophone (●).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24855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341784"/>
            <a:ext cx="9906000" cy="1143000"/>
          </a:xfrm>
        </p:spPr>
        <p:txBody>
          <a:bodyPr/>
          <a:lstStyle/>
          <a:p>
            <a:r>
              <a:rPr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ー 4"/>
          <p:cNvSpPr>
            <a:spLocks noGrp="1"/>
          </p:cNvSpPr>
          <p:nvPr>
            <p:ph idx="1"/>
          </p:nvPr>
        </p:nvSpPr>
        <p:spPr>
          <a:xfrm>
            <a:off x="128464" y="1772816"/>
            <a:ext cx="9577064" cy="2988332"/>
          </a:xfrm>
        </p:spPr>
        <p:txBody>
          <a:bodyPr/>
          <a:lstStyle/>
          <a:p>
            <a:pPr>
              <a:buFont typeface="Wingdings" pitchFamily="2" charset="2"/>
              <a:buChar char="l"/>
            </a:pPr>
            <a:r>
              <a:rPr lang="en-US" altLang="ja-JP" sz="2800" b="1" dirty="0"/>
              <a:t>A thinned fiber-optic acoustic pressure sensor that employed a dual polarization </a:t>
            </a:r>
            <a:r>
              <a:rPr lang="en-US" altLang="ja-JP" sz="2800" b="1" dirty="0" smtClean="0"/>
              <a:t>short-cavity fiber </a:t>
            </a:r>
            <a:r>
              <a:rPr lang="en-US" altLang="ja-JP" sz="2800" b="1" dirty="0"/>
              <a:t>laser has been demonstrated. </a:t>
            </a:r>
            <a:endParaRPr lang="en-US" altLang="ja-JP" sz="2800" b="1" dirty="0" smtClean="0"/>
          </a:p>
          <a:p>
            <a:pPr>
              <a:buFont typeface="Wingdings" pitchFamily="2" charset="2"/>
              <a:buChar char="l"/>
            </a:pPr>
            <a:endParaRPr lang="en-US" altLang="ja-JP" sz="2800" b="1" dirty="0" smtClean="0"/>
          </a:p>
          <a:p>
            <a:pPr>
              <a:buFont typeface="Wingdings" pitchFamily="2" charset="2"/>
              <a:buChar char="l"/>
            </a:pPr>
            <a:r>
              <a:rPr lang="en-US" altLang="ja-JP" sz="2800" b="1" dirty="0" smtClean="0"/>
              <a:t>Based </a:t>
            </a:r>
            <a:r>
              <a:rPr lang="en-US" altLang="ja-JP" sz="2800" b="1" dirty="0"/>
              <a:t>on the modulation of the birefringence of the </a:t>
            </a:r>
            <a:r>
              <a:rPr lang="en-US" altLang="ja-JP" sz="2800" b="1" dirty="0" smtClean="0"/>
              <a:t>in-fiber laser </a:t>
            </a:r>
            <a:r>
              <a:rPr lang="en-US" altLang="ja-JP" sz="2800" b="1" dirty="0"/>
              <a:t>by acoustic pressure, the sensor is capable of detecting ultrasound up to a frequency </a:t>
            </a:r>
            <a:r>
              <a:rPr lang="en-US" altLang="ja-JP" sz="2800" b="1" dirty="0" smtClean="0"/>
              <a:t>of 42 </a:t>
            </a:r>
            <a:r>
              <a:rPr lang="en-US" altLang="ja-JP" sz="2800" b="1" dirty="0"/>
              <a:t>M Hz with good sensitivity (approximate −259 dB re 1V/</a:t>
            </a:r>
            <a:r>
              <a:rPr lang="en-US" altLang="ja-JP" sz="2800" b="1" dirty="0" err="1"/>
              <a:t>μPa</a:t>
            </a:r>
            <a:r>
              <a:rPr lang="en-US" altLang="ja-JP" sz="2800" b="1" dirty="0"/>
              <a:t>).</a:t>
            </a:r>
            <a:endParaRPr kumimoji="1" lang="en-US" altLang="ja-JP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6539014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コンテンツ プレースホルダー 2"/>
          <p:cNvSpPr txBox="1">
            <a:spLocks/>
          </p:cNvSpPr>
          <p:nvPr/>
        </p:nvSpPr>
        <p:spPr bwMode="auto">
          <a:xfrm>
            <a:off x="-7640" y="1628800"/>
            <a:ext cx="982799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Liang </a:t>
            </a:r>
            <a:r>
              <a:rPr lang="en-US" dirty="0" smtClean="0"/>
              <a:t>Zhang, </a:t>
            </a:r>
            <a:r>
              <a:rPr lang="en-US" dirty="0"/>
              <a:t>Ping </a:t>
            </a:r>
            <a:r>
              <a:rPr lang="en-US" dirty="0" err="1" smtClean="0"/>
              <a:t>Lu,Li</a:t>
            </a:r>
            <a:r>
              <a:rPr lang="en-US" dirty="0" smtClean="0"/>
              <a:t> Chen, </a:t>
            </a:r>
            <a:r>
              <a:rPr lang="en-US" dirty="0" err="1"/>
              <a:t>Chaoran</a:t>
            </a:r>
            <a:r>
              <a:rPr lang="en-US" dirty="0"/>
              <a:t> </a:t>
            </a:r>
            <a:r>
              <a:rPr lang="en-US" dirty="0" smtClean="0"/>
              <a:t>Huang, </a:t>
            </a:r>
            <a:r>
              <a:rPr lang="en-US" dirty="0"/>
              <a:t>Deming </a:t>
            </a:r>
            <a:r>
              <a:rPr lang="en-US" dirty="0" smtClean="0"/>
              <a:t>Liu, and </a:t>
            </a:r>
            <a:r>
              <a:rPr lang="en-US" dirty="0" err="1"/>
              <a:t>Shibin</a:t>
            </a:r>
            <a:r>
              <a:rPr lang="en-US" dirty="0"/>
              <a:t> </a:t>
            </a:r>
            <a:r>
              <a:rPr lang="en-US" dirty="0" smtClean="0"/>
              <a:t>Jiang</a:t>
            </a:r>
          </a:p>
          <a:p>
            <a:pPr marL="0" indent="0" algn="ctr">
              <a:buNone/>
            </a:pPr>
            <a:r>
              <a:rPr lang="en-US" altLang="ja-JP" sz="4000" dirty="0" smtClean="0"/>
              <a:t>“Optical </a:t>
            </a:r>
            <a:r>
              <a:rPr lang="en-US" altLang="ja-JP" sz="4000" dirty="0"/>
              <a:t>fiber strain sensor using fiber resonator based on frequency comb Vernier spectroscopy</a:t>
            </a:r>
            <a:r>
              <a:rPr lang="en-US" altLang="ja-JP" sz="4000" dirty="0" smtClean="0"/>
              <a:t>”</a:t>
            </a:r>
          </a:p>
          <a:p>
            <a:pPr marL="0" indent="0" algn="ctr">
              <a:buNone/>
            </a:pPr>
            <a:endParaRPr lang="en-US" altLang="ja-JP" dirty="0" smtClean="0"/>
          </a:p>
          <a:p>
            <a:pPr marL="0" indent="0" algn="ctr">
              <a:buNone/>
            </a:pPr>
            <a:r>
              <a:rPr lang="en-US" dirty="0"/>
              <a:t>Opt. Lett. </a:t>
            </a:r>
            <a:r>
              <a:rPr lang="en-US" b="1" dirty="0"/>
              <a:t>37</a:t>
            </a:r>
            <a:r>
              <a:rPr lang="en-US" dirty="0"/>
              <a:t>, 13 (2012) </a:t>
            </a:r>
          </a:p>
        </p:txBody>
      </p:sp>
    </p:spTree>
    <p:extLst>
      <p:ext uri="{BB962C8B-B14F-4D97-AF65-F5344CB8AC3E}">
        <p14:creationId xmlns:p14="http://schemas.microsoft.com/office/powerpoint/2010/main" val="36875700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42950" y="485800"/>
            <a:ext cx="8420100" cy="1143000"/>
          </a:xfrm>
        </p:spPr>
        <p:txBody>
          <a:bodyPr/>
          <a:lstStyle/>
          <a:p>
            <a:r>
              <a:rPr kumimoji="1" lang="en-US" altLang="ja-JP" dirty="0" err="1" smtClean="0"/>
              <a:t>Intoroduction</a:t>
            </a:r>
            <a:endParaRPr kumimoji="1" lang="ja-JP" altLang="en-US" dirty="0"/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 bwMode="auto">
          <a:xfrm>
            <a:off x="-7640" y="1712020"/>
            <a:ext cx="9827994" cy="1572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altLang="ja-JP" dirty="0" smtClean="0"/>
          </a:p>
        </p:txBody>
      </p:sp>
      <p:sp>
        <p:nvSpPr>
          <p:cNvPr id="5" name="タイトル 1"/>
          <p:cNvSpPr txBox="1">
            <a:spLocks/>
          </p:cNvSpPr>
          <p:nvPr/>
        </p:nvSpPr>
        <p:spPr bwMode="auto">
          <a:xfrm>
            <a:off x="-76200" y="980728"/>
            <a:ext cx="10134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9pPr>
          </a:lstStyle>
          <a:p>
            <a:r>
              <a:rPr lang="en-US" altLang="ja-JP" sz="2400" b="1" dirty="0"/>
              <a:t>Fiber Bragg </a:t>
            </a:r>
            <a:r>
              <a:rPr lang="en-US" altLang="ja-JP" sz="2400" b="1" dirty="0" smtClean="0"/>
              <a:t>gratings </a:t>
            </a:r>
            <a:r>
              <a:rPr lang="en-US" altLang="ja-JP" sz="2400" b="1" dirty="0"/>
              <a:t>have been used as </a:t>
            </a:r>
            <a:r>
              <a:rPr lang="en-US" altLang="ja-JP" sz="2400" b="1" dirty="0" smtClean="0"/>
              <a:t>sensitive </a:t>
            </a:r>
            <a:r>
              <a:rPr lang="en-US" altLang="ja-JP" sz="2400" b="1" dirty="0"/>
              <a:t>strain sensors</a:t>
            </a:r>
            <a:endParaRPr lang="ja-JP" altLang="en-US" sz="2400" b="1" dirty="0"/>
          </a:p>
        </p:txBody>
      </p:sp>
      <p:sp>
        <p:nvSpPr>
          <p:cNvPr id="8" name="タイトル 1"/>
          <p:cNvSpPr txBox="1">
            <a:spLocks/>
          </p:cNvSpPr>
          <p:nvPr/>
        </p:nvSpPr>
        <p:spPr bwMode="auto">
          <a:xfrm>
            <a:off x="1066800" y="3789040"/>
            <a:ext cx="7543800" cy="18878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9pPr>
          </a:lstStyle>
          <a:p>
            <a:pPr algn="l"/>
            <a:r>
              <a:rPr lang="en-US" altLang="ja-JP" sz="2400" dirty="0" smtClean="0"/>
              <a:t>□Problem </a:t>
            </a:r>
          </a:p>
          <a:p>
            <a:pPr algn="l"/>
            <a:r>
              <a:rPr lang="en-US" altLang="ja-JP" sz="2400" dirty="0"/>
              <a:t>However, the aforementioned</a:t>
            </a:r>
          </a:p>
          <a:p>
            <a:pPr algn="l"/>
            <a:r>
              <a:rPr lang="en-US" altLang="ja-JP" sz="2400" dirty="0"/>
              <a:t>techniques are implemented in mirror-based cavities,</a:t>
            </a:r>
          </a:p>
          <a:p>
            <a:pPr algn="l"/>
            <a:r>
              <a:rPr lang="en-US" altLang="ja-JP" sz="2400" dirty="0"/>
              <a:t>whose difficult alignment limits their application</a:t>
            </a:r>
          </a:p>
          <a:p>
            <a:pPr algn="l"/>
            <a:r>
              <a:rPr lang="en-US" altLang="ja-JP" sz="2400" dirty="0"/>
              <a:t>in strain sensing.</a:t>
            </a:r>
            <a:endParaRPr lang="en-US" altLang="ja-JP" sz="2400" dirty="0" smtClean="0"/>
          </a:p>
        </p:txBody>
      </p:sp>
      <p:sp>
        <p:nvSpPr>
          <p:cNvPr id="9" name="タイトル 1"/>
          <p:cNvSpPr txBox="1">
            <a:spLocks/>
          </p:cNvSpPr>
          <p:nvPr/>
        </p:nvSpPr>
        <p:spPr bwMode="auto">
          <a:xfrm>
            <a:off x="0" y="5676900"/>
            <a:ext cx="9906000" cy="1181100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9pPr>
          </a:lstStyle>
          <a:p>
            <a:pPr algn="l"/>
            <a:r>
              <a:rPr lang="en-US" altLang="ja-JP" sz="2400" b="1" dirty="0" smtClean="0"/>
              <a:t>In this letter</a:t>
            </a:r>
            <a:endParaRPr lang="en-US" altLang="ja-JP" sz="2400" dirty="0" smtClean="0">
              <a:solidFill>
                <a:srgbClr val="FF0000"/>
              </a:solidFill>
            </a:endParaRPr>
          </a:p>
          <a:p>
            <a:r>
              <a:rPr lang="ja-JP" altLang="en-US" sz="2400" b="1" dirty="0">
                <a:solidFill>
                  <a:srgbClr val="FF0000"/>
                </a:solidFill>
              </a:rPr>
              <a:t>・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 </a:t>
            </a:r>
            <a:r>
              <a:rPr lang="en-US" altLang="ja-JP" sz="2400" b="1" dirty="0">
                <a:solidFill>
                  <a:srgbClr val="FF0000"/>
                </a:solidFill>
              </a:rPr>
              <a:t>alternative 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scheme for </a:t>
            </a:r>
            <a:r>
              <a:rPr lang="en-US" altLang="ja-JP" sz="2400" b="1" dirty="0">
                <a:solidFill>
                  <a:srgbClr val="FF0000"/>
                </a:solidFill>
              </a:rPr>
              <a:t>strain 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sensing </a:t>
            </a:r>
            <a:r>
              <a:rPr lang="en-US" altLang="ja-JP" sz="2400" b="1" dirty="0">
                <a:solidFill>
                  <a:srgbClr val="FF0000"/>
                </a:solidFill>
              </a:rPr>
              <a:t>using a fiber ring resonator based on 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frequency comb Vernier spectroscopy</a:t>
            </a:r>
            <a:r>
              <a:rPr lang="en-US" altLang="ja-JP" sz="2400" b="1" dirty="0">
                <a:solidFill>
                  <a:srgbClr val="FF0000"/>
                </a:solidFill>
              </a:rPr>
              <a:t>,</a:t>
            </a:r>
            <a:endParaRPr lang="en-US" altLang="ja-JP" sz="2400" b="1" dirty="0" smtClean="0">
              <a:solidFill>
                <a:srgbClr val="FF0000"/>
              </a:solidFill>
            </a:endParaRPr>
          </a:p>
        </p:txBody>
      </p:sp>
      <p:sp>
        <p:nvSpPr>
          <p:cNvPr id="11" name="タイトル 1"/>
          <p:cNvSpPr txBox="1">
            <a:spLocks/>
          </p:cNvSpPr>
          <p:nvPr/>
        </p:nvSpPr>
        <p:spPr bwMode="auto">
          <a:xfrm>
            <a:off x="166192" y="1981200"/>
            <a:ext cx="547260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9pPr>
          </a:lstStyle>
          <a:p>
            <a:pPr algn="l"/>
            <a:endParaRPr lang="en-US" altLang="ja-JP" sz="2400" dirty="0" smtClean="0"/>
          </a:p>
        </p:txBody>
      </p:sp>
      <p:sp>
        <p:nvSpPr>
          <p:cNvPr id="12" name="タイトル 1"/>
          <p:cNvSpPr txBox="1">
            <a:spLocks/>
          </p:cNvSpPr>
          <p:nvPr/>
        </p:nvSpPr>
        <p:spPr bwMode="auto">
          <a:xfrm>
            <a:off x="1447800" y="1772816"/>
            <a:ext cx="6705600" cy="1524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9pPr>
          </a:lstStyle>
          <a:p>
            <a:pPr algn="l"/>
            <a:r>
              <a:rPr lang="en-US" altLang="ja-JP" sz="2400" dirty="0" smtClean="0"/>
              <a:t>□Advantages</a:t>
            </a:r>
          </a:p>
          <a:p>
            <a:pPr algn="l"/>
            <a:r>
              <a:rPr lang="ja-JP" altLang="en-US" sz="2400" dirty="0" smtClean="0"/>
              <a:t>・</a:t>
            </a:r>
            <a:r>
              <a:rPr lang="en-US" altLang="ja-JP" sz="2400" dirty="0"/>
              <a:t>cost effective</a:t>
            </a:r>
            <a:endParaRPr lang="en-US" altLang="ja-JP" sz="2400" dirty="0" smtClean="0"/>
          </a:p>
          <a:p>
            <a:pPr algn="l"/>
            <a:r>
              <a:rPr lang="ja-JP" altLang="en-US" sz="2400" dirty="0" smtClean="0"/>
              <a:t>・</a:t>
            </a:r>
            <a:r>
              <a:rPr lang="en-US" altLang="ja-JP" sz="2400" dirty="0" smtClean="0"/>
              <a:t>small </a:t>
            </a:r>
            <a:endParaRPr lang="en-US" altLang="ja-JP" sz="2400" dirty="0" smtClean="0"/>
          </a:p>
          <a:p>
            <a:pPr algn="l"/>
            <a:r>
              <a:rPr lang="ja-JP" altLang="en-US" sz="2400" dirty="0" smtClean="0"/>
              <a:t>・</a:t>
            </a:r>
            <a:r>
              <a:rPr lang="en-US" altLang="ja-JP" sz="2400" dirty="0"/>
              <a:t>immune to electromagnetic interference</a:t>
            </a:r>
            <a:endParaRPr lang="en-US" altLang="ja-JP" sz="2400" dirty="0" smtClean="0"/>
          </a:p>
        </p:txBody>
      </p:sp>
      <p:sp>
        <p:nvSpPr>
          <p:cNvPr id="13" name="タイトル 1"/>
          <p:cNvSpPr txBox="1">
            <a:spLocks/>
          </p:cNvSpPr>
          <p:nvPr/>
        </p:nvSpPr>
        <p:spPr bwMode="auto">
          <a:xfrm>
            <a:off x="1443136" y="3289548"/>
            <a:ext cx="101346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9pPr>
          </a:lstStyle>
          <a:p>
            <a:pPr algn="l"/>
            <a:r>
              <a:rPr lang="ja-JP" altLang="en-US" sz="2400" dirty="0" smtClean="0"/>
              <a:t>　</a:t>
            </a:r>
            <a:r>
              <a:rPr lang="en-US" altLang="ja-JP" sz="2400" b="1" dirty="0" smtClean="0"/>
              <a:t>Frequency</a:t>
            </a:r>
            <a:r>
              <a:rPr lang="ja-JP" altLang="en-US" sz="2400" b="1" dirty="0" smtClean="0"/>
              <a:t>　</a:t>
            </a:r>
            <a:r>
              <a:rPr lang="en-US" altLang="ja-JP" sz="2400" b="1" dirty="0" smtClean="0"/>
              <a:t>comb Vernier</a:t>
            </a:r>
            <a:r>
              <a:rPr lang="ja-JP" altLang="en-US" sz="2400" b="1" dirty="0" smtClean="0"/>
              <a:t>　</a:t>
            </a:r>
            <a:r>
              <a:rPr lang="en-US" altLang="ja-JP" sz="2400" b="1" dirty="0" smtClean="0"/>
              <a:t>spectroscopy</a:t>
            </a:r>
            <a:endParaRPr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164056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4094" y="341784"/>
            <a:ext cx="8915400" cy="1143000"/>
          </a:xfrm>
        </p:spPr>
        <p:txBody>
          <a:bodyPr/>
          <a:lstStyle/>
          <a:p>
            <a:r>
              <a:rPr kumimoji="1" lang="en-US" altLang="ja-JP" dirty="0" err="1" smtClean="0"/>
              <a:t>Principle&amp;Setup</a:t>
            </a:r>
            <a:endParaRPr kumimoji="1" lang="ja-JP" alt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498" y="1589234"/>
            <a:ext cx="5458054" cy="5213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4735817" cy="331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67754" y="4919008"/>
            <a:ext cx="4953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・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length of the laser cavity was about 11 m, 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corresponding to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rep of 18.8 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MHz</a:t>
            </a:r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・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length of 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resonator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about 11 m, corresponding to 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FSR of 19 MHz</a:t>
            </a:r>
          </a:p>
          <a:p>
            <a:r>
              <a:rPr lang="ja-JP" altLang="en-US" dirty="0" smtClean="0"/>
              <a:t>・</a:t>
            </a:r>
            <a:r>
              <a:rPr lang="en-US" altLang="ja-JP" dirty="0" smtClean="0"/>
              <a:t>Two </a:t>
            </a:r>
            <a:r>
              <a:rPr lang="en-US" altLang="ja-JP" dirty="0"/>
              <a:t>sections of optical fibers of</a:t>
            </a:r>
          </a:p>
          <a:p>
            <a:r>
              <a:rPr lang="en-US" altLang="ja-JP" dirty="0"/>
              <a:t>about 5 m as sensing </a:t>
            </a:r>
            <a:r>
              <a:rPr lang="en-US" altLang="ja-JP" dirty="0" smtClean="0"/>
              <a:t>heads</a:t>
            </a:r>
            <a:endParaRPr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7838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60648"/>
            <a:ext cx="9906000" cy="1143000"/>
          </a:xfrm>
        </p:spPr>
        <p:txBody>
          <a:bodyPr/>
          <a:lstStyle/>
          <a:p>
            <a:r>
              <a:rPr kumimoji="1" lang="en-US" altLang="ja-JP" dirty="0" smtClean="0"/>
              <a:t>Experimental results</a:t>
            </a:r>
            <a:endParaRPr kumimoji="1" lang="ja-JP" altLang="en-US" dirty="0"/>
          </a:p>
        </p:txBody>
      </p:sp>
      <p:sp>
        <p:nvSpPr>
          <p:cNvPr id="7" name="タイトル 1"/>
          <p:cNvSpPr txBox="1">
            <a:spLocks/>
          </p:cNvSpPr>
          <p:nvPr/>
        </p:nvSpPr>
        <p:spPr bwMode="auto">
          <a:xfrm>
            <a:off x="0" y="1219200"/>
            <a:ext cx="9906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9pPr>
          </a:lstStyle>
          <a:p>
            <a:endParaRPr lang="en-US" altLang="ja-JP" sz="2800" dirty="0" smtClean="0"/>
          </a:p>
          <a:p>
            <a:endParaRPr lang="ja-JP" altLang="en-US" sz="2800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620" y="1157365"/>
            <a:ext cx="6840760" cy="5684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88573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533400"/>
            <a:ext cx="9906000" cy="1143000"/>
          </a:xfrm>
        </p:spPr>
        <p:txBody>
          <a:bodyPr/>
          <a:lstStyle/>
          <a:p>
            <a:r>
              <a:rPr kumimoji="1" lang="en-US" altLang="ja-JP" dirty="0" smtClean="0"/>
              <a:t>Experimental </a:t>
            </a:r>
            <a:r>
              <a:rPr kumimoji="1" lang="en-US" altLang="ja-JP" dirty="0" err="1" smtClean="0"/>
              <a:t>results(strain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 bwMode="auto">
          <a:xfrm>
            <a:off x="4419600" y="7162800"/>
            <a:ext cx="3548844" cy="758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en-US" altLang="ja-JP" sz="2000" b="1" dirty="0" smtClean="0"/>
          </a:p>
        </p:txBody>
      </p:sp>
      <p:sp>
        <p:nvSpPr>
          <p:cNvPr id="7" name="タイトル 1"/>
          <p:cNvSpPr txBox="1">
            <a:spLocks/>
          </p:cNvSpPr>
          <p:nvPr/>
        </p:nvSpPr>
        <p:spPr bwMode="auto">
          <a:xfrm>
            <a:off x="-304800" y="838200"/>
            <a:ext cx="9906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9pPr>
          </a:lstStyle>
          <a:p>
            <a:endParaRPr lang="en-US" altLang="ja-JP" sz="2800" dirty="0" smtClean="0"/>
          </a:p>
          <a:p>
            <a:endParaRPr lang="ja-JP" altLang="en-US" sz="2800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36" y="1468387"/>
            <a:ext cx="8064896" cy="5390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17838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-18019" y="427311"/>
            <a:ext cx="9924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 smtClean="0">
                <a:latin typeface="+mj-lt"/>
                <a:ea typeface="+mj-ea"/>
                <a:cs typeface="ＭＳ ゴシック (見出し)"/>
              </a:rPr>
              <a:t>Fiber sensing using optical comb cavity</a:t>
            </a:r>
            <a:endParaRPr lang="ja-JP" altLang="en-US" sz="4000" dirty="0">
              <a:latin typeface="+mj-lt"/>
              <a:ea typeface="+mj-ea"/>
              <a:cs typeface="ＭＳ ゴシック (見出し)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00" y="1627271"/>
            <a:ext cx="9867900" cy="523072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486396" y="5517231"/>
            <a:ext cx="216024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 smtClean="0">
                <a:solidFill>
                  <a:srgbClr val="0000FF"/>
                </a:solidFill>
              </a:rPr>
              <a:t>Disturbance</a:t>
            </a:r>
          </a:p>
          <a:p>
            <a:pPr algn="ctr"/>
            <a:endParaRPr lang="ja-JP" altLang="en-US" sz="2800" dirty="0">
              <a:latin typeface="+mj-lt"/>
              <a:ea typeface="+mj-ea"/>
              <a:cs typeface="ＭＳ ゴシック (見出し)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538240" y="5733256"/>
            <a:ext cx="1512168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 smtClean="0">
                <a:solidFill>
                  <a:srgbClr val="FF00FF"/>
                </a:solidFill>
              </a:rPr>
              <a:t>Sensing cavity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745088" y="2534201"/>
            <a:ext cx="4084712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 smtClean="0">
                <a:solidFill>
                  <a:srgbClr val="0000FF"/>
                </a:solidFill>
              </a:rPr>
              <a:t>Disturbance/ </a:t>
            </a:r>
            <a:r>
              <a:rPr lang="en-US" altLang="ja-JP" sz="2800" dirty="0" err="1" smtClean="0">
                <a:solidFill>
                  <a:srgbClr val="0000FF"/>
                </a:solidFill>
              </a:rPr>
              <a:t>RFfrequency</a:t>
            </a:r>
            <a:r>
              <a:rPr lang="en-US" altLang="ja-JP" sz="2800" dirty="0" smtClean="0">
                <a:solidFill>
                  <a:srgbClr val="0000FF"/>
                </a:solidFill>
              </a:rPr>
              <a:t> conversion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041232" y="3645024"/>
            <a:ext cx="266429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1800" i="1" dirty="0"/>
              <a:t>c</a:t>
            </a:r>
            <a:r>
              <a:rPr lang="en-US" altLang="ja-JP" sz="1800" dirty="0" smtClean="0"/>
              <a:t>: light speed</a:t>
            </a:r>
          </a:p>
          <a:p>
            <a:r>
              <a:rPr lang="en-US" altLang="ja-JP" sz="1800" i="1" dirty="0" smtClean="0"/>
              <a:t>n</a:t>
            </a:r>
            <a:r>
              <a:rPr lang="en-US" altLang="ja-JP" sz="1800" dirty="0" smtClean="0"/>
              <a:t>: group refractive index</a:t>
            </a:r>
          </a:p>
          <a:p>
            <a:r>
              <a:rPr lang="en-US" altLang="ja-JP" sz="1800" i="1" dirty="0" smtClean="0"/>
              <a:t>L</a:t>
            </a:r>
            <a:r>
              <a:rPr lang="en-US" altLang="ja-JP" sz="1800" dirty="0" smtClean="0"/>
              <a:t>: fiber length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101208" y="5902672"/>
            <a:ext cx="429508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 smtClean="0">
                <a:solidFill>
                  <a:srgbClr val="FF0000"/>
                </a:solidFill>
              </a:rPr>
              <a:t>Expansion of the </a:t>
            </a:r>
          </a:p>
          <a:p>
            <a:pPr algn="ctr"/>
            <a:r>
              <a:rPr lang="en-US" altLang="ja-JP" sz="2800" dirty="0" smtClean="0">
                <a:solidFill>
                  <a:srgbClr val="FF0000"/>
                </a:solidFill>
              </a:rPr>
              <a:t>dynamic range of sensing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046216" y="4568354"/>
            <a:ext cx="4443288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 smtClean="0">
                <a:solidFill>
                  <a:srgbClr val="FF0000"/>
                </a:solidFill>
              </a:rPr>
              <a:t>Utilize the dynamic range of optical comb </a:t>
            </a:r>
          </a:p>
        </p:txBody>
      </p:sp>
    </p:spTree>
    <p:extLst>
      <p:ext uri="{BB962C8B-B14F-4D97-AF65-F5344CB8AC3E}">
        <p14:creationId xmlns:p14="http://schemas.microsoft.com/office/powerpoint/2010/main" val="3540899481"/>
      </p:ext>
    </p:extLst>
  </p:cSld>
  <p:clrMapOvr>
    <a:masterClrMapping/>
  </p:clrMapOvr>
  <p:transition advTm="39191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341784"/>
            <a:ext cx="9906000" cy="1143000"/>
          </a:xfrm>
        </p:spPr>
        <p:txBody>
          <a:bodyPr/>
          <a:lstStyle/>
          <a:p>
            <a:r>
              <a:rPr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ー 4"/>
          <p:cNvSpPr>
            <a:spLocks noGrp="1"/>
          </p:cNvSpPr>
          <p:nvPr>
            <p:ph idx="1"/>
          </p:nvPr>
        </p:nvSpPr>
        <p:spPr>
          <a:xfrm>
            <a:off x="128464" y="1772816"/>
            <a:ext cx="9777536" cy="2988332"/>
          </a:xfrm>
        </p:spPr>
        <p:txBody>
          <a:bodyPr/>
          <a:lstStyle/>
          <a:p>
            <a:pPr>
              <a:buFont typeface="Wingdings" pitchFamily="2" charset="2"/>
              <a:buChar char="l"/>
            </a:pPr>
            <a:r>
              <a:rPr lang="en-US" altLang="ja-JP" sz="2800" b="1" dirty="0" smtClean="0"/>
              <a:t>They </a:t>
            </a:r>
            <a:r>
              <a:rPr lang="en-US" altLang="ja-JP" sz="2800" b="1" dirty="0"/>
              <a:t>have proposed and experimentally </a:t>
            </a:r>
            <a:r>
              <a:rPr lang="en-US" altLang="ja-JP" sz="2800" b="1" dirty="0" err="1" smtClean="0"/>
              <a:t>demonstrateda</a:t>
            </a:r>
            <a:r>
              <a:rPr lang="en-US" altLang="ja-JP" sz="2800" b="1" dirty="0" smtClean="0"/>
              <a:t> </a:t>
            </a:r>
            <a:r>
              <a:rPr lang="en-US" altLang="ja-JP" sz="2800" b="1" dirty="0"/>
              <a:t>novel (to our best knowledge) optical </a:t>
            </a:r>
            <a:r>
              <a:rPr lang="en-US" altLang="ja-JP" sz="2800" b="1" dirty="0" err="1" smtClean="0"/>
              <a:t>fiberstrain</a:t>
            </a:r>
            <a:r>
              <a:rPr lang="en-US" altLang="ja-JP" sz="2800" b="1" dirty="0" smtClean="0"/>
              <a:t> </a:t>
            </a:r>
            <a:r>
              <a:rPr lang="en-US" altLang="ja-JP" sz="2800" b="1" dirty="0"/>
              <a:t>sensor using a fiber ring resonator based on </a:t>
            </a:r>
            <a:r>
              <a:rPr lang="en-US" altLang="ja-JP" sz="2800" b="1" dirty="0" smtClean="0"/>
              <a:t>frequency comb </a:t>
            </a:r>
            <a:r>
              <a:rPr lang="en-US" altLang="ja-JP" sz="2800" b="1" dirty="0"/>
              <a:t>Vernier spectroscopy.</a:t>
            </a:r>
            <a:endParaRPr lang="en-US" altLang="ja-JP" sz="2800" b="1" dirty="0" smtClean="0"/>
          </a:p>
          <a:p>
            <a:pPr>
              <a:buFont typeface="Wingdings" pitchFamily="2" charset="2"/>
              <a:buChar char="l"/>
            </a:pPr>
            <a:r>
              <a:rPr lang="en-US" altLang="ja-JP" sz="2800" b="1" dirty="0"/>
              <a:t>The transmission spectrum</a:t>
            </a:r>
          </a:p>
          <a:p>
            <a:pPr marL="0" indent="0">
              <a:buNone/>
            </a:pPr>
            <a:r>
              <a:rPr lang="ja-JP" altLang="en-US" sz="2800" b="1" dirty="0" smtClean="0"/>
              <a:t>　</a:t>
            </a:r>
            <a:r>
              <a:rPr lang="en-US" altLang="ja-JP" sz="2800" b="1" dirty="0" smtClean="0"/>
              <a:t>demonstrates </a:t>
            </a:r>
            <a:r>
              <a:rPr lang="en-US" altLang="ja-JP" sz="2800" b="1" dirty="0"/>
              <a:t>high sensitivities better </a:t>
            </a:r>
            <a:r>
              <a:rPr lang="en-US" altLang="ja-JP" sz="2800" b="1" dirty="0" smtClean="0"/>
              <a:t>than 40 </a:t>
            </a:r>
            <a:r>
              <a:rPr lang="en-US" altLang="ja-JP" sz="2800" b="1" dirty="0" err="1"/>
              <a:t>pm∕</a:t>
            </a:r>
            <a:r>
              <a:rPr lang="en-US" altLang="ja-JP" sz="2800" b="1" dirty="0" err="1" smtClean="0"/>
              <a:t>με</a:t>
            </a:r>
            <a:endParaRPr lang="en-US" altLang="ja-JP" sz="2800" b="1" dirty="0" smtClean="0"/>
          </a:p>
          <a:p>
            <a:pPr marL="0" indent="0">
              <a:buNone/>
            </a:pPr>
            <a:r>
              <a:rPr lang="en-US" altLang="ja-JP" sz="2800" b="1" dirty="0" smtClean="0"/>
              <a:t>    within </a:t>
            </a:r>
            <a:r>
              <a:rPr lang="en-US" altLang="ja-JP" sz="2800" b="1" dirty="0"/>
              <a:t>the range of 0 to 10 </a:t>
            </a:r>
            <a:r>
              <a:rPr lang="en-US" altLang="ja-JP" sz="2800" b="1" dirty="0" err="1"/>
              <a:t>με</a:t>
            </a:r>
            <a:r>
              <a:rPr lang="en-US" altLang="ja-JP" sz="2800" b="1" dirty="0"/>
              <a:t>.</a:t>
            </a:r>
            <a:endParaRPr kumimoji="1" lang="en-US" altLang="ja-JP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6539014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コンテンツ プレースホルダー 2"/>
          <p:cNvSpPr txBox="1">
            <a:spLocks/>
          </p:cNvSpPr>
          <p:nvPr/>
        </p:nvSpPr>
        <p:spPr bwMode="auto">
          <a:xfrm>
            <a:off x="-7640" y="1628800"/>
            <a:ext cx="982799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err="1" smtClean="0"/>
              <a:t>Naoya</a:t>
            </a:r>
            <a:r>
              <a:rPr lang="en-US" dirty="0" smtClean="0"/>
              <a:t>, </a:t>
            </a:r>
            <a:r>
              <a:rPr lang="en-US" dirty="0" err="1" smtClean="0"/>
              <a:t>Kuse</a:t>
            </a:r>
            <a:r>
              <a:rPr lang="en-US" dirty="0" smtClean="0"/>
              <a:t>, Akira Ozawa, and </a:t>
            </a:r>
            <a:r>
              <a:rPr lang="en-US" dirty="0" err="1" smtClean="0"/>
              <a:t>Yohei</a:t>
            </a:r>
            <a:r>
              <a:rPr lang="en-US" dirty="0" smtClean="0"/>
              <a:t> </a:t>
            </a:r>
            <a:r>
              <a:rPr lang="en-US" dirty="0" err="1" smtClean="0"/>
              <a:t>Kobayash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err="1" smtClean="0"/>
              <a:t>i</a:t>
            </a:r>
            <a:endParaRPr lang="en-US" dirty="0" smtClean="0"/>
          </a:p>
          <a:p>
            <a:pPr marL="0" indent="0" algn="ctr">
              <a:buNone/>
            </a:pPr>
            <a:r>
              <a:rPr lang="en-US" altLang="ja-JP" sz="4000" dirty="0" smtClean="0"/>
              <a:t>“Static </a:t>
            </a:r>
            <a:r>
              <a:rPr lang="en-US" altLang="ja-JP" sz="4000" dirty="0"/>
              <a:t>FBG strain sensor with high</a:t>
            </a:r>
          </a:p>
          <a:p>
            <a:pPr algn="ctr">
              <a:buNone/>
            </a:pPr>
            <a:r>
              <a:rPr lang="en-US" altLang="ja-JP" sz="4000" dirty="0"/>
              <a:t>	resolution and large dynamic range by</a:t>
            </a:r>
          </a:p>
          <a:p>
            <a:pPr algn="ctr">
              <a:buNone/>
            </a:pPr>
            <a:r>
              <a:rPr lang="en-US" altLang="ja-JP" sz="4000" dirty="0"/>
              <a:t>	dual-comb spectroscopy</a:t>
            </a:r>
            <a:r>
              <a:rPr lang="en-US" altLang="ja-JP" sz="4000" dirty="0" smtClean="0"/>
              <a:t>”</a:t>
            </a:r>
          </a:p>
          <a:p>
            <a:pPr>
              <a:buNone/>
            </a:pPr>
            <a:endParaRPr lang="en-US" altLang="ja-JP" dirty="0" smtClean="0"/>
          </a:p>
          <a:p>
            <a:pPr marL="0" indent="0" algn="ctr">
              <a:buNone/>
            </a:pPr>
            <a:r>
              <a:rPr lang="en-US" altLang="ja-JP" dirty="0"/>
              <a:t> Opt.  Express. </a:t>
            </a:r>
            <a:r>
              <a:rPr lang="en-US" altLang="ja-JP" b="1" dirty="0"/>
              <a:t>21</a:t>
            </a:r>
            <a:r>
              <a:rPr lang="en-US" altLang="ja-JP" dirty="0"/>
              <a:t>, 9(2013)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875700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42950" y="485800"/>
            <a:ext cx="8420100" cy="1143000"/>
          </a:xfrm>
        </p:spPr>
        <p:txBody>
          <a:bodyPr/>
          <a:lstStyle/>
          <a:p>
            <a:r>
              <a:rPr kumimoji="1" lang="en-US" altLang="ja-JP" dirty="0" err="1" smtClean="0"/>
              <a:t>Intoroduction</a:t>
            </a:r>
            <a:endParaRPr kumimoji="1" lang="ja-JP" altLang="en-US" dirty="0"/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 bwMode="auto">
          <a:xfrm>
            <a:off x="-7640" y="1712020"/>
            <a:ext cx="9827994" cy="1572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altLang="ja-JP" dirty="0" smtClean="0"/>
          </a:p>
        </p:txBody>
      </p:sp>
      <p:sp>
        <p:nvSpPr>
          <p:cNvPr id="5" name="タイトル 1"/>
          <p:cNvSpPr txBox="1">
            <a:spLocks/>
          </p:cNvSpPr>
          <p:nvPr/>
        </p:nvSpPr>
        <p:spPr bwMode="auto">
          <a:xfrm>
            <a:off x="-76200" y="980728"/>
            <a:ext cx="10134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9pPr>
          </a:lstStyle>
          <a:p>
            <a:r>
              <a:rPr lang="en-US" altLang="ja-JP" sz="2400" b="1" dirty="0"/>
              <a:t>Fiber Bragg </a:t>
            </a:r>
            <a:r>
              <a:rPr lang="en-US" altLang="ja-JP" sz="2400" b="1" dirty="0" smtClean="0"/>
              <a:t>gratings </a:t>
            </a:r>
            <a:r>
              <a:rPr lang="en-US" altLang="ja-JP" sz="2400" b="1" dirty="0"/>
              <a:t>have been used as </a:t>
            </a:r>
            <a:r>
              <a:rPr lang="en-US" altLang="ja-JP" sz="2400" b="1" dirty="0" smtClean="0"/>
              <a:t>sensitive </a:t>
            </a:r>
            <a:r>
              <a:rPr lang="en-US" altLang="ja-JP" sz="2400" b="1" dirty="0"/>
              <a:t>strain sensors</a:t>
            </a:r>
            <a:endParaRPr lang="ja-JP" altLang="en-US" sz="2400" b="1" dirty="0"/>
          </a:p>
        </p:txBody>
      </p:sp>
      <p:sp>
        <p:nvSpPr>
          <p:cNvPr id="9" name="タイトル 1"/>
          <p:cNvSpPr txBox="1">
            <a:spLocks/>
          </p:cNvSpPr>
          <p:nvPr/>
        </p:nvSpPr>
        <p:spPr bwMode="auto">
          <a:xfrm>
            <a:off x="0" y="5491127"/>
            <a:ext cx="9906000" cy="1366873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9pPr>
          </a:lstStyle>
          <a:p>
            <a:pPr algn="l"/>
            <a:r>
              <a:rPr lang="en-US" altLang="ja-JP" sz="2400" b="1" dirty="0" smtClean="0"/>
              <a:t>In this letter</a:t>
            </a:r>
            <a:endParaRPr lang="en-US" altLang="ja-JP" sz="2400" dirty="0" smtClean="0">
              <a:solidFill>
                <a:srgbClr val="FF0000"/>
              </a:solidFill>
            </a:endParaRPr>
          </a:p>
          <a:p>
            <a:r>
              <a:rPr lang="ja-JP" altLang="en-US" sz="2400" b="1" dirty="0">
                <a:solidFill>
                  <a:srgbClr val="FF0000"/>
                </a:solidFill>
              </a:rPr>
              <a:t>・</a:t>
            </a:r>
            <a:r>
              <a:rPr lang="en-US" altLang="ja-JP" sz="2400" b="1" dirty="0">
                <a:solidFill>
                  <a:srgbClr val="FF0000"/>
                </a:solidFill>
              </a:rPr>
              <a:t> we propose and demonstrate a precise and broadband characterization of 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FBG sensors </a:t>
            </a:r>
            <a:r>
              <a:rPr lang="en-US" altLang="ja-JP" sz="2400" b="1" dirty="0">
                <a:solidFill>
                  <a:srgbClr val="FF0000"/>
                </a:solidFill>
              </a:rPr>
              <a:t>by employing dual-comb spectroscopy,</a:t>
            </a:r>
            <a:endParaRPr lang="en-US" altLang="ja-JP" sz="2400" b="1" dirty="0" smtClean="0">
              <a:solidFill>
                <a:srgbClr val="FF0000"/>
              </a:solidFill>
            </a:endParaRPr>
          </a:p>
        </p:txBody>
      </p:sp>
      <p:sp>
        <p:nvSpPr>
          <p:cNvPr id="11" name="タイトル 1"/>
          <p:cNvSpPr txBox="1">
            <a:spLocks/>
          </p:cNvSpPr>
          <p:nvPr/>
        </p:nvSpPr>
        <p:spPr bwMode="auto">
          <a:xfrm>
            <a:off x="166192" y="1981200"/>
            <a:ext cx="547260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9pPr>
          </a:lstStyle>
          <a:p>
            <a:pPr algn="l"/>
            <a:endParaRPr lang="en-US" altLang="ja-JP" sz="2400" dirty="0" smtClean="0"/>
          </a:p>
        </p:txBody>
      </p:sp>
      <p:sp>
        <p:nvSpPr>
          <p:cNvPr id="12" name="タイトル 1"/>
          <p:cNvSpPr txBox="1">
            <a:spLocks/>
          </p:cNvSpPr>
          <p:nvPr/>
        </p:nvSpPr>
        <p:spPr bwMode="auto">
          <a:xfrm>
            <a:off x="1447800" y="1772816"/>
            <a:ext cx="6705600" cy="1524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9pPr>
          </a:lstStyle>
          <a:p>
            <a:pPr algn="l"/>
            <a:r>
              <a:rPr lang="en-US" altLang="ja-JP" sz="2400" dirty="0" smtClean="0"/>
              <a:t>□Advantages</a:t>
            </a:r>
          </a:p>
          <a:p>
            <a:pPr algn="l"/>
            <a:r>
              <a:rPr lang="ja-JP" altLang="en-US" sz="2400" dirty="0" smtClean="0"/>
              <a:t>・</a:t>
            </a:r>
            <a:r>
              <a:rPr lang="en-US" altLang="ja-JP" sz="2400" dirty="0"/>
              <a:t>cost effective</a:t>
            </a:r>
            <a:endParaRPr lang="en-US" altLang="ja-JP" sz="2400" dirty="0" smtClean="0"/>
          </a:p>
          <a:p>
            <a:pPr algn="l"/>
            <a:r>
              <a:rPr lang="ja-JP" altLang="en-US" sz="2400" dirty="0" smtClean="0"/>
              <a:t>・</a:t>
            </a:r>
            <a:r>
              <a:rPr lang="en-US" altLang="ja-JP" sz="2400" dirty="0" smtClean="0"/>
              <a:t>small </a:t>
            </a:r>
            <a:endParaRPr lang="en-US" altLang="ja-JP" sz="2400" dirty="0" smtClean="0"/>
          </a:p>
          <a:p>
            <a:pPr algn="l"/>
            <a:r>
              <a:rPr lang="ja-JP" altLang="en-US" sz="2400" dirty="0" smtClean="0"/>
              <a:t>・</a:t>
            </a:r>
            <a:r>
              <a:rPr lang="en-US" altLang="ja-JP" sz="2400" dirty="0"/>
              <a:t>immune to electromagnetic interference</a:t>
            </a:r>
            <a:endParaRPr lang="en-US" altLang="ja-JP" sz="2400" dirty="0" smtClean="0"/>
          </a:p>
        </p:txBody>
      </p:sp>
      <p:sp>
        <p:nvSpPr>
          <p:cNvPr id="13" name="タイトル 1"/>
          <p:cNvSpPr txBox="1">
            <a:spLocks/>
          </p:cNvSpPr>
          <p:nvPr/>
        </p:nvSpPr>
        <p:spPr bwMode="auto">
          <a:xfrm>
            <a:off x="173206" y="3361556"/>
            <a:ext cx="9820354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9pPr>
          </a:lstStyle>
          <a:p>
            <a:pPr algn="l"/>
            <a:r>
              <a:rPr lang="en-US" altLang="ja-JP" sz="2400" b="1" dirty="0" smtClean="0"/>
              <a:t>Single-longitudinal-mode </a:t>
            </a:r>
            <a:r>
              <a:rPr lang="en-US" altLang="ja-JP" sz="2400" b="1" dirty="0"/>
              <a:t>continuous-wave (CW) lasers are often used to detect the </a:t>
            </a:r>
            <a:r>
              <a:rPr lang="en-US" altLang="ja-JP" sz="2400" b="1" dirty="0" smtClean="0"/>
              <a:t>spectral shift </a:t>
            </a:r>
            <a:r>
              <a:rPr lang="en-US" altLang="ja-JP" sz="2400" b="1" dirty="0"/>
              <a:t>of FBGs with high resolution</a:t>
            </a:r>
            <a:endParaRPr lang="ja-JP" altLang="en-US" sz="2400" b="1" dirty="0"/>
          </a:p>
        </p:txBody>
      </p:sp>
      <p:sp>
        <p:nvSpPr>
          <p:cNvPr id="14" name="タイトル 1"/>
          <p:cNvSpPr txBox="1">
            <a:spLocks/>
          </p:cNvSpPr>
          <p:nvPr/>
        </p:nvSpPr>
        <p:spPr bwMode="auto">
          <a:xfrm>
            <a:off x="1447800" y="3967127"/>
            <a:ext cx="6705600" cy="1524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9pPr>
          </a:lstStyle>
          <a:p>
            <a:pPr algn="l"/>
            <a:r>
              <a:rPr lang="en-US" altLang="ja-JP" sz="2400" dirty="0" smtClean="0"/>
              <a:t>□</a:t>
            </a:r>
            <a:r>
              <a:rPr lang="en-US" altLang="ja-JP" sz="2400" dirty="0" smtClean="0"/>
              <a:t>Problems</a:t>
            </a:r>
            <a:endParaRPr lang="en-US" altLang="ja-JP" sz="2400" dirty="0" smtClean="0"/>
          </a:p>
          <a:p>
            <a:pPr algn="l"/>
            <a:r>
              <a:rPr lang="en-US" altLang="ja-JP" sz="2400" dirty="0"/>
              <a:t>the resolution is limited by the frequency</a:t>
            </a:r>
          </a:p>
          <a:p>
            <a:pPr algn="l"/>
            <a:r>
              <a:rPr lang="en-US" altLang="ja-JP" sz="2400" dirty="0"/>
              <a:t>noise of the laser source. </a:t>
            </a:r>
            <a:r>
              <a:rPr lang="en-US" altLang="ja-JP" sz="2400" dirty="0" smtClean="0"/>
              <a:t> </a:t>
            </a:r>
            <a:endParaRPr lang="en-US" altLang="ja-JP" sz="2400" dirty="0" smtClean="0"/>
          </a:p>
        </p:txBody>
      </p:sp>
    </p:spTree>
    <p:extLst>
      <p:ext uri="{BB962C8B-B14F-4D97-AF65-F5344CB8AC3E}">
        <p14:creationId xmlns:p14="http://schemas.microsoft.com/office/powerpoint/2010/main" val="35219420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341784"/>
            <a:ext cx="9906000" cy="1143000"/>
          </a:xfrm>
        </p:spPr>
        <p:txBody>
          <a:bodyPr/>
          <a:lstStyle/>
          <a:p>
            <a:r>
              <a:rPr kumimoji="1" lang="en-US" altLang="ja-JP" dirty="0" smtClean="0"/>
              <a:t>Principle</a:t>
            </a:r>
            <a:endParaRPr kumimoji="1" lang="ja-JP" altLang="en-US" dirty="0"/>
          </a:p>
        </p:txBody>
      </p:sp>
      <p:sp>
        <p:nvSpPr>
          <p:cNvPr id="8" name="タイトル 1"/>
          <p:cNvSpPr txBox="1">
            <a:spLocks/>
          </p:cNvSpPr>
          <p:nvPr/>
        </p:nvSpPr>
        <p:spPr bwMode="auto">
          <a:xfrm>
            <a:off x="-2971800" y="6317940"/>
            <a:ext cx="848636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9pPr>
          </a:lstStyle>
          <a:p>
            <a:pPr marL="457200" indent="-457200"/>
            <a:endParaRPr lang="en-US" altLang="ja-JP" sz="2000" b="1" dirty="0" smtClean="0"/>
          </a:p>
        </p:txBody>
      </p:sp>
      <p:pic>
        <p:nvPicPr>
          <p:cNvPr id="3" name="図 2" descr="oe-21-9-11141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6" t="15559" r="22587" b="7041"/>
          <a:stretch/>
        </p:blipFill>
        <p:spPr>
          <a:xfrm>
            <a:off x="1640632" y="1216311"/>
            <a:ext cx="6767424" cy="565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8929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341784"/>
            <a:ext cx="9906000" cy="1143000"/>
          </a:xfrm>
        </p:spPr>
        <p:txBody>
          <a:bodyPr/>
          <a:lstStyle/>
          <a:p>
            <a:r>
              <a:rPr kumimoji="1" lang="en-US" altLang="ja-JP" dirty="0" smtClean="0"/>
              <a:t>Experimental setup</a:t>
            </a:r>
            <a:endParaRPr kumimoji="1" lang="ja-JP" altLang="en-US" dirty="0"/>
          </a:p>
        </p:txBody>
      </p:sp>
      <p:sp>
        <p:nvSpPr>
          <p:cNvPr id="8" name="タイトル 1"/>
          <p:cNvSpPr txBox="1">
            <a:spLocks/>
          </p:cNvSpPr>
          <p:nvPr/>
        </p:nvSpPr>
        <p:spPr bwMode="auto">
          <a:xfrm>
            <a:off x="-2971800" y="6317940"/>
            <a:ext cx="848636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9pPr>
          </a:lstStyle>
          <a:p>
            <a:pPr marL="457200" indent="-457200"/>
            <a:endParaRPr lang="en-US" altLang="ja-JP" sz="2000" b="1" dirty="0" smtClean="0"/>
          </a:p>
        </p:txBody>
      </p:sp>
      <p:pic>
        <p:nvPicPr>
          <p:cNvPr id="3" name="図 2" descr="oe-21-9-11141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2" t="31114" r="9999" b="12596"/>
          <a:stretch/>
        </p:blipFill>
        <p:spPr>
          <a:xfrm>
            <a:off x="-18760" y="1700808"/>
            <a:ext cx="9842359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8929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52400"/>
            <a:ext cx="9906000" cy="1143000"/>
          </a:xfrm>
        </p:spPr>
        <p:txBody>
          <a:bodyPr/>
          <a:lstStyle/>
          <a:p>
            <a:r>
              <a:rPr lang="en-US" altLang="ja-JP" dirty="0" smtClean="0"/>
              <a:t>Experimental results</a:t>
            </a:r>
            <a:endParaRPr kumimoji="1" lang="ja-JP" altLang="en-US" dirty="0"/>
          </a:p>
        </p:txBody>
      </p:sp>
      <p:sp>
        <p:nvSpPr>
          <p:cNvPr id="8" name="タイトル 1"/>
          <p:cNvSpPr txBox="1">
            <a:spLocks/>
          </p:cNvSpPr>
          <p:nvPr/>
        </p:nvSpPr>
        <p:spPr bwMode="auto">
          <a:xfrm>
            <a:off x="-2971800" y="6317940"/>
            <a:ext cx="848636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9pPr>
          </a:lstStyle>
          <a:p>
            <a:pPr marL="457200" indent="-457200"/>
            <a:endParaRPr lang="en-US" altLang="ja-JP" sz="2000" b="1" dirty="0" smtClean="0"/>
          </a:p>
        </p:txBody>
      </p:sp>
      <p:pic>
        <p:nvPicPr>
          <p:cNvPr id="3" name="図 2" descr="oe-21-9-11141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3" t="17410" r="8952" b="9263"/>
          <a:stretch/>
        </p:blipFill>
        <p:spPr>
          <a:xfrm>
            <a:off x="-29734" y="1484784"/>
            <a:ext cx="9962197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8929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52400"/>
            <a:ext cx="9906000" cy="1143000"/>
          </a:xfrm>
        </p:spPr>
        <p:txBody>
          <a:bodyPr/>
          <a:lstStyle/>
          <a:p>
            <a:r>
              <a:rPr lang="en-US" altLang="ja-JP" dirty="0" smtClean="0"/>
              <a:t>Experimental results</a:t>
            </a:r>
            <a:endParaRPr kumimoji="1" lang="ja-JP" altLang="en-US" dirty="0"/>
          </a:p>
        </p:txBody>
      </p:sp>
      <p:sp>
        <p:nvSpPr>
          <p:cNvPr id="8" name="タイトル 1"/>
          <p:cNvSpPr txBox="1">
            <a:spLocks/>
          </p:cNvSpPr>
          <p:nvPr/>
        </p:nvSpPr>
        <p:spPr bwMode="auto">
          <a:xfrm>
            <a:off x="-2971800" y="6317940"/>
            <a:ext cx="848636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9pPr>
          </a:lstStyle>
          <a:p>
            <a:pPr marL="457200" indent="-457200"/>
            <a:endParaRPr lang="en-US" altLang="ja-JP" sz="2000" b="1" dirty="0" smtClean="0"/>
          </a:p>
        </p:txBody>
      </p:sp>
      <p:pic>
        <p:nvPicPr>
          <p:cNvPr id="4" name="図 3" descr="oe-21-9-11141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3" t="22595" r="7902" b="6671"/>
          <a:stretch/>
        </p:blipFill>
        <p:spPr>
          <a:xfrm>
            <a:off x="0" y="1421904"/>
            <a:ext cx="9978678" cy="467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9422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341784"/>
            <a:ext cx="9906000" cy="1143000"/>
          </a:xfrm>
        </p:spPr>
        <p:txBody>
          <a:bodyPr/>
          <a:lstStyle/>
          <a:p>
            <a:r>
              <a:rPr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ー 4"/>
          <p:cNvSpPr>
            <a:spLocks noGrp="1"/>
          </p:cNvSpPr>
          <p:nvPr>
            <p:ph idx="1"/>
          </p:nvPr>
        </p:nvSpPr>
        <p:spPr>
          <a:xfrm>
            <a:off x="0" y="1772816"/>
            <a:ext cx="10082336" cy="2988332"/>
          </a:xfrm>
        </p:spPr>
        <p:txBody>
          <a:bodyPr/>
          <a:lstStyle/>
          <a:p>
            <a:pPr>
              <a:buFont typeface="Wingdings" pitchFamily="2" charset="2"/>
              <a:buChar char="l"/>
            </a:pPr>
            <a:r>
              <a:rPr lang="en-US" altLang="ja-JP" sz="2800" b="1" dirty="0" smtClean="0"/>
              <a:t>They </a:t>
            </a:r>
            <a:r>
              <a:rPr lang="en-US" altLang="ja-JP" sz="2800" b="1" dirty="0"/>
              <a:t>have demonstrated a quasi-static FBG strain sensor with 34 </a:t>
            </a:r>
            <a:r>
              <a:rPr lang="en-US" altLang="ja-JP" sz="2800" b="1" dirty="0" err="1"/>
              <a:t>nε</a:t>
            </a:r>
            <a:r>
              <a:rPr lang="en-US" altLang="ja-JP" sz="2800" b="1" dirty="0"/>
              <a:t> -resolution and 1-THz </a:t>
            </a:r>
            <a:r>
              <a:rPr lang="en-US" altLang="ja-JP" sz="2800" b="1" dirty="0" err="1" smtClean="0"/>
              <a:t>bandwidthby</a:t>
            </a:r>
            <a:r>
              <a:rPr lang="en-US" altLang="ja-JP" sz="2800" b="1" dirty="0" smtClean="0"/>
              <a:t> </a:t>
            </a:r>
            <a:r>
              <a:rPr lang="en-US" altLang="ja-JP" sz="2800" b="1" dirty="0"/>
              <a:t>dual-comb spectroscopy. This high-resolution, broad-bandwidth FBG sensor has </a:t>
            </a:r>
            <a:r>
              <a:rPr lang="en-US" altLang="ja-JP" sz="2800" b="1" dirty="0" err="1" smtClean="0"/>
              <a:t>apotential</a:t>
            </a:r>
            <a:r>
              <a:rPr lang="en-US" altLang="ja-JP" sz="2800" b="1" dirty="0" smtClean="0"/>
              <a:t> </a:t>
            </a:r>
            <a:r>
              <a:rPr lang="en-US" altLang="ja-JP" sz="2800" b="1" dirty="0"/>
              <a:t>as a tool for geophysics applications.</a:t>
            </a:r>
            <a:endParaRPr lang="en-US" altLang="ja-JP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6539014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4094" y="341784"/>
            <a:ext cx="8915400" cy="1143000"/>
          </a:xfrm>
        </p:spPr>
        <p:txBody>
          <a:bodyPr/>
          <a:lstStyle/>
          <a:p>
            <a:r>
              <a:rPr kumimoji="1" lang="en-US" altLang="ja-JP" dirty="0" smtClean="0"/>
              <a:t>Carbon </a:t>
            </a:r>
            <a:r>
              <a:rPr kumimoji="1" lang="en-US" altLang="ja-JP" dirty="0" err="1" smtClean="0"/>
              <a:t>NanoTube</a:t>
            </a:r>
            <a:endParaRPr kumimoji="1" lang="ja-JP" altLang="en-US" dirty="0"/>
          </a:p>
        </p:txBody>
      </p:sp>
      <p:pic>
        <p:nvPicPr>
          <p:cNvPr id="11" name="図 10" descr="スクリーンショット（2014-12-02 6.12.48）.png"/>
          <p:cNvPicPr>
            <a:picLocks noChangeAspect="1"/>
          </p:cNvPicPr>
          <p:nvPr/>
        </p:nvPicPr>
        <p:blipFill>
          <a:blip r:embed="rId3"/>
          <a:srcRect t="65185" r="765"/>
          <a:stretch>
            <a:fillRect/>
          </a:stretch>
        </p:blipFill>
        <p:spPr>
          <a:xfrm>
            <a:off x="1295400" y="4014375"/>
            <a:ext cx="7602538" cy="2843625"/>
          </a:xfrm>
          <a:prstGeom prst="rect">
            <a:avLst/>
          </a:prstGeom>
        </p:spPr>
      </p:pic>
      <p:pic>
        <p:nvPicPr>
          <p:cNvPr id="14" name="図 13" descr="スクリーンショット（2014-12-02 6.12.48）.png"/>
          <p:cNvPicPr>
            <a:picLocks noChangeAspect="1"/>
          </p:cNvPicPr>
          <p:nvPr/>
        </p:nvPicPr>
        <p:blipFill>
          <a:blip r:embed="rId3"/>
          <a:srcRect l="26826" r="12759" b="47894"/>
          <a:stretch>
            <a:fillRect/>
          </a:stretch>
        </p:blipFill>
        <p:spPr>
          <a:xfrm>
            <a:off x="1447800" y="1242016"/>
            <a:ext cx="3124200" cy="287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7838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42950" y="332656"/>
            <a:ext cx="8420100" cy="1143000"/>
          </a:xfrm>
        </p:spPr>
        <p:txBody>
          <a:bodyPr/>
          <a:lstStyle/>
          <a:p>
            <a:r>
              <a:rPr kumimoji="1" lang="en-US" altLang="ja-JP" dirty="0" err="1" smtClean="0"/>
              <a:t>Photoacousitc</a:t>
            </a:r>
            <a:endParaRPr kumimoji="1" lang="ja-JP" altLang="en-US" dirty="0"/>
          </a:p>
        </p:txBody>
      </p:sp>
      <p:pic>
        <p:nvPicPr>
          <p:cNvPr id="26" name="図 25" descr="srep04496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0" t="50000" r="52975" b="9444"/>
          <a:stretch/>
        </p:blipFill>
        <p:spPr>
          <a:xfrm>
            <a:off x="6353944" y="4257331"/>
            <a:ext cx="2471822" cy="2395261"/>
          </a:xfrm>
          <a:prstGeom prst="rect">
            <a:avLst/>
          </a:prstGeom>
        </p:spPr>
      </p:pic>
      <p:sp>
        <p:nvSpPr>
          <p:cNvPr id="34" name="Text Box 9"/>
          <p:cNvSpPr txBox="1">
            <a:spLocks noChangeArrowheads="1"/>
          </p:cNvSpPr>
          <p:nvPr/>
        </p:nvSpPr>
        <p:spPr bwMode="auto">
          <a:xfrm>
            <a:off x="5932984" y="6495727"/>
            <a:ext cx="32403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9pPr>
          </a:lstStyle>
          <a:p>
            <a:pPr algn="ctr" eaLnBrk="1" hangingPunct="1"/>
            <a:r>
              <a:rPr lang="en-US" altLang="ja-JP" b="1" dirty="0" err="1" smtClean="0">
                <a:latin typeface="Arial" charset="0"/>
              </a:rPr>
              <a:t>Microring</a:t>
            </a:r>
            <a:r>
              <a:rPr lang="en-US" altLang="ja-JP" b="1" dirty="0" smtClean="0">
                <a:latin typeface="Arial" charset="0"/>
              </a:rPr>
              <a:t> resonator</a:t>
            </a:r>
            <a:endParaRPr lang="en-US" altLang="ja-JP" b="1" dirty="0">
              <a:latin typeface="Arial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744" y="2156792"/>
            <a:ext cx="23876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5457056" y="3833192"/>
            <a:ext cx="4800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9pPr>
          </a:lstStyle>
          <a:p>
            <a:r>
              <a:rPr lang="en-US" altLang="ja-JP" b="1" dirty="0" err="1" smtClean="0">
                <a:latin typeface="+mn-lt"/>
              </a:rPr>
              <a:t>PVDF:Polyvinylidene</a:t>
            </a:r>
            <a:r>
              <a:rPr lang="en-US" altLang="ja-JP" b="1" dirty="0" smtClean="0">
                <a:latin typeface="+mn-lt"/>
              </a:rPr>
              <a:t> fluoride</a:t>
            </a:r>
            <a:endParaRPr lang="ja-JP" altLang="en-US" b="1" dirty="0">
              <a:latin typeface="+mn-lt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5972944" y="1242392"/>
            <a:ext cx="3124200" cy="83099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9pPr>
          </a:lstStyle>
          <a:p>
            <a:pPr algn="ctr"/>
            <a:r>
              <a:rPr lang="en-US" altLang="ja-JP" b="1" dirty="0" smtClean="0">
                <a:solidFill>
                  <a:schemeClr val="bg1"/>
                </a:solidFill>
                <a:latin typeface="+mn-lt"/>
              </a:rPr>
              <a:t>Traditional detector </a:t>
            </a:r>
          </a:p>
          <a:p>
            <a:pPr algn="ctr"/>
            <a:r>
              <a:rPr lang="en-US" altLang="ja-JP" b="1" dirty="0" smtClean="0">
                <a:solidFill>
                  <a:schemeClr val="bg1"/>
                </a:solidFill>
                <a:latin typeface="+mn-lt"/>
              </a:rPr>
              <a:t>for ultrasound</a:t>
            </a:r>
            <a:endParaRPr lang="ja-JP" altLang="en-US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464" y="1782553"/>
            <a:ext cx="4896544" cy="367240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43245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206" y="2048432"/>
            <a:ext cx="7596536" cy="4626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" name="正方形/長方形 58"/>
          <p:cNvSpPr/>
          <p:nvPr/>
        </p:nvSpPr>
        <p:spPr>
          <a:xfrm>
            <a:off x="-3015091" y="6556016"/>
            <a:ext cx="2542044" cy="331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2000" dirty="0" smtClean="0">
              <a:solidFill>
                <a:schemeClr val="tx1"/>
              </a:solidFill>
              <a:latin typeface="Arial" pitchFamily="34" charset="0"/>
              <a:ea typeface="ＭＳ ゴシック" pitchFamily="49" charset="-128"/>
              <a:cs typeface="Arial" pitchFamily="34" charset="0"/>
            </a:endParaRPr>
          </a:p>
          <a:p>
            <a:pPr algn="ctr"/>
            <a:endParaRPr lang="en-US" altLang="ja-JP" sz="2400" b="1" dirty="0" smtClean="0">
              <a:solidFill>
                <a:schemeClr val="tx1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4318" y="332656"/>
            <a:ext cx="1001607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dirty="0" smtClean="0">
                <a:latin typeface="Arial"/>
                <a:ea typeface="ヒラギノ丸ゴ ProN W4"/>
                <a:cs typeface="Arial"/>
              </a:rPr>
              <a:t>Strain-sensing fiber comb</a:t>
            </a:r>
            <a:endParaRPr lang="ja-JP" altLang="en-US" sz="4400" dirty="0" smtClean="0">
              <a:latin typeface="Arial"/>
              <a:ea typeface="ヒラギノ丸ゴ ProN W4"/>
              <a:cs typeface="Arial"/>
            </a:endParaRPr>
          </a:p>
          <a:p>
            <a:pPr algn="ctr"/>
            <a:r>
              <a:rPr lang="ja-JP" altLang="en-US" sz="2800" dirty="0" smtClean="0">
                <a:latin typeface="Arial"/>
                <a:ea typeface="ヒラギノ丸ゴ ProN W4"/>
                <a:cs typeface="Arial"/>
              </a:rPr>
              <a:t> </a:t>
            </a:r>
            <a:r>
              <a:rPr lang="en-US" altLang="ja-JP" sz="2800" dirty="0" smtClean="0">
                <a:latin typeface="Arial"/>
                <a:ea typeface="ヒラギノ丸ゴ ProN W4"/>
                <a:cs typeface="Arial"/>
              </a:rPr>
              <a:t>(</a:t>
            </a:r>
            <a:r>
              <a:rPr lang="en-US" altLang="ja-JP" sz="2800" dirty="0" err="1" smtClean="0">
                <a:latin typeface="Arial"/>
                <a:ea typeface="ヒラギノ丸ゴ ProN W4"/>
                <a:cs typeface="Arial"/>
              </a:rPr>
              <a:t>f</a:t>
            </a:r>
            <a:r>
              <a:rPr lang="en-US" altLang="ja-JP" sz="2800" baseline="-25000" dirty="0" err="1" smtClean="0">
                <a:latin typeface="Arial"/>
                <a:ea typeface="ヒラギノ丸ゴ ProN W4"/>
                <a:cs typeface="Arial"/>
              </a:rPr>
              <a:t>rep</a:t>
            </a:r>
            <a:r>
              <a:rPr lang="en-US" altLang="ja-JP" sz="2800" dirty="0" smtClean="0">
                <a:latin typeface="Arial"/>
                <a:ea typeface="ヒラギノ丸ゴ ProN W4"/>
                <a:cs typeface="Arial"/>
              </a:rPr>
              <a:t> stabilized mode-locked </a:t>
            </a:r>
            <a:r>
              <a:rPr lang="en-US" altLang="ja-JP" sz="2800" dirty="0" err="1" smtClean="0">
                <a:latin typeface="Arial"/>
                <a:ea typeface="ヒラギノ丸ゴ ProN W4"/>
                <a:cs typeface="Arial"/>
              </a:rPr>
              <a:t>Er:fiber</a:t>
            </a:r>
            <a:r>
              <a:rPr lang="en-US" altLang="ja-JP" sz="2800" dirty="0" smtClean="0">
                <a:latin typeface="Arial"/>
                <a:ea typeface="ヒラギノ丸ゴ ProN W4"/>
                <a:cs typeface="Arial"/>
              </a:rPr>
              <a:t> laser)</a:t>
            </a:r>
            <a:endParaRPr lang="ja-JP" altLang="en-US" sz="2800" dirty="0">
              <a:latin typeface="Arial"/>
              <a:ea typeface="ヒラギノ丸ゴ ProN W4"/>
              <a:cs typeface="Arial"/>
            </a:endParaRPr>
          </a:p>
        </p:txBody>
      </p:sp>
      <p:sp>
        <p:nvSpPr>
          <p:cNvPr id="19" name="正方形/長方形 18"/>
          <p:cNvSpPr/>
          <p:nvPr/>
        </p:nvSpPr>
        <p:spPr>
          <a:xfrm rot="2076102">
            <a:off x="5535065" y="2943054"/>
            <a:ext cx="452583" cy="153732"/>
          </a:xfrm>
          <a:prstGeom prst="rect">
            <a:avLst/>
          </a:prstGeom>
          <a:solidFill>
            <a:srgbClr val="FF66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5412275" y="2626658"/>
            <a:ext cx="647867" cy="647867"/>
          </a:xfrm>
          <a:prstGeom prst="ellipse">
            <a:avLst/>
          </a:prstGeom>
          <a:noFill/>
          <a:ln w="50800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105400" y="1600200"/>
            <a:ext cx="1295400" cy="338554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b="1" dirty="0" smtClean="0"/>
              <a:t>PZT driver</a:t>
            </a:r>
            <a:endParaRPr kumimoji="1" lang="ja-JP" altLang="en-US" sz="1600" b="1" dirty="0"/>
          </a:p>
        </p:txBody>
      </p:sp>
      <p:cxnSp>
        <p:nvCxnSpPr>
          <p:cNvPr id="23" name="直線矢印コネクタ 22"/>
          <p:cNvCxnSpPr/>
          <p:nvPr/>
        </p:nvCxnSpPr>
        <p:spPr>
          <a:xfrm rot="5400000">
            <a:off x="5277973" y="2400300"/>
            <a:ext cx="990600" cy="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1828800" y="2819400"/>
            <a:ext cx="1544188" cy="369332"/>
          </a:xfrm>
          <a:prstGeom prst="rect">
            <a:avLst/>
          </a:prstGeom>
          <a:solidFill>
            <a:srgbClr val="0000FF"/>
          </a:solidFill>
          <a:ln w="1905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1800" b="1" dirty="0" smtClean="0">
                <a:solidFill>
                  <a:srgbClr val="FFFFFF"/>
                </a:solidFill>
              </a:rPr>
              <a:t>Lock-in amp</a:t>
            </a:r>
            <a:endParaRPr kumimoji="1" lang="ja-JP" altLang="en-US" sz="1800" b="1" dirty="0">
              <a:solidFill>
                <a:srgbClr val="FFFFFF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765830" y="3670830"/>
            <a:ext cx="9367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600" b="1" dirty="0" smtClean="0"/>
              <a:t>Monitor</a:t>
            </a:r>
            <a:endParaRPr kumimoji="1" lang="ja-JP" altLang="en-US" sz="1600" b="1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508914" y="1563690"/>
            <a:ext cx="2287856" cy="369332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1800" b="1" dirty="0" smtClean="0"/>
              <a:t>Function generator</a:t>
            </a:r>
            <a:endParaRPr kumimoji="1" lang="ja-JP" altLang="en-US" sz="1800" b="1" dirty="0"/>
          </a:p>
        </p:txBody>
      </p:sp>
      <p:cxnSp>
        <p:nvCxnSpPr>
          <p:cNvPr id="30" name="直線コネクタ 29"/>
          <p:cNvCxnSpPr/>
          <p:nvPr/>
        </p:nvCxnSpPr>
        <p:spPr>
          <a:xfrm>
            <a:off x="3810000" y="1752600"/>
            <a:ext cx="1297390" cy="1"/>
          </a:xfrm>
          <a:prstGeom prst="line">
            <a:avLst/>
          </a:prstGeom>
          <a:ln w="25400" cmpd="sng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/>
          <p:nvPr/>
        </p:nvSpPr>
        <p:spPr>
          <a:xfrm>
            <a:off x="172788" y="2509600"/>
            <a:ext cx="16857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b="1" dirty="0" smtClean="0">
                <a:solidFill>
                  <a:srgbClr val="0000FF"/>
                </a:solidFill>
                <a:latin typeface=""/>
                <a:cs typeface=""/>
              </a:rPr>
              <a:t>Dynamic</a:t>
            </a:r>
          </a:p>
          <a:p>
            <a:pPr algn="ctr"/>
            <a:r>
              <a:rPr kumimoji="1" lang="en-US" altLang="ja-JP" b="1" dirty="0" smtClean="0">
                <a:solidFill>
                  <a:srgbClr val="0000FF"/>
                </a:solidFill>
                <a:latin typeface=""/>
                <a:cs typeface=""/>
              </a:rPr>
              <a:t>strain</a:t>
            </a:r>
          </a:p>
          <a:p>
            <a:pPr algn="ctr"/>
            <a:r>
              <a:rPr kumimoji="1" lang="en-US" altLang="ja-JP" b="1" dirty="0" smtClean="0">
                <a:solidFill>
                  <a:srgbClr val="0000FF"/>
                </a:solidFill>
                <a:latin typeface=""/>
                <a:cs typeface=""/>
              </a:rPr>
              <a:t>measurement</a:t>
            </a:r>
          </a:p>
        </p:txBody>
      </p:sp>
      <p:cxnSp>
        <p:nvCxnSpPr>
          <p:cNvPr id="33" name="直線コネクタ 32"/>
          <p:cNvCxnSpPr/>
          <p:nvPr/>
        </p:nvCxnSpPr>
        <p:spPr>
          <a:xfrm rot="10800000">
            <a:off x="1752600" y="4230690"/>
            <a:ext cx="381000" cy="1588"/>
          </a:xfrm>
          <a:prstGeom prst="line">
            <a:avLst/>
          </a:prstGeom>
          <a:ln w="25400" cmpd="sng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/>
          <p:cNvSpPr txBox="1"/>
          <p:nvPr/>
        </p:nvSpPr>
        <p:spPr>
          <a:xfrm>
            <a:off x="0" y="4038600"/>
            <a:ext cx="1778303" cy="369332"/>
          </a:xfrm>
          <a:prstGeom prst="rect">
            <a:avLst/>
          </a:prstGeom>
          <a:solidFill>
            <a:srgbClr val="0000FF"/>
          </a:solidFill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800" b="1" dirty="0" smtClean="0">
                <a:solidFill>
                  <a:schemeClr val="bg1"/>
                </a:solidFill>
              </a:rPr>
              <a:t>Oscilloscope</a:t>
            </a:r>
            <a:endParaRPr kumimoji="1" lang="ja-JP" altLang="en-US" sz="1800" b="1" dirty="0">
              <a:solidFill>
                <a:schemeClr val="bg1"/>
              </a:solidFill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539815" y="1905000"/>
            <a:ext cx="11769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600" b="1" dirty="0" smtClean="0"/>
              <a:t>Reference</a:t>
            </a:r>
            <a:endParaRPr kumimoji="1" lang="ja-JP" altLang="en-US" sz="1600" b="1" dirty="0"/>
          </a:p>
        </p:txBody>
      </p:sp>
      <p:cxnSp>
        <p:nvCxnSpPr>
          <p:cNvPr id="42" name="直線矢印コネクタ 41"/>
          <p:cNvCxnSpPr/>
          <p:nvPr/>
        </p:nvCxnSpPr>
        <p:spPr>
          <a:xfrm rot="5400000">
            <a:off x="2251277" y="2403676"/>
            <a:ext cx="831447" cy="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/>
          <p:cNvCxnSpPr/>
          <p:nvPr/>
        </p:nvCxnSpPr>
        <p:spPr>
          <a:xfrm rot="5400000">
            <a:off x="2251277" y="3616123"/>
            <a:ext cx="831447" cy="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テキスト ボックス 35"/>
          <p:cNvSpPr txBox="1"/>
          <p:nvPr/>
        </p:nvSpPr>
        <p:spPr>
          <a:xfrm>
            <a:off x="3664" y="4414545"/>
            <a:ext cx="1685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b="1" dirty="0" smtClean="0">
                <a:solidFill>
                  <a:srgbClr val="0000FF"/>
                </a:solidFill>
                <a:latin typeface=""/>
                <a:cs typeface=""/>
              </a:rPr>
              <a:t>Static </a:t>
            </a:r>
            <a:r>
              <a:rPr kumimoji="1" lang="en-US" altLang="ja-JP" b="1" dirty="0" smtClean="0">
                <a:solidFill>
                  <a:srgbClr val="0000FF"/>
                </a:solidFill>
                <a:latin typeface=""/>
                <a:cs typeface=""/>
              </a:rPr>
              <a:t>strain</a:t>
            </a:r>
          </a:p>
          <a:p>
            <a:pPr algn="ctr"/>
            <a:r>
              <a:rPr kumimoji="1" lang="en-US" altLang="ja-JP" b="1" dirty="0" smtClean="0">
                <a:solidFill>
                  <a:srgbClr val="0000FF"/>
                </a:solidFill>
                <a:latin typeface=""/>
                <a:cs typeface=""/>
              </a:rPr>
              <a:t>measurement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564424" y="5446169"/>
            <a:ext cx="3081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rgbClr val="FF0000"/>
                </a:solidFill>
                <a:latin typeface="Arial"/>
                <a:cs typeface="Arial"/>
              </a:rPr>
              <a:t>Translation stage for static or large strain</a:t>
            </a:r>
            <a:endParaRPr kumimoji="1" lang="ja-JP" altLang="en-US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6096000" y="2249270"/>
            <a:ext cx="2254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rgbClr val="FF0000"/>
                </a:solidFill>
                <a:latin typeface="Arial"/>
                <a:cs typeface="Arial"/>
              </a:rPr>
              <a:t>PZT for dynamic or small strain</a:t>
            </a:r>
            <a:endParaRPr kumimoji="1" lang="ja-JP" altLang="en-US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419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7" grpId="0" animBg="1"/>
      <p:bldP spid="28" grpId="0"/>
      <p:bldP spid="29" grpId="0" animBg="1"/>
      <p:bldP spid="31" grpId="0"/>
      <p:bldP spid="34" grpId="0" animBg="1"/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440904" y="692696"/>
            <a:ext cx="7464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u="sng" dirty="0" smtClean="0"/>
              <a:t>Experimental results</a:t>
            </a:r>
            <a:endParaRPr kumimoji="1" lang="ja-JP" altLang="en-US" sz="4000" u="sng" dirty="0"/>
          </a:p>
        </p:txBody>
      </p:sp>
      <p:sp>
        <p:nvSpPr>
          <p:cNvPr id="6" name="正方形/長方形 5"/>
          <p:cNvSpPr/>
          <p:nvPr/>
        </p:nvSpPr>
        <p:spPr>
          <a:xfrm>
            <a:off x="128464" y="1628800"/>
            <a:ext cx="9649072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3600" dirty="0" smtClean="0"/>
              <a:t>①Minimum displacement detection=0.036µm</a:t>
            </a:r>
            <a:endParaRPr lang="en-US" altLang="ja-JP" sz="3600" dirty="0" smtClean="0"/>
          </a:p>
          <a:p>
            <a:r>
              <a:rPr lang="en-US" altLang="ja-JP" sz="3600" dirty="0" smtClean="0"/>
              <a:t>②Maximum </a:t>
            </a:r>
            <a:r>
              <a:rPr lang="en-US" altLang="ja-JP" sz="3600" dirty="0"/>
              <a:t>displacement </a:t>
            </a:r>
            <a:r>
              <a:rPr lang="en-US" altLang="ja-JP" sz="3600" dirty="0" smtClean="0"/>
              <a:t>detection=</a:t>
            </a:r>
            <a:r>
              <a:rPr lang="en-US" altLang="ja-JP" sz="3600" dirty="0" smtClean="0"/>
              <a:t>36µm</a:t>
            </a:r>
            <a:endParaRPr lang="en-US" altLang="ja-JP" sz="3600" dirty="0" smtClean="0"/>
          </a:p>
          <a:p>
            <a:r>
              <a:rPr lang="en-US" altLang="ja-JP" sz="3600" dirty="0" smtClean="0"/>
              <a:t>③Cutoff </a:t>
            </a:r>
            <a:r>
              <a:rPr lang="en-US" altLang="ja-JP" sz="3600" dirty="0" err="1" smtClean="0"/>
              <a:t>frequeny</a:t>
            </a:r>
            <a:r>
              <a:rPr lang="ja-JP" altLang="en-US" sz="3600" dirty="0" smtClean="0"/>
              <a:t>：</a:t>
            </a:r>
            <a:r>
              <a:rPr lang="en-US" altLang="ja-JP" sz="3600" dirty="0" smtClean="0"/>
              <a:t>f</a:t>
            </a:r>
            <a:r>
              <a:rPr lang="en-US" altLang="ja-JP" sz="3600" baseline="-25000" dirty="0" smtClean="0"/>
              <a:t>c</a:t>
            </a:r>
            <a:r>
              <a:rPr lang="en-US" altLang="ja-JP" sz="3600" dirty="0" smtClean="0"/>
              <a:t>=200 </a:t>
            </a:r>
            <a:r>
              <a:rPr lang="en-US" altLang="ja-JP" sz="3600" dirty="0" smtClean="0"/>
              <a:t>Hz</a:t>
            </a:r>
            <a:endParaRPr lang="en-US" altLang="ja-JP" sz="36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16496" y="3657218"/>
            <a:ext cx="7464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u="sng" dirty="0" smtClean="0"/>
              <a:t>Future plan</a:t>
            </a:r>
            <a:endParaRPr kumimoji="1" lang="ja-JP" altLang="en-US" sz="4000" u="sng" dirty="0"/>
          </a:p>
        </p:txBody>
      </p:sp>
      <p:sp>
        <p:nvSpPr>
          <p:cNvPr id="8" name="正方形/長方形 7"/>
          <p:cNvSpPr/>
          <p:nvPr/>
        </p:nvSpPr>
        <p:spPr>
          <a:xfrm>
            <a:off x="128464" y="4482986"/>
            <a:ext cx="9649072" cy="1754326"/>
          </a:xfrm>
          <a:prstGeom prst="rect">
            <a:avLst/>
          </a:prstGeom>
          <a:solidFill>
            <a:srgbClr val="CCFF99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3600" dirty="0" smtClean="0"/>
              <a:t>①High speed control optical comb</a:t>
            </a:r>
          </a:p>
          <a:p>
            <a:r>
              <a:rPr lang="ja-JP" altLang="en-US" sz="3600" dirty="0" smtClean="0"/>
              <a:t>（</a:t>
            </a:r>
            <a:r>
              <a:rPr lang="en-US" altLang="ja-JP" sz="3600" dirty="0" smtClean="0"/>
              <a:t>cutoff frequency&gt;200kHz</a:t>
            </a:r>
            <a:endParaRPr lang="en-US" altLang="ja-JP" sz="3600" dirty="0"/>
          </a:p>
          <a:p>
            <a:r>
              <a:rPr lang="en-US" altLang="ja-JP" sz="3600" dirty="0" smtClean="0"/>
              <a:t>②Using for </a:t>
            </a:r>
            <a:r>
              <a:rPr lang="en-US" altLang="ja-JP" sz="3600" dirty="0" err="1" smtClean="0"/>
              <a:t>photoacoustic</a:t>
            </a:r>
            <a:r>
              <a:rPr lang="en-US" altLang="ja-JP" sz="3600" dirty="0" smtClean="0"/>
              <a:t> imaging</a:t>
            </a:r>
            <a:endParaRPr lang="en-US" altLang="ja-JP" sz="3600" dirty="0" smtClean="0"/>
          </a:p>
        </p:txBody>
      </p:sp>
    </p:spTree>
    <p:extLst>
      <p:ext uri="{BB962C8B-B14F-4D97-AF65-F5344CB8AC3E}">
        <p14:creationId xmlns:p14="http://schemas.microsoft.com/office/powerpoint/2010/main" val="4228096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440904" y="560874"/>
            <a:ext cx="7464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u="sng" dirty="0"/>
              <a:t>C</a:t>
            </a:r>
            <a:r>
              <a:rPr kumimoji="1" lang="en-US" altLang="ja-JP" sz="4000" u="sng" dirty="0" smtClean="0"/>
              <a:t>onsideration</a:t>
            </a:r>
            <a:endParaRPr kumimoji="1" lang="ja-JP" altLang="en-US" sz="4000" u="sng" dirty="0"/>
          </a:p>
        </p:txBody>
      </p:sp>
      <p:sp>
        <p:nvSpPr>
          <p:cNvPr id="6" name="正方形/長方形 5"/>
          <p:cNvSpPr/>
          <p:nvPr/>
        </p:nvSpPr>
        <p:spPr>
          <a:xfrm>
            <a:off x="128464" y="1386642"/>
            <a:ext cx="9649072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3600" dirty="0" smtClean="0"/>
              <a:t>①Comparison with FBG sensor</a:t>
            </a:r>
          </a:p>
          <a:p>
            <a:r>
              <a:rPr lang="en-US" altLang="ja-JP" sz="3600" dirty="0" smtClean="0"/>
              <a:t>②Another sensing application and method</a:t>
            </a:r>
            <a:endParaRPr lang="en-US" altLang="ja-JP" sz="36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16496" y="3356992"/>
            <a:ext cx="7464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u="sng" dirty="0" smtClean="0"/>
              <a:t>In this seminar</a:t>
            </a:r>
            <a:endParaRPr kumimoji="1" lang="ja-JP" altLang="en-US" sz="4000" u="sng" dirty="0"/>
          </a:p>
        </p:txBody>
      </p:sp>
      <p:sp>
        <p:nvSpPr>
          <p:cNvPr id="8" name="正方形/長方形 7"/>
          <p:cNvSpPr/>
          <p:nvPr/>
        </p:nvSpPr>
        <p:spPr>
          <a:xfrm>
            <a:off x="87404" y="4197344"/>
            <a:ext cx="9649072" cy="1754326"/>
          </a:xfrm>
          <a:prstGeom prst="rect">
            <a:avLst/>
          </a:prstGeom>
          <a:solidFill>
            <a:srgbClr val="CCFF99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3600" dirty="0" smtClean="0"/>
              <a:t>①FBG laser Hydrophone</a:t>
            </a:r>
          </a:p>
          <a:p>
            <a:r>
              <a:rPr lang="en-US" altLang="ja-JP" sz="3600" dirty="0" smtClean="0"/>
              <a:t> (frequency response=40MHz)</a:t>
            </a:r>
          </a:p>
          <a:p>
            <a:r>
              <a:rPr lang="en-US" altLang="ja-JP" sz="3600" dirty="0" smtClean="0"/>
              <a:t>②Strain sensor using optical comb</a:t>
            </a:r>
            <a:endParaRPr lang="en-US" altLang="ja-JP" sz="3600" dirty="0" smtClean="0"/>
          </a:p>
        </p:txBody>
      </p:sp>
    </p:spTree>
    <p:extLst>
      <p:ext uri="{BB962C8B-B14F-4D97-AF65-F5344CB8AC3E}">
        <p14:creationId xmlns:p14="http://schemas.microsoft.com/office/powerpoint/2010/main" val="30078915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42950" y="1124744"/>
            <a:ext cx="8420100" cy="604867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 err="1"/>
              <a:t>Sien</a:t>
            </a:r>
            <a:r>
              <a:rPr lang="en-US" sz="2400" dirty="0"/>
              <a:t>-Ting </a:t>
            </a:r>
            <a:r>
              <a:rPr lang="en-US" sz="2400" dirty="0" smtClean="0"/>
              <a:t>Lau, </a:t>
            </a:r>
            <a:r>
              <a:rPr lang="en-US" sz="2400" i="1" dirty="0" smtClean="0"/>
              <a:t>et al</a:t>
            </a:r>
            <a:r>
              <a:rPr lang="en-US" sz="2400" dirty="0" smtClean="0"/>
              <a:t>. “Characterization </a:t>
            </a:r>
            <a:r>
              <a:rPr lang="en-US" sz="2400" dirty="0"/>
              <a:t>of a 40-MHz Focused Transducer with a </a:t>
            </a:r>
            <a:r>
              <a:rPr lang="en-US" sz="2400" dirty="0" smtClean="0"/>
              <a:t>Fiber Grating </a:t>
            </a:r>
            <a:r>
              <a:rPr lang="en-US" sz="2400" dirty="0"/>
              <a:t>Laser Hydrophone” IEEE Trans </a:t>
            </a:r>
            <a:r>
              <a:rPr lang="en-US" sz="2400" dirty="0" err="1"/>
              <a:t>Ultrason</a:t>
            </a:r>
            <a:r>
              <a:rPr lang="en-US" sz="2400" dirty="0"/>
              <a:t> </a:t>
            </a:r>
            <a:r>
              <a:rPr lang="en-US" sz="2400" dirty="0" err="1"/>
              <a:t>Ferroelectr</a:t>
            </a:r>
            <a:r>
              <a:rPr lang="en-US" sz="2400" dirty="0"/>
              <a:t> </a:t>
            </a:r>
            <a:r>
              <a:rPr lang="en-US" sz="2400" dirty="0" err="1"/>
              <a:t>Freq</a:t>
            </a:r>
            <a:r>
              <a:rPr lang="en-US" sz="2400" dirty="0"/>
              <a:t> Control</a:t>
            </a:r>
            <a:r>
              <a:rPr lang="en-US" sz="2400" dirty="0" smtClean="0"/>
              <a:t>. </a:t>
            </a:r>
            <a:r>
              <a:rPr lang="en-US" sz="2400" b="1" dirty="0" smtClean="0"/>
              <a:t>55</a:t>
            </a:r>
            <a:r>
              <a:rPr lang="ja-JP" altLang="en-US" sz="2400" dirty="0" err="1" smtClean="0"/>
              <a:t>，</a:t>
            </a:r>
            <a:r>
              <a:rPr lang="en-US" sz="2400" dirty="0" smtClean="0"/>
              <a:t>2714–2718 (2008)</a:t>
            </a:r>
          </a:p>
          <a:p>
            <a:pPr marL="457200" indent="-457200">
              <a:buFont typeface="+mj-lt"/>
              <a:buAutoNum type="arabicPeriod"/>
            </a:pPr>
            <a:endParaRPr lang="en-US" altLang="ja-JP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Liang </a:t>
            </a:r>
            <a:r>
              <a:rPr lang="en-US" sz="2400" dirty="0" smtClean="0"/>
              <a:t>Zhang</a:t>
            </a:r>
            <a:r>
              <a:rPr lang="en-US" altLang="ja-JP" sz="2400" dirty="0" smtClean="0"/>
              <a:t>, </a:t>
            </a:r>
            <a:r>
              <a:rPr lang="en-US" altLang="ja-JP" sz="2400" i="1" dirty="0"/>
              <a:t>et al</a:t>
            </a:r>
            <a:r>
              <a:rPr lang="en-US" altLang="ja-JP" sz="2400" dirty="0"/>
              <a:t>. </a:t>
            </a:r>
            <a:r>
              <a:rPr lang="en-US" sz="2400" dirty="0"/>
              <a:t>“Optical fiber strain sensor using fiber resonator </a:t>
            </a:r>
            <a:r>
              <a:rPr lang="en-US" sz="2400" dirty="0" smtClean="0"/>
              <a:t>based on </a:t>
            </a:r>
            <a:r>
              <a:rPr lang="en-US" sz="2400" dirty="0"/>
              <a:t>frequency comb Vernier spectroscopy” </a:t>
            </a:r>
            <a:r>
              <a:rPr lang="en-US" sz="2400" dirty="0" smtClean="0"/>
              <a:t>Opt. </a:t>
            </a:r>
            <a:r>
              <a:rPr lang="en-US" sz="2400" dirty="0" err="1" smtClean="0"/>
              <a:t>Lett</a:t>
            </a:r>
            <a:r>
              <a:rPr lang="en-US" sz="2400" dirty="0" smtClean="0"/>
              <a:t>. </a:t>
            </a:r>
            <a:r>
              <a:rPr lang="en-US" sz="2400" b="1" dirty="0" smtClean="0"/>
              <a:t>37</a:t>
            </a:r>
            <a:r>
              <a:rPr lang="en-US" sz="2400" dirty="0" smtClean="0"/>
              <a:t>, </a:t>
            </a:r>
            <a:r>
              <a:rPr lang="en-US" sz="2400" dirty="0" smtClean="0"/>
              <a:t>13</a:t>
            </a:r>
            <a:r>
              <a:rPr lang="en-US" sz="2400" dirty="0" smtClean="0"/>
              <a:t> </a:t>
            </a:r>
            <a:r>
              <a:rPr lang="en-US" sz="2400" dirty="0" smtClean="0"/>
              <a:t>(2012)</a:t>
            </a:r>
            <a:r>
              <a:rPr lang="ja-JP" altLang="en-US" sz="2400" dirty="0" smtClean="0"/>
              <a:t> </a:t>
            </a:r>
            <a:endParaRPr lang="en-US" altLang="ja-JP" sz="2400" dirty="0"/>
          </a:p>
          <a:p>
            <a:pPr marL="457200" indent="-457200">
              <a:buFont typeface="+mj-lt"/>
              <a:buAutoNum type="arabicPeriod"/>
            </a:pPr>
            <a:endParaRPr lang="en-US" altLang="ja-JP" sz="2400" dirty="0" smtClean="0"/>
          </a:p>
          <a:p>
            <a:pPr>
              <a:buNone/>
            </a:pPr>
            <a:r>
              <a:rPr lang="en-US" sz="2400" dirty="0" smtClean="0"/>
              <a:t>3.  </a:t>
            </a:r>
            <a:r>
              <a:rPr lang="en-US" sz="2400" dirty="0" err="1" smtClean="0"/>
              <a:t>Naoya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Kuse</a:t>
            </a:r>
            <a:r>
              <a:rPr lang="en-US" altLang="ja-JP" sz="2400" dirty="0" smtClean="0"/>
              <a:t>, </a:t>
            </a:r>
            <a:r>
              <a:rPr lang="en-US" altLang="ja-JP" sz="2400" i="1" dirty="0"/>
              <a:t>et al</a:t>
            </a:r>
            <a:r>
              <a:rPr lang="en-US" altLang="ja-JP" sz="2400" dirty="0"/>
              <a:t>. </a:t>
            </a:r>
            <a:r>
              <a:rPr lang="en-US" sz="2400" dirty="0" smtClean="0"/>
              <a:t>“Static FBG strain sensor with high</a:t>
            </a:r>
          </a:p>
          <a:p>
            <a:pPr>
              <a:buNone/>
            </a:pPr>
            <a:r>
              <a:rPr lang="en-US" sz="2400" dirty="0" smtClean="0"/>
              <a:t>	resolution </a:t>
            </a:r>
            <a:r>
              <a:rPr lang="en-US" sz="2400" dirty="0"/>
              <a:t>and large dynamic range by</a:t>
            </a:r>
          </a:p>
          <a:p>
            <a:pPr>
              <a:buNone/>
            </a:pPr>
            <a:r>
              <a:rPr lang="en-US" sz="2400" dirty="0" smtClean="0"/>
              <a:t>	dual-comb </a:t>
            </a:r>
            <a:r>
              <a:rPr lang="en-US" sz="2400" dirty="0"/>
              <a:t>spectroscopy”  </a:t>
            </a:r>
            <a:r>
              <a:rPr lang="en-US" sz="2400" dirty="0" smtClean="0"/>
              <a:t>Opt. </a:t>
            </a:r>
            <a:r>
              <a:rPr lang="en-US" sz="2400" dirty="0" smtClean="0"/>
              <a:t> </a:t>
            </a:r>
            <a:r>
              <a:rPr lang="en-US" sz="2400" dirty="0" smtClean="0"/>
              <a:t>Express</a:t>
            </a:r>
            <a:r>
              <a:rPr lang="en-US" sz="2400" dirty="0" smtClean="0"/>
              <a:t>. </a:t>
            </a:r>
            <a:r>
              <a:rPr lang="en-US" sz="2400" b="1" dirty="0" smtClean="0"/>
              <a:t>21</a:t>
            </a:r>
            <a:r>
              <a:rPr lang="en-US" sz="2400" dirty="0" smtClean="0"/>
              <a:t>, 9(2013</a:t>
            </a:r>
            <a:r>
              <a:rPr lang="en-US" sz="2400" dirty="0" smtClean="0"/>
              <a:t>)</a:t>
            </a:r>
            <a:endParaRPr lang="ja-JP" altLang="en-US" sz="2400" dirty="0" smtClean="0"/>
          </a:p>
          <a:p>
            <a:pPr marL="0" indent="0">
              <a:buNone/>
            </a:pPr>
            <a:endParaRPr lang="en-US" altLang="ja-JP" sz="2400" dirty="0" smtClean="0"/>
          </a:p>
          <a:p>
            <a:pPr marL="0" indent="0">
              <a:buNone/>
            </a:pP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17298865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コンテンツ プレースホルダー 2"/>
          <p:cNvSpPr txBox="1">
            <a:spLocks/>
          </p:cNvSpPr>
          <p:nvPr/>
        </p:nvSpPr>
        <p:spPr bwMode="auto">
          <a:xfrm>
            <a:off x="-7640" y="836712"/>
            <a:ext cx="982799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800" dirty="0" err="1"/>
              <a:t>Sien</a:t>
            </a:r>
            <a:r>
              <a:rPr lang="en-US" altLang="ja-JP" sz="2800" dirty="0"/>
              <a:t>-Ting </a:t>
            </a:r>
            <a:r>
              <a:rPr lang="en-US" altLang="ja-JP" sz="2800" dirty="0" smtClean="0"/>
              <a:t>Lau, Li-Yang Shao, Helen Lai-</a:t>
            </a:r>
            <a:r>
              <a:rPr lang="en-US" altLang="ja-JP" sz="2800" dirty="0" err="1" smtClean="0"/>
              <a:t>Wa</a:t>
            </a:r>
            <a:r>
              <a:rPr lang="en-US" altLang="ja-JP" sz="2800" dirty="0" smtClean="0"/>
              <a:t> Chen,</a:t>
            </a:r>
          </a:p>
          <a:p>
            <a:pPr marL="0" indent="0" algn="ctr">
              <a:buNone/>
            </a:pPr>
            <a:r>
              <a:rPr lang="en-US" altLang="ja-JP" sz="2800" dirty="0" err="1" smtClean="0"/>
              <a:t>Hwa</a:t>
            </a:r>
            <a:r>
              <a:rPr lang="en-US" altLang="ja-JP" sz="2800" dirty="0" smtClean="0"/>
              <a:t>-Yaw Tam, Chang-Hong Hu, </a:t>
            </a:r>
            <a:r>
              <a:rPr lang="en-US" altLang="ja-JP" sz="2800" dirty="0" err="1" smtClean="0"/>
              <a:t>Hyung</a:t>
            </a:r>
            <a:r>
              <a:rPr lang="en-US" altLang="ja-JP" sz="2800" dirty="0" smtClean="0"/>
              <a:t>-Ham Kim,</a:t>
            </a:r>
          </a:p>
          <a:p>
            <a:pPr marL="0" indent="0" algn="ctr">
              <a:buNone/>
            </a:pPr>
            <a:r>
              <a:rPr lang="en-US" altLang="ja-JP" sz="2800" dirty="0" err="1" smtClean="0"/>
              <a:t>Ruibin</a:t>
            </a:r>
            <a:r>
              <a:rPr lang="en-US" altLang="ja-JP" sz="2800" dirty="0" smtClean="0"/>
              <a:t> Liu, </a:t>
            </a:r>
            <a:r>
              <a:rPr lang="en-US" altLang="ja-JP" sz="2800" dirty="0" err="1" smtClean="0"/>
              <a:t>Qifa</a:t>
            </a:r>
            <a:r>
              <a:rPr lang="en-US" altLang="ja-JP" sz="2800" dirty="0" smtClean="0"/>
              <a:t> Zhou, and K. kirk </a:t>
            </a:r>
            <a:r>
              <a:rPr lang="en-US" altLang="ja-JP" sz="2800" dirty="0" err="1" smtClean="0"/>
              <a:t>Shung</a:t>
            </a:r>
            <a:r>
              <a:rPr lang="en-US" altLang="ja-JP" sz="2800" dirty="0" smtClean="0"/>
              <a:t>.</a:t>
            </a:r>
          </a:p>
          <a:p>
            <a:pPr marL="0" indent="0" algn="ctr">
              <a:buNone/>
            </a:pPr>
            <a:endParaRPr lang="en-US" altLang="ja-JP" sz="1400" dirty="0" smtClean="0"/>
          </a:p>
          <a:p>
            <a:pPr marL="0" indent="0" algn="ctr">
              <a:buNone/>
            </a:pPr>
            <a:r>
              <a:rPr lang="en-US" altLang="ja-JP" sz="4400" dirty="0"/>
              <a:t>“Characterization of a 40-MHz Focused Transducer with a Fiber Grating Laser Hydrophone” </a:t>
            </a:r>
            <a:endParaRPr lang="en-US" altLang="ja-JP" sz="4400" dirty="0"/>
          </a:p>
          <a:p>
            <a:pPr marL="0" indent="0" algn="ctr">
              <a:buNone/>
            </a:pPr>
            <a:endParaRPr lang="en-US" altLang="ja-JP" dirty="0" smtClean="0"/>
          </a:p>
          <a:p>
            <a:pPr marL="0" indent="0" algn="ctr">
              <a:buNone/>
            </a:pPr>
            <a:r>
              <a:rPr lang="en-US" altLang="ja-JP" dirty="0"/>
              <a:t>IEEE Trans </a:t>
            </a:r>
            <a:r>
              <a:rPr lang="en-US" altLang="ja-JP" dirty="0" err="1"/>
              <a:t>Ultrason</a:t>
            </a:r>
            <a:r>
              <a:rPr lang="en-US" altLang="ja-JP" dirty="0"/>
              <a:t> </a:t>
            </a:r>
            <a:r>
              <a:rPr lang="en-US" altLang="ja-JP" dirty="0" err="1"/>
              <a:t>Ferroelectr</a:t>
            </a:r>
            <a:r>
              <a:rPr lang="en-US" altLang="ja-JP" dirty="0"/>
              <a:t> </a:t>
            </a:r>
            <a:r>
              <a:rPr lang="en-US" altLang="ja-JP" dirty="0" err="1"/>
              <a:t>Freq</a:t>
            </a:r>
            <a:r>
              <a:rPr lang="en-US" altLang="ja-JP" dirty="0"/>
              <a:t> Control. </a:t>
            </a:r>
            <a:r>
              <a:rPr lang="en-US" altLang="ja-JP" b="1" dirty="0"/>
              <a:t>55</a:t>
            </a:r>
            <a:r>
              <a:rPr lang="ja-JP" altLang="en-US" dirty="0" err="1"/>
              <a:t>，</a:t>
            </a:r>
            <a:r>
              <a:rPr lang="en-US" altLang="ja-JP" dirty="0"/>
              <a:t>2714–2718 (2008)</a:t>
            </a:r>
          </a:p>
        </p:txBody>
      </p:sp>
    </p:spTree>
    <p:extLst>
      <p:ext uri="{BB962C8B-B14F-4D97-AF65-F5344CB8AC3E}">
        <p14:creationId xmlns:p14="http://schemas.microsoft.com/office/powerpoint/2010/main" val="21877192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42950" y="485800"/>
            <a:ext cx="8420100" cy="1143000"/>
          </a:xfrm>
        </p:spPr>
        <p:txBody>
          <a:bodyPr/>
          <a:lstStyle/>
          <a:p>
            <a:r>
              <a:rPr kumimoji="1" lang="en-US" altLang="ja-JP" dirty="0" err="1" smtClean="0"/>
              <a:t>Intoroduction</a:t>
            </a:r>
            <a:endParaRPr kumimoji="1" lang="ja-JP" altLang="en-US" dirty="0"/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 bwMode="auto">
          <a:xfrm>
            <a:off x="-7640" y="1712020"/>
            <a:ext cx="9827994" cy="1572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altLang="ja-JP" dirty="0" smtClean="0"/>
          </a:p>
        </p:txBody>
      </p:sp>
      <p:sp>
        <p:nvSpPr>
          <p:cNvPr id="5" name="タイトル 1"/>
          <p:cNvSpPr txBox="1">
            <a:spLocks/>
          </p:cNvSpPr>
          <p:nvPr/>
        </p:nvSpPr>
        <p:spPr bwMode="auto">
          <a:xfrm>
            <a:off x="-76200" y="1066800"/>
            <a:ext cx="10134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9pPr>
          </a:lstStyle>
          <a:p>
            <a:r>
              <a:rPr lang="en-US" altLang="ja-JP" sz="2400" dirty="0"/>
              <a:t>Ultrasound is frequently used in </a:t>
            </a:r>
            <a:r>
              <a:rPr lang="en-US" altLang="ja-JP" sz="2400" dirty="0" err="1" smtClean="0"/>
              <a:t>bioimaging</a:t>
            </a:r>
            <a:r>
              <a:rPr lang="en-US" altLang="ja-JP" sz="2400" dirty="0" smtClean="0"/>
              <a:t> </a:t>
            </a:r>
            <a:endParaRPr lang="ja-JP" altLang="en-US" sz="2400" b="1" dirty="0"/>
          </a:p>
        </p:txBody>
      </p:sp>
      <p:sp>
        <p:nvSpPr>
          <p:cNvPr id="8" name="タイトル 1"/>
          <p:cNvSpPr txBox="1">
            <a:spLocks/>
          </p:cNvSpPr>
          <p:nvPr/>
        </p:nvSpPr>
        <p:spPr bwMode="auto">
          <a:xfrm>
            <a:off x="1295400" y="3501008"/>
            <a:ext cx="7185992" cy="219705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9pPr>
          </a:lstStyle>
          <a:p>
            <a:pPr algn="l"/>
            <a:r>
              <a:rPr lang="en-US" altLang="ja-JP" sz="2400" dirty="0" smtClean="0"/>
              <a:t>□Problem</a:t>
            </a:r>
          </a:p>
          <a:p>
            <a:pPr algn="l"/>
            <a:r>
              <a:rPr lang="en-US" altLang="ja-JP" sz="2400" dirty="0"/>
              <a:t>when the ultrasound frequency is increased,</a:t>
            </a:r>
          </a:p>
          <a:p>
            <a:pPr algn="l"/>
            <a:r>
              <a:rPr lang="en-US" altLang="ja-JP" sz="2400" dirty="0"/>
              <a:t>the size of the hydrophone needs to be decreased. With the sensing element </a:t>
            </a:r>
            <a:r>
              <a:rPr lang="en-US" altLang="ja-JP" sz="2400" dirty="0" smtClean="0"/>
              <a:t>smaller than </a:t>
            </a:r>
            <a:r>
              <a:rPr lang="en-US" altLang="ja-JP" sz="2400" dirty="0" err="1" smtClean="0"/>
              <a:t>afraction</a:t>
            </a:r>
            <a:r>
              <a:rPr lang="en-US" altLang="ja-JP" sz="2400" dirty="0" smtClean="0"/>
              <a:t> </a:t>
            </a:r>
            <a:r>
              <a:rPr lang="en-US" altLang="ja-JP" sz="2400" dirty="0"/>
              <a:t>of 1 mm, the sensitivity diminishes significantly.</a:t>
            </a:r>
            <a:endParaRPr lang="en-US" altLang="ja-JP" sz="2400" dirty="0" smtClean="0"/>
          </a:p>
        </p:txBody>
      </p:sp>
      <p:sp>
        <p:nvSpPr>
          <p:cNvPr id="9" name="タイトル 1"/>
          <p:cNvSpPr txBox="1">
            <a:spLocks/>
          </p:cNvSpPr>
          <p:nvPr/>
        </p:nvSpPr>
        <p:spPr bwMode="auto">
          <a:xfrm>
            <a:off x="0" y="5715000"/>
            <a:ext cx="9906000" cy="1143000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9pPr>
          </a:lstStyle>
          <a:p>
            <a:pPr algn="l"/>
            <a:r>
              <a:rPr lang="en-US" altLang="ja-JP" sz="2400" b="1" dirty="0" smtClean="0"/>
              <a:t>In this letter</a:t>
            </a:r>
          </a:p>
          <a:p>
            <a:r>
              <a:rPr lang="ja-JP" altLang="en-US" sz="2400" b="1" dirty="0" smtClean="0"/>
              <a:t>・</a:t>
            </a:r>
            <a:r>
              <a:rPr lang="en-US" altLang="ja-JP" sz="2400" dirty="0"/>
              <a:t>novel fiber-optic hydrophone with a </a:t>
            </a:r>
            <a:r>
              <a:rPr lang="en-US" altLang="ja-JP" sz="2400" dirty="0" smtClean="0">
                <a:solidFill>
                  <a:srgbClr val="FF0000"/>
                </a:solidFill>
              </a:rPr>
              <a:t>dual polarization </a:t>
            </a:r>
            <a:r>
              <a:rPr lang="en-US" altLang="ja-JP" sz="2400" dirty="0">
                <a:solidFill>
                  <a:srgbClr val="FF0000"/>
                </a:solidFill>
              </a:rPr>
              <a:t>distributed Bragg reflector (DBR) fiber laser </a:t>
            </a:r>
            <a:r>
              <a:rPr lang="en-US" altLang="ja-JP" sz="2400" dirty="0"/>
              <a:t>as the sensing element</a:t>
            </a:r>
            <a:endParaRPr lang="en-US" altLang="ja-JP" sz="2400" b="1" dirty="0" smtClean="0">
              <a:solidFill>
                <a:srgbClr val="FF0000"/>
              </a:solidFill>
            </a:endParaRPr>
          </a:p>
        </p:txBody>
      </p:sp>
      <p:sp>
        <p:nvSpPr>
          <p:cNvPr id="11" name="タイトル 1"/>
          <p:cNvSpPr txBox="1">
            <a:spLocks/>
          </p:cNvSpPr>
          <p:nvPr/>
        </p:nvSpPr>
        <p:spPr bwMode="auto">
          <a:xfrm>
            <a:off x="166192" y="1981200"/>
            <a:ext cx="547260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9pPr>
          </a:lstStyle>
          <a:p>
            <a:pPr algn="l"/>
            <a:endParaRPr lang="en-US" altLang="ja-JP" sz="2400" dirty="0" smtClean="0"/>
          </a:p>
        </p:txBody>
      </p:sp>
      <p:sp>
        <p:nvSpPr>
          <p:cNvPr id="12" name="タイトル 1"/>
          <p:cNvSpPr txBox="1">
            <a:spLocks/>
          </p:cNvSpPr>
          <p:nvPr/>
        </p:nvSpPr>
        <p:spPr bwMode="auto">
          <a:xfrm>
            <a:off x="1447800" y="1905000"/>
            <a:ext cx="6705600" cy="1219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9pPr>
          </a:lstStyle>
          <a:p>
            <a:pPr algn="l"/>
            <a:r>
              <a:rPr lang="ja-JP" altLang="en-US" sz="2400" dirty="0" smtClean="0"/>
              <a:t>・</a:t>
            </a:r>
            <a:r>
              <a:rPr lang="en-US" altLang="ja-JP" sz="2400" dirty="0"/>
              <a:t>clinical </a:t>
            </a:r>
            <a:r>
              <a:rPr lang="en-US" altLang="ja-JP" sz="2400" dirty="0" smtClean="0"/>
              <a:t>imaging</a:t>
            </a:r>
          </a:p>
          <a:p>
            <a:pPr algn="l"/>
            <a:r>
              <a:rPr lang="ja-JP" altLang="en-US" sz="2400" dirty="0" smtClean="0"/>
              <a:t>・</a:t>
            </a:r>
            <a:r>
              <a:rPr lang="en-US" altLang="ja-JP" sz="2400" dirty="0" smtClean="0"/>
              <a:t>cardiology</a:t>
            </a:r>
          </a:p>
          <a:p>
            <a:pPr algn="l"/>
            <a:r>
              <a:rPr lang="ja-JP" altLang="en-US" sz="2400" dirty="0" smtClean="0"/>
              <a:t>・</a:t>
            </a:r>
            <a:r>
              <a:rPr lang="en-US" altLang="ja-JP" sz="2400" dirty="0" smtClean="0"/>
              <a:t>obstetrics</a:t>
            </a:r>
            <a:r>
              <a:rPr lang="en-US" altLang="ja-JP" sz="2400" dirty="0"/>
              <a:t>, and gynecology</a:t>
            </a:r>
            <a:endParaRPr lang="en-US" altLang="ja-JP" sz="2400" dirty="0" smtClean="0"/>
          </a:p>
        </p:txBody>
      </p:sp>
      <p:sp>
        <p:nvSpPr>
          <p:cNvPr id="13" name="タイトル 1"/>
          <p:cNvSpPr txBox="1">
            <a:spLocks/>
          </p:cNvSpPr>
          <p:nvPr/>
        </p:nvSpPr>
        <p:spPr bwMode="auto">
          <a:xfrm>
            <a:off x="0" y="3352800"/>
            <a:ext cx="10134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9pPr>
          </a:lstStyle>
          <a:p>
            <a:pPr algn="l"/>
            <a:endParaRPr lang="ja-JP" altLang="en-US" sz="2400" b="1" dirty="0"/>
          </a:p>
        </p:txBody>
      </p:sp>
      <p:sp>
        <p:nvSpPr>
          <p:cNvPr id="14" name="タイトル 1"/>
          <p:cNvSpPr txBox="1">
            <a:spLocks/>
          </p:cNvSpPr>
          <p:nvPr/>
        </p:nvSpPr>
        <p:spPr bwMode="auto">
          <a:xfrm>
            <a:off x="247650" y="2780928"/>
            <a:ext cx="9639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ゴシック" charset="-128"/>
                <a:cs typeface="ＭＳ ゴシック" charset="-128"/>
              </a:defRPr>
            </a:lvl9pPr>
          </a:lstStyle>
          <a:p>
            <a:pPr algn="l"/>
            <a:r>
              <a:rPr lang="en-US" altLang="ja-JP" sz="2400" b="1" dirty="0" smtClean="0"/>
              <a:t>PVDF hydrophones </a:t>
            </a:r>
            <a:r>
              <a:rPr lang="en-US" altLang="ja-JP" sz="2400" b="1" dirty="0"/>
              <a:t>have been widely used in </a:t>
            </a:r>
            <a:r>
              <a:rPr lang="en-US" altLang="ja-JP" sz="2400" b="1" dirty="0" smtClean="0"/>
              <a:t>medical</a:t>
            </a:r>
            <a:r>
              <a:rPr lang="ja-JP" altLang="en-US" sz="2400" b="1" dirty="0"/>
              <a:t> </a:t>
            </a:r>
            <a:r>
              <a:rPr lang="en-US" altLang="ja-JP" sz="2400" b="1" dirty="0" smtClean="0"/>
              <a:t>ultrasound</a:t>
            </a:r>
            <a:endParaRPr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164056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徳大スライドテーマ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Arial"/>
        <a:ea typeface="ＭＳ ゴシック"/>
        <a:cs typeface="ＭＳ ゴシック"/>
      </a:majorFont>
      <a:minorFont>
        <a:latin typeface="Arial"/>
        <a:ea typeface="ＭＳ ゴシック"/>
        <a:cs typeface="ＭＳ 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ゴシック" charset="-128"/>
            <a:cs typeface="ＭＳ 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ゴシック" charset="-128"/>
            <a:cs typeface="ＭＳ ゴシック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徳大スライドテーマ</Template>
  <TotalTime>167846</TotalTime>
  <Words>1292</Words>
  <Application>Microsoft Office PowerPoint</Application>
  <PresentationFormat>A4 210 x 297 mm</PresentationFormat>
  <Paragraphs>234</Paragraphs>
  <Slides>28</Slides>
  <Notes>28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28</vt:i4>
      </vt:variant>
    </vt:vector>
  </HeadingPairs>
  <TitlesOfParts>
    <vt:vector size="29" baseType="lpstr">
      <vt:lpstr>徳大スライドテーマ</vt:lpstr>
      <vt:lpstr>Optical fiber strain sensor    </vt:lpstr>
      <vt:lpstr>PowerPoint プレゼンテーション</vt:lpstr>
      <vt:lpstr>Photoacousitc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Intoroduction</vt:lpstr>
      <vt:lpstr>FBGs reflector</vt:lpstr>
      <vt:lpstr>Setup</vt:lpstr>
      <vt:lpstr>Experimental results</vt:lpstr>
      <vt:lpstr>Experimental results</vt:lpstr>
      <vt:lpstr>Summary</vt:lpstr>
      <vt:lpstr>PowerPoint プレゼンテーション</vt:lpstr>
      <vt:lpstr>Intoroduction</vt:lpstr>
      <vt:lpstr>Principle&amp;Setup</vt:lpstr>
      <vt:lpstr>Experimental results</vt:lpstr>
      <vt:lpstr>Experimental results(strain)</vt:lpstr>
      <vt:lpstr>Summary</vt:lpstr>
      <vt:lpstr>PowerPoint プレゼンテーション</vt:lpstr>
      <vt:lpstr>Intoroduction</vt:lpstr>
      <vt:lpstr>Principle</vt:lpstr>
      <vt:lpstr>Experimental setup</vt:lpstr>
      <vt:lpstr>Experimental results</vt:lpstr>
      <vt:lpstr>Experimental results</vt:lpstr>
      <vt:lpstr>Summary</vt:lpstr>
      <vt:lpstr>Carbon NanoTube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オール光ファイバー型 THzスペクトラムアナライザーの開発</dc:title>
  <dc:creator>Owner</dc:creator>
  <cp:lastModifiedBy>ichikawa</cp:lastModifiedBy>
  <cp:revision>416</cp:revision>
  <cp:lastPrinted>2015-07-08T23:31:06Z</cp:lastPrinted>
  <dcterms:created xsi:type="dcterms:W3CDTF">2014-12-01T07:12:56Z</dcterms:created>
  <dcterms:modified xsi:type="dcterms:W3CDTF">2015-07-09T03:42:14Z</dcterms:modified>
</cp:coreProperties>
</file>