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.xml" ContentType="application/vnd.openxmlformats-officedocument.presentationml.notes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46" r:id="rId3"/>
    <p:sldId id="344" r:id="rId4"/>
    <p:sldId id="257" r:id="rId5"/>
    <p:sldId id="272" r:id="rId6"/>
    <p:sldId id="355" r:id="rId7"/>
    <p:sldId id="348" r:id="rId8"/>
    <p:sldId id="356" r:id="rId9"/>
    <p:sldId id="349" r:id="rId10"/>
    <p:sldId id="319" r:id="rId11"/>
    <p:sldId id="332" r:id="rId12"/>
    <p:sldId id="339" r:id="rId13"/>
    <p:sldId id="336" r:id="rId14"/>
    <p:sldId id="357" r:id="rId15"/>
    <p:sldId id="353" r:id="rId16"/>
    <p:sldId id="358" r:id="rId17"/>
    <p:sldId id="341" r:id="rId18"/>
    <p:sldId id="365" r:id="rId19"/>
    <p:sldId id="360" r:id="rId20"/>
    <p:sldId id="361" r:id="rId21"/>
    <p:sldId id="362" r:id="rId22"/>
    <p:sldId id="363" r:id="rId23"/>
    <p:sldId id="364" r:id="rId24"/>
  </p:sldIdLst>
  <p:sldSz cx="9906000" cy="6858000" type="A4"/>
  <p:notesSz cx="6797675" cy="98726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5pPr>
    <a:lvl6pPr marL="22860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6pPr>
    <a:lvl7pPr marL="27432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7pPr>
    <a:lvl8pPr marL="32004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8pPr>
    <a:lvl9pPr marL="36576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安井 武史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00FF"/>
    <a:srgbClr val="0000FF"/>
    <a:srgbClr val="00642D"/>
    <a:srgbClr val="808000"/>
    <a:srgbClr val="007E39"/>
    <a:srgbClr val="CCFF99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15" autoAdjust="0"/>
    <p:restoredTop sz="82194" autoAdjust="0"/>
  </p:normalViewPr>
  <p:slideViewPr>
    <p:cSldViewPr>
      <p:cViewPr>
        <p:scale>
          <a:sx n="75" d="100"/>
          <a:sy n="75" d="100"/>
        </p:scale>
        <p:origin x="-520" y="-8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58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245" cy="493946"/>
          </a:xfrm>
          <a:prstGeom prst="rect">
            <a:avLst/>
          </a:prstGeom>
        </p:spPr>
        <p:txBody>
          <a:bodyPr vert="horz" lIns="89628" tIns="44815" rIns="89628" bIns="448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880" y="1"/>
            <a:ext cx="2945245" cy="493946"/>
          </a:xfrm>
          <a:prstGeom prst="rect">
            <a:avLst/>
          </a:prstGeom>
        </p:spPr>
        <p:txBody>
          <a:bodyPr vert="horz" lIns="89628" tIns="44815" rIns="89628" bIns="44815" rtlCol="0"/>
          <a:lstStyle>
            <a:lvl1pPr algn="r">
              <a:defRPr sz="1200"/>
            </a:lvl1pPr>
          </a:lstStyle>
          <a:p>
            <a:fld id="{BC6707B5-5084-4055-A9DE-81E8D8699952}" type="datetimeFigureOut">
              <a:rPr kumimoji="1" lang="ja-JP" altLang="en-US" smtClean="0"/>
              <a:pPr/>
              <a:t>15.10.12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161"/>
            <a:ext cx="2945245" cy="493946"/>
          </a:xfrm>
          <a:prstGeom prst="rect">
            <a:avLst/>
          </a:prstGeom>
        </p:spPr>
        <p:txBody>
          <a:bodyPr vert="horz" lIns="89628" tIns="44815" rIns="89628" bIns="448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880" y="9377161"/>
            <a:ext cx="2945245" cy="493946"/>
          </a:xfrm>
          <a:prstGeom prst="rect">
            <a:avLst/>
          </a:prstGeom>
        </p:spPr>
        <p:txBody>
          <a:bodyPr vert="horz" lIns="89628" tIns="44815" rIns="89628" bIns="44815" rtlCol="0" anchor="b"/>
          <a:lstStyle>
            <a:lvl1pPr algn="r">
              <a:defRPr sz="1200"/>
            </a:lvl1pPr>
          </a:lstStyle>
          <a:p>
            <a:fld id="{ACD8779D-E3B6-4FB5-9338-D389DCC98B9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5294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245" cy="493946"/>
          </a:xfrm>
          <a:prstGeom prst="rect">
            <a:avLst/>
          </a:prstGeom>
        </p:spPr>
        <p:txBody>
          <a:bodyPr vert="horz" lIns="89628" tIns="44815" rIns="89628" bIns="44815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880" y="1"/>
            <a:ext cx="2945245" cy="493946"/>
          </a:xfrm>
          <a:prstGeom prst="rect">
            <a:avLst/>
          </a:prstGeom>
        </p:spPr>
        <p:txBody>
          <a:bodyPr vert="horz" lIns="89628" tIns="44815" rIns="89628" bIns="44815" rtlCol="0"/>
          <a:lstStyle>
            <a:lvl1pPr algn="r">
              <a:defRPr sz="1200"/>
            </a:lvl1pPr>
          </a:lstStyle>
          <a:p>
            <a:fld id="{B4F53E4B-97B8-438D-93DF-CFA8D4CD3E93}" type="datetimeFigureOut">
              <a:rPr kumimoji="1" lang="ja-JP" altLang="en-US" smtClean="0"/>
              <a:pPr/>
              <a:t>15.10.12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39775"/>
            <a:ext cx="53498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28" tIns="44815" rIns="89628" bIns="44815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392" y="4690140"/>
            <a:ext cx="5436897" cy="4442388"/>
          </a:xfrm>
          <a:prstGeom prst="rect">
            <a:avLst/>
          </a:prstGeom>
        </p:spPr>
        <p:txBody>
          <a:bodyPr vert="horz" lIns="89628" tIns="44815" rIns="89628" bIns="4481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161"/>
            <a:ext cx="2945245" cy="493946"/>
          </a:xfrm>
          <a:prstGeom prst="rect">
            <a:avLst/>
          </a:prstGeom>
        </p:spPr>
        <p:txBody>
          <a:bodyPr vert="horz" lIns="89628" tIns="44815" rIns="89628" bIns="44815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880" y="9377161"/>
            <a:ext cx="2945245" cy="493946"/>
          </a:xfrm>
          <a:prstGeom prst="rect">
            <a:avLst/>
          </a:prstGeom>
        </p:spPr>
        <p:txBody>
          <a:bodyPr vert="horz" lIns="89628" tIns="44815" rIns="89628" bIns="44815" rtlCol="0" anchor="b"/>
          <a:lstStyle>
            <a:lvl1pPr algn="r">
              <a:defRPr sz="1200"/>
            </a:lvl1pPr>
          </a:lstStyle>
          <a:p>
            <a:fld id="{7D16D676-1D10-47FA-8411-9BAA98E5CBA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023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3103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超音波をフォーカシングすると、分解能が向上する。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6738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6738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en-US" altLang="ja-JP" b="0" dirty="0" smtClean="0"/>
              <a:t>Scanning electron micrograph</a:t>
            </a:r>
          </a:p>
          <a:p>
            <a:pPr defTabSz="907085"/>
            <a:r>
              <a:rPr kumimoji="1" lang="en-US" altLang="ja-JP" b="0" dirty="0" smtClean="0"/>
              <a:t>Gap 150nm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2049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en-US" altLang="ja-JP" b="0" dirty="0" smtClean="0"/>
              <a:t>Scanning electron micrograph</a:t>
            </a:r>
          </a:p>
          <a:p>
            <a:pPr defTabSz="907085"/>
            <a:r>
              <a:rPr kumimoji="1" lang="en-US" altLang="ja-JP" b="0" dirty="0" smtClean="0"/>
              <a:t>Gap 150nm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2049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en-US" altLang="ja-JP" b="0" dirty="0" smtClean="0"/>
              <a:t>Phantom</a:t>
            </a:r>
            <a:r>
              <a:rPr kumimoji="1" lang="en-US" altLang="ja-JP" b="0" baseline="0" dirty="0" smtClean="0"/>
              <a:t>‥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軟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組織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kumimoji="1" lang="en-US" altLang="ja-JP" b="0" baseline="0" dirty="0" smtClean="0"/>
              <a:t>soft tissues)</a:t>
            </a:r>
            <a:r>
              <a:rPr kumimoji="1" lang="ja-JP" altLang="en-US" b="0" baseline="0" dirty="0" smtClean="0"/>
              <a:t>を模倣した物質</a:t>
            </a:r>
            <a:endParaRPr kumimoji="1" lang="en-US" altLang="ja-JP" b="0" baseline="0" dirty="0" smtClean="0"/>
          </a:p>
          <a:p>
            <a:pPr defTabSz="907085"/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poly(vinyl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-chloride)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plastisol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ポリ塩化ビニルプラスチゾル</a:t>
            </a:r>
            <a:endParaRPr kumimoji="1" lang="en-US" altLang="ja-JP" b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2049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en-US" altLang="ja-JP" b="0" dirty="0" smtClean="0"/>
              <a:t>Scanning electron micrograph</a:t>
            </a:r>
          </a:p>
          <a:p>
            <a:pPr defTabSz="907085"/>
            <a:r>
              <a:rPr kumimoji="1" lang="en-US" altLang="ja-JP" b="0" dirty="0" smtClean="0"/>
              <a:t>Gap 150nm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2049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en-US" altLang="ja-JP" b="0" dirty="0" smtClean="0"/>
              <a:t>Scanning electron micrograph</a:t>
            </a:r>
          </a:p>
          <a:p>
            <a:pPr defTabSz="907085"/>
            <a:r>
              <a:rPr kumimoji="1" lang="en-US" altLang="ja-JP" b="0" dirty="0" smtClean="0"/>
              <a:t>Gap 150nm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2049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6738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6738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ja-JP" altLang="en-US" b="0" dirty="0" smtClean="0"/>
              <a:t>重要なのは</a:t>
            </a:r>
            <a:r>
              <a:rPr kumimoji="1" lang="en-US" altLang="ja-JP" b="0" dirty="0" smtClean="0"/>
              <a:t>Gap</a:t>
            </a:r>
            <a:r>
              <a:rPr kumimoji="1" lang="ja-JP" altLang="en-US" b="0" dirty="0" smtClean="0"/>
              <a:t>の長さ精度なのか、</a:t>
            </a:r>
            <a:r>
              <a:rPr kumimoji="1" lang="en-US" altLang="ja-JP" b="0" dirty="0" smtClean="0"/>
              <a:t>FBG</a:t>
            </a:r>
            <a:r>
              <a:rPr kumimoji="1" lang="ja-JP" altLang="en-US" b="0" dirty="0" smtClean="0"/>
              <a:t>なのか</a:t>
            </a:r>
            <a:endParaRPr kumimoji="1" lang="en-US" altLang="ja-JP" b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2049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6738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07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dirty="0" smtClean="0"/>
              <a:t>パルサー</a:t>
            </a:r>
            <a:r>
              <a:rPr kumimoji="1" lang="ja-JP" altLang="en-US" b="0" dirty="0" smtClean="0"/>
              <a:t>から、時間</a:t>
            </a:r>
            <a:r>
              <a:rPr kumimoji="1" lang="en-US" altLang="ja-JP" b="0" dirty="0" smtClean="0"/>
              <a:t>67ns</a:t>
            </a:r>
            <a:r>
              <a:rPr kumimoji="1" lang="ja-JP" altLang="en-US" b="0" dirty="0" smtClean="0"/>
              <a:t>、電圧</a:t>
            </a:r>
            <a:r>
              <a:rPr kumimoji="1" lang="en-US" altLang="ja-JP" b="0" dirty="0" smtClean="0"/>
              <a:t>100V</a:t>
            </a:r>
            <a:r>
              <a:rPr kumimoji="1" lang="ja-JP" altLang="en-US" b="0" dirty="0" smtClean="0"/>
              <a:t>から</a:t>
            </a:r>
            <a:r>
              <a:rPr kumimoji="1" lang="en-US" altLang="ja-JP" b="0" dirty="0" smtClean="0"/>
              <a:t>400V</a:t>
            </a:r>
            <a:r>
              <a:rPr kumimoji="1" lang="ja-JP" altLang="en-US" b="0" dirty="0" smtClean="0"/>
              <a:t>の矩形波を</a:t>
            </a:r>
            <a:r>
              <a:rPr kumimoji="1" lang="en-US" altLang="ja-JP" b="0" dirty="0" smtClean="0"/>
              <a:t>PZT</a:t>
            </a:r>
            <a:r>
              <a:rPr kumimoji="1" lang="ja-JP" altLang="en-US" b="0" dirty="0" smtClean="0"/>
              <a:t>トランスデューサ</a:t>
            </a:r>
            <a:r>
              <a:rPr kumimoji="1" lang="en-US" altLang="ja-JP" b="0" dirty="0" smtClean="0"/>
              <a:t>(</a:t>
            </a:r>
            <a:r>
              <a:rPr kumimoji="1" lang="ja-JP" altLang="en-US" b="0" dirty="0" smtClean="0"/>
              <a:t>オリンパス製</a:t>
            </a:r>
            <a:r>
              <a:rPr kumimoji="1" lang="en-US" altLang="ja-JP" b="0" dirty="0" smtClean="0"/>
              <a:t>)</a:t>
            </a:r>
            <a:r>
              <a:rPr kumimoji="1" lang="ja-JP" altLang="en-US" b="0" dirty="0" smtClean="0"/>
              <a:t>へ加え、超音波を発生させる。</a:t>
            </a:r>
            <a:endParaRPr kumimoji="1" lang="en-US" altLang="ja-JP" b="0" dirty="0" smtClean="0"/>
          </a:p>
          <a:p>
            <a:pPr marL="0" marR="0" indent="0" algn="l" defTabSz="907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dirty="0" smtClean="0"/>
              <a:t>PZT</a:t>
            </a:r>
            <a:r>
              <a:rPr kumimoji="1" lang="ja-JP" altLang="en-US" b="0" dirty="0" smtClean="0"/>
              <a:t>トランスデューサから</a:t>
            </a:r>
            <a:r>
              <a:rPr kumimoji="1" lang="en-US" altLang="ja-JP" b="0" dirty="0" smtClean="0"/>
              <a:t>4.5mm</a:t>
            </a:r>
            <a:r>
              <a:rPr kumimoji="1" lang="ja-JP" altLang="en-US" b="0" dirty="0" smtClean="0"/>
              <a:t>離れた位置に、</a:t>
            </a:r>
            <a:r>
              <a:rPr kumimoji="1" lang="en-US" altLang="ja-JP" b="0" dirty="0" smtClean="0"/>
              <a:t>FBG</a:t>
            </a:r>
            <a:r>
              <a:rPr kumimoji="1" lang="ja-JP" altLang="en-US" b="0" dirty="0" smtClean="0"/>
              <a:t>センサーをセットする。</a:t>
            </a:r>
            <a:endParaRPr kumimoji="1" lang="en-US" altLang="ja-JP" b="0" dirty="0" smtClean="0"/>
          </a:p>
          <a:p>
            <a:pPr marL="0" marR="0" indent="0" algn="l" defTabSz="907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dirty="0" smtClean="0"/>
              <a:t>FBG</a:t>
            </a:r>
            <a:r>
              <a:rPr kumimoji="1" lang="ja-JP" altLang="en-US" b="0" dirty="0" smtClean="0"/>
              <a:t>センサーには偏波保持ファイバーを用いている。また、</a:t>
            </a:r>
            <a:r>
              <a:rPr kumimoji="1" lang="en-US" altLang="ja-JP" b="0" dirty="0" smtClean="0"/>
              <a:t>FBG</a:t>
            </a:r>
            <a:r>
              <a:rPr kumimoji="1" lang="ja-JP" altLang="en-US" b="0" dirty="0" smtClean="0"/>
              <a:t>の長さは</a:t>
            </a:r>
            <a:r>
              <a:rPr kumimoji="1" lang="en-US" altLang="ja-JP" b="0" dirty="0" smtClean="0"/>
              <a:t>2.5mm</a:t>
            </a:r>
            <a:r>
              <a:rPr kumimoji="1" lang="ja-JP" altLang="en-US" b="0" dirty="0" smtClean="0"/>
              <a:t>である。</a:t>
            </a:r>
            <a:endParaRPr kumimoji="1" lang="en-US" altLang="ja-JP" b="0" dirty="0" smtClean="0"/>
          </a:p>
          <a:p>
            <a:pPr marL="0" marR="0" indent="0" algn="l" defTabSz="907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dirty="0" smtClean="0"/>
          </a:p>
          <a:p>
            <a:pPr marL="0" marR="0" indent="0" algn="l" defTabSz="907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dirty="0" smtClean="0"/>
              <a:t>☆FBG</a:t>
            </a:r>
            <a:r>
              <a:rPr kumimoji="1" lang="ja-JP" altLang="en-US" b="0" dirty="0" smtClean="0"/>
              <a:t>から反射される光の</a:t>
            </a:r>
            <a:r>
              <a:rPr kumimoji="1" lang="ja-JP" altLang="en-US" b="0" u="sng" dirty="0" smtClean="0">
                <a:solidFill>
                  <a:srgbClr val="000000"/>
                </a:solidFill>
              </a:rPr>
              <a:t>強度</a:t>
            </a:r>
            <a:r>
              <a:rPr kumimoji="1" lang="ja-JP" altLang="en-US" b="0" dirty="0" smtClean="0"/>
              <a:t>を計測</a:t>
            </a:r>
            <a:endParaRPr kumimoji="1" lang="en-US" altLang="ja-JP" b="0" dirty="0" smtClean="0"/>
          </a:p>
          <a:p>
            <a:pPr marL="0" marR="0" indent="0" algn="l" defTabSz="907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dirty="0" smtClean="0"/>
          </a:p>
          <a:p>
            <a:pPr marL="0" marR="0" indent="0" algn="l" defTabSz="907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2049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ja-JP" altLang="en-US" b="0" dirty="0" smtClean="0"/>
              <a:t>スペクトル幅　</a:t>
            </a:r>
            <a:r>
              <a:rPr kumimoji="1" lang="en-US" altLang="ja-JP" b="0" dirty="0" smtClean="0"/>
              <a:t>1.38nm</a:t>
            </a:r>
          </a:p>
          <a:p>
            <a:pPr defTabSz="907085"/>
            <a:r>
              <a:rPr kumimoji="1" lang="en-US" altLang="ja-JP" b="0" dirty="0" smtClean="0"/>
              <a:t>☆</a:t>
            </a:r>
            <a:r>
              <a:rPr kumimoji="1" lang="ja-JP" altLang="en-US" b="0" dirty="0" smtClean="0"/>
              <a:t>　カップリング係数</a:t>
            </a:r>
            <a:r>
              <a:rPr kumimoji="1" lang="en-US" altLang="ja-JP" b="0" dirty="0" err="1" smtClean="0"/>
              <a:t>κ</a:t>
            </a:r>
            <a:r>
              <a:rPr kumimoji="1" lang="en-US" altLang="ja-JP" b="0" dirty="0" smtClean="0"/>
              <a:t>=2.58mm</a:t>
            </a:r>
            <a:r>
              <a:rPr kumimoji="1" lang="en-US" altLang="ja-JP" b="0" baseline="30000" dirty="0" smtClean="0"/>
              <a:t>-1</a:t>
            </a:r>
          </a:p>
          <a:p>
            <a:pPr defTabSz="907085"/>
            <a:r>
              <a:rPr kumimoji="1" lang="ja-JP" altLang="en-US" b="0" baseline="0" dirty="0" smtClean="0"/>
              <a:t>ハンドギャップの間にある、</a:t>
            </a:r>
            <a:r>
              <a:rPr kumimoji="1" lang="en-US" altLang="ja-JP" b="0" baseline="0" dirty="0" smtClean="0"/>
              <a:t>2</a:t>
            </a:r>
            <a:r>
              <a:rPr kumimoji="1" lang="ja-JP" altLang="en-US" b="0" baseline="0" dirty="0" smtClean="0"/>
              <a:t>つの谷</a:t>
            </a:r>
            <a:r>
              <a:rPr kumimoji="1" lang="en-US" altLang="ja-JP" b="0" baseline="0" dirty="0" smtClean="0"/>
              <a:t>(</a:t>
            </a:r>
            <a:r>
              <a:rPr kumimoji="1" lang="ja-JP" altLang="en-US" b="0" baseline="0" dirty="0" smtClean="0"/>
              <a:t>切り込み</a:t>
            </a:r>
            <a:r>
              <a:rPr kumimoji="1" lang="en-US" altLang="ja-JP" b="0" baseline="0" dirty="0" smtClean="0"/>
              <a:t>)</a:t>
            </a:r>
            <a:r>
              <a:rPr kumimoji="1" lang="ja-JP" altLang="en-US" b="0" baseline="0" dirty="0" smtClean="0"/>
              <a:t>は、</a:t>
            </a:r>
            <a:r>
              <a:rPr kumimoji="1" lang="en-US" altLang="ja-JP" b="0" baseline="0" dirty="0" smtClean="0"/>
              <a:t>2</a:t>
            </a:r>
            <a:r>
              <a:rPr kumimoji="1" lang="ja-JP" altLang="en-US" b="0" baseline="0" dirty="0" smtClean="0"/>
              <a:t>つの異なる偏光状態によって起こる</a:t>
            </a:r>
            <a:endParaRPr kumimoji="1" lang="en-US" altLang="ja-JP" b="0" baseline="0" dirty="0" smtClean="0"/>
          </a:p>
          <a:p>
            <a:pPr defTabSz="907085"/>
            <a:r>
              <a:rPr kumimoji="1" lang="ja-JP" altLang="en-US" b="0" baseline="0" dirty="0" smtClean="0"/>
              <a:t>ノッチの反射率が</a:t>
            </a:r>
            <a:r>
              <a:rPr kumimoji="1" lang="en-US" altLang="ja-JP" b="0" baseline="0" dirty="0" smtClean="0"/>
              <a:t>50</a:t>
            </a:r>
            <a:r>
              <a:rPr kumimoji="1" lang="ja-JP" altLang="en-US" b="0" baseline="0" dirty="0" smtClean="0"/>
              <a:t>％である理由は、半分のパワーだから直交するモード</a:t>
            </a:r>
            <a:endParaRPr kumimoji="1" lang="en-US" altLang="ja-JP" b="0" baseline="0" dirty="0" smtClean="0"/>
          </a:p>
          <a:p>
            <a:pPr defTabSz="907085"/>
            <a:endParaRPr kumimoji="1" lang="en-US" altLang="ja-JP" b="0" baseline="0" dirty="0" smtClean="0"/>
          </a:p>
          <a:p>
            <a:pPr defTabSz="907085"/>
            <a:r>
              <a:rPr kumimoji="1" lang="ja-JP" altLang="en-US" b="0" baseline="0" dirty="0" smtClean="0"/>
              <a:t>差し込み図は、低速軸偏光の共鳴モード</a:t>
            </a:r>
            <a:endParaRPr kumimoji="1" lang="en-US" altLang="ja-JP" b="0" baseline="0" dirty="0" smtClean="0"/>
          </a:p>
          <a:p>
            <a:pPr defTabSz="907085"/>
            <a:r>
              <a:rPr kumimoji="1" lang="en-US" altLang="ja-JP" b="0" baseline="0" dirty="0" smtClean="0"/>
              <a:t>-3dB</a:t>
            </a:r>
            <a:r>
              <a:rPr kumimoji="1" lang="ja-JP" altLang="en-US" b="0" baseline="0" dirty="0" smtClean="0"/>
              <a:t>グレーティング共鳴幅　</a:t>
            </a:r>
            <a:r>
              <a:rPr kumimoji="1" lang="en-US" altLang="ja-JP" b="0" baseline="0" dirty="0" smtClean="0"/>
              <a:t>8pm </a:t>
            </a:r>
          </a:p>
          <a:p>
            <a:pPr defTabSz="907085"/>
            <a:r>
              <a:rPr kumimoji="1" lang="ja-JP" altLang="en-US" b="0" baseline="0" dirty="0" smtClean="0"/>
              <a:t>これは</a:t>
            </a:r>
            <a:r>
              <a:rPr kumimoji="1" lang="en-US" altLang="ja-JP" b="0" baseline="0" dirty="0" smtClean="0"/>
              <a:t>L=2.38mm</a:t>
            </a:r>
            <a:r>
              <a:rPr kumimoji="1" lang="ja-JP" altLang="en-US" b="0" baseline="0" dirty="0" smtClean="0"/>
              <a:t>に相当し、設計値と良く合う</a:t>
            </a:r>
            <a:endParaRPr kumimoji="1" lang="en-US" altLang="ja-JP" b="0" baseline="0" dirty="0" smtClean="0"/>
          </a:p>
          <a:p>
            <a:pPr defTabSz="907085"/>
            <a:endParaRPr kumimoji="1" lang="en-US" altLang="ja-JP" b="0" dirty="0" smtClean="0"/>
          </a:p>
          <a:p>
            <a:pPr defTabSz="907085"/>
            <a:endParaRPr kumimoji="1" lang="en-US" altLang="ja-JP" b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20498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ja-JP" altLang="en-US" b="0" dirty="0" smtClean="0"/>
              <a:t>パルサー　矩形波　</a:t>
            </a:r>
            <a:r>
              <a:rPr kumimoji="1" lang="en-US" altLang="ja-JP" b="0" dirty="0" smtClean="0"/>
              <a:t>100V</a:t>
            </a:r>
            <a:r>
              <a:rPr kumimoji="1" lang="ja-JP" altLang="en-US" b="0" dirty="0" smtClean="0"/>
              <a:t>　</a:t>
            </a:r>
            <a:r>
              <a:rPr kumimoji="1" lang="en-US" altLang="ja-JP" b="0" dirty="0" smtClean="0"/>
              <a:t>67ns</a:t>
            </a:r>
          </a:p>
          <a:p>
            <a:pPr defTabSz="907085"/>
            <a:r>
              <a:rPr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Ltd </a:t>
            </a:r>
            <a:r>
              <a:rPr lang="ja-JP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株式会社</a:t>
            </a:r>
            <a:r>
              <a:rPr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ja-JP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有限会社</a:t>
            </a:r>
            <a:endParaRPr lang="en-US" altLang="ja-JP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07085"/>
            <a:endParaRPr kumimoji="1" lang="en-US" altLang="ja-JP" sz="1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07085"/>
            <a:r>
              <a:rPr kumimoji="1" lang="ja-JP" altLang="en-US" b="0" baseline="0" dirty="0" smtClean="0"/>
              <a:t>差し込み図は</a:t>
            </a:r>
            <a:r>
              <a:rPr kumimoji="1" lang="ja-JP" altLang="en-US" b="0" baseline="0" dirty="0" smtClean="0"/>
              <a:t>パルサーの電圧値を</a:t>
            </a:r>
            <a:r>
              <a:rPr kumimoji="1" lang="en-US" altLang="ja-JP" b="0" baseline="0" dirty="0" smtClean="0"/>
              <a:t>100V</a:t>
            </a:r>
            <a:r>
              <a:rPr kumimoji="1" lang="ja-JP" altLang="en-US" b="0" baseline="0" dirty="0" smtClean="0"/>
              <a:t>から</a:t>
            </a:r>
            <a:r>
              <a:rPr kumimoji="1" lang="en-US" altLang="ja-JP" b="0" baseline="0" dirty="0" smtClean="0"/>
              <a:t>400V</a:t>
            </a:r>
            <a:r>
              <a:rPr kumimoji="1" lang="ja-JP" altLang="en-US" b="0" baseline="0" dirty="0" smtClean="0"/>
              <a:t>に変化した時の、パルスの最大振幅値</a:t>
            </a:r>
            <a:endParaRPr kumimoji="1" lang="en-US" altLang="ja-JP" b="0" baseline="0" dirty="0" smtClean="0"/>
          </a:p>
          <a:p>
            <a:pPr defTabSz="907085"/>
            <a:r>
              <a:rPr kumimoji="1" lang="ja-JP" altLang="en-US" b="0" dirty="0" smtClean="0"/>
              <a:t>フィッティング　</a:t>
            </a:r>
            <a:r>
              <a:rPr kumimoji="1" lang="en-US" altLang="ja-JP" b="0" dirty="0" smtClean="0"/>
              <a:t>750kPa</a:t>
            </a:r>
            <a:r>
              <a:rPr kumimoji="1" lang="ja-JP" altLang="en-US" b="0" dirty="0" smtClean="0"/>
              <a:t>の時、線形から</a:t>
            </a:r>
            <a:r>
              <a:rPr kumimoji="1" lang="en-US" altLang="ja-JP" b="0" dirty="0" smtClean="0"/>
              <a:t>20</a:t>
            </a:r>
            <a:r>
              <a:rPr kumimoji="1" lang="ja-JP" altLang="en-US" b="0" dirty="0" smtClean="0"/>
              <a:t>％のズレ</a:t>
            </a:r>
            <a:endParaRPr kumimoji="1" lang="en-US" altLang="ja-JP" b="0" dirty="0" smtClean="0"/>
          </a:p>
          <a:p>
            <a:pPr defTabSz="907085"/>
            <a:endParaRPr kumimoji="1" lang="en-US" altLang="ja-JP" b="0" dirty="0" smtClean="0"/>
          </a:p>
          <a:p>
            <a:pPr defTabSz="907085"/>
            <a:r>
              <a:rPr kumimoji="1" lang="ja-JP" altLang="en-US" b="0" dirty="0" smtClean="0"/>
              <a:t>右図　時間波系からのフーリエ変換</a:t>
            </a:r>
            <a:endParaRPr kumimoji="1" lang="en-US" altLang="ja-JP" b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20498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6738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459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5129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6738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endParaRPr kumimoji="1" lang="en-US" altLang="ja-JP" b="0" dirty="0" smtClean="0"/>
          </a:p>
          <a:p>
            <a:pPr defTabSz="907085"/>
            <a:endParaRPr kumimoji="1" lang="en-US" altLang="ja-JP" b="0" dirty="0" smtClean="0"/>
          </a:p>
          <a:p>
            <a:pPr defTabSz="907085"/>
            <a:r>
              <a:rPr kumimoji="1" lang="en-US" altLang="ja-JP" b="0" dirty="0" smtClean="0"/>
              <a:t>☆</a:t>
            </a:r>
            <a:r>
              <a:rPr kumimoji="1" lang="ja-JP" altLang="en-US" b="0" dirty="0" smtClean="0"/>
              <a:t>フォトディテクターで</a:t>
            </a:r>
            <a:r>
              <a:rPr kumimoji="1" lang="ja-JP" altLang="en-US" b="0" smtClean="0"/>
              <a:t>強度を計測</a:t>
            </a:r>
            <a:endParaRPr kumimoji="1" lang="en-US" altLang="ja-JP" b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2049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en-US" altLang="ja-JP" b="0" dirty="0" smtClean="0"/>
              <a:t>First</a:t>
            </a:r>
            <a:r>
              <a:rPr kumimoji="1" lang="en-US" altLang="ja-JP" b="0" baseline="0" dirty="0" smtClean="0"/>
              <a:t> design </a:t>
            </a:r>
          </a:p>
          <a:p>
            <a:pPr defTabSz="907085"/>
            <a:r>
              <a:rPr kumimoji="1" lang="ja-JP" altLang="en-US" b="0" dirty="0" smtClean="0"/>
              <a:t>ポリエチレンの薄板に、ファイバーを渦巻き状に巻き付け、接着剤で固定</a:t>
            </a:r>
            <a:endParaRPr kumimoji="1" lang="en-US" altLang="ja-JP" b="0" dirty="0" smtClean="0"/>
          </a:p>
          <a:p>
            <a:pPr defTabSz="907085"/>
            <a:r>
              <a:rPr kumimoji="1" lang="ja-JP" altLang="en-US" b="0" dirty="0" smtClean="0"/>
              <a:t>用途</a:t>
            </a:r>
            <a:r>
              <a:rPr kumimoji="1" lang="en-US" altLang="ja-JP" b="0" dirty="0" smtClean="0"/>
              <a:t>‥</a:t>
            </a:r>
            <a:r>
              <a:rPr kumimoji="1" lang="ja-JP" altLang="en-US" b="0" dirty="0" smtClean="0"/>
              <a:t>ビニール袋、ポリタンク</a:t>
            </a:r>
            <a:endParaRPr kumimoji="1" lang="en-US" altLang="ja-JP" b="0" dirty="0" smtClean="0"/>
          </a:p>
          <a:p>
            <a:pPr defTabSz="907085"/>
            <a:r>
              <a:rPr kumimoji="1" lang="ja-JP" altLang="en-US" b="0" dirty="0" smtClean="0"/>
              <a:t>超音波を板に照射すると、板は体積膨張および圧縮する。</a:t>
            </a:r>
            <a:endParaRPr kumimoji="1" lang="en-US" altLang="ja-JP" b="0" dirty="0" smtClean="0"/>
          </a:p>
          <a:p>
            <a:pPr defTabSz="907085"/>
            <a:r>
              <a:rPr kumimoji="1" lang="ja-JP" altLang="en-US" b="0" dirty="0" smtClean="0"/>
              <a:t>ファイバーにひずみ変化として現れるので、ひずみ変化を干渉計で計測する。</a:t>
            </a:r>
            <a:endParaRPr kumimoji="1" lang="en-US" altLang="ja-JP" b="0" dirty="0" smtClean="0"/>
          </a:p>
          <a:p>
            <a:pPr defTabSz="907085"/>
            <a:r>
              <a:rPr kumimoji="1" lang="en-US" altLang="ja-JP" b="0" dirty="0" smtClean="0"/>
              <a:t>☆</a:t>
            </a:r>
            <a:r>
              <a:rPr kumimoji="1" lang="ja-JP" altLang="en-US" b="0" dirty="0" smtClean="0"/>
              <a:t>薄板の直径や厚さはどれくらいか</a:t>
            </a:r>
            <a:endParaRPr kumimoji="1" lang="en-US" altLang="ja-JP" b="0" dirty="0" smtClean="0"/>
          </a:p>
          <a:p>
            <a:pPr defTabSz="907085"/>
            <a:r>
              <a:rPr kumimoji="1" lang="ja-JP" altLang="en-US" b="0" baseline="0" dirty="0" smtClean="0"/>
              <a:t>直径</a:t>
            </a:r>
            <a:r>
              <a:rPr kumimoji="1" lang="en-US" altLang="ja-JP" b="0" baseline="0" dirty="0" smtClean="0"/>
              <a:t>26mm </a:t>
            </a:r>
            <a:r>
              <a:rPr kumimoji="1" lang="ja-JP" altLang="en-US" b="0" baseline="0" dirty="0" smtClean="0"/>
              <a:t>厚さ</a:t>
            </a:r>
            <a:r>
              <a:rPr kumimoji="1" lang="en-US" altLang="ja-JP" b="0" baseline="0" dirty="0" smtClean="0"/>
              <a:t>1mm </a:t>
            </a:r>
            <a:r>
              <a:rPr kumimoji="1" lang="ja-JP" altLang="en-US" b="0" baseline="0" dirty="0" smtClean="0"/>
              <a:t>、ファイバー内径</a:t>
            </a:r>
            <a:r>
              <a:rPr kumimoji="1" lang="en-US" altLang="ja-JP" b="0" baseline="0" dirty="0" smtClean="0"/>
              <a:t>10mm </a:t>
            </a:r>
            <a:r>
              <a:rPr kumimoji="1" lang="ja-JP" altLang="en-US" b="0" baseline="0" dirty="0" smtClean="0"/>
              <a:t>外径</a:t>
            </a:r>
            <a:r>
              <a:rPr kumimoji="1" lang="en-US" altLang="ja-JP" b="0" baseline="0" dirty="0" smtClean="0"/>
              <a:t>25mm</a:t>
            </a:r>
          </a:p>
          <a:p>
            <a:pPr defTabSz="907085"/>
            <a:endParaRPr kumimoji="1" lang="en-US" altLang="ja-JP" b="0" baseline="0" dirty="0" smtClean="0"/>
          </a:p>
          <a:p>
            <a:pPr defTabSz="907085"/>
            <a:r>
              <a:rPr kumimoji="1" lang="ja-JP" altLang="en-US" b="0" baseline="0" dirty="0" smtClean="0"/>
              <a:t>薄板形状のリミットは、</a:t>
            </a:r>
            <a:r>
              <a:rPr kumimoji="1" lang="en-US" altLang="ja-JP" b="0" baseline="0" dirty="0" smtClean="0"/>
              <a:t>5mm</a:t>
            </a:r>
            <a:r>
              <a:rPr kumimoji="1" lang="ja-JP" altLang="en-US" b="0" baseline="0" dirty="0" smtClean="0"/>
              <a:t>かそれ以上の曲げ直径</a:t>
            </a:r>
            <a:endParaRPr kumimoji="1" lang="en-US" altLang="ja-JP" b="0" baseline="0" dirty="0" smtClean="0"/>
          </a:p>
          <a:p>
            <a:pPr defTabSz="907085"/>
            <a:r>
              <a:rPr kumimoji="1" lang="ja-JP" altLang="en-US" b="0" baseline="0" dirty="0" smtClean="0"/>
              <a:t>超音波の波長に比べて、薄板の厚さを小さくするために、</a:t>
            </a:r>
            <a:r>
              <a:rPr kumimoji="1" lang="en-US" altLang="ja-JP" b="0" baseline="0" dirty="0" smtClean="0"/>
              <a:t>1</a:t>
            </a:r>
            <a:r>
              <a:rPr kumimoji="1" lang="ja-JP" altLang="en-US" b="0" baseline="0" dirty="0" smtClean="0"/>
              <a:t>層か</a:t>
            </a:r>
            <a:r>
              <a:rPr kumimoji="1" lang="en-US" altLang="ja-JP" b="0" baseline="0" dirty="0" smtClean="0"/>
              <a:t>2</a:t>
            </a:r>
            <a:r>
              <a:rPr kumimoji="1" lang="ja-JP" altLang="en-US" b="0" baseline="0" dirty="0" smtClean="0"/>
              <a:t>層しか用いることができない。</a:t>
            </a:r>
            <a:endParaRPr kumimoji="1" lang="en-US" altLang="ja-JP" b="0" baseline="0" dirty="0" smtClean="0"/>
          </a:p>
          <a:p>
            <a:pPr defTabSz="907085"/>
            <a:r>
              <a:rPr kumimoji="1" lang="ja-JP" altLang="en-US" b="0" baseline="0" dirty="0" smtClean="0"/>
              <a:t>高感度化するために、薄板の直径は</a:t>
            </a:r>
            <a:r>
              <a:rPr kumimoji="1" lang="en-US" altLang="ja-JP" b="0" baseline="0" dirty="0" smtClean="0"/>
              <a:t>25mm</a:t>
            </a:r>
            <a:r>
              <a:rPr kumimoji="1" lang="ja-JP" altLang="en-US" b="0" baseline="0" dirty="0" smtClean="0"/>
              <a:t>かそれ以上必要である。</a:t>
            </a:r>
            <a:endParaRPr kumimoji="1" lang="en-US" altLang="ja-JP" b="0" baseline="0" dirty="0" smtClean="0"/>
          </a:p>
          <a:p>
            <a:pPr defTabSz="907085"/>
            <a:r>
              <a:rPr kumimoji="1" lang="ja-JP" altLang="en-US" b="0" baseline="0" dirty="0" smtClean="0"/>
              <a:t>これは、医療で用いられる一つの検出器に比べ、直径が大きい。</a:t>
            </a:r>
            <a:endParaRPr kumimoji="1" lang="en-US" altLang="ja-JP" b="0" baseline="0" dirty="0" smtClean="0"/>
          </a:p>
          <a:p>
            <a:pPr defTabSz="907085"/>
            <a:endParaRPr kumimoji="1" lang="en-US" altLang="ja-JP" b="0" baseline="0" dirty="0" smtClean="0"/>
          </a:p>
          <a:p>
            <a:pPr defTabSz="907085"/>
            <a:r>
              <a:rPr kumimoji="1" lang="en-US" altLang="ja-JP" b="0" baseline="0" dirty="0" smtClean="0"/>
              <a:t>Second design</a:t>
            </a:r>
          </a:p>
          <a:p>
            <a:pPr defTabSz="907085"/>
            <a:r>
              <a:rPr kumimoji="1" lang="ja-JP" altLang="en-US" b="0" dirty="0" smtClean="0"/>
              <a:t>ファイバーはプラスチックシリンダに巻き付ける</a:t>
            </a:r>
            <a:endParaRPr kumimoji="1" lang="en-US" altLang="ja-JP" b="0" dirty="0" smtClean="0"/>
          </a:p>
          <a:p>
            <a:pPr defTabSz="907085"/>
            <a:r>
              <a:rPr kumimoji="1" lang="ja-JP" altLang="en-US" b="0" dirty="0" smtClean="0"/>
              <a:t>シリンダの内側には、超音波を反射するアルミニウムのコーンを入れる。</a:t>
            </a:r>
            <a:endParaRPr kumimoji="1" lang="en-US" altLang="ja-JP" b="0" dirty="0" smtClean="0"/>
          </a:p>
          <a:p>
            <a:pPr defTabSz="907085"/>
            <a:r>
              <a:rPr kumimoji="1" lang="ja-JP" altLang="en-US" b="0" dirty="0" smtClean="0"/>
              <a:t>シリンダの変化によって、ファイバーの長さが変化する。</a:t>
            </a:r>
            <a:endParaRPr kumimoji="1" lang="en-US" altLang="ja-JP" b="0" dirty="0" smtClean="0"/>
          </a:p>
          <a:p>
            <a:pPr defTabSz="907085"/>
            <a:r>
              <a:rPr kumimoji="1" lang="ja-JP" altLang="en-US" b="0" dirty="0" smtClean="0"/>
              <a:t>こちらのデザインはファイバーの曲げ直径</a:t>
            </a:r>
            <a:r>
              <a:rPr kumimoji="1" lang="en-US" altLang="ja-JP" b="0" dirty="0" smtClean="0"/>
              <a:t>5mm</a:t>
            </a:r>
            <a:r>
              <a:rPr kumimoji="1" lang="ja-JP" altLang="en-US" b="0" dirty="0" smtClean="0"/>
              <a:t>まで、サイズを小型化することができる。</a:t>
            </a:r>
            <a:endParaRPr kumimoji="1" lang="en-US" altLang="ja-JP" b="0" dirty="0" smtClean="0"/>
          </a:p>
          <a:p>
            <a:pPr defTabSz="907085"/>
            <a:endParaRPr kumimoji="1" lang="en-US" altLang="ja-JP" b="0" dirty="0" smtClean="0"/>
          </a:p>
          <a:p>
            <a:pPr defTabSz="907085"/>
            <a:endParaRPr kumimoji="1" lang="en-US" altLang="ja-JP" b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2049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ja-JP" altLang="en-US" b="0" dirty="0" smtClean="0"/>
              <a:t>プラスチックと水とのインピーダンスマッチングによって、超音波がプラスチック表面で反射する</a:t>
            </a:r>
            <a:endParaRPr kumimoji="1" lang="en-US" altLang="ja-JP" b="0" dirty="0" smtClean="0"/>
          </a:p>
          <a:p>
            <a:pPr defTabSz="907085"/>
            <a:endParaRPr kumimoji="1" lang="en-US" altLang="ja-JP" b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2049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ja-JP" altLang="en-US" b="0" dirty="0" smtClean="0"/>
              <a:t>市販の広帯域トランスデューサを使用</a:t>
            </a:r>
            <a:endParaRPr kumimoji="1" lang="en-US" altLang="ja-JP" b="0" dirty="0" smtClean="0"/>
          </a:p>
          <a:p>
            <a:pPr defTabSz="907085"/>
            <a:endParaRPr kumimoji="1" lang="en-US" altLang="ja-JP" b="0" dirty="0" smtClean="0"/>
          </a:p>
          <a:p>
            <a:pPr defTabSz="907085"/>
            <a:r>
              <a:rPr kumimoji="1" lang="ja-JP" altLang="en-US" b="0" dirty="0" smtClean="0"/>
              <a:t>右図　感度の平均値と標準偏差</a:t>
            </a:r>
            <a:endParaRPr kumimoji="1" lang="en-US" altLang="ja-JP" b="0" dirty="0" smtClean="0"/>
          </a:p>
          <a:p>
            <a:pPr defTabSz="907085"/>
            <a:r>
              <a:rPr kumimoji="1" lang="ja-JP" altLang="en-US" b="0" dirty="0" smtClean="0"/>
              <a:t>右図からわかること、高周波になるほど、感度が悪くなる。</a:t>
            </a:r>
            <a:endParaRPr kumimoji="1" lang="en-US" altLang="ja-JP" b="0" dirty="0" smtClean="0"/>
          </a:p>
          <a:p>
            <a:pPr defTabSz="907085"/>
            <a:r>
              <a:rPr kumimoji="1" lang="ja-JP" altLang="en-US" b="0" baseline="0" dirty="0" smtClean="0"/>
              <a:t>アクリルは</a:t>
            </a:r>
            <a:r>
              <a:rPr kumimoji="1" lang="en-US" altLang="ja-JP" b="0" baseline="0" dirty="0" smtClean="0"/>
              <a:t>aluminum cone reflector</a:t>
            </a:r>
            <a:r>
              <a:rPr kumimoji="1" lang="ja-JP" altLang="en-US" b="0" baseline="0" dirty="0" smtClean="0"/>
              <a:t>にくらべ感度が半分に低下している。これは、水とアクリルとの音響ミスマッチによる。</a:t>
            </a:r>
            <a:endParaRPr kumimoji="1" lang="en-US" altLang="ja-JP" b="0" baseline="0" dirty="0" smtClean="0"/>
          </a:p>
          <a:p>
            <a:pPr defTabSz="907085"/>
            <a:r>
              <a:rPr kumimoji="1" lang="ja-JP" altLang="en-US" b="0" baseline="0" dirty="0" smtClean="0"/>
              <a:t>ダイナミックレンジは右図と式</a:t>
            </a:r>
            <a:r>
              <a:rPr kumimoji="1" lang="en-US" altLang="ja-JP" b="0" baseline="0" dirty="0" smtClean="0"/>
              <a:t>(1)</a:t>
            </a:r>
            <a:r>
              <a:rPr kumimoji="1" lang="ja-JP" altLang="en-US" b="0" baseline="0" dirty="0" smtClean="0"/>
              <a:t>からも止められる。</a:t>
            </a:r>
            <a:endParaRPr kumimoji="1" lang="en-US" altLang="ja-JP" b="0" baseline="0" dirty="0" smtClean="0"/>
          </a:p>
          <a:p>
            <a:pPr defTabSz="907085"/>
            <a:r>
              <a:rPr kumimoji="1" lang="ja-JP" altLang="en-US" b="0" baseline="0" dirty="0" smtClean="0"/>
              <a:t>周波数</a:t>
            </a:r>
            <a:r>
              <a:rPr kumimoji="1" lang="en-US" altLang="ja-JP" b="0" baseline="0" dirty="0" smtClean="0"/>
              <a:t>1MHz</a:t>
            </a:r>
            <a:r>
              <a:rPr kumimoji="1" lang="ja-JP" altLang="en-US" b="0" baseline="0" dirty="0" smtClean="0"/>
              <a:t>に対して</a:t>
            </a:r>
            <a:r>
              <a:rPr kumimoji="1" lang="en-US" altLang="ja-JP" b="0" baseline="0" dirty="0" smtClean="0"/>
              <a:t>40kPa</a:t>
            </a:r>
            <a:r>
              <a:rPr kumimoji="1" lang="ja-JP" altLang="en-US" b="0" baseline="0" dirty="0" smtClean="0"/>
              <a:t>、　周波数</a:t>
            </a:r>
            <a:r>
              <a:rPr kumimoji="1" lang="en-US" altLang="ja-JP" b="0" baseline="0" dirty="0" smtClean="0"/>
              <a:t>4MHz</a:t>
            </a:r>
            <a:r>
              <a:rPr kumimoji="1" lang="ja-JP" altLang="en-US" b="0" baseline="0" dirty="0" smtClean="0"/>
              <a:t>に対して</a:t>
            </a:r>
            <a:r>
              <a:rPr kumimoji="1" lang="en-US" altLang="ja-JP" b="0" baseline="0" dirty="0" smtClean="0"/>
              <a:t>200KPa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204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AEF48D-AEE9-EA4C-B8EA-5DF7E9630328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D69999-0293-2A49-A8B6-CEC7BDB09A26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B62B53-F176-C845-835E-5C6710E987DC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742950" y="609600"/>
            <a:ext cx="84201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 smtClean="0"/>
            </a:lvl1pPr>
          </a:lstStyle>
          <a:p>
            <a:fld id="{3A2109B5-A92A-1444-A4C6-C79D4EFD3AEA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66A1D9-7AED-EB42-BC41-C7F36AB2122E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D787E38-693A-6743-8DAB-B75ACEEB0608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370BEB-AF22-0A45-B438-75B028E4A28F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589BB8-1DF4-D04C-A52F-987061ADF210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9A106F0-3CB3-8B40-8B96-B95372B3FF8B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473CA8-F4FF-8B4A-8631-07BFAC0C8047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AE63AA4-4445-B54F-88F2-0B67D87A70B6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アイコンをクリックして図を追加</a:t>
            </a:r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3A83B26-092C-0949-9333-9CC7E4599059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en-US" altLang="ja-JP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en-US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E08E014E-CFBD-7D48-8759-1008BF7E64F7}" type="slidenum">
              <a:rPr lang="en-US" altLang="ja-JP"/>
              <a:pPr/>
              <a:t>‹#›</a:t>
            </a:fld>
            <a:endParaRPr lang="en-US" altLang="ja-JP" dirty="0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0"/>
            <a:ext cx="9891713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 dirty="0"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0"/>
            <a:ext cx="290941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sz="1800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  <a:endParaRPr lang="en-US" altLang="ja-JP" sz="1800" b="1" i="1" dirty="0">
              <a:solidFill>
                <a:srgbClr val="00279F"/>
              </a:solidFill>
              <a:ea typeface="Osaka" pitchFamily="-108" charset="-128"/>
              <a:cs typeface="Osaka" pitchFamily="-108" charset="-128"/>
            </a:endParaRP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43600" y="0"/>
            <a:ext cx="39624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463031"/>
            <a:ext cx="9903258" cy="1470025"/>
          </a:xfrm>
        </p:spPr>
        <p:txBody>
          <a:bodyPr/>
          <a:lstStyle/>
          <a:p>
            <a:r>
              <a:rPr lang="en-US" altLang="ja-JP" sz="5400" dirty="0" smtClean="0"/>
              <a:t>Fiber-Optic Ultrasound </a:t>
            </a:r>
            <a:r>
              <a:rPr lang="en-US" altLang="ja-JP" sz="5400" dirty="0" smtClean="0"/>
              <a:t>Sensor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ja-JP" sz="3200" dirty="0"/>
              <a:t/>
            </a:r>
            <a:br>
              <a:rPr lang="ja-JP" altLang="ja-JP" sz="3200" dirty="0"/>
            </a:br>
            <a:r>
              <a:rPr lang="ja-JP" altLang="ja-JP" sz="4000" dirty="0"/>
              <a:t/>
            </a:r>
            <a:br>
              <a:rPr lang="ja-JP" altLang="ja-JP" sz="4000" dirty="0"/>
            </a:b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96616" y="3645024"/>
            <a:ext cx="6934200" cy="1752600"/>
          </a:xfrm>
        </p:spPr>
        <p:txBody>
          <a:bodyPr/>
          <a:lstStyle/>
          <a:p>
            <a:r>
              <a:rPr lang="en-US" altLang="ja-JP" sz="4800" dirty="0" smtClean="0"/>
              <a:t>Journal seminar</a:t>
            </a:r>
            <a:r>
              <a:rPr lang="ja-JP" altLang="en-US" sz="4800" dirty="0" smtClean="0"/>
              <a:t>　</a:t>
            </a:r>
            <a:endParaRPr lang="en-US" altLang="ja-JP" sz="4800" dirty="0" smtClean="0"/>
          </a:p>
          <a:p>
            <a:r>
              <a:rPr lang="en-US" altLang="ja-JP" sz="4800" dirty="0" smtClean="0"/>
              <a:t>2015</a:t>
            </a:r>
            <a:r>
              <a:rPr lang="en-US" altLang="ja-JP" sz="4800" dirty="0" smtClean="0"/>
              <a:t>/10/</a:t>
            </a:r>
            <a:r>
              <a:rPr lang="en-US" altLang="ja-JP" sz="4800" dirty="0" smtClean="0"/>
              <a:t>13</a:t>
            </a:r>
            <a:endParaRPr lang="en-US" altLang="ja-JP" sz="4800" dirty="0" smtClean="0"/>
          </a:p>
          <a:p>
            <a:r>
              <a:rPr lang="en-US" altLang="ja-JP" sz="4800" dirty="0" smtClean="0"/>
              <a:t>M2 Takashi Ogura</a:t>
            </a:r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8246618"/>
      </p:ext>
    </p:extLst>
  </p:cSld>
  <p:clrMapOvr>
    <a:masterClrMapping/>
  </p:clrMapOvr>
  <p:transition advTm="998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41784"/>
            <a:ext cx="9906000" cy="1143000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28464" y="1772816"/>
            <a:ext cx="9577064" cy="2988332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ja-JP" sz="2800" b="1" dirty="0" smtClean="0"/>
              <a:t>This paper presents several designs of high-sensitivity, compact fiber-optic ultrasound sensors that may be used for medical imaging applications</a:t>
            </a:r>
          </a:p>
          <a:p>
            <a:pPr>
              <a:buFont typeface="Wingdings" pitchFamily="2" charset="2"/>
              <a:buChar char="l"/>
            </a:pPr>
            <a:endParaRPr lang="en-US" altLang="ja-JP" sz="2800" b="1" dirty="0" smtClean="0"/>
          </a:p>
          <a:p>
            <a:pPr>
              <a:buFont typeface="Wingdings" pitchFamily="2" charset="2"/>
              <a:buChar char="l"/>
            </a:pPr>
            <a:r>
              <a:rPr lang="en-US" altLang="ja-JP" sz="2800" b="1" dirty="0" smtClean="0"/>
              <a:t>The sensors are simpler and less expensive to make than piezoelectric sensors, and are not susceptible to electromagnetic interference</a:t>
            </a:r>
          </a:p>
          <a:p>
            <a:pPr>
              <a:buFont typeface="Wingdings" pitchFamily="2" charset="2"/>
              <a:buChar char="l"/>
            </a:pPr>
            <a:endParaRPr lang="en-US" altLang="ja-JP" sz="2800" b="1" dirty="0" smtClean="0"/>
          </a:p>
          <a:p>
            <a:pPr>
              <a:buFont typeface="Wingdings" pitchFamily="2" charset="2"/>
              <a:buChar char="l"/>
            </a:pPr>
            <a:endParaRPr lang="en-US" altLang="ja-JP" sz="2800" b="1" dirty="0" smtClean="0"/>
          </a:p>
          <a:p>
            <a:pPr>
              <a:buFont typeface="Wingdings" pitchFamily="2" charset="2"/>
              <a:buChar char="l"/>
            </a:pPr>
            <a:endParaRPr lang="en-US" altLang="ja-JP" sz="2800" b="1" dirty="0" smtClean="0"/>
          </a:p>
          <a:p>
            <a:pPr>
              <a:buFont typeface="Wingdings" pitchFamily="2" charset="2"/>
              <a:buChar char="l"/>
            </a:pPr>
            <a:endParaRPr lang="en-US" altLang="ja-JP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3901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-7640" y="882080"/>
            <a:ext cx="982799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/>
              <a:t>Horacio</a:t>
            </a:r>
            <a:r>
              <a:rPr lang="en-US" dirty="0" smtClean="0"/>
              <a:t> </a:t>
            </a:r>
            <a:r>
              <a:rPr lang="en-US" dirty="0" err="1" smtClean="0"/>
              <a:t>Lamela</a:t>
            </a:r>
            <a:r>
              <a:rPr lang="en-US" dirty="0" smtClean="0"/>
              <a:t>, Daniel </a:t>
            </a:r>
            <a:r>
              <a:rPr lang="en-US" dirty="0" err="1" smtClean="0"/>
              <a:t>Gallego</a:t>
            </a:r>
            <a:r>
              <a:rPr lang="en-US" dirty="0" smtClean="0"/>
              <a:t>, </a:t>
            </a:r>
            <a:r>
              <a:rPr lang="en-US" dirty="0" err="1" smtClean="0"/>
              <a:t>Rebeca</a:t>
            </a:r>
            <a:r>
              <a:rPr lang="en-US" dirty="0" smtClean="0"/>
              <a:t> Gutierrez, and Alexander </a:t>
            </a:r>
            <a:r>
              <a:rPr lang="en-US" dirty="0" err="1" smtClean="0"/>
              <a:t>Oraevsky</a:t>
            </a:r>
            <a:endParaRPr lang="en-US" dirty="0" smtClean="0"/>
          </a:p>
          <a:p>
            <a:pPr marL="0" indent="0" algn="ctr">
              <a:buNone/>
            </a:pPr>
            <a:r>
              <a:rPr lang="en-US" altLang="ja-JP" sz="4000" dirty="0" smtClean="0"/>
              <a:t>“</a:t>
            </a:r>
            <a:r>
              <a:rPr lang="en-US" altLang="ja-JP" sz="4000" dirty="0" err="1" smtClean="0"/>
              <a:t>Interferometric</a:t>
            </a:r>
            <a:r>
              <a:rPr lang="en-US" altLang="ja-JP" sz="4000" dirty="0" smtClean="0"/>
              <a:t> fiber optic sensors for biomedical applications of </a:t>
            </a:r>
            <a:r>
              <a:rPr lang="en-US" altLang="ja-JP" sz="4000" dirty="0" err="1" smtClean="0"/>
              <a:t>optoacoustic</a:t>
            </a:r>
            <a:r>
              <a:rPr lang="en-US" altLang="ja-JP" sz="4000" dirty="0" smtClean="0"/>
              <a:t> imaging</a:t>
            </a:r>
            <a:r>
              <a:rPr lang="en-US" altLang="ja-JP" sz="4000" dirty="0" smtClean="0"/>
              <a:t>”</a:t>
            </a:r>
            <a:endParaRPr lang="en-US" altLang="ja-JP" sz="4000" dirty="0" smtClean="0"/>
          </a:p>
          <a:p>
            <a:pPr>
              <a:buNone/>
            </a:pPr>
            <a:endParaRPr lang="en-US" altLang="ja-JP" dirty="0" smtClean="0"/>
          </a:p>
          <a:p>
            <a:pPr marL="0" indent="0" algn="ctr">
              <a:buNone/>
            </a:pPr>
            <a:r>
              <a:rPr lang="en-US" altLang="ja-JP" dirty="0" smtClean="0"/>
              <a:t> J. </a:t>
            </a:r>
            <a:r>
              <a:rPr lang="en-US" altLang="ja-JP" dirty="0" err="1" smtClean="0"/>
              <a:t>Biophotonics</a:t>
            </a:r>
            <a:r>
              <a:rPr lang="en-US" altLang="ja-JP" dirty="0" smtClean="0"/>
              <a:t>. </a:t>
            </a:r>
            <a:r>
              <a:rPr lang="en-US" altLang="ja-JP" b="1" dirty="0" smtClean="0"/>
              <a:t>4</a:t>
            </a:r>
            <a:r>
              <a:rPr lang="en-US" altLang="ja-JP" dirty="0" smtClean="0"/>
              <a:t>, 3 (2013)</a:t>
            </a:r>
            <a:endParaRPr lang="en-US" altLang="ja-JP" dirty="0"/>
          </a:p>
        </p:txBody>
      </p:sp>
      <p:sp>
        <p:nvSpPr>
          <p:cNvPr id="3" name="タイトル 1"/>
          <p:cNvSpPr txBox="1">
            <a:spLocks/>
          </p:cNvSpPr>
          <p:nvPr/>
        </p:nvSpPr>
        <p:spPr bwMode="auto">
          <a:xfrm>
            <a:off x="228600" y="5105400"/>
            <a:ext cx="11430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r>
              <a:rPr lang="ja-JP" altLang="en-US" sz="2000" b="1" dirty="0" smtClean="0">
                <a:solidFill>
                  <a:schemeClr val="bg1"/>
                </a:solidFill>
              </a:rPr>
              <a:t>概要</a:t>
            </a:r>
            <a:endParaRPr lang="en-US" altLang="ja-JP" sz="2000" b="1" dirty="0" smtClean="0">
              <a:solidFill>
                <a:schemeClr val="bg1"/>
              </a:solidFill>
            </a:endParaRPr>
          </a:p>
        </p:txBody>
      </p:sp>
      <p:sp>
        <p:nvSpPr>
          <p:cNvPr id="4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52400" y="5562600"/>
            <a:ext cx="9577064" cy="1143000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ja-JP" altLang="en-US" sz="2000" b="1" dirty="0" smtClean="0"/>
              <a:t>ファイバーベース干渉計による位相差測定から、超音波センシングを行う。</a:t>
            </a:r>
            <a:endParaRPr lang="en-US" altLang="ja-JP" sz="2000" b="1" dirty="0" smtClean="0"/>
          </a:p>
          <a:p>
            <a:pPr>
              <a:buFont typeface="Wingdings" pitchFamily="2" charset="2"/>
              <a:buChar char="l"/>
            </a:pPr>
            <a:r>
              <a:rPr lang="ja-JP" altLang="en-US" sz="2000" b="1" dirty="0" smtClean="0"/>
              <a:t>生体内を模したサンプルに対し、</a:t>
            </a:r>
            <a:r>
              <a:rPr lang="en-US" altLang="ja-JP" sz="2000" b="1" dirty="0" smtClean="0"/>
              <a:t>PZT</a:t>
            </a:r>
            <a:r>
              <a:rPr lang="ja-JP" altLang="en-US" sz="2000" b="1" dirty="0" smtClean="0"/>
              <a:t>トランスデューサとファイバーセンサーとを用いて光音響イメージングを試み、両者を比較した。</a:t>
            </a:r>
            <a:endParaRPr lang="en-US" altLang="ja-JP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7570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41784"/>
            <a:ext cx="9906000" cy="1143000"/>
          </a:xfrm>
        </p:spPr>
        <p:txBody>
          <a:bodyPr/>
          <a:lstStyle/>
          <a:p>
            <a:r>
              <a:rPr kumimoji="1" lang="en-US" altLang="ja-JP" dirty="0" smtClean="0"/>
              <a:t>Experimental setup</a:t>
            </a:r>
            <a:endParaRPr kumimoji="1" lang="ja-JP" altLang="en-US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-2971800" y="6317940"/>
            <a:ext cx="84863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marL="457200" indent="-457200"/>
            <a:endParaRPr lang="en-US" altLang="ja-JP" sz="2000" b="1" dirty="0" smtClean="0"/>
          </a:p>
        </p:txBody>
      </p:sp>
      <p:pic>
        <p:nvPicPr>
          <p:cNvPr id="5" name="図 4" descr="スクリーンショット（2015-10-13 6.06.07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200"/>
            <a:ext cx="6946900" cy="5511800"/>
          </a:xfrm>
          <a:prstGeom prst="rect">
            <a:avLst/>
          </a:prstGeom>
        </p:spPr>
      </p:pic>
      <p:pic>
        <p:nvPicPr>
          <p:cNvPr id="6" name="図 5" descr="スクリーンショット（2015-10-13 6.07.29）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237" y="2730500"/>
            <a:ext cx="3089563" cy="213360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0" y="6150114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mode 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silica optical fiber</a:t>
            </a: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線矢印コネクタ 9"/>
          <p:cNvCxnSpPr/>
          <p:nvPr/>
        </p:nvCxnSpPr>
        <p:spPr bwMode="auto">
          <a:xfrm rot="5400000" flipH="1" flipV="1">
            <a:off x="76200" y="5562600"/>
            <a:ext cx="990600" cy="381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直線矢印コネクタ 13"/>
          <p:cNvCxnSpPr/>
          <p:nvPr/>
        </p:nvCxnSpPr>
        <p:spPr bwMode="auto">
          <a:xfrm rot="16200000" flipH="1">
            <a:off x="1866900" y="2933700"/>
            <a:ext cx="609600" cy="2286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正方形/長方形 16"/>
          <p:cNvSpPr/>
          <p:nvPr/>
        </p:nvSpPr>
        <p:spPr>
          <a:xfrm>
            <a:off x="1371600" y="2419290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Calibrated</a:t>
            </a: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1892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28600"/>
            <a:ext cx="9906000" cy="1143000"/>
          </a:xfrm>
        </p:spPr>
        <p:txBody>
          <a:bodyPr/>
          <a:lstStyle/>
          <a:p>
            <a:r>
              <a:rPr lang="en-US" altLang="ja-JP" dirty="0" smtClean="0"/>
              <a:t>Experimental results</a:t>
            </a:r>
            <a:endParaRPr kumimoji="1" lang="ja-JP" altLang="en-US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-2971800" y="6317940"/>
            <a:ext cx="84863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marL="457200" indent="-457200"/>
            <a:endParaRPr lang="en-US" altLang="ja-JP" sz="2000" b="1" dirty="0" smtClean="0"/>
          </a:p>
        </p:txBody>
      </p:sp>
      <p:pic>
        <p:nvPicPr>
          <p:cNvPr id="5" name="図 4" descr="スクリーンショット（2015-10-13 6.06.33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1" y="2286000"/>
            <a:ext cx="9823269" cy="4114800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 bwMode="auto">
          <a:xfrm>
            <a:off x="228600" y="1676400"/>
            <a:ext cx="44958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r>
              <a:rPr lang="en-US" altLang="ja-JP" sz="2000" b="1" dirty="0" smtClean="0">
                <a:solidFill>
                  <a:schemeClr val="bg1"/>
                </a:solidFill>
              </a:rPr>
              <a:t>Relation between 1MHz pulse amplitude pressure and phase shift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5181600" y="1981200"/>
            <a:ext cx="4495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r>
              <a:rPr lang="en-US" altLang="ja-JP" sz="2000" b="1" dirty="0" smtClean="0">
                <a:solidFill>
                  <a:schemeClr val="bg1"/>
                </a:solidFill>
              </a:rPr>
              <a:t>Normalized frequency response</a:t>
            </a:r>
            <a:endParaRPr lang="en-US" altLang="ja-JP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1892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スクリーンショット（2015-10-13 6.11.18）.png"/>
          <p:cNvPicPr>
            <a:picLocks noChangeAspect="1"/>
          </p:cNvPicPr>
          <p:nvPr/>
        </p:nvPicPr>
        <p:blipFill>
          <a:blip r:embed="rId3"/>
          <a:srcRect l="66154" t="10159"/>
          <a:stretch>
            <a:fillRect/>
          </a:stretch>
        </p:blipFill>
        <p:spPr>
          <a:xfrm>
            <a:off x="6172200" y="4284951"/>
            <a:ext cx="3200400" cy="257304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41784"/>
            <a:ext cx="9906000" cy="1143000"/>
          </a:xfrm>
        </p:spPr>
        <p:txBody>
          <a:bodyPr/>
          <a:lstStyle/>
          <a:p>
            <a:r>
              <a:rPr kumimoji="1" lang="en-US" altLang="ja-JP" dirty="0" err="1" smtClean="0"/>
              <a:t>Optoacoustic</a:t>
            </a:r>
            <a:r>
              <a:rPr kumimoji="1" lang="en-US" altLang="ja-JP" dirty="0" smtClean="0"/>
              <a:t> experimental </a:t>
            </a:r>
            <a:r>
              <a:rPr kumimoji="1" lang="en-US" altLang="ja-JP" dirty="0" smtClean="0"/>
              <a:t>setup</a:t>
            </a:r>
            <a:endParaRPr kumimoji="1" lang="ja-JP" altLang="en-US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-2971800" y="6317940"/>
            <a:ext cx="84863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marL="457200" indent="-457200"/>
            <a:endParaRPr lang="en-US" altLang="ja-JP" sz="2000" b="1" dirty="0" smtClean="0"/>
          </a:p>
        </p:txBody>
      </p:sp>
      <p:pic>
        <p:nvPicPr>
          <p:cNvPr id="6" name="図 5" descr="スクリーンショット（2015-10-13 6.11.18）.png"/>
          <p:cNvPicPr>
            <a:picLocks noChangeAspect="1"/>
          </p:cNvPicPr>
          <p:nvPr/>
        </p:nvPicPr>
        <p:blipFill>
          <a:blip r:embed="rId3"/>
          <a:srcRect r="66923"/>
          <a:stretch>
            <a:fillRect/>
          </a:stretch>
        </p:blipFill>
        <p:spPr>
          <a:xfrm>
            <a:off x="381000" y="1828800"/>
            <a:ext cx="4909699" cy="4495800"/>
          </a:xfrm>
          <a:prstGeom prst="rect">
            <a:avLst/>
          </a:prstGeom>
        </p:spPr>
      </p:pic>
      <p:pic>
        <p:nvPicPr>
          <p:cNvPr id="9" name="図 8" descr="スクリーンショット（2015-10-13 6.11.18）.png"/>
          <p:cNvPicPr>
            <a:picLocks noChangeAspect="1"/>
          </p:cNvPicPr>
          <p:nvPr/>
        </p:nvPicPr>
        <p:blipFill>
          <a:blip r:embed="rId3"/>
          <a:srcRect l="33077" t="9312" r="33462"/>
          <a:stretch>
            <a:fillRect/>
          </a:stretch>
        </p:blipFill>
        <p:spPr>
          <a:xfrm>
            <a:off x="5486400" y="1295400"/>
            <a:ext cx="3771900" cy="309628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8153400" y="1562100"/>
            <a:ext cx="2133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 area of 0.5 </a:t>
            </a:r>
            <a:r>
              <a:rPr lang="en-US" altLang="ja-JP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ja-JP" sz="1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altLang="ja-JP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 cm</a:t>
            </a:r>
            <a:r>
              <a:rPr lang="en-US" altLang="ja-JP" sz="1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ja-JP" sz="1600" b="1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848600" y="3200400"/>
            <a:ext cx="213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/>
              <a:t>laser spot with a major axis of 2.4 cm and minor axis of 0.8 cm</a:t>
            </a:r>
            <a:endParaRPr lang="en-US" altLang="ja-JP" sz="1600" b="1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257800" y="3886200"/>
            <a:ext cx="2133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/>
              <a:t>PVDF(</a:t>
            </a:r>
            <a:r>
              <a:rPr lang="en-US" altLang="ja-JP" sz="1600" dirty="0" smtClean="0"/>
              <a:t>0.1</a:t>
            </a:r>
            <a:r>
              <a:rPr lang="en-US" altLang="ja-JP" sz="1600" dirty="0" smtClean="0"/>
              <a:t>×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2</a:t>
            </a:r>
            <a:r>
              <a:rPr lang="en-US" altLang="ja-JP" sz="1600" dirty="0" smtClean="0"/>
              <a:t> </a:t>
            </a:r>
            <a:r>
              <a:rPr lang="en-US" altLang="ja-JP" sz="1600" dirty="0" smtClean="0"/>
              <a:t>×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20 mm</a:t>
            </a:r>
            <a:r>
              <a:rPr lang="en-US" altLang="ja-JP" sz="1600" b="1" dirty="0" smtClean="0"/>
              <a:t>)</a:t>
            </a:r>
            <a:endParaRPr lang="en-US" altLang="ja-JP" sz="1600" b="1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1892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52400"/>
            <a:ext cx="9906000" cy="1143000"/>
          </a:xfrm>
        </p:spPr>
        <p:txBody>
          <a:bodyPr/>
          <a:lstStyle/>
          <a:p>
            <a:r>
              <a:rPr lang="en-US" altLang="ja-JP" dirty="0" smtClean="0"/>
              <a:t>Experimental results</a:t>
            </a:r>
            <a:endParaRPr kumimoji="1" lang="ja-JP" altLang="en-US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-2971800" y="6317940"/>
            <a:ext cx="84863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marL="457200" indent="-457200"/>
            <a:endParaRPr lang="en-US" altLang="ja-JP" sz="2000" b="1" dirty="0" smtClean="0"/>
          </a:p>
        </p:txBody>
      </p:sp>
      <p:pic>
        <p:nvPicPr>
          <p:cNvPr id="6" name="図 5" descr="スクリーンショット（2015-10-13 8.03.46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9860230" cy="39624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81000" y="5867400"/>
            <a:ext cx="4792498" cy="584776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a similar pulse shape and time of flight as </a:t>
            </a:r>
            <a:r>
              <a:rPr lang="en-US" altLang="ja-JP" sz="1600" dirty="0" smtClean="0"/>
              <a:t>detected</a:t>
            </a:r>
          </a:p>
          <a:p>
            <a:r>
              <a:rPr lang="en-US" altLang="ja-JP" sz="1600" dirty="0" smtClean="0"/>
              <a:t> </a:t>
            </a:r>
            <a:r>
              <a:rPr lang="en-US" altLang="ja-JP" sz="1600" dirty="0" smtClean="0"/>
              <a:t>with two different sensors can be observed</a:t>
            </a:r>
            <a:endParaRPr kumimoji="1" lang="ja-JP" altLang="en-US" sz="16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38800" y="5562600"/>
            <a:ext cx="4038600" cy="107721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In </a:t>
            </a:r>
            <a:r>
              <a:rPr lang="en-US" altLang="ja-JP" sz="1600" dirty="0" smtClean="0"/>
              <a:t>the former case the electronic bandwidth is limited to 2.5 MHz, however in the last case it is limited by the digital oscilloscope low pass filter to 20 MHz.</a:t>
            </a:r>
            <a:endParaRPr kumimoji="1" lang="ja-JP" altLang="en-US" sz="16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1942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52400"/>
            <a:ext cx="9906000" cy="1143000"/>
          </a:xfrm>
        </p:spPr>
        <p:txBody>
          <a:bodyPr/>
          <a:lstStyle/>
          <a:p>
            <a:r>
              <a:rPr lang="en-US" altLang="ja-JP" dirty="0" smtClean="0"/>
              <a:t>Experimental results</a:t>
            </a:r>
            <a:endParaRPr kumimoji="1" lang="ja-JP" altLang="en-US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-2971800" y="6317940"/>
            <a:ext cx="84863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marL="457200" indent="-457200"/>
            <a:endParaRPr lang="en-US" altLang="ja-JP" sz="2000" b="1" dirty="0" smtClean="0"/>
          </a:p>
        </p:txBody>
      </p:sp>
      <p:pic>
        <p:nvPicPr>
          <p:cNvPr id="9" name="図 8" descr="スクリーンショット（2015-10-13 8.12.33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82700"/>
            <a:ext cx="84836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1942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41784"/>
            <a:ext cx="9906000" cy="1143000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4"/>
          <p:cNvSpPr>
            <a:spLocks noGrp="1"/>
          </p:cNvSpPr>
          <p:nvPr>
            <p:ph idx="1"/>
          </p:nvPr>
        </p:nvSpPr>
        <p:spPr>
          <a:xfrm>
            <a:off x="-152400" y="1295400"/>
            <a:ext cx="10082336" cy="2988332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endParaRPr lang="en-US" altLang="ja-JP" sz="2800" b="1" dirty="0" smtClean="0"/>
          </a:p>
          <a:p>
            <a:pPr>
              <a:buFont typeface="Wingdings" pitchFamily="2" charset="2"/>
              <a:buChar char="l"/>
            </a:pPr>
            <a:r>
              <a:rPr lang="en-US" altLang="ja-JP" sz="2800" b="1" dirty="0" smtClean="0"/>
              <a:t>They </a:t>
            </a:r>
            <a:r>
              <a:rPr lang="en-US" altLang="ja-JP" sz="2800" b="1" dirty="0" smtClean="0"/>
              <a:t>present a non-metallic </a:t>
            </a:r>
            <a:r>
              <a:rPr lang="en-US" altLang="ja-JP" sz="2800" b="1" dirty="0" err="1" smtClean="0"/>
              <a:t>interferometric</a:t>
            </a:r>
            <a:r>
              <a:rPr lang="en-US" altLang="ja-JP" sz="2800" b="1" dirty="0" smtClean="0"/>
              <a:t> silica optical fiber ultrasonic wideband sensor for </a:t>
            </a:r>
            <a:r>
              <a:rPr lang="en-US" altLang="ja-JP" sz="2800" b="1" dirty="0" err="1" smtClean="0"/>
              <a:t>optoacoustic</a:t>
            </a:r>
            <a:r>
              <a:rPr lang="en-US" altLang="ja-JP" sz="2800" b="1" dirty="0" smtClean="0"/>
              <a:t> </a:t>
            </a:r>
            <a:r>
              <a:rPr lang="en-US" altLang="ja-JP" sz="2800" b="1" dirty="0" err="1" smtClean="0"/>
              <a:t>imag</a:t>
            </a:r>
            <a:r>
              <a:rPr lang="en-US" altLang="ja-JP" sz="2800" b="1" dirty="0" smtClean="0"/>
              <a:t>- </a:t>
            </a:r>
            <a:r>
              <a:rPr lang="en-US" altLang="ja-JP" sz="2800" b="1" dirty="0" err="1" smtClean="0"/>
              <a:t>ing</a:t>
            </a:r>
            <a:r>
              <a:rPr lang="en-US" altLang="ja-JP" sz="2800" b="1" dirty="0" smtClean="0"/>
              <a:t> applications. The ultrasonic sensitivity of this sensor has been characterized over the frequency range from 1 to 10 MHz. </a:t>
            </a:r>
            <a:r>
              <a:rPr lang="en-US" altLang="ja-JP" sz="2800" b="1" dirty="0" smtClean="0"/>
              <a:t>The feasibility </a:t>
            </a:r>
            <a:r>
              <a:rPr lang="en-US" altLang="ja-JP" sz="2800" b="1" dirty="0" smtClean="0"/>
              <a:t>of our fiber optic based sensor for wideband </a:t>
            </a:r>
            <a:r>
              <a:rPr lang="en-US" altLang="ja-JP" sz="2800" b="1" dirty="0" smtClean="0"/>
              <a:t>ultrasonic </a:t>
            </a:r>
            <a:r>
              <a:rPr lang="en-US" altLang="ja-JP" sz="2800" b="1" dirty="0" smtClean="0"/>
              <a:t>detection is demonstrated.</a:t>
            </a:r>
            <a:endParaRPr lang="en-US" altLang="ja-JP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3901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-7640" y="777280"/>
            <a:ext cx="9827994" cy="58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 smtClean="0"/>
              <a:t>Amir Rosenthal, Daniel </a:t>
            </a:r>
            <a:r>
              <a:rPr lang="en-US" altLang="ja-JP" dirty="0" err="1" smtClean="0"/>
              <a:t>Razansky</a:t>
            </a:r>
            <a:r>
              <a:rPr lang="en-US" altLang="ja-JP" dirty="0" smtClean="0"/>
              <a:t>,</a:t>
            </a:r>
            <a:r>
              <a:rPr lang="en-US" altLang="ja-JP" dirty="0" smtClean="0"/>
              <a:t> </a:t>
            </a:r>
          </a:p>
          <a:p>
            <a:pPr marL="0" indent="0" algn="ctr">
              <a:buNone/>
            </a:pPr>
            <a:r>
              <a:rPr lang="en-US" altLang="ja-JP" dirty="0" smtClean="0"/>
              <a:t>and </a:t>
            </a:r>
            <a:r>
              <a:rPr lang="en-US" altLang="ja-JP" dirty="0" err="1" smtClean="0"/>
              <a:t>Vasilis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Ntziachristos</a:t>
            </a:r>
            <a:endParaRPr lang="en-US" altLang="ja-JP" dirty="0" smtClean="0"/>
          </a:p>
          <a:p>
            <a:pPr marL="0" indent="0" algn="ctr">
              <a:buNone/>
            </a:pPr>
            <a:r>
              <a:rPr lang="en-US" altLang="ja-JP" sz="4000" dirty="0" smtClean="0"/>
              <a:t>“High-sensitivity compact ultrasonic detector </a:t>
            </a:r>
            <a:r>
              <a:rPr lang="en-US" altLang="ja-JP" sz="4000" dirty="0" err="1" smtClean="0"/>
              <a:t>besed</a:t>
            </a:r>
            <a:r>
              <a:rPr lang="en-US" altLang="ja-JP" sz="4000" dirty="0" smtClean="0"/>
              <a:t> on a pi-phase-shifted fiber Bragg grating”</a:t>
            </a:r>
            <a:endParaRPr lang="en-US" altLang="ja-JP" sz="4000" dirty="0" smtClean="0"/>
          </a:p>
          <a:p>
            <a:pPr marL="0" indent="0" algn="ctr">
              <a:buNone/>
            </a:pPr>
            <a:endParaRPr lang="en-US" altLang="ja-JP" dirty="0" smtClean="0"/>
          </a:p>
          <a:p>
            <a:pPr marL="0" indent="0" algn="ctr">
              <a:buNone/>
            </a:pPr>
            <a:r>
              <a:rPr lang="en-US" dirty="0"/>
              <a:t>Opt. Lett. </a:t>
            </a:r>
            <a:r>
              <a:rPr lang="en-US" b="1" dirty="0" smtClean="0"/>
              <a:t>36</a:t>
            </a:r>
            <a:r>
              <a:rPr lang="en-US" dirty="0" smtClean="0"/>
              <a:t>, 10 </a:t>
            </a:r>
            <a:r>
              <a:rPr lang="en-US" dirty="0"/>
              <a:t>(</a:t>
            </a:r>
            <a:r>
              <a:rPr lang="en-US" dirty="0" smtClean="0"/>
              <a:t>2011) </a:t>
            </a:r>
            <a:endParaRPr lang="en-US" dirty="0"/>
          </a:p>
        </p:txBody>
      </p:sp>
      <p:sp>
        <p:nvSpPr>
          <p:cNvPr id="3" name="タイトル 1"/>
          <p:cNvSpPr txBox="1">
            <a:spLocks/>
          </p:cNvSpPr>
          <p:nvPr/>
        </p:nvSpPr>
        <p:spPr bwMode="auto">
          <a:xfrm>
            <a:off x="228600" y="5105400"/>
            <a:ext cx="11430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r>
              <a:rPr lang="ja-JP" altLang="en-US" sz="2000" b="1" dirty="0" smtClean="0">
                <a:solidFill>
                  <a:schemeClr val="bg1"/>
                </a:solidFill>
              </a:rPr>
              <a:t>概要</a:t>
            </a:r>
            <a:endParaRPr lang="en-US" altLang="ja-JP" sz="2000" b="1" dirty="0" smtClean="0">
              <a:solidFill>
                <a:schemeClr val="bg1"/>
              </a:solidFill>
            </a:endParaRPr>
          </a:p>
        </p:txBody>
      </p:sp>
      <p:sp>
        <p:nvSpPr>
          <p:cNvPr id="4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52400" y="5562600"/>
            <a:ext cx="9577064" cy="1143000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ja-JP" altLang="en-US" sz="2000" b="1" dirty="0" smtClean="0"/>
              <a:t>波長可変</a:t>
            </a:r>
            <a:r>
              <a:rPr lang="en-US" altLang="ja-JP" sz="2000" b="1" dirty="0" smtClean="0"/>
              <a:t>CW</a:t>
            </a:r>
            <a:r>
              <a:rPr lang="ja-JP" altLang="en-US" sz="2000" b="1" dirty="0" smtClean="0"/>
              <a:t>レーザーと</a:t>
            </a:r>
            <a:r>
              <a:rPr lang="en-US" altLang="ja-JP" sz="2000" b="1" dirty="0" err="1" smtClean="0"/>
              <a:t>π</a:t>
            </a:r>
            <a:r>
              <a:rPr lang="ja-JP" altLang="en-US" sz="2000" b="1" dirty="0" smtClean="0"/>
              <a:t>位相差</a:t>
            </a:r>
            <a:r>
              <a:rPr lang="en-US" altLang="ja-JP" sz="2000" b="1" dirty="0" smtClean="0"/>
              <a:t>FBG</a:t>
            </a:r>
            <a:r>
              <a:rPr lang="ja-JP" altLang="en-US" sz="2000" b="1" dirty="0" smtClean="0"/>
              <a:t>を用いた超音波センシング</a:t>
            </a:r>
            <a:endParaRPr lang="en-US" altLang="ja-JP" sz="2000" b="1" dirty="0" smtClean="0"/>
          </a:p>
          <a:p>
            <a:pPr>
              <a:buFont typeface="Wingdings" pitchFamily="2" charset="2"/>
              <a:buChar char="l"/>
            </a:pPr>
            <a:r>
              <a:rPr lang="ja-JP" altLang="en-US" sz="2000" b="1" dirty="0" smtClean="0"/>
              <a:t>高感度・広い周波数帯域を示す</a:t>
            </a:r>
            <a:endParaRPr lang="en-US" altLang="ja-JP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7570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スクリーンショット（2015-10-13 7.28.44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6800"/>
            <a:ext cx="7696200" cy="51520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4094" y="341784"/>
            <a:ext cx="8915400" cy="1143000"/>
          </a:xfrm>
        </p:spPr>
        <p:txBody>
          <a:bodyPr/>
          <a:lstStyle/>
          <a:p>
            <a:r>
              <a:rPr kumimoji="1" lang="en-US" altLang="ja-JP" dirty="0" err="1" smtClean="0"/>
              <a:t>Principle</a:t>
            </a:r>
            <a:r>
              <a:rPr lang="en-US" altLang="ja-JP" dirty="0" err="1" smtClean="0"/>
              <a:t>(pi</a:t>
            </a:r>
            <a:r>
              <a:rPr lang="en-US" altLang="ja-JP" dirty="0" smtClean="0"/>
              <a:t>-phase-shifted FBG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667000" y="6172200"/>
            <a:ext cx="746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Ref) </a:t>
            </a:r>
            <a:r>
              <a:rPr lang="ja-JP" altLang="en-US" sz="1800" dirty="0" smtClean="0"/>
              <a:t>塙 </a:t>
            </a:r>
            <a:r>
              <a:rPr lang="ja-JP" altLang="en-US" sz="1800" dirty="0" smtClean="0"/>
              <a:t>雅</a:t>
            </a:r>
            <a:r>
              <a:rPr lang="ja-JP" altLang="en-US" sz="1800" dirty="0" smtClean="0"/>
              <a:t>典</a:t>
            </a:r>
            <a:r>
              <a:rPr lang="ja-JP" altLang="en-US" sz="1800" dirty="0" smtClean="0"/>
              <a:t>他</a:t>
            </a:r>
            <a:r>
              <a:rPr lang="en-US" altLang="ja-JP" sz="1800" dirty="0" smtClean="0"/>
              <a:t>,</a:t>
            </a:r>
            <a:r>
              <a:rPr lang="en-US" altLang="ja-JP" sz="1800" dirty="0" smtClean="0"/>
              <a:t> </a:t>
            </a:r>
            <a:r>
              <a:rPr lang="en-US" altLang="ja-JP" sz="1800" dirty="0" err="1" smtClean="0"/>
              <a:t>π</a:t>
            </a:r>
            <a:r>
              <a:rPr lang="en-US" altLang="ja-JP" sz="1800" dirty="0" smtClean="0"/>
              <a:t> </a:t>
            </a:r>
            <a:r>
              <a:rPr lang="ja-JP" altLang="en-US" sz="1800" dirty="0" smtClean="0"/>
              <a:t>位相シフトファイバグレーティングに</a:t>
            </a:r>
            <a:r>
              <a:rPr lang="ja-JP" altLang="en-US" sz="1800" dirty="0" smtClean="0"/>
              <a:t>よる高速</a:t>
            </a:r>
            <a:r>
              <a:rPr lang="en-US" altLang="ja-JP" sz="1800" dirty="0" smtClean="0"/>
              <a:t>NRZ</a:t>
            </a:r>
          </a:p>
          <a:p>
            <a:r>
              <a:rPr lang="en-US" altLang="ja-JP" sz="1800" dirty="0" smtClean="0"/>
              <a:t>  </a:t>
            </a:r>
            <a:r>
              <a:rPr lang="ja-JP" altLang="en-US" sz="1800" dirty="0" smtClean="0"/>
              <a:t>光信号</a:t>
            </a:r>
            <a:r>
              <a:rPr lang="ja-JP" altLang="en-US" sz="1800" dirty="0" smtClean="0"/>
              <a:t>からの</a:t>
            </a:r>
            <a:r>
              <a:rPr lang="ja-JP" altLang="en-US" sz="1800" dirty="0" smtClean="0"/>
              <a:t>クロック抽出</a:t>
            </a:r>
            <a:r>
              <a:rPr lang="ja-JP" altLang="en-US" sz="1800" dirty="0" smtClean="0"/>
              <a:t>、電子情報通信学会　信学技法</a:t>
            </a:r>
            <a:r>
              <a:rPr lang="en-US" altLang="ja-JP" sz="1800" dirty="0" smtClean="0"/>
              <a:t> (2005)</a:t>
            </a:r>
          </a:p>
          <a:p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1783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2950" y="152400"/>
            <a:ext cx="8420100" cy="1143000"/>
          </a:xfrm>
        </p:spPr>
        <p:txBody>
          <a:bodyPr/>
          <a:lstStyle/>
          <a:p>
            <a:r>
              <a:rPr lang="en-US" altLang="ja-JP" dirty="0" smtClean="0"/>
              <a:t>I</a:t>
            </a:r>
            <a:r>
              <a:rPr kumimoji="1" lang="en-US" altLang="ja-JP" dirty="0" smtClean="0"/>
              <a:t>ntroduction</a:t>
            </a:r>
            <a:endParaRPr kumimoji="1" lang="ja-JP" altLang="en-US" dirty="0"/>
          </a:p>
        </p:txBody>
      </p:sp>
      <p:pic>
        <p:nvPicPr>
          <p:cNvPr id="26" name="図 25" descr="srep04496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790" t="50000" r="52975" b="9444"/>
          <a:stretch/>
        </p:blipFill>
        <p:spPr>
          <a:xfrm>
            <a:off x="7467600" y="4724400"/>
            <a:ext cx="1989824" cy="1928192"/>
          </a:xfrm>
          <a:prstGeom prst="rect">
            <a:avLst/>
          </a:prstGeom>
        </p:spPr>
      </p:pic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6781800" y="6495727"/>
            <a:ext cx="3240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algn="ctr" eaLnBrk="1" hangingPunct="1"/>
            <a:r>
              <a:rPr lang="en-US" altLang="ja-JP" dirty="0" err="1" smtClean="0">
                <a:latin typeface="Arial" charset="0"/>
              </a:rPr>
              <a:t>Microring</a:t>
            </a:r>
            <a:r>
              <a:rPr lang="en-US" altLang="ja-JP" dirty="0" smtClean="0">
                <a:latin typeface="Arial" charset="0"/>
              </a:rPr>
              <a:t> resonator</a:t>
            </a:r>
            <a:endParaRPr lang="en-US" altLang="ja-JP" dirty="0">
              <a:latin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00600"/>
            <a:ext cx="23876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066800" y="5334000"/>
            <a:ext cx="3124200" cy="83099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altLang="ja-JP" dirty="0" smtClean="0">
                <a:solidFill>
                  <a:schemeClr val="bg1"/>
                </a:solidFill>
                <a:latin typeface="+mn-lt"/>
              </a:rPr>
              <a:t>Traditional detector </a:t>
            </a:r>
          </a:p>
          <a:p>
            <a:pPr algn="ctr"/>
            <a:r>
              <a:rPr lang="en-US" altLang="ja-JP" dirty="0" smtClean="0">
                <a:solidFill>
                  <a:schemeClr val="bg1"/>
                </a:solidFill>
                <a:latin typeface="+mn-lt"/>
              </a:rPr>
              <a:t>for ultrasound</a:t>
            </a:r>
            <a:endParaRPr lang="ja-JP" alt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657350"/>
            <a:ext cx="4191000" cy="3143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52400" y="1138535"/>
            <a:ext cx="4724400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altLang="ja-JP" dirty="0" err="1" smtClean="0">
                <a:solidFill>
                  <a:schemeClr val="bg1"/>
                </a:solidFill>
                <a:latin typeface="+mn-lt"/>
              </a:rPr>
              <a:t>Photoacoustic</a:t>
            </a:r>
            <a:r>
              <a:rPr lang="en-US" altLang="ja-JP" dirty="0" smtClean="0">
                <a:solidFill>
                  <a:schemeClr val="bg1"/>
                </a:solidFill>
                <a:latin typeface="+mn-lt"/>
              </a:rPr>
              <a:t> imaging</a:t>
            </a:r>
            <a:endParaRPr lang="ja-JP" alt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rcRect t="2898" r="46855" b="4624"/>
          <a:stretch>
            <a:fillRect/>
          </a:stretch>
        </p:blipFill>
        <p:spPr>
          <a:xfrm>
            <a:off x="6000465" y="1676400"/>
            <a:ext cx="3295935" cy="3048000"/>
          </a:xfrm>
          <a:prstGeom prst="rect">
            <a:avLst/>
          </a:prstGeom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227240" y="6472535"/>
            <a:ext cx="3240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algn="ctr" eaLnBrk="1" hangingPunct="1"/>
            <a:r>
              <a:rPr lang="en-US" altLang="ja-JP" dirty="0" smtClean="0">
                <a:latin typeface="Arial" charset="0"/>
              </a:rPr>
              <a:t>PVDF</a:t>
            </a:r>
            <a:endParaRPr lang="en-US" altLang="ja-JP" dirty="0">
              <a:latin typeface="Arial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5727700" y="1138535"/>
            <a:ext cx="3416300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altLang="ja-JP" dirty="0" smtClean="0">
                <a:solidFill>
                  <a:schemeClr val="bg1"/>
                </a:solidFill>
                <a:latin typeface="+mj-lt"/>
                <a:cs typeface="ＭＳ ゴシック (見出し)"/>
              </a:rPr>
              <a:t>optical </a:t>
            </a:r>
            <a:r>
              <a:rPr lang="en-US" altLang="ja-JP" dirty="0" smtClean="0">
                <a:solidFill>
                  <a:schemeClr val="bg1"/>
                </a:solidFill>
                <a:latin typeface="+mj-lt"/>
                <a:cs typeface="ＭＳ ゴシック (見出し)"/>
              </a:rPr>
              <a:t>comb cavity</a:t>
            </a:r>
            <a:endParaRPr lang="ja-JP" altLang="en-US" dirty="0">
              <a:solidFill>
                <a:schemeClr val="bg1"/>
              </a:solidFill>
              <a:latin typeface="+mj-lt"/>
              <a:cs typeface="ＭＳ ゴシック (見出し)"/>
            </a:endParaRPr>
          </a:p>
        </p:txBody>
      </p:sp>
      <p:sp>
        <p:nvSpPr>
          <p:cNvPr id="19" name="円/楕円 18"/>
          <p:cNvSpPr/>
          <p:nvPr/>
        </p:nvSpPr>
        <p:spPr bwMode="auto">
          <a:xfrm>
            <a:off x="3187700" y="26035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20" name="左矢印 19"/>
          <p:cNvSpPr/>
          <p:nvPr/>
        </p:nvSpPr>
        <p:spPr bwMode="auto">
          <a:xfrm rot="19938487">
            <a:off x="3480123" y="1995854"/>
            <a:ext cx="2287151" cy="414400"/>
          </a:xfrm>
          <a:prstGeom prst="leftArrow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324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60648"/>
            <a:ext cx="9906000" cy="1143000"/>
          </a:xfrm>
        </p:spPr>
        <p:txBody>
          <a:bodyPr/>
          <a:lstStyle/>
          <a:p>
            <a:r>
              <a:rPr kumimoji="1" lang="en-US" altLang="ja-JP" dirty="0" smtClean="0"/>
              <a:t>Experimental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setup</a:t>
            </a:r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0" y="1219200"/>
            <a:ext cx="9906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endParaRPr lang="en-US" altLang="ja-JP" sz="2800" dirty="0" smtClean="0"/>
          </a:p>
          <a:p>
            <a:endParaRPr lang="ja-JP" altLang="en-US" sz="2800" dirty="0"/>
          </a:p>
        </p:txBody>
      </p:sp>
      <p:pic>
        <p:nvPicPr>
          <p:cNvPr id="5" name="図 4" descr="スクリーンショット（2015-10-13 2.16.22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3000"/>
            <a:ext cx="9067800" cy="5337609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8737601" y="4533044"/>
            <a:ext cx="1142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4.5mm</a:t>
            </a:r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線矢印コネクタ 8"/>
          <p:cNvCxnSpPr/>
          <p:nvPr/>
        </p:nvCxnSpPr>
        <p:spPr bwMode="auto">
          <a:xfrm rot="5400000">
            <a:off x="8217694" y="4803415"/>
            <a:ext cx="609600" cy="158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" name="正方形/長方形 14"/>
          <p:cNvSpPr/>
          <p:nvPr/>
        </p:nvSpPr>
        <p:spPr>
          <a:xfrm>
            <a:off x="3886201" y="1451409"/>
            <a:ext cx="342899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Square-wave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Pulses with a duration of 67ns and voltage of 100V-400V</a:t>
            </a:r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2232281"/>
            <a:ext cx="40386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81940A, Agilent Technologies</a:t>
            </a:r>
          </a:p>
          <a:p>
            <a:r>
              <a:rPr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Linewidth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8.1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×10</a:t>
            </a:r>
            <a:r>
              <a:rPr lang="en-US" altLang="ja-JP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Tuning resolution:1pm </a:t>
            </a:r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077200" y="2746809"/>
            <a:ext cx="2362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PZT transducer (Olympus)</a:t>
            </a:r>
            <a:endParaRPr lang="en-US" altLang="ja-JP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カギ線コネクタ 21"/>
          <p:cNvCxnSpPr/>
          <p:nvPr/>
        </p:nvCxnSpPr>
        <p:spPr bwMode="auto">
          <a:xfrm rot="10800000" flipV="1">
            <a:off x="8305800" y="3432609"/>
            <a:ext cx="685800" cy="457200"/>
          </a:xfrm>
          <a:prstGeom prst="bentConnector3">
            <a:avLst>
              <a:gd name="adj1" fmla="val 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テキスト ボックス 34"/>
          <p:cNvSpPr txBox="1"/>
          <p:nvPr/>
        </p:nvSpPr>
        <p:spPr>
          <a:xfrm>
            <a:off x="42640" y="5172509"/>
            <a:ext cx="1582960" cy="646331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b="1" dirty="0" smtClean="0"/>
              <a:t>Digital </a:t>
            </a:r>
          </a:p>
          <a:p>
            <a:pPr algn="ctr"/>
            <a:r>
              <a:rPr lang="en-US" altLang="ja-JP" sz="1800" b="1" dirty="0" smtClean="0"/>
              <a:t>oscilloscope</a:t>
            </a:r>
            <a:endParaRPr kumimoji="1" lang="ja-JP" altLang="en-US" sz="1800" b="1" dirty="0"/>
          </a:p>
        </p:txBody>
      </p:sp>
      <p:cxnSp>
        <p:nvCxnSpPr>
          <p:cNvPr id="36" name="直線コネクタ 35"/>
          <p:cNvCxnSpPr/>
          <p:nvPr/>
        </p:nvCxnSpPr>
        <p:spPr>
          <a:xfrm rot="10800000">
            <a:off x="1600200" y="5490009"/>
            <a:ext cx="381000" cy="1588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2286000" y="5775699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endParaRPr lang="en-US" altLang="ja-JP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線矢印コネクタ 38"/>
          <p:cNvCxnSpPr/>
          <p:nvPr/>
        </p:nvCxnSpPr>
        <p:spPr bwMode="auto">
          <a:xfrm rot="10800000">
            <a:off x="7391400" y="6400800"/>
            <a:ext cx="990600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3" name="正方形/長方形 42"/>
          <p:cNvSpPr/>
          <p:nvPr/>
        </p:nvSpPr>
        <p:spPr>
          <a:xfrm>
            <a:off x="7391401" y="6396335"/>
            <a:ext cx="1142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.5mm</a:t>
            </a:r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8857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57200"/>
            <a:ext cx="9906000" cy="1143000"/>
          </a:xfrm>
        </p:spPr>
        <p:txBody>
          <a:bodyPr/>
          <a:lstStyle/>
          <a:p>
            <a:r>
              <a:rPr lang="en-US" altLang="ja-JP" dirty="0" smtClean="0"/>
              <a:t>Reflection spectrum of the grating</a:t>
            </a:r>
            <a:endParaRPr kumimoji="1" lang="ja-JP" altLang="en-US" dirty="0"/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 bwMode="auto">
          <a:xfrm>
            <a:off x="4419600" y="7162800"/>
            <a:ext cx="3548844" cy="75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altLang="ja-JP" sz="2000" b="1" dirty="0" smtClean="0"/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-304800" y="838200"/>
            <a:ext cx="9906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endParaRPr lang="en-US" altLang="ja-JP" sz="2800" dirty="0" smtClean="0"/>
          </a:p>
          <a:p>
            <a:endParaRPr lang="ja-JP" altLang="en-US" sz="2800" dirty="0"/>
          </a:p>
        </p:txBody>
      </p:sp>
      <p:pic>
        <p:nvPicPr>
          <p:cNvPr id="6" name="図 5" descr="スクリーンショット（2015-10-13 2.49.21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74800"/>
            <a:ext cx="7864305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1783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81000"/>
            <a:ext cx="9906000" cy="1143000"/>
          </a:xfrm>
        </p:spPr>
        <p:txBody>
          <a:bodyPr/>
          <a:lstStyle/>
          <a:p>
            <a:r>
              <a:rPr lang="en-US" altLang="ja-JP" dirty="0" smtClean="0"/>
              <a:t>Temporal and spectral responses</a:t>
            </a:r>
            <a:endParaRPr kumimoji="1" lang="ja-JP" altLang="en-US" dirty="0"/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 bwMode="auto">
          <a:xfrm>
            <a:off x="4419600" y="7162800"/>
            <a:ext cx="3548844" cy="75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altLang="ja-JP" sz="2000" b="1" dirty="0" smtClean="0"/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-304800" y="838200"/>
            <a:ext cx="9906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endParaRPr lang="en-US" altLang="ja-JP" sz="2800" dirty="0" smtClean="0"/>
          </a:p>
          <a:p>
            <a:endParaRPr lang="ja-JP" altLang="en-US" sz="2800" dirty="0"/>
          </a:p>
        </p:txBody>
      </p:sp>
      <p:pic>
        <p:nvPicPr>
          <p:cNvPr id="9" name="図 8" descr="スクリーンショット（2015-10-13 3.08.15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35" y="1828800"/>
            <a:ext cx="9319865" cy="44958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304800" y="1143000"/>
            <a:ext cx="960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175kPa acoustic pulse </a:t>
            </a: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calibrated by needle hydrophone (Model HPM1/1,Precision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Acoustics Ltd.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14800" y="6150114"/>
            <a:ext cx="601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Solid </a:t>
            </a:r>
            <a:r>
              <a:rPr lang="en-US" altLang="ja-JP" dirty="0" err="1" smtClean="0">
                <a:latin typeface="Times New Roman"/>
                <a:cs typeface="Times New Roman"/>
              </a:rPr>
              <a:t>curve(FBG):peak</a:t>
            </a:r>
            <a:r>
              <a:rPr lang="en-US" altLang="ja-JP" dirty="0" smtClean="0">
                <a:latin typeface="Times New Roman"/>
                <a:cs typeface="Times New Roman"/>
              </a:rPr>
              <a:t> sensitivity at 6.5MHz</a:t>
            </a:r>
          </a:p>
          <a:p>
            <a:r>
              <a:rPr lang="en-US" altLang="ja-JP" dirty="0" smtClean="0">
                <a:latin typeface="Times New Roman"/>
                <a:cs typeface="Times New Roman"/>
              </a:rPr>
              <a:t>Dashed </a:t>
            </a:r>
            <a:r>
              <a:rPr lang="en-US" altLang="ja-JP" dirty="0" err="1" smtClean="0">
                <a:latin typeface="Times New Roman"/>
                <a:cs typeface="Times New Roman"/>
              </a:rPr>
              <a:t>curve(hydrophone</a:t>
            </a:r>
            <a:r>
              <a:rPr lang="en-US" altLang="ja-JP" dirty="0" smtClean="0">
                <a:latin typeface="Times New Roman"/>
                <a:cs typeface="Times New Roman"/>
              </a:rPr>
              <a:t>): </a:t>
            </a:r>
            <a:r>
              <a:rPr lang="en-US" altLang="ja-JP" dirty="0" smtClean="0">
                <a:latin typeface="Times New Roman"/>
                <a:cs typeface="Times New Roman"/>
              </a:rPr>
              <a:t>peak sensitivity at</a:t>
            </a:r>
            <a:r>
              <a:rPr lang="en-US" altLang="ja-JP" dirty="0" smtClean="0">
                <a:latin typeface="Times New Roman"/>
                <a:cs typeface="Times New Roman"/>
              </a:rPr>
              <a:t> 8.5MHz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1783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41784"/>
            <a:ext cx="9906000" cy="1143000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28464" y="1772816"/>
            <a:ext cx="9777536" cy="2988332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ja-JP" sz="2800" b="1" dirty="0" smtClean="0"/>
              <a:t>They </a:t>
            </a:r>
            <a:r>
              <a:rPr lang="en-US" altLang="ja-JP" sz="2800" b="1" dirty="0" smtClean="0"/>
              <a:t>demonstrated a compact fiber-optic sensor for highly sensitive wideband ultrasound </a:t>
            </a:r>
            <a:r>
              <a:rPr lang="en-US" altLang="ja-JP" sz="2800" b="1" dirty="0" smtClean="0"/>
              <a:t>measurements</a:t>
            </a:r>
            <a:r>
              <a:rPr lang="en-US" altLang="ja-JP" sz="2800" b="1" dirty="0" smtClean="0"/>
              <a:t>, suitable for </a:t>
            </a:r>
            <a:r>
              <a:rPr lang="en-US" altLang="ja-JP" sz="2800" b="1" dirty="0" err="1" smtClean="0"/>
              <a:t>optoacoustic</a:t>
            </a:r>
            <a:r>
              <a:rPr lang="en-US" altLang="ja-JP" sz="2800" b="1" dirty="0" smtClean="0"/>
              <a:t> signal </a:t>
            </a:r>
            <a:r>
              <a:rPr lang="en-US" altLang="ja-JP" sz="2800" b="1" dirty="0" smtClean="0"/>
              <a:t>detection</a:t>
            </a:r>
          </a:p>
          <a:p>
            <a:pPr>
              <a:buFont typeface="Wingdings" pitchFamily="2" charset="2"/>
              <a:buChar char="l"/>
            </a:pPr>
            <a:endParaRPr lang="en-US" altLang="ja-JP" sz="2800" b="1" dirty="0" smtClean="0"/>
          </a:p>
          <a:p>
            <a:pPr>
              <a:buFont typeface="Wingdings" pitchFamily="2" charset="2"/>
              <a:buChar char="l"/>
            </a:pPr>
            <a:r>
              <a:rPr lang="en-US" altLang="ja-JP" sz="2800" b="1" dirty="0" smtClean="0"/>
              <a:t>In</a:t>
            </a:r>
            <a:r>
              <a:rPr lang="en-US" altLang="ja-JP" sz="2800" b="1" dirty="0" smtClean="0"/>
              <a:t> This </a:t>
            </a:r>
            <a:r>
              <a:rPr lang="en-US" altLang="ja-JP" sz="2800" b="1" dirty="0" smtClean="0"/>
              <a:t>system, an effective sensor length of 270 </a:t>
            </a:r>
            <a:r>
              <a:rPr lang="en-US" altLang="ja-JP" sz="2800" b="1" dirty="0" err="1" smtClean="0"/>
              <a:t>μm</a:t>
            </a:r>
            <a:r>
              <a:rPr lang="en-US" altLang="ja-JP" sz="2800" b="1" dirty="0" smtClean="0"/>
              <a:t>, pressure sensitivity of 440 Pa, and effective bandwidth of 10 MHz were achieved</a:t>
            </a:r>
            <a:endParaRPr kumimoji="1" lang="en-US" altLang="ja-JP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3901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40904" y="692696"/>
            <a:ext cx="7464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u="sng" dirty="0" smtClean="0"/>
              <a:t>Future plan</a:t>
            </a:r>
            <a:endParaRPr kumimoji="1" lang="ja-JP" altLang="en-US" sz="4000" u="sng" dirty="0"/>
          </a:p>
        </p:txBody>
      </p:sp>
      <p:sp>
        <p:nvSpPr>
          <p:cNvPr id="6" name="正方形/長方形 5"/>
          <p:cNvSpPr/>
          <p:nvPr/>
        </p:nvSpPr>
        <p:spPr>
          <a:xfrm>
            <a:off x="128464" y="1628800"/>
            <a:ext cx="964907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3600" dirty="0" smtClean="0"/>
              <a:t>①High speed control optical comb</a:t>
            </a:r>
          </a:p>
          <a:p>
            <a:r>
              <a:rPr lang="ja-JP" altLang="en-US" sz="3600" dirty="0" smtClean="0"/>
              <a:t>（</a:t>
            </a:r>
            <a:r>
              <a:rPr lang="en-US" altLang="ja-JP" sz="3600" dirty="0" smtClean="0"/>
              <a:t>cutoff frequency&gt;200kHz</a:t>
            </a:r>
          </a:p>
          <a:p>
            <a:r>
              <a:rPr lang="en-US" altLang="ja-JP" sz="3600" dirty="0" smtClean="0"/>
              <a:t>②Using for </a:t>
            </a:r>
            <a:r>
              <a:rPr lang="en-US" altLang="ja-JP" sz="3600" dirty="0" err="1" smtClean="0"/>
              <a:t>photoacoustic</a:t>
            </a:r>
            <a:r>
              <a:rPr lang="en-US" altLang="ja-JP" sz="3600" dirty="0" smtClean="0"/>
              <a:t> imaging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6496" y="3657218"/>
            <a:ext cx="7464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u="sng" dirty="0" smtClean="0"/>
              <a:t>In this seminar</a:t>
            </a:r>
            <a:endParaRPr lang="ja-JP" altLang="en-US" sz="4000" u="sng" dirty="0"/>
          </a:p>
        </p:txBody>
      </p:sp>
      <p:sp>
        <p:nvSpPr>
          <p:cNvPr id="8" name="正方形/長方形 7"/>
          <p:cNvSpPr/>
          <p:nvPr/>
        </p:nvSpPr>
        <p:spPr>
          <a:xfrm>
            <a:off x="128464" y="4482986"/>
            <a:ext cx="9649072" cy="1754327"/>
          </a:xfrm>
          <a:prstGeom prst="rect">
            <a:avLst/>
          </a:prstGeom>
          <a:solidFill>
            <a:srgbClr val="CCFF99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3600" dirty="0" smtClean="0"/>
              <a:t>①How to detect </a:t>
            </a:r>
            <a:r>
              <a:rPr lang="en-US" altLang="ja-JP" sz="3600" dirty="0" smtClean="0"/>
              <a:t>ultrasound</a:t>
            </a:r>
            <a:r>
              <a:rPr lang="en-US" altLang="ja-JP" sz="3600" dirty="0" smtClean="0"/>
              <a:t> signal using         optical fiber</a:t>
            </a:r>
            <a:endParaRPr lang="en-US" altLang="ja-JP" sz="3600" dirty="0" smtClean="0"/>
          </a:p>
          <a:p>
            <a:r>
              <a:rPr lang="en-US" altLang="ja-JP" sz="3600" dirty="0" smtClean="0"/>
              <a:t>②How to compare sensitivity and </a:t>
            </a:r>
            <a:r>
              <a:rPr lang="en-US" altLang="ja-JP" sz="3600" dirty="0" smtClean="0"/>
              <a:t>response</a:t>
            </a:r>
            <a:endParaRPr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809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2950" y="1124744"/>
            <a:ext cx="8420100" cy="604867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H. </a:t>
            </a:r>
            <a:r>
              <a:rPr lang="en-US" altLang="ja-JP" sz="2400" dirty="0" err="1" smtClean="0"/>
              <a:t>Wen</a:t>
            </a:r>
            <a:r>
              <a:rPr lang="en-US" sz="2400" dirty="0" smtClean="0"/>
              <a:t>, </a:t>
            </a:r>
            <a:r>
              <a:rPr lang="en-US" sz="2400" i="1" dirty="0" smtClean="0"/>
              <a:t>et al</a:t>
            </a:r>
            <a:r>
              <a:rPr lang="en-US" sz="2400" dirty="0" smtClean="0"/>
              <a:t>. </a:t>
            </a:r>
            <a:r>
              <a:rPr lang="en-US" sz="2400" dirty="0" smtClean="0"/>
              <a:t>“</a:t>
            </a:r>
            <a:r>
              <a:rPr lang="en-US" altLang="ja-JP" sz="2400" dirty="0" smtClean="0"/>
              <a:t>High-Sensitivity Fiber-Optic Ultrasound Sensors for Medical Imaging Applications</a:t>
            </a:r>
            <a:r>
              <a:rPr lang="en-US" sz="2400" dirty="0" smtClean="0"/>
              <a:t>” </a:t>
            </a:r>
            <a:r>
              <a:rPr lang="en-US" altLang="ja-JP" sz="2400" dirty="0" err="1" smtClean="0"/>
              <a:t>Ultrason</a:t>
            </a:r>
            <a:r>
              <a:rPr lang="en-US" altLang="ja-JP" sz="2400" dirty="0" smtClean="0"/>
              <a:t> Imaging </a:t>
            </a:r>
            <a:r>
              <a:rPr lang="en-US" altLang="ja-JP" sz="2400" b="1" dirty="0" smtClean="0"/>
              <a:t>20</a:t>
            </a:r>
            <a:r>
              <a:rPr lang="en-US" altLang="ja-JP" sz="2400" dirty="0" smtClean="0"/>
              <a:t>, 103-112 (1998</a:t>
            </a:r>
            <a:r>
              <a:rPr lang="en-US" altLang="ja-JP" sz="2400" dirty="0" smtClean="0"/>
              <a:t>)</a:t>
            </a:r>
            <a:endParaRPr lang="en-US" sz="2400" dirty="0" smtClean="0"/>
          </a:p>
          <a:p>
            <a:pPr marL="457200" indent="-457200">
              <a:buNone/>
            </a:pPr>
            <a:endParaRPr lang="en-US" altLang="ja-JP" sz="2400" dirty="0" smtClean="0"/>
          </a:p>
          <a:p>
            <a:pPr marL="457200" indent="-457200">
              <a:buAutoNum type="arabicPeriod" startAt="2"/>
            </a:pPr>
            <a:r>
              <a:rPr lang="en-US" sz="2400" dirty="0" err="1" smtClean="0"/>
              <a:t>Horacio</a:t>
            </a:r>
            <a:r>
              <a:rPr lang="en-US" sz="2400" dirty="0" smtClean="0"/>
              <a:t> </a:t>
            </a:r>
            <a:r>
              <a:rPr lang="en-US" sz="2400" dirty="0" err="1" smtClean="0"/>
              <a:t>Lamela</a:t>
            </a:r>
            <a:r>
              <a:rPr lang="en-US" altLang="ja-JP" sz="2400" dirty="0" smtClean="0"/>
              <a:t>, </a:t>
            </a:r>
            <a:r>
              <a:rPr lang="en-US" altLang="ja-JP" sz="2400" i="1" dirty="0"/>
              <a:t>et al</a:t>
            </a:r>
            <a:r>
              <a:rPr lang="en-US" altLang="ja-JP" sz="2400" dirty="0"/>
              <a:t>. </a:t>
            </a:r>
            <a:r>
              <a:rPr lang="en-US" sz="2400" dirty="0" smtClean="0"/>
              <a:t>“</a:t>
            </a:r>
            <a:r>
              <a:rPr lang="en-US" sz="2400" dirty="0" err="1" smtClean="0"/>
              <a:t>Interferometric</a:t>
            </a:r>
            <a:r>
              <a:rPr lang="en-US" sz="2400" dirty="0" smtClean="0"/>
              <a:t> fiber optic sensors for biomedical applications of </a:t>
            </a:r>
            <a:r>
              <a:rPr lang="en-US" sz="2400" dirty="0" err="1" smtClean="0"/>
              <a:t>optoacoustic</a:t>
            </a:r>
            <a:r>
              <a:rPr lang="en-US" sz="2400" dirty="0" smtClean="0"/>
              <a:t> imaging”  J. </a:t>
            </a:r>
            <a:r>
              <a:rPr lang="en-US" sz="2400" dirty="0" err="1" smtClean="0"/>
              <a:t>Biophotonics</a:t>
            </a:r>
            <a:r>
              <a:rPr lang="en-US" sz="2400" dirty="0" smtClean="0"/>
              <a:t>. </a:t>
            </a:r>
            <a:r>
              <a:rPr lang="en-US" sz="2400" b="1" dirty="0" smtClean="0"/>
              <a:t>4</a:t>
            </a:r>
            <a:r>
              <a:rPr lang="en-US" sz="2400" dirty="0" smtClean="0"/>
              <a:t>, </a:t>
            </a:r>
            <a:r>
              <a:rPr lang="en-US" sz="2400" dirty="0" smtClean="0"/>
              <a:t>3 </a:t>
            </a:r>
            <a:r>
              <a:rPr lang="en-US" sz="2400" dirty="0" smtClean="0"/>
              <a:t>(</a:t>
            </a:r>
            <a:r>
              <a:rPr lang="en-US" sz="2400" dirty="0" smtClean="0"/>
              <a:t>2013</a:t>
            </a:r>
            <a:r>
              <a:rPr lang="en-US" sz="2400" dirty="0" smtClean="0"/>
              <a:t>)</a:t>
            </a:r>
          </a:p>
          <a:p>
            <a:pPr marL="457200" indent="-457200">
              <a:buAutoNum type="arabicPeriod" startAt="2"/>
            </a:pPr>
            <a:endParaRPr lang="en-US" altLang="ja-JP" sz="2400" dirty="0" smtClean="0"/>
          </a:p>
          <a:p>
            <a:pPr marL="457200" indent="-457200">
              <a:buFontTx/>
              <a:buAutoNum type="arabicPeriod" startAt="2"/>
            </a:pPr>
            <a:r>
              <a:rPr lang="en-US" altLang="ja-JP" sz="2400" dirty="0" smtClean="0"/>
              <a:t>Amir Rosenthal, </a:t>
            </a:r>
            <a:r>
              <a:rPr lang="en-US" altLang="ja-JP" sz="2400" i="1" dirty="0" smtClean="0"/>
              <a:t>et al</a:t>
            </a:r>
            <a:r>
              <a:rPr lang="en-US" altLang="ja-JP" sz="2400" dirty="0" smtClean="0"/>
              <a:t>. </a:t>
            </a:r>
            <a:r>
              <a:rPr lang="en-US" sz="2400" dirty="0" smtClean="0"/>
              <a:t>“</a:t>
            </a:r>
            <a:r>
              <a:rPr lang="en-US" altLang="ja-JP" sz="2400" dirty="0" smtClean="0"/>
              <a:t>High-sensitivity compact ultrasonic detector </a:t>
            </a:r>
            <a:r>
              <a:rPr lang="en-US" altLang="ja-JP" sz="2400" dirty="0" err="1" smtClean="0"/>
              <a:t>besed</a:t>
            </a:r>
            <a:r>
              <a:rPr lang="en-US" altLang="ja-JP" sz="2400" dirty="0" smtClean="0"/>
              <a:t> on a pi-phase-shifted fiber Bragg grating</a:t>
            </a:r>
            <a:r>
              <a:rPr lang="en-US" sz="2400" dirty="0" smtClean="0"/>
              <a:t>” Opt. </a:t>
            </a:r>
            <a:r>
              <a:rPr lang="en-US" sz="2400" dirty="0" err="1" smtClean="0"/>
              <a:t>Lett</a:t>
            </a:r>
            <a:r>
              <a:rPr lang="en-US" sz="2400" dirty="0" smtClean="0"/>
              <a:t>. </a:t>
            </a:r>
            <a:r>
              <a:rPr lang="en-US" sz="2400" b="1" dirty="0" smtClean="0"/>
              <a:t>37</a:t>
            </a:r>
            <a:r>
              <a:rPr lang="en-US" sz="2400" dirty="0" smtClean="0"/>
              <a:t>, 13 (2012)</a:t>
            </a:r>
            <a:r>
              <a:rPr lang="ja-JP" altLang="en-US" sz="2400" dirty="0" smtClean="0"/>
              <a:t> </a:t>
            </a:r>
            <a:endParaRPr lang="en-US" altLang="ja-JP" sz="2400" dirty="0" smtClean="0"/>
          </a:p>
          <a:p>
            <a:pPr marL="457200" indent="-457200">
              <a:buAutoNum type="arabicPeriod" startAt="2"/>
            </a:pPr>
            <a:endParaRPr lang="ja-JP" altLang="en-US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9886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-7640" y="729680"/>
            <a:ext cx="982799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 smtClean="0"/>
              <a:t>H. </a:t>
            </a:r>
            <a:r>
              <a:rPr lang="en-US" altLang="ja-JP" sz="2800" dirty="0" err="1" smtClean="0"/>
              <a:t>Wen</a:t>
            </a:r>
            <a:r>
              <a:rPr lang="en-US" altLang="ja-JP" sz="2800" dirty="0" smtClean="0"/>
              <a:t>, D.G. </a:t>
            </a:r>
            <a:r>
              <a:rPr lang="en-US" altLang="ja-JP" sz="2800" dirty="0" err="1" smtClean="0"/>
              <a:t>Wiesler</a:t>
            </a:r>
            <a:r>
              <a:rPr lang="en-US" altLang="ja-JP" sz="2800" dirty="0" smtClean="0"/>
              <a:t>, A. </a:t>
            </a:r>
            <a:r>
              <a:rPr lang="en-US" altLang="ja-JP" sz="2800" dirty="0" err="1" smtClean="0"/>
              <a:t>Tveten</a:t>
            </a:r>
            <a:r>
              <a:rPr lang="en-US" altLang="ja-JP" sz="2800" dirty="0" smtClean="0"/>
              <a:t>, B. </a:t>
            </a:r>
            <a:r>
              <a:rPr lang="en-US" altLang="ja-JP" sz="2800" dirty="0" err="1" smtClean="0"/>
              <a:t>Danver</a:t>
            </a:r>
            <a:r>
              <a:rPr lang="en-US" altLang="ja-JP" sz="2800" dirty="0" smtClean="0"/>
              <a:t>,</a:t>
            </a:r>
            <a:r>
              <a:rPr lang="en-US" altLang="ja-JP" sz="2800" dirty="0" smtClean="0"/>
              <a:t> </a:t>
            </a:r>
          </a:p>
          <a:p>
            <a:pPr marL="0" indent="0" algn="ctr">
              <a:buNone/>
            </a:pPr>
            <a:r>
              <a:rPr lang="en-US" altLang="ja-JP" sz="2800" dirty="0" smtClean="0"/>
              <a:t>and </a:t>
            </a:r>
            <a:r>
              <a:rPr lang="en-US" altLang="ja-JP" sz="2800" dirty="0" smtClean="0"/>
              <a:t>A. Dandridge</a:t>
            </a:r>
            <a:endParaRPr lang="en-US" altLang="ja-JP" sz="1400" dirty="0" smtClean="0"/>
          </a:p>
          <a:p>
            <a:pPr marL="0" indent="0" algn="ctr">
              <a:buNone/>
            </a:pPr>
            <a:r>
              <a:rPr lang="en-US" altLang="ja-JP" sz="4400" dirty="0" smtClean="0"/>
              <a:t>“High-Sensitivity </a:t>
            </a:r>
            <a:r>
              <a:rPr lang="en-US" altLang="ja-JP" sz="4400" dirty="0" smtClean="0"/>
              <a:t>Fiber-Optic Ultrasound Sensors for Medical Imaging Applications</a:t>
            </a:r>
            <a:r>
              <a:rPr lang="en-US" altLang="ja-JP" sz="4400" dirty="0" smtClean="0"/>
              <a:t>” </a:t>
            </a:r>
            <a:endParaRPr lang="en-US" altLang="ja-JP" sz="4400" dirty="0"/>
          </a:p>
          <a:p>
            <a:pPr marL="0" indent="0" algn="ctr">
              <a:buNone/>
            </a:pPr>
            <a:endParaRPr lang="en-US" altLang="ja-JP" dirty="0" smtClean="0"/>
          </a:p>
          <a:p>
            <a:pPr marL="0" indent="0" algn="ctr">
              <a:buNone/>
            </a:pPr>
            <a:r>
              <a:rPr lang="en-US" altLang="ja-JP" dirty="0" err="1" smtClean="0"/>
              <a:t>Ultrason</a:t>
            </a:r>
            <a:r>
              <a:rPr lang="en-US" altLang="ja-JP" dirty="0" smtClean="0"/>
              <a:t> Imaging </a:t>
            </a:r>
            <a:r>
              <a:rPr lang="en-US" altLang="ja-JP" b="1" dirty="0" smtClean="0"/>
              <a:t>20</a:t>
            </a:r>
            <a:r>
              <a:rPr lang="en-US" altLang="ja-JP" dirty="0" smtClean="0"/>
              <a:t>, 103-112 (1998)</a:t>
            </a:r>
            <a:endParaRPr lang="en-US" altLang="ja-JP" dirty="0"/>
          </a:p>
        </p:txBody>
      </p:sp>
      <p:sp>
        <p:nvSpPr>
          <p:cNvPr id="3" name="タイトル 1"/>
          <p:cNvSpPr txBox="1">
            <a:spLocks/>
          </p:cNvSpPr>
          <p:nvPr/>
        </p:nvSpPr>
        <p:spPr bwMode="auto">
          <a:xfrm>
            <a:off x="228600" y="5105400"/>
            <a:ext cx="11430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r>
              <a:rPr lang="ja-JP" altLang="en-US" sz="2000" b="1" dirty="0" smtClean="0">
                <a:solidFill>
                  <a:schemeClr val="bg1"/>
                </a:solidFill>
              </a:rPr>
              <a:t>概要</a:t>
            </a:r>
            <a:endParaRPr lang="en-US" altLang="ja-JP" sz="2000" b="1" dirty="0" smtClean="0">
              <a:solidFill>
                <a:schemeClr val="bg1"/>
              </a:solidFill>
            </a:endParaRPr>
          </a:p>
        </p:txBody>
      </p:sp>
      <p:sp>
        <p:nvSpPr>
          <p:cNvPr id="4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52400" y="5562600"/>
            <a:ext cx="9577064" cy="1143000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ja-JP" altLang="en-US" sz="2000" b="1" dirty="0" smtClean="0"/>
              <a:t>ファイバーベース干渉計による位相差測定から、超音波センシングを行う。</a:t>
            </a:r>
            <a:endParaRPr lang="en-US" altLang="ja-JP" sz="2000" b="1" dirty="0" smtClean="0"/>
          </a:p>
          <a:p>
            <a:pPr>
              <a:buFont typeface="Wingdings" pitchFamily="2" charset="2"/>
              <a:buChar char="l"/>
            </a:pPr>
            <a:r>
              <a:rPr lang="ja-JP" altLang="en-US" sz="2000" b="1" dirty="0" smtClean="0"/>
              <a:t>医療応用を目指して、小型な超音波センシングプローブを開発</a:t>
            </a:r>
            <a:endParaRPr lang="en-US" altLang="ja-JP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7719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4094" y="228600"/>
            <a:ext cx="8915400" cy="1143000"/>
          </a:xfrm>
        </p:spPr>
        <p:txBody>
          <a:bodyPr/>
          <a:lstStyle/>
          <a:p>
            <a:r>
              <a:rPr kumimoji="1" lang="en-US" altLang="ja-JP" dirty="0" smtClean="0"/>
              <a:t>Principle</a:t>
            </a:r>
            <a:endParaRPr kumimoji="1" lang="ja-JP" altLang="en-US" dirty="0"/>
          </a:p>
        </p:txBody>
      </p:sp>
      <p:pic>
        <p:nvPicPr>
          <p:cNvPr id="5" name="図 4" descr="スクリーンショット（2015-10-13 3.41.42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43000"/>
            <a:ext cx="4696883" cy="533400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762000" y="6488668"/>
            <a:ext cx="3428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Michelson interferometer</a:t>
            </a:r>
            <a:endParaRPr lang="en-US" altLang="ja-JP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図 5" descr="スクリーンショット（2015-10-13 5.23.30）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4572000"/>
            <a:ext cx="4343400" cy="1355988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715000" y="5646003"/>
            <a:ext cx="3384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Laser wavelength</a:t>
            </a:r>
          </a:p>
          <a:p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ΔL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much smaller than </a:t>
            </a:r>
            <a:r>
              <a:rPr lang="en-US" altLang="ja-JP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24400" y="1143000"/>
            <a:ext cx="502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gain and dc offset of the feedback voltage are adjusted to maintain a phase difference of 90° between the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arms. If the light intensity in each arm is 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any small strain 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ΔL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induced by the ultrasonic waves results in a phase change </a:t>
            </a:r>
            <a:r>
              <a:rPr lang="en-US" altLang="ja-JP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Δφ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sensing arm and a change in the light output of the interferometer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ΔI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219200" y="762000"/>
            <a:ext cx="1981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ow-pass filter</a:t>
            </a: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133600" y="1295400"/>
            <a:ext cx="152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5685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4094" y="228600"/>
            <a:ext cx="8915400" cy="1143000"/>
          </a:xfrm>
        </p:spPr>
        <p:txBody>
          <a:bodyPr/>
          <a:lstStyle/>
          <a:p>
            <a:r>
              <a:rPr kumimoji="1" lang="en-US" altLang="ja-JP" dirty="0" smtClean="0"/>
              <a:t>Design of fibe</a:t>
            </a:r>
            <a:r>
              <a:rPr lang="en-US" altLang="ja-JP" dirty="0" smtClean="0"/>
              <a:t>r sensor</a:t>
            </a:r>
            <a:endParaRPr kumimoji="1" lang="ja-JP" altLang="en-US" dirty="0"/>
          </a:p>
        </p:txBody>
      </p:sp>
      <p:pic>
        <p:nvPicPr>
          <p:cNvPr id="8" name="図 7" descr="スクリーンショット（2015-10-13 3.47.12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76400"/>
            <a:ext cx="4219081" cy="4419600"/>
          </a:xfrm>
          <a:prstGeom prst="rect">
            <a:avLst/>
          </a:prstGeom>
        </p:spPr>
      </p:pic>
      <p:pic>
        <p:nvPicPr>
          <p:cNvPr id="9" name="図 8" descr="スクリーンショット（2015-10-13 3.47.29）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057400"/>
            <a:ext cx="4695277" cy="3464558"/>
          </a:xfrm>
          <a:prstGeom prst="rect">
            <a:avLst/>
          </a:prstGeom>
        </p:spPr>
      </p:pic>
      <p:cxnSp>
        <p:nvCxnSpPr>
          <p:cNvPr id="11" name="直線コネクタ 10"/>
          <p:cNvCxnSpPr/>
          <p:nvPr/>
        </p:nvCxnSpPr>
        <p:spPr bwMode="auto">
          <a:xfrm rot="5400000">
            <a:off x="2362994" y="3885406"/>
            <a:ext cx="50292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タイトル 1"/>
          <p:cNvSpPr txBox="1">
            <a:spLocks/>
          </p:cNvSpPr>
          <p:nvPr/>
        </p:nvSpPr>
        <p:spPr bwMode="auto">
          <a:xfrm>
            <a:off x="1371600" y="1219200"/>
            <a:ext cx="2209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r>
              <a:rPr lang="en-US" altLang="ja-JP" sz="2000" b="1" dirty="0" smtClean="0">
                <a:solidFill>
                  <a:schemeClr val="bg1"/>
                </a:solidFill>
              </a:rPr>
              <a:t>First design</a:t>
            </a:r>
            <a:endParaRPr lang="en-US" altLang="ja-JP" sz="2000" b="1" dirty="0" smtClean="0">
              <a:solidFill>
                <a:schemeClr val="bg1"/>
              </a:solidFill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 bwMode="auto">
          <a:xfrm>
            <a:off x="6248400" y="1219200"/>
            <a:ext cx="2209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r>
              <a:rPr lang="en-US" altLang="ja-JP" sz="2000" b="1" dirty="0" smtClean="0">
                <a:solidFill>
                  <a:schemeClr val="bg1"/>
                </a:solidFill>
              </a:rPr>
              <a:t>Second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 design</a:t>
            </a:r>
            <a:endParaRPr lang="en-US" altLang="ja-JP" sz="2000" b="1" dirty="0" smtClean="0">
              <a:solidFill>
                <a:schemeClr val="bg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33400" y="6027003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diameter of the disk needs to be 25mm or larger</a:t>
            </a:r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410200" y="5657672"/>
            <a:ext cx="41148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geometry allows the sensor diameter to be as small as 5mm</a:t>
            </a:r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5685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4094" y="228600"/>
            <a:ext cx="8915400" cy="1143000"/>
          </a:xfrm>
        </p:spPr>
        <p:txBody>
          <a:bodyPr/>
          <a:lstStyle/>
          <a:p>
            <a:r>
              <a:rPr kumimoji="1" lang="en-US" altLang="ja-JP" dirty="0" smtClean="0"/>
              <a:t>Design of fibe</a:t>
            </a:r>
            <a:r>
              <a:rPr lang="en-US" altLang="ja-JP" dirty="0" smtClean="0"/>
              <a:t>r </a:t>
            </a:r>
            <a:r>
              <a:rPr lang="en-US" altLang="ja-JP" dirty="0" err="1" smtClean="0"/>
              <a:t>sensor(Practical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cxnSp>
        <p:nvCxnSpPr>
          <p:cNvPr id="11" name="直線コネクタ 10"/>
          <p:cNvCxnSpPr/>
          <p:nvPr/>
        </p:nvCxnSpPr>
        <p:spPr bwMode="auto">
          <a:xfrm rot="5400000">
            <a:off x="2362994" y="3885406"/>
            <a:ext cx="50292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 bwMode="auto">
          <a:xfrm>
            <a:off x="990600" y="1219200"/>
            <a:ext cx="30480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r>
              <a:rPr lang="en-US" altLang="ja-JP" sz="2000" b="1" dirty="0" smtClean="0">
                <a:solidFill>
                  <a:schemeClr val="bg1"/>
                </a:solidFill>
              </a:rPr>
              <a:t>Practical construction</a:t>
            </a:r>
            <a:endParaRPr lang="en-US" altLang="ja-JP" sz="2000" b="1" dirty="0" smtClean="0">
              <a:solidFill>
                <a:schemeClr val="bg1"/>
              </a:solidFill>
            </a:endParaRPr>
          </a:p>
        </p:txBody>
      </p:sp>
      <p:pic>
        <p:nvPicPr>
          <p:cNvPr id="12" name="図 11" descr="スクリーンショット（2015-10-13 4.42.05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39900"/>
            <a:ext cx="3904228" cy="4203700"/>
          </a:xfrm>
          <a:prstGeom prst="rect">
            <a:avLst/>
          </a:prstGeom>
        </p:spPr>
      </p:pic>
      <p:sp>
        <p:nvSpPr>
          <p:cNvPr id="13" name="タイトル 1"/>
          <p:cNvSpPr txBox="1">
            <a:spLocks/>
          </p:cNvSpPr>
          <p:nvPr/>
        </p:nvSpPr>
        <p:spPr bwMode="auto">
          <a:xfrm>
            <a:off x="5867400" y="1219200"/>
            <a:ext cx="30480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r>
              <a:rPr lang="en-US" altLang="ja-JP" sz="2000" b="1" dirty="0" smtClean="0">
                <a:solidFill>
                  <a:schemeClr val="bg1"/>
                </a:solidFill>
              </a:rPr>
              <a:t>Photograph</a:t>
            </a:r>
            <a:endParaRPr lang="en-US" altLang="ja-JP" sz="2000" b="1" dirty="0" smtClean="0">
              <a:solidFill>
                <a:schemeClr val="bg1"/>
              </a:solidFill>
            </a:endParaRPr>
          </a:p>
        </p:txBody>
      </p:sp>
      <p:pic>
        <p:nvPicPr>
          <p:cNvPr id="18" name="図 17" descr="スクリーンショット（2015-10-13 4.53.10）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739900"/>
            <a:ext cx="4749800" cy="4279900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4876800" y="5867400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ruler below is graduated in 1.5mm</a:t>
            </a: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Sensor  </a:t>
            </a:r>
            <a:r>
              <a:rPr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diametor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13mm</a:t>
            </a:r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5685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60648"/>
            <a:ext cx="9906000" cy="1143000"/>
          </a:xfrm>
        </p:spPr>
        <p:txBody>
          <a:bodyPr/>
          <a:lstStyle/>
          <a:p>
            <a:r>
              <a:rPr kumimoji="1" lang="en-US" altLang="ja-JP" dirty="0" smtClean="0"/>
              <a:t>Experimental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setup and </a:t>
            </a:r>
            <a:r>
              <a:rPr kumimoji="1" lang="en-US" altLang="ja-JP" dirty="0" smtClean="0"/>
              <a:t>result</a:t>
            </a:r>
            <a:endParaRPr kumimoji="1" lang="ja-JP" altLang="en-US" dirty="0"/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 bwMode="auto">
          <a:xfrm>
            <a:off x="4419600" y="7162800"/>
            <a:ext cx="3548844" cy="75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altLang="ja-JP" sz="2000" b="1" dirty="0" smtClean="0"/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0" y="1219200"/>
            <a:ext cx="9906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endParaRPr lang="en-US" altLang="ja-JP" sz="2800" dirty="0" smtClean="0"/>
          </a:p>
          <a:p>
            <a:endParaRPr lang="ja-JP" altLang="en-US" sz="2800" dirty="0"/>
          </a:p>
        </p:txBody>
      </p:sp>
      <p:sp>
        <p:nvSpPr>
          <p:cNvPr id="16" name="タイトル 1"/>
          <p:cNvSpPr txBox="1">
            <a:spLocks/>
          </p:cNvSpPr>
          <p:nvPr/>
        </p:nvSpPr>
        <p:spPr bwMode="auto">
          <a:xfrm>
            <a:off x="381000" y="1371600"/>
            <a:ext cx="3733800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r>
              <a:rPr lang="en-US" altLang="ja-JP" sz="2000" b="1" dirty="0" smtClean="0">
                <a:solidFill>
                  <a:schemeClr val="bg1"/>
                </a:solidFill>
              </a:rPr>
              <a:t>Experimental setup</a:t>
            </a:r>
            <a:endParaRPr lang="en-US" altLang="ja-JP" sz="2000" b="1" dirty="0" smtClean="0">
              <a:solidFill>
                <a:schemeClr val="bg1"/>
              </a:solidFill>
            </a:endParaRPr>
          </a:p>
        </p:txBody>
      </p:sp>
      <p:pic>
        <p:nvPicPr>
          <p:cNvPr id="9" name="図 8" descr="スクリーンショット（2015-10-13 5.01.34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1816"/>
            <a:ext cx="4419600" cy="2379784"/>
          </a:xfrm>
          <a:prstGeom prst="rect">
            <a:avLst/>
          </a:prstGeom>
        </p:spPr>
      </p:pic>
      <p:pic>
        <p:nvPicPr>
          <p:cNvPr id="10" name="図 9" descr="スクリーンショット（2015-10-13 5.02.02）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966" y="1828800"/>
            <a:ext cx="5572034" cy="4432300"/>
          </a:xfrm>
          <a:prstGeom prst="rect">
            <a:avLst/>
          </a:prstGeom>
        </p:spPr>
      </p:pic>
      <p:cxnSp>
        <p:nvCxnSpPr>
          <p:cNvPr id="12" name="直線コネクタ 11"/>
          <p:cNvCxnSpPr/>
          <p:nvPr/>
        </p:nvCxnSpPr>
        <p:spPr bwMode="auto">
          <a:xfrm rot="5400000">
            <a:off x="1867694" y="3961606"/>
            <a:ext cx="50292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タイトル 1"/>
          <p:cNvSpPr txBox="1">
            <a:spLocks/>
          </p:cNvSpPr>
          <p:nvPr/>
        </p:nvSpPr>
        <p:spPr bwMode="auto">
          <a:xfrm>
            <a:off x="4876800" y="1219200"/>
            <a:ext cx="4800600" cy="65252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r>
              <a:rPr lang="en-US" altLang="ja-JP" sz="2000" b="1" dirty="0" smtClean="0">
                <a:solidFill>
                  <a:schemeClr val="bg1"/>
                </a:solidFill>
              </a:rPr>
              <a:t>Sensitivity of the fiber-optic sensors</a:t>
            </a:r>
          </a:p>
          <a:p>
            <a:r>
              <a:rPr lang="en-US" altLang="ja-JP" sz="2000" b="1" dirty="0" smtClean="0">
                <a:solidFill>
                  <a:schemeClr val="bg1"/>
                </a:solidFill>
              </a:rPr>
              <a:t>From 500kHz to 4MHz</a:t>
            </a:r>
            <a:endParaRPr lang="en-US" altLang="ja-JP" sz="2000" b="1" dirty="0" smtClean="0">
              <a:solidFill>
                <a:schemeClr val="bg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572000" y="6065103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◆ The second sensor design with </a:t>
            </a:r>
            <a:r>
              <a:rPr lang="en-US" altLang="ja-JP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plexiglass</a:t>
            </a:r>
            <a:r>
              <a:rPr lang="en-US" altLang="ja-JP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cylinder</a:t>
            </a:r>
          </a:p>
          <a:p>
            <a:r>
              <a:rPr lang="en-US" altLang="ja-JP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▲ The second sensor design with aluminum cone reflector</a:t>
            </a:r>
          </a:p>
          <a:p>
            <a:r>
              <a:rPr lang="en-US" altLang="ja-JP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The first sensor design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8574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徳大スライドテーマ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徳大スライドテーマ</Template>
  <TotalTime>326194</TotalTime>
  <Words>1538</Words>
  <Application>Microsoft Macintosh PowerPoint</Application>
  <PresentationFormat>A4 210x297 mm</PresentationFormat>
  <Paragraphs>203</Paragraphs>
  <Slides>23</Slides>
  <Notes>23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徳大スライドテーマ</vt:lpstr>
      <vt:lpstr>Fiber-Optic Ultrasound Sensor    </vt:lpstr>
      <vt:lpstr>Introduction</vt:lpstr>
      <vt:lpstr>スライド 3</vt:lpstr>
      <vt:lpstr>スライド 4</vt:lpstr>
      <vt:lpstr>スライド 5</vt:lpstr>
      <vt:lpstr>Principle</vt:lpstr>
      <vt:lpstr>Design of fiber sensor</vt:lpstr>
      <vt:lpstr>Design of fiber sensor(Practical)</vt:lpstr>
      <vt:lpstr>Experimental setup and result</vt:lpstr>
      <vt:lpstr>Summary</vt:lpstr>
      <vt:lpstr>スライド 11</vt:lpstr>
      <vt:lpstr>Experimental setup</vt:lpstr>
      <vt:lpstr>Experimental results</vt:lpstr>
      <vt:lpstr>Optoacoustic experimental setup</vt:lpstr>
      <vt:lpstr>Experimental results</vt:lpstr>
      <vt:lpstr>Experimental results</vt:lpstr>
      <vt:lpstr>Summary</vt:lpstr>
      <vt:lpstr>スライド 18</vt:lpstr>
      <vt:lpstr>Principle(pi-phase-shifted FBG)</vt:lpstr>
      <vt:lpstr>Experimental setup</vt:lpstr>
      <vt:lpstr>Reflection spectrum of the grating</vt:lpstr>
      <vt:lpstr>Temporal and spectral responses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オール光ファイバー型 THzスペクトラムアナライザーの開発</dc:title>
  <dc:creator>Owner</dc:creator>
  <cp:lastModifiedBy>yasui</cp:lastModifiedBy>
  <cp:revision>433</cp:revision>
  <cp:lastPrinted>2015-10-12T23:14:35Z</cp:lastPrinted>
  <dcterms:created xsi:type="dcterms:W3CDTF">2015-10-12T09:39:01Z</dcterms:created>
  <dcterms:modified xsi:type="dcterms:W3CDTF">2016-01-30T08:48:19Z</dcterms:modified>
</cp:coreProperties>
</file>