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14" r:id="rId1"/>
    <p:sldMasterId id="2147485755" r:id="rId2"/>
  </p:sldMasterIdLst>
  <p:notesMasterIdLst>
    <p:notesMasterId r:id="rId27"/>
  </p:notesMasterIdLst>
  <p:sldIdLst>
    <p:sldId id="574" r:id="rId3"/>
    <p:sldId id="604" r:id="rId4"/>
    <p:sldId id="606" r:id="rId5"/>
    <p:sldId id="607" r:id="rId6"/>
    <p:sldId id="605" r:id="rId7"/>
    <p:sldId id="602" r:id="rId8"/>
    <p:sldId id="608" r:id="rId9"/>
    <p:sldId id="609" r:id="rId10"/>
    <p:sldId id="610" r:id="rId11"/>
    <p:sldId id="611" r:id="rId12"/>
    <p:sldId id="612" r:id="rId13"/>
    <p:sldId id="613" r:id="rId14"/>
    <p:sldId id="614" r:id="rId15"/>
    <p:sldId id="623" r:id="rId16"/>
    <p:sldId id="616" r:id="rId17"/>
    <p:sldId id="617" r:id="rId18"/>
    <p:sldId id="618" r:id="rId19"/>
    <p:sldId id="620" r:id="rId20"/>
    <p:sldId id="619" r:id="rId21"/>
    <p:sldId id="615" r:id="rId22"/>
    <p:sldId id="621" r:id="rId23"/>
    <p:sldId id="622" r:id="rId24"/>
    <p:sldId id="624" r:id="rId25"/>
    <p:sldId id="625" r:id="rId26"/>
  </p:sldIdLst>
  <p:sldSz cx="9144000" cy="6858000" type="screen4x3"/>
  <p:notesSz cx="6742113" cy="987266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/>
  <p:clrMru>
    <a:srgbClr val="2C800E"/>
    <a:srgbClr val="FF3300"/>
    <a:srgbClr val="FF0066"/>
    <a:srgbClr val="FF0000"/>
    <a:srgbClr val="0000FF"/>
    <a:srgbClr val="FFFF00"/>
    <a:srgbClr val="000000"/>
    <a:srgbClr val="99FF66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57" autoAdjust="0"/>
    <p:restoredTop sz="89278" autoAdjust="0"/>
  </p:normalViewPr>
  <p:slideViewPr>
    <p:cSldViewPr>
      <p:cViewPr>
        <p:scale>
          <a:sx n="121" d="100"/>
          <a:sy n="121" d="100"/>
        </p:scale>
        <p:origin x="-80" y="-1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10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2" tIns="46831" rIns="93662" bIns="46831" numCol="1" anchor="t" anchorCtr="0" compatLnSpc="1">
            <a:prstTxWarp prst="textNoShape">
              <a:avLst/>
            </a:prstTxWarp>
          </a:bodyPr>
          <a:lstStyle>
            <a:lvl1pPr defTabSz="936625" eaLnBrk="1" hangingPunct="1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9525" y="0"/>
            <a:ext cx="29210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2" tIns="46831" rIns="93662" bIns="46831" numCol="1" anchor="t" anchorCtr="0" compatLnSpc="1">
            <a:prstTxWarp prst="textNoShape">
              <a:avLst/>
            </a:prstTxWarp>
          </a:bodyPr>
          <a:lstStyle>
            <a:lvl1pPr algn="r" defTabSz="936625" eaLnBrk="1" hangingPunct="1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75" y="741363"/>
            <a:ext cx="4932363" cy="37004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4688" y="4689475"/>
            <a:ext cx="5392737" cy="444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2" tIns="46831" rIns="93662" bIns="468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7363"/>
            <a:ext cx="292100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2" tIns="46831" rIns="93662" bIns="46831" numCol="1" anchor="b" anchorCtr="0" compatLnSpc="1">
            <a:prstTxWarp prst="textNoShape">
              <a:avLst/>
            </a:prstTxWarp>
          </a:bodyPr>
          <a:lstStyle>
            <a:lvl1pPr defTabSz="936625" eaLnBrk="1" hangingPunct="1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9525" y="9377363"/>
            <a:ext cx="292100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2" tIns="46831" rIns="93662" bIns="46831" numCol="1" anchor="b" anchorCtr="0" compatLnSpc="1">
            <a:prstTxWarp prst="textNoShape">
              <a:avLst/>
            </a:prstTxWarp>
          </a:bodyPr>
          <a:lstStyle>
            <a:lvl1pPr algn="r" defTabSz="936625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17E8A795-9444-054D-BE4B-CCAF5EBFBE1B}" type="slidenum">
              <a:rPr lang="ar-sa"/>
              <a:pPr>
                <a:defRPr/>
              </a:pPr>
              <a:t>‹#›</a:t>
            </a:fld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30304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0A6AD-807A-514A-8716-E092CC402F9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602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FFD65-08DF-1540-906E-ACE26F18720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305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CFAD5-57C5-7843-8721-7B3D7EE9EA7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855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C469ED-5786-C64A-A9F6-1F20A411764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6550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BBEB7-8406-FF48-960B-63E167338A1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3277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9F133-D534-A44F-A682-AE40D779B77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4096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EC1B0-133B-084C-A314-8934D61A2DF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155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32EE2-91F2-714C-AA9B-A11392AB3EF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2784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589024-B80A-7644-86D4-956DCC12F27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4462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5F4E6-FFDB-9740-A298-73439F48A5F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2785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313CF-72CA-5C4A-9A93-53A0417C3B7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426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B6ECA-C63B-9441-9043-2ACCE6F2F01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1114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EG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1DE50-EF69-E14A-BD64-93D7DDE74E0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2870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0038D9-53BA-1E41-BC44-CCF8546787E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4238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D2C05F-18D8-D944-8B10-C248DFA6E81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6747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483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7C7ED-D4B2-3440-86BA-51DD2C4EEFA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905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C983B-F08F-4141-BBB9-B51E744745D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901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FB5A8-609F-214A-B208-FEA1F8D54C3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734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9E929-2584-0D4F-9721-08C530B3588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450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5390B-4F4D-2D45-9FFA-668C361EC64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716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B3E09-4AD7-4C47-9484-4915D48A77A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70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18EB9-4E99-8B44-89C2-12E8D06C9D3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652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EG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8FD310-E49D-8546-B080-DABCE8377F0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465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fld id="{4F675A60-E57B-114C-A9BA-F8350FD72AFC}" type="slidenum">
              <a:rPr lang="ar-sa"/>
              <a:pPr>
                <a:defRPr/>
              </a:pPr>
              <a:t>‹#›</a:t>
            </a:fld>
            <a:endParaRPr lang="en-US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44" r:id="rId1"/>
    <p:sldLayoutId id="2147485745" r:id="rId2"/>
    <p:sldLayoutId id="2147485746" r:id="rId3"/>
    <p:sldLayoutId id="2147485747" r:id="rId4"/>
    <p:sldLayoutId id="2147485748" r:id="rId5"/>
    <p:sldLayoutId id="2147485749" r:id="rId6"/>
    <p:sldLayoutId id="2147485750" r:id="rId7"/>
    <p:sldLayoutId id="2147485751" r:id="rId8"/>
    <p:sldLayoutId id="2147485752" r:id="rId9"/>
    <p:sldLayoutId id="2147485753" r:id="rId10"/>
    <p:sldLayoutId id="2147485754" r:id="rId11"/>
  </p:sldLayoutIdLst>
  <p:hf hdr="0" ftr="0" dt="0"/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fld id="{25B278C3-4E58-CE4C-9F03-A29886961D9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245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56" r:id="rId1"/>
    <p:sldLayoutId id="2147485757" r:id="rId2"/>
    <p:sldLayoutId id="2147485758" r:id="rId3"/>
    <p:sldLayoutId id="2147485759" r:id="rId4"/>
    <p:sldLayoutId id="2147485760" r:id="rId5"/>
    <p:sldLayoutId id="2147485761" r:id="rId6"/>
    <p:sldLayoutId id="2147485762" r:id="rId7"/>
    <p:sldLayoutId id="2147485763" r:id="rId8"/>
    <p:sldLayoutId id="2147485764" r:id="rId9"/>
    <p:sldLayoutId id="2147485765" r:id="rId10"/>
    <p:sldLayoutId id="2147485766" r:id="rId11"/>
    <p:sldLayoutId id="2147485767" r:id="rId12"/>
  </p:sldLayoutIdLst>
  <p:hf hdr="0" ftr="0" dt="0"/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31.png"/><Relationship Id="rId9" Type="http://schemas.openxmlformats.org/officeDocument/2006/relationships/image" Target="../media/image32.png"/><Relationship Id="rId10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2.png"/><Relationship Id="rId3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4.png"/><Relationship Id="rId3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8.png"/><Relationship Id="rId1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16.png"/><Relationship Id="rId10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1007604" y="440668"/>
            <a:ext cx="7200800" cy="646986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348FA6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Helvetica"/>
                <a:cs typeface="Helvetica"/>
              </a:rPr>
              <a:t>Titles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elvetica"/>
              <a:ea typeface="Helvetica"/>
              <a:cs typeface="Helvetica"/>
            </a:endParaRPr>
          </a:p>
        </p:txBody>
      </p:sp>
      <p:sp>
        <p:nvSpPr>
          <p:cNvPr id="13" name="AutoShape 3"/>
          <p:cNvSpPr>
            <a:spLocks noChangeArrowheads="1"/>
          </p:cNvSpPr>
          <p:nvPr/>
        </p:nvSpPr>
        <p:spPr bwMode="auto">
          <a:xfrm>
            <a:off x="143508" y="5877272"/>
            <a:ext cx="8868840" cy="64698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1A7287"/>
              </a:gs>
              <a:gs pos="80000">
                <a:srgbClr val="2696B2"/>
              </a:gs>
              <a:gs pos="100000">
                <a:srgbClr val="2398B5"/>
              </a:gs>
            </a:gsLst>
            <a:lin ang="16200000"/>
          </a:gradFill>
          <a:ln w="9525">
            <a:solidFill>
              <a:srgbClr val="348FA6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Helvetica"/>
                <a:cs typeface="Helvetica"/>
              </a:rPr>
              <a:t>D.G.Abdelsalam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elvetica"/>
              <a:ea typeface="Helvetica"/>
              <a:cs typeface="Helvetica"/>
            </a:endParaRPr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4319972" y="5193196"/>
            <a:ext cx="792088" cy="646986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348FA6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Helvetica"/>
                <a:cs typeface="Helvetica"/>
              </a:rPr>
              <a:t>By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elvetica"/>
              <a:ea typeface="Helvetica"/>
              <a:cs typeface="Helvetic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86400" y="53594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76300" y="2514599"/>
            <a:ext cx="412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u"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AutoShape 3"/>
          <p:cNvSpPr>
            <a:spLocks noChangeArrowheads="1"/>
          </p:cNvSpPr>
          <p:nvPr/>
        </p:nvSpPr>
        <p:spPr bwMode="auto">
          <a:xfrm>
            <a:off x="143000" y="1268760"/>
            <a:ext cx="8785484" cy="98750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1A7287"/>
              </a:gs>
              <a:gs pos="80000">
                <a:srgbClr val="2696B2"/>
              </a:gs>
              <a:gs pos="100000">
                <a:srgbClr val="2398B5"/>
              </a:gs>
            </a:gsLst>
            <a:lin ang="16200000"/>
          </a:gradFill>
          <a:ln w="9525">
            <a:solidFill>
              <a:srgbClr val="348FA6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Helvetica"/>
                <a:cs typeface="Helvetica"/>
              </a:rPr>
              <a:t>1- High-precision microscopic phase imaging without phase unwrapping for cancer cell identification, OL (2013)</a:t>
            </a:r>
            <a:endParaRPr lang="en-US" sz="2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elvetica"/>
              <a:ea typeface="Helvetica"/>
              <a:cs typeface="Helvetica"/>
            </a:endParaRPr>
          </a:p>
        </p:txBody>
      </p:sp>
      <p:sp>
        <p:nvSpPr>
          <p:cNvPr id="18" name="AutoShape 3"/>
          <p:cNvSpPr>
            <a:spLocks noChangeArrowheads="1"/>
          </p:cNvSpPr>
          <p:nvPr/>
        </p:nvSpPr>
        <p:spPr bwMode="auto">
          <a:xfrm>
            <a:off x="143000" y="2600908"/>
            <a:ext cx="8785484" cy="98750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1A7287"/>
              </a:gs>
              <a:gs pos="80000">
                <a:srgbClr val="2696B2"/>
              </a:gs>
              <a:gs pos="100000">
                <a:srgbClr val="2398B5"/>
              </a:gs>
            </a:gsLst>
            <a:lin ang="16200000"/>
          </a:gradFill>
          <a:ln w="9525">
            <a:solidFill>
              <a:srgbClr val="348FA6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Helvetica"/>
                <a:cs typeface="Helvetica"/>
              </a:rPr>
              <a:t>2</a:t>
            </a:r>
            <a:r>
              <a:rPr lang="en-US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Helvetica"/>
                <a:cs typeface="Helvetica"/>
              </a:rPr>
              <a:t>- Label-free imaging of intracellular motility by low-coherent quantitative phase microscopy, OE (2011)</a:t>
            </a:r>
            <a:endParaRPr lang="en-US" sz="2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elvetica"/>
              <a:ea typeface="Helvetica"/>
              <a:cs typeface="Helvetica"/>
            </a:endParaRPr>
          </a:p>
        </p:txBody>
      </p:sp>
      <p:sp>
        <p:nvSpPr>
          <p:cNvPr id="20" name="AutoShape 3"/>
          <p:cNvSpPr>
            <a:spLocks noChangeArrowheads="1"/>
          </p:cNvSpPr>
          <p:nvPr/>
        </p:nvSpPr>
        <p:spPr bwMode="auto">
          <a:xfrm>
            <a:off x="143000" y="3897052"/>
            <a:ext cx="8785484" cy="98750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1A7287"/>
              </a:gs>
              <a:gs pos="80000">
                <a:srgbClr val="2696B2"/>
              </a:gs>
              <a:gs pos="100000">
                <a:srgbClr val="2398B5"/>
              </a:gs>
            </a:gsLst>
            <a:lin ang="16200000"/>
          </a:gradFill>
          <a:ln w="9525">
            <a:solidFill>
              <a:srgbClr val="348FA6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Helvetica"/>
                <a:cs typeface="Helvetica"/>
              </a:rPr>
              <a:t>3- Wide-field optical detection of nanoparticles using on-chip microscopy and self-assembled nanolenses, Nature (2013)</a:t>
            </a:r>
            <a:endParaRPr lang="en-US" sz="2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elvetica"/>
              <a:ea typeface="Helvetica"/>
              <a:cs typeface="Helvetic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30900" y="54737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71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86400" y="53594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76300" y="2514599"/>
            <a:ext cx="412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u"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30900" y="54737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5" name="AutoShape 3"/>
          <p:cNvSpPr>
            <a:spLocks noChangeArrowheads="1"/>
          </p:cNvSpPr>
          <p:nvPr/>
        </p:nvSpPr>
        <p:spPr bwMode="auto">
          <a:xfrm>
            <a:off x="827584" y="152636"/>
            <a:ext cx="7668852" cy="510778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348FA6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Helvetica"/>
                <a:cs typeface="Helvetica"/>
              </a:rPr>
              <a:t>Method, similar to OL , phase shifting 7 frame algorithm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elvetica"/>
              <a:ea typeface="Helvetica"/>
              <a:cs typeface="Helvetica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09" y="1016732"/>
            <a:ext cx="5220580" cy="2823983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3095836" y="2852936"/>
            <a:ext cx="0" cy="136815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915816" y="2636912"/>
            <a:ext cx="0" cy="158417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835696" y="3897052"/>
            <a:ext cx="954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327 nm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843808" y="4221088"/>
            <a:ext cx="36004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3311860" y="1736812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447764" y="1736812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239852" y="1160748"/>
            <a:ext cx="1871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FWHM =930 nm</a:t>
            </a:r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4068" y="944724"/>
            <a:ext cx="3672408" cy="2376264"/>
          </a:xfrm>
          <a:prstGeom prst="rect">
            <a:avLst/>
          </a:prstGeom>
        </p:spPr>
      </p:pic>
      <p:cxnSp>
        <p:nvCxnSpPr>
          <p:cNvPr id="25" name="Straight Connector 24"/>
          <p:cNvCxnSpPr/>
          <p:nvPr/>
        </p:nvCxnSpPr>
        <p:spPr>
          <a:xfrm>
            <a:off x="8136396" y="1376772"/>
            <a:ext cx="0" cy="75608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868144" y="1376772"/>
            <a:ext cx="0" cy="75608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5868144" y="1376772"/>
            <a:ext cx="2268252" cy="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8" name="Pictur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4128" y="980728"/>
            <a:ext cx="393700" cy="3048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6356" y="944724"/>
            <a:ext cx="203200" cy="304800"/>
          </a:xfrm>
          <a:prstGeom prst="rect">
            <a:avLst/>
          </a:prstGeom>
        </p:spPr>
      </p:pic>
      <p:cxnSp>
        <p:nvCxnSpPr>
          <p:cNvPr id="30" name="Straight Arrow Connector 29"/>
          <p:cNvCxnSpPr>
            <a:stCxn id="28" idx="3"/>
          </p:cNvCxnSpPr>
          <p:nvPr/>
        </p:nvCxnSpPr>
        <p:spPr>
          <a:xfrm flipV="1">
            <a:off x="6117828" y="1124744"/>
            <a:ext cx="1658528" cy="83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588224" y="1412776"/>
            <a:ext cx="0" cy="936104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2" name="Picture 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2200" y="2816932"/>
            <a:ext cx="533400" cy="330200"/>
          </a:xfrm>
          <a:prstGeom prst="rect">
            <a:avLst/>
          </a:prstGeom>
        </p:spPr>
      </p:pic>
      <p:cxnSp>
        <p:nvCxnSpPr>
          <p:cNvPr id="33" name="Straight Arrow Connector 32"/>
          <p:cNvCxnSpPr/>
          <p:nvPr/>
        </p:nvCxnSpPr>
        <p:spPr>
          <a:xfrm>
            <a:off x="6588224" y="2861321"/>
            <a:ext cx="126014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6444208" y="2240868"/>
            <a:ext cx="252028" cy="216024"/>
          </a:xfrm>
          <a:prstGeom prst="ellipse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56376" y="2636912"/>
            <a:ext cx="330200" cy="304800"/>
          </a:xfrm>
          <a:prstGeom prst="rect">
            <a:avLst/>
          </a:prstGeom>
        </p:spPr>
      </p:pic>
      <p:sp>
        <p:nvSpPr>
          <p:cNvPr id="37" name="Oval 36"/>
          <p:cNvSpPr/>
          <p:nvPr/>
        </p:nvSpPr>
        <p:spPr>
          <a:xfrm>
            <a:off x="7668344" y="2456892"/>
            <a:ext cx="864096" cy="756084"/>
          </a:xfrm>
          <a:prstGeom prst="ellipse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  <a:alpha val="0"/>
                </a:schemeClr>
              </a:gs>
              <a:gs pos="35000">
                <a:schemeClr val="accent6">
                  <a:tint val="37000"/>
                  <a:satMod val="300000"/>
                  <a:alpha val="0"/>
                </a:schemeClr>
              </a:gs>
              <a:gs pos="100000">
                <a:schemeClr val="accent6">
                  <a:tint val="15000"/>
                  <a:satMod val="350000"/>
                  <a:alpha val="0"/>
                </a:schemeClr>
              </a:gs>
            </a:gsLst>
            <a:lin ang="16200000" scaled="1"/>
            <a:tileRect/>
          </a:gradFill>
          <a:ln w="38100" cmpd="sng">
            <a:solidFill>
              <a:srgbClr val="FF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088" y="4221088"/>
            <a:ext cx="3672408" cy="2376264"/>
          </a:xfrm>
          <a:prstGeom prst="rect">
            <a:avLst/>
          </a:prstGeom>
        </p:spPr>
      </p:pic>
      <p:cxnSp>
        <p:nvCxnSpPr>
          <p:cNvPr id="39" name="Straight Connector 38"/>
          <p:cNvCxnSpPr/>
          <p:nvPr/>
        </p:nvCxnSpPr>
        <p:spPr>
          <a:xfrm>
            <a:off x="8316416" y="4653136"/>
            <a:ext cx="0" cy="75608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6048164" y="4653136"/>
            <a:ext cx="0" cy="75608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6048164" y="4653136"/>
            <a:ext cx="2268252" cy="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3" name="Picture 4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56376" y="4221088"/>
            <a:ext cx="203200" cy="304800"/>
          </a:xfrm>
          <a:prstGeom prst="rect">
            <a:avLst/>
          </a:prstGeom>
        </p:spPr>
      </p:pic>
      <p:cxnSp>
        <p:nvCxnSpPr>
          <p:cNvPr id="44" name="Straight Arrow Connector 43"/>
          <p:cNvCxnSpPr>
            <a:stCxn id="51" idx="3"/>
          </p:cNvCxnSpPr>
          <p:nvPr/>
        </p:nvCxnSpPr>
        <p:spPr>
          <a:xfrm flipV="1">
            <a:off x="6268441" y="4401109"/>
            <a:ext cx="161592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6660232" y="4689140"/>
            <a:ext cx="0" cy="756084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6768244" y="6137685"/>
            <a:ext cx="126014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Oval 47"/>
          <p:cNvSpPr/>
          <p:nvPr/>
        </p:nvSpPr>
        <p:spPr>
          <a:xfrm>
            <a:off x="6552220" y="5301208"/>
            <a:ext cx="252028" cy="216024"/>
          </a:xfrm>
          <a:prstGeom prst="ellipse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7848364" y="5733256"/>
            <a:ext cx="864096" cy="756084"/>
          </a:xfrm>
          <a:prstGeom prst="ellipse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  <a:alpha val="0"/>
                </a:schemeClr>
              </a:gs>
              <a:gs pos="35000">
                <a:schemeClr val="accent6">
                  <a:tint val="37000"/>
                  <a:satMod val="300000"/>
                  <a:alpha val="0"/>
                </a:schemeClr>
              </a:gs>
              <a:gs pos="100000">
                <a:schemeClr val="accent6">
                  <a:tint val="15000"/>
                  <a:satMod val="350000"/>
                  <a:alpha val="0"/>
                </a:schemeClr>
              </a:gs>
            </a:gsLst>
            <a:lin ang="16200000" scaled="1"/>
            <a:tileRect/>
          </a:gradFill>
          <a:ln w="38100" cmpd="sng">
            <a:solidFill>
              <a:srgbClr val="FF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72400" y="5949280"/>
            <a:ext cx="330200" cy="304800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5796136" y="4257092"/>
            <a:ext cx="472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2π</a:t>
            </a:r>
            <a:endParaRPr lang="en-US" dirty="0"/>
          </a:p>
        </p:txBody>
      </p:sp>
      <p:cxnSp>
        <p:nvCxnSpPr>
          <p:cNvPr id="55" name="Straight Connector 54"/>
          <p:cNvCxnSpPr/>
          <p:nvPr/>
        </p:nvCxnSpPr>
        <p:spPr>
          <a:xfrm>
            <a:off x="7128284" y="4653136"/>
            <a:ext cx="36004" cy="144016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Oval 55"/>
          <p:cNvSpPr/>
          <p:nvPr/>
        </p:nvSpPr>
        <p:spPr>
          <a:xfrm>
            <a:off x="7056276" y="5949280"/>
            <a:ext cx="252028" cy="216024"/>
          </a:xfrm>
          <a:prstGeom prst="ellipse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Connector 57"/>
          <p:cNvCxnSpPr>
            <a:endCxn id="59" idx="4"/>
          </p:cNvCxnSpPr>
          <p:nvPr/>
        </p:nvCxnSpPr>
        <p:spPr>
          <a:xfrm>
            <a:off x="7740352" y="4617132"/>
            <a:ext cx="18002" cy="936104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Oval 58"/>
          <p:cNvSpPr/>
          <p:nvPr/>
        </p:nvSpPr>
        <p:spPr>
          <a:xfrm>
            <a:off x="7632340" y="5337212"/>
            <a:ext cx="252028" cy="216024"/>
          </a:xfrm>
          <a:prstGeom prst="ellipse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Elbow Connector 67"/>
          <p:cNvCxnSpPr>
            <a:endCxn id="10" idx="2"/>
          </p:cNvCxnSpPr>
          <p:nvPr/>
        </p:nvCxnSpPr>
        <p:spPr>
          <a:xfrm rot="10800000">
            <a:off x="2312994" y="4266384"/>
            <a:ext cx="3375130" cy="170728"/>
          </a:xfrm>
          <a:prstGeom prst="bentConnector2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6624228" y="3248980"/>
            <a:ext cx="1035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OL work</a:t>
            </a:r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6696236" y="3969060"/>
            <a:ext cx="1069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OE work</a:t>
            </a:r>
            <a:endParaRPr lang="en-US" dirty="0"/>
          </a:p>
        </p:txBody>
      </p:sp>
      <p:pic>
        <p:nvPicPr>
          <p:cNvPr id="71" name="Picture 7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7524" y="4797152"/>
            <a:ext cx="5029200" cy="546100"/>
          </a:xfrm>
          <a:prstGeom prst="rect">
            <a:avLst/>
          </a:prstGeom>
        </p:spPr>
      </p:pic>
      <p:sp>
        <p:nvSpPr>
          <p:cNvPr id="72" name="TextBox 71"/>
          <p:cNvSpPr txBox="1"/>
          <p:nvPr/>
        </p:nvSpPr>
        <p:spPr>
          <a:xfrm>
            <a:off x="143508" y="4365104"/>
            <a:ext cx="2083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Seven raw images</a:t>
            </a:r>
            <a:endParaRPr lang="en-US" dirty="0"/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3508" y="6057292"/>
            <a:ext cx="6084676" cy="562992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36196" y="5913276"/>
            <a:ext cx="475253" cy="432048"/>
          </a:xfrm>
          <a:prstGeom prst="rect">
            <a:avLst/>
          </a:prstGeom>
        </p:spPr>
      </p:pic>
      <p:sp>
        <p:nvSpPr>
          <p:cNvPr id="75" name="TextBox 74"/>
          <p:cNvSpPr txBox="1"/>
          <p:nvPr/>
        </p:nvSpPr>
        <p:spPr>
          <a:xfrm>
            <a:off x="2483768" y="5481228"/>
            <a:ext cx="3045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Optical Coherence Function</a:t>
            </a:r>
            <a:endParaRPr lang="en-US" dirty="0"/>
          </a:p>
        </p:txBody>
      </p:sp>
      <p:cxnSp>
        <p:nvCxnSpPr>
          <p:cNvPr id="77" name="Curved Connector 76"/>
          <p:cNvCxnSpPr>
            <a:stCxn id="75" idx="3"/>
          </p:cNvCxnSpPr>
          <p:nvPr/>
        </p:nvCxnSpPr>
        <p:spPr>
          <a:xfrm>
            <a:off x="5529719" y="5665894"/>
            <a:ext cx="50393" cy="535414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0" y="5445224"/>
            <a:ext cx="2490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Optical path difference</a:t>
            </a:r>
            <a:endParaRPr lang="en-US" dirty="0"/>
          </a:p>
        </p:txBody>
      </p:sp>
      <p:cxnSp>
        <p:nvCxnSpPr>
          <p:cNvPr id="80" name="Straight Arrow Connector 79"/>
          <p:cNvCxnSpPr/>
          <p:nvPr/>
        </p:nvCxnSpPr>
        <p:spPr>
          <a:xfrm>
            <a:off x="2231740" y="5769260"/>
            <a:ext cx="3600400" cy="6120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1295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utoShape 3"/>
          <p:cNvSpPr>
            <a:spLocks noChangeArrowheads="1"/>
          </p:cNvSpPr>
          <p:nvPr/>
        </p:nvSpPr>
        <p:spPr bwMode="auto">
          <a:xfrm>
            <a:off x="827584" y="116632"/>
            <a:ext cx="7668852" cy="646986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348FA6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Helvetica"/>
                <a:cs typeface="Helvetica"/>
              </a:rPr>
              <a:t>Results: human breast cancer cells (living)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elvetica"/>
              <a:ea typeface="Helvetica"/>
              <a:cs typeface="Helvetic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68" y="1084820"/>
            <a:ext cx="2520280" cy="4766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2517" y="800708"/>
            <a:ext cx="8961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 quantify the phase fluctuation, the authors used mean squared displacement (MSD)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516" y="1088740"/>
            <a:ext cx="828092" cy="3922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516" y="1520788"/>
            <a:ext cx="8712968" cy="5174802"/>
          </a:xfrm>
          <a:prstGeom prst="rect">
            <a:avLst/>
          </a:prstGeom>
        </p:spPr>
      </p:pic>
      <p:sp>
        <p:nvSpPr>
          <p:cNvPr id="60" name="AutoShape 3"/>
          <p:cNvSpPr>
            <a:spLocks noChangeArrowheads="1"/>
          </p:cNvSpPr>
          <p:nvPr/>
        </p:nvSpPr>
        <p:spPr bwMode="auto">
          <a:xfrm>
            <a:off x="1655676" y="1592796"/>
            <a:ext cx="1728192" cy="510778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348FA6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Helvetica"/>
                <a:cs typeface="Helvetica"/>
              </a:rPr>
              <a:t>Amplitude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elvetica"/>
              <a:ea typeface="Helvetica"/>
              <a:cs typeface="Helvetica"/>
            </a:endParaRPr>
          </a:p>
        </p:txBody>
      </p:sp>
      <p:sp>
        <p:nvSpPr>
          <p:cNvPr id="61" name="AutoShape 3"/>
          <p:cNvSpPr>
            <a:spLocks noChangeArrowheads="1"/>
          </p:cNvSpPr>
          <p:nvPr/>
        </p:nvSpPr>
        <p:spPr bwMode="auto">
          <a:xfrm>
            <a:off x="7308304" y="1592796"/>
            <a:ext cx="576064" cy="510778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348FA6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Helvetica"/>
                <a:cs typeface="Helvetica"/>
              </a:rPr>
              <a:t>f1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elvetica"/>
              <a:ea typeface="Helvetica"/>
              <a:cs typeface="Helvetica"/>
            </a:endParaRPr>
          </a:p>
        </p:txBody>
      </p:sp>
      <p:sp>
        <p:nvSpPr>
          <p:cNvPr id="62" name="AutoShape 3"/>
          <p:cNvSpPr>
            <a:spLocks noChangeArrowheads="1"/>
          </p:cNvSpPr>
          <p:nvPr/>
        </p:nvSpPr>
        <p:spPr bwMode="auto">
          <a:xfrm>
            <a:off x="2699792" y="4293096"/>
            <a:ext cx="540060" cy="510778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348FA6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Helvetica"/>
                <a:cs typeface="Helvetica"/>
              </a:rPr>
              <a:t>f2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elvetica"/>
              <a:ea typeface="Helvetica"/>
              <a:cs typeface="Helvetica"/>
            </a:endParaRPr>
          </a:p>
        </p:txBody>
      </p:sp>
      <p:sp>
        <p:nvSpPr>
          <p:cNvPr id="63" name="AutoShape 3"/>
          <p:cNvSpPr>
            <a:spLocks noChangeArrowheads="1"/>
          </p:cNvSpPr>
          <p:nvPr/>
        </p:nvSpPr>
        <p:spPr bwMode="auto">
          <a:xfrm>
            <a:off x="7344308" y="4293096"/>
            <a:ext cx="540060" cy="510778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348FA6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Helvetica"/>
                <a:cs typeface="Helvetica"/>
              </a:rPr>
              <a:t>f3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elvetica"/>
              <a:ea typeface="Helvetica"/>
              <a:cs typeface="Helvetica"/>
            </a:endParaRPr>
          </a:p>
        </p:txBody>
      </p:sp>
      <p:sp>
        <p:nvSpPr>
          <p:cNvPr id="64" name="AutoShape 3"/>
          <p:cNvSpPr>
            <a:spLocks noChangeArrowheads="1"/>
          </p:cNvSpPr>
          <p:nvPr/>
        </p:nvSpPr>
        <p:spPr bwMode="auto">
          <a:xfrm>
            <a:off x="4499992" y="1520788"/>
            <a:ext cx="2736304" cy="510778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348FA6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Helvetica"/>
                <a:cs typeface="Helvetica"/>
              </a:rPr>
              <a:t>Cytoplasmic region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elvetica"/>
              <a:ea typeface="Helvetica"/>
              <a:cs typeface="Helvetica"/>
            </a:endParaRPr>
          </a:p>
        </p:txBody>
      </p:sp>
      <p:cxnSp>
        <p:nvCxnSpPr>
          <p:cNvPr id="16" name="Curved Connector 15"/>
          <p:cNvCxnSpPr/>
          <p:nvPr/>
        </p:nvCxnSpPr>
        <p:spPr>
          <a:xfrm>
            <a:off x="5436096" y="2060848"/>
            <a:ext cx="576064" cy="396044"/>
          </a:xfrm>
          <a:prstGeom prst="curvedConnector3">
            <a:avLst/>
          </a:prstGeom>
          <a:ln w="381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AutoShape 3"/>
          <p:cNvSpPr>
            <a:spLocks noChangeArrowheads="1"/>
          </p:cNvSpPr>
          <p:nvPr/>
        </p:nvSpPr>
        <p:spPr bwMode="auto">
          <a:xfrm>
            <a:off x="3743908" y="2564904"/>
            <a:ext cx="1620180" cy="919401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348FA6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Helvetica"/>
                <a:cs typeface="Helvetica"/>
              </a:rPr>
              <a:t>Plasma membrane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elvetica"/>
              <a:ea typeface="Helvetica"/>
              <a:cs typeface="Helvetica"/>
            </a:endParaRPr>
          </a:p>
        </p:txBody>
      </p:sp>
      <p:cxnSp>
        <p:nvCxnSpPr>
          <p:cNvPr id="66" name="Curved Connector 65"/>
          <p:cNvCxnSpPr>
            <a:stCxn id="65" idx="3"/>
          </p:cNvCxnSpPr>
          <p:nvPr/>
        </p:nvCxnSpPr>
        <p:spPr>
          <a:xfrm flipV="1">
            <a:off x="5364088" y="2708920"/>
            <a:ext cx="216024" cy="315685"/>
          </a:xfrm>
          <a:prstGeom prst="curvedConnector2">
            <a:avLst/>
          </a:prstGeom>
          <a:ln w="381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5256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utoShape 3"/>
          <p:cNvSpPr>
            <a:spLocks noChangeArrowheads="1"/>
          </p:cNvSpPr>
          <p:nvPr/>
        </p:nvSpPr>
        <p:spPr bwMode="auto">
          <a:xfrm>
            <a:off x="827584" y="116632"/>
            <a:ext cx="7668852" cy="646986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348FA6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Helvetica"/>
                <a:cs typeface="Helvetica"/>
              </a:rPr>
              <a:t>Results: human breast cancer cells (dead)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elvetica"/>
              <a:ea typeface="Helvetica"/>
              <a:cs typeface="Helvetic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517" y="800708"/>
            <a:ext cx="8524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samples were fixed with 2% paraformaldehyde, after treatment, the cells died.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160748"/>
            <a:ext cx="8856984" cy="5692936"/>
          </a:xfrm>
          <a:prstGeom prst="rect">
            <a:avLst/>
          </a:prstGeom>
        </p:spPr>
      </p:pic>
      <p:sp>
        <p:nvSpPr>
          <p:cNvPr id="17" name="AutoShape 3"/>
          <p:cNvSpPr>
            <a:spLocks noChangeArrowheads="1"/>
          </p:cNvSpPr>
          <p:nvPr/>
        </p:nvSpPr>
        <p:spPr bwMode="auto">
          <a:xfrm>
            <a:off x="1727684" y="1232756"/>
            <a:ext cx="1728192" cy="510778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348FA6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Helvetica"/>
                <a:cs typeface="Helvetica"/>
              </a:rPr>
              <a:t>Amplitude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elvetica"/>
              <a:ea typeface="Helvetica"/>
              <a:cs typeface="Helvetica"/>
            </a:endParaRPr>
          </a:p>
        </p:txBody>
      </p:sp>
      <p:sp>
        <p:nvSpPr>
          <p:cNvPr id="18" name="AutoShape 3"/>
          <p:cNvSpPr>
            <a:spLocks noChangeArrowheads="1"/>
          </p:cNvSpPr>
          <p:nvPr/>
        </p:nvSpPr>
        <p:spPr bwMode="auto">
          <a:xfrm>
            <a:off x="7380312" y="1232756"/>
            <a:ext cx="576064" cy="510778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348FA6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Helvetica"/>
                <a:cs typeface="Helvetica"/>
              </a:rPr>
              <a:t>f1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elvetica"/>
              <a:ea typeface="Helvetica"/>
              <a:cs typeface="Helvetica"/>
            </a:endParaRPr>
          </a:p>
        </p:txBody>
      </p:sp>
      <p:sp>
        <p:nvSpPr>
          <p:cNvPr id="19" name="AutoShape 3"/>
          <p:cNvSpPr>
            <a:spLocks noChangeArrowheads="1"/>
          </p:cNvSpPr>
          <p:nvPr/>
        </p:nvSpPr>
        <p:spPr bwMode="auto">
          <a:xfrm>
            <a:off x="2807804" y="4185084"/>
            <a:ext cx="576064" cy="510778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348FA6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Helvetica"/>
                <a:cs typeface="Helvetica"/>
              </a:rPr>
              <a:t>f2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elvetica"/>
              <a:ea typeface="Helvetica"/>
              <a:cs typeface="Helvetica"/>
            </a:endParaRPr>
          </a:p>
        </p:txBody>
      </p:sp>
      <p:sp>
        <p:nvSpPr>
          <p:cNvPr id="20" name="AutoShape 3"/>
          <p:cNvSpPr>
            <a:spLocks noChangeArrowheads="1"/>
          </p:cNvSpPr>
          <p:nvPr/>
        </p:nvSpPr>
        <p:spPr bwMode="auto">
          <a:xfrm>
            <a:off x="7380312" y="4185084"/>
            <a:ext cx="576064" cy="510778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348FA6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Helvetica"/>
                <a:cs typeface="Helvetica"/>
              </a:rPr>
              <a:t>f3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elvetica"/>
              <a:ea typeface="Helvetica"/>
              <a:cs typeface="Helvetica"/>
            </a:endParaRPr>
          </a:p>
        </p:txBody>
      </p:sp>
      <p:sp>
        <p:nvSpPr>
          <p:cNvPr id="21" name="AutoShape 3"/>
          <p:cNvSpPr>
            <a:spLocks noChangeArrowheads="1"/>
          </p:cNvSpPr>
          <p:nvPr/>
        </p:nvSpPr>
        <p:spPr bwMode="auto">
          <a:xfrm>
            <a:off x="4463988" y="1196752"/>
            <a:ext cx="2736304" cy="510778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348FA6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Helvetica"/>
                <a:cs typeface="Helvetica"/>
              </a:rPr>
              <a:t>Cytoplasmic region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elvetica"/>
              <a:ea typeface="Helvetica"/>
              <a:cs typeface="Helvetica"/>
            </a:endParaRPr>
          </a:p>
        </p:txBody>
      </p:sp>
      <p:cxnSp>
        <p:nvCxnSpPr>
          <p:cNvPr id="22" name="Curved Connector 21"/>
          <p:cNvCxnSpPr/>
          <p:nvPr/>
        </p:nvCxnSpPr>
        <p:spPr>
          <a:xfrm>
            <a:off x="5400092" y="1736812"/>
            <a:ext cx="576064" cy="396044"/>
          </a:xfrm>
          <a:prstGeom prst="curvedConnector3">
            <a:avLst/>
          </a:prstGeom>
          <a:ln w="381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AutoShape 3"/>
          <p:cNvSpPr>
            <a:spLocks noChangeArrowheads="1"/>
          </p:cNvSpPr>
          <p:nvPr/>
        </p:nvSpPr>
        <p:spPr bwMode="auto">
          <a:xfrm>
            <a:off x="3707904" y="2240868"/>
            <a:ext cx="1620180" cy="919401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348FA6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Helvetica"/>
                <a:cs typeface="Helvetica"/>
              </a:rPr>
              <a:t>Plasma membrane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elvetica"/>
              <a:ea typeface="Helvetica"/>
              <a:cs typeface="Helvetica"/>
            </a:endParaRPr>
          </a:p>
        </p:txBody>
      </p:sp>
      <p:cxnSp>
        <p:nvCxnSpPr>
          <p:cNvPr id="24" name="Curved Connector 23"/>
          <p:cNvCxnSpPr>
            <a:stCxn id="23" idx="3"/>
          </p:cNvCxnSpPr>
          <p:nvPr/>
        </p:nvCxnSpPr>
        <p:spPr>
          <a:xfrm flipV="1">
            <a:off x="5328084" y="2384884"/>
            <a:ext cx="216024" cy="315685"/>
          </a:xfrm>
          <a:prstGeom prst="curvedConnector2">
            <a:avLst/>
          </a:prstGeom>
          <a:ln w="381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5470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utoShape 3"/>
          <p:cNvSpPr>
            <a:spLocks noChangeArrowheads="1"/>
          </p:cNvSpPr>
          <p:nvPr/>
        </p:nvSpPr>
        <p:spPr bwMode="auto">
          <a:xfrm>
            <a:off x="827584" y="116632"/>
            <a:ext cx="7668852" cy="646986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348FA6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Helvetica"/>
                <a:cs typeface="Helvetica"/>
              </a:rPr>
              <a:t>To see the nuclear membrane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elvetica"/>
              <a:ea typeface="Helvetica"/>
              <a:cs typeface="Helvetic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517" y="800708"/>
            <a:ext cx="8709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 analyze the intracellular structure in detail. The authors captured the phase-fluctuation image at different heights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3114" y="1232756"/>
            <a:ext cx="4670886" cy="348830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4228" y="4653136"/>
            <a:ext cx="2380072" cy="207392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6948264" y="6093296"/>
            <a:ext cx="16201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6984268" y="6165304"/>
            <a:ext cx="16201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6984268" y="6237312"/>
            <a:ext cx="16201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07505" y="4797152"/>
            <a:ext cx="61206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66"/>
                </a:solidFill>
              </a:rPr>
              <a:t>The authors claim that there is a spherical membrane inside the cell, which they believe is the nuclear membrane</a:t>
            </a:r>
            <a:endParaRPr lang="en-US" sz="2800" dirty="0">
              <a:solidFill>
                <a:srgbClr val="FF0066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1484784"/>
            <a:ext cx="4140460" cy="295232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331640" y="1484784"/>
            <a:ext cx="1584176" cy="369332"/>
          </a:xfrm>
          <a:prstGeom prst="rect">
            <a:avLst/>
          </a:prstGeom>
          <a:solidFill>
            <a:srgbClr val="C0504D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Living cells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403648" y="2960948"/>
            <a:ext cx="1584176" cy="369332"/>
          </a:xfrm>
          <a:prstGeom prst="rect">
            <a:avLst/>
          </a:prstGeom>
          <a:solidFill>
            <a:srgbClr val="C0504D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dead cells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43508" y="1484784"/>
            <a:ext cx="828092" cy="369332"/>
          </a:xfrm>
          <a:prstGeom prst="rect">
            <a:avLst/>
          </a:prstGeom>
          <a:solidFill>
            <a:srgbClr val="C0504D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Amplit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87524" y="3104964"/>
            <a:ext cx="828092" cy="369332"/>
          </a:xfrm>
          <a:prstGeom prst="rect">
            <a:avLst/>
          </a:prstGeom>
          <a:solidFill>
            <a:srgbClr val="C0504D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Amplit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347864" y="1484784"/>
            <a:ext cx="828092" cy="369332"/>
          </a:xfrm>
          <a:prstGeom prst="rect">
            <a:avLst/>
          </a:prstGeom>
          <a:solidFill>
            <a:srgbClr val="C0504D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Phase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383868" y="2960948"/>
            <a:ext cx="828092" cy="369332"/>
          </a:xfrm>
          <a:prstGeom prst="rect">
            <a:avLst/>
          </a:prstGeom>
          <a:solidFill>
            <a:srgbClr val="C0504D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Phase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120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71500" y="152636"/>
            <a:ext cx="8964996" cy="612934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348FA6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"/>
                <a:ea typeface="Helvetica"/>
                <a:cs typeface="Helvetica"/>
              </a:rPr>
              <a:t>Summary and Conclusion</a:t>
            </a:r>
            <a:endParaRPr lang="en-US" sz="3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elvetica"/>
              <a:ea typeface="Helvetica"/>
              <a:cs typeface="Helvetic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86400" y="53594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76300" y="2514599"/>
            <a:ext cx="412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u"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7524" y="872716"/>
            <a:ext cx="8748972" cy="3539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dirty="0" smtClean="0"/>
              <a:t>The authors used low coherent QPM to visualize the distribution of the fluctuations of the intracellelular surfaces and cell membrane.</a:t>
            </a:r>
          </a:p>
          <a:p>
            <a:pPr marL="285750" indent="-285750">
              <a:buFont typeface="Arial"/>
              <a:buChar char="•"/>
            </a:pPr>
            <a:endParaRPr lang="en-US" sz="2800" dirty="0"/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This was done in the paper by using low-coherent interferometric technique and phase-referenced phase shifting technique without contrast agents. </a:t>
            </a:r>
            <a:endParaRPr lang="en-US" sz="2800" dirty="0" smtClean="0"/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250210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86400" y="53594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76300" y="2514599"/>
            <a:ext cx="412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u"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30900" y="54737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67744" y="1664804"/>
            <a:ext cx="4356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University of California</a:t>
            </a:r>
          </a:p>
        </p:txBody>
      </p:sp>
      <p:sp>
        <p:nvSpPr>
          <p:cNvPr id="15" name="AutoShape 3"/>
          <p:cNvSpPr>
            <a:spLocks noChangeArrowheads="1"/>
          </p:cNvSpPr>
          <p:nvPr/>
        </p:nvSpPr>
        <p:spPr bwMode="auto">
          <a:xfrm>
            <a:off x="143508" y="2096852"/>
            <a:ext cx="1656184" cy="510778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348FA6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Helvetica"/>
                <a:cs typeface="Helvetica"/>
              </a:rPr>
              <a:t>Objective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elvetica"/>
              <a:ea typeface="Helvetica"/>
              <a:cs typeface="Helvetic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2636912"/>
            <a:ext cx="89649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/>
              <a:t>Compact, cost-effective and high-throughput optical microscopy technique that can detect individual sub-100 nm particles and moderately sized viruses across and ultralarge FOV of 20.2 mm</a:t>
            </a:r>
            <a:r>
              <a:rPr lang="en-US" sz="2400" baseline="30000" dirty="0" smtClean="0"/>
              <a:t>2 </a:t>
            </a:r>
            <a:r>
              <a:rPr lang="en-US" sz="2400" dirty="0"/>
              <a:t>i</a:t>
            </a:r>
            <a:r>
              <a:rPr lang="en-US" sz="2400" dirty="0" smtClean="0"/>
              <a:t>s presented.</a:t>
            </a:r>
            <a:endParaRPr lang="en-US" sz="2400" dirty="0" smtClean="0">
              <a:solidFill>
                <a:srgbClr val="FF3300"/>
              </a:solidFill>
            </a:endParaRPr>
          </a:p>
        </p:txBody>
      </p:sp>
      <p:sp>
        <p:nvSpPr>
          <p:cNvPr id="10" name="AutoShape 3"/>
          <p:cNvSpPr>
            <a:spLocks noChangeArrowheads="1"/>
          </p:cNvSpPr>
          <p:nvPr/>
        </p:nvSpPr>
        <p:spPr bwMode="auto">
          <a:xfrm>
            <a:off x="215516" y="116632"/>
            <a:ext cx="8785484" cy="98750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1A7287"/>
              </a:gs>
              <a:gs pos="80000">
                <a:srgbClr val="2696B2"/>
              </a:gs>
              <a:gs pos="100000">
                <a:srgbClr val="2398B5"/>
              </a:gs>
            </a:gsLst>
            <a:lin ang="16200000"/>
          </a:gradFill>
          <a:ln w="9525">
            <a:solidFill>
              <a:srgbClr val="348FA6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Helvetica"/>
                <a:cs typeface="Helvetica"/>
              </a:rPr>
              <a:t>3- Wide-field optical detection of nanoparticles using on-chip microscopy and self-assembled nanolenses, Nature (2013)</a:t>
            </a:r>
            <a:endParaRPr lang="en-US" sz="2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elvetica"/>
              <a:ea typeface="Helvetica"/>
              <a:cs typeface="Helvetic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1196752"/>
            <a:ext cx="5436604" cy="600887"/>
          </a:xfrm>
          <a:prstGeom prst="rect">
            <a:avLst/>
          </a:prstGeom>
        </p:spPr>
      </p:pic>
      <p:sp>
        <p:nvSpPr>
          <p:cNvPr id="18" name="AutoShape 3"/>
          <p:cNvSpPr>
            <a:spLocks noChangeArrowheads="1"/>
          </p:cNvSpPr>
          <p:nvPr/>
        </p:nvSpPr>
        <p:spPr bwMode="auto">
          <a:xfrm>
            <a:off x="143508" y="4221088"/>
            <a:ext cx="1656184" cy="510778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348FA6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Helvetica"/>
                <a:cs typeface="Helvetica"/>
              </a:rPr>
              <a:t>Method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elvetica"/>
              <a:ea typeface="Helvetica"/>
              <a:cs typeface="Helvetic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17760" y="4761148"/>
            <a:ext cx="8964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/>
              <a:t>Digital holography – Angular spectrum method</a:t>
            </a:r>
            <a:endParaRPr lang="en-US" sz="2400" dirty="0" smtClean="0">
              <a:solidFill>
                <a:srgbClr val="FF3300"/>
              </a:solidFill>
            </a:endParaRPr>
          </a:p>
        </p:txBody>
      </p:sp>
      <p:sp>
        <p:nvSpPr>
          <p:cNvPr id="20" name="AutoShape 3"/>
          <p:cNvSpPr>
            <a:spLocks noChangeArrowheads="1"/>
          </p:cNvSpPr>
          <p:nvPr/>
        </p:nvSpPr>
        <p:spPr bwMode="auto">
          <a:xfrm>
            <a:off x="143508" y="5301208"/>
            <a:ext cx="1656184" cy="510778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348FA6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Helvetica"/>
                <a:cs typeface="Helvetica"/>
              </a:rPr>
              <a:t>Objects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elvetica"/>
              <a:ea typeface="Helvetica"/>
              <a:cs typeface="Helvetica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-15788" y="5841268"/>
            <a:ext cx="89649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/>
              <a:t>Polystyrene nanoparticles, </a:t>
            </a:r>
            <a:r>
              <a:rPr lang="en-US" sz="2400" dirty="0"/>
              <a:t>adenoviruses and influenza A (H1N1) viral particles </a:t>
            </a:r>
            <a:endParaRPr lang="en-US" sz="2400" dirty="0" smtClean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254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86400" y="53594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76300" y="2514599"/>
            <a:ext cx="412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u"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30900" y="54737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5" name="AutoShape 3"/>
          <p:cNvSpPr>
            <a:spLocks noChangeArrowheads="1"/>
          </p:cNvSpPr>
          <p:nvPr/>
        </p:nvSpPr>
        <p:spPr bwMode="auto">
          <a:xfrm>
            <a:off x="143508" y="116632"/>
            <a:ext cx="1800200" cy="510778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348FA6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Helvetica"/>
                <a:cs typeface="Helvetica"/>
              </a:rPr>
              <a:t>Introduction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elvetica"/>
              <a:ea typeface="Helvetica"/>
              <a:cs typeface="Helvetic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416" y="800708"/>
            <a:ext cx="89649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/>
              <a:t>Nano scale objects are difficult to visualize using optical techniques (wavelength is greater than </a:t>
            </a:r>
            <a:r>
              <a:rPr lang="en-US" sz="2400" dirty="0" err="1" smtClean="0"/>
              <a:t>nano</a:t>
            </a:r>
            <a:r>
              <a:rPr lang="en-US" sz="2400" dirty="0" smtClean="0"/>
              <a:t> size) </a:t>
            </a:r>
            <a:endParaRPr lang="en-US" sz="2400" dirty="0" smtClean="0">
              <a:solidFill>
                <a:srgbClr val="FF33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rot="3627457">
            <a:off x="1135555" y="2600639"/>
            <a:ext cx="2876446" cy="266483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3627457">
            <a:off x="2286130" y="3498294"/>
            <a:ext cx="622852" cy="65350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159732" y="3681028"/>
            <a:ext cx="9108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66"/>
                </a:solidFill>
              </a:rPr>
              <a:t>0.2mm</a:t>
            </a:r>
            <a:r>
              <a:rPr lang="en-US" sz="1600" b="1" baseline="30000" dirty="0" smtClean="0">
                <a:solidFill>
                  <a:srgbClr val="FF0066"/>
                </a:solidFill>
              </a:rPr>
              <a:t>2</a:t>
            </a:r>
            <a:endParaRPr lang="en-US" sz="1600" b="1" dirty="0">
              <a:solidFill>
                <a:srgbClr val="FF0066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123728" y="2924944"/>
            <a:ext cx="85385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66"/>
                </a:solidFill>
              </a:rPr>
              <a:t>20mm</a:t>
            </a:r>
            <a:r>
              <a:rPr lang="en-US" sz="1600" b="1" baseline="30000" dirty="0" smtClean="0">
                <a:solidFill>
                  <a:srgbClr val="FF0066"/>
                </a:solidFill>
              </a:rPr>
              <a:t>2</a:t>
            </a:r>
            <a:endParaRPr lang="en-US" sz="1600" b="1" dirty="0">
              <a:solidFill>
                <a:srgbClr val="FF0066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735796" y="3429000"/>
            <a:ext cx="4160304" cy="2540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483768" y="4293096"/>
            <a:ext cx="4356484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023828" y="3933056"/>
            <a:ext cx="3816424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987824" y="2060848"/>
            <a:ext cx="554461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427984" y="4545124"/>
            <a:ext cx="4160304" cy="25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123728" y="5841268"/>
            <a:ext cx="640871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755576" y="3356992"/>
            <a:ext cx="766885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159732" y="3717032"/>
            <a:ext cx="4680520" cy="36004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6552220" y="3392996"/>
            <a:ext cx="1116124" cy="104411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8027876" y="1988840"/>
            <a:ext cx="972616" cy="388843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6660232" y="3320988"/>
            <a:ext cx="12623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AFM</a:t>
            </a:r>
          </a:p>
          <a:p>
            <a:r>
              <a:rPr lang="en-US" dirty="0" smtClean="0"/>
              <a:t>Elect M</a:t>
            </a:r>
          </a:p>
          <a:p>
            <a:r>
              <a:rPr lang="en-US" dirty="0" smtClean="0"/>
              <a:t>Super res.</a:t>
            </a:r>
          </a:p>
          <a:p>
            <a:r>
              <a:rPr lang="en-US" dirty="0" smtClean="0"/>
              <a:t>Near field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 rot="5400000">
            <a:off x="6610582" y="3802686"/>
            <a:ext cx="385242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66"/>
                </a:solidFill>
              </a:rPr>
              <a:t>Digital holography</a:t>
            </a:r>
            <a:endParaRPr lang="en-US" sz="3200" dirty="0">
              <a:solidFill>
                <a:srgbClr val="FF0066"/>
              </a:solidFill>
            </a:endParaRPr>
          </a:p>
        </p:txBody>
      </p:sp>
      <p:cxnSp>
        <p:nvCxnSpPr>
          <p:cNvPr id="39" name="Curved Connector 38"/>
          <p:cNvCxnSpPr/>
          <p:nvPr/>
        </p:nvCxnSpPr>
        <p:spPr>
          <a:xfrm rot="5400000">
            <a:off x="4572000" y="4257092"/>
            <a:ext cx="2196244" cy="2124236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4572000" y="6309320"/>
            <a:ext cx="2186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Excellent resolution</a:t>
            </a:r>
            <a:endParaRPr lang="en-US" dirty="0"/>
          </a:p>
        </p:txBody>
      </p:sp>
      <p:cxnSp>
        <p:nvCxnSpPr>
          <p:cNvPr id="41" name="Curved Connector 40"/>
          <p:cNvCxnSpPr/>
          <p:nvPr/>
        </p:nvCxnSpPr>
        <p:spPr>
          <a:xfrm rot="10800000" flipV="1">
            <a:off x="1727684" y="4797152"/>
            <a:ext cx="4824536" cy="1476164"/>
          </a:xfrm>
          <a:prstGeom prst="curvedConnector3">
            <a:avLst/>
          </a:prstGeom>
          <a:ln>
            <a:solidFill>
              <a:srgbClr val="2C800E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359532" y="5949280"/>
            <a:ext cx="1467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Limited FOV</a:t>
            </a:r>
            <a:endParaRPr lang="en-US" dirty="0"/>
          </a:p>
        </p:txBody>
      </p:sp>
      <p:cxnSp>
        <p:nvCxnSpPr>
          <p:cNvPr id="47" name="Curved Connector 46"/>
          <p:cNvCxnSpPr>
            <a:stCxn id="6" idx="2"/>
          </p:cNvCxnSpPr>
          <p:nvPr/>
        </p:nvCxnSpPr>
        <p:spPr>
          <a:xfrm rot="5400000" flipH="1">
            <a:off x="760008" y="2164428"/>
            <a:ext cx="1958734" cy="1751574"/>
          </a:xfrm>
          <a:prstGeom prst="curvedConnector3">
            <a:avLst>
              <a:gd name="adj1" fmla="val -11671"/>
            </a:avLst>
          </a:prstGeom>
          <a:ln>
            <a:solidFill>
              <a:srgbClr val="2C800E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719572" y="1772816"/>
            <a:ext cx="1537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Without mechanical scanning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3887924" y="2276872"/>
            <a:ext cx="39649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Adv. The technique does not</a:t>
            </a:r>
          </a:p>
          <a:p>
            <a:r>
              <a:rPr lang="en-US" dirty="0"/>
              <a:t>c</a:t>
            </a:r>
            <a:r>
              <a:rPr lang="en-US" dirty="0" smtClean="0"/>
              <a:t>ircumvent the optical diffraction limit</a:t>
            </a:r>
          </a:p>
          <a:p>
            <a:r>
              <a:rPr lang="en-US" dirty="0" smtClean="0"/>
              <a:t>To boost spatial resolution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854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utoShape 3"/>
          <p:cNvSpPr>
            <a:spLocks noChangeArrowheads="1"/>
          </p:cNvSpPr>
          <p:nvPr/>
        </p:nvSpPr>
        <p:spPr bwMode="auto">
          <a:xfrm>
            <a:off x="15280" y="80628"/>
            <a:ext cx="1296144" cy="646986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348FA6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Helvetica"/>
                <a:cs typeface="Helvetica"/>
              </a:rPr>
              <a:t>Setup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elvetica"/>
              <a:ea typeface="Helvetica"/>
              <a:cs typeface="Helvetic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08" y="1556792"/>
            <a:ext cx="5472608" cy="50568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95636" y="152636"/>
            <a:ext cx="7609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Lensfress pixel super-resolution holography schematic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03548" y="3825044"/>
            <a:ext cx="1550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Z1 = 8-12 cm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03548" y="5193196"/>
            <a:ext cx="1858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Z2 = 300 micron</a:t>
            </a:r>
            <a:endParaRPr lang="en-US" dirty="0"/>
          </a:p>
        </p:txBody>
      </p:sp>
      <p:cxnSp>
        <p:nvCxnSpPr>
          <p:cNvPr id="8" name="Straight Arrow Connector 7"/>
          <p:cNvCxnSpPr>
            <a:endCxn id="9" idx="1"/>
          </p:cNvCxnSpPr>
          <p:nvPr/>
        </p:nvCxnSpPr>
        <p:spPr>
          <a:xfrm>
            <a:off x="2951820" y="1772816"/>
            <a:ext cx="468052" cy="4616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419872" y="1772816"/>
            <a:ext cx="55801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Create </a:t>
            </a:r>
            <a:r>
              <a:rPr lang="en-US" dirty="0"/>
              <a:t>sub-pixel less  </a:t>
            </a:r>
            <a:r>
              <a:rPr lang="en-US" dirty="0" smtClean="0"/>
              <a:t>than 1.12 micron image shifts on the detector plane, which are used to generate a pixel super-resolved holographic image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095836" y="2852936"/>
            <a:ext cx="954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0.1 mm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5580112" y="4689140"/>
            <a:ext cx="3564396" cy="8640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5544108" y="5697252"/>
            <a:ext cx="3636404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6228184" y="5769260"/>
            <a:ext cx="2301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CMOS (1.12 micron)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6840252" y="4977172"/>
            <a:ext cx="1159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Pixel size</a:t>
            </a:r>
            <a:endParaRPr lang="en-US" dirty="0"/>
          </a:p>
        </p:txBody>
      </p:sp>
      <p:cxnSp>
        <p:nvCxnSpPr>
          <p:cNvPr id="42" name="Straight Connector 41"/>
          <p:cNvCxnSpPr/>
          <p:nvPr/>
        </p:nvCxnSpPr>
        <p:spPr>
          <a:xfrm>
            <a:off x="6156176" y="4509120"/>
            <a:ext cx="0" cy="93610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6768244" y="4509120"/>
            <a:ext cx="0" cy="93610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344308" y="4509120"/>
            <a:ext cx="0" cy="93610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7992380" y="4509120"/>
            <a:ext cx="0" cy="93610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8568444" y="4509120"/>
            <a:ext cx="0" cy="93610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6012160" y="6381328"/>
            <a:ext cx="1146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Sub-pixel</a:t>
            </a:r>
            <a:endParaRPr lang="en-US" dirty="0"/>
          </a:p>
        </p:txBody>
      </p:sp>
      <p:cxnSp>
        <p:nvCxnSpPr>
          <p:cNvPr id="48" name="Curved Connector 47"/>
          <p:cNvCxnSpPr/>
          <p:nvPr/>
        </p:nvCxnSpPr>
        <p:spPr>
          <a:xfrm rot="16200000" flipV="1">
            <a:off x="5490102" y="5859270"/>
            <a:ext cx="1116124" cy="216024"/>
          </a:xfrm>
          <a:prstGeom prst="curvedConnector3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Isosceles Triangle 48"/>
          <p:cNvSpPr/>
          <p:nvPr/>
        </p:nvSpPr>
        <p:spPr>
          <a:xfrm>
            <a:off x="6120172" y="2924944"/>
            <a:ext cx="2484276" cy="1512168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7272300" y="2852936"/>
            <a:ext cx="180020" cy="18002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/>
          <p:cNvCxnSpPr>
            <a:endCxn id="53" idx="0"/>
          </p:cNvCxnSpPr>
          <p:nvPr/>
        </p:nvCxnSpPr>
        <p:spPr>
          <a:xfrm flipH="1">
            <a:off x="7366811" y="2744924"/>
            <a:ext cx="13501" cy="165618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7884368" y="2924944"/>
            <a:ext cx="1121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LED light</a:t>
            </a:r>
            <a:endParaRPr lang="en-US" dirty="0"/>
          </a:p>
        </p:txBody>
      </p:sp>
      <p:sp>
        <p:nvSpPr>
          <p:cNvPr id="53" name="Cube 52"/>
          <p:cNvSpPr/>
          <p:nvPr/>
        </p:nvSpPr>
        <p:spPr>
          <a:xfrm>
            <a:off x="5940152" y="4401108"/>
            <a:ext cx="2808312" cy="180020"/>
          </a:xfrm>
          <a:prstGeom prst="cub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7776356" y="3537012"/>
            <a:ext cx="1480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Nanoparticle</a:t>
            </a:r>
            <a:endParaRPr lang="en-US" dirty="0"/>
          </a:p>
        </p:txBody>
      </p:sp>
      <p:cxnSp>
        <p:nvCxnSpPr>
          <p:cNvPr id="55" name="Curved Connector 54"/>
          <p:cNvCxnSpPr>
            <a:endCxn id="56" idx="7"/>
          </p:cNvCxnSpPr>
          <p:nvPr/>
        </p:nvCxnSpPr>
        <p:spPr>
          <a:xfrm rot="10800000" flipV="1">
            <a:off x="7451416" y="3861047"/>
            <a:ext cx="1009017" cy="612973"/>
          </a:xfrm>
          <a:prstGeom prst="curvedConnector2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Oval 55"/>
          <p:cNvSpPr/>
          <p:nvPr/>
        </p:nvSpPr>
        <p:spPr>
          <a:xfrm>
            <a:off x="7236296" y="4437112"/>
            <a:ext cx="252028" cy="252028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Straight Arrow Connector 59"/>
          <p:cNvCxnSpPr/>
          <p:nvPr/>
        </p:nvCxnSpPr>
        <p:spPr>
          <a:xfrm>
            <a:off x="6264188" y="2816932"/>
            <a:ext cx="0" cy="162018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6408204" y="4437112"/>
            <a:ext cx="0" cy="252028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3239852" y="3284984"/>
            <a:ext cx="26282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Several holograms from the same nanoparticle are captured with source shift of 0.1mm.</a:t>
            </a:r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101600" y="764704"/>
            <a:ext cx="904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A single pixel super-resolved holographic image is then synthesized from these sub-pixel shifted holograms, and is finally reconstructed to yield phase and amplitude images of the Individual nanoparticles with their surrounding self-assembled liquid lenses.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179512" y="1844824"/>
            <a:ext cx="2051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Lambda = 480 nm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107504" y="2780928"/>
            <a:ext cx="2232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Spectral bandwidth</a:t>
            </a:r>
          </a:p>
          <a:p>
            <a:r>
              <a:rPr lang="en-US" sz="1600" dirty="0" smtClean="0"/>
              <a:t>= 3nm, multimode fiber core size 0.1mm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53360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utoShape 3"/>
          <p:cNvSpPr>
            <a:spLocks noChangeArrowheads="1"/>
          </p:cNvSpPr>
          <p:nvPr/>
        </p:nvSpPr>
        <p:spPr bwMode="auto">
          <a:xfrm>
            <a:off x="827584" y="116632"/>
            <a:ext cx="6084676" cy="646986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348FA6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Helvetica"/>
                <a:cs typeface="Helvetica"/>
              </a:rPr>
              <a:t>Sample preparation (nanoparticles)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elvetica"/>
              <a:ea typeface="Helvetica"/>
              <a:cs typeface="Helvetica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5760" y="2492896"/>
            <a:ext cx="4992712" cy="435968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920372" y="4761148"/>
            <a:ext cx="684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SEM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79512" y="872716"/>
            <a:ext cx="5112568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Liquid nanolenses are assembled around each nanoparticle seated on hydrophilic surface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28800"/>
            <a:ext cx="3888432" cy="510664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572000" y="1700808"/>
            <a:ext cx="44646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aseline="30000" dirty="0"/>
              <a:t>These liquid lenses </a:t>
            </a:r>
            <a:r>
              <a:rPr lang="en-US" sz="2400" baseline="30000" dirty="0" smtClean="0"/>
              <a:t>acting as a spatial phase mask that enhance the diffraction signature of the embedded nanoparticles/nanolense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7704348" y="3825044"/>
            <a:ext cx="684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SEM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699792" y="170080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droplet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14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utoShape 3"/>
          <p:cNvSpPr>
            <a:spLocks noChangeArrowheads="1"/>
          </p:cNvSpPr>
          <p:nvPr/>
        </p:nvSpPr>
        <p:spPr bwMode="auto">
          <a:xfrm>
            <a:off x="107504" y="152636"/>
            <a:ext cx="2016224" cy="646986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348FA6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"/>
                <a:ea typeface="Helvetica"/>
                <a:cs typeface="Helvetica"/>
              </a:rPr>
              <a:t>Results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elvetica"/>
              <a:ea typeface="Helvetica"/>
              <a:cs typeface="Helvetica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88" y="908720"/>
            <a:ext cx="9144000" cy="230345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92996"/>
            <a:ext cx="9144000" cy="2988654"/>
          </a:xfrm>
          <a:prstGeom prst="rect">
            <a:avLst/>
          </a:prstGeom>
        </p:spPr>
      </p:pic>
      <p:cxnSp>
        <p:nvCxnSpPr>
          <p:cNvPr id="38" name="Straight Connector 37"/>
          <p:cNvCxnSpPr/>
          <p:nvPr/>
        </p:nvCxnSpPr>
        <p:spPr>
          <a:xfrm flipH="1">
            <a:off x="71500" y="1664804"/>
            <a:ext cx="1908212" cy="2412268"/>
          </a:xfrm>
          <a:prstGeom prst="line">
            <a:avLst/>
          </a:prstGeom>
          <a:ln>
            <a:solidFill>
              <a:srgbClr val="2C800E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1439652" y="1700808"/>
            <a:ext cx="756084" cy="2376264"/>
          </a:xfrm>
          <a:prstGeom prst="line">
            <a:avLst/>
          </a:prstGeom>
          <a:ln>
            <a:solidFill>
              <a:srgbClr val="2C800E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AutoShape 3"/>
          <p:cNvSpPr>
            <a:spLocks noChangeArrowheads="1"/>
          </p:cNvSpPr>
          <p:nvPr/>
        </p:nvSpPr>
        <p:spPr bwMode="auto">
          <a:xfrm>
            <a:off x="3095836" y="152636"/>
            <a:ext cx="5976664" cy="510778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348FA6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"/>
                <a:ea typeface="Helvetica"/>
                <a:cs typeface="Helvetica"/>
              </a:rPr>
              <a:t>Lensfree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"/>
                <a:ea typeface="Helvetica"/>
                <a:cs typeface="Helvetica"/>
              </a:rPr>
              <a:t> holograms without nanolens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elvetica"/>
              <a:ea typeface="Helvetica"/>
              <a:cs typeface="Helvetica"/>
            </a:endParaRPr>
          </a:p>
        </p:txBody>
      </p:sp>
      <p:sp>
        <p:nvSpPr>
          <p:cNvPr id="48" name="AutoShape 3"/>
          <p:cNvSpPr>
            <a:spLocks noChangeArrowheads="1"/>
          </p:cNvSpPr>
          <p:nvPr/>
        </p:nvSpPr>
        <p:spPr bwMode="auto">
          <a:xfrm>
            <a:off x="1871700" y="6093296"/>
            <a:ext cx="5112568" cy="510778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348FA6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"/>
                <a:ea typeface="Helvetica"/>
                <a:cs typeface="Helvetica"/>
              </a:rPr>
              <a:t>Lensfree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"/>
                <a:ea typeface="Helvetica"/>
                <a:cs typeface="Helvetica"/>
              </a:rPr>
              <a:t> holograms with nanolens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elvetica"/>
              <a:ea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685422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86400" y="53594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76300" y="2514599"/>
            <a:ext cx="412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u"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AutoShape 3"/>
          <p:cNvSpPr>
            <a:spLocks noChangeArrowheads="1"/>
          </p:cNvSpPr>
          <p:nvPr/>
        </p:nvSpPr>
        <p:spPr bwMode="auto">
          <a:xfrm>
            <a:off x="215516" y="224644"/>
            <a:ext cx="8785484" cy="98750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1A7287"/>
              </a:gs>
              <a:gs pos="80000">
                <a:srgbClr val="2696B2"/>
              </a:gs>
              <a:gs pos="100000">
                <a:srgbClr val="2398B5"/>
              </a:gs>
            </a:gsLst>
            <a:lin ang="16200000"/>
          </a:gradFill>
          <a:ln w="9525">
            <a:solidFill>
              <a:srgbClr val="348FA6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Helvetica"/>
                <a:cs typeface="Helvetica"/>
              </a:rPr>
              <a:t>1- High-precision microscopic phase imaging without phase unwrapping for cancer cell identification, OL (2013), Japan</a:t>
            </a:r>
            <a:endParaRPr lang="en-US" sz="2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elvetica"/>
              <a:ea typeface="Helvetica"/>
              <a:cs typeface="Helvetic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30900" y="54737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1988840"/>
            <a:ext cx="89649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charset="2"/>
              <a:buChar char="ü"/>
            </a:pPr>
            <a:r>
              <a:rPr lang="en-US" sz="2400" dirty="0" smtClean="0"/>
              <a:t>Cancer cell identification using high-precision optical path length with no phase unwrapping</a:t>
            </a:r>
          </a:p>
        </p:txBody>
      </p:sp>
      <p:sp>
        <p:nvSpPr>
          <p:cNvPr id="15" name="AutoShape 3"/>
          <p:cNvSpPr>
            <a:spLocks noChangeArrowheads="1"/>
          </p:cNvSpPr>
          <p:nvPr/>
        </p:nvSpPr>
        <p:spPr bwMode="auto">
          <a:xfrm>
            <a:off x="107504" y="1376772"/>
            <a:ext cx="1656184" cy="510778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348FA6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Helvetica"/>
                <a:cs typeface="Helvetica"/>
              </a:rPr>
              <a:t>Objective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elvetica"/>
              <a:ea typeface="Helvetica"/>
              <a:cs typeface="Helvetica"/>
            </a:endParaRPr>
          </a:p>
        </p:txBody>
      </p:sp>
      <p:sp>
        <p:nvSpPr>
          <p:cNvPr id="16" name="AutoShape 3"/>
          <p:cNvSpPr>
            <a:spLocks noChangeArrowheads="1"/>
          </p:cNvSpPr>
          <p:nvPr/>
        </p:nvSpPr>
        <p:spPr bwMode="auto">
          <a:xfrm>
            <a:off x="2951820" y="2816932"/>
            <a:ext cx="2664296" cy="510778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348FA6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Helvetica"/>
                <a:cs typeface="Helvetica"/>
              </a:rPr>
              <a:t>Brief Introduction 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elvetica"/>
              <a:ea typeface="Helvetica"/>
              <a:cs typeface="Helvetic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3968" y="4005064"/>
            <a:ext cx="4680520" cy="21962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4005064"/>
            <a:ext cx="4104456" cy="2196244"/>
          </a:xfrm>
          <a:prstGeom prst="rect">
            <a:avLst/>
          </a:prstGeom>
        </p:spPr>
      </p:pic>
      <p:sp>
        <p:nvSpPr>
          <p:cNvPr id="19" name="AutoShape 3"/>
          <p:cNvSpPr>
            <a:spLocks noChangeArrowheads="1"/>
          </p:cNvSpPr>
          <p:nvPr/>
        </p:nvSpPr>
        <p:spPr bwMode="auto">
          <a:xfrm>
            <a:off x="5508104" y="3465004"/>
            <a:ext cx="2664296" cy="510778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348FA6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Helvetica"/>
                <a:cs typeface="Helvetica"/>
              </a:rPr>
              <a:t>Onion cells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elvetica"/>
              <a:ea typeface="Helvetica"/>
              <a:cs typeface="Helvetica"/>
            </a:endParaRPr>
          </a:p>
        </p:txBody>
      </p:sp>
      <p:sp>
        <p:nvSpPr>
          <p:cNvPr id="21" name="AutoShape 3"/>
          <p:cNvSpPr>
            <a:spLocks noChangeArrowheads="1"/>
          </p:cNvSpPr>
          <p:nvPr/>
        </p:nvSpPr>
        <p:spPr bwMode="auto">
          <a:xfrm>
            <a:off x="575556" y="3465004"/>
            <a:ext cx="3204356" cy="510778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348FA6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Helvetica"/>
                <a:cs typeface="Helvetica"/>
              </a:rPr>
              <a:t>embryo fibroblast cell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elvetica"/>
              <a:ea typeface="Helvetica"/>
              <a:cs typeface="Helvetic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7684" y="1268760"/>
            <a:ext cx="6984776" cy="828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79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utoShape 3"/>
          <p:cNvSpPr>
            <a:spLocks noChangeArrowheads="1"/>
          </p:cNvSpPr>
          <p:nvPr/>
        </p:nvSpPr>
        <p:spPr bwMode="auto">
          <a:xfrm>
            <a:off x="251520" y="116632"/>
            <a:ext cx="8748972" cy="108966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348FA6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Helvetica"/>
                <a:cs typeface="Helvetica"/>
              </a:rPr>
              <a:t>Effect of </a:t>
            </a:r>
            <a:r>
              <a:rPr lang="en-US" sz="29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Helvetica"/>
                <a:cs typeface="Helvetica"/>
              </a:rPr>
              <a:t>no.of</a:t>
            </a:r>
            <a:r>
              <a:rPr lang="en-US" sz="2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Helvetica"/>
                <a:cs typeface="Helvetica"/>
              </a:rPr>
              <a:t> holograms in super-resolution on contrast of 95 nm particles  </a:t>
            </a:r>
            <a:endParaRPr lang="en-US" sz="29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elvetica"/>
              <a:ea typeface="Helvetica"/>
              <a:cs typeface="Helvetic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504" y="1340768"/>
            <a:ext cx="87099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u"/>
            </a:pPr>
            <a:r>
              <a:rPr lang="en-US" dirty="0" smtClean="0"/>
              <a:t>Increasing the number of holographic frames used in pixel super-resolution algorithm significantly enhance the contrast and the SNR of individual nanoparticles.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49080"/>
            <a:ext cx="9144000" cy="25666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3508" y="2420888"/>
            <a:ext cx="8856984" cy="14773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AdvOT1ef757c0"/>
              </a:rPr>
              <a:t>The combination of self-assembled liquid nanolenses and </a:t>
            </a:r>
            <a:r>
              <a:rPr lang="en-US" dirty="0" smtClean="0">
                <a:latin typeface="AdvOT1ef757c0"/>
              </a:rPr>
              <a:t>holographic </a:t>
            </a:r>
            <a:r>
              <a:rPr lang="en-US" dirty="0">
                <a:latin typeface="AdvOT1ef757c0"/>
              </a:rPr>
              <a:t>computational on-chip microscopy enables the detection of </a:t>
            </a:r>
            <a:r>
              <a:rPr lang="en-US" dirty="0" smtClean="0">
                <a:latin typeface="AdvOT1ef757c0"/>
              </a:rPr>
              <a:t> individual sub-100 nm particles that are </a:t>
            </a:r>
          </a:p>
          <a:p>
            <a:r>
              <a:rPr lang="en-US" dirty="0" smtClean="0">
                <a:latin typeface="AdvOT1ef757c0"/>
              </a:rPr>
              <a:t>Not visible with holographic imaging alone and have low contrast with conventional oil immersion objective lenses NA of (1.25).</a:t>
            </a:r>
            <a:endParaRPr lang="en-US" dirty="0"/>
          </a:p>
          <a:p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1115616" y="3429000"/>
            <a:ext cx="2124236" cy="936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707904" y="3212976"/>
            <a:ext cx="4744144" cy="11437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963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utoShape 3"/>
          <p:cNvSpPr>
            <a:spLocks noChangeArrowheads="1"/>
          </p:cNvSpPr>
          <p:nvPr/>
        </p:nvSpPr>
        <p:spPr bwMode="auto">
          <a:xfrm>
            <a:off x="755576" y="116632"/>
            <a:ext cx="7848872" cy="595908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348FA6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Helvetica"/>
                <a:cs typeface="Helvetica"/>
              </a:rPr>
              <a:t>P</a:t>
            </a:r>
            <a:r>
              <a:rPr lang="en-US" sz="2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Helvetica"/>
                <a:cs typeface="Helvetica"/>
              </a:rPr>
              <a:t>articles of 95 nm and 198 nm with nanolenses  </a:t>
            </a:r>
            <a:endParaRPr lang="en-US" sz="29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elvetica"/>
              <a:ea typeface="Helvetica"/>
              <a:cs typeface="Helvetic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884" y="836712"/>
            <a:ext cx="9000492" cy="594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040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utoShape 3"/>
          <p:cNvSpPr>
            <a:spLocks noChangeArrowheads="1"/>
          </p:cNvSpPr>
          <p:nvPr/>
        </p:nvSpPr>
        <p:spPr bwMode="auto">
          <a:xfrm>
            <a:off x="107504" y="116632"/>
            <a:ext cx="8856984" cy="595908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348FA6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Helvetica"/>
                <a:cs typeface="Helvetica"/>
              </a:rPr>
              <a:t>Individual influenza A (H1N1) viruses and adenoviruses</a:t>
            </a:r>
            <a:endParaRPr lang="en-US" sz="29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elvetica"/>
              <a:ea typeface="Helvetica"/>
              <a:cs typeface="Helvetica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872716"/>
            <a:ext cx="9036496" cy="5868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614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71500" y="152636"/>
            <a:ext cx="8964996" cy="612934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348FA6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"/>
                <a:ea typeface="Helvetica"/>
                <a:cs typeface="Helvetica"/>
              </a:rPr>
              <a:t>Summary and Conclusion</a:t>
            </a:r>
            <a:endParaRPr lang="en-US" sz="3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elvetica"/>
              <a:ea typeface="Helvetica"/>
              <a:cs typeface="Helvetic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86400" y="53594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76300" y="2514599"/>
            <a:ext cx="412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u"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7524" y="872716"/>
            <a:ext cx="8748972" cy="6555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/>
              <a:buChar char="•"/>
            </a:pPr>
            <a:r>
              <a:rPr lang="en-US" sz="2800" dirty="0" smtClean="0"/>
              <a:t>The authors introduced a compact, cost-effective and high throughput computational on-chip microscopy technique that can detect individual sub-100 nm particles and viruses across an ultralarge FOV of 20.5 mm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.</a:t>
            </a:r>
          </a:p>
          <a:p>
            <a:pPr algn="just"/>
            <a:endParaRPr lang="en-US" sz="2800" dirty="0"/>
          </a:p>
          <a:p>
            <a:pPr algn="just"/>
            <a:endParaRPr lang="en-US" sz="2800" dirty="0" smtClean="0"/>
          </a:p>
          <a:p>
            <a:pPr marL="285750" indent="-285750" algn="just">
              <a:buFont typeface="Arial"/>
              <a:buChar char="•"/>
            </a:pPr>
            <a:r>
              <a:rPr lang="en-US" sz="2800" dirty="0" smtClean="0"/>
              <a:t>Through a wetting film-based method that induces self-assembled liquid nanolenses around individual particles, the authors reconstructed both amplitude and phase images of single nanoparticles that are otherwise undetectable with conventional microscopy.</a:t>
            </a:r>
          </a:p>
          <a:p>
            <a:pPr algn="just"/>
            <a:r>
              <a:rPr lang="en-US" sz="2800" dirty="0" smtClean="0"/>
              <a:t> </a:t>
            </a:r>
            <a:endParaRPr lang="en-US" sz="2800" dirty="0" smtClean="0"/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956648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3EFA138-D2B1-B64F-8BBA-01919613C9A4}" type="slidenum">
              <a:rPr lang="ar-sa" sz="1200">
                <a:solidFill>
                  <a:srgbClr val="898989"/>
                </a:solidFill>
                <a:cs typeface="Arial" charset="0"/>
              </a:rPr>
              <a:pPr/>
              <a:t>24</a:t>
            </a:fld>
            <a:endParaRPr lang="en-US" sz="120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890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2420938"/>
            <a:ext cx="8229600" cy="1719262"/>
          </a:xfrm>
        </p:spPr>
        <p:txBody>
          <a:bodyPr/>
          <a:lstStyle/>
          <a:p>
            <a:pPr eaLnBrk="1" hangingPunct="1"/>
            <a:r>
              <a:rPr lang="en-GB">
                <a:latin typeface="Calibri" charset="0"/>
              </a:rPr>
              <a:t>Thank you for listening.</a:t>
            </a:r>
            <a:br>
              <a:rPr lang="en-GB">
                <a:latin typeface="Calibri" charset="0"/>
              </a:rPr>
            </a:br>
            <a:r>
              <a:rPr lang="en-GB">
                <a:latin typeface="Calibri" charset="0"/>
              </a:rPr>
              <a:t>Any questions or suggestions?</a:t>
            </a:r>
          </a:p>
        </p:txBody>
      </p:sp>
    </p:spTree>
    <p:extLst>
      <p:ext uri="{BB962C8B-B14F-4D97-AF65-F5344CB8AC3E}">
        <p14:creationId xmlns:p14="http://schemas.microsoft.com/office/powerpoint/2010/main" val="3777668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86400" y="53594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76300" y="2514599"/>
            <a:ext cx="412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u"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30900" y="54737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-11596" y="692696"/>
            <a:ext cx="896499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charset="2"/>
              <a:buChar char="ü"/>
            </a:pPr>
            <a:r>
              <a:rPr lang="en-US" sz="2400" dirty="0" smtClean="0"/>
              <a:t>The potential of this approach for cancer cell Identification by distinguishing normal cells from cancerous </a:t>
            </a:r>
            <a:r>
              <a:rPr lang="en-US" sz="2400" dirty="0"/>
              <a:t>c</a:t>
            </a:r>
            <a:r>
              <a:rPr lang="en-US" sz="2400" dirty="0" smtClean="0"/>
              <a:t>ells through comparison</a:t>
            </a:r>
            <a:r>
              <a:rPr lang="en-US" sz="2400" dirty="0"/>
              <a:t> </a:t>
            </a:r>
            <a:r>
              <a:rPr lang="en-US" sz="2400" dirty="0" smtClean="0"/>
              <a:t>of their optical path length differences.</a:t>
            </a:r>
          </a:p>
          <a:p>
            <a:pPr algn="just"/>
            <a:endParaRPr lang="en-US" sz="2400" dirty="0" smtClean="0"/>
          </a:p>
          <a:p>
            <a:pPr marL="342900" indent="-342900" algn="just">
              <a:buFont typeface="Wingdings" charset="2"/>
              <a:buChar char="ü"/>
            </a:pPr>
            <a:r>
              <a:rPr lang="en-US" sz="2400" dirty="0" smtClean="0"/>
              <a:t> Index </a:t>
            </a:r>
            <a:r>
              <a:rPr lang="en-US" sz="2400" dirty="0"/>
              <a:t>of refraction of cancer cells is relatively higher than </a:t>
            </a:r>
            <a:r>
              <a:rPr lang="en-US" sz="2400" dirty="0" smtClean="0"/>
              <a:t>  </a:t>
            </a:r>
          </a:p>
          <a:p>
            <a:pPr algn="just"/>
            <a:r>
              <a:rPr lang="en-US" sz="2400" dirty="0"/>
              <a:t> </a:t>
            </a:r>
            <a:r>
              <a:rPr lang="en-US" sz="2400" dirty="0" smtClean="0"/>
              <a:t>    normal cells</a:t>
            </a:r>
            <a:r>
              <a:rPr lang="en-US" sz="2400" dirty="0"/>
              <a:t>.</a:t>
            </a:r>
            <a:endParaRPr lang="en-US" sz="2400" dirty="0" smtClean="0"/>
          </a:p>
          <a:p>
            <a:endParaRPr lang="en-US" sz="2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9992" y="4761148"/>
            <a:ext cx="2328259" cy="194421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6276" y="2708920"/>
            <a:ext cx="1715206" cy="169218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2233" y="4461036"/>
            <a:ext cx="2133200" cy="78715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6256" y="5265204"/>
            <a:ext cx="2124236" cy="67926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76256" y="5949280"/>
            <a:ext cx="2124236" cy="756084"/>
          </a:xfrm>
          <a:prstGeom prst="rect">
            <a:avLst/>
          </a:prstGeom>
        </p:spPr>
      </p:pic>
      <p:sp>
        <p:nvSpPr>
          <p:cNvPr id="21" name="AutoShape 3"/>
          <p:cNvSpPr>
            <a:spLocks noChangeArrowheads="1"/>
          </p:cNvSpPr>
          <p:nvPr/>
        </p:nvSpPr>
        <p:spPr bwMode="auto">
          <a:xfrm>
            <a:off x="287524" y="116632"/>
            <a:ext cx="2664296" cy="510778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348FA6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Helvetica"/>
                <a:cs typeface="Helvetica"/>
              </a:rPr>
              <a:t>Brief Introduction 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elvetica"/>
              <a:ea typeface="Helvetica"/>
              <a:cs typeface="Helvetica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287524" y="6253790"/>
            <a:ext cx="237827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 flipH="1">
            <a:off x="1223628" y="3861047"/>
            <a:ext cx="432048" cy="17019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951820" y="4041068"/>
            <a:ext cx="612068" cy="46805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951820" y="5913276"/>
            <a:ext cx="612068" cy="46805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56250" y="3841635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39552" y="4833156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3023828" y="3717032"/>
            <a:ext cx="479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D1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023828" y="5589240"/>
            <a:ext cx="479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D3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295636" y="350100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1223628" y="3825044"/>
            <a:ext cx="441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n2</a:t>
            </a:r>
            <a:endParaRPr lang="en-US" dirty="0"/>
          </a:p>
        </p:txBody>
      </p:sp>
      <p:cxnSp>
        <p:nvCxnSpPr>
          <p:cNvPr id="30" name="Straight Connector 29"/>
          <p:cNvCxnSpPr/>
          <p:nvPr/>
        </p:nvCxnSpPr>
        <p:spPr>
          <a:xfrm>
            <a:off x="2159732" y="4221088"/>
            <a:ext cx="464084" cy="1992703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1331640" y="5049180"/>
            <a:ext cx="216024" cy="216024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2951820" y="4941168"/>
            <a:ext cx="612068" cy="46805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/>
          <p:cNvCxnSpPr/>
          <p:nvPr/>
        </p:nvCxnSpPr>
        <p:spPr>
          <a:xfrm flipV="1">
            <a:off x="287524" y="5193196"/>
            <a:ext cx="237827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287524" y="4221088"/>
            <a:ext cx="237827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2231740" y="5229200"/>
            <a:ext cx="396044" cy="1008112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3023828" y="4617132"/>
            <a:ext cx="479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D2</a:t>
            </a:r>
            <a:endParaRPr lang="en-US" dirty="0"/>
          </a:p>
        </p:txBody>
      </p:sp>
      <p:sp>
        <p:nvSpPr>
          <p:cNvPr id="55" name="Oval 54"/>
          <p:cNvSpPr/>
          <p:nvPr/>
        </p:nvSpPr>
        <p:spPr>
          <a:xfrm rot="20430768">
            <a:off x="4408625" y="3111290"/>
            <a:ext cx="1728192" cy="1044116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  <a:alpha val="21000"/>
                </a:schemeClr>
              </a:gs>
              <a:gs pos="80000">
                <a:schemeClr val="accent1">
                  <a:shade val="93000"/>
                  <a:satMod val="130000"/>
                  <a:alpha val="21000"/>
                </a:schemeClr>
              </a:gs>
              <a:gs pos="100000">
                <a:schemeClr val="accent1">
                  <a:shade val="94000"/>
                  <a:satMod val="135000"/>
                  <a:alpha val="21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 rot="18768021">
            <a:off x="5178575" y="3236407"/>
            <a:ext cx="574332" cy="612068"/>
          </a:xfrm>
          <a:prstGeom prst="ellipse">
            <a:avLst/>
          </a:prstGeom>
          <a:gradFill flip="none" rotWithShape="1">
            <a:gsLst>
              <a:gs pos="0">
                <a:schemeClr val="dk1">
                  <a:shade val="51000"/>
                  <a:satMod val="130000"/>
                  <a:alpha val="38000"/>
                </a:schemeClr>
              </a:gs>
              <a:gs pos="80000">
                <a:schemeClr val="dk1">
                  <a:shade val="93000"/>
                  <a:satMod val="130000"/>
                  <a:alpha val="38000"/>
                </a:schemeClr>
              </a:gs>
              <a:gs pos="100000">
                <a:schemeClr val="dk1">
                  <a:shade val="94000"/>
                  <a:satMod val="135000"/>
                  <a:alpha val="38000"/>
                </a:schemeClr>
              </a:gs>
            </a:gsLst>
            <a:lin ang="16200000" scaled="0"/>
            <a:tileRect/>
          </a:gra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5364088" y="3501008"/>
            <a:ext cx="180020" cy="144016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 rot="20430768">
            <a:off x="4408626" y="3111289"/>
            <a:ext cx="1728192" cy="1044116"/>
          </a:xfrm>
          <a:prstGeom prst="ellipse">
            <a:avLst/>
          </a:prstGeom>
          <a:gradFill flip="none" rotWithShape="1">
            <a:gsLst>
              <a:gs pos="0">
                <a:schemeClr val="dk1">
                  <a:shade val="51000"/>
                  <a:satMod val="130000"/>
                  <a:alpha val="10000"/>
                </a:schemeClr>
              </a:gs>
              <a:gs pos="80000">
                <a:schemeClr val="dk1">
                  <a:shade val="93000"/>
                  <a:satMod val="130000"/>
                  <a:alpha val="10000"/>
                </a:schemeClr>
              </a:gs>
              <a:gs pos="100000">
                <a:schemeClr val="dk1">
                  <a:shade val="94000"/>
                  <a:satMod val="135000"/>
                  <a:alpha val="10000"/>
                </a:schemeClr>
              </a:gs>
            </a:gsLst>
            <a:lin ang="16200000" scaled="0"/>
            <a:tileRect/>
          </a:gra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5184068" y="2636912"/>
            <a:ext cx="980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nucleus</a:t>
            </a:r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5847153" y="4280899"/>
            <a:ext cx="787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nuclei</a:t>
            </a:r>
            <a:endParaRPr lang="en-US" dirty="0"/>
          </a:p>
        </p:txBody>
      </p:sp>
      <p:cxnSp>
        <p:nvCxnSpPr>
          <p:cNvPr id="66" name="Curved Connector 65"/>
          <p:cNvCxnSpPr/>
          <p:nvPr/>
        </p:nvCxnSpPr>
        <p:spPr>
          <a:xfrm rot="5400000" flipH="1" flipV="1">
            <a:off x="5657369" y="2955699"/>
            <a:ext cx="601572" cy="396046"/>
          </a:xfrm>
          <a:prstGeom prst="curvedConnector3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0" name="Curved Connector 69"/>
          <p:cNvCxnSpPr/>
          <p:nvPr/>
        </p:nvCxnSpPr>
        <p:spPr>
          <a:xfrm rot="16200000" flipH="1">
            <a:off x="5364088" y="3753036"/>
            <a:ext cx="756084" cy="396044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2303748" y="2888940"/>
            <a:ext cx="2121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Plasma membrane</a:t>
            </a:r>
            <a:endParaRPr lang="en-US" dirty="0"/>
          </a:p>
        </p:txBody>
      </p:sp>
      <p:cxnSp>
        <p:nvCxnSpPr>
          <p:cNvPr id="74" name="Curved Connector 73"/>
          <p:cNvCxnSpPr/>
          <p:nvPr/>
        </p:nvCxnSpPr>
        <p:spPr>
          <a:xfrm rot="16200000" flipV="1">
            <a:off x="3870361" y="3338550"/>
            <a:ext cx="813076" cy="705943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8" name="Oval 77"/>
          <p:cNvSpPr/>
          <p:nvPr/>
        </p:nvSpPr>
        <p:spPr>
          <a:xfrm rot="20430768">
            <a:off x="4583451" y="3202325"/>
            <a:ext cx="1411978" cy="876743"/>
          </a:xfrm>
          <a:prstGeom prst="ellipse">
            <a:avLst/>
          </a:prstGeom>
          <a:gradFill flip="none" rotWithShape="1">
            <a:gsLst>
              <a:gs pos="0">
                <a:schemeClr val="dk1">
                  <a:shade val="51000"/>
                  <a:satMod val="130000"/>
                  <a:alpha val="18000"/>
                </a:schemeClr>
              </a:gs>
              <a:gs pos="80000">
                <a:schemeClr val="dk1">
                  <a:shade val="93000"/>
                  <a:satMod val="130000"/>
                  <a:alpha val="18000"/>
                </a:schemeClr>
              </a:gs>
              <a:gs pos="100000">
                <a:schemeClr val="dk1">
                  <a:shade val="94000"/>
                  <a:satMod val="135000"/>
                  <a:alpha val="18000"/>
                </a:schemeClr>
              </a:gs>
            </a:gsLst>
            <a:lin ang="16200000" scaled="0"/>
            <a:tileRect/>
          </a:gra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TextBox 78"/>
          <p:cNvSpPr txBox="1"/>
          <p:nvPr/>
        </p:nvSpPr>
        <p:spPr>
          <a:xfrm>
            <a:off x="3058232" y="2587480"/>
            <a:ext cx="2147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Cytoplasmic region</a:t>
            </a:r>
            <a:endParaRPr lang="en-US" dirty="0"/>
          </a:p>
        </p:txBody>
      </p:sp>
      <p:cxnSp>
        <p:nvCxnSpPr>
          <p:cNvPr id="80" name="Curved Connector 79"/>
          <p:cNvCxnSpPr/>
          <p:nvPr/>
        </p:nvCxnSpPr>
        <p:spPr>
          <a:xfrm rot="16200000" flipV="1">
            <a:off x="4283968" y="3068960"/>
            <a:ext cx="936104" cy="576064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1223628" y="4689140"/>
            <a:ext cx="441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n3</a:t>
            </a:r>
            <a:endParaRPr lang="en-US" dirty="0"/>
          </a:p>
        </p:txBody>
      </p:sp>
      <p:sp>
        <p:nvSpPr>
          <p:cNvPr id="84" name="TextBox 83"/>
          <p:cNvSpPr txBox="1"/>
          <p:nvPr/>
        </p:nvSpPr>
        <p:spPr>
          <a:xfrm>
            <a:off x="1259632" y="5841268"/>
            <a:ext cx="441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n1</a:t>
            </a:r>
            <a:endParaRPr lang="en-US" dirty="0"/>
          </a:p>
        </p:txBody>
      </p:sp>
      <p:sp>
        <p:nvSpPr>
          <p:cNvPr id="85" name="TextBox 84"/>
          <p:cNvSpPr txBox="1"/>
          <p:nvPr/>
        </p:nvSpPr>
        <p:spPr>
          <a:xfrm>
            <a:off x="647564" y="3176972"/>
            <a:ext cx="1224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n1&lt;n2&lt;n3</a:t>
            </a:r>
            <a:endParaRPr lang="en-US" dirty="0"/>
          </a:p>
        </p:txBody>
      </p:sp>
      <p:sp>
        <p:nvSpPr>
          <p:cNvPr id="86" name="TextBox 85"/>
          <p:cNvSpPr txBox="1"/>
          <p:nvPr/>
        </p:nvSpPr>
        <p:spPr>
          <a:xfrm>
            <a:off x="539552" y="5877272"/>
            <a:ext cx="351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cxnSp>
        <p:nvCxnSpPr>
          <p:cNvPr id="87" name="Straight Connector 86"/>
          <p:cNvCxnSpPr/>
          <p:nvPr/>
        </p:nvCxnSpPr>
        <p:spPr>
          <a:xfrm>
            <a:off x="2627784" y="4221088"/>
            <a:ext cx="0" cy="2016224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1871700" y="4221088"/>
            <a:ext cx="360040" cy="1008112"/>
          </a:xfrm>
          <a:prstGeom prst="line">
            <a:avLst/>
          </a:prstGeom>
          <a:ln>
            <a:prstDash val="sysDash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1653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50396" y="463932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40296" y="1794519"/>
            <a:ext cx="412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u"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AutoShape 3"/>
          <p:cNvSpPr>
            <a:spLocks noChangeArrowheads="1"/>
          </p:cNvSpPr>
          <p:nvPr/>
        </p:nvSpPr>
        <p:spPr bwMode="auto">
          <a:xfrm>
            <a:off x="107504" y="116632"/>
            <a:ext cx="1656184" cy="510778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348FA6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"/>
                <a:ea typeface="Helvetica"/>
                <a:cs typeface="Helvetica"/>
              </a:rPr>
              <a:t>Setup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elvetica"/>
              <a:ea typeface="Helvetica"/>
              <a:cs typeface="Helvetica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872716"/>
            <a:ext cx="4536503" cy="2520280"/>
          </a:xfrm>
          <a:prstGeom prst="rect">
            <a:avLst/>
          </a:prstGeom>
        </p:spPr>
      </p:pic>
      <p:sp>
        <p:nvSpPr>
          <p:cNvPr id="13" name="AutoShape 3"/>
          <p:cNvSpPr>
            <a:spLocks noChangeArrowheads="1"/>
          </p:cNvSpPr>
          <p:nvPr/>
        </p:nvSpPr>
        <p:spPr bwMode="auto">
          <a:xfrm>
            <a:off x="143508" y="3465004"/>
            <a:ext cx="3600400" cy="510778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348FA6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"/>
                <a:ea typeface="Helvetica"/>
                <a:cs typeface="Helvetica"/>
              </a:rPr>
              <a:t>Controls the path length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elvetica"/>
              <a:ea typeface="Helvetica"/>
              <a:cs typeface="Helvetica"/>
            </a:endParaRPr>
          </a:p>
        </p:txBody>
      </p:sp>
      <p:cxnSp>
        <p:nvCxnSpPr>
          <p:cNvPr id="6" name="Curved Connector 5"/>
          <p:cNvCxnSpPr/>
          <p:nvPr/>
        </p:nvCxnSpPr>
        <p:spPr>
          <a:xfrm rot="5400000">
            <a:off x="1133618" y="2942946"/>
            <a:ext cx="1008112" cy="324036"/>
          </a:xfrm>
          <a:prstGeom prst="curvedConnector3">
            <a:avLst/>
          </a:prstGeom>
          <a:ln w="381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800" y="116632"/>
            <a:ext cx="3810000" cy="774700"/>
          </a:xfrm>
          <a:prstGeom prst="rect">
            <a:avLst/>
          </a:prstGeom>
        </p:spPr>
      </p:pic>
      <p:cxnSp>
        <p:nvCxnSpPr>
          <p:cNvPr id="20" name="Curved Connector 19"/>
          <p:cNvCxnSpPr/>
          <p:nvPr/>
        </p:nvCxnSpPr>
        <p:spPr>
          <a:xfrm rot="5400000" flipH="1" flipV="1">
            <a:off x="2825806" y="1322766"/>
            <a:ext cx="1692188" cy="504056"/>
          </a:xfrm>
          <a:prstGeom prst="curvedConnector3">
            <a:avLst/>
          </a:prstGeom>
          <a:ln w="381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6136" y="620688"/>
            <a:ext cx="2971800" cy="723900"/>
          </a:xfrm>
          <a:prstGeom prst="rect">
            <a:avLst/>
          </a:prstGeom>
        </p:spPr>
      </p:pic>
      <p:sp>
        <p:nvSpPr>
          <p:cNvPr id="21" name="AutoShape 3"/>
          <p:cNvSpPr>
            <a:spLocks noChangeArrowheads="1"/>
          </p:cNvSpPr>
          <p:nvPr/>
        </p:nvSpPr>
        <p:spPr bwMode="auto">
          <a:xfrm>
            <a:off x="5364088" y="1808820"/>
            <a:ext cx="3600400" cy="510778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348FA6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"/>
                <a:ea typeface="Helvetica"/>
                <a:cs typeface="Helvetica"/>
              </a:rPr>
              <a:t>Optical path length distr.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elvetica"/>
              <a:ea typeface="Helvetica"/>
              <a:cs typeface="Helvetica"/>
            </a:endParaRPr>
          </a:p>
        </p:txBody>
      </p:sp>
      <p:cxnSp>
        <p:nvCxnSpPr>
          <p:cNvPr id="22" name="Curved Connector 21"/>
          <p:cNvCxnSpPr/>
          <p:nvPr/>
        </p:nvCxnSpPr>
        <p:spPr>
          <a:xfrm rot="5400000">
            <a:off x="7308304" y="1304764"/>
            <a:ext cx="756084" cy="396044"/>
          </a:xfrm>
          <a:prstGeom prst="curvedConnector3">
            <a:avLst/>
          </a:prstGeom>
          <a:ln w="381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AutoShape 3"/>
          <p:cNvSpPr>
            <a:spLocks noChangeArrowheads="1"/>
          </p:cNvSpPr>
          <p:nvPr/>
        </p:nvSpPr>
        <p:spPr bwMode="auto">
          <a:xfrm>
            <a:off x="5004048" y="2528900"/>
            <a:ext cx="3852428" cy="1736646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348FA6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"/>
                <a:ea typeface="Helvetica"/>
                <a:cs typeface="Helvetica"/>
              </a:rPr>
              <a:t>If the voltage applied to PZT compensates  , ,we have the condition of phase locking as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elvetica"/>
              <a:ea typeface="Helvetica"/>
              <a:cs typeface="Helvetica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40352" y="3104964"/>
            <a:ext cx="381000" cy="3175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43908" y="4581128"/>
            <a:ext cx="5400092" cy="97210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80012" y="5697252"/>
            <a:ext cx="3492388" cy="8255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3508" y="4329100"/>
            <a:ext cx="3672408" cy="2376264"/>
          </a:xfrm>
          <a:prstGeom prst="rect">
            <a:avLst/>
          </a:prstGeom>
        </p:spPr>
      </p:pic>
      <p:cxnSp>
        <p:nvCxnSpPr>
          <p:cNvPr id="33" name="Straight Connector 32"/>
          <p:cNvCxnSpPr/>
          <p:nvPr/>
        </p:nvCxnSpPr>
        <p:spPr>
          <a:xfrm>
            <a:off x="3095836" y="4761148"/>
            <a:ext cx="0" cy="75608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827584" y="4761148"/>
            <a:ext cx="0" cy="75608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827584" y="4761148"/>
            <a:ext cx="2268252" cy="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8" name="Picture 3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9632" y="4365104"/>
            <a:ext cx="393700" cy="30480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35796" y="4329100"/>
            <a:ext cx="203200" cy="304800"/>
          </a:xfrm>
          <a:prstGeom prst="rect">
            <a:avLst/>
          </a:prstGeom>
        </p:spPr>
      </p:pic>
      <p:cxnSp>
        <p:nvCxnSpPr>
          <p:cNvPr id="41" name="Straight Arrow Connector 40"/>
          <p:cNvCxnSpPr>
            <a:stCxn id="38" idx="3"/>
          </p:cNvCxnSpPr>
          <p:nvPr/>
        </p:nvCxnSpPr>
        <p:spPr>
          <a:xfrm flipV="1">
            <a:off x="1653332" y="4509120"/>
            <a:ext cx="1010456" cy="83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1547664" y="4797152"/>
            <a:ext cx="0" cy="936104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5" name="Picture 4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31640" y="6201308"/>
            <a:ext cx="533400" cy="330200"/>
          </a:xfrm>
          <a:prstGeom prst="rect">
            <a:avLst/>
          </a:prstGeom>
        </p:spPr>
      </p:pic>
      <p:cxnSp>
        <p:nvCxnSpPr>
          <p:cNvPr id="46" name="Straight Arrow Connector 45"/>
          <p:cNvCxnSpPr/>
          <p:nvPr/>
        </p:nvCxnSpPr>
        <p:spPr>
          <a:xfrm>
            <a:off x="1547664" y="6245697"/>
            <a:ext cx="126014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2" name="Picture 5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915816" y="6021288"/>
            <a:ext cx="330200" cy="304800"/>
          </a:xfrm>
          <a:prstGeom prst="rect">
            <a:avLst/>
          </a:prstGeom>
        </p:spPr>
      </p:pic>
      <p:sp>
        <p:nvSpPr>
          <p:cNvPr id="53" name="Oval 52"/>
          <p:cNvSpPr/>
          <p:nvPr/>
        </p:nvSpPr>
        <p:spPr>
          <a:xfrm>
            <a:off x="2591780" y="5805264"/>
            <a:ext cx="864096" cy="756084"/>
          </a:xfrm>
          <a:prstGeom prst="ellipse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  <a:alpha val="0"/>
                </a:schemeClr>
              </a:gs>
              <a:gs pos="35000">
                <a:schemeClr val="accent6">
                  <a:tint val="37000"/>
                  <a:satMod val="300000"/>
                  <a:alpha val="0"/>
                </a:schemeClr>
              </a:gs>
              <a:gs pos="100000">
                <a:schemeClr val="accent6">
                  <a:tint val="15000"/>
                  <a:satMod val="350000"/>
                  <a:alpha val="0"/>
                </a:schemeClr>
              </a:gs>
            </a:gsLst>
            <a:lin ang="16200000" scaled="1"/>
            <a:tileRect/>
          </a:gradFill>
          <a:ln w="38100" cmpd="sng">
            <a:solidFill>
              <a:srgbClr val="FF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1403648" y="5625244"/>
            <a:ext cx="252028" cy="216024"/>
          </a:xfrm>
          <a:prstGeom prst="ellipse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072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86400" y="53594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76300" y="2514599"/>
            <a:ext cx="412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u"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30900" y="54737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5" name="AutoShape 3"/>
          <p:cNvSpPr>
            <a:spLocks noChangeArrowheads="1"/>
          </p:cNvSpPr>
          <p:nvPr/>
        </p:nvSpPr>
        <p:spPr bwMode="auto">
          <a:xfrm>
            <a:off x="143508" y="116632"/>
            <a:ext cx="3708412" cy="510778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348FA6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"/>
                <a:ea typeface="Helvetica"/>
                <a:cs typeface="Helvetica"/>
              </a:rPr>
              <a:t>Phase sensitivity check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elvetica"/>
              <a:ea typeface="Helvetica"/>
              <a:cs typeface="Helvetica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492896"/>
            <a:ext cx="4926873" cy="3924436"/>
          </a:xfrm>
          <a:prstGeom prst="rect">
            <a:avLst/>
          </a:prstGeom>
        </p:spPr>
      </p:pic>
      <p:sp>
        <p:nvSpPr>
          <p:cNvPr id="26" name="AutoShape 3"/>
          <p:cNvSpPr>
            <a:spLocks noChangeArrowheads="1"/>
          </p:cNvSpPr>
          <p:nvPr/>
        </p:nvSpPr>
        <p:spPr bwMode="auto">
          <a:xfrm>
            <a:off x="143508" y="800708"/>
            <a:ext cx="6732748" cy="919401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348FA6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"/>
                <a:ea typeface="Helvetica"/>
                <a:cs typeface="Helvetica"/>
              </a:rPr>
              <a:t>Planar light wave circuit (PLC) with known refractive index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elvetica"/>
              <a:ea typeface="Helvetica"/>
              <a:cs typeface="Helvetica"/>
            </a:endParaRPr>
          </a:p>
        </p:txBody>
      </p:sp>
      <p:sp>
        <p:nvSpPr>
          <p:cNvPr id="27" name="AutoShape 3"/>
          <p:cNvSpPr>
            <a:spLocks noChangeArrowheads="1"/>
          </p:cNvSpPr>
          <p:nvPr/>
        </p:nvSpPr>
        <p:spPr bwMode="auto">
          <a:xfrm>
            <a:off x="431540" y="1772816"/>
            <a:ext cx="4464496" cy="919401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348FA6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"/>
                <a:ea typeface="Helvetica"/>
                <a:cs typeface="Helvetica"/>
              </a:rPr>
              <a:t>Measured optical path length 52.0 nm 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elvetica"/>
              <a:ea typeface="Helvetica"/>
              <a:cs typeface="Helvetica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176972"/>
            <a:ext cx="4428492" cy="2160240"/>
          </a:xfrm>
          <a:prstGeom prst="rect">
            <a:avLst/>
          </a:prstGeom>
        </p:spPr>
      </p:pic>
      <p:sp>
        <p:nvSpPr>
          <p:cNvPr id="29" name="Oval 28"/>
          <p:cNvSpPr/>
          <p:nvPr/>
        </p:nvSpPr>
        <p:spPr>
          <a:xfrm>
            <a:off x="2375756" y="3284984"/>
            <a:ext cx="936104" cy="360040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  <a:alpha val="0"/>
                </a:schemeClr>
              </a:gs>
              <a:gs pos="80000">
                <a:schemeClr val="accent1">
                  <a:shade val="93000"/>
                  <a:satMod val="130000"/>
                  <a:alpha val="0"/>
                </a:schemeClr>
              </a:gs>
              <a:gs pos="100000">
                <a:schemeClr val="accent1">
                  <a:shade val="94000"/>
                  <a:satMod val="135000"/>
                  <a:alpha val="0"/>
                </a:schemeClr>
              </a:gs>
            </a:gsLst>
            <a:lin ang="16200000" scaled="0"/>
            <a:tileRect/>
          </a:gradFill>
          <a:ln w="3810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>
            <a:stCxn id="29" idx="7"/>
          </p:cNvCxnSpPr>
          <p:nvPr/>
        </p:nvCxnSpPr>
        <p:spPr>
          <a:xfrm>
            <a:off x="3174771" y="3337711"/>
            <a:ext cx="2369337" cy="1928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483768" y="3573016"/>
            <a:ext cx="3060340" cy="115212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AutoShape 3"/>
          <p:cNvSpPr>
            <a:spLocks noChangeArrowheads="1"/>
          </p:cNvSpPr>
          <p:nvPr/>
        </p:nvSpPr>
        <p:spPr bwMode="auto">
          <a:xfrm>
            <a:off x="5256076" y="2060848"/>
            <a:ext cx="3744416" cy="919401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348FA6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"/>
                <a:ea typeface="Helvetica"/>
                <a:cs typeface="Helvetica"/>
              </a:rPr>
              <a:t>Theoretical (geometrical optics)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elvetica"/>
              <a:ea typeface="Helvetica"/>
              <a:cs typeface="Helvetica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 flipH="1">
            <a:off x="5832140" y="2996952"/>
            <a:ext cx="216024" cy="68407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AutoShape 3"/>
          <p:cNvSpPr>
            <a:spLocks noChangeArrowheads="1"/>
          </p:cNvSpPr>
          <p:nvPr/>
        </p:nvSpPr>
        <p:spPr bwMode="auto">
          <a:xfrm>
            <a:off x="4463988" y="116632"/>
            <a:ext cx="3708412" cy="510778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348FA6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"/>
                <a:ea typeface="Helvetica"/>
                <a:cs typeface="Helvetica"/>
              </a:rPr>
              <a:t>Example 1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elvetica"/>
              <a:ea typeface="Helvetica"/>
              <a:cs typeface="Helvetica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367644" y="3969060"/>
            <a:ext cx="2797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Average of 10 times scan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1403648" y="4905164"/>
            <a:ext cx="3097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1D optical path length (Exp.)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4932040" y="5517232"/>
            <a:ext cx="4032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sensitivity of optical path length is calculated by </a:t>
            </a:r>
            <a:r>
              <a:rPr lang="en-US" dirty="0" err="1" smtClean="0"/>
              <a:t>stv</a:t>
            </a:r>
            <a:r>
              <a:rPr lang="en-US" dirty="0" smtClean="0"/>
              <a:t> to be less than 2nm, n = 10, i.e. the error in measurement is 2nm 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143508" y="6345324"/>
            <a:ext cx="2250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Spherical aberration</a:t>
            </a:r>
            <a:endParaRPr lang="en-US" dirty="0"/>
          </a:p>
        </p:txBody>
      </p:sp>
      <p:cxnSp>
        <p:nvCxnSpPr>
          <p:cNvPr id="48" name="Straight Connector 47"/>
          <p:cNvCxnSpPr/>
          <p:nvPr/>
        </p:nvCxnSpPr>
        <p:spPr>
          <a:xfrm flipH="1">
            <a:off x="1367644" y="5517232"/>
            <a:ext cx="396044" cy="9721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1367644" y="5517232"/>
            <a:ext cx="612068" cy="9721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7571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71500" y="152636"/>
            <a:ext cx="8964996" cy="612934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348FA6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"/>
                <a:ea typeface="Helvetica"/>
                <a:cs typeface="Helvetica"/>
              </a:rPr>
              <a:t>Example 2 (grating), 3 (thick cells), and 4 cancer</a:t>
            </a:r>
            <a:endParaRPr lang="en-US" sz="3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elvetica"/>
              <a:ea typeface="Helvetica"/>
              <a:cs typeface="Helvetic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86400" y="53594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76300" y="2514599"/>
            <a:ext cx="412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u"/>
            </a:pP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6176" y="908720"/>
            <a:ext cx="2293710" cy="15841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48064" y="728700"/>
            <a:ext cx="3790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Scanned in 2D over 20 x 20 micron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355976" y="1304764"/>
            <a:ext cx="21242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Nominal and measured pitch of 2.2 microns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8164" y="2492896"/>
            <a:ext cx="2679700" cy="2006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4128" y="4545124"/>
            <a:ext cx="3175000" cy="220745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995936" y="2564904"/>
            <a:ext cx="24122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Thick cells (about 3 lambda optical path length differences)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508" y="908720"/>
            <a:ext cx="3564396" cy="28317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512" y="4005064"/>
            <a:ext cx="5321300" cy="24638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43508" y="872716"/>
            <a:ext cx="3780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3D optical path length difference distribution of a breast cancer cell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915816" y="1556792"/>
            <a:ext cx="1313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nuclei form</a:t>
            </a:r>
            <a:endParaRPr lang="en-US" dirty="0"/>
          </a:p>
        </p:txBody>
      </p:sp>
      <p:cxnSp>
        <p:nvCxnSpPr>
          <p:cNvPr id="14" name="Curved Connector 13"/>
          <p:cNvCxnSpPr>
            <a:endCxn id="10" idx="1"/>
          </p:cNvCxnSpPr>
          <p:nvPr/>
        </p:nvCxnSpPr>
        <p:spPr>
          <a:xfrm flipV="1">
            <a:off x="1979712" y="1741458"/>
            <a:ext cx="936104" cy="211378"/>
          </a:xfrm>
          <a:prstGeom prst="curvedConnector3">
            <a:avLst/>
          </a:prstGeom>
          <a:ln w="5715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9873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71500" y="152636"/>
            <a:ext cx="8964996" cy="612934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348FA6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"/>
                <a:ea typeface="Helvetica"/>
                <a:cs typeface="Helvetica"/>
              </a:rPr>
              <a:t>Summary and Conclusion</a:t>
            </a:r>
            <a:endParaRPr lang="en-US" sz="3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elvetica"/>
              <a:ea typeface="Helvetica"/>
              <a:cs typeface="Helvetic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86400" y="53594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76300" y="2514599"/>
            <a:ext cx="412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u"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7524" y="872716"/>
            <a:ext cx="87489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dirty="0" smtClean="0"/>
              <a:t>Cancer cells associated with higher optical path length difference than that of the normal cells </a:t>
            </a:r>
          </a:p>
          <a:p>
            <a:endParaRPr lang="en-US" sz="2800" dirty="0" smtClean="0"/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The system can measure transparent objects without using phase unwrapping process even if the thickness of the object is more than wavelength</a:t>
            </a:r>
            <a:endParaRPr lang="en-US" sz="2800" dirty="0"/>
          </a:p>
        </p:txBody>
      </p:sp>
      <p:sp>
        <p:nvSpPr>
          <p:cNvPr id="16" name="AutoShape 3"/>
          <p:cNvSpPr>
            <a:spLocks noChangeArrowheads="1"/>
          </p:cNvSpPr>
          <p:nvPr/>
        </p:nvSpPr>
        <p:spPr bwMode="auto">
          <a:xfrm>
            <a:off x="1331640" y="3645024"/>
            <a:ext cx="6660740" cy="612934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348FA6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"/>
                <a:ea typeface="Helvetica"/>
                <a:cs typeface="Helvetica"/>
              </a:rPr>
              <a:t>Comment from the presenter</a:t>
            </a:r>
            <a:endParaRPr lang="en-US" sz="3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elvetica"/>
              <a:ea typeface="Helvetica"/>
              <a:cs typeface="Helvetic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1520" y="4473116"/>
            <a:ext cx="86769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/>
              <a:t>The calibration of voltage with displacement is not exactly linear, how did the authors calibrate the PZD for a high dynamic range?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26740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86400" y="53594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76300" y="2514599"/>
            <a:ext cx="412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u"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AutoShape 3"/>
          <p:cNvSpPr>
            <a:spLocks noChangeArrowheads="1"/>
          </p:cNvSpPr>
          <p:nvPr/>
        </p:nvSpPr>
        <p:spPr bwMode="auto">
          <a:xfrm>
            <a:off x="215516" y="116632"/>
            <a:ext cx="8785484" cy="98750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1A7287"/>
              </a:gs>
              <a:gs pos="80000">
                <a:srgbClr val="2696B2"/>
              </a:gs>
              <a:gs pos="100000">
                <a:srgbClr val="2398B5"/>
              </a:gs>
            </a:gsLst>
            <a:lin ang="16200000"/>
          </a:gradFill>
          <a:ln w="9525">
            <a:solidFill>
              <a:srgbClr val="348FA6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Helvetica"/>
                <a:cs typeface="Helvetica"/>
              </a:rPr>
              <a:t>2</a:t>
            </a:r>
            <a:r>
              <a:rPr lang="en-US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Helvetica"/>
                <a:cs typeface="Helvetica"/>
              </a:rPr>
              <a:t>- Label-free imaging of intracellular motility by low-coherent quantitative phase microscopy, OE (2011), Japan</a:t>
            </a:r>
            <a:endParaRPr lang="en-US" sz="2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elvetica"/>
              <a:ea typeface="Helvetica"/>
              <a:cs typeface="Helvetic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30900" y="54737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1880828"/>
            <a:ext cx="8964996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charset="2"/>
              <a:buChar char="ü"/>
            </a:pPr>
            <a:r>
              <a:rPr lang="en-US" sz="2400" dirty="0" smtClean="0"/>
              <a:t>Low-coherent interferometric technique and phase-referenced phase shifting technique were integrated to reveal the depth of intracellular motility without contrast agents.</a:t>
            </a:r>
          </a:p>
        </p:txBody>
      </p:sp>
      <p:sp>
        <p:nvSpPr>
          <p:cNvPr id="15" name="AutoShape 3"/>
          <p:cNvSpPr>
            <a:spLocks noChangeArrowheads="1"/>
          </p:cNvSpPr>
          <p:nvPr/>
        </p:nvSpPr>
        <p:spPr bwMode="auto">
          <a:xfrm>
            <a:off x="179512" y="1268760"/>
            <a:ext cx="1656184" cy="510778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348FA6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Helvetica"/>
                <a:cs typeface="Helvetica"/>
              </a:rPr>
              <a:t>Objective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elvetica"/>
              <a:ea typeface="Helvetica"/>
              <a:cs typeface="Helvetica"/>
            </a:endParaRPr>
          </a:p>
        </p:txBody>
      </p:sp>
      <p:sp>
        <p:nvSpPr>
          <p:cNvPr id="16" name="AutoShape 3"/>
          <p:cNvSpPr>
            <a:spLocks noChangeArrowheads="1"/>
          </p:cNvSpPr>
          <p:nvPr/>
        </p:nvSpPr>
        <p:spPr bwMode="auto">
          <a:xfrm>
            <a:off x="3023828" y="3212976"/>
            <a:ext cx="2664296" cy="510778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348FA6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Helvetica"/>
                <a:cs typeface="Helvetica"/>
              </a:rPr>
              <a:t>Notes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elvetica"/>
              <a:ea typeface="Helvetica"/>
              <a:cs typeface="Helvetic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168" y="3811012"/>
            <a:ext cx="896499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charset="2"/>
              <a:buChar char="ü"/>
            </a:pPr>
            <a:r>
              <a:rPr lang="en-US" sz="2400" dirty="0" smtClean="0"/>
              <a:t>This paper shows the 3D of quantitatively phase fluctuation caused by the motion of multiple-surfaces in cultured cells.</a:t>
            </a:r>
          </a:p>
          <a:p>
            <a:pPr marL="457200" indent="-457200">
              <a:buFont typeface="Wingdings" charset="2"/>
              <a:buChar char="ü"/>
            </a:pPr>
            <a:r>
              <a:rPr lang="en-US" sz="2400" dirty="0" smtClean="0">
                <a:solidFill>
                  <a:srgbClr val="2C800E"/>
                </a:solidFill>
              </a:rPr>
              <a:t>The authors used high NA with low-coherence light source</a:t>
            </a:r>
          </a:p>
          <a:p>
            <a:pPr marL="457200" indent="-457200">
              <a:buFont typeface="Wingdings" charset="2"/>
              <a:buChar char="ü"/>
            </a:pPr>
            <a:r>
              <a:rPr lang="en-US" sz="2400" dirty="0">
                <a:solidFill>
                  <a:srgbClr val="0000FF"/>
                </a:solidFill>
              </a:rPr>
              <a:t>Axial and transversal </a:t>
            </a:r>
            <a:r>
              <a:rPr lang="en-US" sz="2400" dirty="0" smtClean="0">
                <a:solidFill>
                  <a:srgbClr val="0000FF"/>
                </a:solidFill>
              </a:rPr>
              <a:t>resolutions were 0.93 and 0.56 microns</a:t>
            </a:r>
          </a:p>
          <a:p>
            <a:pPr marL="457200" indent="-457200" algn="just">
              <a:buFont typeface="Wingdings" charset="2"/>
              <a:buChar char="ü"/>
            </a:pPr>
            <a:r>
              <a:rPr lang="en-US" sz="2400" dirty="0" smtClean="0">
                <a:solidFill>
                  <a:srgbClr val="FF3300"/>
                </a:solidFill>
              </a:rPr>
              <a:t>results revealed the depth fluctuations of the intracellular surfaces such as plasma membrane, reflecting surfaces in cytoplasmic region and the surface of substrate independently.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9772" y="1160748"/>
            <a:ext cx="4677123" cy="540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991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86400" y="53594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76300" y="2514599"/>
            <a:ext cx="412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u"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30900" y="54737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5" name="AutoShape 3"/>
          <p:cNvSpPr>
            <a:spLocks noChangeArrowheads="1"/>
          </p:cNvSpPr>
          <p:nvPr/>
        </p:nvSpPr>
        <p:spPr bwMode="auto">
          <a:xfrm>
            <a:off x="827584" y="152636"/>
            <a:ext cx="7668852" cy="510778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348FA6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Helvetica"/>
                <a:cs typeface="Helvetica"/>
              </a:rPr>
              <a:t>Experimental setup based on Linnik configuration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elvetica"/>
              <a:ea typeface="Helvetica"/>
              <a:cs typeface="Helvetic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016732"/>
            <a:ext cx="5842000" cy="55806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160" y="3681028"/>
            <a:ext cx="2987824" cy="26499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2160" y="1016732"/>
            <a:ext cx="2983709" cy="25202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43608" y="764704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Wavelength = 695nm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175956" y="1340768"/>
            <a:ext cx="19442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The feedback circuit controls the PZT1 arm to adjust the OPD by nanometer resolution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4344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65644</TotalTime>
  <Words>1233</Words>
  <Application>Microsoft Macintosh PowerPoint</Application>
  <PresentationFormat>On-screen Show (4:3)</PresentationFormat>
  <Paragraphs>168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for listening. Any questions or suggestions?</vt:lpstr>
    </vt:vector>
  </TitlesOfParts>
  <Company>Hello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Phase unwrapping wavelet transform</dc:title>
  <dc:creator>Munther</dc:creator>
  <cp:lastModifiedBy>Dahi Ibrahim</cp:lastModifiedBy>
  <cp:revision>1582</cp:revision>
  <cp:lastPrinted>2015-04-28T00:33:54Z</cp:lastPrinted>
  <dcterms:created xsi:type="dcterms:W3CDTF">2008-09-25T12:02:56Z</dcterms:created>
  <dcterms:modified xsi:type="dcterms:W3CDTF">2015-05-06T22:41:36Z</dcterms:modified>
</cp:coreProperties>
</file>