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4" r:id="rId6"/>
    <p:sldId id="263" r:id="rId7"/>
    <p:sldId id="266" r:id="rId8"/>
    <p:sldId id="265" r:id="rId9"/>
    <p:sldId id="267" r:id="rId10"/>
    <p:sldId id="268" r:id="rId11"/>
    <p:sldId id="269" r:id="rId12"/>
    <p:sldId id="270" r:id="rId13"/>
    <p:sldId id="283" r:id="rId14"/>
    <p:sldId id="261" r:id="rId15"/>
    <p:sldId id="272" r:id="rId16"/>
    <p:sldId id="273" r:id="rId17"/>
    <p:sldId id="271" r:id="rId18"/>
    <p:sldId id="274" r:id="rId19"/>
    <p:sldId id="275" r:id="rId20"/>
    <p:sldId id="276" r:id="rId21"/>
    <p:sldId id="284" r:id="rId22"/>
    <p:sldId id="262" r:id="rId23"/>
    <p:sldId id="277" r:id="rId24"/>
    <p:sldId id="286" r:id="rId25"/>
    <p:sldId id="287" r:id="rId26"/>
    <p:sldId id="278" r:id="rId27"/>
    <p:sldId id="279" r:id="rId28"/>
    <p:sldId id="280" r:id="rId29"/>
    <p:sldId id="281" r:id="rId30"/>
    <p:sldId id="282" r:id="rId31"/>
    <p:sldId id="285" r:id="rId3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0D671-EAC3-0141-AFB0-B06796B1D39E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C5CF2-0CA0-474A-BD93-54AA35331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13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5CF2-0CA0-474A-BD93-54AA3533185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17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5CF2-0CA0-474A-BD93-54AA3533185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17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5CF2-0CA0-474A-BD93-54AA3533185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17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3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36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25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78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06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41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05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04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6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81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06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C7038-AA79-3F4C-8370-62A8CDE2F49F}" type="datetimeFigureOut">
              <a:rPr kumimoji="1" lang="ja-JP" altLang="en-US" smtClean="0"/>
              <a:t>2015/06/11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A40F-3AF8-104D-A2E8-C3CE926BC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53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High-speed </a:t>
            </a:r>
            <a:r>
              <a:rPr lang="en-US" altLang="ja-JP" dirty="0" err="1" smtClean="0"/>
              <a:t>elipsometer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2015/06/11</a:t>
            </a:r>
          </a:p>
          <a:p>
            <a:r>
              <a:rPr lang="en-US" altLang="ja-JP" dirty="0" smtClean="0"/>
              <a:t>PD Yi-Da Hsieh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440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Method</a:t>
            </a:r>
            <a:endParaRPr kumimoji="1" lang="ja-JP" altLang="en-US" dirty="0"/>
          </a:p>
        </p:txBody>
      </p:sp>
      <p:pic>
        <p:nvPicPr>
          <p:cNvPr id="4" name="図 3" descr="スクリーンショット 2015-06-10 22.26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61" y="898765"/>
            <a:ext cx="7121549" cy="4242027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457200" y="5748567"/>
            <a:ext cx="990273" cy="5052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スクリーンショット 2015-06-10 22.28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5440323"/>
            <a:ext cx="6447610" cy="11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9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4" name="図 3" descr="スクリーンショット 2015-06-10 22.3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746"/>
            <a:ext cx="4529868" cy="3557872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710081" y="3345366"/>
            <a:ext cx="696426" cy="62810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スクリーンショット 2015-06-10 22.38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21" y="1897983"/>
            <a:ext cx="4650079" cy="3353053"/>
          </a:xfrm>
          <a:prstGeom prst="rect">
            <a:avLst/>
          </a:prstGeom>
        </p:spPr>
      </p:pic>
      <p:sp>
        <p:nvSpPr>
          <p:cNvPr id="7" name="上カーブ矢印 6"/>
          <p:cNvSpPr/>
          <p:nvPr/>
        </p:nvSpPr>
        <p:spPr>
          <a:xfrm>
            <a:off x="3168054" y="5557403"/>
            <a:ext cx="2935912" cy="532528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4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7" name="図 6" descr="スクリーンショット 2015-06-10 22.3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0" y="1417638"/>
            <a:ext cx="5424690" cy="437113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76236" y="1638546"/>
            <a:ext cx="27879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3600" dirty="0" smtClean="0"/>
              <a:t>m=7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3600" dirty="0" smtClean="0"/>
              <a:t>n</a:t>
            </a:r>
            <a:r>
              <a:rPr lang="en-US" altLang="ja-JP" sz="3600" baseline="-25000" dirty="0" smtClean="0"/>
              <a:t>0</a:t>
            </a:r>
            <a:r>
              <a:rPr lang="en-US" altLang="ja-JP" sz="3600" dirty="0" smtClean="0"/>
              <a:t>=1.5427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3600" dirty="0" smtClean="0"/>
              <a:t>n</a:t>
            </a:r>
            <a:r>
              <a:rPr kumimoji="1" lang="en-US" altLang="ja-JP" sz="3600" baseline="-25000" dirty="0" smtClean="0"/>
              <a:t>e</a:t>
            </a:r>
            <a:r>
              <a:rPr kumimoji="1" lang="en-US" altLang="ja-JP" sz="3600" dirty="0" smtClean="0"/>
              <a:t>=1.5518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3600" dirty="0" smtClean="0"/>
              <a:t>Error: 0.05%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5617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highly sensitive and </a:t>
            </a:r>
            <a:r>
              <a:rPr lang="en-US" altLang="ja-JP" dirty="0" smtClean="0"/>
              <a:t>accurate measurement </a:t>
            </a:r>
            <a:r>
              <a:rPr lang="en-US" altLang="ja-JP" dirty="0"/>
              <a:t>of retardation parameters (RPs), which includes the refractive indices of the </a:t>
            </a:r>
            <a:r>
              <a:rPr lang="en-US" altLang="ja-JP" dirty="0" smtClean="0"/>
              <a:t>extraordinary ray </a:t>
            </a:r>
            <a:r>
              <a:rPr lang="en-US" altLang="ja-JP" dirty="0"/>
              <a:t>n</a:t>
            </a:r>
            <a:r>
              <a:rPr lang="en-US" altLang="ja-JP" baseline="-25000" dirty="0"/>
              <a:t>e</a:t>
            </a:r>
            <a:r>
              <a:rPr lang="en-US" altLang="ja-JP" dirty="0"/>
              <a:t> and ordinary ray n</a:t>
            </a:r>
            <a:r>
              <a:rPr lang="en-US" altLang="ja-JP" baseline="-25000" dirty="0"/>
              <a:t>o</a:t>
            </a:r>
            <a:r>
              <a:rPr lang="en-US" altLang="ja-JP" dirty="0"/>
              <a:t>, is obtained by this method.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861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2080" y="740788"/>
            <a:ext cx="8229600" cy="5672617"/>
          </a:xfrm>
        </p:spPr>
        <p:txBody>
          <a:bodyPr>
            <a:normAutofit/>
          </a:bodyPr>
          <a:lstStyle/>
          <a:p>
            <a:pPr algn="just"/>
            <a:r>
              <a:rPr lang="en-US" altLang="ja-JP" sz="3600" dirty="0"/>
              <a:t>Determination of retardation parameters of multiple-</a:t>
            </a:r>
            <a:r>
              <a:rPr lang="en-US" altLang="ja-JP" sz="3600" dirty="0" smtClean="0"/>
              <a:t>order wave </a:t>
            </a:r>
            <a:r>
              <a:rPr lang="en-US" altLang="ja-JP" sz="3600" dirty="0"/>
              <a:t>plate using a phase-sensitive </a:t>
            </a:r>
            <a:r>
              <a:rPr lang="en-US" altLang="ja-JP" sz="3600" dirty="0" smtClean="0"/>
              <a:t>heterodyne </a:t>
            </a:r>
            <a:r>
              <a:rPr lang="en-US" altLang="ja-JP" sz="3600" dirty="0" err="1" smtClean="0"/>
              <a:t>ellipsometer</a:t>
            </a:r>
            <a:endParaRPr lang="en-US" altLang="ja-JP" sz="3600" dirty="0" smtClean="0"/>
          </a:p>
          <a:p>
            <a:pPr algn="just"/>
            <a:endParaRPr kumimoji="1" lang="en-US" altLang="ja-JP" sz="3600" dirty="0"/>
          </a:p>
          <a:p>
            <a:pPr algn="just"/>
            <a:r>
              <a:rPr lang="en-US" altLang="ja-JP" sz="3600" dirty="0"/>
              <a:t>High speed </a:t>
            </a:r>
            <a:r>
              <a:rPr lang="en-US" altLang="ja-JP" sz="3600" dirty="0" err="1"/>
              <a:t>interferometric</a:t>
            </a:r>
            <a:r>
              <a:rPr lang="en-US" altLang="ja-JP" sz="3600" dirty="0"/>
              <a:t> </a:t>
            </a:r>
            <a:r>
              <a:rPr lang="en-US" altLang="ja-JP" sz="3600" dirty="0" err="1" smtClean="0"/>
              <a:t>ellipsometer</a:t>
            </a:r>
            <a:endParaRPr lang="en-US" altLang="ja-JP" sz="3600" dirty="0" smtClean="0"/>
          </a:p>
          <a:p>
            <a:pPr algn="just"/>
            <a:endParaRPr kumimoji="1" lang="en-US" altLang="ja-JP" sz="3600" dirty="0"/>
          </a:p>
          <a:p>
            <a:pPr algn="just"/>
            <a:r>
              <a:rPr lang="en-US" altLang="ja-JP" sz="3600" dirty="0"/>
              <a:t>Dual-frequency paired polarization phase shifting </a:t>
            </a:r>
            <a:r>
              <a:rPr lang="en-US" altLang="ja-JP" sz="3600" dirty="0" err="1"/>
              <a:t>ellipsometer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03112" y="2445927"/>
            <a:ext cx="496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Ref) </a:t>
            </a:r>
            <a:r>
              <a:rPr lang="en-US" altLang="ja-JP" i="1" dirty="0">
                <a:solidFill>
                  <a:srgbClr val="0000FF"/>
                </a:solidFill>
              </a:rPr>
              <a:t>C. –H. Hsieh, et. al., Appl. Opt. </a:t>
            </a:r>
            <a:r>
              <a:rPr lang="en-US" altLang="ja-JP" b="1" i="1" dirty="0">
                <a:solidFill>
                  <a:srgbClr val="0000FF"/>
                </a:solidFill>
              </a:rPr>
              <a:t>46</a:t>
            </a:r>
            <a:r>
              <a:rPr lang="en-US" altLang="ja-JP" i="1" dirty="0">
                <a:solidFill>
                  <a:srgbClr val="0000FF"/>
                </a:solidFill>
              </a:rPr>
              <a:t>: 5944 (2007)</a:t>
            </a:r>
            <a:r>
              <a:rPr lang="ja-JP" altLang="ja-JP" i="1" dirty="0">
                <a:solidFill>
                  <a:srgbClr val="0000FF"/>
                </a:solidFill>
              </a:rPr>
              <a:t> </a:t>
            </a:r>
            <a:r>
              <a:rPr lang="en-US" altLang="ja-JP" i="1" dirty="0" smtClean="0">
                <a:solidFill>
                  <a:srgbClr val="0000FF"/>
                </a:solidFill>
              </a:rPr>
              <a:t> 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2208" y="5608698"/>
            <a:ext cx="536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Ref) </a:t>
            </a:r>
            <a:r>
              <a:rPr lang="en-US" altLang="ja-JP" i="1" dirty="0">
                <a:solidFill>
                  <a:srgbClr val="0000FF"/>
                </a:solidFill>
              </a:rPr>
              <a:t>C. –J. Yu., et., al., Opt. </a:t>
            </a:r>
            <a:r>
              <a:rPr lang="en-US" altLang="ja-JP" i="1" dirty="0" err="1">
                <a:solidFill>
                  <a:srgbClr val="0000FF"/>
                </a:solidFill>
              </a:rPr>
              <a:t>commun</a:t>
            </a:r>
            <a:r>
              <a:rPr lang="en-US" altLang="ja-JP" i="1" dirty="0">
                <a:solidFill>
                  <a:srgbClr val="0000FF"/>
                </a:solidFill>
              </a:rPr>
              <a:t>.</a:t>
            </a:r>
            <a:r>
              <a:rPr lang="en-US" altLang="ja-JP" b="1" i="1" dirty="0">
                <a:solidFill>
                  <a:srgbClr val="0000FF"/>
                </a:solidFill>
              </a:rPr>
              <a:t> 282</a:t>
            </a:r>
            <a:r>
              <a:rPr lang="en-US" altLang="ja-JP" i="1" dirty="0">
                <a:solidFill>
                  <a:srgbClr val="0000FF"/>
                </a:solidFill>
              </a:rPr>
              <a:t>:1516 (2009)</a:t>
            </a:r>
            <a:r>
              <a:rPr lang="ja-JP" altLang="ja-JP" i="1" dirty="0">
                <a:solidFill>
                  <a:srgbClr val="0000FF"/>
                </a:solidFill>
              </a:rPr>
              <a:t> 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2208" y="3785542"/>
            <a:ext cx="530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Ref) </a:t>
            </a:r>
            <a:r>
              <a:rPr lang="en-US" altLang="ja-JP" i="1" dirty="0">
                <a:solidFill>
                  <a:srgbClr val="0000FF"/>
                </a:solidFill>
              </a:rPr>
              <a:t>C. –C. Tsai, et., al., Opt. Express. </a:t>
            </a:r>
            <a:r>
              <a:rPr lang="en-US" altLang="ja-JP" b="1" i="1" dirty="0">
                <a:solidFill>
                  <a:srgbClr val="0000FF"/>
                </a:solidFill>
              </a:rPr>
              <a:t>16</a:t>
            </a:r>
            <a:r>
              <a:rPr lang="en-US" altLang="ja-JP" i="1" dirty="0">
                <a:solidFill>
                  <a:srgbClr val="0000FF"/>
                </a:solidFill>
              </a:rPr>
              <a:t>: 7778 (2008)</a:t>
            </a:r>
            <a:r>
              <a:rPr lang="ja-JP" altLang="ja-JP" i="1" dirty="0">
                <a:solidFill>
                  <a:srgbClr val="0000FF"/>
                </a:solidFill>
              </a:rPr>
              <a:t> </a:t>
            </a:r>
            <a:r>
              <a:rPr lang="en-US" altLang="ja-JP" i="1" dirty="0" smtClean="0">
                <a:solidFill>
                  <a:srgbClr val="0000FF"/>
                </a:solidFill>
              </a:rPr>
              <a:t> 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4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Method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polarized heterodyne signals at photo-detectors D</a:t>
            </a:r>
            <a:r>
              <a:rPr lang="en-US" altLang="ja-JP" baseline="-25000" dirty="0"/>
              <a:t>P </a:t>
            </a:r>
            <a:r>
              <a:rPr lang="en-US" altLang="ja-JP" dirty="0"/>
              <a:t>and D</a:t>
            </a:r>
            <a:r>
              <a:rPr lang="en-US" altLang="ja-JP" baseline="-25000" dirty="0"/>
              <a:t>S</a:t>
            </a:r>
            <a:r>
              <a:rPr lang="en-US" altLang="ja-JP" dirty="0"/>
              <a:t> can be expressed </a:t>
            </a:r>
            <a:r>
              <a:rPr lang="en-US" altLang="ja-JP" dirty="0" smtClean="0"/>
              <a:t>by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set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10" y="2795244"/>
            <a:ext cx="6671269" cy="134208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274140" y="2795244"/>
            <a:ext cx="3127088" cy="134208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20" y="4330563"/>
            <a:ext cx="6601647" cy="844514"/>
          </a:xfrm>
          <a:prstGeom prst="rect">
            <a:avLst/>
          </a:prstGeom>
        </p:spPr>
      </p:pic>
      <p:pic>
        <p:nvPicPr>
          <p:cNvPr id="8" name="図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2" y="5337856"/>
            <a:ext cx="3319916" cy="1257294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1310919" y="5734913"/>
            <a:ext cx="914912" cy="5052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35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1673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Method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The </a:t>
            </a:r>
            <a:r>
              <a:rPr lang="en-US" altLang="ja-JP" dirty="0"/>
              <a:t>output signal, from DA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99" y="2214776"/>
            <a:ext cx="7175565" cy="1908900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90" y="5065840"/>
            <a:ext cx="2732792" cy="145630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1665956" y="5516439"/>
            <a:ext cx="860291" cy="3413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 descr="スクリーンショット 2015-06-10 23.36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56" y="4215528"/>
            <a:ext cx="4305300" cy="5207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888635" y="4328494"/>
            <a:ext cx="942223" cy="4077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04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 setup</a:t>
            </a:r>
            <a:endParaRPr kumimoji="1" lang="ja-JP" altLang="en-US" dirty="0"/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0" y="1622456"/>
            <a:ext cx="7558522" cy="46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5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0646" y="1384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52" y="1168950"/>
            <a:ext cx="6132253" cy="548081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4610" y="887546"/>
            <a:ext cx="158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Sample1: QWP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13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6230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78256"/>
            <a:ext cx="9144000" cy="876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smtClean="0"/>
              <a:t>Sample2: </a:t>
            </a:r>
            <a:r>
              <a:rPr lang="en-US" altLang="ja-JP" dirty="0" smtClean="0"/>
              <a:t>Parallel </a:t>
            </a:r>
            <a:r>
              <a:rPr lang="en-US" altLang="ja-JP" dirty="0"/>
              <a:t>aligned liquid crystal device (PALCD)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6" y="1901546"/>
            <a:ext cx="6496616" cy="470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3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/>
                <a:cs typeface="Arial"/>
              </a:rPr>
              <a:t>Introduction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583" y="1608286"/>
            <a:ext cx="8229600" cy="4525963"/>
          </a:xfrm>
        </p:spPr>
        <p:txBody>
          <a:bodyPr/>
          <a:lstStyle/>
          <a:p>
            <a:r>
              <a:rPr kumimoji="1" lang="en-US" altLang="ja-JP" dirty="0" err="1" smtClean="0">
                <a:latin typeface="Arial"/>
                <a:ea typeface="+mj-ea"/>
                <a:cs typeface="Arial"/>
              </a:rPr>
              <a:t>Ellipsometer</a:t>
            </a:r>
            <a:endParaRPr kumimoji="1" lang="ja-JP" altLang="en-US" dirty="0">
              <a:latin typeface="Arial"/>
              <a:ea typeface="+mj-ea"/>
              <a:cs typeface="Arial"/>
            </a:endParaRPr>
          </a:p>
        </p:txBody>
      </p:sp>
      <p:grpSp>
        <p:nvGrpSpPr>
          <p:cNvPr id="60" name="図形グループ 59"/>
          <p:cNvGrpSpPr/>
          <p:nvPr/>
        </p:nvGrpSpPr>
        <p:grpSpPr>
          <a:xfrm>
            <a:off x="619365" y="2595260"/>
            <a:ext cx="8090178" cy="2893029"/>
            <a:chOff x="1047673" y="3769540"/>
            <a:chExt cx="7306843" cy="2280031"/>
          </a:xfrm>
        </p:grpSpPr>
        <p:sp>
          <p:nvSpPr>
            <p:cNvPr id="4" name="ひし形 3"/>
            <p:cNvSpPr/>
            <p:nvPr/>
          </p:nvSpPr>
          <p:spPr>
            <a:xfrm>
              <a:off x="2965086" y="5309828"/>
              <a:ext cx="2367869" cy="50561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5" name="正方形/長方形 5"/>
            <p:cNvSpPr/>
            <p:nvPr/>
          </p:nvSpPr>
          <p:spPr>
            <a:xfrm>
              <a:off x="2965086" y="5562637"/>
              <a:ext cx="1189036" cy="335128"/>
            </a:xfrm>
            <a:custGeom>
              <a:avLst/>
              <a:gdLst>
                <a:gd name="connsiteX0" fmla="*/ 0 w 1615368"/>
                <a:gd name="connsiteY0" fmla="*/ 0 h 108000"/>
                <a:gd name="connsiteX1" fmla="*/ 1615368 w 1615368"/>
                <a:gd name="connsiteY1" fmla="*/ 0 h 108000"/>
                <a:gd name="connsiteX2" fmla="*/ 1615368 w 1615368"/>
                <a:gd name="connsiteY2" fmla="*/ 108000 h 108000"/>
                <a:gd name="connsiteX3" fmla="*/ 0 w 1615368"/>
                <a:gd name="connsiteY3" fmla="*/ 108000 h 108000"/>
                <a:gd name="connsiteX4" fmla="*/ 0 w 1615368"/>
                <a:gd name="connsiteY4" fmla="*/ 0 h 108000"/>
                <a:gd name="connsiteX0" fmla="*/ 0 w 1621718"/>
                <a:gd name="connsiteY0" fmla="*/ 0 h 457250"/>
                <a:gd name="connsiteX1" fmla="*/ 1615368 w 1621718"/>
                <a:gd name="connsiteY1" fmla="*/ 0 h 457250"/>
                <a:gd name="connsiteX2" fmla="*/ 1621718 w 1621718"/>
                <a:gd name="connsiteY2" fmla="*/ 457250 h 457250"/>
                <a:gd name="connsiteX3" fmla="*/ 0 w 1621718"/>
                <a:gd name="connsiteY3" fmla="*/ 108000 h 457250"/>
                <a:gd name="connsiteX4" fmla="*/ 0 w 1621718"/>
                <a:gd name="connsiteY4" fmla="*/ 0 h 457250"/>
                <a:gd name="connsiteX0" fmla="*/ 0 w 1622329"/>
                <a:gd name="connsiteY0" fmla="*/ 0 h 457250"/>
                <a:gd name="connsiteX1" fmla="*/ 1621718 w 1622329"/>
                <a:gd name="connsiteY1" fmla="*/ 336550 h 457250"/>
                <a:gd name="connsiteX2" fmla="*/ 1621718 w 1622329"/>
                <a:gd name="connsiteY2" fmla="*/ 457250 h 457250"/>
                <a:gd name="connsiteX3" fmla="*/ 0 w 1622329"/>
                <a:gd name="connsiteY3" fmla="*/ 108000 h 457250"/>
                <a:gd name="connsiteX4" fmla="*/ 0 w 1622329"/>
                <a:gd name="connsiteY4" fmla="*/ 0 h 457250"/>
                <a:gd name="connsiteX0" fmla="*/ 0 w 1622329"/>
                <a:gd name="connsiteY0" fmla="*/ 0 h 457250"/>
                <a:gd name="connsiteX1" fmla="*/ 1621718 w 1622329"/>
                <a:gd name="connsiteY1" fmla="*/ 348456 h 457250"/>
                <a:gd name="connsiteX2" fmla="*/ 1621718 w 1622329"/>
                <a:gd name="connsiteY2" fmla="*/ 457250 h 457250"/>
                <a:gd name="connsiteX3" fmla="*/ 0 w 1622329"/>
                <a:gd name="connsiteY3" fmla="*/ 108000 h 457250"/>
                <a:gd name="connsiteX4" fmla="*/ 0 w 1622329"/>
                <a:gd name="connsiteY4" fmla="*/ 0 h 4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2329" h="457250">
                  <a:moveTo>
                    <a:pt x="0" y="0"/>
                  </a:moveTo>
                  <a:lnTo>
                    <a:pt x="1621718" y="348456"/>
                  </a:lnTo>
                  <a:cubicBezTo>
                    <a:pt x="1623835" y="500873"/>
                    <a:pt x="1619601" y="304833"/>
                    <a:pt x="1621718" y="457250"/>
                  </a:cubicBez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6" name="正方形/長方形 7"/>
            <p:cNvSpPr/>
            <p:nvPr/>
          </p:nvSpPr>
          <p:spPr>
            <a:xfrm>
              <a:off x="4154122" y="5562637"/>
              <a:ext cx="1178833" cy="335128"/>
            </a:xfrm>
            <a:custGeom>
              <a:avLst/>
              <a:gdLst>
                <a:gd name="connsiteX0" fmla="*/ 0 w 1608407"/>
                <a:gd name="connsiteY0" fmla="*/ 0 h 108000"/>
                <a:gd name="connsiteX1" fmla="*/ 1608407 w 1608407"/>
                <a:gd name="connsiteY1" fmla="*/ 0 h 108000"/>
                <a:gd name="connsiteX2" fmla="*/ 1608407 w 1608407"/>
                <a:gd name="connsiteY2" fmla="*/ 108000 h 108000"/>
                <a:gd name="connsiteX3" fmla="*/ 0 w 1608407"/>
                <a:gd name="connsiteY3" fmla="*/ 108000 h 108000"/>
                <a:gd name="connsiteX4" fmla="*/ 0 w 1608407"/>
                <a:gd name="connsiteY4" fmla="*/ 0 h 108000"/>
                <a:gd name="connsiteX0" fmla="*/ 0 w 1608407"/>
                <a:gd name="connsiteY0" fmla="*/ 349250 h 457250"/>
                <a:gd name="connsiteX1" fmla="*/ 1608407 w 1608407"/>
                <a:gd name="connsiteY1" fmla="*/ 0 h 457250"/>
                <a:gd name="connsiteX2" fmla="*/ 1608407 w 1608407"/>
                <a:gd name="connsiteY2" fmla="*/ 457250 h 457250"/>
                <a:gd name="connsiteX3" fmla="*/ 0 w 1608407"/>
                <a:gd name="connsiteY3" fmla="*/ 457250 h 457250"/>
                <a:gd name="connsiteX4" fmla="*/ 0 w 1608407"/>
                <a:gd name="connsiteY4" fmla="*/ 349250 h 457250"/>
                <a:gd name="connsiteX0" fmla="*/ 0 w 1608407"/>
                <a:gd name="connsiteY0" fmla="*/ 349250 h 457250"/>
                <a:gd name="connsiteX1" fmla="*/ 1608407 w 1608407"/>
                <a:gd name="connsiteY1" fmla="*/ 0 h 457250"/>
                <a:gd name="connsiteX2" fmla="*/ 1608407 w 1608407"/>
                <a:gd name="connsiteY2" fmla="*/ 109587 h 457250"/>
                <a:gd name="connsiteX3" fmla="*/ 0 w 1608407"/>
                <a:gd name="connsiteY3" fmla="*/ 457250 h 457250"/>
                <a:gd name="connsiteX4" fmla="*/ 0 w 1608407"/>
                <a:gd name="connsiteY4" fmla="*/ 349250 h 4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407" h="457250">
                  <a:moveTo>
                    <a:pt x="0" y="349250"/>
                  </a:moveTo>
                  <a:lnTo>
                    <a:pt x="1608407" y="0"/>
                  </a:lnTo>
                  <a:lnTo>
                    <a:pt x="1608407" y="109587"/>
                  </a:lnTo>
                  <a:lnTo>
                    <a:pt x="0" y="457250"/>
                  </a:lnTo>
                  <a:lnTo>
                    <a:pt x="0" y="3492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 flipH="1">
              <a:off x="2267689" y="4008395"/>
              <a:ext cx="176372" cy="494929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  <a:headEnd type="triangl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1747947" y="4503325"/>
              <a:ext cx="516283" cy="103593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  <a:headEnd type="triangl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リーフォーム 8"/>
            <p:cNvSpPr/>
            <p:nvPr/>
          </p:nvSpPr>
          <p:spPr>
            <a:xfrm>
              <a:off x="2332667" y="4358101"/>
              <a:ext cx="344399" cy="369907"/>
            </a:xfrm>
            <a:custGeom>
              <a:avLst/>
              <a:gdLst>
                <a:gd name="connsiteX0" fmla="*/ 0 w 479425"/>
                <a:gd name="connsiteY0" fmla="*/ 237328 h 507203"/>
                <a:gd name="connsiteX1" fmla="*/ 298450 w 479425"/>
                <a:gd name="connsiteY1" fmla="*/ 8728 h 507203"/>
                <a:gd name="connsiteX2" fmla="*/ 479425 w 479425"/>
                <a:gd name="connsiteY2" fmla="*/ 507203 h 507203"/>
                <a:gd name="connsiteX0" fmla="*/ 0 w 469900"/>
                <a:gd name="connsiteY0" fmla="*/ 237210 h 504704"/>
                <a:gd name="connsiteX1" fmla="*/ 298450 w 469900"/>
                <a:gd name="connsiteY1" fmla="*/ 8610 h 504704"/>
                <a:gd name="connsiteX2" fmla="*/ 469900 w 469900"/>
                <a:gd name="connsiteY2" fmla="*/ 504704 h 5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504704">
                  <a:moveTo>
                    <a:pt x="0" y="237210"/>
                  </a:moveTo>
                  <a:cubicBezTo>
                    <a:pt x="109273" y="100420"/>
                    <a:pt x="220133" y="-35972"/>
                    <a:pt x="298450" y="8610"/>
                  </a:cubicBezTo>
                  <a:cubicBezTo>
                    <a:pt x="376767" y="53192"/>
                    <a:pt x="419364" y="277956"/>
                    <a:pt x="469900" y="50470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10" name="フリーフォーム 9"/>
            <p:cNvSpPr/>
            <p:nvPr/>
          </p:nvSpPr>
          <p:spPr>
            <a:xfrm rot="10800000">
              <a:off x="2674302" y="4726487"/>
              <a:ext cx="454621" cy="197215"/>
            </a:xfrm>
            <a:custGeom>
              <a:avLst/>
              <a:gdLst>
                <a:gd name="connsiteX0" fmla="*/ 129748 w 620286"/>
                <a:gd name="connsiteY0" fmla="*/ 0 h 269082"/>
                <a:gd name="connsiteX1" fmla="*/ 32117 w 620286"/>
                <a:gd name="connsiteY1" fmla="*/ 195263 h 269082"/>
                <a:gd name="connsiteX2" fmla="*/ 620286 w 620286"/>
                <a:gd name="connsiteY2" fmla="*/ 269082 h 26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0286" h="269082">
                  <a:moveTo>
                    <a:pt x="129748" y="0"/>
                  </a:moveTo>
                  <a:cubicBezTo>
                    <a:pt x="40054" y="75208"/>
                    <a:pt x="-49639" y="150416"/>
                    <a:pt x="32117" y="195263"/>
                  </a:cubicBezTo>
                  <a:cubicBezTo>
                    <a:pt x="113873" y="240110"/>
                    <a:pt x="367079" y="254596"/>
                    <a:pt x="620286" y="269082"/>
                  </a:cubicBezTo>
                </a:path>
              </a:pathLst>
            </a:cu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 rot="10800000">
              <a:off x="2681588" y="4733723"/>
              <a:ext cx="344399" cy="370795"/>
            </a:xfrm>
            <a:custGeom>
              <a:avLst/>
              <a:gdLst>
                <a:gd name="connsiteX0" fmla="*/ 0 w 479425"/>
                <a:gd name="connsiteY0" fmla="*/ 237328 h 507203"/>
                <a:gd name="connsiteX1" fmla="*/ 298450 w 479425"/>
                <a:gd name="connsiteY1" fmla="*/ 8728 h 507203"/>
                <a:gd name="connsiteX2" fmla="*/ 479425 w 479425"/>
                <a:gd name="connsiteY2" fmla="*/ 507203 h 507203"/>
                <a:gd name="connsiteX0" fmla="*/ 0 w 469900"/>
                <a:gd name="connsiteY0" fmla="*/ 237210 h 504704"/>
                <a:gd name="connsiteX1" fmla="*/ 298450 w 469900"/>
                <a:gd name="connsiteY1" fmla="*/ 8610 h 504704"/>
                <a:gd name="connsiteX2" fmla="*/ 469900 w 469900"/>
                <a:gd name="connsiteY2" fmla="*/ 504704 h 504704"/>
                <a:gd name="connsiteX0" fmla="*/ 0 w 469900"/>
                <a:gd name="connsiteY0" fmla="*/ 238421 h 505915"/>
                <a:gd name="connsiteX1" fmla="*/ 298450 w 469900"/>
                <a:gd name="connsiteY1" fmla="*/ 9821 h 505915"/>
                <a:gd name="connsiteX2" fmla="*/ 469900 w 469900"/>
                <a:gd name="connsiteY2" fmla="*/ 505915 h 50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505915">
                  <a:moveTo>
                    <a:pt x="0" y="238421"/>
                  </a:moveTo>
                  <a:cubicBezTo>
                    <a:pt x="128323" y="77819"/>
                    <a:pt x="220133" y="-34761"/>
                    <a:pt x="298450" y="9821"/>
                  </a:cubicBezTo>
                  <a:cubicBezTo>
                    <a:pt x="376767" y="54403"/>
                    <a:pt x="419364" y="279167"/>
                    <a:pt x="469900" y="5059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934201" y="4810921"/>
              <a:ext cx="255488" cy="312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3336382" y="5104519"/>
              <a:ext cx="184714" cy="97409"/>
            </a:xfrm>
            <a:prstGeom prst="line">
              <a:avLst/>
            </a:prstGeom>
            <a:ln w="63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フリーフォーム 13"/>
            <p:cNvSpPr/>
            <p:nvPr/>
          </p:nvSpPr>
          <p:spPr>
            <a:xfrm>
              <a:off x="2236819" y="4534284"/>
              <a:ext cx="454621" cy="197215"/>
            </a:xfrm>
            <a:custGeom>
              <a:avLst/>
              <a:gdLst>
                <a:gd name="connsiteX0" fmla="*/ 129748 w 620286"/>
                <a:gd name="connsiteY0" fmla="*/ 0 h 269082"/>
                <a:gd name="connsiteX1" fmla="*/ 32117 w 620286"/>
                <a:gd name="connsiteY1" fmla="*/ 195263 h 269082"/>
                <a:gd name="connsiteX2" fmla="*/ 620286 w 620286"/>
                <a:gd name="connsiteY2" fmla="*/ 269082 h 26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0286" h="269082">
                  <a:moveTo>
                    <a:pt x="129748" y="0"/>
                  </a:moveTo>
                  <a:cubicBezTo>
                    <a:pt x="40054" y="75208"/>
                    <a:pt x="-49639" y="150416"/>
                    <a:pt x="32117" y="195263"/>
                  </a:cubicBezTo>
                  <a:cubicBezTo>
                    <a:pt x="113873" y="240110"/>
                    <a:pt x="367079" y="254596"/>
                    <a:pt x="620286" y="269082"/>
                  </a:cubicBezTo>
                </a:path>
              </a:pathLst>
            </a:cu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936216" y="4108729"/>
              <a:ext cx="339184" cy="39038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arrow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グループ化 514"/>
            <p:cNvGrpSpPr/>
            <p:nvPr/>
          </p:nvGrpSpPr>
          <p:grpSpPr>
            <a:xfrm>
              <a:off x="1047673" y="3769540"/>
              <a:ext cx="2629628" cy="338554"/>
              <a:chOff x="1115616" y="1378532"/>
              <a:chExt cx="2283056" cy="293934"/>
            </a:xfrm>
          </p:grpSpPr>
          <p:sp>
            <p:nvSpPr>
              <p:cNvPr id="17" name="テキスト ボックス 16"/>
              <p:cNvSpPr txBox="1"/>
              <p:nvPr/>
            </p:nvSpPr>
            <p:spPr bwMode="auto">
              <a:xfrm>
                <a:off x="1369040" y="1378532"/>
                <a:ext cx="2029632" cy="29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600" dirty="0">
                    <a:latin typeface="Arial"/>
                    <a:ea typeface="+mj-ea"/>
                    <a:cs typeface="Arial"/>
                  </a:rPr>
                  <a:t> </a:t>
                </a:r>
                <a:r>
                  <a:rPr lang="en-US" altLang="ja-JP" sz="1600" dirty="0" smtClean="0">
                    <a:latin typeface="Arial"/>
                    <a:ea typeface="+mj-ea"/>
                    <a:cs typeface="Arial"/>
                  </a:rPr>
                  <a:t>Linearly polarized light</a:t>
                </a:r>
                <a:endParaRPr lang="ja-JP" altLang="en-US" sz="1600" dirty="0">
                  <a:latin typeface="Arial"/>
                  <a:ea typeface="+mj-ea"/>
                  <a:cs typeface="Arial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 bwMode="auto">
              <a:xfrm>
                <a:off x="1115616" y="1378532"/>
                <a:ext cx="624478" cy="29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600" dirty="0">
                    <a:latin typeface="Arial"/>
                    <a:ea typeface="+mj-ea"/>
                    <a:cs typeface="Arial"/>
                  </a:rPr>
                  <a:t>45°</a:t>
                </a:r>
                <a:endParaRPr lang="ja-JP" altLang="en-US" sz="1600" dirty="0">
                  <a:latin typeface="Arial"/>
                  <a:ea typeface="+mj-ea"/>
                  <a:cs typeface="Arial"/>
                </a:endParaRPr>
              </a:p>
            </p:txBody>
          </p:sp>
        </p:grpSp>
        <p:cxnSp>
          <p:nvCxnSpPr>
            <p:cNvPr id="19" name="直線コネクタ 18"/>
            <p:cNvCxnSpPr/>
            <p:nvPr/>
          </p:nvCxnSpPr>
          <p:spPr>
            <a:xfrm>
              <a:off x="3943362" y="5443250"/>
              <a:ext cx="210987" cy="1193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4154349" y="5541989"/>
              <a:ext cx="260762" cy="20651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endCxn id="54" idx="0"/>
            </p:cNvCxnSpPr>
            <p:nvPr/>
          </p:nvCxnSpPr>
          <p:spPr>
            <a:xfrm flipV="1">
              <a:off x="2818394" y="5434300"/>
              <a:ext cx="37094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2868026" y="5517470"/>
              <a:ext cx="0" cy="124395"/>
            </a:xfrm>
            <a:prstGeom prst="line">
              <a:avLst/>
            </a:prstGeom>
            <a:ln w="95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2821136" y="5519325"/>
              <a:ext cx="37094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2868026" y="5308395"/>
              <a:ext cx="0" cy="124395"/>
            </a:xfrm>
            <a:prstGeom prst="line">
              <a:avLst/>
            </a:prstGeom>
            <a:ln w="95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2868026" y="5421471"/>
              <a:ext cx="0" cy="124395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 bwMode="auto">
            <a:xfrm>
              <a:off x="2170876" y="5288695"/>
              <a:ext cx="8299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600" i="1" dirty="0" smtClean="0">
                  <a:solidFill>
                    <a:srgbClr val="FF0000"/>
                  </a:solidFill>
                  <a:latin typeface="Arial"/>
                  <a:ea typeface="+mj-ea"/>
                  <a:cs typeface="Arial"/>
                </a:rPr>
                <a:t>d</a:t>
              </a:r>
              <a:endParaRPr lang="ja-JP" altLang="en-US" sz="1600" i="1" dirty="0">
                <a:solidFill>
                  <a:srgbClr val="FF0000"/>
                </a:solidFill>
                <a:latin typeface="Arial"/>
                <a:ea typeface="+mj-ea"/>
                <a:cs typeface="Arial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 bwMode="auto">
            <a:xfrm>
              <a:off x="5262814" y="4615575"/>
              <a:ext cx="27258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dirty="0" smtClean="0">
                  <a:latin typeface="Arial"/>
                  <a:ea typeface="+mj-ea"/>
                  <a:cs typeface="Arial"/>
                </a:rPr>
                <a:t>Elliptically polarized light</a:t>
              </a:r>
              <a:endParaRPr lang="ja-JP" altLang="en-US" sz="1600" dirty="0">
                <a:latin typeface="Arial"/>
                <a:ea typeface="+mj-ea"/>
                <a:cs typeface="Arial"/>
              </a:endParaRPr>
            </a:p>
          </p:txBody>
        </p:sp>
        <p:sp>
          <p:nvSpPr>
            <p:cNvPr id="29" name="フリーフォーム 28"/>
            <p:cNvSpPr/>
            <p:nvPr/>
          </p:nvSpPr>
          <p:spPr>
            <a:xfrm rot="8798723">
              <a:off x="5279588" y="5322864"/>
              <a:ext cx="454621" cy="197215"/>
            </a:xfrm>
            <a:custGeom>
              <a:avLst/>
              <a:gdLst>
                <a:gd name="connsiteX0" fmla="*/ 129748 w 620286"/>
                <a:gd name="connsiteY0" fmla="*/ 0 h 269082"/>
                <a:gd name="connsiteX1" fmla="*/ 32117 w 620286"/>
                <a:gd name="connsiteY1" fmla="*/ 195263 h 269082"/>
                <a:gd name="connsiteX2" fmla="*/ 620286 w 620286"/>
                <a:gd name="connsiteY2" fmla="*/ 269082 h 26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0286" h="269082">
                  <a:moveTo>
                    <a:pt x="129748" y="0"/>
                  </a:moveTo>
                  <a:cubicBezTo>
                    <a:pt x="40054" y="75208"/>
                    <a:pt x="-49639" y="150416"/>
                    <a:pt x="32117" y="195263"/>
                  </a:cubicBezTo>
                  <a:cubicBezTo>
                    <a:pt x="113873" y="240110"/>
                    <a:pt x="367079" y="254596"/>
                    <a:pt x="620286" y="269082"/>
                  </a:cubicBezTo>
                </a:path>
              </a:pathLst>
            </a:cu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30" name="フリーフォーム 29"/>
            <p:cNvSpPr/>
            <p:nvPr/>
          </p:nvSpPr>
          <p:spPr>
            <a:xfrm rot="8664568">
              <a:off x="5422634" y="5317993"/>
              <a:ext cx="344399" cy="369907"/>
            </a:xfrm>
            <a:custGeom>
              <a:avLst/>
              <a:gdLst>
                <a:gd name="connsiteX0" fmla="*/ 0 w 479425"/>
                <a:gd name="connsiteY0" fmla="*/ 237328 h 507203"/>
                <a:gd name="connsiteX1" fmla="*/ 298450 w 479425"/>
                <a:gd name="connsiteY1" fmla="*/ 8728 h 507203"/>
                <a:gd name="connsiteX2" fmla="*/ 479425 w 479425"/>
                <a:gd name="connsiteY2" fmla="*/ 507203 h 507203"/>
                <a:gd name="connsiteX0" fmla="*/ 0 w 469900"/>
                <a:gd name="connsiteY0" fmla="*/ 237210 h 504704"/>
                <a:gd name="connsiteX1" fmla="*/ 298450 w 469900"/>
                <a:gd name="connsiteY1" fmla="*/ 8610 h 504704"/>
                <a:gd name="connsiteX2" fmla="*/ 469900 w 469900"/>
                <a:gd name="connsiteY2" fmla="*/ 504704 h 5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504704">
                  <a:moveTo>
                    <a:pt x="0" y="237210"/>
                  </a:moveTo>
                  <a:cubicBezTo>
                    <a:pt x="109273" y="100420"/>
                    <a:pt x="220133" y="-35972"/>
                    <a:pt x="298450" y="8610"/>
                  </a:cubicBezTo>
                  <a:cubicBezTo>
                    <a:pt x="376767" y="53192"/>
                    <a:pt x="419364" y="277956"/>
                    <a:pt x="469900" y="50470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 rot="21184674">
              <a:off x="5693556" y="5425955"/>
              <a:ext cx="130944" cy="143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 rot="21184674">
              <a:off x="5214266" y="5413802"/>
              <a:ext cx="114294" cy="52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33" name="フリーフォーム 32"/>
            <p:cNvSpPr/>
            <p:nvPr/>
          </p:nvSpPr>
          <p:spPr>
            <a:xfrm rot="19559381">
              <a:off x="4939199" y="5213830"/>
              <a:ext cx="344399" cy="369907"/>
            </a:xfrm>
            <a:custGeom>
              <a:avLst/>
              <a:gdLst>
                <a:gd name="connsiteX0" fmla="*/ 0 w 479425"/>
                <a:gd name="connsiteY0" fmla="*/ 237328 h 507203"/>
                <a:gd name="connsiteX1" fmla="*/ 298450 w 479425"/>
                <a:gd name="connsiteY1" fmla="*/ 8728 h 507203"/>
                <a:gd name="connsiteX2" fmla="*/ 479425 w 479425"/>
                <a:gd name="connsiteY2" fmla="*/ 507203 h 507203"/>
                <a:gd name="connsiteX0" fmla="*/ 0 w 469900"/>
                <a:gd name="connsiteY0" fmla="*/ 237210 h 504704"/>
                <a:gd name="connsiteX1" fmla="*/ 298450 w 469900"/>
                <a:gd name="connsiteY1" fmla="*/ 8610 h 504704"/>
                <a:gd name="connsiteX2" fmla="*/ 469900 w 469900"/>
                <a:gd name="connsiteY2" fmla="*/ 504704 h 5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504704">
                  <a:moveTo>
                    <a:pt x="0" y="237210"/>
                  </a:moveTo>
                  <a:cubicBezTo>
                    <a:pt x="109273" y="100420"/>
                    <a:pt x="220133" y="-35972"/>
                    <a:pt x="298450" y="8610"/>
                  </a:cubicBezTo>
                  <a:cubicBezTo>
                    <a:pt x="376767" y="53192"/>
                    <a:pt x="419364" y="277956"/>
                    <a:pt x="469900" y="50470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>
            <a:xfrm flipV="1">
              <a:off x="5341183" y="5424954"/>
              <a:ext cx="332815" cy="3858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フリーフォーム 34"/>
            <p:cNvSpPr/>
            <p:nvPr/>
          </p:nvSpPr>
          <p:spPr>
            <a:xfrm rot="8664568">
              <a:off x="6201151" y="5258296"/>
              <a:ext cx="344399" cy="369907"/>
            </a:xfrm>
            <a:custGeom>
              <a:avLst/>
              <a:gdLst>
                <a:gd name="connsiteX0" fmla="*/ 0 w 479425"/>
                <a:gd name="connsiteY0" fmla="*/ 237328 h 507203"/>
                <a:gd name="connsiteX1" fmla="*/ 298450 w 479425"/>
                <a:gd name="connsiteY1" fmla="*/ 8728 h 507203"/>
                <a:gd name="connsiteX2" fmla="*/ 479425 w 479425"/>
                <a:gd name="connsiteY2" fmla="*/ 507203 h 507203"/>
                <a:gd name="connsiteX0" fmla="*/ 0 w 469900"/>
                <a:gd name="connsiteY0" fmla="*/ 237210 h 504704"/>
                <a:gd name="connsiteX1" fmla="*/ 298450 w 469900"/>
                <a:gd name="connsiteY1" fmla="*/ 8610 h 504704"/>
                <a:gd name="connsiteX2" fmla="*/ 469900 w 469900"/>
                <a:gd name="connsiteY2" fmla="*/ 504704 h 5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504704">
                  <a:moveTo>
                    <a:pt x="0" y="237210"/>
                  </a:moveTo>
                  <a:cubicBezTo>
                    <a:pt x="109273" y="100420"/>
                    <a:pt x="220133" y="-35972"/>
                    <a:pt x="298450" y="8610"/>
                  </a:cubicBezTo>
                  <a:cubicBezTo>
                    <a:pt x="376767" y="53192"/>
                    <a:pt x="419364" y="277956"/>
                    <a:pt x="469900" y="50470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36" name="フリーフォーム 35"/>
            <p:cNvSpPr/>
            <p:nvPr/>
          </p:nvSpPr>
          <p:spPr>
            <a:xfrm rot="8798723">
              <a:off x="6086374" y="5256683"/>
              <a:ext cx="454621" cy="197215"/>
            </a:xfrm>
            <a:custGeom>
              <a:avLst/>
              <a:gdLst>
                <a:gd name="connsiteX0" fmla="*/ 129748 w 620286"/>
                <a:gd name="connsiteY0" fmla="*/ 0 h 269082"/>
                <a:gd name="connsiteX1" fmla="*/ 32117 w 620286"/>
                <a:gd name="connsiteY1" fmla="*/ 195263 h 269082"/>
                <a:gd name="connsiteX2" fmla="*/ 620286 w 620286"/>
                <a:gd name="connsiteY2" fmla="*/ 269082 h 26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0286" h="269082">
                  <a:moveTo>
                    <a:pt x="129748" y="0"/>
                  </a:moveTo>
                  <a:cubicBezTo>
                    <a:pt x="40054" y="75208"/>
                    <a:pt x="-49639" y="150416"/>
                    <a:pt x="32117" y="195263"/>
                  </a:cubicBezTo>
                  <a:cubicBezTo>
                    <a:pt x="113873" y="240110"/>
                    <a:pt x="367079" y="254596"/>
                    <a:pt x="620286" y="269082"/>
                  </a:cubicBezTo>
                </a:path>
              </a:pathLst>
            </a:cu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 rot="18676692" flipV="1">
              <a:off x="6058286" y="5317256"/>
              <a:ext cx="41465" cy="124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38" name="フリーフォーム 37"/>
            <p:cNvSpPr/>
            <p:nvPr/>
          </p:nvSpPr>
          <p:spPr>
            <a:xfrm rot="19559381">
              <a:off x="5715654" y="5156214"/>
              <a:ext cx="344399" cy="369907"/>
            </a:xfrm>
            <a:custGeom>
              <a:avLst/>
              <a:gdLst>
                <a:gd name="connsiteX0" fmla="*/ 0 w 479425"/>
                <a:gd name="connsiteY0" fmla="*/ 237328 h 507203"/>
                <a:gd name="connsiteX1" fmla="*/ 298450 w 479425"/>
                <a:gd name="connsiteY1" fmla="*/ 8728 h 507203"/>
                <a:gd name="connsiteX2" fmla="*/ 479425 w 479425"/>
                <a:gd name="connsiteY2" fmla="*/ 507203 h 507203"/>
                <a:gd name="connsiteX0" fmla="*/ 0 w 469900"/>
                <a:gd name="connsiteY0" fmla="*/ 237210 h 504704"/>
                <a:gd name="connsiteX1" fmla="*/ 298450 w 469900"/>
                <a:gd name="connsiteY1" fmla="*/ 8610 h 504704"/>
                <a:gd name="connsiteX2" fmla="*/ 469900 w 469900"/>
                <a:gd name="connsiteY2" fmla="*/ 504704 h 5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504704">
                  <a:moveTo>
                    <a:pt x="0" y="237210"/>
                  </a:moveTo>
                  <a:cubicBezTo>
                    <a:pt x="109273" y="100420"/>
                    <a:pt x="220133" y="-35972"/>
                    <a:pt x="298450" y="8610"/>
                  </a:cubicBezTo>
                  <a:cubicBezTo>
                    <a:pt x="376767" y="53192"/>
                    <a:pt x="419364" y="277956"/>
                    <a:pt x="469900" y="50470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39" name="フリーフォーム 38"/>
            <p:cNvSpPr/>
            <p:nvPr/>
          </p:nvSpPr>
          <p:spPr>
            <a:xfrm rot="19586444">
              <a:off x="5612453" y="5340914"/>
              <a:ext cx="454621" cy="197215"/>
            </a:xfrm>
            <a:custGeom>
              <a:avLst/>
              <a:gdLst>
                <a:gd name="connsiteX0" fmla="*/ 129748 w 620286"/>
                <a:gd name="connsiteY0" fmla="*/ 0 h 269082"/>
                <a:gd name="connsiteX1" fmla="*/ 32117 w 620286"/>
                <a:gd name="connsiteY1" fmla="*/ 195263 h 269082"/>
                <a:gd name="connsiteX2" fmla="*/ 620286 w 620286"/>
                <a:gd name="connsiteY2" fmla="*/ 269082 h 26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0286" h="269082">
                  <a:moveTo>
                    <a:pt x="129748" y="0"/>
                  </a:moveTo>
                  <a:cubicBezTo>
                    <a:pt x="40054" y="75208"/>
                    <a:pt x="-49639" y="150416"/>
                    <a:pt x="32117" y="195263"/>
                  </a:cubicBezTo>
                  <a:cubicBezTo>
                    <a:pt x="113873" y="240110"/>
                    <a:pt x="367079" y="254596"/>
                    <a:pt x="620286" y="269082"/>
                  </a:cubicBezTo>
                </a:path>
              </a:pathLst>
            </a:cu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>
            <a:xfrm flipV="1">
              <a:off x="5816646" y="5398785"/>
              <a:ext cx="317403" cy="4092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/楕円 40"/>
            <p:cNvSpPr/>
            <p:nvPr/>
          </p:nvSpPr>
          <p:spPr>
            <a:xfrm rot="1888666">
              <a:off x="6365285" y="4943456"/>
              <a:ext cx="389777" cy="79610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cxnSp>
          <p:nvCxnSpPr>
            <p:cNvPr id="42" name="直線コネクタ 41"/>
            <p:cNvCxnSpPr/>
            <p:nvPr/>
          </p:nvCxnSpPr>
          <p:spPr>
            <a:xfrm flipV="1">
              <a:off x="6546773" y="5300823"/>
              <a:ext cx="582113" cy="5165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stCxn id="41" idx="0"/>
            </p:cNvCxnSpPr>
            <p:nvPr/>
          </p:nvCxnSpPr>
          <p:spPr>
            <a:xfrm flipH="1">
              <a:off x="6546773" y="5002032"/>
              <a:ext cx="221251" cy="35045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arrow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5375324" y="5730847"/>
              <a:ext cx="505671" cy="39692"/>
            </a:xfrm>
            <a:prstGeom prst="line">
              <a:avLst/>
            </a:prstGeom>
            <a:ln w="9525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 bwMode="auto">
            <a:xfrm>
              <a:off x="5103579" y="5782752"/>
              <a:ext cx="1086615" cy="2668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i="1" dirty="0" smtClean="0">
                  <a:solidFill>
                    <a:schemeClr val="accent6">
                      <a:lumMod val="75000"/>
                    </a:schemeClr>
                  </a:solidFill>
                  <a:latin typeface="Symbol" charset="2"/>
                  <a:ea typeface="+mj-ea"/>
                  <a:cs typeface="Symbol" charset="2"/>
                </a:rPr>
                <a:t>D</a:t>
              </a:r>
              <a:endParaRPr lang="ja-JP" altLang="en-US" sz="1600" dirty="0">
                <a:solidFill>
                  <a:schemeClr val="accent6">
                    <a:lumMod val="75000"/>
                  </a:schemeClr>
                </a:solidFill>
                <a:latin typeface="Symbol" charset="2"/>
                <a:ea typeface="+mj-ea"/>
                <a:cs typeface="Symbol" charset="2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 bwMode="auto">
            <a:xfrm>
              <a:off x="6793816" y="4937768"/>
              <a:ext cx="1560700" cy="2668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i="1" dirty="0" smtClean="0">
                  <a:solidFill>
                    <a:schemeClr val="accent6">
                      <a:lumMod val="75000"/>
                    </a:schemeClr>
                  </a:solidFill>
                  <a:latin typeface="Symbol" charset="2"/>
                  <a:ea typeface="+mj-ea"/>
                  <a:cs typeface="Symbol" charset="2"/>
                </a:rPr>
                <a:t>Y</a:t>
              </a:r>
              <a:r>
                <a:rPr lang="ja-JP" altLang="en-US" sz="1600" i="1" dirty="0" smtClean="0">
                  <a:solidFill>
                    <a:schemeClr val="accent6">
                      <a:lumMod val="75000"/>
                    </a:schemeClr>
                  </a:solidFill>
                  <a:latin typeface="Symbol" charset="2"/>
                  <a:ea typeface="+mj-ea"/>
                  <a:cs typeface="Symbol" charset="2"/>
                </a:rPr>
                <a:t> </a:t>
              </a:r>
              <a:endParaRPr lang="ja-JP" altLang="en-US" sz="1600" dirty="0">
                <a:solidFill>
                  <a:schemeClr val="accent6">
                    <a:lumMod val="75000"/>
                  </a:schemeClr>
                </a:solidFill>
                <a:latin typeface="Symbol" charset="2"/>
                <a:ea typeface="+mj-ea"/>
                <a:cs typeface="Symbol" charset="2"/>
              </a:endParaRPr>
            </a:p>
          </p:txBody>
        </p:sp>
        <p:sp>
          <p:nvSpPr>
            <p:cNvPr id="47" name="円弧 46"/>
            <p:cNvSpPr/>
            <p:nvPr/>
          </p:nvSpPr>
          <p:spPr>
            <a:xfrm>
              <a:off x="6527282" y="5198467"/>
              <a:ext cx="228433" cy="274690"/>
            </a:xfrm>
            <a:prstGeom prst="arc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endParaRPr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3217069" y="5033963"/>
              <a:ext cx="304027" cy="167965"/>
            </a:xfrm>
            <a:prstGeom prst="line">
              <a:avLst/>
            </a:prstGeom>
            <a:ln w="63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正方形/長方形 48"/>
            <p:cNvSpPr/>
            <p:nvPr/>
          </p:nvSpPr>
          <p:spPr>
            <a:xfrm rot="1900367">
              <a:off x="3061277" y="5005054"/>
              <a:ext cx="372223" cy="88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3027732" y="4753441"/>
              <a:ext cx="344399" cy="369907"/>
            </a:xfrm>
            <a:custGeom>
              <a:avLst/>
              <a:gdLst>
                <a:gd name="connsiteX0" fmla="*/ 0 w 479425"/>
                <a:gd name="connsiteY0" fmla="*/ 237328 h 507203"/>
                <a:gd name="connsiteX1" fmla="*/ 298450 w 479425"/>
                <a:gd name="connsiteY1" fmla="*/ 8728 h 507203"/>
                <a:gd name="connsiteX2" fmla="*/ 479425 w 479425"/>
                <a:gd name="connsiteY2" fmla="*/ 507203 h 507203"/>
                <a:gd name="connsiteX0" fmla="*/ 0 w 469900"/>
                <a:gd name="connsiteY0" fmla="*/ 237210 h 504704"/>
                <a:gd name="connsiteX1" fmla="*/ 298450 w 469900"/>
                <a:gd name="connsiteY1" fmla="*/ 8610 h 504704"/>
                <a:gd name="connsiteX2" fmla="*/ 469900 w 469900"/>
                <a:gd name="connsiteY2" fmla="*/ 504704 h 5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504704">
                  <a:moveTo>
                    <a:pt x="0" y="237210"/>
                  </a:moveTo>
                  <a:cubicBezTo>
                    <a:pt x="109273" y="100420"/>
                    <a:pt x="220133" y="-35972"/>
                    <a:pt x="298450" y="8610"/>
                  </a:cubicBezTo>
                  <a:cubicBezTo>
                    <a:pt x="376767" y="53192"/>
                    <a:pt x="419364" y="277956"/>
                    <a:pt x="469900" y="50470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2930773" y="4926132"/>
              <a:ext cx="454621" cy="197215"/>
            </a:xfrm>
            <a:custGeom>
              <a:avLst/>
              <a:gdLst>
                <a:gd name="connsiteX0" fmla="*/ 129748 w 620286"/>
                <a:gd name="connsiteY0" fmla="*/ 0 h 269082"/>
                <a:gd name="connsiteX1" fmla="*/ 32117 w 620286"/>
                <a:gd name="connsiteY1" fmla="*/ 195263 h 269082"/>
                <a:gd name="connsiteX2" fmla="*/ 620286 w 620286"/>
                <a:gd name="connsiteY2" fmla="*/ 269082 h 26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0286" h="269082">
                  <a:moveTo>
                    <a:pt x="129748" y="0"/>
                  </a:moveTo>
                  <a:cubicBezTo>
                    <a:pt x="40054" y="75208"/>
                    <a:pt x="-49639" y="150416"/>
                    <a:pt x="32117" y="195263"/>
                  </a:cubicBezTo>
                  <a:cubicBezTo>
                    <a:pt x="113873" y="240110"/>
                    <a:pt x="367079" y="254596"/>
                    <a:pt x="620286" y="269082"/>
                  </a:cubicBezTo>
                </a:path>
              </a:pathLst>
            </a:cu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54" name="正方形/長方形 5"/>
            <p:cNvSpPr/>
            <p:nvPr/>
          </p:nvSpPr>
          <p:spPr>
            <a:xfrm>
              <a:off x="3189341" y="5434300"/>
              <a:ext cx="1189037" cy="335128"/>
            </a:xfrm>
            <a:custGeom>
              <a:avLst/>
              <a:gdLst>
                <a:gd name="connsiteX0" fmla="*/ 0 w 1615368"/>
                <a:gd name="connsiteY0" fmla="*/ 0 h 108000"/>
                <a:gd name="connsiteX1" fmla="*/ 1615368 w 1615368"/>
                <a:gd name="connsiteY1" fmla="*/ 0 h 108000"/>
                <a:gd name="connsiteX2" fmla="*/ 1615368 w 1615368"/>
                <a:gd name="connsiteY2" fmla="*/ 108000 h 108000"/>
                <a:gd name="connsiteX3" fmla="*/ 0 w 1615368"/>
                <a:gd name="connsiteY3" fmla="*/ 108000 h 108000"/>
                <a:gd name="connsiteX4" fmla="*/ 0 w 1615368"/>
                <a:gd name="connsiteY4" fmla="*/ 0 h 108000"/>
                <a:gd name="connsiteX0" fmla="*/ 0 w 1621718"/>
                <a:gd name="connsiteY0" fmla="*/ 0 h 457250"/>
                <a:gd name="connsiteX1" fmla="*/ 1615368 w 1621718"/>
                <a:gd name="connsiteY1" fmla="*/ 0 h 457250"/>
                <a:gd name="connsiteX2" fmla="*/ 1621718 w 1621718"/>
                <a:gd name="connsiteY2" fmla="*/ 457250 h 457250"/>
                <a:gd name="connsiteX3" fmla="*/ 0 w 1621718"/>
                <a:gd name="connsiteY3" fmla="*/ 108000 h 457250"/>
                <a:gd name="connsiteX4" fmla="*/ 0 w 1621718"/>
                <a:gd name="connsiteY4" fmla="*/ 0 h 457250"/>
                <a:gd name="connsiteX0" fmla="*/ 0 w 1622329"/>
                <a:gd name="connsiteY0" fmla="*/ 0 h 457250"/>
                <a:gd name="connsiteX1" fmla="*/ 1621718 w 1622329"/>
                <a:gd name="connsiteY1" fmla="*/ 336550 h 457250"/>
                <a:gd name="connsiteX2" fmla="*/ 1621718 w 1622329"/>
                <a:gd name="connsiteY2" fmla="*/ 457250 h 457250"/>
                <a:gd name="connsiteX3" fmla="*/ 0 w 1622329"/>
                <a:gd name="connsiteY3" fmla="*/ 108000 h 457250"/>
                <a:gd name="connsiteX4" fmla="*/ 0 w 1622329"/>
                <a:gd name="connsiteY4" fmla="*/ 0 h 457250"/>
                <a:gd name="connsiteX0" fmla="*/ 0 w 1622329"/>
                <a:gd name="connsiteY0" fmla="*/ 0 h 457250"/>
                <a:gd name="connsiteX1" fmla="*/ 1621718 w 1622329"/>
                <a:gd name="connsiteY1" fmla="*/ 348456 h 457250"/>
                <a:gd name="connsiteX2" fmla="*/ 1621718 w 1622329"/>
                <a:gd name="connsiteY2" fmla="*/ 457250 h 457250"/>
                <a:gd name="connsiteX3" fmla="*/ 0 w 1622329"/>
                <a:gd name="connsiteY3" fmla="*/ 108000 h 457250"/>
                <a:gd name="connsiteX4" fmla="*/ 0 w 1622329"/>
                <a:gd name="connsiteY4" fmla="*/ 0 h 4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2329" h="457250">
                  <a:moveTo>
                    <a:pt x="0" y="0"/>
                  </a:moveTo>
                  <a:lnTo>
                    <a:pt x="1621718" y="348456"/>
                  </a:lnTo>
                  <a:cubicBezTo>
                    <a:pt x="1623835" y="500873"/>
                    <a:pt x="1619601" y="304833"/>
                    <a:pt x="1621718" y="457250"/>
                  </a:cubicBez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55" name="正方形/長方形 7"/>
            <p:cNvSpPr/>
            <p:nvPr/>
          </p:nvSpPr>
          <p:spPr>
            <a:xfrm>
              <a:off x="4378378" y="5483668"/>
              <a:ext cx="954578" cy="285760"/>
            </a:xfrm>
            <a:custGeom>
              <a:avLst/>
              <a:gdLst>
                <a:gd name="connsiteX0" fmla="*/ 0 w 1608407"/>
                <a:gd name="connsiteY0" fmla="*/ 0 h 108000"/>
                <a:gd name="connsiteX1" fmla="*/ 1608407 w 1608407"/>
                <a:gd name="connsiteY1" fmla="*/ 0 h 108000"/>
                <a:gd name="connsiteX2" fmla="*/ 1608407 w 1608407"/>
                <a:gd name="connsiteY2" fmla="*/ 108000 h 108000"/>
                <a:gd name="connsiteX3" fmla="*/ 0 w 1608407"/>
                <a:gd name="connsiteY3" fmla="*/ 108000 h 108000"/>
                <a:gd name="connsiteX4" fmla="*/ 0 w 1608407"/>
                <a:gd name="connsiteY4" fmla="*/ 0 h 108000"/>
                <a:gd name="connsiteX0" fmla="*/ 0 w 1608407"/>
                <a:gd name="connsiteY0" fmla="*/ 349250 h 457250"/>
                <a:gd name="connsiteX1" fmla="*/ 1608407 w 1608407"/>
                <a:gd name="connsiteY1" fmla="*/ 0 h 457250"/>
                <a:gd name="connsiteX2" fmla="*/ 1608407 w 1608407"/>
                <a:gd name="connsiteY2" fmla="*/ 457250 h 457250"/>
                <a:gd name="connsiteX3" fmla="*/ 0 w 1608407"/>
                <a:gd name="connsiteY3" fmla="*/ 457250 h 457250"/>
                <a:gd name="connsiteX4" fmla="*/ 0 w 1608407"/>
                <a:gd name="connsiteY4" fmla="*/ 349250 h 457250"/>
                <a:gd name="connsiteX0" fmla="*/ 0 w 1608407"/>
                <a:gd name="connsiteY0" fmla="*/ 349250 h 457250"/>
                <a:gd name="connsiteX1" fmla="*/ 1608407 w 1608407"/>
                <a:gd name="connsiteY1" fmla="*/ 0 h 457250"/>
                <a:gd name="connsiteX2" fmla="*/ 1608407 w 1608407"/>
                <a:gd name="connsiteY2" fmla="*/ 109587 h 457250"/>
                <a:gd name="connsiteX3" fmla="*/ 0 w 1608407"/>
                <a:gd name="connsiteY3" fmla="*/ 457250 h 457250"/>
                <a:gd name="connsiteX4" fmla="*/ 0 w 1608407"/>
                <a:gd name="connsiteY4" fmla="*/ 349250 h 457250"/>
                <a:gd name="connsiteX0" fmla="*/ 0 w 1608407"/>
                <a:gd name="connsiteY0" fmla="*/ 349250 h 457250"/>
                <a:gd name="connsiteX1" fmla="*/ 1608407 w 1608407"/>
                <a:gd name="connsiteY1" fmla="*/ 0 h 457250"/>
                <a:gd name="connsiteX2" fmla="*/ 1608407 w 1608407"/>
                <a:gd name="connsiteY2" fmla="*/ 176946 h 457250"/>
                <a:gd name="connsiteX3" fmla="*/ 0 w 1608407"/>
                <a:gd name="connsiteY3" fmla="*/ 457250 h 457250"/>
                <a:gd name="connsiteX4" fmla="*/ 0 w 1608407"/>
                <a:gd name="connsiteY4" fmla="*/ 349250 h 457250"/>
                <a:gd name="connsiteX0" fmla="*/ 0 w 1608407"/>
                <a:gd name="connsiteY0" fmla="*/ 281891 h 389891"/>
                <a:gd name="connsiteX1" fmla="*/ 1608407 w 1608407"/>
                <a:gd name="connsiteY1" fmla="*/ 0 h 389891"/>
                <a:gd name="connsiteX2" fmla="*/ 1608407 w 1608407"/>
                <a:gd name="connsiteY2" fmla="*/ 109587 h 389891"/>
                <a:gd name="connsiteX3" fmla="*/ 0 w 1608407"/>
                <a:gd name="connsiteY3" fmla="*/ 389891 h 389891"/>
                <a:gd name="connsiteX4" fmla="*/ 0 w 1608407"/>
                <a:gd name="connsiteY4" fmla="*/ 281891 h 38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407" h="389891">
                  <a:moveTo>
                    <a:pt x="0" y="281891"/>
                  </a:moveTo>
                  <a:lnTo>
                    <a:pt x="1608407" y="0"/>
                  </a:lnTo>
                  <a:lnTo>
                    <a:pt x="1608407" y="109587"/>
                  </a:lnTo>
                  <a:lnTo>
                    <a:pt x="0" y="389891"/>
                  </a:lnTo>
                  <a:lnTo>
                    <a:pt x="0" y="281891"/>
                  </a:lnTo>
                  <a:close/>
                </a:path>
              </a:pathLst>
            </a:custGeom>
            <a:solidFill>
              <a:schemeClr val="accent3">
                <a:lumMod val="75000"/>
                <a:alpha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sp>
          <p:nvSpPr>
            <p:cNvPr id="57" name="ひし形 37"/>
            <p:cNvSpPr/>
            <p:nvPr/>
          </p:nvSpPr>
          <p:spPr>
            <a:xfrm>
              <a:off x="3194670" y="5232285"/>
              <a:ext cx="2146514" cy="458991"/>
            </a:xfrm>
            <a:custGeom>
              <a:avLst/>
              <a:gdLst>
                <a:gd name="connsiteX0" fmla="*/ 0 w 1856470"/>
                <a:gd name="connsiteY0" fmla="*/ 219490 h 438979"/>
                <a:gd name="connsiteX1" fmla="*/ 928235 w 1856470"/>
                <a:gd name="connsiteY1" fmla="*/ 0 h 438979"/>
                <a:gd name="connsiteX2" fmla="*/ 1856470 w 1856470"/>
                <a:gd name="connsiteY2" fmla="*/ 219490 h 438979"/>
                <a:gd name="connsiteX3" fmla="*/ 928235 w 1856470"/>
                <a:gd name="connsiteY3" fmla="*/ 438979 h 438979"/>
                <a:gd name="connsiteX4" fmla="*/ 0 w 1856470"/>
                <a:gd name="connsiteY4" fmla="*/ 219490 h 438979"/>
                <a:gd name="connsiteX0" fmla="*/ 0 w 1856470"/>
                <a:gd name="connsiteY0" fmla="*/ 219490 h 438979"/>
                <a:gd name="connsiteX1" fmla="*/ 928235 w 1856470"/>
                <a:gd name="connsiteY1" fmla="*/ 0 h 438979"/>
                <a:gd name="connsiteX2" fmla="*/ 1856470 w 1856470"/>
                <a:gd name="connsiteY2" fmla="*/ 219490 h 438979"/>
                <a:gd name="connsiteX3" fmla="*/ 1042535 w 1856470"/>
                <a:gd name="connsiteY3" fmla="*/ 438979 h 438979"/>
                <a:gd name="connsiteX4" fmla="*/ 0 w 1856470"/>
                <a:gd name="connsiteY4" fmla="*/ 219490 h 438979"/>
                <a:gd name="connsiteX0" fmla="*/ 0 w 1863613"/>
                <a:gd name="connsiteY0" fmla="*/ 219490 h 438979"/>
                <a:gd name="connsiteX1" fmla="*/ 928235 w 1863613"/>
                <a:gd name="connsiteY1" fmla="*/ 0 h 438979"/>
                <a:gd name="connsiteX2" fmla="*/ 1863613 w 1863613"/>
                <a:gd name="connsiteY2" fmla="*/ 257590 h 438979"/>
                <a:gd name="connsiteX3" fmla="*/ 1042535 w 1863613"/>
                <a:gd name="connsiteY3" fmla="*/ 438979 h 438979"/>
                <a:gd name="connsiteX4" fmla="*/ 0 w 1863613"/>
                <a:gd name="connsiteY4" fmla="*/ 219490 h 438979"/>
                <a:gd name="connsiteX0" fmla="*/ 0 w 1863613"/>
                <a:gd name="connsiteY0" fmla="*/ 193296 h 412785"/>
                <a:gd name="connsiteX1" fmla="*/ 830604 w 1863613"/>
                <a:gd name="connsiteY1" fmla="*/ 0 h 412785"/>
                <a:gd name="connsiteX2" fmla="*/ 1863613 w 1863613"/>
                <a:gd name="connsiteY2" fmla="*/ 231396 h 412785"/>
                <a:gd name="connsiteX3" fmla="*/ 1042535 w 1863613"/>
                <a:gd name="connsiteY3" fmla="*/ 412785 h 412785"/>
                <a:gd name="connsiteX4" fmla="*/ 0 w 1863613"/>
                <a:gd name="connsiteY4" fmla="*/ 193296 h 412785"/>
                <a:gd name="connsiteX0" fmla="*/ 0 w 1863613"/>
                <a:gd name="connsiteY0" fmla="*/ 179009 h 398498"/>
                <a:gd name="connsiteX1" fmla="*/ 830604 w 1863613"/>
                <a:gd name="connsiteY1" fmla="*/ 0 h 398498"/>
                <a:gd name="connsiteX2" fmla="*/ 1863613 w 1863613"/>
                <a:gd name="connsiteY2" fmla="*/ 217109 h 398498"/>
                <a:gd name="connsiteX3" fmla="*/ 1042535 w 1863613"/>
                <a:gd name="connsiteY3" fmla="*/ 398498 h 398498"/>
                <a:gd name="connsiteX4" fmla="*/ 0 w 1863613"/>
                <a:gd name="connsiteY4" fmla="*/ 179009 h 398498"/>
                <a:gd name="connsiteX0" fmla="*/ 0 w 1863613"/>
                <a:gd name="connsiteY0" fmla="*/ 179009 h 398498"/>
                <a:gd name="connsiteX1" fmla="*/ 830604 w 1863613"/>
                <a:gd name="connsiteY1" fmla="*/ 0 h 398498"/>
                <a:gd name="connsiteX2" fmla="*/ 1863613 w 1863613"/>
                <a:gd name="connsiteY2" fmla="*/ 217109 h 398498"/>
                <a:gd name="connsiteX3" fmla="*/ 1030629 w 1863613"/>
                <a:gd name="connsiteY3" fmla="*/ 398498 h 398498"/>
                <a:gd name="connsiteX4" fmla="*/ 0 w 1863613"/>
                <a:gd name="connsiteY4" fmla="*/ 179009 h 39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3613" h="398498">
                  <a:moveTo>
                    <a:pt x="0" y="179009"/>
                  </a:moveTo>
                  <a:lnTo>
                    <a:pt x="830604" y="0"/>
                  </a:lnTo>
                  <a:lnTo>
                    <a:pt x="1863613" y="217109"/>
                  </a:lnTo>
                  <a:lnTo>
                    <a:pt x="1030629" y="398498"/>
                  </a:lnTo>
                  <a:lnTo>
                    <a:pt x="0" y="179009"/>
                  </a:lnTo>
                  <a:close/>
                </a:path>
              </a:pathLst>
            </a:custGeom>
            <a:solidFill>
              <a:srgbClr val="92D050">
                <a:alpha val="71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ea typeface="+mj-ea"/>
                <a:cs typeface="Arial"/>
              </a:endParaRPr>
            </a:p>
          </p:txBody>
        </p:sp>
        <p:cxnSp>
          <p:nvCxnSpPr>
            <p:cNvPr id="58" name="直線コネクタ 57"/>
            <p:cNvCxnSpPr/>
            <p:nvPr/>
          </p:nvCxnSpPr>
          <p:spPr>
            <a:xfrm>
              <a:off x="2028195" y="4358101"/>
              <a:ext cx="1915167" cy="10851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V="1">
              <a:off x="4409626" y="5370592"/>
              <a:ext cx="1931395" cy="171397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テキスト ボックス 60"/>
          <p:cNvSpPr txBox="1"/>
          <p:nvPr/>
        </p:nvSpPr>
        <p:spPr>
          <a:xfrm>
            <a:off x="3574121" y="5403129"/>
            <a:ext cx="107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/>
                <a:ea typeface="+mj-ea"/>
                <a:cs typeface="Arial"/>
              </a:rPr>
              <a:t>Sample</a:t>
            </a:r>
            <a:endParaRPr kumimoji="1" lang="ja-JP" altLang="en-US" dirty="0"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23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" y="1526875"/>
            <a:ext cx="4315108" cy="3743784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32" y="1526875"/>
            <a:ext cx="4390770" cy="3743784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5066155" y="3304402"/>
            <a:ext cx="368696" cy="22393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246830" y="5561531"/>
            <a:ext cx="20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1kHz square wave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91007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4092" y="1600200"/>
            <a:ext cx="8229600" cy="4525963"/>
          </a:xfrm>
        </p:spPr>
        <p:txBody>
          <a:bodyPr/>
          <a:lstStyle/>
          <a:p>
            <a:pPr algn="just"/>
            <a:r>
              <a:rPr lang="en-US" altLang="ja-JP" dirty="0"/>
              <a:t>high-speed </a:t>
            </a:r>
            <a:r>
              <a:rPr lang="en-US" altLang="ja-JP" dirty="0" err="1"/>
              <a:t>interferometric</a:t>
            </a:r>
            <a:r>
              <a:rPr lang="en-US" altLang="ja-JP" dirty="0"/>
              <a:t> </a:t>
            </a:r>
            <a:r>
              <a:rPr lang="en-US" altLang="ja-JP" dirty="0" err="1"/>
              <a:t>ellipsometer</a:t>
            </a:r>
            <a:r>
              <a:rPr lang="en-US" altLang="ja-JP" dirty="0"/>
              <a:t> not only able to measure </a:t>
            </a:r>
            <a:r>
              <a:rPr lang="en-US" altLang="ja-JP" dirty="0" err="1"/>
              <a:t>ellipsometric</a:t>
            </a:r>
            <a:r>
              <a:rPr lang="en-US" altLang="ja-JP" dirty="0"/>
              <a:t> parameters in real time </a:t>
            </a:r>
            <a:r>
              <a:rPr lang="en-US" altLang="ja-JP" dirty="0" smtClean="0"/>
              <a:t>but </a:t>
            </a:r>
            <a:r>
              <a:rPr lang="en-US" altLang="ja-JP" dirty="0"/>
              <a:t>also to relax the requirement of equal amplitude of two polarized heterodyne signals.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732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2080" y="740788"/>
            <a:ext cx="8229600" cy="5672617"/>
          </a:xfrm>
        </p:spPr>
        <p:txBody>
          <a:bodyPr>
            <a:normAutofit/>
          </a:bodyPr>
          <a:lstStyle/>
          <a:p>
            <a:pPr algn="just"/>
            <a:r>
              <a:rPr lang="en-US" altLang="ja-JP" sz="3600" dirty="0"/>
              <a:t>Determination of retardation parameters of multiple-</a:t>
            </a:r>
            <a:r>
              <a:rPr lang="en-US" altLang="ja-JP" sz="3600" dirty="0" smtClean="0"/>
              <a:t>order wave </a:t>
            </a:r>
            <a:r>
              <a:rPr lang="en-US" altLang="ja-JP" sz="3600" dirty="0"/>
              <a:t>plate using a phase-sensitive </a:t>
            </a:r>
            <a:r>
              <a:rPr lang="en-US" altLang="ja-JP" sz="3600" dirty="0" smtClean="0"/>
              <a:t>heterodyne </a:t>
            </a:r>
            <a:r>
              <a:rPr lang="en-US" altLang="ja-JP" sz="3600" dirty="0" err="1" smtClean="0"/>
              <a:t>ellipsometer</a:t>
            </a:r>
            <a:endParaRPr lang="en-US" altLang="ja-JP" sz="3600" dirty="0" smtClean="0"/>
          </a:p>
          <a:p>
            <a:pPr algn="just"/>
            <a:endParaRPr kumimoji="1" lang="en-US" altLang="ja-JP" sz="3600" dirty="0"/>
          </a:p>
          <a:p>
            <a:pPr algn="just"/>
            <a:r>
              <a:rPr lang="en-US" altLang="ja-JP" sz="3600" dirty="0"/>
              <a:t>High speed </a:t>
            </a:r>
            <a:r>
              <a:rPr lang="en-US" altLang="ja-JP" sz="3600" dirty="0" err="1"/>
              <a:t>interferometric</a:t>
            </a:r>
            <a:r>
              <a:rPr lang="en-US" altLang="ja-JP" sz="3600" dirty="0"/>
              <a:t> </a:t>
            </a:r>
            <a:r>
              <a:rPr lang="en-US" altLang="ja-JP" sz="3600" dirty="0" err="1" smtClean="0"/>
              <a:t>ellipsometer</a:t>
            </a:r>
            <a:endParaRPr lang="en-US" altLang="ja-JP" sz="3600" dirty="0" smtClean="0"/>
          </a:p>
          <a:p>
            <a:pPr algn="just"/>
            <a:endParaRPr kumimoji="1" lang="en-US" altLang="ja-JP" sz="3600" dirty="0"/>
          </a:p>
          <a:p>
            <a:pPr algn="just"/>
            <a:r>
              <a:rPr lang="en-US" altLang="ja-JP" sz="3600" dirty="0"/>
              <a:t>Dual-frequency paired polarization phase shifting </a:t>
            </a:r>
            <a:r>
              <a:rPr lang="en-US" altLang="ja-JP" sz="3600" dirty="0" err="1"/>
              <a:t>ellipsometer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03112" y="2445927"/>
            <a:ext cx="496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Ref) </a:t>
            </a:r>
            <a:r>
              <a:rPr lang="en-US" altLang="ja-JP" i="1" dirty="0">
                <a:solidFill>
                  <a:srgbClr val="0000FF"/>
                </a:solidFill>
              </a:rPr>
              <a:t>C. –H. Hsieh, et. al., Appl. Opt. </a:t>
            </a:r>
            <a:r>
              <a:rPr lang="en-US" altLang="ja-JP" b="1" i="1" dirty="0">
                <a:solidFill>
                  <a:srgbClr val="0000FF"/>
                </a:solidFill>
              </a:rPr>
              <a:t>46</a:t>
            </a:r>
            <a:r>
              <a:rPr lang="en-US" altLang="ja-JP" i="1" dirty="0">
                <a:solidFill>
                  <a:srgbClr val="0000FF"/>
                </a:solidFill>
              </a:rPr>
              <a:t>: 5944 (2007)</a:t>
            </a:r>
            <a:r>
              <a:rPr lang="ja-JP" altLang="ja-JP" i="1" dirty="0">
                <a:solidFill>
                  <a:srgbClr val="0000FF"/>
                </a:solidFill>
              </a:rPr>
              <a:t> </a:t>
            </a:r>
            <a:r>
              <a:rPr lang="en-US" altLang="ja-JP" i="1" dirty="0" smtClean="0">
                <a:solidFill>
                  <a:srgbClr val="0000FF"/>
                </a:solidFill>
              </a:rPr>
              <a:t> 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2208" y="5608698"/>
            <a:ext cx="536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Ref) </a:t>
            </a:r>
            <a:r>
              <a:rPr lang="en-US" altLang="ja-JP" i="1" dirty="0">
                <a:solidFill>
                  <a:srgbClr val="0000FF"/>
                </a:solidFill>
              </a:rPr>
              <a:t>C. –J. Yu., et., al., Opt. </a:t>
            </a:r>
            <a:r>
              <a:rPr lang="en-US" altLang="ja-JP" i="1" dirty="0" err="1">
                <a:solidFill>
                  <a:srgbClr val="0000FF"/>
                </a:solidFill>
              </a:rPr>
              <a:t>commun</a:t>
            </a:r>
            <a:r>
              <a:rPr lang="en-US" altLang="ja-JP" i="1" dirty="0">
                <a:solidFill>
                  <a:srgbClr val="0000FF"/>
                </a:solidFill>
              </a:rPr>
              <a:t>.</a:t>
            </a:r>
            <a:r>
              <a:rPr lang="en-US" altLang="ja-JP" b="1" i="1" dirty="0">
                <a:solidFill>
                  <a:srgbClr val="0000FF"/>
                </a:solidFill>
              </a:rPr>
              <a:t> 282</a:t>
            </a:r>
            <a:r>
              <a:rPr lang="en-US" altLang="ja-JP" i="1" dirty="0">
                <a:solidFill>
                  <a:srgbClr val="0000FF"/>
                </a:solidFill>
              </a:rPr>
              <a:t>:1516 (2009)</a:t>
            </a:r>
            <a:r>
              <a:rPr lang="ja-JP" altLang="ja-JP" i="1" dirty="0">
                <a:solidFill>
                  <a:srgbClr val="0000FF"/>
                </a:solidFill>
              </a:rPr>
              <a:t> 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2208" y="3785542"/>
            <a:ext cx="530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Ref) </a:t>
            </a:r>
            <a:r>
              <a:rPr lang="en-US" altLang="ja-JP" i="1" dirty="0">
                <a:solidFill>
                  <a:srgbClr val="0000FF"/>
                </a:solidFill>
              </a:rPr>
              <a:t>C. –C. Tsai, et., al., Opt. Express. </a:t>
            </a:r>
            <a:r>
              <a:rPr lang="en-US" altLang="ja-JP" b="1" i="1" dirty="0">
                <a:solidFill>
                  <a:srgbClr val="0000FF"/>
                </a:solidFill>
              </a:rPr>
              <a:t>16</a:t>
            </a:r>
            <a:r>
              <a:rPr lang="en-US" altLang="ja-JP" i="1" dirty="0">
                <a:solidFill>
                  <a:srgbClr val="0000FF"/>
                </a:solidFill>
              </a:rPr>
              <a:t>: 7778 (2008)</a:t>
            </a:r>
            <a:r>
              <a:rPr lang="ja-JP" altLang="ja-JP" i="1" dirty="0">
                <a:solidFill>
                  <a:srgbClr val="0000FF"/>
                </a:solidFill>
              </a:rPr>
              <a:t> </a:t>
            </a:r>
            <a:r>
              <a:rPr lang="en-US" altLang="ja-JP" i="1" dirty="0" smtClean="0">
                <a:solidFill>
                  <a:srgbClr val="0000FF"/>
                </a:solidFill>
              </a:rPr>
              <a:t> 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4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 setup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6" y="1417638"/>
            <a:ext cx="7481937" cy="46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5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Dual frequency laser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>
                <a:latin typeface="Arial"/>
                <a:cs typeface="Arial"/>
              </a:rPr>
              <a:t> Linearly polarized </a:t>
            </a:r>
            <a:r>
              <a:rPr lang="en-US" altLang="ja-JP" dirty="0" smtClean="0">
                <a:latin typeface="Arial"/>
                <a:cs typeface="Arial"/>
              </a:rPr>
              <a:t>light</a:t>
            </a:r>
          </a:p>
          <a:p>
            <a:pPr>
              <a:defRPr/>
            </a:pPr>
            <a:endParaRPr lang="en-US" altLang="ja-JP" dirty="0">
              <a:latin typeface="Arial"/>
              <a:cs typeface="Arial"/>
            </a:endParaRPr>
          </a:p>
          <a:p>
            <a:pPr>
              <a:defRPr/>
            </a:pPr>
            <a:endParaRPr lang="en-US" altLang="ja-JP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altLang="ja-JP" dirty="0" smtClean="0">
                <a:latin typeface="Arial"/>
                <a:cs typeface="Arial"/>
              </a:rPr>
              <a:t>Applied a </a:t>
            </a:r>
            <a:r>
              <a:rPr lang="en-US" altLang="ja-JP" dirty="0" err="1" smtClean="0">
                <a:latin typeface="Arial"/>
                <a:cs typeface="Arial"/>
              </a:rPr>
              <a:t>sawtooth</a:t>
            </a:r>
            <a:r>
              <a:rPr lang="en-US" altLang="ja-JP" dirty="0" smtClean="0">
                <a:latin typeface="Arial"/>
                <a:cs typeface="Arial"/>
              </a:rPr>
              <a:t> wave for EOM</a:t>
            </a:r>
            <a:endParaRPr lang="ja-JP" altLang="en-US" dirty="0">
              <a:latin typeface="Arial"/>
              <a:cs typeface="Arial"/>
            </a:endParaRPr>
          </a:p>
        </p:txBody>
      </p:sp>
      <p:pic>
        <p:nvPicPr>
          <p:cNvPr id="4" name="図 3" descr="スクリーンショット 2015-06-11 8.1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30" y="2266950"/>
            <a:ext cx="3644900" cy="1155700"/>
          </a:xfrm>
          <a:prstGeom prst="rect">
            <a:avLst/>
          </a:prstGeom>
        </p:spPr>
      </p:pic>
      <p:pic>
        <p:nvPicPr>
          <p:cNvPr id="5" name="図 4" descr="スクリーンショット 2015-06-11 8.17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7" y="4176056"/>
            <a:ext cx="8775700" cy="2425700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4517310" y="5902958"/>
            <a:ext cx="821953" cy="2594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03140" y="5848338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5621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 2015-06-11 8.19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07253"/>
            <a:ext cx="7962900" cy="14732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8093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Dual frequency laser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44547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With </a:t>
            </a:r>
            <a:r>
              <a:rPr kumimoji="1" lang="en-US" altLang="ja-JP" dirty="0" err="1" smtClean="0"/>
              <a:t>sawtooth</a:t>
            </a:r>
            <a:r>
              <a:rPr kumimoji="1" lang="en-US" altLang="ja-JP" dirty="0" smtClean="0"/>
              <a:t> wave</a:t>
            </a:r>
            <a:endParaRPr kumimoji="1" lang="ja-JP" altLang="en-US" dirty="0"/>
          </a:p>
        </p:txBody>
      </p:sp>
      <p:pic>
        <p:nvPicPr>
          <p:cNvPr id="4" name="図 3" descr="スクリーンショット 2015-06-11 8.20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6" y="1725962"/>
            <a:ext cx="2146300" cy="558800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3809858" y="3494960"/>
            <a:ext cx="696426" cy="5806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スクリーンショット 2015-06-11 8.20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6" y="4075582"/>
            <a:ext cx="6507056" cy="25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0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Babinet</a:t>
            </a:r>
            <a:r>
              <a:rPr lang="en-US" altLang="ja-JP" dirty="0"/>
              <a:t> Soleil </a:t>
            </a:r>
            <a:r>
              <a:rPr lang="en-US" altLang="ja-JP" dirty="0" smtClean="0"/>
              <a:t>compensator (BSC)</a:t>
            </a:r>
            <a:endParaRPr kumimoji="1" lang="ja-JP" altLang="en-US" dirty="0"/>
          </a:p>
        </p:txBody>
      </p:sp>
      <p:pic>
        <p:nvPicPr>
          <p:cNvPr id="4" name="図 3" descr="スクリーンショット 2015-06-10 23.4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6" y="1417638"/>
            <a:ext cx="8425384" cy="49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1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Method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26708"/>
            <a:ext cx="8229600" cy="4503387"/>
          </a:xfrm>
        </p:spPr>
        <p:txBody>
          <a:bodyPr>
            <a:normAutofit/>
          </a:bodyPr>
          <a:lstStyle/>
          <a:p>
            <a:r>
              <a:rPr lang="en-US" altLang="ja-JP" dirty="0"/>
              <a:t>The Mueller matrices of BSC and analyzer are expressed </a:t>
            </a:r>
            <a:r>
              <a:rPr lang="en-US" altLang="ja-JP" dirty="0" smtClean="0"/>
              <a:t>as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A </a:t>
            </a:r>
            <a:r>
              <a:rPr lang="en-US" altLang="ja-JP" dirty="0"/>
              <a:t>dual-frequency paired </a:t>
            </a:r>
            <a:r>
              <a:rPr lang="en-US" altLang="ja-JP" dirty="0" smtClean="0"/>
              <a:t>linearly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polarized </a:t>
            </a:r>
            <a:r>
              <a:rPr lang="en-US" altLang="ja-JP" dirty="0"/>
              <a:t>laser beam, which can be expressed by Stokes vector </a:t>
            </a:r>
            <a:r>
              <a:rPr lang="en-US" altLang="ja-JP" dirty="0" smtClean="0"/>
              <a:t>as:</a:t>
            </a:r>
            <a:endParaRPr lang="en-US" altLang="ja-JP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63" y="2021783"/>
            <a:ext cx="5305767" cy="1869765"/>
          </a:xfrm>
          <a:prstGeom prst="rect">
            <a:avLst/>
          </a:prstGeom>
        </p:spPr>
      </p:pic>
      <p:pic>
        <p:nvPicPr>
          <p:cNvPr id="5" name="図 4" descr="スクリーンショット 2015-06-10 23.52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35" y="4935567"/>
            <a:ext cx="3658440" cy="406494"/>
          </a:xfrm>
          <a:prstGeom prst="rect">
            <a:avLst/>
          </a:prstGeom>
        </p:spPr>
      </p:pic>
      <p:pic>
        <p:nvPicPr>
          <p:cNvPr id="6" name="図 5" descr="スクリーンショット 2015-06-10 23.57.2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5"/>
          <a:stretch/>
        </p:blipFill>
        <p:spPr>
          <a:xfrm>
            <a:off x="344128" y="5839049"/>
            <a:ext cx="2251607" cy="402187"/>
          </a:xfrm>
          <a:prstGeom prst="rect">
            <a:avLst/>
          </a:prstGeom>
        </p:spPr>
      </p:pic>
      <p:pic>
        <p:nvPicPr>
          <p:cNvPr id="7" name="図 6" descr="スクリーンショット 2015-06-10 23.58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5" y="5880014"/>
            <a:ext cx="5718050" cy="402187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2717425" y="5912420"/>
            <a:ext cx="380795" cy="2741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6325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2108"/>
            <a:ext cx="8229600" cy="1143000"/>
          </a:xfrm>
        </p:spPr>
        <p:txBody>
          <a:bodyPr/>
          <a:lstStyle/>
          <a:p>
            <a:r>
              <a:rPr lang="en-US" altLang="ja-JP" dirty="0"/>
              <a:t>Method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66444" y="1175530"/>
            <a:ext cx="8282258" cy="5146529"/>
          </a:xfrm>
        </p:spPr>
        <p:txBody>
          <a:bodyPr>
            <a:normAutofit/>
          </a:bodyPr>
          <a:lstStyle/>
          <a:p>
            <a:r>
              <a:rPr lang="en-US" altLang="ja-JP" dirty="0"/>
              <a:t>If </a:t>
            </a:r>
            <a:r>
              <a:rPr lang="en-US" altLang="ja-JP" dirty="0">
                <a:latin typeface="Symbol" charset="2"/>
                <a:cs typeface="Symbol" charset="2"/>
              </a:rPr>
              <a:t>G</a:t>
            </a:r>
            <a:r>
              <a:rPr lang="en-US" altLang="ja-JP" dirty="0"/>
              <a:t> of BSC is adjusted at 0° and </a:t>
            </a:r>
            <a:r>
              <a:rPr lang="en-US" altLang="ja-JP" dirty="0">
                <a:latin typeface="Symbol" charset="2"/>
                <a:cs typeface="Symbol" charset="2"/>
              </a:rPr>
              <a:t>Q</a:t>
            </a:r>
            <a:r>
              <a:rPr lang="en-US" altLang="ja-JP" baseline="-25000" dirty="0"/>
              <a:t>A</a:t>
            </a:r>
            <a:r>
              <a:rPr lang="en-US" altLang="ja-JP" dirty="0"/>
              <a:t> is set either at 0° or 90° </a:t>
            </a:r>
            <a:r>
              <a:rPr lang="en-US" altLang="ja-JP" dirty="0" smtClean="0"/>
              <a:t>then: 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pic>
        <p:nvPicPr>
          <p:cNvPr id="8" name="図 7" descr="スクリーンショット 2015-06-11 0.0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59" y="2458362"/>
            <a:ext cx="4934119" cy="28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22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Method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ja-JP" dirty="0"/>
              <a:t>Similarly, when the analyzer is set at </a:t>
            </a:r>
            <a:r>
              <a:rPr lang="en-US" altLang="ja-JP" dirty="0" smtClean="0"/>
              <a:t>45°</a:t>
            </a:r>
          </a:p>
          <a:p>
            <a:endParaRPr kumimoji="1" lang="en-US" altLang="ja-JP" dirty="0"/>
          </a:p>
          <a:p>
            <a:r>
              <a:rPr lang="en-US" altLang="ja-JP" dirty="0"/>
              <a:t>Thus, </a:t>
            </a:r>
            <a:r>
              <a:rPr lang="en-US" altLang="ja-JP" dirty="0">
                <a:latin typeface="Symbol" charset="2"/>
                <a:cs typeface="Symbol" charset="2"/>
              </a:rPr>
              <a:t>D</a:t>
            </a:r>
            <a:r>
              <a:rPr lang="en-US" altLang="ja-JP" dirty="0"/>
              <a:t> can be obtained by shifting the phase retardation 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/>
              <a:t> </a:t>
            </a:r>
            <a:r>
              <a:rPr lang="en-US" altLang="ja-JP" dirty="0"/>
              <a:t>of </a:t>
            </a:r>
            <a:r>
              <a:rPr lang="en-US" altLang="ja-JP" dirty="0" smtClean="0"/>
              <a:t>BSC at </a:t>
            </a:r>
            <a:r>
              <a:rPr lang="en-US" altLang="ja-JP" dirty="0"/>
              <a:t>0, 90, 180, and 270 sequentially.</a:t>
            </a:r>
            <a:endParaRPr kumimoji="1" lang="ja-JP" altLang="en-US" dirty="0"/>
          </a:p>
        </p:txBody>
      </p:sp>
      <p:pic>
        <p:nvPicPr>
          <p:cNvPr id="4" name="図 3" descr="スクリーンショット 2015-06-11 0.10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80" y="2048645"/>
            <a:ext cx="5104952" cy="610640"/>
          </a:xfrm>
          <a:prstGeom prst="rect">
            <a:avLst/>
          </a:prstGeom>
        </p:spPr>
      </p:pic>
      <p:pic>
        <p:nvPicPr>
          <p:cNvPr id="5" name="図 4" descr="スクリーンショット 2015-06-11 0.14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1" y="4092189"/>
            <a:ext cx="4963360" cy="1851412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5853131" y="4724476"/>
            <a:ext cx="469321" cy="3686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スクリーンショット 2015-06-11 0.14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79" y="4273755"/>
            <a:ext cx="2424668" cy="1283648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805319" y="6215020"/>
            <a:ext cx="469321" cy="3686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 descr="スクリーンショット 2015-06-11 0.15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82" y="6174055"/>
            <a:ext cx="2207934" cy="5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5-06-10 21.0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20" y="1368463"/>
            <a:ext cx="5729426" cy="2723471"/>
          </a:xfrm>
          <a:prstGeom prst="rect">
            <a:avLst/>
          </a:prstGeom>
        </p:spPr>
      </p:pic>
      <p:pic>
        <p:nvPicPr>
          <p:cNvPr id="5" name="図 4" descr="スクリーンショット 2015-06-10 21.03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82" y="4158227"/>
            <a:ext cx="5608463" cy="26955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632"/>
            <a:ext cx="8229600" cy="1143000"/>
          </a:xfrm>
        </p:spPr>
        <p:txBody>
          <a:bodyPr/>
          <a:lstStyle/>
          <a:p>
            <a:r>
              <a:rPr lang="en-US" altLang="ja-JP" dirty="0">
                <a:latin typeface="Arial"/>
                <a:cs typeface="Arial"/>
              </a:rPr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95475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Null </a:t>
            </a:r>
            <a:r>
              <a:rPr lang="en-US" altLang="ja-JP" dirty="0" err="1" smtClean="0"/>
              <a:t>ellipsometer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en-US" altLang="ja-JP" dirty="0" smtClean="0"/>
              <a:t>Photometric </a:t>
            </a:r>
            <a:r>
              <a:rPr kumimoji="1" lang="en-US" altLang="ja-JP" dirty="0" err="1" smtClean="0"/>
              <a:t>ellipsometer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188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calibrated </a:t>
            </a:r>
            <a:r>
              <a:rPr lang="en-US" altLang="ja-JP" dirty="0" smtClean="0"/>
              <a:t>step</a:t>
            </a:r>
            <a:r>
              <a:rPr lang="en-US" altLang="ja-JP" dirty="0"/>
              <a:t> </a:t>
            </a:r>
            <a:r>
              <a:rPr lang="en-US" altLang="ja-JP" dirty="0" smtClean="0"/>
              <a:t>wafer in </a:t>
            </a:r>
            <a:r>
              <a:rPr lang="en-US" altLang="ja-JP" dirty="0"/>
              <a:t>which the silicon dioxide thin </a:t>
            </a:r>
            <a:r>
              <a:rPr lang="en-US" altLang="ja-JP" dirty="0" smtClean="0"/>
              <a:t>film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</a:t>
            </a:r>
            <a:r>
              <a:rPr lang="en-US" altLang="ja-JP" dirty="0" err="1"/>
              <a:t>Mikropack</a:t>
            </a:r>
            <a:r>
              <a:rPr lang="en-US" altLang="ja-JP" dirty="0"/>
              <a:t> ID0153</a:t>
            </a:r>
            <a:r>
              <a:rPr lang="en-US" altLang="ja-JP" dirty="0" smtClean="0"/>
              <a:t>).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0" y="3009026"/>
            <a:ext cx="8213330" cy="26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4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4092" y="1600200"/>
            <a:ext cx="8229600" cy="4525963"/>
          </a:xfrm>
        </p:spPr>
        <p:txBody>
          <a:bodyPr/>
          <a:lstStyle/>
          <a:p>
            <a:pPr algn="just"/>
            <a:r>
              <a:rPr lang="en-US" altLang="ja-JP" dirty="0"/>
              <a:t>The phase shifting technique integrated into DPPSE fully </a:t>
            </a:r>
            <a:r>
              <a:rPr lang="en-US" altLang="ja-JP" dirty="0" smtClean="0"/>
              <a:t>expands the </a:t>
            </a:r>
            <a:r>
              <a:rPr lang="en-US" altLang="ja-JP" dirty="0"/>
              <a:t>dynamic range of EP. This overcomes the limitation </a:t>
            </a:r>
            <a:r>
              <a:rPr lang="en-US" altLang="ja-JP" dirty="0" smtClean="0"/>
              <a:t>of conventional </a:t>
            </a:r>
            <a:r>
              <a:rPr lang="en-US" altLang="ja-JP" dirty="0" err="1"/>
              <a:t>ellipsometer</a:t>
            </a:r>
            <a:r>
              <a:rPr lang="en-US" altLang="ja-JP" dirty="0"/>
              <a:t> based on intensity modulation in </a:t>
            </a:r>
            <a:r>
              <a:rPr lang="en-US" altLang="ja-JP" dirty="0" smtClean="0"/>
              <a:t>measurement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055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2080" y="740788"/>
            <a:ext cx="8229600" cy="5672617"/>
          </a:xfrm>
        </p:spPr>
        <p:txBody>
          <a:bodyPr>
            <a:normAutofit/>
          </a:bodyPr>
          <a:lstStyle/>
          <a:p>
            <a:pPr algn="just"/>
            <a:r>
              <a:rPr lang="en-US" altLang="ja-JP" sz="3600" dirty="0"/>
              <a:t>Determination of retardation parameters of multiple-</a:t>
            </a:r>
            <a:r>
              <a:rPr lang="en-US" altLang="ja-JP" sz="3600" dirty="0" smtClean="0"/>
              <a:t>order wave </a:t>
            </a:r>
            <a:r>
              <a:rPr lang="en-US" altLang="ja-JP" sz="3600" dirty="0"/>
              <a:t>plate using a phase-sensitive </a:t>
            </a:r>
            <a:r>
              <a:rPr lang="en-US" altLang="ja-JP" sz="3600" dirty="0" smtClean="0"/>
              <a:t>heterodyne </a:t>
            </a:r>
            <a:r>
              <a:rPr lang="en-US" altLang="ja-JP" sz="3600" dirty="0" err="1" smtClean="0"/>
              <a:t>ellipsometer</a:t>
            </a:r>
            <a:endParaRPr lang="en-US" altLang="ja-JP" sz="3600" dirty="0" smtClean="0"/>
          </a:p>
          <a:p>
            <a:pPr algn="just"/>
            <a:endParaRPr kumimoji="1" lang="en-US" altLang="ja-JP" sz="3600" dirty="0"/>
          </a:p>
          <a:p>
            <a:pPr algn="just"/>
            <a:r>
              <a:rPr lang="en-US" altLang="ja-JP" sz="3600" dirty="0"/>
              <a:t>High speed </a:t>
            </a:r>
            <a:r>
              <a:rPr lang="en-US" altLang="ja-JP" sz="3600" dirty="0" err="1"/>
              <a:t>interferometric</a:t>
            </a:r>
            <a:r>
              <a:rPr lang="en-US" altLang="ja-JP" sz="3600" dirty="0"/>
              <a:t> </a:t>
            </a:r>
            <a:r>
              <a:rPr lang="en-US" altLang="ja-JP" sz="3600" dirty="0" err="1" smtClean="0"/>
              <a:t>ellipsometer</a:t>
            </a:r>
            <a:endParaRPr lang="en-US" altLang="ja-JP" sz="3600" dirty="0" smtClean="0"/>
          </a:p>
          <a:p>
            <a:pPr algn="just"/>
            <a:endParaRPr kumimoji="1" lang="en-US" altLang="ja-JP" sz="3600" dirty="0"/>
          </a:p>
          <a:p>
            <a:pPr algn="just"/>
            <a:r>
              <a:rPr lang="en-US" altLang="ja-JP" sz="3600" dirty="0"/>
              <a:t>Dual-frequency paired polarization phase shifting </a:t>
            </a:r>
            <a:r>
              <a:rPr lang="en-US" altLang="ja-JP" sz="3600" dirty="0" err="1"/>
              <a:t>ellipsometer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03112" y="2445927"/>
            <a:ext cx="496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Ref) </a:t>
            </a:r>
            <a:r>
              <a:rPr lang="en-US" altLang="ja-JP" i="1" dirty="0">
                <a:solidFill>
                  <a:srgbClr val="0000FF"/>
                </a:solidFill>
              </a:rPr>
              <a:t>C. –H. Hsieh, et. al., Appl. Opt. </a:t>
            </a:r>
            <a:r>
              <a:rPr lang="en-US" altLang="ja-JP" b="1" i="1" dirty="0">
                <a:solidFill>
                  <a:srgbClr val="0000FF"/>
                </a:solidFill>
              </a:rPr>
              <a:t>46</a:t>
            </a:r>
            <a:r>
              <a:rPr lang="en-US" altLang="ja-JP" i="1" dirty="0">
                <a:solidFill>
                  <a:srgbClr val="0000FF"/>
                </a:solidFill>
              </a:rPr>
              <a:t>: 5944 (2007)</a:t>
            </a:r>
            <a:r>
              <a:rPr lang="ja-JP" altLang="ja-JP" i="1" dirty="0">
                <a:solidFill>
                  <a:srgbClr val="0000FF"/>
                </a:solidFill>
              </a:rPr>
              <a:t> </a:t>
            </a:r>
            <a:r>
              <a:rPr lang="en-US" altLang="ja-JP" i="1" dirty="0" smtClean="0">
                <a:solidFill>
                  <a:srgbClr val="0000FF"/>
                </a:solidFill>
              </a:rPr>
              <a:t> 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2208" y="5608698"/>
            <a:ext cx="536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Ref) </a:t>
            </a:r>
            <a:r>
              <a:rPr lang="en-US" altLang="ja-JP" i="1" dirty="0">
                <a:solidFill>
                  <a:srgbClr val="0000FF"/>
                </a:solidFill>
              </a:rPr>
              <a:t>C. –J. Yu., et., al., Opt. </a:t>
            </a:r>
            <a:r>
              <a:rPr lang="en-US" altLang="ja-JP" i="1" dirty="0" err="1">
                <a:solidFill>
                  <a:srgbClr val="0000FF"/>
                </a:solidFill>
              </a:rPr>
              <a:t>commun</a:t>
            </a:r>
            <a:r>
              <a:rPr lang="en-US" altLang="ja-JP" i="1" dirty="0">
                <a:solidFill>
                  <a:srgbClr val="0000FF"/>
                </a:solidFill>
              </a:rPr>
              <a:t>.</a:t>
            </a:r>
            <a:r>
              <a:rPr lang="en-US" altLang="ja-JP" b="1" i="1" dirty="0">
                <a:solidFill>
                  <a:srgbClr val="0000FF"/>
                </a:solidFill>
              </a:rPr>
              <a:t> 282</a:t>
            </a:r>
            <a:r>
              <a:rPr lang="en-US" altLang="ja-JP" i="1" dirty="0">
                <a:solidFill>
                  <a:srgbClr val="0000FF"/>
                </a:solidFill>
              </a:rPr>
              <a:t>:1516 (2009)</a:t>
            </a:r>
            <a:r>
              <a:rPr lang="ja-JP" altLang="ja-JP" i="1" dirty="0">
                <a:solidFill>
                  <a:srgbClr val="0000FF"/>
                </a:solidFill>
              </a:rPr>
              <a:t> 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2208" y="3785542"/>
            <a:ext cx="530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Ref) </a:t>
            </a:r>
            <a:r>
              <a:rPr lang="en-US" altLang="ja-JP" i="1" dirty="0">
                <a:solidFill>
                  <a:srgbClr val="0000FF"/>
                </a:solidFill>
              </a:rPr>
              <a:t>C. –C. Tsai, et., al., Opt. Express. </a:t>
            </a:r>
            <a:r>
              <a:rPr lang="en-US" altLang="ja-JP" b="1" i="1" dirty="0">
                <a:solidFill>
                  <a:srgbClr val="0000FF"/>
                </a:solidFill>
              </a:rPr>
              <a:t>16</a:t>
            </a:r>
            <a:r>
              <a:rPr lang="en-US" altLang="ja-JP" i="1" dirty="0">
                <a:solidFill>
                  <a:srgbClr val="0000FF"/>
                </a:solidFill>
              </a:rPr>
              <a:t>: 7778 (2008)</a:t>
            </a:r>
            <a:r>
              <a:rPr lang="ja-JP" altLang="ja-JP" i="1" dirty="0">
                <a:solidFill>
                  <a:srgbClr val="0000FF"/>
                </a:solidFill>
              </a:rPr>
              <a:t> </a:t>
            </a:r>
            <a:r>
              <a:rPr lang="en-US" altLang="ja-JP" i="1" dirty="0" smtClean="0">
                <a:solidFill>
                  <a:srgbClr val="0000FF"/>
                </a:solidFill>
              </a:rPr>
              <a:t> 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4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Birefringent material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5" y="1378106"/>
            <a:ext cx="4297057" cy="44660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200" y="2676085"/>
            <a:ext cx="4497938" cy="1967848"/>
          </a:xfrm>
          <a:prstGeom prst="rect">
            <a:avLst/>
          </a:prstGeom>
        </p:spPr>
      </p:pic>
      <p:pic>
        <p:nvPicPr>
          <p:cNvPr id="7" name="図 6" descr="スクリーンショット 2015-06-10 21.55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7" y="4908029"/>
            <a:ext cx="2313633" cy="4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2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pic>
        <p:nvPicPr>
          <p:cNvPr id="4" name="図 3" descr="スクリーンショット 2015-06-10 21.4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3" y="1272072"/>
            <a:ext cx="6980336" cy="5476691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2690115" y="1417638"/>
            <a:ext cx="2772047" cy="271969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0115" y="1069112"/>
            <a:ext cx="30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Mach-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Zehnder</a:t>
            </a:r>
            <a:r>
              <a:rPr kumimoji="1" lang="en-US" altLang="ja-JP" dirty="0" smtClean="0">
                <a:solidFill>
                  <a:srgbClr val="FF0000"/>
                </a:solidFill>
              </a:rPr>
              <a:t> interferometer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513629" y="2239344"/>
            <a:ext cx="832980" cy="84658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455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Method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26709"/>
            <a:ext cx="8229600" cy="1144366"/>
          </a:xfrm>
        </p:spPr>
        <p:txBody>
          <a:bodyPr/>
          <a:lstStyle/>
          <a:p>
            <a:r>
              <a:rPr kumimoji="1" lang="en-US" altLang="ja-JP" dirty="0" smtClean="0"/>
              <a:t>Multiple-order wave plate</a:t>
            </a:r>
          </a:p>
          <a:p>
            <a:pPr lvl="1"/>
            <a:r>
              <a:rPr lang="en-US" altLang="ja-JP" dirty="0" smtClean="0"/>
              <a:t>A linear </a:t>
            </a:r>
            <a:r>
              <a:rPr lang="en-US" altLang="ja-JP" dirty="0" err="1" smtClean="0"/>
              <a:t>birefringent</a:t>
            </a:r>
            <a:r>
              <a:rPr lang="en-US" altLang="ja-JP" dirty="0" smtClean="0"/>
              <a:t> </a:t>
            </a:r>
            <a:r>
              <a:rPr lang="en-US" altLang="ja-JP" dirty="0"/>
              <a:t>material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1075"/>
            <a:ext cx="4294881" cy="4342147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81" y="2116790"/>
            <a:ext cx="4129372" cy="43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9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0769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Method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1" y="1185510"/>
            <a:ext cx="3598455" cy="3771093"/>
          </a:xfrm>
          <a:prstGeom prst="rect">
            <a:avLst/>
          </a:prstGeom>
        </p:spPr>
      </p:pic>
      <p:pic>
        <p:nvPicPr>
          <p:cNvPr id="6" name="図 5" descr="スクリーンショット 2015-06-10 22.03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36" y="1185510"/>
            <a:ext cx="4931564" cy="2470588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>
            <a:off x="5475817" y="3656098"/>
            <a:ext cx="505250" cy="65874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スクリーンショット 2015-06-10 22.05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04" y="4524815"/>
            <a:ext cx="6265196" cy="20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Method 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6" y="1143000"/>
            <a:ext cx="3482129" cy="3854567"/>
          </a:xfrm>
          <a:prstGeom prst="rect">
            <a:avLst/>
          </a:prstGeom>
        </p:spPr>
      </p:pic>
      <p:pic>
        <p:nvPicPr>
          <p:cNvPr id="5" name="図 4" descr="スクリーンショット 2015-06-10 22.1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15" y="1527046"/>
            <a:ext cx="5443385" cy="131044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57200" y="5061049"/>
            <a:ext cx="476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 For a linearly </a:t>
            </a:r>
            <a:r>
              <a:rPr lang="en-US" altLang="ja-JP" sz="2400" dirty="0" err="1"/>
              <a:t>birefringent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medium </a:t>
            </a:r>
            <a:r>
              <a:rPr lang="en-US" altLang="en-US" sz="2400" dirty="0" smtClean="0"/>
              <a:t>：</a:t>
            </a:r>
            <a:endParaRPr lang="ja-JP" altLang="en-US" sz="2400" dirty="0"/>
          </a:p>
        </p:txBody>
      </p:sp>
      <p:pic>
        <p:nvPicPr>
          <p:cNvPr id="7" name="図 6" descr="スクリーンショット 2015-06-10 22.23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99" y="5674251"/>
            <a:ext cx="2626240" cy="670529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3952941" y="5789531"/>
            <a:ext cx="457758" cy="43694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82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648</Words>
  <Application>Microsoft Macintosh PowerPoint</Application>
  <PresentationFormat>画面に合わせる (4:3)</PresentationFormat>
  <Paragraphs>109</Paragraphs>
  <Slides>31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ホワイト</vt:lpstr>
      <vt:lpstr>High-speed elipsometer</vt:lpstr>
      <vt:lpstr>Introduction</vt:lpstr>
      <vt:lpstr>Introduction</vt:lpstr>
      <vt:lpstr>PowerPoint プレゼンテーション</vt:lpstr>
      <vt:lpstr>Birefringent material</vt:lpstr>
      <vt:lpstr>Experimental setup</vt:lpstr>
      <vt:lpstr>Method</vt:lpstr>
      <vt:lpstr>Method</vt:lpstr>
      <vt:lpstr>Method </vt:lpstr>
      <vt:lpstr>Method</vt:lpstr>
      <vt:lpstr>Results</vt:lpstr>
      <vt:lpstr>Results</vt:lpstr>
      <vt:lpstr>Summary</vt:lpstr>
      <vt:lpstr>PowerPoint プレゼンテーション</vt:lpstr>
      <vt:lpstr>Method</vt:lpstr>
      <vt:lpstr>Method</vt:lpstr>
      <vt:lpstr>Experiment setup</vt:lpstr>
      <vt:lpstr>Results</vt:lpstr>
      <vt:lpstr>Results</vt:lpstr>
      <vt:lpstr>Results</vt:lpstr>
      <vt:lpstr>Summary</vt:lpstr>
      <vt:lpstr>PowerPoint プレゼンテーション</vt:lpstr>
      <vt:lpstr>Experiment setup</vt:lpstr>
      <vt:lpstr>Dual frequency laser</vt:lpstr>
      <vt:lpstr>Dual frequency laser</vt:lpstr>
      <vt:lpstr>Babinet Soleil compensator (BSC)</vt:lpstr>
      <vt:lpstr>Method</vt:lpstr>
      <vt:lpstr>Method</vt:lpstr>
      <vt:lpstr>Method</vt:lpstr>
      <vt:lpstr>Results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High-speed elipsometer</dc:title>
  <dc:creator>謝 宜達</dc:creator>
  <cp:lastModifiedBy>謝 宜達</cp:lastModifiedBy>
  <cp:revision>10</cp:revision>
  <dcterms:created xsi:type="dcterms:W3CDTF">2015-06-10T08:31:08Z</dcterms:created>
  <dcterms:modified xsi:type="dcterms:W3CDTF">2015-06-10T23:22:13Z</dcterms:modified>
</cp:coreProperties>
</file>