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478" r:id="rId2"/>
    <p:sldId id="479" r:id="rId3"/>
    <p:sldId id="480" r:id="rId4"/>
    <p:sldId id="481" r:id="rId5"/>
    <p:sldId id="548" r:id="rId6"/>
    <p:sldId id="482" r:id="rId7"/>
    <p:sldId id="483" r:id="rId8"/>
    <p:sldId id="484" r:id="rId9"/>
    <p:sldId id="485" r:id="rId10"/>
    <p:sldId id="486" r:id="rId11"/>
    <p:sldId id="487" r:id="rId12"/>
    <p:sldId id="488" r:id="rId13"/>
    <p:sldId id="489" r:id="rId14"/>
    <p:sldId id="490" r:id="rId15"/>
    <p:sldId id="491" r:id="rId16"/>
    <p:sldId id="541" r:id="rId17"/>
    <p:sldId id="542" r:id="rId18"/>
    <p:sldId id="543" r:id="rId19"/>
    <p:sldId id="544" r:id="rId20"/>
    <p:sldId id="545" r:id="rId21"/>
    <p:sldId id="546" r:id="rId22"/>
    <p:sldId id="547" r:id="rId23"/>
    <p:sldId id="492" r:id="rId24"/>
    <p:sldId id="493" r:id="rId25"/>
    <p:sldId id="494" r:id="rId26"/>
    <p:sldId id="495" r:id="rId27"/>
    <p:sldId id="496" r:id="rId28"/>
    <p:sldId id="497" r:id="rId29"/>
    <p:sldId id="498" r:id="rId30"/>
    <p:sldId id="499" r:id="rId31"/>
    <p:sldId id="500" r:id="rId32"/>
    <p:sldId id="508" r:id="rId33"/>
    <p:sldId id="509" r:id="rId34"/>
    <p:sldId id="525" r:id="rId35"/>
    <p:sldId id="510" r:id="rId36"/>
    <p:sldId id="511" r:id="rId37"/>
    <p:sldId id="512" r:id="rId38"/>
    <p:sldId id="537" r:id="rId39"/>
    <p:sldId id="538" r:id="rId40"/>
    <p:sldId id="539" r:id="rId41"/>
    <p:sldId id="536" r:id="rId42"/>
    <p:sldId id="513" r:id="rId43"/>
    <p:sldId id="514" r:id="rId44"/>
    <p:sldId id="515" r:id="rId45"/>
    <p:sldId id="516" r:id="rId46"/>
    <p:sldId id="533" r:id="rId47"/>
    <p:sldId id="517" r:id="rId48"/>
    <p:sldId id="518" r:id="rId49"/>
    <p:sldId id="421" r:id="rId50"/>
    <p:sldId id="540" r:id="rId51"/>
  </p:sldIdLst>
  <p:sldSz cx="9906000" cy="6858000" type="A4"/>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00"/>
    <a:srgbClr val="FF00FF"/>
    <a:srgbClr val="66CCFF"/>
    <a:srgbClr val="CCFF66"/>
    <a:srgbClr val="66FFCC"/>
    <a:srgbClr val="FF6FCF"/>
    <a:srgbClr val="8000FF"/>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35" autoAdjust="0"/>
    <p:restoredTop sz="94531" autoAdjust="0"/>
  </p:normalViewPr>
  <p:slideViewPr>
    <p:cSldViewPr snapToGrid="0" snapToObjects="1">
      <p:cViewPr varScale="1">
        <p:scale>
          <a:sx n="153" d="100"/>
          <a:sy n="153" d="100"/>
        </p:scale>
        <p:origin x="-688" y="-112"/>
      </p:cViewPr>
      <p:guideLst>
        <p:guide orient="horz" pos="2160"/>
        <p:guide pos="3120"/>
      </p:guideLst>
    </p:cSldViewPr>
  </p:slideViewPr>
  <p:outlineViewPr>
    <p:cViewPr>
      <p:scale>
        <a:sx n="33" d="100"/>
        <a:sy n="33" d="100"/>
      </p:scale>
      <p:origin x="0" y="6544"/>
    </p:cViewPr>
  </p:outlineViewPr>
  <p:notesTextViewPr>
    <p:cViewPr>
      <p:scale>
        <a:sx n="100" d="100"/>
        <a:sy n="100" d="100"/>
      </p:scale>
      <p:origin x="0" y="0"/>
    </p:cViewPr>
  </p:notesTextViewPr>
  <p:sorterViewPr>
    <p:cViewPr>
      <p:scale>
        <a:sx n="150" d="100"/>
        <a:sy n="150" d="100"/>
      </p:scale>
      <p:origin x="0" y="264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s\Documents\&#20809;&#24540;&#29992;&#35336;&#28204;&#30740;&#31350;&#23460;2013~\Labview\2D%20GI\131216_GI(&#12469;&#12531;&#12503;&#12523;&#12469;&#12452;&#12474;&#21487;&#22793;)\131224_&#12414;&#12392;&#12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5875" cap="rnd">
              <a:solidFill>
                <a:schemeClr val="tx2"/>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Sheet1!$A$13:$CV$13</c:f>
              <c:numCache>
                <c:formatCode>General</c:formatCode>
                <c:ptCount val="100"/>
                <c:pt idx="0">
                  <c:v>0.606302833333333</c:v>
                </c:pt>
                <c:pt idx="1">
                  <c:v>0.661044</c:v>
                </c:pt>
                <c:pt idx="2">
                  <c:v>0.721974833333333</c:v>
                </c:pt>
                <c:pt idx="3">
                  <c:v>0.742122666666667</c:v>
                </c:pt>
                <c:pt idx="4">
                  <c:v>0.773688333333333</c:v>
                </c:pt>
                <c:pt idx="5">
                  <c:v>0.778403</c:v>
                </c:pt>
                <c:pt idx="6">
                  <c:v>0.7999425</c:v>
                </c:pt>
                <c:pt idx="7">
                  <c:v>0.796167333333333</c:v>
                </c:pt>
                <c:pt idx="8">
                  <c:v>0.808249833333334</c:v>
                </c:pt>
                <c:pt idx="9">
                  <c:v>0.819587333333333</c:v>
                </c:pt>
                <c:pt idx="10">
                  <c:v>0.8318835</c:v>
                </c:pt>
                <c:pt idx="11">
                  <c:v>0.839519</c:v>
                </c:pt>
                <c:pt idx="12">
                  <c:v>0.841331833333333</c:v>
                </c:pt>
                <c:pt idx="13">
                  <c:v>0.840758833333333</c:v>
                </c:pt>
                <c:pt idx="14">
                  <c:v>0.856024</c:v>
                </c:pt>
                <c:pt idx="15">
                  <c:v>0.849489</c:v>
                </c:pt>
                <c:pt idx="16">
                  <c:v>0.8625385</c:v>
                </c:pt>
                <c:pt idx="17">
                  <c:v>0.859414666666667</c:v>
                </c:pt>
                <c:pt idx="18">
                  <c:v>0.863839</c:v>
                </c:pt>
                <c:pt idx="19">
                  <c:v>0.864573166666666</c:v>
                </c:pt>
                <c:pt idx="20">
                  <c:v>0.868560333333333</c:v>
                </c:pt>
                <c:pt idx="21">
                  <c:v>0.869148166666667</c:v>
                </c:pt>
                <c:pt idx="22">
                  <c:v>0.867823666666667</c:v>
                </c:pt>
                <c:pt idx="23">
                  <c:v>0.883206333333333</c:v>
                </c:pt>
                <c:pt idx="24">
                  <c:v>0.879247333333333</c:v>
                </c:pt>
                <c:pt idx="25">
                  <c:v>0.875179166666667</c:v>
                </c:pt>
                <c:pt idx="26">
                  <c:v>0.882072833333334</c:v>
                </c:pt>
                <c:pt idx="27">
                  <c:v>0.879975333333333</c:v>
                </c:pt>
                <c:pt idx="28">
                  <c:v>0.889877</c:v>
                </c:pt>
                <c:pt idx="29">
                  <c:v>0.884233333333333</c:v>
                </c:pt>
                <c:pt idx="30">
                  <c:v>0.887598333333334</c:v>
                </c:pt>
                <c:pt idx="31">
                  <c:v>0.890349833333334</c:v>
                </c:pt>
                <c:pt idx="32">
                  <c:v>0.8920825</c:v>
                </c:pt>
                <c:pt idx="33">
                  <c:v>0.896932333333333</c:v>
                </c:pt>
                <c:pt idx="34">
                  <c:v>0.893891333333334</c:v>
                </c:pt>
                <c:pt idx="35">
                  <c:v>0.900952833333333</c:v>
                </c:pt>
                <c:pt idx="36">
                  <c:v>0.901507666666667</c:v>
                </c:pt>
                <c:pt idx="37">
                  <c:v>0.896773833333334</c:v>
                </c:pt>
                <c:pt idx="38">
                  <c:v>0.899000666666667</c:v>
                </c:pt>
                <c:pt idx="39">
                  <c:v>0.903562166666666</c:v>
                </c:pt>
                <c:pt idx="40">
                  <c:v>0.8987335</c:v>
                </c:pt>
                <c:pt idx="41">
                  <c:v>0.904463833333333</c:v>
                </c:pt>
                <c:pt idx="42">
                  <c:v>0.903817166666667</c:v>
                </c:pt>
                <c:pt idx="43">
                  <c:v>0.903319833333333</c:v>
                </c:pt>
                <c:pt idx="44">
                  <c:v>0.899734333333334</c:v>
                </c:pt>
                <c:pt idx="45">
                  <c:v>0.9151025</c:v>
                </c:pt>
                <c:pt idx="46">
                  <c:v>0.905374833333333</c:v>
                </c:pt>
                <c:pt idx="47">
                  <c:v>0.911966166666666</c:v>
                </c:pt>
                <c:pt idx="48">
                  <c:v>0.9128505</c:v>
                </c:pt>
                <c:pt idx="49">
                  <c:v>0.911114333333333</c:v>
                </c:pt>
                <c:pt idx="50">
                  <c:v>0.913571</c:v>
                </c:pt>
                <c:pt idx="51">
                  <c:v>0.913161</c:v>
                </c:pt>
                <c:pt idx="52">
                  <c:v>0.917265166666667</c:v>
                </c:pt>
                <c:pt idx="53">
                  <c:v>0.915074166666666</c:v>
                </c:pt>
                <c:pt idx="54">
                  <c:v>0.9184915</c:v>
                </c:pt>
                <c:pt idx="55">
                  <c:v>0.916434833333333</c:v>
                </c:pt>
                <c:pt idx="56">
                  <c:v>0.916183166666667</c:v>
                </c:pt>
                <c:pt idx="57">
                  <c:v>0.922500333333333</c:v>
                </c:pt>
                <c:pt idx="58">
                  <c:v>0.916000833333334</c:v>
                </c:pt>
                <c:pt idx="59">
                  <c:v>0.925486</c:v>
                </c:pt>
                <c:pt idx="60">
                  <c:v>0.918758166666667</c:v>
                </c:pt>
                <c:pt idx="61">
                  <c:v>0.919955833333334</c:v>
                </c:pt>
                <c:pt idx="62">
                  <c:v>0.914381166666667</c:v>
                </c:pt>
                <c:pt idx="63">
                  <c:v>0.921656333333333</c:v>
                </c:pt>
                <c:pt idx="64">
                  <c:v>0.921390666666667</c:v>
                </c:pt>
                <c:pt idx="65">
                  <c:v>0.919430166666667</c:v>
                </c:pt>
                <c:pt idx="66">
                  <c:v>0.923202833333333</c:v>
                </c:pt>
                <c:pt idx="67">
                  <c:v>0.925147833333333</c:v>
                </c:pt>
                <c:pt idx="68">
                  <c:v>0.9293115</c:v>
                </c:pt>
                <c:pt idx="69">
                  <c:v>0.923501333333333</c:v>
                </c:pt>
                <c:pt idx="70">
                  <c:v>0.926154166666667</c:v>
                </c:pt>
                <c:pt idx="71">
                  <c:v>0.925167166666666</c:v>
                </c:pt>
                <c:pt idx="72">
                  <c:v>0.9263505</c:v>
                </c:pt>
                <c:pt idx="73">
                  <c:v>0.928691666666667</c:v>
                </c:pt>
                <c:pt idx="74">
                  <c:v>0.925983</c:v>
                </c:pt>
                <c:pt idx="75">
                  <c:v>0.926412</c:v>
                </c:pt>
                <c:pt idx="76">
                  <c:v>0.9253235</c:v>
                </c:pt>
                <c:pt idx="77">
                  <c:v>0.925806</c:v>
                </c:pt>
                <c:pt idx="78">
                  <c:v>0.9285855</c:v>
                </c:pt>
                <c:pt idx="79">
                  <c:v>0.927482833333333</c:v>
                </c:pt>
                <c:pt idx="80">
                  <c:v>0.928447166666667</c:v>
                </c:pt>
                <c:pt idx="81">
                  <c:v>0.934263166666666</c:v>
                </c:pt>
                <c:pt idx="82">
                  <c:v>0.932779833333334</c:v>
                </c:pt>
                <c:pt idx="83">
                  <c:v>0.926773166666667</c:v>
                </c:pt>
                <c:pt idx="84">
                  <c:v>0.932690666666667</c:v>
                </c:pt>
                <c:pt idx="85">
                  <c:v>0.932255833333334</c:v>
                </c:pt>
                <c:pt idx="86">
                  <c:v>0.932368833333334</c:v>
                </c:pt>
                <c:pt idx="87">
                  <c:v>0.936236666666667</c:v>
                </c:pt>
                <c:pt idx="88">
                  <c:v>0.933812666666666</c:v>
                </c:pt>
                <c:pt idx="89">
                  <c:v>0.931243</c:v>
                </c:pt>
                <c:pt idx="90">
                  <c:v>0.929037</c:v>
                </c:pt>
                <c:pt idx="91">
                  <c:v>0.9321025</c:v>
                </c:pt>
                <c:pt idx="92">
                  <c:v>0.9316065</c:v>
                </c:pt>
                <c:pt idx="93">
                  <c:v>0.9339275</c:v>
                </c:pt>
                <c:pt idx="94">
                  <c:v>0.937192333333333</c:v>
                </c:pt>
                <c:pt idx="95">
                  <c:v>0.931604833333334</c:v>
                </c:pt>
                <c:pt idx="96">
                  <c:v>0.93318</c:v>
                </c:pt>
                <c:pt idx="97">
                  <c:v>0.9358205</c:v>
                </c:pt>
                <c:pt idx="98">
                  <c:v>0.935668333333334</c:v>
                </c:pt>
                <c:pt idx="99">
                  <c:v>0.935451166666667</c:v>
                </c:pt>
              </c:numCache>
            </c:numRef>
          </c:yVal>
          <c:smooth val="1"/>
        </c:ser>
        <c:ser>
          <c:idx val="1"/>
          <c:order val="1"/>
          <c:spPr>
            <a:ln w="15875" cap="rnd">
              <a:solidFill>
                <a:schemeClr val="accent2"/>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Sheet1!$A$21:$CV$21</c:f>
              <c:numCache>
                <c:formatCode>General</c:formatCode>
                <c:ptCount val="100"/>
                <c:pt idx="0">
                  <c:v>0.4366415</c:v>
                </c:pt>
                <c:pt idx="1">
                  <c:v>0.517909833333334</c:v>
                </c:pt>
                <c:pt idx="2">
                  <c:v>0.568511333333333</c:v>
                </c:pt>
                <c:pt idx="3">
                  <c:v>0.595506833333333</c:v>
                </c:pt>
                <c:pt idx="4">
                  <c:v>0.617411</c:v>
                </c:pt>
                <c:pt idx="5">
                  <c:v>0.6408555</c:v>
                </c:pt>
                <c:pt idx="6">
                  <c:v>0.679310166666667</c:v>
                </c:pt>
                <c:pt idx="7">
                  <c:v>0.658624833333333</c:v>
                </c:pt>
                <c:pt idx="8">
                  <c:v>0.666674833333334</c:v>
                </c:pt>
                <c:pt idx="9">
                  <c:v>0.702632166666666</c:v>
                </c:pt>
                <c:pt idx="10">
                  <c:v>0.703010166666667</c:v>
                </c:pt>
                <c:pt idx="11">
                  <c:v>0.729628833333334</c:v>
                </c:pt>
                <c:pt idx="12">
                  <c:v>0.7248</c:v>
                </c:pt>
                <c:pt idx="13">
                  <c:v>0.724036166666667</c:v>
                </c:pt>
                <c:pt idx="14">
                  <c:v>0.733702666666667</c:v>
                </c:pt>
                <c:pt idx="15">
                  <c:v>0.744478833333333</c:v>
                </c:pt>
                <c:pt idx="16">
                  <c:v>0.739109666666667</c:v>
                </c:pt>
                <c:pt idx="17">
                  <c:v>0.751937</c:v>
                </c:pt>
                <c:pt idx="18">
                  <c:v>0.749302</c:v>
                </c:pt>
                <c:pt idx="19">
                  <c:v>0.769979</c:v>
                </c:pt>
                <c:pt idx="20">
                  <c:v>0.772541666666667</c:v>
                </c:pt>
                <c:pt idx="21">
                  <c:v>0.769166333333333</c:v>
                </c:pt>
                <c:pt idx="22">
                  <c:v>0.778829833333333</c:v>
                </c:pt>
                <c:pt idx="23">
                  <c:v>0.778009833333333</c:v>
                </c:pt>
                <c:pt idx="24">
                  <c:v>0.78588</c:v>
                </c:pt>
                <c:pt idx="25">
                  <c:v>0.7914305</c:v>
                </c:pt>
                <c:pt idx="26">
                  <c:v>0.768993333333333</c:v>
                </c:pt>
                <c:pt idx="27">
                  <c:v>0.793114</c:v>
                </c:pt>
                <c:pt idx="28">
                  <c:v>0.790476166666666</c:v>
                </c:pt>
                <c:pt idx="29">
                  <c:v>0.792470833333333</c:v>
                </c:pt>
                <c:pt idx="30">
                  <c:v>0.807443333333333</c:v>
                </c:pt>
                <c:pt idx="31">
                  <c:v>0.8124895</c:v>
                </c:pt>
                <c:pt idx="32">
                  <c:v>0.808443</c:v>
                </c:pt>
                <c:pt idx="33">
                  <c:v>0.805012</c:v>
                </c:pt>
                <c:pt idx="34">
                  <c:v>0.809364333333333</c:v>
                </c:pt>
                <c:pt idx="35">
                  <c:v>0.803314166666667</c:v>
                </c:pt>
                <c:pt idx="36">
                  <c:v>0.813534</c:v>
                </c:pt>
                <c:pt idx="37">
                  <c:v>0.831838833333333</c:v>
                </c:pt>
                <c:pt idx="38">
                  <c:v>0.823697833333333</c:v>
                </c:pt>
                <c:pt idx="39">
                  <c:v>0.819522333333333</c:v>
                </c:pt>
                <c:pt idx="40">
                  <c:v>0.812487166666666</c:v>
                </c:pt>
                <c:pt idx="41">
                  <c:v>0.819150333333333</c:v>
                </c:pt>
                <c:pt idx="42">
                  <c:v>0.822477666666667</c:v>
                </c:pt>
                <c:pt idx="43">
                  <c:v>0.820363666666666</c:v>
                </c:pt>
                <c:pt idx="44">
                  <c:v>0.819828666666667</c:v>
                </c:pt>
                <c:pt idx="45">
                  <c:v>0.829106</c:v>
                </c:pt>
                <c:pt idx="46">
                  <c:v>0.835526</c:v>
                </c:pt>
                <c:pt idx="47">
                  <c:v>0.832079166666667</c:v>
                </c:pt>
                <c:pt idx="48">
                  <c:v>0.834119166666666</c:v>
                </c:pt>
                <c:pt idx="49">
                  <c:v>0.835346666666667</c:v>
                </c:pt>
                <c:pt idx="50">
                  <c:v>0.833863333333333</c:v>
                </c:pt>
                <c:pt idx="51">
                  <c:v>0.839691166666667</c:v>
                </c:pt>
                <c:pt idx="52">
                  <c:v>0.840096333333333</c:v>
                </c:pt>
                <c:pt idx="53">
                  <c:v>0.8454275</c:v>
                </c:pt>
                <c:pt idx="54">
                  <c:v>0.845557166666667</c:v>
                </c:pt>
                <c:pt idx="55">
                  <c:v>0.844390666666667</c:v>
                </c:pt>
                <c:pt idx="56">
                  <c:v>0.837692333333334</c:v>
                </c:pt>
                <c:pt idx="57">
                  <c:v>0.847565333333333</c:v>
                </c:pt>
                <c:pt idx="58">
                  <c:v>0.846082166666667</c:v>
                </c:pt>
                <c:pt idx="59">
                  <c:v>0.848237166666667</c:v>
                </c:pt>
                <c:pt idx="60">
                  <c:v>0.842079833333334</c:v>
                </c:pt>
                <c:pt idx="61">
                  <c:v>0.850804</c:v>
                </c:pt>
                <c:pt idx="62">
                  <c:v>0.852704333333334</c:v>
                </c:pt>
                <c:pt idx="63">
                  <c:v>0.857380166666667</c:v>
                </c:pt>
                <c:pt idx="64">
                  <c:v>0.845188833333334</c:v>
                </c:pt>
                <c:pt idx="65">
                  <c:v>0.845268833333333</c:v>
                </c:pt>
                <c:pt idx="66">
                  <c:v>0.857641666666667</c:v>
                </c:pt>
                <c:pt idx="67">
                  <c:v>0.857529333333334</c:v>
                </c:pt>
                <c:pt idx="68">
                  <c:v>0.854020333333333</c:v>
                </c:pt>
                <c:pt idx="69">
                  <c:v>0.861234333333333</c:v>
                </c:pt>
                <c:pt idx="70">
                  <c:v>0.857158833333333</c:v>
                </c:pt>
                <c:pt idx="71">
                  <c:v>0.8639265</c:v>
                </c:pt>
                <c:pt idx="72">
                  <c:v>0.8586675</c:v>
                </c:pt>
                <c:pt idx="73">
                  <c:v>0.853055333333333</c:v>
                </c:pt>
                <c:pt idx="74">
                  <c:v>0.862827166666667</c:v>
                </c:pt>
                <c:pt idx="75">
                  <c:v>0.868996833333334</c:v>
                </c:pt>
                <c:pt idx="76">
                  <c:v>0.866291666666667</c:v>
                </c:pt>
                <c:pt idx="77">
                  <c:v>0.868803</c:v>
                </c:pt>
                <c:pt idx="78">
                  <c:v>0.861762</c:v>
                </c:pt>
                <c:pt idx="79">
                  <c:v>0.867213166666667</c:v>
                </c:pt>
                <c:pt idx="80">
                  <c:v>0.869096666666667</c:v>
                </c:pt>
                <c:pt idx="81">
                  <c:v>0.869317833333333</c:v>
                </c:pt>
                <c:pt idx="82">
                  <c:v>0.864142666666667</c:v>
                </c:pt>
                <c:pt idx="83">
                  <c:v>0.87056</c:v>
                </c:pt>
                <c:pt idx="84">
                  <c:v>0.860176166666667</c:v>
                </c:pt>
                <c:pt idx="85">
                  <c:v>0.862901</c:v>
                </c:pt>
                <c:pt idx="86">
                  <c:v>0.86952</c:v>
                </c:pt>
                <c:pt idx="87">
                  <c:v>0.871950166666667</c:v>
                </c:pt>
                <c:pt idx="88">
                  <c:v>0.873825</c:v>
                </c:pt>
                <c:pt idx="89">
                  <c:v>0.869360166666666</c:v>
                </c:pt>
                <c:pt idx="90">
                  <c:v>0.871602</c:v>
                </c:pt>
                <c:pt idx="91">
                  <c:v>0.8792895</c:v>
                </c:pt>
                <c:pt idx="92">
                  <c:v>0.8791935</c:v>
                </c:pt>
                <c:pt idx="93">
                  <c:v>0.872009</c:v>
                </c:pt>
                <c:pt idx="94">
                  <c:v>0.873050333333334</c:v>
                </c:pt>
                <c:pt idx="95">
                  <c:v>0.873079333333334</c:v>
                </c:pt>
                <c:pt idx="96">
                  <c:v>0.878072333333333</c:v>
                </c:pt>
                <c:pt idx="97">
                  <c:v>0.873304666666667</c:v>
                </c:pt>
                <c:pt idx="98">
                  <c:v>0.872472166666667</c:v>
                </c:pt>
                <c:pt idx="99">
                  <c:v>0.874208166666667</c:v>
                </c:pt>
              </c:numCache>
            </c:numRef>
          </c:yVal>
          <c:smooth val="1"/>
        </c:ser>
        <c:ser>
          <c:idx val="2"/>
          <c:order val="2"/>
          <c:spPr>
            <a:ln w="15875" cap="rnd">
              <a:solidFill>
                <a:srgbClr val="92D050"/>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Sheet1!$A$29:$CV$29</c:f>
              <c:numCache>
                <c:formatCode>General</c:formatCode>
                <c:ptCount val="100"/>
                <c:pt idx="0">
                  <c:v>0.326065166666667</c:v>
                </c:pt>
                <c:pt idx="1">
                  <c:v>0.392510166666667</c:v>
                </c:pt>
                <c:pt idx="2">
                  <c:v>0.458699166666667</c:v>
                </c:pt>
                <c:pt idx="3">
                  <c:v>0.467591666666667</c:v>
                </c:pt>
                <c:pt idx="4">
                  <c:v>0.5000725</c:v>
                </c:pt>
                <c:pt idx="5">
                  <c:v>0.543298166666667</c:v>
                </c:pt>
                <c:pt idx="6">
                  <c:v>0.549283333333333</c:v>
                </c:pt>
                <c:pt idx="7">
                  <c:v>0.585326333333333</c:v>
                </c:pt>
                <c:pt idx="8">
                  <c:v>0.567629333333334</c:v>
                </c:pt>
                <c:pt idx="9">
                  <c:v>0.606796166666667</c:v>
                </c:pt>
                <c:pt idx="10">
                  <c:v>0.609627166666667</c:v>
                </c:pt>
                <c:pt idx="11">
                  <c:v>0.630182</c:v>
                </c:pt>
                <c:pt idx="12">
                  <c:v>0.632704833333334</c:v>
                </c:pt>
                <c:pt idx="13">
                  <c:v>0.6305915</c:v>
                </c:pt>
                <c:pt idx="14">
                  <c:v>0.641615666666667</c:v>
                </c:pt>
                <c:pt idx="15">
                  <c:v>0.641745833333334</c:v>
                </c:pt>
                <c:pt idx="16">
                  <c:v>0.659143166666667</c:v>
                </c:pt>
                <c:pt idx="17">
                  <c:v>0.664055</c:v>
                </c:pt>
                <c:pt idx="18">
                  <c:v>0.679174666666667</c:v>
                </c:pt>
                <c:pt idx="19">
                  <c:v>0.678406333333333</c:v>
                </c:pt>
                <c:pt idx="20">
                  <c:v>0.6902375</c:v>
                </c:pt>
                <c:pt idx="21">
                  <c:v>0.692076333333334</c:v>
                </c:pt>
                <c:pt idx="22">
                  <c:v>0.702939666666667</c:v>
                </c:pt>
                <c:pt idx="23">
                  <c:v>0.696818666666667</c:v>
                </c:pt>
                <c:pt idx="24">
                  <c:v>0.706167</c:v>
                </c:pt>
                <c:pt idx="25">
                  <c:v>0.702234666666667</c:v>
                </c:pt>
                <c:pt idx="26">
                  <c:v>0.6891515</c:v>
                </c:pt>
                <c:pt idx="27">
                  <c:v>0.7079185</c:v>
                </c:pt>
                <c:pt idx="28">
                  <c:v>0.703243833333334</c:v>
                </c:pt>
                <c:pt idx="29">
                  <c:v>0.7119315</c:v>
                </c:pt>
                <c:pt idx="30">
                  <c:v>0.7247195</c:v>
                </c:pt>
                <c:pt idx="31">
                  <c:v>0.727640166666667</c:v>
                </c:pt>
                <c:pt idx="32">
                  <c:v>0.722837</c:v>
                </c:pt>
                <c:pt idx="33">
                  <c:v>0.747260833333334</c:v>
                </c:pt>
                <c:pt idx="34">
                  <c:v>0.739599</c:v>
                </c:pt>
                <c:pt idx="35">
                  <c:v>0.749807666666667</c:v>
                </c:pt>
                <c:pt idx="36">
                  <c:v>0.749792333333333</c:v>
                </c:pt>
                <c:pt idx="37">
                  <c:v>0.738010666666667</c:v>
                </c:pt>
                <c:pt idx="38">
                  <c:v>0.740437</c:v>
                </c:pt>
                <c:pt idx="39">
                  <c:v>0.747942666666667</c:v>
                </c:pt>
                <c:pt idx="40">
                  <c:v>0.753246666666667</c:v>
                </c:pt>
                <c:pt idx="41">
                  <c:v>0.75096</c:v>
                </c:pt>
                <c:pt idx="42">
                  <c:v>0.766101</c:v>
                </c:pt>
                <c:pt idx="43">
                  <c:v>0.735852666666667</c:v>
                </c:pt>
                <c:pt idx="44">
                  <c:v>0.755123333333333</c:v>
                </c:pt>
                <c:pt idx="45">
                  <c:v>0.764528833333333</c:v>
                </c:pt>
                <c:pt idx="46">
                  <c:v>0.761354333333333</c:v>
                </c:pt>
                <c:pt idx="47">
                  <c:v>0.7654815</c:v>
                </c:pt>
                <c:pt idx="48">
                  <c:v>0.763873833333334</c:v>
                </c:pt>
                <c:pt idx="49">
                  <c:v>0.779397833333333</c:v>
                </c:pt>
                <c:pt idx="50">
                  <c:v>0.784966666666667</c:v>
                </c:pt>
                <c:pt idx="51">
                  <c:v>0.777571833333333</c:v>
                </c:pt>
                <c:pt idx="52">
                  <c:v>0.770974666666667</c:v>
                </c:pt>
                <c:pt idx="53">
                  <c:v>0.773132833333333</c:v>
                </c:pt>
                <c:pt idx="54">
                  <c:v>0.772157</c:v>
                </c:pt>
                <c:pt idx="55">
                  <c:v>0.780413666666666</c:v>
                </c:pt>
                <c:pt idx="56">
                  <c:v>0.789108666666667</c:v>
                </c:pt>
                <c:pt idx="57">
                  <c:v>0.783987166666666</c:v>
                </c:pt>
                <c:pt idx="58">
                  <c:v>0.784184666666666</c:v>
                </c:pt>
                <c:pt idx="59">
                  <c:v>0.787365166666666</c:v>
                </c:pt>
                <c:pt idx="60">
                  <c:v>0.795533</c:v>
                </c:pt>
                <c:pt idx="61">
                  <c:v>0.792663</c:v>
                </c:pt>
                <c:pt idx="62">
                  <c:v>0.7937385</c:v>
                </c:pt>
                <c:pt idx="63">
                  <c:v>0.787159</c:v>
                </c:pt>
                <c:pt idx="64">
                  <c:v>0.781549333333333</c:v>
                </c:pt>
                <c:pt idx="65">
                  <c:v>0.794497666666667</c:v>
                </c:pt>
                <c:pt idx="66">
                  <c:v>0.7865975</c:v>
                </c:pt>
                <c:pt idx="67">
                  <c:v>0.790289166666667</c:v>
                </c:pt>
                <c:pt idx="68">
                  <c:v>0.791651</c:v>
                </c:pt>
                <c:pt idx="69">
                  <c:v>0.798536666666666</c:v>
                </c:pt>
                <c:pt idx="70">
                  <c:v>0.784270833333333</c:v>
                </c:pt>
                <c:pt idx="71">
                  <c:v>0.798788</c:v>
                </c:pt>
                <c:pt idx="72">
                  <c:v>0.796173666666667</c:v>
                </c:pt>
                <c:pt idx="73">
                  <c:v>0.810958</c:v>
                </c:pt>
                <c:pt idx="74">
                  <c:v>0.788149666666667</c:v>
                </c:pt>
                <c:pt idx="75">
                  <c:v>0.802400166666667</c:v>
                </c:pt>
                <c:pt idx="76">
                  <c:v>0.805127833333334</c:v>
                </c:pt>
                <c:pt idx="77">
                  <c:v>0.8146225</c:v>
                </c:pt>
                <c:pt idx="78">
                  <c:v>0.798198833333334</c:v>
                </c:pt>
                <c:pt idx="79">
                  <c:v>0.8052735</c:v>
                </c:pt>
                <c:pt idx="80">
                  <c:v>0.823471</c:v>
                </c:pt>
                <c:pt idx="81">
                  <c:v>0.810942833333333</c:v>
                </c:pt>
                <c:pt idx="82">
                  <c:v>0.805984</c:v>
                </c:pt>
                <c:pt idx="83">
                  <c:v>0.809340833333333</c:v>
                </c:pt>
                <c:pt idx="84">
                  <c:v>0.815113</c:v>
                </c:pt>
                <c:pt idx="85">
                  <c:v>0.812015333333333</c:v>
                </c:pt>
                <c:pt idx="86">
                  <c:v>0.814738</c:v>
                </c:pt>
                <c:pt idx="87">
                  <c:v>0.818084166666666</c:v>
                </c:pt>
                <c:pt idx="88">
                  <c:v>0.817289666666667</c:v>
                </c:pt>
                <c:pt idx="89">
                  <c:v>0.817246666666667</c:v>
                </c:pt>
                <c:pt idx="90">
                  <c:v>0.826000333333334</c:v>
                </c:pt>
                <c:pt idx="91">
                  <c:v>0.818811166666666</c:v>
                </c:pt>
                <c:pt idx="92">
                  <c:v>0.823477</c:v>
                </c:pt>
                <c:pt idx="93">
                  <c:v>0.818463</c:v>
                </c:pt>
                <c:pt idx="94">
                  <c:v>0.823507166666667</c:v>
                </c:pt>
                <c:pt idx="95">
                  <c:v>0.812797</c:v>
                </c:pt>
                <c:pt idx="96">
                  <c:v>0.829848</c:v>
                </c:pt>
                <c:pt idx="97">
                  <c:v>0.819560666666667</c:v>
                </c:pt>
                <c:pt idx="98">
                  <c:v>0.824669666666667</c:v>
                </c:pt>
                <c:pt idx="99">
                  <c:v>0.8247435</c:v>
                </c:pt>
              </c:numCache>
            </c:numRef>
          </c:yVal>
          <c:smooth val="1"/>
        </c:ser>
        <c:ser>
          <c:idx val="3"/>
          <c:order val="3"/>
          <c:spPr>
            <a:ln w="15875" cap="rnd">
              <a:solidFill>
                <a:schemeClr val="accent4"/>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Sheet1!$A$37:$CV$37</c:f>
              <c:numCache>
                <c:formatCode>General</c:formatCode>
                <c:ptCount val="100"/>
                <c:pt idx="0">
                  <c:v>0.274807166666667</c:v>
                </c:pt>
                <c:pt idx="1">
                  <c:v>0.338307833333333</c:v>
                </c:pt>
                <c:pt idx="2">
                  <c:v>0.390743333333333</c:v>
                </c:pt>
                <c:pt idx="3">
                  <c:v>0.426099333333333</c:v>
                </c:pt>
                <c:pt idx="4">
                  <c:v>0.4163735</c:v>
                </c:pt>
                <c:pt idx="5">
                  <c:v>0.482723833333333</c:v>
                </c:pt>
                <c:pt idx="6">
                  <c:v>0.475368666666667</c:v>
                </c:pt>
                <c:pt idx="7">
                  <c:v>0.480552166666667</c:v>
                </c:pt>
                <c:pt idx="8">
                  <c:v>0.538702166666667</c:v>
                </c:pt>
                <c:pt idx="9">
                  <c:v>0.522336166666666</c:v>
                </c:pt>
                <c:pt idx="10">
                  <c:v>0.543833666666667</c:v>
                </c:pt>
                <c:pt idx="11">
                  <c:v>0.541749</c:v>
                </c:pt>
                <c:pt idx="12">
                  <c:v>0.581157333333333</c:v>
                </c:pt>
                <c:pt idx="13">
                  <c:v>0.5768475</c:v>
                </c:pt>
                <c:pt idx="14">
                  <c:v>0.582236166666667</c:v>
                </c:pt>
                <c:pt idx="15">
                  <c:v>0.583907166666667</c:v>
                </c:pt>
                <c:pt idx="16">
                  <c:v>0.579656166666667</c:v>
                </c:pt>
                <c:pt idx="17">
                  <c:v>0.584610666666667</c:v>
                </c:pt>
                <c:pt idx="18">
                  <c:v>0.591615</c:v>
                </c:pt>
                <c:pt idx="19">
                  <c:v>0.6183465</c:v>
                </c:pt>
                <c:pt idx="20">
                  <c:v>0.630308666666667</c:v>
                </c:pt>
                <c:pt idx="21">
                  <c:v>0.6147875</c:v>
                </c:pt>
                <c:pt idx="22">
                  <c:v>0.620448166666667</c:v>
                </c:pt>
                <c:pt idx="23">
                  <c:v>0.628385166666667</c:v>
                </c:pt>
                <c:pt idx="24">
                  <c:v>0.643243833333333</c:v>
                </c:pt>
                <c:pt idx="25">
                  <c:v>0.6506485</c:v>
                </c:pt>
                <c:pt idx="26">
                  <c:v>0.642760166666667</c:v>
                </c:pt>
                <c:pt idx="27">
                  <c:v>0.660369833333334</c:v>
                </c:pt>
                <c:pt idx="28">
                  <c:v>0.663155833333334</c:v>
                </c:pt>
                <c:pt idx="29">
                  <c:v>0.6678495</c:v>
                </c:pt>
                <c:pt idx="30">
                  <c:v>0.672570666666667</c:v>
                </c:pt>
                <c:pt idx="31">
                  <c:v>0.6543525</c:v>
                </c:pt>
                <c:pt idx="32">
                  <c:v>0.664733333333333</c:v>
                </c:pt>
                <c:pt idx="33">
                  <c:v>0.680782166666667</c:v>
                </c:pt>
                <c:pt idx="34">
                  <c:v>0.676468833333333</c:v>
                </c:pt>
                <c:pt idx="35">
                  <c:v>0.674961166666667</c:v>
                </c:pt>
                <c:pt idx="36">
                  <c:v>0.675682833333334</c:v>
                </c:pt>
                <c:pt idx="37">
                  <c:v>0.6823355</c:v>
                </c:pt>
                <c:pt idx="38">
                  <c:v>0.703674666666667</c:v>
                </c:pt>
                <c:pt idx="39">
                  <c:v>0.680075166666667</c:v>
                </c:pt>
                <c:pt idx="40">
                  <c:v>0.7042795</c:v>
                </c:pt>
                <c:pt idx="41">
                  <c:v>0.708097166666667</c:v>
                </c:pt>
                <c:pt idx="42">
                  <c:v>0.696403333333333</c:v>
                </c:pt>
                <c:pt idx="43">
                  <c:v>0.7081915</c:v>
                </c:pt>
                <c:pt idx="44">
                  <c:v>0.682768833333334</c:v>
                </c:pt>
                <c:pt idx="45">
                  <c:v>0.706152333333333</c:v>
                </c:pt>
                <c:pt idx="46">
                  <c:v>0.713735333333333</c:v>
                </c:pt>
                <c:pt idx="47">
                  <c:v>0.714777666666667</c:v>
                </c:pt>
                <c:pt idx="48">
                  <c:v>0.695177166666667</c:v>
                </c:pt>
                <c:pt idx="49">
                  <c:v>0.721952166666666</c:v>
                </c:pt>
                <c:pt idx="50">
                  <c:v>0.720121</c:v>
                </c:pt>
                <c:pt idx="51">
                  <c:v>0.72768</c:v>
                </c:pt>
                <c:pt idx="52">
                  <c:v>0.729225833333333</c:v>
                </c:pt>
                <c:pt idx="53">
                  <c:v>0.731242333333333</c:v>
                </c:pt>
                <c:pt idx="54">
                  <c:v>0.722532333333333</c:v>
                </c:pt>
                <c:pt idx="55">
                  <c:v>0.7387725</c:v>
                </c:pt>
                <c:pt idx="56">
                  <c:v>0.728024333333334</c:v>
                </c:pt>
                <c:pt idx="57">
                  <c:v>0.7351045</c:v>
                </c:pt>
                <c:pt idx="58">
                  <c:v>0.736881666666667</c:v>
                </c:pt>
                <c:pt idx="59">
                  <c:v>0.724612833333334</c:v>
                </c:pt>
                <c:pt idx="60">
                  <c:v>0.7190895</c:v>
                </c:pt>
                <c:pt idx="61">
                  <c:v>0.727784333333333</c:v>
                </c:pt>
                <c:pt idx="62">
                  <c:v>0.728661833333333</c:v>
                </c:pt>
                <c:pt idx="63">
                  <c:v>0.7443925</c:v>
                </c:pt>
                <c:pt idx="64">
                  <c:v>0.739843</c:v>
                </c:pt>
                <c:pt idx="65">
                  <c:v>0.736686833333333</c:v>
                </c:pt>
                <c:pt idx="66">
                  <c:v>0.7339625</c:v>
                </c:pt>
                <c:pt idx="67">
                  <c:v>0.7472615</c:v>
                </c:pt>
                <c:pt idx="68">
                  <c:v>0.752548333333334</c:v>
                </c:pt>
                <c:pt idx="69">
                  <c:v>0.738421333333334</c:v>
                </c:pt>
                <c:pt idx="70">
                  <c:v>0.741520333333333</c:v>
                </c:pt>
                <c:pt idx="71">
                  <c:v>0.7562145</c:v>
                </c:pt>
                <c:pt idx="72">
                  <c:v>0.7485935</c:v>
                </c:pt>
                <c:pt idx="73">
                  <c:v>0.751697166666667</c:v>
                </c:pt>
                <c:pt idx="74">
                  <c:v>0.754562833333333</c:v>
                </c:pt>
                <c:pt idx="75">
                  <c:v>0.7518775</c:v>
                </c:pt>
                <c:pt idx="76">
                  <c:v>0.771568</c:v>
                </c:pt>
                <c:pt idx="77">
                  <c:v>0.752904</c:v>
                </c:pt>
                <c:pt idx="78">
                  <c:v>0.753880333333334</c:v>
                </c:pt>
                <c:pt idx="79">
                  <c:v>0.7572775</c:v>
                </c:pt>
                <c:pt idx="80">
                  <c:v>0.759209166666667</c:v>
                </c:pt>
                <c:pt idx="81">
                  <c:v>0.754265166666667</c:v>
                </c:pt>
                <c:pt idx="82">
                  <c:v>0.760753166666667</c:v>
                </c:pt>
                <c:pt idx="83">
                  <c:v>0.766075166666667</c:v>
                </c:pt>
                <c:pt idx="84">
                  <c:v>0.754107666666667</c:v>
                </c:pt>
                <c:pt idx="85">
                  <c:v>0.769225333333334</c:v>
                </c:pt>
                <c:pt idx="86">
                  <c:v>0.768078333333333</c:v>
                </c:pt>
                <c:pt idx="87">
                  <c:v>0.764306833333334</c:v>
                </c:pt>
                <c:pt idx="88">
                  <c:v>0.769025166666667</c:v>
                </c:pt>
                <c:pt idx="89">
                  <c:v>0.781699666666667</c:v>
                </c:pt>
                <c:pt idx="90">
                  <c:v>0.780627</c:v>
                </c:pt>
                <c:pt idx="91">
                  <c:v>0.777457333333333</c:v>
                </c:pt>
                <c:pt idx="92">
                  <c:v>0.767088833333333</c:v>
                </c:pt>
                <c:pt idx="93">
                  <c:v>0.77358</c:v>
                </c:pt>
                <c:pt idx="94">
                  <c:v>0.773001166666666</c:v>
                </c:pt>
                <c:pt idx="95">
                  <c:v>0.779078833333333</c:v>
                </c:pt>
                <c:pt idx="96">
                  <c:v>0.763521666666667</c:v>
                </c:pt>
                <c:pt idx="97">
                  <c:v>0.770155333333333</c:v>
                </c:pt>
                <c:pt idx="98">
                  <c:v>0.776524</c:v>
                </c:pt>
                <c:pt idx="99">
                  <c:v>0.7781915</c:v>
                </c:pt>
              </c:numCache>
            </c:numRef>
          </c:yVal>
          <c:smooth val="1"/>
        </c:ser>
        <c:ser>
          <c:idx val="4"/>
          <c:order val="4"/>
          <c:spPr>
            <a:ln w="15875" cap="rnd">
              <a:solidFill>
                <a:schemeClr val="accent5"/>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Sheet1!$A$45:$CV$45</c:f>
              <c:numCache>
                <c:formatCode>General</c:formatCode>
                <c:ptCount val="100"/>
                <c:pt idx="0">
                  <c:v>0.247563333333333</c:v>
                </c:pt>
                <c:pt idx="1">
                  <c:v>0.297716</c:v>
                </c:pt>
                <c:pt idx="2">
                  <c:v>0.346564166666667</c:v>
                </c:pt>
                <c:pt idx="3">
                  <c:v>0.361810833333333</c:v>
                </c:pt>
                <c:pt idx="4">
                  <c:v>0.424950333333333</c:v>
                </c:pt>
                <c:pt idx="5">
                  <c:v>0.4239285</c:v>
                </c:pt>
                <c:pt idx="6">
                  <c:v>0.472902</c:v>
                </c:pt>
                <c:pt idx="7">
                  <c:v>0.451271</c:v>
                </c:pt>
                <c:pt idx="8">
                  <c:v>0.463435666666667</c:v>
                </c:pt>
                <c:pt idx="9">
                  <c:v>0.509034333333333</c:v>
                </c:pt>
                <c:pt idx="10">
                  <c:v>0.485437833333333</c:v>
                </c:pt>
                <c:pt idx="11">
                  <c:v>0.5223025</c:v>
                </c:pt>
                <c:pt idx="12">
                  <c:v>0.510509166666667</c:v>
                </c:pt>
                <c:pt idx="13">
                  <c:v>0.517188666666667</c:v>
                </c:pt>
                <c:pt idx="14">
                  <c:v>0.528637333333333</c:v>
                </c:pt>
                <c:pt idx="15">
                  <c:v>0.5584345</c:v>
                </c:pt>
                <c:pt idx="16">
                  <c:v>0.5290205</c:v>
                </c:pt>
                <c:pt idx="17">
                  <c:v>0.5345035</c:v>
                </c:pt>
                <c:pt idx="18">
                  <c:v>0.573895166666667</c:v>
                </c:pt>
                <c:pt idx="19">
                  <c:v>0.569231333333333</c:v>
                </c:pt>
                <c:pt idx="20">
                  <c:v>0.580933666666667</c:v>
                </c:pt>
                <c:pt idx="21">
                  <c:v>0.594002833333333</c:v>
                </c:pt>
                <c:pt idx="22">
                  <c:v>0.597225333333334</c:v>
                </c:pt>
                <c:pt idx="23">
                  <c:v>0.593391833333334</c:v>
                </c:pt>
                <c:pt idx="24">
                  <c:v>0.585613</c:v>
                </c:pt>
                <c:pt idx="25">
                  <c:v>0.606430666666667</c:v>
                </c:pt>
                <c:pt idx="26">
                  <c:v>0.604261833333333</c:v>
                </c:pt>
                <c:pt idx="27">
                  <c:v>0.6044335</c:v>
                </c:pt>
                <c:pt idx="28">
                  <c:v>0.6058835</c:v>
                </c:pt>
                <c:pt idx="29">
                  <c:v>0.629829333333333</c:v>
                </c:pt>
                <c:pt idx="30">
                  <c:v>0.636068666666667</c:v>
                </c:pt>
                <c:pt idx="31">
                  <c:v>0.623222666666667</c:v>
                </c:pt>
                <c:pt idx="32">
                  <c:v>0.629890333333333</c:v>
                </c:pt>
                <c:pt idx="33">
                  <c:v>0.634716833333334</c:v>
                </c:pt>
                <c:pt idx="34">
                  <c:v>0.645625833333334</c:v>
                </c:pt>
                <c:pt idx="35">
                  <c:v>0.645325</c:v>
                </c:pt>
                <c:pt idx="36">
                  <c:v>0.649133833333333</c:v>
                </c:pt>
                <c:pt idx="37">
                  <c:v>0.63468</c:v>
                </c:pt>
                <c:pt idx="38">
                  <c:v>0.6560765</c:v>
                </c:pt>
                <c:pt idx="39">
                  <c:v>0.658733</c:v>
                </c:pt>
                <c:pt idx="40">
                  <c:v>0.633884833333333</c:v>
                </c:pt>
                <c:pt idx="41">
                  <c:v>0.654178833333333</c:v>
                </c:pt>
                <c:pt idx="42">
                  <c:v>0.650763166666667</c:v>
                </c:pt>
                <c:pt idx="43">
                  <c:v>0.670831166666667</c:v>
                </c:pt>
                <c:pt idx="44">
                  <c:v>0.6591665</c:v>
                </c:pt>
                <c:pt idx="45">
                  <c:v>0.677215333333333</c:v>
                </c:pt>
                <c:pt idx="46">
                  <c:v>0.67946</c:v>
                </c:pt>
                <c:pt idx="47">
                  <c:v>0.6775935</c:v>
                </c:pt>
                <c:pt idx="48">
                  <c:v>0.676182</c:v>
                </c:pt>
                <c:pt idx="49">
                  <c:v>0.688233833333333</c:v>
                </c:pt>
                <c:pt idx="50">
                  <c:v>0.6769045</c:v>
                </c:pt>
                <c:pt idx="51">
                  <c:v>0.668533833333334</c:v>
                </c:pt>
                <c:pt idx="52">
                  <c:v>0.695120833333334</c:v>
                </c:pt>
                <c:pt idx="53">
                  <c:v>0.6876645</c:v>
                </c:pt>
                <c:pt idx="54">
                  <c:v>0.674934166666667</c:v>
                </c:pt>
                <c:pt idx="55">
                  <c:v>0.69862</c:v>
                </c:pt>
                <c:pt idx="56">
                  <c:v>0.697263166666667</c:v>
                </c:pt>
                <c:pt idx="57">
                  <c:v>0.675451666666667</c:v>
                </c:pt>
                <c:pt idx="58">
                  <c:v>0.692958333333333</c:v>
                </c:pt>
                <c:pt idx="59">
                  <c:v>0.7014595</c:v>
                </c:pt>
                <c:pt idx="60">
                  <c:v>0.6900775</c:v>
                </c:pt>
                <c:pt idx="61">
                  <c:v>0.6887525</c:v>
                </c:pt>
                <c:pt idx="62">
                  <c:v>0.707214166666667</c:v>
                </c:pt>
                <c:pt idx="63">
                  <c:v>0.710546</c:v>
                </c:pt>
                <c:pt idx="64">
                  <c:v>0.711158166666667</c:v>
                </c:pt>
                <c:pt idx="65">
                  <c:v>0.7013685</c:v>
                </c:pt>
                <c:pt idx="66">
                  <c:v>0.703030833333334</c:v>
                </c:pt>
                <c:pt idx="67">
                  <c:v>0.681329333333333</c:v>
                </c:pt>
                <c:pt idx="68">
                  <c:v>0.711197166666667</c:v>
                </c:pt>
                <c:pt idx="69">
                  <c:v>0.724592666666667</c:v>
                </c:pt>
                <c:pt idx="70">
                  <c:v>0.71159</c:v>
                </c:pt>
                <c:pt idx="71">
                  <c:v>0.721218666666667</c:v>
                </c:pt>
                <c:pt idx="72">
                  <c:v>0.723722666666667</c:v>
                </c:pt>
                <c:pt idx="73">
                  <c:v>0.7370865</c:v>
                </c:pt>
                <c:pt idx="74">
                  <c:v>0.699525166666667</c:v>
                </c:pt>
                <c:pt idx="75">
                  <c:v>0.7275535</c:v>
                </c:pt>
                <c:pt idx="76">
                  <c:v>0.729802333333333</c:v>
                </c:pt>
                <c:pt idx="77">
                  <c:v>0.7151765</c:v>
                </c:pt>
                <c:pt idx="78">
                  <c:v>0.718097833333333</c:v>
                </c:pt>
                <c:pt idx="79">
                  <c:v>0.718735666666667</c:v>
                </c:pt>
                <c:pt idx="80">
                  <c:v>0.728829833333334</c:v>
                </c:pt>
                <c:pt idx="81">
                  <c:v>0.726741333333334</c:v>
                </c:pt>
                <c:pt idx="82">
                  <c:v>0.734064166666666</c:v>
                </c:pt>
                <c:pt idx="83">
                  <c:v>0.736878166666667</c:v>
                </c:pt>
                <c:pt idx="84">
                  <c:v>0.724921333333334</c:v>
                </c:pt>
                <c:pt idx="85">
                  <c:v>0.731101833333333</c:v>
                </c:pt>
                <c:pt idx="86">
                  <c:v>0.732059166666667</c:v>
                </c:pt>
                <c:pt idx="87">
                  <c:v>0.733715166666667</c:v>
                </c:pt>
                <c:pt idx="88">
                  <c:v>0.733210166666667</c:v>
                </c:pt>
                <c:pt idx="89">
                  <c:v>0.747472166666667</c:v>
                </c:pt>
                <c:pt idx="90">
                  <c:v>0.737289333333333</c:v>
                </c:pt>
                <c:pt idx="91">
                  <c:v>0.744032166666666</c:v>
                </c:pt>
                <c:pt idx="92">
                  <c:v>0.746371833333333</c:v>
                </c:pt>
                <c:pt idx="93">
                  <c:v>0.728916166666667</c:v>
                </c:pt>
                <c:pt idx="94">
                  <c:v>0.747063333333333</c:v>
                </c:pt>
                <c:pt idx="95">
                  <c:v>0.747964333333333</c:v>
                </c:pt>
                <c:pt idx="96">
                  <c:v>0.744047833333333</c:v>
                </c:pt>
                <c:pt idx="97">
                  <c:v>0.722611</c:v>
                </c:pt>
                <c:pt idx="98">
                  <c:v>0.750227333333333</c:v>
                </c:pt>
                <c:pt idx="99">
                  <c:v>0.7467685</c:v>
                </c:pt>
              </c:numCache>
            </c:numRef>
          </c:yVal>
          <c:smooth val="1"/>
        </c:ser>
        <c:ser>
          <c:idx val="5"/>
          <c:order val="5"/>
          <c:spPr>
            <a:ln w="15875" cap="rnd">
              <a:solidFill>
                <a:schemeClr val="accent6"/>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Sheet1!$A$53:$CV$53</c:f>
              <c:numCache>
                <c:formatCode>General</c:formatCode>
                <c:ptCount val="100"/>
                <c:pt idx="0">
                  <c:v>0.218911166666667</c:v>
                </c:pt>
                <c:pt idx="1">
                  <c:v>0.266996666666667</c:v>
                </c:pt>
                <c:pt idx="2">
                  <c:v>0.314468166666667</c:v>
                </c:pt>
                <c:pt idx="3">
                  <c:v>0.330451666666667</c:v>
                </c:pt>
                <c:pt idx="4">
                  <c:v>0.355986666666667</c:v>
                </c:pt>
                <c:pt idx="5">
                  <c:v>0.372114333333333</c:v>
                </c:pt>
                <c:pt idx="6">
                  <c:v>0.383541666666667</c:v>
                </c:pt>
                <c:pt idx="7">
                  <c:v>0.399898166666667</c:v>
                </c:pt>
                <c:pt idx="8">
                  <c:v>0.429466</c:v>
                </c:pt>
                <c:pt idx="9">
                  <c:v>0.465394333333333</c:v>
                </c:pt>
                <c:pt idx="10">
                  <c:v>0.474276666666667</c:v>
                </c:pt>
                <c:pt idx="11">
                  <c:v>0.450929</c:v>
                </c:pt>
                <c:pt idx="12">
                  <c:v>0.478122833333333</c:v>
                </c:pt>
                <c:pt idx="13">
                  <c:v>0.490952833333333</c:v>
                </c:pt>
                <c:pt idx="14">
                  <c:v>0.481021166666667</c:v>
                </c:pt>
                <c:pt idx="15">
                  <c:v>0.513582166666666</c:v>
                </c:pt>
                <c:pt idx="16">
                  <c:v>0.508591</c:v>
                </c:pt>
                <c:pt idx="17">
                  <c:v>0.5210915</c:v>
                </c:pt>
                <c:pt idx="18">
                  <c:v>0.503978833333334</c:v>
                </c:pt>
                <c:pt idx="19">
                  <c:v>0.506170666666667</c:v>
                </c:pt>
                <c:pt idx="20">
                  <c:v>0.526240333333333</c:v>
                </c:pt>
                <c:pt idx="21">
                  <c:v>0.501787833333333</c:v>
                </c:pt>
                <c:pt idx="22">
                  <c:v>0.539694333333333</c:v>
                </c:pt>
                <c:pt idx="23">
                  <c:v>0.5400625</c:v>
                </c:pt>
                <c:pt idx="24">
                  <c:v>0.570634833333334</c:v>
                </c:pt>
                <c:pt idx="25">
                  <c:v>0.547107666666667</c:v>
                </c:pt>
                <c:pt idx="26">
                  <c:v>0.558195833333334</c:v>
                </c:pt>
                <c:pt idx="27">
                  <c:v>0.558835833333334</c:v>
                </c:pt>
                <c:pt idx="28">
                  <c:v>0.575757666666667</c:v>
                </c:pt>
                <c:pt idx="29">
                  <c:v>0.589797333333333</c:v>
                </c:pt>
                <c:pt idx="30">
                  <c:v>0.578093666666667</c:v>
                </c:pt>
                <c:pt idx="31">
                  <c:v>0.562464166666666</c:v>
                </c:pt>
                <c:pt idx="32">
                  <c:v>0.561804833333334</c:v>
                </c:pt>
                <c:pt idx="33">
                  <c:v>0.609176166666666</c:v>
                </c:pt>
                <c:pt idx="34">
                  <c:v>0.586527666666667</c:v>
                </c:pt>
                <c:pt idx="35">
                  <c:v>0.605094166666667</c:v>
                </c:pt>
                <c:pt idx="36">
                  <c:v>0.5932885</c:v>
                </c:pt>
                <c:pt idx="37">
                  <c:v>0.590889833333334</c:v>
                </c:pt>
                <c:pt idx="38">
                  <c:v>0.586962666666667</c:v>
                </c:pt>
                <c:pt idx="39">
                  <c:v>0.601062333333333</c:v>
                </c:pt>
                <c:pt idx="40">
                  <c:v>0.602228666666667</c:v>
                </c:pt>
                <c:pt idx="41">
                  <c:v>0.612544</c:v>
                </c:pt>
                <c:pt idx="42">
                  <c:v>0.6238275</c:v>
                </c:pt>
                <c:pt idx="43">
                  <c:v>0.607296666666667</c:v>
                </c:pt>
                <c:pt idx="44">
                  <c:v>0.629746</c:v>
                </c:pt>
                <c:pt idx="45">
                  <c:v>0.624784666666667</c:v>
                </c:pt>
                <c:pt idx="46">
                  <c:v>0.6241535</c:v>
                </c:pt>
                <c:pt idx="47">
                  <c:v>0.6483795</c:v>
                </c:pt>
                <c:pt idx="48">
                  <c:v>0.6343795</c:v>
                </c:pt>
                <c:pt idx="49">
                  <c:v>0.6305885</c:v>
                </c:pt>
                <c:pt idx="50">
                  <c:v>0.596734666666667</c:v>
                </c:pt>
                <c:pt idx="51">
                  <c:v>0.638889</c:v>
                </c:pt>
                <c:pt idx="52">
                  <c:v>0.646323166666667</c:v>
                </c:pt>
                <c:pt idx="53">
                  <c:v>0.647719166666667</c:v>
                </c:pt>
                <c:pt idx="54">
                  <c:v>0.629643833333334</c:v>
                </c:pt>
                <c:pt idx="55">
                  <c:v>0.645332166666666</c:v>
                </c:pt>
                <c:pt idx="56">
                  <c:v>0.656697833333334</c:v>
                </c:pt>
                <c:pt idx="57">
                  <c:v>0.631243333333334</c:v>
                </c:pt>
                <c:pt idx="58">
                  <c:v>0.655929833333334</c:v>
                </c:pt>
                <c:pt idx="59">
                  <c:v>0.678429</c:v>
                </c:pt>
                <c:pt idx="60">
                  <c:v>0.662199666666667</c:v>
                </c:pt>
                <c:pt idx="61">
                  <c:v>0.648775166666667</c:v>
                </c:pt>
                <c:pt idx="62">
                  <c:v>0.663942833333334</c:v>
                </c:pt>
                <c:pt idx="63">
                  <c:v>0.644316</c:v>
                </c:pt>
                <c:pt idx="64">
                  <c:v>0.667669666666667</c:v>
                </c:pt>
                <c:pt idx="65">
                  <c:v>0.644227833333333</c:v>
                </c:pt>
                <c:pt idx="66">
                  <c:v>0.677945</c:v>
                </c:pt>
                <c:pt idx="67">
                  <c:v>0.674918166666667</c:v>
                </c:pt>
                <c:pt idx="68">
                  <c:v>0.680856833333334</c:v>
                </c:pt>
                <c:pt idx="69">
                  <c:v>0.642761833333334</c:v>
                </c:pt>
                <c:pt idx="70">
                  <c:v>0.6731555</c:v>
                </c:pt>
                <c:pt idx="71">
                  <c:v>0.674170333333334</c:v>
                </c:pt>
                <c:pt idx="72">
                  <c:v>0.671283166666666</c:v>
                </c:pt>
                <c:pt idx="73">
                  <c:v>0.6752565</c:v>
                </c:pt>
                <c:pt idx="74">
                  <c:v>0.687549833333334</c:v>
                </c:pt>
                <c:pt idx="75">
                  <c:v>0.683677166666667</c:v>
                </c:pt>
                <c:pt idx="76">
                  <c:v>0.698329166666667</c:v>
                </c:pt>
                <c:pt idx="77">
                  <c:v>0.692217166666667</c:v>
                </c:pt>
                <c:pt idx="78">
                  <c:v>0.673269166666667</c:v>
                </c:pt>
                <c:pt idx="79">
                  <c:v>0.689815833333334</c:v>
                </c:pt>
                <c:pt idx="80">
                  <c:v>0.683202166666667</c:v>
                </c:pt>
                <c:pt idx="81">
                  <c:v>0.697551166666666</c:v>
                </c:pt>
                <c:pt idx="82">
                  <c:v>0.7015465</c:v>
                </c:pt>
                <c:pt idx="83">
                  <c:v>0.6745385</c:v>
                </c:pt>
                <c:pt idx="84">
                  <c:v>0.667871666666667</c:v>
                </c:pt>
                <c:pt idx="85">
                  <c:v>0.683837333333334</c:v>
                </c:pt>
                <c:pt idx="86">
                  <c:v>0.697136</c:v>
                </c:pt>
                <c:pt idx="87">
                  <c:v>0.686065</c:v>
                </c:pt>
                <c:pt idx="88">
                  <c:v>0.698272166666667</c:v>
                </c:pt>
                <c:pt idx="89">
                  <c:v>0.713251833333334</c:v>
                </c:pt>
                <c:pt idx="90">
                  <c:v>0.705533</c:v>
                </c:pt>
                <c:pt idx="91">
                  <c:v>0.695087</c:v>
                </c:pt>
                <c:pt idx="92">
                  <c:v>0.6982685</c:v>
                </c:pt>
                <c:pt idx="93">
                  <c:v>0.701613666666667</c:v>
                </c:pt>
                <c:pt idx="94">
                  <c:v>0.708111666666667</c:v>
                </c:pt>
                <c:pt idx="95">
                  <c:v>0.7018825</c:v>
                </c:pt>
                <c:pt idx="96">
                  <c:v>0.692712333333334</c:v>
                </c:pt>
                <c:pt idx="97">
                  <c:v>0.706851833333333</c:v>
                </c:pt>
                <c:pt idx="98">
                  <c:v>0.708491833333333</c:v>
                </c:pt>
                <c:pt idx="99">
                  <c:v>0.7008155</c:v>
                </c:pt>
              </c:numCache>
            </c:numRef>
          </c:yVal>
          <c:smooth val="1"/>
        </c:ser>
        <c:ser>
          <c:idx val="6"/>
          <c:order val="6"/>
          <c:spPr>
            <a:ln w="15875" cap="rnd">
              <a:solidFill>
                <a:schemeClr val="tx2">
                  <a:lumMod val="75000"/>
                </a:schemeClr>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Sheet1!$A$61:$CV$61</c:f>
              <c:numCache>
                <c:formatCode>General</c:formatCode>
                <c:ptCount val="100"/>
                <c:pt idx="0">
                  <c:v>0.1682645</c:v>
                </c:pt>
                <c:pt idx="1">
                  <c:v>0.221209666666667</c:v>
                </c:pt>
                <c:pt idx="2">
                  <c:v>0.285979166666667</c:v>
                </c:pt>
                <c:pt idx="3">
                  <c:v>0.293078166666667</c:v>
                </c:pt>
                <c:pt idx="4">
                  <c:v>0.316259833333333</c:v>
                </c:pt>
                <c:pt idx="5">
                  <c:v>0.347801666666667</c:v>
                </c:pt>
                <c:pt idx="6">
                  <c:v>0.349846333333333</c:v>
                </c:pt>
                <c:pt idx="7">
                  <c:v>0.381808833333333</c:v>
                </c:pt>
                <c:pt idx="8">
                  <c:v>0.389127333333333</c:v>
                </c:pt>
                <c:pt idx="9">
                  <c:v>0.4006995</c:v>
                </c:pt>
                <c:pt idx="10">
                  <c:v>0.375064166666667</c:v>
                </c:pt>
                <c:pt idx="11">
                  <c:v>0.421157333333333</c:v>
                </c:pt>
                <c:pt idx="12">
                  <c:v>0.4538305</c:v>
                </c:pt>
                <c:pt idx="13">
                  <c:v>0.4342155</c:v>
                </c:pt>
                <c:pt idx="14">
                  <c:v>0.466195333333333</c:v>
                </c:pt>
                <c:pt idx="15">
                  <c:v>0.448879</c:v>
                </c:pt>
                <c:pt idx="16">
                  <c:v>0.465685666666667</c:v>
                </c:pt>
                <c:pt idx="17">
                  <c:v>0.4733425</c:v>
                </c:pt>
                <c:pt idx="18">
                  <c:v>0.471860333333333</c:v>
                </c:pt>
                <c:pt idx="19">
                  <c:v>0.492360166666667</c:v>
                </c:pt>
                <c:pt idx="20">
                  <c:v>0.492143833333333</c:v>
                </c:pt>
                <c:pt idx="21">
                  <c:v>0.48607</c:v>
                </c:pt>
                <c:pt idx="22">
                  <c:v>0.493330166666667</c:v>
                </c:pt>
                <c:pt idx="23">
                  <c:v>0.5072095</c:v>
                </c:pt>
                <c:pt idx="24">
                  <c:v>0.511127</c:v>
                </c:pt>
                <c:pt idx="25">
                  <c:v>0.516127666666667</c:v>
                </c:pt>
                <c:pt idx="26">
                  <c:v>0.495011666666667</c:v>
                </c:pt>
                <c:pt idx="27">
                  <c:v>0.519880333333333</c:v>
                </c:pt>
                <c:pt idx="28">
                  <c:v>0.528274166666667</c:v>
                </c:pt>
                <c:pt idx="29">
                  <c:v>0.531069333333333</c:v>
                </c:pt>
                <c:pt idx="30">
                  <c:v>0.528655333333334</c:v>
                </c:pt>
                <c:pt idx="31">
                  <c:v>0.515706666666667</c:v>
                </c:pt>
                <c:pt idx="32">
                  <c:v>0.531325</c:v>
                </c:pt>
                <c:pt idx="33">
                  <c:v>0.538905833333334</c:v>
                </c:pt>
                <c:pt idx="34">
                  <c:v>0.565094</c:v>
                </c:pt>
                <c:pt idx="35">
                  <c:v>0.544611</c:v>
                </c:pt>
                <c:pt idx="36">
                  <c:v>0.5617465</c:v>
                </c:pt>
                <c:pt idx="37">
                  <c:v>0.545915166666667</c:v>
                </c:pt>
                <c:pt idx="38">
                  <c:v>0.568618333333333</c:v>
                </c:pt>
                <c:pt idx="39">
                  <c:v>0.555923</c:v>
                </c:pt>
                <c:pt idx="40">
                  <c:v>0.571144333333333</c:v>
                </c:pt>
                <c:pt idx="41">
                  <c:v>0.5838345</c:v>
                </c:pt>
                <c:pt idx="42">
                  <c:v>0.5741915</c:v>
                </c:pt>
                <c:pt idx="43">
                  <c:v>0.5887955</c:v>
                </c:pt>
                <c:pt idx="44">
                  <c:v>0.575522</c:v>
                </c:pt>
                <c:pt idx="45">
                  <c:v>0.5796055</c:v>
                </c:pt>
                <c:pt idx="46">
                  <c:v>0.570605166666667</c:v>
                </c:pt>
                <c:pt idx="47">
                  <c:v>0.588502833333333</c:v>
                </c:pt>
                <c:pt idx="48">
                  <c:v>0.5761545</c:v>
                </c:pt>
                <c:pt idx="49">
                  <c:v>0.592182333333333</c:v>
                </c:pt>
                <c:pt idx="50">
                  <c:v>0.596933833333334</c:v>
                </c:pt>
                <c:pt idx="51">
                  <c:v>0.594215833333333</c:v>
                </c:pt>
                <c:pt idx="52">
                  <c:v>0.574205166666667</c:v>
                </c:pt>
                <c:pt idx="53">
                  <c:v>0.584633833333334</c:v>
                </c:pt>
                <c:pt idx="54">
                  <c:v>0.606917833333334</c:v>
                </c:pt>
                <c:pt idx="55">
                  <c:v>0.604325333333333</c:v>
                </c:pt>
                <c:pt idx="56">
                  <c:v>0.598341333333333</c:v>
                </c:pt>
                <c:pt idx="57">
                  <c:v>0.6071625</c:v>
                </c:pt>
                <c:pt idx="58">
                  <c:v>0.618909333333333</c:v>
                </c:pt>
                <c:pt idx="59">
                  <c:v>0.599119333333333</c:v>
                </c:pt>
                <c:pt idx="60">
                  <c:v>0.617134166666666</c:v>
                </c:pt>
                <c:pt idx="61">
                  <c:v>0.6210065</c:v>
                </c:pt>
                <c:pt idx="62">
                  <c:v>0.621402666666667</c:v>
                </c:pt>
                <c:pt idx="63">
                  <c:v>0.607221166666667</c:v>
                </c:pt>
                <c:pt idx="64">
                  <c:v>0.616608666666667</c:v>
                </c:pt>
                <c:pt idx="65">
                  <c:v>0.626282</c:v>
                </c:pt>
                <c:pt idx="66">
                  <c:v>0.6313475</c:v>
                </c:pt>
                <c:pt idx="67">
                  <c:v>0.6199285</c:v>
                </c:pt>
                <c:pt idx="68">
                  <c:v>0.628974333333333</c:v>
                </c:pt>
                <c:pt idx="69">
                  <c:v>0.624726333333333</c:v>
                </c:pt>
                <c:pt idx="70">
                  <c:v>0.620132833333333</c:v>
                </c:pt>
                <c:pt idx="71">
                  <c:v>0.633698</c:v>
                </c:pt>
                <c:pt idx="72">
                  <c:v>0.628564</c:v>
                </c:pt>
                <c:pt idx="73">
                  <c:v>0.625949833333334</c:v>
                </c:pt>
                <c:pt idx="74">
                  <c:v>0.6350465</c:v>
                </c:pt>
                <c:pt idx="75">
                  <c:v>0.631847833333334</c:v>
                </c:pt>
                <c:pt idx="76">
                  <c:v>0.627291666666667</c:v>
                </c:pt>
                <c:pt idx="77">
                  <c:v>0.644817666666667</c:v>
                </c:pt>
                <c:pt idx="78">
                  <c:v>0.643925666666667</c:v>
                </c:pt>
                <c:pt idx="79">
                  <c:v>0.667796333333334</c:v>
                </c:pt>
                <c:pt idx="80">
                  <c:v>0.6560265</c:v>
                </c:pt>
                <c:pt idx="81">
                  <c:v>0.650896</c:v>
                </c:pt>
                <c:pt idx="82">
                  <c:v>0.645547833333334</c:v>
                </c:pt>
                <c:pt idx="83">
                  <c:v>0.6678735</c:v>
                </c:pt>
                <c:pt idx="84">
                  <c:v>0.644925166666667</c:v>
                </c:pt>
                <c:pt idx="85">
                  <c:v>0.655379</c:v>
                </c:pt>
                <c:pt idx="86">
                  <c:v>0.657252833333333</c:v>
                </c:pt>
                <c:pt idx="87">
                  <c:v>0.659612833333334</c:v>
                </c:pt>
                <c:pt idx="88">
                  <c:v>0.660661666666667</c:v>
                </c:pt>
                <c:pt idx="89">
                  <c:v>0.644805833333334</c:v>
                </c:pt>
                <c:pt idx="90">
                  <c:v>0.649141166666667</c:v>
                </c:pt>
                <c:pt idx="91">
                  <c:v>0.6567345</c:v>
                </c:pt>
                <c:pt idx="92">
                  <c:v>0.660484</c:v>
                </c:pt>
                <c:pt idx="93">
                  <c:v>0.671190666666667</c:v>
                </c:pt>
                <c:pt idx="94">
                  <c:v>0.643275</c:v>
                </c:pt>
                <c:pt idx="95">
                  <c:v>0.6673615</c:v>
                </c:pt>
                <c:pt idx="96">
                  <c:v>0.6598615</c:v>
                </c:pt>
                <c:pt idx="97">
                  <c:v>0.672100833333334</c:v>
                </c:pt>
                <c:pt idx="98">
                  <c:v>0.677750833333334</c:v>
                </c:pt>
                <c:pt idx="99">
                  <c:v>0.665131</c:v>
                </c:pt>
              </c:numCache>
            </c:numRef>
          </c:yVal>
          <c:smooth val="1"/>
        </c:ser>
        <c:ser>
          <c:idx val="7"/>
          <c:order val="7"/>
          <c:spPr>
            <a:ln w="15875" cap="rnd">
              <a:solidFill>
                <a:schemeClr val="accent6">
                  <a:lumMod val="50000"/>
                </a:schemeClr>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Sheet1!$A$69:$CV$69</c:f>
              <c:numCache>
                <c:formatCode>General</c:formatCode>
                <c:ptCount val="100"/>
                <c:pt idx="0">
                  <c:v>0.171456833333333</c:v>
                </c:pt>
                <c:pt idx="1">
                  <c:v>0.199415333333333</c:v>
                </c:pt>
                <c:pt idx="2">
                  <c:v>0.221994</c:v>
                </c:pt>
                <c:pt idx="3">
                  <c:v>0.247394</c:v>
                </c:pt>
                <c:pt idx="4">
                  <c:v>0.277973333333333</c:v>
                </c:pt>
                <c:pt idx="5">
                  <c:v>0.292038666666667</c:v>
                </c:pt>
                <c:pt idx="6">
                  <c:v>0.301220166666667</c:v>
                </c:pt>
                <c:pt idx="7">
                  <c:v>0.329312833333333</c:v>
                </c:pt>
                <c:pt idx="8">
                  <c:v>0.326084833333333</c:v>
                </c:pt>
                <c:pt idx="9">
                  <c:v>0.333581</c:v>
                </c:pt>
                <c:pt idx="10">
                  <c:v>0.363496</c:v>
                </c:pt>
                <c:pt idx="11">
                  <c:v>0.372349333333333</c:v>
                </c:pt>
                <c:pt idx="12">
                  <c:v>0.368797333333333</c:v>
                </c:pt>
                <c:pt idx="13">
                  <c:v>0.406233666666667</c:v>
                </c:pt>
                <c:pt idx="14">
                  <c:v>0.414386666666667</c:v>
                </c:pt>
                <c:pt idx="15">
                  <c:v>0.415881833333333</c:v>
                </c:pt>
                <c:pt idx="16">
                  <c:v>0.422014166666667</c:v>
                </c:pt>
                <c:pt idx="17">
                  <c:v>0.396862666666667</c:v>
                </c:pt>
                <c:pt idx="18">
                  <c:v>0.422722</c:v>
                </c:pt>
                <c:pt idx="19">
                  <c:v>0.427396166666667</c:v>
                </c:pt>
                <c:pt idx="20">
                  <c:v>0.428697833333333</c:v>
                </c:pt>
                <c:pt idx="21">
                  <c:v>0.430826666666667</c:v>
                </c:pt>
                <c:pt idx="22">
                  <c:v>0.457465833333333</c:v>
                </c:pt>
                <c:pt idx="23">
                  <c:v>0.455585333333333</c:v>
                </c:pt>
                <c:pt idx="24">
                  <c:v>0.4528845</c:v>
                </c:pt>
                <c:pt idx="25">
                  <c:v>0.450364333333333</c:v>
                </c:pt>
                <c:pt idx="26">
                  <c:v>0.462104333333333</c:v>
                </c:pt>
                <c:pt idx="27">
                  <c:v>0.475071333333333</c:v>
                </c:pt>
                <c:pt idx="28">
                  <c:v>0.47529</c:v>
                </c:pt>
                <c:pt idx="29">
                  <c:v>0.469388166666667</c:v>
                </c:pt>
                <c:pt idx="30">
                  <c:v>0.487859666666667</c:v>
                </c:pt>
                <c:pt idx="31">
                  <c:v>0.499003666666667</c:v>
                </c:pt>
                <c:pt idx="32">
                  <c:v>0.488009333333333</c:v>
                </c:pt>
                <c:pt idx="33">
                  <c:v>0.477627</c:v>
                </c:pt>
                <c:pt idx="34">
                  <c:v>0.492463666666667</c:v>
                </c:pt>
                <c:pt idx="35">
                  <c:v>0.484210833333333</c:v>
                </c:pt>
                <c:pt idx="36">
                  <c:v>0.511533166666666</c:v>
                </c:pt>
                <c:pt idx="37">
                  <c:v>0.512601333333333</c:v>
                </c:pt>
                <c:pt idx="38">
                  <c:v>0.522114666666667</c:v>
                </c:pt>
                <c:pt idx="39">
                  <c:v>0.4735885</c:v>
                </c:pt>
                <c:pt idx="40">
                  <c:v>0.510258333333333</c:v>
                </c:pt>
                <c:pt idx="41">
                  <c:v>0.527513666666667</c:v>
                </c:pt>
                <c:pt idx="42">
                  <c:v>0.503745833333334</c:v>
                </c:pt>
                <c:pt idx="43">
                  <c:v>0.5251985</c:v>
                </c:pt>
                <c:pt idx="44">
                  <c:v>0.518698333333334</c:v>
                </c:pt>
                <c:pt idx="45">
                  <c:v>0.542016</c:v>
                </c:pt>
                <c:pt idx="46">
                  <c:v>0.538817</c:v>
                </c:pt>
                <c:pt idx="47">
                  <c:v>0.527513333333333</c:v>
                </c:pt>
                <c:pt idx="48">
                  <c:v>0.525357333333333</c:v>
                </c:pt>
                <c:pt idx="49">
                  <c:v>0.514119333333333</c:v>
                </c:pt>
                <c:pt idx="50">
                  <c:v>0.536743333333333</c:v>
                </c:pt>
                <c:pt idx="51">
                  <c:v>0.547157666666667</c:v>
                </c:pt>
                <c:pt idx="52">
                  <c:v>0.555761666666667</c:v>
                </c:pt>
                <c:pt idx="53">
                  <c:v>0.542025</c:v>
                </c:pt>
                <c:pt idx="54">
                  <c:v>0.53656</c:v>
                </c:pt>
                <c:pt idx="55">
                  <c:v>0.553898</c:v>
                </c:pt>
                <c:pt idx="56">
                  <c:v>0.558895</c:v>
                </c:pt>
                <c:pt idx="57">
                  <c:v>0.586339166666667</c:v>
                </c:pt>
                <c:pt idx="58">
                  <c:v>0.545657166666667</c:v>
                </c:pt>
                <c:pt idx="59">
                  <c:v>0.536814166666667</c:v>
                </c:pt>
                <c:pt idx="60">
                  <c:v>0.5415485</c:v>
                </c:pt>
                <c:pt idx="61">
                  <c:v>0.559751166666667</c:v>
                </c:pt>
                <c:pt idx="62">
                  <c:v>0.568417833333333</c:v>
                </c:pt>
                <c:pt idx="63">
                  <c:v>0.561738833333333</c:v>
                </c:pt>
                <c:pt idx="64">
                  <c:v>0.5830005</c:v>
                </c:pt>
                <c:pt idx="65">
                  <c:v>0.587743</c:v>
                </c:pt>
                <c:pt idx="66">
                  <c:v>0.563579333333333</c:v>
                </c:pt>
                <c:pt idx="67">
                  <c:v>0.5746495</c:v>
                </c:pt>
                <c:pt idx="68">
                  <c:v>0.568554333333333</c:v>
                </c:pt>
                <c:pt idx="69">
                  <c:v>0.574273833333334</c:v>
                </c:pt>
                <c:pt idx="70">
                  <c:v>0.586868333333333</c:v>
                </c:pt>
                <c:pt idx="71">
                  <c:v>0.600785333333333</c:v>
                </c:pt>
                <c:pt idx="72">
                  <c:v>0.587515</c:v>
                </c:pt>
                <c:pt idx="73">
                  <c:v>0.566958</c:v>
                </c:pt>
                <c:pt idx="74">
                  <c:v>0.588786666666667</c:v>
                </c:pt>
                <c:pt idx="75">
                  <c:v>0.570767333333333</c:v>
                </c:pt>
                <c:pt idx="76">
                  <c:v>0.585245</c:v>
                </c:pt>
                <c:pt idx="77">
                  <c:v>0.600576666666666</c:v>
                </c:pt>
                <c:pt idx="78">
                  <c:v>0.584925666666667</c:v>
                </c:pt>
                <c:pt idx="79">
                  <c:v>0.593430833333333</c:v>
                </c:pt>
                <c:pt idx="80">
                  <c:v>0.5893655</c:v>
                </c:pt>
                <c:pt idx="81">
                  <c:v>0.600069833333333</c:v>
                </c:pt>
                <c:pt idx="82">
                  <c:v>0.577058333333333</c:v>
                </c:pt>
                <c:pt idx="83">
                  <c:v>0.5915845</c:v>
                </c:pt>
                <c:pt idx="84">
                  <c:v>0.6062165</c:v>
                </c:pt>
                <c:pt idx="85">
                  <c:v>0.5958605</c:v>
                </c:pt>
                <c:pt idx="86">
                  <c:v>0.578489166666666</c:v>
                </c:pt>
                <c:pt idx="87">
                  <c:v>0.597270166666667</c:v>
                </c:pt>
                <c:pt idx="88">
                  <c:v>0.588798666666667</c:v>
                </c:pt>
                <c:pt idx="89">
                  <c:v>0.600172833333333</c:v>
                </c:pt>
                <c:pt idx="90">
                  <c:v>0.614665</c:v>
                </c:pt>
                <c:pt idx="91">
                  <c:v>0.6117545</c:v>
                </c:pt>
                <c:pt idx="92">
                  <c:v>0.616172833333334</c:v>
                </c:pt>
                <c:pt idx="93">
                  <c:v>0.608028</c:v>
                </c:pt>
                <c:pt idx="94">
                  <c:v>0.583602166666667</c:v>
                </c:pt>
                <c:pt idx="95">
                  <c:v>0.602860666666667</c:v>
                </c:pt>
                <c:pt idx="96">
                  <c:v>0.609749666666667</c:v>
                </c:pt>
                <c:pt idx="97">
                  <c:v>0.608682333333333</c:v>
                </c:pt>
                <c:pt idx="98">
                  <c:v>0.601787</c:v>
                </c:pt>
                <c:pt idx="99">
                  <c:v>0.6168145</c:v>
                </c:pt>
              </c:numCache>
            </c:numRef>
          </c:yVal>
          <c:smooth val="1"/>
        </c:ser>
        <c:ser>
          <c:idx val="8"/>
          <c:order val="8"/>
          <c:spPr>
            <a:ln w="15875" cap="rnd">
              <a:solidFill>
                <a:srgbClr val="00B050"/>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Sheet1!$A$77:$CV$77</c:f>
              <c:numCache>
                <c:formatCode>General</c:formatCode>
                <c:ptCount val="100"/>
                <c:pt idx="0">
                  <c:v>0.170851333333333</c:v>
                </c:pt>
                <c:pt idx="1">
                  <c:v>0.168026333333333</c:v>
                </c:pt>
                <c:pt idx="2">
                  <c:v>0.221703666666667</c:v>
                </c:pt>
                <c:pt idx="3">
                  <c:v>0.2495935</c:v>
                </c:pt>
                <c:pt idx="4">
                  <c:v>0.268600666666667</c:v>
                </c:pt>
                <c:pt idx="5">
                  <c:v>0.27351</c:v>
                </c:pt>
                <c:pt idx="6">
                  <c:v>0.297653</c:v>
                </c:pt>
                <c:pt idx="7">
                  <c:v>0.2792695</c:v>
                </c:pt>
                <c:pt idx="8">
                  <c:v>0.312130833333333</c:v>
                </c:pt>
                <c:pt idx="9">
                  <c:v>0.317025333333333</c:v>
                </c:pt>
                <c:pt idx="10">
                  <c:v>0.343985166666667</c:v>
                </c:pt>
                <c:pt idx="11">
                  <c:v>0.346120166666667</c:v>
                </c:pt>
                <c:pt idx="12">
                  <c:v>0.371802833333333</c:v>
                </c:pt>
                <c:pt idx="13">
                  <c:v>0.380816666666667</c:v>
                </c:pt>
                <c:pt idx="14">
                  <c:v>0.347851333333333</c:v>
                </c:pt>
                <c:pt idx="15">
                  <c:v>0.385118166666667</c:v>
                </c:pt>
                <c:pt idx="16">
                  <c:v>0.390005833333333</c:v>
                </c:pt>
                <c:pt idx="17">
                  <c:v>0.4071125</c:v>
                </c:pt>
                <c:pt idx="18">
                  <c:v>0.41516</c:v>
                </c:pt>
                <c:pt idx="19">
                  <c:v>0.4434655</c:v>
                </c:pt>
                <c:pt idx="20">
                  <c:v>0.4267785</c:v>
                </c:pt>
                <c:pt idx="21">
                  <c:v>0.436366333333333</c:v>
                </c:pt>
                <c:pt idx="22">
                  <c:v>0.411440666666667</c:v>
                </c:pt>
                <c:pt idx="23">
                  <c:v>0.449295</c:v>
                </c:pt>
                <c:pt idx="24">
                  <c:v>0.429002666666667</c:v>
                </c:pt>
                <c:pt idx="25">
                  <c:v>0.425686333333333</c:v>
                </c:pt>
                <c:pt idx="26">
                  <c:v>0.459754</c:v>
                </c:pt>
                <c:pt idx="27">
                  <c:v>0.437068666666667</c:v>
                </c:pt>
                <c:pt idx="28">
                  <c:v>0.4733515</c:v>
                </c:pt>
                <c:pt idx="29">
                  <c:v>0.445748833333333</c:v>
                </c:pt>
                <c:pt idx="30">
                  <c:v>0.4751025</c:v>
                </c:pt>
                <c:pt idx="31">
                  <c:v>0.476183166666667</c:v>
                </c:pt>
                <c:pt idx="32">
                  <c:v>0.493104666666667</c:v>
                </c:pt>
                <c:pt idx="33">
                  <c:v>0.4896775</c:v>
                </c:pt>
                <c:pt idx="34">
                  <c:v>0.486782666666667</c:v>
                </c:pt>
                <c:pt idx="35">
                  <c:v>0.470453333333333</c:v>
                </c:pt>
                <c:pt idx="36">
                  <c:v>0.4831345</c:v>
                </c:pt>
                <c:pt idx="37">
                  <c:v>0.482770666666667</c:v>
                </c:pt>
                <c:pt idx="38">
                  <c:v>0.507622833333334</c:v>
                </c:pt>
                <c:pt idx="39">
                  <c:v>0.5115085</c:v>
                </c:pt>
                <c:pt idx="40">
                  <c:v>0.504014333333333</c:v>
                </c:pt>
                <c:pt idx="41">
                  <c:v>0.502834333333333</c:v>
                </c:pt>
                <c:pt idx="42">
                  <c:v>0.511054666666667</c:v>
                </c:pt>
                <c:pt idx="43">
                  <c:v>0.5189575</c:v>
                </c:pt>
                <c:pt idx="44">
                  <c:v>0.5294935</c:v>
                </c:pt>
                <c:pt idx="45">
                  <c:v>0.521341166666667</c:v>
                </c:pt>
                <c:pt idx="46">
                  <c:v>0.523688833333333</c:v>
                </c:pt>
                <c:pt idx="47">
                  <c:v>0.543907833333333</c:v>
                </c:pt>
                <c:pt idx="48">
                  <c:v>0.544804333333333</c:v>
                </c:pt>
                <c:pt idx="49">
                  <c:v>0.529733</c:v>
                </c:pt>
                <c:pt idx="50">
                  <c:v>0.537921333333334</c:v>
                </c:pt>
                <c:pt idx="51">
                  <c:v>0.534831</c:v>
                </c:pt>
                <c:pt idx="52">
                  <c:v>0.519626666666667</c:v>
                </c:pt>
                <c:pt idx="53">
                  <c:v>0.535173666666667</c:v>
                </c:pt>
                <c:pt idx="54">
                  <c:v>0.548410166666666</c:v>
                </c:pt>
                <c:pt idx="55">
                  <c:v>0.522420166666667</c:v>
                </c:pt>
                <c:pt idx="56">
                  <c:v>0.541127833333333</c:v>
                </c:pt>
                <c:pt idx="57">
                  <c:v>0.554099666666667</c:v>
                </c:pt>
                <c:pt idx="58">
                  <c:v>0.564575833333334</c:v>
                </c:pt>
                <c:pt idx="59">
                  <c:v>0.546897333333333</c:v>
                </c:pt>
                <c:pt idx="60">
                  <c:v>0.542433666666667</c:v>
                </c:pt>
                <c:pt idx="61">
                  <c:v>0.561544166666666</c:v>
                </c:pt>
                <c:pt idx="62">
                  <c:v>0.543368</c:v>
                </c:pt>
                <c:pt idx="63">
                  <c:v>0.551797333333334</c:v>
                </c:pt>
                <c:pt idx="64">
                  <c:v>0.556707</c:v>
                </c:pt>
                <c:pt idx="65">
                  <c:v>0.555241333333334</c:v>
                </c:pt>
                <c:pt idx="66">
                  <c:v>0.553074333333333</c:v>
                </c:pt>
                <c:pt idx="67">
                  <c:v>0.579899</c:v>
                </c:pt>
                <c:pt idx="68">
                  <c:v>0.570047333333333</c:v>
                </c:pt>
                <c:pt idx="69">
                  <c:v>0.550380333333333</c:v>
                </c:pt>
                <c:pt idx="70">
                  <c:v>0.575092833333333</c:v>
                </c:pt>
                <c:pt idx="71">
                  <c:v>0.586936</c:v>
                </c:pt>
                <c:pt idx="72">
                  <c:v>0.580338333333333</c:v>
                </c:pt>
                <c:pt idx="73">
                  <c:v>0.596459666666667</c:v>
                </c:pt>
                <c:pt idx="74">
                  <c:v>0.570277</c:v>
                </c:pt>
                <c:pt idx="75">
                  <c:v>0.586968666666667</c:v>
                </c:pt>
                <c:pt idx="76">
                  <c:v>0.587029333333333</c:v>
                </c:pt>
                <c:pt idx="77">
                  <c:v>0.592347</c:v>
                </c:pt>
                <c:pt idx="78">
                  <c:v>0.610150333333333</c:v>
                </c:pt>
                <c:pt idx="79">
                  <c:v>0.587689833333334</c:v>
                </c:pt>
                <c:pt idx="80">
                  <c:v>0.599547</c:v>
                </c:pt>
                <c:pt idx="81">
                  <c:v>0.608786</c:v>
                </c:pt>
                <c:pt idx="82">
                  <c:v>0.608359666666667</c:v>
                </c:pt>
                <c:pt idx="83">
                  <c:v>0.604118166666667</c:v>
                </c:pt>
                <c:pt idx="84">
                  <c:v>0.591017333333333</c:v>
                </c:pt>
                <c:pt idx="85">
                  <c:v>0.599479666666667</c:v>
                </c:pt>
                <c:pt idx="86">
                  <c:v>0.5888835</c:v>
                </c:pt>
                <c:pt idx="87">
                  <c:v>0.609076</c:v>
                </c:pt>
                <c:pt idx="88">
                  <c:v>0.610597</c:v>
                </c:pt>
                <c:pt idx="89">
                  <c:v>0.602492</c:v>
                </c:pt>
                <c:pt idx="90">
                  <c:v>0.586566333333333</c:v>
                </c:pt>
                <c:pt idx="91">
                  <c:v>0.603545666666667</c:v>
                </c:pt>
                <c:pt idx="92">
                  <c:v>0.606158166666667</c:v>
                </c:pt>
                <c:pt idx="93">
                  <c:v>0.612163833333333</c:v>
                </c:pt>
                <c:pt idx="94">
                  <c:v>0.603350666666667</c:v>
                </c:pt>
                <c:pt idx="95">
                  <c:v>0.605702</c:v>
                </c:pt>
                <c:pt idx="96">
                  <c:v>0.597387333333333</c:v>
                </c:pt>
                <c:pt idx="97">
                  <c:v>0.6028675</c:v>
                </c:pt>
                <c:pt idx="98">
                  <c:v>0.631634</c:v>
                </c:pt>
                <c:pt idx="99">
                  <c:v>0.614303833333334</c:v>
                </c:pt>
              </c:numCache>
            </c:numRef>
          </c:yVal>
          <c:smooth val="1"/>
        </c:ser>
        <c:ser>
          <c:idx val="9"/>
          <c:order val="9"/>
          <c:spPr>
            <a:ln w="15875" cap="rnd">
              <a:solidFill>
                <a:srgbClr val="FFC000"/>
              </a:solidFill>
              <a:round/>
            </a:ln>
            <a:effectLst/>
          </c:spPr>
          <c:marker>
            <c:symbol val="none"/>
          </c:marker>
          <c:xVal>
            <c:numRef>
              <c:f>Sheet1!$A$4:$CV$4</c:f>
              <c:numCache>
                <c:formatCode>General</c:formatCode>
                <c:ptCount val="10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numCache>
            </c:numRef>
          </c:xVal>
          <c:yVal>
            <c:numRef>
              <c:f>Sheet1!$A$85:$CV$85</c:f>
              <c:numCache>
                <c:formatCode>General</c:formatCode>
                <c:ptCount val="100"/>
                <c:pt idx="0">
                  <c:v>0.1459605</c:v>
                </c:pt>
                <c:pt idx="1">
                  <c:v>0.2259605</c:v>
                </c:pt>
                <c:pt idx="2">
                  <c:v>0.2326425</c:v>
                </c:pt>
                <c:pt idx="3">
                  <c:v>0.285559833333333</c:v>
                </c:pt>
                <c:pt idx="4">
                  <c:v>0.2785265</c:v>
                </c:pt>
                <c:pt idx="5">
                  <c:v>0.278384833333333</c:v>
                </c:pt>
                <c:pt idx="6">
                  <c:v>0.330830833333333</c:v>
                </c:pt>
                <c:pt idx="7">
                  <c:v>0.325083</c:v>
                </c:pt>
                <c:pt idx="8">
                  <c:v>0.3312795</c:v>
                </c:pt>
                <c:pt idx="9">
                  <c:v>0.334186166666667</c:v>
                </c:pt>
                <c:pt idx="10">
                  <c:v>0.3337395</c:v>
                </c:pt>
                <c:pt idx="11">
                  <c:v>0.341949</c:v>
                </c:pt>
                <c:pt idx="12">
                  <c:v>0.357204166666667</c:v>
                </c:pt>
                <c:pt idx="13">
                  <c:v>0.374794</c:v>
                </c:pt>
                <c:pt idx="14">
                  <c:v>0.382875333333333</c:v>
                </c:pt>
                <c:pt idx="15">
                  <c:v>0.379612</c:v>
                </c:pt>
                <c:pt idx="16">
                  <c:v>0.385453</c:v>
                </c:pt>
                <c:pt idx="17">
                  <c:v>0.393991833333333</c:v>
                </c:pt>
                <c:pt idx="18">
                  <c:v>0.417059</c:v>
                </c:pt>
                <c:pt idx="19">
                  <c:v>0.439613666666667</c:v>
                </c:pt>
                <c:pt idx="20">
                  <c:v>0.412798333333333</c:v>
                </c:pt>
                <c:pt idx="21">
                  <c:v>0.421140333333333</c:v>
                </c:pt>
                <c:pt idx="22">
                  <c:v>0.437651166666667</c:v>
                </c:pt>
                <c:pt idx="23">
                  <c:v>0.431689</c:v>
                </c:pt>
                <c:pt idx="24">
                  <c:v>0.440376833333333</c:v>
                </c:pt>
                <c:pt idx="25">
                  <c:v>0.4402695</c:v>
                </c:pt>
                <c:pt idx="26">
                  <c:v>0.447121</c:v>
                </c:pt>
                <c:pt idx="27">
                  <c:v>0.454036333333333</c:v>
                </c:pt>
                <c:pt idx="28">
                  <c:v>0.465401666666667</c:v>
                </c:pt>
                <c:pt idx="29">
                  <c:v>0.462323333333333</c:v>
                </c:pt>
                <c:pt idx="30">
                  <c:v>0.445374333333333</c:v>
                </c:pt>
                <c:pt idx="31">
                  <c:v>0.486781666666667</c:v>
                </c:pt>
                <c:pt idx="32">
                  <c:v>0.4561965</c:v>
                </c:pt>
                <c:pt idx="33">
                  <c:v>0.477185333333333</c:v>
                </c:pt>
                <c:pt idx="34">
                  <c:v>0.4702325</c:v>
                </c:pt>
                <c:pt idx="35">
                  <c:v>0.503911166666667</c:v>
                </c:pt>
                <c:pt idx="36">
                  <c:v>0.488422</c:v>
                </c:pt>
                <c:pt idx="37">
                  <c:v>0.5015275</c:v>
                </c:pt>
                <c:pt idx="38">
                  <c:v>0.502140666666667</c:v>
                </c:pt>
                <c:pt idx="39">
                  <c:v>0.495362833333333</c:v>
                </c:pt>
                <c:pt idx="40">
                  <c:v>0.4943235</c:v>
                </c:pt>
                <c:pt idx="41">
                  <c:v>0.5197355</c:v>
                </c:pt>
                <c:pt idx="42">
                  <c:v>0.521410166666667</c:v>
                </c:pt>
                <c:pt idx="43">
                  <c:v>0.490133166666667</c:v>
                </c:pt>
                <c:pt idx="44">
                  <c:v>0.514675833333334</c:v>
                </c:pt>
                <c:pt idx="45">
                  <c:v>0.514880166666667</c:v>
                </c:pt>
                <c:pt idx="46">
                  <c:v>0.516539833333333</c:v>
                </c:pt>
                <c:pt idx="47">
                  <c:v>0.528177666666667</c:v>
                </c:pt>
                <c:pt idx="48">
                  <c:v>0.525907</c:v>
                </c:pt>
                <c:pt idx="49">
                  <c:v>0.505005833333334</c:v>
                </c:pt>
                <c:pt idx="50">
                  <c:v>0.525146833333333</c:v>
                </c:pt>
                <c:pt idx="51">
                  <c:v>0.525270333333333</c:v>
                </c:pt>
                <c:pt idx="52">
                  <c:v>0.518485</c:v>
                </c:pt>
                <c:pt idx="53">
                  <c:v>0.543995666666667</c:v>
                </c:pt>
                <c:pt idx="54">
                  <c:v>0.512804</c:v>
                </c:pt>
                <c:pt idx="55">
                  <c:v>0.530521666666667</c:v>
                </c:pt>
                <c:pt idx="56">
                  <c:v>0.532065333333333</c:v>
                </c:pt>
                <c:pt idx="57">
                  <c:v>0.5261575</c:v>
                </c:pt>
                <c:pt idx="58">
                  <c:v>0.541418333333333</c:v>
                </c:pt>
                <c:pt idx="59">
                  <c:v>0.561391333333333</c:v>
                </c:pt>
                <c:pt idx="60">
                  <c:v>0.535547833333333</c:v>
                </c:pt>
                <c:pt idx="61">
                  <c:v>0.546720166666667</c:v>
                </c:pt>
                <c:pt idx="62">
                  <c:v>0.548439666666667</c:v>
                </c:pt>
                <c:pt idx="63">
                  <c:v>0.539146833333333</c:v>
                </c:pt>
                <c:pt idx="64">
                  <c:v>0.542971666666667</c:v>
                </c:pt>
                <c:pt idx="65">
                  <c:v>0.563470166666667</c:v>
                </c:pt>
                <c:pt idx="66">
                  <c:v>0.5719455</c:v>
                </c:pt>
                <c:pt idx="67">
                  <c:v>0.558175833333334</c:v>
                </c:pt>
                <c:pt idx="68">
                  <c:v>0.569268166666667</c:v>
                </c:pt>
                <c:pt idx="69">
                  <c:v>0.566086333333333</c:v>
                </c:pt>
                <c:pt idx="70">
                  <c:v>0.572161166666667</c:v>
                </c:pt>
                <c:pt idx="71">
                  <c:v>0.577242166666666</c:v>
                </c:pt>
                <c:pt idx="72">
                  <c:v>0.5762685</c:v>
                </c:pt>
                <c:pt idx="73">
                  <c:v>0.563307666666667</c:v>
                </c:pt>
                <c:pt idx="74">
                  <c:v>0.572626333333333</c:v>
                </c:pt>
                <c:pt idx="75">
                  <c:v>0.5716225</c:v>
                </c:pt>
                <c:pt idx="76">
                  <c:v>0.555398333333333</c:v>
                </c:pt>
                <c:pt idx="77">
                  <c:v>0.565945333333334</c:v>
                </c:pt>
                <c:pt idx="78">
                  <c:v>0.569949333333334</c:v>
                </c:pt>
                <c:pt idx="79">
                  <c:v>0.552370166666666</c:v>
                </c:pt>
                <c:pt idx="80">
                  <c:v>0.588877833333334</c:v>
                </c:pt>
                <c:pt idx="81">
                  <c:v>0.597903666666667</c:v>
                </c:pt>
                <c:pt idx="82">
                  <c:v>0.587442833333334</c:v>
                </c:pt>
                <c:pt idx="83">
                  <c:v>0.6009145</c:v>
                </c:pt>
                <c:pt idx="84">
                  <c:v>0.5738595</c:v>
                </c:pt>
                <c:pt idx="85">
                  <c:v>0.5883355</c:v>
                </c:pt>
                <c:pt idx="86">
                  <c:v>0.581493166666667</c:v>
                </c:pt>
                <c:pt idx="87">
                  <c:v>0.574067666666667</c:v>
                </c:pt>
                <c:pt idx="88">
                  <c:v>0.6054115</c:v>
                </c:pt>
                <c:pt idx="89">
                  <c:v>0.597666333333333</c:v>
                </c:pt>
                <c:pt idx="90">
                  <c:v>0.6116375</c:v>
                </c:pt>
                <c:pt idx="91">
                  <c:v>0.595247</c:v>
                </c:pt>
                <c:pt idx="92">
                  <c:v>0.6078935</c:v>
                </c:pt>
                <c:pt idx="93">
                  <c:v>0.6027065</c:v>
                </c:pt>
                <c:pt idx="94">
                  <c:v>0.618725166666667</c:v>
                </c:pt>
                <c:pt idx="95">
                  <c:v>0.6189875</c:v>
                </c:pt>
                <c:pt idx="96">
                  <c:v>0.614448833333333</c:v>
                </c:pt>
                <c:pt idx="97">
                  <c:v>0.59558</c:v>
                </c:pt>
                <c:pt idx="98">
                  <c:v>0.618507166666667</c:v>
                </c:pt>
                <c:pt idx="99">
                  <c:v>0.621967</c:v>
                </c:pt>
              </c:numCache>
            </c:numRef>
          </c:yVal>
          <c:smooth val="1"/>
        </c:ser>
        <c:dLbls>
          <c:showLegendKey val="0"/>
          <c:showVal val="0"/>
          <c:showCatName val="0"/>
          <c:showSerName val="0"/>
          <c:showPercent val="0"/>
          <c:showBubbleSize val="0"/>
        </c:dLbls>
        <c:axId val="-2059074328"/>
        <c:axId val="-2059070856"/>
      </c:scatterChart>
      <c:valAx>
        <c:axId val="-2059074328"/>
        <c:scaling>
          <c:orientation val="minMax"/>
          <c:max val="10000.0"/>
        </c:scaling>
        <c:delete val="0"/>
        <c:axPos val="b"/>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crossAx val="-2059070856"/>
        <c:crosses val="autoZero"/>
        <c:crossBetween val="midCat"/>
        <c:majorUnit val="5000.0"/>
      </c:valAx>
      <c:valAx>
        <c:axId val="-2059070856"/>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defRPr>
            </a:pPr>
            <a:endParaRPr lang="ja-JP"/>
          </a:p>
        </c:txPr>
        <c:crossAx val="-2059074328"/>
        <c:crosses val="autoZero"/>
        <c:crossBetween val="midCat"/>
        <c:majorUnit val="0.2"/>
      </c:valAx>
      <c:spPr>
        <a:noFill/>
        <a:ln>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722CB1C-B3EE-F249-AF82-CF3FF3E88C4C}" type="datetimeFigureOut">
              <a:rPr lang="ja-JP" altLang="en-US"/>
              <a:pPr>
                <a:defRPr/>
              </a:pPr>
              <a:t>2015/08/10</a:t>
            </a:fld>
            <a:endParaRPr lang="ja-JP" altLang="en-US"/>
          </a:p>
        </p:txBody>
      </p:sp>
      <p:sp>
        <p:nvSpPr>
          <p:cNvPr id="4" name="スライド イメージ プレースホルダー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1B91E62-6D96-394A-8FF5-6A249B18D5F9}" type="slidenum">
              <a:rPr lang="ja-JP" altLang="en-US"/>
              <a:pPr>
                <a:defRPr/>
              </a:pPr>
              <a:t>‹#›</a:t>
            </a:fld>
            <a:endParaRPr lang="ja-JP" altLang="en-US"/>
          </a:p>
        </p:txBody>
      </p:sp>
    </p:spTree>
    <p:extLst>
      <p:ext uri="{BB962C8B-B14F-4D97-AF65-F5344CB8AC3E}">
        <p14:creationId xmlns:p14="http://schemas.microsoft.com/office/powerpoint/2010/main" val="165244342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1</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6F87530F-B6B3-3D43-9574-839621542294}" type="slidenum">
              <a:rPr lang="en-US" altLang="ja-JP">
                <a:latin typeface="Times New Roman" charset="0"/>
              </a:rPr>
              <a:pPr fontAlgn="base">
                <a:spcBef>
                  <a:spcPct val="0"/>
                </a:spcBef>
                <a:spcAft>
                  <a:spcPct val="0"/>
                </a:spcAft>
              </a:pPr>
              <a:t>13</a:t>
            </a:fld>
            <a:endParaRPr lang="en-US" altLang="ja-JP">
              <a:latin typeface="Times New Roman" charset="0"/>
            </a:endParaRPr>
          </a:p>
        </p:txBody>
      </p:sp>
      <p:sp>
        <p:nvSpPr>
          <p:cNvPr id="74754" name="Rectangle 2"/>
          <p:cNvSpPr>
            <a:spLocks noGrp="1" noRot="1" noChangeAspect="1" noChangeArrowheads="1" noTextEdit="1"/>
          </p:cNvSpPr>
          <p:nvPr>
            <p:ph type="sldImg"/>
          </p:nvPr>
        </p:nvSpPr>
        <p:spPr bwMode="auto">
          <a:xfrm>
            <a:off x="952500" y="685800"/>
            <a:ext cx="4953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xfrm>
            <a:off x="912813" y="4344988"/>
            <a:ext cx="5032375" cy="4113212"/>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14" tIns="45708" rIns="91414" bIns="45708" numCol="1" anchor="t" anchorCtr="0" compatLnSpc="1">
            <a:prstTxWarp prst="textNoShape">
              <a:avLst/>
            </a:prstTxWarp>
          </a:bodyPr>
          <a:lstStyle/>
          <a:p>
            <a:pPr>
              <a:spcBef>
                <a:spcPct val="0"/>
              </a:spcBef>
            </a:pPr>
            <a:endParaRPr lang="ja-JP" altLang="en-US">
              <a:latin typeface="Times New Roman" charset="0"/>
              <a:ea typeface="ＭＳ Ｐ明朝" charset="0"/>
              <a:cs typeface="ＭＳ Ｐ明朝"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まず、ガスセル内に煙を注入していき、その時間的変化をモニタリングしました。このときの計測時間は</a:t>
            </a:r>
            <a:r>
              <a:rPr kumimoji="1" lang="en-US" altLang="ja-JP" sz="1200" kern="1200" dirty="0" smtClean="0">
                <a:solidFill>
                  <a:schemeClr val="tx1"/>
                </a:solidFill>
                <a:effectLst/>
                <a:latin typeface="+mn-lt"/>
                <a:ea typeface="+mn-ea"/>
                <a:cs typeface="+mn-cs"/>
              </a:rPr>
              <a:t>1s</a:t>
            </a:r>
            <a:r>
              <a:rPr kumimoji="1" lang="ja-JP" altLang="en-US" sz="1200" kern="1200" dirty="0" smtClean="0">
                <a:solidFill>
                  <a:schemeClr val="tx1"/>
                </a:solidFill>
                <a:effectLst/>
                <a:latin typeface="+mn-lt"/>
                <a:ea typeface="+mn-ea"/>
                <a:cs typeface="+mn-cs"/>
              </a:rPr>
              <a:t>です。横軸に経過時間、縦軸に強度を取ったプロット図です。緑のプロットは可視レーザー光強度の値、水色のプロットはノイズを示しています。</a:t>
            </a:r>
            <a:r>
              <a:rPr kumimoji="1" lang="ja-JP" altLang="ja-JP" sz="1200" kern="1200" dirty="0" smtClean="0">
                <a:solidFill>
                  <a:schemeClr val="tx1"/>
                </a:solidFill>
                <a:effectLst/>
                <a:latin typeface="+mn-lt"/>
                <a:ea typeface="+mn-ea"/>
                <a:cs typeface="+mn-cs"/>
              </a:rPr>
              <a:t>線香の煙は経過時間が</a:t>
            </a:r>
            <a:r>
              <a:rPr kumimoji="1" lang="en-US" altLang="ja-JP" sz="1200" kern="1200" dirty="0" smtClean="0">
                <a:solidFill>
                  <a:schemeClr val="tx1"/>
                </a:solidFill>
                <a:effectLst/>
                <a:latin typeface="+mn-lt"/>
                <a:ea typeface="+mn-ea"/>
                <a:cs typeface="+mn-cs"/>
              </a:rPr>
              <a:t>20s</a:t>
            </a:r>
            <a:r>
              <a:rPr kumimoji="1" lang="ja-JP" altLang="ja-JP" sz="1200" kern="1200" dirty="0" smtClean="0">
                <a:solidFill>
                  <a:schemeClr val="tx1"/>
                </a:solidFill>
                <a:effectLst/>
                <a:latin typeface="+mn-lt"/>
                <a:ea typeface="+mn-ea"/>
                <a:cs typeface="+mn-cs"/>
              </a:rPr>
              <a:t>立ってから注入を開始し</a:t>
            </a:r>
            <a:r>
              <a:rPr kumimoji="1" lang="ja-JP" altLang="en-US" sz="1200" kern="1200" dirty="0" smtClean="0">
                <a:solidFill>
                  <a:schemeClr val="tx1"/>
                </a:solidFill>
                <a:effectLst/>
                <a:latin typeface="+mn-lt"/>
                <a:ea typeface="+mn-ea"/>
                <a:cs typeface="+mn-cs"/>
              </a:rPr>
              <a:t>ました</a:t>
            </a:r>
            <a:r>
              <a:rPr kumimoji="1" lang="ja-JP" altLang="ja-JP" sz="1200" kern="1200" dirty="0" smtClean="0">
                <a:solidFill>
                  <a:schemeClr val="tx1"/>
                </a:solidFill>
                <a:effectLst/>
                <a:latin typeface="+mn-lt"/>
                <a:ea typeface="+mn-ea"/>
                <a:cs typeface="+mn-cs"/>
              </a:rPr>
              <a:t>。線香の煙は時間経過とともにセル内に充満していく</a:t>
            </a:r>
            <a:r>
              <a:rPr kumimoji="1" lang="ja-JP" altLang="en-US" sz="1200" kern="1200" dirty="0" smtClean="0">
                <a:solidFill>
                  <a:schemeClr val="tx1"/>
                </a:solidFill>
                <a:effectLst/>
                <a:latin typeface="+mn-lt"/>
                <a:ea typeface="+mn-ea"/>
                <a:cs typeface="+mn-cs"/>
              </a:rPr>
              <a:t>ことで、</a:t>
            </a:r>
            <a:r>
              <a:rPr kumimoji="1" lang="ja-JP" altLang="ja-JP" sz="1200" kern="1200" dirty="0" smtClean="0">
                <a:solidFill>
                  <a:schemeClr val="tx1"/>
                </a:solidFill>
                <a:effectLst/>
                <a:latin typeface="+mn-lt"/>
                <a:ea typeface="+mn-ea"/>
                <a:cs typeface="+mn-cs"/>
              </a:rPr>
              <a:t>注入開始後、エアロゾルの影響により急速に低下し、</a:t>
            </a:r>
            <a:r>
              <a:rPr kumimoji="1" lang="en-US" altLang="ja-JP" sz="1200" kern="1200" dirty="0" smtClean="0">
                <a:solidFill>
                  <a:schemeClr val="tx1"/>
                </a:solidFill>
                <a:effectLst/>
                <a:latin typeface="+mn-lt"/>
                <a:ea typeface="+mn-ea"/>
                <a:cs typeface="+mn-cs"/>
              </a:rPr>
              <a:t>50s</a:t>
            </a:r>
            <a:r>
              <a:rPr kumimoji="1" lang="ja-JP" altLang="ja-JP" sz="1200" kern="1200" dirty="0" smtClean="0">
                <a:solidFill>
                  <a:schemeClr val="tx1"/>
                </a:solidFill>
                <a:effectLst/>
                <a:latin typeface="+mn-lt"/>
                <a:ea typeface="+mn-ea"/>
                <a:cs typeface="+mn-cs"/>
              </a:rPr>
              <a:t>後には</a:t>
            </a:r>
            <a:r>
              <a:rPr kumimoji="1" lang="ja-JP" altLang="en-US" sz="1200" kern="1200" dirty="0" smtClean="0">
                <a:solidFill>
                  <a:schemeClr val="tx1"/>
                </a:solidFill>
                <a:effectLst/>
                <a:latin typeface="+mn-lt"/>
                <a:ea typeface="+mn-ea"/>
                <a:cs typeface="+mn-cs"/>
              </a:rPr>
              <a:t>注入前の</a:t>
            </a:r>
            <a:r>
              <a:rPr kumimoji="1" lang="ja-JP" altLang="ja-JP" sz="1200" kern="1200" dirty="0" smtClean="0">
                <a:solidFill>
                  <a:schemeClr val="tx1"/>
                </a:solidFill>
                <a:effectLst/>
                <a:latin typeface="+mn-lt"/>
                <a:ea typeface="+mn-ea"/>
                <a:cs typeface="+mn-cs"/>
              </a:rPr>
              <a:t>約</a:t>
            </a:r>
            <a:r>
              <a:rPr kumimoji="1" lang="en-US" altLang="ja-JP" sz="1200" kern="1200" dirty="0" smtClean="0">
                <a:solidFill>
                  <a:schemeClr val="tx1"/>
                </a:solidFill>
                <a:effectLst/>
                <a:latin typeface="+mn-lt"/>
                <a:ea typeface="+mn-ea"/>
                <a:cs typeface="+mn-cs"/>
              </a:rPr>
              <a:t>1/100</a:t>
            </a:r>
            <a:r>
              <a:rPr kumimoji="1" lang="ja-JP" altLang="ja-JP" sz="1200" kern="1200" dirty="0" smtClean="0">
                <a:solidFill>
                  <a:schemeClr val="tx1"/>
                </a:solidFill>
                <a:effectLst/>
                <a:latin typeface="+mn-lt"/>
                <a:ea typeface="+mn-ea"/>
                <a:cs typeface="+mn-cs"/>
              </a:rPr>
              <a:t>倍</a:t>
            </a:r>
            <a:r>
              <a:rPr kumimoji="1" lang="ja-JP" altLang="en-US" sz="1200" kern="1200" dirty="0" smtClean="0">
                <a:solidFill>
                  <a:schemeClr val="tx1"/>
                </a:solidFill>
                <a:effectLst/>
                <a:latin typeface="+mn-lt"/>
                <a:ea typeface="+mn-ea"/>
                <a:cs typeface="+mn-cs"/>
              </a:rPr>
              <a:t>まで信号強度が落ちています。</a:t>
            </a:r>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THz</a:t>
            </a:r>
            <a:r>
              <a:rPr kumimoji="1" lang="ja-JP" altLang="ja-JP" sz="1200" kern="1200" dirty="0" smtClean="0">
                <a:solidFill>
                  <a:schemeClr val="tx1"/>
                </a:solidFill>
                <a:effectLst/>
                <a:latin typeface="+mn-lt"/>
                <a:ea typeface="+mn-ea"/>
                <a:cs typeface="+mn-cs"/>
              </a:rPr>
              <a:t>パルスは注入前、注入後も変化がなく一定であり、ダイナミックレンジを損なうことなくエアロゾル環境での計測が可能であることがわかった。</a:t>
            </a:r>
            <a:r>
              <a:rPr lang="ja-JP" altLang="ja-JP" dirty="0" smtClean="0">
                <a:effectLst/>
              </a:rPr>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3C456B7-1245-3643-8C21-74924C41864C}" type="slidenum">
              <a:rPr kumimoji="1" lang="ja-JP" altLang="en-US" smtClean="0"/>
              <a:t>14</a:t>
            </a:fld>
            <a:endParaRPr kumimoji="1" lang="ja-JP" altLang="en-US"/>
          </a:p>
        </p:txBody>
      </p:sp>
    </p:spTree>
    <p:extLst>
      <p:ext uri="{BB962C8B-B14F-4D97-AF65-F5344CB8AC3E}">
        <p14:creationId xmlns:p14="http://schemas.microsoft.com/office/powerpoint/2010/main" val="133647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セル内に線香煙が充満した状態で、アセトニトリルを滴下しその時間的変化を観察しました。こちらが得られたデータの動画になります。時間経過が進むごとにセル内でアセトニトリルが気化し吸収強度徐々に大きくなっていることが分かります。</a:t>
            </a:r>
            <a:r>
              <a:rPr kumimoji="1" lang="en-US" altLang="ja-JP" dirty="0" smtClean="0"/>
              <a:t>100s</a:t>
            </a:r>
            <a:r>
              <a:rPr kumimoji="1" lang="ja-JP" altLang="en-US" dirty="0" smtClean="0"/>
              <a:t>後に得られたスペクトルデータでは経過時間</a:t>
            </a:r>
            <a:r>
              <a:rPr kumimoji="1" lang="en-US" altLang="ja-JP" dirty="0" smtClean="0"/>
              <a:t>1s</a:t>
            </a:r>
            <a:r>
              <a:rPr kumimoji="1" lang="ja-JP" altLang="en-US" dirty="0" smtClean="0"/>
              <a:t>で見られなかった</a:t>
            </a:r>
            <a:r>
              <a:rPr kumimoji="1" lang="en-US" altLang="ja-JP" dirty="0" smtClean="0"/>
              <a:t>18GHz</a:t>
            </a:r>
            <a:r>
              <a:rPr kumimoji="1" lang="ja-JP" altLang="en-US" dirty="0" smtClean="0"/>
              <a:t>ごとのスペクトルディップを見ることができます。この得られたデータを</a:t>
            </a:r>
            <a:r>
              <a:rPr kumimoji="1" lang="en-US" altLang="ja-JP" dirty="0" smtClean="0"/>
              <a:t>NASA</a:t>
            </a:r>
            <a:r>
              <a:rPr kumimoji="1" lang="ja-JP" altLang="en-US" dirty="0" smtClean="0"/>
              <a:t>データベースと比較することで、吸収線の一致を確認しました。この結果から、</a:t>
            </a:r>
            <a:r>
              <a:rPr lang="ja-JP" altLang="en-US" sz="1200" dirty="0" smtClean="0">
                <a:solidFill>
                  <a:srgbClr val="FFFF00"/>
                </a:solidFill>
                <a:ea typeface="ＭＳ Ｐゴシック" pitchFamily="34" charset="-128"/>
              </a:rPr>
              <a:t>線香煙による散乱の影響を受けずにアセトニトリルのみの時間的変化の観察することができます。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3C456B7-1245-3643-8C21-74924C41864C}" type="slidenum">
              <a:rPr kumimoji="1" lang="ja-JP" altLang="en-US" smtClean="0"/>
              <a:t>15</a:t>
            </a:fld>
            <a:endParaRPr kumimoji="1" lang="ja-JP" altLang="en-US"/>
          </a:p>
        </p:txBody>
      </p:sp>
    </p:spTree>
    <p:extLst>
      <p:ext uri="{BB962C8B-B14F-4D97-AF65-F5344CB8AC3E}">
        <p14:creationId xmlns:p14="http://schemas.microsoft.com/office/powerpoint/2010/main" val="177641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0AC03982-FD68-1447-B2D5-07BCD4499A29}" type="slidenum">
              <a:rPr lang="en-US" altLang="ja-JP" sz="1200"/>
              <a:pPr algn="r"/>
              <a:t>16</a:t>
            </a:fld>
            <a:endParaRPr lang="en-US" altLang="ja-JP" sz="1200"/>
          </a:p>
        </p:txBody>
      </p:sp>
      <p:sp>
        <p:nvSpPr>
          <p:cNvPr id="36866" name="Rectangle 2"/>
          <p:cNvSpPr>
            <a:spLocks noGrp="1" noRot="1" noChangeAspect="1" noChangeArrowheads="1" noTextEdit="1"/>
          </p:cNvSpPr>
          <p:nvPr>
            <p:ph type="sldImg"/>
          </p:nvPr>
        </p:nvSpPr>
        <p:spPr>
          <a:xfrm>
            <a:off x="952500" y="685800"/>
            <a:ext cx="4953000" cy="3429000"/>
          </a:xfrm>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sz="1400">
                <a:latin typeface="Arial" pitchFamily="-84" charset="0"/>
                <a:ea typeface="ＭＳ 明朝" pitchFamily="-84" charset="-128"/>
                <a:cs typeface="ＭＳ 明朝" pitchFamily="-84" charset="-128"/>
              </a:rPr>
              <a:t>To confirm the detail structure of the THz comb, we expanded the spectral region around 0.4 THz. One can confirm that THz comb mode has frequency spacing of 250MHz and linewidth of 25 MHz. This freq. spacing was equal to the ML frequency of the fiber laser while the linewidth was determined by the inverse of the temporal window of 40ns. If the time window is further increased, the linewidth can be further decreased. Here, if the mode-locked frequency is phase-locked to a microwave atomic clock, frequency uncertainty of these comb modes will be secured by a national standard of frequency. As a result, traceability of frequency scale in the THz spectrum can be achieved. </a:t>
            </a:r>
          </a:p>
          <a:p>
            <a:pPr eaLnBrk="1" hangingPunct="1"/>
            <a:r>
              <a:rPr lang="en-US" altLang="ja-JP" sz="1400">
                <a:latin typeface="Arial" pitchFamily="-84" charset="0"/>
                <a:ea typeface="ＭＳ 明朝" pitchFamily="-84" charset="-128"/>
                <a:cs typeface="ＭＳ 明朝" pitchFamily="-84" charset="-128"/>
              </a:rPr>
              <a:t>When such the THz comb mode is used for precise frequency marker for broadband THz spectrum, spectral resolution should be equal to the frequency spacing between come modes due to stationary and discrete distribution of comb mode. However, linewidth of come mode is much narrower than frequency spacing of comb mode. If this linewidth can be used for THz spectroscopy, spectral resolution will be largely enhanced.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ea typeface="ＭＳ Ｐゴシック" charset="0"/>
              </a:rPr>
              <a:t>To evaluate the performance of gap-less THz comb spectroscopy, we demonstrate spectroscopy of low-pressure water vapor. In this experiment, the water vapor is diluted with nitrogen gas at this pressure condition.</a:t>
            </a:r>
          </a:p>
          <a:p>
            <a:pPr>
              <a:spcBef>
                <a:spcPct val="0"/>
              </a:spcBef>
            </a:pPr>
            <a:r>
              <a:rPr lang="en-US" altLang="ja-JP">
                <a:latin typeface="Calibri" charset="0"/>
                <a:ea typeface="ＭＳ Ｐゴシック" charset="0"/>
              </a:rPr>
              <a:t>Here, the selected absorption line was the water rotational transition of 110-101 around 0.557 THz. Under this pressure condition, the pressure broadening linewidth was expected to 23 MHz. The amplitude spectrum without incremental sweeping of THz comb did not indicate any spectral shape of the absorption line due to too coarse distribution of comb mode. However, when the incremental sweeping was repeated 10 times, the sharp spectral dip was significantly appeared at the position of the water absorption line. </a:t>
            </a:r>
          </a:p>
        </p:txBody>
      </p:sp>
      <p:sp>
        <p:nvSpPr>
          <p:cNvPr id="808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5A7FF5A0-21A8-8348-AEE2-F4B83E88613A}" type="slidenum">
              <a:rPr lang="en-US" altLang="ja-JP"/>
              <a:pPr fontAlgn="base">
                <a:spcBef>
                  <a:spcPct val="0"/>
                </a:spcBef>
                <a:spcAft>
                  <a:spcPct val="0"/>
                </a:spcAft>
              </a:pPr>
              <a:t>18</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ChangeArrowheads="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325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tLang="ja-JP">
              <a:latin typeface="Times New Roman" pitchFamily="28" charset="0"/>
              <a:ea typeface="ＭＳ Ｐ明朝" pitchFamily="28" charset="-128"/>
              <a:cs typeface="ＭＳ Ｐ明朝" pitchFamily="28" charset="-128"/>
            </a:endParaRPr>
          </a:p>
          <a:p>
            <a:endParaRPr lang="en-US" altLang="ja-JP">
              <a:latin typeface="Times New Roman" pitchFamily="28" charset="0"/>
              <a:ea typeface="ＭＳ Ｐ明朝" pitchFamily="28" charset="-128"/>
              <a:cs typeface="ＭＳ Ｐ明朝" pitchFamily="2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32</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35</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2</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そこで、本研究では、ラマン分光で究極の分光性能を実現するために、マルチプレックス</a:t>
            </a:r>
            <a:r>
              <a:rPr kumimoji="1" lang="en-US" altLang="ja-JP" dirty="0" smtClean="0"/>
              <a:t>CARS</a:t>
            </a:r>
            <a:r>
              <a:rPr kumimoji="1" lang="ja-JP" altLang="en-US" dirty="0" smtClean="0"/>
              <a:t>とギャップレスデュアル光コム分光法を融合します。</a:t>
            </a:r>
            <a:endParaRPr kumimoji="1" lang="en-US" altLang="ja-JP" dirty="0" smtClean="0"/>
          </a:p>
          <a:p>
            <a:r>
              <a:rPr kumimoji="1" lang="ja-JP" altLang="en-US" dirty="0" smtClean="0"/>
              <a:t>まず、マルチプレックス</a:t>
            </a:r>
            <a:r>
              <a:rPr kumimoji="1" lang="en-US" altLang="ja-JP" dirty="0" smtClean="0"/>
              <a:t>CARS</a:t>
            </a:r>
            <a:r>
              <a:rPr kumimoji="1" lang="ja-JP" altLang="en-US" dirty="0" smtClean="0"/>
              <a:t>では、広帯域光コムの高周波の狭帯域成分と低周波の広帯域成分をそれぞれ</a:t>
            </a:r>
            <a:r>
              <a:rPr kumimoji="1" lang="en-US" altLang="ja-JP" dirty="0" smtClean="0"/>
              <a:t>w1</a:t>
            </a:r>
            <a:r>
              <a:rPr kumimoji="1" lang="ja-JP" altLang="en-US" dirty="0" smtClean="0"/>
              <a:t>光と</a:t>
            </a:r>
            <a:r>
              <a:rPr kumimoji="1" lang="en-US" altLang="ja-JP" dirty="0" smtClean="0"/>
              <a:t>w2</a:t>
            </a:r>
            <a:r>
              <a:rPr kumimoji="1" lang="ja-JP" altLang="en-US" dirty="0" smtClean="0"/>
              <a:t>光とすることにより、マルチプレックス</a:t>
            </a:r>
            <a:r>
              <a:rPr kumimoji="1" lang="en-US" altLang="ja-JP" dirty="0" smtClean="0"/>
              <a:t>CARS</a:t>
            </a:r>
            <a:r>
              <a:rPr kumimoji="1" lang="ja-JP" altLang="en-US" dirty="0" smtClean="0"/>
              <a:t>コムを生成します。</a:t>
            </a:r>
            <a:endParaRPr kumimoji="1" lang="en-US" altLang="ja-JP" dirty="0" smtClean="0"/>
          </a:p>
          <a:p>
            <a:r>
              <a:rPr kumimoji="1" lang="ja-JP" altLang="en-US" dirty="0" smtClean="0"/>
              <a:t>次に、マルチプレックス</a:t>
            </a:r>
            <a:r>
              <a:rPr kumimoji="1" lang="en-US" altLang="ja-JP" dirty="0" smtClean="0"/>
              <a:t>CARS</a:t>
            </a:r>
            <a:r>
              <a:rPr kumimoji="1" lang="ja-JP" altLang="en-US" dirty="0" smtClean="0"/>
              <a:t>コムとコム間隔がわずかに異なる局部発振器光コムを準備し、マルチヘテロダイン干渉を用いて、マルチプレックス</a:t>
            </a:r>
            <a:r>
              <a:rPr kumimoji="1" lang="en-US" altLang="ja-JP" dirty="0" smtClean="0"/>
              <a:t>CARS</a:t>
            </a:r>
            <a:r>
              <a:rPr kumimoji="1" lang="ja-JP" altLang="en-US" dirty="0" smtClean="0"/>
              <a:t>コムを光領域から</a:t>
            </a:r>
            <a:r>
              <a:rPr kumimoji="1" lang="en-US" altLang="ja-JP" dirty="0" smtClean="0"/>
              <a:t>RF</a:t>
            </a:r>
            <a:r>
              <a:rPr kumimoji="1" lang="ja-JP" altLang="en-US" smtClean="0"/>
              <a:t>領域に周波数ダウンスケーリングします。そしてその周波数スペクトルを高精度計測することにより、分子指紋を究極の分光性能で識別し、呼気診断に新展開を則すことを目指します。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D5849D9-F20B-4440-A2A6-50A415D181D0}" type="slidenum">
              <a:rPr kumimoji="1" lang="ja-JP" altLang="en-US" smtClean="0"/>
              <a:t>36</a:t>
            </a:fld>
            <a:endParaRPr kumimoji="1" lang="ja-JP" altLang="en-US"/>
          </a:p>
        </p:txBody>
      </p:sp>
    </p:spTree>
    <p:extLst>
      <p:ext uri="{BB962C8B-B14F-4D97-AF65-F5344CB8AC3E}">
        <p14:creationId xmlns:p14="http://schemas.microsoft.com/office/powerpoint/2010/main" val="531556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dirty="0" smtClean="0">
                <a:solidFill>
                  <a:srgbClr val="3366FF"/>
                </a:solidFill>
                <a:latin typeface="ヒラギノ丸ゴ ProN W4"/>
                <a:ea typeface="ヒラギノ丸ゴ ProN W4"/>
                <a:cs typeface="ヒラギノ丸ゴ ProN W4"/>
              </a:rPr>
              <a:t>まだ</a:t>
            </a:r>
            <a:r>
              <a:rPr lang="en-US" altLang="ja-JP" sz="1200" dirty="0" smtClean="0">
                <a:solidFill>
                  <a:srgbClr val="3366FF"/>
                </a:solidFill>
                <a:latin typeface="ヒラギノ丸ゴ ProN W4"/>
                <a:ea typeface="ヒラギノ丸ゴ ProN W4"/>
                <a:cs typeface="ヒラギノ丸ゴ ProN W4"/>
              </a:rPr>
              <a:t>missing piece</a:t>
            </a:r>
            <a:r>
              <a:rPr lang="ja-JP" altLang="en-US" sz="1200" dirty="0" smtClean="0">
                <a:solidFill>
                  <a:srgbClr val="3366FF"/>
                </a:solidFill>
                <a:latin typeface="ヒラギノ丸ゴ ProN W4"/>
                <a:ea typeface="ヒラギノ丸ゴ ProN W4"/>
                <a:cs typeface="ヒラギノ丸ゴ ProN W4"/>
              </a:rPr>
              <a:t>があるために，実現イメージがわかりにくいのであると思います．</a:t>
            </a:r>
            <a:r>
              <a:rPr kumimoji="1" lang="ja-JP" altLang="en-US" sz="1200" dirty="0" smtClean="0">
                <a:solidFill>
                  <a:srgbClr val="3366FF"/>
                </a:solidFill>
                <a:latin typeface="ヒラギノ丸ゴ ProN W4"/>
                <a:ea typeface="ヒラギノ丸ゴ ProN W4"/>
                <a:cs typeface="ヒラギノ丸ゴ ProN W4"/>
              </a:rPr>
              <a:t>説明を加えましたが，本当に可能か，コムの専門家の意見を伺いたいところです．波長ごとの変調とかパルス間隔の制御ができると自由に絵をだせますが，難しいかもしれません．</a:t>
            </a:r>
            <a:endParaRPr kumimoji="1" lang="en-US" altLang="ja-JP" sz="1200" dirty="0" smtClean="0">
              <a:solidFill>
                <a:srgbClr val="3366FF"/>
              </a:solidFill>
              <a:latin typeface="ヒラギノ丸ゴ ProN W4"/>
              <a:ea typeface="ヒラギノ丸ゴ ProN W4"/>
              <a:cs typeface="ヒラギノ丸ゴ ProN W4"/>
            </a:endParaRPr>
          </a:p>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38</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表面プラズモン（時間展開）</a:t>
            </a:r>
            <a:endParaRPr kumimoji="1" lang="en-US" altLang="ja-JP" dirty="0" smtClean="0"/>
          </a:p>
          <a:p>
            <a:r>
              <a:rPr lang="ja-JP" altLang="en-US" dirty="0" smtClean="0"/>
              <a:t>時間・空間・周波数の</a:t>
            </a:r>
            <a:endParaRPr lang="en-US" altLang="ja-JP" dirty="0" smtClean="0"/>
          </a:p>
          <a:p>
            <a:r>
              <a:rPr kumimoji="1" lang="ja-JP" altLang="en-US" dirty="0" smtClean="0"/>
              <a:t>金属物性</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40</a:t>
            </a:fld>
            <a:endParaRPr lang="ja-JP" altLang="en-US"/>
          </a:p>
        </p:txBody>
      </p:sp>
    </p:spTree>
    <p:extLst>
      <p:ext uri="{BB962C8B-B14F-4D97-AF65-F5344CB8AC3E}">
        <p14:creationId xmlns:p14="http://schemas.microsoft.com/office/powerpoint/2010/main" val="1138434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41</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42</a:t>
            </a:fld>
            <a:endParaRPr lang="ja-JP" altLang="en-US"/>
          </a:p>
        </p:txBody>
      </p:sp>
    </p:spTree>
    <p:extLst>
      <p:ext uri="{BB962C8B-B14F-4D97-AF65-F5344CB8AC3E}">
        <p14:creationId xmlns:p14="http://schemas.microsoft.com/office/powerpoint/2010/main" val="964804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kumimoji="1" lang="ja-JP" altLang="ja-JP" sz="1200" kern="1200" dirty="0" smtClean="0">
                <a:solidFill>
                  <a:schemeClr val="tx1"/>
                </a:solidFill>
                <a:effectLst/>
                <a:latin typeface="+mn-lt"/>
                <a:ea typeface="+mn-ea"/>
                <a:cs typeface="+mn-cs"/>
              </a:rPr>
              <a:t>ゴーストイメージングとは，光強度相関による点検出型イメージング手法であり，近年注目されています．</a:t>
            </a:r>
          </a:p>
          <a:p>
            <a:r>
              <a:rPr kumimoji="1" lang="ja-JP" altLang="ja-JP" sz="1200" kern="1200" dirty="0" smtClean="0">
                <a:solidFill>
                  <a:schemeClr val="tx1"/>
                </a:solidFill>
                <a:effectLst/>
                <a:latin typeface="+mn-lt"/>
                <a:ea typeface="+mn-ea"/>
                <a:cs typeface="+mn-cs"/>
              </a:rPr>
              <a:t>図に示すように，照明光として時空間的にランダムな２次元パターンをサンプルに投影します．</a:t>
            </a:r>
          </a:p>
          <a:p>
            <a:r>
              <a:rPr kumimoji="1" lang="ja-JP" altLang="ja-JP" sz="1200" kern="1200" dirty="0" smtClean="0">
                <a:solidFill>
                  <a:schemeClr val="tx1"/>
                </a:solidFill>
                <a:effectLst/>
                <a:latin typeface="+mn-lt"/>
                <a:ea typeface="+mn-ea"/>
                <a:cs typeface="+mn-cs"/>
              </a:rPr>
              <a:t>サンプルからの出射光をレンズで集光して点検出器でパターンごとの光強度として検出します．</a:t>
            </a:r>
          </a:p>
          <a:p>
            <a:r>
              <a:rPr kumimoji="1" lang="ja-JP" altLang="ja-JP" sz="1200" kern="1200" dirty="0" smtClean="0">
                <a:solidFill>
                  <a:schemeClr val="tx1"/>
                </a:solidFill>
                <a:effectLst/>
                <a:latin typeface="+mn-lt"/>
                <a:ea typeface="+mn-ea"/>
                <a:cs typeface="+mn-cs"/>
              </a:rPr>
              <a:t>そして，投影したパターンの光強度分布と，検出された光強度との相関を取ることで，このようにサンプルの像を再構成する手法です．</a:t>
            </a:r>
          </a:p>
          <a:p>
            <a:r>
              <a:rPr kumimoji="1" lang="ja-JP" altLang="ja-JP" sz="1200" kern="1200" dirty="0" smtClean="0">
                <a:solidFill>
                  <a:schemeClr val="tx1"/>
                </a:solidFill>
                <a:effectLst/>
                <a:latin typeface="+mn-lt"/>
                <a:ea typeface="+mn-ea"/>
                <a:cs typeface="+mn-cs"/>
              </a:rPr>
              <a:t>具体的には，時空間的に変化する投影パターンの光強度分布</a:t>
            </a:r>
            <a:r>
              <a:rPr kumimoji="1" lang="en-US" altLang="ja-JP" sz="1200" kern="1200" dirty="0" smtClean="0">
                <a:solidFill>
                  <a:schemeClr val="tx1"/>
                </a:solidFill>
                <a:effectLst/>
                <a:latin typeface="+mn-lt"/>
                <a:ea typeface="+mn-ea"/>
                <a:cs typeface="+mn-cs"/>
              </a:rPr>
              <a:t>In</a:t>
            </a:r>
            <a:r>
              <a:rPr kumimoji="1" lang="ja-JP" altLang="ja-JP" sz="1200" kern="1200" dirty="0" smtClean="0">
                <a:solidFill>
                  <a:schemeClr val="tx1"/>
                </a:solidFill>
                <a:effectLst/>
                <a:latin typeface="+mn-lt"/>
                <a:ea typeface="+mn-ea"/>
                <a:cs typeface="+mn-cs"/>
              </a:rPr>
              <a:t>とサンプルの透過率分布</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の積からパターンごとの光強度</a:t>
            </a:r>
            <a:r>
              <a:rPr kumimoji="1" lang="en-US" altLang="ja-JP" sz="1200" kern="1200" dirty="0" err="1" smtClean="0">
                <a:solidFill>
                  <a:schemeClr val="tx1"/>
                </a:solidFill>
                <a:effectLst/>
                <a:latin typeface="+mn-lt"/>
                <a:ea typeface="+mn-ea"/>
                <a:cs typeface="+mn-cs"/>
              </a:rPr>
              <a:t>Bn</a:t>
            </a:r>
            <a:r>
              <a:rPr kumimoji="1" lang="ja-JP" altLang="ja-JP" sz="1200" kern="1200" dirty="0" smtClean="0">
                <a:solidFill>
                  <a:schemeClr val="tx1"/>
                </a:solidFill>
                <a:effectLst/>
                <a:latin typeface="+mn-lt"/>
                <a:ea typeface="+mn-ea"/>
                <a:cs typeface="+mn-cs"/>
              </a:rPr>
              <a:t>はこのように表されます．</a:t>
            </a:r>
          </a:p>
          <a:p>
            <a:r>
              <a:rPr kumimoji="1" lang="ja-JP" altLang="ja-JP" sz="1200" kern="1200" dirty="0" smtClean="0">
                <a:solidFill>
                  <a:schemeClr val="tx1"/>
                </a:solidFill>
                <a:effectLst/>
                <a:latin typeface="+mn-lt"/>
                <a:ea typeface="+mn-ea"/>
                <a:cs typeface="+mn-cs"/>
              </a:rPr>
              <a:t>照明光の光強度分布</a:t>
            </a:r>
            <a:r>
              <a:rPr kumimoji="1" lang="en-US" altLang="ja-JP" sz="1200" kern="1200" dirty="0" smtClean="0">
                <a:solidFill>
                  <a:schemeClr val="tx1"/>
                </a:solidFill>
                <a:effectLst/>
                <a:latin typeface="+mn-lt"/>
                <a:ea typeface="+mn-ea"/>
                <a:cs typeface="+mn-cs"/>
              </a:rPr>
              <a:t>In</a:t>
            </a:r>
            <a:r>
              <a:rPr kumimoji="1" lang="ja-JP" altLang="ja-JP" sz="1200" kern="1200" dirty="0" smtClean="0">
                <a:solidFill>
                  <a:schemeClr val="tx1"/>
                </a:solidFill>
                <a:effectLst/>
                <a:latin typeface="+mn-lt"/>
                <a:ea typeface="+mn-ea"/>
                <a:cs typeface="+mn-cs"/>
              </a:rPr>
              <a:t>に対する，検出値</a:t>
            </a:r>
            <a:r>
              <a:rPr kumimoji="1" lang="en-US" altLang="ja-JP" sz="1200" kern="1200" dirty="0" err="1" smtClean="0">
                <a:solidFill>
                  <a:schemeClr val="tx1"/>
                </a:solidFill>
                <a:effectLst/>
                <a:latin typeface="+mn-lt"/>
                <a:ea typeface="+mn-ea"/>
                <a:cs typeface="+mn-cs"/>
              </a:rPr>
              <a:t>Bn</a:t>
            </a:r>
            <a:r>
              <a:rPr kumimoji="1" lang="ja-JP" altLang="ja-JP" sz="1200" kern="1200" dirty="0" smtClean="0">
                <a:solidFill>
                  <a:schemeClr val="tx1"/>
                </a:solidFill>
                <a:effectLst/>
                <a:latin typeface="+mn-lt"/>
                <a:ea typeface="+mn-ea"/>
                <a:cs typeface="+mn-cs"/>
              </a:rPr>
              <a:t>の相関をこちらの式より求めることで，サンプル像を再構成できます．</a:t>
            </a:r>
          </a:p>
          <a:p>
            <a:r>
              <a:rPr kumimoji="1" lang="ja-JP" altLang="ja-JP" sz="1200" kern="1200" dirty="0" smtClean="0">
                <a:solidFill>
                  <a:schemeClr val="tx1"/>
                </a:solidFill>
                <a:effectLst/>
                <a:latin typeface="+mn-lt"/>
                <a:ea typeface="+mn-ea"/>
                <a:cs typeface="+mn-cs"/>
              </a:rPr>
              <a:t>このように，ゴーストイメージングは，点検出器で得られた情報からサンプルの２次元情報を再構成でき，また，非走査型であり，このように簡便な光学系で完結するといった特徴があります</a:t>
            </a:r>
            <a:endParaRPr lang="en-US" altLang="ja-JP" dirty="0" smtClean="0"/>
          </a:p>
          <a:p>
            <a:endParaRPr lang="en-US" altLang="ja-JP" dirty="0" smtClean="0"/>
          </a:p>
        </p:txBody>
      </p:sp>
      <p:sp>
        <p:nvSpPr>
          <p:cNvPr id="92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EB0E530-996F-4DD6-B9A8-E8AC16B7FE9C}" type="slidenum">
              <a:rPr lang="ja-JP" altLang="en-US" smtClean="0"/>
              <a:pPr/>
              <a:t>46</a:t>
            </a:fld>
            <a:endParaRPr lang="ja-JP" altLang="en-US" smtClean="0"/>
          </a:p>
        </p:txBody>
      </p:sp>
    </p:spTree>
    <p:extLst>
      <p:ext uri="{BB962C8B-B14F-4D97-AF65-F5344CB8AC3E}">
        <p14:creationId xmlns:p14="http://schemas.microsoft.com/office/powerpoint/2010/main" val="153715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400" b="1" u="sng" dirty="0" smtClean="0">
                <a:solidFill>
                  <a:srgbClr val="0000FF"/>
                </a:solidFill>
                <a:latin typeface="ヒラギノ丸ゴ ProN W4"/>
                <a:ea typeface="ヒラギノ丸ゴ ProN W4"/>
                <a:cs typeface="ヒラギノ丸ゴ ProN W4"/>
              </a:rPr>
              <a:t>①THz</a:t>
            </a:r>
            <a:r>
              <a:rPr kumimoji="1" lang="ja-JP" altLang="en-US" sz="1400" b="1" u="sng" dirty="0" smtClean="0">
                <a:solidFill>
                  <a:srgbClr val="0000FF"/>
                </a:solidFill>
                <a:latin typeface="ヒラギノ丸ゴ ProN W4"/>
                <a:ea typeface="ヒラギノ丸ゴ ProN W4"/>
                <a:cs typeface="ヒラギノ丸ゴ ProN W4"/>
              </a:rPr>
              <a:t>コム計測の高度化と応用計測展開</a:t>
            </a:r>
            <a:endParaRPr kumimoji="1" lang="en-US" altLang="ja-JP" sz="1400" b="1" u="sng" dirty="0" smtClean="0">
              <a:solidFill>
                <a:srgbClr val="0000FF"/>
              </a:solidFill>
              <a:latin typeface="ヒラギノ丸ゴ ProN W4"/>
              <a:ea typeface="ヒラギノ丸ゴ ProN W4"/>
              <a:cs typeface="ヒラギノ丸ゴ ProN W4"/>
            </a:endParaRPr>
          </a:p>
          <a:p>
            <a:r>
              <a:rPr lang="ja-JP" altLang="en-US" sz="1200" dirty="0" smtClean="0">
                <a:latin typeface="ヒラギノ丸ゴ ProN W4"/>
                <a:ea typeface="ヒラギノ丸ゴ ProN W4"/>
                <a:cs typeface="ヒラギノ丸ゴ ProN W4"/>
              </a:rPr>
              <a:t>・基準</a:t>
            </a:r>
            <a:r>
              <a:rPr lang="en-US" altLang="ja-JP" sz="1200" dirty="0" smtClean="0">
                <a:latin typeface="ヒラギノ丸ゴ ProN W4"/>
                <a:ea typeface="ヒラギノ丸ゴ ProN W4"/>
                <a:cs typeface="ヒラギノ丸ゴ ProN W4"/>
              </a:rPr>
              <a:t>/</a:t>
            </a:r>
            <a:r>
              <a:rPr lang="ja-JP" altLang="en-US" sz="1200" dirty="0" smtClean="0">
                <a:latin typeface="ヒラギノ丸ゴ ProN W4"/>
                <a:ea typeface="ヒラギノ丸ゴ ProN W4"/>
                <a:cs typeface="ヒラギノ丸ゴ ProN W4"/>
              </a:rPr>
              <a:t>可変周波数発生</a:t>
            </a:r>
            <a:r>
              <a:rPr lang="en-US" altLang="ja-JP" sz="1200" dirty="0" smtClean="0">
                <a:latin typeface="ヒラギノ丸ゴ ProN W4"/>
                <a:ea typeface="ヒラギノ丸ゴ ProN W4"/>
                <a:cs typeface="ヒラギノ丸ゴ ProN W4"/>
              </a:rPr>
              <a:t>☞</a:t>
            </a:r>
            <a:r>
              <a:rPr lang="ja-JP" altLang="en-US" sz="1200" dirty="0" smtClean="0">
                <a:latin typeface="ヒラギノ丸ゴ ProN W4"/>
                <a:ea typeface="ヒラギノ丸ゴ ProN W4"/>
                <a:cs typeface="ヒラギノ丸ゴ ProN W4"/>
              </a:rPr>
              <a:t>分光、ホログラフィー</a:t>
            </a:r>
            <a:endParaRPr lang="en-US" altLang="ja-JP" sz="1200" dirty="0" smtClean="0">
              <a:latin typeface="ヒラギノ丸ゴ ProN W4"/>
              <a:ea typeface="ヒラギノ丸ゴ ProN W4"/>
              <a:cs typeface="ヒラギノ丸ゴ ProN W4"/>
            </a:endParaRPr>
          </a:p>
          <a:p>
            <a:r>
              <a:rPr lang="ja-JP" altLang="en-US" sz="1200" dirty="0" smtClean="0">
                <a:latin typeface="ヒラギノ丸ゴ ProN W4"/>
                <a:ea typeface="ヒラギノ丸ゴ ProN W4"/>
                <a:cs typeface="ヒラギノ丸ゴ ProN W4"/>
              </a:rPr>
              <a:t>・スペクトル計測</a:t>
            </a:r>
            <a:r>
              <a:rPr lang="en-US" altLang="ja-JP" sz="1200" dirty="0" smtClean="0">
                <a:latin typeface="ヒラギノ丸ゴ ProN W4"/>
                <a:ea typeface="ヒラギノ丸ゴ ProN W4"/>
                <a:cs typeface="ヒラギノ丸ゴ ProN W4"/>
              </a:rPr>
              <a:t>☞</a:t>
            </a:r>
            <a:r>
              <a:rPr lang="ja-JP" altLang="en-US" sz="1200" dirty="0" smtClean="0">
                <a:latin typeface="ヒラギノ丸ゴ ProN W4"/>
                <a:ea typeface="ヒラギノ丸ゴ ProN W4"/>
                <a:cs typeface="ヒラギノ丸ゴ ProN W4"/>
              </a:rPr>
              <a:t>分光</a:t>
            </a:r>
            <a:endParaRPr lang="en-US" altLang="ja-JP" sz="1200" dirty="0" smtClean="0">
              <a:latin typeface="ヒラギノ丸ゴ ProN W4"/>
              <a:ea typeface="ヒラギノ丸ゴ ProN W4"/>
              <a:cs typeface="ヒラギノ丸ゴ ProN W4"/>
            </a:endParaRPr>
          </a:p>
          <a:p>
            <a:r>
              <a:rPr lang="ja-JP" altLang="en-US" sz="1200" dirty="0" smtClean="0">
                <a:latin typeface="ヒラギノ丸ゴ ProN W4"/>
                <a:ea typeface="ヒラギノ丸ゴ ProN W4"/>
                <a:cs typeface="ヒラギノ丸ゴ ProN W4"/>
              </a:rPr>
              <a:t>・周波数</a:t>
            </a:r>
            <a:r>
              <a:rPr lang="en-US" altLang="ja-JP" sz="1200" dirty="0" smtClean="0">
                <a:latin typeface="ヒラギノ丸ゴ ProN W4"/>
                <a:ea typeface="ヒラギノ丸ゴ ProN W4"/>
                <a:cs typeface="ヒラギノ丸ゴ ProN W4"/>
              </a:rPr>
              <a:t>/</a:t>
            </a:r>
            <a:r>
              <a:rPr lang="ja-JP" altLang="en-US" sz="1200" dirty="0" smtClean="0">
                <a:latin typeface="ヒラギノ丸ゴ ProN W4"/>
                <a:ea typeface="ヒラギノ丸ゴ ProN W4"/>
                <a:cs typeface="ヒラギノ丸ゴ ProN W4"/>
              </a:rPr>
              <a:t>位相計測</a:t>
            </a:r>
            <a:r>
              <a:rPr lang="en-US" altLang="ja-JP" sz="1200" dirty="0" smtClean="0">
                <a:latin typeface="ヒラギノ丸ゴ ProN W4"/>
                <a:ea typeface="ヒラギノ丸ゴ ProN W4"/>
                <a:cs typeface="ヒラギノ丸ゴ ProN W4"/>
              </a:rPr>
              <a:t>☞</a:t>
            </a:r>
            <a:r>
              <a:rPr lang="ja-JP" altLang="en-US" sz="1200" dirty="0" smtClean="0">
                <a:latin typeface="ヒラギノ丸ゴ ProN W4"/>
                <a:ea typeface="ヒラギノ丸ゴ ProN W4"/>
                <a:cs typeface="ヒラギノ丸ゴ ProN W4"/>
              </a:rPr>
              <a:t>レーダー、ホログラフィー</a:t>
            </a:r>
            <a:endParaRPr lang="en-US" altLang="ja-JP" sz="1200" dirty="0" smtClean="0">
              <a:latin typeface="ヒラギノ丸ゴ ProN W4"/>
              <a:ea typeface="ヒラギノ丸ゴ ProN W4"/>
              <a:cs typeface="ヒラギノ丸ゴ ProN W4"/>
            </a:endParaRPr>
          </a:p>
          <a:p>
            <a:r>
              <a:rPr lang="en-US" altLang="ja-JP" sz="1400" b="1" u="sng" dirty="0" smtClean="0">
                <a:solidFill>
                  <a:srgbClr val="0000FF"/>
                </a:solidFill>
                <a:latin typeface="ヒラギノ丸ゴ ProN W4"/>
                <a:ea typeface="ヒラギノ丸ゴ ProN W4"/>
                <a:cs typeface="ヒラギノ丸ゴ ProN W4"/>
              </a:rPr>
              <a:t>②</a:t>
            </a:r>
            <a:r>
              <a:rPr lang="ja-JP" altLang="en-US" sz="1400" b="1" u="sng" dirty="0" smtClean="0">
                <a:solidFill>
                  <a:srgbClr val="0000FF"/>
                </a:solidFill>
                <a:latin typeface="ヒラギノ丸ゴ ProN W4"/>
                <a:ea typeface="ヒラギノ丸ゴ ProN W4"/>
                <a:cs typeface="ヒラギノ丸ゴ ProN W4"/>
              </a:rPr>
              <a:t>新奇光コム計測の開拓と応用計測展開</a:t>
            </a:r>
            <a:endParaRPr lang="en-US" altLang="ja-JP" sz="1400" b="1" u="sng" dirty="0" smtClean="0">
              <a:solidFill>
                <a:srgbClr val="0000FF"/>
              </a:solidFill>
              <a:latin typeface="ヒラギノ丸ゴ ProN W4"/>
              <a:ea typeface="ヒラギノ丸ゴ ProN W4"/>
              <a:cs typeface="ヒラギノ丸ゴ ProN W4"/>
            </a:endParaRPr>
          </a:p>
          <a:p>
            <a:r>
              <a:rPr kumimoji="1" lang="ja-JP" altLang="en-US" sz="1200" dirty="0" smtClean="0">
                <a:solidFill>
                  <a:srgbClr val="FF0000"/>
                </a:solidFill>
                <a:latin typeface="ヒラギノ丸ゴ ProN W4"/>
                <a:ea typeface="ヒラギノ丸ゴ ProN W4"/>
                <a:cs typeface="ヒラギノ丸ゴ ProN W4"/>
              </a:rPr>
              <a:t>光計測屋さんが光コムを使うと何が出来るか？</a:t>
            </a:r>
            <a:endParaRPr kumimoji="1" lang="en-US" altLang="ja-JP" sz="1200" dirty="0" smtClean="0">
              <a:solidFill>
                <a:srgbClr val="FF0000"/>
              </a:solidFill>
              <a:latin typeface="ヒラギノ丸ゴ ProN W4"/>
              <a:ea typeface="ヒラギノ丸ゴ ProN W4"/>
              <a:cs typeface="ヒラギノ丸ゴ ProN W4"/>
            </a:endParaRPr>
          </a:p>
          <a:p>
            <a:r>
              <a:rPr kumimoji="1" lang="ja-JP" altLang="en-US" sz="1200" dirty="0" smtClean="0">
                <a:latin typeface="ヒラギノ丸ゴ ProN W4"/>
                <a:ea typeface="ヒラギノ丸ゴ ProN W4"/>
                <a:cs typeface="ヒラギノ丸ゴ ProN W4"/>
              </a:rPr>
              <a:t>・デュアル光コム計測の高度化</a:t>
            </a:r>
            <a:endParaRPr kumimoji="1" lang="en-US" altLang="ja-JP" sz="1200" dirty="0" smtClean="0">
              <a:latin typeface="ヒラギノ丸ゴ ProN W4"/>
              <a:ea typeface="ヒラギノ丸ゴ ProN W4"/>
              <a:cs typeface="ヒラギノ丸ゴ ProN W4"/>
            </a:endParaRPr>
          </a:p>
          <a:p>
            <a:r>
              <a:rPr lang="ja-JP" altLang="en-US" sz="1200" dirty="0" smtClean="0">
                <a:latin typeface="ヒラギノ丸ゴ ProN W4"/>
                <a:ea typeface="ヒラギノ丸ゴ ProN W4"/>
                <a:cs typeface="ヒラギノ丸ゴ ProN W4"/>
              </a:rPr>
              <a:t>・偏光コム計測</a:t>
            </a:r>
            <a:endParaRPr lang="en-US" altLang="ja-JP" sz="1200" dirty="0" smtClean="0">
              <a:latin typeface="ヒラギノ丸ゴ ProN W4"/>
              <a:ea typeface="ヒラギノ丸ゴ ProN W4"/>
              <a:cs typeface="ヒラギノ丸ゴ ProN W4"/>
            </a:endParaRPr>
          </a:p>
          <a:p>
            <a:r>
              <a:rPr kumimoji="1" lang="ja-JP" altLang="en-US" sz="1200" dirty="0" smtClean="0">
                <a:latin typeface="ヒラギノ丸ゴ ProN W4"/>
                <a:ea typeface="ヒラギノ丸ゴ ProN W4"/>
                <a:cs typeface="ヒラギノ丸ゴ ProN W4"/>
              </a:rPr>
              <a:t>・画像コム計測</a:t>
            </a:r>
            <a:endParaRPr kumimoji="1" lang="en-US" altLang="ja-JP" sz="1200" dirty="0" smtClean="0">
              <a:latin typeface="ヒラギノ丸ゴ ProN W4"/>
              <a:ea typeface="ヒラギノ丸ゴ ProN W4"/>
              <a:cs typeface="ヒラギノ丸ゴ ProN W4"/>
            </a:endParaRPr>
          </a:p>
          <a:p>
            <a:r>
              <a:rPr lang="ja-JP" altLang="en-US" sz="1200" dirty="0" smtClean="0">
                <a:latin typeface="ヒラギノ丸ゴ ProN W4"/>
                <a:ea typeface="ヒラギノ丸ゴ ProN W4"/>
                <a:cs typeface="ヒラギノ丸ゴ ProN W4"/>
              </a:rPr>
              <a:t>・センシングコム</a:t>
            </a:r>
            <a:endParaRPr kumimoji="1" lang="ja-JP" altLang="en-US" sz="1200" dirty="0" smtClean="0">
              <a:latin typeface="ヒラギノ丸ゴ ProN W4"/>
              <a:ea typeface="ヒラギノ丸ゴ ProN W4"/>
              <a:cs typeface="ヒラギノ丸ゴ ProN W4"/>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49</a:t>
            </a:fld>
            <a:endParaRPr lang="ja-JP" altLang="en-US"/>
          </a:p>
        </p:txBody>
      </p:sp>
    </p:spTree>
    <p:extLst>
      <p:ext uri="{BB962C8B-B14F-4D97-AF65-F5344CB8AC3E}">
        <p14:creationId xmlns:p14="http://schemas.microsoft.com/office/powerpoint/2010/main" val="2292902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50</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 name="ノート プレースホルダ 2"/>
          <p:cNvSpPr>
            <a:spLocks noGrp="1"/>
          </p:cNvSpPr>
          <p:nvPr>
            <p:ph type="body" idx="1"/>
          </p:nvPr>
        </p:nvSpPr>
        <p:spPr/>
        <p:txBody>
          <a:bodyPr/>
          <a:lstStyle/>
          <a:p>
            <a:pPr>
              <a:spcBef>
                <a:spcPct val="0"/>
              </a:spcBef>
            </a:pPr>
            <a:r>
              <a:rPr lang="ja-JP" altLang="en-US" sz="1400">
                <a:latin typeface="ＭＳ Ｐゴシック" pitchFamily="-84" charset="-128"/>
              </a:rPr>
              <a:t>２つの切り札が、テラヘルツです。</a:t>
            </a:r>
            <a:endParaRPr lang="en-US" altLang="ja-JP" sz="1400">
              <a:latin typeface="ＭＳ Ｐゴシック" pitchFamily="-84" charset="-128"/>
            </a:endParaRPr>
          </a:p>
          <a:p>
            <a:pPr>
              <a:spcBef>
                <a:spcPct val="0"/>
              </a:spcBef>
            </a:pPr>
            <a:r>
              <a:rPr lang="ja-JP" altLang="en-US" sz="1400">
                <a:latin typeface="ＭＳ Ｐゴシック" pitchFamily="-84" charset="-128"/>
              </a:rPr>
              <a:t>世界中で安心安全で便利な未来を実現するための研究進められている。</a:t>
            </a:r>
            <a:endParaRPr lang="en-US" altLang="ja-JP" sz="1400">
              <a:latin typeface="ＭＳ Ｐゴシック" pitchFamily="-84" charset="-128"/>
            </a:endParaRPr>
          </a:p>
          <a:p>
            <a:pPr>
              <a:spcBef>
                <a:spcPct val="0"/>
              </a:spcBef>
            </a:pPr>
            <a:r>
              <a:rPr lang="ja-JP" altLang="en-US" sz="1400">
                <a:latin typeface="ＭＳ Ｐゴシック" pitchFamily="-84" charset="-128"/>
              </a:rPr>
              <a:t>確実に言えるのは、</a:t>
            </a:r>
            <a:r>
              <a:rPr lang="en-US" altLang="ja-JP" sz="1400">
                <a:latin typeface="ＭＳ Ｐゴシック" pitchFamily="-84" charset="-128"/>
              </a:rPr>
              <a:t>10</a:t>
            </a:r>
            <a:r>
              <a:rPr lang="ja-JP" altLang="en-US" sz="1400">
                <a:latin typeface="ＭＳ Ｐゴシック" pitchFamily="-84" charset="-128"/>
              </a:rPr>
              <a:t>年度、</a:t>
            </a:r>
            <a:endParaRPr lang="en-US" altLang="ja-JP" sz="1400">
              <a:latin typeface="ＭＳ Ｐゴシック" pitchFamily="-84" charset="-128"/>
            </a:endParaRPr>
          </a:p>
          <a:p>
            <a:pPr>
              <a:spcBef>
                <a:spcPct val="0"/>
              </a:spcBef>
            </a:pPr>
            <a:r>
              <a:rPr lang="ja-JP" altLang="en-US" sz="1400">
                <a:latin typeface="ＭＳ Ｐゴシック" pitchFamily="-84" charset="-128"/>
              </a:rPr>
              <a:t>これまでに、</a:t>
            </a:r>
            <a:r>
              <a:rPr lang="en-US" altLang="ja-JP" sz="1400">
                <a:latin typeface="ＭＳ Ｐゴシック" pitchFamily="-84" charset="-128"/>
              </a:rPr>
              <a:t>THz</a:t>
            </a:r>
            <a:r>
              <a:rPr lang="ja-JP" altLang="en-US" sz="1400">
                <a:latin typeface="ＭＳ Ｐゴシック" pitchFamily="-84" charset="-128"/>
              </a:rPr>
              <a:t>何とかという装置をいっぱい開発してまｈして、もし</a:t>
            </a:r>
            <a:r>
              <a:rPr lang="en-US" altLang="ja-JP" sz="1400">
                <a:latin typeface="ＭＳ Ｐゴシック" pitchFamily="-84" charset="-128"/>
              </a:rPr>
              <a:t>10</a:t>
            </a:r>
            <a:r>
              <a:rPr lang="ja-JP" altLang="en-US" sz="1400">
                <a:latin typeface="ＭＳ Ｐゴシック" pitchFamily="-84" charset="-128"/>
              </a:rPr>
              <a:t>年後にこれらの言葉を聞くことがあれば、もしかしたらお金持ち？</a:t>
            </a:r>
          </a:p>
        </p:txBody>
      </p:sp>
      <p:sp>
        <p:nvSpPr>
          <p:cNvPr id="17411" name="スライド番号プレースホルダ 3"/>
          <p:cNvSpPr>
            <a:spLocks noGrp="1"/>
          </p:cNvSpPr>
          <p:nvPr>
            <p:ph type="sldNum" sz="quarter" idx="5"/>
          </p:nvPr>
        </p:nvSpPr>
        <p:spPr bwMode="auto">
          <a:noFill/>
          <a:ln>
            <a:miter lim="800000"/>
            <a:headEnd/>
            <a:tailEnd/>
          </a:ln>
        </p:spPr>
        <p:txBody>
          <a:bodyPr/>
          <a:lstStyle/>
          <a:p>
            <a:fld id="{E51AE411-5AD7-404A-819E-770F16A99593}" type="slidenum">
              <a:rPr lang="ja-JP" altLang="en-US"/>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BD3934A-5A14-F749-987D-1A7111A654EF}" type="slidenum">
              <a:rPr lang="en-US" altLang="ja-JP">
                <a:latin typeface="Times New Roman" pitchFamily="-84" charset="0"/>
                <a:cs typeface="ＭＳ Ｐゴシック" pitchFamily="-84" charset="-128"/>
              </a:rPr>
              <a:pPr/>
              <a:t>6</a:t>
            </a:fld>
            <a:endParaRPr lang="en-US" altLang="ja-JP">
              <a:latin typeface="Times New Roman" pitchFamily="-84" charset="0"/>
              <a:cs typeface="ＭＳ Ｐゴシック" pitchFamily="-84" charset="-128"/>
            </a:endParaRPr>
          </a:p>
        </p:txBody>
      </p:sp>
      <p:sp>
        <p:nvSpPr>
          <p:cNvPr id="24579" name="Rectangle 2"/>
          <p:cNvSpPr>
            <a:spLocks noGrp="1" noRot="1" noChangeAspect="1" noChangeArrowheads="1" noTextEdit="1"/>
          </p:cNvSpPr>
          <p:nvPr>
            <p:ph type="sldImg"/>
          </p:nvPr>
        </p:nvSpPr>
        <p:spPr>
          <a:xfrm>
            <a:off x="1114425" y="796925"/>
            <a:ext cx="4630738" cy="3206750"/>
          </a:xfrm>
          <a:ln w="12700" cap="flat">
            <a:solidFill>
              <a:schemeClr val="tx1"/>
            </a:solidFill>
          </a:ln>
        </p:spPr>
      </p:sp>
      <p:sp>
        <p:nvSpPr>
          <p:cNvPr id="24580" name="Rectangle 3"/>
          <p:cNvSpPr>
            <a:spLocks noGrp="1" noChangeArrowheads="1"/>
          </p:cNvSpPr>
          <p:nvPr>
            <p:ph type="body" idx="1"/>
          </p:nvPr>
        </p:nvSpPr>
        <p:spPr>
          <a:xfrm>
            <a:off x="979488" y="4352925"/>
            <a:ext cx="5386387" cy="4421188"/>
          </a:xfrm>
          <a:ln/>
        </p:spPr>
        <p:txBody>
          <a:bodyPr lIns="92075" tIns="47625" rIns="92075" bIns="47625"/>
          <a:lstStyle/>
          <a:p>
            <a:pPr eaLnBrk="1" hangingPunct="1">
              <a:defRPr/>
            </a:pPr>
            <a:r>
              <a:rPr lang="ja-JP" altLang="en-US" sz="1050" dirty="0" smtClean="0">
                <a:latin typeface="ＭＳ ゴシック"/>
                <a:ea typeface="ＭＳ ゴシック"/>
                <a:cs typeface="ＭＳ ゴシック"/>
              </a:rPr>
              <a:t>次に、光コムと</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コムについて、簡単に説明します。</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パルスあるいはその発生に用いるフェムト秒パルス光は、時間領域では繰り返し周波数</a:t>
            </a:r>
            <a:r>
              <a:rPr lang="en-US" altLang="ja-JP" sz="1050" dirty="0" err="1" smtClean="0">
                <a:latin typeface="ＭＳ ゴシック"/>
                <a:ea typeface="ＭＳ ゴシック"/>
                <a:cs typeface="ＭＳ ゴシック"/>
              </a:rPr>
              <a:t>f</a:t>
            </a:r>
            <a:r>
              <a:rPr lang="ja-JP" altLang="en-US" sz="1050" dirty="0" smtClean="0">
                <a:latin typeface="ＭＳ ゴシック"/>
                <a:ea typeface="ＭＳ ゴシック"/>
                <a:cs typeface="ＭＳ ゴシック"/>
              </a:rPr>
              <a:t>のモード同期パルス列を示します。一方、フーリエ変換の関係にある周波数領域では、多数の安定な周波数モード列が周波数間隔</a:t>
            </a:r>
            <a:r>
              <a:rPr lang="en-US" altLang="ja-JP" sz="1050" dirty="0" err="1" smtClean="0">
                <a:latin typeface="ＭＳ ゴシック"/>
                <a:ea typeface="ＭＳ ゴシック"/>
                <a:cs typeface="ＭＳ ゴシック"/>
              </a:rPr>
              <a:t>f</a:t>
            </a:r>
            <a:r>
              <a:rPr lang="ja-JP" altLang="en-US" sz="1050" dirty="0" smtClean="0">
                <a:latin typeface="ＭＳ ゴシック"/>
                <a:ea typeface="ＭＳ ゴシック"/>
                <a:cs typeface="ＭＳ ゴシック"/>
              </a:rPr>
              <a:t>で櫛の歯状に立ち並んだ周波数コムのスペクトルを示します。光領域と</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領域の周波数コムを、光コムと</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コムと言います。光コムは、超精密分光や光周波数標準の分野で革命的進展をもたらし、</a:t>
            </a:r>
            <a:r>
              <a:rPr lang="en-US" altLang="ja-JP" sz="1050" dirty="0" smtClean="0">
                <a:latin typeface="ＭＳ ゴシック"/>
                <a:ea typeface="ＭＳ ゴシック"/>
                <a:cs typeface="ＭＳ ゴシック"/>
              </a:rPr>
              <a:t>2005</a:t>
            </a:r>
            <a:r>
              <a:rPr lang="ja-JP" altLang="en-US" sz="1050" dirty="0" smtClean="0">
                <a:latin typeface="ＭＳ ゴシック"/>
                <a:ea typeface="ＭＳ ゴシック"/>
                <a:cs typeface="ＭＳ ゴシック"/>
              </a:rPr>
              <a:t>年ノーベル物理学賞の受賞対象となっています。一方、</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コムは、我々が世界に先駆けて提案したものであります。ここで、光コムや</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コムは、数万</a:t>
            </a:r>
            <a:r>
              <a:rPr lang="en-US" altLang="ja-JP" sz="1050" dirty="0" smtClean="0">
                <a:latin typeface="ＭＳ ゴシック"/>
                <a:ea typeface="ＭＳ ゴシック"/>
                <a:cs typeface="ＭＳ ゴシック"/>
              </a:rPr>
              <a:t>〜</a:t>
            </a:r>
            <a:r>
              <a:rPr lang="ja-JP" altLang="en-US" sz="1050" dirty="0" smtClean="0">
                <a:latin typeface="ＭＳ ゴシック"/>
                <a:ea typeface="ＭＳ ゴシック"/>
                <a:cs typeface="ＭＳ ゴシック"/>
              </a:rPr>
              <a:t>数十万本に及ぶ狭線幅のシングルモード</a:t>
            </a:r>
            <a:r>
              <a:rPr lang="en-US" altLang="ja-JP" sz="1050" dirty="0" smtClean="0">
                <a:latin typeface="ＭＳ ゴシック"/>
                <a:ea typeface="ＭＳ ゴシック"/>
                <a:cs typeface="ＭＳ ゴシック"/>
              </a:rPr>
              <a:t>CW</a:t>
            </a:r>
            <a:r>
              <a:rPr lang="ja-JP" altLang="en-US" sz="1050" dirty="0" smtClean="0">
                <a:latin typeface="ＭＳ ゴシック"/>
                <a:ea typeface="ＭＳ ゴシック"/>
                <a:cs typeface="ＭＳ ゴシック"/>
              </a:rPr>
              <a:t>レーザー光が等間隔で並んだ集合体と見なすことが出来ますので、単純性</a:t>
            </a:r>
            <a:r>
              <a:rPr lang="en-US" altLang="ja-JP" sz="1050" dirty="0" smtClean="0">
                <a:latin typeface="ＭＳ ゴシック"/>
                <a:ea typeface="ＭＳ ゴシック"/>
                <a:cs typeface="ＭＳ ゴシック"/>
              </a:rPr>
              <a:t>, </a:t>
            </a:r>
            <a:r>
              <a:rPr lang="ja-JP" altLang="en-US" sz="1050" dirty="0" smtClean="0">
                <a:latin typeface="ＭＳ ゴシック"/>
                <a:ea typeface="ＭＳ ゴシック"/>
                <a:cs typeface="ＭＳ ゴシック"/>
              </a:rPr>
              <a:t>広帯域選択性</a:t>
            </a:r>
            <a:r>
              <a:rPr lang="en-US" altLang="ja-JP" sz="1050" dirty="0" smtClean="0">
                <a:latin typeface="ＭＳ ゴシック"/>
                <a:ea typeface="ＭＳ ゴシック"/>
                <a:cs typeface="ＭＳ ゴシック"/>
              </a:rPr>
              <a:t>, </a:t>
            </a:r>
            <a:r>
              <a:rPr lang="ja-JP" altLang="en-US" sz="1050" dirty="0" smtClean="0">
                <a:latin typeface="ＭＳ ゴシック"/>
                <a:ea typeface="ＭＳ ゴシック"/>
                <a:cs typeface="ＭＳ ゴシック"/>
              </a:rPr>
              <a:t>高スペクトル純度</a:t>
            </a:r>
            <a:r>
              <a:rPr lang="en-US" altLang="ja-JP" sz="1050" dirty="0" smtClean="0">
                <a:latin typeface="ＭＳ ゴシック"/>
                <a:ea typeface="ＭＳ ゴシック"/>
                <a:cs typeface="ＭＳ ゴシック"/>
              </a:rPr>
              <a:t>, </a:t>
            </a:r>
            <a:r>
              <a:rPr lang="ja-JP" altLang="en-US" sz="1050" dirty="0" smtClean="0">
                <a:latin typeface="ＭＳ ゴシック"/>
                <a:ea typeface="ＭＳ ゴシック"/>
                <a:cs typeface="ＭＳ ゴシック"/>
              </a:rPr>
              <a:t>周波数逓倍性といった特徴を有しています。したがって、周波数コムの間隔</a:t>
            </a:r>
            <a:r>
              <a:rPr lang="en-US" altLang="ja-JP" sz="1050" dirty="0" err="1" smtClean="0">
                <a:latin typeface="ＭＳ ゴシック"/>
                <a:ea typeface="ＭＳ ゴシック"/>
                <a:cs typeface="ＭＳ ゴシック"/>
              </a:rPr>
              <a:t>f</a:t>
            </a:r>
            <a:r>
              <a:rPr lang="ja-JP" altLang="en-US" sz="1050" dirty="0" smtClean="0">
                <a:latin typeface="ＭＳ ゴシック"/>
                <a:ea typeface="ＭＳ ゴシック"/>
                <a:cs typeface="ＭＳ ゴシック"/>
              </a:rPr>
              <a:t>をレーザー制御によって安定化することにより、光領域や</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領域における超精密周波数ものさしとして利用できます。</a:t>
            </a:r>
            <a:endParaRPr lang="en-US" altLang="ja-JP" sz="1050" dirty="0" smtClean="0">
              <a:latin typeface="ＭＳ ゴシック"/>
              <a:ea typeface="ＭＳ ゴシック"/>
              <a:cs typeface="ＭＳ ゴシック"/>
            </a:endParaRPr>
          </a:p>
          <a:p>
            <a:pPr eaLnBrk="1" hangingPunct="1">
              <a:defRPr/>
            </a:pPr>
            <a:endParaRPr lang="ja-JP" altLang="en-US" sz="1050" dirty="0" smtClean="0">
              <a:latin typeface="ＭＳ ゴシック"/>
              <a:ea typeface="ＭＳ ゴシック"/>
              <a:cs typeface="ＭＳ ゴシック"/>
            </a:endParaRPr>
          </a:p>
          <a:p>
            <a:pPr eaLnBrk="1" hangingPunct="1">
              <a:defRPr/>
            </a:pPr>
            <a:endParaRPr lang="ja-JP" altLang="en-US" sz="1050" dirty="0" smtClean="0">
              <a:latin typeface="ＭＳ ゴシック"/>
              <a:ea typeface="ＭＳ ゴシック"/>
              <a:cs typeface="ＭＳ 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300F9096-40F6-BE48-A306-15DD9B510617}" type="slidenum">
              <a:rPr lang="en-US" altLang="ja-JP">
                <a:latin typeface="Times New Roman" charset="0"/>
              </a:rPr>
              <a:pPr fontAlgn="base">
                <a:spcBef>
                  <a:spcPct val="0"/>
                </a:spcBef>
                <a:spcAft>
                  <a:spcPct val="0"/>
                </a:spcAft>
              </a:pPr>
              <a:t>7</a:t>
            </a:fld>
            <a:endParaRPr lang="en-US" altLang="ja-JP">
              <a:latin typeface="Times New Roman" charset="0"/>
            </a:endParaRPr>
          </a:p>
        </p:txBody>
      </p:sp>
      <p:sp>
        <p:nvSpPr>
          <p:cNvPr id="71682"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sz="1000">
                <a:latin typeface="ＭＳ ゴシック" charset="0"/>
                <a:ea typeface="ＭＳ ゴシック" charset="0"/>
                <a:cs typeface="ＭＳ ゴシック" charset="0"/>
              </a:rPr>
              <a:t>我々は、このような周波数コムの概念をさらに発展させ、コヒーレント周波数リンクに基づいた</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周波数標準技術の構築を提案します。現在、</a:t>
            </a:r>
            <a:r>
              <a:rPr lang="en-US" altLang="ja-JP" sz="1000">
                <a:latin typeface="ＭＳ ゴシック" charset="0"/>
                <a:ea typeface="ＭＳ ゴシック" charset="0"/>
                <a:cs typeface="ＭＳ ゴシック" charset="0"/>
              </a:rPr>
              <a:t>SI</a:t>
            </a:r>
            <a:r>
              <a:rPr lang="ja-JP" altLang="en-US" sz="1000">
                <a:latin typeface="ＭＳ ゴシック" charset="0"/>
                <a:ea typeface="ＭＳ ゴシック" charset="0"/>
                <a:cs typeface="ＭＳ ゴシック" charset="0"/>
              </a:rPr>
              <a:t>基本単位の時間（秒）の国家標準として、マイクロ波帯原子時計が使われています。近年、光コムを用いることにより、原子時計の精度を光波領域に持ち込むことが可能になっています。さらに、光コムが光伝導アンテナや非線形光学結晶を介して、周波数間隔</a:t>
            </a:r>
            <a:r>
              <a:rPr lang="en-US" altLang="ja-JP" sz="1000">
                <a:latin typeface="ＭＳ ゴシック" charset="0"/>
                <a:ea typeface="ＭＳ ゴシック" charset="0"/>
                <a:cs typeface="ＭＳ ゴシック" charset="0"/>
              </a:rPr>
              <a:t>f</a:t>
            </a:r>
            <a:r>
              <a:rPr lang="ja-JP" altLang="en-US" sz="1000">
                <a:latin typeface="ＭＳ ゴシック" charset="0"/>
                <a:ea typeface="ＭＳ ゴシック" charset="0"/>
                <a:cs typeface="ＭＳ ゴシック" charset="0"/>
              </a:rPr>
              <a:t>を保ったまま、</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コムに変換できることを我々は示しました。ここで重要なのは、電波・光波・</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波を繋ぐ周波数が、レーザー制御や光伝導過程と言ったコヒーレントな過程によって結ばれていることであります、すなわち、三者間で周波数がコヒーレントにリンクされており、その結果、同一の周波数精度をこの</a:t>
            </a:r>
            <a:r>
              <a:rPr lang="en-US" altLang="ja-JP" sz="1000">
                <a:latin typeface="ＭＳ ゴシック" charset="0"/>
                <a:ea typeface="ＭＳ ゴシック" charset="0"/>
                <a:cs typeface="ＭＳ ゴシック" charset="0"/>
              </a:rPr>
              <a:t>3</a:t>
            </a:r>
            <a:r>
              <a:rPr lang="ja-JP" altLang="en-US" sz="1000">
                <a:latin typeface="ＭＳ ゴシック" charset="0"/>
                <a:ea typeface="ＭＳ ゴシック" charset="0"/>
                <a:cs typeface="ＭＳ ゴシック" charset="0"/>
              </a:rPr>
              <a:t>つの異なる電磁波で共有することが可能になります。すなわち、</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コムや光コムを基準とすることにより、国家標準であるマイクロ波帯原子時計にトレーサブル名</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周波数標準技術の構築が可能になります。本研究では、初めの</a:t>
            </a:r>
            <a:r>
              <a:rPr lang="en-US" altLang="ja-JP" sz="1000">
                <a:latin typeface="ＭＳ ゴシック" charset="0"/>
                <a:ea typeface="ＭＳ ゴシック" charset="0"/>
                <a:cs typeface="ＭＳ ゴシック" charset="0"/>
              </a:rPr>
              <a:t>2</a:t>
            </a:r>
            <a:r>
              <a:rPr lang="ja-JP" altLang="en-US" sz="1000">
                <a:latin typeface="ＭＳ ゴシック" charset="0"/>
                <a:ea typeface="ＭＳ ゴシック" charset="0"/>
                <a:cs typeface="ＭＳ ゴシック" charset="0"/>
              </a:rPr>
              <a:t>年間で</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コム走査型分光法の開発を、残りの</a:t>
            </a:r>
            <a:r>
              <a:rPr lang="en-US" altLang="ja-JP" sz="1000">
                <a:latin typeface="ＭＳ ゴシック" charset="0"/>
                <a:ea typeface="ＭＳ ゴシック" charset="0"/>
                <a:cs typeface="ＭＳ ゴシック" charset="0"/>
              </a:rPr>
              <a:t>3</a:t>
            </a:r>
            <a:r>
              <a:rPr lang="ja-JP" altLang="en-US" sz="1000">
                <a:latin typeface="ＭＳ ゴシック" charset="0"/>
                <a:ea typeface="ＭＳ ゴシック" charset="0"/>
                <a:cs typeface="ＭＳ ゴシック" charset="0"/>
              </a:rPr>
              <a:t>年間で</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スペアナと</a:t>
            </a:r>
            <a:r>
              <a:rPr lang="en-US" altLang="ja-JP" sz="1000">
                <a:latin typeface="ＭＳ ゴシック" charset="0"/>
                <a:ea typeface="ＭＳ ゴシック" charset="0"/>
                <a:cs typeface="ＭＳ ゴシック" charset="0"/>
              </a:rPr>
              <a:t>THz</a:t>
            </a:r>
            <a:r>
              <a:rPr lang="ja-JP" altLang="en-US" sz="1000">
                <a:latin typeface="ＭＳ ゴシック" charset="0"/>
                <a:ea typeface="ＭＳ ゴシック" charset="0"/>
                <a:cs typeface="ＭＳ ゴシック" charset="0"/>
              </a:rPr>
              <a:t>シンセの開発を行います。</a:t>
            </a:r>
            <a:endParaRPr lang="en-US" altLang="ja-JP" sz="1000">
              <a:latin typeface="ＭＳ ゴシック" charset="0"/>
              <a:ea typeface="ＭＳ ゴシック" charset="0"/>
              <a:cs typeface="ＭＳ ゴシック" charset="0"/>
            </a:endParaRPr>
          </a:p>
          <a:p>
            <a:pPr>
              <a:spcBef>
                <a:spcPct val="0"/>
              </a:spcBef>
            </a:pPr>
            <a:endParaRPr lang="ja-JP" altLang="en-US" sz="1000">
              <a:latin typeface="ＭＳ ゴシック" charset="0"/>
              <a:ea typeface="ＭＳ ゴシック" charset="0"/>
              <a:cs typeface="ＭＳ 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8C3C060-4E24-B246-B310-6061BDE3C380}" type="slidenum">
              <a:rPr lang="en-US" altLang="ja-JP" sz="1200"/>
              <a:pPr algn="r"/>
              <a:t>8</a:t>
            </a:fld>
            <a:endParaRPr lang="en-US" altLang="ja-JP" sz="1200"/>
          </a:p>
        </p:txBody>
      </p:sp>
      <p:sp>
        <p:nvSpPr>
          <p:cNvPr id="110595" name="Rectangle 2"/>
          <p:cNvSpPr>
            <a:spLocks noGrp="1" noRot="1" noChangeAspect="1" noChangeArrowheads="1" noTextEdit="1"/>
          </p:cNvSpPr>
          <p:nvPr>
            <p:ph type="sldImg"/>
          </p:nvPr>
        </p:nvSpPr>
        <p:spPr bwMode="auto">
          <a:xfrm>
            <a:off x="1114425" y="796925"/>
            <a:ext cx="4630738" cy="3206750"/>
          </a:xfrm>
          <a:prstGeom prst="rect">
            <a:avLst/>
          </a:prstGeom>
          <a:solidFill>
            <a:srgbClr val="FFFFFF"/>
          </a:solidFill>
          <a:ln w="12700" cap="flat">
            <a:solidFill>
              <a:schemeClr val="tx1"/>
            </a:solidFill>
            <a:miter lim="800000"/>
            <a:headEnd/>
            <a:tailEnd/>
          </a:ln>
        </p:spPr>
      </p:sp>
      <p:sp>
        <p:nvSpPr>
          <p:cNvPr id="110596" name="Rectangle 3"/>
          <p:cNvSpPr>
            <a:spLocks noGrp="1" noChangeArrowheads="1"/>
          </p:cNvSpPr>
          <p:nvPr>
            <p:ph type="body" idx="1"/>
          </p:nvPr>
        </p:nvSpPr>
        <p:spPr bwMode="auto">
          <a:xfrm>
            <a:off x="979488" y="4352925"/>
            <a:ext cx="5386387" cy="4421188"/>
          </a:xfrm>
          <a:prstGeom prst="rect">
            <a:avLst/>
          </a:prstGeom>
          <a:noFill/>
          <a:ln>
            <a:solidFill>
              <a:srgbClr val="000000"/>
            </a:solidFill>
            <a:miter lim="800000"/>
            <a:headEnd/>
            <a:tailEnd/>
          </a:ln>
        </p:spPr>
        <p:txBody>
          <a:bodyPr lIns="92075" tIns="47625" rIns="92075" bIns="47625">
            <a:prstTxWarp prst="textNoShape">
              <a:avLst/>
            </a:prstTxWarp>
          </a:bodyPr>
          <a:lstStyle/>
          <a:p>
            <a:pPr eaLnBrk="1" hangingPunct="1"/>
            <a:endParaRPr lang="en-US" altLang="ja-JP" dirty="0">
              <a:latin typeface="Times New Roman" pitchFamily="-108" charset="0"/>
              <a:ea typeface="ＭＳ 明朝" pitchFamily="-108" charset="-128"/>
              <a:cs typeface="ＭＳ 明朝"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8C3C060-4E24-B246-B310-6061BDE3C380}" type="slidenum">
              <a:rPr lang="en-US" altLang="ja-JP" sz="1200"/>
              <a:pPr algn="r"/>
              <a:t>9</a:t>
            </a:fld>
            <a:endParaRPr lang="en-US" altLang="ja-JP" sz="1200"/>
          </a:p>
        </p:txBody>
      </p:sp>
      <p:sp>
        <p:nvSpPr>
          <p:cNvPr id="110595" name="Rectangle 2"/>
          <p:cNvSpPr>
            <a:spLocks noGrp="1" noRot="1" noChangeAspect="1" noChangeArrowheads="1" noTextEdit="1"/>
          </p:cNvSpPr>
          <p:nvPr>
            <p:ph type="sldImg"/>
          </p:nvPr>
        </p:nvSpPr>
        <p:spPr bwMode="auto">
          <a:xfrm>
            <a:off x="1114425" y="796925"/>
            <a:ext cx="4630738" cy="3206750"/>
          </a:xfrm>
          <a:prstGeom prst="rect">
            <a:avLst/>
          </a:prstGeom>
          <a:solidFill>
            <a:srgbClr val="FFFFFF"/>
          </a:solidFill>
          <a:ln w="12700" cap="flat">
            <a:solidFill>
              <a:schemeClr val="tx1"/>
            </a:solidFill>
            <a:miter lim="800000"/>
            <a:headEnd/>
            <a:tailEnd/>
          </a:ln>
        </p:spPr>
      </p:sp>
      <p:sp>
        <p:nvSpPr>
          <p:cNvPr id="110596" name="Rectangle 3"/>
          <p:cNvSpPr>
            <a:spLocks noGrp="1" noChangeArrowheads="1"/>
          </p:cNvSpPr>
          <p:nvPr>
            <p:ph type="body" idx="1"/>
          </p:nvPr>
        </p:nvSpPr>
        <p:spPr bwMode="auto">
          <a:xfrm>
            <a:off x="979488" y="4352925"/>
            <a:ext cx="5386387" cy="4421188"/>
          </a:xfrm>
          <a:prstGeom prst="rect">
            <a:avLst/>
          </a:prstGeom>
          <a:noFill/>
          <a:ln>
            <a:solidFill>
              <a:srgbClr val="000000"/>
            </a:solidFill>
            <a:miter lim="800000"/>
            <a:headEnd/>
            <a:tailEnd/>
          </a:ln>
        </p:spPr>
        <p:txBody>
          <a:bodyPr lIns="92075" tIns="47625" rIns="92075" bIns="47625">
            <a:prstTxWarp prst="textNoShape">
              <a:avLst/>
            </a:prstTxWarp>
          </a:bodyPr>
          <a:lstStyle/>
          <a:p>
            <a:pPr eaLnBrk="1" hangingPunct="1"/>
            <a:endParaRPr lang="en-US" altLang="ja-JP" dirty="0">
              <a:latin typeface="Times New Roman" pitchFamily="-108" charset="0"/>
              <a:ea typeface="ＭＳ 明朝" pitchFamily="-108" charset="-128"/>
              <a:cs typeface="ＭＳ 明朝"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FC64401-E2D5-5245-B400-726F1E86A31E}" type="slidenum">
              <a:rPr lang="en-US" altLang="ja-JP"/>
              <a:pPr/>
              <a:t>10</a:t>
            </a:fld>
            <a:endParaRPr lang="en-US" altLang="ja-JP"/>
          </a:p>
        </p:txBody>
      </p:sp>
      <p:sp>
        <p:nvSpPr>
          <p:cNvPr id="50179" name="Rectangle 2"/>
          <p:cNvSpPr>
            <a:spLocks noGrp="1" noRot="1" noChangeAspect="1" noChangeArrowheads="1" noTextEdit="1"/>
          </p:cNvSpPr>
          <p:nvPr>
            <p:ph type="sldImg"/>
          </p:nvPr>
        </p:nvSpPr>
        <p:spPr>
          <a:xfrm>
            <a:off x="1114425" y="796925"/>
            <a:ext cx="4630738" cy="3206750"/>
          </a:xfrm>
          <a:ln w="12700" cap="flat">
            <a:solidFill>
              <a:schemeClr val="tx1"/>
            </a:solidFill>
          </a:ln>
        </p:spPr>
      </p:sp>
      <p:sp>
        <p:nvSpPr>
          <p:cNvPr id="50180" name="Rectangle 3"/>
          <p:cNvSpPr>
            <a:spLocks noGrp="1" noChangeArrowheads="1"/>
          </p:cNvSpPr>
          <p:nvPr>
            <p:ph type="body" idx="1"/>
          </p:nvPr>
        </p:nvSpPr>
        <p:spPr>
          <a:xfrm>
            <a:off x="979488" y="4352925"/>
            <a:ext cx="5386387" cy="4421188"/>
          </a:xfrm>
          <a:noFill/>
          <a:ln/>
        </p:spPr>
        <p:txBody>
          <a:bodyPr lIns="92075" tIns="47625" rIns="92075" bIns="47625"/>
          <a:lstStyle/>
          <a:p>
            <a:pPr eaLnBrk="1" hangingPunct="1"/>
            <a:endParaRPr lang="en-US" altLang="ja-JP" dirty="0">
              <a:latin typeface="Arial" pitchFamily="-108" charset="0"/>
              <a:ea typeface="ＭＳ 明朝" pitchFamily="-108" charset="-128"/>
              <a:cs typeface="ＭＳ 明朝"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D9B4C42-2BE7-9E49-9D54-AFE435F81982}" type="datetimeFigureOut">
              <a:rPr lang="ja-JP" altLang="en-US"/>
              <a:pPr>
                <a:defRPr/>
              </a:pPr>
              <a:t>2015/08/10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F10113C-F4D0-184E-B2E6-F017EF1CCD5C}" type="slidenum">
              <a:rPr lang="ja-JP" altLang="en-US"/>
              <a:pPr>
                <a:defRPr/>
              </a:pPr>
              <a:t>‹#›</a:t>
            </a:fld>
            <a:endParaRPr lang="ja-JP" altLang="en-US"/>
          </a:p>
        </p:txBody>
      </p:sp>
    </p:spTree>
    <p:extLst>
      <p:ext uri="{BB962C8B-B14F-4D97-AF65-F5344CB8AC3E}">
        <p14:creationId xmlns:p14="http://schemas.microsoft.com/office/powerpoint/2010/main" val="267265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B2CC07B-E914-F342-8626-1A1400986271}" type="datetimeFigureOut">
              <a:rPr lang="ja-JP" altLang="en-US"/>
              <a:pPr>
                <a:defRPr/>
              </a:pPr>
              <a:t>2015/08/10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E41677C-8554-E845-98A7-B57CDAB06463}" type="slidenum">
              <a:rPr lang="ja-JP" altLang="en-US"/>
              <a:pPr>
                <a:defRPr/>
              </a:pPr>
              <a:t>‹#›</a:t>
            </a:fld>
            <a:endParaRPr lang="ja-JP" altLang="en-US"/>
          </a:p>
        </p:txBody>
      </p:sp>
    </p:spTree>
    <p:extLst>
      <p:ext uri="{BB962C8B-B14F-4D97-AF65-F5344CB8AC3E}">
        <p14:creationId xmlns:p14="http://schemas.microsoft.com/office/powerpoint/2010/main" val="201486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274643"/>
            <a:ext cx="652145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DD7C8FD-304D-A04E-A2A7-1037D31A6CF7}" type="datetimeFigureOut">
              <a:rPr lang="ja-JP" altLang="en-US"/>
              <a:pPr>
                <a:defRPr/>
              </a:pPr>
              <a:t>2015/08/10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6F23148-204F-E742-9D66-EF8AC63593E2}" type="slidenum">
              <a:rPr lang="ja-JP" altLang="en-US"/>
              <a:pPr>
                <a:defRPr/>
              </a:pPr>
              <a:t>‹#›</a:t>
            </a:fld>
            <a:endParaRPr lang="ja-JP" altLang="en-US"/>
          </a:p>
        </p:txBody>
      </p:sp>
    </p:spTree>
    <p:extLst>
      <p:ext uri="{BB962C8B-B14F-4D97-AF65-F5344CB8AC3E}">
        <p14:creationId xmlns:p14="http://schemas.microsoft.com/office/powerpoint/2010/main" val="151135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54"/>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205529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54"/>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135866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54"/>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4027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610201"/>
            <a:ext cx="8915400" cy="732041"/>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3" name="スライド番号プレースホルダ 5"/>
          <p:cNvSpPr>
            <a:spLocks noGrp="1"/>
          </p:cNvSpPr>
          <p:nvPr>
            <p:ph type="sldNum" sz="quarter" idx="10"/>
          </p:nvPr>
        </p:nvSpPr>
        <p:spPr>
          <a:xfrm>
            <a:off x="7586664" y="6521454"/>
            <a:ext cx="2311400" cy="365125"/>
          </a:xfrm>
          <a:prstGeom prst="rect">
            <a:avLst/>
          </a:prstGeom>
        </p:spPr>
        <p:txBody>
          <a:bodyPr/>
          <a:lstStyle>
            <a:lvl1pPr>
              <a:defRPr/>
            </a:lvl1pPr>
          </a:lstStyle>
          <a:p>
            <a:pPr>
              <a:defRPr/>
            </a:pPr>
            <a:fld id="{2FBD7890-A8A9-4EF0-9086-BEAC8D463101}" type="slidenum">
              <a:rPr lang="en-US" altLang="ja-JP"/>
              <a:pPr>
                <a:defRPr/>
              </a:pPr>
              <a:t>‹#›</a:t>
            </a:fld>
            <a:endParaRPr lang="en-US" altLang="ja-JP"/>
          </a:p>
        </p:txBody>
      </p:sp>
    </p:spTree>
    <p:extLst>
      <p:ext uri="{BB962C8B-B14F-4D97-AF65-F5344CB8AC3E}">
        <p14:creationId xmlns:p14="http://schemas.microsoft.com/office/powerpoint/2010/main" val="107290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57200"/>
            <a:ext cx="8915400" cy="1371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95300" y="1981200"/>
            <a:ext cx="437515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37515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116DFED4-E664-8547-B033-DC531AB17285}" type="slidenum">
              <a:rPr lang="en-US" altLang="ja-JP"/>
              <a:pPr>
                <a:defRPr/>
              </a:pPr>
              <a:t>‹#›</a:t>
            </a:fld>
            <a:endParaRPr lang="en-US" altLang="ja-JP"/>
          </a:p>
        </p:txBody>
      </p:sp>
    </p:spTree>
    <p:extLst>
      <p:ext uri="{BB962C8B-B14F-4D97-AF65-F5344CB8AC3E}">
        <p14:creationId xmlns:p14="http://schemas.microsoft.com/office/powerpoint/2010/main" val="279086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5CCEA8D-2E3B-D046-A94B-FD419F05E79D}" type="datetimeFigureOut">
              <a:rPr lang="ja-JP" altLang="en-US"/>
              <a:pPr>
                <a:defRPr/>
              </a:pPr>
              <a:t>2015/08/10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029BF38-A5A2-6043-9E2A-F2BDA277C495}" type="slidenum">
              <a:rPr lang="ja-JP" altLang="en-US"/>
              <a:pPr>
                <a:defRPr/>
              </a:pPr>
              <a:t>‹#›</a:t>
            </a:fld>
            <a:endParaRPr lang="ja-JP" altLang="en-US"/>
          </a:p>
        </p:txBody>
      </p:sp>
    </p:spTree>
    <p:extLst>
      <p:ext uri="{BB962C8B-B14F-4D97-AF65-F5344CB8AC3E}">
        <p14:creationId xmlns:p14="http://schemas.microsoft.com/office/powerpoint/2010/main" val="48585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534E7EF-38A3-8240-8E3A-5AF6075A2598}" type="datetimeFigureOut">
              <a:rPr lang="ja-JP" altLang="en-US"/>
              <a:pPr>
                <a:defRPr/>
              </a:pPr>
              <a:t>2015/08/10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6F864DF-223D-134D-8F11-01B570F04B6A}" type="slidenum">
              <a:rPr lang="ja-JP" altLang="en-US"/>
              <a:pPr>
                <a:defRPr/>
              </a:pPr>
              <a:t>‹#›</a:t>
            </a:fld>
            <a:endParaRPr lang="ja-JP" altLang="en-US"/>
          </a:p>
        </p:txBody>
      </p:sp>
    </p:spTree>
    <p:extLst>
      <p:ext uri="{BB962C8B-B14F-4D97-AF65-F5344CB8AC3E}">
        <p14:creationId xmlns:p14="http://schemas.microsoft.com/office/powerpoint/2010/main" val="24400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7A67B10D-4F83-D740-897D-833F7B942387}" type="datetimeFigureOut">
              <a:rPr lang="ja-JP" altLang="en-US"/>
              <a:pPr>
                <a:defRPr/>
              </a:pPr>
              <a:t>2015/08/10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6BD08CC-3538-4E4A-879E-B17A0D886FEC}" type="slidenum">
              <a:rPr lang="ja-JP" altLang="en-US"/>
              <a:pPr>
                <a:defRPr/>
              </a:pPr>
              <a:t>‹#›</a:t>
            </a:fld>
            <a:endParaRPr lang="ja-JP" altLang="en-US"/>
          </a:p>
        </p:txBody>
      </p:sp>
    </p:spTree>
    <p:extLst>
      <p:ext uri="{BB962C8B-B14F-4D97-AF65-F5344CB8AC3E}">
        <p14:creationId xmlns:p14="http://schemas.microsoft.com/office/powerpoint/2010/main" val="2916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9FF95754-98E6-5047-BB22-9DB501648095}" type="datetimeFigureOut">
              <a:rPr lang="ja-JP" altLang="en-US"/>
              <a:pPr>
                <a:defRPr/>
              </a:pPr>
              <a:t>2015/08/10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8C9DFDE2-CC6B-F447-A3A2-F3138B9E0F6B}" type="slidenum">
              <a:rPr lang="ja-JP" altLang="en-US"/>
              <a:pPr>
                <a:defRPr/>
              </a:pPr>
              <a:t>‹#›</a:t>
            </a:fld>
            <a:endParaRPr lang="ja-JP" altLang="en-US"/>
          </a:p>
        </p:txBody>
      </p:sp>
    </p:spTree>
    <p:extLst>
      <p:ext uri="{BB962C8B-B14F-4D97-AF65-F5344CB8AC3E}">
        <p14:creationId xmlns:p14="http://schemas.microsoft.com/office/powerpoint/2010/main" val="360819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21185F19-C162-9E40-892A-1B3C80D0DA8F}" type="datetimeFigureOut">
              <a:rPr lang="ja-JP" altLang="en-US"/>
              <a:pPr>
                <a:defRPr/>
              </a:pPr>
              <a:t>2015/08/10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6953BB75-25CB-834F-8BF3-AB41C8F4A9DE}" type="slidenum">
              <a:rPr lang="ja-JP" altLang="en-US"/>
              <a:pPr>
                <a:defRPr/>
              </a:pPr>
              <a:t>‹#›</a:t>
            </a:fld>
            <a:endParaRPr lang="ja-JP" altLang="en-US"/>
          </a:p>
        </p:txBody>
      </p:sp>
    </p:spTree>
    <p:extLst>
      <p:ext uri="{BB962C8B-B14F-4D97-AF65-F5344CB8AC3E}">
        <p14:creationId xmlns:p14="http://schemas.microsoft.com/office/powerpoint/2010/main" val="14192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E3901E6-4FED-9E45-867A-D7A5F27189B0}" type="datetimeFigureOut">
              <a:rPr lang="ja-JP" altLang="en-US"/>
              <a:pPr>
                <a:defRPr/>
              </a:pPr>
              <a:t>2015/08/10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C5054AA4-62CA-8146-945C-2D2C91E4B233}" type="slidenum">
              <a:rPr lang="ja-JP" altLang="en-US"/>
              <a:pPr>
                <a:defRPr/>
              </a:pPr>
              <a:t>‹#›</a:t>
            </a:fld>
            <a:endParaRPr lang="ja-JP" altLang="en-US"/>
          </a:p>
        </p:txBody>
      </p:sp>
    </p:spTree>
    <p:extLst>
      <p:ext uri="{BB962C8B-B14F-4D97-AF65-F5344CB8AC3E}">
        <p14:creationId xmlns:p14="http://schemas.microsoft.com/office/powerpoint/2010/main" val="10461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A45B765-5337-CF4E-B61D-7F96D5F41261}" type="datetimeFigureOut">
              <a:rPr lang="ja-JP" altLang="en-US"/>
              <a:pPr>
                <a:defRPr/>
              </a:pPr>
              <a:t>2015/08/10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69BD928-9E0D-8F44-8F51-904E951C0E29}" type="slidenum">
              <a:rPr lang="ja-JP" altLang="en-US"/>
              <a:pPr>
                <a:defRPr/>
              </a:pPr>
              <a:t>‹#›</a:t>
            </a:fld>
            <a:endParaRPr lang="ja-JP" altLang="en-US"/>
          </a:p>
        </p:txBody>
      </p:sp>
    </p:spTree>
    <p:extLst>
      <p:ext uri="{BB962C8B-B14F-4D97-AF65-F5344CB8AC3E}">
        <p14:creationId xmlns:p14="http://schemas.microsoft.com/office/powerpoint/2010/main" val="233497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B70C737-96A7-EF41-89B8-9B51A78C33A4}" type="datetimeFigureOut">
              <a:rPr lang="ja-JP" altLang="en-US"/>
              <a:pPr>
                <a:defRPr/>
              </a:pPr>
              <a:t>2015/08/10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369167C-F35B-0947-ABA4-1D823B1D2DAD}" type="slidenum">
              <a:rPr lang="ja-JP" altLang="en-US"/>
              <a:pPr>
                <a:defRPr/>
              </a:pPr>
              <a:t>‹#›</a:t>
            </a:fld>
            <a:endParaRPr lang="ja-JP" altLang="en-US"/>
          </a:p>
        </p:txBody>
      </p:sp>
    </p:spTree>
    <p:extLst>
      <p:ext uri="{BB962C8B-B14F-4D97-AF65-F5344CB8AC3E}">
        <p14:creationId xmlns:p14="http://schemas.microsoft.com/office/powerpoint/2010/main" val="19667586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54"/>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1F2DC40-D749-A94A-B8F4-CAEC26A9D4D1}" type="datetimeFigureOut">
              <a:rPr lang="ja-JP" altLang="en-US"/>
              <a:pPr>
                <a:defRPr/>
              </a:pPr>
              <a:t>2015/08/10</a:t>
            </a:fld>
            <a:endParaRPr lang="ja-JP" altLang="en-US"/>
          </a:p>
        </p:txBody>
      </p:sp>
      <p:sp>
        <p:nvSpPr>
          <p:cNvPr id="5" name="フッター プレースホルダー 4"/>
          <p:cNvSpPr>
            <a:spLocks noGrp="1"/>
          </p:cNvSpPr>
          <p:nvPr>
            <p:ph type="ftr" sz="quarter" idx="3"/>
          </p:nvPr>
        </p:nvSpPr>
        <p:spPr>
          <a:xfrm>
            <a:off x="3384550" y="6356354"/>
            <a:ext cx="31369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54"/>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EBB11D5-E75E-264A-AC6B-5CFD3EDF5651}" type="slidenum">
              <a:rPr lang="ja-JP" altLang="en-US"/>
              <a:pPr>
                <a:defRPr/>
              </a:pPr>
              <a:t>‹#›</a:t>
            </a:fld>
            <a:endParaRPr lang="ja-JP" altLang="en-US"/>
          </a:p>
        </p:txBody>
      </p:sp>
      <p:sp>
        <p:nvSpPr>
          <p:cNvPr id="7" name="Rectangle 7"/>
          <p:cNvSpPr>
            <a:spLocks noChangeArrowheads="1"/>
          </p:cNvSpPr>
          <p:nvPr userDrawn="1"/>
        </p:nvSpPr>
        <p:spPr bwMode="auto">
          <a:xfrm>
            <a:off x="0" y="228601"/>
            <a:ext cx="9891713" cy="55563"/>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pPr algn="l" defTabSz="762000"/>
            <a:endParaRPr lang="ja-JP" altLang="en-US">
              <a:latin typeface="Osaka" charset="0"/>
              <a:ea typeface="Osaka" charset="0"/>
              <a:cs typeface="Osaka" charset="0"/>
            </a:endParaRPr>
          </a:p>
        </p:txBody>
      </p:sp>
      <p:sp>
        <p:nvSpPr>
          <p:cNvPr id="8" name="Rectangle 8"/>
          <p:cNvSpPr>
            <a:spLocks noChangeArrowheads="1"/>
          </p:cNvSpPr>
          <p:nvPr userDrawn="1"/>
        </p:nvSpPr>
        <p:spPr bwMode="auto">
          <a:xfrm>
            <a:off x="58669" y="-78110"/>
            <a:ext cx="258315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defTabSz="900113" eaLnBrk="0" hangingPunct="0"/>
            <a:r>
              <a:rPr lang="en-US" altLang="ja-JP" sz="1800" b="1" i="1" dirty="0">
                <a:solidFill>
                  <a:srgbClr val="0033CC"/>
                </a:solidFill>
                <a:latin typeface="Times" charset="0"/>
                <a:ea typeface="Osaka" charset="0"/>
                <a:cs typeface="Osaka" charset="0"/>
              </a:rPr>
              <a:t>University of </a:t>
            </a:r>
            <a:r>
              <a:rPr lang="en-US" altLang="ja-JP" sz="1800" b="1" i="1" dirty="0" smtClean="0">
                <a:solidFill>
                  <a:srgbClr val="0033CC"/>
                </a:solidFill>
                <a:latin typeface="Times" charset="0"/>
                <a:ea typeface="Osaka" charset="0"/>
                <a:cs typeface="Osaka" charset="0"/>
              </a:rPr>
              <a:t>Tokushima</a:t>
            </a:r>
            <a:endParaRPr lang="en-US" altLang="ja-JP" sz="1800" b="1" i="1" dirty="0">
              <a:solidFill>
                <a:srgbClr val="0033CC"/>
              </a:solidFill>
              <a:latin typeface="Times" charset="0"/>
              <a:ea typeface="Osaka" charset="0"/>
              <a:cs typeface="Osaka" charset="0"/>
            </a:endParaRPr>
          </a:p>
        </p:txBody>
      </p:sp>
      <p:pic>
        <p:nvPicPr>
          <p:cNvPr id="9" name="Picture 9"/>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943600" y="0"/>
            <a:ext cx="3962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 id="2147483678" r:id="rId14"/>
    <p:sldLayoutId id="2147483679" r:id="rId15"/>
    <p:sldLayoutId id="2147483680" r:id="rId16"/>
  </p:sldLayoutIdLst>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Relationship Id="rId3" Type="http://schemas.openxmlformats.org/officeDocument/2006/relationships/image" Target="../media/image38.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tif"/></Relationships>
</file>

<file path=ppt/slides/_rels/slide25.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1" Type="http://schemas.openxmlformats.org/officeDocument/2006/relationships/slideLayout" Target="../slideLayouts/slideLayout7.xml"/><Relationship Id="rId2" Type="http://schemas.openxmlformats.org/officeDocument/2006/relationships/image" Target="../media/image45.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7.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700.png"/><Relationship Id="rId4" Type="http://schemas.openxmlformats.org/officeDocument/2006/relationships/image" Target="../media/image71.png"/><Relationship Id="rId5" Type="http://schemas.openxmlformats.org/officeDocument/2006/relationships/image" Target="../media/image72.png"/><Relationship Id="rId30" Type="http://schemas.openxmlformats.org/officeDocument/2006/relationships/image" Target="../media/image74.png"/><Relationship Id="rId11" Type="http://schemas.openxmlformats.org/officeDocument/2006/relationships/image" Target="../media/image170.png"/><Relationship Id="rId27" Type="http://schemas.openxmlformats.org/officeDocument/2006/relationships/image" Target="../media/image242.png"/><Relationship Id="rId28" Type="http://schemas.openxmlformats.org/officeDocument/2006/relationships/chart" Target="../charts/chart1.xml"/><Relationship Id="rId29"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TIF"/><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TIF"/><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286824"/>
            <a:ext cx="9906000" cy="894712"/>
          </a:xfrm>
        </p:spPr>
        <p:txBody>
          <a:bodyPr rtlCol="0">
            <a:noAutofit/>
          </a:bodyPr>
          <a:lstStyle/>
          <a:p>
            <a:pPr fontAlgn="auto">
              <a:spcAft>
                <a:spcPts val="0"/>
              </a:spcAft>
              <a:defRPr/>
            </a:pPr>
            <a:r>
              <a:rPr lang="ja-JP" altLang="en-US" sz="6000" dirty="0" smtClean="0">
                <a:latin typeface="ヒラギノ丸ゴ Pro W4"/>
                <a:ea typeface="ヒラギノ丸ゴ Pro W4"/>
                <a:cs typeface="ヒラギノ丸ゴ Pro W4"/>
              </a:rPr>
              <a:t>研究計画および進捗状況</a:t>
            </a:r>
            <a:endParaRPr lang="ja-JP" altLang="en-US" sz="6000" dirty="0">
              <a:latin typeface="ヒラギノ丸ゴ Pro W4"/>
              <a:ea typeface="ヒラギノ丸ゴ Pro W4"/>
              <a:cs typeface="ヒラギノ丸ゴ Pro W4"/>
            </a:endParaRPr>
          </a:p>
        </p:txBody>
      </p:sp>
      <p:sp>
        <p:nvSpPr>
          <p:cNvPr id="6146" name="Rectangle 9"/>
          <p:cNvSpPr>
            <a:spLocks noChangeArrowheads="1"/>
          </p:cNvSpPr>
          <p:nvPr/>
        </p:nvSpPr>
        <p:spPr bwMode="auto">
          <a:xfrm>
            <a:off x="1309086" y="3124425"/>
            <a:ext cx="73148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p>
            <a:pPr algn="ctr" defTabSz="762000"/>
            <a:r>
              <a:rPr kumimoji="0" lang="ja-JP" altLang="en-US" sz="4000" b="1" dirty="0">
                <a:latin typeface="ヒラギノ丸ゴ Pro W4" charset="0"/>
                <a:ea typeface="ヒラギノ丸ゴ Pro W4" charset="0"/>
                <a:cs typeface="ヒラギノ丸ゴ Pro W4" charset="0"/>
              </a:rPr>
              <a:t>テラヘルツ・広帯域</a:t>
            </a:r>
            <a:r>
              <a:rPr kumimoji="0" lang="ja-JP" altLang="en-US" sz="4000" b="1" dirty="0" smtClean="0">
                <a:latin typeface="ヒラギノ丸ゴ Pro W4" charset="0"/>
                <a:ea typeface="ヒラギノ丸ゴ Pro W4" charset="0"/>
                <a:cs typeface="ヒラギノ丸ゴ Pro W4" charset="0"/>
              </a:rPr>
              <a:t>スペクトル</a:t>
            </a:r>
            <a:endParaRPr kumimoji="0" lang="en-US" altLang="ja-JP" sz="4000" b="1" dirty="0" smtClean="0">
              <a:latin typeface="ヒラギノ丸ゴ Pro W4" charset="0"/>
              <a:ea typeface="ヒラギノ丸ゴ Pro W4" charset="0"/>
              <a:cs typeface="ヒラギノ丸ゴ Pro W4" charset="0"/>
            </a:endParaRPr>
          </a:p>
          <a:p>
            <a:pPr algn="ctr" defTabSz="762000"/>
            <a:r>
              <a:rPr kumimoji="0" lang="ja-JP" altLang="en-US" sz="4000" b="1" dirty="0" smtClean="0">
                <a:latin typeface="ヒラギノ丸ゴ Pro W4" charset="0"/>
                <a:ea typeface="ヒラギノ丸ゴ Pro W4" charset="0"/>
                <a:cs typeface="ヒラギノ丸ゴ Pro W4" charset="0"/>
              </a:rPr>
              <a:t>操作グループ（徳島大学）</a:t>
            </a:r>
            <a:endParaRPr kumimoji="0" lang="en-US" altLang="ja-JP" sz="4000" b="1" dirty="0" smtClean="0">
              <a:latin typeface="ヒラギノ丸ゴ Pro W4" charset="0"/>
              <a:ea typeface="ヒラギノ丸ゴ Pro W4" charset="0"/>
              <a:cs typeface="ヒラギノ丸ゴ Pro W4" charset="0"/>
            </a:endParaRPr>
          </a:p>
          <a:p>
            <a:pPr algn="ctr" defTabSz="762000"/>
            <a:r>
              <a:rPr kumimoji="0" lang="ja-JP" altLang="en-US" sz="4000" b="1" dirty="0" smtClean="0">
                <a:latin typeface="ヒラギノ丸ゴ Pro W4" charset="0"/>
                <a:ea typeface="ヒラギノ丸ゴ Pro W4" charset="0"/>
                <a:cs typeface="ヒラギノ丸ゴ Pro W4" charset="0"/>
              </a:rPr>
              <a:t>安井 武史</a:t>
            </a:r>
            <a:endParaRPr kumimoji="0" lang="ja-JP" altLang="en-US" sz="4000" b="1" dirty="0">
              <a:latin typeface="ヒラギノ丸ゴ Pro W4" charset="0"/>
              <a:ea typeface="ヒラギノ丸ゴ Pro W4" charset="0"/>
              <a:cs typeface="ヒラギノ丸ゴ Pro W4" charset="0"/>
            </a:endParaRPr>
          </a:p>
        </p:txBody>
      </p:sp>
      <p:sp>
        <p:nvSpPr>
          <p:cNvPr id="2" name="テキスト ボックス 1"/>
          <p:cNvSpPr txBox="1"/>
          <p:nvPr/>
        </p:nvSpPr>
        <p:spPr>
          <a:xfrm>
            <a:off x="2339954" y="5878561"/>
            <a:ext cx="5378395" cy="954107"/>
          </a:xfrm>
          <a:prstGeom prst="rect">
            <a:avLst/>
          </a:prstGeom>
          <a:noFill/>
        </p:spPr>
        <p:txBody>
          <a:bodyPr wrap="none" rtlCol="0">
            <a:spAutoFit/>
          </a:bodyPr>
          <a:lstStyle/>
          <a:p>
            <a:pPr algn="ctr"/>
            <a:r>
              <a:rPr lang="ja-JP" altLang="en-US" sz="2800" b="1" dirty="0" smtClean="0">
                <a:solidFill>
                  <a:srgbClr val="8000FF"/>
                </a:solidFill>
                <a:latin typeface="ヒラギノ丸ゴ ProN W4"/>
                <a:ea typeface="ヒラギノ丸ゴ ProN W4"/>
                <a:cs typeface="ヒラギノ丸ゴ ProN W4"/>
              </a:rPr>
              <a:t>美濃島</a:t>
            </a:r>
            <a:r>
              <a:rPr lang="en-US" altLang="ja-JP" sz="2800" b="1" dirty="0" smtClean="0">
                <a:solidFill>
                  <a:srgbClr val="8000FF"/>
                </a:solidFill>
                <a:latin typeface="ヒラギノ丸ゴ ProN W4"/>
                <a:ea typeface="ヒラギノ丸ゴ ProN W4"/>
                <a:cs typeface="ヒラギノ丸ゴ ProN W4"/>
              </a:rPr>
              <a:t>ERATO</a:t>
            </a:r>
            <a:r>
              <a:rPr lang="ja-JP" altLang="en-US" sz="2800" b="1" dirty="0" smtClean="0">
                <a:solidFill>
                  <a:srgbClr val="8000FF"/>
                </a:solidFill>
                <a:latin typeface="ヒラギノ丸ゴ ProN W4"/>
                <a:ea typeface="ヒラギノ丸ゴ ProN W4"/>
                <a:cs typeface="ヒラギノ丸ゴ ProN W4"/>
              </a:rPr>
              <a:t>　第１回領域会議</a:t>
            </a:r>
            <a:endParaRPr lang="en-US" altLang="ja-JP" sz="2800" b="1" dirty="0" smtClean="0">
              <a:solidFill>
                <a:srgbClr val="8000FF"/>
              </a:solidFill>
              <a:latin typeface="ヒラギノ丸ゴ ProN W4"/>
              <a:ea typeface="ヒラギノ丸ゴ ProN W4"/>
              <a:cs typeface="ヒラギノ丸ゴ ProN W4"/>
            </a:endParaRPr>
          </a:p>
          <a:p>
            <a:pPr algn="ctr"/>
            <a:r>
              <a:rPr kumimoji="1" lang="ja-JP" altLang="en-US" sz="2800" b="1" dirty="0" smtClean="0">
                <a:solidFill>
                  <a:srgbClr val="8000FF"/>
                </a:solidFill>
                <a:latin typeface="ヒラギノ丸ゴ ProN W4"/>
                <a:ea typeface="ヒラギノ丸ゴ ProN W4"/>
                <a:cs typeface="ヒラギノ丸ゴ ProN W4"/>
              </a:rPr>
              <a:t>（</a:t>
            </a:r>
            <a:r>
              <a:rPr kumimoji="1" lang="en-US" altLang="ja-JP" sz="2800" b="1" dirty="0" smtClean="0">
                <a:solidFill>
                  <a:srgbClr val="8000FF"/>
                </a:solidFill>
                <a:latin typeface="ヒラギノ丸ゴ ProN W4"/>
                <a:ea typeface="ヒラギノ丸ゴ ProN W4"/>
                <a:cs typeface="ヒラギノ丸ゴ ProN W4"/>
              </a:rPr>
              <a:t>2014/5/19@</a:t>
            </a:r>
            <a:r>
              <a:rPr lang="ja-JP" altLang="en-US" sz="2800" b="1" dirty="0" smtClean="0">
                <a:solidFill>
                  <a:srgbClr val="8000FF"/>
                </a:solidFill>
                <a:latin typeface="ヒラギノ丸ゴ ProN W4"/>
                <a:ea typeface="ヒラギノ丸ゴ ProN W4"/>
                <a:cs typeface="ヒラギノ丸ゴ ProN W4"/>
              </a:rPr>
              <a:t>電通</a:t>
            </a:r>
            <a:r>
              <a:rPr kumimoji="1" lang="ja-JP" altLang="en-US" sz="2800" b="1" dirty="0" smtClean="0">
                <a:solidFill>
                  <a:srgbClr val="8000FF"/>
                </a:solidFill>
                <a:latin typeface="ヒラギノ丸ゴ ProN W4"/>
                <a:ea typeface="ヒラギノ丸ゴ ProN W4"/>
                <a:cs typeface="ヒラギノ丸ゴ ProN W4"/>
              </a:rPr>
              <a:t>大）</a:t>
            </a:r>
            <a:endParaRPr kumimoji="1" lang="ja-JP" altLang="en-US" sz="2800" b="1" dirty="0">
              <a:solidFill>
                <a:srgbClr val="8000FF"/>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339935691"/>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8" descr="fig1b"/>
          <p:cNvPicPr>
            <a:picLocks noChangeAspect="1" noChangeArrowheads="1"/>
          </p:cNvPicPr>
          <p:nvPr/>
        </p:nvPicPr>
        <p:blipFill>
          <a:blip r:embed="rId3"/>
          <a:srcRect/>
          <a:stretch>
            <a:fillRect/>
          </a:stretch>
        </p:blipFill>
        <p:spPr bwMode="auto">
          <a:xfrm>
            <a:off x="77391" y="1443038"/>
            <a:ext cx="6237684" cy="4418012"/>
          </a:xfrm>
          <a:prstGeom prst="rect">
            <a:avLst/>
          </a:prstGeom>
          <a:noFill/>
          <a:ln w="9525">
            <a:noFill/>
            <a:miter lim="800000"/>
            <a:headEnd/>
            <a:tailEnd/>
          </a:ln>
        </p:spPr>
      </p:pic>
      <p:sp>
        <p:nvSpPr>
          <p:cNvPr id="553992" name="Rectangle 8"/>
          <p:cNvSpPr>
            <a:spLocks noChangeArrowheads="1"/>
          </p:cNvSpPr>
          <p:nvPr/>
        </p:nvSpPr>
        <p:spPr bwMode="auto">
          <a:xfrm>
            <a:off x="706493" y="6065051"/>
            <a:ext cx="8536812" cy="646331"/>
          </a:xfrm>
          <a:prstGeom prst="rect">
            <a:avLst/>
          </a:prstGeom>
          <a:solidFill>
            <a:srgbClr val="FF4000"/>
          </a:solidFill>
          <a:ln w="9525">
            <a:noFill/>
            <a:miter lim="800000"/>
            <a:headEnd/>
            <a:tailEnd/>
          </a:ln>
        </p:spPr>
        <p:txBody>
          <a:bodyPr wrap="none">
            <a:prstTxWarp prst="textNoShape">
              <a:avLst/>
            </a:prstTxWarp>
            <a:spAutoFit/>
          </a:bodyPr>
          <a:lstStyle/>
          <a:p>
            <a:r>
              <a:rPr lang="en-US" altLang="ja-JP" sz="3200" dirty="0">
                <a:solidFill>
                  <a:schemeClr val="bg1"/>
                </a:solidFill>
                <a:latin typeface="Arial" pitchFamily="-108" charset="0"/>
              </a:rPr>
              <a:t>Continuous </a:t>
            </a:r>
            <a:r>
              <a:rPr lang="en-US" altLang="ja-JP" sz="3600" dirty="0">
                <a:solidFill>
                  <a:schemeClr val="bg1"/>
                </a:solidFill>
                <a:latin typeface="Arial" pitchFamily="-108" charset="0"/>
              </a:rPr>
              <a:t>tuning</a:t>
            </a:r>
            <a:r>
              <a:rPr lang="en-US" altLang="ja-JP" sz="3200" dirty="0">
                <a:solidFill>
                  <a:schemeClr val="bg1"/>
                </a:solidFill>
                <a:latin typeface="Arial" pitchFamily="-108" charset="0"/>
              </a:rPr>
              <a:t> range is largely increased!</a:t>
            </a:r>
          </a:p>
        </p:txBody>
      </p:sp>
      <p:sp>
        <p:nvSpPr>
          <p:cNvPr id="7181" name="Rectangle 6"/>
          <p:cNvSpPr>
            <a:spLocks noChangeArrowheads="1"/>
          </p:cNvSpPr>
          <p:nvPr/>
        </p:nvSpPr>
        <p:spPr bwMode="auto">
          <a:xfrm>
            <a:off x="5630599" y="2093163"/>
            <a:ext cx="4134379" cy="954107"/>
          </a:xfrm>
          <a:prstGeom prst="rect">
            <a:avLst/>
          </a:prstGeom>
          <a:solidFill>
            <a:srgbClr val="0000FF"/>
          </a:solidFill>
          <a:ln w="9525">
            <a:noFill/>
            <a:miter lim="800000"/>
            <a:headEnd/>
            <a:tailEnd/>
          </a:ln>
        </p:spPr>
        <p:txBody>
          <a:bodyPr>
            <a:prstTxWarp prst="textNoShape">
              <a:avLst/>
            </a:prstTxWarp>
            <a:spAutoFit/>
          </a:bodyPr>
          <a:lstStyle/>
          <a:p>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smtClean="0">
                <a:solidFill>
                  <a:schemeClr val="bg1"/>
                </a:solidFill>
                <a:latin typeface="Arial" pitchFamily="-108" charset="0"/>
              </a:rPr>
              <a:t> = f</a:t>
            </a:r>
            <a:r>
              <a:rPr lang="en-US" altLang="ja-JP" sz="2800" baseline="-25000" dirty="0" smtClean="0">
                <a:solidFill>
                  <a:schemeClr val="bg1"/>
                </a:solidFill>
                <a:latin typeface="Arial" pitchFamily="-108" charset="0"/>
              </a:rPr>
              <a:t>ofs2</a:t>
            </a:r>
            <a:r>
              <a:rPr lang="en-US" altLang="ja-JP" sz="2800" dirty="0" smtClean="0">
                <a:solidFill>
                  <a:schemeClr val="bg1"/>
                </a:solidFill>
                <a:latin typeface="Arial" pitchFamily="-108" charset="0"/>
              </a:rPr>
              <a:t> - f</a:t>
            </a:r>
            <a:r>
              <a:rPr lang="en-US" altLang="ja-JP" sz="2800" baseline="-25000" dirty="0" smtClean="0">
                <a:solidFill>
                  <a:schemeClr val="bg1"/>
                </a:solidFill>
                <a:latin typeface="Arial" pitchFamily="-108" charset="0"/>
              </a:rPr>
              <a:t>ofs1</a:t>
            </a:r>
            <a:endParaRPr lang="en-US" altLang="ja-JP" sz="2800" baseline="-25000" dirty="0" smtClean="0">
              <a:solidFill>
                <a:schemeClr val="bg1"/>
              </a:solidFill>
              <a:latin typeface="Symbol" pitchFamily="-108" charset="2"/>
              <a:sym typeface="Symbol" pitchFamily="-108" charset="2"/>
            </a:endParaRPr>
          </a:p>
          <a:p>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a:solidFill>
                  <a:schemeClr val="bg1"/>
                </a:solidFill>
                <a:latin typeface="Arial" pitchFamily="-108" charset="0"/>
              </a:rPr>
              <a:t>=m</a:t>
            </a:r>
            <a:r>
              <a:rPr lang="en-US" altLang="ja-JP" sz="2800" baseline="-25000" dirty="0">
                <a:solidFill>
                  <a:schemeClr val="bg1"/>
                </a:solidFill>
                <a:latin typeface="Arial" pitchFamily="-108" charset="0"/>
              </a:rPr>
              <a:t>2</a:t>
            </a:r>
            <a:r>
              <a:rPr lang="en-US" altLang="ja-JP" sz="2800" dirty="0">
                <a:solidFill>
                  <a:schemeClr val="bg1"/>
                </a:solidFill>
                <a:latin typeface="Arial" pitchFamily="-108" charset="0"/>
              </a:rPr>
              <a:t> </a:t>
            </a:r>
            <a:r>
              <a:rPr lang="en-US" altLang="ja-JP" sz="2800" dirty="0">
                <a:solidFill>
                  <a:schemeClr val="bg1"/>
                </a:solidFill>
              </a:rPr>
              <a:t>× </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f</a:t>
            </a:r>
            <a:r>
              <a:rPr lang="en-US" altLang="ja-JP" sz="2800" baseline="-25000" dirty="0" smtClean="0">
                <a:solidFill>
                  <a:schemeClr val="bg1"/>
                </a:solidFill>
                <a:latin typeface="Arial" pitchFamily="-108" charset="0"/>
              </a:rPr>
              <a:t>rep2 </a:t>
            </a:r>
            <a:r>
              <a:rPr lang="en-US" altLang="ja-JP" sz="2800" dirty="0">
                <a:solidFill>
                  <a:schemeClr val="bg1"/>
                </a:solidFill>
                <a:latin typeface="Arial" pitchFamily="-108" charset="0"/>
              </a:rPr>
              <a:t>=</a:t>
            </a:r>
            <a:r>
              <a:rPr lang="en-US" altLang="ja-JP" sz="2800" baseline="-25000" dirty="0">
                <a:solidFill>
                  <a:schemeClr val="bg1"/>
                </a:solidFill>
                <a:latin typeface="Arial" pitchFamily="-108" charset="0"/>
              </a:rPr>
              <a:t> </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f</a:t>
            </a:r>
            <a:r>
              <a:rPr lang="en-US" altLang="ja-JP" sz="2800" baseline="-25000" dirty="0" smtClean="0">
                <a:solidFill>
                  <a:schemeClr val="bg1"/>
                </a:solidFill>
                <a:latin typeface="Arial" pitchFamily="-108" charset="0"/>
              </a:rPr>
              <a:t>ofs2</a:t>
            </a:r>
            <a:endParaRPr lang="en-US" altLang="ja-JP" sz="2800" baseline="-25000" dirty="0">
              <a:solidFill>
                <a:schemeClr val="bg1"/>
              </a:solidFill>
              <a:latin typeface="Arial" pitchFamily="-108" charset="0"/>
            </a:endParaRPr>
          </a:p>
        </p:txBody>
      </p:sp>
      <p:grpSp>
        <p:nvGrpSpPr>
          <p:cNvPr id="3" name="Group 17"/>
          <p:cNvGrpSpPr>
            <a:grpSpLocks/>
          </p:cNvGrpSpPr>
          <p:nvPr/>
        </p:nvGrpSpPr>
        <p:grpSpPr bwMode="auto">
          <a:xfrm>
            <a:off x="6390750" y="3300417"/>
            <a:ext cx="3162699" cy="2082799"/>
            <a:chOff x="3716" y="2064"/>
            <a:chExt cx="1839" cy="1312"/>
          </a:xfrm>
        </p:grpSpPr>
        <p:grpSp>
          <p:nvGrpSpPr>
            <p:cNvPr id="4" name="Group 13"/>
            <p:cNvGrpSpPr>
              <a:grpSpLocks/>
            </p:cNvGrpSpPr>
            <p:nvPr/>
          </p:nvGrpSpPr>
          <p:grpSpPr bwMode="auto">
            <a:xfrm>
              <a:off x="3716" y="2645"/>
              <a:ext cx="1839" cy="731"/>
              <a:chOff x="3716" y="2645"/>
              <a:chExt cx="1839" cy="731"/>
            </a:xfrm>
          </p:grpSpPr>
          <p:sp>
            <p:nvSpPr>
              <p:cNvPr id="7179" name="Rectangle 10"/>
              <p:cNvSpPr>
                <a:spLocks noChangeArrowheads="1"/>
              </p:cNvSpPr>
              <p:nvPr/>
            </p:nvSpPr>
            <p:spPr bwMode="auto">
              <a:xfrm>
                <a:off x="3888" y="3046"/>
                <a:ext cx="1603" cy="330"/>
              </a:xfrm>
              <a:prstGeom prst="rect">
                <a:avLst/>
              </a:prstGeom>
              <a:solidFill>
                <a:srgbClr val="0000FF"/>
              </a:solidFill>
              <a:ln w="9525">
                <a:noFill/>
                <a:miter lim="800000"/>
                <a:headEnd/>
                <a:tailEnd/>
              </a:ln>
            </p:spPr>
            <p:txBody>
              <a:bodyPr wrap="none">
                <a:prstTxWarp prst="textNoShape">
                  <a:avLst/>
                </a:prstTxWarp>
                <a:spAutoFit/>
              </a:bodyPr>
              <a:lstStyle/>
              <a:p>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smtClean="0">
                    <a:solidFill>
                      <a:schemeClr val="bg1"/>
                    </a:solidFill>
                    <a:latin typeface="Arial" pitchFamily="-108" charset="0"/>
                  </a:rPr>
                  <a:t>=</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m </a:t>
                </a:r>
                <a:r>
                  <a:rPr lang="en-US" altLang="ja-JP" sz="2800" dirty="0">
                    <a:solidFill>
                      <a:schemeClr val="bg1"/>
                    </a:solidFill>
                  </a:rPr>
                  <a:t>× </a:t>
                </a:r>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rep</a:t>
                </a:r>
                <a:endParaRPr lang="en-US" altLang="ja-JP" sz="2800" baseline="-25000" dirty="0">
                  <a:solidFill>
                    <a:schemeClr val="bg1"/>
                  </a:solidFill>
                  <a:latin typeface="Arial" pitchFamily="-108" charset="0"/>
                </a:endParaRPr>
              </a:p>
            </p:txBody>
          </p:sp>
          <p:sp>
            <p:nvSpPr>
              <p:cNvPr id="7180" name="Text Box 12"/>
              <p:cNvSpPr txBox="1">
                <a:spLocks noChangeArrowheads="1"/>
              </p:cNvSpPr>
              <p:nvPr/>
            </p:nvSpPr>
            <p:spPr bwMode="auto">
              <a:xfrm>
                <a:off x="3716" y="2645"/>
                <a:ext cx="1839" cy="442"/>
              </a:xfrm>
              <a:prstGeom prst="rect">
                <a:avLst/>
              </a:prstGeom>
              <a:noFill/>
              <a:ln w="9525">
                <a:noFill/>
                <a:miter lim="800000"/>
                <a:headEnd/>
                <a:tailEnd/>
              </a:ln>
            </p:spPr>
            <p:txBody>
              <a:bodyPr>
                <a:prstTxWarp prst="textNoShape">
                  <a:avLst/>
                </a:prstTxWarp>
                <a:spAutoFit/>
              </a:bodyPr>
              <a:lstStyle/>
              <a:p>
                <a:r>
                  <a:rPr lang="en-US" altLang="ja-JP" sz="2000" i="1">
                    <a:latin typeface="Arial" pitchFamily="-108" charset="0"/>
                  </a:rPr>
                  <a:t>Previous method based on one optical comb</a:t>
                </a:r>
              </a:p>
            </p:txBody>
          </p:sp>
        </p:grpSp>
        <p:sp>
          <p:nvSpPr>
            <p:cNvPr id="7177" name="AutoShape 14"/>
            <p:cNvSpPr>
              <a:spLocks noChangeArrowheads="1"/>
            </p:cNvSpPr>
            <p:nvPr/>
          </p:nvSpPr>
          <p:spPr bwMode="auto">
            <a:xfrm>
              <a:off x="3990" y="2064"/>
              <a:ext cx="395" cy="564"/>
            </a:xfrm>
            <a:prstGeom prst="upDownArrow">
              <a:avLst>
                <a:gd name="adj1" fmla="val 39750"/>
                <a:gd name="adj2" fmla="val 51138"/>
              </a:avLst>
            </a:prstGeom>
            <a:solidFill>
              <a:schemeClr val="tx1"/>
            </a:solidFill>
            <a:ln w="9525">
              <a:noFill/>
              <a:miter lim="800000"/>
              <a:headEnd/>
              <a:tailEnd/>
            </a:ln>
          </p:spPr>
          <p:txBody>
            <a:bodyPr wrap="none" anchor="ctr">
              <a:prstTxWarp prst="textNoShape">
                <a:avLst/>
              </a:prstTxWarp>
            </a:bodyPr>
            <a:lstStyle/>
            <a:p>
              <a:endParaRPr lang="ja-JP" altLang="en-US"/>
            </a:p>
          </p:txBody>
        </p:sp>
        <p:sp>
          <p:nvSpPr>
            <p:cNvPr id="7178" name="Rectangle 16"/>
            <p:cNvSpPr>
              <a:spLocks noChangeArrowheads="1"/>
            </p:cNvSpPr>
            <p:nvPr/>
          </p:nvSpPr>
          <p:spPr bwMode="auto">
            <a:xfrm>
              <a:off x="4463" y="2208"/>
              <a:ext cx="916" cy="330"/>
            </a:xfrm>
            <a:prstGeom prst="rect">
              <a:avLst/>
            </a:prstGeom>
            <a:solidFill>
              <a:srgbClr val="000090"/>
            </a:solidFill>
            <a:ln w="9525">
              <a:noFill/>
              <a:miter lim="800000"/>
              <a:headEnd/>
              <a:tailEnd/>
            </a:ln>
          </p:spPr>
          <p:txBody>
            <a:bodyPr wrap="none">
              <a:prstTxWarp prst="textNoShape">
                <a:avLst/>
              </a:prstTxWarp>
              <a:spAutoFit/>
            </a:bodyPr>
            <a:lstStyle/>
            <a:p>
              <a:r>
                <a:rPr lang="en-US" altLang="ja-JP" sz="2800" dirty="0">
                  <a:solidFill>
                    <a:srgbClr val="FFFF00"/>
                  </a:solidFill>
                  <a:latin typeface="Arial" pitchFamily="-108" charset="0"/>
                </a:rPr>
                <a:t>m</a:t>
              </a:r>
              <a:r>
                <a:rPr lang="en-US" altLang="ja-JP" sz="2800" baseline="-25000" dirty="0">
                  <a:solidFill>
                    <a:srgbClr val="FFFF00"/>
                  </a:solidFill>
                  <a:latin typeface="Arial" pitchFamily="-108" charset="0"/>
                </a:rPr>
                <a:t>2</a:t>
              </a:r>
              <a:r>
                <a:rPr lang="en-US" altLang="ja-JP" sz="2800" dirty="0">
                  <a:solidFill>
                    <a:srgbClr val="FFFF00"/>
                  </a:solidFill>
                  <a:latin typeface="Arial" pitchFamily="-108" charset="0"/>
                </a:rPr>
                <a:t>&gt;</a:t>
              </a:r>
              <a:r>
                <a:rPr lang="en-US" altLang="ja-JP" sz="2800" dirty="0" smtClean="0">
                  <a:solidFill>
                    <a:srgbClr val="FFFF00"/>
                  </a:solidFill>
                  <a:latin typeface="Arial" pitchFamily="-108" charset="0"/>
                </a:rPr>
                <a:t>&gt;</a:t>
              </a:r>
              <a:r>
                <a:rPr lang="en-US" altLang="ja-JP" sz="2800" dirty="0" smtClean="0">
                  <a:solidFill>
                    <a:srgbClr val="FFFF00"/>
                  </a:solidFill>
                  <a:latin typeface="Symbol" pitchFamily="-108" charset="2"/>
                  <a:sym typeface="Symbol" pitchFamily="-108" charset="2"/>
                </a:rPr>
                <a:t>∆</a:t>
              </a:r>
              <a:r>
                <a:rPr lang="en-US" altLang="ja-JP" sz="2800" dirty="0" smtClean="0">
                  <a:solidFill>
                    <a:srgbClr val="FFFF00"/>
                  </a:solidFill>
                  <a:latin typeface="Arial" pitchFamily="-108" charset="0"/>
                </a:rPr>
                <a:t>m</a:t>
              </a:r>
              <a:endParaRPr lang="en-US" altLang="ja-JP" sz="2800" dirty="0">
                <a:solidFill>
                  <a:srgbClr val="FFFF00"/>
                </a:solidFill>
                <a:latin typeface="Arial" pitchFamily="-108" charset="0"/>
              </a:endParaRPr>
            </a:p>
          </p:txBody>
        </p:sp>
      </p:grpSp>
      <p:sp>
        <p:nvSpPr>
          <p:cNvPr id="16" name="Rectangle 2"/>
          <p:cNvSpPr>
            <a:spLocks noGrp="1" noChangeArrowheads="1"/>
          </p:cNvSpPr>
          <p:nvPr>
            <p:ph type="ctrTitle" idx="4294967295"/>
          </p:nvPr>
        </p:nvSpPr>
        <p:spPr>
          <a:xfrm>
            <a:off x="0" y="284924"/>
            <a:ext cx="9906000" cy="1210385"/>
          </a:xfrm>
          <a:noFill/>
          <a:ln>
            <a:solidFill>
              <a:srgbClr val="FFFFFF"/>
            </a:solidFill>
          </a:ln>
        </p:spPr>
        <p:txBody>
          <a:bodyPr/>
          <a:lstStyle/>
          <a:p>
            <a:pPr eaLnBrk="1" hangingPunct="1">
              <a:lnSpc>
                <a:spcPts val="4000"/>
              </a:lnSpc>
            </a:pP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分光ツール</a:t>
            </a:r>
            <a:r>
              <a:rPr lang="en-US" altLang="ja-JP" dirty="0" smtClean="0">
                <a:latin typeface="ヒラギノ丸ゴ ProN W4"/>
                <a:ea typeface="ヒラギノ丸ゴ ProN W4"/>
                <a:cs typeface="ヒラギノ丸ゴ ProN W4"/>
              </a:rPr>
              <a:t>①</a:t>
            </a:r>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シンセ</a:t>
            </a:r>
            <a:r>
              <a:rPr lang="en-US" altLang="ja-JP" dirty="0" smtClean="0">
                <a:latin typeface="ヒラギノ丸ゴ ProN W4"/>
                <a:ea typeface="ヒラギノ丸ゴ ProN W4"/>
                <a:cs typeface="ヒラギノ丸ゴ ProN W4"/>
              </a:rPr>
              <a:t/>
            </a:r>
            <a:br>
              <a:rPr lang="en-US" altLang="ja-JP" dirty="0" smtClean="0">
                <a:latin typeface="ヒラギノ丸ゴ ProN W4"/>
                <a:ea typeface="ヒラギノ丸ゴ ProN W4"/>
                <a:cs typeface="ヒラギノ丸ゴ ProN W4"/>
              </a:rPr>
            </a:br>
            <a:r>
              <a:rPr lang="ja-JP" altLang="en-US" sz="3600" b="1" dirty="0" smtClean="0">
                <a:solidFill>
                  <a:srgbClr val="8000FF"/>
                </a:solidFill>
                <a:latin typeface="ヒラギノ丸ゴ ProN W4"/>
                <a:ea typeface="ヒラギノ丸ゴ ProN W4"/>
                <a:cs typeface="ヒラギノ丸ゴ ProN W4"/>
              </a:rPr>
              <a:t>光シンセのフォトミキシング</a:t>
            </a:r>
            <a:endParaRPr lang="en-US" altLang="ja-JP" sz="3600" b="1" dirty="0">
              <a:solidFill>
                <a:srgbClr val="8000FF"/>
              </a:solidFill>
              <a:latin typeface="ヒラギノ丸ゴ ProN W4"/>
              <a:ea typeface="ヒラギノ丸ゴ ProN W4"/>
              <a:cs typeface="ヒラギノ丸ゴ ProN W4"/>
            </a:endParaRPr>
          </a:p>
        </p:txBody>
      </p:sp>
      <p:sp>
        <p:nvSpPr>
          <p:cNvPr id="6" name="テキスト ボックス 5"/>
          <p:cNvSpPr txBox="1"/>
          <p:nvPr/>
        </p:nvSpPr>
        <p:spPr>
          <a:xfrm>
            <a:off x="472579" y="1545035"/>
            <a:ext cx="1188147" cy="553998"/>
          </a:xfrm>
          <a:prstGeom prst="rect">
            <a:avLst/>
          </a:prstGeom>
          <a:solidFill>
            <a:schemeClr val="tx1"/>
          </a:solidFill>
        </p:spPr>
        <p:txBody>
          <a:bodyPr wrap="square" lIns="0" tIns="0" rIns="0" bIns="0" rtlCol="0">
            <a:spAutoFit/>
          </a:bodyPr>
          <a:lstStyle/>
          <a:p>
            <a:r>
              <a:rPr kumimoji="1" lang="en-US" altLang="ja-JP" sz="1800" dirty="0" smtClean="0">
                <a:solidFill>
                  <a:schemeClr val="bg1"/>
                </a:solidFill>
                <a:latin typeface="Arial"/>
                <a:cs typeface="Arial"/>
              </a:rPr>
              <a:t>Fixed OFS</a:t>
            </a:r>
          </a:p>
          <a:p>
            <a:r>
              <a:rPr lang="en-US" altLang="ja-JP" sz="1800" dirty="0" smtClean="0">
                <a:solidFill>
                  <a:schemeClr val="bg1"/>
                </a:solidFill>
                <a:latin typeface="Arial"/>
                <a:cs typeface="Arial"/>
              </a:rPr>
              <a:t>(OFS1)</a:t>
            </a:r>
            <a:endParaRPr kumimoji="1" lang="ja-JP" altLang="en-US" sz="1800" dirty="0">
              <a:solidFill>
                <a:schemeClr val="bg1"/>
              </a:solidFill>
              <a:latin typeface="Arial"/>
              <a:cs typeface="Arial"/>
            </a:endParaRPr>
          </a:p>
        </p:txBody>
      </p:sp>
      <p:sp>
        <p:nvSpPr>
          <p:cNvPr id="18" name="テキスト ボックス 17"/>
          <p:cNvSpPr txBox="1"/>
          <p:nvPr/>
        </p:nvSpPr>
        <p:spPr>
          <a:xfrm>
            <a:off x="483868" y="3857694"/>
            <a:ext cx="1393945" cy="553998"/>
          </a:xfrm>
          <a:prstGeom prst="rect">
            <a:avLst/>
          </a:prstGeom>
          <a:solidFill>
            <a:schemeClr val="tx1"/>
          </a:solidFill>
        </p:spPr>
        <p:txBody>
          <a:bodyPr wrap="square" lIns="0" tIns="0" rIns="0" bIns="0" rtlCol="0">
            <a:spAutoFit/>
          </a:bodyPr>
          <a:lstStyle/>
          <a:p>
            <a:r>
              <a:rPr kumimoji="1" lang="en-US" altLang="ja-JP" sz="1800" dirty="0" smtClean="0">
                <a:solidFill>
                  <a:schemeClr val="bg1"/>
                </a:solidFill>
                <a:latin typeface="Arial"/>
                <a:cs typeface="Arial"/>
              </a:rPr>
              <a:t>Tunable OFS</a:t>
            </a:r>
          </a:p>
          <a:p>
            <a:r>
              <a:rPr lang="en-US" altLang="ja-JP" sz="1800" dirty="0" smtClean="0">
                <a:solidFill>
                  <a:schemeClr val="bg1"/>
                </a:solidFill>
                <a:latin typeface="Arial"/>
                <a:cs typeface="Arial"/>
              </a:rPr>
              <a:t>(OFS2)</a:t>
            </a:r>
            <a:endParaRPr kumimoji="1" lang="ja-JP" altLang="en-US" sz="1800" dirty="0">
              <a:solidFill>
                <a:schemeClr val="bg1"/>
              </a:solidFill>
              <a:latin typeface="Arial"/>
              <a:cs typeface="Arial"/>
            </a:endParaRPr>
          </a:p>
        </p:txBody>
      </p:sp>
      <p:sp>
        <p:nvSpPr>
          <p:cNvPr id="19" name="Rectangle 21"/>
          <p:cNvSpPr>
            <a:spLocks noChangeArrowheads="1"/>
          </p:cNvSpPr>
          <p:nvPr/>
        </p:nvSpPr>
        <p:spPr bwMode="auto">
          <a:xfrm>
            <a:off x="5613650" y="1365068"/>
            <a:ext cx="4132276" cy="400110"/>
          </a:xfrm>
          <a:prstGeom prst="rect">
            <a:avLst/>
          </a:prstGeom>
          <a:noFill/>
          <a:ln w="9525">
            <a:noFill/>
            <a:miter lim="800000"/>
            <a:headEnd/>
            <a:tailEnd/>
          </a:ln>
        </p:spPr>
        <p:txBody>
          <a:bodyPr wrap="square">
            <a:prstTxWarp prst="textNoShape">
              <a:avLst/>
            </a:prstTxWarp>
            <a:spAutoFit/>
          </a:bodyPr>
          <a:lstStyle/>
          <a:p>
            <a:pPr algn="r"/>
            <a:r>
              <a:rPr lang="en-US" altLang="ja-JP" sz="2000" i="1" dirty="0">
                <a:solidFill>
                  <a:srgbClr val="800080"/>
                </a:solidFill>
              </a:rPr>
              <a:t>ref) Opt. Express </a:t>
            </a:r>
            <a:r>
              <a:rPr lang="en-US" altLang="ja-JP" sz="2000" b="1" i="1" dirty="0" smtClean="0">
                <a:solidFill>
                  <a:srgbClr val="800080"/>
                </a:solidFill>
              </a:rPr>
              <a:t>19</a:t>
            </a:r>
            <a:r>
              <a:rPr lang="en-US" altLang="ja-JP" sz="2000" i="1" dirty="0" smtClean="0">
                <a:solidFill>
                  <a:srgbClr val="800080"/>
                </a:solidFill>
              </a:rPr>
              <a:t>, 4428 (2011)</a:t>
            </a:r>
            <a:endParaRPr lang="en-US" altLang="ja-JP" sz="2000" i="1" dirty="0">
              <a:solidFill>
                <a:srgbClr val="800080"/>
              </a:solidFill>
            </a:endParaRPr>
          </a:p>
        </p:txBody>
      </p:sp>
      <p:cxnSp>
        <p:nvCxnSpPr>
          <p:cNvPr id="8" name="直線矢印コネクタ 7"/>
          <p:cNvCxnSpPr/>
          <p:nvPr/>
        </p:nvCxnSpPr>
        <p:spPr bwMode="auto">
          <a:xfrm>
            <a:off x="2379788" y="3713805"/>
            <a:ext cx="2443818" cy="0"/>
          </a:xfrm>
          <a:prstGeom prst="straightConnector1">
            <a:avLst/>
          </a:prstGeom>
          <a:solidFill>
            <a:schemeClr val="accent1"/>
          </a:solidFill>
          <a:ln w="38100" cap="flat" cmpd="sng" algn="ctr">
            <a:solidFill>
              <a:srgbClr val="2F8B20"/>
            </a:solidFill>
            <a:prstDash val="solid"/>
            <a:round/>
            <a:headEnd type="arrow"/>
            <a:tailEnd type="arrow"/>
          </a:ln>
          <a:effectLst/>
        </p:spPr>
      </p:cxnSp>
      <p:sp>
        <p:nvSpPr>
          <p:cNvPr id="20" name="テキスト ボックス 19"/>
          <p:cNvSpPr txBox="1"/>
          <p:nvPr/>
        </p:nvSpPr>
        <p:spPr>
          <a:xfrm>
            <a:off x="2762605" y="3500367"/>
            <a:ext cx="1596060" cy="400110"/>
          </a:xfrm>
          <a:prstGeom prst="rect">
            <a:avLst/>
          </a:prstGeom>
          <a:solidFill>
            <a:srgbClr val="2F8B20"/>
          </a:solidFill>
        </p:spPr>
        <p:txBody>
          <a:bodyPr wrap="none" rtlCol="0">
            <a:spAutoFit/>
          </a:bodyPr>
          <a:lstStyle/>
          <a:p>
            <a:r>
              <a:rPr kumimoji="1" lang="en-US" altLang="ja-JP" sz="2000" dirty="0" err="1" smtClean="0">
                <a:solidFill>
                  <a:srgbClr val="FFFFFF"/>
                </a:solidFill>
                <a:latin typeface="Arial"/>
                <a:cs typeface="Arial"/>
              </a:rPr>
              <a:t>Photomixing</a:t>
            </a:r>
            <a:endParaRPr kumimoji="1" lang="ja-JP" altLang="en-US" sz="2000" dirty="0">
              <a:solidFill>
                <a:srgbClr val="FFFFFF"/>
              </a:solidFill>
              <a:latin typeface="Arial"/>
              <a:cs typeface="Arial"/>
            </a:endParaRPr>
          </a:p>
        </p:txBody>
      </p:sp>
      <p:cxnSp>
        <p:nvCxnSpPr>
          <p:cNvPr id="10" name="直線コネクタ 9"/>
          <p:cNvCxnSpPr/>
          <p:nvPr/>
        </p:nvCxnSpPr>
        <p:spPr bwMode="auto">
          <a:xfrm>
            <a:off x="2379788" y="3500375"/>
            <a:ext cx="0" cy="501575"/>
          </a:xfrm>
          <a:prstGeom prst="line">
            <a:avLst/>
          </a:prstGeom>
          <a:solidFill>
            <a:schemeClr val="accent1"/>
          </a:solidFill>
          <a:ln w="38100" cap="flat" cmpd="sng" algn="ctr">
            <a:solidFill>
              <a:srgbClr val="3366FF"/>
            </a:solidFill>
            <a:prstDash val="sysDash"/>
            <a:round/>
            <a:headEnd type="none" w="med" len="med"/>
            <a:tailEnd type="none" w="med" len="med"/>
          </a:ln>
          <a:effectLst/>
        </p:spPr>
      </p:cxnSp>
    </p:spTree>
    <p:extLst>
      <p:ext uri="{BB962C8B-B14F-4D97-AF65-F5344CB8AC3E}">
        <p14:creationId xmlns:p14="http://schemas.microsoft.com/office/powerpoint/2010/main" val="4208156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3992"/>
                                        </p:tgtEl>
                                        <p:attrNameLst>
                                          <p:attrName>style.visibility</p:attrName>
                                        </p:attrNameLst>
                                      </p:cBhvr>
                                      <p:to>
                                        <p:strVal val="visible"/>
                                      </p:to>
                                    </p:set>
                                    <p:animEffect transition="in" filter="wipe(left)">
                                      <p:cBhvr>
                                        <p:cTn id="12" dur="500"/>
                                        <p:tgtEl>
                                          <p:spTgt spid="553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27986"/>
            <a:ext cx="9906000" cy="520451"/>
          </a:xfrm>
          <a:solidFill>
            <a:schemeClr val="bg1"/>
          </a:solidFill>
        </p:spPr>
        <p:txBody>
          <a:bodyPr/>
          <a:lstStyle/>
          <a:p>
            <a:r>
              <a:rPr lang="en-US" altLang="ja-JP" sz="4000" spc="-150" dirty="0" smtClean="0">
                <a:latin typeface="Arial"/>
                <a:ea typeface="HGS創英角ｺﾞｼｯｸUB" panose="020B0900000000000000" pitchFamily="50" charset="-128"/>
                <a:cs typeface="Arial"/>
              </a:rPr>
              <a:t>Gas-phase spectroscopy of CH</a:t>
            </a:r>
            <a:r>
              <a:rPr lang="en-US" altLang="ja-JP" sz="4000" spc="-150" baseline="-25000" dirty="0" smtClean="0">
                <a:latin typeface="Arial"/>
                <a:ea typeface="HGS創英角ｺﾞｼｯｸUB" panose="020B0900000000000000" pitchFamily="50" charset="-128"/>
                <a:cs typeface="Arial"/>
              </a:rPr>
              <a:t>3</a:t>
            </a:r>
            <a:r>
              <a:rPr lang="en-US" altLang="ja-JP" sz="4000" spc="-150" dirty="0" smtClean="0">
                <a:latin typeface="Arial"/>
                <a:ea typeface="HGS創英角ｺﾞｼｯｸUB" panose="020B0900000000000000" pitchFamily="50" charset="-128"/>
                <a:cs typeface="Arial"/>
              </a:rPr>
              <a:t>CN at 20 Pa</a:t>
            </a:r>
            <a:endParaRPr kumimoji="1" lang="ja-JP" altLang="en-US" sz="4000" spc="-150" dirty="0">
              <a:latin typeface="Arial"/>
              <a:ea typeface="HGS創英角ｺﾞｼｯｸUB" panose="020B0900000000000000" pitchFamily="50" charset="-128"/>
              <a:cs typeface="Arial"/>
            </a:endParaRPr>
          </a:p>
        </p:txBody>
      </p:sp>
      <p:sp>
        <p:nvSpPr>
          <p:cNvPr id="10" name="テキスト ボックス 9"/>
          <p:cNvSpPr txBox="1"/>
          <p:nvPr/>
        </p:nvSpPr>
        <p:spPr>
          <a:xfrm>
            <a:off x="244324" y="1093821"/>
            <a:ext cx="9300543" cy="584776"/>
          </a:xfrm>
          <a:prstGeom prst="rect">
            <a:avLst/>
          </a:prstGeom>
          <a:solidFill>
            <a:srgbClr val="000090"/>
          </a:solidFill>
        </p:spPr>
        <p:txBody>
          <a:bodyPr wrap="none" rtlCol="0">
            <a:spAutoFit/>
          </a:bodyPr>
          <a:lstStyle/>
          <a:p>
            <a:r>
              <a:rPr kumimoji="1" lang="en-US" altLang="ja-JP" sz="3200" dirty="0" smtClean="0">
                <a:solidFill>
                  <a:srgbClr val="FFFF00"/>
                </a:solidFill>
                <a:latin typeface="Arial"/>
                <a:cs typeface="Arial"/>
              </a:rPr>
              <a:t>Wide tuning from 0.6 to 0.72 THz at step of 5 MHz </a:t>
            </a:r>
            <a:endParaRPr kumimoji="1" lang="ja-JP" altLang="en-US" sz="3200" dirty="0">
              <a:solidFill>
                <a:srgbClr val="FFFF00"/>
              </a:solidFill>
              <a:latin typeface="Arial"/>
              <a:cs typeface="Arial"/>
            </a:endParaRPr>
          </a:p>
        </p:txBody>
      </p:sp>
      <p:sp>
        <p:nvSpPr>
          <p:cNvPr id="3" name="テキスト ボックス 2"/>
          <p:cNvSpPr txBox="1"/>
          <p:nvPr/>
        </p:nvSpPr>
        <p:spPr>
          <a:xfrm>
            <a:off x="555711" y="6347495"/>
            <a:ext cx="8987030" cy="523220"/>
          </a:xfrm>
          <a:prstGeom prst="rect">
            <a:avLst/>
          </a:prstGeom>
          <a:noFill/>
        </p:spPr>
        <p:txBody>
          <a:bodyPr wrap="none" rtlCol="0">
            <a:spAutoFit/>
          </a:bodyPr>
          <a:lstStyle/>
          <a:p>
            <a:r>
              <a:rPr lang="en-US" altLang="ja-JP" sz="2800" dirty="0" smtClean="0">
                <a:solidFill>
                  <a:srgbClr val="0000FF"/>
                </a:solidFill>
                <a:latin typeface="Arial"/>
                <a:cs typeface="Arial"/>
              </a:rPr>
              <a:t>7 manifolds of rotation transitions appeared at every 2B</a:t>
            </a:r>
            <a:endParaRPr kumimoji="1" lang="ja-JP" altLang="en-US" sz="2800" dirty="0">
              <a:solidFill>
                <a:srgbClr val="0000FF"/>
              </a:solidFill>
              <a:latin typeface="Arial"/>
              <a:cs typeface="Arial"/>
            </a:endParaRPr>
          </a:p>
        </p:txBody>
      </p:sp>
      <p:grpSp>
        <p:nvGrpSpPr>
          <p:cNvPr id="17" name="図形グループ 16"/>
          <p:cNvGrpSpPr/>
          <p:nvPr/>
        </p:nvGrpSpPr>
        <p:grpSpPr>
          <a:xfrm>
            <a:off x="3249775" y="1734720"/>
            <a:ext cx="6754053" cy="4437025"/>
            <a:chOff x="1901081" y="1171038"/>
            <a:chExt cx="8102748" cy="5323041"/>
          </a:xfrm>
        </p:grpSpPr>
        <p:pic>
          <p:nvPicPr>
            <p:cNvPr id="11" name="図 10" descr="CH3CN120GHz@20140313.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081" y="1553022"/>
              <a:ext cx="7941421" cy="4941057"/>
            </a:xfrm>
            <a:prstGeom prst="rect">
              <a:avLst/>
            </a:prstGeom>
          </p:spPr>
        </p:pic>
        <p:sp>
          <p:nvSpPr>
            <p:cNvPr id="4" name="テキスト ボックス 3"/>
            <p:cNvSpPr txBox="1"/>
            <p:nvPr/>
          </p:nvSpPr>
          <p:spPr>
            <a:xfrm>
              <a:off x="3375241"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J=32</a:t>
              </a:r>
              <a:endParaRPr kumimoji="1" lang="ja-JP" altLang="en-US" i="1" dirty="0">
                <a:solidFill>
                  <a:srgbClr val="800080"/>
                </a:solidFill>
                <a:latin typeface="Arial"/>
                <a:cs typeface="Arial"/>
              </a:endParaRPr>
            </a:p>
          </p:txBody>
        </p:sp>
        <p:sp>
          <p:nvSpPr>
            <p:cNvPr id="8" name="テキスト ボックス 7"/>
            <p:cNvSpPr txBox="1"/>
            <p:nvPr/>
          </p:nvSpPr>
          <p:spPr>
            <a:xfrm>
              <a:off x="4358058"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J=33</a:t>
              </a:r>
              <a:endParaRPr kumimoji="1" lang="ja-JP" altLang="en-US" i="1" dirty="0">
                <a:solidFill>
                  <a:srgbClr val="800080"/>
                </a:solidFill>
                <a:latin typeface="Arial"/>
                <a:cs typeface="Arial"/>
              </a:endParaRPr>
            </a:p>
          </p:txBody>
        </p:sp>
        <p:sp>
          <p:nvSpPr>
            <p:cNvPr id="9" name="テキスト ボックス 8"/>
            <p:cNvSpPr txBox="1"/>
            <p:nvPr/>
          </p:nvSpPr>
          <p:spPr>
            <a:xfrm>
              <a:off x="5357159"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J=34</a:t>
              </a:r>
              <a:endParaRPr kumimoji="1" lang="ja-JP" altLang="en-US" i="1" dirty="0">
                <a:solidFill>
                  <a:srgbClr val="800080"/>
                </a:solidFill>
                <a:latin typeface="Arial"/>
                <a:cs typeface="Arial"/>
              </a:endParaRPr>
            </a:p>
          </p:txBody>
        </p:sp>
        <p:sp>
          <p:nvSpPr>
            <p:cNvPr id="12" name="テキスト ボックス 11"/>
            <p:cNvSpPr txBox="1"/>
            <p:nvPr/>
          </p:nvSpPr>
          <p:spPr>
            <a:xfrm>
              <a:off x="6323697"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J=35</a:t>
              </a:r>
              <a:endParaRPr kumimoji="1" lang="ja-JP" altLang="en-US" i="1" dirty="0">
                <a:solidFill>
                  <a:srgbClr val="800080"/>
                </a:solidFill>
                <a:latin typeface="Arial"/>
                <a:cs typeface="Arial"/>
              </a:endParaRPr>
            </a:p>
          </p:txBody>
        </p:sp>
        <p:sp>
          <p:nvSpPr>
            <p:cNvPr id="13" name="テキスト ボックス 12"/>
            <p:cNvSpPr txBox="1"/>
            <p:nvPr/>
          </p:nvSpPr>
          <p:spPr>
            <a:xfrm>
              <a:off x="7290233"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J=36</a:t>
              </a:r>
              <a:endParaRPr kumimoji="1" lang="ja-JP" altLang="en-US" i="1" dirty="0">
                <a:solidFill>
                  <a:srgbClr val="800080"/>
                </a:solidFill>
                <a:latin typeface="Arial"/>
                <a:cs typeface="Arial"/>
              </a:endParaRPr>
            </a:p>
          </p:txBody>
        </p:sp>
        <p:sp>
          <p:nvSpPr>
            <p:cNvPr id="14" name="テキスト ボックス 13"/>
            <p:cNvSpPr txBox="1"/>
            <p:nvPr/>
          </p:nvSpPr>
          <p:spPr>
            <a:xfrm>
              <a:off x="8267194"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J=37</a:t>
              </a:r>
              <a:endParaRPr kumimoji="1" lang="ja-JP" altLang="en-US" i="1" dirty="0">
                <a:solidFill>
                  <a:srgbClr val="800080"/>
                </a:solidFill>
                <a:latin typeface="Arial"/>
                <a:cs typeface="Arial"/>
              </a:endParaRPr>
            </a:p>
          </p:txBody>
        </p:sp>
        <p:sp>
          <p:nvSpPr>
            <p:cNvPr id="15" name="テキスト ボックス 14"/>
            <p:cNvSpPr txBox="1"/>
            <p:nvPr/>
          </p:nvSpPr>
          <p:spPr>
            <a:xfrm>
              <a:off x="9250011" y="5148853"/>
              <a:ext cx="753818" cy="369332"/>
            </a:xfrm>
            <a:prstGeom prst="rect">
              <a:avLst/>
            </a:prstGeom>
            <a:noFill/>
          </p:spPr>
          <p:txBody>
            <a:bodyPr wrap="none" rtlCol="0">
              <a:spAutoFit/>
            </a:bodyPr>
            <a:lstStyle/>
            <a:p>
              <a:r>
                <a:rPr kumimoji="1" lang="en-US" altLang="ja-JP" i="1" dirty="0" smtClean="0">
                  <a:solidFill>
                    <a:srgbClr val="800080"/>
                  </a:solidFill>
                  <a:latin typeface="Arial"/>
                  <a:cs typeface="Arial"/>
                </a:rPr>
                <a:t>J=38</a:t>
              </a:r>
              <a:endParaRPr kumimoji="1" lang="ja-JP" altLang="en-US" i="1" dirty="0">
                <a:solidFill>
                  <a:srgbClr val="800080"/>
                </a:solidFill>
                <a:latin typeface="Arial"/>
                <a:cs typeface="Arial"/>
              </a:endParaRPr>
            </a:p>
          </p:txBody>
        </p:sp>
        <p:cxnSp>
          <p:nvCxnSpPr>
            <p:cNvPr id="6" name="直線矢印コネクタ 5"/>
            <p:cNvCxnSpPr/>
            <p:nvPr/>
          </p:nvCxnSpPr>
          <p:spPr bwMode="auto">
            <a:xfrm>
              <a:off x="3072776" y="1644292"/>
              <a:ext cx="6415392" cy="0"/>
            </a:xfrm>
            <a:prstGeom prst="straightConnector1">
              <a:avLst/>
            </a:prstGeom>
            <a:solidFill>
              <a:schemeClr val="accent1"/>
            </a:solidFill>
            <a:ln w="76200" cap="flat" cmpd="sng" algn="ctr">
              <a:solidFill>
                <a:schemeClr val="tx1"/>
              </a:solidFill>
              <a:prstDash val="solid"/>
              <a:round/>
              <a:headEnd type="arrow"/>
              <a:tailEnd type="arrow"/>
            </a:ln>
            <a:effectLst/>
          </p:spPr>
        </p:cxnSp>
        <p:sp>
          <p:nvSpPr>
            <p:cNvPr id="16" name="テキスト ボックス 15"/>
            <p:cNvSpPr txBox="1"/>
            <p:nvPr/>
          </p:nvSpPr>
          <p:spPr>
            <a:xfrm>
              <a:off x="5174915" y="1171038"/>
              <a:ext cx="1961467" cy="627700"/>
            </a:xfrm>
            <a:prstGeom prst="rect">
              <a:avLst/>
            </a:prstGeom>
            <a:solidFill>
              <a:srgbClr val="FFFFFF"/>
            </a:solidFill>
          </p:spPr>
          <p:txBody>
            <a:bodyPr wrap="none" rtlCol="0">
              <a:spAutoFit/>
            </a:bodyPr>
            <a:lstStyle/>
            <a:p>
              <a:r>
                <a:rPr kumimoji="1" lang="en-US" altLang="ja-JP" sz="2800" dirty="0" smtClean="0">
                  <a:latin typeface="Arial"/>
                  <a:cs typeface="Arial"/>
                </a:rPr>
                <a:t>0.12 THz</a:t>
              </a:r>
              <a:endParaRPr kumimoji="1" lang="ja-JP" altLang="en-US" sz="2800" dirty="0">
                <a:latin typeface="Arial"/>
                <a:cs typeface="Arial"/>
              </a:endParaRPr>
            </a:p>
          </p:txBody>
        </p:sp>
        <p:cxnSp>
          <p:nvCxnSpPr>
            <p:cNvPr id="18" name="直線矢印コネクタ 17"/>
            <p:cNvCxnSpPr/>
            <p:nvPr/>
          </p:nvCxnSpPr>
          <p:spPr bwMode="auto">
            <a:xfrm>
              <a:off x="3447281" y="4525873"/>
              <a:ext cx="960681" cy="0"/>
            </a:xfrm>
            <a:prstGeom prst="straightConnector1">
              <a:avLst/>
            </a:prstGeom>
            <a:solidFill>
              <a:schemeClr val="accent1"/>
            </a:solidFill>
            <a:ln w="76200" cap="flat" cmpd="sng" algn="ctr">
              <a:solidFill>
                <a:srgbClr val="2F8B20"/>
              </a:solidFill>
              <a:prstDash val="solid"/>
              <a:round/>
              <a:headEnd type="triangle"/>
              <a:tailEnd type="triangle"/>
            </a:ln>
            <a:effectLst/>
          </p:spPr>
        </p:cxnSp>
        <p:sp>
          <p:nvSpPr>
            <p:cNvPr id="19" name="テキスト ボックス 18"/>
            <p:cNvSpPr txBox="1"/>
            <p:nvPr/>
          </p:nvSpPr>
          <p:spPr>
            <a:xfrm>
              <a:off x="3514009" y="3304864"/>
              <a:ext cx="646331" cy="923330"/>
            </a:xfrm>
            <a:prstGeom prst="rect">
              <a:avLst/>
            </a:prstGeom>
            <a:noFill/>
          </p:spPr>
          <p:txBody>
            <a:bodyPr wrap="none" rtlCol="0">
              <a:spAutoFit/>
            </a:bodyPr>
            <a:lstStyle/>
            <a:p>
              <a:r>
                <a:rPr kumimoji="1" lang="en-US" altLang="ja-JP" dirty="0" smtClean="0">
                  <a:solidFill>
                    <a:srgbClr val="2F8B20"/>
                  </a:solidFill>
                  <a:latin typeface="Arial"/>
                  <a:cs typeface="Arial"/>
                </a:rPr>
                <a:t>2B=</a:t>
              </a:r>
            </a:p>
            <a:p>
              <a:r>
                <a:rPr lang="en-US" altLang="ja-JP" dirty="0" smtClean="0">
                  <a:solidFill>
                    <a:srgbClr val="2F8B20"/>
                  </a:solidFill>
                  <a:latin typeface="Arial"/>
                  <a:cs typeface="Arial"/>
                </a:rPr>
                <a:t>18.4</a:t>
              </a:r>
            </a:p>
            <a:p>
              <a:r>
                <a:rPr lang="en-US" altLang="ja-JP" dirty="0" smtClean="0">
                  <a:solidFill>
                    <a:srgbClr val="2F8B20"/>
                  </a:solidFill>
                  <a:latin typeface="Arial"/>
                  <a:cs typeface="Arial"/>
                </a:rPr>
                <a:t>GHz</a:t>
              </a:r>
              <a:endParaRPr kumimoji="1" lang="ja-JP" altLang="en-US" dirty="0">
                <a:solidFill>
                  <a:srgbClr val="2F8B20"/>
                </a:solidFill>
                <a:latin typeface="Arial"/>
                <a:cs typeface="Arial"/>
              </a:endParaRPr>
            </a:p>
          </p:txBody>
        </p:sp>
      </p:grpSp>
      <p:pic>
        <p:nvPicPr>
          <p:cNvPr id="20" name="図 19"/>
          <p:cNvPicPr>
            <a:picLocks noChangeAspect="1"/>
          </p:cNvPicPr>
          <p:nvPr/>
        </p:nvPicPr>
        <p:blipFill>
          <a:blip r:embed="rId3"/>
          <a:stretch>
            <a:fillRect/>
          </a:stretch>
        </p:blipFill>
        <p:spPr>
          <a:xfrm>
            <a:off x="0" y="2909257"/>
            <a:ext cx="3285320" cy="2961956"/>
          </a:xfrm>
          <a:prstGeom prst="rect">
            <a:avLst/>
          </a:prstGeom>
        </p:spPr>
      </p:pic>
      <p:sp>
        <p:nvSpPr>
          <p:cNvPr id="21" name="テキスト ボックス 20"/>
          <p:cNvSpPr txBox="1"/>
          <p:nvPr/>
        </p:nvSpPr>
        <p:spPr>
          <a:xfrm>
            <a:off x="684836" y="2129201"/>
            <a:ext cx="1982081" cy="830997"/>
          </a:xfrm>
          <a:prstGeom prst="rect">
            <a:avLst/>
          </a:prstGeom>
          <a:solidFill>
            <a:schemeClr val="tx1"/>
          </a:solidFill>
        </p:spPr>
        <p:txBody>
          <a:bodyPr wrap="none" rtlCol="0">
            <a:spAutoFit/>
          </a:bodyPr>
          <a:lstStyle/>
          <a:p>
            <a:pPr algn="ctr"/>
            <a:r>
              <a:rPr kumimoji="1" lang="ja-JP" altLang="en-US" sz="2400" dirty="0" smtClean="0">
                <a:solidFill>
                  <a:schemeClr val="bg1"/>
                </a:solidFill>
                <a:latin typeface="ヒラギノ丸ゴ ProN W4"/>
                <a:ea typeface="ヒラギノ丸ゴ ProN W4"/>
                <a:cs typeface="ヒラギノ丸ゴ ProN W4"/>
              </a:rPr>
              <a:t>スペクトル</a:t>
            </a:r>
            <a:endParaRPr kumimoji="1" lang="en-US" altLang="ja-JP" sz="2400" dirty="0" smtClean="0">
              <a:solidFill>
                <a:schemeClr val="bg1"/>
              </a:solidFill>
              <a:latin typeface="ヒラギノ丸ゴ ProN W4"/>
              <a:ea typeface="ヒラギノ丸ゴ ProN W4"/>
              <a:cs typeface="ヒラギノ丸ゴ ProN W4"/>
            </a:endParaRPr>
          </a:p>
          <a:p>
            <a:pPr algn="ctr"/>
            <a:r>
              <a:rPr lang="ja-JP" altLang="en-US" sz="2400" dirty="0" smtClean="0">
                <a:solidFill>
                  <a:schemeClr val="bg1"/>
                </a:solidFill>
                <a:latin typeface="ヒラギノ丸ゴ ProN W4"/>
                <a:ea typeface="ヒラギノ丸ゴ ProN W4"/>
                <a:cs typeface="ヒラギノ丸ゴ ProN W4"/>
              </a:rPr>
              <a:t>データベース</a:t>
            </a:r>
            <a:endParaRPr kumimoji="1" lang="ja-JP" altLang="en-US" sz="2400" dirty="0">
              <a:solidFill>
                <a:schemeClr val="bg1"/>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50814120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図形グループ 20"/>
          <p:cNvGrpSpPr/>
          <p:nvPr/>
        </p:nvGrpSpPr>
        <p:grpSpPr>
          <a:xfrm>
            <a:off x="3190631" y="1569335"/>
            <a:ext cx="6818618" cy="5288669"/>
            <a:chOff x="1602794" y="1303725"/>
            <a:chExt cx="7173591" cy="5563994"/>
          </a:xfrm>
        </p:grpSpPr>
        <p:pic>
          <p:nvPicPr>
            <p:cNvPr id="20" name="図 19" descr="CH3CN200MHzフィッティン.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794" y="1303725"/>
              <a:ext cx="7173591" cy="5563994"/>
            </a:xfrm>
            <a:prstGeom prst="rect">
              <a:avLst/>
            </a:prstGeom>
          </p:spPr>
        </p:pic>
        <p:sp>
          <p:nvSpPr>
            <p:cNvPr id="7" name="正方形/長方形 6"/>
            <p:cNvSpPr/>
            <p:nvPr/>
          </p:nvSpPr>
          <p:spPr bwMode="auto">
            <a:xfrm>
              <a:off x="2654082" y="1969894"/>
              <a:ext cx="5633823" cy="421655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grpSp>
      <p:sp>
        <p:nvSpPr>
          <p:cNvPr id="2" name="タイトル 1"/>
          <p:cNvSpPr>
            <a:spLocks noGrp="1"/>
          </p:cNvSpPr>
          <p:nvPr>
            <p:ph type="title"/>
          </p:nvPr>
        </p:nvSpPr>
        <p:spPr>
          <a:xfrm>
            <a:off x="0" y="0"/>
            <a:ext cx="9906000" cy="520451"/>
          </a:xfrm>
          <a:solidFill>
            <a:schemeClr val="bg1"/>
          </a:solidFill>
        </p:spPr>
        <p:txBody>
          <a:bodyPr/>
          <a:lstStyle/>
          <a:p>
            <a:r>
              <a:rPr lang="en-US" altLang="ja-JP" sz="4000" spc="-150" dirty="0" smtClean="0">
                <a:latin typeface="Arial"/>
                <a:ea typeface="HGS創英角ｺﾞｼｯｸUB" panose="020B0900000000000000" pitchFamily="50" charset="-128"/>
                <a:cs typeface="Arial"/>
              </a:rPr>
              <a:t>Gas-phase spectroscopy of CH</a:t>
            </a:r>
            <a:r>
              <a:rPr lang="en-US" altLang="ja-JP" sz="4000" spc="-150" baseline="-25000" dirty="0" smtClean="0">
                <a:latin typeface="Arial"/>
                <a:ea typeface="HGS創英角ｺﾞｼｯｸUB" panose="020B0900000000000000" pitchFamily="50" charset="-128"/>
                <a:cs typeface="Arial"/>
              </a:rPr>
              <a:t>3</a:t>
            </a:r>
            <a:r>
              <a:rPr lang="en-US" altLang="ja-JP" sz="4000" spc="-150" dirty="0" smtClean="0">
                <a:latin typeface="Arial"/>
                <a:ea typeface="HGS創英角ｺﾞｼｯｸUB" panose="020B0900000000000000" pitchFamily="50" charset="-128"/>
                <a:cs typeface="Arial"/>
              </a:rPr>
              <a:t>CN at 20 Pa</a:t>
            </a:r>
            <a:endParaRPr kumimoji="1" lang="ja-JP" altLang="en-US" sz="4000" spc="-150" dirty="0">
              <a:latin typeface="Arial"/>
              <a:ea typeface="HGS創英角ｺﾞｼｯｸUB" panose="020B0900000000000000" pitchFamily="50" charset="-128"/>
              <a:cs typeface="Arial"/>
            </a:endParaRPr>
          </a:p>
        </p:txBody>
      </p:sp>
      <p:sp>
        <p:nvSpPr>
          <p:cNvPr id="10" name="テキスト ボックス 9"/>
          <p:cNvSpPr txBox="1"/>
          <p:nvPr/>
        </p:nvSpPr>
        <p:spPr>
          <a:xfrm>
            <a:off x="130413" y="665835"/>
            <a:ext cx="9756597" cy="584776"/>
          </a:xfrm>
          <a:prstGeom prst="rect">
            <a:avLst/>
          </a:prstGeom>
          <a:solidFill>
            <a:srgbClr val="000090"/>
          </a:solidFill>
        </p:spPr>
        <p:txBody>
          <a:bodyPr wrap="none" rtlCol="0">
            <a:spAutoFit/>
          </a:bodyPr>
          <a:lstStyle/>
          <a:p>
            <a:r>
              <a:rPr kumimoji="1" lang="en-US" altLang="ja-JP" sz="3200" spc="-150" dirty="0" smtClean="0">
                <a:solidFill>
                  <a:srgbClr val="FFFF00"/>
                </a:solidFill>
                <a:latin typeface="Arial"/>
                <a:cs typeface="Arial"/>
              </a:rPr>
              <a:t>Fine tuning from 0.62475 to 0.62495 THz at step of 30 kHz </a:t>
            </a:r>
            <a:endParaRPr kumimoji="1" lang="ja-JP" altLang="en-US" sz="3200" spc="-150" dirty="0">
              <a:solidFill>
                <a:srgbClr val="FFFF00"/>
              </a:solidFill>
              <a:latin typeface="Arial"/>
              <a:cs typeface="Arial"/>
            </a:endParaRPr>
          </a:p>
        </p:txBody>
      </p:sp>
      <p:cxnSp>
        <p:nvCxnSpPr>
          <p:cNvPr id="8" name="直線矢印コネクタ 7"/>
          <p:cNvCxnSpPr/>
          <p:nvPr/>
        </p:nvCxnSpPr>
        <p:spPr bwMode="auto">
          <a:xfrm flipV="1">
            <a:off x="4190180" y="1494980"/>
            <a:ext cx="5485098" cy="4641"/>
          </a:xfrm>
          <a:prstGeom prst="straightConnector1">
            <a:avLst/>
          </a:prstGeom>
          <a:solidFill>
            <a:schemeClr val="accent1"/>
          </a:solidFill>
          <a:ln w="76200" cap="flat" cmpd="sng" algn="ctr">
            <a:solidFill>
              <a:schemeClr val="tx1"/>
            </a:solidFill>
            <a:prstDash val="solid"/>
            <a:round/>
            <a:headEnd type="arrow"/>
            <a:tailEnd type="arrow"/>
          </a:ln>
          <a:effectLst/>
        </p:spPr>
      </p:cxnSp>
      <p:sp>
        <p:nvSpPr>
          <p:cNvPr id="9" name="テキスト ボックス 8"/>
          <p:cNvSpPr txBox="1"/>
          <p:nvPr/>
        </p:nvSpPr>
        <p:spPr>
          <a:xfrm>
            <a:off x="7730248" y="1269441"/>
            <a:ext cx="1449089" cy="461665"/>
          </a:xfrm>
          <a:prstGeom prst="rect">
            <a:avLst/>
          </a:prstGeom>
          <a:solidFill>
            <a:srgbClr val="FFFFFF"/>
          </a:solidFill>
        </p:spPr>
        <p:txBody>
          <a:bodyPr wrap="square" rtlCol="0">
            <a:spAutoFit/>
          </a:bodyPr>
          <a:lstStyle/>
          <a:p>
            <a:r>
              <a:rPr kumimoji="1" lang="en-US" altLang="ja-JP" sz="2400" dirty="0" smtClean="0">
                <a:latin typeface="Arial"/>
                <a:cs typeface="Arial"/>
              </a:rPr>
              <a:t>200 MHz</a:t>
            </a:r>
            <a:endParaRPr kumimoji="1" lang="ja-JP" altLang="en-US" sz="2400" dirty="0">
              <a:latin typeface="Arial"/>
              <a:cs typeface="Arial"/>
            </a:endParaRPr>
          </a:p>
        </p:txBody>
      </p:sp>
      <p:pic>
        <p:nvPicPr>
          <p:cNvPr id="11" name="図 10"/>
          <p:cNvPicPr>
            <a:picLocks noChangeAspect="1"/>
          </p:cNvPicPr>
          <p:nvPr/>
        </p:nvPicPr>
        <p:blipFill>
          <a:blip r:embed="rId3"/>
          <a:stretch>
            <a:fillRect/>
          </a:stretch>
        </p:blipFill>
        <p:spPr>
          <a:xfrm>
            <a:off x="6177" y="2202540"/>
            <a:ext cx="3285320" cy="2961956"/>
          </a:xfrm>
          <a:prstGeom prst="rect">
            <a:avLst/>
          </a:prstGeom>
        </p:spPr>
      </p:pic>
      <p:sp>
        <p:nvSpPr>
          <p:cNvPr id="3" name="テキスト ボックス 2"/>
          <p:cNvSpPr txBox="1"/>
          <p:nvPr/>
        </p:nvSpPr>
        <p:spPr>
          <a:xfrm>
            <a:off x="691013" y="1371543"/>
            <a:ext cx="1982081" cy="830997"/>
          </a:xfrm>
          <a:prstGeom prst="rect">
            <a:avLst/>
          </a:prstGeom>
          <a:solidFill>
            <a:schemeClr val="tx1"/>
          </a:solidFill>
        </p:spPr>
        <p:txBody>
          <a:bodyPr wrap="none" rtlCol="0">
            <a:spAutoFit/>
          </a:bodyPr>
          <a:lstStyle/>
          <a:p>
            <a:pPr algn="ctr"/>
            <a:r>
              <a:rPr kumimoji="1" lang="ja-JP" altLang="en-US" sz="2400" dirty="0" smtClean="0">
                <a:solidFill>
                  <a:schemeClr val="bg1"/>
                </a:solidFill>
                <a:latin typeface="ヒラギノ丸ゴ ProN W4"/>
                <a:ea typeface="ヒラギノ丸ゴ ProN W4"/>
                <a:cs typeface="ヒラギノ丸ゴ ProN W4"/>
              </a:rPr>
              <a:t>スペクトル</a:t>
            </a:r>
            <a:endParaRPr kumimoji="1" lang="en-US" altLang="ja-JP" sz="2400" dirty="0" smtClean="0">
              <a:solidFill>
                <a:schemeClr val="bg1"/>
              </a:solidFill>
              <a:latin typeface="ヒラギノ丸ゴ ProN W4"/>
              <a:ea typeface="ヒラギノ丸ゴ ProN W4"/>
              <a:cs typeface="ヒラギノ丸ゴ ProN W4"/>
            </a:endParaRPr>
          </a:p>
          <a:p>
            <a:pPr algn="ctr"/>
            <a:r>
              <a:rPr lang="ja-JP" altLang="en-US" sz="2400" dirty="0" smtClean="0">
                <a:solidFill>
                  <a:schemeClr val="bg1"/>
                </a:solidFill>
                <a:latin typeface="ヒラギノ丸ゴ ProN W4"/>
                <a:ea typeface="ヒラギノ丸ゴ ProN W4"/>
                <a:cs typeface="ヒラギノ丸ゴ ProN W4"/>
              </a:rPr>
              <a:t>データベース</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366641" y="5208319"/>
            <a:ext cx="2625334" cy="1569660"/>
          </a:xfrm>
          <a:prstGeom prst="rect">
            <a:avLst/>
          </a:prstGeom>
          <a:solidFill>
            <a:srgbClr val="FFFF00"/>
          </a:solidFill>
        </p:spPr>
        <p:txBody>
          <a:bodyPr wrap="none" rtlCol="0">
            <a:spAutoFit/>
          </a:bodyPr>
          <a:lstStyle/>
          <a:p>
            <a:r>
              <a:rPr kumimoji="1" lang="ja-JP" altLang="en-US" sz="2400" dirty="0" smtClean="0">
                <a:solidFill>
                  <a:srgbClr val="FF0000"/>
                </a:solidFill>
                <a:latin typeface="ヒラギノ丸ゴ ProN W4"/>
                <a:ea typeface="ヒラギノ丸ゴ ProN W4"/>
                <a:cs typeface="ヒラギノ丸ゴ ProN W4"/>
              </a:rPr>
              <a:t>スペクトル分解能</a:t>
            </a:r>
            <a:endParaRPr kumimoji="1" lang="en-US" altLang="ja-JP" sz="2400" dirty="0" smtClean="0">
              <a:solidFill>
                <a:srgbClr val="FF0000"/>
              </a:solidFill>
              <a:latin typeface="ヒラギノ丸ゴ ProN W4"/>
              <a:ea typeface="ヒラギノ丸ゴ ProN W4"/>
              <a:cs typeface="ヒラギノ丸ゴ ProN W4"/>
            </a:endParaRPr>
          </a:p>
          <a:p>
            <a:r>
              <a:rPr kumimoji="1" lang="en-US" altLang="ja-JP" sz="2400" dirty="0" smtClean="0">
                <a:solidFill>
                  <a:srgbClr val="FF0000"/>
                </a:solidFill>
                <a:latin typeface="ヒラギノ丸ゴ ProN W4"/>
                <a:ea typeface="ヒラギノ丸ゴ ProN W4"/>
                <a:cs typeface="ヒラギノ丸ゴ ProN W4"/>
              </a:rPr>
              <a:t>	&lt;500kHz</a:t>
            </a:r>
          </a:p>
          <a:p>
            <a:r>
              <a:rPr lang="ja-JP" altLang="en-US" sz="2400" dirty="0" smtClean="0">
                <a:solidFill>
                  <a:srgbClr val="FF0000"/>
                </a:solidFill>
                <a:latin typeface="ヒラギノ丸ゴ ProN W4"/>
                <a:ea typeface="ヒラギノ丸ゴ ProN W4"/>
                <a:cs typeface="ヒラギノ丸ゴ ProN W4"/>
              </a:rPr>
              <a:t>スペクトル確度</a:t>
            </a:r>
            <a:endParaRPr lang="en-US" altLang="ja-JP" sz="2400" dirty="0" smtClean="0">
              <a:solidFill>
                <a:srgbClr val="FF0000"/>
              </a:solidFill>
              <a:latin typeface="ヒラギノ丸ゴ ProN W4"/>
              <a:ea typeface="ヒラギノ丸ゴ ProN W4"/>
              <a:cs typeface="ヒラギノ丸ゴ ProN W4"/>
            </a:endParaRPr>
          </a:p>
          <a:p>
            <a:r>
              <a:rPr lang="en-US" altLang="ja-JP" sz="2400" dirty="0" smtClean="0">
                <a:solidFill>
                  <a:srgbClr val="FF0000"/>
                </a:solidFill>
                <a:latin typeface="ヒラギノ丸ゴ ProN W4"/>
                <a:ea typeface="ヒラギノ丸ゴ ProN W4"/>
                <a:cs typeface="ヒラギノ丸ゴ ProN W4"/>
              </a:rPr>
              <a:t>	&lt;10</a:t>
            </a:r>
            <a:r>
              <a:rPr lang="en-US" altLang="ja-JP" sz="2400" baseline="30000" dirty="0" smtClean="0">
                <a:solidFill>
                  <a:srgbClr val="FF0000"/>
                </a:solidFill>
                <a:latin typeface="ヒラギノ丸ゴ ProN W4"/>
                <a:ea typeface="ヒラギノ丸ゴ ProN W4"/>
                <a:cs typeface="ヒラギノ丸ゴ ProN W4"/>
              </a:rPr>
              <a:t>7</a:t>
            </a:r>
          </a:p>
        </p:txBody>
      </p:sp>
    </p:spTree>
    <p:extLst>
      <p:ext uri="{BB962C8B-B14F-4D97-AF65-F5344CB8AC3E}">
        <p14:creationId xmlns:p14="http://schemas.microsoft.com/office/powerpoint/2010/main" val="171370451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O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8" y="2057400"/>
            <a:ext cx="48736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38" name="Picture 3" descr="OS-THz-T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2" y="1752604"/>
            <a:ext cx="46783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7204" name="Rectangle 4"/>
          <p:cNvSpPr>
            <a:spLocks noChangeArrowheads="1"/>
          </p:cNvSpPr>
          <p:nvPr/>
        </p:nvSpPr>
        <p:spPr bwMode="auto">
          <a:xfrm>
            <a:off x="407989" y="4489451"/>
            <a:ext cx="4576762" cy="193899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 rIns="46800">
            <a:spAutoFit/>
          </a:bodyPr>
          <a:lstStyle/>
          <a:p>
            <a:r>
              <a:rPr lang="ja-JP" altLang="en-US" sz="2400" b="1" dirty="0">
                <a:solidFill>
                  <a:srgbClr val="FFFF00"/>
                </a:solidFill>
                <a:latin typeface="ヒラギノ丸ゴ Pro W4" charset="0"/>
                <a:ea typeface="ヒラギノ丸ゴ Pro W4" charset="0"/>
                <a:cs typeface="ヒラギノ丸ゴ Pro W4" charset="0"/>
              </a:rPr>
              <a:t>・機械式時間遅延走査が不要</a:t>
            </a:r>
            <a:r>
              <a:rPr lang="en-US" altLang="ja-JP" sz="2400" b="1" dirty="0">
                <a:solidFill>
                  <a:srgbClr val="FFFF00"/>
                </a:solidFill>
                <a:latin typeface="ヒラギノ丸ゴ Pro W4" charset="0"/>
                <a:ea typeface="ヒラギノ丸ゴ Pro W4" charset="0"/>
                <a:cs typeface="ヒラギノ丸ゴ Pro W4" charset="0"/>
              </a:rPr>
              <a:t/>
            </a:r>
            <a:br>
              <a:rPr lang="en-US" altLang="ja-JP" sz="2400" b="1" dirty="0">
                <a:solidFill>
                  <a:srgbClr val="FFFF00"/>
                </a:solidFill>
                <a:latin typeface="ヒラギノ丸ゴ Pro W4" charset="0"/>
                <a:ea typeface="ヒラギノ丸ゴ Pro W4" charset="0"/>
                <a:cs typeface="ヒラギノ丸ゴ Pro W4" charset="0"/>
              </a:rPr>
            </a:br>
            <a:r>
              <a:rPr lang="ja-JP" altLang="en-US" sz="2400" b="1" dirty="0">
                <a:solidFill>
                  <a:srgbClr val="FFFF00"/>
                </a:solidFill>
                <a:latin typeface="ヒラギノ丸ゴ Pro W4" charset="0"/>
                <a:ea typeface="ヒラギノ丸ゴ Pro W4" charset="0"/>
                <a:cs typeface="ヒラギノ丸ゴ Pro W4" charset="0"/>
              </a:rPr>
              <a:t>・高速測定</a:t>
            </a:r>
            <a:r>
              <a:rPr lang="en-US" altLang="ja-JP" sz="2400" b="1" dirty="0">
                <a:solidFill>
                  <a:srgbClr val="FFFF00"/>
                </a:solidFill>
                <a:latin typeface="ヒラギノ丸ゴ Pro W4" charset="0"/>
                <a:ea typeface="ヒラギノ丸ゴ Pro W4" charset="0"/>
                <a:cs typeface="ヒラギノ丸ゴ Pro W4" charset="0"/>
              </a:rPr>
              <a:t>(</a:t>
            </a:r>
            <a:r>
              <a:rPr lang="ja-JP" altLang="en-US" sz="2400" b="1" dirty="0" smtClean="0">
                <a:solidFill>
                  <a:srgbClr val="FFFF00"/>
                </a:solidFill>
                <a:latin typeface="ヒラギノ丸ゴ Pro W4" charset="0"/>
                <a:ea typeface="ヒラギノ丸ゴ Pro W4" charset="0"/>
                <a:cs typeface="ヒラギノ丸ゴ Pro W4" charset="0"/>
              </a:rPr>
              <a:t>スキャンレート</a:t>
            </a:r>
            <a:r>
              <a:rPr lang="en-US" altLang="ja-JP" sz="2400" b="1" dirty="0" smtClean="0">
                <a:solidFill>
                  <a:srgbClr val="FFFF00"/>
                </a:solidFill>
                <a:latin typeface="ヒラギノ丸ゴ Pro W4" charset="0"/>
                <a:ea typeface="ヒラギノ丸ゴ Pro W4" charset="0"/>
                <a:cs typeface="ヒラギノ丸ゴ Pro W4" charset="0"/>
              </a:rPr>
              <a:t>∆)</a:t>
            </a:r>
            <a:endParaRPr lang="ja-JP" altLang="en-US" sz="2400" b="1" dirty="0">
              <a:solidFill>
                <a:srgbClr val="FFFF00"/>
              </a:solidFill>
              <a:latin typeface="ヒラギノ丸ゴ Pro W4" charset="0"/>
              <a:ea typeface="ヒラギノ丸ゴ Pro W4" charset="0"/>
              <a:cs typeface="ヒラギノ丸ゴ Pro W4" charset="0"/>
            </a:endParaRPr>
          </a:p>
          <a:p>
            <a:r>
              <a:rPr lang="ja-JP" altLang="en-US" sz="2400" b="1" dirty="0">
                <a:solidFill>
                  <a:srgbClr val="FFFF00"/>
                </a:solidFill>
                <a:latin typeface="ヒラギノ丸ゴ Pro W4" charset="0"/>
                <a:ea typeface="ヒラギノ丸ゴ Pro W4" charset="0"/>
                <a:cs typeface="ヒラギノ丸ゴ Pro W4" charset="0"/>
              </a:rPr>
              <a:t>・任意の測定時間窓を設定可能</a:t>
            </a:r>
            <a:endParaRPr lang="en-US" altLang="ja-JP" sz="2400" b="1" dirty="0">
              <a:solidFill>
                <a:srgbClr val="FFFF00"/>
              </a:solidFill>
              <a:latin typeface="ヒラギノ丸ゴ Pro W4" charset="0"/>
              <a:ea typeface="ヒラギノ丸ゴ Pro W4" charset="0"/>
              <a:cs typeface="ヒラギノ丸ゴ Pro W4" charset="0"/>
            </a:endParaRPr>
          </a:p>
          <a:p>
            <a:r>
              <a:rPr lang="ja-JP" altLang="en-US" sz="2400" b="1" dirty="0">
                <a:solidFill>
                  <a:srgbClr val="FFFF00"/>
                </a:solidFill>
                <a:latin typeface="ヒラギノ丸ゴ Pro W4" charset="0"/>
                <a:ea typeface="ヒラギノ丸ゴ Pro W4" charset="0"/>
                <a:cs typeface="ヒラギノ丸ゴ Pro W4" charset="0"/>
              </a:rPr>
              <a:t>・スペクトル確度はモード同期周波数の安定性に依存</a:t>
            </a:r>
            <a:endParaRPr lang="en-US" altLang="ja-JP" sz="2400" b="1" dirty="0">
              <a:solidFill>
                <a:srgbClr val="FFFF00"/>
              </a:solidFill>
              <a:latin typeface="ヒラギノ丸ゴ Pro W4" charset="0"/>
              <a:ea typeface="ヒラギノ丸ゴ Pro W4" charset="0"/>
              <a:cs typeface="ヒラギノ丸ゴ Pro W4" charset="0"/>
            </a:endParaRPr>
          </a:p>
        </p:txBody>
      </p:sp>
      <p:sp>
        <p:nvSpPr>
          <p:cNvPr id="27652" name="Rectangle 5"/>
          <p:cNvSpPr>
            <a:spLocks noGrp="1" noChangeArrowheads="1"/>
          </p:cNvSpPr>
          <p:nvPr>
            <p:ph type="title" idx="4294967295"/>
          </p:nvPr>
        </p:nvSpPr>
        <p:spPr>
          <a:xfrm>
            <a:off x="0" y="193610"/>
            <a:ext cx="9906000" cy="1077218"/>
          </a:xfrm>
        </p:spPr>
        <p:txBody>
          <a:bodyPr rtlCol="0">
            <a:spAutoFit/>
          </a:bodyPr>
          <a:lstStyle/>
          <a:p>
            <a:pPr algn="l" fontAlgn="auto">
              <a:spcAft>
                <a:spcPts val="0"/>
              </a:spcAft>
              <a:defRPr/>
            </a:pPr>
            <a:r>
              <a:rPr lang="en-US" altLang="ja-JP" sz="3200" dirty="0">
                <a:latin typeface="ヒラギノ丸ゴ ProN W4"/>
                <a:ea typeface="ヒラギノ丸ゴ ProN W4"/>
                <a:cs typeface="ヒラギノ丸ゴ ProN W4"/>
              </a:rPr>
              <a:t>THz</a:t>
            </a:r>
            <a:r>
              <a:rPr lang="ja-JP" altLang="en-US" sz="3200" dirty="0">
                <a:latin typeface="ヒラギノ丸ゴ ProN W4"/>
                <a:ea typeface="ヒラギノ丸ゴ ProN W4"/>
                <a:cs typeface="ヒラギノ丸ゴ ProN W4"/>
              </a:rPr>
              <a:t>分光ツール</a:t>
            </a:r>
            <a:r>
              <a:rPr lang="en-US" altLang="ja-JP" sz="3200" dirty="0">
                <a:latin typeface="ヒラギノ丸ゴ ProN W4"/>
                <a:ea typeface="ヒラギノ丸ゴ ProN W4"/>
                <a:cs typeface="ヒラギノ丸ゴ ProN W4"/>
              </a:rPr>
              <a:t>②</a:t>
            </a:r>
            <a:r>
              <a:rPr lang="ja-JP" altLang="en-US" sz="3200" dirty="0" smtClean="0">
                <a:latin typeface="ヒラギノ丸ゴ ProN W4"/>
                <a:ea typeface="ヒラギノ丸ゴ ProN W4"/>
                <a:cs typeface="ヒラギノ丸ゴ ProN W4"/>
              </a:rPr>
              <a:t>：</a:t>
            </a:r>
            <a:r>
              <a:rPr lang="ja-JP" altLang="en-US" sz="3200" spc="-150" dirty="0" smtClean="0">
                <a:latin typeface="ヒラギノ丸ゴ Pro W4"/>
                <a:ea typeface="ヒラギノ丸ゴ Pro W4"/>
                <a:cs typeface="ヒラギノ丸ゴ Pro W4"/>
              </a:rPr>
              <a:t>非同期光</a:t>
            </a:r>
            <a:r>
              <a:rPr lang="ja-JP" altLang="en-US" sz="3200" spc="-150" dirty="0">
                <a:latin typeface="ヒラギノ丸ゴ Pro W4"/>
                <a:ea typeface="ヒラギノ丸ゴ Pro W4"/>
                <a:cs typeface="ヒラギノ丸ゴ Pro W4"/>
              </a:rPr>
              <a:t>サンプリング式</a:t>
            </a:r>
            <a:r>
              <a:rPr lang="en-US" altLang="ja-JP" sz="3200" spc="-150" dirty="0">
                <a:latin typeface="ヒラギノ丸ゴ Pro W4"/>
                <a:ea typeface="ヒラギノ丸ゴ Pro W4"/>
                <a:cs typeface="ヒラギノ丸ゴ Pro W4"/>
              </a:rPr>
              <a:t>THz-</a:t>
            </a:r>
            <a:r>
              <a:rPr lang="en-US" altLang="ja-JP" sz="3200" spc="-150" dirty="0" smtClean="0">
                <a:latin typeface="ヒラギノ丸ゴ Pro W4"/>
                <a:ea typeface="ヒラギノ丸ゴ Pro W4"/>
                <a:cs typeface="ヒラギノ丸ゴ Pro W4"/>
              </a:rPr>
              <a:t>TDS</a:t>
            </a:r>
            <a:br>
              <a:rPr lang="en-US" altLang="ja-JP" sz="3200" spc="-150" dirty="0" smtClean="0">
                <a:latin typeface="ヒラギノ丸ゴ Pro W4"/>
                <a:ea typeface="ヒラギノ丸ゴ Pro W4"/>
                <a:cs typeface="ヒラギノ丸ゴ Pro W4"/>
              </a:rPr>
            </a:br>
            <a:r>
              <a:rPr lang="en-US" altLang="ja-JP" sz="3200" spc="-150" dirty="0">
                <a:latin typeface="ヒラギノ丸ゴ Pro W4"/>
                <a:ea typeface="ヒラギノ丸ゴ Pro W4"/>
                <a:cs typeface="ヒラギノ丸ゴ Pro W4"/>
              </a:rPr>
              <a:t>	</a:t>
            </a:r>
            <a:r>
              <a:rPr lang="en-US" altLang="ja-JP" sz="3200" spc="-150" dirty="0" smtClean="0">
                <a:latin typeface="ヒラギノ丸ゴ Pro W4"/>
                <a:ea typeface="ヒラギノ丸ゴ Pro W4"/>
                <a:cs typeface="ヒラギノ丸ゴ Pro W4"/>
              </a:rPr>
              <a:t>												    </a:t>
            </a:r>
            <a:r>
              <a:rPr lang="ja-JP" altLang="en-US" sz="3200" spc="-150" dirty="0" smtClean="0">
                <a:latin typeface="ヒラギノ丸ゴ Pro W4"/>
                <a:ea typeface="ヒラギノ丸ゴ Pro W4"/>
                <a:cs typeface="ヒラギノ丸ゴ Pro W4"/>
              </a:rPr>
              <a:t>デュアル</a:t>
            </a:r>
            <a:r>
              <a:rPr lang="en-US" altLang="ja-JP" sz="3200" spc="-150" dirty="0" smtClean="0">
                <a:latin typeface="ヒラギノ丸ゴ Pro W4"/>
                <a:ea typeface="ヒラギノ丸ゴ Pro W4"/>
                <a:cs typeface="ヒラギノ丸ゴ Pro W4"/>
              </a:rPr>
              <a:t>THz</a:t>
            </a:r>
            <a:r>
              <a:rPr lang="ja-JP" altLang="en-US" sz="3200" spc="-150" dirty="0" smtClean="0">
                <a:latin typeface="ヒラギノ丸ゴ Pro W4"/>
                <a:ea typeface="ヒラギノ丸ゴ Pro W4"/>
                <a:cs typeface="ヒラギノ丸ゴ Pro W4"/>
              </a:rPr>
              <a:t>コム分光法</a:t>
            </a:r>
            <a:endParaRPr lang="ja-JP" altLang="en-US" sz="3200" spc="-150" dirty="0">
              <a:latin typeface="ヒラギノ丸ゴ Pro W4"/>
              <a:ea typeface="ヒラギノ丸ゴ Pro W4"/>
              <a:cs typeface="ヒラギノ丸ゴ Pro W4"/>
            </a:endParaRPr>
          </a:p>
        </p:txBody>
      </p:sp>
      <p:sp>
        <p:nvSpPr>
          <p:cNvPr id="14341" name="Rectangle 7"/>
          <p:cNvSpPr>
            <a:spLocks noChangeArrowheads="1"/>
          </p:cNvSpPr>
          <p:nvPr/>
        </p:nvSpPr>
        <p:spPr bwMode="auto">
          <a:xfrm>
            <a:off x="5200650" y="5183188"/>
            <a:ext cx="4622800" cy="14465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200" dirty="0">
                <a:solidFill>
                  <a:schemeClr val="bg1"/>
                </a:solidFill>
                <a:latin typeface="ヒラギノ丸ゴ Pro W4" charset="0"/>
                <a:ea typeface="ヒラギノ丸ゴ Pro W4" charset="0"/>
                <a:cs typeface="ヒラギノ丸ゴ Pro W4" charset="0"/>
              </a:rPr>
              <a:t>ピコ秒オーダー（周期</a:t>
            </a:r>
            <a:r>
              <a:rPr lang="en-US" altLang="ja-JP" sz="2200" dirty="0">
                <a:solidFill>
                  <a:schemeClr val="bg1"/>
                </a:solidFill>
                <a:latin typeface="ヒラギノ丸ゴ Pro W4" charset="0"/>
                <a:ea typeface="ヒラギノ丸ゴ Pro W4" charset="0"/>
                <a:cs typeface="ヒラギノ丸ゴ Pro W4" charset="0"/>
              </a:rPr>
              <a:t>1/f</a:t>
            </a:r>
            <a:r>
              <a:rPr lang="en-US" altLang="ja-JP" sz="2200" baseline="-25000" dirty="0">
                <a:solidFill>
                  <a:schemeClr val="bg1"/>
                </a:solidFill>
                <a:latin typeface="ヒラギノ丸ゴ Pro W4" charset="0"/>
                <a:ea typeface="ヒラギノ丸ゴ Pro W4" charset="0"/>
                <a:cs typeface="ヒラギノ丸ゴ Pro W4" charset="0"/>
              </a:rPr>
              <a:t>1</a:t>
            </a:r>
            <a:r>
              <a:rPr lang="ja-JP" altLang="en-US" sz="2200" dirty="0">
                <a:solidFill>
                  <a:schemeClr val="bg1"/>
                </a:solidFill>
                <a:latin typeface="ヒラギノ丸ゴ Pro W4" charset="0"/>
                <a:ea typeface="ヒラギノ丸ゴ Pro W4" charset="0"/>
                <a:cs typeface="ヒラギノ丸ゴ Pro W4" charset="0"/>
              </a:rPr>
              <a:t>）の</a:t>
            </a:r>
            <a:r>
              <a:rPr lang="en-US" altLang="ja-JP" sz="2200" dirty="0">
                <a:solidFill>
                  <a:schemeClr val="bg1"/>
                </a:solidFill>
                <a:latin typeface="ヒラギノ丸ゴ Pro W4" charset="0"/>
                <a:ea typeface="ヒラギノ丸ゴ Pro W4" charset="0"/>
                <a:cs typeface="ヒラギノ丸ゴ Pro W4" charset="0"/>
              </a:rPr>
              <a:t>THz</a:t>
            </a:r>
            <a:r>
              <a:rPr lang="ja-JP" altLang="en-US" sz="2200" dirty="0">
                <a:solidFill>
                  <a:schemeClr val="bg1"/>
                </a:solidFill>
                <a:latin typeface="ヒラギノ丸ゴ Pro W4" charset="0"/>
                <a:ea typeface="ヒラギノ丸ゴ Pro W4" charset="0"/>
                <a:cs typeface="ヒラギノ丸ゴ Pro W4" charset="0"/>
              </a:rPr>
              <a:t>パルスをマイクロ秒オーダー（周期</a:t>
            </a:r>
            <a:r>
              <a:rPr lang="en-US" altLang="ja-JP" sz="2200" dirty="0">
                <a:solidFill>
                  <a:schemeClr val="bg1"/>
                </a:solidFill>
                <a:latin typeface="ヒラギノ丸ゴ Pro W4" charset="0"/>
                <a:ea typeface="ヒラギノ丸ゴ Pro W4" charset="0"/>
                <a:cs typeface="ヒラギノ丸ゴ Pro W4" charset="0"/>
              </a:rPr>
              <a:t>1</a:t>
            </a:r>
            <a:r>
              <a:rPr lang="en-US" altLang="ja-JP" sz="2200" dirty="0" smtClean="0">
                <a:solidFill>
                  <a:schemeClr val="bg1"/>
                </a:solidFill>
                <a:latin typeface="ヒラギノ丸ゴ Pro W4" charset="0"/>
                <a:ea typeface="ヒラギノ丸ゴ Pro W4" charset="0"/>
                <a:cs typeface="ヒラギノ丸ゴ Pro W4" charset="0"/>
              </a:rPr>
              <a:t>/</a:t>
            </a:r>
            <a:r>
              <a:rPr lang="en-US" altLang="ja-JP" sz="2000" b="1" dirty="0" smtClean="0">
                <a:solidFill>
                  <a:schemeClr val="bg1"/>
                </a:solidFill>
                <a:latin typeface="ヒラギノ丸ゴ Pro W4" charset="0"/>
                <a:ea typeface="ヒラギノ丸ゴ Pro W4" charset="0"/>
                <a:cs typeface="ヒラギノ丸ゴ Pro W4" charset="0"/>
              </a:rPr>
              <a:t>∆</a:t>
            </a:r>
            <a:r>
              <a:rPr lang="ja-JP" altLang="en-US" sz="2200" dirty="0" smtClean="0">
                <a:solidFill>
                  <a:schemeClr val="bg1"/>
                </a:solidFill>
                <a:latin typeface="ヒラギノ丸ゴ Pro W4" charset="0"/>
                <a:ea typeface="ヒラギノ丸ゴ Pro W4" charset="0"/>
                <a:cs typeface="ヒラギノ丸ゴ Pro W4" charset="0"/>
              </a:rPr>
              <a:t>）</a:t>
            </a:r>
            <a:r>
              <a:rPr lang="ja-JP" altLang="en-US" sz="2200" dirty="0">
                <a:solidFill>
                  <a:schemeClr val="bg1"/>
                </a:solidFill>
                <a:latin typeface="ヒラギノ丸ゴ Pro W4" charset="0"/>
                <a:ea typeface="ヒラギノ丸ゴ Pro W4" charset="0"/>
                <a:cs typeface="ヒラギノ丸ゴ Pro W4" charset="0"/>
              </a:rPr>
              <a:t>までスケール拡大</a:t>
            </a:r>
            <a:endParaRPr lang="en-US" altLang="ja-JP" sz="2200" dirty="0">
              <a:solidFill>
                <a:schemeClr val="bg1"/>
              </a:solidFill>
              <a:latin typeface="ヒラギノ丸ゴ Pro W4" charset="0"/>
              <a:ea typeface="ヒラギノ丸ゴ Pro W4" charset="0"/>
              <a:cs typeface="ヒラギノ丸ゴ Pro W4" charset="0"/>
            </a:endParaRPr>
          </a:p>
          <a:p>
            <a:r>
              <a:rPr lang="ja-JP" altLang="en-US" sz="2200" dirty="0">
                <a:solidFill>
                  <a:schemeClr val="bg1"/>
                </a:solidFill>
                <a:latin typeface="ヒラギノ丸ゴ Pro W4" charset="0"/>
                <a:ea typeface="ヒラギノ丸ゴ Pro W4" charset="0"/>
                <a:cs typeface="ヒラギノ丸ゴ Pro W4" charset="0"/>
              </a:rPr>
              <a:t>（時間スケール拡大率</a:t>
            </a:r>
            <a:r>
              <a:rPr lang="en-US" altLang="ja-JP" sz="2200" dirty="0">
                <a:solidFill>
                  <a:schemeClr val="bg1"/>
                </a:solidFill>
                <a:latin typeface="ヒラギノ丸ゴ Pro W4" charset="0"/>
                <a:ea typeface="ヒラギノ丸ゴ Pro W4" charset="0"/>
                <a:cs typeface="ヒラギノ丸ゴ Pro W4" charset="0"/>
              </a:rPr>
              <a:t>=f</a:t>
            </a:r>
            <a:r>
              <a:rPr lang="en-US" altLang="ja-JP" sz="2200" baseline="-25000" dirty="0">
                <a:solidFill>
                  <a:schemeClr val="bg1"/>
                </a:solidFill>
                <a:latin typeface="ヒラギノ丸ゴ Pro W4" charset="0"/>
                <a:ea typeface="ヒラギノ丸ゴ Pro W4" charset="0"/>
                <a:cs typeface="ヒラギノ丸ゴ Pro W4" charset="0"/>
              </a:rPr>
              <a:t>1</a:t>
            </a:r>
            <a:r>
              <a:rPr lang="en-US" altLang="ja-JP" sz="2200" dirty="0" smtClean="0">
                <a:solidFill>
                  <a:schemeClr val="bg1"/>
                </a:solidFill>
                <a:latin typeface="ヒラギノ丸ゴ Pro W4" charset="0"/>
                <a:ea typeface="ヒラギノ丸ゴ Pro W4" charset="0"/>
                <a:cs typeface="ヒラギノ丸ゴ Pro W4" charset="0"/>
              </a:rPr>
              <a:t>/</a:t>
            </a:r>
            <a:r>
              <a:rPr lang="en-US" altLang="ja-JP" sz="2000" b="1" dirty="0" smtClean="0">
                <a:solidFill>
                  <a:schemeClr val="bg1"/>
                </a:solidFill>
                <a:latin typeface="ヒラギノ丸ゴ Pro W4" charset="0"/>
                <a:ea typeface="ヒラギノ丸ゴ Pro W4" charset="0"/>
                <a:cs typeface="ヒラギノ丸ゴ Pro W4" charset="0"/>
              </a:rPr>
              <a:t>∆</a:t>
            </a:r>
            <a:r>
              <a:rPr lang="ja-JP" altLang="en-US" sz="2200" dirty="0" smtClean="0">
                <a:solidFill>
                  <a:schemeClr val="bg1"/>
                </a:solidFill>
                <a:latin typeface="ヒラギノ丸ゴ Pro W4" charset="0"/>
                <a:ea typeface="ヒラギノ丸ゴ Pro W4" charset="0"/>
                <a:cs typeface="ヒラギノ丸ゴ Pro W4" charset="0"/>
              </a:rPr>
              <a:t>）</a:t>
            </a:r>
            <a:endParaRPr lang="ja-JP" altLang="en-US" sz="2200" dirty="0">
              <a:solidFill>
                <a:schemeClr val="bg1"/>
              </a:solidFill>
              <a:latin typeface="ヒラギノ丸ゴ Pro W4" charset="0"/>
              <a:ea typeface="ヒラギノ丸ゴ Pro W4" charset="0"/>
              <a:cs typeface="ヒラギノ丸ゴ Pro W4" charset="0"/>
            </a:endParaRPr>
          </a:p>
        </p:txBody>
      </p:sp>
      <p:sp>
        <p:nvSpPr>
          <p:cNvPr id="14342" name="Rectangle 8"/>
          <p:cNvSpPr>
            <a:spLocks noChangeArrowheads="1"/>
          </p:cNvSpPr>
          <p:nvPr/>
        </p:nvSpPr>
        <p:spPr bwMode="auto">
          <a:xfrm>
            <a:off x="6191250" y="1219200"/>
            <a:ext cx="37147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000"/>
              </a:lnSpc>
            </a:pPr>
            <a:r>
              <a:rPr lang="en-US" altLang="ja-JP" sz="2000" dirty="0">
                <a:solidFill>
                  <a:srgbClr val="008000"/>
                </a:solidFill>
                <a:latin typeface="ヒラギノ丸ゴ Pro W4" charset="0"/>
                <a:ea typeface="ヒラギノ丸ゴ Pro W4" charset="0"/>
                <a:cs typeface="ヒラギノ丸ゴ Pro W4" charset="0"/>
              </a:rPr>
              <a:t>THz</a:t>
            </a:r>
            <a:r>
              <a:rPr lang="ja-JP" altLang="en-US" sz="2000" dirty="0">
                <a:solidFill>
                  <a:srgbClr val="008000"/>
                </a:solidFill>
                <a:latin typeface="ヒラギノ丸ゴ Pro W4" charset="0"/>
                <a:ea typeface="ヒラギノ丸ゴ Pro W4" charset="0"/>
                <a:cs typeface="ヒラギノ丸ゴ Pro W4" charset="0"/>
              </a:rPr>
              <a:t>パルスとプローブパルスの重なるタイミングが各パルス毎に自動的にシフト</a:t>
            </a:r>
          </a:p>
        </p:txBody>
      </p:sp>
      <p:sp>
        <p:nvSpPr>
          <p:cNvPr id="14343" name="Rectangle 9"/>
          <p:cNvSpPr>
            <a:spLocks noChangeArrowheads="1"/>
          </p:cNvSpPr>
          <p:nvPr/>
        </p:nvSpPr>
        <p:spPr bwMode="auto">
          <a:xfrm>
            <a:off x="217488" y="1131541"/>
            <a:ext cx="556101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i="1" dirty="0">
                <a:solidFill>
                  <a:srgbClr val="8000FF"/>
                </a:solidFill>
                <a:latin typeface="Arial"/>
                <a:ea typeface="ヒラギノ丸ゴ Pro W4" charset="0"/>
                <a:cs typeface="Arial"/>
              </a:rPr>
              <a:t>ref) T. </a:t>
            </a:r>
            <a:r>
              <a:rPr lang="en-US" altLang="ja-JP" sz="1600" i="1" dirty="0" err="1">
                <a:solidFill>
                  <a:srgbClr val="8000FF"/>
                </a:solidFill>
                <a:latin typeface="Arial"/>
                <a:ea typeface="ヒラギノ丸ゴ Pro W4" charset="0"/>
                <a:cs typeface="Arial"/>
              </a:rPr>
              <a:t>Yasui</a:t>
            </a:r>
            <a:r>
              <a:rPr lang="en-US" altLang="ja-JP" sz="1600" i="1" dirty="0">
                <a:solidFill>
                  <a:srgbClr val="8000FF"/>
                </a:solidFill>
                <a:latin typeface="Arial"/>
                <a:ea typeface="ヒラギノ丸ゴ Pro W4" charset="0"/>
                <a:cs typeface="Arial"/>
              </a:rPr>
              <a:t> et al., Appl. Phys. </a:t>
            </a:r>
            <a:r>
              <a:rPr lang="en-US" altLang="ja-JP" sz="1600" i="1" dirty="0" err="1">
                <a:solidFill>
                  <a:srgbClr val="8000FF"/>
                </a:solidFill>
                <a:latin typeface="Arial"/>
                <a:ea typeface="ヒラギノ丸ゴ Pro W4" charset="0"/>
                <a:cs typeface="Arial"/>
              </a:rPr>
              <a:t>Lett</a:t>
            </a:r>
            <a:r>
              <a:rPr lang="en-US" altLang="ja-JP" sz="1600" i="1" dirty="0">
                <a:solidFill>
                  <a:srgbClr val="8000FF"/>
                </a:solidFill>
                <a:latin typeface="Arial"/>
                <a:ea typeface="ヒラギノ丸ゴ Pro W4" charset="0"/>
                <a:cs typeface="Arial"/>
              </a:rPr>
              <a:t>. </a:t>
            </a:r>
            <a:r>
              <a:rPr lang="en-US" altLang="ja-JP" sz="1600" b="1" i="1" dirty="0">
                <a:solidFill>
                  <a:srgbClr val="8000FF"/>
                </a:solidFill>
                <a:latin typeface="Arial"/>
                <a:ea typeface="ヒラギノ丸ゴ Pro W4" charset="0"/>
                <a:cs typeface="Arial"/>
              </a:rPr>
              <a:t>87</a:t>
            </a:r>
            <a:r>
              <a:rPr lang="en-US" altLang="ja-JP" sz="1600" i="1" dirty="0">
                <a:solidFill>
                  <a:srgbClr val="8000FF"/>
                </a:solidFill>
                <a:latin typeface="Arial"/>
                <a:ea typeface="ヒラギノ丸ゴ Pro W4" charset="0"/>
                <a:cs typeface="Arial"/>
              </a:rPr>
              <a:t>, 061101 (2005)</a:t>
            </a:r>
            <a:r>
              <a:rPr lang="en-US" altLang="ja-JP" sz="1600" i="1" dirty="0" smtClean="0">
                <a:solidFill>
                  <a:srgbClr val="8000FF"/>
                </a:solidFill>
                <a:latin typeface="Arial"/>
                <a:ea typeface="ヒラギノ丸ゴ Pro W4" charset="0"/>
                <a:cs typeface="Arial"/>
              </a:rPr>
              <a:t>.</a:t>
            </a:r>
          </a:p>
          <a:p>
            <a:r>
              <a:rPr lang="en-US" altLang="ja-JP" sz="1600" i="1" dirty="0" smtClean="0">
                <a:solidFill>
                  <a:srgbClr val="8000FF"/>
                </a:solidFill>
                <a:latin typeface="Arial"/>
                <a:ea typeface="ヒラギノ丸ゴ Pro W4" charset="0"/>
                <a:cs typeface="Arial"/>
              </a:rPr>
              <a:t>      </a:t>
            </a:r>
            <a:r>
              <a:rPr lang="ja-JP" altLang="en-US" sz="1600" i="1" dirty="0" smtClean="0">
                <a:solidFill>
                  <a:srgbClr val="8000FF"/>
                </a:solidFill>
                <a:latin typeface="Arial"/>
                <a:ea typeface="ヒラギノ丸ゴ Pro W4" charset="0"/>
                <a:cs typeface="Arial"/>
              </a:rPr>
              <a:t>特許</a:t>
            </a:r>
            <a:r>
              <a:rPr lang="en-US" altLang="ja-JP" sz="1600" i="1" dirty="0">
                <a:solidFill>
                  <a:srgbClr val="8000FF"/>
                </a:solidFill>
                <a:latin typeface="Arial"/>
                <a:ea typeface="ヒラギノ丸ゴ Pro W4" charset="0"/>
                <a:cs typeface="Arial"/>
              </a:rPr>
              <a:t>4565198&amp;</a:t>
            </a:r>
            <a:r>
              <a:rPr lang="ja-JP" altLang="en-US" sz="1600" i="1" dirty="0">
                <a:solidFill>
                  <a:srgbClr val="8000FF"/>
                </a:solidFill>
                <a:latin typeface="Arial"/>
                <a:ea typeface="ヒラギノ丸ゴ Pro W4" charset="0"/>
                <a:cs typeface="Arial"/>
              </a:rPr>
              <a:t>米国特許</a:t>
            </a:r>
            <a:r>
              <a:rPr lang="en-US" altLang="ja-JP" sz="1600" i="1" dirty="0" smtClean="0">
                <a:solidFill>
                  <a:srgbClr val="8000FF"/>
                </a:solidFill>
                <a:latin typeface="Arial"/>
                <a:ea typeface="ヒラギノ丸ゴ Pro W4" charset="0"/>
                <a:cs typeface="Arial"/>
              </a:rPr>
              <a:t>7605371</a:t>
            </a:r>
            <a:endParaRPr lang="en-US" altLang="ja-JP" sz="1600" i="1" dirty="0">
              <a:solidFill>
                <a:srgbClr val="8000FF"/>
              </a:solidFill>
              <a:latin typeface="Arial"/>
              <a:ea typeface="ヒラギノ丸ゴ Pro W4" charset="0"/>
              <a:cs typeface="Arial"/>
            </a:endParaRPr>
          </a:p>
        </p:txBody>
      </p:sp>
      <p:sp>
        <p:nvSpPr>
          <p:cNvPr id="14344" name="Text Box 10"/>
          <p:cNvSpPr txBox="1">
            <a:spLocks noChangeArrowheads="1"/>
          </p:cNvSpPr>
          <p:nvPr/>
        </p:nvSpPr>
        <p:spPr bwMode="auto">
          <a:xfrm>
            <a:off x="327027" y="2813054"/>
            <a:ext cx="451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a:solidFill>
                  <a:srgbClr val="2F8B20"/>
                </a:solidFill>
                <a:latin typeface="Arial"/>
                <a:ea typeface="ヒラギノ丸ゴ Pro W4" charset="0"/>
                <a:cs typeface="Arial"/>
              </a:rPr>
              <a:t>f</a:t>
            </a:r>
            <a:r>
              <a:rPr lang="en-US" altLang="ja-JP" sz="2400" i="1" baseline="-25000">
                <a:solidFill>
                  <a:srgbClr val="2F8B20"/>
                </a:solidFill>
                <a:latin typeface="Arial"/>
                <a:ea typeface="ヒラギノ丸ゴ Pro W4" charset="0"/>
                <a:cs typeface="Arial"/>
              </a:rPr>
              <a:t>1</a:t>
            </a:r>
            <a:endParaRPr lang="en-US" altLang="ja-JP" sz="2400" i="1">
              <a:solidFill>
                <a:srgbClr val="2F8B20"/>
              </a:solidFill>
              <a:latin typeface="Arial"/>
              <a:ea typeface="ヒラギノ丸ゴ Pro W4" charset="0"/>
              <a:cs typeface="Arial"/>
            </a:endParaRPr>
          </a:p>
        </p:txBody>
      </p:sp>
      <p:sp>
        <p:nvSpPr>
          <p:cNvPr id="14345" name="Text Box 11"/>
          <p:cNvSpPr txBox="1">
            <a:spLocks noChangeArrowheads="1"/>
          </p:cNvSpPr>
          <p:nvPr/>
        </p:nvSpPr>
        <p:spPr bwMode="auto">
          <a:xfrm>
            <a:off x="4710115" y="2838454"/>
            <a:ext cx="451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a:solidFill>
                  <a:srgbClr val="2F8B20"/>
                </a:solidFill>
                <a:latin typeface="Arial"/>
                <a:ea typeface="ヒラギノ丸ゴ Pro W4" charset="0"/>
                <a:cs typeface="Arial"/>
              </a:rPr>
              <a:t>f</a:t>
            </a:r>
            <a:r>
              <a:rPr lang="en-US" altLang="ja-JP" sz="2400" i="1" baseline="-25000">
                <a:solidFill>
                  <a:srgbClr val="2F8B20"/>
                </a:solidFill>
                <a:latin typeface="Arial"/>
                <a:ea typeface="ヒラギノ丸ゴ Pro W4" charset="0"/>
                <a:cs typeface="Arial"/>
              </a:rPr>
              <a:t>2</a:t>
            </a:r>
            <a:endParaRPr lang="en-US" altLang="ja-JP" sz="2400" i="1">
              <a:solidFill>
                <a:srgbClr val="2F8B20"/>
              </a:solidFill>
              <a:latin typeface="Arial"/>
              <a:ea typeface="ヒラギノ丸ゴ Pro W4" charset="0"/>
              <a:cs typeface="Arial"/>
            </a:endParaRPr>
          </a:p>
        </p:txBody>
      </p:sp>
      <p:sp>
        <p:nvSpPr>
          <p:cNvPr id="14346" name="Text Box 12"/>
          <p:cNvSpPr txBox="1">
            <a:spLocks noChangeArrowheads="1"/>
          </p:cNvSpPr>
          <p:nvPr/>
        </p:nvSpPr>
        <p:spPr bwMode="auto">
          <a:xfrm>
            <a:off x="1928815" y="2466979"/>
            <a:ext cx="1200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dirty="0" smtClean="0">
                <a:solidFill>
                  <a:srgbClr val="2F8B20"/>
                </a:solidFill>
                <a:latin typeface="Arial"/>
                <a:ea typeface="ヒラギノ丸ゴ Pro W4" charset="0"/>
                <a:cs typeface="Arial"/>
                <a:sym typeface="Symbol" charset="0"/>
              </a:rPr>
              <a:t>∆</a:t>
            </a:r>
            <a:r>
              <a:rPr lang="en-US" altLang="ja-JP" sz="2400" i="1" dirty="0" smtClean="0">
                <a:solidFill>
                  <a:srgbClr val="2F8B20"/>
                </a:solidFill>
                <a:latin typeface="Arial"/>
                <a:ea typeface="ヒラギノ丸ゴ Pro W4" charset="0"/>
                <a:cs typeface="Arial"/>
              </a:rPr>
              <a:t>=</a:t>
            </a:r>
            <a:r>
              <a:rPr lang="en-US" altLang="ja-JP" sz="2400" i="1" dirty="0">
                <a:solidFill>
                  <a:srgbClr val="2F8B20"/>
                </a:solidFill>
                <a:latin typeface="Arial"/>
                <a:ea typeface="ヒラギノ丸ゴ Pro W4" charset="0"/>
                <a:cs typeface="Arial"/>
              </a:rPr>
              <a:t>f</a:t>
            </a:r>
            <a:r>
              <a:rPr lang="en-US" altLang="ja-JP" sz="2400" i="1" baseline="-25000" dirty="0">
                <a:solidFill>
                  <a:srgbClr val="2F8B20"/>
                </a:solidFill>
                <a:latin typeface="Arial"/>
                <a:ea typeface="ヒラギノ丸ゴ Pro W4" charset="0"/>
                <a:cs typeface="Arial"/>
              </a:rPr>
              <a:t>1 </a:t>
            </a:r>
            <a:r>
              <a:rPr lang="en-US" altLang="ja-JP" sz="2400" i="1" dirty="0">
                <a:solidFill>
                  <a:srgbClr val="2F8B20"/>
                </a:solidFill>
                <a:latin typeface="Arial"/>
                <a:ea typeface="ヒラギノ丸ゴ Pro W4" charset="0"/>
                <a:cs typeface="Arial"/>
              </a:rPr>
              <a:t>-f</a:t>
            </a:r>
            <a:r>
              <a:rPr lang="en-US" altLang="ja-JP" sz="2400" i="1" baseline="-25000" dirty="0">
                <a:solidFill>
                  <a:srgbClr val="2F8B20"/>
                </a:solidFill>
                <a:latin typeface="Arial"/>
                <a:ea typeface="ヒラギノ丸ゴ Pro W4" charset="0"/>
                <a:cs typeface="Arial"/>
              </a:rPr>
              <a:t>2</a:t>
            </a:r>
          </a:p>
        </p:txBody>
      </p:sp>
    </p:spTree>
    <p:extLst>
      <p:ext uri="{BB962C8B-B14F-4D97-AF65-F5344CB8AC3E}">
        <p14:creationId xmlns:p14="http://schemas.microsoft.com/office/powerpoint/2010/main" val="3097170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wipe(up)">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4"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84946" y="657866"/>
            <a:ext cx="3779550" cy="830997"/>
          </a:xfrm>
          <a:prstGeom prst="rect">
            <a:avLst/>
          </a:prstGeom>
          <a:solidFill>
            <a:srgbClr val="FFFFFF"/>
          </a:solidFill>
          <a:ln>
            <a:solidFill>
              <a:schemeClr val="tx1"/>
            </a:solidFill>
          </a:ln>
        </p:spPr>
        <p:txBody>
          <a:bodyPr wrap="none" rtlCol="0">
            <a:spAutoFit/>
          </a:bodyPr>
          <a:lstStyle/>
          <a:p>
            <a:r>
              <a:rPr kumimoji="1" lang="ja-JP" altLang="en-US" sz="2400" dirty="0" smtClean="0"/>
              <a:t>計測時間</a:t>
            </a:r>
            <a:r>
              <a:rPr kumimoji="1" lang="en-US" altLang="ja-JP" sz="2400" dirty="0" smtClean="0"/>
              <a:t>1s</a:t>
            </a:r>
            <a:r>
              <a:rPr kumimoji="1" lang="ja-JP" altLang="en-US" sz="2400" dirty="0" smtClean="0"/>
              <a:t>、光路長</a:t>
            </a:r>
            <a:r>
              <a:rPr kumimoji="1" lang="en-US" altLang="ja-JP" sz="2400" dirty="0" smtClean="0"/>
              <a:t>200mm</a:t>
            </a:r>
          </a:p>
          <a:p>
            <a:r>
              <a:rPr kumimoji="1" lang="ja-JP" altLang="en-US" sz="2400" dirty="0" smtClean="0"/>
              <a:t>スペクトル分解能</a:t>
            </a:r>
            <a:r>
              <a:rPr kumimoji="1" lang="en-US" altLang="ja-JP" sz="2400" dirty="0" smtClean="0"/>
              <a:t>1GHz</a:t>
            </a:r>
            <a:endParaRPr kumimoji="1" lang="ja-JP" altLang="en-US" sz="2400" dirty="0"/>
          </a:p>
        </p:txBody>
      </p:sp>
      <p:sp>
        <p:nvSpPr>
          <p:cNvPr id="3" name="テキスト ボックス 2"/>
          <p:cNvSpPr txBox="1"/>
          <p:nvPr/>
        </p:nvSpPr>
        <p:spPr>
          <a:xfrm>
            <a:off x="3" y="-31945"/>
            <a:ext cx="9905999" cy="584776"/>
          </a:xfrm>
          <a:prstGeom prst="rect">
            <a:avLst/>
          </a:prstGeom>
          <a:solidFill>
            <a:schemeClr val="bg1"/>
          </a:solidFill>
        </p:spPr>
        <p:txBody>
          <a:bodyPr wrap="square" rtlCol="0">
            <a:spAutoFit/>
          </a:bodyPr>
          <a:lstStyle/>
          <a:p>
            <a:pPr algn="ctr"/>
            <a:r>
              <a:rPr kumimoji="1" lang="ja-JP" altLang="en-US" sz="3200" dirty="0" smtClean="0"/>
              <a:t>エアロゾル（線香煙）注入による信号変化（</a:t>
            </a:r>
            <a:r>
              <a:rPr kumimoji="1" lang="en-US" altLang="ja-JP" sz="3200" dirty="0" smtClean="0"/>
              <a:t>THz, </a:t>
            </a:r>
            <a:r>
              <a:rPr kumimoji="1" lang="ja-JP" altLang="en-US" sz="3200" dirty="0" smtClean="0"/>
              <a:t>可視光）</a:t>
            </a:r>
            <a:endParaRPr kumimoji="1" lang="ja-JP" altLang="en-US" sz="3200" dirty="0"/>
          </a:p>
        </p:txBody>
      </p:sp>
      <p:pic>
        <p:nvPicPr>
          <p:cNvPr id="2" name="図 1"/>
          <p:cNvPicPr>
            <a:picLocks noChangeAspect="1"/>
          </p:cNvPicPr>
          <p:nvPr/>
        </p:nvPicPr>
        <p:blipFill>
          <a:blip r:embed="rId3"/>
          <a:stretch>
            <a:fillRect/>
          </a:stretch>
        </p:blipFill>
        <p:spPr>
          <a:xfrm>
            <a:off x="29146" y="2684197"/>
            <a:ext cx="5984875" cy="3858761"/>
          </a:xfrm>
          <a:prstGeom prst="rect">
            <a:avLst/>
          </a:prstGeom>
        </p:spPr>
      </p:pic>
      <p:pic>
        <p:nvPicPr>
          <p:cNvPr id="7" name="図 6"/>
          <p:cNvPicPr>
            <a:picLocks noChangeAspect="1"/>
          </p:cNvPicPr>
          <p:nvPr/>
        </p:nvPicPr>
        <p:blipFill>
          <a:blip r:embed="rId4"/>
          <a:stretch>
            <a:fillRect/>
          </a:stretch>
        </p:blipFill>
        <p:spPr>
          <a:xfrm>
            <a:off x="922000" y="479208"/>
            <a:ext cx="4377850" cy="2361676"/>
          </a:xfrm>
          <a:prstGeom prst="rect">
            <a:avLst/>
          </a:prstGeom>
        </p:spPr>
      </p:pic>
      <p:pic>
        <p:nvPicPr>
          <p:cNvPr id="9" name="図 8"/>
          <p:cNvPicPr>
            <a:picLocks noChangeAspect="1"/>
          </p:cNvPicPr>
          <p:nvPr/>
        </p:nvPicPr>
        <p:blipFill>
          <a:blip r:embed="rId5"/>
          <a:stretch>
            <a:fillRect/>
          </a:stretch>
        </p:blipFill>
        <p:spPr>
          <a:xfrm>
            <a:off x="5942070" y="1615915"/>
            <a:ext cx="3963930" cy="2449947"/>
          </a:xfrm>
          <a:prstGeom prst="rect">
            <a:avLst/>
          </a:prstGeom>
        </p:spPr>
      </p:pic>
      <p:pic>
        <p:nvPicPr>
          <p:cNvPr id="10" name="図 9"/>
          <p:cNvPicPr>
            <a:picLocks noChangeAspect="1"/>
          </p:cNvPicPr>
          <p:nvPr/>
        </p:nvPicPr>
        <p:blipFill>
          <a:blip r:embed="rId6"/>
          <a:stretch>
            <a:fillRect/>
          </a:stretch>
        </p:blipFill>
        <p:spPr>
          <a:xfrm>
            <a:off x="5942070" y="4408058"/>
            <a:ext cx="3963930" cy="2449947"/>
          </a:xfrm>
          <a:prstGeom prst="rect">
            <a:avLst/>
          </a:prstGeom>
        </p:spPr>
      </p:pic>
      <p:cxnSp>
        <p:nvCxnSpPr>
          <p:cNvPr id="12" name="直線矢印コネクタ 11"/>
          <p:cNvCxnSpPr/>
          <p:nvPr/>
        </p:nvCxnSpPr>
        <p:spPr bwMode="auto">
          <a:xfrm flipH="1">
            <a:off x="1790295" y="2684192"/>
            <a:ext cx="740342" cy="459058"/>
          </a:xfrm>
          <a:prstGeom prst="straightConnector1">
            <a:avLst/>
          </a:prstGeom>
          <a:noFill/>
          <a:ln w="28575" cap="flat" cmpd="sng" algn="ctr">
            <a:solidFill>
              <a:schemeClr val="tx1"/>
            </a:solidFill>
            <a:prstDash val="solid"/>
            <a:round/>
            <a:headEnd type="none" w="med" len="med"/>
            <a:tailEnd type="arrow"/>
          </a:ln>
          <a:effectLst/>
        </p:spPr>
      </p:cxnSp>
      <p:cxnSp>
        <p:nvCxnSpPr>
          <p:cNvPr id="13" name="直線矢印コネクタ 12"/>
          <p:cNvCxnSpPr/>
          <p:nvPr/>
        </p:nvCxnSpPr>
        <p:spPr bwMode="auto">
          <a:xfrm flipH="1">
            <a:off x="4115094" y="3387102"/>
            <a:ext cx="1898926" cy="573940"/>
          </a:xfrm>
          <a:prstGeom prst="straightConnector1">
            <a:avLst/>
          </a:prstGeom>
          <a:noFill/>
          <a:ln w="28575" cap="flat" cmpd="sng" algn="ctr">
            <a:solidFill>
              <a:schemeClr val="tx1"/>
            </a:solidFill>
            <a:prstDash val="solid"/>
            <a:round/>
            <a:headEnd type="none" w="med" len="med"/>
            <a:tailEnd type="arrow"/>
          </a:ln>
          <a:effectLst/>
        </p:spPr>
      </p:cxnSp>
      <p:cxnSp>
        <p:nvCxnSpPr>
          <p:cNvPr id="15" name="直線矢印コネクタ 14"/>
          <p:cNvCxnSpPr/>
          <p:nvPr/>
        </p:nvCxnSpPr>
        <p:spPr bwMode="auto">
          <a:xfrm flipH="1">
            <a:off x="5589608" y="4719657"/>
            <a:ext cx="847383" cy="538423"/>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5127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64759" y="5193525"/>
            <a:ext cx="9906001" cy="461665"/>
          </a:xfrm>
          <a:prstGeom prst="rect">
            <a:avLst/>
          </a:prstGeom>
          <a:noFill/>
        </p:spPr>
        <p:txBody>
          <a:bodyPr wrap="square" rtlCol="0">
            <a:spAutoFit/>
          </a:bodyPr>
          <a:lstStyle/>
          <a:p>
            <a:r>
              <a:rPr kumimoji="1" lang="ja-JP" altLang="en-US" sz="2400" dirty="0" smtClean="0"/>
              <a:t>アセトニトリルの吸収線と</a:t>
            </a:r>
            <a:r>
              <a:rPr kumimoji="1" lang="en-US" altLang="ja-JP" sz="2400" dirty="0" smtClean="0"/>
              <a:t>NASA</a:t>
            </a:r>
            <a:r>
              <a:rPr kumimoji="1" lang="ja-JP" altLang="en-US" sz="2400" dirty="0" smtClean="0"/>
              <a:t>のデータベースとの一致を確認</a:t>
            </a:r>
            <a:endParaRPr kumimoji="1" lang="en-US" altLang="ja-JP" sz="2400" dirty="0" smtClean="0"/>
          </a:p>
        </p:txBody>
      </p:sp>
      <p:sp>
        <p:nvSpPr>
          <p:cNvPr id="10" name="Text Box 39"/>
          <p:cNvSpPr txBox="1">
            <a:spLocks noChangeArrowheads="1"/>
          </p:cNvSpPr>
          <p:nvPr/>
        </p:nvSpPr>
        <p:spPr bwMode="auto">
          <a:xfrm>
            <a:off x="57332" y="5655185"/>
            <a:ext cx="9802425" cy="1077218"/>
          </a:xfrm>
          <a:prstGeom prst="rect">
            <a:avLst/>
          </a:prstGeom>
          <a:solidFill>
            <a:srgbClr val="0000FF"/>
          </a:solidFill>
          <a:ln>
            <a:noFill/>
          </a:ln>
          <a:extLst/>
        </p:spPr>
        <p:txBody>
          <a:bodyPr wrap="square">
            <a:spAutoFit/>
          </a:bodyPr>
          <a:lstStyle>
            <a:lvl1pPr>
              <a:defRPr kumimoji="1">
                <a:solidFill>
                  <a:schemeClr val="tx1"/>
                </a:solidFill>
                <a:latin typeface="Arial" charset="0"/>
                <a:ea typeface="新細明體" pitchFamily="18" charset="-120"/>
              </a:defRPr>
            </a:lvl1pPr>
            <a:lvl2pPr marL="37931725" indent="-37474525">
              <a:defRPr kumimoji="1">
                <a:solidFill>
                  <a:schemeClr val="tx1"/>
                </a:solidFill>
                <a:latin typeface="Arial" charset="0"/>
                <a:ea typeface="新細明體" pitchFamily="18" charset="-120"/>
              </a:defRPr>
            </a:lvl2pPr>
            <a:lvl3pPr>
              <a:defRPr kumimoji="1">
                <a:solidFill>
                  <a:schemeClr val="tx1"/>
                </a:solidFill>
                <a:latin typeface="Arial" charset="0"/>
                <a:ea typeface="新細明體" pitchFamily="18" charset="-120"/>
              </a:defRPr>
            </a:lvl3pPr>
            <a:lvl4pPr>
              <a:defRPr kumimoji="1">
                <a:solidFill>
                  <a:schemeClr val="tx1"/>
                </a:solidFill>
                <a:latin typeface="Arial" charset="0"/>
                <a:ea typeface="新細明體" pitchFamily="18" charset="-120"/>
              </a:defRPr>
            </a:lvl4pPr>
            <a:lvl5pPr>
              <a:defRPr kumimoji="1">
                <a:solidFill>
                  <a:schemeClr val="tx1"/>
                </a:solidFill>
                <a:latin typeface="Arial" charset="0"/>
                <a:ea typeface="新細明體" pitchFamily="18" charset="-120"/>
              </a:defRPr>
            </a:lvl5pPr>
            <a:lvl6pPr marL="457200" fontAlgn="base">
              <a:spcBef>
                <a:spcPct val="0"/>
              </a:spcBef>
              <a:spcAft>
                <a:spcPct val="0"/>
              </a:spcAft>
              <a:defRPr kumimoji="1">
                <a:solidFill>
                  <a:schemeClr val="tx1"/>
                </a:solidFill>
                <a:latin typeface="Arial" charset="0"/>
                <a:ea typeface="新細明體" pitchFamily="18" charset="-120"/>
              </a:defRPr>
            </a:lvl6pPr>
            <a:lvl7pPr marL="914400" fontAlgn="base">
              <a:spcBef>
                <a:spcPct val="0"/>
              </a:spcBef>
              <a:spcAft>
                <a:spcPct val="0"/>
              </a:spcAft>
              <a:defRPr kumimoji="1">
                <a:solidFill>
                  <a:schemeClr val="tx1"/>
                </a:solidFill>
                <a:latin typeface="Arial" charset="0"/>
                <a:ea typeface="新細明體" pitchFamily="18" charset="-120"/>
              </a:defRPr>
            </a:lvl7pPr>
            <a:lvl8pPr marL="1371600" fontAlgn="base">
              <a:spcBef>
                <a:spcPct val="0"/>
              </a:spcBef>
              <a:spcAft>
                <a:spcPct val="0"/>
              </a:spcAft>
              <a:defRPr kumimoji="1">
                <a:solidFill>
                  <a:schemeClr val="tx1"/>
                </a:solidFill>
                <a:latin typeface="Arial" charset="0"/>
                <a:ea typeface="新細明體" pitchFamily="18" charset="-120"/>
              </a:defRPr>
            </a:lvl8pPr>
            <a:lvl9pPr marL="1828800" fontAlgn="base">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ja-JP" altLang="en-US" sz="3200" dirty="0" smtClean="0">
                <a:solidFill>
                  <a:srgbClr val="FFFF00"/>
                </a:solidFill>
                <a:ea typeface="ＭＳ Ｐゴシック" pitchFamily="34" charset="-128"/>
              </a:rPr>
              <a:t>煙による散乱の影響を受けずにアセトニトリルのみの時間的変化の観察に成功</a:t>
            </a:r>
            <a:endParaRPr lang="ja-JP" altLang="en-US" sz="3200" dirty="0">
              <a:solidFill>
                <a:srgbClr val="FFFF00"/>
              </a:solidFill>
              <a:ea typeface="ＭＳ Ｐゴシック" pitchFamily="34" charset="-128"/>
            </a:endParaRPr>
          </a:p>
        </p:txBody>
      </p:sp>
      <p:pic>
        <p:nvPicPr>
          <p:cNvPr id="3" name="図 2"/>
          <p:cNvPicPr>
            <a:picLocks noChangeAspect="1"/>
          </p:cNvPicPr>
          <p:nvPr/>
        </p:nvPicPr>
        <p:blipFill rotWithShape="1">
          <a:blip r:embed="rId5"/>
          <a:srcRect r="3334"/>
          <a:stretch/>
        </p:blipFill>
        <p:spPr>
          <a:xfrm>
            <a:off x="4889650" y="1212084"/>
            <a:ext cx="5051626" cy="4110769"/>
          </a:xfrm>
          <a:prstGeom prst="rect">
            <a:avLst/>
          </a:prstGeom>
        </p:spPr>
      </p:pic>
      <p:pic>
        <p:nvPicPr>
          <p:cNvPr id="4" name="アセトニトリル動的変化.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304" r="18486"/>
          <a:stretch/>
        </p:blipFill>
        <p:spPr>
          <a:xfrm>
            <a:off x="64756" y="1212084"/>
            <a:ext cx="4789618" cy="3934407"/>
          </a:xfrm>
          <a:prstGeom prst="rect">
            <a:avLst/>
          </a:prstGeom>
        </p:spPr>
      </p:pic>
      <p:sp>
        <p:nvSpPr>
          <p:cNvPr id="2" name="テキスト ボックス 1"/>
          <p:cNvSpPr txBox="1"/>
          <p:nvPr/>
        </p:nvSpPr>
        <p:spPr>
          <a:xfrm>
            <a:off x="0" y="-16713"/>
            <a:ext cx="9906000" cy="1323439"/>
          </a:xfrm>
          <a:prstGeom prst="rect">
            <a:avLst/>
          </a:prstGeom>
          <a:solidFill>
            <a:srgbClr val="FFFFFF"/>
          </a:solidFill>
        </p:spPr>
        <p:txBody>
          <a:bodyPr wrap="square" rtlCol="0">
            <a:spAutoFit/>
          </a:bodyPr>
          <a:lstStyle/>
          <a:p>
            <a:pPr algn="just"/>
            <a:r>
              <a:rPr lang="ja-JP" altLang="en-US" sz="4000" dirty="0">
                <a:latin typeface="ヒラギノ丸ゴ ProN W4"/>
                <a:ea typeface="ヒラギノ丸ゴ ProN W4"/>
                <a:cs typeface="ヒラギノ丸ゴ ProN W4"/>
              </a:rPr>
              <a:t>エアロゾル（線香煙</a:t>
            </a:r>
            <a:r>
              <a:rPr lang="ja-JP" altLang="en-US" sz="4000" dirty="0" smtClean="0">
                <a:latin typeface="ヒラギノ丸ゴ ProN W4"/>
                <a:ea typeface="ヒラギノ丸ゴ ProN W4"/>
                <a:cs typeface="ヒラギノ丸ゴ ProN W4"/>
              </a:rPr>
              <a:t>）混在状況における</a:t>
            </a:r>
            <a:endParaRPr lang="en-US" altLang="ja-JP" sz="4000" dirty="0" smtClean="0">
              <a:latin typeface="ヒラギノ丸ゴ ProN W4"/>
              <a:ea typeface="ヒラギノ丸ゴ ProN W4"/>
              <a:cs typeface="ヒラギノ丸ゴ ProN W4"/>
            </a:endParaRPr>
          </a:p>
          <a:p>
            <a:pPr algn="just"/>
            <a:r>
              <a:rPr lang="ja-JP" altLang="en-US" sz="4000" dirty="0" smtClean="0">
                <a:latin typeface="ヒラギノ丸ゴ ProN W4"/>
                <a:ea typeface="ヒラギノ丸ゴ ProN W4"/>
                <a:cs typeface="ヒラギノ丸ゴ ProN W4"/>
              </a:rPr>
              <a:t>アセトニトリルの動的分光</a:t>
            </a:r>
            <a:endParaRPr lang="ja-JP" altLang="en-US" sz="4000" dirty="0">
              <a:latin typeface="ヒラギノ丸ゴ ProN W4"/>
              <a:ea typeface="ヒラギノ丸ゴ ProN W4"/>
              <a:cs typeface="ヒラギノ丸ゴ ProN W4"/>
            </a:endParaRPr>
          </a:p>
        </p:txBody>
      </p:sp>
      <p:sp>
        <p:nvSpPr>
          <p:cNvPr id="14" name="テキスト ボックス 13"/>
          <p:cNvSpPr txBox="1"/>
          <p:nvPr/>
        </p:nvSpPr>
        <p:spPr>
          <a:xfrm>
            <a:off x="6486374" y="670734"/>
            <a:ext cx="3180403" cy="707886"/>
          </a:xfrm>
          <a:prstGeom prst="rect">
            <a:avLst/>
          </a:prstGeom>
          <a:solidFill>
            <a:srgbClr val="FFFFFF"/>
          </a:solidFill>
          <a:ln w="38100" cmpd="sng">
            <a:solidFill>
              <a:srgbClr val="008000"/>
            </a:solidFill>
          </a:ln>
        </p:spPr>
        <p:txBody>
          <a:bodyPr wrap="none" rtlCol="0">
            <a:spAutoFit/>
          </a:bodyPr>
          <a:lstStyle/>
          <a:p>
            <a:r>
              <a:rPr kumimoji="1" lang="ja-JP" altLang="en-US" sz="2000" dirty="0" smtClean="0">
                <a:solidFill>
                  <a:srgbClr val="008000"/>
                </a:solidFill>
              </a:rPr>
              <a:t>計測時間</a:t>
            </a:r>
            <a:r>
              <a:rPr kumimoji="1" lang="en-US" altLang="ja-JP" sz="2000" dirty="0" smtClean="0">
                <a:solidFill>
                  <a:srgbClr val="008000"/>
                </a:solidFill>
              </a:rPr>
              <a:t>1s</a:t>
            </a:r>
            <a:r>
              <a:rPr kumimoji="1" lang="ja-JP" altLang="en-US" sz="2000" dirty="0" smtClean="0">
                <a:solidFill>
                  <a:srgbClr val="008000"/>
                </a:solidFill>
              </a:rPr>
              <a:t>、光路長</a:t>
            </a:r>
            <a:r>
              <a:rPr kumimoji="1" lang="en-US" altLang="ja-JP" sz="2000" dirty="0" smtClean="0">
                <a:solidFill>
                  <a:srgbClr val="008000"/>
                </a:solidFill>
              </a:rPr>
              <a:t>200mm</a:t>
            </a:r>
          </a:p>
          <a:p>
            <a:r>
              <a:rPr kumimoji="1" lang="ja-JP" altLang="en-US" sz="2000" dirty="0" smtClean="0">
                <a:solidFill>
                  <a:srgbClr val="008000"/>
                </a:solidFill>
              </a:rPr>
              <a:t>スペクトル分解能</a:t>
            </a:r>
            <a:r>
              <a:rPr kumimoji="1" lang="en-US" altLang="ja-JP" sz="2000" dirty="0" smtClean="0">
                <a:solidFill>
                  <a:srgbClr val="008000"/>
                </a:solidFill>
              </a:rPr>
              <a:t>1GHz</a:t>
            </a:r>
            <a:endParaRPr kumimoji="1" lang="ja-JP" altLang="en-US" sz="2000" dirty="0">
              <a:solidFill>
                <a:srgbClr val="008000"/>
              </a:solidFill>
            </a:endParaRPr>
          </a:p>
        </p:txBody>
      </p:sp>
    </p:spTree>
    <p:extLst>
      <p:ext uri="{BB962C8B-B14F-4D97-AF65-F5344CB8AC3E}">
        <p14:creationId xmlns:p14="http://schemas.microsoft.com/office/powerpoint/2010/main" val="197169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 descr="combns.tif"/>
          <p:cNvPicPr>
            <a:picLocks noChangeAspect="1"/>
          </p:cNvPicPr>
          <p:nvPr/>
        </p:nvPicPr>
        <p:blipFill>
          <a:blip r:embed="rId3"/>
          <a:srcRect/>
          <a:stretch>
            <a:fillRect/>
          </a:stretch>
        </p:blipFill>
        <p:spPr bwMode="auto">
          <a:xfrm>
            <a:off x="3824978" y="0"/>
            <a:ext cx="6094078" cy="3315023"/>
          </a:xfrm>
          <a:prstGeom prst="rect">
            <a:avLst/>
          </a:prstGeom>
          <a:noFill/>
          <a:ln w="9525">
            <a:noFill/>
            <a:miter lim="800000"/>
            <a:headEnd/>
            <a:tailEnd/>
          </a:ln>
        </p:spPr>
      </p:pic>
      <p:pic>
        <p:nvPicPr>
          <p:cNvPr id="35841" name="図 21" descr="combfft.tiff"/>
          <p:cNvPicPr>
            <a:picLocks/>
          </p:cNvPicPr>
          <p:nvPr/>
        </p:nvPicPr>
        <p:blipFill>
          <a:blip r:embed="rId4"/>
          <a:srcRect/>
          <a:stretch>
            <a:fillRect/>
          </a:stretch>
        </p:blipFill>
        <p:spPr bwMode="auto">
          <a:xfrm>
            <a:off x="-17379" y="3042125"/>
            <a:ext cx="4953001" cy="3529013"/>
          </a:xfrm>
          <a:prstGeom prst="rect">
            <a:avLst/>
          </a:prstGeom>
          <a:noFill/>
          <a:ln w="9525">
            <a:noFill/>
            <a:miter lim="800000"/>
            <a:headEnd/>
            <a:tailEnd/>
          </a:ln>
        </p:spPr>
      </p:pic>
      <p:sp>
        <p:nvSpPr>
          <p:cNvPr id="35842" name="Rectangle 2"/>
          <p:cNvSpPr>
            <a:spLocks noChangeArrowheads="1"/>
          </p:cNvSpPr>
          <p:nvPr/>
        </p:nvSpPr>
        <p:spPr bwMode="auto">
          <a:xfrm>
            <a:off x="900195" y="5726588"/>
            <a:ext cx="8172450" cy="923925"/>
          </a:xfrm>
          <a:prstGeom prst="rect">
            <a:avLst/>
          </a:prstGeom>
          <a:noFill/>
          <a:ln w="9525">
            <a:noFill/>
            <a:miter lim="800000"/>
            <a:headEnd/>
            <a:tailEnd/>
          </a:ln>
        </p:spPr>
        <p:txBody>
          <a:bodyPr>
            <a:prstTxWarp prst="textNoShape">
              <a:avLst/>
            </a:prstTxWarp>
          </a:bodyPr>
          <a:lstStyle/>
          <a:p>
            <a:pPr marL="342900" indent="-342900" algn="l">
              <a:lnSpc>
                <a:spcPct val="80000"/>
              </a:lnSpc>
              <a:spcBef>
                <a:spcPct val="20000"/>
              </a:spcBef>
              <a:buFontTx/>
              <a:buChar char="•"/>
            </a:pPr>
            <a:endParaRPr lang="ja-JP" altLang="en-US">
              <a:latin typeface="ＭＳ ゴシック" pitchFamily="-84" charset="-128"/>
              <a:ea typeface="ＭＳ ゴシック" pitchFamily="-84" charset="-128"/>
              <a:cs typeface="ＭＳ ゴシック" pitchFamily="-84" charset="-128"/>
            </a:endParaRPr>
          </a:p>
        </p:txBody>
      </p:sp>
      <p:sp>
        <p:nvSpPr>
          <p:cNvPr id="35843" name="Rectangle 3"/>
          <p:cNvSpPr>
            <a:spLocks noGrp="1" noChangeArrowheads="1"/>
          </p:cNvSpPr>
          <p:nvPr>
            <p:ph type="title" idx="4294967295"/>
          </p:nvPr>
        </p:nvSpPr>
        <p:spPr>
          <a:xfrm>
            <a:off x="-135464" y="282050"/>
            <a:ext cx="4419600" cy="2468419"/>
          </a:xfrm>
        </p:spPr>
        <p:txBody>
          <a:bodyPr/>
          <a:lstStyle/>
          <a:p>
            <a:r>
              <a:rPr lang="en-US" altLang="ja-JP" dirty="0">
                <a:latin typeface="ヒラギノ丸ゴ ProN W4"/>
                <a:ea typeface="ヒラギノ丸ゴ ProN W4"/>
                <a:cs typeface="ヒラギノ丸ゴ ProN W4"/>
              </a:rPr>
              <a:t>THz</a:t>
            </a:r>
            <a:r>
              <a:rPr lang="ja-JP" altLang="en-US" dirty="0">
                <a:latin typeface="ヒラギノ丸ゴ ProN W4"/>
                <a:ea typeface="ヒラギノ丸ゴ ProN W4"/>
                <a:cs typeface="ヒラギノ丸ゴ ProN W4"/>
              </a:rPr>
              <a:t>分光</a:t>
            </a:r>
            <a:r>
              <a:rPr lang="ja-JP" altLang="en-US" dirty="0" smtClean="0">
                <a:latin typeface="ヒラギノ丸ゴ ProN W4"/>
                <a:ea typeface="ヒラギノ丸ゴ ProN W4"/>
                <a:cs typeface="ヒラギノ丸ゴ ProN W4"/>
              </a:rPr>
              <a:t>ツール</a:t>
            </a:r>
            <a:r>
              <a:rPr lang="en-US" altLang="ja-JP" dirty="0" smtClean="0">
                <a:latin typeface="ヒラギノ丸ゴ ProN W4"/>
                <a:ea typeface="ヒラギノ丸ゴ ProN W4"/>
                <a:cs typeface="ヒラギノ丸ゴ ProN W4"/>
              </a:rPr>
              <a:t>③</a:t>
            </a:r>
            <a:r>
              <a:rPr lang="ja-JP" altLang="en-US" dirty="0" smtClean="0">
                <a:latin typeface="ヒラギノ丸ゴ ProN W4"/>
                <a:ea typeface="ヒラギノ丸ゴ ProN W4"/>
                <a:cs typeface="ヒラギノ丸ゴ ProN W4"/>
              </a:rPr>
              <a:t>：</a:t>
            </a:r>
            <a:r>
              <a:rPr lang="ja-JP" altLang="en-US" dirty="0">
                <a:latin typeface="ヒラギノ丸ゴ ProN W4"/>
                <a:ea typeface="ヒラギノ丸ゴ ProN W4"/>
                <a:cs typeface="ヒラギノ丸ゴ ProN W4"/>
              </a:rPr>
              <a:t>デュアル</a:t>
            </a: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コム分光法</a:t>
            </a:r>
            <a:endParaRPr lang="en-US" altLang="ja-JP" dirty="0">
              <a:latin typeface="ヒラギノ丸ゴ ProN W4"/>
              <a:ea typeface="ヒラギノ丸ゴ ProN W4"/>
              <a:cs typeface="ヒラギノ丸ゴ ProN W4"/>
            </a:endParaRPr>
          </a:p>
        </p:txBody>
      </p:sp>
      <p:grpSp>
        <p:nvGrpSpPr>
          <p:cNvPr id="2" name="図形グループ 3"/>
          <p:cNvGrpSpPr>
            <a:grpSpLocks/>
          </p:cNvGrpSpPr>
          <p:nvPr/>
        </p:nvGrpSpPr>
        <p:grpSpPr bwMode="auto">
          <a:xfrm>
            <a:off x="787482" y="3119913"/>
            <a:ext cx="9048750" cy="3671887"/>
            <a:chOff x="795413" y="888099"/>
            <a:chExt cx="9048587" cy="3671887"/>
          </a:xfrm>
        </p:grpSpPr>
        <p:sp>
          <p:nvSpPr>
            <p:cNvPr id="35846" name="Oval 20"/>
            <p:cNvSpPr>
              <a:spLocks noChangeArrowheads="1"/>
            </p:cNvSpPr>
            <p:nvPr/>
          </p:nvSpPr>
          <p:spPr bwMode="auto">
            <a:xfrm>
              <a:off x="1310900" y="1311163"/>
              <a:ext cx="358822" cy="2627041"/>
            </a:xfrm>
            <a:prstGeom prst="ellipse">
              <a:avLst/>
            </a:prstGeom>
            <a:noFill/>
            <a:ln w="38100">
              <a:solidFill>
                <a:srgbClr val="008000"/>
              </a:solidFill>
              <a:round/>
              <a:headEnd/>
              <a:tailEnd/>
            </a:ln>
          </p:spPr>
          <p:txBody>
            <a:bodyPr wrap="none" anchor="ctr">
              <a:prstTxWarp prst="textNoShape">
                <a:avLst/>
              </a:prstTxWarp>
            </a:bodyPr>
            <a:lstStyle/>
            <a:p>
              <a:endParaRPr lang="ja-JP" altLang="en-US"/>
            </a:p>
          </p:txBody>
        </p:sp>
        <p:pic>
          <p:nvPicPr>
            <p:cNvPr id="35847" name="図 1" descr="0.4comb.tiff"/>
            <p:cNvPicPr>
              <a:picLocks/>
            </p:cNvPicPr>
            <p:nvPr/>
          </p:nvPicPr>
          <p:blipFill>
            <a:blip r:embed="rId5"/>
            <a:srcRect/>
            <a:stretch>
              <a:fillRect/>
            </a:stretch>
          </p:blipFill>
          <p:spPr bwMode="auto">
            <a:xfrm>
              <a:off x="4657108" y="888099"/>
              <a:ext cx="5186892" cy="3671887"/>
            </a:xfrm>
            <a:prstGeom prst="rect">
              <a:avLst/>
            </a:prstGeom>
            <a:noFill/>
            <a:ln w="38100">
              <a:solidFill>
                <a:srgbClr val="008000"/>
              </a:solidFill>
              <a:miter lim="800000"/>
              <a:headEnd/>
              <a:tailEnd/>
            </a:ln>
          </p:spPr>
        </p:pic>
        <p:sp>
          <p:nvSpPr>
            <p:cNvPr id="3" name="ストライプ矢印 2"/>
            <p:cNvSpPr/>
            <p:nvPr/>
          </p:nvSpPr>
          <p:spPr bwMode="auto">
            <a:xfrm rot="21284703">
              <a:off x="1741546" y="2294624"/>
              <a:ext cx="2825699" cy="450850"/>
            </a:xfrm>
            <a:prstGeom prst="stripedRightArrow">
              <a:avLst/>
            </a:prstGeom>
            <a:solidFill>
              <a:srgbClr val="2F8B20">
                <a:alpha val="52000"/>
              </a:srgbClr>
            </a:solidFill>
            <a:ln w="9525" cap="flat" cmpd="sng" algn="ctr">
              <a:solidFill>
                <a:srgbClr val="008000"/>
              </a:solidFill>
              <a:prstDash val="solid"/>
              <a:round/>
              <a:headEnd type="none" w="med" len="med"/>
              <a:tailEnd type="none" w="med" len="med"/>
            </a:ln>
            <a:effectLst/>
          </p:spPr>
          <p:txBody>
            <a:bodyPr/>
            <a:lstStyle/>
            <a:p>
              <a:pPr>
                <a:defRPr/>
              </a:pPr>
              <a:endParaRPr lang="ja-JP" altLang="en-US">
                <a:latin typeface="Times New Roman" pitchFamily="-105" charset="0"/>
                <a:ea typeface="ＭＳ Ｐゴシック" pitchFamily="-105" charset="-128"/>
                <a:cs typeface="ＭＳ Ｐゴシック" pitchFamily="-105" charset="-128"/>
              </a:endParaRPr>
            </a:p>
          </p:txBody>
        </p:sp>
        <p:sp>
          <p:nvSpPr>
            <p:cNvPr id="35849" name="Line 36"/>
            <p:cNvSpPr>
              <a:spLocks noChangeShapeType="1"/>
            </p:cNvSpPr>
            <p:nvPr/>
          </p:nvSpPr>
          <p:spPr bwMode="auto">
            <a:xfrm flipV="1">
              <a:off x="7902356" y="1797736"/>
              <a:ext cx="0" cy="244475"/>
            </a:xfrm>
            <a:prstGeom prst="line">
              <a:avLst/>
            </a:prstGeom>
            <a:noFill/>
            <a:ln w="19050">
              <a:solidFill>
                <a:srgbClr val="0000FF"/>
              </a:solidFill>
              <a:round/>
              <a:headEnd/>
              <a:tailEnd/>
            </a:ln>
          </p:spPr>
          <p:txBody>
            <a:bodyPr wrap="none" anchor="ctr">
              <a:prstTxWarp prst="textNoShape">
                <a:avLst/>
              </a:prstTxWarp>
            </a:bodyPr>
            <a:lstStyle/>
            <a:p>
              <a:endParaRPr lang="ja-JP" altLang="en-US"/>
            </a:p>
          </p:txBody>
        </p:sp>
        <p:sp>
          <p:nvSpPr>
            <p:cNvPr id="35850" name="Line 37"/>
            <p:cNvSpPr>
              <a:spLocks noChangeShapeType="1"/>
            </p:cNvSpPr>
            <p:nvPr/>
          </p:nvSpPr>
          <p:spPr bwMode="auto">
            <a:xfrm flipV="1">
              <a:off x="8325425" y="1808849"/>
              <a:ext cx="0" cy="244475"/>
            </a:xfrm>
            <a:prstGeom prst="line">
              <a:avLst/>
            </a:prstGeom>
            <a:noFill/>
            <a:ln w="19050">
              <a:solidFill>
                <a:srgbClr val="0000FF"/>
              </a:solidFill>
              <a:round/>
              <a:headEnd/>
              <a:tailEnd/>
            </a:ln>
          </p:spPr>
          <p:txBody>
            <a:bodyPr wrap="none" anchor="ctr">
              <a:prstTxWarp prst="textNoShape">
                <a:avLst/>
              </a:prstTxWarp>
            </a:bodyPr>
            <a:lstStyle/>
            <a:p>
              <a:endParaRPr lang="ja-JP" altLang="en-US"/>
            </a:p>
          </p:txBody>
        </p:sp>
        <p:sp>
          <p:nvSpPr>
            <p:cNvPr id="35851" name="Line 38"/>
            <p:cNvSpPr>
              <a:spLocks noChangeShapeType="1"/>
            </p:cNvSpPr>
            <p:nvPr/>
          </p:nvSpPr>
          <p:spPr bwMode="auto">
            <a:xfrm flipH="1">
              <a:off x="8340903" y="1915210"/>
              <a:ext cx="679318"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2" name="Line 39"/>
            <p:cNvSpPr>
              <a:spLocks noChangeShapeType="1"/>
            </p:cNvSpPr>
            <p:nvPr/>
          </p:nvSpPr>
          <p:spPr bwMode="auto">
            <a:xfrm>
              <a:off x="7580754" y="1943785"/>
              <a:ext cx="311283"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3" name="Text Box 40"/>
            <p:cNvSpPr txBox="1">
              <a:spLocks noChangeArrowheads="1"/>
            </p:cNvSpPr>
            <p:nvPr/>
          </p:nvSpPr>
          <p:spPr bwMode="auto">
            <a:xfrm>
              <a:off x="7785255" y="1499286"/>
              <a:ext cx="764017" cy="246221"/>
            </a:xfrm>
            <a:prstGeom prst="rect">
              <a:avLst/>
            </a:prstGeom>
            <a:noFill/>
            <a:ln w="9525">
              <a:noFill/>
              <a:miter lim="800000"/>
              <a:headEnd/>
              <a:tailEnd/>
            </a:ln>
          </p:spPr>
          <p:txBody>
            <a:bodyPr wrap="none" lIns="0" tIns="0" rIns="0" bIns="0">
              <a:prstTxWarp prst="textNoShape">
                <a:avLst/>
              </a:prstTxWarp>
              <a:spAutoFit/>
            </a:bodyPr>
            <a:lstStyle/>
            <a:p>
              <a:r>
                <a:rPr lang="en-US" altLang="ja-JP" sz="1600">
                  <a:solidFill>
                    <a:srgbClr val="0000FF"/>
                  </a:solidFill>
                  <a:latin typeface="Arial" pitchFamily="-84" charset="0"/>
                  <a:ea typeface="Arial" pitchFamily="-84" charset="0"/>
                  <a:cs typeface="Arial" pitchFamily="-84" charset="0"/>
                </a:rPr>
                <a:t>250MHz</a:t>
              </a:r>
            </a:p>
          </p:txBody>
        </p:sp>
        <p:sp>
          <p:nvSpPr>
            <p:cNvPr id="35854" name="Line 45"/>
            <p:cNvSpPr>
              <a:spLocks noChangeShapeType="1"/>
            </p:cNvSpPr>
            <p:nvPr/>
          </p:nvSpPr>
          <p:spPr bwMode="auto">
            <a:xfrm flipH="1">
              <a:off x="6255854" y="2974073"/>
              <a:ext cx="679317"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5" name="Line 46"/>
            <p:cNvSpPr>
              <a:spLocks noChangeShapeType="1"/>
            </p:cNvSpPr>
            <p:nvPr/>
          </p:nvSpPr>
          <p:spPr bwMode="auto">
            <a:xfrm>
              <a:off x="5906075" y="2974073"/>
              <a:ext cx="311282"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6" name="Text Box 47"/>
            <p:cNvSpPr txBox="1">
              <a:spLocks noChangeArrowheads="1"/>
            </p:cNvSpPr>
            <p:nvPr/>
          </p:nvSpPr>
          <p:spPr bwMode="auto">
            <a:xfrm>
              <a:off x="6344506" y="2728011"/>
              <a:ext cx="649905" cy="246221"/>
            </a:xfrm>
            <a:prstGeom prst="rect">
              <a:avLst/>
            </a:prstGeom>
            <a:noFill/>
            <a:ln w="9525">
              <a:noFill/>
              <a:miter lim="800000"/>
              <a:headEnd/>
              <a:tailEnd/>
            </a:ln>
          </p:spPr>
          <p:txBody>
            <a:bodyPr wrap="none" lIns="0" tIns="0" rIns="0" bIns="0">
              <a:prstTxWarp prst="textNoShape">
                <a:avLst/>
              </a:prstTxWarp>
              <a:spAutoFit/>
            </a:bodyPr>
            <a:lstStyle/>
            <a:p>
              <a:r>
                <a:rPr lang="en-US" altLang="ja-JP" sz="1600">
                  <a:solidFill>
                    <a:srgbClr val="0000FF"/>
                  </a:solidFill>
                  <a:latin typeface="Arial" pitchFamily="-84" charset="0"/>
                  <a:ea typeface="Arial" pitchFamily="-84" charset="0"/>
                  <a:cs typeface="Arial" pitchFamily="-84" charset="0"/>
                </a:rPr>
                <a:t>25MHz</a:t>
              </a:r>
            </a:p>
          </p:txBody>
        </p:sp>
        <p:sp>
          <p:nvSpPr>
            <p:cNvPr id="35857" name="テキスト ボックス 1"/>
            <p:cNvSpPr txBox="1">
              <a:spLocks noChangeArrowheads="1"/>
            </p:cNvSpPr>
            <p:nvPr/>
          </p:nvSpPr>
          <p:spPr bwMode="auto">
            <a:xfrm>
              <a:off x="795413" y="3913001"/>
              <a:ext cx="988617" cy="369332"/>
            </a:xfrm>
            <a:prstGeom prst="rect">
              <a:avLst/>
            </a:prstGeom>
            <a:noFill/>
            <a:ln w="9525">
              <a:noFill/>
              <a:miter lim="800000"/>
              <a:headEnd/>
              <a:tailEnd/>
            </a:ln>
          </p:spPr>
          <p:txBody>
            <a:bodyPr wrap="none">
              <a:prstTxWarp prst="textNoShape">
                <a:avLst/>
              </a:prstTxWarp>
              <a:spAutoFit/>
            </a:bodyPr>
            <a:lstStyle/>
            <a:p>
              <a:r>
                <a:rPr lang="en-US" altLang="ja-JP">
                  <a:solidFill>
                    <a:srgbClr val="2F8B20"/>
                  </a:solidFill>
                  <a:latin typeface="Arial" pitchFamily="-84" charset="0"/>
                  <a:ea typeface="Arial" pitchFamily="-84" charset="0"/>
                  <a:cs typeface="Arial" pitchFamily="-84" charset="0"/>
                </a:rPr>
                <a:t>0.4 THz</a:t>
              </a:r>
              <a:endParaRPr lang="ja-JP" altLang="en-US">
                <a:solidFill>
                  <a:srgbClr val="2F8B20"/>
                </a:solidFill>
                <a:latin typeface="Arial" pitchFamily="-84" charset="0"/>
                <a:ea typeface="Arial" pitchFamily="-84" charset="0"/>
                <a:cs typeface="Arial" pitchFamily="-84" charset="0"/>
              </a:endParaRPr>
            </a:p>
          </p:txBody>
        </p:sp>
      </p:grpSp>
    </p:spTree>
    <p:extLst>
      <p:ext uri="{BB962C8B-B14F-4D97-AF65-F5344CB8AC3E}">
        <p14:creationId xmlns:p14="http://schemas.microsoft.com/office/powerpoint/2010/main" val="401955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0" y="341313"/>
            <a:ext cx="9906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4000" dirty="0" smtClean="0">
                <a:latin typeface="ヒラギノ丸ゴ Pro W4" charset="0"/>
                <a:ea typeface="ヒラギノ丸ゴ Pro W4" charset="0"/>
                <a:cs typeface="ヒラギノ丸ゴ Pro W4" charset="0"/>
              </a:rPr>
              <a:t>ギャップレス</a:t>
            </a:r>
            <a:r>
              <a:rPr lang="en-US" altLang="ja-JP" sz="4000" dirty="0" smtClean="0">
                <a:latin typeface="ヒラギノ丸ゴ Pro W4" charset="0"/>
                <a:ea typeface="ヒラギノ丸ゴ Pro W4" charset="0"/>
                <a:cs typeface="ヒラギノ丸ゴ Pro W4" charset="0"/>
              </a:rPr>
              <a:t>THz</a:t>
            </a:r>
            <a:r>
              <a:rPr lang="ja-JP" altLang="en-US" sz="4000" dirty="0" smtClean="0">
                <a:latin typeface="ヒラギノ丸ゴ Pro W4" charset="0"/>
                <a:ea typeface="ヒラギノ丸ゴ Pro W4" charset="0"/>
                <a:cs typeface="ヒラギノ丸ゴ Pro W4" charset="0"/>
              </a:rPr>
              <a:t>コム（</a:t>
            </a:r>
            <a:r>
              <a:rPr lang="en-US" altLang="ja-JP" sz="4000" dirty="0">
                <a:latin typeface="ヒラギノ丸ゴ Pro W4" charset="0"/>
                <a:ea typeface="ヒラギノ丸ゴ Pro W4" charset="0"/>
                <a:cs typeface="ヒラギノ丸ゴ Pro W4" charset="0"/>
              </a:rPr>
              <a:t>THz</a:t>
            </a:r>
            <a:r>
              <a:rPr lang="ja-JP" altLang="en-US" sz="4000" dirty="0" smtClean="0">
                <a:latin typeface="ヒラギノ丸ゴ Pro W4" charset="0"/>
                <a:ea typeface="ヒラギノ丸ゴ Pro W4" charset="0"/>
                <a:cs typeface="ヒラギノ丸ゴ Pro W4" charset="0"/>
              </a:rPr>
              <a:t>コムの</a:t>
            </a:r>
            <a:r>
              <a:rPr lang="ja-JP" altLang="en-US" sz="4000" dirty="0">
                <a:latin typeface="ヒラギノ丸ゴ Pro W4" charset="0"/>
                <a:ea typeface="ヒラギノ丸ゴ Pro W4" charset="0"/>
                <a:cs typeface="ヒラギノ丸ゴ Pro W4" charset="0"/>
              </a:rPr>
              <a:t>走査）</a:t>
            </a:r>
            <a:endParaRPr lang="zh-TW" altLang="en-US" sz="4000" dirty="0">
              <a:latin typeface="ヒラギノ丸ゴ Pro W4" charset="0"/>
              <a:ea typeface="ヒラギノ丸ゴ Pro W4" charset="0"/>
              <a:cs typeface="ヒラギノ丸ゴ Pro W4" charset="0"/>
            </a:endParaRPr>
          </a:p>
        </p:txBody>
      </p:sp>
      <p:sp>
        <p:nvSpPr>
          <p:cNvPr id="21507" name="Rectangle 6"/>
          <p:cNvSpPr>
            <a:spLocks noGrp="1" noChangeArrowheads="1"/>
          </p:cNvSpPr>
          <p:nvPr>
            <p:ph type="body" sz="half" idx="1"/>
          </p:nvPr>
        </p:nvSpPr>
        <p:spPr>
          <a:xfrm>
            <a:off x="211138" y="3352800"/>
            <a:ext cx="4868862" cy="1287463"/>
          </a:xfrm>
        </p:spPr>
        <p:txBody>
          <a:bodyPr/>
          <a:lstStyle/>
          <a:p>
            <a:pPr marL="15875" lvl="1" indent="-15875">
              <a:buFont typeface="Wingdings" charset="0"/>
              <a:buNone/>
            </a:pPr>
            <a:r>
              <a:rPr lang="ja-JP" altLang="en-US" sz="2400" dirty="0">
                <a:solidFill>
                  <a:srgbClr val="0000FF"/>
                </a:solidFill>
                <a:latin typeface="ヒラギノ丸ゴ Pro W4" charset="0"/>
                <a:ea typeface="ヒラギノ丸ゴ Pro W4" charset="0"/>
                <a:cs typeface="ヒラギノ丸ゴ Pro W4" charset="0"/>
              </a:rPr>
              <a:t>コム・モードを高精度に少しずつ横ずらししながらコム・モード間のギャップ</a:t>
            </a:r>
            <a:r>
              <a:rPr lang="ja-JP" altLang="en-US" sz="2400" dirty="0" smtClean="0">
                <a:solidFill>
                  <a:srgbClr val="0000FF"/>
                </a:solidFill>
                <a:latin typeface="ヒラギノ丸ゴ Pro W4" charset="0"/>
                <a:ea typeface="ヒラギノ丸ゴ Pro W4" charset="0"/>
                <a:cs typeface="ヒラギノ丸ゴ Pro W4" charset="0"/>
              </a:rPr>
              <a:t>を補完する</a:t>
            </a:r>
            <a:endParaRPr lang="zh-TW" altLang="en-US" sz="2400" dirty="0">
              <a:solidFill>
                <a:srgbClr val="0000FF"/>
              </a:solidFill>
              <a:latin typeface="ヒラギノ丸ゴ Pro W4" charset="0"/>
              <a:ea typeface="ヒラギノ丸ゴ Pro W4" charset="0"/>
              <a:cs typeface="ヒラギノ丸ゴ Pro W4" charset="0"/>
            </a:endParaRPr>
          </a:p>
        </p:txBody>
      </p:sp>
      <p:pic>
        <p:nvPicPr>
          <p:cNvPr id="21508" name="Picture 8" descr="sweep原理"/>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0450" y="1479550"/>
            <a:ext cx="4540250" cy="4718050"/>
          </a:xfrm>
        </p:spPr>
      </p:pic>
      <p:grpSp>
        <p:nvGrpSpPr>
          <p:cNvPr id="2" name="Group 14"/>
          <p:cNvGrpSpPr>
            <a:grpSpLocks/>
          </p:cNvGrpSpPr>
          <p:nvPr/>
        </p:nvGrpSpPr>
        <p:grpSpPr bwMode="auto">
          <a:xfrm>
            <a:off x="43019" y="5497514"/>
            <a:ext cx="9270844" cy="901700"/>
            <a:chOff x="-7" y="3498"/>
            <a:chExt cx="5391" cy="568"/>
          </a:xfrm>
        </p:grpSpPr>
        <p:sp>
          <p:nvSpPr>
            <p:cNvPr id="21514" name="Line 12"/>
            <p:cNvSpPr>
              <a:spLocks noChangeShapeType="1"/>
            </p:cNvSpPr>
            <p:nvPr/>
          </p:nvSpPr>
          <p:spPr bwMode="auto">
            <a:xfrm>
              <a:off x="2800" y="4048"/>
              <a:ext cx="2584" cy="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21515" name="Rectangle 13"/>
            <p:cNvSpPr>
              <a:spLocks noChangeArrowheads="1"/>
            </p:cNvSpPr>
            <p:nvPr/>
          </p:nvSpPr>
          <p:spPr bwMode="auto">
            <a:xfrm>
              <a:off x="-7" y="3498"/>
              <a:ext cx="2759" cy="568"/>
            </a:xfrm>
            <a:prstGeom prst="rect">
              <a:avLst/>
            </a:prstGeom>
            <a:solidFill>
              <a:srgbClr val="FF000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ja-JP" altLang="en-US" sz="2200" dirty="0" smtClean="0">
                  <a:solidFill>
                    <a:schemeClr val="bg1"/>
                  </a:solidFill>
                  <a:latin typeface="ヒラギノ丸ゴ Pro W4" charset="0"/>
                  <a:ea typeface="ヒラギノ丸ゴ Pro W4" charset="0"/>
                  <a:cs typeface="ヒラギノ丸ゴ Pro W4" charset="0"/>
                </a:rPr>
                <a:t>スペクトルサンプリング間隔を</a:t>
              </a:r>
              <a:r>
                <a:rPr lang="ja-JP" altLang="en-US" sz="2200" dirty="0">
                  <a:solidFill>
                    <a:schemeClr val="bg1"/>
                  </a:solidFill>
                  <a:latin typeface="ヒラギノ丸ゴ Pro W4" charset="0"/>
                  <a:ea typeface="ヒラギノ丸ゴ Pro W4" charset="0"/>
                  <a:cs typeface="ヒラギノ丸ゴ Pro W4" charset="0"/>
                </a:rPr>
                <a:t>コムモードの線幅まで、向上できる！</a:t>
              </a:r>
              <a:endParaRPr lang="zh-TW" altLang="en-US" sz="2200" dirty="0">
                <a:solidFill>
                  <a:schemeClr val="bg1"/>
                </a:solidFill>
                <a:latin typeface="ヒラギノ丸ゴ Pro W4" charset="0"/>
                <a:ea typeface="ヒラギノ丸ゴ Pro W4" charset="0"/>
                <a:cs typeface="ヒラギノ丸ゴ Pro W4" charset="0"/>
              </a:endParaRPr>
            </a:p>
          </p:txBody>
        </p:sp>
      </p:grpSp>
      <p:sp>
        <p:nvSpPr>
          <p:cNvPr id="21510" name="下矢印 10"/>
          <p:cNvSpPr>
            <a:spLocks noChangeArrowheads="1"/>
          </p:cNvSpPr>
          <p:nvPr/>
        </p:nvSpPr>
        <p:spPr bwMode="auto">
          <a:xfrm>
            <a:off x="2138365" y="4640267"/>
            <a:ext cx="896937" cy="828675"/>
          </a:xfrm>
          <a:prstGeom prst="downArrow">
            <a:avLst>
              <a:gd name="adj1" fmla="val 50000"/>
              <a:gd name="adj2" fmla="val 50000"/>
            </a:avLst>
          </a:prstGeom>
          <a:solidFill>
            <a:schemeClr val="tx1"/>
          </a:solidFill>
          <a:ln w="9525">
            <a:solidFill>
              <a:srgbClr val="00CC98"/>
            </a:solidFill>
            <a:miter lim="800000"/>
            <a:headEnd/>
            <a:tailEnd/>
          </a:ln>
          <a:effectLst>
            <a:outerShdw dist="23000" dir="5400000" rotWithShape="0">
              <a:srgbClr val="808080">
                <a:alpha val="34998"/>
              </a:srgbClr>
            </a:outerShdw>
          </a:effectLst>
        </p:spPr>
        <p:txBody>
          <a:bodyPr anchor="ctr"/>
          <a:lstStyle/>
          <a:p>
            <a:endParaRPr lang="ja-JP" altLang="en-US">
              <a:solidFill>
                <a:srgbClr val="FFFFFF"/>
              </a:solidFill>
              <a:latin typeface="ヒラギノ丸ゴ Pro W4" charset="0"/>
              <a:ea typeface="ヒラギノ丸ゴ Pro W4" charset="0"/>
              <a:cs typeface="ヒラギノ丸ゴ Pro W4" charset="0"/>
            </a:endParaRPr>
          </a:p>
        </p:txBody>
      </p:sp>
      <p:sp>
        <p:nvSpPr>
          <p:cNvPr id="21511" name="下矢印 11"/>
          <p:cNvSpPr>
            <a:spLocks noChangeArrowheads="1"/>
          </p:cNvSpPr>
          <p:nvPr/>
        </p:nvSpPr>
        <p:spPr bwMode="auto">
          <a:xfrm>
            <a:off x="2586040" y="2573338"/>
            <a:ext cx="900112" cy="830262"/>
          </a:xfrm>
          <a:prstGeom prst="downArrow">
            <a:avLst>
              <a:gd name="adj1" fmla="val 50000"/>
              <a:gd name="adj2" fmla="val 50000"/>
            </a:avLst>
          </a:prstGeom>
          <a:solidFill>
            <a:schemeClr val="tx1"/>
          </a:solidFill>
          <a:ln w="9525">
            <a:solidFill>
              <a:srgbClr val="00CC98"/>
            </a:solidFill>
            <a:miter lim="800000"/>
            <a:headEnd/>
            <a:tailEnd/>
          </a:ln>
          <a:effectLst>
            <a:outerShdw dist="23000" dir="5400000" rotWithShape="0">
              <a:srgbClr val="808080">
                <a:alpha val="34998"/>
              </a:srgbClr>
            </a:outerShdw>
          </a:effectLst>
        </p:spPr>
        <p:txBody>
          <a:bodyPr anchor="ctr"/>
          <a:lstStyle/>
          <a:p>
            <a:endParaRPr lang="ja-JP" altLang="en-US">
              <a:solidFill>
                <a:srgbClr val="FFFFFF"/>
              </a:solidFill>
              <a:latin typeface="ヒラギノ丸ゴ Pro W4" charset="0"/>
              <a:ea typeface="ヒラギノ丸ゴ Pro W4" charset="0"/>
              <a:cs typeface="ヒラギノ丸ゴ Pro W4" charset="0"/>
            </a:endParaRPr>
          </a:p>
        </p:txBody>
      </p:sp>
      <p:sp>
        <p:nvSpPr>
          <p:cNvPr id="21512" name="Rectangle 6"/>
          <p:cNvSpPr txBox="1">
            <a:spLocks noChangeArrowheads="1"/>
          </p:cNvSpPr>
          <p:nvPr/>
        </p:nvSpPr>
        <p:spPr bwMode="auto">
          <a:xfrm>
            <a:off x="142875" y="1232242"/>
            <a:ext cx="510259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charset="0"/>
                <a:ea typeface="ＭＳ Ｐゴシック" charset="0"/>
                <a:cs typeface="ＭＳ Ｐゴシック" charset="0"/>
              </a:defRPr>
            </a:lvl1pPr>
            <a:lvl2pPr marL="15875" indent="-15875">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lvl="1">
              <a:spcBef>
                <a:spcPct val="20000"/>
              </a:spcBef>
              <a:buClr>
                <a:schemeClr val="accent2"/>
              </a:buClr>
              <a:buSzPct val="80000"/>
              <a:buFont typeface="Wingdings" charset="0"/>
              <a:buNone/>
            </a:pPr>
            <a:r>
              <a:rPr lang="en-US" altLang="ja-JP" sz="2400" dirty="0">
                <a:latin typeface="ヒラギノ丸ゴ Pro W4" charset="0"/>
                <a:ea typeface="ヒラギノ丸ゴ Pro W4" charset="0"/>
                <a:cs typeface="ヒラギノ丸ゴ Pro W4" charset="0"/>
              </a:rPr>
              <a:t>THz</a:t>
            </a:r>
            <a:r>
              <a:rPr lang="ja-JP" altLang="en-US" sz="2400" dirty="0">
                <a:latin typeface="ヒラギノ丸ゴ Pro W4" charset="0"/>
                <a:ea typeface="ヒラギノ丸ゴ Pro W4" charset="0"/>
                <a:cs typeface="ヒラギノ丸ゴ Pro W4" charset="0"/>
              </a:rPr>
              <a:t>コム分光法では、コムが離散的に分布してるので、</a:t>
            </a:r>
            <a:r>
              <a:rPr lang="ja-JP" altLang="en-US" sz="2400" dirty="0" smtClean="0">
                <a:latin typeface="ヒラギノ丸ゴ Pro W4" charset="0"/>
                <a:ea typeface="ヒラギノ丸ゴ Pro W4" charset="0"/>
                <a:cs typeface="ヒラギノ丸ゴ Pro W4" charset="0"/>
              </a:rPr>
              <a:t>スペクトルサンプリング間隔は</a:t>
            </a:r>
            <a:r>
              <a:rPr lang="ja-JP" altLang="en-US" sz="2400" dirty="0">
                <a:latin typeface="ヒラギノ丸ゴ Pro W4" charset="0"/>
                <a:ea typeface="ヒラギノ丸ゴ Pro W4" charset="0"/>
                <a:cs typeface="ヒラギノ丸ゴ Pro W4" charset="0"/>
              </a:rPr>
              <a:t>コム間隔になる。</a:t>
            </a:r>
            <a:endParaRPr lang="zh-TW" altLang="en-US" sz="2400" dirty="0">
              <a:latin typeface="ヒラギノ丸ゴ Pro W4" charset="0"/>
              <a:ea typeface="ヒラギノ丸ゴ Pro W4" charset="0"/>
              <a:cs typeface="ヒラギノ丸ゴ Pro W4" charset="0"/>
            </a:endParaRPr>
          </a:p>
        </p:txBody>
      </p:sp>
      <p:sp>
        <p:nvSpPr>
          <p:cNvPr id="21513" name="テキスト ボックス 13"/>
          <p:cNvSpPr txBox="1">
            <a:spLocks noChangeArrowheads="1"/>
          </p:cNvSpPr>
          <p:nvPr/>
        </p:nvSpPr>
        <p:spPr bwMode="auto">
          <a:xfrm>
            <a:off x="125413" y="2552700"/>
            <a:ext cx="2612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2000" i="1">
                <a:solidFill>
                  <a:srgbClr val="008000"/>
                </a:solidFill>
                <a:latin typeface="ヒラギノ丸ゴ Pro W4" charset="0"/>
                <a:ea typeface="ヒラギノ丸ゴ Pro W4" charset="0"/>
                <a:cs typeface="ヒラギノ丸ゴ Pro W4" charset="0"/>
              </a:rPr>
              <a:t>コム線幅</a:t>
            </a:r>
            <a:r>
              <a:rPr lang="en-US" altLang="ja-JP" sz="2000" i="1">
                <a:solidFill>
                  <a:srgbClr val="008000"/>
                </a:solidFill>
                <a:latin typeface="ヒラギノ丸ゴ Pro W4" charset="0"/>
                <a:ea typeface="ヒラギノ丸ゴ Pro W4" charset="0"/>
                <a:cs typeface="ヒラギノ丸ゴ Pro W4" charset="0"/>
              </a:rPr>
              <a:t>&lt;&lt;</a:t>
            </a:r>
            <a:r>
              <a:rPr lang="ja-JP" altLang="en-US" sz="2000" i="1">
                <a:solidFill>
                  <a:srgbClr val="008000"/>
                </a:solidFill>
                <a:latin typeface="ヒラギノ丸ゴ Pro W4" charset="0"/>
                <a:ea typeface="ヒラギノ丸ゴ Pro W4" charset="0"/>
                <a:cs typeface="ヒラギノ丸ゴ Pro W4" charset="0"/>
              </a:rPr>
              <a:t>コム間隔</a:t>
            </a:r>
          </a:p>
        </p:txBody>
      </p:sp>
    </p:spTree>
    <p:extLst>
      <p:ext uri="{BB962C8B-B14F-4D97-AF65-F5344CB8AC3E}">
        <p14:creationId xmlns:p14="http://schemas.microsoft.com/office/powerpoint/2010/main" val="4035920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p:cNvSpPr>
            <a:spLocks noGrp="1"/>
          </p:cNvSpPr>
          <p:nvPr>
            <p:ph type="title"/>
          </p:nvPr>
        </p:nvSpPr>
        <p:spPr>
          <a:xfrm>
            <a:off x="0" y="196854"/>
            <a:ext cx="9906000" cy="720725"/>
          </a:xfrm>
        </p:spPr>
        <p:txBody>
          <a:bodyPr lIns="0" tIns="0" rIns="0" bIns="0"/>
          <a:lstStyle/>
          <a:p>
            <a:r>
              <a:rPr lang="ja-JP" altLang="en-US" dirty="0">
                <a:latin typeface="ヒラギノ丸ゴ ProN W4" charset="0"/>
                <a:ea typeface="ヒラギノ丸ゴ ProN W4" charset="0"/>
                <a:cs typeface="ヒラギノ丸ゴ ProN W4" charset="0"/>
              </a:rPr>
              <a:t>低圧水蒸気の分光</a:t>
            </a:r>
            <a:r>
              <a:rPr lang="ja-JP" altLang="en-US" dirty="0" smtClean="0">
                <a:latin typeface="ヒラギノ丸ゴ ProN W4" charset="0"/>
                <a:ea typeface="ヒラギノ丸ゴ ProN W4" charset="0"/>
                <a:cs typeface="ヒラギノ丸ゴ ProN W4" charset="0"/>
              </a:rPr>
              <a:t>計測</a:t>
            </a:r>
            <a:endParaRPr lang="ja-JP" altLang="en-US" dirty="0">
              <a:latin typeface="ヒラギノ丸ゴ ProN W4" charset="0"/>
              <a:ea typeface="ヒラギノ丸ゴ ProN W4" charset="0"/>
              <a:cs typeface="ヒラギノ丸ゴ ProN W4" charset="0"/>
            </a:endParaRPr>
          </a:p>
        </p:txBody>
      </p:sp>
      <p:sp>
        <p:nvSpPr>
          <p:cNvPr id="23554" name="テキスト ボックス 2"/>
          <p:cNvSpPr txBox="1">
            <a:spLocks noChangeArrowheads="1"/>
          </p:cNvSpPr>
          <p:nvPr/>
        </p:nvSpPr>
        <p:spPr bwMode="auto">
          <a:xfrm>
            <a:off x="1030384" y="806454"/>
            <a:ext cx="7796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2400" b="1" i="1" dirty="0">
                <a:solidFill>
                  <a:srgbClr val="0080FF"/>
                </a:solidFill>
                <a:latin typeface="Arial" charset="0"/>
                <a:cs typeface="Arial" charset="0"/>
              </a:rPr>
              <a:t>回転遷移</a:t>
            </a:r>
            <a:r>
              <a:rPr lang="en-US" altLang="ja-JP" sz="2400" b="1" i="1" dirty="0">
                <a:solidFill>
                  <a:srgbClr val="0080FF"/>
                </a:solidFill>
                <a:latin typeface="Arial" charset="0"/>
                <a:cs typeface="Arial" charset="0"/>
              </a:rPr>
              <a:t> 1</a:t>
            </a:r>
            <a:r>
              <a:rPr lang="en-US" altLang="ja-JP" sz="2400" b="1" i="1" baseline="-25000" dirty="0">
                <a:solidFill>
                  <a:srgbClr val="0080FF"/>
                </a:solidFill>
                <a:latin typeface="Arial" charset="0"/>
                <a:cs typeface="Arial" charset="0"/>
              </a:rPr>
              <a:t>10</a:t>
            </a:r>
            <a:r>
              <a:rPr lang="en-US" altLang="ja-JP" sz="2400" b="1" i="1" dirty="0">
                <a:solidFill>
                  <a:srgbClr val="0080FF"/>
                </a:solidFill>
                <a:latin typeface="Arial" charset="0"/>
                <a:cs typeface="Arial" charset="0"/>
              </a:rPr>
              <a:t> </a:t>
            </a:r>
            <a:r>
              <a:rPr lang="en-US" altLang="ja-JP" sz="2400" b="1" i="1" dirty="0" smtClean="0">
                <a:solidFill>
                  <a:srgbClr val="0080FF"/>
                </a:solidFill>
                <a:latin typeface="Arial" charset="0"/>
                <a:cs typeface="Arial" charset="0"/>
              </a:rPr>
              <a:t>→</a:t>
            </a:r>
            <a:r>
              <a:rPr lang="ja-JP" altLang="en-US" sz="2400" b="1" i="1" dirty="0" smtClean="0">
                <a:solidFill>
                  <a:srgbClr val="0080FF"/>
                </a:solidFill>
              </a:rPr>
              <a:t> </a:t>
            </a:r>
            <a:r>
              <a:rPr lang="en-US" altLang="ja-JP" sz="2400" b="1" i="1" dirty="0" smtClean="0">
                <a:solidFill>
                  <a:srgbClr val="0080FF"/>
                </a:solidFill>
                <a:latin typeface="Arial" charset="0"/>
                <a:cs typeface="Arial" charset="0"/>
              </a:rPr>
              <a:t> </a:t>
            </a:r>
            <a:r>
              <a:rPr lang="en-US" altLang="ja-JP" sz="2400" b="1" i="1" dirty="0">
                <a:solidFill>
                  <a:srgbClr val="0080FF"/>
                </a:solidFill>
                <a:latin typeface="Arial" charset="0"/>
                <a:cs typeface="Arial" charset="0"/>
              </a:rPr>
              <a:t>1</a:t>
            </a:r>
            <a:r>
              <a:rPr lang="en-US" altLang="ja-JP" sz="2400" b="1" i="1" baseline="-25000" dirty="0">
                <a:solidFill>
                  <a:srgbClr val="0080FF"/>
                </a:solidFill>
                <a:latin typeface="Arial" charset="0"/>
                <a:cs typeface="Arial" charset="0"/>
              </a:rPr>
              <a:t>01 </a:t>
            </a:r>
            <a:r>
              <a:rPr lang="en-US" altLang="ja-JP" sz="2400" b="1" i="1" dirty="0">
                <a:solidFill>
                  <a:srgbClr val="0080FF"/>
                </a:solidFill>
                <a:latin typeface="Arial" charset="0"/>
                <a:cs typeface="Arial" charset="0"/>
              </a:rPr>
              <a:t>: 0.5569360THz@NASA database</a:t>
            </a:r>
          </a:p>
          <a:p>
            <a:pPr algn="ctr"/>
            <a:r>
              <a:rPr lang="en-US" altLang="ja-JP" sz="2400" b="1" i="1" dirty="0">
                <a:solidFill>
                  <a:srgbClr val="0080FF"/>
                </a:solidFill>
                <a:latin typeface="Arial" charset="0"/>
                <a:cs typeface="Arial" charset="0"/>
              </a:rPr>
              <a:t>(</a:t>
            </a:r>
            <a:r>
              <a:rPr lang="ja-JP" altLang="en-US" sz="2400" b="1" i="1" dirty="0">
                <a:solidFill>
                  <a:srgbClr val="0080FF"/>
                </a:solidFill>
                <a:latin typeface="Arial" charset="0"/>
                <a:cs typeface="Arial" charset="0"/>
              </a:rPr>
              <a:t>圧力拡がり線幅</a:t>
            </a:r>
            <a:r>
              <a:rPr lang="en-US" altLang="ja-JP" sz="2400" b="1" i="1" dirty="0">
                <a:solidFill>
                  <a:srgbClr val="0080FF"/>
                </a:solidFill>
                <a:latin typeface="Arial" charset="0"/>
                <a:cs typeface="Arial" charset="0"/>
              </a:rPr>
              <a:t>= 23 MHz @H</a:t>
            </a:r>
            <a:r>
              <a:rPr lang="en-US" altLang="ja-JP" sz="2400" b="1" i="1" baseline="-25000" dirty="0">
                <a:solidFill>
                  <a:srgbClr val="0080FF"/>
                </a:solidFill>
                <a:latin typeface="Arial" charset="0"/>
                <a:cs typeface="Arial" charset="0"/>
              </a:rPr>
              <a:t>2</a:t>
            </a:r>
            <a:r>
              <a:rPr lang="en-US" altLang="ja-JP" sz="2400" b="1" i="1" dirty="0">
                <a:solidFill>
                  <a:srgbClr val="0080FF"/>
                </a:solidFill>
                <a:latin typeface="Arial" charset="0"/>
                <a:cs typeface="Arial" charset="0"/>
              </a:rPr>
              <a:t>O:10Pa&amp;N</a:t>
            </a:r>
            <a:r>
              <a:rPr lang="en-US" altLang="ja-JP" sz="2400" b="1" i="1" baseline="-25000" dirty="0">
                <a:solidFill>
                  <a:srgbClr val="0080FF"/>
                </a:solidFill>
                <a:latin typeface="Arial" charset="0"/>
                <a:cs typeface="Arial" charset="0"/>
              </a:rPr>
              <a:t>2</a:t>
            </a:r>
            <a:r>
              <a:rPr lang="en-US" altLang="ja-JP" sz="2400" b="1" i="1" dirty="0">
                <a:solidFill>
                  <a:srgbClr val="0080FF"/>
                </a:solidFill>
                <a:latin typeface="Arial" charset="0"/>
                <a:cs typeface="Arial" charset="0"/>
              </a:rPr>
              <a:t>:320Pa)</a:t>
            </a:r>
            <a:endParaRPr lang="ja-JP" altLang="en-US" sz="2400" b="1" i="1" dirty="0">
              <a:solidFill>
                <a:srgbClr val="0080FF"/>
              </a:solidFill>
              <a:latin typeface="Arial" charset="0"/>
              <a:cs typeface="Arial" charset="0"/>
            </a:endParaRPr>
          </a:p>
        </p:txBody>
      </p:sp>
      <p:pic>
        <p:nvPicPr>
          <p:cNvPr id="23555"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938" y="2577732"/>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938" y="2577732"/>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8938" y="2577732"/>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8938" y="2572970"/>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テキスト ボックス 1"/>
          <p:cNvSpPr txBox="1">
            <a:spLocks noChangeArrowheads="1"/>
          </p:cNvSpPr>
          <p:nvPr/>
        </p:nvSpPr>
        <p:spPr bwMode="auto">
          <a:xfrm>
            <a:off x="690322" y="1636713"/>
            <a:ext cx="8109040" cy="52322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2800" dirty="0">
                <a:solidFill>
                  <a:srgbClr val="FFFF00"/>
                </a:solidFill>
                <a:latin typeface="ヒラギノ丸ゴ ProN W4"/>
                <a:ea typeface="ヒラギノ丸ゴ ProN W4"/>
                <a:cs typeface="ヒラギノ丸ゴ ProN W4"/>
              </a:rPr>
              <a:t>振幅</a:t>
            </a:r>
            <a:r>
              <a:rPr lang="ja-JP" altLang="en-US" sz="2800" dirty="0" smtClean="0">
                <a:solidFill>
                  <a:srgbClr val="FFFF00"/>
                </a:solidFill>
                <a:latin typeface="ヒラギノ丸ゴ ProN W4"/>
                <a:ea typeface="ヒラギノ丸ゴ ProN W4"/>
                <a:cs typeface="ヒラギノ丸ゴ ProN W4"/>
              </a:rPr>
              <a:t>スペクトル（</a:t>
            </a:r>
            <a:r>
              <a:rPr lang="en-US" altLang="ja-JP" sz="2800" dirty="0" smtClean="0">
                <a:solidFill>
                  <a:srgbClr val="FFFF00"/>
                </a:solidFill>
                <a:latin typeface="ヒラギノ丸ゴ ProN W4"/>
                <a:ea typeface="ヒラギノ丸ゴ ProN W4"/>
                <a:cs typeface="ヒラギノ丸ゴ ProN W4"/>
              </a:rPr>
              <a:t>10</a:t>
            </a:r>
            <a:r>
              <a:rPr lang="ja-JP" altLang="en-US" sz="2800" dirty="0" smtClean="0">
                <a:solidFill>
                  <a:srgbClr val="FFFF00"/>
                </a:solidFill>
                <a:latin typeface="ヒラギノ丸ゴ ProN W4"/>
                <a:ea typeface="ヒラギノ丸ゴ ProN W4"/>
                <a:cs typeface="ヒラギノ丸ゴ ProN W4"/>
              </a:rPr>
              <a:t>周期ギャップレス</a:t>
            </a:r>
            <a:r>
              <a:rPr lang="en-US" altLang="ja-JP" sz="2800" dirty="0" smtClean="0">
                <a:solidFill>
                  <a:srgbClr val="FFFF00"/>
                </a:solidFill>
                <a:latin typeface="ヒラギノ丸ゴ ProN W4"/>
                <a:ea typeface="ヒラギノ丸ゴ ProN W4"/>
                <a:cs typeface="ヒラギノ丸ゴ ProN W4"/>
              </a:rPr>
              <a:t>THz</a:t>
            </a:r>
            <a:r>
              <a:rPr lang="ja-JP" altLang="en-US" sz="2800" dirty="0" smtClean="0">
                <a:solidFill>
                  <a:srgbClr val="FFFF00"/>
                </a:solidFill>
                <a:latin typeface="ヒラギノ丸ゴ ProN W4"/>
                <a:ea typeface="ヒラギノ丸ゴ ProN W4"/>
                <a:cs typeface="ヒラギノ丸ゴ ProN W4"/>
              </a:rPr>
              <a:t>コム）</a:t>
            </a:r>
            <a:endParaRPr lang="ja-JP" altLang="en-US" sz="2800" dirty="0">
              <a:solidFill>
                <a:srgbClr val="FFFF00"/>
              </a:solidFill>
              <a:latin typeface="ヒラギノ丸ゴ ProN W4"/>
              <a:ea typeface="ヒラギノ丸ゴ ProN W4"/>
              <a:cs typeface="ヒラギノ丸ゴ ProN W4"/>
            </a:endParaRPr>
          </a:p>
        </p:txBody>
      </p:sp>
      <p:cxnSp>
        <p:nvCxnSpPr>
          <p:cNvPr id="23566" name="直線コネクタ 4"/>
          <p:cNvCxnSpPr>
            <a:cxnSpLocks noChangeShapeType="1"/>
          </p:cNvCxnSpPr>
          <p:nvPr/>
        </p:nvCxnSpPr>
        <p:spPr bwMode="auto">
          <a:xfrm>
            <a:off x="6273050" y="3025403"/>
            <a:ext cx="1" cy="2730952"/>
          </a:xfrm>
          <a:prstGeom prst="line">
            <a:avLst/>
          </a:prstGeom>
          <a:noFill/>
          <a:ln w="57150">
            <a:solidFill>
              <a:srgbClr val="0000FF"/>
            </a:solidFill>
            <a:prstDash val="sysDash"/>
            <a:round/>
            <a:headEnd/>
            <a:tailEnd/>
          </a:ln>
        </p:spPr>
      </p:cxnSp>
      <p:sp>
        <p:nvSpPr>
          <p:cNvPr id="25" name="Rectangle 9"/>
          <p:cNvSpPr>
            <a:spLocks noChangeArrowheads="1"/>
          </p:cNvSpPr>
          <p:nvPr/>
        </p:nvSpPr>
        <p:spPr bwMode="auto">
          <a:xfrm>
            <a:off x="152518" y="2778205"/>
            <a:ext cx="2650895" cy="132343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2000" dirty="0">
                <a:solidFill>
                  <a:schemeClr val="bg1"/>
                </a:solidFill>
                <a:latin typeface="ヒラギノ丸ゴ Pro W4"/>
                <a:ea typeface="ヒラギノ丸ゴ Pro W4"/>
                <a:cs typeface="ヒラギノ丸ゴ Pro W4"/>
              </a:rPr>
              <a:t>走査前</a:t>
            </a:r>
            <a:endParaRPr lang="en-US" altLang="ja-JP" sz="2000" dirty="0">
              <a:solidFill>
                <a:schemeClr val="bg1"/>
              </a:solidFill>
              <a:latin typeface="ヒラギノ丸ゴ Pro W4"/>
              <a:ea typeface="ヒラギノ丸ゴ Pro W4"/>
              <a:cs typeface="ヒラギノ丸ゴ Pro W4"/>
            </a:endParaRPr>
          </a:p>
          <a:p>
            <a:pPr algn="ctr"/>
            <a:r>
              <a:rPr lang="en-US" altLang="ja-JP" sz="2000" dirty="0">
                <a:solidFill>
                  <a:schemeClr val="bg1"/>
                </a:solidFill>
                <a:latin typeface="ヒラギノ丸ゴ Pro W4"/>
                <a:ea typeface="ヒラギノ丸ゴ Pro W4"/>
                <a:cs typeface="ヒラギノ丸ゴ Pro W4"/>
              </a:rPr>
              <a:t>f</a:t>
            </a:r>
            <a:r>
              <a:rPr lang="en-US" altLang="ja-JP" sz="2000" baseline="-25000" dirty="0">
                <a:solidFill>
                  <a:schemeClr val="bg1"/>
                </a:solidFill>
                <a:latin typeface="ヒラギノ丸ゴ Pro W4"/>
                <a:ea typeface="ヒラギノ丸ゴ Pro W4"/>
                <a:cs typeface="ヒラギノ丸ゴ Pro W4"/>
              </a:rPr>
              <a:t>1</a:t>
            </a:r>
            <a:r>
              <a:rPr lang="en-US" altLang="ja-JP" sz="2000" dirty="0">
                <a:solidFill>
                  <a:schemeClr val="bg1"/>
                </a:solidFill>
                <a:latin typeface="ヒラギノ丸ゴ Pro W4"/>
                <a:ea typeface="ヒラギノ丸ゴ Pro W4"/>
                <a:cs typeface="ヒラギノ丸ゴ Pro W4"/>
              </a:rPr>
              <a:t>=250,000,049 Hz</a:t>
            </a:r>
          </a:p>
          <a:p>
            <a:pPr algn="ctr"/>
            <a:r>
              <a:rPr lang="en-US" altLang="ja-JP" sz="2000" dirty="0">
                <a:solidFill>
                  <a:schemeClr val="bg1"/>
                </a:solidFill>
                <a:latin typeface="ヒラギノ丸ゴ Pro W4"/>
                <a:ea typeface="ヒラギノ丸ゴ Pro W4"/>
                <a:cs typeface="ヒラギノ丸ゴ Pro W4"/>
              </a:rPr>
              <a:t>f</a:t>
            </a:r>
            <a:r>
              <a:rPr lang="en-US" altLang="ja-JP" sz="2000" baseline="-25000" dirty="0">
                <a:solidFill>
                  <a:schemeClr val="bg1"/>
                </a:solidFill>
                <a:latin typeface="ヒラギノ丸ゴ Pro W4"/>
                <a:ea typeface="ヒラギノ丸ゴ Pro W4"/>
                <a:cs typeface="ヒラギノ丸ゴ Pro W4"/>
              </a:rPr>
              <a:t>2</a:t>
            </a:r>
            <a:r>
              <a:rPr lang="en-US" altLang="ja-JP" sz="2000" dirty="0">
                <a:solidFill>
                  <a:schemeClr val="bg1"/>
                </a:solidFill>
                <a:latin typeface="ヒラギノ丸ゴ Pro W4"/>
                <a:ea typeface="ヒラギノ丸ゴ Pro W4"/>
                <a:cs typeface="ヒラギノ丸ゴ Pro W4"/>
              </a:rPr>
              <a:t>=250,000,099 Hz</a:t>
            </a:r>
          </a:p>
          <a:p>
            <a:pPr algn="ctr"/>
            <a:r>
              <a:rPr lang="en-US" altLang="ja-JP" sz="2000" dirty="0" smtClean="0">
                <a:solidFill>
                  <a:schemeClr val="bg1"/>
                </a:solidFill>
                <a:latin typeface="ヒラギノ丸ゴ Pro W4"/>
                <a:ea typeface="ヒラギノ丸ゴ Pro W4"/>
                <a:cs typeface="ヒラギノ丸ゴ Pro W4"/>
                <a:sym typeface="Symbol" charset="0"/>
              </a:rPr>
              <a:t>∆</a:t>
            </a:r>
            <a:r>
              <a:rPr lang="en-US" altLang="ja-JP" sz="2000" dirty="0" smtClean="0">
                <a:solidFill>
                  <a:schemeClr val="bg1"/>
                </a:solidFill>
                <a:latin typeface="ヒラギノ丸ゴ Pro W4"/>
                <a:ea typeface="ヒラギノ丸ゴ Pro W4"/>
                <a:cs typeface="ヒラギノ丸ゴ Pro W4"/>
              </a:rPr>
              <a:t>=</a:t>
            </a:r>
            <a:r>
              <a:rPr lang="en-US" altLang="ja-JP" sz="2000" dirty="0">
                <a:solidFill>
                  <a:schemeClr val="bg1"/>
                </a:solidFill>
                <a:latin typeface="ヒラギノ丸ゴ Pro W4"/>
                <a:ea typeface="ヒラギノ丸ゴ Pro W4"/>
                <a:cs typeface="ヒラギノ丸ゴ Pro W4"/>
              </a:rPr>
              <a:t>50Hz</a:t>
            </a:r>
          </a:p>
        </p:txBody>
      </p:sp>
      <p:grpSp>
        <p:nvGrpSpPr>
          <p:cNvPr id="26" name="図形グループ 25"/>
          <p:cNvGrpSpPr>
            <a:grpSpLocks/>
          </p:cNvGrpSpPr>
          <p:nvPr/>
        </p:nvGrpSpPr>
        <p:grpSpPr bwMode="auto">
          <a:xfrm>
            <a:off x="61915" y="4162506"/>
            <a:ext cx="2833687" cy="1593711"/>
            <a:chOff x="61913" y="3522663"/>
            <a:chExt cx="2833687" cy="1593711"/>
          </a:xfrm>
        </p:grpSpPr>
        <p:sp>
          <p:nvSpPr>
            <p:cNvPr id="27" name="Rectangle 10"/>
            <p:cNvSpPr>
              <a:spLocks noChangeArrowheads="1"/>
            </p:cNvSpPr>
            <p:nvPr/>
          </p:nvSpPr>
          <p:spPr bwMode="auto">
            <a:xfrm>
              <a:off x="61913" y="4408488"/>
              <a:ext cx="2833687" cy="70788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000" dirty="0">
                  <a:solidFill>
                    <a:schemeClr val="bg1"/>
                  </a:solidFill>
                  <a:latin typeface="ヒラギノ丸ゴ Pro W4"/>
                  <a:ea typeface="ヒラギノ丸ゴ Pro W4"/>
                  <a:cs typeface="ヒラギノ丸ゴ Pro W4"/>
                </a:rPr>
                <a:t>ステップ走査を１０回</a:t>
              </a:r>
              <a:endParaRPr lang="en-US" altLang="ja-JP" sz="2000" dirty="0">
                <a:solidFill>
                  <a:schemeClr val="bg1"/>
                </a:solidFill>
                <a:latin typeface="ヒラギノ丸ゴ Pro W4"/>
                <a:ea typeface="ヒラギノ丸ゴ Pro W4"/>
                <a:cs typeface="ヒラギノ丸ゴ Pro W4"/>
              </a:endParaRPr>
            </a:p>
            <a:p>
              <a:pPr algn="ctr"/>
              <a:r>
                <a:rPr lang="ja-JP" altLang="en-US" sz="2000" dirty="0">
                  <a:solidFill>
                    <a:schemeClr val="bg1"/>
                  </a:solidFill>
                  <a:latin typeface="ヒラギノ丸ゴ Pro W4"/>
                  <a:ea typeface="ヒラギノ丸ゴ Pro W4"/>
                  <a:cs typeface="ヒラギノ丸ゴ Pro W4"/>
                </a:rPr>
                <a:t>繰り返し</a:t>
              </a:r>
              <a:endParaRPr lang="en-US" altLang="ja-JP" sz="2000" dirty="0">
                <a:solidFill>
                  <a:schemeClr val="bg1"/>
                </a:solidFill>
                <a:latin typeface="ヒラギノ丸ゴ Pro W4"/>
                <a:ea typeface="ヒラギノ丸ゴ Pro W4"/>
                <a:cs typeface="ヒラギノ丸ゴ Pro W4"/>
              </a:endParaRPr>
            </a:p>
          </p:txBody>
        </p:sp>
        <p:sp>
          <p:nvSpPr>
            <p:cNvPr id="28" name="AutoShape 11"/>
            <p:cNvSpPr>
              <a:spLocks noChangeArrowheads="1"/>
            </p:cNvSpPr>
            <p:nvPr/>
          </p:nvSpPr>
          <p:spPr bwMode="auto">
            <a:xfrm>
              <a:off x="1841500" y="3522663"/>
              <a:ext cx="752475" cy="863600"/>
            </a:xfrm>
            <a:prstGeom prst="downArrow">
              <a:avLst>
                <a:gd name="adj1" fmla="val 50000"/>
                <a:gd name="adj2" fmla="val 310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2000">
                <a:latin typeface="ヒラギノ丸ゴ Pro W4"/>
                <a:ea typeface="ヒラギノ丸ゴ Pro W4"/>
                <a:cs typeface="ヒラギノ丸ゴ Pro W4"/>
              </a:endParaRPr>
            </a:p>
          </p:txBody>
        </p:sp>
        <p:sp>
          <p:nvSpPr>
            <p:cNvPr id="29" name="Rectangle 13"/>
            <p:cNvSpPr>
              <a:spLocks noChangeArrowheads="1"/>
            </p:cNvSpPr>
            <p:nvPr/>
          </p:nvSpPr>
          <p:spPr bwMode="auto">
            <a:xfrm>
              <a:off x="227791" y="3582988"/>
              <a:ext cx="1690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000" dirty="0" smtClean="0">
                  <a:latin typeface="ヒラギノ丸ゴ Pro W4"/>
                  <a:ea typeface="ヒラギノ丸ゴ Pro W4"/>
                  <a:cs typeface="ヒラギノ丸ゴ Pro W4"/>
                  <a:sym typeface="Symbol" charset="0"/>
                </a:rPr>
                <a:t>∆</a:t>
              </a:r>
              <a:r>
                <a:rPr lang="en-US" altLang="ja-JP" sz="2000" dirty="0" smtClean="0">
                  <a:latin typeface="ヒラギノ丸ゴ Pro W4"/>
                  <a:ea typeface="ヒラギノ丸ゴ Pro W4"/>
                  <a:cs typeface="ヒラギノ丸ゴ Pro W4"/>
                </a:rPr>
                <a:t>f</a:t>
              </a:r>
              <a:r>
                <a:rPr lang="en-US" altLang="ja-JP" sz="2000" baseline="-25000" dirty="0" smtClean="0">
                  <a:latin typeface="ヒラギノ丸ゴ Pro W4"/>
                  <a:ea typeface="ヒラギノ丸ゴ Pro W4"/>
                  <a:cs typeface="ヒラギノ丸ゴ Pro W4"/>
                </a:rPr>
                <a:t>1</a:t>
              </a:r>
              <a:r>
                <a:rPr lang="en-US" altLang="ja-JP" sz="2000" dirty="0">
                  <a:latin typeface="ヒラギノ丸ゴ Pro W4"/>
                  <a:ea typeface="ヒラギノ丸ゴ Pro W4"/>
                  <a:cs typeface="ヒラギノ丸ゴ Pro W4"/>
                  <a:sym typeface="Symbol" charset="0"/>
                </a:rPr>
                <a:t>, </a:t>
              </a:r>
              <a:r>
                <a:rPr lang="en-US" altLang="ja-JP" sz="2000" dirty="0" smtClean="0">
                  <a:latin typeface="ヒラギノ丸ゴ Pro W4"/>
                  <a:ea typeface="ヒラギノ丸ゴ Pro W4"/>
                  <a:cs typeface="ヒラギノ丸ゴ Pro W4"/>
                  <a:sym typeface="Symbol" charset="0"/>
                </a:rPr>
                <a:t>∆</a:t>
              </a:r>
              <a:r>
                <a:rPr lang="en-US" altLang="ja-JP" sz="2000" dirty="0" smtClean="0">
                  <a:latin typeface="ヒラギノ丸ゴ Pro W4"/>
                  <a:ea typeface="ヒラギノ丸ゴ Pro W4"/>
                  <a:cs typeface="ヒラギノ丸ゴ Pro W4"/>
                </a:rPr>
                <a:t>f</a:t>
              </a:r>
              <a:r>
                <a:rPr lang="en-US" altLang="ja-JP" sz="2000" baseline="-25000" dirty="0" smtClean="0">
                  <a:latin typeface="ヒラギノ丸ゴ Pro W4"/>
                  <a:ea typeface="ヒラギノ丸ゴ Pro W4"/>
                  <a:cs typeface="ヒラギノ丸ゴ Pro W4"/>
                </a:rPr>
                <a:t>2</a:t>
              </a:r>
              <a:endParaRPr lang="en-US" altLang="ja-JP" sz="2000" baseline="-25000" dirty="0">
                <a:latin typeface="ヒラギノ丸ゴ Pro W4"/>
                <a:ea typeface="ヒラギノ丸ゴ Pro W4"/>
                <a:cs typeface="ヒラギノ丸ゴ Pro W4"/>
              </a:endParaRPr>
            </a:p>
            <a:p>
              <a:pPr algn="ctr"/>
              <a:r>
                <a:rPr lang="en-US" altLang="ja-JP" sz="2000" dirty="0">
                  <a:latin typeface="ヒラギノ丸ゴ Pro W4"/>
                  <a:ea typeface="ヒラギノ丸ゴ Pro W4"/>
                  <a:cs typeface="ヒラギノ丸ゴ Pro W4"/>
                </a:rPr>
                <a:t>+</a:t>
              </a:r>
              <a:r>
                <a:rPr lang="en-US" altLang="ja-JP" sz="2000" dirty="0" smtClean="0">
                  <a:latin typeface="ヒラギノ丸ゴ Pro W4"/>
                  <a:ea typeface="ヒラギノ丸ゴ Pro W4"/>
                  <a:cs typeface="ヒラギノ丸ゴ Pro W4"/>
                </a:rPr>
                <a:t>15,625 </a:t>
              </a:r>
              <a:r>
                <a:rPr lang="en-US" altLang="ja-JP" sz="2000" dirty="0">
                  <a:latin typeface="ヒラギノ丸ゴ Pro W4"/>
                  <a:ea typeface="ヒラギノ丸ゴ Pro W4"/>
                  <a:cs typeface="ヒラギノ丸ゴ Pro W4"/>
                </a:rPr>
                <a:t>Hz</a:t>
              </a:r>
            </a:p>
          </p:txBody>
        </p:sp>
      </p:grpSp>
      <p:sp>
        <p:nvSpPr>
          <p:cNvPr id="30" name="Rectangle 15"/>
          <p:cNvSpPr>
            <a:spLocks noChangeArrowheads="1"/>
          </p:cNvSpPr>
          <p:nvPr/>
        </p:nvSpPr>
        <p:spPr bwMode="auto">
          <a:xfrm>
            <a:off x="0" y="6240211"/>
            <a:ext cx="995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b="1" dirty="0" smtClean="0">
                <a:solidFill>
                  <a:srgbClr val="FF0000"/>
                </a:solidFill>
                <a:latin typeface="ヒラギノ丸ゴ Pro W4"/>
                <a:ea typeface="ヒラギノ丸ゴ Pro W4"/>
                <a:cs typeface="ヒラギノ丸ゴ Pro W4"/>
              </a:rPr>
              <a:t>THz</a:t>
            </a:r>
            <a:r>
              <a:rPr lang="ja-JP" altLang="en-US" sz="3600" b="1" dirty="0">
                <a:solidFill>
                  <a:srgbClr val="FF0000"/>
                </a:solidFill>
                <a:latin typeface="ヒラギノ丸ゴ Pro W4"/>
                <a:ea typeface="ヒラギノ丸ゴ Pro W4"/>
                <a:cs typeface="ヒラギノ丸ゴ Pro W4"/>
              </a:rPr>
              <a:t>コム</a:t>
            </a:r>
            <a:r>
              <a:rPr lang="ja-JP" altLang="en-US" sz="3600" b="1" dirty="0" smtClean="0">
                <a:solidFill>
                  <a:srgbClr val="FF0000"/>
                </a:solidFill>
                <a:latin typeface="ヒラギノ丸ゴ Pro W4"/>
                <a:ea typeface="ヒラギノ丸ゴ Pro W4"/>
                <a:cs typeface="ヒラギノ丸ゴ Pro W4"/>
              </a:rPr>
              <a:t>をギャップレス化</a:t>
            </a:r>
            <a:endParaRPr lang="en-US" altLang="ja-JP" sz="3600" b="1" dirty="0" smtClean="0">
              <a:solidFill>
                <a:srgbClr val="FF0000"/>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108280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500"/>
                            </p:stCondLst>
                            <p:childTnLst>
                              <p:par>
                                <p:cTn id="13" presetID="10" presetClass="entr" presetSubtype="0" fill="hold"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250"/>
                            </p:stCondLst>
                            <p:childTnLst>
                              <p:par>
                                <p:cTn id="17" presetID="10" presetClass="entr" presetSubtype="0" fill="hold" nodeType="after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750"/>
                            </p:stCondLst>
                            <p:childTnLst>
                              <p:par>
                                <p:cTn id="25" presetID="10" presetClass="entr" presetSubtype="0" fill="hold" nodeType="after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500"/>
                            </p:stCondLst>
                            <p:childTnLst>
                              <p:par>
                                <p:cTn id="29" presetID="10" presetClass="entr" presetSubtype="0" fill="hold" nodeType="after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4250"/>
                            </p:stCondLst>
                            <p:childTnLst>
                              <p:par>
                                <p:cTn id="33" presetID="10" presetClass="entr" presetSubtype="0" fill="hold" nodeType="afterEffect">
                                  <p:stCondLst>
                                    <p:cond delay="25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5000"/>
                            </p:stCondLst>
                            <p:childTnLst>
                              <p:par>
                                <p:cTn id="37" presetID="10" presetClass="entr" presetSubtype="0" fill="hold" nodeType="afterEffect">
                                  <p:stCondLst>
                                    <p:cond delay="25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5750"/>
                            </p:stCondLst>
                            <p:childTnLst>
                              <p:par>
                                <p:cTn id="41" presetID="10" presetClass="entr" presetSubtype="0" fill="hold" nodeType="afterEffect">
                                  <p:stCondLst>
                                    <p:cond delay="25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
            <a:ext cx="9906000" cy="720725"/>
          </a:xfrm>
          <a:prstGeom prst="rect">
            <a:avLst/>
          </a:prstGeom>
          <a:solidFill>
            <a:srgbClr val="FFFFFF"/>
          </a:solidFill>
        </p:spPr>
        <p:txBody>
          <a:bodyPr lIns="0" tIns="0" rIns="0" bIns="0">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34" charset="-128"/>
              </a:defRPr>
            </a:lvl9pPr>
          </a:lstStyle>
          <a:p>
            <a:pPr>
              <a:defRPr/>
            </a:pPr>
            <a:r>
              <a:rPr lang="ja-JP" altLang="en-US" sz="4000" dirty="0">
                <a:latin typeface="ヒラギノ丸ゴ ProN W4"/>
                <a:ea typeface="ヒラギノ丸ゴ ProN W4"/>
                <a:cs typeface="ヒラギノ丸ゴ ProN W4"/>
              </a:rPr>
              <a:t>低圧アセトニトリル（</a:t>
            </a:r>
            <a:r>
              <a:rPr lang="en-US" altLang="ja-JP" sz="4000" dirty="0">
                <a:latin typeface="ヒラギノ丸ゴ ProN W4"/>
                <a:ea typeface="ヒラギノ丸ゴ ProN W4"/>
                <a:cs typeface="ヒラギノ丸ゴ ProN W4"/>
              </a:rPr>
              <a:t>CH</a:t>
            </a:r>
            <a:r>
              <a:rPr lang="en-US" altLang="ja-JP" sz="4000" baseline="-25000" dirty="0">
                <a:latin typeface="ヒラギノ丸ゴ ProN W4"/>
                <a:ea typeface="ヒラギノ丸ゴ ProN W4"/>
                <a:cs typeface="ヒラギノ丸ゴ ProN W4"/>
              </a:rPr>
              <a:t>3</a:t>
            </a:r>
            <a:r>
              <a:rPr lang="en-US" altLang="ja-JP" sz="4000" dirty="0">
                <a:latin typeface="ヒラギノ丸ゴ ProN W4"/>
                <a:ea typeface="ヒラギノ丸ゴ ProN W4"/>
                <a:cs typeface="ヒラギノ丸ゴ ProN W4"/>
              </a:rPr>
              <a:t>CN</a:t>
            </a:r>
            <a:r>
              <a:rPr lang="ja-JP" altLang="en-US" sz="4000" dirty="0">
                <a:latin typeface="ヒラギノ丸ゴ ProN W4"/>
                <a:ea typeface="ヒラギノ丸ゴ ProN W4"/>
                <a:cs typeface="ヒラギノ丸ゴ ProN W4"/>
              </a:rPr>
              <a:t>）の分光</a:t>
            </a:r>
            <a:r>
              <a:rPr lang="ja-JP" altLang="en-US" sz="4000" dirty="0" smtClean="0">
                <a:latin typeface="ヒラギノ丸ゴ ProN W4"/>
                <a:ea typeface="ヒラギノ丸ゴ ProN W4"/>
                <a:cs typeface="ヒラギノ丸ゴ ProN W4"/>
              </a:rPr>
              <a:t>計測</a:t>
            </a:r>
            <a:endParaRPr lang="zh-TW" altLang="en-US" sz="4000" dirty="0"/>
          </a:p>
        </p:txBody>
      </p:sp>
      <p:sp>
        <p:nvSpPr>
          <p:cNvPr id="30" name="テキスト ボックス 1"/>
          <p:cNvSpPr txBox="1">
            <a:spLocks noChangeArrowheads="1"/>
          </p:cNvSpPr>
          <p:nvPr/>
        </p:nvSpPr>
        <p:spPr bwMode="auto">
          <a:xfrm>
            <a:off x="752627" y="602597"/>
            <a:ext cx="8386502" cy="52322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2800" dirty="0" smtClean="0">
                <a:solidFill>
                  <a:srgbClr val="FFFF00"/>
                </a:solidFill>
                <a:latin typeface="ヒラギノ丸ゴ ProN W4"/>
                <a:ea typeface="ヒラギノ丸ゴ ProN W4"/>
                <a:cs typeface="ヒラギノ丸ゴ ProN W4"/>
              </a:rPr>
              <a:t>吸収スペクトル（</a:t>
            </a:r>
            <a:r>
              <a:rPr lang="en-US" altLang="ja-JP" sz="2800" dirty="0" smtClean="0">
                <a:solidFill>
                  <a:srgbClr val="FFFF00"/>
                </a:solidFill>
                <a:latin typeface="ヒラギノ丸ゴ ProN W4"/>
                <a:ea typeface="ヒラギノ丸ゴ ProN W4"/>
                <a:cs typeface="ヒラギノ丸ゴ ProN W4"/>
              </a:rPr>
              <a:t>100</a:t>
            </a:r>
            <a:r>
              <a:rPr lang="ja-JP" altLang="en-US" sz="2800" dirty="0" smtClean="0">
                <a:solidFill>
                  <a:srgbClr val="FFFF00"/>
                </a:solidFill>
                <a:latin typeface="ヒラギノ丸ゴ ProN W4"/>
                <a:ea typeface="ヒラギノ丸ゴ ProN W4"/>
                <a:cs typeface="ヒラギノ丸ゴ ProN W4"/>
              </a:rPr>
              <a:t>周期ギャップレス</a:t>
            </a:r>
            <a:r>
              <a:rPr lang="en-US" altLang="ja-JP" sz="2800" dirty="0" smtClean="0">
                <a:solidFill>
                  <a:srgbClr val="FFFF00"/>
                </a:solidFill>
                <a:latin typeface="ヒラギノ丸ゴ ProN W4"/>
                <a:ea typeface="ヒラギノ丸ゴ ProN W4"/>
                <a:cs typeface="ヒラギノ丸ゴ ProN W4"/>
              </a:rPr>
              <a:t>THz</a:t>
            </a:r>
            <a:r>
              <a:rPr lang="ja-JP" altLang="en-US" sz="2800" dirty="0" smtClean="0">
                <a:solidFill>
                  <a:srgbClr val="FFFF00"/>
                </a:solidFill>
                <a:latin typeface="ヒラギノ丸ゴ ProN W4"/>
                <a:ea typeface="ヒラギノ丸ゴ ProN W4"/>
                <a:cs typeface="ヒラギノ丸ゴ ProN W4"/>
              </a:rPr>
              <a:t>コム）</a:t>
            </a:r>
            <a:endParaRPr lang="ja-JP" altLang="en-US" sz="2800" dirty="0">
              <a:solidFill>
                <a:srgbClr val="FFFF00"/>
              </a:solidFill>
              <a:latin typeface="ヒラギノ丸ゴ ProN W4"/>
              <a:ea typeface="ヒラギノ丸ゴ ProN W4"/>
              <a:cs typeface="ヒラギノ丸ゴ ProN W4"/>
            </a:endParaRPr>
          </a:p>
        </p:txBody>
      </p:sp>
      <p:sp>
        <p:nvSpPr>
          <p:cNvPr id="57" name="テキスト ボックス 56"/>
          <p:cNvSpPr txBox="1">
            <a:spLocks noChangeArrowheads="1"/>
          </p:cNvSpPr>
          <p:nvPr/>
        </p:nvSpPr>
        <p:spPr bwMode="auto">
          <a:xfrm>
            <a:off x="5239436" y="1459713"/>
            <a:ext cx="4430234" cy="156966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400" dirty="0">
                <a:solidFill>
                  <a:schemeClr val="bg1"/>
                </a:solidFill>
                <a:latin typeface="ヒラギノ丸ゴ Pro W4" charset="0"/>
                <a:ea typeface="ヒラギノ丸ゴ Pro W4" charset="0"/>
                <a:cs typeface="ヒラギノ丸ゴ Pro W4" charset="0"/>
              </a:rPr>
              <a:t>NASA</a:t>
            </a:r>
            <a:r>
              <a:rPr lang="ja-JP" altLang="en-US" sz="2400" dirty="0" smtClean="0">
                <a:solidFill>
                  <a:schemeClr val="bg1"/>
                </a:solidFill>
                <a:latin typeface="ヒラギノ丸ゴ Pro W4" charset="0"/>
                <a:ea typeface="ヒラギノ丸ゴ Pro W4" charset="0"/>
                <a:cs typeface="ヒラギノ丸ゴ Pro W4" charset="0"/>
              </a:rPr>
              <a:t>ﾃﾞｰﾀﾍﾞｰｽと</a:t>
            </a:r>
            <a:r>
              <a:rPr lang="ja-JP" altLang="en-US" sz="2400" dirty="0">
                <a:solidFill>
                  <a:schemeClr val="bg1"/>
                </a:solidFill>
                <a:latin typeface="ヒラギノ丸ゴ Pro W4" charset="0"/>
                <a:ea typeface="ヒラギノ丸ゴ Pro W4" charset="0"/>
                <a:cs typeface="ヒラギノ丸ゴ Pro W4" charset="0"/>
              </a:rPr>
              <a:t>の</a:t>
            </a:r>
            <a:r>
              <a:rPr lang="ja-JP" altLang="en-US" sz="2400" dirty="0" smtClean="0">
                <a:solidFill>
                  <a:schemeClr val="bg1"/>
                </a:solidFill>
                <a:latin typeface="ヒラギノ丸ゴ Pro W4" charset="0"/>
                <a:ea typeface="ヒラギノ丸ゴ Pro W4" charset="0"/>
                <a:cs typeface="ヒラギノ丸ゴ Pro W4" charset="0"/>
              </a:rPr>
              <a:t>偏差</a:t>
            </a:r>
            <a:endParaRPr lang="en-US" altLang="ja-JP" sz="2400" dirty="0" smtClean="0">
              <a:solidFill>
                <a:schemeClr val="bg1"/>
              </a:solidFill>
              <a:latin typeface="ヒラギノ丸ゴ Pro W4" charset="0"/>
              <a:ea typeface="ヒラギノ丸ゴ Pro W4" charset="0"/>
              <a:cs typeface="ヒラギノ丸ゴ Pro W4" charset="0"/>
            </a:endParaRPr>
          </a:p>
          <a:p>
            <a:pPr algn="ctr"/>
            <a:r>
              <a:rPr lang="en-US" altLang="ja-JP" sz="2400" dirty="0" smtClean="0">
                <a:solidFill>
                  <a:schemeClr val="bg1"/>
                </a:solidFill>
                <a:latin typeface="ヒラギノ丸ゴ Pro W4" charset="0"/>
                <a:ea typeface="ヒラギノ丸ゴ Pro W4" charset="0"/>
                <a:cs typeface="ヒラギノ丸ゴ Pro W4" charset="0"/>
              </a:rPr>
              <a:t>1MHz</a:t>
            </a:r>
            <a:r>
              <a:rPr lang="ja-JP" altLang="en-US" sz="2400" dirty="0" smtClean="0">
                <a:solidFill>
                  <a:schemeClr val="bg1"/>
                </a:solidFill>
                <a:latin typeface="ヒラギノ丸ゴ Pro W4" charset="0"/>
                <a:ea typeface="ヒラギノ丸ゴ Pro W4" charset="0"/>
                <a:cs typeface="ヒラギノ丸ゴ Pro W4" charset="0"/>
              </a:rPr>
              <a:t>以下</a:t>
            </a:r>
            <a:r>
              <a:rPr lang="en-US" altLang="ja-JP" sz="2400" dirty="0" smtClean="0">
                <a:solidFill>
                  <a:schemeClr val="bg1"/>
                </a:solidFill>
                <a:latin typeface="ヒラギノ丸ゴ Pro W4" charset="0"/>
                <a:ea typeface="ヒラギノ丸ゴ Pro W4" charset="0"/>
                <a:cs typeface="ヒラギノ丸ゴ Pro W4" charset="0"/>
              </a:rPr>
              <a:t>(</a:t>
            </a:r>
            <a:r>
              <a:rPr lang="ja-JP" altLang="en-US" sz="2400" dirty="0" smtClean="0">
                <a:solidFill>
                  <a:schemeClr val="bg1"/>
                </a:solidFill>
                <a:latin typeface="ヒラギノ丸ゴ Pro W4" charset="0"/>
                <a:ea typeface="ヒラギノ丸ゴ Pro W4" charset="0"/>
                <a:cs typeface="ヒラギノ丸ゴ Pro W4" charset="0"/>
              </a:rPr>
              <a:t>ｽﾍﾟｸﾄﾙ確度</a:t>
            </a:r>
            <a:r>
              <a:rPr lang="en-US" altLang="ja-JP" sz="2400" dirty="0" smtClean="0">
                <a:solidFill>
                  <a:schemeClr val="bg1"/>
                </a:solidFill>
                <a:latin typeface="ヒラギノ丸ゴ Pro W4" charset="0"/>
                <a:ea typeface="ヒラギノ丸ゴ Pro W4" charset="0"/>
                <a:cs typeface="ヒラギノ丸ゴ Pro W4" charset="0"/>
              </a:rPr>
              <a:t>&lt;10</a:t>
            </a:r>
            <a:r>
              <a:rPr lang="en-US" altLang="ja-JP" sz="2400" baseline="30000" dirty="0" smtClean="0">
                <a:solidFill>
                  <a:schemeClr val="bg1"/>
                </a:solidFill>
                <a:latin typeface="ヒラギノ丸ゴ Pro W4" charset="0"/>
                <a:ea typeface="ヒラギノ丸ゴ Pro W4" charset="0"/>
                <a:cs typeface="ヒラギノ丸ゴ Pro W4" charset="0"/>
              </a:rPr>
              <a:t>-7</a:t>
            </a:r>
            <a:r>
              <a:rPr lang="en-US" altLang="ja-JP" sz="2400" dirty="0" smtClean="0">
                <a:solidFill>
                  <a:schemeClr val="bg1"/>
                </a:solidFill>
                <a:latin typeface="ヒラギノ丸ゴ Pro W4" charset="0"/>
                <a:ea typeface="ヒラギノ丸ゴ Pro W4" charset="0"/>
                <a:cs typeface="ヒラギノ丸ゴ Pro W4" charset="0"/>
              </a:rPr>
              <a:t>)</a:t>
            </a:r>
          </a:p>
          <a:p>
            <a:pPr algn="ctr"/>
            <a:r>
              <a:rPr lang="en-US" altLang="ja-JP" sz="2400" dirty="0" smtClean="0">
                <a:solidFill>
                  <a:schemeClr val="bg1"/>
                </a:solidFill>
                <a:latin typeface="ヒラギノ丸ゴ Pro W4" charset="0"/>
                <a:ea typeface="ヒラギノ丸ゴ Pro W4" charset="0"/>
                <a:cs typeface="ヒラギノ丸ゴ Pro W4" charset="0"/>
              </a:rPr>
              <a:t>↓</a:t>
            </a:r>
            <a:endParaRPr lang="en-US" altLang="ja-JP" sz="2400" dirty="0">
              <a:solidFill>
                <a:schemeClr val="bg1"/>
              </a:solidFill>
              <a:latin typeface="ヒラギノ丸ゴ Pro W4" charset="0"/>
              <a:ea typeface="ヒラギノ丸ゴ Pro W4" charset="0"/>
              <a:cs typeface="ヒラギノ丸ゴ Pro W4" charset="0"/>
            </a:endParaRPr>
          </a:p>
          <a:p>
            <a:pPr algn="ctr"/>
            <a:r>
              <a:rPr lang="ja-JP" altLang="en-US" sz="2400" dirty="0">
                <a:solidFill>
                  <a:schemeClr val="bg1"/>
                </a:solidFill>
                <a:latin typeface="ヒラギノ丸ゴ Pro W4" charset="0"/>
                <a:ea typeface="ヒラギノ丸ゴ Pro W4" charset="0"/>
                <a:cs typeface="ヒラギノ丸ゴ Pro W4" charset="0"/>
              </a:rPr>
              <a:t>ﾃﾞｰﾀﾍﾞｰｽの高精度化 </a:t>
            </a:r>
            <a:endParaRPr lang="en-US" altLang="ja-JP" sz="2400" dirty="0">
              <a:solidFill>
                <a:schemeClr val="bg1"/>
              </a:solidFill>
              <a:latin typeface="ヒラギノ丸ゴ Pro W4" charset="0"/>
              <a:ea typeface="ヒラギノ丸ゴ Pro W4" charset="0"/>
              <a:cs typeface="ヒラギノ丸ゴ Pro W4" charset="0"/>
            </a:endParaRPr>
          </a:p>
        </p:txBody>
      </p:sp>
      <p:grpSp>
        <p:nvGrpSpPr>
          <p:cNvPr id="2" name="図形グループ 1"/>
          <p:cNvGrpSpPr/>
          <p:nvPr/>
        </p:nvGrpSpPr>
        <p:grpSpPr>
          <a:xfrm>
            <a:off x="1477" y="1090385"/>
            <a:ext cx="4909548" cy="3761061"/>
            <a:chOff x="4996452" y="3096938"/>
            <a:chExt cx="4909548" cy="3761061"/>
          </a:xfrm>
        </p:grpSpPr>
        <p:pic>
          <p:nvPicPr>
            <p:cNvPr id="60" name="図 59" descr="プロット 4.tif"/>
            <p:cNvPicPr>
              <a:picLocks/>
            </p:cNvPicPr>
            <p:nvPr/>
          </p:nvPicPr>
          <p:blipFill>
            <a:blip r:embed="rId2"/>
            <a:stretch>
              <a:fillRect/>
            </a:stretch>
          </p:blipFill>
          <p:spPr>
            <a:xfrm>
              <a:off x="4996452" y="3281604"/>
              <a:ext cx="4909548" cy="3576395"/>
            </a:xfrm>
            <a:prstGeom prst="rect">
              <a:avLst/>
            </a:prstGeom>
          </p:spPr>
        </p:pic>
        <p:cxnSp>
          <p:nvCxnSpPr>
            <p:cNvPr id="62" name="直線コネクタ 61"/>
            <p:cNvCxnSpPr/>
            <p:nvPr/>
          </p:nvCxnSpPr>
          <p:spPr>
            <a:xfrm rot="5400000">
              <a:off x="5099691" y="4913654"/>
              <a:ext cx="2946864" cy="1588"/>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rot="5400000">
              <a:off x="6636897" y="4913654"/>
              <a:ext cx="2946864" cy="1588"/>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6304054" y="3096938"/>
              <a:ext cx="601810" cy="369332"/>
            </a:xfrm>
            <a:prstGeom prst="rect">
              <a:avLst/>
            </a:prstGeom>
            <a:noFill/>
          </p:spPr>
          <p:txBody>
            <a:bodyPr wrap="none" rtlCol="0">
              <a:spAutoFit/>
            </a:bodyPr>
            <a:lstStyle/>
            <a:p>
              <a:r>
                <a:rPr kumimoji="1" lang="en-US" altLang="ja-JP" dirty="0" smtClean="0">
                  <a:solidFill>
                    <a:srgbClr val="0000FF"/>
                  </a:solidFill>
                  <a:latin typeface="Arial"/>
                  <a:cs typeface="Arial"/>
                </a:rPr>
                <a:t>K=1</a:t>
              </a:r>
              <a:endParaRPr kumimoji="1" lang="ja-JP" altLang="en-US" dirty="0">
                <a:solidFill>
                  <a:srgbClr val="0000FF"/>
                </a:solidFill>
                <a:latin typeface="Arial"/>
                <a:cs typeface="Arial"/>
              </a:endParaRPr>
            </a:p>
          </p:txBody>
        </p:sp>
        <p:sp>
          <p:nvSpPr>
            <p:cNvPr id="66" name="テキスト ボックス 65"/>
            <p:cNvSpPr txBox="1"/>
            <p:nvPr/>
          </p:nvSpPr>
          <p:spPr>
            <a:xfrm>
              <a:off x="7799360" y="3096938"/>
              <a:ext cx="601810" cy="369332"/>
            </a:xfrm>
            <a:prstGeom prst="rect">
              <a:avLst/>
            </a:prstGeom>
            <a:noFill/>
          </p:spPr>
          <p:txBody>
            <a:bodyPr wrap="none" rtlCol="0">
              <a:spAutoFit/>
            </a:bodyPr>
            <a:lstStyle/>
            <a:p>
              <a:r>
                <a:rPr kumimoji="1" lang="en-US" altLang="ja-JP" dirty="0" smtClean="0">
                  <a:solidFill>
                    <a:srgbClr val="0000FF"/>
                  </a:solidFill>
                  <a:latin typeface="Arial"/>
                  <a:cs typeface="Arial"/>
                </a:rPr>
                <a:t>K=0</a:t>
              </a:r>
              <a:endParaRPr kumimoji="1" lang="ja-JP" altLang="en-US" dirty="0">
                <a:solidFill>
                  <a:srgbClr val="0000FF"/>
                </a:solidFill>
                <a:latin typeface="Arial"/>
                <a:cs typeface="Arial"/>
              </a:endParaRPr>
            </a:p>
          </p:txBody>
        </p:sp>
        <p:sp>
          <p:nvSpPr>
            <p:cNvPr id="67" name="テキスト ボックス 66"/>
            <p:cNvSpPr txBox="1"/>
            <p:nvPr/>
          </p:nvSpPr>
          <p:spPr>
            <a:xfrm>
              <a:off x="5577749" y="3429573"/>
              <a:ext cx="996169" cy="523220"/>
            </a:xfrm>
            <a:prstGeom prst="rect">
              <a:avLst/>
            </a:prstGeom>
            <a:noFill/>
          </p:spPr>
          <p:txBody>
            <a:bodyPr wrap="none" rtlCol="0">
              <a:spAutoFit/>
            </a:bodyPr>
            <a:lstStyle/>
            <a:p>
              <a:pPr algn="ctr"/>
              <a:r>
                <a:rPr kumimoji="1" lang="ja-JP" altLang="en-US" sz="1400" dirty="0" smtClean="0">
                  <a:solidFill>
                    <a:srgbClr val="FF0000"/>
                  </a:solidFill>
                  <a:latin typeface="ヒラギノ丸ゴ ProN W4"/>
                  <a:ea typeface="ヒラギノ丸ゴ ProN W4"/>
                  <a:cs typeface="ヒラギノ丸ゴ ProN W4"/>
                </a:rPr>
                <a:t>偏差</a:t>
              </a:r>
              <a:endParaRPr lang="en-US" altLang="ja-JP" sz="1400" dirty="0" smtClean="0">
                <a:solidFill>
                  <a:srgbClr val="FF0000"/>
                </a:solidFill>
                <a:latin typeface="ヒラギノ丸ゴ ProN W4"/>
                <a:ea typeface="ヒラギノ丸ゴ ProN W4"/>
                <a:cs typeface="ヒラギノ丸ゴ ProN W4"/>
              </a:endParaRPr>
            </a:p>
            <a:p>
              <a:pPr algn="ctr"/>
              <a:r>
                <a:rPr kumimoji="1" lang="en-US" altLang="ja-JP" sz="1400" dirty="0" smtClean="0">
                  <a:solidFill>
                    <a:srgbClr val="FF0000"/>
                  </a:solidFill>
                  <a:latin typeface="ヒラギノ丸ゴ ProN W4"/>
                  <a:ea typeface="ヒラギノ丸ゴ ProN W4"/>
                  <a:cs typeface="ヒラギノ丸ゴ ProN W4"/>
                </a:rPr>
                <a:t>0.62MHz</a:t>
              </a:r>
            </a:p>
          </p:txBody>
        </p:sp>
        <p:sp>
          <p:nvSpPr>
            <p:cNvPr id="68" name="テキスト ボックス 67"/>
            <p:cNvSpPr txBox="1"/>
            <p:nvPr/>
          </p:nvSpPr>
          <p:spPr>
            <a:xfrm>
              <a:off x="8188312" y="3441016"/>
              <a:ext cx="996169" cy="523220"/>
            </a:xfrm>
            <a:prstGeom prst="rect">
              <a:avLst/>
            </a:prstGeom>
            <a:noFill/>
          </p:spPr>
          <p:txBody>
            <a:bodyPr wrap="none" rtlCol="0">
              <a:spAutoFit/>
            </a:bodyPr>
            <a:lstStyle/>
            <a:p>
              <a:pPr algn="ctr"/>
              <a:r>
                <a:rPr kumimoji="1" lang="ja-JP" altLang="en-US" sz="1400" dirty="0" smtClean="0">
                  <a:solidFill>
                    <a:srgbClr val="FF0000"/>
                  </a:solidFill>
                  <a:latin typeface="ヒラギノ丸ゴ ProN W4"/>
                  <a:ea typeface="ヒラギノ丸ゴ ProN W4"/>
                  <a:cs typeface="ヒラギノ丸ゴ ProN W4"/>
                </a:rPr>
                <a:t>偏差</a:t>
              </a:r>
              <a:endParaRPr lang="en-US" altLang="ja-JP" sz="1400" dirty="0" smtClean="0">
                <a:solidFill>
                  <a:srgbClr val="FF0000"/>
                </a:solidFill>
                <a:latin typeface="ヒラギノ丸ゴ ProN W4"/>
                <a:ea typeface="ヒラギノ丸ゴ ProN W4"/>
                <a:cs typeface="ヒラギノ丸ゴ ProN W4"/>
              </a:endParaRPr>
            </a:p>
            <a:p>
              <a:pPr algn="ctr"/>
              <a:r>
                <a:rPr kumimoji="1" lang="en-US" altLang="ja-JP" sz="1400" dirty="0" smtClean="0">
                  <a:solidFill>
                    <a:srgbClr val="FF0000"/>
                  </a:solidFill>
                  <a:latin typeface="ヒラギノ丸ゴ ProN W4"/>
                  <a:ea typeface="ヒラギノ丸ゴ ProN W4"/>
                  <a:cs typeface="ヒラギノ丸ゴ ProN W4"/>
                </a:rPr>
                <a:t>0.26MHz</a:t>
              </a:r>
            </a:p>
          </p:txBody>
        </p:sp>
      </p:grpSp>
      <p:grpSp>
        <p:nvGrpSpPr>
          <p:cNvPr id="49" name="図形グループ 48"/>
          <p:cNvGrpSpPr/>
          <p:nvPr/>
        </p:nvGrpSpPr>
        <p:grpSpPr>
          <a:xfrm>
            <a:off x="248018" y="4370298"/>
            <a:ext cx="9590487" cy="2417885"/>
            <a:chOff x="-4019760" y="1407056"/>
            <a:chExt cx="9590487" cy="2417885"/>
          </a:xfrm>
        </p:grpSpPr>
        <p:sp>
          <p:nvSpPr>
            <p:cNvPr id="50" name="正方形/長方形 49"/>
            <p:cNvSpPr>
              <a:spLocks noChangeArrowheads="1"/>
            </p:cNvSpPr>
            <p:nvPr/>
          </p:nvSpPr>
          <p:spPr bwMode="auto">
            <a:xfrm>
              <a:off x="-4019760" y="2255281"/>
              <a:ext cx="3745289" cy="15696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2400" dirty="0">
                  <a:solidFill>
                    <a:srgbClr val="FFFF00"/>
                  </a:solidFill>
                  <a:latin typeface="ヒラギノ丸ゴ Pro W4" charset="0"/>
                  <a:ea typeface="ヒラギノ丸ゴ Pro W4" charset="0"/>
                  <a:cs typeface="ヒラギノ丸ゴ Pro W4" charset="0"/>
                </a:rPr>
                <a:t>極めて周波数ダイナミックレンジ（不確かさ</a:t>
              </a:r>
              <a:r>
                <a:rPr lang="en-US" altLang="ja-JP" sz="2400" dirty="0">
                  <a:solidFill>
                    <a:srgbClr val="FFFF00"/>
                  </a:solidFill>
                  <a:latin typeface="ヒラギノ丸ゴ Pro W4" charset="0"/>
                  <a:ea typeface="ヒラギノ丸ゴ Pro W4" charset="0"/>
                  <a:cs typeface="ヒラギノ丸ゴ Pro W4" charset="0"/>
                </a:rPr>
                <a:t>1MHz</a:t>
              </a:r>
              <a:r>
                <a:rPr lang="ja-JP" altLang="en-US" sz="2400" dirty="0">
                  <a:solidFill>
                    <a:srgbClr val="FFFF00"/>
                  </a:solidFill>
                  <a:latin typeface="ヒラギノ丸ゴ Pro W4" charset="0"/>
                  <a:ea typeface="ヒラギノ丸ゴ Pro W4" charset="0"/>
                  <a:cs typeface="ヒラギノ丸ゴ Pro W4" charset="0"/>
                </a:rPr>
                <a:t>＠周波数</a:t>
              </a:r>
              <a:r>
                <a:rPr lang="en-US" altLang="ja-JP" sz="2400" dirty="0">
                  <a:solidFill>
                    <a:srgbClr val="FFFF00"/>
                  </a:solidFill>
                  <a:latin typeface="ヒラギノ丸ゴ Pro W4" charset="0"/>
                  <a:ea typeface="ヒラギノ丸ゴ Pro W4" charset="0"/>
                  <a:cs typeface="ヒラギノ丸ゴ Pro W4" charset="0"/>
                </a:rPr>
                <a:t>1THz</a:t>
              </a:r>
              <a:r>
                <a:rPr lang="ja-JP" altLang="en-US" sz="2400" dirty="0">
                  <a:solidFill>
                    <a:srgbClr val="FFFF00"/>
                  </a:solidFill>
                  <a:latin typeface="ヒラギノ丸ゴ Pro W4" charset="0"/>
                  <a:ea typeface="ヒラギノ丸ゴ Pro W4" charset="0"/>
                  <a:cs typeface="ヒラギノ丸ゴ Pro W4" charset="0"/>
                </a:rPr>
                <a:t>）の広い分光計測を実現</a:t>
              </a:r>
            </a:p>
          </p:txBody>
        </p:sp>
        <p:pic>
          <p:nvPicPr>
            <p:cNvPr id="51"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5" y="1407056"/>
              <a:ext cx="5510962" cy="2417885"/>
            </a:xfrm>
            <a:prstGeom prst="rect">
              <a:avLst/>
            </a:prstGeom>
            <a:noFill/>
            <a:ln w="38100"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6" name="直線矢印コネクタ 5"/>
          <p:cNvCxnSpPr/>
          <p:nvPr/>
        </p:nvCxnSpPr>
        <p:spPr>
          <a:xfrm>
            <a:off x="1577354" y="4199464"/>
            <a:ext cx="1537206" cy="0"/>
          </a:xfrm>
          <a:prstGeom prst="straightConnector1">
            <a:avLst/>
          </a:prstGeom>
          <a:ln w="381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1826224" y="3813199"/>
            <a:ext cx="1159542" cy="461665"/>
          </a:xfrm>
          <a:prstGeom prst="rect">
            <a:avLst/>
          </a:prstGeom>
          <a:noFill/>
        </p:spPr>
        <p:txBody>
          <a:bodyPr wrap="none" rtlCol="0">
            <a:spAutoFit/>
          </a:bodyPr>
          <a:lstStyle/>
          <a:p>
            <a:r>
              <a:rPr kumimoji="1" lang="en-US" altLang="ja-JP" sz="2400" dirty="0" smtClean="0">
                <a:solidFill>
                  <a:srgbClr val="3366FF"/>
                </a:solidFill>
                <a:latin typeface="Arial"/>
                <a:cs typeface="Arial"/>
              </a:rPr>
              <a:t>12MHz</a:t>
            </a:r>
            <a:endParaRPr kumimoji="1" lang="ja-JP" altLang="en-US" sz="2400" dirty="0">
              <a:solidFill>
                <a:srgbClr val="3366FF"/>
              </a:solidFill>
              <a:latin typeface="Arial"/>
              <a:cs typeface="Arial"/>
            </a:endParaRPr>
          </a:p>
        </p:txBody>
      </p:sp>
    </p:spTree>
    <p:extLst>
      <p:ext uri="{BB962C8B-B14F-4D97-AF65-F5344CB8AC3E}">
        <p14:creationId xmlns:p14="http://schemas.microsoft.com/office/powerpoint/2010/main" val="3165021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3840" y="225114"/>
            <a:ext cx="8420100" cy="653474"/>
          </a:xfrm>
        </p:spPr>
        <p:txBody>
          <a:bodyPr/>
          <a:lstStyle/>
          <a:p>
            <a:r>
              <a:rPr kumimoji="1" lang="ja-JP" altLang="en-US" dirty="0" smtClean="0">
                <a:latin typeface="ヒラギノ丸ゴ ProN W4"/>
                <a:ea typeface="ヒラギノ丸ゴ ProN W4"/>
                <a:cs typeface="ヒラギノ丸ゴ ProN W4"/>
              </a:rPr>
              <a:t>徳島大学サイト</a:t>
            </a:r>
            <a:endParaRPr kumimoji="1" lang="ja-JP" altLang="en-US" dirty="0">
              <a:latin typeface="ヒラギノ丸ゴ ProN W4"/>
              <a:ea typeface="ヒラギノ丸ゴ ProN W4"/>
              <a:cs typeface="ヒラギノ丸ゴ ProN W4"/>
            </a:endParaRPr>
          </a:p>
        </p:txBody>
      </p:sp>
      <p:graphicFrame>
        <p:nvGraphicFramePr>
          <p:cNvPr id="8" name="表 7"/>
          <p:cNvGraphicFramePr>
            <a:graphicFrameLocks noGrp="1"/>
          </p:cNvGraphicFramePr>
          <p:nvPr>
            <p:extLst>
              <p:ext uri="{D42A27DB-BD31-4B8C-83A1-F6EECF244321}">
                <p14:modId xmlns:p14="http://schemas.microsoft.com/office/powerpoint/2010/main" val="2713546895"/>
              </p:ext>
            </p:extLst>
          </p:nvPr>
        </p:nvGraphicFramePr>
        <p:xfrm>
          <a:off x="211674" y="1029698"/>
          <a:ext cx="9574242" cy="5212080"/>
        </p:xfrm>
        <a:graphic>
          <a:graphicData uri="http://schemas.openxmlformats.org/drawingml/2006/table">
            <a:tbl>
              <a:tblPr firstRow="1" bandRow="1">
                <a:tableStyleId>{7E9639D4-E3E2-4D34-9284-5A2195B3D0D7}</a:tableStyleId>
              </a:tblPr>
              <a:tblGrid>
                <a:gridCol w="1937645"/>
                <a:gridCol w="2084188"/>
                <a:gridCol w="1709686"/>
                <a:gridCol w="3842723"/>
              </a:tblGrid>
              <a:tr h="0">
                <a:tc>
                  <a:txBody>
                    <a:bodyPr/>
                    <a:lstStyle/>
                    <a:p>
                      <a:pPr algn="ctr"/>
                      <a:r>
                        <a:rPr kumimoji="1" lang="ja-JP" altLang="en-US" sz="2400" dirty="0" smtClean="0">
                          <a:latin typeface="ヒラギノ丸ゴ ProN W4"/>
                          <a:ea typeface="ヒラギノ丸ゴ ProN W4"/>
                          <a:cs typeface="ヒラギノ丸ゴ ProN W4"/>
                        </a:rPr>
                        <a:t>肩書</a:t>
                      </a:r>
                      <a:endParaRPr kumimoji="1" lang="ja-JP" altLang="en-US" sz="2400" dirty="0">
                        <a:latin typeface="ヒラギノ丸ゴ ProN W4"/>
                        <a:ea typeface="ヒラギノ丸ゴ ProN W4"/>
                        <a:cs typeface="ヒラギノ丸ゴ ProN W4"/>
                      </a:endParaRPr>
                    </a:p>
                  </a:txBody>
                  <a:tcPr anchor="ctr">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氏名</a:t>
                      </a:r>
                      <a:endParaRPr kumimoji="1" lang="ja-JP" altLang="en-US" sz="2400" dirty="0">
                        <a:latin typeface="ヒラギノ丸ゴ ProN W4"/>
                        <a:ea typeface="ヒラギノ丸ゴ ProN W4"/>
                        <a:cs typeface="ヒラギノ丸ゴ ProN W4"/>
                      </a:endParaRPr>
                    </a:p>
                  </a:txBody>
                  <a:tcPr anchor="ctr">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職位</a:t>
                      </a:r>
                      <a:endParaRPr kumimoji="1" lang="ja-JP" altLang="en-US" sz="2400" dirty="0">
                        <a:latin typeface="ヒラギノ丸ゴ ProN W4"/>
                        <a:ea typeface="ヒラギノ丸ゴ ProN W4"/>
                        <a:cs typeface="ヒラギノ丸ゴ ProN W4"/>
                      </a:endParaRPr>
                    </a:p>
                  </a:txBody>
                  <a:tcPr anchor="ctr">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専門</a:t>
                      </a:r>
                      <a:endParaRPr kumimoji="1" lang="ja-JP" altLang="en-US" sz="2400" dirty="0">
                        <a:latin typeface="ヒラギノ丸ゴ ProN W4"/>
                        <a:ea typeface="ヒラギノ丸ゴ ProN W4"/>
                        <a:cs typeface="ヒラギノ丸ゴ ProN W4"/>
                      </a:endParaRPr>
                    </a:p>
                  </a:txBody>
                  <a:tcPr anchor="ctr">
                    <a:lnB w="12700" cap="flat" cmpd="sng" algn="ctr">
                      <a:solidFill>
                        <a:scrgbClr r="0" g="0" b="0"/>
                      </a:solidFill>
                      <a:prstDash val="solid"/>
                      <a:round/>
                      <a:headEnd type="none" w="med" len="med"/>
                      <a:tailEnd type="none" w="med" len="med"/>
                    </a:lnB>
                  </a:tcPr>
                </a:tc>
              </a:tr>
              <a:tr h="177726">
                <a:tc>
                  <a:txBody>
                    <a:bodyPr/>
                    <a:lstStyle/>
                    <a:p>
                      <a:pPr algn="ctr"/>
                      <a:r>
                        <a:rPr kumimoji="1" lang="en-US" altLang="ja-JP" sz="2400" dirty="0" smtClean="0">
                          <a:latin typeface="ヒラギノ丸ゴ ProN W4"/>
                          <a:ea typeface="ヒラギノ丸ゴ ProN W4"/>
                          <a:cs typeface="ヒラギノ丸ゴ ProN W4"/>
                        </a:rPr>
                        <a:t>GL</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安井　武史</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教授</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コム、レーザー制御、</a:t>
                      </a:r>
                    </a:p>
                    <a:p>
                      <a:pPr algn="l"/>
                      <a:r>
                        <a:rPr kumimoji="1" lang="en-US" altLang="ja-JP" sz="2400" dirty="0" smtClean="0">
                          <a:latin typeface="ヒラギノ丸ゴ ProN W4"/>
                          <a:ea typeface="ヒラギノ丸ゴ ProN W4"/>
                          <a:cs typeface="ヒラギノ丸ゴ ProN W4"/>
                        </a:rPr>
                        <a:t>SHG</a:t>
                      </a:r>
                      <a:r>
                        <a:rPr kumimoji="1" lang="ja-JP" altLang="en-US" sz="2400" dirty="0" smtClean="0">
                          <a:latin typeface="ヒラギノ丸ゴ ProN W4"/>
                          <a:ea typeface="ヒラギノ丸ゴ ProN W4"/>
                          <a:cs typeface="ヒラギノ丸ゴ ProN W4"/>
                        </a:rPr>
                        <a:t>顕微鏡</a:t>
                      </a:r>
                      <a:endParaRPr kumimoji="1" lang="en-US" altLang="ja-JP" sz="2400" dirty="0" smtClean="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61296">
                <a:tc rowSpan="2">
                  <a:txBody>
                    <a:bodyPr/>
                    <a:lstStyle/>
                    <a:p>
                      <a:pPr algn="ctr"/>
                      <a:r>
                        <a:rPr kumimoji="1" lang="ja-JP" altLang="en-US" sz="2400" dirty="0" smtClean="0">
                          <a:latin typeface="ヒラギノ丸ゴ ProN W4"/>
                          <a:ea typeface="ヒラギノ丸ゴ ProN W4"/>
                          <a:cs typeface="ヒラギノ丸ゴ ProN W4"/>
                        </a:rPr>
                        <a:t>サブ</a:t>
                      </a:r>
                      <a:r>
                        <a:rPr kumimoji="1" lang="en-US" altLang="ja-JP" sz="2400" dirty="0" smtClean="0">
                          <a:latin typeface="ヒラギノ丸ゴ ProN W4"/>
                          <a:ea typeface="ヒラギノ丸ゴ ProN W4"/>
                          <a:cs typeface="ヒラギノ丸ゴ ProN W4"/>
                        </a:rPr>
                        <a:t>GL</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水谷　康弘</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講師</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ja-JP" altLang="en-US" sz="2400" dirty="0" smtClean="0">
                          <a:latin typeface="ヒラギノ丸ゴ ProN W4"/>
                          <a:ea typeface="ヒラギノ丸ゴ ProN W4"/>
                          <a:cs typeface="ヒラギノ丸ゴ ProN W4"/>
                        </a:rPr>
                        <a:t>偏光計測、ｺﾞｰｽﾄｲﾒｰｼﾞﾝｸﾞ</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3950">
                <a:tc vMerge="1">
                  <a:txBody>
                    <a:bodyPr/>
                    <a:lstStyle/>
                    <a:p>
                      <a:pPr algn="ctr"/>
                      <a:endParaRPr kumimoji="1" lang="ja-JP" altLang="en-US" dirty="0"/>
                    </a:p>
                  </a:txBody>
                  <a:tcPr anchor="ctr"/>
                </a:tc>
                <a:tc>
                  <a:txBody>
                    <a:bodyPr/>
                    <a:lstStyle/>
                    <a:p>
                      <a:pPr algn="ctr"/>
                      <a:r>
                        <a:rPr kumimoji="1" lang="ja-JP" altLang="en-US" sz="2400" dirty="0" smtClean="0">
                          <a:latin typeface="ヒラギノ丸ゴ ProN W4"/>
                          <a:ea typeface="ヒラギノ丸ゴ ProN W4"/>
                          <a:cs typeface="ヒラギノ丸ゴ ProN W4"/>
                        </a:rPr>
                        <a:t>山本　裕紹</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客員准教授</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ja-JP" altLang="en-US" sz="2400" dirty="0" smtClean="0">
                          <a:latin typeface="ヒラギノ丸ゴ ProN W4"/>
                          <a:ea typeface="ヒラギノ丸ゴ ProN W4"/>
                          <a:cs typeface="ヒラギノ丸ゴ ProN W4"/>
                        </a:rPr>
                        <a:t>画像計測、ディスプレイ</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28440">
                <a:tc rowSpan="3">
                  <a:txBody>
                    <a:bodyPr/>
                    <a:lstStyle/>
                    <a:p>
                      <a:pPr algn="ctr"/>
                      <a:r>
                        <a:rPr kumimoji="1" lang="ja-JP" altLang="en-US" sz="2400" dirty="0" smtClean="0">
                          <a:latin typeface="ヒラギノ丸ゴ ProN W4"/>
                          <a:ea typeface="ヒラギノ丸ゴ ProN W4"/>
                          <a:cs typeface="ヒラギノ丸ゴ ProN W4"/>
                        </a:rPr>
                        <a:t>研究員</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岩田　哲郎</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教授</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ja-JP" altLang="en-US" sz="2400" dirty="0" smtClean="0">
                          <a:latin typeface="ヒラギノ丸ゴ ProN W4"/>
                          <a:ea typeface="ヒラギノ丸ゴ ProN W4"/>
                          <a:cs typeface="ヒラギノ丸ゴ ProN W4"/>
                        </a:rPr>
                        <a:t>表面ﾌﾟﾗｽﾞﾓﾝ、偏光計測</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818">
                <a:tc vMerge="1">
                  <a:txBody>
                    <a:bodyPr/>
                    <a:lstStyle/>
                    <a:p>
                      <a:pPr algn="ctr"/>
                      <a:endParaRPr kumimoji="1" lang="ja-JP" altLang="en-US" dirty="0"/>
                    </a:p>
                  </a:txBody>
                  <a:tcPr anchor="ctr"/>
                </a:tc>
                <a:tc>
                  <a:txBody>
                    <a:bodyPr/>
                    <a:lstStyle/>
                    <a:p>
                      <a:pPr algn="ctr"/>
                      <a:r>
                        <a:rPr kumimoji="1" lang="ja-JP" altLang="en-US" sz="2400" dirty="0" smtClean="0">
                          <a:latin typeface="ヒラギノ丸ゴ ProN W4"/>
                          <a:ea typeface="ヒラギノ丸ゴ ProN W4"/>
                          <a:cs typeface="ヒラギノ丸ゴ ProN W4"/>
                        </a:rPr>
                        <a:t>謝　宜達</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特任研究員</a:t>
                      </a:r>
                      <a:r>
                        <a:rPr kumimoji="1" lang="en-US" altLang="ja-JP" sz="2400" dirty="0" smtClean="0">
                          <a:latin typeface="ヒラギノ丸ゴ ProN W4"/>
                          <a:ea typeface="ヒラギノ丸ゴ ProN W4"/>
                          <a:cs typeface="ヒラギノ丸ゴ ProN W4"/>
                        </a:rPr>
                        <a:t>(ERATO)</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en-US" altLang="ja-JP" sz="2400" smtClean="0">
                          <a:latin typeface="ヒラギノ丸ゴ ProN W4"/>
                          <a:ea typeface="ヒラギノ丸ゴ ProN W4"/>
                          <a:cs typeface="ヒラギノ丸ゴ ProN W4"/>
                        </a:rPr>
                        <a:t>THz</a:t>
                      </a:r>
                      <a:r>
                        <a:rPr kumimoji="1" lang="ja-JP" altLang="en-US" sz="2400" smtClean="0">
                          <a:latin typeface="ヒラギノ丸ゴ ProN W4"/>
                          <a:ea typeface="ヒラギノ丸ゴ ProN W4"/>
                          <a:cs typeface="ヒラギノ丸ゴ ProN W4"/>
                        </a:rPr>
                        <a:t>コム、光コム</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35467">
                <a:tc vMerge="1">
                  <a:txBody>
                    <a:bodyPr/>
                    <a:lstStyle/>
                    <a:p>
                      <a:pPr algn="ctr"/>
                      <a:endParaRPr kumimoji="1" lang="ja-JP" altLang="en-US" dirty="0"/>
                    </a:p>
                  </a:txBody>
                  <a:tcPr anchor="ctr"/>
                </a:tc>
                <a:tc>
                  <a:txBody>
                    <a:bodyPr/>
                    <a:lstStyle/>
                    <a:p>
                      <a:pPr algn="ctr"/>
                      <a:r>
                        <a:rPr kumimoji="1" lang="ja-JP" altLang="en-US" sz="2400" dirty="0" smtClean="0">
                          <a:latin typeface="ヒラギノ丸ゴ ProN W4"/>
                          <a:ea typeface="ヒラギノ丸ゴ ProN W4"/>
                          <a:cs typeface="ヒラギノ丸ゴ ProN W4"/>
                        </a:rPr>
                        <a:t>ハルソノ・チャフヤディ</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ja-JP" altLang="en-US" sz="2400" dirty="0" smtClean="0">
                          <a:latin typeface="ヒラギノ丸ゴ ProN W4"/>
                          <a:ea typeface="ヒラギノ丸ゴ ProN W4"/>
                          <a:cs typeface="ヒラギノ丸ゴ ProN W4"/>
                        </a:rPr>
                        <a:t>特任研究員</a:t>
                      </a:r>
                      <a:endParaRPr kumimoji="1" lang="en-US" altLang="ja-JP" sz="2400" dirty="0" smtClean="0">
                        <a:latin typeface="ヒラギノ丸ゴ ProN W4"/>
                        <a:ea typeface="ヒラギノ丸ゴ ProN W4"/>
                        <a:cs typeface="ヒラギノ丸ゴ ProN W4"/>
                      </a:endParaRPr>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400" dirty="0" smtClean="0">
                          <a:latin typeface="ヒラギノ丸ゴ ProN W4"/>
                          <a:ea typeface="ヒラギノ丸ゴ ProN W4"/>
                          <a:cs typeface="ヒラギノ丸ゴ ProN W4"/>
                        </a:rPr>
                        <a:t>(</a:t>
                      </a:r>
                      <a:r>
                        <a:rPr kumimoji="1" lang="ja-JP" altLang="en-US" sz="2400" dirty="0" smtClean="0">
                          <a:latin typeface="ヒラギノ丸ゴ ProN W4"/>
                          <a:ea typeface="ヒラギノ丸ゴ ProN W4"/>
                          <a:cs typeface="ヒラギノ丸ゴ ProN W4"/>
                        </a:rPr>
                        <a:t>ｷｬﾉﾝ財団</a:t>
                      </a:r>
                      <a:r>
                        <a:rPr kumimoji="1" lang="en-US" altLang="ja-JP" sz="2400" dirty="0" smtClean="0">
                          <a:latin typeface="ヒラギノ丸ゴ ProN W4"/>
                          <a:ea typeface="ヒラギノ丸ゴ ProN W4"/>
                          <a:cs typeface="ヒラギノ丸ゴ ProN W4"/>
                        </a:rPr>
                        <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ja-JP" altLang="en-US" sz="2400" dirty="0" smtClean="0">
                          <a:latin typeface="ヒラギノ丸ゴ ProN W4"/>
                          <a:ea typeface="ヒラギノ丸ゴ ProN W4"/>
                          <a:cs typeface="ヒラギノ丸ゴ ProN W4"/>
                        </a:rPr>
                        <a:t>非線形ラマン顕微鏡</a:t>
                      </a:r>
                      <a:endParaRPr kumimoji="1" lang="en-US" altLang="ja-JP" sz="2400" dirty="0" smtClean="0">
                        <a:latin typeface="ヒラギノ丸ゴ ProN W4"/>
                        <a:ea typeface="ヒラギノ丸ゴ ProN W4"/>
                        <a:cs typeface="ヒラギノ丸ゴ ProN W4"/>
                      </a:endParaRPr>
                    </a:p>
                    <a:p>
                      <a:pPr algn="l"/>
                      <a:r>
                        <a:rPr kumimoji="1" lang="ja-JP" altLang="en-US" sz="2400" dirty="0" smtClean="0">
                          <a:latin typeface="ヒラギノ丸ゴ ProN W4"/>
                          <a:ea typeface="ヒラギノ丸ゴ ProN W4"/>
                          <a:cs typeface="ヒラギノ丸ゴ ProN W4"/>
                        </a:rPr>
                        <a:t>レーザー制御</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4344">
                <a:tc>
                  <a:txBody>
                    <a:bodyPr/>
                    <a:lstStyle/>
                    <a:p>
                      <a:pPr algn="ctr"/>
                      <a:r>
                        <a:rPr kumimoji="1" lang="en-US" altLang="ja-JP" sz="2400" dirty="0" smtClean="0">
                          <a:latin typeface="ヒラギノ丸ゴ ProN W4"/>
                          <a:ea typeface="ヒラギノ丸ゴ ProN W4"/>
                          <a:cs typeface="ヒラギノ丸ゴ ProN W4"/>
                        </a:rPr>
                        <a:t>RA</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長谷　栄治</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sz="2400" dirty="0" smtClean="0">
                          <a:latin typeface="ヒラギノ丸ゴ ProN W4"/>
                          <a:ea typeface="ヒラギノ丸ゴ ProN W4"/>
                          <a:cs typeface="ヒラギノ丸ゴ ProN W4"/>
                        </a:rPr>
                        <a:t>D1</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en-US" altLang="ja-JP" sz="2400" dirty="0" smtClean="0">
                          <a:latin typeface="ヒラギノ丸ゴ ProN W4"/>
                          <a:ea typeface="ヒラギノ丸ゴ ProN W4"/>
                          <a:cs typeface="ヒラギノ丸ゴ ProN W4"/>
                        </a:rPr>
                        <a:t>SHG</a:t>
                      </a:r>
                      <a:r>
                        <a:rPr kumimoji="1" lang="ja-JP" altLang="en-US" sz="2400" dirty="0" smtClean="0">
                          <a:latin typeface="ヒラギノ丸ゴ ProN W4"/>
                          <a:ea typeface="ヒラギノ丸ゴ ProN W4"/>
                          <a:cs typeface="ヒラギノ丸ゴ ProN W4"/>
                        </a:rPr>
                        <a:t>顕微鏡</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4344">
                <a:tc>
                  <a:txBody>
                    <a:bodyPr/>
                    <a:lstStyle/>
                    <a:p>
                      <a:pPr algn="ctr"/>
                      <a:r>
                        <a:rPr kumimoji="1" lang="ja-JP" altLang="en-US" sz="2400" dirty="0" smtClean="0">
                          <a:latin typeface="ヒラギノ丸ゴ ProN W4"/>
                          <a:ea typeface="ヒラギノ丸ゴ ProN W4"/>
                          <a:cs typeface="ヒラギノ丸ゴ ProN W4"/>
                        </a:rPr>
                        <a:t>研究推進員</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隅野　由美</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dirty="0" smtClean="0">
                          <a:latin typeface="ヒラギノ丸ゴ ProN W4"/>
                          <a:ea typeface="ヒラギノ丸ゴ ProN W4"/>
                          <a:cs typeface="ヒラギノ丸ゴ ProN W4"/>
                        </a:rPr>
                        <a:t>技術補佐員</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kumimoji="1" lang="ja-JP" altLang="en-US" sz="2400" dirty="0" smtClean="0">
                          <a:latin typeface="ヒラギノ丸ゴ ProN W4"/>
                          <a:ea typeface="ヒラギノ丸ゴ ProN W4"/>
                          <a:cs typeface="ヒラギノ丸ゴ ProN W4"/>
                        </a:rPr>
                        <a:t>英語</a:t>
                      </a:r>
                      <a:endParaRPr kumimoji="1" lang="ja-JP" altLang="en-US" sz="2400" dirty="0">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0" name="テキスト ボックス 9"/>
          <p:cNvSpPr txBox="1"/>
          <p:nvPr/>
        </p:nvSpPr>
        <p:spPr>
          <a:xfrm>
            <a:off x="502025" y="6354921"/>
            <a:ext cx="7413808" cy="461665"/>
          </a:xfrm>
          <a:prstGeom prst="rect">
            <a:avLst/>
          </a:prstGeom>
          <a:noFill/>
        </p:spPr>
        <p:txBody>
          <a:bodyPr wrap="none" rtlCol="0">
            <a:spAutoFit/>
          </a:bodyPr>
          <a:lstStyle/>
          <a:p>
            <a:r>
              <a:rPr kumimoji="1" lang="en-US" altLang="ja-JP" sz="2400" dirty="0" smtClean="0">
                <a:solidFill>
                  <a:srgbClr val="8000FF"/>
                </a:solidFill>
              </a:rPr>
              <a:t>※</a:t>
            </a:r>
            <a:r>
              <a:rPr kumimoji="1" lang="ja-JP" altLang="en-US" sz="2400" dirty="0" smtClean="0">
                <a:solidFill>
                  <a:srgbClr val="8000FF"/>
                </a:solidFill>
              </a:rPr>
              <a:t>今年１１月より、ポスドク１名＠偏光計測が合流予定</a:t>
            </a:r>
            <a:endParaRPr kumimoji="1" lang="ja-JP" altLang="en-US" sz="2400" dirty="0">
              <a:solidFill>
                <a:srgbClr val="8000FF"/>
              </a:solidFill>
            </a:endParaRPr>
          </a:p>
        </p:txBody>
      </p:sp>
    </p:spTree>
    <p:extLst>
      <p:ext uri="{BB962C8B-B14F-4D97-AF65-F5344CB8AC3E}">
        <p14:creationId xmlns:p14="http://schemas.microsoft.com/office/powerpoint/2010/main" val="2271334878"/>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6"/>
          <p:cNvSpPr txBox="1">
            <a:spLocks noChangeArrowheads="1"/>
          </p:cNvSpPr>
          <p:nvPr/>
        </p:nvSpPr>
        <p:spPr bwMode="auto">
          <a:xfrm>
            <a:off x="692376" y="265665"/>
            <a:ext cx="8622873" cy="1446550"/>
          </a:xfrm>
          <a:prstGeom prst="rect">
            <a:avLst/>
          </a:prstGeom>
          <a:noFill/>
          <a:ln>
            <a:noFill/>
          </a:ln>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4400" dirty="0" smtClean="0">
                <a:solidFill>
                  <a:srgbClr val="000090"/>
                </a:solidFill>
                <a:latin typeface="ヒラギノ丸ゴ Pro W4" charset="0"/>
                <a:ea typeface="ヒラギノ丸ゴ Pro W4" charset="0"/>
                <a:cs typeface="ヒラギノ丸ゴ Pro W4" charset="0"/>
              </a:rPr>
              <a:t>THz</a:t>
            </a:r>
            <a:r>
              <a:rPr lang="ja-JP" altLang="en-US" sz="4400" dirty="0" smtClean="0">
                <a:solidFill>
                  <a:srgbClr val="000090"/>
                </a:solidFill>
                <a:latin typeface="ヒラギノ丸ゴ Pro W4" charset="0"/>
                <a:ea typeface="ヒラギノ丸ゴ Pro W4" charset="0"/>
                <a:cs typeface="ヒラギノ丸ゴ Pro W4" charset="0"/>
              </a:rPr>
              <a:t>アダプティブ・サンプリング</a:t>
            </a:r>
            <a:endParaRPr lang="en-US" altLang="ja-JP" sz="4400" dirty="0" smtClean="0">
              <a:solidFill>
                <a:srgbClr val="000090"/>
              </a:solidFill>
              <a:latin typeface="ヒラギノ丸ゴ Pro W4" charset="0"/>
              <a:ea typeface="ヒラギノ丸ゴ Pro W4" charset="0"/>
              <a:cs typeface="ヒラギノ丸ゴ Pro W4" charset="0"/>
            </a:endParaRPr>
          </a:p>
          <a:p>
            <a:pPr algn="ctr"/>
            <a:r>
              <a:rPr lang="ja-JP" altLang="en-US" sz="4400" dirty="0" smtClean="0">
                <a:solidFill>
                  <a:srgbClr val="000090"/>
                </a:solidFill>
                <a:latin typeface="ヒラギノ丸ゴ Pro W4" charset="0"/>
                <a:ea typeface="ヒラギノ丸ゴ Pro W4" charset="0"/>
                <a:cs typeface="ヒラギノ丸ゴ Pro W4" charset="0"/>
              </a:rPr>
              <a:t>＠フリーランニングレーザー</a:t>
            </a:r>
            <a:endParaRPr lang="ja-JP" altLang="en-US" sz="4400" dirty="0">
              <a:solidFill>
                <a:srgbClr val="000090"/>
              </a:solidFill>
              <a:latin typeface="ヒラギノ丸ゴ Pro W4" charset="0"/>
              <a:ea typeface="ヒラギノ丸ゴ Pro W4" charset="0"/>
              <a:cs typeface="ヒラギノ丸ゴ Pro W4" charset="0"/>
            </a:endParaRPr>
          </a:p>
        </p:txBody>
      </p:sp>
      <p:sp>
        <p:nvSpPr>
          <p:cNvPr id="56323" name="テキスト ボックス 9"/>
          <p:cNvSpPr txBox="1">
            <a:spLocks noChangeArrowheads="1"/>
          </p:cNvSpPr>
          <p:nvPr/>
        </p:nvSpPr>
        <p:spPr bwMode="auto">
          <a:xfrm>
            <a:off x="5451475" y="5838826"/>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endParaRPr lang="ja-JP" altLang="en-US"/>
          </a:p>
        </p:txBody>
      </p:sp>
      <p:sp>
        <p:nvSpPr>
          <p:cNvPr id="56325" name="テキスト ボックス 12"/>
          <p:cNvSpPr txBox="1">
            <a:spLocks noChangeArrowheads="1"/>
          </p:cNvSpPr>
          <p:nvPr/>
        </p:nvSpPr>
        <p:spPr bwMode="auto">
          <a:xfrm>
            <a:off x="-7340600" y="7651750"/>
            <a:ext cx="346761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3200">
                <a:solidFill>
                  <a:srgbClr val="FF0000"/>
                </a:solidFill>
                <a:latin typeface="ヒラギノ丸ゴ Pro W4" charset="0"/>
                <a:ea typeface="ヒラギノ丸ゴ Pro W4" charset="0"/>
                <a:cs typeface="ヒラギノ丸ゴ Pro W4" charset="0"/>
              </a:rPr>
              <a:t>一般公開（予定）</a:t>
            </a:r>
          </a:p>
        </p:txBody>
      </p:sp>
      <p:pic>
        <p:nvPicPr>
          <p:cNvPr id="2" name="図 1" descr="fig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44" y="1915932"/>
            <a:ext cx="9546336" cy="4675632"/>
          </a:xfrm>
          <a:prstGeom prst="rect">
            <a:avLst/>
          </a:prstGeom>
        </p:spPr>
      </p:pic>
    </p:spTree>
    <p:extLst>
      <p:ext uri="{BB962C8B-B14F-4D97-AF65-F5344CB8AC3E}">
        <p14:creationId xmlns:p14="http://schemas.microsoft.com/office/powerpoint/2010/main" val="6178050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6"/>
          <p:cNvSpPr txBox="1">
            <a:spLocks noChangeArrowheads="1"/>
          </p:cNvSpPr>
          <p:nvPr/>
        </p:nvSpPr>
        <p:spPr bwMode="auto">
          <a:xfrm>
            <a:off x="0" y="221452"/>
            <a:ext cx="9906000" cy="1446550"/>
          </a:xfrm>
          <a:prstGeom prst="rect">
            <a:avLst/>
          </a:prstGeom>
          <a:noFill/>
          <a:ln>
            <a:noFill/>
          </a:ln>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4400" dirty="0" smtClean="0">
                <a:solidFill>
                  <a:srgbClr val="000090"/>
                </a:solidFill>
                <a:latin typeface="ヒラギノ丸ゴ Pro W4" charset="0"/>
                <a:ea typeface="ヒラギノ丸ゴ Pro W4" charset="0"/>
                <a:cs typeface="ヒラギノ丸ゴ Pro W4" charset="0"/>
              </a:rPr>
              <a:t>アダプティブ・サンプリング・クロック（</a:t>
            </a:r>
            <a:r>
              <a:rPr lang="en-US" altLang="ja-JP" sz="4400" dirty="0" smtClean="0">
                <a:solidFill>
                  <a:srgbClr val="000090"/>
                </a:solidFill>
                <a:latin typeface="ヒラギノ丸ゴ Pro W4" charset="0"/>
                <a:ea typeface="ヒラギノ丸ゴ Pro W4" charset="0"/>
                <a:cs typeface="ヒラギノ丸ゴ Pro W4" charset="0"/>
              </a:rPr>
              <a:t>THz</a:t>
            </a:r>
            <a:r>
              <a:rPr lang="ja-JP" altLang="en-US" sz="4400" dirty="0" smtClean="0">
                <a:solidFill>
                  <a:srgbClr val="000090"/>
                </a:solidFill>
                <a:latin typeface="ヒラギノ丸ゴ Pro W4" charset="0"/>
                <a:ea typeface="ヒラギノ丸ゴ Pro W4" charset="0"/>
                <a:cs typeface="ヒラギノ丸ゴ Pro W4" charset="0"/>
              </a:rPr>
              <a:t>コム間ビート信号）の抽出</a:t>
            </a:r>
            <a:endParaRPr lang="ja-JP" altLang="en-US" sz="4400" dirty="0">
              <a:solidFill>
                <a:srgbClr val="000090"/>
              </a:solidFill>
              <a:latin typeface="ヒラギノ丸ゴ Pro W4" charset="0"/>
              <a:ea typeface="ヒラギノ丸ゴ Pro W4" charset="0"/>
              <a:cs typeface="ヒラギノ丸ゴ Pro W4" charset="0"/>
            </a:endParaRPr>
          </a:p>
        </p:txBody>
      </p:sp>
      <p:sp>
        <p:nvSpPr>
          <p:cNvPr id="56325" name="テキスト ボックス 12"/>
          <p:cNvSpPr txBox="1">
            <a:spLocks noChangeArrowheads="1"/>
          </p:cNvSpPr>
          <p:nvPr/>
        </p:nvSpPr>
        <p:spPr bwMode="auto">
          <a:xfrm>
            <a:off x="-7340600" y="7651750"/>
            <a:ext cx="346761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3200">
                <a:solidFill>
                  <a:srgbClr val="FF0000"/>
                </a:solidFill>
                <a:latin typeface="ヒラギノ丸ゴ Pro W4" charset="0"/>
                <a:ea typeface="ヒラギノ丸ゴ Pro W4" charset="0"/>
                <a:cs typeface="ヒラギノ丸ゴ Pro W4" charset="0"/>
              </a:rPr>
              <a:t>一般公開（予定）</a:t>
            </a:r>
          </a:p>
        </p:txBody>
      </p:sp>
      <p:pic>
        <p:nvPicPr>
          <p:cNvPr id="3" name="図 2" descr="fig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3975"/>
            <a:ext cx="4500000" cy="3170659"/>
          </a:xfrm>
          <a:prstGeom prst="rect">
            <a:avLst/>
          </a:prstGeom>
        </p:spPr>
      </p:pic>
      <p:pic>
        <p:nvPicPr>
          <p:cNvPr id="4" name="図 3" descr="コム間ビート安定性.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640" y="2262682"/>
            <a:ext cx="4500000" cy="3423018"/>
          </a:xfrm>
          <a:prstGeom prst="rect">
            <a:avLst/>
          </a:prstGeom>
        </p:spPr>
      </p:pic>
      <p:sp>
        <p:nvSpPr>
          <p:cNvPr id="9" name="テキスト ボックス 8"/>
          <p:cNvSpPr txBox="1"/>
          <p:nvPr/>
        </p:nvSpPr>
        <p:spPr>
          <a:xfrm>
            <a:off x="1010968" y="1863339"/>
            <a:ext cx="2673039" cy="523220"/>
          </a:xfrm>
          <a:prstGeom prst="rect">
            <a:avLst/>
          </a:prstGeom>
          <a:solidFill>
            <a:srgbClr val="000000"/>
          </a:solidFill>
        </p:spPr>
        <p:txBody>
          <a:bodyPr wrap="none" rtlCol="0">
            <a:spAutoFit/>
          </a:bodyPr>
          <a:lstStyle/>
          <a:p>
            <a:r>
              <a:rPr kumimoji="1" lang="ja-JP" altLang="en-US" sz="2800" dirty="0" smtClean="0">
                <a:solidFill>
                  <a:srgbClr val="FFFFFF"/>
                </a:solidFill>
                <a:latin typeface="ヒラギノ丸ゴ ProN W4"/>
                <a:ea typeface="ヒラギノ丸ゴ ProN W4"/>
                <a:cs typeface="ヒラギノ丸ゴ ProN W4"/>
              </a:rPr>
              <a:t>スペクトル波形</a:t>
            </a:r>
            <a:endParaRPr kumimoji="1" lang="ja-JP" altLang="en-US" sz="2800" dirty="0">
              <a:solidFill>
                <a:srgbClr val="FFFFFF"/>
              </a:solidFill>
              <a:latin typeface="ヒラギノ丸ゴ ProN W4"/>
              <a:ea typeface="ヒラギノ丸ゴ ProN W4"/>
              <a:cs typeface="ヒラギノ丸ゴ ProN W4"/>
            </a:endParaRPr>
          </a:p>
        </p:txBody>
      </p:sp>
      <p:sp>
        <p:nvSpPr>
          <p:cNvPr id="13" name="テキスト ボックス 12"/>
          <p:cNvSpPr txBox="1"/>
          <p:nvPr/>
        </p:nvSpPr>
        <p:spPr>
          <a:xfrm>
            <a:off x="6610885" y="1842891"/>
            <a:ext cx="1980029" cy="523220"/>
          </a:xfrm>
          <a:prstGeom prst="rect">
            <a:avLst/>
          </a:prstGeom>
          <a:solidFill>
            <a:srgbClr val="000000"/>
          </a:solidFill>
        </p:spPr>
        <p:txBody>
          <a:bodyPr wrap="none" rtlCol="0">
            <a:spAutoFit/>
          </a:bodyPr>
          <a:lstStyle/>
          <a:p>
            <a:r>
              <a:rPr kumimoji="1" lang="ja-JP" altLang="en-US" sz="2800" dirty="0" smtClean="0">
                <a:solidFill>
                  <a:srgbClr val="FFFFFF"/>
                </a:solidFill>
                <a:latin typeface="ヒラギノ丸ゴ ProN W4"/>
                <a:ea typeface="ヒラギノ丸ゴ ProN W4"/>
                <a:cs typeface="ヒラギノ丸ゴ ProN W4"/>
              </a:rPr>
              <a:t>周波数変動</a:t>
            </a:r>
            <a:endParaRPr kumimoji="1" lang="ja-JP" altLang="en-US" sz="2800" dirty="0">
              <a:solidFill>
                <a:srgbClr val="FFFFFF"/>
              </a:solidFill>
              <a:latin typeface="ヒラギノ丸ゴ ProN W4"/>
              <a:ea typeface="ヒラギノ丸ゴ ProN W4"/>
              <a:cs typeface="ヒラギノ丸ゴ ProN W4"/>
            </a:endParaRPr>
          </a:p>
        </p:txBody>
      </p:sp>
      <p:sp>
        <p:nvSpPr>
          <p:cNvPr id="10" name="テキスト ボックス 9"/>
          <p:cNvSpPr txBox="1"/>
          <p:nvPr/>
        </p:nvSpPr>
        <p:spPr>
          <a:xfrm>
            <a:off x="761080" y="5991089"/>
            <a:ext cx="8580503"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ヒラギノ丸ゴ ProN W4"/>
                <a:ea typeface="ヒラギノ丸ゴ ProN W4"/>
                <a:cs typeface="ヒラギノ丸ゴ ProN W4"/>
              </a:rPr>
              <a:t>4THz</a:t>
            </a:r>
            <a:r>
              <a:rPr kumimoji="1" lang="ja-JP" altLang="en-US" sz="2800" dirty="0" smtClean="0">
                <a:solidFill>
                  <a:srgbClr val="FFFF00"/>
                </a:solidFill>
                <a:latin typeface="ヒラギノ丸ゴ ProN W4"/>
                <a:ea typeface="ヒラギノ丸ゴ ProN W4"/>
                <a:cs typeface="ヒラギノ丸ゴ ProN W4"/>
              </a:rPr>
              <a:t>におけるデュアル</a:t>
            </a:r>
            <a:r>
              <a:rPr kumimoji="1" lang="en-US" altLang="ja-JP" sz="2800" dirty="0" smtClean="0">
                <a:solidFill>
                  <a:srgbClr val="FFFF00"/>
                </a:solidFill>
                <a:latin typeface="ヒラギノ丸ゴ ProN W4"/>
                <a:ea typeface="ヒラギノ丸ゴ ProN W4"/>
                <a:cs typeface="ヒラギノ丸ゴ ProN W4"/>
              </a:rPr>
              <a:t>THz</a:t>
            </a:r>
            <a:r>
              <a:rPr kumimoji="1" lang="ja-JP" altLang="en-US" sz="2800" dirty="0" smtClean="0">
                <a:solidFill>
                  <a:srgbClr val="FFFF00"/>
                </a:solidFill>
                <a:latin typeface="ヒラギノ丸ゴ ProN W4"/>
                <a:ea typeface="ヒラギノ丸ゴ ProN W4"/>
                <a:cs typeface="ヒラギノ丸ゴ ProN W4"/>
              </a:rPr>
              <a:t>コム間ビート信号を抽出</a:t>
            </a:r>
            <a:endParaRPr kumimoji="1" lang="ja-JP" altLang="en-US" sz="28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744025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6"/>
          <p:cNvSpPr txBox="1">
            <a:spLocks noChangeArrowheads="1"/>
          </p:cNvSpPr>
          <p:nvPr/>
        </p:nvSpPr>
        <p:spPr bwMode="auto">
          <a:xfrm>
            <a:off x="0" y="-112779"/>
            <a:ext cx="9906000" cy="1323439"/>
          </a:xfrm>
          <a:prstGeom prst="rect">
            <a:avLst/>
          </a:prstGeom>
          <a:solidFill>
            <a:schemeClr val="bg1"/>
          </a:solidFill>
          <a:ln>
            <a:noFill/>
          </a:ln>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4000" dirty="0" smtClean="0">
                <a:solidFill>
                  <a:srgbClr val="000090"/>
                </a:solidFill>
                <a:latin typeface="ヒラギノ丸ゴ Pro W4" charset="0"/>
                <a:ea typeface="ヒラギノ丸ゴ Pro W4" charset="0"/>
                <a:cs typeface="ヒラギノ丸ゴ Pro W4" charset="0"/>
              </a:rPr>
              <a:t>アダプティブ・サンプリング式</a:t>
            </a:r>
            <a:endParaRPr lang="en-US" altLang="ja-JP" sz="4000" dirty="0" smtClean="0">
              <a:solidFill>
                <a:srgbClr val="000090"/>
              </a:solidFill>
              <a:latin typeface="ヒラギノ丸ゴ Pro W4" charset="0"/>
              <a:ea typeface="ヒラギノ丸ゴ Pro W4" charset="0"/>
              <a:cs typeface="ヒラギノ丸ゴ Pro W4" charset="0"/>
            </a:endParaRPr>
          </a:p>
          <a:p>
            <a:pPr algn="ctr"/>
            <a:r>
              <a:rPr lang="ja-JP" altLang="en-US" sz="4000" dirty="0" smtClean="0">
                <a:solidFill>
                  <a:srgbClr val="000090"/>
                </a:solidFill>
                <a:latin typeface="ヒラギノ丸ゴ Pro W4" charset="0"/>
                <a:ea typeface="ヒラギノ丸ゴ Pro W4" charset="0"/>
                <a:cs typeface="ヒラギノ丸ゴ Pro W4" charset="0"/>
              </a:rPr>
              <a:t>デュアル</a:t>
            </a:r>
            <a:r>
              <a:rPr lang="en-US" altLang="ja-JP" sz="4000" dirty="0" smtClean="0">
                <a:solidFill>
                  <a:srgbClr val="000090"/>
                </a:solidFill>
                <a:latin typeface="ヒラギノ丸ゴ Pro W4" charset="0"/>
                <a:ea typeface="ヒラギノ丸ゴ Pro W4" charset="0"/>
                <a:cs typeface="ヒラギノ丸ゴ Pro W4" charset="0"/>
              </a:rPr>
              <a:t>THz</a:t>
            </a:r>
            <a:r>
              <a:rPr lang="ja-JP" altLang="en-US" sz="4000" dirty="0" smtClean="0">
                <a:solidFill>
                  <a:srgbClr val="000090"/>
                </a:solidFill>
                <a:latin typeface="ヒラギノ丸ゴ Pro W4" charset="0"/>
                <a:ea typeface="ヒラギノ丸ゴ Pro W4" charset="0"/>
                <a:cs typeface="ヒラギノ丸ゴ Pro W4" charset="0"/>
              </a:rPr>
              <a:t>コム分光法</a:t>
            </a:r>
            <a:endParaRPr lang="ja-JP" altLang="en-US" sz="4000" dirty="0">
              <a:solidFill>
                <a:srgbClr val="000090"/>
              </a:solidFill>
              <a:latin typeface="ヒラギノ丸ゴ Pro W4" charset="0"/>
              <a:ea typeface="ヒラギノ丸ゴ Pro W4" charset="0"/>
              <a:cs typeface="ヒラギノ丸ゴ Pro W4" charset="0"/>
            </a:endParaRPr>
          </a:p>
        </p:txBody>
      </p:sp>
      <p:sp>
        <p:nvSpPr>
          <p:cNvPr id="56325" name="テキスト ボックス 12"/>
          <p:cNvSpPr txBox="1">
            <a:spLocks noChangeArrowheads="1"/>
          </p:cNvSpPr>
          <p:nvPr/>
        </p:nvSpPr>
        <p:spPr bwMode="auto">
          <a:xfrm>
            <a:off x="-7340600" y="7651750"/>
            <a:ext cx="346761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3200">
                <a:solidFill>
                  <a:srgbClr val="FF0000"/>
                </a:solidFill>
                <a:latin typeface="ヒラギノ丸ゴ Pro W4" charset="0"/>
                <a:ea typeface="ヒラギノ丸ゴ Pro W4" charset="0"/>
                <a:cs typeface="ヒラギノ丸ゴ Pro W4" charset="0"/>
              </a:rPr>
              <a:t>一般公開（予定）</a:t>
            </a:r>
          </a:p>
        </p:txBody>
      </p:sp>
      <p:pic>
        <p:nvPicPr>
          <p:cNvPr id="2" name="図 1" descr="図3-5.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28" y="1140049"/>
            <a:ext cx="8430283" cy="5717955"/>
          </a:xfrm>
          <a:prstGeom prst="rect">
            <a:avLst/>
          </a:prstGeom>
        </p:spPr>
      </p:pic>
    </p:spTree>
    <p:extLst>
      <p:ext uri="{BB962C8B-B14F-4D97-AF65-F5344CB8AC3E}">
        <p14:creationId xmlns:p14="http://schemas.microsoft.com/office/powerpoint/2010/main" val="2945550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飛行機"/>
          <p:cNvPicPr>
            <a:picLocks noChangeAspect="1" noChangeArrowheads="1"/>
          </p:cNvPicPr>
          <p:nvPr/>
        </p:nvPicPr>
        <p:blipFill>
          <a:blip r:embed="rId3"/>
          <a:srcRect/>
          <a:stretch>
            <a:fillRect/>
          </a:stretch>
        </p:blipFill>
        <p:spPr bwMode="auto">
          <a:xfrm>
            <a:off x="1062444" y="2310653"/>
            <a:ext cx="3322224" cy="1800000"/>
          </a:xfrm>
          <a:prstGeom prst="rect">
            <a:avLst/>
          </a:prstGeom>
          <a:noFill/>
        </p:spPr>
      </p:pic>
      <p:pic>
        <p:nvPicPr>
          <p:cNvPr id="324614" name="Picture 6" descr="橋梁"/>
          <p:cNvPicPr>
            <a:picLocks noChangeAspect="1" noChangeArrowheads="1"/>
          </p:cNvPicPr>
          <p:nvPr/>
        </p:nvPicPr>
        <p:blipFill>
          <a:blip r:embed="rId4"/>
          <a:srcRect/>
          <a:stretch>
            <a:fillRect/>
          </a:stretch>
        </p:blipFill>
        <p:spPr bwMode="auto">
          <a:xfrm>
            <a:off x="6866392" y="4621189"/>
            <a:ext cx="2689450" cy="1800000"/>
          </a:xfrm>
          <a:prstGeom prst="rect">
            <a:avLst/>
          </a:prstGeom>
          <a:noFill/>
        </p:spPr>
      </p:pic>
      <p:pic>
        <p:nvPicPr>
          <p:cNvPr id="324615" name="Picture 7" descr="パラボナアンテナ１０-2"/>
          <p:cNvPicPr>
            <a:picLocks noChangeAspect="1" noChangeArrowheads="1"/>
          </p:cNvPicPr>
          <p:nvPr/>
        </p:nvPicPr>
        <p:blipFill>
          <a:blip r:embed="rId5"/>
          <a:srcRect/>
          <a:stretch>
            <a:fillRect/>
          </a:stretch>
        </p:blipFill>
        <p:spPr bwMode="auto">
          <a:xfrm>
            <a:off x="5557259" y="2310653"/>
            <a:ext cx="3696522" cy="1800000"/>
          </a:xfrm>
          <a:prstGeom prst="rect">
            <a:avLst/>
          </a:prstGeom>
          <a:noFill/>
        </p:spPr>
      </p:pic>
      <p:sp>
        <p:nvSpPr>
          <p:cNvPr id="324617" name="Rectangle 9"/>
          <p:cNvSpPr>
            <a:spLocks noGrp="1" noChangeArrowheads="1"/>
          </p:cNvSpPr>
          <p:nvPr>
            <p:ph type="ctrTitle"/>
          </p:nvPr>
        </p:nvSpPr>
        <p:spPr>
          <a:xfrm>
            <a:off x="546100" y="368863"/>
            <a:ext cx="8382000" cy="573550"/>
          </a:xfrm>
          <a:noFill/>
          <a:ln/>
        </p:spPr>
        <p:txBody>
          <a:bodyPr/>
          <a:lstStyle/>
          <a:p>
            <a:r>
              <a:rPr lang="en-US" altLang="ja-JP" sz="6000" dirty="0" smtClean="0">
                <a:solidFill>
                  <a:schemeClr val="tx1"/>
                </a:solidFill>
                <a:latin typeface="ヒラギノ丸ゴ ProN W4"/>
                <a:ea typeface="ヒラギノ丸ゴ ProN W4"/>
                <a:cs typeface="ヒラギノ丸ゴ ProN W4"/>
              </a:rPr>
              <a:t>THz</a:t>
            </a:r>
            <a:r>
              <a:rPr lang="ja-JP" altLang="en-US" sz="6000" dirty="0" smtClean="0">
                <a:solidFill>
                  <a:schemeClr val="tx1"/>
                </a:solidFill>
                <a:latin typeface="ヒラギノ丸ゴ ProN W4"/>
                <a:ea typeface="ヒラギノ丸ゴ ProN W4"/>
                <a:cs typeface="ヒラギノ丸ゴ ProN W4"/>
              </a:rPr>
              <a:t>レーダー</a:t>
            </a:r>
            <a:endParaRPr lang="en-US" altLang="ja-JP" sz="6000" dirty="0">
              <a:solidFill>
                <a:schemeClr val="tx1"/>
              </a:solidFill>
              <a:latin typeface="ヒラギノ丸ゴ ProN W4"/>
              <a:ea typeface="ヒラギノ丸ゴ ProN W4"/>
              <a:cs typeface="ヒラギノ丸ゴ ProN W4"/>
            </a:endParaRPr>
          </a:p>
        </p:txBody>
      </p:sp>
      <p:sp>
        <p:nvSpPr>
          <p:cNvPr id="324619" name="Rectangle 11"/>
          <p:cNvSpPr>
            <a:spLocks noChangeArrowheads="1"/>
          </p:cNvSpPr>
          <p:nvPr/>
        </p:nvSpPr>
        <p:spPr bwMode="auto">
          <a:xfrm>
            <a:off x="477816" y="1079953"/>
            <a:ext cx="9164304" cy="1077218"/>
          </a:xfrm>
          <a:prstGeom prst="rect">
            <a:avLst/>
          </a:prstGeom>
          <a:ln w="38100" cap="flat" cmpd="sng" algn="ctr">
            <a:solidFill>
              <a:schemeClr val="accent4">
                <a:shade val="95000"/>
                <a:satMod val="105000"/>
              </a:schemeClr>
            </a:solidFill>
            <a:prstDash val="solid"/>
            <a:round/>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prstTxWarp prst="textNoShape">
              <a:avLst/>
            </a:prstTxWarp>
            <a:spAutoFit/>
          </a:bodyPr>
          <a:lstStyle/>
          <a:p>
            <a:r>
              <a:rPr lang="ja-JP" altLang="en-US" sz="3200" spc="-150" dirty="0">
                <a:solidFill>
                  <a:srgbClr val="0000FF"/>
                </a:solidFill>
                <a:latin typeface="ヒラギノ丸ゴ ProN W4"/>
                <a:ea typeface="ヒラギノ丸ゴ ProN W4"/>
                <a:cs typeface="ヒラギノ丸ゴ ProN W4"/>
              </a:rPr>
              <a:t>大型装置・大型構造物の製作・評価・管理において</a:t>
            </a:r>
            <a:r>
              <a:rPr lang="en-US" altLang="ja-JP" sz="3200" spc="-150" dirty="0" smtClean="0">
                <a:solidFill>
                  <a:srgbClr val="0000FF"/>
                </a:solidFill>
                <a:latin typeface="ヒラギノ丸ゴ ProN W4"/>
                <a:ea typeface="ヒラギノ丸ゴ ProN W4"/>
                <a:cs typeface="ヒラギノ丸ゴ ProN W4"/>
              </a:rPr>
              <a:t/>
            </a:r>
            <a:br>
              <a:rPr lang="en-US" altLang="ja-JP" sz="3200" spc="-150" dirty="0" smtClean="0">
                <a:solidFill>
                  <a:srgbClr val="0000FF"/>
                </a:solidFill>
                <a:latin typeface="ヒラギノ丸ゴ ProN W4"/>
                <a:ea typeface="ヒラギノ丸ゴ ProN W4"/>
                <a:cs typeface="ヒラギノ丸ゴ ProN W4"/>
              </a:rPr>
            </a:br>
            <a:r>
              <a:rPr lang="ja-JP" altLang="en-US" sz="3200" spc="-150" dirty="0" smtClean="0">
                <a:solidFill>
                  <a:srgbClr val="0000FF"/>
                </a:solidFill>
                <a:latin typeface="ヒラギノ丸ゴ ProN W4"/>
                <a:ea typeface="ヒラギノ丸ゴ ProN W4"/>
                <a:cs typeface="ヒラギノ丸ゴ ProN W4"/>
              </a:rPr>
              <a:t>高精度な距離・形状計測が</a:t>
            </a:r>
            <a:r>
              <a:rPr lang="ja-JP" altLang="en-US" sz="3200" spc="-150" dirty="0">
                <a:solidFill>
                  <a:srgbClr val="0000FF"/>
                </a:solidFill>
                <a:latin typeface="ヒラギノ丸ゴ ProN W4"/>
                <a:ea typeface="ヒラギノ丸ゴ ProN W4"/>
                <a:cs typeface="ヒラギノ丸ゴ ProN W4"/>
              </a:rPr>
              <a:t>求められている</a:t>
            </a:r>
          </a:p>
        </p:txBody>
      </p:sp>
      <p:sp>
        <p:nvSpPr>
          <p:cNvPr id="14" name="テキスト ボックス 13"/>
          <p:cNvSpPr txBox="1"/>
          <p:nvPr/>
        </p:nvSpPr>
        <p:spPr>
          <a:xfrm>
            <a:off x="2246502" y="4054467"/>
            <a:ext cx="966931" cy="4001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ja-JP" altLang="en-US" sz="2000" dirty="0" smtClean="0">
                <a:latin typeface="ヒラギノ丸ゴ ProN W4"/>
                <a:ea typeface="ヒラギノ丸ゴ ProN W4"/>
                <a:cs typeface="ヒラギノ丸ゴ ProN W4"/>
              </a:rPr>
              <a:t>航空機</a:t>
            </a:r>
            <a:endParaRPr kumimoji="1" lang="ja-JP" altLang="en-US" sz="2000" dirty="0">
              <a:latin typeface="ヒラギノ丸ゴ ProN W4"/>
              <a:ea typeface="ヒラギノ丸ゴ ProN W4"/>
              <a:cs typeface="ヒラギノ丸ゴ ProN W4"/>
            </a:endParaRPr>
          </a:p>
        </p:txBody>
      </p:sp>
      <p:sp>
        <p:nvSpPr>
          <p:cNvPr id="15" name="テキスト ボックス 14"/>
          <p:cNvSpPr txBox="1"/>
          <p:nvPr/>
        </p:nvSpPr>
        <p:spPr>
          <a:xfrm>
            <a:off x="6394965" y="4054467"/>
            <a:ext cx="2236510" cy="4001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sz="2000" dirty="0" smtClean="0">
                <a:latin typeface="ヒラギノ丸ゴ ProN W4"/>
                <a:ea typeface="ヒラギノ丸ゴ ProN W4"/>
                <a:cs typeface="ヒラギノ丸ゴ ProN W4"/>
              </a:rPr>
              <a:t>パラボラアンテナ</a:t>
            </a:r>
            <a:endParaRPr kumimoji="1" lang="ja-JP" altLang="en-US" sz="2000" dirty="0">
              <a:latin typeface="ヒラギノ丸ゴ ProN W4"/>
              <a:ea typeface="ヒラギノ丸ゴ ProN W4"/>
              <a:cs typeface="ヒラギノ丸ゴ ProN W4"/>
            </a:endParaRPr>
          </a:p>
        </p:txBody>
      </p:sp>
      <p:sp>
        <p:nvSpPr>
          <p:cNvPr id="17" name="テキスト ボックス 16"/>
          <p:cNvSpPr txBox="1"/>
          <p:nvPr/>
        </p:nvSpPr>
        <p:spPr>
          <a:xfrm>
            <a:off x="7862306" y="6367750"/>
            <a:ext cx="697627" cy="4001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ja-JP" altLang="en-US" sz="2000" dirty="0" smtClean="0">
                <a:latin typeface="ヒラギノ丸ゴ ProN W4"/>
                <a:ea typeface="ヒラギノ丸ゴ ProN W4"/>
                <a:cs typeface="ヒラギノ丸ゴ ProN W4"/>
              </a:rPr>
              <a:t>橋梁</a:t>
            </a:r>
            <a:endParaRPr kumimoji="1" lang="ja-JP" altLang="en-US" sz="2000" dirty="0">
              <a:latin typeface="ヒラギノ丸ゴ ProN W4"/>
              <a:ea typeface="ヒラギノ丸ゴ ProN W4"/>
              <a:cs typeface="ヒラギノ丸ゴ ProN W4"/>
            </a:endParaRPr>
          </a:p>
        </p:txBody>
      </p:sp>
      <p:sp>
        <p:nvSpPr>
          <p:cNvPr id="13" name="テキスト ボックス 12"/>
          <p:cNvSpPr txBox="1"/>
          <p:nvPr/>
        </p:nvSpPr>
        <p:spPr>
          <a:xfrm>
            <a:off x="281870" y="4502979"/>
            <a:ext cx="6294414" cy="1384995"/>
          </a:xfrm>
          <a:prstGeom prst="rect">
            <a:avLst/>
          </a:prstGeom>
          <a:solidFill>
            <a:srgbClr val="000090"/>
          </a:solidFill>
          <a:ln w="38100" cap="flat" cmpd="sng" algn="ctr">
            <a:noFill/>
            <a:prstDash val="solid"/>
            <a:roun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kumimoji="1" lang="ja-JP" altLang="en-US" sz="2800" b="1" dirty="0" smtClean="0">
                <a:solidFill>
                  <a:srgbClr val="FFFF00"/>
                </a:solidFill>
                <a:latin typeface="ヒラギノ丸ゴ ProN W4"/>
                <a:ea typeface="ヒラギノ丸ゴ ProN W4"/>
                <a:cs typeface="ヒラギノ丸ゴ ProN W4"/>
              </a:rPr>
              <a:t>光学的距離計：粗面物体には適用困難</a:t>
            </a:r>
            <a:endParaRPr kumimoji="1" lang="en-US" altLang="ja-JP" sz="2800" b="1" dirty="0" smtClean="0">
              <a:solidFill>
                <a:srgbClr val="FFFF00"/>
              </a:solidFill>
              <a:latin typeface="ヒラギノ丸ゴ ProN W4"/>
              <a:ea typeface="ヒラギノ丸ゴ ProN W4"/>
              <a:cs typeface="ヒラギノ丸ゴ ProN W4"/>
            </a:endParaRPr>
          </a:p>
          <a:p>
            <a:r>
              <a:rPr kumimoji="1" lang="ja-JP" altLang="en-US" sz="2800" b="1" dirty="0" smtClean="0">
                <a:solidFill>
                  <a:srgbClr val="FFFF00"/>
                </a:solidFill>
                <a:latin typeface="ヒラギノ丸ゴ ProN W4"/>
                <a:ea typeface="ヒラギノ丸ゴ ProN W4"/>
                <a:cs typeface="ヒラギノ丸ゴ ProN W4"/>
              </a:rPr>
              <a:t>電波レーダー：精度</a:t>
            </a:r>
            <a:r>
              <a:rPr lang="en-US" altLang="ja-JP" sz="2800" b="1" dirty="0" smtClean="0">
                <a:solidFill>
                  <a:srgbClr val="FFFF00"/>
                </a:solidFill>
                <a:latin typeface="ヒラギノ丸ゴ ProN W4"/>
                <a:ea typeface="ヒラギノ丸ゴ ProN W4"/>
                <a:cs typeface="ヒラギノ丸ゴ ProN W4"/>
              </a:rPr>
              <a:t>/</a:t>
            </a:r>
            <a:r>
              <a:rPr lang="ja-JP" altLang="en-US" sz="2800" b="1" dirty="0" smtClean="0">
                <a:solidFill>
                  <a:srgbClr val="FFFF00"/>
                </a:solidFill>
                <a:latin typeface="ヒラギノ丸ゴ ProN W4"/>
                <a:ea typeface="ヒラギノ丸ゴ ProN W4"/>
                <a:cs typeface="ヒラギノ丸ゴ ProN W4"/>
              </a:rPr>
              <a:t>空間分解能</a:t>
            </a:r>
            <a:r>
              <a:rPr kumimoji="1" lang="ja-JP" altLang="en-US" sz="2800" b="1" dirty="0" smtClean="0">
                <a:solidFill>
                  <a:srgbClr val="FFFF00"/>
                </a:solidFill>
                <a:latin typeface="ヒラギノ丸ゴ ProN W4"/>
                <a:ea typeface="ヒラギノ丸ゴ ProN W4"/>
                <a:cs typeface="ヒラギノ丸ゴ ProN W4"/>
              </a:rPr>
              <a:t>が</a:t>
            </a:r>
            <a:endParaRPr kumimoji="1" lang="en-US" altLang="ja-JP" sz="2800" b="1" dirty="0" smtClean="0">
              <a:solidFill>
                <a:srgbClr val="FFFF00"/>
              </a:solidFill>
              <a:latin typeface="ヒラギノ丸ゴ ProN W4"/>
              <a:ea typeface="ヒラギノ丸ゴ ProN W4"/>
              <a:cs typeface="ヒラギノ丸ゴ ProN W4"/>
            </a:endParaRPr>
          </a:p>
          <a:p>
            <a:r>
              <a:rPr lang="en-US" altLang="ja-JP" sz="2800" b="1" dirty="0">
                <a:solidFill>
                  <a:srgbClr val="FFFF00"/>
                </a:solidFill>
                <a:latin typeface="ヒラギノ丸ゴ ProN W4"/>
                <a:ea typeface="ヒラギノ丸ゴ ProN W4"/>
                <a:cs typeface="ヒラギノ丸ゴ ProN W4"/>
              </a:rPr>
              <a:t> </a:t>
            </a:r>
            <a:r>
              <a:rPr lang="en-US" altLang="ja-JP" sz="2800" b="1" dirty="0" smtClean="0">
                <a:solidFill>
                  <a:srgbClr val="FFFF00"/>
                </a:solidFill>
                <a:latin typeface="ヒラギノ丸ゴ ProN W4"/>
                <a:ea typeface="ヒラギノ丸ゴ ProN W4"/>
                <a:cs typeface="ヒラギノ丸ゴ ProN W4"/>
              </a:rPr>
              <a:t>                    </a:t>
            </a:r>
            <a:r>
              <a:rPr kumimoji="1" lang="ja-JP" altLang="en-US" sz="2800" b="1" dirty="0" smtClean="0">
                <a:solidFill>
                  <a:srgbClr val="FFFF00"/>
                </a:solidFill>
                <a:latin typeface="ヒラギノ丸ゴ ProN W4"/>
                <a:ea typeface="ヒラギノ丸ゴ ProN W4"/>
                <a:cs typeface="ヒラギノ丸ゴ ProN W4"/>
              </a:rPr>
              <a:t>不十分</a:t>
            </a:r>
            <a:endParaRPr kumimoji="1" lang="ja-JP" altLang="en-US" sz="2800" b="1" dirty="0">
              <a:solidFill>
                <a:srgbClr val="FFFF00"/>
              </a:solidFill>
              <a:latin typeface="ヒラギノ丸ゴ ProN W4"/>
              <a:ea typeface="ヒラギノ丸ゴ ProN W4"/>
              <a:cs typeface="ヒラギノ丸ゴ ProN W4"/>
            </a:endParaRPr>
          </a:p>
        </p:txBody>
      </p:sp>
      <p:sp>
        <p:nvSpPr>
          <p:cNvPr id="2" name="下矢印 1"/>
          <p:cNvSpPr/>
          <p:nvPr/>
        </p:nvSpPr>
        <p:spPr>
          <a:xfrm>
            <a:off x="2889788" y="5887974"/>
            <a:ext cx="647290" cy="43425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3" name="テキスト ボックス 2"/>
          <p:cNvSpPr txBox="1"/>
          <p:nvPr/>
        </p:nvSpPr>
        <p:spPr>
          <a:xfrm>
            <a:off x="447775" y="6256249"/>
            <a:ext cx="5262979" cy="646331"/>
          </a:xfrm>
          <a:prstGeom prst="rect">
            <a:avLst/>
          </a:prstGeom>
          <a:noFill/>
        </p:spPr>
        <p:txBody>
          <a:bodyPr wrap="none" rtlCol="0">
            <a:spAutoFit/>
          </a:bodyPr>
          <a:lstStyle/>
          <a:p>
            <a:r>
              <a:rPr kumimoji="1" lang="ja-JP" altLang="en-US" sz="3600" b="1" dirty="0" smtClean="0">
                <a:solidFill>
                  <a:srgbClr val="FF0000"/>
                </a:solidFill>
                <a:latin typeface="ヒラギノ丸ゴ ProN W4"/>
                <a:ea typeface="ヒラギノ丸ゴ ProN W4"/>
                <a:cs typeface="ヒラギノ丸ゴ ProN W4"/>
              </a:rPr>
              <a:t>光学粗面物体の直接計測</a:t>
            </a:r>
            <a:endParaRPr kumimoji="1" lang="ja-JP" altLang="en-US" sz="3600" b="1" dirty="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495600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8"/>
          <p:cNvGrpSpPr/>
          <p:nvPr/>
        </p:nvGrpSpPr>
        <p:grpSpPr>
          <a:xfrm>
            <a:off x="66115" y="1264312"/>
            <a:ext cx="9901505" cy="4052549"/>
            <a:chOff x="107888" y="1729645"/>
            <a:chExt cx="9901505" cy="4052549"/>
          </a:xfrm>
        </p:grpSpPr>
        <p:pic>
          <p:nvPicPr>
            <p:cNvPr id="6" name="Picture 21" descr="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8" y="2065136"/>
              <a:ext cx="93583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4937855" y="1729645"/>
              <a:ext cx="5071538" cy="4052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1570360" y="204392"/>
            <a:ext cx="6734997" cy="923330"/>
          </a:xfrm>
          <a:prstGeom prst="rect">
            <a:avLst/>
          </a:prstGeom>
          <a:noFill/>
        </p:spPr>
        <p:txBody>
          <a:bodyPr wrap="none" rtlCol="0">
            <a:spAutoFit/>
          </a:bodyPr>
          <a:lstStyle/>
          <a:p>
            <a:pPr algn="ctr"/>
            <a:r>
              <a:rPr kumimoji="1" lang="en-US" altLang="ja-JP" sz="5400" dirty="0" smtClean="0">
                <a:latin typeface="ヒラギノ丸ゴ ProN W4"/>
                <a:ea typeface="ヒラギノ丸ゴ ProN W4"/>
                <a:cs typeface="ヒラギノ丸ゴ ProN W4"/>
              </a:rPr>
              <a:t>THz</a:t>
            </a:r>
            <a:r>
              <a:rPr kumimoji="1" lang="ja-JP" altLang="en-US" sz="5400" dirty="0" smtClean="0">
                <a:latin typeface="ヒラギノ丸ゴ ProN W4"/>
                <a:ea typeface="ヒラギノ丸ゴ ProN W4"/>
                <a:cs typeface="ヒラギノ丸ゴ ProN W4"/>
              </a:rPr>
              <a:t>周波数</a:t>
            </a:r>
            <a:r>
              <a:rPr kumimoji="1" lang="en-US" altLang="ja-JP" sz="5400" dirty="0" smtClean="0">
                <a:latin typeface="ヒラギノ丸ゴ ProN W4"/>
                <a:ea typeface="ヒラギノ丸ゴ ProN W4"/>
                <a:cs typeface="ヒラギノ丸ゴ ProN W4"/>
              </a:rPr>
              <a:t>/</a:t>
            </a:r>
            <a:r>
              <a:rPr kumimoji="1" lang="ja-JP" altLang="en-US" sz="5400" dirty="0" smtClean="0">
                <a:latin typeface="ヒラギノ丸ゴ ProN W4"/>
                <a:ea typeface="ヒラギノ丸ゴ ProN W4"/>
                <a:cs typeface="ヒラギノ丸ゴ ProN W4"/>
              </a:rPr>
              <a:t>位相計測</a:t>
            </a:r>
            <a:endParaRPr kumimoji="1" lang="ja-JP" altLang="en-US" sz="5400" dirty="0">
              <a:latin typeface="ヒラギノ丸ゴ ProN W4"/>
              <a:ea typeface="ヒラギノ丸ゴ ProN W4"/>
              <a:cs typeface="ヒラギノ丸ゴ ProN W4"/>
            </a:endParaRPr>
          </a:p>
        </p:txBody>
      </p:sp>
      <p:pic>
        <p:nvPicPr>
          <p:cNvPr id="5" name="図 4" descr="fig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63" y="1238620"/>
            <a:ext cx="4785040" cy="4148369"/>
          </a:xfrm>
          <a:prstGeom prst="rect">
            <a:avLst/>
          </a:prstGeom>
        </p:spPr>
      </p:pic>
      <p:sp>
        <p:nvSpPr>
          <p:cNvPr id="11" name="Rectangle 6"/>
          <p:cNvSpPr>
            <a:spLocks noChangeArrowheads="1"/>
          </p:cNvSpPr>
          <p:nvPr/>
        </p:nvSpPr>
        <p:spPr bwMode="auto">
          <a:xfrm>
            <a:off x="6502105" y="5484823"/>
            <a:ext cx="2329920" cy="1077218"/>
          </a:xfrm>
          <a:prstGeom prst="rect">
            <a:avLst/>
          </a:prstGeom>
          <a:solidFill>
            <a:srgbClr val="66CCFF"/>
          </a:solidFill>
          <a:ln>
            <a:noFill/>
          </a:ln>
        </p:spPr>
        <p:txBody>
          <a:bodyPr wrap="none">
            <a:spAutoFit/>
          </a:bodyPr>
          <a:lstStyle/>
          <a:p>
            <a:r>
              <a:rPr lang="en-US" altLang="ja-JP" sz="3200" i="1" dirty="0" err="1" smtClean="0">
                <a:latin typeface="Arial" charset="0"/>
              </a:rPr>
              <a:t>f</a:t>
            </a:r>
            <a:r>
              <a:rPr lang="en-US" altLang="ja-JP" sz="3200" i="1" baseline="-25000" dirty="0" err="1" smtClean="0">
                <a:latin typeface="Arial" charset="0"/>
              </a:rPr>
              <a:t>b</a:t>
            </a:r>
            <a:r>
              <a:rPr lang="en-US" altLang="ja-JP" sz="3200" i="1" dirty="0" smtClean="0">
                <a:latin typeface="Arial" charset="0"/>
              </a:rPr>
              <a:t>=</a:t>
            </a:r>
            <a:r>
              <a:rPr lang="en-US" altLang="ja-JP" sz="3200" i="1" dirty="0" err="1" smtClean="0">
                <a:latin typeface="Arial" charset="0"/>
              </a:rPr>
              <a:t>f</a:t>
            </a:r>
            <a:r>
              <a:rPr lang="en-US" altLang="ja-JP" sz="3200" i="1" baseline="-25000" dirty="0" err="1" smtClean="0">
                <a:latin typeface="Arial" charset="0"/>
              </a:rPr>
              <a:t>x</a:t>
            </a:r>
            <a:r>
              <a:rPr lang="en-US" altLang="ja-JP" sz="3200" i="1" dirty="0">
                <a:latin typeface="Arial" charset="0"/>
              </a:rPr>
              <a:t> </a:t>
            </a:r>
            <a:r>
              <a:rPr lang="en-US" altLang="ja-JP" sz="3200" i="1" dirty="0" smtClean="0">
                <a:latin typeface="Arial" charset="0"/>
              </a:rPr>
              <a:t>– </a:t>
            </a:r>
            <a:r>
              <a:rPr lang="en-US" altLang="ja-JP" sz="3200" i="1" dirty="0" err="1" smtClean="0">
                <a:latin typeface="Arial" charset="0"/>
              </a:rPr>
              <a:t>mf</a:t>
            </a:r>
            <a:r>
              <a:rPr lang="en-US" altLang="ja-JP" sz="3200" i="1" baseline="-25000" dirty="0" err="1" smtClean="0">
                <a:latin typeface="Arial" charset="0"/>
              </a:rPr>
              <a:t>rep</a:t>
            </a:r>
            <a:endParaRPr lang="en-US" altLang="ja-JP" sz="3200" i="1" baseline="-25000" dirty="0" smtClean="0">
              <a:latin typeface="Arial" charset="0"/>
            </a:endParaRPr>
          </a:p>
          <a:p>
            <a:r>
              <a:rPr lang="en-US" altLang="ja-JP" sz="3200" i="1" dirty="0" err="1">
                <a:latin typeface="Symbol" charset="2"/>
                <a:cs typeface="Symbol" charset="2"/>
              </a:rPr>
              <a:t>f</a:t>
            </a:r>
            <a:r>
              <a:rPr lang="en-US" altLang="ja-JP" sz="3200" i="1" baseline="-25000" dirty="0" err="1">
                <a:latin typeface="Arial" charset="0"/>
              </a:rPr>
              <a:t>b</a:t>
            </a:r>
            <a:r>
              <a:rPr lang="en-US" altLang="ja-JP" sz="3200" i="1" dirty="0" smtClean="0">
                <a:latin typeface="Arial" charset="0"/>
              </a:rPr>
              <a:t>=</a:t>
            </a:r>
            <a:r>
              <a:rPr lang="en-US" altLang="ja-JP" sz="3200" i="1" dirty="0" err="1">
                <a:latin typeface="Symbol" charset="2"/>
                <a:cs typeface="Symbol" charset="2"/>
              </a:rPr>
              <a:t>f</a:t>
            </a:r>
            <a:r>
              <a:rPr lang="en-US" altLang="ja-JP" sz="3200" i="1" baseline="-25000" dirty="0" err="1" smtClean="0">
                <a:latin typeface="Arial" charset="0"/>
              </a:rPr>
              <a:t>x</a:t>
            </a:r>
            <a:r>
              <a:rPr lang="en-US" altLang="ja-JP" sz="3200" i="1" dirty="0" smtClean="0">
                <a:latin typeface="Arial" charset="0"/>
              </a:rPr>
              <a:t> </a:t>
            </a:r>
            <a:r>
              <a:rPr lang="en-US" altLang="ja-JP" sz="3200" i="1" dirty="0">
                <a:latin typeface="Arial" charset="0"/>
              </a:rPr>
              <a:t>– </a:t>
            </a:r>
            <a:r>
              <a:rPr lang="en-US" altLang="ja-JP" sz="3200" i="1" dirty="0" err="1">
                <a:latin typeface="Symbol" charset="2"/>
                <a:cs typeface="Symbol" charset="2"/>
              </a:rPr>
              <a:t>f</a:t>
            </a:r>
            <a:r>
              <a:rPr lang="en-US" altLang="ja-JP" sz="3200" i="1" baseline="-25000" dirty="0" err="1" smtClean="0">
                <a:latin typeface="Arial" charset="0"/>
              </a:rPr>
              <a:t>rep</a:t>
            </a:r>
            <a:endParaRPr lang="en-US" altLang="ja-JP" sz="3200" i="1" baseline="-25000" dirty="0">
              <a:latin typeface="Arial" charset="0"/>
            </a:endParaRPr>
          </a:p>
        </p:txBody>
      </p:sp>
      <p:sp>
        <p:nvSpPr>
          <p:cNvPr id="13" name="正方形/長方形 12"/>
          <p:cNvSpPr/>
          <p:nvPr/>
        </p:nvSpPr>
        <p:spPr>
          <a:xfrm>
            <a:off x="8488518" y="1491226"/>
            <a:ext cx="417871" cy="213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554068" y="1360772"/>
            <a:ext cx="341418" cy="400110"/>
          </a:xfrm>
          <a:prstGeom prst="rect">
            <a:avLst/>
          </a:prstGeom>
          <a:noFill/>
        </p:spPr>
        <p:txBody>
          <a:bodyPr wrap="none" rtlCol="0">
            <a:spAutoFit/>
          </a:bodyPr>
          <a:lstStyle/>
          <a:p>
            <a:r>
              <a:rPr kumimoji="1" lang="en-US" altLang="ja-JP" sz="2000" dirty="0" err="1" smtClean="0">
                <a:solidFill>
                  <a:srgbClr val="00AC00"/>
                </a:solidFill>
                <a:latin typeface="Arial"/>
                <a:cs typeface="Arial"/>
              </a:rPr>
              <a:t>f</a:t>
            </a:r>
            <a:r>
              <a:rPr kumimoji="1" lang="en-US" altLang="ja-JP" sz="2000" baseline="-25000" dirty="0" err="1" smtClean="0">
                <a:solidFill>
                  <a:srgbClr val="00AC00"/>
                </a:solidFill>
                <a:latin typeface="Arial"/>
                <a:cs typeface="Arial"/>
              </a:rPr>
              <a:t>x</a:t>
            </a:r>
            <a:endParaRPr kumimoji="1" lang="ja-JP" altLang="en-US" sz="2000" baseline="-25000" dirty="0">
              <a:solidFill>
                <a:srgbClr val="00AC00"/>
              </a:solidFill>
              <a:latin typeface="Arial"/>
              <a:cs typeface="Arial"/>
            </a:endParaRPr>
          </a:p>
        </p:txBody>
      </p:sp>
      <p:sp>
        <p:nvSpPr>
          <p:cNvPr id="15" name="正方形/長方形 14"/>
          <p:cNvSpPr/>
          <p:nvPr/>
        </p:nvSpPr>
        <p:spPr>
          <a:xfrm>
            <a:off x="4308332" y="3613359"/>
            <a:ext cx="222702" cy="18845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275554" y="3544396"/>
            <a:ext cx="480860" cy="338554"/>
          </a:xfrm>
          <a:prstGeom prst="rect">
            <a:avLst/>
          </a:prstGeom>
          <a:noFill/>
        </p:spPr>
        <p:txBody>
          <a:bodyPr wrap="none" rtlCol="0">
            <a:spAutoFit/>
          </a:bodyPr>
          <a:lstStyle/>
          <a:p>
            <a:r>
              <a:rPr kumimoji="1" lang="en-US" altLang="ja-JP" sz="1600" i="1" dirty="0" err="1" smtClean="0">
                <a:solidFill>
                  <a:srgbClr val="FF0000"/>
                </a:solidFill>
                <a:latin typeface="Arial"/>
                <a:cs typeface="Arial"/>
              </a:rPr>
              <a:t>f</a:t>
            </a:r>
            <a:r>
              <a:rPr lang="en-US" altLang="ja-JP" sz="1600" i="1" baseline="-25000" dirty="0" err="1" smtClean="0">
                <a:solidFill>
                  <a:srgbClr val="FF0000"/>
                </a:solidFill>
                <a:latin typeface="Arial"/>
                <a:cs typeface="Arial"/>
              </a:rPr>
              <a:t>rep</a:t>
            </a:r>
            <a:endParaRPr kumimoji="1" lang="ja-JP" altLang="en-US" sz="1600" i="1" baseline="-25000" dirty="0">
              <a:solidFill>
                <a:srgbClr val="FF0000"/>
              </a:solidFill>
              <a:latin typeface="Arial"/>
              <a:cs typeface="Arial"/>
            </a:endParaRPr>
          </a:p>
        </p:txBody>
      </p:sp>
      <p:sp>
        <p:nvSpPr>
          <p:cNvPr id="17" name="テキスト ボックス 16"/>
          <p:cNvSpPr txBox="1"/>
          <p:nvPr/>
        </p:nvSpPr>
        <p:spPr>
          <a:xfrm>
            <a:off x="3084212" y="2099051"/>
            <a:ext cx="480860" cy="338554"/>
          </a:xfrm>
          <a:prstGeom prst="rect">
            <a:avLst/>
          </a:prstGeom>
          <a:solidFill>
            <a:srgbClr val="FFFFFF"/>
          </a:solidFill>
        </p:spPr>
        <p:txBody>
          <a:bodyPr wrap="none" rtlCol="0">
            <a:spAutoFit/>
          </a:bodyPr>
          <a:lstStyle/>
          <a:p>
            <a:r>
              <a:rPr kumimoji="1" lang="en-US" altLang="ja-JP" sz="1600" i="1" dirty="0" err="1" smtClean="0">
                <a:solidFill>
                  <a:srgbClr val="FF0000"/>
                </a:solidFill>
                <a:latin typeface="Arial"/>
                <a:cs typeface="Arial"/>
              </a:rPr>
              <a:t>f</a:t>
            </a:r>
            <a:r>
              <a:rPr lang="en-US" altLang="ja-JP" sz="1600" i="1" baseline="-25000" dirty="0" err="1" smtClean="0">
                <a:solidFill>
                  <a:srgbClr val="FF0000"/>
                </a:solidFill>
                <a:latin typeface="Arial"/>
                <a:cs typeface="Arial"/>
              </a:rPr>
              <a:t>rep</a:t>
            </a:r>
            <a:endParaRPr kumimoji="1" lang="ja-JP" altLang="en-US" sz="1600" i="1" baseline="-25000" dirty="0">
              <a:solidFill>
                <a:srgbClr val="FF0000"/>
              </a:solidFill>
              <a:latin typeface="Arial"/>
              <a:cs typeface="Arial"/>
            </a:endParaRPr>
          </a:p>
        </p:txBody>
      </p:sp>
      <p:sp>
        <p:nvSpPr>
          <p:cNvPr id="18" name="テキスト ボックス 17"/>
          <p:cNvSpPr txBox="1"/>
          <p:nvPr/>
        </p:nvSpPr>
        <p:spPr>
          <a:xfrm>
            <a:off x="128819" y="4734751"/>
            <a:ext cx="4767263" cy="1938992"/>
          </a:xfrm>
          <a:prstGeom prst="rect">
            <a:avLst/>
          </a:prstGeom>
          <a:solidFill>
            <a:srgbClr val="FFFF00"/>
          </a:solidFill>
        </p:spPr>
        <p:txBody>
          <a:bodyPr wrap="square" rtlCol="0">
            <a:spAutoFit/>
          </a:bodyPr>
          <a:lstStyle/>
          <a:p>
            <a:r>
              <a:rPr lang="en-US" altLang="ja-JP" sz="2000" dirty="0" smtClean="0">
                <a:solidFill>
                  <a:srgbClr val="FF0000"/>
                </a:solidFill>
                <a:latin typeface="ヒラギノ丸ゴ ProN W4"/>
                <a:ea typeface="ヒラギノ丸ゴ ProN W4"/>
                <a:cs typeface="ヒラギノ丸ゴ ProN W4"/>
              </a:rPr>
              <a:t>①PCA</a:t>
            </a:r>
            <a:r>
              <a:rPr lang="ja-JP" altLang="en-US" sz="2000" dirty="0" smtClean="0">
                <a:solidFill>
                  <a:srgbClr val="FF0000"/>
                </a:solidFill>
                <a:latin typeface="ヒラギノ丸ゴ ProN W4"/>
                <a:ea typeface="ヒラギノ丸ゴ ProN W4"/>
                <a:cs typeface="ヒラギノ丸ゴ ProN W4"/>
              </a:rPr>
              <a:t>をﾍﾃﾛﾀﾞｲﾝﾚｼｰﾊﾞｰとして利用することにより、室温環境における高感度検出を実現</a:t>
            </a:r>
            <a:endParaRPr lang="en-US" altLang="ja-JP" sz="2000" dirty="0" smtClean="0">
              <a:solidFill>
                <a:srgbClr val="FF0000"/>
              </a:solidFill>
              <a:latin typeface="ヒラギノ丸ゴ ProN W4"/>
              <a:ea typeface="ヒラギノ丸ゴ ProN W4"/>
              <a:cs typeface="ヒラギノ丸ゴ ProN W4"/>
            </a:endParaRPr>
          </a:p>
          <a:p>
            <a:r>
              <a:rPr kumimoji="1" lang="en-US" altLang="ja-JP" sz="2000" dirty="0" smtClean="0">
                <a:solidFill>
                  <a:srgbClr val="FF0000"/>
                </a:solidFill>
                <a:latin typeface="ヒラギノ丸ゴ ProN W4"/>
                <a:ea typeface="ヒラギノ丸ゴ ProN W4"/>
                <a:cs typeface="ヒラギノ丸ゴ ProN W4"/>
              </a:rPr>
              <a:t>②PC-THz</a:t>
            </a:r>
            <a:r>
              <a:rPr kumimoji="1" lang="ja-JP" altLang="en-US" sz="2000" dirty="0" smtClean="0">
                <a:solidFill>
                  <a:srgbClr val="FF0000"/>
                </a:solidFill>
                <a:latin typeface="ヒラギノ丸ゴ ProN W4"/>
                <a:ea typeface="ヒラギノ丸ゴ ProN W4"/>
                <a:cs typeface="ヒラギノ丸ゴ ProN W4"/>
              </a:rPr>
              <a:t>コムを局部発振器として利用することにより、１台で</a:t>
            </a:r>
            <a:r>
              <a:rPr lang="en-US" altLang="ja-JP" sz="2000" dirty="0">
                <a:solidFill>
                  <a:srgbClr val="FF0000"/>
                </a:solidFill>
                <a:latin typeface="ヒラギノ丸ゴ ProN W4"/>
                <a:ea typeface="ヒラギノ丸ゴ ProN W4"/>
                <a:cs typeface="ヒラギノ丸ゴ ProN W4"/>
              </a:rPr>
              <a:t>THz</a:t>
            </a:r>
            <a:r>
              <a:rPr lang="ja-JP" altLang="en-US" sz="2000" dirty="0">
                <a:solidFill>
                  <a:srgbClr val="FF0000"/>
                </a:solidFill>
                <a:latin typeface="ヒラギノ丸ゴ ProN W4"/>
                <a:ea typeface="ヒラギノ丸ゴ ProN W4"/>
                <a:cs typeface="ヒラギノ丸ゴ ProN W4"/>
              </a:rPr>
              <a:t>領域を</a:t>
            </a:r>
            <a:r>
              <a:rPr lang="ja-JP" altLang="en-US" sz="2000" dirty="0" smtClean="0">
                <a:solidFill>
                  <a:srgbClr val="FF0000"/>
                </a:solidFill>
                <a:latin typeface="ヒラギノ丸ゴ ProN W4"/>
                <a:ea typeface="ヒラギノ丸ゴ ProN W4"/>
                <a:cs typeface="ヒラギノ丸ゴ ProN W4"/>
              </a:rPr>
              <a:t>フルカバー</a:t>
            </a:r>
            <a:endParaRPr lang="en-US" altLang="ja-JP" sz="2000" dirty="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9702683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54506" y="156114"/>
            <a:ext cx="7571303" cy="830997"/>
          </a:xfrm>
          <a:prstGeom prst="rect">
            <a:avLst/>
          </a:prstGeom>
          <a:noFill/>
        </p:spPr>
        <p:txBody>
          <a:bodyPr wrap="none" rtlCol="0">
            <a:spAutoFit/>
          </a:bodyPr>
          <a:lstStyle/>
          <a:p>
            <a:pPr algn="ctr"/>
            <a:r>
              <a:rPr kumimoji="1" lang="ja-JP" altLang="en-US" sz="4800" dirty="0" smtClean="0">
                <a:latin typeface="ヒラギノ丸ゴ ProN W4"/>
                <a:ea typeface="ヒラギノ丸ゴ ProN W4"/>
                <a:cs typeface="ヒラギノ丸ゴ ProN W4"/>
              </a:rPr>
              <a:t>位相勾配を用いた距離計測</a:t>
            </a:r>
            <a:endParaRPr kumimoji="1" lang="ja-JP" altLang="en-US" sz="4800" dirty="0">
              <a:latin typeface="ヒラギノ丸ゴ ProN W4"/>
              <a:ea typeface="ヒラギノ丸ゴ ProN W4"/>
              <a:cs typeface="ヒラギノ丸ゴ ProN W4"/>
            </a:endParaRPr>
          </a:p>
        </p:txBody>
      </p:sp>
      <p:pic>
        <p:nvPicPr>
          <p:cNvPr id="3" name="図 2" descr="fig3a_new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610" y="1573622"/>
            <a:ext cx="4680000" cy="3412965"/>
          </a:xfrm>
          <a:prstGeom prst="rect">
            <a:avLst/>
          </a:prstGeom>
        </p:spPr>
      </p:pic>
      <p:sp>
        <p:nvSpPr>
          <p:cNvPr id="7" name="テキスト ボックス 6"/>
          <p:cNvSpPr txBox="1"/>
          <p:nvPr/>
        </p:nvSpPr>
        <p:spPr>
          <a:xfrm>
            <a:off x="6990104" y="1091369"/>
            <a:ext cx="1620957" cy="523220"/>
          </a:xfrm>
          <a:prstGeom prst="rect">
            <a:avLst/>
          </a:prstGeom>
          <a:solidFill>
            <a:schemeClr val="tx1"/>
          </a:solidFill>
        </p:spPr>
        <p:txBody>
          <a:bodyPr wrap="none" rtlCol="0">
            <a:spAutoFit/>
          </a:bodyPr>
          <a:lstStyle/>
          <a:p>
            <a:r>
              <a:rPr kumimoji="1" lang="ja-JP" altLang="en-US" sz="2800" dirty="0" smtClean="0">
                <a:solidFill>
                  <a:schemeClr val="bg1"/>
                </a:solidFill>
                <a:latin typeface="ヒラギノ丸ゴ ProN W4"/>
                <a:ea typeface="ヒラギノ丸ゴ ProN W4"/>
                <a:cs typeface="ヒラギノ丸ゴ ProN W4"/>
              </a:rPr>
              <a:t>位相勾配</a:t>
            </a:r>
            <a:endParaRPr kumimoji="1" lang="ja-JP" altLang="en-US" sz="2800" dirty="0">
              <a:solidFill>
                <a:schemeClr val="bg1"/>
              </a:solidFill>
              <a:latin typeface="ヒラギノ丸ゴ ProN W4"/>
              <a:ea typeface="ヒラギノ丸ゴ ProN W4"/>
              <a:cs typeface="ヒラギノ丸ゴ ProN W4"/>
            </a:endParaRPr>
          </a:p>
        </p:txBody>
      </p:sp>
      <p:sp>
        <p:nvSpPr>
          <p:cNvPr id="9" name="テキスト ボックス 8"/>
          <p:cNvSpPr txBox="1"/>
          <p:nvPr/>
        </p:nvSpPr>
        <p:spPr>
          <a:xfrm>
            <a:off x="4839654" y="4969258"/>
            <a:ext cx="4933485" cy="1815882"/>
          </a:xfrm>
          <a:prstGeom prst="rect">
            <a:avLst/>
          </a:prstGeom>
          <a:noFill/>
        </p:spPr>
        <p:txBody>
          <a:bodyPr wrap="square" rtlCol="0">
            <a:spAutoFit/>
          </a:bodyPr>
          <a:lstStyle/>
          <a:p>
            <a:r>
              <a:rPr kumimoji="1" lang="ja-JP" altLang="en-US" sz="2800" dirty="0" smtClean="0">
                <a:solidFill>
                  <a:srgbClr val="0000FF"/>
                </a:solidFill>
                <a:latin typeface="ヒラギノ丸ゴ ProN W4"/>
                <a:ea typeface="ヒラギノ丸ゴ ProN W4"/>
                <a:cs typeface="ヒラギノ丸ゴ ProN W4"/>
              </a:rPr>
              <a:t>単一周波数</a:t>
            </a:r>
            <a:r>
              <a:rPr kumimoji="1" lang="en-US" altLang="ja-JP" sz="2800" dirty="0" smtClean="0">
                <a:solidFill>
                  <a:srgbClr val="0000FF"/>
                </a:solidFill>
                <a:latin typeface="ヒラギノ丸ゴ ProN W4"/>
                <a:ea typeface="ヒラギノ丸ゴ ProN W4"/>
                <a:cs typeface="ヒラギノ丸ゴ ProN W4"/>
              </a:rPr>
              <a:t>CW-THz</a:t>
            </a:r>
            <a:r>
              <a:rPr kumimoji="1" lang="ja-JP" altLang="en-US" sz="2800" dirty="0" smtClean="0">
                <a:solidFill>
                  <a:srgbClr val="0000FF"/>
                </a:solidFill>
                <a:latin typeface="ヒラギノ丸ゴ ProN W4"/>
                <a:ea typeface="ヒラギノ丸ゴ ProN W4"/>
                <a:cs typeface="ヒラギノ丸ゴ ProN W4"/>
              </a:rPr>
              <a:t>波を用いた位相計測に接続可能</a:t>
            </a:r>
            <a:endParaRPr kumimoji="1" lang="en-US" altLang="ja-JP" sz="2800" dirty="0" smtClean="0">
              <a:solidFill>
                <a:srgbClr val="0000FF"/>
              </a:solidFill>
              <a:latin typeface="ヒラギノ丸ゴ ProN W4"/>
              <a:ea typeface="ヒラギノ丸ゴ ProN W4"/>
              <a:cs typeface="ヒラギノ丸ゴ ProN W4"/>
            </a:endParaRPr>
          </a:p>
          <a:p>
            <a:r>
              <a:rPr lang="en-US" altLang="ja-JP" sz="2800" dirty="0" smtClean="0">
                <a:latin typeface="ヒラギノ丸ゴ ProN W4"/>
                <a:ea typeface="ヒラギノ丸ゴ ProN W4"/>
                <a:cs typeface="ヒラギノ丸ゴ ProN W4"/>
              </a:rPr>
              <a:t>☞</a:t>
            </a:r>
            <a:r>
              <a:rPr lang="ja-JP" altLang="en-US" sz="2800" dirty="0" smtClean="0">
                <a:solidFill>
                  <a:srgbClr val="FF0000"/>
                </a:solidFill>
                <a:latin typeface="ヒラギノ丸ゴ ProN W4"/>
                <a:ea typeface="ヒラギノ丸ゴ ProN W4"/>
                <a:cs typeface="ヒラギノ丸ゴ ProN W4"/>
              </a:rPr>
              <a:t>広い距離ダイナミックレンジ</a:t>
            </a:r>
            <a:r>
              <a:rPr lang="ja-JP" altLang="en-US" sz="2800" dirty="0" smtClean="0">
                <a:latin typeface="ヒラギノ丸ゴ ProN W4"/>
                <a:ea typeface="ヒラギノ丸ゴ ProN W4"/>
                <a:cs typeface="ヒラギノ丸ゴ ProN W4"/>
              </a:rPr>
              <a:t>と</a:t>
            </a:r>
            <a:r>
              <a:rPr lang="ja-JP" altLang="en-US" sz="2800" dirty="0" smtClean="0">
                <a:solidFill>
                  <a:srgbClr val="FF0000"/>
                </a:solidFill>
                <a:latin typeface="ヒラギノ丸ゴ ProN W4"/>
                <a:ea typeface="ヒラギノ丸ゴ ProN W4"/>
                <a:cs typeface="ヒラギノ丸ゴ ProN W4"/>
              </a:rPr>
              <a:t>高い分解能</a:t>
            </a:r>
            <a:r>
              <a:rPr lang="ja-JP" altLang="en-US" sz="2800" dirty="0" smtClean="0">
                <a:latin typeface="ヒラギノ丸ゴ ProN W4"/>
                <a:ea typeface="ヒラギノ丸ゴ ProN W4"/>
                <a:cs typeface="ヒラギノ丸ゴ ProN W4"/>
              </a:rPr>
              <a:t>を両立</a:t>
            </a:r>
            <a:endParaRPr kumimoji="1" lang="ja-JP" altLang="en-US" sz="2800" dirty="0">
              <a:latin typeface="ヒラギノ丸ゴ ProN W4"/>
              <a:ea typeface="ヒラギノ丸ゴ ProN W4"/>
              <a:cs typeface="ヒラギノ丸ゴ ProN W4"/>
            </a:endParaRPr>
          </a:p>
        </p:txBody>
      </p:sp>
      <p:pic>
        <p:nvPicPr>
          <p:cNvPr id="10" name="図 9" descr="正弦波blue.tif"/>
          <p:cNvPicPr>
            <a:picLocks/>
          </p:cNvPicPr>
          <p:nvPr/>
        </p:nvPicPr>
        <p:blipFill>
          <a:blip r:embed="rId3"/>
          <a:stretch>
            <a:fillRect/>
          </a:stretch>
        </p:blipFill>
        <p:spPr>
          <a:xfrm>
            <a:off x="1180556" y="3217727"/>
            <a:ext cx="3212526" cy="1296000"/>
          </a:xfrm>
          <a:prstGeom prst="rect">
            <a:avLst/>
          </a:prstGeom>
        </p:spPr>
      </p:pic>
      <p:pic>
        <p:nvPicPr>
          <p:cNvPr id="11" name="図 10" descr="正弦波.tif"/>
          <p:cNvPicPr>
            <a:picLocks noChangeAspect="1"/>
          </p:cNvPicPr>
          <p:nvPr/>
        </p:nvPicPr>
        <p:blipFill>
          <a:blip r:embed="rId4"/>
          <a:stretch>
            <a:fillRect/>
          </a:stretch>
        </p:blipFill>
        <p:spPr>
          <a:xfrm>
            <a:off x="1213462" y="1327825"/>
            <a:ext cx="3198542" cy="1269898"/>
          </a:xfrm>
          <a:prstGeom prst="rect">
            <a:avLst/>
          </a:prstGeom>
        </p:spPr>
      </p:pic>
      <p:cxnSp>
        <p:nvCxnSpPr>
          <p:cNvPr id="12" name="直線コネクタ 11"/>
          <p:cNvCxnSpPr/>
          <p:nvPr/>
        </p:nvCxnSpPr>
        <p:spPr bwMode="auto">
          <a:xfrm rot="5400000">
            <a:off x="1413023" y="1961914"/>
            <a:ext cx="1489372" cy="172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rot="5400000">
            <a:off x="2740693" y="3855304"/>
            <a:ext cx="1489372" cy="172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4" name="テキスト ボックス 13"/>
          <p:cNvSpPr txBox="1"/>
          <p:nvPr/>
        </p:nvSpPr>
        <p:spPr>
          <a:xfrm>
            <a:off x="2544637" y="2770726"/>
            <a:ext cx="1557488" cy="369332"/>
          </a:xfrm>
          <a:prstGeom prst="rect">
            <a:avLst/>
          </a:prstGeom>
          <a:noFill/>
        </p:spPr>
        <p:txBody>
          <a:bodyPr wrap="none" rtlCol="0">
            <a:spAutoFit/>
          </a:bodyPr>
          <a:lstStyle/>
          <a:p>
            <a:r>
              <a:rPr kumimoji="1" lang="en-US" altLang="ja-JP" sz="1800" dirty="0" smtClean="0">
                <a:latin typeface="Arial"/>
                <a:cs typeface="Arial"/>
              </a:rPr>
              <a:t>Distant target</a:t>
            </a:r>
            <a:endParaRPr kumimoji="1" lang="ja-JP" altLang="en-US" sz="1800" dirty="0">
              <a:latin typeface="Arial"/>
              <a:cs typeface="Arial"/>
            </a:endParaRPr>
          </a:p>
        </p:txBody>
      </p:sp>
      <p:cxnSp>
        <p:nvCxnSpPr>
          <p:cNvPr id="15" name="直線コネクタ 14"/>
          <p:cNvCxnSpPr/>
          <p:nvPr/>
        </p:nvCxnSpPr>
        <p:spPr bwMode="auto">
          <a:xfrm>
            <a:off x="515905" y="6707512"/>
            <a:ext cx="3066739" cy="1588"/>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cxnSp>
        <p:nvCxnSpPr>
          <p:cNvPr id="16" name="直線コネクタ 15"/>
          <p:cNvCxnSpPr/>
          <p:nvPr/>
        </p:nvCxnSpPr>
        <p:spPr bwMode="auto">
          <a:xfrm rot="5400000" flipH="1" flipV="1">
            <a:off x="-388581" y="5831412"/>
            <a:ext cx="1793518" cy="1720"/>
          </a:xfrm>
          <a:prstGeom prst="line">
            <a:avLst/>
          </a:prstGeom>
          <a:solidFill>
            <a:schemeClr val="accent1"/>
          </a:solidFill>
          <a:ln w="38100" cap="flat" cmpd="sng" algn="ctr">
            <a:solidFill>
              <a:schemeClr val="tx1"/>
            </a:solidFill>
            <a:prstDash val="solid"/>
            <a:round/>
            <a:headEnd type="none" w="med" len="med"/>
            <a:tailEnd type="triangle" w="med" len="med"/>
          </a:ln>
          <a:effectLst/>
        </p:spPr>
      </p:cxnSp>
      <p:sp>
        <p:nvSpPr>
          <p:cNvPr id="17" name="テキスト ボックス 16"/>
          <p:cNvSpPr txBox="1"/>
          <p:nvPr/>
        </p:nvSpPr>
        <p:spPr>
          <a:xfrm>
            <a:off x="100313" y="4868570"/>
            <a:ext cx="378667" cy="369332"/>
          </a:xfrm>
          <a:prstGeom prst="rect">
            <a:avLst/>
          </a:prstGeom>
          <a:noFill/>
        </p:spPr>
        <p:txBody>
          <a:bodyPr wrap="none" rtlCol="0">
            <a:spAutoFit/>
          </a:bodyPr>
          <a:lstStyle/>
          <a:p>
            <a:r>
              <a:rPr kumimoji="1" lang="en-US" altLang="ja-JP" b="1" i="1" dirty="0" err="1" smtClean="0">
                <a:latin typeface="Symbol" charset="2"/>
                <a:cs typeface="Symbol" charset="2"/>
              </a:rPr>
              <a:t>φ</a:t>
            </a:r>
            <a:endParaRPr kumimoji="1" lang="ja-JP" altLang="en-US" b="1" i="1" dirty="0">
              <a:latin typeface="Symbol" charset="2"/>
              <a:cs typeface="Symbol" charset="2"/>
            </a:endParaRPr>
          </a:p>
        </p:txBody>
      </p:sp>
      <p:sp>
        <p:nvSpPr>
          <p:cNvPr id="18" name="テキスト ボックス 17"/>
          <p:cNvSpPr txBox="1"/>
          <p:nvPr/>
        </p:nvSpPr>
        <p:spPr>
          <a:xfrm>
            <a:off x="3575773" y="6462486"/>
            <a:ext cx="378667" cy="369332"/>
          </a:xfrm>
          <a:prstGeom prst="rect">
            <a:avLst/>
          </a:prstGeom>
          <a:noFill/>
        </p:spPr>
        <p:txBody>
          <a:bodyPr wrap="none" rtlCol="0">
            <a:spAutoFit/>
          </a:bodyPr>
          <a:lstStyle/>
          <a:p>
            <a:r>
              <a:rPr kumimoji="1" lang="en-US" altLang="ja-JP" b="1" i="1" dirty="0" err="1" smtClean="0">
                <a:latin typeface="Symbol" charset="2"/>
                <a:cs typeface="Symbol" charset="2"/>
              </a:rPr>
              <a:t>ν</a:t>
            </a:r>
            <a:endParaRPr kumimoji="1" lang="ja-JP" altLang="en-US" b="1" i="1" dirty="0">
              <a:latin typeface="Symbol" charset="2"/>
              <a:cs typeface="Symbol" charset="2"/>
            </a:endParaRPr>
          </a:p>
        </p:txBody>
      </p:sp>
      <p:grpSp>
        <p:nvGrpSpPr>
          <p:cNvPr id="19" name="図形グループ 18"/>
          <p:cNvGrpSpPr/>
          <p:nvPr/>
        </p:nvGrpSpPr>
        <p:grpSpPr>
          <a:xfrm>
            <a:off x="523367" y="5265463"/>
            <a:ext cx="3001952" cy="1409229"/>
            <a:chOff x="483107" y="5265462"/>
            <a:chExt cx="2771033" cy="1409229"/>
          </a:xfrm>
        </p:grpSpPr>
        <p:cxnSp>
          <p:nvCxnSpPr>
            <p:cNvPr id="20" name="直線コネクタ 19"/>
            <p:cNvCxnSpPr/>
            <p:nvPr/>
          </p:nvCxnSpPr>
          <p:spPr bwMode="auto">
            <a:xfrm flipV="1">
              <a:off x="483107" y="5265462"/>
              <a:ext cx="2771033" cy="1409229"/>
            </a:xfrm>
            <a:prstGeom prst="line">
              <a:avLst/>
            </a:prstGeom>
            <a:solidFill>
              <a:schemeClr val="accent1"/>
            </a:solidFill>
            <a:ln w="38100" cap="flat" cmpd="sng" algn="ctr">
              <a:solidFill>
                <a:srgbClr val="0000FF"/>
              </a:solidFill>
              <a:prstDash val="solid"/>
              <a:round/>
              <a:headEnd type="none" w="med" len="med"/>
              <a:tailEnd type="none" w="med" len="med"/>
            </a:ln>
            <a:effectLst/>
          </p:spPr>
        </p:cxnSp>
        <p:sp>
          <p:nvSpPr>
            <p:cNvPr id="21" name="テキスト ボックス 20"/>
            <p:cNvSpPr txBox="1"/>
            <p:nvPr/>
          </p:nvSpPr>
          <p:spPr>
            <a:xfrm>
              <a:off x="1178473" y="5278032"/>
              <a:ext cx="1437681" cy="369332"/>
            </a:xfrm>
            <a:prstGeom prst="rect">
              <a:avLst/>
            </a:prstGeom>
            <a:noFill/>
          </p:spPr>
          <p:txBody>
            <a:bodyPr wrap="none" rtlCol="0">
              <a:spAutoFit/>
            </a:bodyPr>
            <a:lstStyle/>
            <a:p>
              <a:r>
                <a:rPr lang="en-US" altLang="ja-JP" sz="1800" dirty="0" smtClean="0">
                  <a:solidFill>
                    <a:srgbClr val="0000FF"/>
                  </a:solidFill>
                  <a:latin typeface="Arial"/>
                  <a:cs typeface="Arial"/>
                </a:rPr>
                <a:t>Distant target</a:t>
              </a:r>
              <a:endParaRPr lang="ja-JP" altLang="en-US" sz="1800" dirty="0">
                <a:solidFill>
                  <a:srgbClr val="0000FF"/>
                </a:solidFill>
                <a:latin typeface="Arial"/>
                <a:cs typeface="Arial"/>
              </a:endParaRPr>
            </a:p>
          </p:txBody>
        </p:sp>
      </p:grpSp>
      <p:grpSp>
        <p:nvGrpSpPr>
          <p:cNvPr id="22" name="図形グループ 21"/>
          <p:cNvGrpSpPr/>
          <p:nvPr/>
        </p:nvGrpSpPr>
        <p:grpSpPr>
          <a:xfrm>
            <a:off x="501570" y="5781425"/>
            <a:ext cx="3384711" cy="899626"/>
            <a:chOff x="462987" y="5781425"/>
            <a:chExt cx="3124349" cy="899626"/>
          </a:xfrm>
        </p:grpSpPr>
        <p:cxnSp>
          <p:nvCxnSpPr>
            <p:cNvPr id="23" name="直線コネクタ 22"/>
            <p:cNvCxnSpPr/>
            <p:nvPr/>
          </p:nvCxnSpPr>
          <p:spPr bwMode="auto">
            <a:xfrm flipV="1">
              <a:off x="462987" y="5781425"/>
              <a:ext cx="2764696" cy="899626"/>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4" name="テキスト ボックス 23"/>
            <p:cNvSpPr txBox="1"/>
            <p:nvPr/>
          </p:nvSpPr>
          <p:spPr>
            <a:xfrm>
              <a:off x="2125933" y="6144693"/>
              <a:ext cx="1461403" cy="369332"/>
            </a:xfrm>
            <a:prstGeom prst="rect">
              <a:avLst/>
            </a:prstGeom>
            <a:noFill/>
          </p:spPr>
          <p:txBody>
            <a:bodyPr wrap="none" rtlCol="0">
              <a:spAutoFit/>
            </a:bodyPr>
            <a:lstStyle/>
            <a:p>
              <a:r>
                <a:rPr lang="en-US" altLang="ja-JP" sz="1800" dirty="0" smtClean="0">
                  <a:solidFill>
                    <a:srgbClr val="FF0000"/>
                  </a:solidFill>
                  <a:latin typeface="Arial"/>
                  <a:cs typeface="Arial"/>
                </a:rPr>
                <a:t>Nearby target</a:t>
              </a:r>
              <a:endParaRPr lang="ja-JP" altLang="en-US" sz="1800" dirty="0">
                <a:solidFill>
                  <a:srgbClr val="FF0000"/>
                </a:solidFill>
                <a:latin typeface="Arial"/>
                <a:cs typeface="Arial"/>
              </a:endParaRPr>
            </a:p>
          </p:txBody>
        </p:sp>
      </p:grpSp>
      <p:sp>
        <p:nvSpPr>
          <p:cNvPr id="25" name="テキスト ボックス 24"/>
          <p:cNvSpPr txBox="1"/>
          <p:nvPr/>
        </p:nvSpPr>
        <p:spPr>
          <a:xfrm>
            <a:off x="163046" y="1753205"/>
            <a:ext cx="997313"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sz="2000" dirty="0" smtClean="0">
                <a:latin typeface="Arial"/>
                <a:cs typeface="Arial"/>
              </a:rPr>
              <a:t>Source</a:t>
            </a:r>
            <a:endParaRPr lang="ja-JP" altLang="en-US" sz="2000" dirty="0">
              <a:latin typeface="Arial"/>
              <a:cs typeface="Arial"/>
            </a:endParaRPr>
          </a:p>
        </p:txBody>
      </p:sp>
      <p:cxnSp>
        <p:nvCxnSpPr>
          <p:cNvPr id="26" name="直線矢印コネクタ 25"/>
          <p:cNvCxnSpPr/>
          <p:nvPr/>
        </p:nvCxnSpPr>
        <p:spPr bwMode="auto">
          <a:xfrm>
            <a:off x="1001440" y="2928499"/>
            <a:ext cx="1066935" cy="1588"/>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27" name="テキスト ボックス 26"/>
          <p:cNvSpPr txBox="1"/>
          <p:nvPr/>
        </p:nvSpPr>
        <p:spPr>
          <a:xfrm>
            <a:off x="1358747" y="2500887"/>
            <a:ext cx="355837" cy="461665"/>
          </a:xfrm>
          <a:prstGeom prst="rect">
            <a:avLst/>
          </a:prstGeom>
          <a:noFill/>
        </p:spPr>
        <p:txBody>
          <a:bodyPr wrap="none" rtlCol="0">
            <a:spAutoFit/>
          </a:bodyPr>
          <a:lstStyle/>
          <a:p>
            <a:r>
              <a:rPr kumimoji="1" lang="en-US" altLang="ja-JP" dirty="0" smtClean="0">
                <a:latin typeface="Arial"/>
                <a:cs typeface="Arial"/>
              </a:rPr>
              <a:t>L</a:t>
            </a:r>
            <a:endParaRPr kumimoji="1" lang="ja-JP" altLang="en-US" dirty="0">
              <a:latin typeface="Arial"/>
              <a:cs typeface="Arial"/>
            </a:endParaRPr>
          </a:p>
        </p:txBody>
      </p:sp>
      <p:cxnSp>
        <p:nvCxnSpPr>
          <p:cNvPr id="28" name="直線矢印コネクタ 27"/>
          <p:cNvCxnSpPr/>
          <p:nvPr/>
        </p:nvCxnSpPr>
        <p:spPr bwMode="auto">
          <a:xfrm>
            <a:off x="1030831" y="4882061"/>
            <a:ext cx="2488200" cy="1588"/>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sp>
        <p:nvSpPr>
          <p:cNvPr id="29" name="テキスト ボックス 28"/>
          <p:cNvSpPr txBox="1"/>
          <p:nvPr/>
        </p:nvSpPr>
        <p:spPr>
          <a:xfrm>
            <a:off x="2146223" y="4428533"/>
            <a:ext cx="355837" cy="461665"/>
          </a:xfrm>
          <a:prstGeom prst="rect">
            <a:avLst/>
          </a:prstGeom>
          <a:noFill/>
        </p:spPr>
        <p:txBody>
          <a:bodyPr wrap="none" rtlCol="0">
            <a:spAutoFit/>
          </a:bodyPr>
          <a:lstStyle/>
          <a:p>
            <a:r>
              <a:rPr kumimoji="1" lang="en-US" altLang="ja-JP" dirty="0" smtClean="0">
                <a:latin typeface="Arial"/>
                <a:cs typeface="Arial"/>
              </a:rPr>
              <a:t>L</a:t>
            </a:r>
            <a:endParaRPr kumimoji="1" lang="ja-JP" altLang="en-US" dirty="0">
              <a:latin typeface="Arial"/>
              <a:cs typeface="Arial"/>
            </a:endParaRPr>
          </a:p>
        </p:txBody>
      </p:sp>
      <p:sp>
        <p:nvSpPr>
          <p:cNvPr id="30" name="テキスト ボックス 29"/>
          <p:cNvSpPr txBox="1"/>
          <p:nvPr/>
        </p:nvSpPr>
        <p:spPr>
          <a:xfrm>
            <a:off x="1012156" y="849526"/>
            <a:ext cx="1583186" cy="369332"/>
          </a:xfrm>
          <a:prstGeom prst="rect">
            <a:avLst/>
          </a:prstGeom>
          <a:noFill/>
        </p:spPr>
        <p:txBody>
          <a:bodyPr wrap="none" rtlCol="0">
            <a:spAutoFit/>
          </a:bodyPr>
          <a:lstStyle/>
          <a:p>
            <a:r>
              <a:rPr kumimoji="1" lang="en-US" altLang="ja-JP" sz="1800" dirty="0" smtClean="0">
                <a:latin typeface="Arial"/>
                <a:cs typeface="Arial"/>
              </a:rPr>
              <a:t>Nearby target</a:t>
            </a:r>
            <a:endParaRPr kumimoji="1" lang="ja-JP" altLang="en-US" sz="1800" dirty="0">
              <a:latin typeface="Arial"/>
              <a:cs typeface="Arial"/>
            </a:endParaRPr>
          </a:p>
        </p:txBody>
      </p:sp>
      <p:sp>
        <p:nvSpPr>
          <p:cNvPr id="31" name="テキスト ボックス 30"/>
          <p:cNvSpPr txBox="1"/>
          <p:nvPr/>
        </p:nvSpPr>
        <p:spPr>
          <a:xfrm>
            <a:off x="163046" y="3685445"/>
            <a:ext cx="997313"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sz="2000" dirty="0" smtClean="0">
                <a:latin typeface="Arial"/>
                <a:cs typeface="Arial"/>
              </a:rPr>
              <a:t>Source</a:t>
            </a:r>
            <a:endParaRPr lang="ja-JP" altLang="en-US" sz="2000" dirty="0">
              <a:latin typeface="Arial"/>
              <a:cs typeface="Arial"/>
            </a:endParaRPr>
          </a:p>
        </p:txBody>
      </p:sp>
      <p:sp>
        <p:nvSpPr>
          <p:cNvPr id="5" name="テキスト ボックス 4"/>
          <p:cNvSpPr txBox="1"/>
          <p:nvPr/>
        </p:nvSpPr>
        <p:spPr>
          <a:xfrm>
            <a:off x="10684193" y="4762979"/>
            <a:ext cx="184666" cy="369332"/>
          </a:xfrm>
          <a:prstGeom prst="rect">
            <a:avLst/>
          </a:prstGeom>
          <a:noFill/>
        </p:spPr>
        <p:txBody>
          <a:bodyPr wrap="none" rtlCol="0">
            <a:spAutoFit/>
          </a:bodyPr>
          <a:lstStyle/>
          <a:p>
            <a:endParaRPr kumimoji="1" lang="ja-JP" altLang="en-US" dirty="0"/>
          </a:p>
        </p:txBody>
      </p:sp>
      <p:sp>
        <p:nvSpPr>
          <p:cNvPr id="4" name="テキスト ボックス 3"/>
          <p:cNvSpPr txBox="1"/>
          <p:nvPr/>
        </p:nvSpPr>
        <p:spPr>
          <a:xfrm>
            <a:off x="8324108" y="3479168"/>
            <a:ext cx="1140456" cy="830997"/>
          </a:xfrm>
          <a:prstGeom prst="rect">
            <a:avLst/>
          </a:prstGeom>
          <a:noFill/>
        </p:spPr>
        <p:txBody>
          <a:bodyPr wrap="none" rtlCol="0">
            <a:spAutoFit/>
          </a:bodyPr>
          <a:lstStyle/>
          <a:p>
            <a:pPr algn="ctr"/>
            <a:r>
              <a:rPr lang="ja-JP" altLang="en-US" sz="2400" dirty="0" smtClean="0">
                <a:latin typeface="Arial"/>
                <a:cs typeface="Arial"/>
              </a:rPr>
              <a:t>精度</a:t>
            </a:r>
            <a:endParaRPr lang="en-US" altLang="ja-JP" sz="2400" dirty="0" smtClean="0">
              <a:latin typeface="Arial"/>
              <a:cs typeface="Arial"/>
            </a:endParaRPr>
          </a:p>
          <a:p>
            <a:pPr algn="ctr"/>
            <a:r>
              <a:rPr kumimoji="1" lang="en-US" altLang="ja-JP" sz="2400" dirty="0" smtClean="0">
                <a:latin typeface="Arial"/>
                <a:cs typeface="Arial"/>
              </a:rPr>
              <a:t>&lt;20µm</a:t>
            </a:r>
            <a:endParaRPr kumimoji="1" lang="ja-JP" altLang="en-US" sz="2400" dirty="0">
              <a:latin typeface="Arial"/>
              <a:cs typeface="Arial"/>
            </a:endParaRPr>
          </a:p>
        </p:txBody>
      </p:sp>
    </p:spTree>
    <p:extLst>
      <p:ext uri="{BB962C8B-B14F-4D97-AF65-F5344CB8AC3E}">
        <p14:creationId xmlns:p14="http://schemas.microsoft.com/office/powerpoint/2010/main" val="423560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ppt_x</p:attrName>
                                        </p:attrNameLst>
                                      </p:cBhvr>
                                      <p:tavLst>
                                        <p:tav tm="0">
                                          <p:val>
                                            <p:strVal val="#ppt_x-#ppt_w/2"/>
                                          </p:val>
                                        </p:tav>
                                        <p:tav tm="100000">
                                          <p:val>
                                            <p:strVal val="#ppt_x"/>
                                          </p:val>
                                        </p:tav>
                                      </p:tavLst>
                                    </p:anim>
                                    <p:anim calcmode="lin" valueType="num">
                                      <p:cBhvr>
                                        <p:cTn id="8" dur="3000" fill="hold"/>
                                        <p:tgtEl>
                                          <p:spTgt spid="11"/>
                                        </p:tgtEl>
                                        <p:attrNameLst>
                                          <p:attrName>ppt_y</p:attrName>
                                        </p:attrNameLst>
                                      </p:cBhvr>
                                      <p:tavLst>
                                        <p:tav tm="0">
                                          <p:val>
                                            <p:strVal val="#ppt_y"/>
                                          </p:val>
                                        </p:tav>
                                        <p:tav tm="100000">
                                          <p:val>
                                            <p:strVal val="#ppt_y"/>
                                          </p:val>
                                        </p:tav>
                                      </p:tavLst>
                                    </p:anim>
                                    <p:anim calcmode="lin" valueType="num">
                                      <p:cBhvr>
                                        <p:cTn id="9" dur="3000" fill="hold"/>
                                        <p:tgtEl>
                                          <p:spTgt spid="11"/>
                                        </p:tgtEl>
                                        <p:attrNameLst>
                                          <p:attrName>ppt_w</p:attrName>
                                        </p:attrNameLst>
                                      </p:cBhvr>
                                      <p:tavLst>
                                        <p:tav tm="0">
                                          <p:val>
                                            <p:fltVal val="0"/>
                                          </p:val>
                                        </p:tav>
                                        <p:tav tm="100000">
                                          <p:val>
                                            <p:strVal val="#ppt_w"/>
                                          </p:val>
                                        </p:tav>
                                      </p:tavLst>
                                    </p:anim>
                                    <p:anim calcmode="lin" valueType="num">
                                      <p:cBhvr>
                                        <p:cTn id="10" dur="3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ppt_x</p:attrName>
                                        </p:attrNameLst>
                                      </p:cBhvr>
                                      <p:tavLst>
                                        <p:tav tm="0">
                                          <p:val>
                                            <p:strVal val="#ppt_x-#ppt_w/2"/>
                                          </p:val>
                                        </p:tav>
                                        <p:tav tm="100000">
                                          <p:val>
                                            <p:strVal val="#ppt_x"/>
                                          </p:val>
                                        </p:tav>
                                      </p:tavLst>
                                    </p:anim>
                                    <p:anim calcmode="lin" valueType="num">
                                      <p:cBhvr>
                                        <p:cTn id="20" dur="3000" fill="hold"/>
                                        <p:tgtEl>
                                          <p:spTgt spid="10"/>
                                        </p:tgtEl>
                                        <p:attrNameLst>
                                          <p:attrName>ppt_y</p:attrName>
                                        </p:attrNameLst>
                                      </p:cBhvr>
                                      <p:tavLst>
                                        <p:tav tm="0">
                                          <p:val>
                                            <p:strVal val="#ppt_y"/>
                                          </p:val>
                                        </p:tav>
                                        <p:tav tm="100000">
                                          <p:val>
                                            <p:strVal val="#ppt_y"/>
                                          </p:val>
                                        </p:tav>
                                      </p:tavLst>
                                    </p:anim>
                                    <p:anim calcmode="lin" valueType="num">
                                      <p:cBhvr>
                                        <p:cTn id="21" dur="3000" fill="hold"/>
                                        <p:tgtEl>
                                          <p:spTgt spid="10"/>
                                        </p:tgtEl>
                                        <p:attrNameLst>
                                          <p:attrName>ppt_w</p:attrName>
                                        </p:attrNameLst>
                                      </p:cBhvr>
                                      <p:tavLst>
                                        <p:tav tm="0">
                                          <p:val>
                                            <p:fltVal val="0"/>
                                          </p:val>
                                        </p:tav>
                                        <p:tav tm="100000">
                                          <p:val>
                                            <p:strVal val="#ppt_w"/>
                                          </p:val>
                                        </p:tav>
                                      </p:tavLst>
                                    </p:anim>
                                    <p:anim calcmode="lin" valueType="num">
                                      <p:cBhvr>
                                        <p:cTn id="22" dur="3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1003" y="238165"/>
            <a:ext cx="9793065" cy="923330"/>
          </a:xfrm>
          <a:prstGeom prst="rect">
            <a:avLst/>
          </a:prstGeom>
          <a:noFill/>
        </p:spPr>
        <p:txBody>
          <a:bodyPr wrap="none" rtlCol="0">
            <a:spAutoFit/>
          </a:bodyPr>
          <a:lstStyle/>
          <a:p>
            <a:pPr algn="ctr"/>
            <a:r>
              <a:rPr kumimoji="1" lang="en-US" altLang="ja-JP" sz="5400" dirty="0" smtClean="0">
                <a:latin typeface="ヒラギノ丸ゴ ProN W4"/>
                <a:ea typeface="ヒラギノ丸ゴ ProN W4"/>
                <a:cs typeface="ヒラギノ丸ゴ ProN W4"/>
              </a:rPr>
              <a:t>THz</a:t>
            </a:r>
            <a:r>
              <a:rPr kumimoji="1" lang="ja-JP" altLang="en-US" sz="5400" dirty="0" smtClean="0">
                <a:latin typeface="ヒラギノ丸ゴ ProN W4"/>
                <a:ea typeface="ヒラギノ丸ゴ ProN W4"/>
                <a:cs typeface="ヒラギノ丸ゴ ProN W4"/>
              </a:rPr>
              <a:t>デジタル・ホログラフィー</a:t>
            </a:r>
            <a:endParaRPr kumimoji="1" lang="ja-JP" altLang="en-US" sz="5400" dirty="0">
              <a:latin typeface="ヒラギノ丸ゴ ProN W4"/>
              <a:ea typeface="ヒラギノ丸ゴ ProN W4"/>
              <a:cs typeface="ヒラギノ丸ゴ ProN W4"/>
            </a:endParaRPr>
          </a:p>
        </p:txBody>
      </p:sp>
      <p:pic>
        <p:nvPicPr>
          <p:cNvPr id="3" name="図 2"/>
          <p:cNvPicPr>
            <a:picLocks noChangeAspect="1"/>
          </p:cNvPicPr>
          <p:nvPr/>
        </p:nvPicPr>
        <p:blipFill>
          <a:blip r:embed="rId2"/>
          <a:stretch>
            <a:fillRect/>
          </a:stretch>
        </p:blipFill>
        <p:spPr>
          <a:xfrm>
            <a:off x="426067" y="2246023"/>
            <a:ext cx="3867354" cy="2848950"/>
          </a:xfrm>
          <a:prstGeom prst="rect">
            <a:avLst/>
          </a:prstGeom>
        </p:spPr>
      </p:pic>
      <p:sp>
        <p:nvSpPr>
          <p:cNvPr id="4" name="テキスト ボックス 3"/>
          <p:cNvSpPr txBox="1"/>
          <p:nvPr/>
        </p:nvSpPr>
        <p:spPr>
          <a:xfrm>
            <a:off x="270391" y="1396415"/>
            <a:ext cx="4459683" cy="461665"/>
          </a:xfrm>
          <a:prstGeom prst="rect">
            <a:avLst/>
          </a:prstGeom>
          <a:solidFill>
            <a:schemeClr val="tx1"/>
          </a:solidFill>
        </p:spPr>
        <p:txBody>
          <a:bodyPr wrap="none" rtlCol="0">
            <a:spAutoFit/>
          </a:bodyPr>
          <a:lstStyle/>
          <a:p>
            <a:r>
              <a:rPr lang="ja-JP" altLang="en-US" sz="2400" dirty="0" smtClean="0">
                <a:solidFill>
                  <a:schemeClr val="bg1"/>
                </a:solidFill>
                <a:latin typeface="ヒラギノ丸ゴ ProN W4"/>
                <a:ea typeface="ヒラギノ丸ゴ ProN W4"/>
                <a:cs typeface="ヒラギノ丸ゴ ProN W4"/>
              </a:rPr>
              <a:t>可視デジタル・ホログラフィー</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639098" y="5439105"/>
            <a:ext cx="3570208" cy="461665"/>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例）３次元表面形状測定</a:t>
            </a:r>
            <a:endParaRPr kumimoji="1" lang="en-US" altLang="ja-JP" sz="2400" dirty="0" smtClean="0">
              <a:latin typeface="ヒラギノ丸ゴ ProN W4"/>
              <a:ea typeface="ヒラギノ丸ゴ ProN W4"/>
              <a:cs typeface="ヒラギノ丸ゴ ProN W4"/>
            </a:endParaRPr>
          </a:p>
        </p:txBody>
      </p:sp>
      <p:sp>
        <p:nvSpPr>
          <p:cNvPr id="8" name="テキスト ボックス 7"/>
          <p:cNvSpPr txBox="1"/>
          <p:nvPr/>
        </p:nvSpPr>
        <p:spPr>
          <a:xfrm>
            <a:off x="5216014" y="1396415"/>
            <a:ext cx="4455066" cy="461665"/>
          </a:xfrm>
          <a:prstGeom prst="rect">
            <a:avLst/>
          </a:prstGeom>
          <a:solidFill>
            <a:srgbClr val="0000FF"/>
          </a:solidFill>
        </p:spPr>
        <p:txBody>
          <a:bodyPr wrap="none" rtlCol="0">
            <a:spAutoFit/>
          </a:bodyPr>
          <a:lstStyle/>
          <a:p>
            <a:r>
              <a:rPr lang="en-US" altLang="ja-JP" sz="2400" dirty="0" smtClean="0">
                <a:solidFill>
                  <a:schemeClr val="bg1"/>
                </a:solidFill>
                <a:latin typeface="ヒラギノ丸ゴ ProN W4"/>
                <a:ea typeface="ヒラギノ丸ゴ ProN W4"/>
                <a:cs typeface="ヒラギノ丸ゴ ProN W4"/>
              </a:rPr>
              <a:t>THz</a:t>
            </a:r>
            <a:r>
              <a:rPr lang="ja-JP" altLang="en-US" sz="2400" dirty="0" smtClean="0">
                <a:solidFill>
                  <a:schemeClr val="bg1"/>
                </a:solidFill>
                <a:latin typeface="ヒラギノ丸ゴ ProN W4"/>
                <a:ea typeface="ヒラギノ丸ゴ ProN W4"/>
                <a:cs typeface="ヒラギノ丸ゴ ProN W4"/>
              </a:rPr>
              <a:t>デジタル・ホログラフィー</a:t>
            </a:r>
            <a:endParaRPr kumimoji="1" lang="ja-JP" altLang="en-US" sz="2400" dirty="0">
              <a:solidFill>
                <a:schemeClr val="bg1"/>
              </a:solidFill>
              <a:latin typeface="ヒラギノ丸ゴ ProN W4"/>
              <a:ea typeface="ヒラギノ丸ゴ ProN W4"/>
              <a:cs typeface="ヒラギノ丸ゴ ProN W4"/>
            </a:endParaRPr>
          </a:p>
        </p:txBody>
      </p:sp>
      <p:sp>
        <p:nvSpPr>
          <p:cNvPr id="9" name="テキスト ボックス 8"/>
          <p:cNvSpPr txBox="1"/>
          <p:nvPr/>
        </p:nvSpPr>
        <p:spPr>
          <a:xfrm>
            <a:off x="5020010" y="1920408"/>
            <a:ext cx="4853214" cy="3785652"/>
          </a:xfrm>
          <a:prstGeom prst="rect">
            <a:avLst/>
          </a:prstGeom>
          <a:noFill/>
        </p:spPr>
        <p:txBody>
          <a:bodyPr wrap="square" rtlCol="0">
            <a:spAutoFit/>
          </a:bodyPr>
          <a:lstStyle/>
          <a:p>
            <a:pPr marL="342900" indent="-342900">
              <a:buFont typeface="Wingdings" charset="2"/>
              <a:buChar char="ü"/>
            </a:pP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波の良好な物質透過性を利用することにより、</a:t>
            </a:r>
            <a:r>
              <a:rPr kumimoji="1" lang="ja-JP" altLang="en-US" sz="2400" dirty="0" smtClean="0">
                <a:solidFill>
                  <a:srgbClr val="FF0000"/>
                </a:solidFill>
                <a:latin typeface="ヒラギノ丸ゴ ProN W4"/>
                <a:ea typeface="ヒラギノ丸ゴ ProN W4"/>
                <a:cs typeface="ヒラギノ丸ゴ ProN W4"/>
              </a:rPr>
              <a:t>内部構造を３次元</a:t>
            </a:r>
            <a:r>
              <a:rPr kumimoji="1" lang="ja-JP" altLang="en-US" sz="2400" dirty="0" smtClean="0">
                <a:latin typeface="ヒラギノ丸ゴ ProN W4"/>
                <a:ea typeface="ヒラギノ丸ゴ ProN W4"/>
                <a:cs typeface="ヒラギノ丸ゴ ProN W4"/>
              </a:rPr>
              <a:t>で可視化できる</a:t>
            </a:r>
            <a:endParaRPr kumimoji="1" lang="en-US" altLang="ja-JP" sz="2400" dirty="0" smtClean="0">
              <a:latin typeface="ヒラギノ丸ゴ ProN W4"/>
              <a:ea typeface="ヒラギノ丸ゴ ProN W4"/>
              <a:cs typeface="ヒラギノ丸ゴ ProN W4"/>
            </a:endParaRPr>
          </a:p>
          <a:p>
            <a:pPr marL="342900" indent="-342900">
              <a:buFont typeface="Wingdings" charset="2"/>
              <a:buChar char="ü"/>
            </a:pPr>
            <a:r>
              <a:rPr lang="ja-JP" altLang="en-US" sz="2400" dirty="0" smtClean="0">
                <a:latin typeface="ヒラギノ丸ゴ ProN W4"/>
                <a:ea typeface="ヒラギノ丸ゴ ProN W4"/>
                <a:cs typeface="ヒラギノ丸ゴ ProN W4"/>
              </a:rPr>
              <a:t>２次元自由空間電気光学サンプリングの利用により、</a:t>
            </a:r>
            <a:r>
              <a:rPr lang="ja-JP" altLang="en-US" sz="2400" dirty="0" smtClean="0">
                <a:solidFill>
                  <a:srgbClr val="FF0000"/>
                </a:solidFill>
                <a:latin typeface="ヒラギノ丸ゴ ProN W4"/>
                <a:ea typeface="ヒラギノ丸ゴ ProN W4"/>
                <a:cs typeface="ヒラギノ丸ゴ ProN W4"/>
              </a:rPr>
              <a:t>電場振幅</a:t>
            </a:r>
            <a:r>
              <a:rPr lang="en-US" altLang="ja-JP" sz="2400" dirty="0" smtClean="0">
                <a:solidFill>
                  <a:srgbClr val="FF0000"/>
                </a:solidFill>
                <a:latin typeface="ヒラギノ丸ゴ ProN W4"/>
                <a:ea typeface="ヒラギノ丸ゴ ProN W4"/>
                <a:cs typeface="ヒラギノ丸ゴ ProN W4"/>
              </a:rPr>
              <a:t>/</a:t>
            </a:r>
            <a:r>
              <a:rPr lang="ja-JP" altLang="en-US" sz="2400" dirty="0" smtClean="0">
                <a:solidFill>
                  <a:srgbClr val="FF0000"/>
                </a:solidFill>
                <a:latin typeface="ヒラギノ丸ゴ ProN W4"/>
                <a:ea typeface="ヒラギノ丸ゴ ProN W4"/>
                <a:cs typeface="ヒラギノ丸ゴ ProN W4"/>
              </a:rPr>
              <a:t>位相イメージの直接取得</a:t>
            </a:r>
            <a:r>
              <a:rPr lang="ja-JP" altLang="en-US" sz="2400" dirty="0" smtClean="0">
                <a:latin typeface="ヒラギノ丸ゴ ProN W4"/>
                <a:ea typeface="ヒラギノ丸ゴ ProN W4"/>
                <a:cs typeface="ヒラギノ丸ゴ ProN W4"/>
              </a:rPr>
              <a:t>が可能</a:t>
            </a:r>
            <a:r>
              <a:rPr lang="en-US" altLang="ja-JP" sz="2400" dirty="0" smtClean="0">
                <a:latin typeface="ヒラギノ丸ゴ ProN W4"/>
                <a:ea typeface="ヒラギノ丸ゴ ProN W4"/>
                <a:cs typeface="ヒラギノ丸ゴ ProN W4"/>
              </a:rPr>
              <a:t>☞</a:t>
            </a:r>
            <a:r>
              <a:rPr lang="ja-JP" altLang="en-US" sz="2400" dirty="0" smtClean="0">
                <a:solidFill>
                  <a:srgbClr val="FF0000"/>
                </a:solidFill>
                <a:latin typeface="ヒラギノ丸ゴ ProN W4"/>
                <a:ea typeface="ヒラギノ丸ゴ ProN W4"/>
                <a:cs typeface="ヒラギノ丸ゴ ProN W4"/>
              </a:rPr>
              <a:t>干渉計測が不要</a:t>
            </a:r>
            <a:endParaRPr lang="en-US" altLang="ja-JP" sz="2400" dirty="0">
              <a:solidFill>
                <a:srgbClr val="FF0000"/>
              </a:solidFill>
              <a:latin typeface="ヒラギノ丸ゴ ProN W4"/>
              <a:ea typeface="ヒラギノ丸ゴ ProN W4"/>
              <a:cs typeface="ヒラギノ丸ゴ ProN W4"/>
            </a:endParaRPr>
          </a:p>
          <a:p>
            <a:pPr marL="342900" indent="-342900">
              <a:buFont typeface="Wingdings" charset="2"/>
              <a:buChar char="ü"/>
            </a:pP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指紋スペクトルを利用すると、</a:t>
            </a:r>
            <a:r>
              <a:rPr lang="ja-JP" altLang="en-US" sz="2400" dirty="0" smtClean="0">
                <a:solidFill>
                  <a:srgbClr val="FF0000"/>
                </a:solidFill>
                <a:latin typeface="ヒラギノ丸ゴ ProN W4"/>
                <a:ea typeface="ヒラギノ丸ゴ ProN W4"/>
                <a:cs typeface="ヒラギノ丸ゴ ProN W4"/>
              </a:rPr>
              <a:t>成分分析型内部透視イメージング</a:t>
            </a:r>
            <a:r>
              <a:rPr lang="ja-JP" altLang="en-US" sz="2400" dirty="0" smtClean="0">
                <a:latin typeface="ヒラギノ丸ゴ ProN W4"/>
                <a:ea typeface="ヒラギノ丸ゴ ProN W4"/>
                <a:cs typeface="ヒラギノ丸ゴ ProN W4"/>
              </a:rPr>
              <a:t>が可能。</a:t>
            </a:r>
            <a:endParaRPr kumimoji="1" lang="ja-JP" altLang="en-US" sz="2400" dirty="0">
              <a:latin typeface="ヒラギノ丸ゴ ProN W4"/>
              <a:ea typeface="ヒラギノ丸ゴ ProN W4"/>
              <a:cs typeface="ヒラギノ丸ゴ ProN W4"/>
            </a:endParaRPr>
          </a:p>
        </p:txBody>
      </p:sp>
      <p:sp>
        <p:nvSpPr>
          <p:cNvPr id="10" name="テキスト ボックス 9"/>
          <p:cNvSpPr txBox="1"/>
          <p:nvPr/>
        </p:nvSpPr>
        <p:spPr>
          <a:xfrm>
            <a:off x="4642662" y="5900770"/>
            <a:ext cx="5173211" cy="523220"/>
          </a:xfrm>
          <a:prstGeom prst="rect">
            <a:avLst/>
          </a:prstGeom>
          <a:solidFill>
            <a:srgbClr val="FFFF00"/>
          </a:solidFill>
        </p:spPr>
        <p:txBody>
          <a:bodyPr wrap="none" rtlCol="0">
            <a:spAutoFit/>
          </a:bodyPr>
          <a:lstStyle/>
          <a:p>
            <a:r>
              <a:rPr kumimoji="1" lang="ja-JP" altLang="en-US" sz="2800" dirty="0" smtClean="0">
                <a:solidFill>
                  <a:srgbClr val="FF0000"/>
                </a:solidFill>
                <a:latin typeface="ヒラギノ丸ゴ Pro W4"/>
                <a:ea typeface="ヒラギノ丸ゴ Pro W4"/>
                <a:cs typeface="ヒラギノ丸ゴ Pro W4"/>
              </a:rPr>
              <a:t>ソフトマテリアルの非破壊検査</a:t>
            </a:r>
            <a:endParaRPr kumimoji="1" lang="ja-JP" altLang="en-US" sz="2800" dirty="0">
              <a:solidFill>
                <a:srgbClr val="FF0000"/>
              </a:solidFill>
              <a:latin typeface="ヒラギノ丸ゴ Pro W4"/>
              <a:ea typeface="ヒラギノ丸ゴ Pro W4"/>
              <a:cs typeface="ヒラギノ丸ゴ Pro W4"/>
            </a:endParaRPr>
          </a:p>
        </p:txBody>
      </p:sp>
      <p:sp>
        <p:nvSpPr>
          <p:cNvPr id="11" name="角丸四角形 10"/>
          <p:cNvSpPr/>
          <p:nvPr/>
        </p:nvSpPr>
        <p:spPr>
          <a:xfrm>
            <a:off x="5060980" y="1874469"/>
            <a:ext cx="4754893" cy="3831592"/>
          </a:xfrm>
          <a:prstGeom prst="roundRect">
            <a:avLst>
              <a:gd name="adj" fmla="val 6370"/>
            </a:avLst>
          </a:prstGeom>
          <a:no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78799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10594" y="349776"/>
            <a:ext cx="7933864" cy="830997"/>
          </a:xfrm>
          <a:prstGeom prst="rect">
            <a:avLst/>
          </a:prstGeom>
          <a:noFill/>
        </p:spPr>
        <p:txBody>
          <a:bodyPr wrap="none" rtlCol="0">
            <a:spAutoFit/>
          </a:bodyPr>
          <a:lstStyle/>
          <a:p>
            <a:pPr algn="ctr"/>
            <a:r>
              <a:rPr kumimoji="1" lang="en-US" altLang="ja-JP" sz="4800" dirty="0" smtClean="0">
                <a:latin typeface="ヒラギノ丸ゴ ProN W4"/>
                <a:ea typeface="ヒラギノ丸ゴ ProN W4"/>
                <a:cs typeface="ヒラギノ丸ゴ ProN W4"/>
              </a:rPr>
              <a:t>THz</a:t>
            </a:r>
            <a:r>
              <a:rPr kumimoji="1" lang="ja-JP" altLang="en-US" sz="4800" dirty="0" smtClean="0">
                <a:latin typeface="ヒラギノ丸ゴ ProN W4"/>
                <a:ea typeface="ヒラギノ丸ゴ ProN W4"/>
                <a:cs typeface="ヒラギノ丸ゴ ProN W4"/>
              </a:rPr>
              <a:t>コム位相同期</a:t>
            </a:r>
            <a:r>
              <a:rPr kumimoji="1" lang="en-US" altLang="ja-JP" sz="4800" dirty="0" smtClean="0">
                <a:latin typeface="ヒラギノ丸ゴ ProN W4"/>
                <a:ea typeface="ヒラギノ丸ゴ ProN W4"/>
                <a:cs typeface="ヒラギノ丸ゴ ProN W4"/>
              </a:rPr>
              <a:t>THz-QCL</a:t>
            </a:r>
            <a:endParaRPr kumimoji="1" lang="ja-JP" altLang="en-US" sz="4800" dirty="0">
              <a:latin typeface="ヒラギノ丸ゴ ProN W4"/>
              <a:ea typeface="ヒラギノ丸ゴ ProN W4"/>
              <a:cs typeface="ヒラギノ丸ゴ ProN W4"/>
            </a:endParaRPr>
          </a:p>
        </p:txBody>
      </p:sp>
      <p:pic>
        <p:nvPicPr>
          <p:cNvPr id="3" name="図 2" descr="fig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0" y="1717489"/>
            <a:ext cx="9757985" cy="3601571"/>
          </a:xfrm>
          <a:prstGeom prst="rect">
            <a:avLst/>
          </a:prstGeom>
        </p:spPr>
      </p:pic>
      <p:sp>
        <p:nvSpPr>
          <p:cNvPr id="4" name="正方形/長方形 3"/>
          <p:cNvSpPr/>
          <p:nvPr/>
        </p:nvSpPr>
        <p:spPr>
          <a:xfrm>
            <a:off x="2245033" y="4350777"/>
            <a:ext cx="5940323" cy="1179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223503" y="1180769"/>
            <a:ext cx="267303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アクティブ制御</a:t>
            </a:r>
            <a:endParaRPr kumimoji="1" lang="ja-JP" altLang="en-US" sz="2800" dirty="0">
              <a:solidFill>
                <a:srgbClr val="FFFF00"/>
              </a:solidFill>
              <a:latin typeface="ヒラギノ丸ゴ ProN W4"/>
              <a:ea typeface="ヒラギノ丸ゴ ProN W4"/>
              <a:cs typeface="ヒラギノ丸ゴ ProN W4"/>
            </a:endParaRPr>
          </a:p>
        </p:txBody>
      </p:sp>
      <p:sp>
        <p:nvSpPr>
          <p:cNvPr id="6" name="テキスト ボックス 5"/>
          <p:cNvSpPr txBox="1"/>
          <p:nvPr/>
        </p:nvSpPr>
        <p:spPr>
          <a:xfrm>
            <a:off x="3651623" y="5007424"/>
            <a:ext cx="232473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パッシブ制御</a:t>
            </a:r>
            <a:endParaRPr kumimoji="1" lang="ja-JP" altLang="en-US" sz="2800" dirty="0">
              <a:solidFill>
                <a:srgbClr val="FFFF00"/>
              </a:solidFill>
              <a:latin typeface="ヒラギノ丸ゴ ProN W4"/>
              <a:ea typeface="ヒラギノ丸ゴ ProN W4"/>
              <a:cs typeface="ヒラギノ丸ゴ ProN W4"/>
            </a:endParaRPr>
          </a:p>
        </p:txBody>
      </p:sp>
      <p:sp>
        <p:nvSpPr>
          <p:cNvPr id="7" name="テキスト ボックス 6"/>
          <p:cNvSpPr txBox="1"/>
          <p:nvPr/>
        </p:nvSpPr>
        <p:spPr>
          <a:xfrm>
            <a:off x="83554" y="5598367"/>
            <a:ext cx="8488477" cy="1200328"/>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インジェクションロック＠</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コム＞高出力</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シンセ</a:t>
            </a:r>
            <a:r>
              <a:rPr kumimoji="1" lang="en-US" altLang="ja-JP" sz="2400" dirty="0" smtClean="0">
                <a:latin typeface="ヒラギノ丸ゴ ProN W4"/>
                <a:ea typeface="ヒラギノ丸ゴ ProN W4"/>
                <a:cs typeface="ヒラギノ丸ゴ ProN W4"/>
              </a:rPr>
              <a:t>?</a:t>
            </a:r>
          </a:p>
          <a:p>
            <a:r>
              <a:rPr lang="en-US" altLang="ja-JP" sz="2400" dirty="0">
                <a:latin typeface="ヒラギノ丸ゴ ProN W4"/>
                <a:ea typeface="ヒラギノ丸ゴ ProN W4"/>
                <a:cs typeface="ヒラギノ丸ゴ ProN W4"/>
              </a:rPr>
              <a:t>	</a:t>
            </a:r>
            <a:r>
              <a:rPr lang="en-US" altLang="ja-JP" sz="2400" dirty="0" smtClean="0">
                <a:latin typeface="ヒラギノ丸ゴ ProN W4"/>
                <a:ea typeface="ヒラギノ丸ゴ ProN W4"/>
                <a:cs typeface="ヒラギノ丸ゴ ProN W4"/>
              </a:rPr>
              <a:t>																				</a:t>
            </a:r>
            <a:r>
              <a:rPr kumimoji="1" lang="en-US" altLang="ja-JP" sz="2400" dirty="0" smtClean="0">
                <a:latin typeface="ヒラギノ丸ゴ ProN W4"/>
                <a:ea typeface="ヒラギノ丸ゴ ProN W4"/>
                <a:cs typeface="ヒラギノ丸ゴ ProN W4"/>
              </a:rPr>
              <a:t>or</a:t>
            </a:r>
            <a:r>
              <a:rPr kumimoji="1" lang="ja-JP" altLang="en-US" sz="2400" dirty="0" smtClean="0">
                <a:latin typeface="ヒラギノ丸ゴ ProN W4"/>
                <a:ea typeface="ヒラギノ丸ゴ ProN W4"/>
                <a:cs typeface="ヒラギノ丸ゴ ProN W4"/>
              </a:rPr>
              <a:t>高出力</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コム？</a:t>
            </a:r>
            <a:endParaRPr kumimoji="1" lang="en-US" altLang="ja-JP" sz="2400" dirty="0" smtClean="0">
              <a:latin typeface="ヒラギノ丸ゴ ProN W4"/>
              <a:ea typeface="ヒラギノ丸ゴ ProN W4"/>
              <a:cs typeface="ヒラギノ丸ゴ ProN W4"/>
            </a:endParaRPr>
          </a:p>
          <a:p>
            <a:r>
              <a:rPr lang="ja-JP" altLang="en-US" sz="2400" dirty="0" smtClean="0">
                <a:latin typeface="ヒラギノ丸ゴ ProN W4"/>
                <a:ea typeface="ヒラギノ丸ゴ ProN W4"/>
                <a:cs typeface="ヒラギノ丸ゴ ProN W4"/>
              </a:rPr>
              <a:t>インジェクション</a:t>
            </a:r>
            <a:r>
              <a:rPr lang="ja-JP" altLang="en-US" sz="2400" dirty="0">
                <a:latin typeface="ヒラギノ丸ゴ ProN W4"/>
                <a:ea typeface="ヒラギノ丸ゴ ProN W4"/>
                <a:cs typeface="ヒラギノ丸ゴ ProN W4"/>
              </a:rPr>
              <a:t>ロック</a:t>
            </a:r>
            <a:r>
              <a:rPr lang="ja-JP" altLang="en-US" sz="2400" dirty="0" smtClean="0">
                <a:latin typeface="ヒラギノ丸ゴ ProN W4"/>
                <a:ea typeface="ヒラギノ丸ゴ ProN W4"/>
                <a:cs typeface="ヒラギノ丸ゴ ProN W4"/>
              </a:rPr>
              <a:t>＠</a:t>
            </a: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シンセ＞高出力</a:t>
            </a: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シンセ？</a:t>
            </a:r>
            <a:endParaRPr kumimoji="1" lang="ja-JP" altLang="en-US" sz="24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4103887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1894" y="349776"/>
            <a:ext cx="9731279" cy="830997"/>
          </a:xfrm>
          <a:prstGeom prst="rect">
            <a:avLst/>
          </a:prstGeom>
          <a:noFill/>
        </p:spPr>
        <p:txBody>
          <a:bodyPr wrap="none" rtlCol="0">
            <a:spAutoFit/>
          </a:bodyPr>
          <a:lstStyle/>
          <a:p>
            <a:pPr algn="ctr"/>
            <a:r>
              <a:rPr kumimoji="1" lang="en-US" altLang="ja-JP" sz="4800" dirty="0" smtClean="0">
                <a:latin typeface="ヒラギノ丸ゴ ProN W4"/>
                <a:ea typeface="ヒラギノ丸ゴ ProN W4"/>
                <a:cs typeface="ヒラギノ丸ゴ ProN W4"/>
              </a:rPr>
              <a:t>THz</a:t>
            </a:r>
            <a:r>
              <a:rPr kumimoji="1" lang="ja-JP" altLang="en-US" sz="4800" dirty="0" smtClean="0">
                <a:latin typeface="ヒラギノ丸ゴ ProN W4"/>
                <a:ea typeface="ヒラギノ丸ゴ ProN W4"/>
                <a:cs typeface="ヒラギノ丸ゴ ProN W4"/>
              </a:rPr>
              <a:t>電場イメージング＠</a:t>
            </a:r>
            <a:r>
              <a:rPr kumimoji="1" lang="en-US" altLang="ja-JP" sz="4800" dirty="0" smtClean="0">
                <a:latin typeface="ヒラギノ丸ゴ ProN W4"/>
                <a:ea typeface="ヒラギノ丸ゴ ProN W4"/>
                <a:cs typeface="ヒラギノ丸ゴ ProN W4"/>
              </a:rPr>
              <a:t>THz-QCL</a:t>
            </a:r>
            <a:endParaRPr kumimoji="1" lang="ja-JP" altLang="en-US" sz="4800" dirty="0">
              <a:latin typeface="ヒラギノ丸ゴ ProN W4"/>
              <a:ea typeface="ヒラギノ丸ゴ ProN W4"/>
              <a:cs typeface="ヒラギノ丸ゴ ProN W4"/>
            </a:endParaRPr>
          </a:p>
        </p:txBody>
      </p:sp>
      <p:pic>
        <p:nvPicPr>
          <p:cNvPr id="5" name="図 4" descr="fig1-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3" y="1388826"/>
            <a:ext cx="9741310" cy="5075885"/>
          </a:xfrm>
          <a:prstGeom prst="rect">
            <a:avLst/>
          </a:prstGeom>
        </p:spPr>
      </p:pic>
    </p:spTree>
    <p:extLst>
      <p:ext uri="{BB962C8B-B14F-4D97-AF65-F5344CB8AC3E}">
        <p14:creationId xmlns:p14="http://schemas.microsoft.com/office/powerpoint/2010/main" val="28814289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734"/>
            <a:ext cx="5840584" cy="727765"/>
          </a:xfrm>
        </p:spPr>
        <p:txBody>
          <a:bodyPr>
            <a:noAutofit/>
          </a:bodyPr>
          <a:lstStyle/>
          <a:p>
            <a:r>
              <a:rPr lang="en-US" altLang="ja-JP" sz="4800" dirty="0" smtClean="0">
                <a:latin typeface="ヒラギノ丸ゴ ProN W4"/>
                <a:ea typeface="ヒラギノ丸ゴ ProN W4"/>
                <a:cs typeface="ヒラギノ丸ゴ ProN W4"/>
              </a:rPr>
              <a:t>THz</a:t>
            </a:r>
            <a:r>
              <a:rPr lang="ja-JP" altLang="en-US" sz="4800" dirty="0" smtClean="0">
                <a:latin typeface="ヒラギノ丸ゴ ProN W4"/>
                <a:ea typeface="ヒラギノ丸ゴ ProN W4"/>
                <a:cs typeface="ヒラギノ丸ゴ ProN W4"/>
              </a:rPr>
              <a:t>ブックスキャン</a:t>
            </a:r>
            <a:endParaRPr lang="en-US" sz="4800" dirty="0">
              <a:latin typeface="ヒラギノ丸ゴ ProN W4"/>
              <a:ea typeface="ヒラギノ丸ゴ ProN W4"/>
              <a:cs typeface="ヒラギノ丸ゴ ProN W4"/>
            </a:endParaRPr>
          </a:p>
        </p:txBody>
      </p:sp>
      <p:sp>
        <p:nvSpPr>
          <p:cNvPr id="3" name="TextBox 2"/>
          <p:cNvSpPr txBox="1"/>
          <p:nvPr/>
        </p:nvSpPr>
        <p:spPr>
          <a:xfrm>
            <a:off x="238280" y="2874402"/>
            <a:ext cx="6713760" cy="1477328"/>
          </a:xfrm>
          <a:prstGeom prst="rect">
            <a:avLst/>
          </a:prstGeom>
          <a:noFill/>
        </p:spPr>
        <p:txBody>
          <a:bodyPr wrap="square" rtlCol="0">
            <a:spAutoFit/>
          </a:bodyPr>
          <a:lstStyle/>
          <a:p>
            <a:pPr algn="l"/>
            <a:r>
              <a:rPr lang="ja-JP" altLang="en-US" dirty="0" smtClean="0">
                <a:latin typeface="ヒラギノ丸ゴ ProN W4"/>
                <a:ea typeface="ヒラギノ丸ゴ ProN W4"/>
                <a:cs typeface="ヒラギノ丸ゴ ProN W4"/>
              </a:rPr>
              <a:t>技術上のポイント</a:t>
            </a:r>
            <a:endParaRPr lang="en-US" altLang="ja-JP" dirty="0" smtClean="0">
              <a:latin typeface="ヒラギノ丸ゴ ProN W4"/>
              <a:ea typeface="ヒラギノ丸ゴ ProN W4"/>
              <a:cs typeface="ヒラギノ丸ゴ ProN W4"/>
            </a:endParaRPr>
          </a:p>
          <a:p>
            <a:pPr marL="342900" indent="-342900" algn="l">
              <a:buFont typeface="Arial"/>
              <a:buChar char="•"/>
            </a:pPr>
            <a:r>
              <a:rPr lang="ja-JP" altLang="en-US" dirty="0">
                <a:latin typeface="ヒラギノ丸ゴ ProN W4"/>
                <a:ea typeface="ヒラギノ丸ゴ ProN W4"/>
                <a:cs typeface="ヒラギノ丸ゴ ProN W4"/>
              </a:rPr>
              <a:t>テラヘルツ波に対しては，</a:t>
            </a:r>
            <a:r>
              <a:rPr lang="ja-JP" altLang="en-US" dirty="0" smtClean="0">
                <a:latin typeface="ヒラギノ丸ゴ ProN W4"/>
                <a:ea typeface="ヒラギノ丸ゴ ProN W4"/>
                <a:cs typeface="ヒラギノ丸ゴ ProN W4"/>
              </a:rPr>
              <a:t>文字が回折格子になること</a:t>
            </a:r>
            <a:endParaRPr lang="en-US" altLang="ja-JP" dirty="0">
              <a:latin typeface="ヒラギノ丸ゴ ProN W4"/>
              <a:ea typeface="ヒラギノ丸ゴ ProN W4"/>
              <a:cs typeface="ヒラギノ丸ゴ ProN W4"/>
            </a:endParaRPr>
          </a:p>
          <a:p>
            <a:pPr algn="l"/>
            <a:r>
              <a:rPr lang="en-US" dirty="0" smtClean="0">
                <a:latin typeface="ヒラギノ丸ゴ ProN W4"/>
                <a:ea typeface="ヒラギノ丸ゴ ProN W4"/>
                <a:cs typeface="ヒラギノ丸ゴ ProN W4"/>
              </a:rPr>
              <a:t>	</a:t>
            </a:r>
            <a:r>
              <a:rPr lang="ja-JP" altLang="en-US" dirty="0" smtClean="0">
                <a:latin typeface="ヒラギノ丸ゴ ProN W4"/>
                <a:ea typeface="ヒラギノ丸ゴ ProN W4"/>
                <a:cs typeface="ヒラギノ丸ゴ ProN W4"/>
              </a:rPr>
              <a:t>（</a:t>
            </a:r>
            <a:r>
              <a:rPr lang="en-US" dirty="0" smtClean="0">
                <a:latin typeface="ヒラギノ丸ゴ ProN W4"/>
                <a:ea typeface="ヒラギノ丸ゴ ProN W4"/>
                <a:cs typeface="ヒラギノ丸ゴ ProN W4"/>
              </a:rPr>
              <a:t>100 </a:t>
            </a:r>
            <a:r>
              <a:rPr lang="en-US" dirty="0">
                <a:latin typeface="ヒラギノ丸ゴ ProN W4"/>
                <a:ea typeface="ヒラギノ丸ゴ ProN W4"/>
                <a:cs typeface="ヒラギノ丸ゴ ProN W4"/>
              </a:rPr>
              <a:t>dpi = </a:t>
            </a:r>
            <a:r>
              <a:rPr lang="en-US" dirty="0" smtClean="0">
                <a:latin typeface="ヒラギノ丸ゴ ProN W4"/>
                <a:ea typeface="ヒラギノ丸ゴ ProN W4"/>
                <a:cs typeface="ヒラギノ丸ゴ ProN W4"/>
              </a:rPr>
              <a:t>251um</a:t>
            </a:r>
            <a:r>
              <a:rPr lang="ja-JP" altLang="en-US" dirty="0" smtClean="0">
                <a:latin typeface="ヒラギノ丸ゴ ProN W4"/>
                <a:ea typeface="ヒラギノ丸ゴ ProN W4"/>
                <a:cs typeface="ヒラギノ丸ゴ ProN W4"/>
              </a:rPr>
              <a:t>）</a:t>
            </a:r>
            <a:endParaRPr lang="en-US" dirty="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位相の直接計測（</a:t>
            </a: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の利点）</a:t>
            </a:r>
            <a:endParaRPr lang="en-US" altLang="ja-JP" dirty="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印字部分の吸収が少なくても，位相変化を検出</a:t>
            </a:r>
            <a:endParaRPr lang="en-US" altLang="ja-JP" dirty="0" smtClean="0">
              <a:latin typeface="ヒラギノ丸ゴ ProN W4"/>
              <a:ea typeface="ヒラギノ丸ゴ ProN W4"/>
              <a:cs typeface="ヒラギノ丸ゴ ProN W4"/>
            </a:endParaRPr>
          </a:p>
        </p:txBody>
      </p:sp>
      <p:sp>
        <p:nvSpPr>
          <p:cNvPr id="6" name="TextBox 5"/>
          <p:cNvSpPr txBox="1"/>
          <p:nvPr/>
        </p:nvSpPr>
        <p:spPr>
          <a:xfrm>
            <a:off x="6345879" y="128464"/>
            <a:ext cx="3051615" cy="830997"/>
          </a:xfrm>
          <a:prstGeom prst="rect">
            <a:avLst/>
          </a:prstGeom>
          <a:noFill/>
        </p:spPr>
        <p:txBody>
          <a:bodyPr wrap="none" rtlCol="0">
            <a:spAutoFit/>
          </a:bodyPr>
          <a:lstStyle/>
          <a:p>
            <a:pPr algn="ctr"/>
            <a:r>
              <a:rPr lang="ja-JP" altLang="en-US" sz="2400" b="1" i="1" dirty="0" smtClean="0">
                <a:solidFill>
                  <a:srgbClr val="FF0000"/>
                </a:solidFill>
                <a:latin typeface="ヒラギノ丸ゴ ProN W4"/>
                <a:ea typeface="ヒラギノ丸ゴ ProN W4"/>
                <a:cs typeface="ヒラギノ丸ゴ ProN W4"/>
              </a:rPr>
              <a:t>ページめくり無しの</a:t>
            </a:r>
            <a:endParaRPr lang="en-US" altLang="ja-JP" sz="2400" b="1" i="1" dirty="0" smtClean="0">
              <a:solidFill>
                <a:srgbClr val="FF0000"/>
              </a:solidFill>
              <a:latin typeface="ヒラギノ丸ゴ ProN W4"/>
              <a:ea typeface="ヒラギノ丸ゴ ProN W4"/>
              <a:cs typeface="ヒラギノ丸ゴ ProN W4"/>
            </a:endParaRPr>
          </a:p>
          <a:p>
            <a:pPr algn="ctr"/>
            <a:r>
              <a:rPr lang="ja-JP" altLang="en-US" sz="2400" b="1" i="1" dirty="0" smtClean="0">
                <a:solidFill>
                  <a:srgbClr val="FF0000"/>
                </a:solidFill>
                <a:latin typeface="ヒラギノ丸ゴ ProN W4"/>
                <a:ea typeface="ヒラギノ丸ゴ ProN W4"/>
                <a:cs typeface="ヒラギノ丸ゴ ProN W4"/>
              </a:rPr>
              <a:t>ブックスキャン</a:t>
            </a:r>
            <a:endParaRPr lang="en-US" sz="2400" b="1" i="1" dirty="0">
              <a:solidFill>
                <a:srgbClr val="FF0000"/>
              </a:solidFill>
              <a:latin typeface="ヒラギノ丸ゴ ProN W4"/>
              <a:ea typeface="ヒラギノ丸ゴ ProN W4"/>
              <a:cs typeface="ヒラギノ丸ゴ ProN W4"/>
            </a:endParaRPr>
          </a:p>
        </p:txBody>
      </p:sp>
      <p:sp>
        <p:nvSpPr>
          <p:cNvPr id="8" name="TextBox 7"/>
          <p:cNvSpPr txBox="1"/>
          <p:nvPr/>
        </p:nvSpPr>
        <p:spPr>
          <a:xfrm>
            <a:off x="235663" y="1414158"/>
            <a:ext cx="6938947" cy="1200329"/>
          </a:xfrm>
          <a:prstGeom prst="rect">
            <a:avLst/>
          </a:prstGeom>
          <a:noFill/>
        </p:spPr>
        <p:txBody>
          <a:bodyPr wrap="square" rtlCol="0">
            <a:spAutoFit/>
          </a:bodyPr>
          <a:lstStyle/>
          <a:p>
            <a:pPr algn="l"/>
            <a:r>
              <a:rPr lang="ja-JP" altLang="en-US" dirty="0" smtClean="0">
                <a:latin typeface="ヒラギノ丸ゴ ProN W4"/>
                <a:ea typeface="ヒラギノ丸ゴ ProN W4"/>
                <a:cs typeface="ヒラギノ丸ゴ ProN W4"/>
              </a:rPr>
              <a:t>手段</a:t>
            </a:r>
            <a:endParaRPr lang="en-US" altLang="ja-JP" dirty="0" smtClean="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テラヘルツ利用</a:t>
            </a:r>
            <a:r>
              <a:rPr lang="en-US" altLang="ja-JP" dirty="0" smtClean="0">
                <a:latin typeface="ヒラギノ丸ゴ ProN W4"/>
                <a:ea typeface="ヒラギノ丸ゴ ProN W4"/>
                <a:cs typeface="ヒラギノ丸ゴ ProN W4"/>
              </a:rPr>
              <a:t>DH</a:t>
            </a:r>
            <a:r>
              <a:rPr lang="ja-JP" altLang="en-US" dirty="0" smtClean="0">
                <a:latin typeface="ヒラギノ丸ゴ ProN W4"/>
                <a:ea typeface="ヒラギノ丸ゴ ProN W4"/>
                <a:cs typeface="ヒラギノ丸ゴ ProN W4"/>
              </a:rPr>
              <a:t>（ディジタルホログラフィー）</a:t>
            </a:r>
          </a:p>
          <a:p>
            <a:pPr marL="342900" indent="-342900" algn="l">
              <a:buFont typeface="Arial"/>
              <a:buChar char="•"/>
            </a:pPr>
            <a:r>
              <a:rPr lang="ja-JP" altLang="en-US" dirty="0" smtClean="0">
                <a:latin typeface="ヒラギノ丸ゴ ProN W4"/>
                <a:ea typeface="ヒラギノ丸ゴ ProN W4"/>
                <a:cs typeface="ヒラギノ丸ゴ ProN W4"/>
              </a:rPr>
              <a:t>高精度の位相検出により，情報を取得</a:t>
            </a:r>
            <a:endParaRPr lang="en-US" altLang="ja-JP" dirty="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キャリア周波数の変調により，限定した注目深さのスキャン</a:t>
            </a:r>
            <a:endParaRPr lang="en-US" altLang="ja-JP" dirty="0" smtClean="0">
              <a:latin typeface="ヒラギノ丸ゴ ProN W4"/>
              <a:ea typeface="ヒラギノ丸ゴ ProN W4"/>
              <a:cs typeface="ヒラギノ丸ゴ ProN W4"/>
            </a:endParaRPr>
          </a:p>
        </p:txBody>
      </p:sp>
      <p:pic>
        <p:nvPicPr>
          <p:cNvPr id="11" name="Picture 10"/>
          <p:cNvPicPr>
            <a:picLocks noChangeAspect="1"/>
          </p:cNvPicPr>
          <p:nvPr/>
        </p:nvPicPr>
        <p:blipFill>
          <a:blip r:embed="rId2"/>
          <a:stretch>
            <a:fillRect/>
          </a:stretch>
        </p:blipFill>
        <p:spPr>
          <a:xfrm>
            <a:off x="7206995" y="1112993"/>
            <a:ext cx="2541267" cy="3178576"/>
          </a:xfrm>
          <a:prstGeom prst="rect">
            <a:avLst/>
          </a:prstGeom>
        </p:spPr>
      </p:pic>
      <p:sp>
        <p:nvSpPr>
          <p:cNvPr id="16" name="TextBox 15"/>
          <p:cNvSpPr txBox="1"/>
          <p:nvPr/>
        </p:nvSpPr>
        <p:spPr>
          <a:xfrm>
            <a:off x="285942" y="4938531"/>
            <a:ext cx="6713760" cy="1477328"/>
          </a:xfrm>
          <a:prstGeom prst="rect">
            <a:avLst/>
          </a:prstGeom>
          <a:noFill/>
        </p:spPr>
        <p:txBody>
          <a:bodyPr wrap="square" rtlCol="0">
            <a:spAutoFit/>
          </a:bodyPr>
          <a:lstStyle/>
          <a:p>
            <a:pPr algn="l"/>
            <a:r>
              <a:rPr lang="ja-JP" altLang="en-US" dirty="0" smtClean="0">
                <a:latin typeface="ヒラギノ丸ゴ ProN W4"/>
                <a:ea typeface="ヒラギノ丸ゴ ProN W4"/>
                <a:cs typeface="ヒラギノ丸ゴ ProN W4"/>
              </a:rPr>
              <a:t>利点</a:t>
            </a:r>
            <a:endParaRPr lang="en-US" altLang="ja-JP" dirty="0" smtClean="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開けない文書の内容を読み取れること</a:t>
            </a:r>
            <a:endParaRPr lang="en-US" altLang="ja-JP" dirty="0" smtClean="0">
              <a:latin typeface="ヒラギノ丸ゴ ProN W4"/>
              <a:ea typeface="ヒラギノ丸ゴ ProN W4"/>
              <a:cs typeface="ヒラギノ丸ゴ ProN W4"/>
            </a:endParaRPr>
          </a:p>
          <a:p>
            <a:pPr lvl="1" algn="l"/>
            <a:r>
              <a:rPr lang="ja-JP" altLang="en-US" dirty="0" smtClean="0">
                <a:latin typeface="ヒラギノ丸ゴ ProN W4"/>
                <a:ea typeface="ヒラギノ丸ゴ ProN W4"/>
                <a:cs typeface="ヒラギノ丸ゴ ProN W4"/>
              </a:rPr>
              <a:t>（水没した書籍，脆い文書など）</a:t>
            </a:r>
            <a:endParaRPr lang="en-US" altLang="ja-JP" dirty="0" smtClean="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（将来的には）高速化</a:t>
            </a:r>
            <a:endParaRPr lang="en-US" altLang="ja-JP" dirty="0" smtClean="0">
              <a:latin typeface="ヒラギノ丸ゴ ProN W4"/>
              <a:ea typeface="ヒラギノ丸ゴ ProN W4"/>
              <a:cs typeface="ヒラギノ丸ゴ ProN W4"/>
            </a:endParaRPr>
          </a:p>
          <a:p>
            <a:pPr marL="342900" indent="-342900" algn="l">
              <a:buFont typeface="Arial"/>
              <a:buChar char="•"/>
            </a:pPr>
            <a:r>
              <a:rPr lang="ja-JP" altLang="en-US" dirty="0" smtClean="0">
                <a:latin typeface="ヒラギノ丸ゴ ProN W4"/>
                <a:ea typeface="ヒラギノ丸ゴ ProN W4"/>
                <a:cs typeface="ヒラギノ丸ゴ ProN W4"/>
              </a:rPr>
              <a:t>書籍セキュリティ：文字を読めなくても異物検出</a:t>
            </a:r>
            <a:endParaRPr lang="en-US" altLang="ja-JP" dirty="0" smtClean="0">
              <a:latin typeface="ヒラギノ丸ゴ ProN W4"/>
              <a:ea typeface="ヒラギノ丸ゴ ProN W4"/>
              <a:cs typeface="ヒラギノ丸ゴ ProN W4"/>
            </a:endParaRPr>
          </a:p>
        </p:txBody>
      </p:sp>
      <p:pic>
        <p:nvPicPr>
          <p:cNvPr id="17" name="Picture 16"/>
          <p:cNvPicPr>
            <a:picLocks noChangeAspect="1"/>
          </p:cNvPicPr>
          <p:nvPr/>
        </p:nvPicPr>
        <p:blipFill>
          <a:blip r:embed="rId3"/>
          <a:stretch>
            <a:fillRect/>
          </a:stretch>
        </p:blipFill>
        <p:spPr>
          <a:xfrm>
            <a:off x="6794935" y="4334243"/>
            <a:ext cx="2953961" cy="1388689"/>
          </a:xfrm>
          <a:prstGeom prst="rect">
            <a:avLst/>
          </a:prstGeom>
        </p:spPr>
      </p:pic>
      <p:pic>
        <p:nvPicPr>
          <p:cNvPr id="18" name="Picture 17" descr="Screen Shot 2014-05-12 at 18.58.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124" y="6031868"/>
            <a:ext cx="668692" cy="708286"/>
          </a:xfrm>
          <a:prstGeom prst="rect">
            <a:avLst/>
          </a:prstGeom>
        </p:spPr>
      </p:pic>
      <p:sp>
        <p:nvSpPr>
          <p:cNvPr id="19" name="Rectangle 18"/>
          <p:cNvSpPr/>
          <p:nvPr/>
        </p:nvSpPr>
        <p:spPr>
          <a:xfrm>
            <a:off x="6624732" y="6396339"/>
            <a:ext cx="3129071" cy="461665"/>
          </a:xfrm>
          <a:prstGeom prst="rect">
            <a:avLst/>
          </a:prstGeom>
        </p:spPr>
        <p:txBody>
          <a:bodyPr wrap="square">
            <a:spAutoFit/>
          </a:bodyPr>
          <a:lstStyle/>
          <a:p>
            <a:pPr algn="l"/>
            <a:r>
              <a:rPr lang="en-US" sz="1200" dirty="0"/>
              <a:t>http://</a:t>
            </a:r>
            <a:r>
              <a:rPr lang="en-US" sz="1200" dirty="0" err="1"/>
              <a:t>commons.wikimedia.org</a:t>
            </a:r>
            <a:r>
              <a:rPr lang="en-US" sz="1200" dirty="0"/>
              <a:t>/wiki/File:P._Oxy._XXII_2331.jpg</a:t>
            </a:r>
          </a:p>
        </p:txBody>
      </p:sp>
      <p:sp>
        <p:nvSpPr>
          <p:cNvPr id="20" name="Rectangle 19"/>
          <p:cNvSpPr/>
          <p:nvPr/>
        </p:nvSpPr>
        <p:spPr>
          <a:xfrm>
            <a:off x="6624732" y="5981936"/>
            <a:ext cx="3333641" cy="461665"/>
          </a:xfrm>
          <a:prstGeom prst="rect">
            <a:avLst/>
          </a:prstGeom>
        </p:spPr>
        <p:txBody>
          <a:bodyPr wrap="square">
            <a:spAutoFit/>
          </a:bodyPr>
          <a:lstStyle/>
          <a:p>
            <a:pPr algn="l"/>
            <a:r>
              <a:rPr lang="de-DE" sz="1200" dirty="0"/>
              <a:t>http://</a:t>
            </a:r>
            <a:r>
              <a:rPr lang="de-DE" sz="1200" dirty="0" err="1"/>
              <a:t>commons.wikimedia.org</a:t>
            </a:r>
            <a:r>
              <a:rPr lang="de-DE" sz="1200" dirty="0"/>
              <a:t>/</a:t>
            </a:r>
            <a:r>
              <a:rPr lang="de-DE" sz="1200" dirty="0" err="1"/>
              <a:t>wiki</a:t>
            </a:r>
            <a:r>
              <a:rPr lang="de-DE" sz="1200" dirty="0"/>
              <a:t>/</a:t>
            </a:r>
            <a:r>
              <a:rPr lang="de-DE" sz="1200" dirty="0" err="1"/>
              <a:t>File:Sachsenspiegel.jpg</a:t>
            </a:r>
            <a:endParaRPr lang="en-US" sz="1200" dirty="0"/>
          </a:p>
        </p:txBody>
      </p:sp>
    </p:spTree>
    <p:extLst>
      <p:ext uri="{BB962C8B-B14F-4D97-AF65-F5344CB8AC3E}">
        <p14:creationId xmlns:p14="http://schemas.microsoft.com/office/powerpoint/2010/main" val="282049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3840" y="307057"/>
            <a:ext cx="8420100" cy="767435"/>
          </a:xfrm>
        </p:spPr>
        <p:txBody>
          <a:bodyPr/>
          <a:lstStyle/>
          <a:p>
            <a:r>
              <a:rPr kumimoji="1" lang="ja-JP" altLang="en-US" sz="6000" dirty="0" smtClean="0">
                <a:latin typeface="ヒラギノ丸ゴ ProN W4"/>
                <a:ea typeface="ヒラギノ丸ゴ ProN W4"/>
                <a:cs typeface="ヒラギノ丸ゴ ProN W4"/>
              </a:rPr>
              <a:t>研究内容</a:t>
            </a:r>
            <a:endParaRPr kumimoji="1" lang="ja-JP" altLang="en-US" sz="6000" dirty="0">
              <a:latin typeface="ヒラギノ丸ゴ ProN W4"/>
              <a:ea typeface="ヒラギノ丸ゴ ProN W4"/>
              <a:cs typeface="ヒラギノ丸ゴ ProN W4"/>
            </a:endParaRPr>
          </a:p>
        </p:txBody>
      </p:sp>
      <p:sp>
        <p:nvSpPr>
          <p:cNvPr id="3" name="テキスト ボックス 2"/>
          <p:cNvSpPr txBox="1"/>
          <p:nvPr/>
        </p:nvSpPr>
        <p:spPr>
          <a:xfrm>
            <a:off x="-54913" y="1409525"/>
            <a:ext cx="9960914" cy="5016758"/>
          </a:xfrm>
          <a:prstGeom prst="rect">
            <a:avLst/>
          </a:prstGeom>
          <a:noFill/>
        </p:spPr>
        <p:txBody>
          <a:bodyPr wrap="square" rtlCol="0">
            <a:spAutoFit/>
          </a:bodyPr>
          <a:lstStyle/>
          <a:p>
            <a:r>
              <a:rPr kumimoji="1" lang="en-US" altLang="ja-JP" sz="4800" b="1" u="sng" dirty="0" smtClean="0">
                <a:solidFill>
                  <a:srgbClr val="0000FF"/>
                </a:solidFill>
                <a:latin typeface="ヒラギノ丸ゴ ProN W4"/>
                <a:ea typeface="ヒラギノ丸ゴ ProN W4"/>
                <a:cs typeface="ヒラギノ丸ゴ ProN W4"/>
              </a:rPr>
              <a:t>①THz</a:t>
            </a:r>
            <a:r>
              <a:rPr kumimoji="1" lang="ja-JP" altLang="en-US" sz="4800" b="1" u="sng" dirty="0" smtClean="0">
                <a:solidFill>
                  <a:srgbClr val="0000FF"/>
                </a:solidFill>
                <a:latin typeface="ヒラギノ丸ゴ ProN W4"/>
                <a:ea typeface="ヒラギノ丸ゴ ProN W4"/>
                <a:cs typeface="ヒラギノ丸ゴ ProN W4"/>
              </a:rPr>
              <a:t>コム計測の高度化と応用計測展開</a:t>
            </a:r>
            <a:endParaRPr kumimoji="1" lang="en-US" altLang="ja-JP" sz="4800" b="1" u="sng" dirty="0" smtClean="0">
              <a:solidFill>
                <a:srgbClr val="0000FF"/>
              </a:solidFill>
              <a:latin typeface="ヒラギノ丸ゴ ProN W4"/>
              <a:ea typeface="ヒラギノ丸ゴ ProN W4"/>
              <a:cs typeface="ヒラギノ丸ゴ ProN W4"/>
            </a:endParaRPr>
          </a:p>
          <a:p>
            <a:r>
              <a:rPr lang="en-US" altLang="ja-JP" sz="4000" dirty="0" smtClean="0">
                <a:solidFill>
                  <a:srgbClr val="FF0000"/>
                </a:solidFill>
                <a:latin typeface="ヒラギノ丸ゴ ProN W4"/>
                <a:ea typeface="ヒラギノ丸ゴ ProN W4"/>
                <a:cs typeface="ヒラギノ丸ゴ ProN W4"/>
              </a:rPr>
              <a:t>★THz</a:t>
            </a:r>
            <a:r>
              <a:rPr lang="ja-JP" altLang="en-US" sz="4000" dirty="0" smtClean="0">
                <a:solidFill>
                  <a:srgbClr val="FF0000"/>
                </a:solidFill>
                <a:latin typeface="ヒラギノ丸ゴ ProN W4"/>
                <a:ea typeface="ヒラギノ丸ゴ ProN W4"/>
                <a:cs typeface="ヒラギノ丸ゴ ProN W4"/>
              </a:rPr>
              <a:t>波の特徴を活かした革新的応用</a:t>
            </a:r>
            <a:endParaRPr lang="en-US" altLang="ja-JP" sz="4000" dirty="0" smtClean="0">
              <a:solidFill>
                <a:srgbClr val="FF0000"/>
              </a:solidFill>
              <a:latin typeface="ヒラギノ丸ゴ ProN W4"/>
              <a:ea typeface="ヒラギノ丸ゴ ProN W4"/>
              <a:cs typeface="ヒラギノ丸ゴ ProN W4"/>
            </a:endParaRPr>
          </a:p>
          <a:p>
            <a:endParaRPr lang="en-US" altLang="ja-JP" sz="4800" b="1" u="sng" dirty="0" smtClean="0">
              <a:solidFill>
                <a:srgbClr val="0000FF"/>
              </a:solidFill>
              <a:latin typeface="ヒラギノ丸ゴ ProN W4"/>
              <a:ea typeface="ヒラギノ丸ゴ ProN W4"/>
              <a:cs typeface="ヒラギノ丸ゴ ProN W4"/>
            </a:endParaRPr>
          </a:p>
          <a:p>
            <a:r>
              <a:rPr lang="en-US" altLang="ja-JP" sz="4800" b="1" u="sng" dirty="0" smtClean="0">
                <a:solidFill>
                  <a:srgbClr val="0000FF"/>
                </a:solidFill>
                <a:latin typeface="ヒラギノ丸ゴ ProN W4"/>
                <a:ea typeface="ヒラギノ丸ゴ ProN W4"/>
                <a:cs typeface="ヒラギノ丸ゴ ProN W4"/>
              </a:rPr>
              <a:t>②</a:t>
            </a:r>
            <a:r>
              <a:rPr lang="ja-JP" altLang="en-US" sz="4800" b="1" u="sng" dirty="0" smtClean="0">
                <a:solidFill>
                  <a:srgbClr val="0000FF"/>
                </a:solidFill>
                <a:latin typeface="ヒラギノ丸ゴ ProN W4"/>
                <a:ea typeface="ヒラギノ丸ゴ ProN W4"/>
                <a:cs typeface="ヒラギノ丸ゴ ProN W4"/>
              </a:rPr>
              <a:t>新奇光コム計測の開拓と応用計測展開</a:t>
            </a:r>
            <a:endParaRPr lang="en-US" altLang="ja-JP" sz="4800" b="1" u="sng" dirty="0" smtClean="0">
              <a:solidFill>
                <a:srgbClr val="0000FF"/>
              </a:solidFill>
              <a:latin typeface="ヒラギノ丸ゴ ProN W4"/>
              <a:ea typeface="ヒラギノ丸ゴ ProN W4"/>
              <a:cs typeface="ヒラギノ丸ゴ ProN W4"/>
            </a:endParaRPr>
          </a:p>
          <a:p>
            <a:r>
              <a:rPr lang="en-US" altLang="ja-JP" sz="4000" dirty="0">
                <a:solidFill>
                  <a:srgbClr val="FF0000"/>
                </a:solidFill>
                <a:latin typeface="ヒラギノ丸ゴ ProN W4"/>
                <a:ea typeface="ヒラギノ丸ゴ ProN W4"/>
                <a:cs typeface="ヒラギノ丸ゴ ProN W4"/>
              </a:rPr>
              <a:t>★</a:t>
            </a:r>
            <a:r>
              <a:rPr kumimoji="1" lang="ja-JP" altLang="en-US" sz="4000" dirty="0" smtClean="0">
                <a:solidFill>
                  <a:srgbClr val="FF0000"/>
                </a:solidFill>
                <a:latin typeface="ヒラギノ丸ゴ ProN W4"/>
                <a:ea typeface="ヒラギノ丸ゴ ProN W4"/>
                <a:cs typeface="ヒラギノ丸ゴ ProN W4"/>
              </a:rPr>
              <a:t>光計測屋が光コムを使うと何が出来る？</a:t>
            </a:r>
            <a:endParaRPr kumimoji="1" lang="en-US" altLang="ja-JP" sz="4000" dirty="0" smtClean="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1642999"/>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5562" y="235066"/>
            <a:ext cx="8603944" cy="769441"/>
          </a:xfrm>
          <a:prstGeom prst="rect">
            <a:avLst/>
          </a:prstGeom>
          <a:noFill/>
        </p:spPr>
        <p:txBody>
          <a:bodyPr wrap="none" rtlCol="0">
            <a:spAutoFit/>
          </a:bodyPr>
          <a:lstStyle/>
          <a:p>
            <a:pPr algn="ctr"/>
            <a:r>
              <a:rPr kumimoji="1" lang="en-US" altLang="ja-JP" sz="4400" dirty="0" smtClean="0">
                <a:latin typeface="ヒラギノ丸ゴ ProN W4"/>
                <a:ea typeface="ヒラギノ丸ゴ ProN W4"/>
                <a:cs typeface="ヒラギノ丸ゴ ProN W4"/>
              </a:rPr>
              <a:t>TERACOMB</a:t>
            </a:r>
            <a:r>
              <a:rPr kumimoji="1" lang="ja-JP" altLang="en-US" sz="4400" dirty="0" smtClean="0">
                <a:latin typeface="ヒラギノ丸ゴ ProN W4"/>
                <a:ea typeface="ヒラギノ丸ゴ ProN W4"/>
                <a:cs typeface="ヒラギノ丸ゴ ProN W4"/>
              </a:rPr>
              <a:t>プロジェクト</a:t>
            </a:r>
            <a:r>
              <a:rPr kumimoji="1" lang="en-US" altLang="ja-JP" sz="4400" dirty="0" smtClean="0">
                <a:latin typeface="ヒラギノ丸ゴ ProN W4"/>
                <a:ea typeface="ヒラギノ丸ゴ ProN W4"/>
                <a:cs typeface="ヒラギノ丸ゴ ProN W4"/>
              </a:rPr>
              <a:t> in EU</a:t>
            </a:r>
            <a:endParaRPr kumimoji="1" lang="ja-JP" altLang="en-US" sz="4400" dirty="0">
              <a:latin typeface="ヒラギノ丸ゴ ProN W4"/>
              <a:ea typeface="ヒラギノ丸ゴ ProN W4"/>
              <a:cs typeface="ヒラギノ丸ゴ ProN W4"/>
            </a:endParaRPr>
          </a:p>
        </p:txBody>
      </p:sp>
      <p:pic>
        <p:nvPicPr>
          <p:cNvPr id="6" name="図 5"/>
          <p:cNvPicPr>
            <a:picLocks noChangeAspect="1"/>
          </p:cNvPicPr>
          <p:nvPr/>
        </p:nvPicPr>
        <p:blipFill>
          <a:blip r:embed="rId2"/>
          <a:stretch>
            <a:fillRect/>
          </a:stretch>
        </p:blipFill>
        <p:spPr>
          <a:xfrm>
            <a:off x="453026" y="3106982"/>
            <a:ext cx="3225879" cy="3723787"/>
          </a:xfrm>
          <a:prstGeom prst="rect">
            <a:avLst/>
          </a:prstGeom>
        </p:spPr>
      </p:pic>
      <p:pic>
        <p:nvPicPr>
          <p:cNvPr id="7" name="図 6"/>
          <p:cNvPicPr>
            <a:picLocks noChangeAspect="1"/>
          </p:cNvPicPr>
          <p:nvPr/>
        </p:nvPicPr>
        <p:blipFill>
          <a:blip r:embed="rId3"/>
          <a:stretch>
            <a:fillRect/>
          </a:stretch>
        </p:blipFill>
        <p:spPr>
          <a:xfrm>
            <a:off x="3678903" y="1013800"/>
            <a:ext cx="6227098" cy="5844201"/>
          </a:xfrm>
          <a:prstGeom prst="rect">
            <a:avLst/>
          </a:prstGeom>
        </p:spPr>
      </p:pic>
      <p:sp>
        <p:nvSpPr>
          <p:cNvPr id="8" name="テキスト ボックス 7"/>
          <p:cNvSpPr txBox="1"/>
          <p:nvPr/>
        </p:nvSpPr>
        <p:spPr>
          <a:xfrm>
            <a:off x="229419" y="1066059"/>
            <a:ext cx="3195485" cy="1938992"/>
          </a:xfrm>
          <a:prstGeom prst="rect">
            <a:avLst/>
          </a:prstGeom>
          <a:noFill/>
        </p:spPr>
        <p:txBody>
          <a:bodyPr wrap="square" rtlCol="0">
            <a:spAutoFit/>
          </a:bodyPr>
          <a:lstStyle/>
          <a:p>
            <a:r>
              <a:rPr kumimoji="1" lang="ja-JP" altLang="en-US" sz="2000" dirty="0" smtClean="0">
                <a:solidFill>
                  <a:srgbClr val="8000FF"/>
                </a:solidFill>
                <a:latin typeface="ヒラギノ丸ゴ ProN W4"/>
                <a:ea typeface="ヒラギノ丸ゴ ProN W4"/>
                <a:cs typeface="ヒラギノ丸ゴ ProN W4"/>
              </a:rPr>
              <a:t>ウィーン工科大</a:t>
            </a:r>
            <a:r>
              <a:rPr kumimoji="1" lang="en-US" altLang="ja-JP" sz="2000" dirty="0" smtClean="0">
                <a:solidFill>
                  <a:srgbClr val="8000FF"/>
                </a:solidFill>
                <a:latin typeface="ヒラギノ丸ゴ ProN W4"/>
                <a:ea typeface="ヒラギノ丸ゴ ProN W4"/>
                <a:cs typeface="ヒラギノ丸ゴ ProN W4"/>
              </a:rPr>
              <a:t/>
            </a:r>
            <a:br>
              <a:rPr kumimoji="1" lang="en-US" altLang="ja-JP" sz="2000" dirty="0" smtClean="0">
                <a:solidFill>
                  <a:srgbClr val="8000FF"/>
                </a:solidFill>
                <a:latin typeface="ヒラギノ丸ゴ ProN W4"/>
                <a:ea typeface="ヒラギノ丸ゴ ProN W4"/>
                <a:cs typeface="ヒラギノ丸ゴ ProN W4"/>
              </a:rPr>
            </a:br>
            <a:r>
              <a:rPr kumimoji="1" lang="ja-JP" altLang="en-US" sz="2000" dirty="0" smtClean="0">
                <a:solidFill>
                  <a:srgbClr val="8000FF"/>
                </a:solidFill>
                <a:latin typeface="ヒラギノ丸ゴ ProN W4"/>
                <a:ea typeface="ヒラギノ丸ゴ ProN W4"/>
                <a:cs typeface="ヒラギノ丸ゴ ProN W4"/>
              </a:rPr>
              <a:t>パリ第７大</a:t>
            </a:r>
            <a:r>
              <a:rPr kumimoji="1" lang="en-US" altLang="ja-JP" sz="2000" dirty="0" smtClean="0">
                <a:solidFill>
                  <a:srgbClr val="8000FF"/>
                </a:solidFill>
                <a:latin typeface="ヒラギノ丸ゴ ProN W4"/>
                <a:ea typeface="ヒラギノ丸ゴ ProN W4"/>
                <a:cs typeface="ヒラギノ丸ゴ ProN W4"/>
              </a:rPr>
              <a:t/>
            </a:r>
            <a:br>
              <a:rPr kumimoji="1" lang="en-US" altLang="ja-JP" sz="2000" dirty="0" smtClean="0">
                <a:solidFill>
                  <a:srgbClr val="8000FF"/>
                </a:solidFill>
                <a:latin typeface="ヒラギノ丸ゴ ProN W4"/>
                <a:ea typeface="ヒラギノ丸ゴ ProN W4"/>
                <a:cs typeface="ヒラギノ丸ゴ ProN W4"/>
              </a:rPr>
            </a:br>
            <a:r>
              <a:rPr kumimoji="1" lang="en-US" altLang="ja-JP" sz="2000" dirty="0" smtClean="0">
                <a:solidFill>
                  <a:srgbClr val="8000FF"/>
                </a:solidFill>
                <a:latin typeface="ヒラギノ丸ゴ ProN W4"/>
                <a:ea typeface="ヒラギノ丸ゴ ProN W4"/>
                <a:cs typeface="ヒラギノ丸ゴ ProN W4"/>
              </a:rPr>
              <a:t>ETH Zurich</a:t>
            </a:r>
          </a:p>
          <a:p>
            <a:r>
              <a:rPr kumimoji="1" lang="en-US" altLang="ja-JP" sz="2000" dirty="0" err="1" smtClean="0">
                <a:solidFill>
                  <a:srgbClr val="8000FF"/>
                </a:solidFill>
                <a:latin typeface="ヒラギノ丸ゴ ProN W4"/>
                <a:ea typeface="ヒラギノ丸ゴ ProN W4"/>
                <a:cs typeface="ヒラギノ丸ゴ ProN W4"/>
              </a:rPr>
              <a:t>MenloSystems</a:t>
            </a:r>
            <a:r>
              <a:rPr lang="en-US" altLang="ja-JP" sz="2000" dirty="0" smtClean="0">
                <a:solidFill>
                  <a:srgbClr val="8000FF"/>
                </a:solidFill>
                <a:latin typeface="ヒラギノ丸ゴ ProN W4"/>
                <a:ea typeface="ヒラギノ丸ゴ ProN W4"/>
                <a:cs typeface="ヒラギノ丸ゴ ProN W4"/>
              </a:rPr>
              <a:t/>
            </a:r>
            <a:br>
              <a:rPr lang="en-US" altLang="ja-JP" sz="2000" dirty="0" smtClean="0">
                <a:solidFill>
                  <a:srgbClr val="8000FF"/>
                </a:solidFill>
                <a:latin typeface="ヒラギノ丸ゴ ProN W4"/>
                <a:ea typeface="ヒラギノ丸ゴ ProN W4"/>
                <a:cs typeface="ヒラギノ丸ゴ ProN W4"/>
              </a:rPr>
            </a:br>
            <a:r>
              <a:rPr lang="ja-JP" altLang="en-US" sz="2000" dirty="0" smtClean="0">
                <a:solidFill>
                  <a:srgbClr val="8000FF"/>
                </a:solidFill>
                <a:latin typeface="ヒラギノ丸ゴ ProN W4"/>
                <a:ea typeface="ヒラギノ丸ゴ ProN W4"/>
                <a:cs typeface="ヒラギノ丸ゴ ProN W4"/>
              </a:rPr>
              <a:t>ボルドー大</a:t>
            </a:r>
            <a:r>
              <a:rPr lang="en-US" altLang="ja-JP" sz="2000" dirty="0" smtClean="0">
                <a:solidFill>
                  <a:srgbClr val="8000FF"/>
                </a:solidFill>
                <a:latin typeface="ヒラギノ丸ゴ ProN W4"/>
                <a:ea typeface="ヒラギノ丸ゴ ProN W4"/>
                <a:cs typeface="ヒラギノ丸ゴ ProN W4"/>
              </a:rPr>
              <a:t/>
            </a:r>
            <a:br>
              <a:rPr lang="en-US" altLang="ja-JP" sz="2000" dirty="0" smtClean="0">
                <a:solidFill>
                  <a:srgbClr val="8000FF"/>
                </a:solidFill>
                <a:latin typeface="ヒラギノ丸ゴ ProN W4"/>
                <a:ea typeface="ヒラギノ丸ゴ ProN W4"/>
                <a:cs typeface="ヒラギノ丸ゴ ProN W4"/>
              </a:rPr>
            </a:br>
            <a:r>
              <a:rPr lang="ja-JP" altLang="en-US" sz="2000" dirty="0" smtClean="0">
                <a:solidFill>
                  <a:srgbClr val="8000FF"/>
                </a:solidFill>
                <a:latin typeface="ヒラギノ丸ゴ ProN W4"/>
                <a:ea typeface="ヒラギノ丸ゴ ProN W4"/>
                <a:cs typeface="ヒラギノ丸ゴ ProN W4"/>
              </a:rPr>
              <a:t>ケンブリッジ大</a:t>
            </a:r>
            <a:endParaRPr lang="en-US" altLang="ja-JP" sz="2000" dirty="0" smtClean="0">
              <a:solidFill>
                <a:srgbClr val="8000FF"/>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3159438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748631"/>
            <a:ext cx="9906000" cy="1143000"/>
          </a:xfrm>
        </p:spPr>
        <p:txBody>
          <a:bodyPr rtlCol="0">
            <a:noAutofit/>
          </a:bodyPr>
          <a:lstStyle/>
          <a:p>
            <a:pPr>
              <a:spcAft>
                <a:spcPts val="0"/>
              </a:spcAft>
              <a:defRPr/>
            </a:pPr>
            <a:r>
              <a:rPr lang="en-US" altLang="ja-JP" sz="6600" dirty="0">
                <a:solidFill>
                  <a:srgbClr val="0000FF"/>
                </a:solidFill>
                <a:latin typeface="ヒラギノ丸ゴ ProN W4"/>
                <a:ea typeface="ヒラギノ丸ゴ ProN W4"/>
                <a:cs typeface="ヒラギノ丸ゴ ProN W4"/>
              </a:rPr>
              <a:t>②</a:t>
            </a:r>
            <a:r>
              <a:rPr lang="ja-JP" altLang="en-US" sz="6600" dirty="0">
                <a:solidFill>
                  <a:srgbClr val="0000FF"/>
                </a:solidFill>
                <a:latin typeface="ヒラギノ丸ゴ ProN W4"/>
                <a:ea typeface="ヒラギノ丸ゴ ProN W4"/>
                <a:cs typeface="ヒラギノ丸ゴ ProN W4"/>
              </a:rPr>
              <a:t>新奇光コム計測の開拓と応用計測展開</a:t>
            </a:r>
          </a:p>
        </p:txBody>
      </p:sp>
      <p:sp>
        <p:nvSpPr>
          <p:cNvPr id="4" name="正方形/長方形 3"/>
          <p:cNvSpPr/>
          <p:nvPr/>
        </p:nvSpPr>
        <p:spPr>
          <a:xfrm>
            <a:off x="281686" y="2938833"/>
            <a:ext cx="9436238" cy="2554545"/>
          </a:xfrm>
          <a:prstGeom prst="rect">
            <a:avLst/>
          </a:prstGeom>
        </p:spPr>
        <p:txBody>
          <a:bodyPr wrap="square">
            <a:spAutoFit/>
          </a:bodyPr>
          <a:lstStyle/>
          <a:p>
            <a:r>
              <a:rPr lang="ja-JP" altLang="en-US" sz="4000" b="1" dirty="0" smtClean="0">
                <a:solidFill>
                  <a:srgbClr val="FF0000"/>
                </a:solidFill>
                <a:latin typeface="ヒラギノ丸ゴ ProN W4"/>
                <a:ea typeface="ヒラギノ丸ゴ ProN W4"/>
                <a:cs typeface="ヒラギノ丸ゴ ProN W4"/>
              </a:rPr>
              <a:t>・偏光コム</a:t>
            </a:r>
          </a:p>
          <a:p>
            <a:r>
              <a:rPr lang="ja-JP" altLang="en-US" sz="4000" b="1" dirty="0" smtClean="0">
                <a:solidFill>
                  <a:srgbClr val="FF0000"/>
                </a:solidFill>
                <a:latin typeface="ヒラギノ丸ゴ ProN W4"/>
                <a:ea typeface="ヒラギノ丸ゴ ProN W4"/>
                <a:cs typeface="ヒラギノ丸ゴ ProN W4"/>
              </a:rPr>
              <a:t>・</a:t>
            </a:r>
            <a:r>
              <a:rPr lang="ja-JP" altLang="en-US" sz="4000" b="1" dirty="0">
                <a:solidFill>
                  <a:srgbClr val="FF0000"/>
                </a:solidFill>
                <a:latin typeface="ヒラギノ丸ゴ ProN W4"/>
                <a:ea typeface="ヒラギノ丸ゴ ProN W4"/>
                <a:cs typeface="ヒラギノ丸ゴ ProN W4"/>
              </a:rPr>
              <a:t>画像</a:t>
            </a:r>
            <a:r>
              <a:rPr lang="ja-JP" altLang="en-US" sz="4000" b="1" dirty="0" smtClean="0">
                <a:solidFill>
                  <a:srgbClr val="FF0000"/>
                </a:solidFill>
                <a:latin typeface="ヒラギノ丸ゴ ProN W4"/>
                <a:ea typeface="ヒラギノ丸ゴ ProN W4"/>
                <a:cs typeface="ヒラギノ丸ゴ ProN W4"/>
              </a:rPr>
              <a:t>コム</a:t>
            </a:r>
          </a:p>
          <a:p>
            <a:r>
              <a:rPr lang="ja-JP" altLang="en-US" sz="4000" b="1" dirty="0" smtClean="0">
                <a:solidFill>
                  <a:srgbClr val="FF0000"/>
                </a:solidFill>
                <a:latin typeface="ヒラギノ丸ゴ ProN W4"/>
                <a:ea typeface="ヒラギノ丸ゴ ProN W4"/>
                <a:cs typeface="ヒラギノ丸ゴ ProN W4"/>
              </a:rPr>
              <a:t>・センシングコム</a:t>
            </a:r>
            <a:endParaRPr lang="en-US" altLang="ja-JP" sz="4000" b="1" dirty="0" smtClean="0">
              <a:solidFill>
                <a:srgbClr val="FF0000"/>
              </a:solidFill>
              <a:latin typeface="ヒラギノ丸ゴ ProN W4"/>
              <a:ea typeface="ヒラギノ丸ゴ ProN W4"/>
              <a:cs typeface="ヒラギノ丸ゴ ProN W4"/>
            </a:endParaRPr>
          </a:p>
          <a:p>
            <a:r>
              <a:rPr lang="ja-JP" altLang="en-US" sz="4000" b="1" dirty="0" smtClean="0">
                <a:solidFill>
                  <a:srgbClr val="FF0000"/>
                </a:solidFill>
                <a:latin typeface="ヒラギノ丸ゴ ProN W4"/>
                <a:ea typeface="ヒラギノ丸ゴ ProN W4"/>
                <a:cs typeface="ヒラギノ丸ゴ ProN W4"/>
              </a:rPr>
              <a:t>・次元変換コム</a:t>
            </a:r>
            <a:endParaRPr lang="en-US" altLang="ja-JP" sz="4000" b="1" dirty="0" smtClean="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40577013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図形グループ 70"/>
          <p:cNvGrpSpPr/>
          <p:nvPr/>
        </p:nvGrpSpPr>
        <p:grpSpPr>
          <a:xfrm>
            <a:off x="6764999" y="1379531"/>
            <a:ext cx="2649620" cy="1079264"/>
            <a:chOff x="529155" y="1768412"/>
            <a:chExt cx="2649620" cy="1079264"/>
          </a:xfrm>
        </p:grpSpPr>
        <p:cxnSp>
          <p:nvCxnSpPr>
            <p:cNvPr id="72" name="直線コネクタ 71"/>
            <p:cNvCxnSpPr/>
            <p:nvPr/>
          </p:nvCxnSpPr>
          <p:spPr>
            <a:xfrm>
              <a:off x="860358"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9156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52915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522764"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2847573"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251637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317877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2185169"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1853967" y="1768412"/>
              <a:ext cx="0" cy="1079264"/>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3675518" y="218968"/>
            <a:ext cx="2954655" cy="923330"/>
          </a:xfrm>
          <a:prstGeom prst="rect">
            <a:avLst/>
          </a:prstGeom>
          <a:noFill/>
        </p:spPr>
        <p:txBody>
          <a:bodyPr wrap="none" rtlCol="0">
            <a:spAutoFit/>
          </a:bodyPr>
          <a:lstStyle/>
          <a:p>
            <a:r>
              <a:rPr lang="ja-JP" altLang="en-US" sz="5400" dirty="0" smtClean="0">
                <a:latin typeface="ヒラギノ丸ゴ ProN W4"/>
                <a:ea typeface="ヒラギノ丸ゴ ProN W4"/>
                <a:cs typeface="ヒラギノ丸ゴ ProN W4"/>
              </a:rPr>
              <a:t>偏光</a:t>
            </a:r>
            <a:r>
              <a:rPr kumimoji="1" lang="ja-JP" altLang="en-US" sz="5400" dirty="0" smtClean="0">
                <a:latin typeface="ヒラギノ丸ゴ ProN W4"/>
                <a:ea typeface="ヒラギノ丸ゴ ProN W4"/>
                <a:cs typeface="ヒラギノ丸ゴ ProN W4"/>
              </a:rPr>
              <a:t>コム</a:t>
            </a:r>
            <a:endParaRPr kumimoji="1" lang="ja-JP" altLang="en-US" sz="5400" dirty="0">
              <a:latin typeface="ヒラギノ丸ゴ ProN W4"/>
              <a:ea typeface="ヒラギノ丸ゴ ProN W4"/>
              <a:cs typeface="ヒラギノ丸ゴ ProN W4"/>
            </a:endParaRPr>
          </a:p>
        </p:txBody>
      </p:sp>
      <p:sp>
        <p:nvSpPr>
          <p:cNvPr id="8" name="テキスト ボックス 7"/>
          <p:cNvSpPr txBox="1"/>
          <p:nvPr/>
        </p:nvSpPr>
        <p:spPr>
          <a:xfrm>
            <a:off x="392777" y="482045"/>
            <a:ext cx="3236784" cy="954107"/>
          </a:xfrm>
          <a:prstGeom prst="rect">
            <a:avLst/>
          </a:prstGeom>
          <a:noFill/>
        </p:spPr>
        <p:txBody>
          <a:bodyPr wrap="none" rtlCol="0">
            <a:spAutoFit/>
          </a:bodyPr>
          <a:lstStyle/>
          <a:p>
            <a:r>
              <a:rPr kumimoji="1" lang="ja-JP" altLang="en-US" sz="2800" dirty="0" smtClean="0">
                <a:solidFill>
                  <a:srgbClr val="0000FF"/>
                </a:solidFill>
                <a:latin typeface="ヒラギノ丸ゴ ProN W4"/>
                <a:ea typeface="ヒラギノ丸ゴ ProN W4"/>
                <a:cs typeface="ヒラギノ丸ゴ ProN W4"/>
              </a:rPr>
              <a:t>偏光コム</a:t>
            </a:r>
            <a:endParaRPr kumimoji="1" lang="en-US" altLang="ja-JP" sz="2800" dirty="0" smtClean="0">
              <a:solidFill>
                <a:srgbClr val="0000FF"/>
              </a:solidFill>
              <a:latin typeface="ヒラギノ丸ゴ ProN W4"/>
              <a:ea typeface="ヒラギノ丸ゴ ProN W4"/>
              <a:cs typeface="ヒラギノ丸ゴ ProN W4"/>
            </a:endParaRPr>
          </a:p>
          <a:p>
            <a:r>
              <a:rPr kumimoji="1" lang="ja-JP" altLang="en-US" sz="2800" dirty="0" smtClean="0">
                <a:solidFill>
                  <a:srgbClr val="0000FF"/>
                </a:solidFill>
                <a:latin typeface="ヒラギノ丸ゴ ProN W4"/>
                <a:ea typeface="ヒラギノ丸ゴ ProN W4"/>
                <a:cs typeface="ヒラギノ丸ゴ ProN W4"/>
              </a:rPr>
              <a:t>（</a:t>
            </a:r>
            <a:r>
              <a:rPr lang="ja-JP" altLang="en-US" sz="2800" dirty="0">
                <a:solidFill>
                  <a:srgbClr val="0000FF"/>
                </a:solidFill>
                <a:latin typeface="ヒラギノ丸ゴ ProN W4"/>
                <a:ea typeface="ヒラギノ丸ゴ ProN W4"/>
                <a:cs typeface="ヒラギノ丸ゴ ProN W4"/>
              </a:rPr>
              <a:t>ﾁｬﾈﾙﾄﾞ</a:t>
            </a:r>
            <a:r>
              <a:rPr lang="en-US" altLang="ja-JP" sz="2800" dirty="0">
                <a:solidFill>
                  <a:srgbClr val="0000FF"/>
                </a:solidFill>
                <a:latin typeface="ヒラギノ丸ゴ ProN W4"/>
                <a:ea typeface="ヒラギノ丸ゴ ProN W4"/>
                <a:cs typeface="ヒラギノ丸ゴ ProN W4"/>
              </a:rPr>
              <a:t>･</a:t>
            </a:r>
            <a:r>
              <a:rPr lang="ja-JP" altLang="en-US" sz="2800" dirty="0">
                <a:solidFill>
                  <a:srgbClr val="0000FF"/>
                </a:solidFill>
                <a:latin typeface="ヒラギノ丸ゴ ProN W4"/>
                <a:ea typeface="ヒラギノ丸ゴ ProN W4"/>
                <a:cs typeface="ヒラギノ丸ゴ ProN W4"/>
              </a:rPr>
              <a:t>ｽﾍﾟｸﾄﾙ</a:t>
            </a:r>
            <a:r>
              <a:rPr kumimoji="1" lang="ja-JP" altLang="en-US" sz="2800" dirty="0" smtClean="0">
                <a:solidFill>
                  <a:srgbClr val="0000FF"/>
                </a:solidFill>
                <a:latin typeface="ヒラギノ丸ゴ ProN W4"/>
                <a:ea typeface="ヒラギノ丸ゴ ProN W4"/>
                <a:cs typeface="ヒラギノ丸ゴ ProN W4"/>
              </a:rPr>
              <a:t>）</a:t>
            </a:r>
            <a:endParaRPr kumimoji="1" lang="ja-JP" altLang="en-US" sz="2800" dirty="0">
              <a:solidFill>
                <a:srgbClr val="0000FF"/>
              </a:solidFill>
              <a:latin typeface="ヒラギノ丸ゴ ProN W4"/>
              <a:ea typeface="ヒラギノ丸ゴ ProN W4"/>
              <a:cs typeface="ヒラギノ丸ゴ ProN W4"/>
            </a:endParaRPr>
          </a:p>
        </p:txBody>
      </p:sp>
      <p:sp>
        <p:nvSpPr>
          <p:cNvPr id="9" name="テキスト ボックス 8"/>
          <p:cNvSpPr txBox="1"/>
          <p:nvPr/>
        </p:nvSpPr>
        <p:spPr>
          <a:xfrm>
            <a:off x="6809436" y="739359"/>
            <a:ext cx="2698175" cy="523220"/>
          </a:xfrm>
          <a:prstGeom prst="rect">
            <a:avLst/>
          </a:prstGeom>
          <a:noFill/>
        </p:spPr>
        <p:txBody>
          <a:bodyPr wrap="none" rtlCol="0">
            <a:spAutoFit/>
          </a:bodyPr>
          <a:lstStyle/>
          <a:p>
            <a:r>
              <a:rPr kumimoji="1" lang="ja-JP" altLang="en-US" sz="2800" dirty="0" smtClean="0">
                <a:solidFill>
                  <a:srgbClr val="008000"/>
                </a:solidFill>
                <a:latin typeface="ヒラギノ丸ゴ ProN W4"/>
                <a:ea typeface="ヒラギノ丸ゴ ProN W4"/>
                <a:cs typeface="ヒラギノ丸ゴ ProN W4"/>
              </a:rPr>
              <a:t>読み出し光コム</a:t>
            </a:r>
            <a:endParaRPr kumimoji="1" lang="en-US" altLang="ja-JP" sz="2800" dirty="0" smtClean="0">
              <a:solidFill>
                <a:srgbClr val="008000"/>
              </a:solidFill>
              <a:latin typeface="ヒラギノ丸ゴ ProN W4"/>
              <a:ea typeface="ヒラギノ丸ゴ ProN W4"/>
              <a:cs typeface="ヒラギノ丸ゴ ProN W4"/>
            </a:endParaRPr>
          </a:p>
        </p:txBody>
      </p:sp>
      <p:sp>
        <p:nvSpPr>
          <p:cNvPr id="11" name="テキスト ボックス 10"/>
          <p:cNvSpPr txBox="1"/>
          <p:nvPr/>
        </p:nvSpPr>
        <p:spPr>
          <a:xfrm>
            <a:off x="5792336" y="5141283"/>
            <a:ext cx="3057247" cy="1077218"/>
          </a:xfrm>
          <a:prstGeom prst="rect">
            <a:avLst/>
          </a:prstGeom>
          <a:solidFill>
            <a:srgbClr val="FFFF00"/>
          </a:solidFill>
          <a:ln w="38100" cmpd="sng">
            <a:solidFill>
              <a:srgbClr val="FF0000"/>
            </a:solidFill>
          </a:ln>
        </p:spPr>
        <p:txBody>
          <a:bodyPr wrap="none" rtlCol="0">
            <a:spAutoFit/>
          </a:bodyPr>
          <a:lstStyle/>
          <a:p>
            <a:pPr algn="ctr"/>
            <a:r>
              <a:rPr kumimoji="1" lang="ja-JP" altLang="en-US" sz="3200" dirty="0" smtClean="0">
                <a:solidFill>
                  <a:srgbClr val="FF0000"/>
                </a:solidFill>
                <a:latin typeface="ヒラギノ丸ゴ ProN W4"/>
                <a:ea typeface="ヒラギノ丸ゴ ProN W4"/>
                <a:cs typeface="ヒラギノ丸ゴ ProN W4"/>
              </a:rPr>
              <a:t>偏光解析の</a:t>
            </a:r>
            <a:endParaRPr kumimoji="1" lang="en-US" altLang="ja-JP" sz="3200" dirty="0" smtClean="0">
              <a:solidFill>
                <a:srgbClr val="FF0000"/>
              </a:solidFill>
              <a:latin typeface="ヒラギノ丸ゴ ProN W4"/>
              <a:ea typeface="ヒラギノ丸ゴ ProN W4"/>
              <a:cs typeface="ヒラギノ丸ゴ ProN W4"/>
            </a:endParaRPr>
          </a:p>
          <a:p>
            <a:pPr algn="ctr"/>
            <a:r>
              <a:rPr kumimoji="1" lang="ja-JP" altLang="en-US" sz="3200" dirty="0" smtClean="0">
                <a:solidFill>
                  <a:srgbClr val="FF0000"/>
                </a:solidFill>
                <a:latin typeface="ヒラギノ丸ゴ ProN W4"/>
                <a:ea typeface="ヒラギノ丸ゴ ProN W4"/>
                <a:cs typeface="ヒラギノ丸ゴ ProN W4"/>
              </a:rPr>
              <a:t>大幅な高精度化</a:t>
            </a:r>
            <a:endParaRPr kumimoji="1" lang="en-US" altLang="ja-JP" sz="3200" dirty="0" smtClean="0">
              <a:solidFill>
                <a:srgbClr val="FF0000"/>
              </a:solidFill>
              <a:latin typeface="ヒラギノ丸ゴ ProN W4"/>
              <a:ea typeface="ヒラギノ丸ゴ ProN W4"/>
              <a:cs typeface="ヒラギノ丸ゴ ProN W4"/>
            </a:endParaRPr>
          </a:p>
        </p:txBody>
      </p:sp>
      <p:cxnSp>
        <p:nvCxnSpPr>
          <p:cNvPr id="16" name="直線矢印コネクタ 15"/>
          <p:cNvCxnSpPr/>
          <p:nvPr/>
        </p:nvCxnSpPr>
        <p:spPr>
          <a:xfrm>
            <a:off x="265633"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53073"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6470496"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flipV="1">
            <a:off x="6457936"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1" name="正方形/長方形 60"/>
          <p:cNvSpPr/>
          <p:nvPr/>
        </p:nvSpPr>
        <p:spPr>
          <a:xfrm>
            <a:off x="1812004" y="3345437"/>
            <a:ext cx="6597547"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2" name="正方形/長方形 61"/>
          <p:cNvSpPr/>
          <p:nvPr/>
        </p:nvSpPr>
        <p:spPr>
          <a:xfrm>
            <a:off x="1809532"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3" name="正方形/長方形 62"/>
          <p:cNvSpPr/>
          <p:nvPr/>
        </p:nvSpPr>
        <p:spPr>
          <a:xfrm>
            <a:off x="8175356"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6" name="下矢印 65"/>
          <p:cNvSpPr/>
          <p:nvPr/>
        </p:nvSpPr>
        <p:spPr>
          <a:xfrm>
            <a:off x="2936207" y="3392212"/>
            <a:ext cx="1099591" cy="120904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81" name="テキスト ボックス 80"/>
          <p:cNvSpPr txBox="1"/>
          <p:nvPr/>
        </p:nvSpPr>
        <p:spPr>
          <a:xfrm>
            <a:off x="1231583" y="4539832"/>
            <a:ext cx="4268399" cy="523220"/>
          </a:xfrm>
          <a:prstGeom prst="rect">
            <a:avLst/>
          </a:prstGeom>
          <a:noFill/>
        </p:spPr>
        <p:txBody>
          <a:bodyPr wrap="none" rtlCol="0">
            <a:spAutoFit/>
          </a:bodyPr>
          <a:lstStyle/>
          <a:p>
            <a:r>
              <a:rPr lang="ja-JP" altLang="en-US" sz="2800" dirty="0">
                <a:solidFill>
                  <a:srgbClr val="FF6600"/>
                </a:solidFill>
                <a:latin typeface="ヒラギノ丸ゴ ProN W4"/>
                <a:ea typeface="ヒラギノ丸ゴ ProN W4"/>
                <a:cs typeface="ヒラギノ丸ゴ ProN W4"/>
              </a:rPr>
              <a:t>偏光</a:t>
            </a:r>
            <a:r>
              <a:rPr kumimoji="1" lang="en-US" altLang="ja-JP" sz="2800" dirty="0" smtClean="0">
                <a:solidFill>
                  <a:srgbClr val="FF6600"/>
                </a:solidFill>
                <a:latin typeface="ヒラギノ丸ゴ ProN W4"/>
                <a:ea typeface="ヒラギノ丸ゴ ProN W4"/>
                <a:cs typeface="ヒラギノ丸ゴ ProN W4"/>
              </a:rPr>
              <a:t>RF</a:t>
            </a:r>
            <a:r>
              <a:rPr lang="ja-JP" altLang="en-US" sz="2800" dirty="0" smtClean="0">
                <a:solidFill>
                  <a:srgbClr val="FF6600"/>
                </a:solidFill>
                <a:latin typeface="ヒラギノ丸ゴ ProN W4"/>
                <a:ea typeface="ヒラギノ丸ゴ ProN W4"/>
                <a:cs typeface="ヒラギノ丸ゴ ProN W4"/>
              </a:rPr>
              <a:t>コム（電気コム）</a:t>
            </a:r>
            <a:endParaRPr kumimoji="1" lang="en-US" altLang="ja-JP" sz="2800" dirty="0" smtClean="0">
              <a:solidFill>
                <a:srgbClr val="FF6600"/>
              </a:solidFill>
              <a:latin typeface="ヒラギノ丸ゴ ProN W4"/>
              <a:ea typeface="ヒラギノ丸ゴ ProN W4"/>
              <a:cs typeface="ヒラギノ丸ゴ ProN W4"/>
            </a:endParaRPr>
          </a:p>
        </p:txBody>
      </p:sp>
      <p:cxnSp>
        <p:nvCxnSpPr>
          <p:cNvPr id="82" name="直線矢印コネクタ 81"/>
          <p:cNvCxnSpPr/>
          <p:nvPr/>
        </p:nvCxnSpPr>
        <p:spPr>
          <a:xfrm>
            <a:off x="1460291" y="6335839"/>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1447731" y="5040913"/>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848168" y="3586807"/>
            <a:ext cx="2473754" cy="523220"/>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分光器フリー</a:t>
            </a:r>
            <a:endParaRPr kumimoji="1" lang="ja-JP" altLang="en-US" sz="2800" i="1" dirty="0">
              <a:solidFill>
                <a:srgbClr val="8000FF"/>
              </a:solidFill>
              <a:latin typeface="ヒラギノ丸ゴ ProN W4"/>
              <a:ea typeface="ヒラギノ丸ゴ ProN W4"/>
              <a:cs typeface="ヒラギノ丸ゴ ProN W4"/>
            </a:endParaRPr>
          </a:p>
        </p:txBody>
      </p:sp>
      <p:sp>
        <p:nvSpPr>
          <p:cNvPr id="7" name="テキスト ボックス 6"/>
          <p:cNvSpPr txBox="1"/>
          <p:nvPr/>
        </p:nvSpPr>
        <p:spPr>
          <a:xfrm>
            <a:off x="3856060" y="3554657"/>
            <a:ext cx="3550971" cy="523220"/>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回転偏光素子フリー</a:t>
            </a:r>
            <a:endParaRPr kumimoji="1" lang="ja-JP" altLang="en-US" sz="2800" i="1" dirty="0">
              <a:solidFill>
                <a:srgbClr val="8000FF"/>
              </a:solidFill>
              <a:latin typeface="ヒラギノ丸ゴ ProN W4"/>
              <a:ea typeface="ヒラギノ丸ゴ ProN W4"/>
              <a:cs typeface="ヒラギノ丸ゴ ProN W4"/>
            </a:endParaRPr>
          </a:p>
        </p:txBody>
      </p:sp>
      <p:cxnSp>
        <p:nvCxnSpPr>
          <p:cNvPr id="54" name="直線コネクタ 53"/>
          <p:cNvCxnSpPr/>
          <p:nvPr/>
        </p:nvCxnSpPr>
        <p:spPr>
          <a:xfrm>
            <a:off x="1865364" y="1491830"/>
            <a:ext cx="1" cy="955136"/>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543231" y="1740680"/>
            <a:ext cx="0" cy="706286"/>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190930" y="1976165"/>
            <a:ext cx="0" cy="470805"/>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2851895" y="1647892"/>
            <a:ext cx="0" cy="79907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a:off x="2523625" y="1475688"/>
            <a:ext cx="6315" cy="971281"/>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2189970" y="136770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1538808" y="1690944"/>
            <a:ext cx="0" cy="756022"/>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H="1">
            <a:off x="1199773" y="2003073"/>
            <a:ext cx="934" cy="44389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865759" y="1910017"/>
            <a:ext cx="362" cy="53695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3054845" y="5382576"/>
            <a:ext cx="1" cy="955136"/>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1732712" y="5631426"/>
            <a:ext cx="0" cy="706286"/>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a:off x="4380410" y="5866911"/>
            <a:ext cx="0" cy="470805"/>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4041375" y="5538638"/>
            <a:ext cx="0" cy="79907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flipH="1">
            <a:off x="3713105" y="5366435"/>
            <a:ext cx="6315" cy="971281"/>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3379450" y="5258448"/>
            <a:ext cx="0" cy="107926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a:off x="2728288" y="5581690"/>
            <a:ext cx="0" cy="756022"/>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H="1">
            <a:off x="2389253" y="5893819"/>
            <a:ext cx="934" cy="44389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a:off x="2055239" y="5800763"/>
            <a:ext cx="362" cy="53695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nvGrpSpPr>
          <p:cNvPr id="13" name="図形グループ 12"/>
          <p:cNvGrpSpPr/>
          <p:nvPr/>
        </p:nvGrpSpPr>
        <p:grpSpPr>
          <a:xfrm>
            <a:off x="2390187" y="1198965"/>
            <a:ext cx="3851302" cy="1359966"/>
            <a:chOff x="2390187" y="1198965"/>
            <a:chExt cx="3851302" cy="1359966"/>
          </a:xfrm>
        </p:grpSpPr>
        <p:sp>
          <p:nvSpPr>
            <p:cNvPr id="51" name="円/楕円 50"/>
            <p:cNvSpPr/>
            <p:nvPr/>
          </p:nvSpPr>
          <p:spPr>
            <a:xfrm>
              <a:off x="2390187" y="1367702"/>
              <a:ext cx="281870" cy="1191229"/>
            </a:xfrm>
            <a:prstGeom prst="ellipse">
              <a:avLst/>
            </a:prstGeom>
            <a:noFill/>
            <a:ln w="3810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cxnSp>
          <p:nvCxnSpPr>
            <p:cNvPr id="68" name="直線矢印コネクタ 67"/>
            <p:cNvCxnSpPr>
              <a:stCxn id="51" idx="0"/>
            </p:cNvCxnSpPr>
            <p:nvPr/>
          </p:nvCxnSpPr>
          <p:spPr>
            <a:xfrm>
              <a:off x="2531122" y="1367702"/>
              <a:ext cx="774178" cy="109944"/>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3305300" y="1198965"/>
              <a:ext cx="2936189" cy="1200329"/>
            </a:xfrm>
            <a:prstGeom prst="rect">
              <a:avLst/>
            </a:prstGeom>
            <a:noFill/>
            <a:ln w="38100" cmpd="sng">
              <a:solidFill>
                <a:srgbClr val="FF6600"/>
              </a:solidFill>
            </a:ln>
          </p:spPr>
          <p:txBody>
            <a:bodyPr wrap="none" rtlCol="0">
              <a:spAutoFit/>
            </a:bodyPr>
            <a:lstStyle/>
            <a:p>
              <a:r>
                <a:rPr kumimoji="1" lang="ja-JP" altLang="en-US" dirty="0" smtClean="0">
                  <a:latin typeface="ヒラギノ丸ゴ ProN W4"/>
                  <a:ea typeface="ヒラギノ丸ゴ ProN W4"/>
                  <a:cs typeface="ヒラギノ丸ゴ ProN W4"/>
                </a:rPr>
                <a:t>ストークス・パラメーター</a:t>
              </a:r>
              <a:endParaRPr kumimoji="1" lang="en-US" altLang="ja-JP" dirty="0" smtClean="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S</a:t>
              </a:r>
              <a:r>
                <a:rPr lang="en-US" altLang="ja-JP" baseline="-25000" dirty="0" smtClean="0">
                  <a:latin typeface="ヒラギノ丸ゴ ProN W4"/>
                  <a:ea typeface="ヒラギノ丸ゴ ProN W4"/>
                  <a:cs typeface="ヒラギノ丸ゴ ProN W4"/>
                </a:rPr>
                <a:t>1</a:t>
              </a:r>
              <a:r>
                <a:rPr lang="en-US" altLang="ja-JP" dirty="0" smtClean="0">
                  <a:latin typeface="ヒラギノ丸ゴ ProN W4"/>
                  <a:ea typeface="ヒラギノ丸ゴ ProN W4"/>
                  <a:cs typeface="ヒラギノ丸ゴ ProN W4"/>
                </a:rPr>
                <a:t>, S</a:t>
              </a:r>
              <a:r>
                <a:rPr lang="en-US" altLang="ja-JP" baseline="-25000" dirty="0" smtClean="0">
                  <a:latin typeface="ヒラギノ丸ゴ ProN W4"/>
                  <a:ea typeface="ヒラギノ丸ゴ ProN W4"/>
                  <a:cs typeface="ヒラギノ丸ゴ ProN W4"/>
                </a:rPr>
                <a:t>2</a:t>
              </a:r>
              <a:r>
                <a:rPr lang="en-US" altLang="ja-JP" dirty="0" smtClean="0">
                  <a:latin typeface="ヒラギノ丸ゴ ProN W4"/>
                  <a:ea typeface="ヒラギノ丸ゴ ProN W4"/>
                  <a:cs typeface="ヒラギノ丸ゴ ProN W4"/>
                </a:rPr>
                <a:t>, S</a:t>
              </a:r>
              <a:r>
                <a:rPr lang="en-US" altLang="ja-JP" baseline="-25000" dirty="0" smtClean="0">
                  <a:latin typeface="ヒラギノ丸ゴ ProN W4"/>
                  <a:ea typeface="ヒラギノ丸ゴ ProN W4"/>
                  <a:cs typeface="ヒラギノ丸ゴ ProN W4"/>
                </a:rPr>
                <a:t>3</a:t>
              </a:r>
              <a:r>
                <a:rPr lang="ja-JP" altLang="en-US" dirty="0" smtClean="0">
                  <a:latin typeface="ヒラギノ丸ゴ ProN W4"/>
                  <a:ea typeface="ヒラギノ丸ゴ ProN W4"/>
                  <a:cs typeface="ヒラギノ丸ゴ ProN W4"/>
                </a:rPr>
                <a:t>）</a:t>
              </a:r>
              <a:endParaRPr lang="en-US" altLang="ja-JP" dirty="0" smtClean="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エリプソ・</a:t>
              </a:r>
              <a:r>
                <a:rPr lang="ja-JP" altLang="en-US" dirty="0">
                  <a:latin typeface="ヒラギノ丸ゴ ProN W4"/>
                  <a:ea typeface="ヒラギノ丸ゴ ProN W4"/>
                  <a:cs typeface="ヒラギノ丸ゴ ProN W4"/>
                </a:rPr>
                <a:t>パラメーター</a:t>
              </a:r>
              <a:endParaRPr lang="en-US" altLang="ja-JP" dirty="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a:t>
              </a:r>
              <a:r>
                <a:rPr lang="en-US" altLang="ja-JP" dirty="0" err="1" smtClean="0">
                  <a:latin typeface="ヒラギノ丸ゴ ProN W4"/>
                  <a:ea typeface="ヒラギノ丸ゴ ProN W4"/>
                  <a:cs typeface="ヒラギノ丸ゴ ProN W4"/>
                </a:rPr>
                <a:t>Δ</a:t>
              </a:r>
              <a:r>
                <a:rPr lang="ja-JP" altLang="en-US" dirty="0" smtClean="0">
                  <a:latin typeface="ヒラギノ丸ゴ ProN W4"/>
                  <a:ea typeface="ヒラギノ丸ゴ ProN W4"/>
                  <a:cs typeface="ヒラギノ丸ゴ ProN W4"/>
                </a:rPr>
                <a:t>、</a:t>
              </a:r>
              <a:r>
                <a:rPr lang="en-US" altLang="ja-JP" dirty="0" err="1" smtClean="0">
                  <a:latin typeface="ヒラギノ丸ゴ ProN W4"/>
                  <a:ea typeface="ヒラギノ丸ゴ ProN W4"/>
                  <a:cs typeface="ヒラギノ丸ゴ ProN W4"/>
                </a:rPr>
                <a:t>Ψ</a:t>
              </a:r>
              <a:r>
                <a:rPr lang="ja-JP" altLang="en-US" dirty="0" smtClean="0">
                  <a:latin typeface="ヒラギノ丸ゴ ProN W4"/>
                  <a:ea typeface="ヒラギノ丸ゴ ProN W4"/>
                  <a:cs typeface="ヒラギノ丸ゴ ProN W4"/>
                </a:rPr>
                <a:t>）</a:t>
              </a:r>
              <a:endParaRPr lang="en-US" altLang="ja-JP" dirty="0">
                <a:latin typeface="ヒラギノ丸ゴ ProN W4"/>
                <a:ea typeface="ヒラギノ丸ゴ ProN W4"/>
                <a:cs typeface="ヒラギノ丸ゴ ProN W4"/>
              </a:endParaRPr>
            </a:p>
          </p:txBody>
        </p:sp>
      </p:grpSp>
      <p:sp>
        <p:nvSpPr>
          <p:cNvPr id="70" name="テキスト ボックス 69"/>
          <p:cNvSpPr txBox="1"/>
          <p:nvPr/>
        </p:nvSpPr>
        <p:spPr>
          <a:xfrm>
            <a:off x="1958973" y="2760661"/>
            <a:ext cx="6298734" cy="584776"/>
          </a:xfrm>
          <a:prstGeom prst="rect">
            <a:avLst/>
          </a:prstGeom>
          <a:noFill/>
          <a:ln w="38100" cmpd="sng">
            <a:noFill/>
          </a:ln>
        </p:spPr>
        <p:txBody>
          <a:bodyPr wrap="square" rtlCol="0">
            <a:spAutoFit/>
          </a:bodyPr>
          <a:lstStyle/>
          <a:p>
            <a:r>
              <a:rPr lang="ja-JP" altLang="en-US" sz="3200" i="1" dirty="0" smtClean="0">
                <a:solidFill>
                  <a:srgbClr val="FF0000"/>
                </a:solidFill>
                <a:latin typeface="ヒラギノ丸ゴ ProN W4"/>
                <a:ea typeface="ヒラギノ丸ゴ ProN W4"/>
                <a:cs typeface="ヒラギノ丸ゴ ProN W4"/>
              </a:rPr>
              <a:t>偏光</a:t>
            </a:r>
            <a:r>
              <a:rPr lang="en-US" altLang="ja-JP" sz="3200" i="1" dirty="0" smtClean="0">
                <a:solidFill>
                  <a:srgbClr val="FF0000"/>
                </a:solidFill>
                <a:latin typeface="ヒラギノ丸ゴ ProN W4"/>
                <a:ea typeface="ヒラギノ丸ゴ ProN W4"/>
                <a:cs typeface="ヒラギノ丸ゴ ProN W4"/>
              </a:rPr>
              <a:t>&amp;</a:t>
            </a:r>
            <a:r>
              <a:rPr lang="ja-JP" altLang="en-US" sz="3200" i="1" dirty="0" smtClean="0">
                <a:solidFill>
                  <a:srgbClr val="FF0000"/>
                </a:solidFill>
                <a:latin typeface="ヒラギノ丸ゴ ProN W4"/>
                <a:ea typeface="ヒラギノ丸ゴ ProN W4"/>
                <a:cs typeface="ヒラギノ丸ゴ ProN W4"/>
              </a:rPr>
              <a:t>分光計測＠デュアル光コム</a:t>
            </a:r>
            <a:endParaRPr kumimoji="1" lang="en-US" altLang="ja-JP" sz="3200" i="1" dirty="0" smtClean="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035800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39"/>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ハイパー・チャネルド</a:t>
            </a:r>
            <a:r>
              <a:rPr lang="en-US" sz="4800" u="none" dirty="0" smtClean="0">
                <a:latin typeface="ヒラギノ丸ゴ ProN W4"/>
                <a:ea typeface="ヒラギノ丸ゴ ProN W4"/>
                <a:cs typeface="ヒラギノ丸ゴ ProN W4"/>
              </a:rPr>
              <a:t>スペクトル</a:t>
            </a:r>
            <a:endParaRPr lang="en-US" sz="4800" u="none" dirty="0">
              <a:latin typeface="ヒラギノ丸ゴ ProN W4"/>
              <a:ea typeface="ヒラギノ丸ゴ ProN W4"/>
              <a:cs typeface="ヒラギノ丸ゴ ProN W4"/>
            </a:endParaRPr>
          </a:p>
        </p:txBody>
      </p:sp>
      <p:cxnSp>
        <p:nvCxnSpPr>
          <p:cNvPr id="13" name="直線矢印コネクタ 12"/>
          <p:cNvCxnSpPr/>
          <p:nvPr/>
        </p:nvCxnSpPr>
        <p:spPr>
          <a:xfrm>
            <a:off x="78402" y="2242375"/>
            <a:ext cx="5475731" cy="705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1486262" y="2693930"/>
            <a:ext cx="1354157" cy="646331"/>
          </a:xfrm>
          <a:prstGeom prst="rect">
            <a:avLst/>
          </a:prstGeom>
        </p:spPr>
        <p:txBody>
          <a:bodyPr wrap="none">
            <a:spAutoFit/>
          </a:bodyPr>
          <a:lstStyle/>
          <a:p>
            <a:pPr algn="ctr"/>
            <a:r>
              <a:rPr lang="ja-JP" altLang="en-US" dirty="0" smtClean="0"/>
              <a:t>高次波長板</a:t>
            </a:r>
            <a:endParaRPr lang="en-US" altLang="ja-JP" dirty="0" smtClean="0"/>
          </a:p>
          <a:p>
            <a:pPr algn="ctr"/>
            <a:r>
              <a:rPr lang="ja-JP" altLang="en-US" dirty="0" smtClean="0"/>
              <a:t>（方位：０</a:t>
            </a:r>
            <a:r>
              <a:rPr lang="en-US" altLang="ja-JP" dirty="0" smtClean="0"/>
              <a:t>°</a:t>
            </a:r>
            <a:r>
              <a:rPr lang="ja-JP" altLang="en-US" dirty="0" smtClean="0"/>
              <a:t>）</a:t>
            </a:r>
            <a:endParaRPr lang="en-US" altLang="ja-JP" dirty="0" smtClean="0"/>
          </a:p>
        </p:txBody>
      </p:sp>
      <p:sp>
        <p:nvSpPr>
          <p:cNvPr id="46" name="正方形/長方形 45"/>
          <p:cNvSpPr/>
          <p:nvPr/>
        </p:nvSpPr>
        <p:spPr>
          <a:xfrm>
            <a:off x="2089245" y="179393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7" name="正方形/長方形 46"/>
          <p:cNvSpPr/>
          <p:nvPr/>
        </p:nvSpPr>
        <p:spPr>
          <a:xfrm>
            <a:off x="511434" y="179393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1" name="正方形/長方形 50"/>
          <p:cNvSpPr/>
          <p:nvPr/>
        </p:nvSpPr>
        <p:spPr>
          <a:xfrm>
            <a:off x="-77425" y="2693930"/>
            <a:ext cx="1304789" cy="646331"/>
          </a:xfrm>
          <a:prstGeom prst="rect">
            <a:avLst/>
          </a:prstGeom>
        </p:spPr>
        <p:txBody>
          <a:bodyPr wrap="none">
            <a:spAutoFit/>
          </a:bodyPr>
          <a:lstStyle/>
          <a:p>
            <a:pPr algn="ctr"/>
            <a:r>
              <a:rPr lang="ja-JP" altLang="en-US" dirty="0" smtClean="0"/>
              <a:t>偏光子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grpSp>
        <p:nvGrpSpPr>
          <p:cNvPr id="27" name="図形グループ 26"/>
          <p:cNvGrpSpPr/>
          <p:nvPr/>
        </p:nvGrpSpPr>
        <p:grpSpPr>
          <a:xfrm>
            <a:off x="5625525" y="1073519"/>
            <a:ext cx="3104834" cy="2306016"/>
            <a:chOff x="5670233" y="1047643"/>
            <a:chExt cx="4243457" cy="3151690"/>
          </a:xfrm>
        </p:grpSpPr>
        <p:cxnSp>
          <p:nvCxnSpPr>
            <p:cNvPr id="6" name="直線矢印コネクタ 5"/>
            <p:cNvCxnSpPr/>
            <p:nvPr/>
          </p:nvCxnSpPr>
          <p:spPr>
            <a:xfrm flipH="1" flipV="1">
              <a:off x="6080670" y="1800583"/>
              <a:ext cx="14111" cy="18939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6080670" y="3694556"/>
              <a:ext cx="304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7418189" y="3694558"/>
              <a:ext cx="427657" cy="504775"/>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
          <p:nvSpPr>
            <p:cNvPr id="58" name="正方形/長方形 57"/>
            <p:cNvSpPr/>
            <p:nvPr/>
          </p:nvSpPr>
          <p:spPr>
            <a:xfrm rot="16200000">
              <a:off x="5352197" y="2569298"/>
              <a:ext cx="1005403" cy="369332"/>
            </a:xfrm>
            <a:prstGeom prst="rect">
              <a:avLst/>
            </a:prstGeom>
          </p:spPr>
          <p:txBody>
            <a:bodyPr wrap="none">
              <a:spAutoFit/>
            </a:bodyPr>
            <a:lstStyle/>
            <a:p>
              <a:pPr algn="ctr"/>
              <a:r>
                <a:rPr lang="en-US" altLang="ja-JP" dirty="0" smtClean="0"/>
                <a:t>Intensity</a:t>
              </a:r>
            </a:p>
          </p:txBody>
        </p:sp>
        <p:sp>
          <p:nvSpPr>
            <p:cNvPr id="11" name="フリーフォーム 10"/>
            <p:cNvSpPr/>
            <p:nvPr/>
          </p:nvSpPr>
          <p:spPr>
            <a:xfrm>
              <a:off x="6194778" y="1892955"/>
              <a:ext cx="2638778" cy="1636930"/>
            </a:xfrm>
            <a:custGeom>
              <a:avLst/>
              <a:gdLst>
                <a:gd name="connsiteX0" fmla="*/ 0 w 2638778"/>
                <a:gd name="connsiteY0" fmla="*/ 818485 h 1636930"/>
                <a:gd name="connsiteX1" fmla="*/ 225778 w 2638778"/>
                <a:gd name="connsiteY1" fmla="*/ 42374 h 1636930"/>
                <a:gd name="connsiteX2" fmla="*/ 381000 w 2638778"/>
                <a:gd name="connsiteY2" fmla="*/ 1608708 h 1636930"/>
                <a:gd name="connsiteX3" fmla="*/ 691444 w 2638778"/>
                <a:gd name="connsiteY3" fmla="*/ 41 h 1636930"/>
                <a:gd name="connsiteX4" fmla="*/ 1030111 w 2638778"/>
                <a:gd name="connsiteY4" fmla="*/ 1636930 h 1636930"/>
                <a:gd name="connsiteX5" fmla="*/ 1439333 w 2638778"/>
                <a:gd name="connsiteY5" fmla="*/ 41 h 1636930"/>
                <a:gd name="connsiteX6" fmla="*/ 2046111 w 2638778"/>
                <a:gd name="connsiteY6" fmla="*/ 1580485 h 1636930"/>
                <a:gd name="connsiteX7" fmla="*/ 2638778 w 2638778"/>
                <a:gd name="connsiteY7" fmla="*/ 41 h 16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778" h="1636930">
                  <a:moveTo>
                    <a:pt x="0" y="818485"/>
                  </a:moveTo>
                  <a:cubicBezTo>
                    <a:pt x="81139" y="364577"/>
                    <a:pt x="162278" y="-89330"/>
                    <a:pt x="225778" y="42374"/>
                  </a:cubicBezTo>
                  <a:cubicBezTo>
                    <a:pt x="289278" y="174078"/>
                    <a:pt x="303389" y="1615764"/>
                    <a:pt x="381000" y="1608708"/>
                  </a:cubicBezTo>
                  <a:cubicBezTo>
                    <a:pt x="458611" y="1601653"/>
                    <a:pt x="583259" y="-4663"/>
                    <a:pt x="691444" y="41"/>
                  </a:cubicBezTo>
                  <a:cubicBezTo>
                    <a:pt x="799629" y="4745"/>
                    <a:pt x="905463" y="1636930"/>
                    <a:pt x="1030111" y="1636930"/>
                  </a:cubicBezTo>
                  <a:cubicBezTo>
                    <a:pt x="1154759" y="1636930"/>
                    <a:pt x="1270000" y="9448"/>
                    <a:pt x="1439333" y="41"/>
                  </a:cubicBezTo>
                  <a:cubicBezTo>
                    <a:pt x="1608666" y="-9366"/>
                    <a:pt x="1846204" y="1580485"/>
                    <a:pt x="2046111" y="1580485"/>
                  </a:cubicBezTo>
                  <a:cubicBezTo>
                    <a:pt x="2246018" y="1580485"/>
                    <a:pt x="2638778" y="41"/>
                    <a:pt x="2638778" y="41"/>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cxnSp>
          <p:nvCxnSpPr>
            <p:cNvPr id="14" name="直線コネクタ 13"/>
            <p:cNvCxnSpPr/>
            <p:nvPr/>
          </p:nvCxnSpPr>
          <p:spPr>
            <a:xfrm flipV="1">
              <a:off x="6872111" y="1145108"/>
              <a:ext cx="0" cy="655475"/>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flipV="1">
              <a:off x="7648222" y="1145108"/>
              <a:ext cx="0" cy="655475"/>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6872111" y="1469663"/>
              <a:ext cx="776111" cy="14111"/>
            </a:xfrm>
            <a:prstGeom prst="line">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7997780" y="1047643"/>
              <a:ext cx="1915910" cy="646331"/>
            </a:xfrm>
            <a:prstGeom prst="rect">
              <a:avLst/>
            </a:prstGeom>
          </p:spPr>
          <p:txBody>
            <a:bodyPr wrap="none">
              <a:spAutoFit/>
            </a:bodyPr>
            <a:lstStyle/>
            <a:p>
              <a:pPr algn="ctr"/>
              <a:r>
                <a:rPr lang="ja-JP" altLang="en-US" dirty="0" smtClean="0"/>
                <a:t>波長板の次数：大</a:t>
              </a:r>
              <a:endParaRPr lang="en-US" altLang="ja-JP" dirty="0" smtClean="0"/>
            </a:p>
            <a:p>
              <a:pPr algn="ctr"/>
              <a:r>
                <a:rPr lang="en-US" altLang="ja-JP" dirty="0" smtClean="0"/>
                <a:t>→ </a:t>
              </a:r>
              <a:r>
                <a:rPr lang="ja-JP" altLang="en-US" dirty="0" smtClean="0"/>
                <a:t>周波数：小</a:t>
              </a:r>
              <a:endParaRPr lang="en-US" altLang="ja-JP" dirty="0" smtClean="0"/>
            </a:p>
          </p:txBody>
        </p:sp>
      </p:grpSp>
      <p:cxnSp>
        <p:nvCxnSpPr>
          <p:cNvPr id="67" name="直線矢印コネクタ 66"/>
          <p:cNvCxnSpPr/>
          <p:nvPr/>
        </p:nvCxnSpPr>
        <p:spPr>
          <a:xfrm flipH="1" flipV="1">
            <a:off x="743989" y="4329133"/>
            <a:ext cx="14111" cy="18939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a:off x="743989" y="6223106"/>
            <a:ext cx="304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2139659" y="6223106"/>
            <a:ext cx="311353" cy="369332"/>
          </a:xfrm>
          <a:prstGeom prst="rect">
            <a:avLst/>
          </a:prstGeom>
        </p:spPr>
        <p:txBody>
          <a:bodyPr wrap="none">
            <a:spAutoFit/>
          </a:bodyPr>
          <a:lstStyle/>
          <a:p>
            <a:pPr algn="ctr"/>
            <a:r>
              <a:rPr lang="en-US" altLang="ja-JP" dirty="0" smtClean="0">
                <a:latin typeface="Symbol" charset="2"/>
                <a:cs typeface="Symbol" charset="2"/>
              </a:rPr>
              <a:t>l</a:t>
            </a:r>
          </a:p>
        </p:txBody>
      </p:sp>
      <p:sp>
        <p:nvSpPr>
          <p:cNvPr id="72" name="正方形/長方形 71"/>
          <p:cNvSpPr/>
          <p:nvPr/>
        </p:nvSpPr>
        <p:spPr>
          <a:xfrm rot="16200000">
            <a:off x="15515" y="5097847"/>
            <a:ext cx="1005403" cy="369332"/>
          </a:xfrm>
          <a:prstGeom prst="rect">
            <a:avLst/>
          </a:prstGeom>
        </p:spPr>
        <p:txBody>
          <a:bodyPr wrap="none">
            <a:spAutoFit/>
          </a:bodyPr>
          <a:lstStyle/>
          <a:p>
            <a:pPr algn="ctr"/>
            <a:r>
              <a:rPr lang="en-US" altLang="ja-JP" dirty="0" smtClean="0"/>
              <a:t>Intensity</a:t>
            </a:r>
          </a:p>
        </p:txBody>
      </p:sp>
      <p:cxnSp>
        <p:nvCxnSpPr>
          <p:cNvPr id="75" name="直線コネクタ 74"/>
          <p:cNvCxnSpPr/>
          <p:nvPr/>
        </p:nvCxnSpPr>
        <p:spPr>
          <a:xfrm flipV="1">
            <a:off x="1272292" y="4645216"/>
            <a:ext cx="0" cy="157789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V="1">
            <a:off x="1540785" y="5040327"/>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V="1">
            <a:off x="1809278" y="5378994"/>
            <a:ext cx="0" cy="84411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V="1">
            <a:off x="2077771" y="5040327"/>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flipV="1">
            <a:off x="2346264" y="4645216"/>
            <a:ext cx="0" cy="157789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p:cNvCxnSpPr/>
          <p:nvPr/>
        </p:nvCxnSpPr>
        <p:spPr>
          <a:xfrm flipV="1">
            <a:off x="2614757" y="5040327"/>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p:cNvCxnSpPr/>
          <p:nvPr/>
        </p:nvCxnSpPr>
        <p:spPr>
          <a:xfrm flipV="1">
            <a:off x="2883250" y="5378994"/>
            <a:ext cx="3562" cy="84411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flipV="1">
            <a:off x="3151743" y="5040327"/>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3231417" y="5140991"/>
            <a:ext cx="530915" cy="369332"/>
          </a:xfrm>
          <a:prstGeom prst="rect">
            <a:avLst/>
          </a:prstGeom>
        </p:spPr>
        <p:txBody>
          <a:bodyPr wrap="none">
            <a:spAutoFit/>
          </a:bodyPr>
          <a:lstStyle/>
          <a:p>
            <a:pPr algn="ctr"/>
            <a:r>
              <a:rPr lang="ja-JP" altLang="en-US" dirty="0" smtClean="0"/>
              <a:t>・・・</a:t>
            </a:r>
            <a:endParaRPr lang="en-US" altLang="ja-JP" dirty="0" smtClean="0"/>
          </a:p>
        </p:txBody>
      </p:sp>
      <p:sp>
        <p:nvSpPr>
          <p:cNvPr id="110" name="正方形/長方形 109"/>
          <p:cNvSpPr/>
          <p:nvPr/>
        </p:nvSpPr>
        <p:spPr>
          <a:xfrm>
            <a:off x="758100" y="5140991"/>
            <a:ext cx="530915" cy="369332"/>
          </a:xfrm>
          <a:prstGeom prst="rect">
            <a:avLst/>
          </a:prstGeom>
        </p:spPr>
        <p:txBody>
          <a:bodyPr wrap="none">
            <a:spAutoFit/>
          </a:bodyPr>
          <a:lstStyle/>
          <a:p>
            <a:pPr algn="ctr"/>
            <a:r>
              <a:rPr lang="ja-JP" altLang="en-US" dirty="0" smtClean="0"/>
              <a:t>・・・</a:t>
            </a:r>
            <a:endParaRPr lang="en-US" altLang="ja-JP" dirty="0" smtClean="0"/>
          </a:p>
        </p:txBody>
      </p:sp>
      <p:sp>
        <p:nvSpPr>
          <p:cNvPr id="111" name="正方形/長方形 110"/>
          <p:cNvSpPr/>
          <p:nvPr/>
        </p:nvSpPr>
        <p:spPr>
          <a:xfrm>
            <a:off x="5180565" y="6109223"/>
            <a:ext cx="3416320" cy="461665"/>
          </a:xfrm>
          <a:prstGeom prst="rect">
            <a:avLst/>
          </a:prstGeom>
        </p:spPr>
        <p:txBody>
          <a:bodyPr wrap="none">
            <a:spAutoFit/>
          </a:bodyPr>
          <a:lstStyle/>
          <a:p>
            <a:r>
              <a:rPr lang="ja-JP" altLang="en-US" sz="2400" dirty="0" smtClean="0"/>
              <a:t>・複屈折標準試料の作製</a:t>
            </a:r>
            <a:endParaRPr lang="en-US" altLang="ja-JP" sz="2400" dirty="0" smtClean="0"/>
          </a:p>
        </p:txBody>
      </p:sp>
      <p:cxnSp>
        <p:nvCxnSpPr>
          <p:cNvPr id="112" name="直線矢印コネクタ 111"/>
          <p:cNvCxnSpPr/>
          <p:nvPr/>
        </p:nvCxnSpPr>
        <p:spPr>
          <a:xfrm flipH="1" flipV="1">
            <a:off x="4958999" y="3745305"/>
            <a:ext cx="9268" cy="12438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p:nvPr/>
        </p:nvCxnSpPr>
        <p:spPr>
          <a:xfrm>
            <a:off x="4958999" y="4989192"/>
            <a:ext cx="20018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rot="16200000">
            <a:off x="4620659" y="4255045"/>
            <a:ext cx="200931" cy="242563"/>
          </a:xfrm>
          <a:prstGeom prst="rect">
            <a:avLst/>
          </a:prstGeom>
        </p:spPr>
        <p:txBody>
          <a:bodyPr wrap="none">
            <a:spAutoFit/>
          </a:bodyPr>
          <a:lstStyle/>
          <a:p>
            <a:pPr algn="ctr"/>
            <a:r>
              <a:rPr lang="en-US" altLang="ja-JP" dirty="0" smtClean="0"/>
              <a:t>n</a:t>
            </a:r>
          </a:p>
        </p:txBody>
      </p:sp>
      <p:sp>
        <p:nvSpPr>
          <p:cNvPr id="28" name="フリーフォーム 27"/>
          <p:cNvSpPr/>
          <p:nvPr/>
        </p:nvSpPr>
        <p:spPr>
          <a:xfrm>
            <a:off x="5174715" y="3796507"/>
            <a:ext cx="1668172" cy="898959"/>
          </a:xfrm>
          <a:custGeom>
            <a:avLst/>
            <a:gdLst>
              <a:gd name="connsiteX0" fmla="*/ 0 w 2540000"/>
              <a:gd name="connsiteY0" fmla="*/ 0 h 1368778"/>
              <a:gd name="connsiteX1" fmla="*/ 973667 w 2540000"/>
              <a:gd name="connsiteY1" fmla="*/ 959556 h 1368778"/>
              <a:gd name="connsiteX2" fmla="*/ 2540000 w 2540000"/>
              <a:gd name="connsiteY2" fmla="*/ 1368778 h 1368778"/>
            </a:gdLst>
            <a:ahLst/>
            <a:cxnLst>
              <a:cxn ang="0">
                <a:pos x="connsiteX0" y="connsiteY0"/>
              </a:cxn>
              <a:cxn ang="0">
                <a:pos x="connsiteX1" y="connsiteY1"/>
              </a:cxn>
              <a:cxn ang="0">
                <a:pos x="connsiteX2" y="connsiteY2"/>
              </a:cxn>
            </a:cxnLst>
            <a:rect l="l" t="t" r="r" b="b"/>
            <a:pathLst>
              <a:path w="2540000" h="1368778">
                <a:moveTo>
                  <a:pt x="0" y="0"/>
                </a:moveTo>
                <a:cubicBezTo>
                  <a:pt x="275167" y="365713"/>
                  <a:pt x="550334" y="731426"/>
                  <a:pt x="973667" y="959556"/>
                </a:cubicBezTo>
                <a:cubicBezTo>
                  <a:pt x="1397000" y="1187686"/>
                  <a:pt x="2540000" y="1368778"/>
                  <a:pt x="2540000" y="136877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19" name="正方形/長方形 118"/>
          <p:cNvSpPr/>
          <p:nvPr/>
        </p:nvSpPr>
        <p:spPr>
          <a:xfrm>
            <a:off x="5119164" y="5253345"/>
            <a:ext cx="1637298" cy="242563"/>
          </a:xfrm>
          <a:prstGeom prst="rect">
            <a:avLst/>
          </a:prstGeom>
        </p:spPr>
        <p:txBody>
          <a:bodyPr wrap="none">
            <a:spAutoFit/>
          </a:bodyPr>
          <a:lstStyle/>
          <a:p>
            <a:pPr algn="ctr"/>
            <a:r>
              <a:rPr lang="ja-JP" altLang="en-US" dirty="0" smtClean="0"/>
              <a:t>高精度屈折率分散計測</a:t>
            </a:r>
            <a:endParaRPr lang="en-US" altLang="ja-JP" dirty="0" smtClean="0"/>
          </a:p>
        </p:txBody>
      </p:sp>
      <p:cxnSp>
        <p:nvCxnSpPr>
          <p:cNvPr id="120" name="直線矢印コネクタ 119"/>
          <p:cNvCxnSpPr/>
          <p:nvPr/>
        </p:nvCxnSpPr>
        <p:spPr>
          <a:xfrm flipH="1" flipV="1">
            <a:off x="7430155" y="3775178"/>
            <a:ext cx="9268" cy="12438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直線矢印コネクタ 120"/>
          <p:cNvCxnSpPr/>
          <p:nvPr/>
        </p:nvCxnSpPr>
        <p:spPr>
          <a:xfrm>
            <a:off x="7430155" y="5019065"/>
            <a:ext cx="20018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3" name="正方形/長方形 122"/>
          <p:cNvSpPr/>
          <p:nvPr/>
        </p:nvSpPr>
        <p:spPr>
          <a:xfrm rot="16200000">
            <a:off x="6712029" y="4221534"/>
            <a:ext cx="1073393" cy="369332"/>
          </a:xfrm>
          <a:prstGeom prst="rect">
            <a:avLst/>
          </a:prstGeom>
        </p:spPr>
        <p:txBody>
          <a:bodyPr wrap="none">
            <a:spAutoFit/>
          </a:bodyPr>
          <a:lstStyle/>
          <a:p>
            <a:pPr algn="ctr"/>
            <a:r>
              <a:rPr lang="en-US" altLang="ja-JP" dirty="0" smtClean="0"/>
              <a:t>S1, S2, S3</a:t>
            </a:r>
          </a:p>
        </p:txBody>
      </p:sp>
      <p:sp>
        <p:nvSpPr>
          <p:cNvPr id="124" name="フリーフォーム 123"/>
          <p:cNvSpPr/>
          <p:nvPr/>
        </p:nvSpPr>
        <p:spPr>
          <a:xfrm>
            <a:off x="7603537" y="4073275"/>
            <a:ext cx="1668172" cy="369843"/>
          </a:xfrm>
          <a:custGeom>
            <a:avLst/>
            <a:gdLst>
              <a:gd name="connsiteX0" fmla="*/ 0 w 2540000"/>
              <a:gd name="connsiteY0" fmla="*/ 0 h 1368778"/>
              <a:gd name="connsiteX1" fmla="*/ 973667 w 2540000"/>
              <a:gd name="connsiteY1" fmla="*/ 959556 h 1368778"/>
              <a:gd name="connsiteX2" fmla="*/ 2540000 w 2540000"/>
              <a:gd name="connsiteY2" fmla="*/ 1368778 h 1368778"/>
              <a:gd name="connsiteX0" fmla="*/ 0 w 2540000"/>
              <a:gd name="connsiteY0" fmla="*/ 0 h 1368778"/>
              <a:gd name="connsiteX1" fmla="*/ 1317442 w 2540000"/>
              <a:gd name="connsiteY1" fmla="*/ 379435 h 1368778"/>
              <a:gd name="connsiteX2" fmla="*/ 2540000 w 2540000"/>
              <a:gd name="connsiteY2" fmla="*/ 1368778 h 1368778"/>
              <a:gd name="connsiteX0" fmla="*/ 0 w 2604457"/>
              <a:gd name="connsiteY0" fmla="*/ 237676 h 1004848"/>
              <a:gd name="connsiteX1" fmla="*/ 1381899 w 2604457"/>
              <a:gd name="connsiteY1" fmla="*/ 15505 h 1004848"/>
              <a:gd name="connsiteX2" fmla="*/ 2604457 w 2604457"/>
              <a:gd name="connsiteY2" fmla="*/ 1004848 h 1004848"/>
              <a:gd name="connsiteX0" fmla="*/ 0 w 2540000"/>
              <a:gd name="connsiteY0" fmla="*/ 225679 h 563133"/>
              <a:gd name="connsiteX1" fmla="*/ 1381899 w 2540000"/>
              <a:gd name="connsiteY1" fmla="*/ 3508 h 563133"/>
              <a:gd name="connsiteX2" fmla="*/ 2540000 w 2540000"/>
              <a:gd name="connsiteY2" fmla="*/ 563132 h 563133"/>
            </a:gdLst>
            <a:ahLst/>
            <a:cxnLst>
              <a:cxn ang="0">
                <a:pos x="connsiteX0" y="connsiteY0"/>
              </a:cxn>
              <a:cxn ang="0">
                <a:pos x="connsiteX1" y="connsiteY1"/>
              </a:cxn>
              <a:cxn ang="0">
                <a:pos x="connsiteX2" y="connsiteY2"/>
              </a:cxn>
            </a:cxnLst>
            <a:rect l="l" t="t" r="r" b="b"/>
            <a:pathLst>
              <a:path w="2540000" h="563133">
                <a:moveTo>
                  <a:pt x="0" y="225679"/>
                </a:moveTo>
                <a:cubicBezTo>
                  <a:pt x="275167" y="591392"/>
                  <a:pt x="958566" y="-52734"/>
                  <a:pt x="1381899" y="3508"/>
                </a:cubicBezTo>
                <a:cubicBezTo>
                  <a:pt x="1805232" y="59750"/>
                  <a:pt x="2540000" y="563132"/>
                  <a:pt x="2540000" y="563132"/>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25" name="正方形/長方形 124"/>
          <p:cNvSpPr/>
          <p:nvPr/>
        </p:nvSpPr>
        <p:spPr>
          <a:xfrm>
            <a:off x="7502976" y="5350893"/>
            <a:ext cx="1800493" cy="369332"/>
          </a:xfrm>
          <a:prstGeom prst="rect">
            <a:avLst/>
          </a:prstGeom>
        </p:spPr>
        <p:txBody>
          <a:bodyPr wrap="none">
            <a:spAutoFit/>
          </a:bodyPr>
          <a:lstStyle/>
          <a:p>
            <a:pPr algn="ctr"/>
            <a:r>
              <a:rPr lang="ja-JP" altLang="en-US" dirty="0" smtClean="0"/>
              <a:t>高精度偏光計測</a:t>
            </a:r>
            <a:endParaRPr lang="en-US" altLang="ja-JP" dirty="0" smtClean="0"/>
          </a:p>
        </p:txBody>
      </p:sp>
      <p:grpSp>
        <p:nvGrpSpPr>
          <p:cNvPr id="18" name="図形グループ 17"/>
          <p:cNvGrpSpPr/>
          <p:nvPr/>
        </p:nvGrpSpPr>
        <p:grpSpPr>
          <a:xfrm>
            <a:off x="3083130" y="1819041"/>
            <a:ext cx="1375459" cy="1546322"/>
            <a:chOff x="3083130" y="1819041"/>
            <a:chExt cx="1375459" cy="1546322"/>
          </a:xfrm>
        </p:grpSpPr>
        <p:sp>
          <p:nvSpPr>
            <p:cNvPr id="59" name="正方形/長方形 58"/>
            <p:cNvSpPr/>
            <p:nvPr/>
          </p:nvSpPr>
          <p:spPr>
            <a:xfrm>
              <a:off x="3707323" y="1819041"/>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正方形/長方形 59"/>
            <p:cNvSpPr/>
            <p:nvPr/>
          </p:nvSpPr>
          <p:spPr>
            <a:xfrm>
              <a:off x="3083130" y="2719032"/>
              <a:ext cx="1375459" cy="646331"/>
            </a:xfrm>
            <a:prstGeom prst="rect">
              <a:avLst/>
            </a:prstGeom>
          </p:spPr>
          <p:txBody>
            <a:bodyPr wrap="none">
              <a:spAutoFit/>
            </a:bodyPr>
            <a:lstStyle/>
            <a:p>
              <a:pPr algn="ctr"/>
              <a:r>
                <a:rPr lang="ja-JP" altLang="en-US" dirty="0" smtClean="0"/>
                <a:t>検光子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grpSp>
      <p:grpSp>
        <p:nvGrpSpPr>
          <p:cNvPr id="17" name="図形グループ 16"/>
          <p:cNvGrpSpPr/>
          <p:nvPr/>
        </p:nvGrpSpPr>
        <p:grpSpPr>
          <a:xfrm>
            <a:off x="127793" y="1130721"/>
            <a:ext cx="5035507" cy="3225432"/>
            <a:chOff x="83657" y="1132069"/>
            <a:chExt cx="5035507" cy="3225432"/>
          </a:xfrm>
        </p:grpSpPr>
        <p:sp>
          <p:nvSpPr>
            <p:cNvPr id="48" name="正方形/長方形 47"/>
            <p:cNvSpPr/>
            <p:nvPr/>
          </p:nvSpPr>
          <p:spPr>
            <a:xfrm>
              <a:off x="2774922" y="1805987"/>
              <a:ext cx="2344242" cy="860778"/>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2774922" y="1781223"/>
              <a:ext cx="2274330" cy="923330"/>
            </a:xfrm>
            <a:prstGeom prst="rect">
              <a:avLst/>
            </a:prstGeom>
          </p:spPr>
          <p:txBody>
            <a:bodyPr wrap="none">
              <a:spAutoFit/>
            </a:bodyPr>
            <a:lstStyle/>
            <a:p>
              <a:pPr algn="ctr"/>
              <a:r>
                <a:rPr lang="ja-JP" altLang="en-US" dirty="0" smtClean="0"/>
                <a:t>デュアル光コム分光</a:t>
              </a:r>
              <a:endParaRPr lang="en-US" altLang="ja-JP" dirty="0" smtClean="0"/>
            </a:p>
            <a:p>
              <a:pPr algn="ctr"/>
              <a:r>
                <a:rPr lang="ja-JP" altLang="en-US" dirty="0" smtClean="0"/>
                <a:t>（偏光計測</a:t>
              </a:r>
              <a:r>
                <a:rPr lang="en-US" altLang="ja-JP" dirty="0" smtClean="0"/>
                <a:t>@</a:t>
              </a:r>
              <a:r>
                <a:rPr lang="ja-JP" altLang="en-US" dirty="0" smtClean="0"/>
                <a:t>方位</a:t>
              </a:r>
              <a:r>
                <a:rPr lang="en-US" altLang="ja-JP" dirty="0" smtClean="0"/>
                <a:t>-45°</a:t>
              </a:r>
            </a:p>
            <a:p>
              <a:pPr algn="ctr"/>
              <a:r>
                <a:rPr lang="en-US" altLang="ja-JP" dirty="0" smtClean="0"/>
                <a:t>&amp;</a:t>
              </a:r>
              <a:r>
                <a:rPr lang="ja-JP" altLang="en-US" dirty="0" smtClean="0"/>
                <a:t>分光計測）</a:t>
              </a:r>
              <a:endParaRPr lang="en-US" altLang="ja-JP" dirty="0" smtClean="0"/>
            </a:p>
          </p:txBody>
        </p:sp>
        <p:grpSp>
          <p:nvGrpSpPr>
            <p:cNvPr id="12" name="図形グループ 11"/>
            <p:cNvGrpSpPr/>
            <p:nvPr/>
          </p:nvGrpSpPr>
          <p:grpSpPr>
            <a:xfrm>
              <a:off x="83657" y="1132069"/>
              <a:ext cx="4342054" cy="3225432"/>
              <a:chOff x="83657" y="1132069"/>
              <a:chExt cx="4342054" cy="3225432"/>
            </a:xfrm>
          </p:grpSpPr>
          <p:sp>
            <p:nvSpPr>
              <p:cNvPr id="126" name="正方形/長方形 125"/>
              <p:cNvSpPr/>
              <p:nvPr/>
            </p:nvSpPr>
            <p:spPr>
              <a:xfrm>
                <a:off x="83657" y="3526504"/>
                <a:ext cx="4342054" cy="830997"/>
              </a:xfrm>
              <a:prstGeom prst="rect">
                <a:avLst/>
              </a:prstGeom>
            </p:spPr>
            <p:txBody>
              <a:bodyPr wrap="none">
                <a:spAutoFit/>
              </a:bodyPr>
              <a:lstStyle/>
              <a:p>
                <a:pPr algn="ctr"/>
                <a:r>
                  <a:rPr lang="ja-JP" altLang="en-US" sz="2400" dirty="0" smtClean="0">
                    <a:solidFill>
                      <a:srgbClr val="8000FF"/>
                    </a:solidFill>
                  </a:rPr>
                  <a:t>波長板の次数をあげることで</a:t>
                </a:r>
                <a:endParaRPr lang="en-US" altLang="ja-JP" sz="2400" dirty="0" smtClean="0">
                  <a:solidFill>
                    <a:srgbClr val="8000FF"/>
                  </a:solidFill>
                </a:endParaRPr>
              </a:p>
              <a:p>
                <a:pPr algn="ctr"/>
                <a:r>
                  <a:rPr lang="ja-JP" altLang="en-US" sz="2400" dirty="0" smtClean="0">
                    <a:solidFill>
                      <a:srgbClr val="8000FF"/>
                    </a:solidFill>
                  </a:rPr>
                  <a:t>チャネルドスペクトルを高密度化</a:t>
                </a:r>
                <a:endParaRPr lang="en-US" altLang="ja-JP" sz="2400" dirty="0" smtClean="0">
                  <a:solidFill>
                    <a:srgbClr val="8000FF"/>
                  </a:solidFill>
                </a:endParaRPr>
              </a:p>
            </p:txBody>
          </p:sp>
          <p:grpSp>
            <p:nvGrpSpPr>
              <p:cNvPr id="8" name="図形グループ 7"/>
              <p:cNvGrpSpPr/>
              <p:nvPr/>
            </p:nvGrpSpPr>
            <p:grpSpPr>
              <a:xfrm>
                <a:off x="1586268" y="1780693"/>
                <a:ext cx="1056097" cy="895308"/>
                <a:chOff x="1586268" y="1780693"/>
                <a:chExt cx="1056097" cy="895308"/>
              </a:xfrm>
            </p:grpSpPr>
            <p:sp>
              <p:nvSpPr>
                <p:cNvPr id="53" name="正方形/長方形 52"/>
                <p:cNvSpPr/>
                <p:nvPr/>
              </p:nvSpPr>
              <p:spPr>
                <a:xfrm>
                  <a:off x="1586268" y="1794499"/>
                  <a:ext cx="141111" cy="860778"/>
                </a:xfrm>
                <a:prstGeom prst="rect">
                  <a:avLst/>
                </a:prstGeom>
                <a:solidFill>
                  <a:srgbClr val="8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4" name="正方形/長方形 53"/>
                <p:cNvSpPr/>
                <p:nvPr/>
              </p:nvSpPr>
              <p:spPr>
                <a:xfrm>
                  <a:off x="2501254" y="1794499"/>
                  <a:ext cx="141111" cy="860778"/>
                </a:xfrm>
                <a:prstGeom prst="rect">
                  <a:avLst/>
                </a:prstGeom>
                <a:solidFill>
                  <a:srgbClr val="8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7" name="正方形/長方形 6"/>
                <p:cNvSpPr/>
                <p:nvPr/>
              </p:nvSpPr>
              <p:spPr>
                <a:xfrm>
                  <a:off x="1741183" y="1780693"/>
                  <a:ext cx="773875" cy="895308"/>
                </a:xfrm>
                <a:prstGeom prst="rect">
                  <a:avLst/>
                </a:prstGeom>
                <a:solidFill>
                  <a:srgbClr val="8000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1504624" y="1132069"/>
                <a:ext cx="2368557" cy="646331"/>
              </a:xfrm>
              <a:prstGeom prst="rect">
                <a:avLst/>
              </a:prstGeom>
              <a:noFill/>
            </p:spPr>
            <p:txBody>
              <a:bodyPr wrap="none" rtlCol="0">
                <a:spAutoFit/>
              </a:bodyPr>
              <a:lstStyle/>
              <a:p>
                <a:pPr algn="ctr"/>
                <a:r>
                  <a:rPr kumimoji="1" lang="ja-JP" altLang="en-US" dirty="0" smtClean="0">
                    <a:solidFill>
                      <a:srgbClr val="8000FF"/>
                    </a:solidFill>
                  </a:rPr>
                  <a:t>ファブリ・ペロー共振器</a:t>
                </a:r>
                <a:endParaRPr kumimoji="1" lang="en-US" altLang="ja-JP" dirty="0" smtClean="0">
                  <a:solidFill>
                    <a:srgbClr val="8000FF"/>
                  </a:solidFill>
                </a:endParaRPr>
              </a:p>
              <a:p>
                <a:pPr algn="ctr"/>
                <a:r>
                  <a:rPr lang="ja-JP" altLang="en-US" dirty="0" smtClean="0">
                    <a:solidFill>
                      <a:srgbClr val="8000FF"/>
                    </a:solidFill>
                  </a:rPr>
                  <a:t>エンハンスド共振器</a:t>
                </a:r>
                <a:endParaRPr kumimoji="1" lang="ja-JP" altLang="en-US" dirty="0">
                  <a:solidFill>
                    <a:srgbClr val="8000FF"/>
                  </a:solidFill>
                </a:endParaRPr>
              </a:p>
            </p:txBody>
          </p:sp>
        </p:grpSp>
      </p:grpSp>
      <p:sp>
        <p:nvSpPr>
          <p:cNvPr id="63" name="正方形/長方形 62"/>
          <p:cNvSpPr/>
          <p:nvPr/>
        </p:nvSpPr>
        <p:spPr>
          <a:xfrm>
            <a:off x="953652" y="1804639"/>
            <a:ext cx="141111" cy="860778"/>
          </a:xfrm>
          <a:prstGeom prst="rect">
            <a:avLst/>
          </a:prstGeom>
          <a:solidFill>
            <a:srgbClr val="00AC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4" name="正方形/長方形 63"/>
          <p:cNvSpPr/>
          <p:nvPr/>
        </p:nvSpPr>
        <p:spPr>
          <a:xfrm>
            <a:off x="506387" y="1423719"/>
            <a:ext cx="1049386" cy="369332"/>
          </a:xfrm>
          <a:prstGeom prst="rect">
            <a:avLst/>
          </a:prstGeom>
        </p:spPr>
        <p:txBody>
          <a:bodyPr wrap="none">
            <a:spAutoFit/>
          </a:bodyPr>
          <a:lstStyle/>
          <a:p>
            <a:pPr algn="ctr"/>
            <a:r>
              <a:rPr lang="ja-JP" altLang="en-US" dirty="0" smtClean="0">
                <a:solidFill>
                  <a:srgbClr val="008000"/>
                </a:solidFill>
              </a:rPr>
              <a:t>サンプル</a:t>
            </a:r>
            <a:endParaRPr lang="en-US" altLang="ja-JP" dirty="0" smtClean="0">
              <a:solidFill>
                <a:srgbClr val="008000"/>
              </a:solidFill>
            </a:endParaRPr>
          </a:p>
        </p:txBody>
      </p:sp>
      <p:sp>
        <p:nvSpPr>
          <p:cNvPr id="61" name="正方形/長方形 60"/>
          <p:cNvSpPr/>
          <p:nvPr/>
        </p:nvSpPr>
        <p:spPr>
          <a:xfrm>
            <a:off x="5852869" y="4981561"/>
            <a:ext cx="312906" cy="369332"/>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
        <p:nvSpPr>
          <p:cNvPr id="66" name="正方形/長方形 65"/>
          <p:cNvSpPr/>
          <p:nvPr/>
        </p:nvSpPr>
        <p:spPr>
          <a:xfrm>
            <a:off x="8195736" y="5040327"/>
            <a:ext cx="312906" cy="369332"/>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Tree>
    <p:extLst>
      <p:ext uri="{BB962C8B-B14F-4D97-AF65-F5344CB8AC3E}">
        <p14:creationId xmlns:p14="http://schemas.microsoft.com/office/powerpoint/2010/main" val="48039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39"/>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分光コム・エリプソメトリー</a:t>
            </a:r>
            <a:endParaRPr lang="en-US" sz="4800" u="none" dirty="0">
              <a:latin typeface="ヒラギノ丸ゴ ProN W4"/>
              <a:ea typeface="ヒラギノ丸ゴ ProN W4"/>
              <a:cs typeface="ヒラギノ丸ゴ ProN W4"/>
            </a:endParaRPr>
          </a:p>
        </p:txBody>
      </p:sp>
      <p:grpSp>
        <p:nvGrpSpPr>
          <p:cNvPr id="9" name="図形グループ 8"/>
          <p:cNvGrpSpPr/>
          <p:nvPr/>
        </p:nvGrpSpPr>
        <p:grpSpPr>
          <a:xfrm rot="1800000">
            <a:off x="2231116" y="1669573"/>
            <a:ext cx="2552018" cy="1473408"/>
            <a:chOff x="275802" y="1063879"/>
            <a:chExt cx="2552018" cy="1473408"/>
          </a:xfrm>
        </p:grpSpPr>
        <p:cxnSp>
          <p:nvCxnSpPr>
            <p:cNvPr id="13" name="直線矢印コネクタ 12"/>
            <p:cNvCxnSpPr/>
            <p:nvPr/>
          </p:nvCxnSpPr>
          <p:spPr>
            <a:xfrm rot="19800000">
              <a:off x="275802" y="1063879"/>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正方形/長方形 46"/>
            <p:cNvSpPr/>
            <p:nvPr/>
          </p:nvSpPr>
          <p:spPr>
            <a:xfrm>
              <a:off x="801318" y="1352147"/>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sp>
        <p:nvSpPr>
          <p:cNvPr id="51" name="正方形/長方形 50"/>
          <p:cNvSpPr/>
          <p:nvPr/>
        </p:nvSpPr>
        <p:spPr>
          <a:xfrm>
            <a:off x="2003233" y="2461059"/>
            <a:ext cx="1304789" cy="646331"/>
          </a:xfrm>
          <a:prstGeom prst="rect">
            <a:avLst/>
          </a:prstGeom>
        </p:spPr>
        <p:txBody>
          <a:bodyPr wrap="none">
            <a:spAutoFit/>
          </a:bodyPr>
          <a:lstStyle/>
          <a:p>
            <a:pPr algn="ctr"/>
            <a:r>
              <a:rPr lang="ja-JP" altLang="en-US" dirty="0" smtClean="0"/>
              <a:t>偏光子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cxnSp>
        <p:nvCxnSpPr>
          <p:cNvPr id="56" name="直線矢印コネクタ 55"/>
          <p:cNvCxnSpPr/>
          <p:nvPr/>
        </p:nvCxnSpPr>
        <p:spPr>
          <a:xfrm flipV="1">
            <a:off x="4746910" y="1678040"/>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3413715" y="3148010"/>
            <a:ext cx="2666389" cy="12240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413715" y="3270417"/>
            <a:ext cx="2666389" cy="3336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134775" y="3234722"/>
            <a:ext cx="1049386" cy="369332"/>
          </a:xfrm>
          <a:prstGeom prst="rect">
            <a:avLst/>
          </a:prstGeom>
        </p:spPr>
        <p:txBody>
          <a:bodyPr wrap="none">
            <a:spAutoFit/>
          </a:bodyPr>
          <a:lstStyle/>
          <a:p>
            <a:pPr algn="ctr"/>
            <a:r>
              <a:rPr lang="ja-JP" altLang="en-US" dirty="0" smtClean="0"/>
              <a:t>サンプル</a:t>
            </a:r>
            <a:endParaRPr lang="en-US" altLang="ja-JP" dirty="0" smtClean="0"/>
          </a:p>
        </p:txBody>
      </p:sp>
      <p:sp>
        <p:nvSpPr>
          <p:cNvPr id="19" name="テキスト ボックス 18"/>
          <p:cNvSpPr txBox="1"/>
          <p:nvPr/>
        </p:nvSpPr>
        <p:spPr>
          <a:xfrm>
            <a:off x="1678978" y="4047067"/>
            <a:ext cx="5503046" cy="2308324"/>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振幅と位相の同時計測</a:t>
            </a:r>
            <a:endParaRPr kumimoji="1" lang="en-US" altLang="ja-JP" sz="2400" dirty="0" smtClean="0">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複素屈折率の直接算出</a:t>
            </a:r>
            <a:endParaRPr lang="en-US" altLang="ja-JP" sz="2400" dirty="0">
              <a:solidFill>
                <a:srgbClr val="8000FF"/>
              </a:solidFill>
              <a:latin typeface="ヒラギノ丸ゴ ProN W4"/>
              <a:ea typeface="ヒラギノ丸ゴ ProN W4"/>
              <a:cs typeface="ヒラギノ丸ゴ ProN W4"/>
            </a:endParaRPr>
          </a:p>
          <a:p>
            <a:r>
              <a:rPr lang="en-US" altLang="ja-JP" sz="2400" dirty="0">
                <a:solidFill>
                  <a:srgbClr val="8000FF"/>
                </a:solidFill>
                <a:latin typeface="ヒラギノ丸ゴ ProN W4"/>
                <a:ea typeface="ヒラギノ丸ゴ ProN W4"/>
                <a:cs typeface="ヒラギノ丸ゴ ProN W4"/>
              </a:rPr>
              <a:t>	</a:t>
            </a:r>
            <a:r>
              <a:rPr lang="en-US" altLang="ja-JP" sz="2400" dirty="0" smtClean="0">
                <a:solidFill>
                  <a:srgbClr val="8000FF"/>
                </a:solidFill>
                <a:latin typeface="ヒラギノ丸ゴ ProN W4"/>
                <a:ea typeface="ヒラギノ丸ゴ ProN W4"/>
                <a:cs typeface="ヒラギノ丸ゴ ProN W4"/>
              </a:rPr>
              <a:t>☞</a:t>
            </a:r>
            <a:r>
              <a:rPr lang="ja-JP" altLang="en-US" sz="2400" dirty="0" smtClean="0">
                <a:solidFill>
                  <a:srgbClr val="8000FF"/>
                </a:solidFill>
                <a:latin typeface="ヒラギノ丸ゴ ProN W4"/>
                <a:ea typeface="ヒラギノ丸ゴ ProN W4"/>
                <a:cs typeface="ヒラギノ丸ゴ ProN W4"/>
              </a:rPr>
              <a:t>偏光子の回転不要</a:t>
            </a:r>
            <a:endParaRPr lang="en-US" altLang="ja-JP" sz="2400" dirty="0" smtClean="0">
              <a:solidFill>
                <a:srgbClr val="8000FF"/>
              </a:solidFill>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実時間測定</a:t>
            </a:r>
            <a:endParaRPr lang="en-US" altLang="ja-JP" sz="2400" dirty="0" smtClean="0">
              <a:solidFill>
                <a:srgbClr val="8000FF"/>
              </a:solidFill>
              <a:latin typeface="ヒラギノ丸ゴ ProN W4"/>
              <a:ea typeface="ヒラギノ丸ゴ ProN W4"/>
              <a:cs typeface="ヒラギノ丸ゴ ProN W4"/>
            </a:endParaRPr>
          </a:p>
          <a:p>
            <a:r>
              <a:rPr lang="ja-JP" altLang="en-US" sz="2400" dirty="0" smtClean="0">
                <a:latin typeface="ヒラギノ丸ゴ ProN W4"/>
                <a:ea typeface="ヒラギノ丸ゴ ProN W4"/>
                <a:cs typeface="ヒラギノ丸ゴ ProN W4"/>
              </a:rPr>
              <a:t>高分解能測定</a:t>
            </a:r>
            <a:endParaRPr lang="en-US" altLang="ja-JP" sz="2400" dirty="0" smtClean="0">
              <a:latin typeface="ヒラギノ丸ゴ ProN W4"/>
              <a:ea typeface="ヒラギノ丸ゴ ProN W4"/>
              <a:cs typeface="ヒラギノ丸ゴ ProN W4"/>
            </a:endParaRPr>
          </a:p>
          <a:p>
            <a:r>
              <a:rPr kumimoji="1" lang="en-US" altLang="ja-JP" sz="2400" dirty="0">
                <a:latin typeface="ヒラギノ丸ゴ ProN W4"/>
                <a:ea typeface="ヒラギノ丸ゴ ProN W4"/>
                <a:cs typeface="ヒラギノ丸ゴ ProN W4"/>
              </a:rPr>
              <a:t>	</a:t>
            </a:r>
            <a:r>
              <a:rPr kumimoji="1" lang="en-US" altLang="ja-JP" sz="2400" dirty="0" smtClean="0">
                <a:solidFill>
                  <a:srgbClr val="8000FF"/>
                </a:solidFill>
                <a:latin typeface="ヒラギノ丸ゴ ProN W4"/>
                <a:ea typeface="ヒラギノ丸ゴ ProN W4"/>
                <a:cs typeface="ヒラギノ丸ゴ ProN W4"/>
              </a:rPr>
              <a:t>☞</a:t>
            </a:r>
            <a:r>
              <a:rPr kumimoji="1" lang="ja-JP" altLang="en-US" sz="2400" dirty="0" smtClean="0">
                <a:solidFill>
                  <a:srgbClr val="8000FF"/>
                </a:solidFill>
                <a:latin typeface="ヒラギノ丸ゴ ProN W4"/>
                <a:ea typeface="ヒラギノ丸ゴ ProN W4"/>
                <a:cs typeface="ヒラギノ丸ゴ ProN W4"/>
              </a:rPr>
              <a:t>モデルフィッティング精度の向上</a:t>
            </a:r>
            <a:endParaRPr kumimoji="1" lang="ja-JP" altLang="en-US" sz="2400" dirty="0">
              <a:solidFill>
                <a:srgbClr val="8000FF"/>
              </a:solidFill>
              <a:latin typeface="ヒラギノ丸ゴ ProN W4"/>
              <a:ea typeface="ヒラギノ丸ゴ ProN W4"/>
              <a:cs typeface="ヒラギノ丸ゴ ProN W4"/>
            </a:endParaRPr>
          </a:p>
        </p:txBody>
      </p:sp>
      <p:grpSp>
        <p:nvGrpSpPr>
          <p:cNvPr id="3" name="図形グループ 2"/>
          <p:cNvGrpSpPr/>
          <p:nvPr/>
        </p:nvGrpSpPr>
        <p:grpSpPr>
          <a:xfrm>
            <a:off x="5196011" y="1528549"/>
            <a:ext cx="1338828" cy="1207727"/>
            <a:chOff x="5196011" y="1528549"/>
            <a:chExt cx="1338828" cy="1207727"/>
          </a:xfrm>
        </p:grpSpPr>
        <p:sp>
          <p:nvSpPr>
            <p:cNvPr id="20" name="正方形/長方形 19"/>
            <p:cNvSpPr/>
            <p:nvPr/>
          </p:nvSpPr>
          <p:spPr>
            <a:xfrm rot="19800000" flipH="1">
              <a:off x="6009549" y="1875498"/>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5196011" y="1528549"/>
              <a:ext cx="1338828" cy="369332"/>
            </a:xfrm>
            <a:prstGeom prst="rect">
              <a:avLst/>
            </a:prstGeom>
          </p:spPr>
          <p:txBody>
            <a:bodyPr wrap="none">
              <a:spAutoFit/>
            </a:bodyPr>
            <a:lstStyle/>
            <a:p>
              <a:pPr algn="ctr"/>
              <a:r>
                <a:rPr lang="ja-JP" altLang="en-US" dirty="0" smtClean="0"/>
                <a:t>回転検光子</a:t>
              </a:r>
              <a:endParaRPr lang="en-US" altLang="ja-JP" dirty="0" smtClean="0"/>
            </a:p>
          </p:txBody>
        </p:sp>
      </p:grpSp>
      <p:grpSp>
        <p:nvGrpSpPr>
          <p:cNvPr id="15" name="図形グループ 14"/>
          <p:cNvGrpSpPr/>
          <p:nvPr/>
        </p:nvGrpSpPr>
        <p:grpSpPr>
          <a:xfrm>
            <a:off x="4954686" y="1930792"/>
            <a:ext cx="2344242" cy="923330"/>
            <a:chOff x="3529712" y="1575862"/>
            <a:chExt cx="2344242" cy="923330"/>
          </a:xfrm>
        </p:grpSpPr>
        <p:sp>
          <p:nvSpPr>
            <p:cNvPr id="48" name="正方形/長方形 47"/>
            <p:cNvSpPr/>
            <p:nvPr/>
          </p:nvSpPr>
          <p:spPr>
            <a:xfrm>
              <a:off x="3529712" y="1575862"/>
              <a:ext cx="2344242" cy="860778"/>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3556107" y="1575862"/>
              <a:ext cx="2274330" cy="923330"/>
            </a:xfrm>
            <a:prstGeom prst="rect">
              <a:avLst/>
            </a:prstGeom>
          </p:spPr>
          <p:txBody>
            <a:bodyPr wrap="none">
              <a:spAutoFit/>
            </a:bodyPr>
            <a:lstStyle/>
            <a:p>
              <a:pPr algn="ctr"/>
              <a:r>
                <a:rPr lang="ja-JP" altLang="en-US" dirty="0" smtClean="0"/>
                <a:t>デュアル光コム分光</a:t>
              </a:r>
              <a:endParaRPr lang="en-US" altLang="ja-JP" dirty="0" smtClean="0"/>
            </a:p>
            <a:p>
              <a:pPr algn="ctr"/>
              <a:r>
                <a:rPr lang="ja-JP" altLang="en-US" dirty="0" smtClean="0"/>
                <a:t>（偏光計測</a:t>
              </a:r>
              <a:r>
                <a:rPr lang="en-US" altLang="ja-JP" dirty="0" smtClean="0"/>
                <a:t>@</a:t>
              </a:r>
              <a:r>
                <a:rPr lang="ja-JP" altLang="en-US" dirty="0" smtClean="0"/>
                <a:t>方位</a:t>
              </a:r>
              <a:r>
                <a:rPr lang="en-US" altLang="ja-JP" dirty="0" smtClean="0"/>
                <a:t>-45°</a:t>
              </a:r>
            </a:p>
            <a:p>
              <a:pPr algn="ctr"/>
              <a:r>
                <a:rPr lang="en-US" altLang="ja-JP" dirty="0" smtClean="0"/>
                <a:t>&amp;</a:t>
              </a:r>
              <a:r>
                <a:rPr lang="ja-JP" altLang="en-US" dirty="0" smtClean="0"/>
                <a:t>分光計測）</a:t>
              </a:r>
              <a:endParaRPr lang="en-US" altLang="ja-JP" dirty="0" smtClean="0"/>
            </a:p>
          </p:txBody>
        </p:sp>
      </p:grpSp>
    </p:spTree>
    <p:extLst>
      <p:ext uri="{BB962C8B-B14F-4D97-AF65-F5344CB8AC3E}">
        <p14:creationId xmlns:p14="http://schemas.microsoft.com/office/powerpoint/2010/main" val="140528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001949" y="2768744"/>
            <a:ext cx="6237245" cy="584776"/>
          </a:xfrm>
          <a:prstGeom prst="rect">
            <a:avLst/>
          </a:prstGeom>
          <a:noFill/>
          <a:ln w="38100" cmpd="sng">
            <a:solidFill>
              <a:srgbClr val="FFFFFF"/>
            </a:solidFill>
          </a:ln>
        </p:spPr>
        <p:txBody>
          <a:bodyPr wrap="square" rtlCol="0">
            <a:spAutoFit/>
          </a:bodyPr>
          <a:lstStyle/>
          <a:p>
            <a:r>
              <a:rPr kumimoji="1" lang="ja-JP" altLang="en-US" sz="3200" dirty="0" smtClean="0">
                <a:solidFill>
                  <a:srgbClr val="FF0000"/>
                </a:solidFill>
                <a:latin typeface="ヒラギノ丸ゴ ProN W4"/>
                <a:ea typeface="ヒラギノ丸ゴ ProN W4"/>
                <a:cs typeface="ヒラギノ丸ゴ ProN W4"/>
              </a:rPr>
              <a:t>デュアル光コム分光イメージング</a:t>
            </a:r>
            <a:endParaRPr kumimoji="1" lang="en-US" altLang="ja-JP" sz="3200" dirty="0" smtClean="0">
              <a:solidFill>
                <a:srgbClr val="FF0000"/>
              </a:solidFill>
              <a:latin typeface="ヒラギノ丸ゴ ProN W4"/>
              <a:ea typeface="ヒラギノ丸ゴ ProN W4"/>
              <a:cs typeface="ヒラギノ丸ゴ ProN W4"/>
            </a:endParaRPr>
          </a:p>
        </p:txBody>
      </p:sp>
      <p:grpSp>
        <p:nvGrpSpPr>
          <p:cNvPr id="71" name="図形グループ 70"/>
          <p:cNvGrpSpPr/>
          <p:nvPr/>
        </p:nvGrpSpPr>
        <p:grpSpPr>
          <a:xfrm>
            <a:off x="6613155" y="1379531"/>
            <a:ext cx="2649620" cy="1079264"/>
            <a:chOff x="529155" y="1768412"/>
            <a:chExt cx="2649620" cy="1079264"/>
          </a:xfrm>
        </p:grpSpPr>
        <p:cxnSp>
          <p:nvCxnSpPr>
            <p:cNvPr id="72" name="直線コネクタ 71"/>
            <p:cNvCxnSpPr/>
            <p:nvPr/>
          </p:nvCxnSpPr>
          <p:spPr>
            <a:xfrm>
              <a:off x="860358"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9156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52915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522764"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2847573"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251637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317877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2185169"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1853967" y="1768412"/>
              <a:ext cx="0" cy="1079264"/>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1754794" y="5260379"/>
            <a:ext cx="2649620" cy="1079264"/>
            <a:chOff x="529155" y="1768412"/>
            <a:chExt cx="2649620" cy="1079264"/>
          </a:xfrm>
        </p:grpSpPr>
        <p:cxnSp>
          <p:nvCxnSpPr>
            <p:cNvPr id="85" name="直線コネクタ 84"/>
            <p:cNvCxnSpPr/>
            <p:nvPr/>
          </p:nvCxnSpPr>
          <p:spPr>
            <a:xfrm>
              <a:off x="860358"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119156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52915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1522764"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H="1">
              <a:off x="2847573"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flipH="1">
              <a:off x="251637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a:off x="317877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p:nvPr/>
          </p:nvCxnSpPr>
          <p:spPr>
            <a:xfrm flipH="1">
              <a:off x="2185169"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1853967" y="1768412"/>
              <a:ext cx="0" cy="107926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3412140" y="210795"/>
            <a:ext cx="2954655" cy="923330"/>
          </a:xfrm>
          <a:prstGeom prst="rect">
            <a:avLst/>
          </a:prstGeom>
          <a:noFill/>
        </p:spPr>
        <p:txBody>
          <a:bodyPr wrap="none" rtlCol="0">
            <a:spAutoFit/>
          </a:bodyPr>
          <a:lstStyle/>
          <a:p>
            <a:r>
              <a:rPr kumimoji="1" lang="ja-JP" altLang="en-US" sz="5400" dirty="0" smtClean="0">
                <a:latin typeface="ヒラギノ丸ゴ ProN W4"/>
                <a:ea typeface="ヒラギノ丸ゴ ProN W4"/>
                <a:cs typeface="ヒラギノ丸ゴ ProN W4"/>
              </a:rPr>
              <a:t>画像コム</a:t>
            </a:r>
            <a:endParaRPr kumimoji="1" lang="ja-JP" altLang="en-US" sz="5400" dirty="0">
              <a:latin typeface="ヒラギノ丸ゴ ProN W4"/>
              <a:ea typeface="ヒラギノ丸ゴ ProN W4"/>
              <a:cs typeface="ヒラギノ丸ゴ ProN W4"/>
            </a:endParaRPr>
          </a:p>
        </p:txBody>
      </p:sp>
      <p:sp>
        <p:nvSpPr>
          <p:cNvPr id="3" name="テキスト ボックス 2"/>
          <p:cNvSpPr txBox="1"/>
          <p:nvPr/>
        </p:nvSpPr>
        <p:spPr>
          <a:xfrm>
            <a:off x="5116704" y="4612316"/>
            <a:ext cx="2339102"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ﾊﾞｲｵｲﾒｰｼﾞﾝｸﾞ</a:t>
            </a:r>
            <a:endParaRPr kumimoji="1" lang="ja-JP" altLang="en-US" sz="2800" dirty="0">
              <a:solidFill>
                <a:srgbClr val="FFFF00"/>
              </a:solidFill>
              <a:latin typeface="ヒラギノ丸ゴ ProN W4"/>
              <a:ea typeface="ヒラギノ丸ゴ ProN W4"/>
              <a:cs typeface="ヒラギノ丸ゴ ProN W4"/>
            </a:endParaRPr>
          </a:p>
        </p:txBody>
      </p:sp>
      <p:sp>
        <p:nvSpPr>
          <p:cNvPr id="5" name="テキスト ボックス 4"/>
          <p:cNvSpPr txBox="1"/>
          <p:nvPr/>
        </p:nvSpPr>
        <p:spPr>
          <a:xfrm>
            <a:off x="7612775" y="4611664"/>
            <a:ext cx="198002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光情報記録　</a:t>
            </a:r>
            <a:endParaRPr kumimoji="1" lang="ja-JP" altLang="en-US" sz="2800" dirty="0">
              <a:solidFill>
                <a:srgbClr val="FFFF00"/>
              </a:solidFill>
              <a:latin typeface="ヒラギノ丸ゴ ProN W4"/>
              <a:ea typeface="ヒラギノ丸ゴ ProN W4"/>
              <a:cs typeface="ヒラギノ丸ゴ ProN W4"/>
            </a:endParaRPr>
          </a:p>
        </p:txBody>
      </p:sp>
      <p:sp>
        <p:nvSpPr>
          <p:cNvPr id="9" name="テキスト ボックス 8"/>
          <p:cNvSpPr txBox="1"/>
          <p:nvPr/>
        </p:nvSpPr>
        <p:spPr>
          <a:xfrm>
            <a:off x="6990225" y="526042"/>
            <a:ext cx="2339102" cy="523220"/>
          </a:xfrm>
          <a:prstGeom prst="rect">
            <a:avLst/>
          </a:prstGeom>
          <a:noFill/>
        </p:spPr>
        <p:txBody>
          <a:bodyPr wrap="none" rtlCol="0">
            <a:spAutoFit/>
          </a:bodyPr>
          <a:lstStyle/>
          <a:p>
            <a:r>
              <a:rPr kumimoji="1" lang="ja-JP" altLang="en-US" sz="2800" dirty="0" smtClean="0">
                <a:solidFill>
                  <a:srgbClr val="008000"/>
                </a:solidFill>
                <a:latin typeface="ヒラギノ丸ゴ ProN W4"/>
                <a:ea typeface="ヒラギノ丸ゴ ProN W4"/>
                <a:cs typeface="ヒラギノ丸ゴ ProN W4"/>
              </a:rPr>
              <a:t>読み出しコム</a:t>
            </a:r>
            <a:endParaRPr lang="en-US" altLang="ja-JP" sz="2800" dirty="0">
              <a:solidFill>
                <a:srgbClr val="008000"/>
              </a:solidFill>
              <a:latin typeface="ヒラギノ丸ゴ ProN W4"/>
              <a:ea typeface="ヒラギノ丸ゴ ProN W4"/>
              <a:cs typeface="ヒラギノ丸ゴ ProN W4"/>
            </a:endParaRPr>
          </a:p>
        </p:txBody>
      </p:sp>
      <p:sp>
        <p:nvSpPr>
          <p:cNvPr id="10" name="角丸四角形 9"/>
          <p:cNvSpPr/>
          <p:nvPr/>
        </p:nvSpPr>
        <p:spPr>
          <a:xfrm>
            <a:off x="4874186" y="4476480"/>
            <a:ext cx="4809320" cy="1441464"/>
          </a:xfrm>
          <a:prstGeom prst="roundRect">
            <a:avLst/>
          </a:prstGeom>
          <a:noFill/>
          <a:ln w="571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 name="テキスト ボックス 10"/>
          <p:cNvSpPr txBox="1"/>
          <p:nvPr/>
        </p:nvSpPr>
        <p:spPr>
          <a:xfrm>
            <a:off x="5110058" y="5951728"/>
            <a:ext cx="5211683" cy="954107"/>
          </a:xfrm>
          <a:prstGeom prst="rect">
            <a:avLst/>
          </a:prstGeom>
          <a:noFill/>
        </p:spPr>
        <p:txBody>
          <a:bodyPr wrap="none" rtlCol="0">
            <a:spAutoFit/>
          </a:bodyPr>
          <a:lstStyle/>
          <a:p>
            <a:r>
              <a:rPr kumimoji="1" lang="ja-JP" altLang="en-US" sz="2800" dirty="0" smtClean="0">
                <a:solidFill>
                  <a:srgbClr val="FF0000"/>
                </a:solidFill>
                <a:latin typeface="ヒラギノ丸ゴ ProN W4"/>
                <a:ea typeface="ヒラギノ丸ゴ ProN W4"/>
                <a:cs typeface="ヒラギノ丸ゴ ProN W4"/>
              </a:rPr>
              <a:t>光情報量の大幅な増大</a:t>
            </a:r>
            <a:endParaRPr kumimoji="1" lang="en-US" altLang="ja-JP" sz="2800" dirty="0" smtClean="0">
              <a:solidFill>
                <a:srgbClr val="FF0000"/>
              </a:solidFill>
              <a:latin typeface="ヒラギノ丸ゴ ProN W4"/>
              <a:ea typeface="ヒラギノ丸ゴ ProN W4"/>
              <a:cs typeface="ヒラギノ丸ゴ ProN W4"/>
            </a:endParaRPr>
          </a:p>
          <a:p>
            <a:r>
              <a:rPr lang="ja-JP" altLang="en-US" sz="2800" dirty="0" smtClean="0">
                <a:solidFill>
                  <a:srgbClr val="FF0000"/>
                </a:solidFill>
                <a:latin typeface="ヒラギノ丸ゴ ProN W4"/>
                <a:ea typeface="ヒラギノ丸ゴ ProN W4"/>
                <a:cs typeface="ヒラギノ丸ゴ ProN W4"/>
              </a:rPr>
              <a:t>（画像、振幅、位相、周波数）</a:t>
            </a:r>
            <a:endParaRPr kumimoji="1" lang="en-US" altLang="ja-JP" sz="2800" dirty="0" smtClean="0">
              <a:solidFill>
                <a:srgbClr val="FF0000"/>
              </a:solidFill>
              <a:latin typeface="ヒラギノ丸ゴ ProN W4"/>
              <a:ea typeface="ヒラギノ丸ゴ ProN W4"/>
              <a:cs typeface="ヒラギノ丸ゴ ProN W4"/>
            </a:endParaRPr>
          </a:p>
        </p:txBody>
      </p:sp>
      <p:cxnSp>
        <p:nvCxnSpPr>
          <p:cNvPr id="16" name="直線矢印コネクタ 15"/>
          <p:cNvCxnSpPr/>
          <p:nvPr/>
        </p:nvCxnSpPr>
        <p:spPr>
          <a:xfrm>
            <a:off x="265633"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53073"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6318652"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flipV="1">
            <a:off x="6306092"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 name="図形グループ 5"/>
          <p:cNvGrpSpPr/>
          <p:nvPr/>
        </p:nvGrpSpPr>
        <p:grpSpPr>
          <a:xfrm>
            <a:off x="1812004" y="2572119"/>
            <a:ext cx="6597547" cy="1025318"/>
            <a:chOff x="1812002" y="2572119"/>
            <a:chExt cx="6597547" cy="1025318"/>
          </a:xfrm>
        </p:grpSpPr>
        <p:grpSp>
          <p:nvGrpSpPr>
            <p:cNvPr id="4" name="図形グループ 3"/>
            <p:cNvGrpSpPr/>
            <p:nvPr/>
          </p:nvGrpSpPr>
          <p:grpSpPr>
            <a:xfrm>
              <a:off x="1812002" y="2572119"/>
              <a:ext cx="6597547" cy="1025318"/>
              <a:chOff x="1812002" y="2572119"/>
              <a:chExt cx="6597547" cy="1025318"/>
            </a:xfrm>
          </p:grpSpPr>
          <p:sp>
            <p:nvSpPr>
              <p:cNvPr id="61" name="正方形/長方形 60"/>
              <p:cNvSpPr/>
              <p:nvPr/>
            </p:nvSpPr>
            <p:spPr>
              <a:xfrm>
                <a:off x="1812002" y="3345437"/>
                <a:ext cx="6597547"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2" name="正方形/長方形 61"/>
              <p:cNvSpPr/>
              <p:nvPr/>
            </p:nvSpPr>
            <p:spPr>
              <a:xfrm>
                <a:off x="1812002"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sp>
          <p:nvSpPr>
            <p:cNvPr id="63" name="正方形/長方形 62"/>
            <p:cNvSpPr/>
            <p:nvPr/>
          </p:nvSpPr>
          <p:spPr>
            <a:xfrm>
              <a:off x="8190256"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sp>
        <p:nvSpPr>
          <p:cNvPr id="66" name="下矢印 65"/>
          <p:cNvSpPr/>
          <p:nvPr/>
        </p:nvSpPr>
        <p:spPr>
          <a:xfrm>
            <a:off x="2688415" y="3361237"/>
            <a:ext cx="1099591" cy="12400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nvGrpSpPr>
          <p:cNvPr id="70" name="図形グループ 69"/>
          <p:cNvGrpSpPr/>
          <p:nvPr/>
        </p:nvGrpSpPr>
        <p:grpSpPr>
          <a:xfrm>
            <a:off x="529157" y="1366537"/>
            <a:ext cx="2649620" cy="1079264"/>
            <a:chOff x="529155" y="1768412"/>
            <a:chExt cx="2649620" cy="1079264"/>
          </a:xfrm>
        </p:grpSpPr>
        <p:cxnSp>
          <p:nvCxnSpPr>
            <p:cNvPr id="20" name="直線コネクタ 19"/>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81" name="テキスト ボックス 80"/>
          <p:cNvSpPr txBox="1"/>
          <p:nvPr/>
        </p:nvSpPr>
        <p:spPr>
          <a:xfrm>
            <a:off x="614203" y="4545444"/>
            <a:ext cx="4268399" cy="523220"/>
          </a:xfrm>
          <a:prstGeom prst="rect">
            <a:avLst/>
          </a:prstGeom>
          <a:noFill/>
        </p:spPr>
        <p:txBody>
          <a:bodyPr wrap="none" rtlCol="0">
            <a:spAutoFit/>
          </a:bodyPr>
          <a:lstStyle/>
          <a:p>
            <a:r>
              <a:rPr kumimoji="1" lang="ja-JP" altLang="en-US" sz="2800" dirty="0" smtClean="0">
                <a:solidFill>
                  <a:srgbClr val="FF6600"/>
                </a:solidFill>
                <a:latin typeface="ヒラギノ丸ゴ ProN W4"/>
                <a:ea typeface="ヒラギノ丸ゴ ProN W4"/>
                <a:cs typeface="ヒラギノ丸ゴ ProN W4"/>
              </a:rPr>
              <a:t>画像</a:t>
            </a:r>
            <a:r>
              <a:rPr kumimoji="1" lang="en-US" altLang="ja-JP" sz="2800" dirty="0" smtClean="0">
                <a:solidFill>
                  <a:srgbClr val="FF6600"/>
                </a:solidFill>
                <a:latin typeface="ヒラギノ丸ゴ ProN W4"/>
                <a:ea typeface="ヒラギノ丸ゴ ProN W4"/>
                <a:cs typeface="ヒラギノ丸ゴ ProN W4"/>
              </a:rPr>
              <a:t>RF</a:t>
            </a:r>
            <a:r>
              <a:rPr lang="ja-JP" altLang="en-US" sz="2800" dirty="0" smtClean="0">
                <a:solidFill>
                  <a:srgbClr val="FF6600"/>
                </a:solidFill>
                <a:latin typeface="ヒラギノ丸ゴ ProN W4"/>
                <a:ea typeface="ヒラギノ丸ゴ ProN W4"/>
                <a:cs typeface="ヒラギノ丸ゴ ProN W4"/>
              </a:rPr>
              <a:t>コム（電気コム）</a:t>
            </a:r>
            <a:endParaRPr kumimoji="1" lang="en-US" altLang="ja-JP" sz="2800" dirty="0" smtClean="0">
              <a:solidFill>
                <a:srgbClr val="FF6600"/>
              </a:solidFill>
              <a:latin typeface="ヒラギノ丸ゴ ProN W4"/>
              <a:ea typeface="ヒラギノ丸ゴ ProN W4"/>
              <a:cs typeface="ヒラギノ丸ゴ ProN W4"/>
            </a:endParaRPr>
          </a:p>
        </p:txBody>
      </p:sp>
      <p:cxnSp>
        <p:nvCxnSpPr>
          <p:cNvPr id="82" name="直線矢印コネクタ 81"/>
          <p:cNvCxnSpPr/>
          <p:nvPr/>
        </p:nvCxnSpPr>
        <p:spPr>
          <a:xfrm>
            <a:off x="1460291" y="6335839"/>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1447731" y="5040913"/>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259198" y="449892"/>
            <a:ext cx="3416320" cy="954107"/>
          </a:xfrm>
          <a:prstGeom prst="rect">
            <a:avLst/>
          </a:prstGeom>
          <a:noFill/>
        </p:spPr>
        <p:txBody>
          <a:bodyPr wrap="none" rtlCol="0">
            <a:spAutoFit/>
          </a:bodyPr>
          <a:lstStyle/>
          <a:p>
            <a:pPr algn="ctr"/>
            <a:r>
              <a:rPr kumimoji="1" lang="ja-JP" altLang="en-US" sz="2800" dirty="0" smtClean="0">
                <a:solidFill>
                  <a:srgbClr val="0000FF"/>
                </a:solidFill>
                <a:latin typeface="ヒラギノ丸ゴ ProN W4"/>
                <a:ea typeface="ヒラギノ丸ゴ ProN W4"/>
                <a:cs typeface="ヒラギノ丸ゴ ProN W4"/>
              </a:rPr>
              <a:t>画像コム</a:t>
            </a:r>
            <a:r>
              <a:rPr kumimoji="1" lang="en-US" altLang="ja-JP" sz="2800" dirty="0" smtClean="0">
                <a:solidFill>
                  <a:srgbClr val="0000FF"/>
                </a:solidFill>
                <a:latin typeface="ヒラギノ丸ゴ ProN W4"/>
                <a:ea typeface="ヒラギノ丸ゴ ProN W4"/>
                <a:cs typeface="ヒラギノ丸ゴ ProN W4"/>
              </a:rPr>
              <a:t/>
            </a:r>
            <a:br>
              <a:rPr kumimoji="1" lang="en-US" altLang="ja-JP" sz="2800" dirty="0" smtClean="0">
                <a:solidFill>
                  <a:srgbClr val="0000FF"/>
                </a:solidFill>
                <a:latin typeface="ヒラギノ丸ゴ ProN W4"/>
                <a:ea typeface="ヒラギノ丸ゴ ProN W4"/>
                <a:cs typeface="ヒラギノ丸ゴ ProN W4"/>
              </a:rPr>
            </a:br>
            <a:r>
              <a:rPr kumimoji="1" lang="ja-JP" altLang="en-US" sz="2800" dirty="0" smtClean="0">
                <a:solidFill>
                  <a:srgbClr val="0000FF"/>
                </a:solidFill>
                <a:latin typeface="ヒラギノ丸ゴ ProN W4"/>
                <a:ea typeface="ヒラギノ丸ゴ ProN W4"/>
                <a:cs typeface="ヒラギノ丸ゴ ProN W4"/>
              </a:rPr>
              <a:t>（超ﾏﾙﾁｶﾗｰ</a:t>
            </a:r>
            <a:r>
              <a:rPr lang="ja-JP" altLang="en-US" sz="2800" dirty="0" smtClean="0">
                <a:solidFill>
                  <a:srgbClr val="0000FF"/>
                </a:solidFill>
                <a:latin typeface="ヒラギノ丸ゴ ProN W4"/>
                <a:ea typeface="ヒラギノ丸ゴ ProN W4"/>
                <a:cs typeface="ヒラギノ丸ゴ ProN W4"/>
              </a:rPr>
              <a:t>画像群</a:t>
            </a:r>
            <a:r>
              <a:rPr kumimoji="1" lang="ja-JP" altLang="en-US" sz="2800" dirty="0" smtClean="0">
                <a:solidFill>
                  <a:srgbClr val="0000FF"/>
                </a:solidFill>
                <a:latin typeface="ヒラギノ丸ゴ ProN W4"/>
                <a:ea typeface="ヒラギノ丸ゴ ProN W4"/>
                <a:cs typeface="ヒラギノ丸ゴ ProN W4"/>
              </a:rPr>
              <a:t>）</a:t>
            </a:r>
            <a:endParaRPr kumimoji="1" lang="ja-JP" altLang="en-US" sz="2800" dirty="0">
              <a:solidFill>
                <a:srgbClr val="0000FF"/>
              </a:solidFill>
              <a:latin typeface="ヒラギノ丸ゴ ProN W4"/>
              <a:ea typeface="ヒラギノ丸ゴ ProN W4"/>
              <a:cs typeface="ヒラギノ丸ゴ ProN W4"/>
            </a:endParaRPr>
          </a:p>
        </p:txBody>
      </p:sp>
      <p:sp>
        <p:nvSpPr>
          <p:cNvPr id="54" name="テキスト ボックス 53"/>
          <p:cNvSpPr txBox="1"/>
          <p:nvPr/>
        </p:nvSpPr>
        <p:spPr>
          <a:xfrm>
            <a:off x="3526458" y="3503578"/>
            <a:ext cx="6782625" cy="954107"/>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ロックイン・イメージング</a:t>
            </a:r>
            <a:endParaRPr kumimoji="1" lang="en-US" altLang="ja-JP" sz="2800" i="1" dirty="0" smtClean="0">
              <a:solidFill>
                <a:srgbClr val="8000FF"/>
              </a:solidFill>
              <a:latin typeface="ヒラギノ丸ゴ ProN W4"/>
              <a:ea typeface="ヒラギノ丸ゴ ProN W4"/>
              <a:cs typeface="ヒラギノ丸ゴ ProN W4"/>
            </a:endParaRPr>
          </a:p>
          <a:p>
            <a:r>
              <a:rPr kumimoji="1" lang="ja-JP" altLang="en-US" sz="2800" i="1" dirty="0" smtClean="0">
                <a:solidFill>
                  <a:srgbClr val="8000FF"/>
                </a:solidFill>
                <a:latin typeface="ヒラギノ丸ゴ ProN W4"/>
                <a:ea typeface="ヒラギノ丸ゴ ProN W4"/>
                <a:cs typeface="ヒラギノ丸ゴ ProN W4"/>
              </a:rPr>
              <a:t>（振幅＆位相＆画像＆周波数の多重化</a:t>
            </a:r>
            <a:r>
              <a:rPr lang="ja-JP" altLang="en-US" sz="2800" i="1" dirty="0">
                <a:solidFill>
                  <a:srgbClr val="8000FF"/>
                </a:solidFill>
                <a:latin typeface="ヒラギノ丸ゴ ProN W4"/>
                <a:ea typeface="ヒラギノ丸ゴ ProN W4"/>
                <a:cs typeface="ヒラギノ丸ゴ ProN W4"/>
              </a:rPr>
              <a:t>）</a:t>
            </a:r>
            <a:endParaRPr kumimoji="1" lang="ja-JP" altLang="en-US" sz="2800" i="1" dirty="0">
              <a:solidFill>
                <a:srgbClr val="8000FF"/>
              </a:solidFill>
              <a:latin typeface="ヒラギノ丸ゴ ProN W4"/>
              <a:ea typeface="ヒラギノ丸ゴ ProN W4"/>
              <a:cs typeface="ヒラギノ丸ゴ ProN W4"/>
            </a:endParaRPr>
          </a:p>
        </p:txBody>
      </p:sp>
      <p:sp>
        <p:nvSpPr>
          <p:cNvPr id="56" name="テキスト ボックス 55"/>
          <p:cNvSpPr txBox="1"/>
          <p:nvPr/>
        </p:nvSpPr>
        <p:spPr>
          <a:xfrm>
            <a:off x="5108820" y="5266246"/>
            <a:ext cx="2573217"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ヒラギノ丸ゴ ProN W4"/>
                <a:ea typeface="ヒラギノ丸ゴ ProN W4"/>
                <a:cs typeface="ヒラギノ丸ゴ ProN W4"/>
              </a:rPr>
              <a:t>3</a:t>
            </a:r>
            <a:r>
              <a:rPr kumimoji="1" lang="ja-JP" altLang="en-US" sz="2800" dirty="0" smtClean="0">
                <a:solidFill>
                  <a:srgbClr val="FFFF00"/>
                </a:solidFill>
                <a:latin typeface="ヒラギノ丸ゴ ProN W4"/>
                <a:ea typeface="ヒラギノ丸ゴ ProN W4"/>
                <a:cs typeface="ヒラギノ丸ゴ ProN W4"/>
              </a:rPr>
              <a:t>次元内部透視</a:t>
            </a:r>
            <a:endParaRPr kumimoji="1" lang="ja-JP" altLang="en-US" sz="2800" dirty="0">
              <a:solidFill>
                <a:srgbClr val="FFFF00"/>
              </a:solidFill>
              <a:latin typeface="ヒラギノ丸ゴ ProN W4"/>
              <a:ea typeface="ヒラギノ丸ゴ ProN W4"/>
              <a:cs typeface="ヒラギノ丸ゴ ProN W4"/>
            </a:endParaRPr>
          </a:p>
        </p:txBody>
      </p:sp>
      <p:sp>
        <p:nvSpPr>
          <p:cNvPr id="57" name="テキスト ボックス 56"/>
          <p:cNvSpPr txBox="1"/>
          <p:nvPr/>
        </p:nvSpPr>
        <p:spPr>
          <a:xfrm>
            <a:off x="7793423" y="5255997"/>
            <a:ext cx="1620957"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ﾃﾞｨｽﾌﾟﾚｲ</a:t>
            </a:r>
            <a:endParaRPr kumimoji="1" lang="ja-JP" altLang="en-US" sz="2800" dirty="0">
              <a:solidFill>
                <a:srgbClr val="FFFF00"/>
              </a:solidFill>
              <a:latin typeface="ヒラギノ丸ゴ ProN W4"/>
              <a:ea typeface="ヒラギノ丸ゴ ProN W4"/>
              <a:cs typeface="ヒラギノ丸ゴ ProN W4"/>
            </a:endParaRPr>
          </a:p>
        </p:txBody>
      </p:sp>
      <p:sp>
        <p:nvSpPr>
          <p:cNvPr id="7" name="円/楕円 6"/>
          <p:cNvSpPr/>
          <p:nvPr/>
        </p:nvSpPr>
        <p:spPr>
          <a:xfrm>
            <a:off x="2340855" y="1540387"/>
            <a:ext cx="331202" cy="1004738"/>
          </a:xfrm>
          <a:prstGeom prst="ellipse">
            <a:avLst/>
          </a:prstGeom>
          <a:noFill/>
          <a:ln w="3810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pic>
        <p:nvPicPr>
          <p:cNvPr id="8" name="図 7"/>
          <p:cNvPicPr>
            <a:picLocks noChangeAspect="1"/>
          </p:cNvPicPr>
          <p:nvPr/>
        </p:nvPicPr>
        <p:blipFill>
          <a:blip r:embed="rId3"/>
          <a:stretch>
            <a:fillRect/>
          </a:stretch>
        </p:blipFill>
        <p:spPr>
          <a:xfrm>
            <a:off x="3688220" y="1160065"/>
            <a:ext cx="1381075" cy="1035806"/>
          </a:xfrm>
          <a:prstGeom prst="rect">
            <a:avLst/>
          </a:prstGeom>
          <a:ln w="38100" cmpd="sng">
            <a:solidFill>
              <a:srgbClr val="FF6600"/>
            </a:solidFill>
          </a:ln>
        </p:spPr>
      </p:pic>
      <p:cxnSp>
        <p:nvCxnSpPr>
          <p:cNvPr id="14" name="直線矢印コネクタ 13"/>
          <p:cNvCxnSpPr>
            <a:stCxn id="7" idx="0"/>
          </p:cNvCxnSpPr>
          <p:nvPr/>
        </p:nvCxnSpPr>
        <p:spPr>
          <a:xfrm flipV="1">
            <a:off x="2506456" y="1464656"/>
            <a:ext cx="1169062" cy="7573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707058" y="6447701"/>
            <a:ext cx="2710999" cy="369332"/>
          </a:xfrm>
          <a:prstGeom prst="rect">
            <a:avLst/>
          </a:prstGeom>
          <a:solidFill>
            <a:srgbClr val="000090"/>
          </a:solidFill>
        </p:spPr>
        <p:txBody>
          <a:bodyPr wrap="none" rtlCol="0">
            <a:spAutoFit/>
          </a:bodyPr>
          <a:lstStyle/>
          <a:p>
            <a:r>
              <a:rPr kumimoji="1" lang="ja-JP" altLang="en-US" dirty="0" smtClean="0">
                <a:solidFill>
                  <a:srgbClr val="FFFF00"/>
                </a:solidFill>
                <a:latin typeface="ヒラギノ丸ゴ ProN W4"/>
                <a:ea typeface="ヒラギノ丸ゴ ProN W4"/>
                <a:cs typeface="ヒラギノ丸ゴ ProN W4"/>
              </a:rPr>
              <a:t>任意波長のイメージ抽出</a:t>
            </a:r>
            <a:endParaRPr kumimoji="1" lang="ja-JP" altLang="en-US"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26890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08902"/>
            <a:ext cx="9906000" cy="769441"/>
          </a:xfrm>
          <a:prstGeom prst="rect">
            <a:avLst/>
          </a:prstGeom>
          <a:noFill/>
        </p:spPr>
        <p:txBody>
          <a:bodyPr wrap="square" rtlCol="0">
            <a:spAutoFit/>
          </a:bodyPr>
          <a:lstStyle/>
          <a:p>
            <a:pPr algn="ctr"/>
            <a:r>
              <a:rPr kumimoji="1" lang="ja-JP" altLang="en-US" sz="4400" b="1" dirty="0" smtClean="0">
                <a:latin typeface="ヒラギノ丸ゴ Pro W4"/>
                <a:ea typeface="ヒラギノ丸ゴ Pro W4"/>
                <a:cs typeface="ヒラギノ丸ゴ Pro W4"/>
              </a:rPr>
              <a:t>画像コムと非線形ラマン分光の融合</a:t>
            </a:r>
            <a:endParaRPr kumimoji="1" lang="ja-JP" altLang="en-US" sz="4400" b="1" dirty="0">
              <a:latin typeface="ヒラギノ丸ゴ Pro W4"/>
              <a:ea typeface="ヒラギノ丸ゴ Pro W4"/>
              <a:cs typeface="ヒラギノ丸ゴ Pro W4"/>
            </a:endParaRPr>
          </a:p>
        </p:txBody>
      </p:sp>
      <p:pic>
        <p:nvPicPr>
          <p:cNvPr id="4" name="図 3" descr="fig5.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781" y="934058"/>
            <a:ext cx="7967135" cy="4954016"/>
          </a:xfrm>
          <a:prstGeom prst="rect">
            <a:avLst/>
          </a:prstGeom>
        </p:spPr>
      </p:pic>
      <p:sp>
        <p:nvSpPr>
          <p:cNvPr id="8" name="テキスト ボックス 7"/>
          <p:cNvSpPr txBox="1"/>
          <p:nvPr/>
        </p:nvSpPr>
        <p:spPr>
          <a:xfrm>
            <a:off x="370604" y="5864189"/>
            <a:ext cx="9187108" cy="954107"/>
          </a:xfrm>
          <a:prstGeom prst="rect">
            <a:avLst/>
          </a:prstGeom>
          <a:solidFill>
            <a:srgbClr val="000090"/>
          </a:solidFill>
        </p:spPr>
        <p:txBody>
          <a:bodyPr wrap="square" rtlCol="0">
            <a:spAutoFit/>
          </a:bodyPr>
          <a:lstStyle/>
          <a:p>
            <a:r>
              <a:rPr lang="ja-JP" altLang="en-US" sz="2800" b="1" dirty="0" smtClean="0">
                <a:solidFill>
                  <a:srgbClr val="FFFF00"/>
                </a:solidFill>
                <a:latin typeface="ヒラギノ丸ゴ Pro W4"/>
                <a:ea typeface="ヒラギノ丸ゴ Pro W4"/>
                <a:cs typeface="ヒラギノ丸ゴ Pro W4"/>
              </a:rPr>
              <a:t>分子指紋を究極の分光性能（高分解能、高確度、広帯域、実時間、高感度）で識別して画像化</a:t>
            </a:r>
            <a:endParaRPr kumimoji="1" lang="en-US" altLang="ja-JP" sz="2800" b="1" dirty="0" smtClean="0">
              <a:solidFill>
                <a:srgbClr val="00FFFF"/>
              </a:solidFill>
              <a:latin typeface="ヒラギノ丸ゴ Pro W4"/>
              <a:ea typeface="ヒラギノ丸ゴ Pro W4"/>
              <a:cs typeface="ヒラギノ丸ゴ Pro W4"/>
            </a:endParaRPr>
          </a:p>
        </p:txBody>
      </p:sp>
      <p:sp>
        <p:nvSpPr>
          <p:cNvPr id="118" name="正方形/長方形 117"/>
          <p:cNvSpPr/>
          <p:nvPr/>
        </p:nvSpPr>
        <p:spPr>
          <a:xfrm>
            <a:off x="1261325" y="3096000"/>
            <a:ext cx="698917" cy="12093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1" name="図形グループ 80"/>
          <p:cNvGrpSpPr/>
          <p:nvPr/>
        </p:nvGrpSpPr>
        <p:grpSpPr>
          <a:xfrm>
            <a:off x="271466" y="3046515"/>
            <a:ext cx="2612660" cy="1050408"/>
            <a:chOff x="2517089" y="2675617"/>
            <a:chExt cx="5284015" cy="1382293"/>
          </a:xfrm>
        </p:grpSpPr>
        <p:cxnSp>
          <p:nvCxnSpPr>
            <p:cNvPr id="82" name="直線矢印コネクタ 81"/>
            <p:cNvCxnSpPr/>
            <p:nvPr/>
          </p:nvCxnSpPr>
          <p:spPr bwMode="auto">
            <a:xfrm flipV="1">
              <a:off x="2538183" y="2675617"/>
              <a:ext cx="0" cy="1377584"/>
            </a:xfrm>
            <a:prstGeom prst="straightConnector1">
              <a:avLst/>
            </a:prstGeom>
            <a:noFill/>
            <a:ln w="38100" cap="flat" cmpd="sng" algn="ctr">
              <a:solidFill>
                <a:schemeClr val="tx1"/>
              </a:solidFill>
              <a:prstDash val="solid"/>
              <a:round/>
              <a:headEnd type="none" w="med" len="med"/>
              <a:tailEnd type="arrow"/>
            </a:ln>
            <a:effectLst/>
          </p:spPr>
        </p:cxnSp>
        <p:grpSp>
          <p:nvGrpSpPr>
            <p:cNvPr id="83" name="図形グループ 82"/>
            <p:cNvGrpSpPr/>
            <p:nvPr/>
          </p:nvGrpSpPr>
          <p:grpSpPr>
            <a:xfrm>
              <a:off x="2968894" y="2881716"/>
              <a:ext cx="4082150" cy="1176194"/>
              <a:chOff x="2705006" y="2881716"/>
              <a:chExt cx="4082150" cy="1176194"/>
            </a:xfrm>
          </p:grpSpPr>
          <p:cxnSp>
            <p:nvCxnSpPr>
              <p:cNvPr id="85" name="直線コネクタ 84"/>
              <p:cNvCxnSpPr/>
              <p:nvPr/>
            </p:nvCxnSpPr>
            <p:spPr bwMode="auto">
              <a:xfrm>
                <a:off x="3062081" y="3834029"/>
                <a:ext cx="0" cy="219174"/>
              </a:xfrm>
              <a:prstGeom prst="line">
                <a:avLst/>
              </a:prstGeom>
              <a:noFill/>
              <a:ln w="38100" cap="flat" cmpd="sng" algn="ctr">
                <a:solidFill>
                  <a:schemeClr val="tx1"/>
                </a:solidFill>
                <a:prstDash val="solid"/>
                <a:round/>
                <a:headEnd type="none" w="med" len="med"/>
                <a:tailEnd type="none" w="med" len="med"/>
              </a:ln>
              <a:effectLst/>
            </p:spPr>
          </p:cxnSp>
          <p:cxnSp>
            <p:nvCxnSpPr>
              <p:cNvPr id="86" name="直線コネクタ 85"/>
              <p:cNvCxnSpPr/>
              <p:nvPr/>
            </p:nvCxnSpPr>
            <p:spPr bwMode="auto">
              <a:xfrm>
                <a:off x="2705006" y="3981203"/>
                <a:ext cx="0" cy="72000"/>
              </a:xfrm>
              <a:prstGeom prst="line">
                <a:avLst/>
              </a:prstGeom>
              <a:noFill/>
              <a:ln w="38100" cap="flat" cmpd="sng" algn="ctr">
                <a:solidFill>
                  <a:schemeClr val="tx1"/>
                </a:solidFill>
                <a:prstDash val="solid"/>
                <a:round/>
                <a:headEnd type="none" w="med" len="med"/>
                <a:tailEnd type="none" w="med" len="med"/>
              </a:ln>
              <a:effectLst/>
            </p:spPr>
          </p:cxnSp>
          <p:cxnSp>
            <p:nvCxnSpPr>
              <p:cNvPr id="87" name="直線コネクタ 86"/>
              <p:cNvCxnSpPr/>
              <p:nvPr/>
            </p:nvCxnSpPr>
            <p:spPr bwMode="auto">
              <a:xfrm flipH="1">
                <a:off x="3419156" y="3549203"/>
                <a:ext cx="8616" cy="504000"/>
              </a:xfrm>
              <a:prstGeom prst="line">
                <a:avLst/>
              </a:prstGeom>
              <a:noFill/>
              <a:ln w="38100" cap="flat" cmpd="sng" algn="ctr">
                <a:solidFill>
                  <a:schemeClr val="tx1"/>
                </a:solidFill>
                <a:prstDash val="solid"/>
                <a:round/>
                <a:headEnd type="none" w="med" len="med"/>
                <a:tailEnd type="none" w="med" len="med"/>
              </a:ln>
              <a:effectLst/>
            </p:spPr>
          </p:cxnSp>
          <p:cxnSp>
            <p:nvCxnSpPr>
              <p:cNvPr id="88" name="直線コネクタ 87"/>
              <p:cNvCxnSpPr/>
              <p:nvPr/>
            </p:nvCxnSpPr>
            <p:spPr bwMode="auto">
              <a:xfrm flipH="1">
                <a:off x="3802079" y="3225204"/>
                <a:ext cx="10426" cy="827999"/>
              </a:xfrm>
              <a:prstGeom prst="line">
                <a:avLst/>
              </a:prstGeom>
              <a:noFill/>
              <a:ln w="38100" cap="flat" cmpd="sng" algn="ctr">
                <a:solidFill>
                  <a:schemeClr val="tx1"/>
                </a:solidFill>
                <a:prstDash val="solid"/>
                <a:round/>
                <a:headEnd type="none" w="med" len="med"/>
                <a:tailEnd type="none" w="med" len="med"/>
              </a:ln>
              <a:effectLst/>
            </p:spPr>
          </p:cxnSp>
          <p:cxnSp>
            <p:nvCxnSpPr>
              <p:cNvPr id="89" name="直線コネクタ 88"/>
              <p:cNvCxnSpPr/>
              <p:nvPr/>
            </p:nvCxnSpPr>
            <p:spPr bwMode="auto">
              <a:xfrm flipH="1">
                <a:off x="4190432" y="3012295"/>
                <a:ext cx="10426" cy="1040908"/>
              </a:xfrm>
              <a:prstGeom prst="line">
                <a:avLst/>
              </a:prstGeom>
              <a:noFill/>
              <a:ln w="38100" cap="flat" cmpd="sng" algn="ctr">
                <a:solidFill>
                  <a:schemeClr val="tx1"/>
                </a:solidFill>
                <a:prstDash val="solid"/>
                <a:round/>
                <a:headEnd type="none" w="med" len="med"/>
                <a:tailEnd type="none" w="med" len="med"/>
              </a:ln>
              <a:effectLst/>
            </p:spPr>
          </p:cxnSp>
          <p:cxnSp>
            <p:nvCxnSpPr>
              <p:cNvPr id="90" name="直線コネクタ 89"/>
              <p:cNvCxnSpPr/>
              <p:nvPr/>
            </p:nvCxnSpPr>
            <p:spPr bwMode="auto">
              <a:xfrm flipH="1">
                <a:off x="4578785" y="2881718"/>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91" name="直線コネクタ 90"/>
              <p:cNvCxnSpPr/>
              <p:nvPr/>
            </p:nvCxnSpPr>
            <p:spPr bwMode="auto">
              <a:xfrm flipH="1">
                <a:off x="4967138" y="2969581"/>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92" name="直線コネクタ 91"/>
              <p:cNvCxnSpPr/>
              <p:nvPr/>
            </p:nvCxnSpPr>
            <p:spPr bwMode="auto">
              <a:xfrm flipH="1">
                <a:off x="5355491" y="3081204"/>
                <a:ext cx="10426" cy="971999"/>
              </a:xfrm>
              <a:prstGeom prst="line">
                <a:avLst/>
              </a:prstGeom>
              <a:noFill/>
              <a:ln w="38100" cap="flat" cmpd="sng" algn="ctr">
                <a:solidFill>
                  <a:schemeClr val="tx1"/>
                </a:solidFill>
                <a:prstDash val="solid"/>
                <a:round/>
                <a:headEnd type="none" w="med" len="med"/>
                <a:tailEnd type="none" w="med" len="med"/>
              </a:ln>
              <a:effectLst/>
            </p:spPr>
          </p:cxnSp>
          <p:cxnSp>
            <p:nvCxnSpPr>
              <p:cNvPr id="93" name="直線コネクタ 92"/>
              <p:cNvCxnSpPr/>
              <p:nvPr/>
            </p:nvCxnSpPr>
            <p:spPr bwMode="auto">
              <a:xfrm flipH="1">
                <a:off x="5742940" y="3262452"/>
                <a:ext cx="10426" cy="790751"/>
              </a:xfrm>
              <a:prstGeom prst="line">
                <a:avLst/>
              </a:prstGeom>
              <a:noFill/>
              <a:ln w="38100" cap="flat" cmpd="sng" algn="ctr">
                <a:solidFill>
                  <a:schemeClr val="tx1"/>
                </a:solidFill>
                <a:prstDash val="solid"/>
                <a:round/>
                <a:headEnd type="none" w="med" len="med"/>
                <a:tailEnd type="none" w="med" len="med"/>
              </a:ln>
              <a:effectLst/>
            </p:spPr>
          </p:cxnSp>
          <p:cxnSp>
            <p:nvCxnSpPr>
              <p:cNvPr id="94" name="直線コネクタ 93"/>
              <p:cNvCxnSpPr/>
              <p:nvPr/>
            </p:nvCxnSpPr>
            <p:spPr bwMode="auto">
              <a:xfrm flipH="1">
                <a:off x="6130388" y="3513203"/>
                <a:ext cx="9526" cy="540000"/>
              </a:xfrm>
              <a:prstGeom prst="line">
                <a:avLst/>
              </a:prstGeom>
              <a:noFill/>
              <a:ln w="38100" cap="flat" cmpd="sng" algn="ctr">
                <a:solidFill>
                  <a:schemeClr val="tx1"/>
                </a:solidFill>
                <a:prstDash val="solid"/>
                <a:round/>
                <a:headEnd type="none" w="med" len="med"/>
                <a:tailEnd type="none" w="med" len="med"/>
              </a:ln>
              <a:effectLst/>
            </p:spPr>
          </p:cxnSp>
          <p:cxnSp>
            <p:nvCxnSpPr>
              <p:cNvPr id="95" name="直線コネクタ 94"/>
              <p:cNvCxnSpPr/>
              <p:nvPr/>
            </p:nvCxnSpPr>
            <p:spPr bwMode="auto">
              <a:xfrm flipH="1">
                <a:off x="6517841" y="3765203"/>
                <a:ext cx="10426" cy="288000"/>
              </a:xfrm>
              <a:prstGeom prst="line">
                <a:avLst/>
              </a:prstGeom>
              <a:noFill/>
              <a:ln w="38100" cap="flat" cmpd="sng" algn="ctr">
                <a:solidFill>
                  <a:schemeClr val="tx1"/>
                </a:solidFill>
                <a:prstDash val="solid"/>
                <a:round/>
                <a:headEnd type="none" w="med" len="med"/>
                <a:tailEnd type="none" w="med" len="med"/>
              </a:ln>
              <a:effectLst/>
            </p:spPr>
          </p:cxnSp>
          <p:cxnSp>
            <p:nvCxnSpPr>
              <p:cNvPr id="96" name="直線コネクタ 95"/>
              <p:cNvCxnSpPr/>
              <p:nvPr/>
            </p:nvCxnSpPr>
            <p:spPr bwMode="auto">
              <a:xfrm>
                <a:off x="3181107" y="3726025"/>
                <a:ext cx="0" cy="327176"/>
              </a:xfrm>
              <a:prstGeom prst="line">
                <a:avLst/>
              </a:prstGeom>
              <a:noFill/>
              <a:ln w="38100" cap="flat" cmpd="sng" algn="ctr">
                <a:solidFill>
                  <a:schemeClr val="tx1"/>
                </a:solidFill>
                <a:prstDash val="solid"/>
                <a:round/>
                <a:headEnd type="none" w="med" len="med"/>
                <a:tailEnd type="none" w="med" len="med"/>
              </a:ln>
              <a:effectLst/>
            </p:spPr>
          </p:cxnSp>
          <p:cxnSp>
            <p:nvCxnSpPr>
              <p:cNvPr id="97" name="直線コネクタ 96"/>
              <p:cNvCxnSpPr/>
              <p:nvPr/>
            </p:nvCxnSpPr>
            <p:spPr bwMode="auto">
              <a:xfrm>
                <a:off x="2824032" y="3909201"/>
                <a:ext cx="0" cy="144000"/>
              </a:xfrm>
              <a:prstGeom prst="line">
                <a:avLst/>
              </a:prstGeom>
              <a:noFill/>
              <a:ln w="38100" cap="flat" cmpd="sng" algn="ctr">
                <a:solidFill>
                  <a:schemeClr val="tx1"/>
                </a:solidFill>
                <a:prstDash val="solid"/>
                <a:round/>
                <a:headEnd type="none" w="med" len="med"/>
                <a:tailEnd type="none" w="med" len="med"/>
              </a:ln>
              <a:effectLst/>
            </p:spPr>
          </p:cxnSp>
          <p:cxnSp>
            <p:nvCxnSpPr>
              <p:cNvPr id="98" name="直線コネクタ 97"/>
              <p:cNvCxnSpPr/>
              <p:nvPr/>
            </p:nvCxnSpPr>
            <p:spPr bwMode="auto">
              <a:xfrm rot="5400000">
                <a:off x="3241300" y="3740358"/>
                <a:ext cx="618341" cy="7344"/>
              </a:xfrm>
              <a:prstGeom prst="line">
                <a:avLst/>
              </a:prstGeom>
              <a:noFill/>
              <a:ln w="38100" cap="flat" cmpd="sng" algn="ctr">
                <a:solidFill>
                  <a:schemeClr val="tx1"/>
                </a:solidFill>
                <a:prstDash val="solid"/>
                <a:round/>
                <a:headEnd type="none" w="med" len="med"/>
                <a:tailEnd type="none" w="med" len="med"/>
              </a:ln>
              <a:effectLst/>
            </p:spPr>
          </p:cxnSp>
          <p:cxnSp>
            <p:nvCxnSpPr>
              <p:cNvPr id="99" name="直線コネクタ 98"/>
              <p:cNvCxnSpPr/>
              <p:nvPr/>
            </p:nvCxnSpPr>
            <p:spPr bwMode="auto">
              <a:xfrm flipH="1">
                <a:off x="3931531" y="3145300"/>
                <a:ext cx="10426" cy="907901"/>
              </a:xfrm>
              <a:prstGeom prst="line">
                <a:avLst/>
              </a:prstGeom>
              <a:noFill/>
              <a:ln w="38100" cap="flat" cmpd="sng" algn="ctr">
                <a:solidFill>
                  <a:schemeClr val="tx1"/>
                </a:solidFill>
                <a:prstDash val="solid"/>
                <a:round/>
                <a:headEnd type="none" w="med" len="med"/>
                <a:tailEnd type="none" w="med" len="med"/>
              </a:ln>
              <a:effectLst/>
            </p:spPr>
          </p:cxnSp>
          <p:cxnSp>
            <p:nvCxnSpPr>
              <p:cNvPr id="100" name="直線コネクタ 99"/>
              <p:cNvCxnSpPr/>
              <p:nvPr/>
            </p:nvCxnSpPr>
            <p:spPr bwMode="auto">
              <a:xfrm flipH="1">
                <a:off x="4319884" y="2940291"/>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01" name="直線コネクタ 100"/>
              <p:cNvCxnSpPr/>
              <p:nvPr/>
            </p:nvCxnSpPr>
            <p:spPr bwMode="auto">
              <a:xfrm flipH="1">
                <a:off x="4708237" y="2881716"/>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102" name="直線コネクタ 101"/>
              <p:cNvCxnSpPr/>
              <p:nvPr/>
            </p:nvCxnSpPr>
            <p:spPr bwMode="auto">
              <a:xfrm flipH="1">
                <a:off x="5096590" y="2969579"/>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103" name="直線コネクタ 102"/>
              <p:cNvCxnSpPr/>
              <p:nvPr/>
            </p:nvCxnSpPr>
            <p:spPr bwMode="auto">
              <a:xfrm flipH="1">
                <a:off x="5484943" y="3145301"/>
                <a:ext cx="10426" cy="907900"/>
              </a:xfrm>
              <a:prstGeom prst="line">
                <a:avLst/>
              </a:prstGeom>
              <a:noFill/>
              <a:ln w="38100" cap="flat" cmpd="sng" algn="ctr">
                <a:solidFill>
                  <a:schemeClr val="tx1"/>
                </a:solidFill>
                <a:prstDash val="solid"/>
                <a:round/>
                <a:headEnd type="none" w="med" len="med"/>
                <a:tailEnd type="none" w="med" len="med"/>
              </a:ln>
              <a:effectLst/>
            </p:spPr>
          </p:cxnSp>
          <p:cxnSp>
            <p:nvCxnSpPr>
              <p:cNvPr id="104" name="直線コネクタ 103"/>
              <p:cNvCxnSpPr/>
              <p:nvPr/>
            </p:nvCxnSpPr>
            <p:spPr bwMode="auto">
              <a:xfrm flipH="1">
                <a:off x="5872392" y="3298450"/>
                <a:ext cx="10426" cy="754751"/>
              </a:xfrm>
              <a:prstGeom prst="line">
                <a:avLst/>
              </a:prstGeom>
              <a:noFill/>
              <a:ln w="38100" cap="flat" cmpd="sng" algn="ctr">
                <a:solidFill>
                  <a:schemeClr val="tx1"/>
                </a:solidFill>
                <a:prstDash val="solid"/>
                <a:round/>
                <a:headEnd type="none" w="med" len="med"/>
                <a:tailEnd type="none" w="med" len="med"/>
              </a:ln>
              <a:effectLst/>
            </p:spPr>
          </p:cxnSp>
          <p:cxnSp>
            <p:nvCxnSpPr>
              <p:cNvPr id="105" name="直線コネクタ 104"/>
              <p:cNvCxnSpPr/>
              <p:nvPr/>
            </p:nvCxnSpPr>
            <p:spPr bwMode="auto">
              <a:xfrm flipH="1">
                <a:off x="6258940" y="3585201"/>
                <a:ext cx="10426" cy="468000"/>
              </a:xfrm>
              <a:prstGeom prst="line">
                <a:avLst/>
              </a:prstGeom>
              <a:noFill/>
              <a:ln w="38100" cap="flat" cmpd="sng" algn="ctr">
                <a:solidFill>
                  <a:schemeClr val="tx1"/>
                </a:solidFill>
                <a:prstDash val="solid"/>
                <a:round/>
                <a:headEnd type="none" w="med" len="med"/>
                <a:tailEnd type="none" w="med" len="med"/>
              </a:ln>
              <a:effectLst/>
            </p:spPr>
          </p:cxnSp>
          <p:cxnSp>
            <p:nvCxnSpPr>
              <p:cNvPr id="106" name="直線コネクタ 105"/>
              <p:cNvCxnSpPr/>
              <p:nvPr/>
            </p:nvCxnSpPr>
            <p:spPr bwMode="auto">
              <a:xfrm flipH="1">
                <a:off x="6647293" y="3848201"/>
                <a:ext cx="10426" cy="205000"/>
              </a:xfrm>
              <a:prstGeom prst="line">
                <a:avLst/>
              </a:prstGeom>
              <a:noFill/>
              <a:ln w="38100" cap="flat" cmpd="sng" algn="ctr">
                <a:solidFill>
                  <a:schemeClr val="tx1"/>
                </a:solidFill>
                <a:prstDash val="solid"/>
                <a:round/>
                <a:headEnd type="none" w="med" len="med"/>
                <a:tailEnd type="none" w="med" len="med"/>
              </a:ln>
              <a:effectLst/>
            </p:spPr>
          </p:cxnSp>
          <p:cxnSp>
            <p:nvCxnSpPr>
              <p:cNvPr id="107" name="直線コネクタ 106"/>
              <p:cNvCxnSpPr/>
              <p:nvPr/>
            </p:nvCxnSpPr>
            <p:spPr bwMode="auto">
              <a:xfrm rot="5400000">
                <a:off x="3105187" y="3851413"/>
                <a:ext cx="396735" cy="6843"/>
              </a:xfrm>
              <a:prstGeom prst="line">
                <a:avLst/>
              </a:prstGeom>
              <a:noFill/>
              <a:ln w="38100" cap="flat" cmpd="sng" algn="ctr">
                <a:solidFill>
                  <a:schemeClr val="tx1"/>
                </a:solidFill>
                <a:prstDash val="solid"/>
                <a:round/>
                <a:headEnd type="none" w="med" len="med"/>
                <a:tailEnd type="none" w="med" len="med"/>
              </a:ln>
              <a:effectLst/>
            </p:spPr>
          </p:cxnSp>
          <p:cxnSp>
            <p:nvCxnSpPr>
              <p:cNvPr id="108" name="直線コネクタ 107"/>
              <p:cNvCxnSpPr/>
              <p:nvPr/>
            </p:nvCxnSpPr>
            <p:spPr bwMode="auto">
              <a:xfrm>
                <a:off x="2943056" y="3867229"/>
                <a:ext cx="0" cy="185974"/>
              </a:xfrm>
              <a:prstGeom prst="line">
                <a:avLst/>
              </a:prstGeom>
              <a:noFill/>
              <a:ln w="38100" cap="flat" cmpd="sng" algn="ctr">
                <a:solidFill>
                  <a:schemeClr val="tx1"/>
                </a:solidFill>
                <a:prstDash val="solid"/>
                <a:round/>
                <a:headEnd type="none" w="med" len="med"/>
                <a:tailEnd type="none" w="med" len="med"/>
              </a:ln>
              <a:effectLst/>
            </p:spPr>
          </p:cxnSp>
          <p:cxnSp>
            <p:nvCxnSpPr>
              <p:cNvPr id="109" name="直線コネクタ 108"/>
              <p:cNvCxnSpPr/>
              <p:nvPr/>
            </p:nvCxnSpPr>
            <p:spPr bwMode="auto">
              <a:xfrm flipH="1">
                <a:off x="3674438" y="3306721"/>
                <a:ext cx="8616" cy="744574"/>
              </a:xfrm>
              <a:prstGeom prst="line">
                <a:avLst/>
              </a:prstGeom>
              <a:noFill/>
              <a:ln w="38100" cap="flat" cmpd="sng" algn="ctr">
                <a:solidFill>
                  <a:schemeClr val="tx1"/>
                </a:solidFill>
                <a:prstDash val="solid"/>
                <a:round/>
                <a:headEnd type="none" w="med" len="med"/>
                <a:tailEnd type="none" w="med" len="med"/>
              </a:ln>
              <a:effectLst/>
            </p:spPr>
          </p:cxnSp>
          <p:cxnSp>
            <p:nvCxnSpPr>
              <p:cNvPr id="110" name="直線コネクタ 109"/>
              <p:cNvCxnSpPr/>
              <p:nvPr/>
            </p:nvCxnSpPr>
            <p:spPr bwMode="auto">
              <a:xfrm flipH="1">
                <a:off x="4060981" y="3102686"/>
                <a:ext cx="10426" cy="943899"/>
              </a:xfrm>
              <a:prstGeom prst="line">
                <a:avLst/>
              </a:prstGeom>
              <a:noFill/>
              <a:ln w="38100" cap="flat" cmpd="sng" algn="ctr">
                <a:solidFill>
                  <a:schemeClr val="tx1"/>
                </a:solidFill>
                <a:prstDash val="solid"/>
                <a:round/>
                <a:headEnd type="none" w="med" len="med"/>
                <a:tailEnd type="none" w="med" len="med"/>
              </a:ln>
              <a:effectLst/>
            </p:spPr>
          </p:cxnSp>
          <p:cxnSp>
            <p:nvCxnSpPr>
              <p:cNvPr id="111" name="直線コネクタ 110"/>
              <p:cNvCxnSpPr/>
              <p:nvPr/>
            </p:nvCxnSpPr>
            <p:spPr bwMode="auto">
              <a:xfrm flipH="1">
                <a:off x="4449334" y="2940293"/>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flipH="1">
                <a:off x="4837687" y="2915810"/>
                <a:ext cx="10426" cy="1116000"/>
              </a:xfrm>
              <a:prstGeom prst="line">
                <a:avLst/>
              </a:prstGeom>
              <a:noFill/>
              <a:ln w="38100" cap="flat" cmpd="sng" algn="ctr">
                <a:solidFill>
                  <a:schemeClr val="tx1"/>
                </a:solidFill>
                <a:prstDash val="solid"/>
                <a:round/>
                <a:headEnd type="none" w="med" len="med"/>
                <a:tailEnd type="none" w="med" len="med"/>
              </a:ln>
              <a:effectLst/>
            </p:spPr>
          </p:cxnSp>
          <p:cxnSp>
            <p:nvCxnSpPr>
              <p:cNvPr id="113" name="直線コネクタ 112"/>
              <p:cNvCxnSpPr/>
              <p:nvPr/>
            </p:nvCxnSpPr>
            <p:spPr bwMode="auto">
              <a:xfrm flipH="1">
                <a:off x="5226040" y="3046288"/>
                <a:ext cx="10426" cy="1011622"/>
              </a:xfrm>
              <a:prstGeom prst="line">
                <a:avLst/>
              </a:prstGeom>
              <a:no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flipH="1">
                <a:off x="5614393" y="3187214"/>
                <a:ext cx="9522" cy="865989"/>
              </a:xfrm>
              <a:prstGeom prst="line">
                <a:avLst/>
              </a:prstGeom>
              <a:no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flipH="1">
                <a:off x="6001842" y="3403295"/>
                <a:ext cx="9521" cy="648000"/>
              </a:xfrm>
              <a:prstGeom prst="line">
                <a:avLst/>
              </a:prstGeom>
              <a:noFill/>
              <a:ln w="38100" cap="flat" cmpd="sng" algn="ctr">
                <a:solidFill>
                  <a:schemeClr val="tx1"/>
                </a:solidFill>
                <a:prstDash val="solid"/>
                <a:round/>
                <a:headEnd type="none" w="med" len="med"/>
                <a:tailEnd type="none" w="med" len="med"/>
              </a:ln>
              <a:effectLst/>
            </p:spPr>
          </p:cxnSp>
          <p:cxnSp>
            <p:nvCxnSpPr>
              <p:cNvPr id="116" name="直線コネクタ 115"/>
              <p:cNvCxnSpPr/>
              <p:nvPr/>
            </p:nvCxnSpPr>
            <p:spPr bwMode="auto">
              <a:xfrm flipH="1">
                <a:off x="6388390" y="3672478"/>
                <a:ext cx="10426" cy="380725"/>
              </a:xfrm>
              <a:prstGeom prst="line">
                <a:avLst/>
              </a:prstGeom>
              <a:noFill/>
              <a:ln w="38100" cap="flat" cmpd="sng" algn="ctr">
                <a:solidFill>
                  <a:schemeClr val="tx1"/>
                </a:solidFill>
                <a:prstDash val="solid"/>
                <a:round/>
                <a:headEnd type="none" w="med" len="med"/>
                <a:tailEnd type="none" w="med" len="med"/>
              </a:ln>
              <a:effectLst/>
            </p:spPr>
          </p:cxnSp>
          <p:cxnSp>
            <p:nvCxnSpPr>
              <p:cNvPr id="117" name="直線コネクタ 116"/>
              <p:cNvCxnSpPr/>
              <p:nvPr/>
            </p:nvCxnSpPr>
            <p:spPr bwMode="auto">
              <a:xfrm flipH="1">
                <a:off x="6776730" y="3848203"/>
                <a:ext cx="10426" cy="205000"/>
              </a:xfrm>
              <a:prstGeom prst="line">
                <a:avLst/>
              </a:prstGeom>
              <a:noFill/>
              <a:ln w="38100" cap="flat" cmpd="sng" algn="ctr">
                <a:solidFill>
                  <a:schemeClr val="tx1"/>
                </a:solidFill>
                <a:prstDash val="solid"/>
                <a:round/>
                <a:headEnd type="none" w="med" len="med"/>
                <a:tailEnd type="none" w="med" len="med"/>
              </a:ln>
              <a:effectLst/>
            </p:spPr>
          </p:cxnSp>
        </p:grpSp>
        <p:cxnSp>
          <p:nvCxnSpPr>
            <p:cNvPr id="84" name="直線矢印コネクタ 83"/>
            <p:cNvCxnSpPr/>
            <p:nvPr/>
          </p:nvCxnSpPr>
          <p:spPr bwMode="auto">
            <a:xfrm>
              <a:off x="2517089" y="4053201"/>
              <a:ext cx="5284015" cy="0"/>
            </a:xfrm>
            <a:prstGeom prst="straightConnector1">
              <a:avLst/>
            </a:prstGeom>
            <a:noFill/>
            <a:ln w="38100" cap="flat" cmpd="sng" algn="ctr">
              <a:solidFill>
                <a:schemeClr val="tx1"/>
              </a:solidFill>
              <a:prstDash val="solid"/>
              <a:round/>
              <a:headEnd type="none" w="med" len="med"/>
              <a:tailEnd type="arrow"/>
            </a:ln>
            <a:effectLst/>
          </p:spPr>
        </p:cxnSp>
      </p:grpSp>
      <p:sp>
        <p:nvSpPr>
          <p:cNvPr id="120" name="角丸四角形 119"/>
          <p:cNvSpPr/>
          <p:nvPr/>
        </p:nvSpPr>
        <p:spPr>
          <a:xfrm>
            <a:off x="2355829" y="3153645"/>
            <a:ext cx="58852" cy="1102192"/>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角丸四角形 120"/>
          <p:cNvSpPr/>
          <p:nvPr/>
        </p:nvSpPr>
        <p:spPr>
          <a:xfrm>
            <a:off x="465248" y="3153645"/>
            <a:ext cx="1784177" cy="1064514"/>
          </a:xfrm>
          <a:prstGeom prst="roundRect">
            <a:avLst/>
          </a:prstGeom>
          <a:noFill/>
          <a:ln w="381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2153124" y="2658994"/>
            <a:ext cx="498404" cy="461665"/>
          </a:xfrm>
          <a:prstGeom prst="rect">
            <a:avLst/>
          </a:prstGeom>
          <a:noFill/>
        </p:spPr>
        <p:txBody>
          <a:bodyPr wrap="none" rtlCol="0">
            <a:spAutoFit/>
          </a:bodyPr>
          <a:lstStyle/>
          <a:p>
            <a:r>
              <a:rPr kumimoji="1" lang="en-US" altLang="ja-JP" sz="2400" dirty="0" smtClean="0">
                <a:solidFill>
                  <a:srgbClr val="FF0000"/>
                </a:solidFill>
                <a:latin typeface="Symbol" charset="2"/>
                <a:cs typeface="Symbol" charset="2"/>
              </a:rPr>
              <a:t>w</a:t>
            </a:r>
            <a:r>
              <a:rPr kumimoji="1" lang="en-US" altLang="ja-JP" sz="2400" baseline="-25000" dirty="0" smtClean="0">
                <a:solidFill>
                  <a:srgbClr val="FF0000"/>
                </a:solidFill>
                <a:latin typeface="Symbol" charset="2"/>
                <a:cs typeface="Symbol" charset="2"/>
              </a:rPr>
              <a:t>1</a:t>
            </a:r>
            <a:endParaRPr kumimoji="1" lang="ja-JP" altLang="en-US" sz="2400" baseline="-25000" dirty="0">
              <a:solidFill>
                <a:srgbClr val="FF0000"/>
              </a:solidFill>
              <a:latin typeface="Symbol" charset="2"/>
              <a:cs typeface="Symbol" charset="2"/>
            </a:endParaRPr>
          </a:p>
        </p:txBody>
      </p:sp>
      <p:sp>
        <p:nvSpPr>
          <p:cNvPr id="123" name="テキスト ボックス 122"/>
          <p:cNvSpPr txBox="1"/>
          <p:nvPr/>
        </p:nvSpPr>
        <p:spPr>
          <a:xfrm>
            <a:off x="974191" y="2658994"/>
            <a:ext cx="498404" cy="461665"/>
          </a:xfrm>
          <a:prstGeom prst="rect">
            <a:avLst/>
          </a:prstGeom>
          <a:noFill/>
        </p:spPr>
        <p:txBody>
          <a:bodyPr wrap="none" rtlCol="0">
            <a:spAutoFit/>
          </a:bodyPr>
          <a:lstStyle/>
          <a:p>
            <a:r>
              <a:rPr kumimoji="1" lang="en-US" altLang="ja-JP" sz="2400" dirty="0" smtClean="0">
                <a:solidFill>
                  <a:srgbClr val="0000FF"/>
                </a:solidFill>
                <a:latin typeface="Symbol" charset="2"/>
                <a:cs typeface="Symbol" charset="2"/>
              </a:rPr>
              <a:t>w</a:t>
            </a:r>
            <a:r>
              <a:rPr kumimoji="1" lang="en-US" altLang="ja-JP" sz="2400" baseline="-25000" dirty="0" smtClean="0">
                <a:solidFill>
                  <a:srgbClr val="0000FF"/>
                </a:solidFill>
                <a:latin typeface="Symbol" charset="2"/>
                <a:cs typeface="Symbol" charset="2"/>
              </a:rPr>
              <a:t>2</a:t>
            </a:r>
            <a:endParaRPr kumimoji="1" lang="ja-JP" altLang="en-US" sz="2400" baseline="-25000" dirty="0">
              <a:solidFill>
                <a:srgbClr val="0000FF"/>
              </a:solidFill>
              <a:latin typeface="Symbol" charset="2"/>
              <a:cs typeface="Symbol" charset="2"/>
            </a:endParaRPr>
          </a:p>
        </p:txBody>
      </p:sp>
    </p:spTree>
    <p:extLst>
      <p:ext uri="{BB962C8B-B14F-4D97-AF65-F5344CB8AC3E}">
        <p14:creationId xmlns:p14="http://schemas.microsoft.com/office/powerpoint/2010/main" val="39148409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図形グループ 26"/>
          <p:cNvGrpSpPr/>
          <p:nvPr/>
        </p:nvGrpSpPr>
        <p:grpSpPr>
          <a:xfrm>
            <a:off x="172260" y="2769024"/>
            <a:ext cx="9646225" cy="3771038"/>
            <a:chOff x="272867" y="1121021"/>
            <a:chExt cx="9646225" cy="3771038"/>
          </a:xfrm>
        </p:grpSpPr>
        <p:pic>
          <p:nvPicPr>
            <p:cNvPr id="28" name="Picture 5" descr="Screen Shot 2014-05-12 at 19.10.02.png"/>
            <p:cNvPicPr>
              <a:picLocks noChangeAspect="1"/>
            </p:cNvPicPr>
            <p:nvPr/>
          </p:nvPicPr>
          <p:blipFill rotWithShape="1">
            <a:blip r:embed="rId3">
              <a:extLst>
                <a:ext uri="{28A0092B-C50C-407E-A947-70E740481C1C}">
                  <a14:useLocalDpi xmlns:a14="http://schemas.microsoft.com/office/drawing/2010/main" val="0"/>
                </a:ext>
              </a:extLst>
            </a:blip>
            <a:srcRect t="10151"/>
            <a:stretch/>
          </p:blipFill>
          <p:spPr>
            <a:xfrm>
              <a:off x="2880317" y="1209827"/>
              <a:ext cx="7038775" cy="3682232"/>
            </a:xfrm>
            <a:prstGeom prst="rect">
              <a:avLst/>
            </a:prstGeom>
          </p:spPr>
        </p:pic>
        <p:sp>
          <p:nvSpPr>
            <p:cNvPr id="29" name="TextBox 6"/>
            <p:cNvSpPr txBox="1"/>
            <p:nvPr/>
          </p:nvSpPr>
          <p:spPr>
            <a:xfrm>
              <a:off x="272867" y="3664905"/>
              <a:ext cx="3437709" cy="584776"/>
            </a:xfrm>
            <a:prstGeom prst="rect">
              <a:avLst/>
            </a:prstGeom>
            <a:noFill/>
          </p:spPr>
          <p:txBody>
            <a:bodyPr wrap="square" rtlCol="0">
              <a:spAutoFit/>
            </a:bodyPr>
            <a:lstStyle/>
            <a:p>
              <a:pPr algn="l"/>
              <a:r>
                <a:rPr lang="en-US" sz="1600" dirty="0" smtClean="0"/>
                <a:t>[1] Ted Sun et al., SID 2013 DIGEST, pp. 755-758 (2013).</a:t>
              </a:r>
              <a:endParaRPr lang="en-US" sz="1600" dirty="0"/>
            </a:p>
          </p:txBody>
        </p:sp>
        <p:sp>
          <p:nvSpPr>
            <p:cNvPr id="30" name="TextBox 7"/>
            <p:cNvSpPr txBox="1"/>
            <p:nvPr/>
          </p:nvSpPr>
          <p:spPr>
            <a:xfrm>
              <a:off x="278832" y="1223406"/>
              <a:ext cx="3431744" cy="2862322"/>
            </a:xfrm>
            <a:prstGeom prst="rect">
              <a:avLst/>
            </a:prstGeom>
            <a:noFill/>
          </p:spPr>
          <p:txBody>
            <a:bodyPr wrap="square" rtlCol="0">
              <a:spAutoFit/>
            </a:bodyPr>
            <a:lstStyle/>
            <a:p>
              <a:pPr algn="l"/>
              <a:r>
                <a:rPr lang="ja-JP" altLang="en-US" dirty="0" smtClean="0"/>
                <a:t>要素技術</a:t>
              </a:r>
              <a:endParaRPr lang="en-US" altLang="ja-JP" dirty="0" smtClean="0"/>
            </a:p>
            <a:p>
              <a:pPr marL="342900" indent="-342900" algn="l">
                <a:buFont typeface="Arial"/>
                <a:buChar char="•"/>
              </a:pPr>
              <a:r>
                <a:rPr lang="ja-JP" altLang="en-US" dirty="0" smtClean="0"/>
                <a:t>米国</a:t>
              </a:r>
              <a:r>
                <a:rPr lang="en-US" altLang="ja-JP" dirty="0" smtClean="0"/>
                <a:t> Sun Innovations</a:t>
              </a:r>
              <a:r>
                <a:rPr lang="ja-JP" altLang="en-US" dirty="0" smtClean="0"/>
                <a:t>社が透明な蛍光スクリーンを開発</a:t>
              </a:r>
              <a:r>
                <a:rPr lang="en-US" altLang="ja-JP" dirty="0" smtClean="0"/>
                <a:t>[1]</a:t>
              </a:r>
              <a:r>
                <a:rPr lang="ja-JP" altLang="en-US" dirty="0" smtClean="0"/>
                <a:t>．</a:t>
              </a:r>
              <a:endParaRPr lang="en-US" altLang="ja-JP" dirty="0"/>
            </a:p>
            <a:p>
              <a:pPr marL="342900" indent="-342900" algn="l">
                <a:buFont typeface="Arial"/>
                <a:buChar char="•"/>
              </a:pPr>
              <a:r>
                <a:rPr lang="ja-JP" altLang="en-US" dirty="0" smtClean="0"/>
                <a:t>蛍光励起</a:t>
              </a:r>
              <a:endParaRPr lang="en-US" altLang="ja-JP" dirty="0" smtClean="0"/>
            </a:p>
            <a:p>
              <a:pPr marL="800100" lvl="1" indent="-342900" algn="l">
                <a:buFont typeface="Arial"/>
                <a:buChar char="•"/>
              </a:pPr>
              <a:r>
                <a:rPr lang="ja-JP" altLang="en-US" dirty="0" smtClean="0"/>
                <a:t>赤</a:t>
              </a:r>
              <a:r>
                <a:rPr lang="en-US" altLang="ja-JP" dirty="0" smtClean="0"/>
                <a:t>(390-410nm</a:t>
              </a:r>
              <a:r>
                <a:rPr lang="ja-JP" altLang="en-US" dirty="0" smtClean="0"/>
                <a:t>）</a:t>
              </a:r>
              <a:endParaRPr lang="en-US" altLang="ja-JP" dirty="0" smtClean="0"/>
            </a:p>
            <a:p>
              <a:pPr marL="800100" lvl="1" indent="-342900" algn="l">
                <a:buFont typeface="Arial"/>
                <a:buChar char="•"/>
              </a:pPr>
              <a:r>
                <a:rPr lang="ja-JP" altLang="en-US" dirty="0" smtClean="0"/>
                <a:t>緑</a:t>
              </a:r>
              <a:r>
                <a:rPr lang="en-US" altLang="ja-JP" dirty="0" smtClean="0"/>
                <a:t>(490-510nm</a:t>
              </a:r>
              <a:r>
                <a:rPr lang="ja-JP" altLang="en-US" dirty="0" smtClean="0"/>
                <a:t>）</a:t>
              </a:r>
              <a:endParaRPr lang="en-US" altLang="ja-JP" dirty="0" smtClean="0"/>
            </a:p>
            <a:p>
              <a:pPr marL="800100" lvl="1" indent="-342900" algn="l">
                <a:buFont typeface="Arial"/>
                <a:buChar char="•"/>
              </a:pPr>
              <a:r>
                <a:rPr lang="ja-JP" altLang="en-US" dirty="0"/>
                <a:t>青</a:t>
              </a:r>
              <a:r>
                <a:rPr lang="en-US" altLang="ja-JP" dirty="0"/>
                <a:t>(420-440nm</a:t>
              </a:r>
              <a:r>
                <a:rPr lang="ja-JP" altLang="en-US" dirty="0" smtClean="0"/>
                <a:t>）</a:t>
              </a:r>
              <a:endParaRPr lang="en-US" altLang="ja-JP" dirty="0" smtClean="0"/>
            </a:p>
            <a:p>
              <a:pPr marL="342900" indent="-342900" algn="l">
                <a:buFont typeface="Arial"/>
                <a:buChar char="•"/>
              </a:pPr>
              <a:r>
                <a:rPr lang="ja-JP" altLang="en-US" dirty="0" smtClean="0"/>
                <a:t>従来：プロジェクター必要</a:t>
              </a:r>
              <a:endParaRPr lang="en-US" altLang="ja-JP" dirty="0" smtClean="0"/>
            </a:p>
          </p:txBody>
        </p:sp>
        <p:sp>
          <p:nvSpPr>
            <p:cNvPr id="31" name="TextBox 3"/>
            <p:cNvSpPr txBox="1"/>
            <p:nvPr/>
          </p:nvSpPr>
          <p:spPr>
            <a:xfrm>
              <a:off x="3855302" y="1121021"/>
              <a:ext cx="5505995" cy="369332"/>
            </a:xfrm>
            <a:prstGeom prst="rect">
              <a:avLst/>
            </a:prstGeom>
            <a:noFill/>
          </p:spPr>
          <p:txBody>
            <a:bodyPr wrap="square" rtlCol="0">
              <a:spAutoFit/>
            </a:bodyPr>
            <a:lstStyle/>
            <a:p>
              <a:pPr algn="l"/>
              <a:r>
                <a:rPr lang="ja-JP" altLang="en-US" i="1" dirty="0" smtClean="0"/>
                <a:t>映画「</a:t>
              </a:r>
              <a:r>
                <a:rPr lang="en-US" altLang="ja-JP" i="1" dirty="0" smtClean="0"/>
                <a:t>Minority Report</a:t>
              </a:r>
              <a:r>
                <a:rPr lang="ja-JP" altLang="en-US" i="1" dirty="0" smtClean="0"/>
                <a:t>」に出てくるような透明ガラス表示</a:t>
              </a:r>
              <a:endParaRPr lang="en-US" i="1" dirty="0"/>
            </a:p>
          </p:txBody>
        </p:sp>
      </p:grpSp>
      <p:sp>
        <p:nvSpPr>
          <p:cNvPr id="2" name="Title 1"/>
          <p:cNvSpPr>
            <a:spLocks noGrp="1"/>
          </p:cNvSpPr>
          <p:nvPr>
            <p:ph type="title"/>
          </p:nvPr>
        </p:nvSpPr>
        <p:spPr>
          <a:xfrm>
            <a:off x="129540" y="209760"/>
            <a:ext cx="8915400" cy="727765"/>
          </a:xfrm>
        </p:spPr>
        <p:txBody>
          <a:bodyPr>
            <a:normAutofit fontScale="90000"/>
          </a:bodyPr>
          <a:lstStyle/>
          <a:p>
            <a:r>
              <a:rPr lang="ja-JP" altLang="en-US" dirty="0" smtClean="0"/>
              <a:t>エッジリットコムディスプレイ</a:t>
            </a:r>
            <a:endParaRPr lang="en-US" dirty="0"/>
          </a:p>
        </p:txBody>
      </p:sp>
      <p:sp>
        <p:nvSpPr>
          <p:cNvPr id="11" name="TextBox 10"/>
          <p:cNvSpPr txBox="1"/>
          <p:nvPr/>
        </p:nvSpPr>
        <p:spPr>
          <a:xfrm>
            <a:off x="394459" y="937527"/>
            <a:ext cx="7450477" cy="1754327"/>
          </a:xfrm>
          <a:prstGeom prst="rect">
            <a:avLst/>
          </a:prstGeom>
          <a:noFill/>
        </p:spPr>
        <p:txBody>
          <a:bodyPr wrap="none" rtlCol="0">
            <a:spAutoFit/>
          </a:bodyPr>
          <a:lstStyle/>
          <a:p>
            <a:r>
              <a:rPr lang="ja-JP" altLang="en-US" dirty="0" smtClean="0">
                <a:solidFill>
                  <a:srgbClr val="0000FF"/>
                </a:solidFill>
              </a:rPr>
              <a:t>エッジ照明ディスプレイ</a:t>
            </a:r>
            <a:endParaRPr lang="en-US" altLang="ja-JP" dirty="0" smtClean="0">
              <a:solidFill>
                <a:srgbClr val="0000FF"/>
              </a:solidFill>
            </a:endParaRPr>
          </a:p>
          <a:p>
            <a:r>
              <a:rPr lang="ja-JP" altLang="en-US" dirty="0" smtClean="0">
                <a:solidFill>
                  <a:srgbClr val="0000FF"/>
                </a:solidFill>
              </a:rPr>
              <a:t>ガラス基板の側面から照明光を入射，ガラス面上に映像を</a:t>
            </a:r>
            <a:endParaRPr lang="en-US" altLang="ja-JP" dirty="0" smtClean="0">
              <a:solidFill>
                <a:srgbClr val="0000FF"/>
              </a:solidFill>
            </a:endParaRPr>
          </a:p>
          <a:p>
            <a:r>
              <a:rPr lang="ja-JP" altLang="en-US" dirty="0" smtClean="0">
                <a:solidFill>
                  <a:srgbClr val="0000FF"/>
                </a:solidFill>
              </a:rPr>
              <a:t>表示する技術．従来はガラスの片面の形状を加工して</a:t>
            </a:r>
            <a:endParaRPr lang="en-US" altLang="ja-JP" dirty="0" smtClean="0">
              <a:solidFill>
                <a:srgbClr val="0000FF"/>
              </a:solidFill>
            </a:endParaRPr>
          </a:p>
          <a:p>
            <a:r>
              <a:rPr lang="ja-JP" altLang="en-US" dirty="0" smtClean="0">
                <a:solidFill>
                  <a:srgbClr val="0000FF"/>
                </a:solidFill>
              </a:rPr>
              <a:t>特定の位置までは全反射で伝搬するようにして実現されていた．</a:t>
            </a:r>
            <a:endParaRPr lang="en-US" altLang="ja-JP" dirty="0" smtClean="0">
              <a:solidFill>
                <a:srgbClr val="0000FF"/>
              </a:solidFill>
            </a:endParaRPr>
          </a:p>
          <a:p>
            <a:r>
              <a:rPr lang="ja-JP" altLang="en-US" dirty="0" smtClean="0">
                <a:solidFill>
                  <a:srgbClr val="0000FF"/>
                </a:solidFill>
              </a:rPr>
              <a:t>透過像が歪む欠点があるだけでなく，大画面化と像の明るさと精度に課題．</a:t>
            </a:r>
            <a:endParaRPr lang="en-US" altLang="ja-JP" dirty="0" smtClean="0">
              <a:solidFill>
                <a:srgbClr val="0000FF"/>
              </a:solidFill>
            </a:endParaRPr>
          </a:p>
          <a:p>
            <a:r>
              <a:rPr lang="ja-JP" altLang="en-US" dirty="0" smtClean="0">
                <a:solidFill>
                  <a:srgbClr val="0000FF"/>
                </a:solidFill>
              </a:rPr>
              <a:t>参考</a:t>
            </a:r>
            <a:r>
              <a:rPr lang="en-US" altLang="ja-JP" dirty="0" smtClean="0">
                <a:solidFill>
                  <a:srgbClr val="0000FF"/>
                </a:solidFill>
              </a:rPr>
              <a:t>: edge lit </a:t>
            </a:r>
            <a:r>
              <a:rPr lang="ja-JP" altLang="en-US" dirty="0" smtClean="0">
                <a:solidFill>
                  <a:srgbClr val="0000FF"/>
                </a:solidFill>
              </a:rPr>
              <a:t>技術自体は，</a:t>
            </a:r>
            <a:r>
              <a:rPr lang="en-US" altLang="ja-JP" dirty="0" smtClean="0">
                <a:solidFill>
                  <a:srgbClr val="0000FF"/>
                </a:solidFill>
              </a:rPr>
              <a:t>LCD</a:t>
            </a:r>
            <a:r>
              <a:rPr lang="ja-JP" altLang="en-US" dirty="0" smtClean="0">
                <a:solidFill>
                  <a:srgbClr val="0000FF"/>
                </a:solidFill>
              </a:rPr>
              <a:t>の</a:t>
            </a:r>
            <a:r>
              <a:rPr lang="en-US" altLang="ja-JP" dirty="0" smtClean="0">
                <a:solidFill>
                  <a:srgbClr val="0000FF"/>
                </a:solidFill>
              </a:rPr>
              <a:t>LED</a:t>
            </a:r>
            <a:r>
              <a:rPr lang="ja-JP" altLang="en-US" dirty="0" smtClean="0">
                <a:solidFill>
                  <a:srgbClr val="0000FF"/>
                </a:solidFill>
              </a:rPr>
              <a:t>バックライトに普及．</a:t>
            </a:r>
            <a:endParaRPr lang="en-US" altLang="ja-JP" dirty="0" smtClean="0">
              <a:solidFill>
                <a:srgbClr val="0000FF"/>
              </a:solidFill>
            </a:endParaRPr>
          </a:p>
        </p:txBody>
      </p:sp>
      <p:grpSp>
        <p:nvGrpSpPr>
          <p:cNvPr id="4" name="図形グループ 3"/>
          <p:cNvGrpSpPr/>
          <p:nvPr/>
        </p:nvGrpSpPr>
        <p:grpSpPr>
          <a:xfrm>
            <a:off x="319910" y="3034638"/>
            <a:ext cx="9239279" cy="3139321"/>
            <a:chOff x="319910" y="3034638"/>
            <a:chExt cx="9239279" cy="3139321"/>
          </a:xfrm>
        </p:grpSpPr>
        <p:sp>
          <p:nvSpPr>
            <p:cNvPr id="3" name="TextBox 2"/>
            <p:cNvSpPr txBox="1"/>
            <p:nvPr/>
          </p:nvSpPr>
          <p:spPr>
            <a:xfrm>
              <a:off x="319910" y="3034638"/>
              <a:ext cx="5895242" cy="3139321"/>
            </a:xfrm>
            <a:prstGeom prst="rect">
              <a:avLst/>
            </a:prstGeom>
            <a:noFill/>
          </p:spPr>
          <p:txBody>
            <a:bodyPr wrap="square" rtlCol="0">
              <a:spAutoFit/>
            </a:bodyPr>
            <a:lstStyle/>
            <a:p>
              <a:pPr algn="l"/>
              <a:r>
                <a:rPr lang="ja-JP" altLang="en-US" dirty="0" smtClean="0">
                  <a:solidFill>
                    <a:srgbClr val="008000"/>
                  </a:solidFill>
                </a:rPr>
                <a:t>光コムを使って，世界最大のフラットパネルディスプレイを．</a:t>
              </a:r>
              <a:endParaRPr lang="en-US" altLang="ja-JP" dirty="0" smtClean="0">
                <a:solidFill>
                  <a:srgbClr val="008000"/>
                </a:solidFill>
              </a:endParaRPr>
            </a:p>
            <a:p>
              <a:pPr marL="342900" indent="-342900">
                <a:buFont typeface="Arial"/>
                <a:buChar char="•"/>
              </a:pPr>
              <a:r>
                <a:rPr lang="ja-JP" altLang="en-US" dirty="0">
                  <a:solidFill>
                    <a:srgbClr val="008000"/>
                  </a:solidFill>
                </a:rPr>
                <a:t>周波数分解されたビームの交差位置で２光子吸収可能であれば，周波数を空間位置に</a:t>
              </a:r>
              <a:r>
                <a:rPr lang="ja-JP" altLang="en-US" dirty="0" smtClean="0">
                  <a:solidFill>
                    <a:srgbClr val="008000"/>
                  </a:solidFill>
                </a:rPr>
                <a:t>対応付け可能</a:t>
              </a:r>
              <a:endParaRPr lang="en-US" altLang="ja-JP" dirty="0">
                <a:solidFill>
                  <a:srgbClr val="008000"/>
                </a:solidFill>
              </a:endParaRPr>
            </a:p>
            <a:p>
              <a:pPr marL="800100" lvl="1" indent="-342900">
                <a:buFont typeface="Arial"/>
                <a:buChar char="•"/>
              </a:pPr>
              <a:r>
                <a:rPr lang="ja-JP" altLang="en-US" dirty="0" smtClean="0">
                  <a:solidFill>
                    <a:srgbClr val="008000"/>
                  </a:solidFill>
                </a:rPr>
                <a:t>コムの周波数密度の高さと位相が揃っていることが重要なファクター．</a:t>
              </a:r>
              <a:endParaRPr lang="en-US" altLang="ja-JP" dirty="0" smtClean="0">
                <a:solidFill>
                  <a:srgbClr val="008000"/>
                </a:solidFill>
              </a:endParaRPr>
            </a:p>
            <a:p>
              <a:pPr marL="342900" indent="-342900">
                <a:buFont typeface="Arial"/>
                <a:buChar char="•"/>
              </a:pPr>
              <a:r>
                <a:rPr lang="ja-JP" altLang="en-US" dirty="0" smtClean="0">
                  <a:solidFill>
                    <a:srgbClr val="008000"/>
                  </a:solidFill>
                </a:rPr>
                <a:t>静止画の表示であれば，ガラス面を共振器のようにして使って映像表示可能か？入射側と反対側のエッジで反射した光パルスと入射光パルスが重なった位置で発光．</a:t>
              </a:r>
              <a:endParaRPr lang="en-US" altLang="ja-JP" dirty="0" smtClean="0">
                <a:solidFill>
                  <a:srgbClr val="008000"/>
                </a:solidFill>
              </a:endParaRPr>
            </a:p>
            <a:p>
              <a:r>
                <a:rPr lang="ja-JP" altLang="en-US" dirty="0" smtClean="0">
                  <a:solidFill>
                    <a:srgbClr val="008000"/>
                  </a:solidFill>
                </a:rPr>
                <a:t>小型画面であれば</a:t>
              </a:r>
              <a:endParaRPr lang="en-US" altLang="ja-JP" dirty="0" smtClean="0">
                <a:solidFill>
                  <a:srgbClr val="008000"/>
                </a:solidFill>
              </a:endParaRPr>
            </a:p>
            <a:p>
              <a:pPr marL="285750" indent="-285750">
                <a:buFont typeface="Arial"/>
                <a:buChar char="•"/>
              </a:pPr>
              <a:r>
                <a:rPr lang="ja-JP" altLang="en-US" dirty="0" smtClean="0">
                  <a:solidFill>
                    <a:srgbClr val="008000"/>
                  </a:solidFill>
                </a:rPr>
                <a:t>ホログラフィック多焦点レンズを使って周波数ごとに位置の異なる集光点を形成．</a:t>
              </a:r>
              <a:endParaRPr lang="en-US" altLang="ja-JP" dirty="0" smtClean="0">
                <a:solidFill>
                  <a:srgbClr val="008000"/>
                </a:solidFill>
              </a:endParaRPr>
            </a:p>
          </p:txBody>
        </p:sp>
        <p:sp>
          <p:nvSpPr>
            <p:cNvPr id="10" name="Up Arrow 9"/>
            <p:cNvSpPr/>
            <p:nvPr/>
          </p:nvSpPr>
          <p:spPr>
            <a:xfrm rot="5400000">
              <a:off x="5761773" y="3865699"/>
              <a:ext cx="1955520" cy="760130"/>
            </a:xfrm>
            <a:prstGeom prst="upArrow">
              <a:avLst>
                <a:gd name="adj1" fmla="val 79499"/>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 name="Up Arrow 11"/>
            <p:cNvSpPr/>
            <p:nvPr/>
          </p:nvSpPr>
          <p:spPr>
            <a:xfrm>
              <a:off x="6884557" y="4917871"/>
              <a:ext cx="2674632" cy="760129"/>
            </a:xfrm>
            <a:prstGeom prst="upArrow">
              <a:avLst>
                <a:gd name="adj1" fmla="val 80935"/>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Cube 4"/>
            <p:cNvSpPr/>
            <p:nvPr/>
          </p:nvSpPr>
          <p:spPr>
            <a:xfrm>
              <a:off x="6903798" y="3356876"/>
              <a:ext cx="2655391" cy="1722318"/>
            </a:xfrm>
            <a:prstGeom prst="cube">
              <a:avLst>
                <a:gd name="adj" fmla="val 2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6884557" y="3613062"/>
              <a:ext cx="1664430" cy="375726"/>
              <a:chOff x="7380510" y="3036912"/>
              <a:chExt cx="1914575" cy="432193"/>
            </a:xfrm>
          </p:grpSpPr>
          <p:sp>
            <p:nvSpPr>
              <p:cNvPr id="15" name="Freeform 14"/>
              <p:cNvSpPr/>
              <p:nvPr/>
            </p:nvSpPr>
            <p:spPr>
              <a:xfrm>
                <a:off x="7380510" y="3036912"/>
                <a:ext cx="1664430" cy="432193"/>
              </a:xfrm>
              <a:custGeom>
                <a:avLst/>
                <a:gdLst>
                  <a:gd name="connsiteX0" fmla="*/ 0 w 3742561"/>
                  <a:gd name="connsiteY0" fmla="*/ 962188 h 971810"/>
                  <a:gd name="connsiteX1" fmla="*/ 711953 w 3742561"/>
                  <a:gd name="connsiteY1" fmla="*/ 971810 h 971810"/>
                  <a:gd name="connsiteX2" fmla="*/ 808163 w 3742561"/>
                  <a:gd name="connsiteY2" fmla="*/ 0 h 971810"/>
                  <a:gd name="connsiteX3" fmla="*/ 923614 w 3742561"/>
                  <a:gd name="connsiteY3" fmla="*/ 971810 h 971810"/>
                  <a:gd name="connsiteX4" fmla="*/ 1712535 w 3742561"/>
                  <a:gd name="connsiteY4" fmla="*/ 971810 h 971810"/>
                  <a:gd name="connsiteX5" fmla="*/ 1856849 w 3742561"/>
                  <a:gd name="connsiteY5" fmla="*/ 0 h 971810"/>
                  <a:gd name="connsiteX6" fmla="*/ 1943438 w 3742561"/>
                  <a:gd name="connsiteY6" fmla="*/ 962188 h 971810"/>
                  <a:gd name="connsiteX7" fmla="*/ 2713116 w 3742561"/>
                  <a:gd name="connsiteY7" fmla="*/ 942945 h 971810"/>
                  <a:gd name="connsiteX8" fmla="*/ 2876673 w 3742561"/>
                  <a:gd name="connsiteY8" fmla="*/ 38487 h 971810"/>
                  <a:gd name="connsiteX9" fmla="*/ 3011367 w 3742561"/>
                  <a:gd name="connsiteY9" fmla="*/ 942945 h 971810"/>
                  <a:gd name="connsiteX10" fmla="*/ 3742561 w 3742561"/>
                  <a:gd name="connsiteY10" fmla="*/ 923701 h 9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2561" h="971810">
                    <a:moveTo>
                      <a:pt x="0" y="962188"/>
                    </a:moveTo>
                    <a:lnTo>
                      <a:pt x="711953" y="971810"/>
                    </a:lnTo>
                    <a:lnTo>
                      <a:pt x="808163" y="0"/>
                    </a:lnTo>
                    <a:lnTo>
                      <a:pt x="923614" y="971810"/>
                    </a:lnTo>
                    <a:lnTo>
                      <a:pt x="1712535" y="971810"/>
                    </a:lnTo>
                    <a:lnTo>
                      <a:pt x="1856849" y="0"/>
                    </a:lnTo>
                    <a:lnTo>
                      <a:pt x="1943438" y="962188"/>
                    </a:lnTo>
                    <a:lnTo>
                      <a:pt x="2713116" y="942945"/>
                    </a:lnTo>
                    <a:lnTo>
                      <a:pt x="2876673" y="38487"/>
                    </a:lnTo>
                    <a:lnTo>
                      <a:pt x="3011367" y="942945"/>
                    </a:lnTo>
                    <a:lnTo>
                      <a:pt x="3742561" y="923701"/>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17" name="Straight Arrow Connector 16"/>
              <p:cNvCxnSpPr/>
              <p:nvPr/>
            </p:nvCxnSpPr>
            <p:spPr>
              <a:xfrm>
                <a:off x="8794794" y="3309929"/>
                <a:ext cx="500291"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19" name="Group 18"/>
            <p:cNvGrpSpPr/>
            <p:nvPr/>
          </p:nvGrpSpPr>
          <p:grpSpPr>
            <a:xfrm rot="16200000">
              <a:off x="7866137" y="4599483"/>
              <a:ext cx="1414283" cy="319258"/>
              <a:chOff x="7380510" y="3036912"/>
              <a:chExt cx="1914575" cy="432193"/>
            </a:xfrm>
          </p:grpSpPr>
          <p:sp>
            <p:nvSpPr>
              <p:cNvPr id="20" name="Freeform 19"/>
              <p:cNvSpPr/>
              <p:nvPr/>
            </p:nvSpPr>
            <p:spPr>
              <a:xfrm>
                <a:off x="7380510" y="3036912"/>
                <a:ext cx="1664430" cy="432193"/>
              </a:xfrm>
              <a:custGeom>
                <a:avLst/>
                <a:gdLst>
                  <a:gd name="connsiteX0" fmla="*/ 0 w 3742561"/>
                  <a:gd name="connsiteY0" fmla="*/ 962188 h 971810"/>
                  <a:gd name="connsiteX1" fmla="*/ 711953 w 3742561"/>
                  <a:gd name="connsiteY1" fmla="*/ 971810 h 971810"/>
                  <a:gd name="connsiteX2" fmla="*/ 808163 w 3742561"/>
                  <a:gd name="connsiteY2" fmla="*/ 0 h 971810"/>
                  <a:gd name="connsiteX3" fmla="*/ 923614 w 3742561"/>
                  <a:gd name="connsiteY3" fmla="*/ 971810 h 971810"/>
                  <a:gd name="connsiteX4" fmla="*/ 1712535 w 3742561"/>
                  <a:gd name="connsiteY4" fmla="*/ 971810 h 971810"/>
                  <a:gd name="connsiteX5" fmla="*/ 1856849 w 3742561"/>
                  <a:gd name="connsiteY5" fmla="*/ 0 h 971810"/>
                  <a:gd name="connsiteX6" fmla="*/ 1943438 w 3742561"/>
                  <a:gd name="connsiteY6" fmla="*/ 962188 h 971810"/>
                  <a:gd name="connsiteX7" fmla="*/ 2713116 w 3742561"/>
                  <a:gd name="connsiteY7" fmla="*/ 942945 h 971810"/>
                  <a:gd name="connsiteX8" fmla="*/ 2876673 w 3742561"/>
                  <a:gd name="connsiteY8" fmla="*/ 38487 h 971810"/>
                  <a:gd name="connsiteX9" fmla="*/ 3011367 w 3742561"/>
                  <a:gd name="connsiteY9" fmla="*/ 942945 h 971810"/>
                  <a:gd name="connsiteX10" fmla="*/ 3742561 w 3742561"/>
                  <a:gd name="connsiteY10" fmla="*/ 923701 h 9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2561" h="971810">
                    <a:moveTo>
                      <a:pt x="0" y="962188"/>
                    </a:moveTo>
                    <a:lnTo>
                      <a:pt x="711953" y="971810"/>
                    </a:lnTo>
                    <a:lnTo>
                      <a:pt x="808163" y="0"/>
                    </a:lnTo>
                    <a:lnTo>
                      <a:pt x="923614" y="971810"/>
                    </a:lnTo>
                    <a:lnTo>
                      <a:pt x="1712535" y="971810"/>
                    </a:lnTo>
                    <a:lnTo>
                      <a:pt x="1856849" y="0"/>
                    </a:lnTo>
                    <a:lnTo>
                      <a:pt x="1943438" y="962188"/>
                    </a:lnTo>
                    <a:lnTo>
                      <a:pt x="2713116" y="942945"/>
                    </a:lnTo>
                    <a:lnTo>
                      <a:pt x="2876673" y="38487"/>
                    </a:lnTo>
                    <a:lnTo>
                      <a:pt x="3011367" y="942945"/>
                    </a:lnTo>
                    <a:lnTo>
                      <a:pt x="3742561" y="923701"/>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21" name="Straight Arrow Connector 20"/>
              <p:cNvCxnSpPr/>
              <p:nvPr/>
            </p:nvCxnSpPr>
            <p:spPr>
              <a:xfrm>
                <a:off x="8794794" y="3309929"/>
                <a:ext cx="500291"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spTree>
    <p:extLst>
      <p:ext uri="{BB962C8B-B14F-4D97-AF65-F5344CB8AC3E}">
        <p14:creationId xmlns:p14="http://schemas.microsoft.com/office/powerpoint/2010/main" val="27778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1469533" y="1902530"/>
            <a:ext cx="2385394" cy="2114604"/>
          </a:xfrm>
          <a:prstGeom prst="ellipse">
            <a:avLst/>
          </a:pr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81" name="正方形/長方形 80"/>
          <p:cNvSpPr/>
          <p:nvPr/>
        </p:nvSpPr>
        <p:spPr>
          <a:xfrm>
            <a:off x="3314264" y="2850071"/>
            <a:ext cx="650463" cy="9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281953" y="386446"/>
            <a:ext cx="5032147" cy="923330"/>
          </a:xfrm>
          <a:prstGeom prst="rect">
            <a:avLst/>
          </a:prstGeom>
          <a:noFill/>
        </p:spPr>
        <p:txBody>
          <a:bodyPr wrap="none" rtlCol="0">
            <a:spAutoFit/>
          </a:bodyPr>
          <a:lstStyle/>
          <a:p>
            <a:r>
              <a:rPr lang="ja-JP" altLang="en-US" sz="5400" dirty="0" smtClean="0">
                <a:latin typeface="ヒラギノ丸ゴ ProN W4"/>
                <a:ea typeface="ヒラギノ丸ゴ ProN W4"/>
                <a:cs typeface="ヒラギノ丸ゴ ProN W4"/>
              </a:rPr>
              <a:t>センシング</a:t>
            </a:r>
            <a:r>
              <a:rPr kumimoji="1" lang="ja-JP" altLang="en-US" sz="5400" dirty="0" smtClean="0">
                <a:latin typeface="ヒラギノ丸ゴ ProN W4"/>
                <a:ea typeface="ヒラギノ丸ゴ ProN W4"/>
                <a:cs typeface="ヒラギノ丸ゴ ProN W4"/>
              </a:rPr>
              <a:t>コム</a:t>
            </a:r>
            <a:endParaRPr kumimoji="1" lang="ja-JP" altLang="en-US" sz="5400" dirty="0">
              <a:latin typeface="ヒラギノ丸ゴ ProN W4"/>
              <a:ea typeface="ヒラギノ丸ゴ ProN W4"/>
              <a:cs typeface="ヒラギノ丸ゴ ProN W4"/>
            </a:endParaRPr>
          </a:p>
        </p:txBody>
      </p:sp>
      <p:sp>
        <p:nvSpPr>
          <p:cNvPr id="4" name="Arc 6"/>
          <p:cNvSpPr>
            <a:spLocks/>
          </p:cNvSpPr>
          <p:nvPr/>
        </p:nvSpPr>
        <p:spPr bwMode="auto">
          <a:xfrm rot="2427148">
            <a:off x="1579067" y="1421803"/>
            <a:ext cx="477688" cy="10557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6" name="Oval 8"/>
          <p:cNvSpPr>
            <a:spLocks noChangeArrowheads="1"/>
          </p:cNvSpPr>
          <p:nvPr/>
        </p:nvSpPr>
        <p:spPr bwMode="auto">
          <a:xfrm rot="19139085">
            <a:off x="3535458" y="2054659"/>
            <a:ext cx="161257" cy="602434"/>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7" name="Oval 9"/>
          <p:cNvSpPr>
            <a:spLocks noChangeArrowheads="1"/>
          </p:cNvSpPr>
          <p:nvPr/>
        </p:nvSpPr>
        <p:spPr bwMode="auto">
          <a:xfrm rot="2237150">
            <a:off x="1627747" y="2054659"/>
            <a:ext cx="161259" cy="602434"/>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8" name="Arc 10"/>
          <p:cNvSpPr>
            <a:spLocks/>
          </p:cNvSpPr>
          <p:nvPr/>
        </p:nvSpPr>
        <p:spPr bwMode="auto">
          <a:xfrm rot="10019366">
            <a:off x="1551684" y="2879204"/>
            <a:ext cx="1430020" cy="961460"/>
          </a:xfrm>
          <a:custGeom>
            <a:avLst/>
            <a:gdLst>
              <a:gd name="G0" fmla="+- 0 0 0"/>
              <a:gd name="G1" fmla="+- 15343 0 0"/>
              <a:gd name="G2" fmla="+- 21600 0 0"/>
              <a:gd name="T0" fmla="*/ 15204 w 21506"/>
              <a:gd name="T1" fmla="*/ 0 h 15343"/>
              <a:gd name="T2" fmla="*/ 21506 w 21506"/>
              <a:gd name="T3" fmla="*/ 13330 h 15343"/>
              <a:gd name="T4" fmla="*/ 0 w 21506"/>
              <a:gd name="T5" fmla="*/ 15343 h 15343"/>
            </a:gdLst>
            <a:ahLst/>
            <a:cxnLst>
              <a:cxn ang="0">
                <a:pos x="T0" y="T1"/>
              </a:cxn>
              <a:cxn ang="0">
                <a:pos x="T2" y="T3"/>
              </a:cxn>
              <a:cxn ang="0">
                <a:pos x="T4" y="T5"/>
              </a:cxn>
            </a:cxnLst>
            <a:rect l="0" t="0" r="r" b="b"/>
            <a:pathLst>
              <a:path w="21506" h="15343" fill="none" extrusionOk="0">
                <a:moveTo>
                  <a:pt x="15203" y="0"/>
                </a:moveTo>
                <a:cubicBezTo>
                  <a:pt x="18803" y="3566"/>
                  <a:pt x="21033" y="8285"/>
                  <a:pt x="21505" y="13330"/>
                </a:cubicBezTo>
              </a:path>
              <a:path w="21506" h="15343" stroke="0" extrusionOk="0">
                <a:moveTo>
                  <a:pt x="15203" y="0"/>
                </a:moveTo>
                <a:cubicBezTo>
                  <a:pt x="18803" y="3566"/>
                  <a:pt x="21033" y="8285"/>
                  <a:pt x="21505" y="13330"/>
                </a:cubicBezTo>
                <a:lnTo>
                  <a:pt x="0" y="15343"/>
                </a:lnTo>
                <a:close/>
              </a:path>
            </a:pathLst>
          </a:cu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9" name="Text Box 11"/>
          <p:cNvSpPr txBox="1">
            <a:spLocks noChangeArrowheads="1"/>
          </p:cNvSpPr>
          <p:nvPr/>
        </p:nvSpPr>
        <p:spPr bwMode="auto">
          <a:xfrm>
            <a:off x="1703698" y="3032052"/>
            <a:ext cx="10376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err="1">
                <a:solidFill>
                  <a:srgbClr val="008000"/>
                </a:solidFill>
                <a:effectLst/>
              </a:rPr>
              <a:t>Er</a:t>
            </a:r>
            <a:r>
              <a:rPr lang="en-US" altLang="ja-JP" dirty="0">
                <a:solidFill>
                  <a:srgbClr val="008000"/>
                </a:solidFill>
                <a:effectLst/>
              </a:rPr>
              <a:t>-</a:t>
            </a:r>
            <a:r>
              <a:rPr lang="en-US" altLang="ja-JP" dirty="0" smtClean="0">
                <a:solidFill>
                  <a:srgbClr val="008000"/>
                </a:solidFill>
                <a:effectLst/>
              </a:rPr>
              <a:t>doped</a:t>
            </a:r>
            <a:br>
              <a:rPr lang="en-US" altLang="ja-JP" dirty="0" smtClean="0">
                <a:solidFill>
                  <a:srgbClr val="008000"/>
                </a:solidFill>
                <a:effectLst/>
              </a:rPr>
            </a:br>
            <a:r>
              <a:rPr lang="en-US" altLang="ja-JP" dirty="0" smtClean="0">
                <a:solidFill>
                  <a:srgbClr val="008000"/>
                </a:solidFill>
                <a:effectLst/>
              </a:rPr>
              <a:t>fiber</a:t>
            </a:r>
            <a:endParaRPr lang="en-US" altLang="ja-JP" dirty="0">
              <a:solidFill>
                <a:srgbClr val="008000"/>
              </a:solidFill>
              <a:effectLst/>
            </a:endParaRPr>
          </a:p>
        </p:txBody>
      </p:sp>
      <p:sp>
        <p:nvSpPr>
          <p:cNvPr id="10" name="Rectangle 12"/>
          <p:cNvSpPr>
            <a:spLocks noChangeArrowheads="1"/>
          </p:cNvSpPr>
          <p:nvPr/>
        </p:nvSpPr>
        <p:spPr bwMode="auto">
          <a:xfrm>
            <a:off x="2263653" y="3868046"/>
            <a:ext cx="161257"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1" name="Rectangle 13"/>
          <p:cNvSpPr>
            <a:spLocks noChangeArrowheads="1"/>
          </p:cNvSpPr>
          <p:nvPr/>
        </p:nvSpPr>
        <p:spPr bwMode="auto">
          <a:xfrm>
            <a:off x="2583126" y="3868046"/>
            <a:ext cx="158215"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2" name="Rectangle 14"/>
          <p:cNvSpPr>
            <a:spLocks noChangeArrowheads="1"/>
          </p:cNvSpPr>
          <p:nvPr/>
        </p:nvSpPr>
        <p:spPr bwMode="auto">
          <a:xfrm>
            <a:off x="2899552" y="3868046"/>
            <a:ext cx="161259"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8" name="Text Box 20"/>
          <p:cNvSpPr txBox="1">
            <a:spLocks noChangeArrowheads="1"/>
          </p:cNvSpPr>
          <p:nvPr/>
        </p:nvSpPr>
        <p:spPr bwMode="auto">
          <a:xfrm>
            <a:off x="4326364" y="2296960"/>
            <a:ext cx="855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dirty="0">
                <a:effectLst/>
              </a:rPr>
              <a:t>Output</a:t>
            </a:r>
          </a:p>
        </p:txBody>
      </p:sp>
      <p:sp>
        <p:nvSpPr>
          <p:cNvPr id="19" name="Text Box 21"/>
          <p:cNvSpPr txBox="1">
            <a:spLocks noChangeArrowheads="1"/>
          </p:cNvSpPr>
          <p:nvPr/>
        </p:nvSpPr>
        <p:spPr bwMode="auto">
          <a:xfrm>
            <a:off x="2163248" y="1309776"/>
            <a:ext cx="11355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a:effectLst/>
              </a:rPr>
              <a:t>Isolator</a:t>
            </a:r>
          </a:p>
        </p:txBody>
      </p:sp>
      <p:grpSp>
        <p:nvGrpSpPr>
          <p:cNvPr id="20" name="Group 22"/>
          <p:cNvGrpSpPr>
            <a:grpSpLocks/>
          </p:cNvGrpSpPr>
          <p:nvPr/>
        </p:nvGrpSpPr>
        <p:grpSpPr bwMode="auto">
          <a:xfrm>
            <a:off x="2284949" y="1704762"/>
            <a:ext cx="794118" cy="453346"/>
            <a:chOff x="1290" y="408"/>
            <a:chExt cx="240" cy="144"/>
          </a:xfrm>
        </p:grpSpPr>
        <p:sp>
          <p:nvSpPr>
            <p:cNvPr id="21" name="AutoShape 23"/>
            <p:cNvSpPr>
              <a:spLocks noChangeArrowheads="1"/>
            </p:cNvSpPr>
            <p:nvPr/>
          </p:nvSpPr>
          <p:spPr bwMode="auto">
            <a:xfrm>
              <a:off x="1344" y="432"/>
              <a:ext cx="144" cy="96"/>
            </a:xfrm>
            <a:prstGeom prst="rightArrow">
              <a:avLst>
                <a:gd name="adj1" fmla="val 50000"/>
                <a:gd name="adj2" fmla="val 37500"/>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2" name="Rectangle 24"/>
            <p:cNvSpPr>
              <a:spLocks noChangeArrowheads="1"/>
            </p:cNvSpPr>
            <p:nvPr/>
          </p:nvSpPr>
          <p:spPr bwMode="auto">
            <a:xfrm>
              <a:off x="1290" y="408"/>
              <a:ext cx="240"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99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24" name="Freeform 26"/>
          <p:cNvSpPr>
            <a:spLocks/>
          </p:cNvSpPr>
          <p:nvPr/>
        </p:nvSpPr>
        <p:spPr bwMode="auto">
          <a:xfrm>
            <a:off x="3854930" y="2824441"/>
            <a:ext cx="146045" cy="1314401"/>
          </a:xfrm>
          <a:custGeom>
            <a:avLst/>
            <a:gdLst>
              <a:gd name="T0" fmla="*/ 0 w 1"/>
              <a:gd name="T1" fmla="*/ 0 h 384"/>
              <a:gd name="T2" fmla="*/ 0 w 1"/>
              <a:gd name="T3" fmla="*/ 384 h 384"/>
            </a:gdLst>
            <a:ahLst/>
            <a:cxnLst>
              <a:cxn ang="0">
                <a:pos x="T0" y="T1"/>
              </a:cxn>
              <a:cxn ang="0">
                <a:pos x="T2" y="T3"/>
              </a:cxn>
            </a:cxnLst>
            <a:rect l="0" t="0" r="r" b="b"/>
            <a:pathLst>
              <a:path w="1" h="384">
                <a:moveTo>
                  <a:pt x="0" y="0"/>
                </a:moveTo>
                <a:cubicBezTo>
                  <a:pt x="0" y="0"/>
                  <a:pt x="0" y="192"/>
                  <a:pt x="0" y="384"/>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ja-JP" altLang="en-US"/>
          </a:p>
        </p:txBody>
      </p:sp>
      <p:sp>
        <p:nvSpPr>
          <p:cNvPr id="25" name="Freeform 27"/>
          <p:cNvSpPr>
            <a:spLocks/>
          </p:cNvSpPr>
          <p:nvPr/>
        </p:nvSpPr>
        <p:spPr bwMode="auto">
          <a:xfrm rot="21252366">
            <a:off x="3300081" y="3786450"/>
            <a:ext cx="416850" cy="380232"/>
          </a:xfrm>
          <a:custGeom>
            <a:avLst/>
            <a:gdLst>
              <a:gd name="T0" fmla="*/ 0 w 112"/>
              <a:gd name="T1" fmla="*/ 16 h 112"/>
              <a:gd name="T2" fmla="*/ 96 w 112"/>
              <a:gd name="T3" fmla="*/ 16 h 112"/>
              <a:gd name="T4" fmla="*/ 96 w 112"/>
              <a:gd name="T5" fmla="*/ 112 h 112"/>
            </a:gdLst>
            <a:ahLst/>
            <a:cxnLst>
              <a:cxn ang="0">
                <a:pos x="T0" y="T1"/>
              </a:cxn>
              <a:cxn ang="0">
                <a:pos x="T2" y="T3"/>
              </a:cxn>
              <a:cxn ang="0">
                <a:pos x="T4" y="T5"/>
              </a:cxn>
            </a:cxnLst>
            <a:rect l="0" t="0" r="r" b="b"/>
            <a:pathLst>
              <a:path w="112" h="112">
                <a:moveTo>
                  <a:pt x="0" y="16"/>
                </a:moveTo>
                <a:cubicBezTo>
                  <a:pt x="40" y="8"/>
                  <a:pt x="80" y="0"/>
                  <a:pt x="96" y="16"/>
                </a:cubicBezTo>
                <a:cubicBezTo>
                  <a:pt x="112" y="32"/>
                  <a:pt x="104" y="72"/>
                  <a:pt x="96" y="112"/>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ja-JP" altLang="en-US"/>
          </a:p>
        </p:txBody>
      </p:sp>
      <p:cxnSp>
        <p:nvCxnSpPr>
          <p:cNvPr id="26" name="AutoShape 28"/>
          <p:cNvCxnSpPr>
            <a:cxnSpLocks noChangeShapeType="1"/>
            <a:stCxn id="6" idx="4"/>
          </p:cNvCxnSpPr>
          <p:nvPr/>
        </p:nvCxnSpPr>
        <p:spPr bwMode="auto">
          <a:xfrm rot="16200000" flipH="1">
            <a:off x="4638561" y="1758360"/>
            <a:ext cx="158497" cy="1808091"/>
          </a:xfrm>
          <a:prstGeom prst="curvedConnector2">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7" name="Group 29"/>
          <p:cNvGrpSpPr>
            <a:grpSpLocks/>
          </p:cNvGrpSpPr>
          <p:nvPr/>
        </p:nvGrpSpPr>
        <p:grpSpPr bwMode="auto">
          <a:xfrm>
            <a:off x="1673390" y="947155"/>
            <a:ext cx="602434" cy="438134"/>
            <a:chOff x="426" y="960"/>
            <a:chExt cx="198" cy="144"/>
          </a:xfrm>
        </p:grpSpPr>
        <p:sp>
          <p:nvSpPr>
            <p:cNvPr id="28" name="Rectangle 30"/>
            <p:cNvSpPr>
              <a:spLocks noChangeArrowheads="1"/>
            </p:cNvSpPr>
            <p:nvPr/>
          </p:nvSpPr>
          <p:spPr bwMode="auto">
            <a:xfrm>
              <a:off x="480" y="960"/>
              <a:ext cx="96"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nvGrpSpPr>
            <p:cNvPr id="29" name="Group 31"/>
            <p:cNvGrpSpPr>
              <a:grpSpLocks/>
            </p:cNvGrpSpPr>
            <p:nvPr/>
          </p:nvGrpSpPr>
          <p:grpSpPr bwMode="auto">
            <a:xfrm>
              <a:off x="576" y="978"/>
              <a:ext cx="48" cy="90"/>
              <a:chOff x="576" y="1014"/>
              <a:chExt cx="99" cy="90"/>
            </a:xfrm>
          </p:grpSpPr>
          <p:sp>
            <p:nvSpPr>
              <p:cNvPr id="35" name="Line 32"/>
              <p:cNvSpPr>
                <a:spLocks noChangeShapeType="1"/>
              </p:cNvSpPr>
              <p:nvPr/>
            </p:nvSpPr>
            <p:spPr bwMode="auto">
              <a:xfrm>
                <a:off x="579" y="101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6" name="Line 33"/>
              <p:cNvSpPr>
                <a:spLocks noChangeShapeType="1"/>
              </p:cNvSpPr>
              <p:nvPr/>
            </p:nvSpPr>
            <p:spPr bwMode="auto">
              <a:xfrm>
                <a:off x="579" y="104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7" name="Line 34"/>
              <p:cNvSpPr>
                <a:spLocks noChangeShapeType="1"/>
              </p:cNvSpPr>
              <p:nvPr/>
            </p:nvSpPr>
            <p:spPr bwMode="auto">
              <a:xfrm>
                <a:off x="576" y="107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8" name="Line 35"/>
              <p:cNvSpPr>
                <a:spLocks noChangeShapeType="1"/>
              </p:cNvSpPr>
              <p:nvPr/>
            </p:nvSpPr>
            <p:spPr bwMode="auto">
              <a:xfrm>
                <a:off x="579" y="11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grpSp>
        <p:grpSp>
          <p:nvGrpSpPr>
            <p:cNvPr id="30" name="Group 36"/>
            <p:cNvGrpSpPr>
              <a:grpSpLocks/>
            </p:cNvGrpSpPr>
            <p:nvPr/>
          </p:nvGrpSpPr>
          <p:grpSpPr bwMode="auto">
            <a:xfrm>
              <a:off x="426" y="978"/>
              <a:ext cx="48" cy="90"/>
              <a:chOff x="576" y="1014"/>
              <a:chExt cx="99" cy="90"/>
            </a:xfrm>
          </p:grpSpPr>
          <p:sp>
            <p:nvSpPr>
              <p:cNvPr id="31" name="Line 37"/>
              <p:cNvSpPr>
                <a:spLocks noChangeShapeType="1"/>
              </p:cNvSpPr>
              <p:nvPr/>
            </p:nvSpPr>
            <p:spPr bwMode="auto">
              <a:xfrm>
                <a:off x="579" y="101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2" name="Line 38"/>
              <p:cNvSpPr>
                <a:spLocks noChangeShapeType="1"/>
              </p:cNvSpPr>
              <p:nvPr/>
            </p:nvSpPr>
            <p:spPr bwMode="auto">
              <a:xfrm>
                <a:off x="579" y="104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3" name="Line 39"/>
              <p:cNvSpPr>
                <a:spLocks noChangeShapeType="1"/>
              </p:cNvSpPr>
              <p:nvPr/>
            </p:nvSpPr>
            <p:spPr bwMode="auto">
              <a:xfrm>
                <a:off x="576" y="107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4" name="Line 40"/>
              <p:cNvSpPr>
                <a:spLocks noChangeShapeType="1"/>
              </p:cNvSpPr>
              <p:nvPr/>
            </p:nvSpPr>
            <p:spPr bwMode="auto">
              <a:xfrm>
                <a:off x="579" y="11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grpSp>
      </p:grpSp>
      <p:sp>
        <p:nvSpPr>
          <p:cNvPr id="39" name="Text Box 41"/>
          <p:cNvSpPr txBox="1">
            <a:spLocks noChangeArrowheads="1"/>
          </p:cNvSpPr>
          <p:nvPr/>
        </p:nvSpPr>
        <p:spPr bwMode="auto">
          <a:xfrm>
            <a:off x="314317" y="729198"/>
            <a:ext cx="13428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ja-JP" dirty="0">
                <a:effectLst/>
              </a:rPr>
              <a:t>Pump LD</a:t>
            </a:r>
          </a:p>
          <a:p>
            <a:pPr algn="ctr"/>
            <a:r>
              <a:rPr lang="en-US" altLang="ja-JP" dirty="0">
                <a:effectLst/>
              </a:rPr>
              <a:t>(1480nm)</a:t>
            </a:r>
          </a:p>
        </p:txBody>
      </p:sp>
      <p:sp>
        <p:nvSpPr>
          <p:cNvPr id="80" name="Text Box 21"/>
          <p:cNvSpPr txBox="1">
            <a:spLocks noChangeArrowheads="1"/>
          </p:cNvSpPr>
          <p:nvPr/>
        </p:nvSpPr>
        <p:spPr bwMode="auto">
          <a:xfrm>
            <a:off x="1789082" y="4219320"/>
            <a:ext cx="15871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smtClean="0">
                <a:effectLst/>
              </a:rPr>
              <a:t>Polarization</a:t>
            </a:r>
          </a:p>
          <a:p>
            <a:r>
              <a:rPr lang="en-US" altLang="ja-JP" dirty="0" smtClean="0"/>
              <a:t>controller</a:t>
            </a:r>
            <a:endParaRPr lang="en-US" altLang="ja-JP" dirty="0">
              <a:effectLst/>
            </a:endParaRPr>
          </a:p>
        </p:txBody>
      </p:sp>
      <p:grpSp>
        <p:nvGrpSpPr>
          <p:cNvPr id="84" name="図形グループ 83"/>
          <p:cNvGrpSpPr/>
          <p:nvPr/>
        </p:nvGrpSpPr>
        <p:grpSpPr>
          <a:xfrm flipV="1">
            <a:off x="3685956" y="2770109"/>
            <a:ext cx="170359" cy="2542786"/>
            <a:chOff x="3701441" y="3962828"/>
            <a:chExt cx="1964402" cy="1920413"/>
          </a:xfrm>
          <a:effectLst/>
        </p:grpSpPr>
        <p:sp>
          <p:nvSpPr>
            <p:cNvPr id="82" name="円弧 81"/>
            <p:cNvSpPr/>
            <p:nvPr/>
          </p:nvSpPr>
          <p:spPr>
            <a:xfrm>
              <a:off x="3701441" y="3962828"/>
              <a:ext cx="1920412" cy="1920412"/>
            </a:xfrm>
            <a:prstGeom prst="arc">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3" name="円弧 82"/>
            <p:cNvSpPr/>
            <p:nvPr/>
          </p:nvSpPr>
          <p:spPr>
            <a:xfrm rot="16200000">
              <a:off x="3745431" y="3962829"/>
              <a:ext cx="1920412" cy="1920412"/>
            </a:xfrm>
            <a:prstGeom prst="arc">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5" name="角丸四角形 84"/>
          <p:cNvSpPr/>
          <p:nvPr/>
        </p:nvSpPr>
        <p:spPr>
          <a:xfrm>
            <a:off x="3515595" y="4089232"/>
            <a:ext cx="495590" cy="1378570"/>
          </a:xfrm>
          <a:prstGeom prst="roundRect">
            <a:avLst/>
          </a:prstGeom>
          <a:noFill/>
          <a:ln w="38100" cmpd="sng">
            <a:solidFill>
              <a:srgbClr val="8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3275235" y="5483293"/>
            <a:ext cx="1563649" cy="830997"/>
          </a:xfrm>
          <a:prstGeom prst="rect">
            <a:avLst/>
          </a:prstGeom>
          <a:noFill/>
        </p:spPr>
        <p:txBody>
          <a:bodyPr wrap="none" rtlCol="0">
            <a:spAutoFit/>
          </a:bodyPr>
          <a:lstStyle/>
          <a:p>
            <a:r>
              <a:rPr kumimoji="1" lang="ja-JP" altLang="en-US" sz="2400" dirty="0" smtClean="0">
                <a:solidFill>
                  <a:srgbClr val="8000FF"/>
                </a:solidFill>
              </a:rPr>
              <a:t>センシング</a:t>
            </a:r>
            <a:endParaRPr kumimoji="1" lang="en-US" altLang="ja-JP" sz="2400" dirty="0" smtClean="0">
              <a:solidFill>
                <a:srgbClr val="8000FF"/>
              </a:solidFill>
            </a:endParaRPr>
          </a:p>
          <a:p>
            <a:r>
              <a:rPr kumimoji="1" lang="en-US" altLang="en-US" sz="2400" dirty="0" smtClean="0">
                <a:solidFill>
                  <a:srgbClr val="8000FF"/>
                </a:solidFill>
              </a:rPr>
              <a:t>キャビティ</a:t>
            </a:r>
            <a:endParaRPr kumimoji="1" lang="ja-JP" altLang="en-US" sz="2400" dirty="0">
              <a:solidFill>
                <a:srgbClr val="8000FF"/>
              </a:solidFill>
            </a:endParaRPr>
          </a:p>
        </p:txBody>
      </p:sp>
      <p:sp>
        <p:nvSpPr>
          <p:cNvPr id="89" name="ストライプ矢印 88"/>
          <p:cNvSpPr/>
          <p:nvPr/>
        </p:nvSpPr>
        <p:spPr>
          <a:xfrm rot="19881494">
            <a:off x="2512463" y="5258283"/>
            <a:ext cx="975694" cy="63385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732826" y="5374869"/>
            <a:ext cx="1723549" cy="830997"/>
          </a:xfrm>
          <a:prstGeom prst="rect">
            <a:avLst/>
          </a:prstGeom>
          <a:noFill/>
        </p:spPr>
        <p:txBody>
          <a:bodyPr wrap="none" rtlCol="0">
            <a:spAutoFit/>
          </a:bodyPr>
          <a:lstStyle/>
          <a:p>
            <a:r>
              <a:rPr kumimoji="1" lang="ja-JP" altLang="en-US" sz="2400" dirty="0" smtClean="0">
                <a:solidFill>
                  <a:srgbClr val="0000FF"/>
                </a:solidFill>
              </a:rPr>
              <a:t>測定物理量</a:t>
            </a:r>
            <a:endParaRPr kumimoji="1" lang="en-US" altLang="ja-JP" sz="2400" dirty="0" smtClean="0">
              <a:solidFill>
                <a:srgbClr val="0000FF"/>
              </a:solidFill>
            </a:endParaRPr>
          </a:p>
          <a:p>
            <a:r>
              <a:rPr lang="ja-JP" altLang="en-US" sz="2400" dirty="0" smtClean="0">
                <a:solidFill>
                  <a:srgbClr val="0000FF"/>
                </a:solidFill>
              </a:rPr>
              <a:t>（歪みなど）</a:t>
            </a:r>
            <a:endParaRPr kumimoji="1" lang="ja-JP" altLang="en-US" sz="2400" dirty="0">
              <a:solidFill>
                <a:srgbClr val="0000FF"/>
              </a:solidFill>
            </a:endParaRPr>
          </a:p>
        </p:txBody>
      </p:sp>
      <p:sp>
        <p:nvSpPr>
          <p:cNvPr id="93" name="テキスト ボックス 92"/>
          <p:cNvSpPr txBox="1"/>
          <p:nvPr/>
        </p:nvSpPr>
        <p:spPr>
          <a:xfrm>
            <a:off x="5824257" y="2261467"/>
            <a:ext cx="2318062" cy="954107"/>
          </a:xfrm>
          <a:prstGeom prst="rect">
            <a:avLst/>
          </a:prstGeom>
          <a:solidFill>
            <a:srgbClr val="000090"/>
          </a:solidFill>
        </p:spPr>
        <p:txBody>
          <a:bodyPr wrap="none" rtlCol="0">
            <a:spAutoFit/>
          </a:bodyPr>
          <a:lstStyle/>
          <a:p>
            <a:r>
              <a:rPr kumimoji="1" lang="ja-JP" altLang="en-US" sz="2800" dirty="0" smtClean="0">
                <a:solidFill>
                  <a:srgbClr val="FFFF00"/>
                </a:solidFill>
              </a:rPr>
              <a:t>測定物理量を</a:t>
            </a:r>
            <a:endParaRPr kumimoji="1" lang="en-US" altLang="ja-JP" sz="2800" dirty="0" smtClean="0">
              <a:solidFill>
                <a:srgbClr val="FFFF00"/>
              </a:solidFill>
            </a:endParaRPr>
          </a:p>
          <a:p>
            <a:r>
              <a:rPr kumimoji="1" lang="ja-JP" altLang="en-US" sz="2800" dirty="0" smtClean="0">
                <a:solidFill>
                  <a:srgbClr val="FFFF00"/>
                </a:solidFill>
              </a:rPr>
              <a:t>周波数に置換</a:t>
            </a:r>
            <a:endParaRPr kumimoji="1" lang="en-US" altLang="ja-JP" sz="2800" dirty="0" smtClean="0">
              <a:solidFill>
                <a:srgbClr val="FFFF00"/>
              </a:solidFill>
            </a:endParaRPr>
          </a:p>
        </p:txBody>
      </p:sp>
      <p:sp>
        <p:nvSpPr>
          <p:cNvPr id="96" name="テキスト ボックス 95"/>
          <p:cNvSpPr txBox="1"/>
          <p:nvPr/>
        </p:nvSpPr>
        <p:spPr>
          <a:xfrm>
            <a:off x="4892552" y="3405286"/>
            <a:ext cx="4584211" cy="954107"/>
          </a:xfrm>
          <a:prstGeom prst="rect">
            <a:avLst/>
          </a:prstGeom>
          <a:noFill/>
        </p:spPr>
        <p:txBody>
          <a:bodyPr wrap="square" rtlCol="0">
            <a:spAutoFit/>
          </a:bodyPr>
          <a:lstStyle/>
          <a:p>
            <a:r>
              <a:rPr kumimoji="1" lang="ja-JP" altLang="en-US" sz="2800" dirty="0" smtClean="0">
                <a:solidFill>
                  <a:srgbClr val="FF0000"/>
                </a:solidFill>
              </a:rPr>
              <a:t>光コムの圧倒的な周波数</a:t>
            </a:r>
            <a:endParaRPr kumimoji="1" lang="en-US" altLang="ja-JP" sz="2800" dirty="0" smtClean="0">
              <a:solidFill>
                <a:srgbClr val="FF0000"/>
              </a:solidFill>
            </a:endParaRPr>
          </a:p>
          <a:p>
            <a:r>
              <a:rPr kumimoji="1" lang="ja-JP" altLang="en-US" sz="2800" dirty="0" smtClean="0">
                <a:solidFill>
                  <a:srgbClr val="FF0000"/>
                </a:solidFill>
              </a:rPr>
              <a:t>ダイナミックレンジの利用</a:t>
            </a:r>
            <a:endParaRPr kumimoji="1" lang="ja-JP" altLang="en-US" sz="2800" dirty="0">
              <a:solidFill>
                <a:srgbClr val="FF0000"/>
              </a:solidFill>
            </a:endParaRPr>
          </a:p>
        </p:txBody>
      </p:sp>
      <p:sp>
        <p:nvSpPr>
          <p:cNvPr id="98" name="下矢印 97"/>
          <p:cNvSpPr/>
          <p:nvPr/>
        </p:nvSpPr>
        <p:spPr>
          <a:xfrm>
            <a:off x="6905887" y="4334656"/>
            <a:ext cx="604001" cy="71252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5029465" y="4967237"/>
            <a:ext cx="4584211" cy="954107"/>
          </a:xfrm>
          <a:prstGeom prst="rect">
            <a:avLst/>
          </a:prstGeom>
          <a:noFill/>
        </p:spPr>
        <p:txBody>
          <a:bodyPr wrap="square" rtlCol="0">
            <a:spAutoFit/>
          </a:bodyPr>
          <a:lstStyle/>
          <a:p>
            <a:r>
              <a:rPr kumimoji="1" lang="ja-JP" altLang="en-US" sz="2800" dirty="0" smtClean="0">
                <a:solidFill>
                  <a:srgbClr val="FF0000"/>
                </a:solidFill>
              </a:rPr>
              <a:t>測定ダイナミックレンジの</a:t>
            </a:r>
            <a:endParaRPr kumimoji="1" lang="en-US" altLang="ja-JP" sz="2800" dirty="0" smtClean="0">
              <a:solidFill>
                <a:srgbClr val="FF0000"/>
              </a:solidFill>
            </a:endParaRPr>
          </a:p>
          <a:p>
            <a:r>
              <a:rPr kumimoji="1" lang="ja-JP" altLang="en-US" sz="2800" dirty="0" smtClean="0">
                <a:solidFill>
                  <a:srgbClr val="FF0000"/>
                </a:solidFill>
              </a:rPr>
              <a:t>大幅な拡大</a:t>
            </a:r>
            <a:endParaRPr kumimoji="1" lang="ja-JP" altLang="en-US" sz="2800" dirty="0">
              <a:solidFill>
                <a:srgbClr val="FF0000"/>
              </a:solidFill>
            </a:endParaRPr>
          </a:p>
        </p:txBody>
      </p:sp>
      <p:sp>
        <p:nvSpPr>
          <p:cNvPr id="101" name="角丸四角形 100"/>
          <p:cNvSpPr/>
          <p:nvPr/>
        </p:nvSpPr>
        <p:spPr>
          <a:xfrm>
            <a:off x="3528610" y="4071247"/>
            <a:ext cx="495590" cy="1378570"/>
          </a:xfrm>
          <a:prstGeom prst="roundRect">
            <a:avLst/>
          </a:prstGeom>
          <a:solidFill>
            <a:srgbClr val="8000FF">
              <a:alpha val="30000"/>
            </a:srgbClr>
          </a:solidFill>
          <a:ln w="381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1242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22575"/>
            <a:ext cx="4559161" cy="1569660"/>
          </a:xfrm>
          <a:prstGeom prst="rect">
            <a:avLst/>
          </a:prstGeom>
          <a:noFill/>
        </p:spPr>
        <p:txBody>
          <a:bodyPr wrap="square" rtlCol="0">
            <a:spAutoFit/>
          </a:bodyPr>
          <a:lstStyle/>
          <a:p>
            <a:pPr algn="ctr"/>
            <a:r>
              <a:rPr kumimoji="1" lang="ja-JP" altLang="en-US" sz="4800" dirty="0" smtClean="0">
                <a:latin typeface="ヒラギノ丸ゴ ProN W4"/>
                <a:ea typeface="ヒラギノ丸ゴ ProN W4"/>
                <a:cs typeface="ヒラギノ丸ゴ ProN W4"/>
              </a:rPr>
              <a:t>光音響イメージングへの応用</a:t>
            </a:r>
            <a:endParaRPr kumimoji="1" lang="ja-JP" altLang="en-US" sz="4800" dirty="0">
              <a:latin typeface="ヒラギノ丸ゴ ProN W4"/>
              <a:ea typeface="ヒラギノ丸ゴ ProN W4"/>
              <a:cs typeface="ヒラギノ丸ゴ ProN W4"/>
            </a:endParaRPr>
          </a:p>
        </p:txBody>
      </p:sp>
      <p:sp>
        <p:nvSpPr>
          <p:cNvPr id="4" name="テキスト ボックス 3"/>
          <p:cNvSpPr txBox="1"/>
          <p:nvPr/>
        </p:nvSpPr>
        <p:spPr>
          <a:xfrm>
            <a:off x="116170" y="2234950"/>
            <a:ext cx="4779770"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超音波トランスデューサー＠従来</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6303250" y="197698"/>
            <a:ext cx="2044149"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光センシング</a:t>
            </a:r>
            <a:endParaRPr kumimoji="1" lang="ja-JP" altLang="en-US" sz="2400" dirty="0">
              <a:solidFill>
                <a:schemeClr val="bg1"/>
              </a:solidFill>
              <a:latin typeface="ヒラギノ丸ゴ ProN W4"/>
              <a:ea typeface="ヒラギノ丸ゴ ProN W4"/>
              <a:cs typeface="ヒラギノ丸ゴ ProN W4"/>
            </a:endParaRPr>
          </a:p>
        </p:txBody>
      </p:sp>
      <p:pic>
        <p:nvPicPr>
          <p:cNvPr id="6" name="図 5"/>
          <p:cNvPicPr>
            <a:picLocks noChangeAspect="1"/>
          </p:cNvPicPr>
          <p:nvPr/>
        </p:nvPicPr>
        <p:blipFill>
          <a:blip r:embed="rId2"/>
          <a:stretch>
            <a:fillRect/>
          </a:stretch>
        </p:blipFill>
        <p:spPr>
          <a:xfrm>
            <a:off x="148736" y="2853835"/>
            <a:ext cx="4612411" cy="3459308"/>
          </a:xfrm>
          <a:prstGeom prst="rect">
            <a:avLst/>
          </a:prstGeom>
        </p:spPr>
      </p:pic>
      <p:pic>
        <p:nvPicPr>
          <p:cNvPr id="8" name="図 7"/>
          <p:cNvPicPr>
            <a:picLocks noChangeAspect="1"/>
          </p:cNvPicPr>
          <p:nvPr/>
        </p:nvPicPr>
        <p:blipFill>
          <a:blip r:embed="rId3"/>
          <a:stretch>
            <a:fillRect/>
          </a:stretch>
        </p:blipFill>
        <p:spPr>
          <a:xfrm>
            <a:off x="5162241" y="712397"/>
            <a:ext cx="4320000" cy="2291174"/>
          </a:xfrm>
          <a:prstGeom prst="rect">
            <a:avLst/>
          </a:prstGeom>
        </p:spPr>
      </p:pic>
      <p:pic>
        <p:nvPicPr>
          <p:cNvPr id="9" name="図 8"/>
          <p:cNvPicPr>
            <a:picLocks noChangeAspect="1"/>
          </p:cNvPicPr>
          <p:nvPr/>
        </p:nvPicPr>
        <p:blipFill>
          <a:blip r:embed="rId4"/>
          <a:stretch>
            <a:fillRect/>
          </a:stretch>
        </p:blipFill>
        <p:spPr>
          <a:xfrm>
            <a:off x="5162241" y="3130534"/>
            <a:ext cx="4320000" cy="3422337"/>
          </a:xfrm>
          <a:prstGeom prst="rect">
            <a:avLst/>
          </a:prstGeom>
        </p:spPr>
      </p:pic>
      <p:sp>
        <p:nvSpPr>
          <p:cNvPr id="10" name="テキスト ボックス 9"/>
          <p:cNvSpPr txBox="1"/>
          <p:nvPr/>
        </p:nvSpPr>
        <p:spPr>
          <a:xfrm>
            <a:off x="5491000" y="6488668"/>
            <a:ext cx="3263133" cy="369332"/>
          </a:xfrm>
          <a:prstGeom prst="rect">
            <a:avLst/>
          </a:prstGeom>
          <a:noFill/>
        </p:spPr>
        <p:txBody>
          <a:bodyPr wrap="none" rtlCol="0">
            <a:spAutoFit/>
          </a:bodyPr>
          <a:lstStyle/>
          <a:p>
            <a:r>
              <a:rPr lang="en-US" altLang="ja-JP" i="1" dirty="0"/>
              <a:t>Scientific Reports</a:t>
            </a:r>
            <a:r>
              <a:rPr lang="en-US" altLang="ja-JP" dirty="0"/>
              <a:t> </a:t>
            </a:r>
            <a:r>
              <a:rPr lang="en-US" altLang="ja-JP" b="1" dirty="0"/>
              <a:t>4</a:t>
            </a:r>
            <a:r>
              <a:rPr lang="en-US" altLang="ja-JP" dirty="0"/>
              <a:t>, </a:t>
            </a:r>
            <a:r>
              <a:rPr lang="en-US" altLang="ja-JP" dirty="0" smtClean="0"/>
              <a:t>4496 (2014).</a:t>
            </a:r>
            <a:endParaRPr kumimoji="1" lang="ja-JP" altLang="en-US" dirty="0"/>
          </a:p>
        </p:txBody>
      </p:sp>
    </p:spTree>
    <p:extLst>
      <p:ext uri="{BB962C8B-B14F-4D97-AF65-F5344CB8AC3E}">
        <p14:creationId xmlns:p14="http://schemas.microsoft.com/office/powerpoint/2010/main" val="17512415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928101"/>
            <a:ext cx="9906000" cy="1143000"/>
          </a:xfrm>
        </p:spPr>
        <p:txBody>
          <a:bodyPr rtlCol="0">
            <a:noAutofit/>
          </a:bodyPr>
          <a:lstStyle/>
          <a:p>
            <a:pPr>
              <a:spcAft>
                <a:spcPts val="0"/>
              </a:spcAft>
              <a:defRPr/>
            </a:pPr>
            <a:r>
              <a:rPr lang="en-US" altLang="ja-JP" sz="6600" dirty="0">
                <a:solidFill>
                  <a:srgbClr val="0000FF"/>
                </a:solidFill>
                <a:latin typeface="ヒラギノ丸ゴ ProN W4"/>
                <a:ea typeface="ヒラギノ丸ゴ ProN W4"/>
                <a:cs typeface="ヒラギノ丸ゴ ProN W4"/>
              </a:rPr>
              <a:t>①THz</a:t>
            </a:r>
            <a:r>
              <a:rPr lang="ja-JP" altLang="en-US" sz="6600" dirty="0">
                <a:solidFill>
                  <a:srgbClr val="0000FF"/>
                </a:solidFill>
                <a:latin typeface="ヒラギノ丸ゴ ProN W4"/>
                <a:ea typeface="ヒラギノ丸ゴ ProN W4"/>
                <a:cs typeface="ヒラギノ丸ゴ ProN W4"/>
              </a:rPr>
              <a:t>コム計測の高度化と応用計測展開</a:t>
            </a:r>
          </a:p>
        </p:txBody>
      </p:sp>
      <p:sp>
        <p:nvSpPr>
          <p:cNvPr id="3" name="正方形/長方形 2"/>
          <p:cNvSpPr/>
          <p:nvPr/>
        </p:nvSpPr>
        <p:spPr>
          <a:xfrm>
            <a:off x="281686" y="2759366"/>
            <a:ext cx="9436238" cy="3785652"/>
          </a:xfrm>
          <a:prstGeom prst="rect">
            <a:avLst/>
          </a:prstGeom>
        </p:spPr>
        <p:txBody>
          <a:bodyPr wrap="square">
            <a:spAutoFit/>
          </a:bodyPr>
          <a:lstStyle/>
          <a:p>
            <a:r>
              <a:rPr lang="ja-JP" altLang="en-US" sz="4000" b="1" dirty="0" smtClean="0">
                <a:solidFill>
                  <a:srgbClr val="FF0000"/>
                </a:solidFill>
                <a:latin typeface="ヒラギノ丸ゴ ProN W4"/>
                <a:ea typeface="ヒラギノ丸ゴ ProN W4"/>
                <a:cs typeface="ヒラギノ丸ゴ ProN W4"/>
              </a:rPr>
              <a:t>・</a:t>
            </a:r>
            <a:r>
              <a:rPr lang="en-US" altLang="ja-JP" sz="4000" b="1" dirty="0">
                <a:solidFill>
                  <a:srgbClr val="FF0000"/>
                </a:solidFill>
                <a:latin typeface="ヒラギノ丸ゴ ProN W4"/>
                <a:ea typeface="ヒラギノ丸ゴ ProN W4"/>
                <a:cs typeface="ヒラギノ丸ゴ ProN W4"/>
              </a:rPr>
              <a:t>CW-THz</a:t>
            </a:r>
            <a:r>
              <a:rPr lang="ja-JP" altLang="en-US" sz="4000" b="1" dirty="0" smtClean="0">
                <a:solidFill>
                  <a:srgbClr val="FF0000"/>
                </a:solidFill>
                <a:latin typeface="ヒラギノ丸ゴ ProN W4"/>
                <a:ea typeface="ヒラギノ丸ゴ ProN W4"/>
                <a:cs typeface="ヒラギノ丸ゴ ProN W4"/>
              </a:rPr>
              <a:t>基準</a:t>
            </a:r>
            <a:r>
              <a:rPr lang="en-US" altLang="ja-JP" sz="4000" b="1" dirty="0">
                <a:solidFill>
                  <a:srgbClr val="FF0000"/>
                </a:solidFill>
                <a:latin typeface="ヒラギノ丸ゴ ProN W4"/>
                <a:ea typeface="ヒラギノ丸ゴ ProN W4"/>
                <a:cs typeface="ヒラギノ丸ゴ ProN W4"/>
              </a:rPr>
              <a:t>/</a:t>
            </a:r>
            <a:r>
              <a:rPr lang="ja-JP" altLang="en-US" sz="4000" b="1" dirty="0">
                <a:solidFill>
                  <a:srgbClr val="FF0000"/>
                </a:solidFill>
                <a:latin typeface="ヒラギノ丸ゴ ProN W4"/>
                <a:ea typeface="ヒラギノ丸ゴ ProN W4"/>
                <a:cs typeface="ヒラギノ丸ゴ ProN W4"/>
              </a:rPr>
              <a:t>可変周波</a:t>
            </a:r>
            <a:r>
              <a:rPr lang="ja-JP" altLang="en-US" sz="4000" b="1" dirty="0" smtClean="0">
                <a:solidFill>
                  <a:srgbClr val="FF0000"/>
                </a:solidFill>
                <a:latin typeface="ヒラギノ丸ゴ ProN W4"/>
                <a:ea typeface="ヒラギノ丸ゴ ProN W4"/>
                <a:cs typeface="ヒラギノ丸ゴ ProN W4"/>
              </a:rPr>
              <a:t>数発生</a:t>
            </a:r>
            <a:endParaRPr lang="en-US" altLang="ja-JP" sz="4000" b="1" dirty="0" smtClean="0">
              <a:solidFill>
                <a:srgbClr val="FF0000"/>
              </a:solidFill>
              <a:latin typeface="ヒラギノ丸ゴ ProN W4"/>
              <a:ea typeface="ヒラギノ丸ゴ ProN W4"/>
              <a:cs typeface="ヒラギノ丸ゴ ProN W4"/>
            </a:endParaRPr>
          </a:p>
          <a:p>
            <a:r>
              <a:rPr lang="en-US" altLang="ja-JP" sz="4000" b="1" dirty="0">
                <a:latin typeface="ヒラギノ丸ゴ ProN W4"/>
                <a:ea typeface="ヒラギノ丸ゴ ProN W4"/>
                <a:cs typeface="ヒラギノ丸ゴ ProN W4"/>
              </a:rPr>
              <a:t>	</a:t>
            </a:r>
            <a:r>
              <a:rPr lang="en-US" altLang="ja-JP" sz="4000" b="1" dirty="0" smtClean="0">
                <a:latin typeface="ヒラギノ丸ゴ ProN W4"/>
                <a:ea typeface="ヒラギノ丸ゴ ProN W4"/>
                <a:cs typeface="ヒラギノ丸ゴ ProN W4"/>
              </a:rPr>
              <a:t>				☞</a:t>
            </a:r>
            <a:r>
              <a:rPr lang="ja-JP" altLang="en-US" sz="4000" b="1" dirty="0">
                <a:latin typeface="ヒラギノ丸ゴ ProN W4"/>
                <a:ea typeface="ヒラギノ丸ゴ ProN W4"/>
                <a:cs typeface="ヒラギノ丸ゴ ProN W4"/>
              </a:rPr>
              <a:t>分光、ホログラフィー</a:t>
            </a:r>
            <a:endParaRPr lang="en-US" altLang="ja-JP" sz="4000" b="1" dirty="0">
              <a:latin typeface="ヒラギノ丸ゴ ProN W4"/>
              <a:ea typeface="ヒラギノ丸ゴ ProN W4"/>
              <a:cs typeface="ヒラギノ丸ゴ ProN W4"/>
            </a:endParaRPr>
          </a:p>
          <a:p>
            <a:r>
              <a:rPr lang="ja-JP" altLang="en-US" sz="4000" b="1" dirty="0" smtClean="0">
                <a:solidFill>
                  <a:srgbClr val="FF0000"/>
                </a:solidFill>
                <a:latin typeface="ヒラギノ丸ゴ ProN W4"/>
                <a:ea typeface="ヒラギノ丸ゴ ProN W4"/>
                <a:cs typeface="ヒラギノ丸ゴ ProN W4"/>
              </a:rPr>
              <a:t>・広帯域</a:t>
            </a:r>
            <a:r>
              <a:rPr lang="en-US" altLang="ja-JP" sz="4000" b="1" dirty="0" smtClean="0">
                <a:solidFill>
                  <a:srgbClr val="FF0000"/>
                </a:solidFill>
                <a:latin typeface="ヒラギノ丸ゴ ProN W4"/>
                <a:ea typeface="ヒラギノ丸ゴ ProN W4"/>
                <a:cs typeface="ヒラギノ丸ゴ ProN W4"/>
              </a:rPr>
              <a:t>THz</a:t>
            </a:r>
            <a:r>
              <a:rPr lang="ja-JP" altLang="en-US" sz="4000" b="1" dirty="0" smtClean="0">
                <a:solidFill>
                  <a:srgbClr val="FF0000"/>
                </a:solidFill>
                <a:latin typeface="ヒラギノ丸ゴ ProN W4"/>
                <a:ea typeface="ヒラギノ丸ゴ ProN W4"/>
                <a:cs typeface="ヒラギノ丸ゴ ProN W4"/>
              </a:rPr>
              <a:t>スペクトル計測</a:t>
            </a:r>
            <a:endParaRPr lang="en-US" altLang="ja-JP" sz="4000" b="1" dirty="0" smtClean="0">
              <a:solidFill>
                <a:srgbClr val="FF0000"/>
              </a:solidFill>
              <a:latin typeface="ヒラギノ丸ゴ ProN W4"/>
              <a:ea typeface="ヒラギノ丸ゴ ProN W4"/>
              <a:cs typeface="ヒラギノ丸ゴ ProN W4"/>
            </a:endParaRPr>
          </a:p>
          <a:p>
            <a:r>
              <a:rPr lang="en-US" altLang="ja-JP" sz="4000" b="1" dirty="0">
                <a:latin typeface="ヒラギノ丸ゴ ProN W4"/>
                <a:ea typeface="ヒラギノ丸ゴ ProN W4"/>
                <a:cs typeface="ヒラギノ丸ゴ ProN W4"/>
              </a:rPr>
              <a:t>	</a:t>
            </a:r>
            <a:r>
              <a:rPr lang="en-US" altLang="ja-JP" sz="4000" b="1" dirty="0" smtClean="0">
                <a:latin typeface="ヒラギノ丸ゴ ProN W4"/>
                <a:ea typeface="ヒラギノ丸ゴ ProN W4"/>
                <a:cs typeface="ヒラギノ丸ゴ ProN W4"/>
              </a:rPr>
              <a:t>				☞</a:t>
            </a:r>
            <a:r>
              <a:rPr lang="ja-JP" altLang="en-US" sz="4000" b="1" dirty="0">
                <a:latin typeface="ヒラギノ丸ゴ ProN W4"/>
                <a:ea typeface="ヒラギノ丸ゴ ProN W4"/>
                <a:cs typeface="ヒラギノ丸ゴ ProN W4"/>
              </a:rPr>
              <a:t>分光</a:t>
            </a:r>
            <a:endParaRPr lang="en-US" altLang="ja-JP" sz="4000" b="1" dirty="0">
              <a:latin typeface="ヒラギノ丸ゴ ProN W4"/>
              <a:ea typeface="ヒラギノ丸ゴ ProN W4"/>
              <a:cs typeface="ヒラギノ丸ゴ ProN W4"/>
            </a:endParaRPr>
          </a:p>
          <a:p>
            <a:r>
              <a:rPr lang="ja-JP" altLang="en-US" sz="4000" b="1" dirty="0" smtClean="0">
                <a:solidFill>
                  <a:srgbClr val="FF0000"/>
                </a:solidFill>
                <a:latin typeface="ヒラギノ丸ゴ ProN W4"/>
                <a:ea typeface="ヒラギノ丸ゴ ProN W4"/>
                <a:cs typeface="ヒラギノ丸ゴ ProN W4"/>
              </a:rPr>
              <a:t>・</a:t>
            </a:r>
            <a:r>
              <a:rPr lang="en-US" altLang="ja-JP" sz="4000" b="1" dirty="0" smtClean="0">
                <a:solidFill>
                  <a:srgbClr val="FF0000"/>
                </a:solidFill>
                <a:latin typeface="ヒラギノ丸ゴ ProN W4"/>
                <a:ea typeface="ヒラギノ丸ゴ ProN W4"/>
                <a:cs typeface="ヒラギノ丸ゴ ProN W4"/>
              </a:rPr>
              <a:t>CW-THz</a:t>
            </a:r>
            <a:r>
              <a:rPr lang="ja-JP" altLang="en-US" sz="4000" b="1" dirty="0" smtClean="0">
                <a:solidFill>
                  <a:srgbClr val="FF0000"/>
                </a:solidFill>
                <a:latin typeface="ヒラギノ丸ゴ ProN W4"/>
                <a:ea typeface="ヒラギノ丸ゴ ProN W4"/>
                <a:cs typeface="ヒラギノ丸ゴ ProN W4"/>
              </a:rPr>
              <a:t>周波数</a:t>
            </a:r>
            <a:r>
              <a:rPr lang="en-US" altLang="ja-JP" sz="4000" b="1" dirty="0">
                <a:solidFill>
                  <a:srgbClr val="FF0000"/>
                </a:solidFill>
                <a:latin typeface="ヒラギノ丸ゴ ProN W4"/>
                <a:ea typeface="ヒラギノ丸ゴ ProN W4"/>
                <a:cs typeface="ヒラギノ丸ゴ ProN W4"/>
              </a:rPr>
              <a:t>/</a:t>
            </a:r>
            <a:r>
              <a:rPr lang="ja-JP" altLang="en-US" sz="4000" b="1" dirty="0">
                <a:solidFill>
                  <a:srgbClr val="FF0000"/>
                </a:solidFill>
                <a:latin typeface="ヒラギノ丸ゴ ProN W4"/>
                <a:ea typeface="ヒラギノ丸ゴ ProN W4"/>
                <a:cs typeface="ヒラギノ丸ゴ ProN W4"/>
              </a:rPr>
              <a:t>位相</a:t>
            </a:r>
            <a:r>
              <a:rPr lang="ja-JP" altLang="en-US" sz="4000" b="1" dirty="0" smtClean="0">
                <a:solidFill>
                  <a:srgbClr val="FF0000"/>
                </a:solidFill>
                <a:latin typeface="ヒラギノ丸ゴ ProN W4"/>
                <a:ea typeface="ヒラギノ丸ゴ ProN W4"/>
                <a:cs typeface="ヒラギノ丸ゴ ProN W4"/>
              </a:rPr>
              <a:t>計測</a:t>
            </a:r>
            <a:endParaRPr lang="en-US" altLang="ja-JP" sz="4000" b="1" dirty="0" smtClean="0">
              <a:solidFill>
                <a:srgbClr val="FF0000"/>
              </a:solidFill>
              <a:latin typeface="ヒラギノ丸ゴ ProN W4"/>
              <a:ea typeface="ヒラギノ丸ゴ ProN W4"/>
              <a:cs typeface="ヒラギノ丸ゴ ProN W4"/>
            </a:endParaRPr>
          </a:p>
          <a:p>
            <a:r>
              <a:rPr lang="en-US" altLang="ja-JP" sz="4000" b="1" dirty="0">
                <a:latin typeface="ヒラギノ丸ゴ ProN W4"/>
                <a:ea typeface="ヒラギノ丸ゴ ProN W4"/>
                <a:cs typeface="ヒラギノ丸ゴ ProN W4"/>
              </a:rPr>
              <a:t>	</a:t>
            </a:r>
            <a:r>
              <a:rPr lang="en-US" altLang="ja-JP" sz="4000" b="1" dirty="0" smtClean="0">
                <a:latin typeface="ヒラギノ丸ゴ ProN W4"/>
                <a:ea typeface="ヒラギノ丸ゴ ProN W4"/>
                <a:cs typeface="ヒラギノ丸ゴ ProN W4"/>
              </a:rPr>
              <a:t>				☞</a:t>
            </a:r>
            <a:r>
              <a:rPr lang="ja-JP" altLang="en-US" sz="4000" b="1" dirty="0">
                <a:latin typeface="ヒラギノ丸ゴ ProN W4"/>
                <a:ea typeface="ヒラギノ丸ゴ ProN W4"/>
                <a:cs typeface="ヒラギノ丸ゴ ProN W4"/>
              </a:rPr>
              <a:t>レーダー、ホログラフィー</a:t>
            </a:r>
            <a:endParaRPr lang="en-US" altLang="ja-JP" sz="4000" b="1"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3949596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22575"/>
            <a:ext cx="9905998" cy="923330"/>
          </a:xfrm>
          <a:prstGeom prst="rect">
            <a:avLst/>
          </a:prstGeom>
          <a:noFill/>
        </p:spPr>
        <p:txBody>
          <a:bodyPr wrap="square" rtlCol="0">
            <a:spAutoFit/>
          </a:bodyPr>
          <a:lstStyle/>
          <a:p>
            <a:pPr algn="ctr"/>
            <a:r>
              <a:rPr kumimoji="1" lang="en-US" altLang="ja-JP" sz="5400" dirty="0" smtClean="0">
                <a:latin typeface="ヒラギノ丸ゴ ProN W4"/>
                <a:ea typeface="ヒラギノ丸ゴ ProN W4"/>
                <a:cs typeface="ヒラギノ丸ゴ ProN W4"/>
              </a:rPr>
              <a:t>SPR</a:t>
            </a:r>
            <a:r>
              <a:rPr kumimoji="1" lang="ja-JP" altLang="en-US" sz="5400" dirty="0" smtClean="0">
                <a:latin typeface="ヒラギノ丸ゴ ProN W4"/>
                <a:ea typeface="ヒラギノ丸ゴ ProN W4"/>
                <a:cs typeface="ヒラギノ丸ゴ ProN W4"/>
              </a:rPr>
              <a:t>センシング</a:t>
            </a:r>
            <a:endParaRPr kumimoji="1" lang="ja-JP" altLang="en-US" sz="5400" dirty="0">
              <a:latin typeface="ヒラギノ丸ゴ ProN W4"/>
              <a:ea typeface="ヒラギノ丸ゴ ProN W4"/>
              <a:cs typeface="ヒラギノ丸ゴ ProN W4"/>
            </a:endParaRPr>
          </a:p>
        </p:txBody>
      </p:sp>
      <p:sp>
        <p:nvSpPr>
          <p:cNvPr id="7" name="正方形/長方形 6"/>
          <p:cNvSpPr/>
          <p:nvPr/>
        </p:nvSpPr>
        <p:spPr>
          <a:xfrm>
            <a:off x="4202021" y="5008083"/>
            <a:ext cx="5368372" cy="1938992"/>
          </a:xfrm>
          <a:prstGeom prst="rect">
            <a:avLst/>
          </a:prstGeom>
        </p:spPr>
        <p:txBody>
          <a:bodyPr wrap="square">
            <a:spAutoFit/>
          </a:bodyPr>
          <a:lstStyle/>
          <a:p>
            <a:pPr lvl="0"/>
            <a:r>
              <a:rPr lang="en-US" altLang="ja-JP" sz="2400" dirty="0" err="1" smtClean="0">
                <a:solidFill>
                  <a:srgbClr val="0000FF"/>
                </a:solidFill>
                <a:latin typeface="ヒラギノ丸ゴ ProN W4"/>
                <a:ea typeface="ヒラギノ丸ゴ ProN W4"/>
                <a:cs typeface="ヒラギノ丸ゴ ProN W4"/>
              </a:rPr>
              <a:t>f</a:t>
            </a:r>
            <a:r>
              <a:rPr lang="en-US" altLang="ja-JP" sz="2400" baseline="-25000" dirty="0" err="1" smtClean="0">
                <a:solidFill>
                  <a:srgbClr val="0000FF"/>
                </a:solidFill>
                <a:latin typeface="ヒラギノ丸ゴ ProN W4"/>
                <a:ea typeface="ヒラギノ丸ゴ ProN W4"/>
                <a:cs typeface="ヒラギノ丸ゴ ProN W4"/>
              </a:rPr>
              <a:t>rep</a:t>
            </a:r>
            <a:r>
              <a:rPr lang="ja-JP" altLang="en-US" sz="2400" dirty="0" smtClean="0">
                <a:solidFill>
                  <a:srgbClr val="0000FF"/>
                </a:solidFill>
                <a:latin typeface="ヒラギノ丸ゴ ProN W4"/>
                <a:ea typeface="ヒラギノ丸ゴ ProN W4"/>
                <a:cs typeface="ヒラギノ丸ゴ ProN W4"/>
              </a:rPr>
              <a:t>変化＠共鳴波長？</a:t>
            </a:r>
            <a:endParaRPr lang="en-US" altLang="ja-JP" sz="2400" dirty="0" smtClean="0">
              <a:solidFill>
                <a:srgbClr val="0000FF"/>
              </a:solidFill>
              <a:latin typeface="ヒラギノ丸ゴ ProN W4"/>
              <a:ea typeface="ヒラギノ丸ゴ ProN W4"/>
              <a:cs typeface="ヒラギノ丸ゴ ProN W4"/>
            </a:endParaRPr>
          </a:p>
          <a:p>
            <a:r>
              <a:rPr lang="ja-JP" altLang="en-US" sz="2400" smtClean="0">
                <a:solidFill>
                  <a:srgbClr val="0000FF"/>
                </a:solidFill>
                <a:latin typeface="ヒラギノ丸ゴ ProN W4"/>
                <a:ea typeface="ヒラギノ丸ゴ ProN W4"/>
                <a:cs typeface="ヒラギノ丸ゴ ProN W4"/>
              </a:rPr>
              <a:t>コムモードシフト＠</a:t>
            </a:r>
            <a:r>
              <a:rPr lang="ja-JP" altLang="en-US" sz="2400" dirty="0">
                <a:solidFill>
                  <a:srgbClr val="0000FF"/>
                </a:solidFill>
                <a:latin typeface="ヒラギノ丸ゴ ProN W4"/>
                <a:ea typeface="ヒラギノ丸ゴ ProN W4"/>
                <a:cs typeface="ヒラギノ丸ゴ ProN W4"/>
              </a:rPr>
              <a:t>共鳴波長</a:t>
            </a:r>
            <a:r>
              <a:rPr lang="ja-JP" altLang="en-US" sz="2400" dirty="0" smtClean="0">
                <a:solidFill>
                  <a:srgbClr val="0000FF"/>
                </a:solidFill>
                <a:latin typeface="ヒラギノ丸ゴ ProN W4"/>
                <a:ea typeface="ヒラギノ丸ゴ ProN W4"/>
                <a:cs typeface="ヒラギノ丸ゴ ProN W4"/>
              </a:rPr>
              <a:t>？</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高分解</a:t>
            </a:r>
            <a:r>
              <a:rPr lang="ja-JP" altLang="en-US" sz="2400" dirty="0">
                <a:solidFill>
                  <a:srgbClr val="0000FF"/>
                </a:solidFill>
                <a:latin typeface="ヒラギノ丸ゴ ProN W4"/>
                <a:ea typeface="ヒラギノ丸ゴ ProN W4"/>
                <a:cs typeface="ヒラギノ丸ゴ ProN W4"/>
              </a:rPr>
              <a:t>能</a:t>
            </a:r>
            <a:r>
              <a:rPr lang="ja-JP" altLang="en-US" sz="2400" dirty="0" smtClean="0">
                <a:solidFill>
                  <a:srgbClr val="0000FF"/>
                </a:solidFill>
                <a:latin typeface="ヒラギノ丸ゴ ProN W4"/>
                <a:ea typeface="ヒラギノ丸ゴ ProN W4"/>
                <a:cs typeface="ヒラギノ丸ゴ ProN W4"/>
              </a:rPr>
              <a:t>スペクトル＠デュアル光コム</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複素</a:t>
            </a:r>
            <a:r>
              <a:rPr lang="en-US" altLang="ja-JP" sz="2400" dirty="0" smtClean="0">
                <a:solidFill>
                  <a:srgbClr val="0000FF"/>
                </a:solidFill>
                <a:latin typeface="ヒラギノ丸ゴ ProN W4"/>
                <a:ea typeface="ヒラギノ丸ゴ ProN W4"/>
                <a:cs typeface="ヒラギノ丸ゴ ProN W4"/>
              </a:rPr>
              <a:t>SPR</a:t>
            </a:r>
            <a:r>
              <a:rPr lang="ja-JP" altLang="en-US" sz="2400" dirty="0" smtClean="0">
                <a:solidFill>
                  <a:srgbClr val="0000FF"/>
                </a:solidFill>
                <a:latin typeface="ヒラギノ丸ゴ ProN W4"/>
                <a:ea typeface="ヒラギノ丸ゴ ProN W4"/>
                <a:cs typeface="ヒラギノ丸ゴ ProN W4"/>
              </a:rPr>
              <a:t>スペクトル（</a:t>
            </a:r>
            <a:r>
              <a:rPr lang="en-US" altLang="ja-JP" sz="2400" dirty="0" smtClean="0">
                <a:solidFill>
                  <a:srgbClr val="0000FF"/>
                </a:solidFill>
                <a:latin typeface="ヒラギノ丸ゴ ProN W4"/>
                <a:ea typeface="ヒラギノ丸ゴ ProN W4"/>
                <a:cs typeface="ヒラギノ丸ゴ ProN W4"/>
              </a:rPr>
              <a:t>K-K</a:t>
            </a:r>
            <a:r>
              <a:rPr lang="ja-JP" altLang="en-US" sz="2400" dirty="0" smtClean="0">
                <a:solidFill>
                  <a:srgbClr val="0000FF"/>
                </a:solidFill>
                <a:latin typeface="ヒラギノ丸ゴ ProN W4"/>
                <a:ea typeface="ヒラギノ丸ゴ ProN W4"/>
                <a:cs typeface="ヒラギノ丸ゴ ProN W4"/>
              </a:rPr>
              <a:t>変換なし）</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FF0000"/>
                </a:solidFill>
                <a:latin typeface="ヒラギノ丸ゴ ProN W4"/>
                <a:ea typeface="ヒラギノ丸ゴ ProN W4"/>
                <a:cs typeface="ヒラギノ丸ゴ ProN W4"/>
              </a:rPr>
              <a:t>レーザー波長の問題？</a:t>
            </a:r>
            <a:endParaRPr lang="ja-JP" altLang="en-US" sz="2400" dirty="0">
              <a:solidFill>
                <a:srgbClr val="FF0000"/>
              </a:solidFill>
              <a:latin typeface="ヒラギノ丸ゴ ProN W4"/>
              <a:ea typeface="ヒラギノ丸ゴ ProN W4"/>
              <a:cs typeface="ヒラギノ丸ゴ ProN W4"/>
            </a:endParaRPr>
          </a:p>
        </p:txBody>
      </p:sp>
      <p:pic>
        <p:nvPicPr>
          <p:cNvPr id="13" name="図 12"/>
          <p:cNvPicPr>
            <a:picLocks noChangeAspect="1"/>
          </p:cNvPicPr>
          <p:nvPr/>
        </p:nvPicPr>
        <p:blipFill>
          <a:blip r:embed="rId3"/>
          <a:stretch>
            <a:fillRect/>
          </a:stretch>
        </p:blipFill>
        <p:spPr>
          <a:xfrm>
            <a:off x="295473" y="1031056"/>
            <a:ext cx="3600000" cy="2202062"/>
          </a:xfrm>
          <a:prstGeom prst="rect">
            <a:avLst/>
          </a:prstGeom>
        </p:spPr>
      </p:pic>
      <p:sp>
        <p:nvSpPr>
          <p:cNvPr id="14" name="テキスト ボックス 13"/>
          <p:cNvSpPr txBox="1"/>
          <p:nvPr/>
        </p:nvSpPr>
        <p:spPr>
          <a:xfrm>
            <a:off x="910071" y="2833008"/>
            <a:ext cx="1997061" cy="400110"/>
          </a:xfrm>
          <a:prstGeom prst="rect">
            <a:avLst/>
          </a:prstGeom>
          <a:noFill/>
        </p:spPr>
        <p:txBody>
          <a:bodyPr wrap="none" rtlCol="0">
            <a:spAutoFit/>
          </a:bodyPr>
          <a:lstStyle/>
          <a:p>
            <a:r>
              <a:rPr kumimoji="1" lang="ja-JP" altLang="en-US" sz="2000" dirty="0" smtClean="0"/>
              <a:t>クレッチマン配置</a:t>
            </a:r>
            <a:endParaRPr kumimoji="1" lang="en-US" altLang="ja-JP" sz="2000" dirty="0" smtClean="0"/>
          </a:p>
        </p:txBody>
      </p:sp>
      <p:pic>
        <p:nvPicPr>
          <p:cNvPr id="15" name="図 14"/>
          <p:cNvPicPr>
            <a:picLocks noChangeAspect="1"/>
          </p:cNvPicPr>
          <p:nvPr/>
        </p:nvPicPr>
        <p:blipFill>
          <a:blip r:embed="rId4"/>
          <a:stretch>
            <a:fillRect/>
          </a:stretch>
        </p:blipFill>
        <p:spPr>
          <a:xfrm>
            <a:off x="302397" y="3634330"/>
            <a:ext cx="3987800" cy="2298700"/>
          </a:xfrm>
          <a:prstGeom prst="rect">
            <a:avLst/>
          </a:prstGeom>
        </p:spPr>
      </p:pic>
      <p:sp>
        <p:nvSpPr>
          <p:cNvPr id="16" name="テキスト ボックス 15"/>
          <p:cNvSpPr txBox="1"/>
          <p:nvPr/>
        </p:nvSpPr>
        <p:spPr>
          <a:xfrm>
            <a:off x="1062471" y="5988012"/>
            <a:ext cx="1967005" cy="400110"/>
          </a:xfrm>
          <a:prstGeom prst="rect">
            <a:avLst/>
          </a:prstGeom>
          <a:noFill/>
        </p:spPr>
        <p:txBody>
          <a:bodyPr wrap="none" rtlCol="0">
            <a:spAutoFit/>
          </a:bodyPr>
          <a:lstStyle/>
          <a:p>
            <a:r>
              <a:rPr kumimoji="1" lang="ja-JP" altLang="en-US" sz="2000" dirty="0" smtClean="0"/>
              <a:t>スペクトルモード</a:t>
            </a:r>
            <a:endParaRPr kumimoji="1" lang="en-US" altLang="ja-JP" sz="2000" dirty="0" smtClean="0"/>
          </a:p>
        </p:txBody>
      </p:sp>
      <p:pic>
        <p:nvPicPr>
          <p:cNvPr id="17" name="図 16"/>
          <p:cNvPicPr>
            <a:picLocks noChangeAspect="1"/>
          </p:cNvPicPr>
          <p:nvPr/>
        </p:nvPicPr>
        <p:blipFill>
          <a:blip r:embed="rId5"/>
          <a:stretch>
            <a:fillRect/>
          </a:stretch>
        </p:blipFill>
        <p:spPr>
          <a:xfrm>
            <a:off x="4517769" y="1013945"/>
            <a:ext cx="4954923" cy="4002053"/>
          </a:xfrm>
          <a:prstGeom prst="rect">
            <a:avLst/>
          </a:prstGeom>
        </p:spPr>
      </p:pic>
      <p:grpSp>
        <p:nvGrpSpPr>
          <p:cNvPr id="60" name="図形グループ 59"/>
          <p:cNvGrpSpPr/>
          <p:nvPr/>
        </p:nvGrpSpPr>
        <p:grpSpPr>
          <a:xfrm>
            <a:off x="983226" y="3909945"/>
            <a:ext cx="2829588" cy="1614129"/>
            <a:chOff x="983226" y="3909945"/>
            <a:chExt cx="2829588" cy="1614129"/>
          </a:xfrm>
        </p:grpSpPr>
        <p:cxnSp>
          <p:nvCxnSpPr>
            <p:cNvPr id="4" name="直線コネクタ 3"/>
            <p:cNvCxnSpPr/>
            <p:nvPr/>
          </p:nvCxnSpPr>
          <p:spPr>
            <a:xfrm>
              <a:off x="98322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9205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120088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09716" y="4662129"/>
              <a:ext cx="0" cy="8619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1418546" y="5015998"/>
              <a:ext cx="0" cy="50807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152737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163620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745036" y="5008083"/>
              <a:ext cx="0" cy="51599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1853866" y="4744065"/>
              <a:ext cx="0" cy="7800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962696" y="4555613"/>
              <a:ext cx="0" cy="9684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2071526" y="4424516"/>
              <a:ext cx="0" cy="1099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218035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228918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239801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250684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261567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a:off x="272450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283333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294216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305099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315982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326865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337748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348631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359514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370397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3812814"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9" name="右矢印 58"/>
          <p:cNvSpPr/>
          <p:nvPr/>
        </p:nvSpPr>
        <p:spPr>
          <a:xfrm>
            <a:off x="2071526" y="4555613"/>
            <a:ext cx="1523620" cy="696452"/>
          </a:xfrm>
          <a:prstGeom prst="rightArrow">
            <a:avLst/>
          </a:prstGeom>
          <a:solidFill>
            <a:srgbClr val="8000FF"/>
          </a:solidFill>
          <a:ln>
            <a:solidFill>
              <a:srgbClr val="8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モードシフト</a:t>
            </a:r>
            <a:endParaRPr kumimoji="1" lang="ja-JP" altLang="en-US" dirty="0"/>
          </a:p>
        </p:txBody>
      </p:sp>
    </p:spTree>
    <p:extLst>
      <p:ext uri="{BB962C8B-B14F-4D97-AF65-F5344CB8AC3E}">
        <p14:creationId xmlns:p14="http://schemas.microsoft.com/office/powerpoint/2010/main" val="1063104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35884" y="196985"/>
            <a:ext cx="4801314" cy="1015663"/>
          </a:xfrm>
          <a:prstGeom prst="rect">
            <a:avLst/>
          </a:prstGeom>
          <a:noFill/>
        </p:spPr>
        <p:txBody>
          <a:bodyPr wrap="none" rtlCol="0">
            <a:spAutoFit/>
          </a:bodyPr>
          <a:lstStyle/>
          <a:p>
            <a:r>
              <a:rPr kumimoji="1" lang="ja-JP" altLang="en-US" sz="6000" dirty="0" smtClean="0">
                <a:latin typeface="ヒラギノ丸ゴ ProN W4"/>
                <a:ea typeface="ヒラギノ丸ゴ ProN W4"/>
                <a:cs typeface="ヒラギノ丸ゴ ProN W4"/>
              </a:rPr>
              <a:t>次元変換コム</a:t>
            </a:r>
            <a:endParaRPr kumimoji="1" lang="ja-JP" altLang="en-US" sz="6000" dirty="0">
              <a:latin typeface="ヒラギノ丸ゴ ProN W4"/>
              <a:ea typeface="ヒラギノ丸ゴ ProN W4"/>
              <a:cs typeface="ヒラギノ丸ゴ ProN W4"/>
            </a:endParaRPr>
          </a:p>
        </p:txBody>
      </p:sp>
      <p:sp>
        <p:nvSpPr>
          <p:cNvPr id="64" name="テキスト ボックス 63"/>
          <p:cNvSpPr txBox="1"/>
          <p:nvPr/>
        </p:nvSpPr>
        <p:spPr>
          <a:xfrm>
            <a:off x="958560" y="1390041"/>
            <a:ext cx="2031325" cy="2308324"/>
          </a:xfrm>
          <a:prstGeom prst="rect">
            <a:avLst/>
          </a:prstGeom>
          <a:noFill/>
          <a:ln w="38100" cmpd="sng">
            <a:solidFill>
              <a:schemeClr val="tx1"/>
            </a:solidFill>
          </a:ln>
        </p:spPr>
        <p:txBody>
          <a:bodyPr wrap="none" rtlCol="0">
            <a:spAutoFit/>
          </a:bodyPr>
          <a:lstStyle/>
          <a:p>
            <a:r>
              <a:rPr lang="ja-JP" altLang="en-US" sz="3600" dirty="0" smtClean="0">
                <a:latin typeface="ヒラギノ丸ゴ ProN W4"/>
                <a:ea typeface="ヒラギノ丸ゴ ProN W4"/>
                <a:cs typeface="ヒラギノ丸ゴ ProN W4"/>
              </a:rPr>
              <a:t>時間情報</a:t>
            </a:r>
            <a:endParaRPr lang="en-US" altLang="ja-JP" sz="3600" dirty="0" smtClean="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空間情報</a:t>
            </a:r>
          </a:p>
          <a:p>
            <a:r>
              <a:rPr lang="ja-JP" altLang="en-US" sz="3600" dirty="0" smtClean="0">
                <a:latin typeface="ヒラギノ丸ゴ ProN W4"/>
                <a:ea typeface="ヒラギノ丸ゴ ProN W4"/>
                <a:cs typeface="ヒラギノ丸ゴ ProN W4"/>
              </a:rPr>
              <a:t>偏光情報</a:t>
            </a:r>
            <a:endParaRPr lang="en-US" altLang="ja-JP" sz="3600" dirty="0" smtClean="0">
              <a:latin typeface="ヒラギノ丸ゴ ProN W4"/>
              <a:ea typeface="ヒラギノ丸ゴ ProN W4"/>
              <a:cs typeface="ヒラギノ丸ゴ ProN W4"/>
            </a:endParaRPr>
          </a:p>
          <a:p>
            <a:r>
              <a:rPr lang="ja-JP" altLang="en-US" sz="3600" dirty="0" smtClean="0">
                <a:latin typeface="ヒラギノ丸ゴ ProN W4"/>
                <a:ea typeface="ヒラギノ丸ゴ ProN W4"/>
                <a:cs typeface="ヒラギノ丸ゴ ProN W4"/>
              </a:rPr>
              <a:t>その他</a:t>
            </a:r>
            <a:endParaRPr lang="en-US" altLang="ja-JP" sz="3600" dirty="0" smtClean="0">
              <a:latin typeface="ヒラギノ丸ゴ ProN W4"/>
              <a:ea typeface="ヒラギノ丸ゴ ProN W4"/>
              <a:cs typeface="ヒラギノ丸ゴ ProN W4"/>
            </a:endParaRPr>
          </a:p>
        </p:txBody>
      </p:sp>
      <p:sp>
        <p:nvSpPr>
          <p:cNvPr id="19" name="右矢印 18"/>
          <p:cNvSpPr/>
          <p:nvPr/>
        </p:nvSpPr>
        <p:spPr>
          <a:xfrm>
            <a:off x="3429001" y="1735892"/>
            <a:ext cx="2469445" cy="1151104"/>
          </a:xfrm>
          <a:prstGeom prst="rightArrow">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solidFill>
                  <a:srgbClr val="FFFF00"/>
                </a:solidFill>
                <a:latin typeface="ヒラギノ丸ゴ ProN W4"/>
                <a:ea typeface="ヒラギノ丸ゴ ProN W4"/>
                <a:cs typeface="ヒラギノ丸ゴ ProN W4"/>
              </a:rPr>
              <a:t>波長変換</a:t>
            </a:r>
            <a:endParaRPr kumimoji="1" lang="ja-JP" altLang="en-US" sz="3600" dirty="0">
              <a:solidFill>
                <a:srgbClr val="FFFF00"/>
              </a:solidFill>
              <a:latin typeface="ヒラギノ丸ゴ ProN W4"/>
              <a:ea typeface="ヒラギノ丸ゴ ProN W4"/>
              <a:cs typeface="ヒラギノ丸ゴ ProN W4"/>
            </a:endParaRPr>
          </a:p>
        </p:txBody>
      </p:sp>
      <p:cxnSp>
        <p:nvCxnSpPr>
          <p:cNvPr id="65" name="直線矢印コネクタ 64"/>
          <p:cNvCxnSpPr/>
          <p:nvPr/>
        </p:nvCxnSpPr>
        <p:spPr>
          <a:xfrm>
            <a:off x="6248744" y="3016707"/>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V="1">
            <a:off x="6236184" y="1721781"/>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9" name="図形グループ 68"/>
          <p:cNvGrpSpPr/>
          <p:nvPr/>
        </p:nvGrpSpPr>
        <p:grpSpPr>
          <a:xfrm>
            <a:off x="6512268" y="1928253"/>
            <a:ext cx="2649620" cy="1079264"/>
            <a:chOff x="529155" y="1768412"/>
            <a:chExt cx="2649620" cy="1079264"/>
          </a:xfrm>
        </p:grpSpPr>
        <p:cxnSp>
          <p:nvCxnSpPr>
            <p:cNvPr id="94" name="直線コネクタ 93"/>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03" name="テキスト ボックス 102"/>
          <p:cNvSpPr txBox="1"/>
          <p:nvPr/>
        </p:nvSpPr>
        <p:spPr>
          <a:xfrm>
            <a:off x="6667529" y="1224556"/>
            <a:ext cx="2339102" cy="523220"/>
          </a:xfrm>
          <a:prstGeom prst="rect">
            <a:avLst/>
          </a:prstGeom>
          <a:noFill/>
        </p:spPr>
        <p:txBody>
          <a:bodyPr wrap="none" rtlCol="0">
            <a:spAutoFit/>
          </a:bodyPr>
          <a:lstStyle/>
          <a:p>
            <a:pPr algn="ctr"/>
            <a:r>
              <a:rPr kumimoji="1" lang="ja-JP" altLang="en-US" sz="2800" dirty="0" smtClean="0">
                <a:solidFill>
                  <a:srgbClr val="0000FF"/>
                </a:solidFill>
                <a:latin typeface="ヒラギノ丸ゴ ProN W4"/>
                <a:ea typeface="ヒラギノ丸ゴ ProN W4"/>
                <a:cs typeface="ヒラギノ丸ゴ ProN W4"/>
              </a:rPr>
              <a:t>次元変換コム</a:t>
            </a:r>
            <a:endParaRPr kumimoji="1" lang="ja-JP" altLang="en-US" sz="2800" dirty="0">
              <a:solidFill>
                <a:srgbClr val="0000FF"/>
              </a:solidFill>
              <a:latin typeface="ヒラギノ丸ゴ ProN W4"/>
              <a:ea typeface="ヒラギノ丸ゴ ProN W4"/>
              <a:cs typeface="ヒラギノ丸ゴ ProN W4"/>
            </a:endParaRPr>
          </a:p>
        </p:txBody>
      </p:sp>
      <p:sp>
        <p:nvSpPr>
          <p:cNvPr id="21" name="テキスト ボックス 20"/>
          <p:cNvSpPr txBox="1"/>
          <p:nvPr/>
        </p:nvSpPr>
        <p:spPr>
          <a:xfrm>
            <a:off x="5625188" y="3155227"/>
            <a:ext cx="4134465" cy="523220"/>
          </a:xfrm>
          <a:prstGeom prst="rect">
            <a:avLst/>
          </a:prstGeom>
          <a:noFill/>
        </p:spPr>
        <p:txBody>
          <a:bodyPr wrap="none" rtlCol="0">
            <a:spAutoFit/>
          </a:bodyPr>
          <a:lstStyle/>
          <a:p>
            <a:r>
              <a:rPr kumimoji="1" lang="ja-JP" altLang="en-US" sz="2800" b="1" dirty="0" smtClean="0">
                <a:solidFill>
                  <a:srgbClr val="FF0000"/>
                </a:solidFill>
                <a:latin typeface="ヒラギノ丸ゴ ProN W4"/>
                <a:ea typeface="ヒラギノ丸ゴ ProN W4"/>
                <a:cs typeface="ヒラギノ丸ゴ ProN W4"/>
              </a:rPr>
              <a:t>各種情報を光コムに重畳</a:t>
            </a:r>
            <a:endParaRPr kumimoji="1" lang="ja-JP" altLang="en-US" sz="2800" b="1" dirty="0">
              <a:solidFill>
                <a:srgbClr val="FF0000"/>
              </a:solidFill>
              <a:latin typeface="ヒラギノ丸ゴ ProN W4"/>
              <a:ea typeface="ヒラギノ丸ゴ ProN W4"/>
              <a:cs typeface="ヒラギノ丸ゴ ProN W4"/>
            </a:endParaRPr>
          </a:p>
        </p:txBody>
      </p:sp>
      <p:sp>
        <p:nvSpPr>
          <p:cNvPr id="108" name="右矢印 107"/>
          <p:cNvSpPr/>
          <p:nvPr/>
        </p:nvSpPr>
        <p:spPr>
          <a:xfrm rot="5400000">
            <a:off x="6881184" y="3980177"/>
            <a:ext cx="1738086" cy="1151104"/>
          </a:xfrm>
          <a:prstGeom prst="rightArrow">
            <a:avLst>
              <a:gd name="adj1" fmla="val 54904"/>
              <a:gd name="adj2" fmla="val 50000"/>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600" dirty="0">
              <a:solidFill>
                <a:srgbClr val="FFFF00"/>
              </a:solidFill>
              <a:latin typeface="ヒラギノ丸ゴ ProN W4"/>
              <a:ea typeface="ヒラギノ丸ゴ ProN W4"/>
              <a:cs typeface="ヒラギノ丸ゴ ProN W4"/>
            </a:endParaRPr>
          </a:p>
        </p:txBody>
      </p:sp>
      <p:sp>
        <p:nvSpPr>
          <p:cNvPr id="22" name="テキスト ボックス 21"/>
          <p:cNvSpPr txBox="1"/>
          <p:nvPr/>
        </p:nvSpPr>
        <p:spPr>
          <a:xfrm>
            <a:off x="6084739" y="3973816"/>
            <a:ext cx="3374770" cy="646331"/>
          </a:xfrm>
          <a:prstGeom prst="rect">
            <a:avLst/>
          </a:prstGeom>
          <a:solidFill>
            <a:srgbClr val="000090"/>
          </a:solidFill>
        </p:spPr>
        <p:txBody>
          <a:bodyPr wrap="none" rtlCol="0">
            <a:spAutoFit/>
          </a:bodyPr>
          <a:lstStyle/>
          <a:p>
            <a:r>
              <a:rPr kumimoji="1" lang="ja-JP" altLang="en-US" sz="3600" dirty="0" smtClean="0">
                <a:solidFill>
                  <a:srgbClr val="FFFF00"/>
                </a:solidFill>
                <a:latin typeface="ヒラギノ丸ゴ ProN W4"/>
                <a:ea typeface="ヒラギノ丸ゴ ProN W4"/>
                <a:cs typeface="ヒラギノ丸ゴ ProN W4"/>
              </a:rPr>
              <a:t>デュアル光コム</a:t>
            </a:r>
            <a:endParaRPr kumimoji="1" lang="ja-JP" altLang="en-US" sz="3600" dirty="0">
              <a:solidFill>
                <a:srgbClr val="FFFF00"/>
              </a:solidFill>
              <a:latin typeface="ヒラギノ丸ゴ ProN W4"/>
              <a:ea typeface="ヒラギノ丸ゴ ProN W4"/>
              <a:cs typeface="ヒラギノ丸ゴ ProN W4"/>
            </a:endParaRPr>
          </a:p>
        </p:txBody>
      </p:sp>
      <p:sp>
        <p:nvSpPr>
          <p:cNvPr id="24" name="テキスト ボックス 23"/>
          <p:cNvSpPr txBox="1"/>
          <p:nvPr/>
        </p:nvSpPr>
        <p:spPr>
          <a:xfrm>
            <a:off x="5496484" y="5535035"/>
            <a:ext cx="4339650" cy="646331"/>
          </a:xfrm>
          <a:prstGeom prst="rect">
            <a:avLst/>
          </a:prstGeom>
          <a:solidFill>
            <a:srgbClr val="FF0000"/>
          </a:solidFill>
        </p:spPr>
        <p:txBody>
          <a:bodyPr wrap="none" rtlCol="0">
            <a:spAutoFit/>
          </a:bodyPr>
          <a:lstStyle/>
          <a:p>
            <a:r>
              <a:rPr kumimoji="1" lang="ja-JP" altLang="en-US" sz="3600" dirty="0" smtClean="0">
                <a:solidFill>
                  <a:srgbClr val="FFFF00"/>
                </a:solidFill>
                <a:latin typeface="ヒラギノ丸ゴ ProN W4"/>
                <a:ea typeface="ヒラギノ丸ゴ ProN W4"/>
                <a:cs typeface="ヒラギノ丸ゴ ProN W4"/>
              </a:rPr>
              <a:t>波長情報で読み出し</a:t>
            </a:r>
            <a:endParaRPr kumimoji="1" lang="ja-JP" altLang="en-US" sz="3600" dirty="0">
              <a:solidFill>
                <a:srgbClr val="FFFF00"/>
              </a:solidFill>
              <a:latin typeface="ヒラギノ丸ゴ ProN W4"/>
              <a:ea typeface="ヒラギノ丸ゴ ProN W4"/>
              <a:cs typeface="ヒラギノ丸ゴ ProN W4"/>
            </a:endParaRPr>
          </a:p>
        </p:txBody>
      </p:sp>
      <p:sp>
        <p:nvSpPr>
          <p:cNvPr id="109" name="テキスト ボックス 108"/>
          <p:cNvSpPr txBox="1"/>
          <p:nvPr/>
        </p:nvSpPr>
        <p:spPr>
          <a:xfrm>
            <a:off x="298130" y="4950259"/>
            <a:ext cx="5190253" cy="1815882"/>
          </a:xfrm>
          <a:prstGeom prst="rect">
            <a:avLst/>
          </a:prstGeom>
          <a:solidFill>
            <a:srgbClr val="FFFF00"/>
          </a:solidFill>
          <a:ln w="38100" cmpd="sng">
            <a:solidFill>
              <a:srgbClr val="FF0000"/>
            </a:solidFill>
          </a:ln>
        </p:spPr>
        <p:txBody>
          <a:bodyPr wrap="square" rtlCol="0">
            <a:spAutoFit/>
          </a:bodyPr>
          <a:lstStyle/>
          <a:p>
            <a:r>
              <a:rPr lang="ja-JP" altLang="en-US" sz="2800" b="1" dirty="0">
                <a:solidFill>
                  <a:srgbClr val="FF0000"/>
                </a:solidFill>
                <a:latin typeface="ヒラギノ丸ゴ ProN W4"/>
                <a:ea typeface="ヒラギノ丸ゴ ProN W4"/>
                <a:cs typeface="ヒラギノ丸ゴ ProN W4"/>
              </a:rPr>
              <a:t>コム・</a:t>
            </a:r>
            <a:r>
              <a:rPr lang="ja-JP" altLang="en-US" sz="2800" b="1" dirty="0" smtClean="0">
                <a:solidFill>
                  <a:srgbClr val="FF0000"/>
                </a:solidFill>
                <a:latin typeface="ヒラギノ丸ゴ ProN W4"/>
                <a:ea typeface="ヒラギノ丸ゴ ProN W4"/>
                <a:cs typeface="ヒラギノ丸ゴ ProN W4"/>
              </a:rPr>
              <a:t>モード数</a:t>
            </a:r>
            <a:endParaRPr lang="en-US" altLang="ja-JP" sz="2800" b="1" dirty="0" smtClean="0">
              <a:solidFill>
                <a:srgbClr val="FF0000"/>
              </a:solidFill>
              <a:latin typeface="ヒラギノ丸ゴ ProN W4"/>
              <a:ea typeface="ヒラギノ丸ゴ ProN W4"/>
              <a:cs typeface="ヒラギノ丸ゴ ProN W4"/>
            </a:endParaRPr>
          </a:p>
          <a:p>
            <a:r>
              <a:rPr lang="en-US" altLang="ja-JP" sz="2800" b="1" dirty="0">
                <a:solidFill>
                  <a:srgbClr val="FF0000"/>
                </a:solidFill>
                <a:latin typeface="ヒラギノ丸ゴ ProN W4"/>
                <a:ea typeface="ヒラギノ丸ゴ ProN W4"/>
                <a:cs typeface="ヒラギノ丸ゴ ProN W4"/>
              </a:rPr>
              <a:t>	</a:t>
            </a:r>
            <a:r>
              <a:rPr lang="en-US" altLang="ja-JP" sz="2800" b="1" dirty="0" smtClean="0">
                <a:solidFill>
                  <a:srgbClr val="FF0000"/>
                </a:solidFill>
                <a:latin typeface="ヒラギノ丸ゴ ProN W4"/>
                <a:ea typeface="ヒラギノ丸ゴ ProN W4"/>
                <a:cs typeface="ヒラギノ丸ゴ ProN W4"/>
              </a:rPr>
              <a:t>		☞</a:t>
            </a:r>
            <a:r>
              <a:rPr lang="ja-JP" altLang="en-US" sz="2800" b="1" dirty="0">
                <a:solidFill>
                  <a:srgbClr val="FF0000"/>
                </a:solidFill>
                <a:latin typeface="ヒラギノ丸ゴ ProN W4"/>
                <a:ea typeface="ヒラギノ丸ゴ ProN W4"/>
                <a:cs typeface="ヒラギノ丸ゴ ProN W4"/>
              </a:rPr>
              <a:t>膨大な</a:t>
            </a:r>
            <a:r>
              <a:rPr lang="ja-JP" altLang="en-US" sz="2800" b="1" dirty="0" smtClean="0">
                <a:solidFill>
                  <a:srgbClr val="FF0000"/>
                </a:solidFill>
                <a:latin typeface="ヒラギノ丸ゴ ProN W4"/>
                <a:ea typeface="ヒラギノ丸ゴ ProN W4"/>
                <a:cs typeface="ヒラギノ丸ゴ ProN W4"/>
              </a:rPr>
              <a:t>チャネル数</a:t>
            </a:r>
            <a:endParaRPr lang="en-US" altLang="ja-JP" sz="2800" b="1" dirty="0" smtClean="0">
              <a:solidFill>
                <a:srgbClr val="FF0000"/>
              </a:solidFill>
              <a:latin typeface="ヒラギノ丸ゴ ProN W4"/>
              <a:ea typeface="ヒラギノ丸ゴ ProN W4"/>
              <a:cs typeface="ヒラギノ丸ゴ ProN W4"/>
            </a:endParaRPr>
          </a:p>
          <a:p>
            <a:r>
              <a:rPr lang="ja-JP" altLang="en-US" sz="2800" b="1" dirty="0">
                <a:solidFill>
                  <a:srgbClr val="FF0000"/>
                </a:solidFill>
                <a:latin typeface="ヒラギノ丸ゴ ProN W4"/>
                <a:ea typeface="ヒラギノ丸ゴ ProN W4"/>
                <a:cs typeface="ヒラギノ丸ゴ ProN W4"/>
              </a:rPr>
              <a:t>コム・モード</a:t>
            </a:r>
            <a:r>
              <a:rPr lang="ja-JP" altLang="en-US" sz="2800" b="1" dirty="0" smtClean="0">
                <a:solidFill>
                  <a:srgbClr val="FF0000"/>
                </a:solidFill>
                <a:latin typeface="ヒラギノ丸ゴ ProN W4"/>
                <a:ea typeface="ヒラギノ丸ゴ ProN W4"/>
                <a:cs typeface="ヒラギノ丸ゴ ProN W4"/>
              </a:rPr>
              <a:t>線幅</a:t>
            </a:r>
            <a:endParaRPr kumimoji="1" lang="en-US" altLang="ja-JP" sz="2800" b="1" dirty="0" smtClean="0">
              <a:solidFill>
                <a:srgbClr val="FF0000"/>
              </a:solidFill>
              <a:latin typeface="ヒラギノ丸ゴ ProN W4"/>
              <a:ea typeface="ヒラギノ丸ゴ ProN W4"/>
              <a:cs typeface="ヒラギノ丸ゴ ProN W4"/>
            </a:endParaRPr>
          </a:p>
          <a:p>
            <a:r>
              <a:rPr lang="en-US" altLang="ja-JP" sz="2800" b="1" dirty="0">
                <a:solidFill>
                  <a:srgbClr val="FF0000"/>
                </a:solidFill>
                <a:latin typeface="ヒラギノ丸ゴ ProN W4"/>
                <a:ea typeface="ヒラギノ丸ゴ ProN W4"/>
                <a:cs typeface="ヒラギノ丸ゴ ProN W4"/>
              </a:rPr>
              <a:t>	</a:t>
            </a:r>
            <a:r>
              <a:rPr lang="en-US" altLang="ja-JP" sz="2800" b="1" dirty="0" smtClean="0">
                <a:solidFill>
                  <a:srgbClr val="FF0000"/>
                </a:solidFill>
                <a:latin typeface="ヒラギノ丸ゴ ProN W4"/>
                <a:ea typeface="ヒラギノ丸ゴ ProN W4"/>
                <a:cs typeface="ヒラギノ丸ゴ ProN W4"/>
              </a:rPr>
              <a:t>		☞</a:t>
            </a:r>
            <a:r>
              <a:rPr lang="ja-JP" altLang="en-US" sz="2800" b="1" dirty="0">
                <a:solidFill>
                  <a:srgbClr val="FF0000"/>
                </a:solidFill>
                <a:latin typeface="ヒラギノ丸ゴ ProN W4"/>
                <a:ea typeface="ヒラギノ丸ゴ ProN W4"/>
                <a:cs typeface="ヒラギノ丸ゴ ProN W4"/>
              </a:rPr>
              <a:t>極小のサンプリング幅</a:t>
            </a:r>
            <a:endParaRPr lang="en-US" altLang="ja-JP" sz="2800" b="1" dirty="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95686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0868" y="222577"/>
            <a:ext cx="6046090" cy="923330"/>
          </a:xfrm>
          <a:prstGeom prst="rect">
            <a:avLst/>
          </a:prstGeom>
          <a:noFill/>
        </p:spPr>
        <p:txBody>
          <a:bodyPr wrap="square" rtlCol="0">
            <a:spAutoFit/>
          </a:bodyPr>
          <a:lstStyle/>
          <a:p>
            <a:r>
              <a:rPr kumimoji="1" lang="ja-JP" altLang="en-US" sz="5400" dirty="0" smtClean="0">
                <a:latin typeface="ヒラギノ丸ゴ ProN W4"/>
                <a:ea typeface="ヒラギノ丸ゴ ProN W4"/>
                <a:cs typeface="ヒラギノ丸ゴ ProN W4"/>
              </a:rPr>
              <a:t>チャープ光の利用</a:t>
            </a:r>
            <a:r>
              <a:rPr lang="ja-JP" altLang="en-US" sz="5400" dirty="0" smtClean="0">
                <a:latin typeface="ヒラギノ丸ゴ ProN W4"/>
                <a:ea typeface="ヒラギノ丸ゴ ProN W4"/>
                <a:cs typeface="ヒラギノ丸ゴ ProN W4"/>
              </a:rPr>
              <a:t>　</a:t>
            </a:r>
            <a:endParaRPr kumimoji="1" lang="en-US" altLang="ja-JP" sz="5400" dirty="0" smtClean="0">
              <a:latin typeface="ヒラギノ丸ゴ ProN W4"/>
              <a:ea typeface="ヒラギノ丸ゴ ProN W4"/>
              <a:cs typeface="ヒラギノ丸ゴ ProN W4"/>
            </a:endParaRPr>
          </a:p>
        </p:txBody>
      </p:sp>
      <p:sp>
        <p:nvSpPr>
          <p:cNvPr id="8" name="テキスト ボックス 7"/>
          <p:cNvSpPr txBox="1"/>
          <p:nvPr/>
        </p:nvSpPr>
        <p:spPr>
          <a:xfrm>
            <a:off x="78293" y="1053574"/>
            <a:ext cx="492207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線形</a:t>
            </a:r>
            <a:r>
              <a:rPr lang="ja-JP" altLang="en-US" sz="2400" b="1" dirty="0" smtClean="0">
                <a:solidFill>
                  <a:srgbClr val="8000FF"/>
                </a:solidFill>
                <a:latin typeface="ヒラギノ丸ゴ ProN W4"/>
                <a:ea typeface="ヒラギノ丸ゴ ProN W4"/>
                <a:cs typeface="ヒラギノ丸ゴ ProN W4"/>
              </a:rPr>
              <a:t>チャープ</a:t>
            </a:r>
            <a:endParaRPr kumimoji="1" lang="en-US" altLang="ja-JP" sz="2400" b="1" dirty="0" smtClean="0">
              <a:solidFill>
                <a:srgbClr val="8000FF"/>
              </a:solidFill>
              <a:latin typeface="ヒラギノ丸ゴ ProN W4"/>
              <a:ea typeface="ヒラギノ丸ゴ ProN W4"/>
              <a:cs typeface="ヒラギノ丸ゴ ProN W4"/>
            </a:endParaRPr>
          </a:p>
        </p:txBody>
      </p:sp>
      <p:sp>
        <p:nvSpPr>
          <p:cNvPr id="9" name="下矢印 8"/>
          <p:cNvSpPr/>
          <p:nvPr/>
        </p:nvSpPr>
        <p:spPr>
          <a:xfrm>
            <a:off x="2166387" y="1464421"/>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1" name="テキスト ボックス 10"/>
          <p:cNvSpPr txBox="1"/>
          <p:nvPr/>
        </p:nvSpPr>
        <p:spPr>
          <a:xfrm>
            <a:off x="78293" y="1943518"/>
            <a:ext cx="481055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時間波形をｽﾍﾟｸﾄﾙ波形にｴﾝｺｰﾄﾞ</a:t>
            </a:r>
            <a:endParaRPr kumimoji="1" lang="ja-JP" altLang="en-US" sz="2400" b="1" dirty="0">
              <a:solidFill>
                <a:srgbClr val="8000FF"/>
              </a:solidFill>
              <a:latin typeface="ヒラギノ丸ゴ ProN W4"/>
              <a:ea typeface="ヒラギノ丸ゴ ProN W4"/>
              <a:cs typeface="ヒラギノ丸ゴ ProN W4"/>
            </a:endParaRPr>
          </a:p>
        </p:txBody>
      </p:sp>
      <p:sp>
        <p:nvSpPr>
          <p:cNvPr id="12" name="下矢印 11"/>
          <p:cNvSpPr/>
          <p:nvPr/>
        </p:nvSpPr>
        <p:spPr>
          <a:xfrm>
            <a:off x="2166387" y="2496151"/>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3" name="下矢印 12"/>
          <p:cNvSpPr/>
          <p:nvPr/>
        </p:nvSpPr>
        <p:spPr>
          <a:xfrm>
            <a:off x="2166387" y="3529609"/>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4" name="テキスト ボックス 13"/>
          <p:cNvSpPr txBox="1"/>
          <p:nvPr/>
        </p:nvSpPr>
        <p:spPr>
          <a:xfrm>
            <a:off x="277219" y="2976977"/>
            <a:ext cx="4446346"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デュアル光コムで超高分解分光</a:t>
            </a:r>
            <a:endParaRPr kumimoji="1" lang="ja-JP" altLang="en-US" sz="2400" b="1" dirty="0">
              <a:solidFill>
                <a:srgbClr val="8000FF"/>
              </a:solidFill>
              <a:latin typeface="ヒラギノ丸ゴ ProN W4"/>
              <a:ea typeface="ヒラギノ丸ゴ ProN W4"/>
              <a:cs typeface="ヒラギノ丸ゴ ProN W4"/>
            </a:endParaRPr>
          </a:p>
        </p:txBody>
      </p:sp>
      <p:sp>
        <p:nvSpPr>
          <p:cNvPr id="15" name="テキスト ボックス 14"/>
          <p:cNvSpPr txBox="1"/>
          <p:nvPr/>
        </p:nvSpPr>
        <p:spPr>
          <a:xfrm>
            <a:off x="304883" y="3952795"/>
            <a:ext cx="4792738" cy="1569660"/>
          </a:xfrm>
          <a:prstGeom prst="rect">
            <a:avLst/>
          </a:prstGeom>
          <a:solidFill>
            <a:srgbClr val="FFFF00"/>
          </a:solidFill>
        </p:spPr>
        <p:txBody>
          <a:bodyPr wrap="square" rtlCol="0">
            <a:spAutoFit/>
          </a:bodyPr>
          <a:lstStyle/>
          <a:p>
            <a:r>
              <a:rPr kumimoji="1" lang="ja-JP" altLang="en-US" sz="2400" b="1" dirty="0" smtClean="0">
                <a:solidFill>
                  <a:srgbClr val="FF0000"/>
                </a:solidFill>
                <a:latin typeface="ヒラギノ丸ゴ ProN W4"/>
                <a:ea typeface="ヒラギノ丸ゴ ProN W4"/>
                <a:cs typeface="ヒラギノ丸ゴ ProN W4"/>
              </a:rPr>
              <a:t>シャッター時間：コムモード</a:t>
            </a:r>
            <a:r>
              <a:rPr lang="ja-JP" altLang="en-US" sz="2400" b="1" dirty="0" smtClean="0">
                <a:solidFill>
                  <a:srgbClr val="FF0000"/>
                </a:solidFill>
                <a:latin typeface="ヒラギノ丸ゴ ProN W4"/>
                <a:ea typeface="ヒラギノ丸ゴ ProN W4"/>
                <a:cs typeface="ヒラギノ丸ゴ ProN W4"/>
              </a:rPr>
              <a:t>線幅</a:t>
            </a:r>
            <a:endParaRPr lang="en-US" altLang="ja-JP" sz="2400" b="1" dirty="0" smtClean="0">
              <a:solidFill>
                <a:srgbClr val="FF0000"/>
              </a:solidFill>
              <a:latin typeface="ヒラギノ丸ゴ ProN W4"/>
              <a:ea typeface="ヒラギノ丸ゴ ProN W4"/>
              <a:cs typeface="ヒラギノ丸ゴ ProN W4"/>
            </a:endParaRPr>
          </a:p>
          <a:p>
            <a:r>
              <a:rPr kumimoji="1"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（パルス幅とは独立）</a:t>
            </a:r>
            <a:endParaRPr kumimoji="1" lang="en-US" altLang="ja-JP" sz="2400" b="1" dirty="0" smtClean="0">
              <a:solidFill>
                <a:srgbClr val="FF0000"/>
              </a:solidFill>
              <a:latin typeface="ヒラギノ丸ゴ ProN W4"/>
              <a:ea typeface="ヒラギノ丸ゴ ProN W4"/>
              <a:cs typeface="ヒラギノ丸ゴ ProN W4"/>
            </a:endParaRPr>
          </a:p>
          <a:p>
            <a:r>
              <a:rPr kumimoji="1" lang="ja-JP" altLang="en-US" sz="2400" b="1" dirty="0" smtClean="0">
                <a:solidFill>
                  <a:srgbClr val="FF0000"/>
                </a:solidFill>
                <a:latin typeface="ヒラギノ丸ゴ ProN W4"/>
                <a:ea typeface="ヒラギノ丸ゴ ProN W4"/>
                <a:cs typeface="ヒラギノ丸ゴ ProN W4"/>
              </a:rPr>
              <a:t>データ点数：コムモード総数</a:t>
            </a:r>
            <a:endParaRPr kumimoji="1" lang="en-US" altLang="ja-JP" sz="2400" b="1" dirty="0" smtClean="0">
              <a:solidFill>
                <a:srgbClr val="FF0000"/>
              </a:solidFill>
              <a:latin typeface="ヒラギノ丸ゴ ProN W4"/>
              <a:ea typeface="ヒラギノ丸ゴ ProN W4"/>
              <a:cs typeface="ヒラギノ丸ゴ ProN W4"/>
            </a:endParaRPr>
          </a:p>
          <a:p>
            <a:r>
              <a:rPr lang="en-US" altLang="ja-JP" sz="2400" b="1" dirty="0">
                <a:solidFill>
                  <a:srgbClr val="FF0000"/>
                </a:solidFill>
                <a:latin typeface="ヒラギノ丸ゴ ProN W4"/>
                <a:ea typeface="ヒラギノ丸ゴ ProN W4"/>
                <a:cs typeface="ヒラギノ丸ゴ ProN W4"/>
              </a:rPr>
              <a:t>	</a:t>
            </a:r>
            <a:r>
              <a:rPr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（数万チャネル）</a:t>
            </a:r>
            <a:endParaRPr kumimoji="1" lang="ja-JP" altLang="en-US" sz="2400" b="1" dirty="0">
              <a:solidFill>
                <a:srgbClr val="FF0000"/>
              </a:solidFill>
              <a:latin typeface="ヒラギノ丸ゴ ProN W4"/>
              <a:ea typeface="ヒラギノ丸ゴ ProN W4"/>
              <a:cs typeface="ヒラギノ丸ゴ ProN W4"/>
            </a:endParaRPr>
          </a:p>
        </p:txBody>
      </p:sp>
      <p:sp>
        <p:nvSpPr>
          <p:cNvPr id="16" name="下矢印 15"/>
          <p:cNvSpPr/>
          <p:nvPr/>
        </p:nvSpPr>
        <p:spPr>
          <a:xfrm>
            <a:off x="2166387" y="5522457"/>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8" name="テキスト ボックス 17"/>
          <p:cNvSpPr txBox="1"/>
          <p:nvPr/>
        </p:nvSpPr>
        <p:spPr>
          <a:xfrm>
            <a:off x="52197" y="5948703"/>
            <a:ext cx="5109091" cy="830997"/>
          </a:xfrm>
          <a:prstGeom prst="rect">
            <a:avLst/>
          </a:prstGeom>
          <a:solidFill>
            <a:srgbClr val="000090"/>
          </a:solidFill>
        </p:spPr>
        <p:txBody>
          <a:bodyPr wrap="none" rtlCol="0">
            <a:spAutoFit/>
          </a:bodyPr>
          <a:lstStyle/>
          <a:p>
            <a:pPr algn="ctr"/>
            <a:r>
              <a:rPr kumimoji="1" lang="ja-JP" altLang="en-US" sz="2400" dirty="0" smtClean="0">
                <a:solidFill>
                  <a:srgbClr val="FFFF00"/>
                </a:solidFill>
                <a:latin typeface="ヒラギノ丸ゴ ProN W4"/>
                <a:ea typeface="ヒラギノ丸ゴ ProN W4"/>
                <a:cs typeface="ヒラギノ丸ゴ ProN W4"/>
              </a:rPr>
              <a:t>究極の時間分解能（</a:t>
            </a:r>
            <a:r>
              <a:rPr kumimoji="1" lang="en-US" altLang="ja-JP" sz="2400" dirty="0" smtClean="0">
                <a:solidFill>
                  <a:srgbClr val="FFFF00"/>
                </a:solidFill>
                <a:latin typeface="ヒラギノ丸ゴ ProN W4"/>
                <a:ea typeface="ヒラギノ丸ゴ ProN W4"/>
                <a:cs typeface="ヒラギノ丸ゴ ProN W4"/>
              </a:rPr>
              <a:t>&lt;1fs</a:t>
            </a:r>
            <a:r>
              <a:rPr kumimoji="1" lang="ja-JP" altLang="en-US" sz="2400" dirty="0" smtClean="0">
                <a:solidFill>
                  <a:srgbClr val="FFFF00"/>
                </a:solidFill>
                <a:latin typeface="ヒラギノ丸ゴ ProN W4"/>
                <a:ea typeface="ヒラギノ丸ゴ ProN W4"/>
                <a:cs typeface="ヒラギノ丸ゴ ProN W4"/>
              </a:rPr>
              <a:t>）が可能</a:t>
            </a:r>
            <a:endParaRPr kumimoji="1" lang="en-US" altLang="ja-JP" sz="2400" dirty="0" smtClean="0">
              <a:solidFill>
                <a:srgbClr val="FFFF00"/>
              </a:solidFill>
              <a:latin typeface="ヒラギノ丸ゴ ProN W4"/>
              <a:ea typeface="ヒラギノ丸ゴ ProN W4"/>
              <a:cs typeface="ヒラギノ丸ゴ ProN W4"/>
            </a:endParaRPr>
          </a:p>
          <a:p>
            <a:pPr algn="ctr"/>
            <a:r>
              <a:rPr kumimoji="1" lang="ja-JP" altLang="en-US" sz="2400" dirty="0" smtClean="0">
                <a:solidFill>
                  <a:srgbClr val="FFFF00"/>
                </a:solidFill>
                <a:latin typeface="ヒラギノ丸ゴ ProN W4"/>
                <a:ea typeface="ヒラギノ丸ゴ ProN W4"/>
                <a:cs typeface="ヒラギノ丸ゴ ProN W4"/>
              </a:rPr>
              <a:t>（但し、かなり離散サンプリング）</a:t>
            </a:r>
            <a:endParaRPr kumimoji="1" lang="ja-JP" altLang="en-US" sz="2400" dirty="0">
              <a:solidFill>
                <a:srgbClr val="FFFF00"/>
              </a:solidFill>
              <a:latin typeface="ヒラギノ丸ゴ ProN W4"/>
              <a:ea typeface="ヒラギノ丸ゴ ProN W4"/>
              <a:cs typeface="ヒラギノ丸ゴ ProN W4"/>
            </a:endParaRPr>
          </a:p>
        </p:txBody>
      </p:sp>
      <p:grpSp>
        <p:nvGrpSpPr>
          <p:cNvPr id="6" name="図形グループ 5"/>
          <p:cNvGrpSpPr/>
          <p:nvPr/>
        </p:nvGrpSpPr>
        <p:grpSpPr>
          <a:xfrm>
            <a:off x="5353192" y="1446605"/>
            <a:ext cx="4558205" cy="5152472"/>
            <a:chOff x="5353192" y="1446605"/>
            <a:chExt cx="4558205" cy="5152472"/>
          </a:xfrm>
        </p:grpSpPr>
        <p:sp>
          <p:nvSpPr>
            <p:cNvPr id="4" name="テキスト ボックス 3"/>
            <p:cNvSpPr txBox="1"/>
            <p:nvPr/>
          </p:nvSpPr>
          <p:spPr>
            <a:xfrm>
              <a:off x="5353194" y="1446605"/>
              <a:ext cx="4185761"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３次元</a:t>
              </a:r>
              <a:r>
                <a:rPr lang="ja-JP" altLang="en-US" sz="2400" dirty="0" smtClean="0">
                  <a:solidFill>
                    <a:schemeClr val="bg1"/>
                  </a:solidFill>
                  <a:latin typeface="ヒラギノ丸ゴ ProN W4"/>
                  <a:ea typeface="ヒラギノ丸ゴ ProN W4"/>
                  <a:cs typeface="ヒラギノ丸ゴ ProN W4"/>
                </a:rPr>
                <a:t>形状計測＠</a:t>
              </a:r>
              <a:r>
                <a:rPr lang="ja-JP" altLang="en-US" sz="2400" dirty="0">
                  <a:solidFill>
                    <a:schemeClr val="bg1"/>
                  </a:solidFill>
                  <a:latin typeface="ヒラギノ丸ゴ ProN W4"/>
                  <a:ea typeface="ヒラギノ丸ゴ ProN W4"/>
                  <a:cs typeface="ヒラギノ丸ゴ ProN W4"/>
                </a:rPr>
                <a:t>美濃島</a:t>
              </a:r>
              <a:r>
                <a:rPr lang="ja-JP" altLang="en-US" sz="2400" dirty="0" smtClean="0">
                  <a:solidFill>
                    <a:schemeClr val="bg1"/>
                  </a:solidFill>
                  <a:latin typeface="ヒラギノ丸ゴ ProN W4"/>
                  <a:ea typeface="ヒラギノ丸ゴ ProN W4"/>
                  <a:cs typeface="ヒラギノ丸ゴ ProN W4"/>
                </a:rPr>
                <a:t>さん</a:t>
              </a:r>
              <a:endParaRPr kumimoji="1" lang="ja-JP" altLang="en-US" sz="2400" dirty="0">
                <a:solidFill>
                  <a:schemeClr val="bg1"/>
                </a:solidFill>
                <a:latin typeface="ヒラギノ丸ゴ ProN W4"/>
                <a:ea typeface="ヒラギノ丸ゴ ProN W4"/>
                <a:cs typeface="ヒラギノ丸ゴ ProN W4"/>
              </a:endParaRPr>
            </a:p>
          </p:txBody>
        </p:sp>
        <p:pic>
          <p:nvPicPr>
            <p:cNvPr id="2" name="図 1"/>
            <p:cNvPicPr>
              <a:picLocks noChangeAspect="1"/>
            </p:cNvPicPr>
            <p:nvPr/>
          </p:nvPicPr>
          <p:blipFill>
            <a:blip r:embed="rId3"/>
            <a:stretch>
              <a:fillRect/>
            </a:stretch>
          </p:blipFill>
          <p:spPr>
            <a:xfrm>
              <a:off x="5353192" y="1838476"/>
              <a:ext cx="4173400" cy="3639205"/>
            </a:xfrm>
            <a:prstGeom prst="rect">
              <a:avLst/>
            </a:prstGeom>
          </p:spPr>
        </p:pic>
        <p:sp>
          <p:nvSpPr>
            <p:cNvPr id="19" name="テキスト ボックス 18"/>
            <p:cNvSpPr txBox="1"/>
            <p:nvPr/>
          </p:nvSpPr>
          <p:spPr>
            <a:xfrm>
              <a:off x="5776932" y="5644970"/>
              <a:ext cx="4134465" cy="954107"/>
            </a:xfrm>
            <a:prstGeom prst="rect">
              <a:avLst/>
            </a:prstGeom>
            <a:noFill/>
          </p:spPr>
          <p:txBody>
            <a:bodyPr wrap="none" rtlCol="0">
              <a:spAutoFit/>
            </a:bodyPr>
            <a:lstStyle/>
            <a:p>
              <a:r>
                <a:rPr kumimoji="1" lang="ja-JP" altLang="en-US" sz="2800" dirty="0" smtClean="0">
                  <a:solidFill>
                    <a:srgbClr val="FF0000"/>
                  </a:solidFill>
                  <a:latin typeface="ヒラギノ丸ゴ ProN W4"/>
                  <a:ea typeface="ヒラギノ丸ゴ ProN W4"/>
                  <a:cs typeface="ヒラギノ丸ゴ ProN W4"/>
                </a:rPr>
                <a:t>深さ分解能の大幅な向上</a:t>
              </a:r>
              <a:endParaRPr kumimoji="1" lang="en-US" altLang="ja-JP" sz="2800" dirty="0" smtClean="0">
                <a:solidFill>
                  <a:srgbClr val="FF0000"/>
                </a:solidFill>
                <a:latin typeface="ヒラギノ丸ゴ ProN W4"/>
                <a:ea typeface="ヒラギノ丸ゴ ProN W4"/>
                <a:cs typeface="ヒラギノ丸ゴ ProN W4"/>
              </a:endParaRPr>
            </a:p>
            <a:p>
              <a:r>
                <a:rPr kumimoji="1" lang="ja-JP" altLang="en-US" sz="2800" dirty="0" smtClean="0">
                  <a:solidFill>
                    <a:srgbClr val="FF0000"/>
                  </a:solidFill>
                  <a:latin typeface="ヒラギノ丸ゴ ProN W4"/>
                  <a:ea typeface="ヒラギノ丸ゴ ProN W4"/>
                  <a:cs typeface="ヒラギノ丸ゴ ProN W4"/>
                </a:rPr>
                <a:t>画像コムと融合</a:t>
              </a:r>
              <a:endParaRPr kumimoji="1" lang="ja-JP" altLang="en-US" sz="2800" dirty="0">
                <a:solidFill>
                  <a:srgbClr val="FF0000"/>
                </a:solidFill>
                <a:latin typeface="ヒラギノ丸ゴ ProN W4"/>
                <a:ea typeface="ヒラギノ丸ゴ ProN W4"/>
                <a:cs typeface="ヒラギノ丸ゴ ProN W4"/>
              </a:endParaRPr>
            </a:p>
          </p:txBody>
        </p:sp>
      </p:grpSp>
      <p:sp>
        <p:nvSpPr>
          <p:cNvPr id="5" name="正方形/長方形 4"/>
          <p:cNvSpPr/>
          <p:nvPr/>
        </p:nvSpPr>
        <p:spPr>
          <a:xfrm>
            <a:off x="6439886" y="379616"/>
            <a:ext cx="2829082" cy="584776"/>
          </a:xfrm>
          <a:prstGeom prst="rect">
            <a:avLst/>
          </a:prstGeom>
          <a:solidFill>
            <a:srgbClr val="000090"/>
          </a:solidFill>
        </p:spPr>
        <p:txBody>
          <a:bodyPr wrap="none">
            <a:spAutoFit/>
          </a:bodyPr>
          <a:lstStyle/>
          <a:p>
            <a:pPr algn="ctr"/>
            <a:r>
              <a:rPr lang="ja-JP" altLang="en-US" sz="3200" dirty="0">
                <a:solidFill>
                  <a:srgbClr val="FFFF00"/>
                </a:solidFill>
                <a:latin typeface="ヒラギノ丸ゴ ProN W4"/>
                <a:ea typeface="ヒラギノ丸ゴ ProN W4"/>
                <a:cs typeface="ヒラギノ丸ゴ ProN W4"/>
              </a:rPr>
              <a:t>時間</a:t>
            </a:r>
            <a:r>
              <a:rPr lang="en-US" altLang="ja-JP" sz="3200" dirty="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09316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21785"/>
            <a:ext cx="8915400" cy="895987"/>
          </a:xfrm>
        </p:spPr>
        <p:txBody>
          <a:bodyPr>
            <a:normAutofit/>
          </a:bodyPr>
          <a:lstStyle/>
          <a:p>
            <a:r>
              <a:rPr lang="en-US" altLang="ja-JP" dirty="0">
                <a:latin typeface="ヒラギノ丸ゴ ProN W4"/>
                <a:ea typeface="ヒラギノ丸ゴ ProN W4"/>
                <a:cs typeface="ヒラギノ丸ゴ ProN W4"/>
              </a:rPr>
              <a:t>STEAM </a:t>
            </a:r>
            <a:r>
              <a:rPr lang="en-US" altLang="ja-JP" dirty="0" smtClean="0">
                <a:latin typeface="ヒラギノ丸ゴ ProN W4"/>
                <a:ea typeface="ヒラギノ丸ゴ ProN W4"/>
                <a:cs typeface="ヒラギノ丸ゴ ProN W4"/>
              </a:rPr>
              <a:t>camera</a:t>
            </a:r>
            <a:r>
              <a:rPr lang="ja-JP" altLang="en-US" dirty="0" smtClean="0">
                <a:latin typeface="ヒラギノ丸ゴ ProN W4"/>
                <a:ea typeface="ヒラギノ丸ゴ ProN W4"/>
                <a:cs typeface="ヒラギノ丸ゴ ProN W4"/>
              </a:rPr>
              <a:t>＠東大・合田先生</a:t>
            </a:r>
            <a:endParaRPr kumimoji="1" lang="ja-JP" altLang="en-US" dirty="0">
              <a:latin typeface="ヒラギノ丸ゴ ProN W4"/>
              <a:ea typeface="ヒラギノ丸ゴ ProN W4"/>
              <a:cs typeface="ヒラギノ丸ゴ ProN W4"/>
            </a:endParaRPr>
          </a:p>
        </p:txBody>
      </p:sp>
      <p:pic>
        <p:nvPicPr>
          <p:cNvPr id="4" name="コンテンツ プレースホルダー 3" descr="スクリーンショット 2014-05-13 午後7.18.17.png"/>
          <p:cNvPicPr>
            <a:picLocks noGrp="1" noChangeAspect="1"/>
          </p:cNvPicPr>
          <p:nvPr>
            <p:ph idx="1"/>
          </p:nvPr>
        </p:nvPicPr>
        <p:blipFill>
          <a:blip r:embed="rId2">
            <a:extLst>
              <a:ext uri="{28A0092B-C50C-407E-A947-70E740481C1C}">
                <a14:useLocalDpi xmlns:a14="http://schemas.microsoft.com/office/drawing/2010/main" val="0"/>
              </a:ext>
            </a:extLst>
          </a:blip>
          <a:srcRect l="4697" r="4697"/>
          <a:stretch>
            <a:fillRect/>
          </a:stretch>
        </p:blipFill>
        <p:spPr>
          <a:xfrm>
            <a:off x="495300" y="1705467"/>
            <a:ext cx="8915400" cy="4525963"/>
          </a:xfrm>
        </p:spPr>
      </p:pic>
      <p:sp>
        <p:nvSpPr>
          <p:cNvPr id="6" name="正方形/長方形 5"/>
          <p:cNvSpPr/>
          <p:nvPr/>
        </p:nvSpPr>
        <p:spPr>
          <a:xfrm>
            <a:off x="5926625" y="6319260"/>
            <a:ext cx="3887502" cy="461665"/>
          </a:xfrm>
          <a:prstGeom prst="rect">
            <a:avLst/>
          </a:prstGeom>
        </p:spPr>
        <p:txBody>
          <a:bodyPr wrap="none">
            <a:spAutoFit/>
          </a:bodyPr>
          <a:lstStyle/>
          <a:p>
            <a:r>
              <a:rPr lang="en-US" altLang="ja-JP" sz="2400" i="1" dirty="0" smtClean="0">
                <a:latin typeface="Times New Roman"/>
                <a:cs typeface="Times New Roman"/>
              </a:rPr>
              <a:t>ref) Nature </a:t>
            </a:r>
            <a:r>
              <a:rPr lang="en-US" altLang="ja-JP" sz="2400" b="1" i="1" dirty="0" smtClean="0">
                <a:latin typeface="Times New Roman"/>
                <a:cs typeface="Times New Roman"/>
              </a:rPr>
              <a:t>458</a:t>
            </a:r>
            <a:r>
              <a:rPr lang="en-US" altLang="ja-JP" sz="2400" i="1" dirty="0" smtClean="0">
                <a:latin typeface="Times New Roman"/>
                <a:cs typeface="Times New Roman"/>
              </a:rPr>
              <a:t>, </a:t>
            </a:r>
            <a:r>
              <a:rPr lang="en-US" altLang="ja-JP" sz="2400" i="1" dirty="0">
                <a:latin typeface="Times New Roman"/>
                <a:cs typeface="Times New Roman"/>
              </a:rPr>
              <a:t>1145 (2009</a:t>
            </a:r>
            <a:r>
              <a:rPr lang="en-US" altLang="ja-JP" sz="2400" i="1" dirty="0" smtClean="0">
                <a:latin typeface="Times New Roman"/>
                <a:cs typeface="Times New Roman"/>
              </a:rPr>
              <a:t>).</a:t>
            </a:r>
            <a:endParaRPr lang="ja-JP" altLang="en-US" sz="2400" i="1" dirty="0">
              <a:latin typeface="Times New Roman"/>
              <a:cs typeface="Times New Roman"/>
            </a:endParaRPr>
          </a:p>
        </p:txBody>
      </p:sp>
      <p:grpSp>
        <p:nvGrpSpPr>
          <p:cNvPr id="13" name="図形グループ 12"/>
          <p:cNvGrpSpPr/>
          <p:nvPr/>
        </p:nvGrpSpPr>
        <p:grpSpPr>
          <a:xfrm>
            <a:off x="1096077" y="1138087"/>
            <a:ext cx="5802241" cy="2732931"/>
            <a:chOff x="1096076" y="859717"/>
            <a:chExt cx="5802241" cy="2732931"/>
          </a:xfrm>
        </p:grpSpPr>
        <p:grpSp>
          <p:nvGrpSpPr>
            <p:cNvPr id="11" name="図形グループ 10"/>
            <p:cNvGrpSpPr/>
            <p:nvPr/>
          </p:nvGrpSpPr>
          <p:grpSpPr>
            <a:xfrm>
              <a:off x="1096076" y="1427097"/>
              <a:ext cx="5802241" cy="2165551"/>
              <a:chOff x="1096076" y="1427097"/>
              <a:chExt cx="5802241" cy="2165551"/>
            </a:xfrm>
            <a:effectLst/>
          </p:grpSpPr>
          <p:sp>
            <p:nvSpPr>
              <p:cNvPr id="3" name="正方形/長方形 2"/>
              <p:cNvSpPr/>
              <p:nvPr/>
            </p:nvSpPr>
            <p:spPr>
              <a:xfrm>
                <a:off x="1096076" y="1427097"/>
                <a:ext cx="5741347" cy="216555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1096076" y="1427097"/>
                <a:ext cx="5802241" cy="216555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H="1">
                <a:off x="1096076" y="1427097"/>
                <a:ext cx="5741347" cy="216555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テキスト ボックス 11"/>
            <p:cNvSpPr txBox="1"/>
            <p:nvPr/>
          </p:nvSpPr>
          <p:spPr>
            <a:xfrm>
              <a:off x="2487039" y="859717"/>
              <a:ext cx="3020314" cy="584776"/>
            </a:xfrm>
            <a:prstGeom prst="rect">
              <a:avLst/>
            </a:prstGeom>
            <a:solidFill>
              <a:srgbClr val="FF0000"/>
            </a:solidFill>
          </p:spPr>
          <p:txBody>
            <a:bodyPr wrap="none" rtlCol="0">
              <a:spAutoFit/>
            </a:bodyPr>
            <a:lstStyle/>
            <a:p>
              <a:r>
                <a:rPr kumimoji="1" lang="ja-JP" altLang="en-US" sz="3200" dirty="0" smtClean="0">
                  <a:solidFill>
                    <a:srgbClr val="FFFFFF"/>
                  </a:solidFill>
                  <a:latin typeface="ヒラギノ丸ゴ ProN W4"/>
                  <a:ea typeface="ヒラギノ丸ゴ ProN W4"/>
                  <a:cs typeface="ヒラギノ丸ゴ ProN W4"/>
                </a:rPr>
                <a:t>デュアル光コム</a:t>
              </a:r>
              <a:endParaRPr kumimoji="1" lang="ja-JP" altLang="en-US" sz="3200" dirty="0">
                <a:solidFill>
                  <a:srgbClr val="FFFFFF"/>
                </a:solidFill>
                <a:latin typeface="ヒラギノ丸ゴ ProN W4"/>
                <a:ea typeface="ヒラギノ丸ゴ ProN W4"/>
                <a:cs typeface="ヒラギノ丸ゴ ProN W4"/>
              </a:endParaRPr>
            </a:p>
          </p:txBody>
        </p:sp>
      </p:grpSp>
      <p:sp>
        <p:nvSpPr>
          <p:cNvPr id="14" name="正方形/長方形 13"/>
          <p:cNvSpPr/>
          <p:nvPr/>
        </p:nvSpPr>
        <p:spPr>
          <a:xfrm>
            <a:off x="6646946" y="1017772"/>
            <a:ext cx="2829082" cy="584776"/>
          </a:xfrm>
          <a:prstGeom prst="rect">
            <a:avLst/>
          </a:prstGeom>
          <a:solidFill>
            <a:srgbClr val="000090"/>
          </a:solidFill>
        </p:spPr>
        <p:txBody>
          <a:bodyPr wrap="none">
            <a:spAutoFit/>
          </a:bodyPr>
          <a:lstStyle/>
          <a:p>
            <a:pPr algn="ctr"/>
            <a:r>
              <a:rPr lang="ja-JP" altLang="en-US" sz="3200" dirty="0" smtClean="0">
                <a:solidFill>
                  <a:srgbClr val="FFFF00"/>
                </a:solidFill>
                <a:latin typeface="ヒラギノ丸ゴ ProN W4"/>
                <a:ea typeface="ヒラギノ丸ゴ ProN W4"/>
                <a:cs typeface="ヒラギノ丸ゴ ProN W4"/>
              </a:rPr>
              <a:t>空間</a:t>
            </a:r>
            <a:r>
              <a:rPr lang="en-US" altLang="ja-JP" sz="3200" dirty="0" smtClean="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248140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199"/>
            <a:ext cx="9906000" cy="732041"/>
          </a:xfrm>
        </p:spPr>
        <p:txBody>
          <a:bodyPr>
            <a:noAutofit/>
          </a:bodyPr>
          <a:lstStyle/>
          <a:p>
            <a:pPr algn="ctr"/>
            <a:r>
              <a:rPr lang="ja-JP" altLang="en-US" sz="3600" b="0" u="none" dirty="0" smtClean="0">
                <a:latin typeface="ヒラギノ丸ゴ ProN W4"/>
                <a:ea typeface="ヒラギノ丸ゴ ProN W4"/>
                <a:cs typeface="ヒラギノ丸ゴ ProN W4"/>
              </a:rPr>
              <a:t>スキャンフリーなフルフィールド共焦点顕微鏡</a:t>
            </a:r>
            <a:endParaRPr lang="en-US" sz="3600" b="0" u="none" dirty="0">
              <a:latin typeface="ヒラギノ丸ゴ ProN W4"/>
              <a:ea typeface="ヒラギノ丸ゴ ProN W4"/>
              <a:cs typeface="ヒラギノ丸ゴ ProN W4"/>
            </a:endParaRPr>
          </a:p>
        </p:txBody>
      </p:sp>
      <p:sp>
        <p:nvSpPr>
          <p:cNvPr id="10" name="Rectangle 9"/>
          <p:cNvSpPr/>
          <p:nvPr/>
        </p:nvSpPr>
        <p:spPr>
          <a:xfrm>
            <a:off x="4010351" y="5706739"/>
            <a:ext cx="4953000" cy="461665"/>
          </a:xfrm>
          <a:prstGeom prst="rect">
            <a:avLst/>
          </a:prstGeom>
        </p:spPr>
        <p:txBody>
          <a:bodyPr>
            <a:spAutoFit/>
          </a:bodyPr>
          <a:lstStyle/>
          <a:p>
            <a:r>
              <a:rPr lang="ja-JP" altLang="en-US" sz="2400" dirty="0" smtClean="0">
                <a:latin typeface="ヒラギノ丸ゴ ProN W4"/>
                <a:ea typeface="ヒラギノ丸ゴ ProN W4"/>
                <a:cs typeface="ヒラギノ丸ゴ ProN W4"/>
              </a:rPr>
              <a:t>共</a:t>
            </a:r>
            <a:r>
              <a:rPr lang="ja-JP" altLang="en-US" sz="2400" dirty="0">
                <a:latin typeface="ヒラギノ丸ゴ ProN W4"/>
                <a:ea typeface="ヒラギノ丸ゴ ProN W4"/>
                <a:cs typeface="ヒラギノ丸ゴ ProN W4"/>
              </a:rPr>
              <a:t>焦点顕微鏡の光学系概略</a:t>
            </a:r>
            <a:endParaRPr lang="en-US" sz="2400" dirty="0">
              <a:latin typeface="ヒラギノ丸ゴ ProN W4"/>
              <a:ea typeface="ヒラギノ丸ゴ ProN W4"/>
              <a:cs typeface="ヒラギノ丸ゴ ProN W4"/>
            </a:endParaRPr>
          </a:p>
        </p:txBody>
      </p:sp>
      <p:sp>
        <p:nvSpPr>
          <p:cNvPr id="11" name="Rectangle 10"/>
          <p:cNvSpPr/>
          <p:nvPr/>
        </p:nvSpPr>
        <p:spPr>
          <a:xfrm>
            <a:off x="4010351" y="6223552"/>
            <a:ext cx="4953000" cy="307777"/>
          </a:xfrm>
          <a:prstGeom prst="rect">
            <a:avLst/>
          </a:prstGeom>
        </p:spPr>
        <p:txBody>
          <a:bodyPr>
            <a:spAutoFit/>
          </a:bodyPr>
          <a:lstStyle/>
          <a:p>
            <a:r>
              <a:rPr lang="fi-FI" sz="1400" dirty="0">
                <a:latin typeface="ヒラギノ丸ゴ ProN W4"/>
                <a:ea typeface="ヒラギノ丸ゴ ProN W4"/>
                <a:cs typeface="ヒラギノ丸ゴ ProN W4"/>
              </a:rPr>
              <a:t>http://bioimaging.jp/learn/023/index_2.html</a:t>
            </a:r>
            <a:endParaRPr lang="en-US" sz="1400" dirty="0">
              <a:latin typeface="ヒラギノ丸ゴ ProN W4"/>
              <a:ea typeface="ヒラギノ丸ゴ ProN W4"/>
              <a:cs typeface="ヒラギノ丸ゴ ProN W4"/>
            </a:endParaRPr>
          </a:p>
        </p:txBody>
      </p:sp>
      <p:sp>
        <p:nvSpPr>
          <p:cNvPr id="9" name="Rectangle 8"/>
          <p:cNvSpPr/>
          <p:nvPr/>
        </p:nvSpPr>
        <p:spPr>
          <a:xfrm>
            <a:off x="290079" y="4227332"/>
            <a:ext cx="3224909" cy="830997"/>
          </a:xfrm>
          <a:prstGeom prst="rect">
            <a:avLst/>
          </a:prstGeom>
        </p:spPr>
        <p:txBody>
          <a:bodyPr wrap="square">
            <a:spAutoFit/>
          </a:bodyPr>
          <a:lstStyle/>
          <a:p>
            <a:r>
              <a:rPr lang="ja-JP" altLang="en-US" sz="2400" dirty="0" smtClean="0">
                <a:latin typeface="ヒラギノ丸ゴ ProN W4"/>
                <a:ea typeface="ヒラギノ丸ゴ ProN W4"/>
                <a:cs typeface="ヒラギノ丸ゴ ProN W4"/>
              </a:rPr>
              <a:t>レーザービーム</a:t>
            </a:r>
            <a:r>
              <a:rPr lang="ja-JP" altLang="en-US" sz="2400" dirty="0">
                <a:latin typeface="ヒラギノ丸ゴ ProN W4"/>
                <a:ea typeface="ヒラギノ丸ゴ ProN W4"/>
                <a:cs typeface="ヒラギノ丸ゴ ProN W4"/>
              </a:rPr>
              <a:t>走査による画像形成概念図</a:t>
            </a:r>
            <a:endParaRPr lang="en-US" sz="2400" dirty="0">
              <a:latin typeface="ヒラギノ丸ゴ ProN W4"/>
              <a:ea typeface="ヒラギノ丸ゴ ProN W4"/>
              <a:cs typeface="ヒラギノ丸ゴ ProN W4"/>
            </a:endParaRPr>
          </a:p>
        </p:txBody>
      </p:sp>
      <p:sp>
        <p:nvSpPr>
          <p:cNvPr id="12" name="Rectangle 11"/>
          <p:cNvSpPr/>
          <p:nvPr/>
        </p:nvSpPr>
        <p:spPr>
          <a:xfrm>
            <a:off x="149961" y="5065330"/>
            <a:ext cx="3365024" cy="338554"/>
          </a:xfrm>
          <a:prstGeom prst="rect">
            <a:avLst/>
          </a:prstGeom>
        </p:spPr>
        <p:txBody>
          <a:bodyPr wrap="none">
            <a:spAutoFit/>
          </a:bodyPr>
          <a:lstStyle/>
          <a:p>
            <a:r>
              <a:rPr lang="fi-FI" sz="1600" dirty="0">
                <a:latin typeface="ヒラギノ丸ゴ ProN W4"/>
                <a:ea typeface="ヒラギノ丸ゴ ProN W4"/>
                <a:cs typeface="ヒラギノ丸ゴ ProN W4"/>
              </a:rPr>
              <a:t>http://bioimaging.jp/learn/023/</a:t>
            </a:r>
            <a:endParaRPr lang="en-US" sz="1600" dirty="0">
              <a:latin typeface="ヒラギノ丸ゴ ProN W4"/>
              <a:ea typeface="ヒラギノ丸ゴ ProN W4"/>
              <a:cs typeface="ヒラギノ丸ゴ ProN W4"/>
            </a:endParaRPr>
          </a:p>
        </p:txBody>
      </p:sp>
      <p:pic>
        <p:nvPicPr>
          <p:cNvPr id="4" name="Picture 3"/>
          <p:cNvPicPr>
            <a:picLocks noChangeAspect="1"/>
          </p:cNvPicPr>
          <p:nvPr/>
        </p:nvPicPr>
        <p:blipFill>
          <a:blip r:embed="rId3"/>
          <a:stretch>
            <a:fillRect/>
          </a:stretch>
        </p:blipFill>
        <p:spPr>
          <a:xfrm>
            <a:off x="0" y="1094352"/>
            <a:ext cx="3175000" cy="3124200"/>
          </a:xfrm>
          <a:prstGeom prst="rect">
            <a:avLst/>
          </a:prstGeom>
        </p:spPr>
      </p:pic>
      <p:pic>
        <p:nvPicPr>
          <p:cNvPr id="5" name="Picture 4"/>
          <p:cNvPicPr>
            <a:picLocks noChangeAspect="1"/>
          </p:cNvPicPr>
          <p:nvPr/>
        </p:nvPicPr>
        <p:blipFill>
          <a:blip r:embed="rId4"/>
          <a:stretch>
            <a:fillRect/>
          </a:stretch>
        </p:blipFill>
        <p:spPr>
          <a:xfrm>
            <a:off x="3434988" y="1026730"/>
            <a:ext cx="5130800" cy="4660900"/>
          </a:xfrm>
          <a:prstGeom prst="rect">
            <a:avLst/>
          </a:prstGeom>
        </p:spPr>
      </p:pic>
      <p:grpSp>
        <p:nvGrpSpPr>
          <p:cNvPr id="13" name="図形グループ 12"/>
          <p:cNvGrpSpPr/>
          <p:nvPr/>
        </p:nvGrpSpPr>
        <p:grpSpPr>
          <a:xfrm>
            <a:off x="3744414" y="1243934"/>
            <a:ext cx="5917743" cy="4150808"/>
            <a:chOff x="3744412" y="1243934"/>
            <a:chExt cx="5917743" cy="4150808"/>
          </a:xfrm>
        </p:grpSpPr>
        <p:sp>
          <p:nvSpPr>
            <p:cNvPr id="3" name="Diagonal Stripe 2"/>
            <p:cNvSpPr/>
            <p:nvPr/>
          </p:nvSpPr>
          <p:spPr>
            <a:xfrm>
              <a:off x="5367864" y="2291456"/>
              <a:ext cx="942649" cy="1073711"/>
            </a:xfrm>
            <a:prstGeom prst="diagStri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ヒラギノ丸ゴ ProN W4"/>
                <a:ea typeface="ヒラギノ丸ゴ ProN W4"/>
                <a:cs typeface="ヒラギノ丸ゴ ProN W4"/>
              </a:endParaRPr>
            </a:p>
          </p:txBody>
        </p:sp>
        <p:sp>
          <p:nvSpPr>
            <p:cNvPr id="6" name="Oval Callout 5"/>
            <p:cNvSpPr/>
            <p:nvPr/>
          </p:nvSpPr>
          <p:spPr>
            <a:xfrm>
              <a:off x="3744412" y="1545096"/>
              <a:ext cx="1623452" cy="1060617"/>
            </a:xfrm>
            <a:prstGeom prst="wedgeEllipseCallout">
              <a:avLst>
                <a:gd name="adj1" fmla="val 62662"/>
                <a:gd name="adj2" fmla="val 6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latin typeface="ヒラギノ丸ゴ ProN W4"/>
                  <a:ea typeface="ヒラギノ丸ゴ ProN W4"/>
                  <a:cs typeface="ヒラギノ丸ゴ ProN W4"/>
                </a:rPr>
                <a:t>2</a:t>
              </a:r>
              <a:r>
                <a:rPr lang="ja-JP" altLang="en-US" dirty="0" smtClean="0">
                  <a:latin typeface="ヒラギノ丸ゴ ProN W4"/>
                  <a:ea typeface="ヒラギノ丸ゴ ProN W4"/>
                  <a:cs typeface="ヒラギノ丸ゴ ProN W4"/>
                </a:rPr>
                <a:t>次元</a:t>
              </a:r>
              <a:endParaRPr lang="en-US" altLang="ja-JP" dirty="0" smtClean="0">
                <a:latin typeface="ヒラギノ丸ゴ ProN W4"/>
                <a:ea typeface="ヒラギノ丸ゴ ProN W4"/>
                <a:cs typeface="ヒラギノ丸ゴ ProN W4"/>
              </a:endParaRPr>
            </a:p>
            <a:p>
              <a:pPr algn="ctr"/>
              <a:r>
                <a:rPr lang="ja-JP" altLang="en-US" dirty="0" smtClean="0">
                  <a:latin typeface="ヒラギノ丸ゴ ProN W4"/>
                  <a:ea typeface="ヒラギノ丸ゴ ProN W4"/>
                  <a:cs typeface="ヒラギノ丸ゴ ProN W4"/>
                </a:rPr>
                <a:t>回折格子</a:t>
              </a:r>
              <a:endParaRPr lang="en-US" dirty="0">
                <a:latin typeface="ヒラギノ丸ゴ ProN W4"/>
                <a:ea typeface="ヒラギノ丸ゴ ProN W4"/>
                <a:cs typeface="ヒラギノ丸ゴ ProN W4"/>
              </a:endParaRPr>
            </a:p>
          </p:txBody>
        </p:sp>
        <p:sp>
          <p:nvSpPr>
            <p:cNvPr id="7" name="Oval Callout 6"/>
            <p:cNvSpPr/>
            <p:nvPr/>
          </p:nvSpPr>
          <p:spPr>
            <a:xfrm>
              <a:off x="7279347" y="1243934"/>
              <a:ext cx="1715098" cy="103442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latin typeface="ヒラギノ丸ゴ ProN W4"/>
                  <a:ea typeface="ヒラギノ丸ゴ ProN W4"/>
                  <a:cs typeface="ヒラギノ丸ゴ ProN W4"/>
                </a:rPr>
                <a:t>デュアルコム分光</a:t>
              </a:r>
              <a:endParaRPr lang="en-US" altLang="ja-JP" dirty="0" smtClean="0">
                <a:latin typeface="ヒラギノ丸ゴ ProN W4"/>
                <a:ea typeface="ヒラギノ丸ゴ ProN W4"/>
                <a:cs typeface="ヒラギノ丸ゴ ProN W4"/>
              </a:endParaRPr>
            </a:p>
          </p:txBody>
        </p:sp>
        <p:sp>
          <p:nvSpPr>
            <p:cNvPr id="8" name="Rounded Rectangle 7"/>
            <p:cNvSpPr/>
            <p:nvPr/>
          </p:nvSpPr>
          <p:spPr>
            <a:xfrm>
              <a:off x="6952038" y="3600859"/>
              <a:ext cx="2710117" cy="1793883"/>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rgbClr val="66FFCC"/>
                  </a:solidFill>
                  <a:latin typeface="ヒラギノ丸ゴ ProN W4"/>
                  <a:ea typeface="ヒラギノ丸ゴ ProN W4"/>
                  <a:cs typeface="ヒラギノ丸ゴ ProN W4"/>
                </a:rPr>
                <a:t>機械走査なしにライン同時検出ができる</a:t>
              </a:r>
              <a:endParaRPr lang="en-US" altLang="ja-JP" dirty="0" smtClean="0">
                <a:solidFill>
                  <a:srgbClr val="66FFCC"/>
                </a:solidFill>
                <a:latin typeface="ヒラギノ丸ゴ ProN W4"/>
                <a:ea typeface="ヒラギノ丸ゴ ProN W4"/>
                <a:cs typeface="ヒラギノ丸ゴ ProN W4"/>
              </a:endParaRPr>
            </a:p>
            <a:p>
              <a:pPr algn="ctr"/>
              <a:r>
                <a:rPr lang="ja-JP" altLang="en-US" dirty="0" smtClean="0">
                  <a:solidFill>
                    <a:srgbClr val="66FFCC"/>
                  </a:solidFill>
                  <a:latin typeface="ヒラギノ丸ゴ ProN W4"/>
                  <a:ea typeface="ヒラギノ丸ゴ ProN W4"/>
                  <a:cs typeface="ヒラギノ丸ゴ ProN W4"/>
                </a:rPr>
                <a:t>共焦点顕微鏡</a:t>
              </a:r>
              <a:endParaRPr lang="en-US" altLang="ja-JP" dirty="0" smtClean="0">
                <a:solidFill>
                  <a:srgbClr val="66FFCC"/>
                </a:solidFill>
                <a:latin typeface="ヒラギノ丸ゴ ProN W4"/>
                <a:ea typeface="ヒラギノ丸ゴ ProN W4"/>
                <a:cs typeface="ヒラギノ丸ゴ ProN W4"/>
              </a:endParaRPr>
            </a:p>
            <a:p>
              <a:pPr algn="ctr"/>
              <a:r>
                <a:rPr lang="ja-JP" altLang="en-US" dirty="0" smtClean="0">
                  <a:solidFill>
                    <a:srgbClr val="FF00FF"/>
                  </a:solidFill>
                  <a:latin typeface="ヒラギノ丸ゴ ProN W4"/>
                  <a:ea typeface="ヒラギノ丸ゴ ProN W4"/>
                  <a:cs typeface="ヒラギノ丸ゴ ProN W4"/>
                </a:rPr>
                <a:t>回折限界を超える空間分解能</a:t>
              </a:r>
              <a:endParaRPr lang="en-US" dirty="0">
                <a:solidFill>
                  <a:srgbClr val="FF00FF"/>
                </a:solidFill>
                <a:latin typeface="ヒラギノ丸ゴ ProN W4"/>
                <a:ea typeface="ヒラギノ丸ゴ ProN W4"/>
                <a:cs typeface="ヒラギノ丸ゴ ProN W4"/>
              </a:endParaRPr>
            </a:p>
          </p:txBody>
        </p:sp>
      </p:grpSp>
    </p:spTree>
    <p:extLst>
      <p:ext uri="{BB962C8B-B14F-4D97-AF65-F5344CB8AC3E}">
        <p14:creationId xmlns:p14="http://schemas.microsoft.com/office/powerpoint/2010/main" val="366358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39"/>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定量位相差顕微鏡＠浜ホト</a:t>
            </a:r>
            <a:endParaRPr lang="en-US" sz="4800" u="none" dirty="0">
              <a:latin typeface="ヒラギノ丸ゴ ProN W4"/>
              <a:ea typeface="ヒラギノ丸ゴ ProN W4"/>
              <a:cs typeface="ヒラギノ丸ゴ ProN W4"/>
            </a:endParaRPr>
          </a:p>
        </p:txBody>
      </p:sp>
      <p:pic>
        <p:nvPicPr>
          <p:cNvPr id="3" name="図 2"/>
          <p:cNvPicPr>
            <a:picLocks noChangeAspect="1"/>
          </p:cNvPicPr>
          <p:nvPr/>
        </p:nvPicPr>
        <p:blipFill>
          <a:blip r:embed="rId3"/>
          <a:stretch>
            <a:fillRect/>
          </a:stretch>
        </p:blipFill>
        <p:spPr>
          <a:xfrm>
            <a:off x="853061" y="1016633"/>
            <a:ext cx="3594100" cy="3975100"/>
          </a:xfrm>
          <a:prstGeom prst="rect">
            <a:avLst/>
          </a:prstGeom>
        </p:spPr>
      </p:pic>
      <p:pic>
        <p:nvPicPr>
          <p:cNvPr id="5" name="図 4"/>
          <p:cNvPicPr>
            <a:picLocks noChangeAspect="1"/>
          </p:cNvPicPr>
          <p:nvPr/>
        </p:nvPicPr>
        <p:blipFill>
          <a:blip r:embed="rId4"/>
          <a:stretch>
            <a:fillRect/>
          </a:stretch>
        </p:blipFill>
        <p:spPr>
          <a:xfrm>
            <a:off x="5729561" y="1134955"/>
            <a:ext cx="2664985" cy="3740469"/>
          </a:xfrm>
          <a:prstGeom prst="rect">
            <a:avLst/>
          </a:prstGeom>
        </p:spPr>
      </p:pic>
      <p:sp>
        <p:nvSpPr>
          <p:cNvPr id="9" name="正方形/長方形 8"/>
          <p:cNvSpPr/>
          <p:nvPr/>
        </p:nvSpPr>
        <p:spPr>
          <a:xfrm>
            <a:off x="0" y="4904743"/>
            <a:ext cx="9906000" cy="1815882"/>
          </a:xfrm>
          <a:prstGeom prst="rect">
            <a:avLst/>
          </a:prstGeom>
        </p:spPr>
        <p:txBody>
          <a:bodyPr wrap="square">
            <a:spAutoFit/>
          </a:bodyPr>
          <a:lstStyle/>
          <a:p>
            <a:r>
              <a:rPr lang="ja-JP" altLang="en-US" sz="2800" dirty="0" smtClean="0">
                <a:solidFill>
                  <a:srgbClr val="8000FF"/>
                </a:solidFill>
                <a:latin typeface="ヒラギノ丸ゴ ProN W4"/>
                <a:ea typeface="ヒラギノ丸ゴ ProN W4"/>
                <a:cs typeface="ヒラギノ丸ゴ ProN W4"/>
              </a:rPr>
              <a:t>・マルチチャンネル</a:t>
            </a:r>
            <a:r>
              <a:rPr lang="ja-JP" altLang="en-US" sz="2800" dirty="0">
                <a:solidFill>
                  <a:srgbClr val="8000FF"/>
                </a:solidFill>
                <a:latin typeface="ヒラギノ丸ゴ ProN W4"/>
                <a:ea typeface="ヒラギノ丸ゴ ProN W4"/>
                <a:cs typeface="ヒラギノ丸ゴ ProN W4"/>
              </a:rPr>
              <a:t>の</a:t>
            </a:r>
            <a:r>
              <a:rPr lang="ja-JP" altLang="en-US" sz="2800" dirty="0" smtClean="0">
                <a:solidFill>
                  <a:srgbClr val="8000FF"/>
                </a:solidFill>
                <a:latin typeface="ヒラギノ丸ゴ ProN W4"/>
                <a:ea typeface="ヒラギノ丸ゴ ProN W4"/>
                <a:cs typeface="ヒラギノ丸ゴ ProN W4"/>
              </a:rPr>
              <a:t>分光ホログラフィーを取得＠画像コム．</a:t>
            </a:r>
            <a:endParaRPr lang="ja-JP" altLang="en-US" sz="2800" dirty="0">
              <a:solidFill>
                <a:srgbClr val="8000FF"/>
              </a:solidFill>
              <a:latin typeface="ヒラギノ丸ゴ ProN W4"/>
              <a:ea typeface="ヒラギノ丸ゴ ProN W4"/>
              <a:cs typeface="ヒラギノ丸ゴ ProN W4"/>
            </a:endParaRPr>
          </a:p>
          <a:p>
            <a:r>
              <a:rPr lang="ja-JP" altLang="en-US" sz="2800" dirty="0" smtClean="0">
                <a:solidFill>
                  <a:srgbClr val="8000FF"/>
                </a:solidFill>
                <a:latin typeface="ヒラギノ丸ゴ ProN W4"/>
                <a:ea typeface="ヒラギノ丸ゴ ProN W4"/>
                <a:cs typeface="ヒラギノ丸ゴ ProN W4"/>
              </a:rPr>
              <a:t>・スキャンレス・フルフィールド共焦点顕微鏡との併用</a:t>
            </a:r>
            <a:endParaRPr lang="en-US" altLang="ja-JP" sz="2800" dirty="0" smtClean="0">
              <a:solidFill>
                <a:srgbClr val="8000FF"/>
              </a:solidFill>
              <a:latin typeface="ヒラギノ丸ゴ ProN W4"/>
              <a:ea typeface="ヒラギノ丸ゴ ProN W4"/>
              <a:cs typeface="ヒラギノ丸ゴ ProN W4"/>
            </a:endParaRPr>
          </a:p>
          <a:p>
            <a:r>
              <a:rPr lang="en-US" altLang="ja-JP" sz="2800" dirty="0">
                <a:solidFill>
                  <a:srgbClr val="8000FF"/>
                </a:solidFill>
                <a:latin typeface="ヒラギノ丸ゴ ProN W4"/>
                <a:ea typeface="ヒラギノ丸ゴ ProN W4"/>
                <a:cs typeface="ヒラギノ丸ゴ ProN W4"/>
              </a:rPr>
              <a:t>	</a:t>
            </a:r>
            <a:r>
              <a:rPr lang="en-US" altLang="ja-JP" sz="2800" dirty="0" smtClean="0">
                <a:solidFill>
                  <a:srgbClr val="8000FF"/>
                </a:solidFill>
                <a:latin typeface="ヒラギノ丸ゴ ProN W4"/>
                <a:ea typeface="ヒラギノ丸ゴ ProN W4"/>
                <a:cs typeface="ヒラギノ丸ゴ ProN W4"/>
              </a:rPr>
              <a:t>☞</a:t>
            </a:r>
            <a:r>
              <a:rPr lang="ja-JP" altLang="en-US" sz="2800" dirty="0" smtClean="0">
                <a:solidFill>
                  <a:srgbClr val="8000FF"/>
                </a:solidFill>
                <a:latin typeface="ヒラギノ丸ゴ ProN W4"/>
                <a:ea typeface="ヒラギノ丸ゴ ProN W4"/>
                <a:cs typeface="ヒラギノ丸ゴ ProN W4"/>
              </a:rPr>
              <a:t>ホログラフィーと共焦点機能の融合による</a:t>
            </a:r>
            <a:endParaRPr lang="en-US" altLang="ja-JP" sz="2800" dirty="0" smtClean="0">
              <a:solidFill>
                <a:srgbClr val="8000FF"/>
              </a:solidFill>
              <a:latin typeface="ヒラギノ丸ゴ ProN W4"/>
              <a:ea typeface="ヒラギノ丸ゴ ProN W4"/>
              <a:cs typeface="ヒラギノ丸ゴ ProN W4"/>
            </a:endParaRPr>
          </a:p>
          <a:p>
            <a:r>
              <a:rPr lang="ja-JP" altLang="en-US" sz="2800" dirty="0" smtClean="0">
                <a:solidFill>
                  <a:srgbClr val="8000FF"/>
                </a:solidFill>
                <a:latin typeface="ヒラギノ丸ゴ ProN W4"/>
                <a:ea typeface="ヒラギノ丸ゴ ProN W4"/>
                <a:cs typeface="ヒラギノ丸ゴ ProN W4"/>
              </a:rPr>
              <a:t>　　　高分解能</a:t>
            </a:r>
            <a:r>
              <a:rPr lang="en-US" altLang="ja-JP" sz="2800" dirty="0">
                <a:solidFill>
                  <a:srgbClr val="8000FF"/>
                </a:solidFill>
                <a:latin typeface="ヒラギノ丸ゴ ProN W4"/>
                <a:ea typeface="ヒラギノ丸ゴ ProN W4"/>
                <a:cs typeface="ヒラギノ丸ゴ ProN W4"/>
              </a:rPr>
              <a:t>3</a:t>
            </a:r>
            <a:r>
              <a:rPr lang="ja-JP" altLang="en-US" sz="2800" dirty="0">
                <a:solidFill>
                  <a:srgbClr val="8000FF"/>
                </a:solidFill>
                <a:latin typeface="ヒラギノ丸ゴ ProN W4"/>
                <a:ea typeface="ヒラギノ丸ゴ ProN W4"/>
                <a:cs typeface="ヒラギノ丸ゴ ProN W4"/>
              </a:rPr>
              <a:t>次元化</a:t>
            </a:r>
            <a:endParaRPr lang="en-US" altLang="ja-JP" sz="2800" dirty="0" smtClean="0">
              <a:solidFill>
                <a:srgbClr val="8000FF"/>
              </a:solidFill>
              <a:latin typeface="ヒラギノ丸ゴ ProN W4"/>
              <a:ea typeface="ヒラギノ丸ゴ ProN W4"/>
              <a:cs typeface="ヒラギノ丸ゴ ProN W4"/>
            </a:endParaRPr>
          </a:p>
        </p:txBody>
      </p:sp>
      <p:sp>
        <p:nvSpPr>
          <p:cNvPr id="11" name="テキスト ボックス 10"/>
          <p:cNvSpPr txBox="1"/>
          <p:nvPr/>
        </p:nvSpPr>
        <p:spPr>
          <a:xfrm>
            <a:off x="1892995" y="1134955"/>
            <a:ext cx="3262432" cy="461665"/>
          </a:xfrm>
          <a:prstGeom prst="rect">
            <a:avLst/>
          </a:prstGeom>
          <a:solidFill>
            <a:srgbClr val="000090"/>
          </a:solidFill>
        </p:spPr>
        <p:txBody>
          <a:bodyPr wrap="none" rtlCol="0">
            <a:spAutoFit/>
          </a:bodyPr>
          <a:lstStyle/>
          <a:p>
            <a:pPr algn="ctr"/>
            <a:r>
              <a:rPr kumimoji="1" lang="ja-JP" altLang="en-US" sz="2400" dirty="0" smtClean="0">
                <a:solidFill>
                  <a:srgbClr val="FFFF00"/>
                </a:solidFill>
                <a:latin typeface="ヒラギノ丸ゴ ProN W4"/>
                <a:ea typeface="ヒラギノ丸ゴ ProN W4"/>
                <a:cs typeface="ヒラギノ丸ゴ ProN W4"/>
              </a:rPr>
              <a:t>デュアル光コムの導入</a:t>
            </a:r>
            <a:endParaRPr kumimoji="1" lang="ja-JP" altLang="en-US" sz="24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362176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1"/>
          <p:cNvSpPr txBox="1">
            <a:spLocks noChangeArrowheads="1"/>
          </p:cNvSpPr>
          <p:nvPr/>
        </p:nvSpPr>
        <p:spPr bwMode="auto">
          <a:xfrm>
            <a:off x="5051770" y="1034035"/>
            <a:ext cx="4981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a:defRPr/>
            </a:pPr>
            <a:r>
              <a:rPr lang="en-US" altLang="ja-JP" sz="2000" i="1" dirty="0" smtClean="0">
                <a:latin typeface="Times New Roman" panose="02020603050405020304" pitchFamily="18" charset="0"/>
                <a:ea typeface="+mn-ea"/>
                <a:cs typeface="Times New Roman" panose="02020603050405020304" pitchFamily="18" charset="0"/>
              </a:rPr>
              <a:t>Pittman, Phys. Rev. A. </a:t>
            </a:r>
            <a:r>
              <a:rPr lang="en-US" altLang="ja-JP" sz="2000" b="1" i="1" dirty="0" smtClean="0">
                <a:latin typeface="Times New Roman" panose="02020603050405020304" pitchFamily="18" charset="0"/>
                <a:ea typeface="+mn-ea"/>
                <a:cs typeface="Times New Roman" panose="02020603050405020304" pitchFamily="18" charset="0"/>
              </a:rPr>
              <a:t>52</a:t>
            </a:r>
            <a:r>
              <a:rPr lang="en-US" altLang="ja-JP" sz="2000" i="1" dirty="0" smtClean="0">
                <a:latin typeface="Times New Roman" panose="02020603050405020304" pitchFamily="18" charset="0"/>
                <a:ea typeface="+mn-ea"/>
                <a:cs typeface="Times New Roman" panose="02020603050405020304" pitchFamily="18" charset="0"/>
              </a:rPr>
              <a:t>, 3429-3432, (1995).</a:t>
            </a:r>
            <a:endParaRPr lang="ja-JP" altLang="en-US" sz="2000" i="1" dirty="0">
              <a:latin typeface="Times New Roman" panose="02020603050405020304" pitchFamily="18" charset="0"/>
              <a:ea typeface="+mn-ea"/>
              <a:cs typeface="Times New Roman" panose="02020603050405020304" pitchFamily="18" charset="0"/>
            </a:endParaRPr>
          </a:p>
        </p:txBody>
      </p:sp>
      <p:sp>
        <p:nvSpPr>
          <p:cNvPr id="8196" name="テキスト ボックス 5"/>
          <p:cNvSpPr txBox="1">
            <a:spLocks noChangeArrowheads="1"/>
          </p:cNvSpPr>
          <p:nvPr/>
        </p:nvSpPr>
        <p:spPr bwMode="auto">
          <a:xfrm>
            <a:off x="6581155" y="232506"/>
            <a:ext cx="3035903" cy="830997"/>
          </a:xfrm>
          <a:prstGeom prst="rect">
            <a:avLst/>
          </a:prstGeom>
          <a:solidFill>
            <a:srgbClr val="000090"/>
          </a:solidFill>
          <a:ln>
            <a:noFill/>
          </a:ln>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dirty="0">
                <a:solidFill>
                  <a:srgbClr val="FFFF00"/>
                </a:solidFill>
              </a:rPr>
              <a:t>光強度</a:t>
            </a:r>
            <a:r>
              <a:rPr lang="ja-JP" altLang="en-US" sz="2400" dirty="0" smtClean="0">
                <a:solidFill>
                  <a:srgbClr val="FFFF00"/>
                </a:solidFill>
              </a:rPr>
              <a:t>相関</a:t>
            </a:r>
            <a:r>
              <a:rPr lang="ja-JP" altLang="en-US" sz="2400" dirty="0">
                <a:solidFill>
                  <a:srgbClr val="FFFF00"/>
                </a:solidFill>
              </a:rPr>
              <a:t>に</a:t>
            </a:r>
            <a:r>
              <a:rPr lang="ja-JP" altLang="en-US" sz="2400" dirty="0" smtClean="0">
                <a:solidFill>
                  <a:srgbClr val="FFFF00"/>
                </a:solidFill>
              </a:rPr>
              <a:t>よる</a:t>
            </a:r>
            <a:endParaRPr lang="en-US" altLang="ja-JP" sz="2400" dirty="0" smtClean="0">
              <a:solidFill>
                <a:srgbClr val="FFFF00"/>
              </a:solidFill>
            </a:endParaRPr>
          </a:p>
          <a:p>
            <a:pPr algn="ctr"/>
            <a:r>
              <a:rPr lang="ja-JP" altLang="en-US" sz="2400" dirty="0" smtClean="0">
                <a:solidFill>
                  <a:srgbClr val="FFFF00"/>
                </a:solidFill>
              </a:rPr>
              <a:t>点検</a:t>
            </a:r>
            <a:r>
              <a:rPr lang="ja-JP" altLang="en-US" sz="2400" dirty="0">
                <a:solidFill>
                  <a:srgbClr val="FFFF00"/>
                </a:solidFill>
              </a:rPr>
              <a:t>出</a:t>
            </a:r>
            <a:r>
              <a:rPr lang="ja-JP" altLang="en-US" sz="2400" dirty="0" smtClean="0">
                <a:solidFill>
                  <a:srgbClr val="FFFF00"/>
                </a:solidFill>
              </a:rPr>
              <a:t>イメージング法</a:t>
            </a:r>
            <a:endParaRPr lang="ja-JP" altLang="en-US" sz="2400" dirty="0">
              <a:solidFill>
                <a:srgbClr val="FFFF00"/>
              </a:solidFill>
            </a:endParaRPr>
          </a:p>
        </p:txBody>
      </p:sp>
      <p:sp>
        <p:nvSpPr>
          <p:cNvPr id="8205" name="テキスト ボックス 157"/>
          <p:cNvSpPr txBox="1">
            <a:spLocks noChangeArrowheads="1"/>
          </p:cNvSpPr>
          <p:nvPr/>
        </p:nvSpPr>
        <p:spPr bwMode="auto">
          <a:xfrm>
            <a:off x="513479" y="5319678"/>
            <a:ext cx="4450854" cy="1384995"/>
          </a:xfrm>
          <a:prstGeom prst="rect">
            <a:avLst/>
          </a:prstGeom>
          <a:solidFill>
            <a:srgbClr val="FFFF00"/>
          </a:solidFill>
          <a:ln>
            <a:noFill/>
          </a:ln>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800" dirty="0"/>
              <a:t>・</a:t>
            </a:r>
            <a:r>
              <a:rPr lang="ja-JP" altLang="en-US" sz="2800" dirty="0" smtClean="0"/>
              <a:t>点</a:t>
            </a:r>
            <a:r>
              <a:rPr lang="ja-JP" altLang="en-US" sz="2800" dirty="0"/>
              <a:t>から２次元情報を再構</a:t>
            </a:r>
            <a:r>
              <a:rPr lang="ja-JP" altLang="en-US" sz="2800" dirty="0" smtClean="0"/>
              <a:t>成</a:t>
            </a:r>
            <a:endParaRPr lang="en-US" altLang="ja-JP" sz="2800" dirty="0" smtClean="0"/>
          </a:p>
          <a:p>
            <a:r>
              <a:rPr lang="ja-JP" altLang="en-US" sz="2800" dirty="0"/>
              <a:t>・非走査型の簡便な光学</a:t>
            </a:r>
            <a:r>
              <a:rPr lang="ja-JP" altLang="en-US" sz="2800" dirty="0" smtClean="0"/>
              <a:t>系</a:t>
            </a:r>
            <a:endParaRPr lang="en-US" altLang="ja-JP" sz="2800" dirty="0" smtClean="0"/>
          </a:p>
          <a:p>
            <a:r>
              <a:rPr lang="ja-JP" altLang="en-US" sz="2800" dirty="0" smtClean="0">
                <a:solidFill>
                  <a:srgbClr val="FF0000"/>
                </a:solidFill>
              </a:rPr>
              <a:t>・信号積算が必要</a:t>
            </a:r>
            <a:endParaRPr lang="en-US" altLang="ja-JP" sz="2800" dirty="0" smtClean="0">
              <a:solidFill>
                <a:srgbClr val="FF0000"/>
              </a:solidFill>
            </a:endParaRPr>
          </a:p>
        </p:txBody>
      </p:sp>
      <p:sp>
        <p:nvSpPr>
          <p:cNvPr id="123" name="Title 1"/>
          <p:cNvSpPr>
            <a:spLocks noGrp="1"/>
          </p:cNvSpPr>
          <p:nvPr>
            <p:ph type="title"/>
          </p:nvPr>
        </p:nvSpPr>
        <p:spPr>
          <a:xfrm>
            <a:off x="0" y="393603"/>
            <a:ext cx="6431241" cy="538603"/>
          </a:xfrm>
        </p:spPr>
        <p:txBody>
          <a:bodyPr>
            <a:noAutofit/>
          </a:bodyPr>
          <a:lstStyle/>
          <a:p>
            <a:pPr algn="ctr"/>
            <a:r>
              <a:rPr lang="ja-JP" altLang="en-US" sz="4800" u="none" dirty="0" smtClean="0">
                <a:latin typeface="ヒラギノ丸ゴ ProN W4"/>
                <a:ea typeface="ヒラギノ丸ゴ ProN W4"/>
                <a:cs typeface="ヒラギノ丸ゴ ProN W4"/>
              </a:rPr>
              <a:t>ゴーストイメージング</a:t>
            </a:r>
            <a:endParaRPr lang="en-US" sz="4800" u="none" dirty="0">
              <a:latin typeface="ヒラギノ丸ゴ ProN W4"/>
              <a:ea typeface="ヒラギノ丸ゴ ProN W4"/>
              <a:cs typeface="ヒラギノ丸ゴ ProN W4"/>
            </a:endParaRPr>
          </a:p>
        </p:txBody>
      </p:sp>
      <p:grpSp>
        <p:nvGrpSpPr>
          <p:cNvPr id="11" name="図形グループ 10"/>
          <p:cNvGrpSpPr/>
          <p:nvPr/>
        </p:nvGrpSpPr>
        <p:grpSpPr>
          <a:xfrm>
            <a:off x="40907" y="1461708"/>
            <a:ext cx="5814497" cy="3448729"/>
            <a:chOff x="40908" y="1433486"/>
            <a:chExt cx="5415648" cy="3212161"/>
          </a:xfrm>
        </p:grpSpPr>
        <p:cxnSp>
          <p:nvCxnSpPr>
            <p:cNvPr id="42" name="直線コネクタ 41"/>
            <p:cNvCxnSpPr/>
            <p:nvPr/>
          </p:nvCxnSpPr>
          <p:spPr>
            <a:xfrm>
              <a:off x="4427951" y="2682552"/>
              <a:ext cx="148285" cy="888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テキスト ボックス 127"/>
                <p:cNvSpPr txBox="1"/>
                <p:nvPr/>
              </p:nvSpPr>
              <p:spPr>
                <a:xfrm>
                  <a:off x="467727" y="1857589"/>
                  <a:ext cx="1242125" cy="646331"/>
                </a:xfrm>
                <a:prstGeom prst="rect">
                  <a:avLst/>
                </a:prstGeom>
                <a:solidFill>
                  <a:srgbClr val="FFFFFF"/>
                </a:solidFill>
              </p:spPr>
              <p:txBody>
                <a:bodyPr wrap="square" rtlCol="0">
                  <a:spAutoFit/>
                </a:bodyPr>
                <a:lstStyle/>
                <a:p>
                  <a:pPr algn="ctr"/>
                  <a:r>
                    <a:rPr kumimoji="1" lang="ja-JP" altLang="en-US" dirty="0" smtClean="0"/>
                    <a:t>サンプル</a:t>
                  </a:r>
                  <a14:m>
                    <m:oMath xmlns:m="http://schemas.openxmlformats.org/officeDocument/2006/math" xmlns="">
                      <m:r>
                        <a:rPr lang="en-US" altLang="ja-JP" i="1">
                          <a:latin typeface="Cambria Math" panose="02040503050406030204" pitchFamily="18" charset="0"/>
                        </a:rPr>
                        <m:t>𝑇</m:t>
                      </m:r>
                      <m:r>
                        <a:rPr lang="en-US" altLang="ja-JP" i="1">
                          <a:latin typeface="Cambria Math" panose="02040503050406030204" pitchFamily="18" charset="0"/>
                        </a:rPr>
                        <m:t>(</m:t>
                      </m:r>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oMath>
                  </a14:m>
                  <a:endParaRPr kumimoji="1" lang="ja-JP" altLang="en-US" dirty="0"/>
                </a:p>
              </p:txBody>
            </p:sp>
          </mc:Choice>
          <mc:Fallback xmlns="">
            <p:sp>
              <p:nvSpPr>
                <p:cNvPr id="128" name="テキスト ボックス 127"/>
                <p:cNvSpPr txBox="1">
                  <a:spLocks noRot="1" noChangeAspect="1" noMove="1" noResize="1" noEditPoints="1" noAdjustHandles="1" noChangeArrowheads="1" noChangeShapeType="1" noTextEdit="1"/>
                </p:cNvSpPr>
                <p:nvPr/>
              </p:nvSpPr>
              <p:spPr>
                <a:xfrm>
                  <a:off x="467727" y="1857589"/>
                  <a:ext cx="1242125" cy="646331"/>
                </a:xfrm>
                <a:prstGeom prst="rect">
                  <a:avLst/>
                </a:prstGeom>
                <a:blipFill rotWithShape="1">
                  <a:blip r:embed="rId3"/>
                  <a:stretch>
                    <a:fillRect/>
                  </a:stretch>
                </a:blipFill>
              </p:spPr>
              <p:txBody>
                <a:bodyPr/>
                <a:lstStyle/>
                <a:p>
                  <a:r>
                    <a:rPr lang="ja-JP" altLang="en-US">
                      <a:noFill/>
                    </a:rPr>
                    <a:t> </a:t>
                  </a:r>
                </a:p>
              </p:txBody>
            </p:sp>
          </mc:Fallback>
        </mc:AlternateContent>
        <p:grpSp>
          <p:nvGrpSpPr>
            <p:cNvPr id="8" name="グループ化 7"/>
            <p:cNvGrpSpPr/>
            <p:nvPr/>
          </p:nvGrpSpPr>
          <p:grpSpPr>
            <a:xfrm>
              <a:off x="40908" y="1433486"/>
              <a:ext cx="3998289" cy="2839536"/>
              <a:chOff x="2503782" y="1231667"/>
              <a:chExt cx="3376401" cy="2597703"/>
            </a:xfrm>
          </p:grpSpPr>
          <p:grpSp>
            <p:nvGrpSpPr>
              <p:cNvPr id="8217" name="グループ化 253"/>
              <p:cNvGrpSpPr>
                <a:grpSpLocks/>
              </p:cNvGrpSpPr>
              <p:nvPr/>
            </p:nvGrpSpPr>
            <p:grpSpPr bwMode="auto">
              <a:xfrm>
                <a:off x="2503782" y="2251324"/>
                <a:ext cx="1585913" cy="1578046"/>
                <a:chOff x="6031678" y="3260413"/>
                <a:chExt cx="1586020" cy="1577087"/>
              </a:xfrm>
            </p:grpSpPr>
            <p:cxnSp>
              <p:nvCxnSpPr>
                <p:cNvPr id="246" name="直線矢印コネクタ 245"/>
                <p:cNvCxnSpPr/>
                <p:nvPr/>
              </p:nvCxnSpPr>
              <p:spPr>
                <a:xfrm flipV="1">
                  <a:off x="6163450" y="3572960"/>
                  <a:ext cx="1238334" cy="883701"/>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9" name="直線矢印コネクタ 238"/>
                <p:cNvCxnSpPr/>
                <p:nvPr/>
              </p:nvCxnSpPr>
              <p:spPr>
                <a:xfrm flipV="1">
                  <a:off x="6169800" y="3772863"/>
                  <a:ext cx="0" cy="691729"/>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8241" name="テキスト ボックス 239"/>
                <p:cNvSpPr txBox="1">
                  <a:spLocks noChangeArrowheads="1"/>
                </p:cNvSpPr>
                <p:nvPr/>
              </p:nvSpPr>
              <p:spPr bwMode="auto">
                <a:xfrm>
                  <a:off x="6031678" y="3433336"/>
                  <a:ext cx="311974" cy="33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i="1">
                      <a:latin typeface="Times New Roman" panose="02020603050405020304" pitchFamily="18" charset="0"/>
                      <a:cs typeface="Times New Roman" panose="02020603050405020304" pitchFamily="18" charset="0"/>
                    </a:rPr>
                    <a:t>x</a:t>
                  </a:r>
                  <a:endParaRPr lang="ja-JP" altLang="en-US" i="1">
                    <a:latin typeface="Times New Roman" panose="02020603050405020304" pitchFamily="18" charset="0"/>
                    <a:cs typeface="Times New Roman" panose="02020603050405020304" pitchFamily="18" charset="0"/>
                  </a:endParaRPr>
                </a:p>
              </p:txBody>
            </p:sp>
            <p:cxnSp>
              <p:nvCxnSpPr>
                <p:cNvPr id="241" name="直線矢印コネクタ 240"/>
                <p:cNvCxnSpPr/>
                <p:nvPr/>
              </p:nvCxnSpPr>
              <p:spPr>
                <a:xfrm>
                  <a:off x="6169800" y="4458247"/>
                  <a:ext cx="379438" cy="220529"/>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8243" name="テキスト ボックス 244"/>
                <p:cNvSpPr txBox="1">
                  <a:spLocks noChangeArrowheads="1"/>
                </p:cNvSpPr>
                <p:nvPr/>
              </p:nvSpPr>
              <p:spPr bwMode="auto">
                <a:xfrm>
                  <a:off x="6516649" y="4499828"/>
                  <a:ext cx="311974" cy="33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i="1">
                      <a:latin typeface="Times New Roman" panose="02020603050405020304" pitchFamily="18" charset="0"/>
                      <a:cs typeface="Times New Roman" panose="02020603050405020304" pitchFamily="18" charset="0"/>
                    </a:rPr>
                    <a:t>y</a:t>
                  </a:r>
                  <a:endParaRPr lang="ja-JP" altLang="en-US" i="1">
                    <a:latin typeface="Times New Roman" panose="02020603050405020304" pitchFamily="18" charset="0"/>
                    <a:cs typeface="Times New Roman" panose="02020603050405020304" pitchFamily="18" charset="0"/>
                  </a:endParaRPr>
                </a:p>
              </p:txBody>
            </p:sp>
            <p:sp>
              <p:nvSpPr>
                <p:cNvPr id="8244" name="テキスト ボックス 248"/>
                <p:cNvSpPr txBox="1">
                  <a:spLocks noChangeArrowheads="1"/>
                </p:cNvSpPr>
                <p:nvPr/>
              </p:nvSpPr>
              <p:spPr bwMode="auto">
                <a:xfrm>
                  <a:off x="7305724" y="3260413"/>
                  <a:ext cx="311974" cy="33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i="1">
                      <a:latin typeface="Times New Roman" panose="02020603050405020304" pitchFamily="18" charset="0"/>
                      <a:cs typeface="Times New Roman" panose="02020603050405020304" pitchFamily="18" charset="0"/>
                    </a:rPr>
                    <a:t>n</a:t>
                  </a:r>
                  <a:endParaRPr lang="ja-JP" altLang="en-US" i="1">
                    <a:latin typeface="Times New Roman" panose="02020603050405020304" pitchFamily="18" charset="0"/>
                    <a:cs typeface="Times New Roman" panose="02020603050405020304" pitchFamily="18" charset="0"/>
                  </a:endParaRPr>
                </a:p>
              </p:txBody>
            </p:sp>
          </p:grpSp>
          <p:grpSp>
            <p:nvGrpSpPr>
              <p:cNvPr id="8203" name="グループ化 209"/>
              <p:cNvGrpSpPr>
                <a:grpSpLocks/>
              </p:cNvGrpSpPr>
              <p:nvPr/>
            </p:nvGrpSpPr>
            <p:grpSpPr bwMode="auto">
              <a:xfrm>
                <a:off x="2713243" y="1231667"/>
                <a:ext cx="3166940" cy="2143498"/>
                <a:chOff x="4139626" y="576505"/>
                <a:chExt cx="3167671" cy="2144034"/>
              </a:xfrm>
            </p:grpSpPr>
            <p:grpSp>
              <p:nvGrpSpPr>
                <p:cNvPr id="23" name="グループ化 22"/>
                <p:cNvGrpSpPr/>
                <p:nvPr/>
              </p:nvGrpSpPr>
              <p:grpSpPr>
                <a:xfrm rot="19538125">
                  <a:off x="6382486" y="1057235"/>
                  <a:ext cx="366194" cy="230111"/>
                  <a:chOff x="6306609" y="2345234"/>
                  <a:chExt cx="432342" cy="304227"/>
                </a:xfrm>
                <a:scene3d>
                  <a:camera prst="orthographicFront">
                    <a:rot lat="0" lon="0" rev="0"/>
                  </a:camera>
                  <a:lightRig rig="threePt" dir="t"/>
                </a:scene3d>
              </p:grpSpPr>
              <p:sp>
                <p:nvSpPr>
                  <p:cNvPr id="24" name="フローチャート: 論理積ゲート 23"/>
                  <p:cNvSpPr/>
                  <p:nvPr/>
                </p:nvSpPr>
                <p:spPr bwMode="auto">
                  <a:xfrm>
                    <a:off x="6366722" y="2345234"/>
                    <a:ext cx="372229" cy="304227"/>
                  </a:xfrm>
                  <a:prstGeom prst="flowChartDelay">
                    <a:avLst/>
                  </a:prstGeom>
                  <a:gradFill>
                    <a:gsLst>
                      <a:gs pos="0">
                        <a:schemeClr val="tx1"/>
                      </a:gs>
                      <a:gs pos="50000">
                        <a:schemeClr val="bg1"/>
                      </a:gs>
                      <a:gs pos="100000">
                        <a:schemeClr val="tx1"/>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5" name="円/楕円 24"/>
                  <p:cNvSpPr/>
                  <p:nvPr/>
                </p:nvSpPr>
                <p:spPr bwMode="auto">
                  <a:xfrm>
                    <a:off x="6306609" y="2345234"/>
                    <a:ext cx="109024" cy="304227"/>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sp>
              <p:nvSpPr>
                <p:cNvPr id="26" name="二等辺三角形 25"/>
                <p:cNvSpPr/>
                <p:nvPr/>
              </p:nvSpPr>
              <p:spPr bwMode="auto">
                <a:xfrm rot="3309126">
                  <a:off x="6109593" y="896462"/>
                  <a:ext cx="565351" cy="818906"/>
                </a:xfrm>
                <a:prstGeom prst="triangle">
                  <a:avLst/>
                </a:prstGeom>
                <a:gradFill flip="none" rotWithShape="1">
                  <a:gsLst>
                    <a:gs pos="0">
                      <a:srgbClr val="D60000">
                        <a:alpha val="56000"/>
                      </a:srgbClr>
                    </a:gs>
                    <a:gs pos="50000">
                      <a:srgbClr val="D60000">
                        <a:lumMod val="65000"/>
                        <a:lumOff val="35000"/>
                        <a:alpha val="86000"/>
                      </a:srgbClr>
                    </a:gs>
                    <a:gs pos="100000">
                      <a:srgbClr val="D60000">
                        <a:alpha val="55000"/>
                      </a:srgbClr>
                    </a:gs>
                  </a:gsLst>
                  <a:lin ang="0" scaled="1"/>
                  <a:tileRect/>
                </a:gradFill>
                <a:ln w="15875">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dirty="0"/>
                </a:p>
              </p:txBody>
            </p:sp>
            <p:sp>
              <p:nvSpPr>
                <p:cNvPr id="92" name="円/楕円 91"/>
                <p:cNvSpPr>
                  <a:spLocks noChangeAspect="1"/>
                </p:cNvSpPr>
                <p:nvPr/>
              </p:nvSpPr>
              <p:spPr bwMode="auto">
                <a:xfrm>
                  <a:off x="5692760" y="1028099"/>
                  <a:ext cx="867690" cy="867594"/>
                </a:xfrm>
                <a:prstGeom prst="ellipse">
                  <a:avLst/>
                </a:prstGeom>
                <a:gradFill flip="none" rotWithShape="1">
                  <a:gsLst>
                    <a:gs pos="100000">
                      <a:srgbClr val="58B2CA">
                        <a:alpha val="54000"/>
                      </a:srgbClr>
                    </a:gs>
                    <a:gs pos="50000">
                      <a:srgbClr val="FFFFFF">
                        <a:alpha val="29000"/>
                      </a:srgbClr>
                    </a:gs>
                    <a:gs pos="0">
                      <a:schemeClr val="accent5">
                        <a:lumMod val="100000"/>
                        <a:alpha val="50000"/>
                      </a:schemeClr>
                    </a:gs>
                  </a:gsLst>
                  <a:path path="circle">
                    <a:fillToRect l="100000" t="100000"/>
                  </a:path>
                  <a:tileRect r="-100000" b="-100000"/>
                </a:gradFill>
                <a:ln w="15875"/>
                <a:effectLst>
                  <a:softEdge rad="0"/>
                </a:effectLst>
                <a:scene3d>
                  <a:camera prst="orthographicFront">
                    <a:rot lat="1200000" lon="3180000" rev="0"/>
                  </a:camera>
                  <a:lightRig rig="threePt" dir="t"/>
                </a:scene3d>
                <a:sp3d extrusionH="57150" contour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15" name="正方形/長方形 14"/>
                <p:cNvSpPr/>
                <p:nvPr/>
              </p:nvSpPr>
              <p:spPr bwMode="auto">
                <a:xfrm rot="19530359">
                  <a:off x="5637189" y="1374431"/>
                  <a:ext cx="642158" cy="454421"/>
                </a:xfrm>
                <a:prstGeom prst="rect">
                  <a:avLst/>
                </a:prstGeom>
                <a:gradFill>
                  <a:gsLst>
                    <a:gs pos="0">
                      <a:srgbClr val="D60000">
                        <a:alpha val="56000"/>
                      </a:srgbClr>
                    </a:gs>
                    <a:gs pos="50000">
                      <a:srgbClr val="D60000">
                        <a:lumMod val="65000"/>
                        <a:lumOff val="35000"/>
                        <a:alpha val="86000"/>
                      </a:srgbClr>
                    </a:gs>
                    <a:gs pos="100000">
                      <a:srgbClr val="D60000">
                        <a:alpha val="55000"/>
                      </a:srgbClr>
                    </a:gs>
                  </a:gsLst>
                  <a:lin ang="5400000" scaled="1"/>
                </a:gradFill>
                <a:ln w="15875">
                  <a:noFill/>
                </a:ln>
                <a:effectLst>
                  <a:softEdge rad="88900"/>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nvGrpSpPr>
                <p:cNvPr id="8265" name="グループ化 92"/>
                <p:cNvGrpSpPr>
                  <a:grpSpLocks/>
                </p:cNvGrpSpPr>
                <p:nvPr/>
              </p:nvGrpSpPr>
              <p:grpSpPr bwMode="auto">
                <a:xfrm>
                  <a:off x="4951740" y="1429639"/>
                  <a:ext cx="1245135" cy="833926"/>
                  <a:chOff x="3196500" y="2068140"/>
                  <a:chExt cx="1245135" cy="833926"/>
                </a:xfrm>
              </p:grpSpPr>
              <p:grpSp>
                <p:nvGrpSpPr>
                  <p:cNvPr id="8276" name="グループ化 16"/>
                  <p:cNvGrpSpPr>
                    <a:grpSpLocks noChangeAspect="1"/>
                  </p:cNvGrpSpPr>
                  <p:nvPr/>
                </p:nvGrpSpPr>
                <p:grpSpPr bwMode="auto">
                  <a:xfrm>
                    <a:off x="3196500" y="2068140"/>
                    <a:ext cx="1245135" cy="833926"/>
                    <a:chOff x="3920477" y="1558836"/>
                    <a:chExt cx="1453368" cy="1182328"/>
                  </a:xfrm>
                </p:grpSpPr>
                <p:sp>
                  <p:nvSpPr>
                    <p:cNvPr id="21" name="正方形/長方形 20"/>
                    <p:cNvSpPr>
                      <a:spLocks noChangeAspect="1"/>
                    </p:cNvSpPr>
                    <p:nvPr/>
                  </p:nvSpPr>
                  <p:spPr bwMode="auto">
                    <a:xfrm>
                      <a:off x="3920477" y="1558836"/>
                      <a:ext cx="1453368" cy="1182328"/>
                    </a:xfrm>
                    <a:prstGeom prst="rect">
                      <a:avLst/>
                    </a:prstGeom>
                    <a:solidFill>
                      <a:schemeClr val="tx1"/>
                    </a:solidFill>
                    <a:ln w="15875">
                      <a:no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2" name="正方形/長方形 21"/>
                    <p:cNvSpPr>
                      <a:spLocks noChangeAspect="1"/>
                    </p:cNvSpPr>
                    <p:nvPr/>
                  </p:nvSpPr>
                  <p:spPr bwMode="auto">
                    <a:xfrm>
                      <a:off x="4289683" y="1890282"/>
                      <a:ext cx="655276" cy="533073"/>
                    </a:xfrm>
                    <a:prstGeom prst="rect">
                      <a:avLst/>
                    </a:prstGeom>
                    <a:solidFill>
                      <a:schemeClr val="bg1"/>
                    </a:solidFill>
                    <a:ln w="15875">
                      <a:no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grpSp>
                <p:nvGrpSpPr>
                  <p:cNvPr id="8277" name="グループ化 17"/>
                  <p:cNvGrpSpPr>
                    <a:grpSpLocks noChangeAspect="1"/>
                  </p:cNvGrpSpPr>
                  <p:nvPr/>
                </p:nvGrpSpPr>
                <p:grpSpPr bwMode="auto">
                  <a:xfrm>
                    <a:off x="3405793" y="2209071"/>
                    <a:ext cx="834439" cy="558863"/>
                    <a:chOff x="3920477" y="1558836"/>
                    <a:chExt cx="1453368" cy="1182328"/>
                  </a:xfrm>
                </p:grpSpPr>
                <p:sp>
                  <p:nvSpPr>
                    <p:cNvPr id="19" name="正方形/長方形 18"/>
                    <p:cNvSpPr>
                      <a:spLocks noChangeAspect="1"/>
                    </p:cNvSpPr>
                    <p:nvPr/>
                  </p:nvSpPr>
                  <p:spPr bwMode="auto">
                    <a:xfrm>
                      <a:off x="3920477" y="1558836"/>
                      <a:ext cx="1453368" cy="1182328"/>
                    </a:xfrm>
                    <a:prstGeom prst="rect">
                      <a:avLst/>
                    </a:prstGeom>
                    <a:solidFill>
                      <a:schemeClr val="tx1"/>
                    </a:solidFill>
                    <a:ln w="15875">
                      <a:no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20" name="正方形/長方形 19"/>
                    <p:cNvSpPr>
                      <a:spLocks noChangeAspect="1"/>
                    </p:cNvSpPr>
                    <p:nvPr/>
                  </p:nvSpPr>
                  <p:spPr bwMode="auto">
                    <a:xfrm>
                      <a:off x="4289683" y="1890282"/>
                      <a:ext cx="655276" cy="533073"/>
                    </a:xfrm>
                    <a:prstGeom prst="rect">
                      <a:avLst/>
                    </a:prstGeom>
                    <a:solidFill>
                      <a:schemeClr val="bg1"/>
                    </a:solidFill>
                    <a:ln w="15875">
                      <a:noFill/>
                    </a:ln>
                    <a:scene3d>
                      <a:camera prst="orthographicFront">
                        <a:rot lat="12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grpSp>
            </p:grpSp>
            <p:sp>
              <p:nvSpPr>
                <p:cNvPr id="29" name="正方形/長方形 28"/>
                <p:cNvSpPr/>
                <p:nvPr/>
              </p:nvSpPr>
              <p:spPr bwMode="auto">
                <a:xfrm rot="19497529">
                  <a:off x="4170764" y="1834455"/>
                  <a:ext cx="1764104" cy="761075"/>
                </a:xfrm>
                <a:prstGeom prst="rect">
                  <a:avLst/>
                </a:prstGeom>
                <a:gradFill>
                  <a:gsLst>
                    <a:gs pos="0">
                      <a:srgbClr val="D60000">
                        <a:alpha val="56000"/>
                      </a:srgbClr>
                    </a:gs>
                    <a:gs pos="50000">
                      <a:srgbClr val="D60000">
                        <a:lumMod val="65000"/>
                        <a:lumOff val="35000"/>
                        <a:alpha val="86000"/>
                      </a:srgbClr>
                    </a:gs>
                    <a:gs pos="100000">
                      <a:srgbClr val="D60000">
                        <a:alpha val="55000"/>
                      </a:srgbClr>
                    </a:gs>
                  </a:gsLst>
                  <a:lin ang="5400000" scaled="1"/>
                </a:gradFill>
                <a:ln w="15875">
                  <a:noFill/>
                </a:ln>
                <a:effectLst>
                  <a:softEdge rad="114300"/>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pic>
              <p:nvPicPr>
                <p:cNvPr id="33" name="図 32"/>
                <p:cNvPicPr>
                  <a:picLocks noChangeAspect="1"/>
                </p:cNvPicPr>
                <p:nvPr/>
              </p:nvPicPr>
              <p:blipFill rotWithShape="1">
                <a:blip r:embed="rId4"/>
                <a:srcRect l="68998" t="34372" r="9700" b="46426"/>
                <a:stretch/>
              </p:blipFill>
              <p:spPr>
                <a:xfrm>
                  <a:off x="4617019" y="1863681"/>
                  <a:ext cx="869539" cy="592421"/>
                </a:xfrm>
                <a:prstGeom prst="rect">
                  <a:avLst/>
                </a:prstGeom>
                <a:ln>
                  <a:solidFill>
                    <a:schemeClr val="tx1"/>
                  </a:solidFill>
                </a:ln>
                <a:scene3d>
                  <a:camera prst="orthographicFront">
                    <a:rot lat="1200000" lon="3600000" rev="0"/>
                  </a:camera>
                  <a:lightRig rig="threePt" dir="t"/>
                </a:scene3d>
              </p:spPr>
            </p:pic>
            <p:pic>
              <p:nvPicPr>
                <p:cNvPr id="34" name="図 33"/>
                <p:cNvPicPr>
                  <a:picLocks noChangeAspect="1"/>
                </p:cNvPicPr>
                <p:nvPr/>
              </p:nvPicPr>
              <p:blipFill rotWithShape="1">
                <a:blip r:embed="rId4"/>
                <a:srcRect l="47904" t="41139" r="30794" b="39659"/>
                <a:stretch/>
              </p:blipFill>
              <p:spPr>
                <a:xfrm>
                  <a:off x="4372389" y="1995041"/>
                  <a:ext cx="869538" cy="592421"/>
                </a:xfrm>
                <a:prstGeom prst="rect">
                  <a:avLst/>
                </a:prstGeom>
                <a:ln>
                  <a:solidFill>
                    <a:schemeClr val="tx1"/>
                  </a:solidFill>
                </a:ln>
                <a:scene3d>
                  <a:camera prst="orthographicFront">
                    <a:rot lat="1200000" lon="3600000" rev="0"/>
                  </a:camera>
                  <a:lightRig rig="threePt" dir="t"/>
                </a:scene3d>
              </p:spPr>
            </p:pic>
            <p:pic>
              <p:nvPicPr>
                <p:cNvPr id="35" name="図 34"/>
                <p:cNvPicPr>
                  <a:picLocks noChangeAspect="1"/>
                </p:cNvPicPr>
                <p:nvPr/>
              </p:nvPicPr>
              <p:blipFill rotWithShape="1">
                <a:blip r:embed="rId4"/>
                <a:srcRect l="13466" t="55588" r="65232" b="25210"/>
                <a:stretch/>
              </p:blipFill>
              <p:spPr>
                <a:xfrm>
                  <a:off x="4139626" y="2128118"/>
                  <a:ext cx="856382" cy="592421"/>
                </a:xfrm>
                <a:prstGeom prst="rect">
                  <a:avLst/>
                </a:prstGeom>
                <a:ln>
                  <a:solidFill>
                    <a:schemeClr val="tx1"/>
                  </a:solidFill>
                </a:ln>
                <a:scene3d>
                  <a:camera prst="orthographicFront">
                    <a:rot lat="1200000" lon="3600000" rev="0"/>
                  </a:camera>
                  <a:lightRig rig="threePt" dir="t"/>
                </a:scene3d>
              </p:spPr>
            </p:pic>
            <p:sp>
              <p:nvSpPr>
                <p:cNvPr id="36" name="フリーフォーム 35"/>
                <p:cNvSpPr/>
                <p:nvPr/>
              </p:nvSpPr>
              <p:spPr bwMode="auto">
                <a:xfrm rot="19489489">
                  <a:off x="6708793" y="938550"/>
                  <a:ext cx="198484" cy="176257"/>
                </a:xfrm>
                <a:custGeom>
                  <a:avLst/>
                  <a:gdLst>
                    <a:gd name="connsiteX0" fmla="*/ 0 w 152400"/>
                    <a:gd name="connsiteY0" fmla="*/ 141094 h 219995"/>
                    <a:gd name="connsiteX1" fmla="*/ 38100 w 152400"/>
                    <a:gd name="connsiteY1" fmla="*/ 1394 h 219995"/>
                    <a:gd name="connsiteX2" fmla="*/ 101600 w 152400"/>
                    <a:gd name="connsiteY2" fmla="*/ 217294 h 219995"/>
                    <a:gd name="connsiteX3" fmla="*/ 152400 w 152400"/>
                    <a:gd name="connsiteY3" fmla="*/ 102994 h 219995"/>
                  </a:gdLst>
                  <a:ahLst/>
                  <a:cxnLst>
                    <a:cxn ang="0">
                      <a:pos x="connsiteX0" y="connsiteY0"/>
                    </a:cxn>
                    <a:cxn ang="0">
                      <a:pos x="connsiteX1" y="connsiteY1"/>
                    </a:cxn>
                    <a:cxn ang="0">
                      <a:pos x="connsiteX2" y="connsiteY2"/>
                    </a:cxn>
                    <a:cxn ang="0">
                      <a:pos x="connsiteX3" y="connsiteY3"/>
                    </a:cxn>
                  </a:cxnLst>
                  <a:rect l="l" t="t" r="r" b="b"/>
                  <a:pathLst>
                    <a:path w="152400" h="219995">
                      <a:moveTo>
                        <a:pt x="0" y="141094"/>
                      </a:moveTo>
                      <a:cubicBezTo>
                        <a:pt x="10583" y="64894"/>
                        <a:pt x="21167" y="-11306"/>
                        <a:pt x="38100" y="1394"/>
                      </a:cubicBezTo>
                      <a:cubicBezTo>
                        <a:pt x="55033" y="14094"/>
                        <a:pt x="82550" y="200361"/>
                        <a:pt x="101600" y="217294"/>
                      </a:cubicBezTo>
                      <a:cubicBezTo>
                        <a:pt x="120650" y="234227"/>
                        <a:pt x="136525" y="168610"/>
                        <a:pt x="152400" y="102994"/>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p>
              </p:txBody>
            </p:sp>
            <p:sp>
              <p:nvSpPr>
                <p:cNvPr id="8275" name="テキスト ボックス 154"/>
                <p:cNvSpPr txBox="1">
                  <a:spLocks noChangeArrowheads="1"/>
                </p:cNvSpPr>
                <p:nvPr/>
              </p:nvSpPr>
              <p:spPr bwMode="auto">
                <a:xfrm>
                  <a:off x="6141760" y="576505"/>
                  <a:ext cx="1165537" cy="33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dirty="0"/>
                    <a:t>点検出器</a:t>
                  </a:r>
                </a:p>
              </p:txBody>
            </p:sp>
          </p:grpSp>
        </p:grpSp>
        <p:grpSp>
          <p:nvGrpSpPr>
            <p:cNvPr id="31" name="グループ化 30"/>
            <p:cNvGrpSpPr/>
            <p:nvPr/>
          </p:nvGrpSpPr>
          <p:grpSpPr>
            <a:xfrm>
              <a:off x="3714766" y="3150647"/>
              <a:ext cx="1564531" cy="1072804"/>
              <a:chOff x="3434767" y="5706443"/>
              <a:chExt cx="1444182" cy="1072804"/>
            </a:xfrm>
          </p:grpSpPr>
          <p:pic>
            <p:nvPicPr>
              <p:cNvPr id="8212" name="図 223"/>
              <p:cNvPicPr>
                <a:picLocks noChangeAspect="1"/>
              </p:cNvPicPr>
              <p:nvPr/>
            </p:nvPicPr>
            <p:blipFill>
              <a:blip r:embed="rId5">
                <a:extLst>
                  <a:ext uri="{28A0092B-C50C-407E-A947-70E740481C1C}">
                    <a14:useLocalDpi xmlns:a14="http://schemas.microsoft.com/office/drawing/2010/main" val="0"/>
                  </a:ext>
                </a:extLst>
              </a:blip>
              <a:srcRect l="28123" t="28473" r="31102" b="31406"/>
              <a:stretch>
                <a:fillRect/>
              </a:stretch>
            </p:blipFill>
            <p:spPr bwMode="auto">
              <a:xfrm>
                <a:off x="3911621" y="6063284"/>
                <a:ext cx="731837"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4" name="テキスト ボックス 123"/>
                  <p:cNvSpPr txBox="1"/>
                  <p:nvPr/>
                </p:nvSpPr>
                <p:spPr>
                  <a:xfrm>
                    <a:off x="3434767" y="5706443"/>
                    <a:ext cx="1444182" cy="276999"/>
                  </a:xfrm>
                  <a:prstGeom prst="rect">
                    <a:avLst/>
                  </a:prstGeom>
                  <a:solidFill>
                    <a:srgbClr val="FFFFFF"/>
                  </a:solidFill>
                </p:spPr>
                <p:txBody>
                  <a:bodyPr wrap="none" lIns="0" tIns="0" rIns="0" bIns="0" rtlCol="0">
                    <a:spAutoFit/>
                  </a:bodyPr>
                  <a:lstStyle/>
                  <a:p>
                    <a:r>
                      <a:rPr kumimoji="1" lang="ja-JP" altLang="en-US" b="0" dirty="0" smtClean="0"/>
                      <a:t>再構成</a:t>
                    </a:r>
                    <a14:m>
                      <m:oMath xmlns:m="http://schemas.openxmlformats.org/officeDocument/2006/math" xmlns="">
                        <m:r>
                          <a:rPr kumimoji="1" lang="ja-JP" altLang="en-US" b="0" i="1" smtClean="0">
                            <a:latin typeface="Cambria Math" panose="02040503050406030204" pitchFamily="18" charset="0"/>
                          </a:rPr>
                          <m:t>像</m:t>
                        </m:r>
                        <m:r>
                          <a:rPr kumimoji="1" lang="en-US" altLang="ja-JP" b="0" i="1" smtClean="0">
                            <a:latin typeface="Cambria Math" panose="02040503050406030204" pitchFamily="18" charset="0"/>
                          </a:rPr>
                          <m:t>𝐺</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𝑥</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𝑦</m:t>
                            </m:r>
                          </m:e>
                        </m:d>
                      </m:oMath>
                    </a14:m>
                    <a:endParaRPr kumimoji="1" lang="ja-JP" altLang="en-US" dirty="0"/>
                  </a:p>
                </p:txBody>
              </p:sp>
            </mc:Choice>
            <mc:Fallback xmlns="">
              <p:sp>
                <p:nvSpPr>
                  <p:cNvPr id="124" name="テキスト ボックス 123"/>
                  <p:cNvSpPr txBox="1">
                    <a:spLocks noRot="1" noChangeAspect="1" noMove="1" noResize="1" noEditPoints="1" noAdjustHandles="1" noChangeArrowheads="1" noChangeShapeType="1" noTextEdit="1"/>
                  </p:cNvSpPr>
                  <p:nvPr/>
                </p:nvSpPr>
                <p:spPr>
                  <a:xfrm>
                    <a:off x="3434767" y="5706443"/>
                    <a:ext cx="1621726" cy="276999"/>
                  </a:xfrm>
                  <a:prstGeom prst="rect">
                    <a:avLst/>
                  </a:prstGeom>
                  <a:blipFill rotWithShape="0">
                    <a:blip r:embed="rId27"/>
                    <a:stretch>
                      <a:fillRect l="-9023" t="-33333" b="-46667"/>
                    </a:stretch>
                  </a:blipFill>
                </p:spPr>
                <p:txBody>
                  <a:bodyPr/>
                  <a:lstStyle/>
                  <a:p>
                    <a:r>
                      <a:rPr lang="ja-JP" altLang="en-US">
                        <a:noFill/>
                      </a:rPr>
                      <a:t> </a:t>
                    </a:r>
                  </a:p>
                </p:txBody>
              </p:sp>
            </mc:Fallback>
          </mc:AlternateContent>
        </p:grpSp>
        <p:grpSp>
          <p:nvGrpSpPr>
            <p:cNvPr id="6" name="グループ化 5"/>
            <p:cNvGrpSpPr/>
            <p:nvPr/>
          </p:nvGrpSpPr>
          <p:grpSpPr>
            <a:xfrm>
              <a:off x="3663564" y="1865621"/>
              <a:ext cx="1792992" cy="1015833"/>
              <a:chOff x="7482575" y="4171949"/>
              <a:chExt cx="1655070" cy="1015833"/>
            </a:xfrm>
          </p:grpSpPr>
          <p:grpSp>
            <p:nvGrpSpPr>
              <p:cNvPr id="8248" name="グループ化 175"/>
              <p:cNvGrpSpPr>
                <a:grpSpLocks/>
              </p:cNvGrpSpPr>
              <p:nvPr/>
            </p:nvGrpSpPr>
            <p:grpSpPr bwMode="auto">
              <a:xfrm>
                <a:off x="7796208" y="4171949"/>
                <a:ext cx="1341437" cy="1015833"/>
                <a:chOff x="7520870" y="1552812"/>
                <a:chExt cx="1741396" cy="1302168"/>
              </a:xfrm>
            </p:grpSpPr>
            <p:cxnSp>
              <p:nvCxnSpPr>
                <p:cNvPr id="178" name="直線矢印コネクタ 177"/>
                <p:cNvCxnSpPr/>
                <p:nvPr/>
              </p:nvCxnSpPr>
              <p:spPr>
                <a:xfrm>
                  <a:off x="7520870" y="2442095"/>
                  <a:ext cx="1508523" cy="0"/>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p:nvPr/>
              </p:nvCxnSpPr>
              <p:spPr>
                <a:xfrm flipV="1">
                  <a:off x="7522931" y="1552812"/>
                  <a:ext cx="0" cy="887248"/>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8252" name="テキスト ボックス 179"/>
                <p:cNvSpPr txBox="1">
                  <a:spLocks noChangeArrowheads="1"/>
                </p:cNvSpPr>
                <p:nvPr/>
              </p:nvSpPr>
              <p:spPr bwMode="auto">
                <a:xfrm>
                  <a:off x="8863348" y="2420997"/>
                  <a:ext cx="398918" cy="43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i="1" dirty="0" smtClean="0">
                      <a:latin typeface="Times New Roman" panose="02020603050405020304" pitchFamily="18" charset="0"/>
                      <a:cs typeface="Times New Roman" panose="02020603050405020304" pitchFamily="18" charset="0"/>
                    </a:rPr>
                    <a:t>n</a:t>
                  </a:r>
                  <a:endParaRPr lang="ja-JP" altLang="en-US" sz="1600" i="1" dirty="0">
                    <a:latin typeface="Times New Roman" panose="02020603050405020304" pitchFamily="18" charset="0"/>
                    <a:cs typeface="Times New Roman" panose="02020603050405020304" pitchFamily="18" charset="0"/>
                  </a:endParaRPr>
                </a:p>
              </p:txBody>
            </p:sp>
            <p:cxnSp>
              <p:nvCxnSpPr>
                <p:cNvPr id="181" name="直線コネクタ 180"/>
                <p:cNvCxnSpPr/>
                <p:nvPr/>
              </p:nvCxnSpPr>
              <p:spPr>
                <a:xfrm flipV="1">
                  <a:off x="7720770" y="1951667"/>
                  <a:ext cx="0" cy="488393"/>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flipV="1">
                  <a:off x="7908305" y="1790904"/>
                  <a:ext cx="0" cy="649155"/>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flipV="1">
                  <a:off x="8095840" y="2224353"/>
                  <a:ext cx="0" cy="215707"/>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flipV="1">
                  <a:off x="8283375" y="2079870"/>
                  <a:ext cx="0" cy="360189"/>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flipV="1">
                  <a:off x="8656384" y="1827534"/>
                  <a:ext cx="0" cy="612526"/>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flipV="1">
                  <a:off x="8468849" y="2079870"/>
                  <a:ext cx="0" cy="360189"/>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1" name="テキスト ボックス 120"/>
                  <p:cNvSpPr txBox="1"/>
                  <p:nvPr/>
                </p:nvSpPr>
                <p:spPr>
                  <a:xfrm rot="16200000">
                    <a:off x="7264172" y="4406954"/>
                    <a:ext cx="692497" cy="255691"/>
                  </a:xfrm>
                  <a:prstGeom prst="rect">
                    <a:avLst/>
                  </a:prstGeom>
                  <a:noFill/>
                </p:spPr>
                <p:txBody>
                  <a:bodyPr wrap="none" lIns="0" tIns="0" rIns="0" bIns="0" rtlCol="0">
                    <a:spAutoFit/>
                  </a:bodyPr>
                  <a:lstStyle/>
                  <a:p>
                    <a14:m>
                      <m:oMathPara xmlns:m="http://schemas.openxmlformats.org/officeDocument/2006/math" xmlns="">
                        <m:oMathParaPr>
                          <m:jc m:val="centerGroup"/>
                        </m:oMathParaPr>
                        <m:oMath xmlns:m="http://schemas.openxmlformats.org/officeDocument/2006/math">
                          <m:r>
                            <a:rPr lang="ja-JP" altLang="en-US" i="1">
                              <a:latin typeface="Cambria Math" panose="02040503050406030204" pitchFamily="18" charset="0"/>
                            </a:rPr>
                            <m:t>光強度</m:t>
                          </m:r>
                        </m:oMath>
                      </m:oMathPara>
                    </a14:m>
                    <a:endParaRPr kumimoji="1" lang="ja-JP" altLang="en-US" dirty="0"/>
                  </a:p>
                </p:txBody>
              </p:sp>
            </mc:Choice>
            <mc:Fallback xmlns="">
              <p:sp>
                <p:nvSpPr>
                  <p:cNvPr id="121" name="テキスト ボックス 120"/>
                  <p:cNvSpPr txBox="1">
                    <a:spLocks noRot="1" noChangeAspect="1" noMove="1" noResize="1" noEditPoints="1" noAdjustHandles="1" noChangeArrowheads="1" noChangeShapeType="1" noTextEdit="1"/>
                  </p:cNvSpPr>
                  <p:nvPr/>
                </p:nvSpPr>
                <p:spPr>
                  <a:xfrm rot="16200000">
                    <a:off x="7232112" y="4396301"/>
                    <a:ext cx="756617" cy="276999"/>
                  </a:xfrm>
                  <a:prstGeom prst="rect">
                    <a:avLst/>
                  </a:prstGeom>
                  <a:blipFill rotWithShape="0">
                    <a:blip r:embed="rId11"/>
                    <a:stretch>
                      <a:fillRect l="-8696" t="-10484" r="-26087" b="-9677"/>
                    </a:stretch>
                  </a:blipFill>
                </p:spPr>
                <p:txBody>
                  <a:bodyPr/>
                  <a:lstStyle/>
                  <a:p>
                    <a:r>
                      <a:rPr lang="ja-JP" altLang="en-US">
                        <a:noFill/>
                      </a:rPr>
                      <a:t> </a:t>
                    </a:r>
                  </a:p>
                </p:txBody>
              </p:sp>
            </mc:Fallback>
          </mc:AlternateContent>
        </p:grpSp>
        <p:sp>
          <p:nvSpPr>
            <p:cNvPr id="27" name="右中かっこ 26"/>
            <p:cNvSpPr/>
            <p:nvPr/>
          </p:nvSpPr>
          <p:spPr>
            <a:xfrm rot="3090811">
              <a:off x="1506584" y="3488108"/>
              <a:ext cx="195024" cy="84280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7" name="直線コネクタ 36"/>
            <p:cNvCxnSpPr>
              <a:stCxn id="27" idx="1"/>
            </p:cNvCxnSpPr>
            <p:nvPr/>
          </p:nvCxnSpPr>
          <p:spPr>
            <a:xfrm flipV="1">
              <a:off x="1669838" y="3685828"/>
              <a:ext cx="2617852" cy="300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テキスト ボックス 154"/>
            <p:cNvSpPr txBox="1">
              <a:spLocks noChangeArrowheads="1"/>
            </p:cNvSpPr>
            <p:nvPr/>
          </p:nvSpPr>
          <p:spPr bwMode="auto">
            <a:xfrm>
              <a:off x="1333487" y="1510305"/>
              <a:ext cx="15150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dirty="0" smtClean="0"/>
                <a:t>集光レンズ</a:t>
              </a:r>
              <a:endParaRPr lang="ja-JP" altLang="en-US" dirty="0"/>
            </a:p>
          </p:txBody>
        </p:sp>
        <p:sp>
          <p:nvSpPr>
            <p:cNvPr id="9" name="テキスト ボックス 8"/>
            <p:cNvSpPr txBox="1"/>
            <p:nvPr/>
          </p:nvSpPr>
          <p:spPr>
            <a:xfrm>
              <a:off x="527699" y="4276315"/>
              <a:ext cx="2209747" cy="369332"/>
            </a:xfrm>
            <a:prstGeom prst="rect">
              <a:avLst/>
            </a:prstGeom>
            <a:noFill/>
          </p:spPr>
          <p:txBody>
            <a:bodyPr wrap="none" rtlCol="0">
              <a:spAutoFit/>
            </a:bodyPr>
            <a:lstStyle/>
            <a:p>
              <a:r>
                <a:rPr kumimoji="1" lang="ja-JP" altLang="en-US" dirty="0" smtClean="0"/>
                <a:t>投影パターン　</a:t>
              </a:r>
              <a:r>
                <a:rPr kumimoji="1" lang="en-US" altLang="ja-JP" i="1" dirty="0" smtClean="0"/>
                <a:t>I</a:t>
              </a:r>
              <a:r>
                <a:rPr kumimoji="1" lang="en-US" altLang="ja-JP" i="1" baseline="-25000" dirty="0" smtClean="0"/>
                <a:t>n</a:t>
              </a:r>
              <a:r>
                <a:rPr kumimoji="1" lang="en-US" altLang="ja-JP" i="1" dirty="0" smtClean="0"/>
                <a:t>(</a:t>
              </a:r>
              <a:r>
                <a:rPr kumimoji="1" lang="en-US" altLang="ja-JP" i="1" dirty="0" err="1" smtClean="0"/>
                <a:t>x,y</a:t>
              </a:r>
              <a:r>
                <a:rPr kumimoji="1" lang="en-US" altLang="ja-JP" i="1" dirty="0" smtClean="0"/>
                <a:t>)</a:t>
              </a:r>
              <a:endParaRPr kumimoji="1" lang="ja-JP" altLang="en-US" i="1" dirty="0"/>
            </a:p>
          </p:txBody>
        </p:sp>
      </p:grpSp>
      <p:grpSp>
        <p:nvGrpSpPr>
          <p:cNvPr id="125" name="グループ化 6"/>
          <p:cNvGrpSpPr/>
          <p:nvPr/>
        </p:nvGrpSpPr>
        <p:grpSpPr>
          <a:xfrm>
            <a:off x="5639061" y="3500334"/>
            <a:ext cx="4266932" cy="3208556"/>
            <a:chOff x="179423" y="2102160"/>
            <a:chExt cx="4266932" cy="3208556"/>
          </a:xfrm>
        </p:grpSpPr>
        <p:cxnSp>
          <p:nvCxnSpPr>
            <p:cNvPr id="126" name="直線矢印コネクタ 125"/>
            <p:cNvCxnSpPr/>
            <p:nvPr/>
          </p:nvCxnSpPr>
          <p:spPr>
            <a:xfrm flipV="1">
              <a:off x="3851920" y="2410057"/>
              <a:ext cx="800" cy="936000"/>
            </a:xfrm>
            <a:prstGeom prst="straightConnector1">
              <a:avLst/>
            </a:prstGeom>
            <a:ln>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3275856" y="2554074"/>
              <a:ext cx="1170499" cy="646331"/>
            </a:xfrm>
            <a:prstGeom prst="rect">
              <a:avLst/>
            </a:prstGeom>
            <a:solidFill>
              <a:srgbClr val="FFFFFF"/>
            </a:solidFill>
          </p:spPr>
          <p:txBody>
            <a:bodyPr wrap="square" rtlCol="0">
              <a:spAutoFit/>
            </a:bodyPr>
            <a:lstStyle/>
            <a:p>
              <a:pPr algn="ctr"/>
              <a:r>
                <a:rPr lang="ja-JP" altLang="en-US" dirty="0" smtClean="0"/>
                <a:t>サンプル</a:t>
              </a:r>
              <a:endParaRPr lang="en-US" altLang="ja-JP" dirty="0" smtClean="0"/>
            </a:p>
            <a:p>
              <a:pPr algn="ctr"/>
              <a:r>
                <a:rPr lang="ja-JP" altLang="en-US" dirty="0" smtClean="0"/>
                <a:t>サイズ</a:t>
              </a:r>
              <a:endParaRPr kumimoji="1" lang="ja-JP" altLang="en-US" dirty="0"/>
            </a:p>
          </p:txBody>
        </p:sp>
        <p:sp>
          <p:nvSpPr>
            <p:cNvPr id="129" name="テキスト ボックス 128"/>
            <p:cNvSpPr txBox="1"/>
            <p:nvPr/>
          </p:nvSpPr>
          <p:spPr>
            <a:xfrm>
              <a:off x="3346531" y="2102160"/>
              <a:ext cx="1029148" cy="369332"/>
            </a:xfrm>
            <a:prstGeom prst="rect">
              <a:avLst/>
            </a:prstGeom>
            <a:noFill/>
          </p:spPr>
          <p:txBody>
            <a:bodyPr wrap="square" rtlCol="0">
              <a:spAutoFit/>
            </a:bodyPr>
            <a:lstStyle/>
            <a:p>
              <a:pPr algn="ct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1pixel</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32" name="テキスト ボックス 131"/>
            <p:cNvSpPr txBox="1"/>
            <p:nvPr/>
          </p:nvSpPr>
          <p:spPr>
            <a:xfrm>
              <a:off x="3346531" y="3263580"/>
              <a:ext cx="1029148" cy="369332"/>
            </a:xfrm>
            <a:prstGeom prst="rect">
              <a:avLst/>
            </a:prstGeom>
            <a:noFill/>
          </p:spPr>
          <p:txBody>
            <a:bodyPr wrap="square" rtlCol="0">
              <a:spAutoFit/>
            </a:bodyPr>
            <a:lstStyle/>
            <a:p>
              <a:pPr algn="ctr"/>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10pixel</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33" name="テキスト ボックス 132"/>
            <p:cNvSpPr txBox="1"/>
            <p:nvPr/>
          </p:nvSpPr>
          <p:spPr>
            <a:xfrm rot="16200000">
              <a:off x="-283983" y="3168680"/>
              <a:ext cx="1296144" cy="369332"/>
            </a:xfrm>
            <a:prstGeom prst="rect">
              <a:avLst/>
            </a:prstGeom>
            <a:noFill/>
          </p:spPr>
          <p:txBody>
            <a:bodyPr wrap="square" rtlCol="0">
              <a:spAutoFit/>
            </a:bodyPr>
            <a:lstStyle/>
            <a:p>
              <a:r>
                <a:rPr kumimoji="1" lang="ja-JP" altLang="en-US" dirty="0" smtClean="0"/>
                <a:t>コントラスト</a:t>
              </a:r>
              <a:endParaRPr kumimoji="1" lang="ja-JP" altLang="en-US" dirty="0"/>
            </a:p>
          </p:txBody>
        </p:sp>
        <p:sp>
          <p:nvSpPr>
            <p:cNvPr id="135" name="テキスト ボックス 134"/>
            <p:cNvSpPr txBox="1"/>
            <p:nvPr/>
          </p:nvSpPr>
          <p:spPr>
            <a:xfrm>
              <a:off x="1724065" y="4941384"/>
              <a:ext cx="1224136" cy="369332"/>
            </a:xfrm>
            <a:prstGeom prst="rect">
              <a:avLst/>
            </a:prstGeom>
            <a:noFill/>
          </p:spPr>
          <p:txBody>
            <a:bodyPr wrap="square" rtlCol="0">
              <a:spAutoFit/>
            </a:bodyPr>
            <a:lstStyle/>
            <a:p>
              <a:r>
                <a:rPr lang="ja-JP" altLang="en-US" dirty="0"/>
                <a:t>積算</a:t>
              </a:r>
              <a:r>
                <a:rPr lang="ja-JP" altLang="en-US" dirty="0" smtClean="0"/>
                <a:t>回数</a:t>
              </a:r>
              <a:r>
                <a:rPr lang="en-US" altLang="ja-JP" i="1" dirty="0" smtClean="0">
                  <a:latin typeface="Times New Roman" panose="02020603050405020304" pitchFamily="18" charset="0"/>
                  <a:cs typeface="Times New Roman" panose="02020603050405020304" pitchFamily="18" charset="0"/>
                </a:rPr>
                <a:t>n</a:t>
              </a:r>
              <a:endParaRPr kumimoji="1" lang="ja-JP" altLang="en-US" i="1" dirty="0">
                <a:latin typeface="Times New Roman" panose="02020603050405020304" pitchFamily="18" charset="0"/>
                <a:cs typeface="Times New Roman" panose="02020603050405020304" pitchFamily="18" charset="0"/>
              </a:endParaRPr>
            </a:p>
          </p:txBody>
        </p:sp>
        <p:grpSp>
          <p:nvGrpSpPr>
            <p:cNvPr id="136" name="グループ化 5"/>
            <p:cNvGrpSpPr/>
            <p:nvPr/>
          </p:nvGrpSpPr>
          <p:grpSpPr>
            <a:xfrm>
              <a:off x="512287" y="2123564"/>
              <a:ext cx="3276158" cy="2937859"/>
              <a:chOff x="512287" y="2123564"/>
              <a:chExt cx="3276158" cy="2937859"/>
            </a:xfrm>
          </p:grpSpPr>
          <p:graphicFrame>
            <p:nvGraphicFramePr>
              <p:cNvPr id="137" name="グラフ 136"/>
              <p:cNvGraphicFramePr>
                <a:graphicFrameLocks/>
              </p:cNvGraphicFramePr>
              <p:nvPr>
                <p:extLst>
                  <p:ext uri="{D42A27DB-BD31-4B8C-83A1-F6EECF244321}">
                    <p14:modId xmlns:p14="http://schemas.microsoft.com/office/powerpoint/2010/main" val="1140449233"/>
                  </p:ext>
                </p:extLst>
              </p:nvPr>
            </p:nvGraphicFramePr>
            <p:xfrm>
              <a:off x="528200" y="2124943"/>
              <a:ext cx="3260245" cy="2936480"/>
            </p:xfrm>
            <a:graphic>
              <a:graphicData uri="http://schemas.openxmlformats.org/drawingml/2006/chart">
                <c:chart xmlns:c="http://schemas.openxmlformats.org/drawingml/2006/chart" xmlns:r="http://schemas.openxmlformats.org/officeDocument/2006/relationships" r:id="rId28"/>
              </a:graphicData>
            </a:graphic>
          </p:graphicFrame>
          <p:sp>
            <p:nvSpPr>
              <p:cNvPr id="139" name="テキスト ボックス 138"/>
              <p:cNvSpPr txBox="1"/>
              <p:nvPr/>
            </p:nvSpPr>
            <p:spPr>
              <a:xfrm>
                <a:off x="512287" y="2123564"/>
                <a:ext cx="504105" cy="369332"/>
              </a:xfrm>
              <a:prstGeom prst="rect">
                <a:avLst/>
              </a:prstGeom>
              <a:solidFill>
                <a:srgbClr val="FFFFFF"/>
              </a:solidFill>
            </p:spPr>
            <p:txBody>
              <a:bodyPr wrap="square" rtlCol="0">
                <a:spAutoFit/>
              </a:bodyPr>
              <a:lstStyle/>
              <a:p>
                <a:r>
                  <a:rPr kumimoji="1" lang="en-US" altLang="ja-JP" dirty="0" smtClean="0">
                    <a:latin typeface="Arial Unicode MS" panose="020B0604020202020204" pitchFamily="50" charset="-128"/>
                    <a:ea typeface="Arial Unicode MS" panose="020B0604020202020204" pitchFamily="50" charset="-128"/>
                    <a:cs typeface="Arial Unicode MS" panose="020B0604020202020204" pitchFamily="50" charset="-128"/>
                  </a:rPr>
                  <a:t>1.0</a:t>
                </a:r>
                <a:endParaRPr kumimoji="1"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pic>
        <p:nvPicPr>
          <p:cNvPr id="142" name="図 141"/>
          <p:cNvPicPr>
            <a:picLocks noChangeAspect="1"/>
          </p:cNvPicPr>
          <p:nvPr/>
        </p:nvPicPr>
        <p:blipFill>
          <a:blip r:embed="rId29"/>
          <a:stretch>
            <a:fillRect/>
          </a:stretch>
        </p:blipFill>
        <p:spPr>
          <a:xfrm>
            <a:off x="6495680" y="2393134"/>
            <a:ext cx="998438" cy="998438"/>
          </a:xfrm>
          <a:prstGeom prst="rect">
            <a:avLst/>
          </a:prstGeom>
        </p:spPr>
      </p:pic>
      <p:grpSp>
        <p:nvGrpSpPr>
          <p:cNvPr id="143" name="グループ化 25"/>
          <p:cNvGrpSpPr/>
          <p:nvPr/>
        </p:nvGrpSpPr>
        <p:grpSpPr>
          <a:xfrm>
            <a:off x="6714237" y="2333265"/>
            <a:ext cx="2297783" cy="1110355"/>
            <a:chOff x="1343847" y="1116485"/>
            <a:chExt cx="2297783" cy="1110355"/>
          </a:xfrm>
        </p:grpSpPr>
        <p:sp>
          <p:nvSpPr>
            <p:cNvPr id="145" name="テキスト ボックス 140"/>
            <p:cNvSpPr txBox="1">
              <a:spLocks noChangeArrowheads="1"/>
            </p:cNvSpPr>
            <p:nvPr/>
          </p:nvSpPr>
          <p:spPr bwMode="auto">
            <a:xfrm>
              <a:off x="1343847" y="1857586"/>
              <a:ext cx="923897" cy="36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1pixel</a:t>
              </a:r>
              <a:endParaRPr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146" name="グループ化 148"/>
            <p:cNvGrpSpPr>
              <a:grpSpLocks/>
            </p:cNvGrpSpPr>
            <p:nvPr/>
          </p:nvGrpSpPr>
          <p:grpSpPr bwMode="auto">
            <a:xfrm>
              <a:off x="2329773" y="1116485"/>
              <a:ext cx="1311857" cy="1092736"/>
              <a:chOff x="7704368" y="1287467"/>
              <a:chExt cx="1311711" cy="1092968"/>
            </a:xfrm>
          </p:grpSpPr>
          <p:pic>
            <p:nvPicPr>
              <p:cNvPr id="148" name="図 49"/>
              <p:cNvPicPr>
                <a:picLocks/>
              </p:cNvPicPr>
              <p:nvPr/>
            </p:nvPicPr>
            <p:blipFill>
              <a:blip r:embed="rId30" cstate="print">
                <a:extLst>
                  <a:ext uri="{28A0092B-C50C-407E-A947-70E740481C1C}">
                    <a14:useLocalDpi xmlns:a14="http://schemas.microsoft.com/office/drawing/2010/main" val="0"/>
                  </a:ext>
                </a:extLst>
              </a:blip>
              <a:srcRect l="9697" t="6485" r="46654" b="47937"/>
              <a:stretch>
                <a:fillRect/>
              </a:stretch>
            </p:blipFill>
            <p:spPr bwMode="auto">
              <a:xfrm flipH="1">
                <a:off x="7704368" y="1287467"/>
                <a:ext cx="1173578" cy="10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テキスト ボックス 141"/>
              <p:cNvSpPr txBox="1">
                <a:spLocks noChangeArrowheads="1"/>
              </p:cNvSpPr>
              <p:nvPr/>
            </p:nvSpPr>
            <p:spPr bwMode="auto">
              <a:xfrm>
                <a:off x="7965820" y="2007196"/>
                <a:ext cx="1050259" cy="36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10pixel</a:t>
                </a:r>
                <a:endParaRPr lang="ja-JP" altLang="en-US"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147" name="テキスト ボックス 149"/>
            <p:cNvSpPr txBox="1">
              <a:spLocks noChangeArrowheads="1"/>
            </p:cNvSpPr>
            <p:nvPr/>
          </p:nvSpPr>
          <p:spPr bwMode="auto">
            <a:xfrm>
              <a:off x="2123728" y="1527757"/>
              <a:ext cx="515762" cy="36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087355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図形グループ 96"/>
          <p:cNvGrpSpPr/>
          <p:nvPr/>
        </p:nvGrpSpPr>
        <p:grpSpPr>
          <a:xfrm>
            <a:off x="6598551" y="2295835"/>
            <a:ext cx="2875710" cy="1983853"/>
            <a:chOff x="7065303" y="1678847"/>
            <a:chExt cx="1584809" cy="1093305"/>
          </a:xfrm>
        </p:grpSpPr>
        <p:sp>
          <p:nvSpPr>
            <p:cNvPr id="98" name="正方形/長方形 97"/>
            <p:cNvSpPr/>
            <p:nvPr/>
          </p:nvSpPr>
          <p:spPr>
            <a:xfrm>
              <a:off x="7065303" y="1678847"/>
              <a:ext cx="1584809" cy="109330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99" name="フリーフォーム 98"/>
            <p:cNvSpPr/>
            <p:nvPr/>
          </p:nvSpPr>
          <p:spPr>
            <a:xfrm>
              <a:off x="7241691" y="1834711"/>
              <a:ext cx="1217920" cy="761634"/>
            </a:xfrm>
            <a:custGeom>
              <a:avLst/>
              <a:gdLst>
                <a:gd name="connsiteX0" fmla="*/ 279531 w 1766202"/>
                <a:gd name="connsiteY0" fmla="*/ 1046315 h 1076539"/>
                <a:gd name="connsiteX1" fmla="*/ 1394309 w 1766202"/>
                <a:gd name="connsiteY1" fmla="*/ 1003982 h 1076539"/>
                <a:gd name="connsiteX2" fmla="*/ 1747087 w 1766202"/>
                <a:gd name="connsiteY2" fmla="*/ 594759 h 1076539"/>
                <a:gd name="connsiteX3" fmla="*/ 1648309 w 1766202"/>
                <a:gd name="connsiteY3" fmla="*/ 383093 h 1076539"/>
                <a:gd name="connsiteX4" fmla="*/ 1055642 w 1766202"/>
                <a:gd name="connsiteY4" fmla="*/ 2093 h 1076539"/>
                <a:gd name="connsiteX5" fmla="*/ 745198 w 1766202"/>
                <a:gd name="connsiteY5" fmla="*/ 566537 h 1076539"/>
                <a:gd name="connsiteX6" fmla="*/ 25531 w 1766202"/>
                <a:gd name="connsiteY6" fmla="*/ 679426 h 1076539"/>
                <a:gd name="connsiteX7" fmla="*/ 279531 w 1766202"/>
                <a:gd name="connsiteY7" fmla="*/ 1046315 h 107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202" h="1076539">
                  <a:moveTo>
                    <a:pt x="279531" y="1046315"/>
                  </a:moveTo>
                  <a:cubicBezTo>
                    <a:pt x="507661" y="1100408"/>
                    <a:pt x="1149716" y="1079241"/>
                    <a:pt x="1394309" y="1003982"/>
                  </a:cubicBezTo>
                  <a:cubicBezTo>
                    <a:pt x="1638902" y="928723"/>
                    <a:pt x="1704754" y="698241"/>
                    <a:pt x="1747087" y="594759"/>
                  </a:cubicBezTo>
                  <a:cubicBezTo>
                    <a:pt x="1789420" y="491277"/>
                    <a:pt x="1763550" y="481871"/>
                    <a:pt x="1648309" y="383093"/>
                  </a:cubicBezTo>
                  <a:cubicBezTo>
                    <a:pt x="1533068" y="284315"/>
                    <a:pt x="1206160" y="-28481"/>
                    <a:pt x="1055642" y="2093"/>
                  </a:cubicBezTo>
                  <a:cubicBezTo>
                    <a:pt x="905124" y="32667"/>
                    <a:pt x="916883" y="453648"/>
                    <a:pt x="745198" y="566537"/>
                  </a:cubicBezTo>
                  <a:cubicBezTo>
                    <a:pt x="573513" y="679426"/>
                    <a:pt x="103142" y="597111"/>
                    <a:pt x="25531" y="679426"/>
                  </a:cubicBezTo>
                  <a:cubicBezTo>
                    <a:pt x="-52080" y="761741"/>
                    <a:pt x="51401" y="992222"/>
                    <a:pt x="279531" y="1046315"/>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0" name="円/楕円 99"/>
            <p:cNvSpPr/>
            <p:nvPr/>
          </p:nvSpPr>
          <p:spPr>
            <a:xfrm>
              <a:off x="7845778" y="2199768"/>
              <a:ext cx="352778" cy="24198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grpSp>
        <p:nvGrpSpPr>
          <p:cNvPr id="61" name="Group 60"/>
          <p:cNvGrpSpPr/>
          <p:nvPr/>
        </p:nvGrpSpPr>
        <p:grpSpPr>
          <a:xfrm flipV="1">
            <a:off x="1607734" y="2283538"/>
            <a:ext cx="4279440" cy="388644"/>
            <a:chOff x="1619953" y="2554040"/>
            <a:chExt cx="4279440" cy="388644"/>
          </a:xfrm>
        </p:grpSpPr>
        <p:cxnSp>
          <p:nvCxnSpPr>
            <p:cNvPr id="62" name="Straight Arrow Connector 61"/>
            <p:cNvCxnSpPr/>
            <p:nvPr/>
          </p:nvCxnSpPr>
          <p:spPr>
            <a:xfrm flipV="1">
              <a:off x="1619953" y="2561946"/>
              <a:ext cx="1104296" cy="38073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132202" y="2554040"/>
              <a:ext cx="767191" cy="37634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2864768" y="2554040"/>
              <a:ext cx="2267434" cy="790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573963" y="1830270"/>
            <a:ext cx="4233450" cy="451448"/>
            <a:chOff x="1619953" y="2491236"/>
            <a:chExt cx="4233450" cy="451448"/>
          </a:xfrm>
        </p:grpSpPr>
        <p:cxnSp>
          <p:nvCxnSpPr>
            <p:cNvPr id="10" name="Straight Arrow Connector 9"/>
            <p:cNvCxnSpPr/>
            <p:nvPr/>
          </p:nvCxnSpPr>
          <p:spPr>
            <a:xfrm flipV="1">
              <a:off x="1619953" y="2561946"/>
              <a:ext cx="1104296" cy="3807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086212" y="2491236"/>
              <a:ext cx="767191" cy="37634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64768" y="2554040"/>
              <a:ext cx="2267434" cy="79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0" y="280751"/>
            <a:ext cx="9906000" cy="538603"/>
          </a:xfrm>
        </p:spPr>
        <p:txBody>
          <a:bodyPr>
            <a:noAutofit/>
          </a:bodyPr>
          <a:lstStyle/>
          <a:p>
            <a:pPr algn="ctr"/>
            <a:r>
              <a:rPr lang="ja-JP" altLang="en-US" sz="4000" u="none" dirty="0" smtClean="0">
                <a:latin typeface="ヒラギノ丸ゴ ProN W4"/>
                <a:ea typeface="ヒラギノ丸ゴ ProN W4"/>
                <a:cs typeface="ヒラギノ丸ゴ ProN W4"/>
              </a:rPr>
              <a:t>シングルショット・ゴーストイメージング</a:t>
            </a:r>
            <a:endParaRPr lang="en-US" sz="4000" u="none" dirty="0">
              <a:latin typeface="ヒラギノ丸ゴ ProN W4"/>
              <a:ea typeface="ヒラギノ丸ゴ ProN W4"/>
              <a:cs typeface="ヒラギノ丸ゴ ProN W4"/>
            </a:endParaRPr>
          </a:p>
        </p:txBody>
      </p:sp>
      <p:cxnSp>
        <p:nvCxnSpPr>
          <p:cNvPr id="9" name="直線矢印コネクタ 8"/>
          <p:cNvCxnSpPr/>
          <p:nvPr/>
        </p:nvCxnSpPr>
        <p:spPr>
          <a:xfrm flipH="1">
            <a:off x="1576786" y="1316233"/>
            <a:ext cx="294914" cy="946135"/>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endCxn id="31" idx="2"/>
          </p:cNvCxnSpPr>
          <p:nvPr/>
        </p:nvCxnSpPr>
        <p:spPr>
          <a:xfrm>
            <a:off x="1573963" y="2262368"/>
            <a:ext cx="4279440" cy="705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4138015" y="183197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正方形/長方形 24"/>
          <p:cNvSpPr/>
          <p:nvPr/>
        </p:nvSpPr>
        <p:spPr>
          <a:xfrm>
            <a:off x="3794989" y="2799639"/>
            <a:ext cx="1049386" cy="369332"/>
          </a:xfrm>
          <a:prstGeom prst="rect">
            <a:avLst/>
          </a:prstGeom>
        </p:spPr>
        <p:txBody>
          <a:bodyPr wrap="none">
            <a:spAutoFit/>
          </a:bodyPr>
          <a:lstStyle/>
          <a:p>
            <a:pPr algn="ctr"/>
            <a:r>
              <a:rPr lang="ja-JP" altLang="en-US" dirty="0" smtClean="0"/>
              <a:t>サンプル</a:t>
            </a:r>
            <a:endParaRPr lang="en-US" altLang="ja-JP" dirty="0" smtClean="0"/>
          </a:p>
        </p:txBody>
      </p:sp>
      <p:sp>
        <p:nvSpPr>
          <p:cNvPr id="26" name="円/楕円 25"/>
          <p:cNvSpPr/>
          <p:nvPr/>
        </p:nvSpPr>
        <p:spPr>
          <a:xfrm rot="16200000">
            <a:off x="4508175" y="2152394"/>
            <a:ext cx="1172505" cy="219948"/>
          </a:xfrm>
          <a:custGeom>
            <a:avLst/>
            <a:gdLst/>
            <a:ahLst/>
            <a:cxnLst/>
            <a:rect l="l" t="t" r="r" b="b"/>
            <a:pathLst>
              <a:path w="1172505" h="397561">
                <a:moveTo>
                  <a:pt x="586252" y="0"/>
                </a:moveTo>
                <a:cubicBezTo>
                  <a:pt x="789366" y="0"/>
                  <a:pt x="978058" y="61746"/>
                  <a:pt x="1134582" y="167492"/>
                </a:cubicBezTo>
                <a:lnTo>
                  <a:pt x="1172505" y="198781"/>
                </a:lnTo>
                <a:lnTo>
                  <a:pt x="1134582" y="230070"/>
                </a:lnTo>
                <a:cubicBezTo>
                  <a:pt x="978058" y="335815"/>
                  <a:pt x="789366" y="397561"/>
                  <a:pt x="586252" y="397561"/>
                </a:cubicBezTo>
                <a:cubicBezTo>
                  <a:pt x="383138" y="397561"/>
                  <a:pt x="194446" y="335815"/>
                  <a:pt x="37922" y="230070"/>
                </a:cubicBezTo>
                <a:lnTo>
                  <a:pt x="0" y="198781"/>
                </a:lnTo>
                <a:lnTo>
                  <a:pt x="37922" y="167492"/>
                </a:lnTo>
                <a:cubicBezTo>
                  <a:pt x="194446" y="61746"/>
                  <a:pt x="383138" y="0"/>
                  <a:pt x="586252" y="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1" name="円/楕円 30"/>
          <p:cNvSpPr/>
          <p:nvPr/>
        </p:nvSpPr>
        <p:spPr>
          <a:xfrm>
            <a:off x="5853403" y="2149475"/>
            <a:ext cx="197556" cy="23988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3" name="正方形/長方形 32"/>
          <p:cNvSpPr/>
          <p:nvPr/>
        </p:nvSpPr>
        <p:spPr>
          <a:xfrm>
            <a:off x="4679709" y="2838476"/>
            <a:ext cx="877163" cy="646331"/>
          </a:xfrm>
          <a:prstGeom prst="rect">
            <a:avLst/>
          </a:prstGeom>
        </p:spPr>
        <p:txBody>
          <a:bodyPr wrap="none">
            <a:spAutoFit/>
          </a:bodyPr>
          <a:lstStyle/>
          <a:p>
            <a:pPr algn="ctr"/>
            <a:r>
              <a:rPr lang="ja-JP" altLang="en-US" dirty="0" smtClean="0"/>
              <a:t>集光用</a:t>
            </a:r>
            <a:endParaRPr lang="en-US" altLang="ja-JP" dirty="0" smtClean="0"/>
          </a:p>
          <a:p>
            <a:pPr algn="ctr"/>
            <a:r>
              <a:rPr lang="ja-JP" altLang="en-US" dirty="0" smtClean="0"/>
              <a:t>レンズ</a:t>
            </a:r>
            <a:endParaRPr lang="ja-JP" altLang="en-US" dirty="0"/>
          </a:p>
        </p:txBody>
      </p:sp>
      <p:sp>
        <p:nvSpPr>
          <p:cNvPr id="34" name="正方形/長方形 33"/>
          <p:cNvSpPr/>
          <p:nvPr/>
        </p:nvSpPr>
        <p:spPr>
          <a:xfrm>
            <a:off x="5325754" y="1377300"/>
            <a:ext cx="1286530" cy="646331"/>
          </a:xfrm>
          <a:prstGeom prst="rect">
            <a:avLst/>
          </a:prstGeom>
        </p:spPr>
        <p:txBody>
          <a:bodyPr wrap="none">
            <a:spAutoFit/>
          </a:bodyPr>
          <a:lstStyle/>
          <a:p>
            <a:pPr algn="ctr"/>
            <a:r>
              <a:rPr lang="ja-JP" altLang="en-US" dirty="0" smtClean="0"/>
              <a:t>デュアル</a:t>
            </a:r>
            <a:endParaRPr lang="en-US" altLang="ja-JP" dirty="0" smtClean="0"/>
          </a:p>
          <a:p>
            <a:pPr algn="ctr"/>
            <a:r>
              <a:rPr lang="ja-JP" altLang="en-US" dirty="0" smtClean="0"/>
              <a:t>光コム分光</a:t>
            </a:r>
            <a:endParaRPr lang="en-US" altLang="ja-JP" dirty="0" smtClean="0"/>
          </a:p>
        </p:txBody>
      </p:sp>
      <p:cxnSp>
        <p:nvCxnSpPr>
          <p:cNvPr id="42" name="直線コネクタ 41"/>
          <p:cNvCxnSpPr/>
          <p:nvPr/>
        </p:nvCxnSpPr>
        <p:spPr>
          <a:xfrm>
            <a:off x="1331989" y="1953081"/>
            <a:ext cx="423318" cy="647637"/>
          </a:xfrm>
          <a:prstGeom prst="line">
            <a:avLst/>
          </a:prstGeom>
          <a:ln w="57150" cmpd="sng">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3" name="正方形/長方形 42"/>
          <p:cNvSpPr/>
          <p:nvPr/>
        </p:nvSpPr>
        <p:spPr>
          <a:xfrm>
            <a:off x="427140" y="1846090"/>
            <a:ext cx="1107996" cy="646331"/>
          </a:xfrm>
          <a:prstGeom prst="rect">
            <a:avLst/>
          </a:prstGeom>
        </p:spPr>
        <p:txBody>
          <a:bodyPr wrap="none">
            <a:spAutoFit/>
          </a:bodyPr>
          <a:lstStyle/>
          <a:p>
            <a:pPr algn="ctr"/>
            <a:r>
              <a:rPr lang="ja-JP" altLang="en-US" dirty="0" smtClean="0"/>
              <a:t>２</a:t>
            </a:r>
            <a:r>
              <a:rPr lang="en-US" altLang="ja-JP" dirty="0" smtClean="0"/>
              <a:t>D</a:t>
            </a:r>
          </a:p>
          <a:p>
            <a:pPr algn="ctr"/>
            <a:r>
              <a:rPr lang="ja-JP" altLang="en-US" dirty="0" smtClean="0"/>
              <a:t>回折格子</a:t>
            </a:r>
            <a:endParaRPr lang="ja-JP" altLang="en-US" dirty="0"/>
          </a:p>
        </p:txBody>
      </p:sp>
      <p:sp>
        <p:nvSpPr>
          <p:cNvPr id="113" name="円/楕円 25"/>
          <p:cNvSpPr/>
          <p:nvPr/>
        </p:nvSpPr>
        <p:spPr>
          <a:xfrm rot="16200000">
            <a:off x="2156248" y="2168551"/>
            <a:ext cx="1172505" cy="219948"/>
          </a:xfrm>
          <a:custGeom>
            <a:avLst/>
            <a:gdLst/>
            <a:ahLst/>
            <a:cxnLst/>
            <a:rect l="l" t="t" r="r" b="b"/>
            <a:pathLst>
              <a:path w="1172505" h="397561">
                <a:moveTo>
                  <a:pt x="586252" y="0"/>
                </a:moveTo>
                <a:cubicBezTo>
                  <a:pt x="789366" y="0"/>
                  <a:pt x="978058" y="61746"/>
                  <a:pt x="1134582" y="167492"/>
                </a:cubicBezTo>
                <a:lnTo>
                  <a:pt x="1172505" y="198781"/>
                </a:lnTo>
                <a:lnTo>
                  <a:pt x="1134582" y="230070"/>
                </a:lnTo>
                <a:cubicBezTo>
                  <a:pt x="978058" y="335815"/>
                  <a:pt x="789366" y="397561"/>
                  <a:pt x="586252" y="397561"/>
                </a:cubicBezTo>
                <a:cubicBezTo>
                  <a:pt x="383138" y="397561"/>
                  <a:pt x="194446" y="335815"/>
                  <a:pt x="37922" y="230070"/>
                </a:cubicBezTo>
                <a:lnTo>
                  <a:pt x="0" y="198781"/>
                </a:lnTo>
                <a:lnTo>
                  <a:pt x="37922" y="167492"/>
                </a:lnTo>
                <a:cubicBezTo>
                  <a:pt x="194446" y="61746"/>
                  <a:pt x="383138" y="0"/>
                  <a:pt x="586252" y="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14" name="正方形/長方形 113"/>
          <p:cNvSpPr/>
          <p:nvPr/>
        </p:nvSpPr>
        <p:spPr>
          <a:xfrm>
            <a:off x="1642729" y="2735507"/>
            <a:ext cx="1078240" cy="646331"/>
          </a:xfrm>
          <a:prstGeom prst="rect">
            <a:avLst/>
          </a:prstGeom>
        </p:spPr>
        <p:txBody>
          <a:bodyPr wrap="none">
            <a:spAutoFit/>
          </a:bodyPr>
          <a:lstStyle/>
          <a:p>
            <a:pPr algn="ctr"/>
            <a:r>
              <a:rPr lang="ja-JP" altLang="en-US" dirty="0" smtClean="0"/>
              <a:t>コリメート</a:t>
            </a:r>
            <a:endParaRPr lang="en-US" altLang="ja-JP" dirty="0" smtClean="0"/>
          </a:p>
          <a:p>
            <a:pPr algn="ctr"/>
            <a:r>
              <a:rPr lang="ja-JP" altLang="en-US" dirty="0" smtClean="0"/>
              <a:t>レンズ</a:t>
            </a:r>
            <a:endParaRPr lang="ja-JP" altLang="en-US" dirty="0"/>
          </a:p>
        </p:txBody>
      </p:sp>
      <p:sp>
        <p:nvSpPr>
          <p:cNvPr id="20" name="Oval 19"/>
          <p:cNvSpPr/>
          <p:nvPr/>
        </p:nvSpPr>
        <p:spPr>
          <a:xfrm>
            <a:off x="6621003" y="233216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75" name="Oval 74"/>
          <p:cNvSpPr/>
          <p:nvPr/>
        </p:nvSpPr>
        <p:spPr>
          <a:xfrm>
            <a:off x="6851226" y="233598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05" name="Oval 104"/>
          <p:cNvSpPr/>
          <p:nvPr/>
        </p:nvSpPr>
        <p:spPr>
          <a:xfrm>
            <a:off x="7089702" y="2333035"/>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06" name="Oval 105"/>
          <p:cNvSpPr/>
          <p:nvPr/>
        </p:nvSpPr>
        <p:spPr>
          <a:xfrm>
            <a:off x="7372302" y="2823908"/>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21" name="TextBox 20"/>
          <p:cNvSpPr txBox="1"/>
          <p:nvPr/>
        </p:nvSpPr>
        <p:spPr>
          <a:xfrm>
            <a:off x="7264684" y="2178681"/>
            <a:ext cx="503413" cy="369332"/>
          </a:xfrm>
          <a:prstGeom prst="rect">
            <a:avLst/>
          </a:prstGeom>
          <a:noFill/>
        </p:spPr>
        <p:txBody>
          <a:bodyPr wrap="none" rtlCol="0">
            <a:spAutoFit/>
          </a:bodyPr>
          <a:lstStyle/>
          <a:p>
            <a:r>
              <a:rPr lang="en-US" dirty="0" smtClean="0"/>
              <a:t>……</a:t>
            </a:r>
          </a:p>
        </p:txBody>
      </p:sp>
      <p:sp>
        <p:nvSpPr>
          <p:cNvPr id="107" name="TextBox 106"/>
          <p:cNvSpPr txBox="1"/>
          <p:nvPr/>
        </p:nvSpPr>
        <p:spPr>
          <a:xfrm>
            <a:off x="6923242" y="2669856"/>
            <a:ext cx="503413" cy="369332"/>
          </a:xfrm>
          <a:prstGeom prst="rect">
            <a:avLst/>
          </a:prstGeom>
          <a:noFill/>
        </p:spPr>
        <p:txBody>
          <a:bodyPr wrap="none" rtlCol="0">
            <a:spAutoFit/>
          </a:bodyPr>
          <a:lstStyle/>
          <a:p>
            <a:r>
              <a:rPr lang="en-US" dirty="0" smtClean="0"/>
              <a:t>……</a:t>
            </a:r>
          </a:p>
        </p:txBody>
      </p:sp>
      <p:sp>
        <p:nvSpPr>
          <p:cNvPr id="108" name="TextBox 107"/>
          <p:cNvSpPr txBox="1"/>
          <p:nvPr/>
        </p:nvSpPr>
        <p:spPr>
          <a:xfrm>
            <a:off x="7571306" y="2669838"/>
            <a:ext cx="503413" cy="369332"/>
          </a:xfrm>
          <a:prstGeom prst="rect">
            <a:avLst/>
          </a:prstGeom>
          <a:noFill/>
        </p:spPr>
        <p:txBody>
          <a:bodyPr wrap="none" rtlCol="0">
            <a:spAutoFit/>
          </a:bodyPr>
          <a:lstStyle/>
          <a:p>
            <a:r>
              <a:rPr lang="en-US" dirty="0" smtClean="0"/>
              <a:t>……</a:t>
            </a:r>
          </a:p>
        </p:txBody>
      </p:sp>
      <p:sp>
        <p:nvSpPr>
          <p:cNvPr id="109" name="Oval 108"/>
          <p:cNvSpPr/>
          <p:nvPr/>
        </p:nvSpPr>
        <p:spPr>
          <a:xfrm>
            <a:off x="9244502" y="400220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10" name="TextBox 109"/>
          <p:cNvSpPr txBox="1"/>
          <p:nvPr/>
        </p:nvSpPr>
        <p:spPr>
          <a:xfrm>
            <a:off x="8795442" y="3848154"/>
            <a:ext cx="503413" cy="369332"/>
          </a:xfrm>
          <a:prstGeom prst="rect">
            <a:avLst/>
          </a:prstGeom>
          <a:noFill/>
        </p:spPr>
        <p:txBody>
          <a:bodyPr wrap="none" rtlCol="0">
            <a:spAutoFit/>
          </a:bodyPr>
          <a:lstStyle/>
          <a:p>
            <a:r>
              <a:rPr lang="en-US" dirty="0" smtClean="0"/>
              <a:t>……</a:t>
            </a:r>
          </a:p>
        </p:txBody>
      </p:sp>
      <p:cxnSp>
        <p:nvCxnSpPr>
          <p:cNvPr id="24" name="Straight Arrow Connector 23"/>
          <p:cNvCxnSpPr>
            <a:endCxn id="20" idx="0"/>
          </p:cNvCxnSpPr>
          <p:nvPr/>
        </p:nvCxnSpPr>
        <p:spPr>
          <a:xfrm flipH="1">
            <a:off x="6708494" y="1692272"/>
            <a:ext cx="317714" cy="63989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76414" y="923577"/>
            <a:ext cx="1996610" cy="1200329"/>
          </a:xfrm>
          <a:prstGeom prst="rect">
            <a:avLst/>
          </a:prstGeom>
          <a:noFill/>
        </p:spPr>
        <p:txBody>
          <a:bodyPr wrap="none" rtlCol="0">
            <a:spAutoFit/>
          </a:bodyPr>
          <a:lstStyle/>
          <a:p>
            <a:r>
              <a:rPr lang="en-US" altLang="ja-JP" dirty="0" smtClean="0"/>
              <a:t>λ</a:t>
            </a:r>
            <a:r>
              <a:rPr lang="en-US" altLang="ja-JP" baseline="-25000" dirty="0" smtClean="0"/>
              <a:t>11</a:t>
            </a:r>
            <a:r>
              <a:rPr lang="en-US" altLang="ja-JP" dirty="0" smtClean="0"/>
              <a:t>, λ</a:t>
            </a:r>
            <a:r>
              <a:rPr lang="en-US" altLang="ja-JP" baseline="-25000" dirty="0" smtClean="0"/>
              <a:t>12</a:t>
            </a:r>
            <a:r>
              <a:rPr lang="en-US" altLang="ja-JP" dirty="0" smtClean="0"/>
              <a:t>, λ</a:t>
            </a:r>
            <a:r>
              <a:rPr lang="en-US" altLang="ja-JP" baseline="-25000" dirty="0" smtClean="0"/>
              <a:t>13</a:t>
            </a:r>
            <a:r>
              <a:rPr lang="en-US" altLang="ja-JP" dirty="0" smtClean="0"/>
              <a:t>, …..</a:t>
            </a:r>
          </a:p>
          <a:p>
            <a:r>
              <a:rPr lang="en-US" dirty="0" smtClean="0"/>
              <a:t>……. , </a:t>
            </a:r>
            <a:r>
              <a:rPr lang="en-US" altLang="ja-JP" dirty="0" err="1" smtClean="0"/>
              <a:t>λ</a:t>
            </a:r>
            <a:r>
              <a:rPr lang="en-US" altLang="ja-JP" baseline="-25000" dirty="0" err="1" smtClean="0"/>
              <a:t>ij</a:t>
            </a:r>
            <a:r>
              <a:rPr lang="en-US" altLang="ja-JP" dirty="0" smtClean="0"/>
              <a:t>,…..</a:t>
            </a:r>
          </a:p>
          <a:p>
            <a:endParaRPr lang="en-US" dirty="0"/>
          </a:p>
          <a:p>
            <a:r>
              <a:rPr lang="en-US" dirty="0" smtClean="0"/>
              <a:t>…………………….., </a:t>
            </a:r>
            <a:r>
              <a:rPr lang="en-US" altLang="ja-JP" dirty="0" err="1" smtClean="0"/>
              <a:t>λ</a:t>
            </a:r>
            <a:r>
              <a:rPr lang="en-US" altLang="ja-JP" baseline="-25000" dirty="0" err="1" smtClean="0"/>
              <a:t>mn</a:t>
            </a:r>
            <a:endParaRPr lang="en-US" baseline="-25000" dirty="0"/>
          </a:p>
        </p:txBody>
      </p:sp>
      <p:sp>
        <p:nvSpPr>
          <p:cNvPr id="28" name="TextBox 27"/>
          <p:cNvSpPr txBox="1"/>
          <p:nvPr/>
        </p:nvSpPr>
        <p:spPr>
          <a:xfrm>
            <a:off x="256646" y="4674687"/>
            <a:ext cx="9438614" cy="2031325"/>
          </a:xfrm>
          <a:prstGeom prst="rect">
            <a:avLst/>
          </a:prstGeom>
          <a:noFill/>
        </p:spPr>
        <p:txBody>
          <a:bodyPr wrap="square" rtlCol="0">
            <a:spAutoFit/>
          </a:bodyPr>
          <a:lstStyle/>
          <a:p>
            <a:r>
              <a:rPr lang="ja-JP" altLang="en-US" dirty="0" smtClean="0"/>
              <a:t>各波長を</a:t>
            </a:r>
            <a:r>
              <a:rPr lang="en-US" altLang="ja-JP" dirty="0"/>
              <a:t>2</a:t>
            </a:r>
            <a:r>
              <a:rPr lang="ja-JP" altLang="en-US" dirty="0"/>
              <a:t>次元平面上</a:t>
            </a:r>
            <a:r>
              <a:rPr lang="ja-JP" altLang="en-US" dirty="0" smtClean="0"/>
              <a:t>にマッピング</a:t>
            </a:r>
            <a:endParaRPr lang="en-US" altLang="ja-JP" dirty="0" smtClean="0"/>
          </a:p>
          <a:p>
            <a:r>
              <a:rPr lang="en-US" altLang="ja-JP" dirty="0"/>
              <a:t>2</a:t>
            </a:r>
            <a:r>
              <a:rPr lang="ja-JP" altLang="en-US" dirty="0" smtClean="0"/>
              <a:t>次元グリッド状に並んだ各波長光を、磨りガラスで個々に発散</a:t>
            </a:r>
            <a:endParaRPr lang="en-US" altLang="ja-JP" dirty="0" smtClean="0"/>
          </a:p>
          <a:p>
            <a:r>
              <a:rPr lang="en-US" altLang="ja-JP" dirty="0" smtClean="0"/>
              <a:t>SLM</a:t>
            </a:r>
            <a:r>
              <a:rPr lang="ja-JP" altLang="en-US" dirty="0"/>
              <a:t>を</a:t>
            </a:r>
            <a:r>
              <a:rPr lang="ja-JP" altLang="en-US" dirty="0" smtClean="0"/>
              <a:t>用いて、キャリア</a:t>
            </a:r>
            <a:r>
              <a:rPr lang="ja-JP" altLang="en-US" dirty="0"/>
              <a:t>周波数を付与することで，回折による波長依存性のあるランダム強度</a:t>
            </a:r>
            <a:r>
              <a:rPr lang="ja-JP" altLang="en-US" dirty="0" smtClean="0"/>
              <a:t>分布</a:t>
            </a:r>
            <a:endParaRPr lang="en-US" altLang="ja-JP" dirty="0" smtClean="0"/>
          </a:p>
          <a:p>
            <a:r>
              <a:rPr lang="ja-JP" altLang="en-US" dirty="0" smtClean="0"/>
              <a:t>コムモード数に等しい分光画像情報が重畳した光を、デュアル光コムで分光</a:t>
            </a:r>
            <a:endParaRPr lang="en-US" altLang="ja-JP" dirty="0" smtClean="0"/>
          </a:p>
          <a:p>
            <a:r>
              <a:rPr lang="ja-JP" altLang="en-US" dirty="0" smtClean="0"/>
              <a:t>各コムモード成分毎に相関演算</a:t>
            </a:r>
            <a:endParaRPr lang="en-US" altLang="ja-JP" dirty="0" smtClean="0"/>
          </a:p>
          <a:p>
            <a:r>
              <a:rPr lang="ja-JP" altLang="en-US" dirty="0" smtClean="0">
                <a:solidFill>
                  <a:srgbClr val="FF0000"/>
                </a:solidFill>
              </a:rPr>
              <a:t>単色光を用いた繰り返し計測（従来法）の役割を、各コムモードで代用することにより（コムモード数分の</a:t>
            </a:r>
            <a:r>
              <a:rPr lang="ja-JP" altLang="en-US" dirty="0">
                <a:solidFill>
                  <a:srgbClr val="FF0000"/>
                </a:solidFill>
              </a:rPr>
              <a:t>繰り返し</a:t>
            </a:r>
            <a:r>
              <a:rPr lang="ja-JP" altLang="en-US" dirty="0" smtClean="0">
                <a:solidFill>
                  <a:srgbClr val="FF0000"/>
                </a:solidFill>
              </a:rPr>
              <a:t>計測に相当）、シングルショットのゴーストイメージングを実現</a:t>
            </a:r>
            <a:endParaRPr lang="en-US" altLang="ja-JP" dirty="0" smtClean="0">
              <a:solidFill>
                <a:srgbClr val="FF0000"/>
              </a:solidFill>
            </a:endParaRPr>
          </a:p>
        </p:txBody>
      </p:sp>
      <p:sp>
        <p:nvSpPr>
          <p:cNvPr id="3" name="正方形/長方形 2"/>
          <p:cNvSpPr/>
          <p:nvPr/>
        </p:nvSpPr>
        <p:spPr>
          <a:xfrm>
            <a:off x="3083945" y="1676115"/>
            <a:ext cx="139291" cy="1147793"/>
          </a:xfrm>
          <a:prstGeom prst="rect">
            <a:avLst/>
          </a:prstGeom>
          <a:blipFill rotWithShape="1">
            <a:blip r:embed="rId3"/>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790812" y="1029784"/>
            <a:ext cx="792404" cy="646331"/>
          </a:xfrm>
          <a:prstGeom prst="rect">
            <a:avLst/>
          </a:prstGeom>
        </p:spPr>
        <p:txBody>
          <a:bodyPr wrap="none">
            <a:spAutoFit/>
          </a:bodyPr>
          <a:lstStyle/>
          <a:p>
            <a:pPr algn="ctr"/>
            <a:r>
              <a:rPr lang="ja-JP" altLang="en-US" dirty="0" smtClean="0"/>
              <a:t>磨り</a:t>
            </a:r>
            <a:endParaRPr lang="en-US" altLang="ja-JP" dirty="0" smtClean="0"/>
          </a:p>
          <a:p>
            <a:pPr algn="ctr"/>
            <a:r>
              <a:rPr lang="ja-JP" altLang="en-US" dirty="0" smtClean="0"/>
              <a:t>ガラス</a:t>
            </a:r>
            <a:endParaRPr lang="ja-JP" altLang="en-US" dirty="0"/>
          </a:p>
        </p:txBody>
      </p:sp>
      <p:cxnSp>
        <p:nvCxnSpPr>
          <p:cNvPr id="45" name="直線コネクタ 41"/>
          <p:cNvCxnSpPr/>
          <p:nvPr/>
        </p:nvCxnSpPr>
        <p:spPr>
          <a:xfrm>
            <a:off x="3689169" y="1676115"/>
            <a:ext cx="0" cy="1210110"/>
          </a:xfrm>
          <a:prstGeom prst="line">
            <a:avLst/>
          </a:prstGeom>
          <a:ln w="28575" cmpd="sng">
            <a:solidFill>
              <a:srgbClr val="660066"/>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46" name="フリーフォーム 65"/>
          <p:cNvSpPr/>
          <p:nvPr/>
        </p:nvSpPr>
        <p:spPr>
          <a:xfrm>
            <a:off x="2630835" y="2805974"/>
            <a:ext cx="1058334" cy="1371214"/>
          </a:xfrm>
          <a:custGeom>
            <a:avLst/>
            <a:gdLst>
              <a:gd name="connsiteX0" fmla="*/ 0 w 1058334"/>
              <a:gd name="connsiteY0" fmla="*/ 1072444 h 1072444"/>
              <a:gd name="connsiteX1" fmla="*/ 324556 w 1058334"/>
              <a:gd name="connsiteY1" fmla="*/ 352777 h 1072444"/>
              <a:gd name="connsiteX2" fmla="*/ 578556 w 1058334"/>
              <a:gd name="connsiteY2" fmla="*/ 804333 h 1072444"/>
              <a:gd name="connsiteX3" fmla="*/ 1058334 w 1058334"/>
              <a:gd name="connsiteY3" fmla="*/ 0 h 1072444"/>
            </a:gdLst>
            <a:ahLst/>
            <a:cxnLst>
              <a:cxn ang="0">
                <a:pos x="connsiteX0" y="connsiteY0"/>
              </a:cxn>
              <a:cxn ang="0">
                <a:pos x="connsiteX1" y="connsiteY1"/>
              </a:cxn>
              <a:cxn ang="0">
                <a:pos x="connsiteX2" y="connsiteY2"/>
              </a:cxn>
              <a:cxn ang="0">
                <a:pos x="connsiteX3" y="connsiteY3"/>
              </a:cxn>
            </a:cxnLst>
            <a:rect l="l" t="t" r="r" b="b"/>
            <a:pathLst>
              <a:path w="1058334" h="1072444">
                <a:moveTo>
                  <a:pt x="0" y="1072444"/>
                </a:moveTo>
                <a:cubicBezTo>
                  <a:pt x="114065" y="734953"/>
                  <a:pt x="228130" y="397462"/>
                  <a:pt x="324556" y="352777"/>
                </a:cubicBezTo>
                <a:cubicBezTo>
                  <a:pt x="420982" y="308092"/>
                  <a:pt x="456260" y="863129"/>
                  <a:pt x="578556" y="804333"/>
                </a:cubicBezTo>
                <a:cubicBezTo>
                  <a:pt x="700852" y="745537"/>
                  <a:pt x="959556" y="119944"/>
                  <a:pt x="1058334" y="0"/>
                </a:cubicBezTo>
              </a:path>
            </a:pathLst>
          </a:cu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pic>
        <p:nvPicPr>
          <p:cNvPr id="47" name="図 59"/>
          <p:cNvPicPr>
            <a:picLocks noChangeAspect="1"/>
          </p:cNvPicPr>
          <p:nvPr/>
        </p:nvPicPr>
        <p:blipFill rotWithShape="1">
          <a:blip r:embed="rId4">
            <a:extLst>
              <a:ext uri="{28A0092B-C50C-407E-A947-70E740481C1C}">
                <a14:useLocalDpi xmlns:a14="http://schemas.microsoft.com/office/drawing/2010/main" val="0"/>
              </a:ext>
            </a:extLst>
          </a:blip>
          <a:srcRect l="45288" t="39793" r="27162" b="28707"/>
          <a:stretch/>
        </p:blipFill>
        <p:spPr>
          <a:xfrm>
            <a:off x="1837539" y="3537303"/>
            <a:ext cx="953273" cy="817436"/>
          </a:xfrm>
          <a:prstGeom prst="rect">
            <a:avLst/>
          </a:prstGeom>
        </p:spPr>
      </p:pic>
      <p:cxnSp>
        <p:nvCxnSpPr>
          <p:cNvPr id="49" name="カギ線コネクタ 70"/>
          <p:cNvCxnSpPr>
            <a:stCxn id="47" idx="3"/>
          </p:cNvCxnSpPr>
          <p:nvPr/>
        </p:nvCxnSpPr>
        <p:spPr>
          <a:xfrm flipV="1">
            <a:off x="2790812" y="2392750"/>
            <a:ext cx="3173291" cy="1553271"/>
          </a:xfrm>
          <a:prstGeom prst="bentConnector3">
            <a:avLst>
              <a:gd name="adj1" fmla="val 100350"/>
            </a:avLst>
          </a:prstGeom>
          <a:ln>
            <a:solidFill>
              <a:schemeClr val="tx1"/>
            </a:solidFill>
            <a:prstDash val="sysDot"/>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0" name="正方形/長方形 75"/>
          <p:cNvSpPr/>
          <p:nvPr/>
        </p:nvSpPr>
        <p:spPr>
          <a:xfrm>
            <a:off x="5317469" y="3680161"/>
            <a:ext cx="1107996" cy="369332"/>
          </a:xfrm>
          <a:prstGeom prst="rect">
            <a:avLst/>
          </a:prstGeom>
          <a:solidFill>
            <a:schemeClr val="bg1"/>
          </a:solidFill>
          <a:ln>
            <a:solidFill>
              <a:schemeClr val="tx1"/>
            </a:solidFill>
          </a:ln>
        </p:spPr>
        <p:txBody>
          <a:bodyPr wrap="none">
            <a:spAutoFit/>
          </a:bodyPr>
          <a:lstStyle/>
          <a:p>
            <a:r>
              <a:rPr lang="ja-JP" altLang="en-US" dirty="0" smtClean="0"/>
              <a:t>相関演算</a:t>
            </a:r>
            <a:endParaRPr lang="en-US" altLang="ja-JP" dirty="0" smtClean="0"/>
          </a:p>
        </p:txBody>
      </p:sp>
      <p:sp>
        <p:nvSpPr>
          <p:cNvPr id="57" name="正方形/長方形 42"/>
          <p:cNvSpPr/>
          <p:nvPr/>
        </p:nvSpPr>
        <p:spPr>
          <a:xfrm>
            <a:off x="3539257" y="1306783"/>
            <a:ext cx="585129" cy="369332"/>
          </a:xfrm>
          <a:prstGeom prst="rect">
            <a:avLst/>
          </a:prstGeom>
        </p:spPr>
        <p:txBody>
          <a:bodyPr wrap="none">
            <a:spAutoFit/>
          </a:bodyPr>
          <a:lstStyle/>
          <a:p>
            <a:pPr algn="ctr"/>
            <a:r>
              <a:rPr lang="en-US" altLang="ja-JP" dirty="0" smtClean="0"/>
              <a:t>SLM</a:t>
            </a:r>
            <a:endParaRPr lang="ja-JP" altLang="en-US" dirty="0"/>
          </a:p>
        </p:txBody>
      </p:sp>
      <p:sp>
        <p:nvSpPr>
          <p:cNvPr id="16" name="二等辺三角形 15"/>
          <p:cNvSpPr/>
          <p:nvPr/>
        </p:nvSpPr>
        <p:spPr>
          <a:xfrm rot="16200000">
            <a:off x="3057736" y="1858731"/>
            <a:ext cx="1171546" cy="840545"/>
          </a:xfrm>
          <a:prstGeom prst="triangle">
            <a:avLst>
              <a:gd name="adj" fmla="val 83030"/>
            </a:avLst>
          </a:prstGeom>
          <a:solidFill>
            <a:srgbClr val="0000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二等辺三角形 58"/>
          <p:cNvSpPr/>
          <p:nvPr/>
        </p:nvSpPr>
        <p:spPr>
          <a:xfrm rot="16200000">
            <a:off x="3057736" y="1863265"/>
            <a:ext cx="1171546" cy="840545"/>
          </a:xfrm>
          <a:prstGeom prst="triangle">
            <a:avLst>
              <a:gd name="adj" fmla="val 52257"/>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6200000">
            <a:off x="3038413" y="1859175"/>
            <a:ext cx="1171546" cy="840545"/>
          </a:xfrm>
          <a:prstGeom prst="triangle">
            <a:avLst>
              <a:gd name="adj" fmla="val 15889"/>
            </a:avLst>
          </a:prstGeom>
          <a:solidFill>
            <a:srgbClr val="FF66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8"/>
          <p:cNvSpPr/>
          <p:nvPr/>
        </p:nvSpPr>
        <p:spPr>
          <a:xfrm>
            <a:off x="-85171" y="3422069"/>
            <a:ext cx="1989647" cy="1077218"/>
          </a:xfrm>
          <a:prstGeom prst="rect">
            <a:avLst/>
          </a:prstGeom>
        </p:spPr>
        <p:txBody>
          <a:bodyPr wrap="none">
            <a:spAutoFit/>
          </a:bodyPr>
          <a:lstStyle/>
          <a:p>
            <a:pPr algn="ctr"/>
            <a:r>
              <a:rPr lang="ja-JP" altLang="en-US" sz="1600" dirty="0" smtClean="0"/>
              <a:t>キャリア周波数乗算</a:t>
            </a:r>
            <a:endParaRPr lang="en-US" altLang="ja-JP" sz="1600" dirty="0" smtClean="0"/>
          </a:p>
          <a:p>
            <a:pPr algn="ctr"/>
            <a:r>
              <a:rPr lang="ja-JP" altLang="en-US" sz="1600" dirty="0" smtClean="0"/>
              <a:t>（回折格子機能つき）</a:t>
            </a:r>
            <a:endParaRPr lang="en-US" altLang="ja-JP" sz="1600" dirty="0" smtClean="0"/>
          </a:p>
          <a:p>
            <a:pPr algn="ctr"/>
            <a:r>
              <a:rPr lang="ja-JP" altLang="en-US" sz="1600" dirty="0" smtClean="0"/>
              <a:t>ランダム</a:t>
            </a:r>
            <a:endParaRPr lang="en-US" altLang="ja-JP" sz="1600" dirty="0" smtClean="0"/>
          </a:p>
          <a:p>
            <a:pPr algn="ctr"/>
            <a:r>
              <a:rPr lang="ja-JP" altLang="en-US" sz="1600" dirty="0" smtClean="0"/>
              <a:t>強度分布</a:t>
            </a:r>
            <a:endParaRPr lang="ja-JP" altLang="en-US" sz="1600" dirty="0"/>
          </a:p>
        </p:txBody>
      </p:sp>
      <p:sp>
        <p:nvSpPr>
          <p:cNvPr id="51" name="正方形/長方形 50"/>
          <p:cNvSpPr/>
          <p:nvPr/>
        </p:nvSpPr>
        <p:spPr>
          <a:xfrm>
            <a:off x="4883584" y="4354739"/>
            <a:ext cx="3649820" cy="584776"/>
          </a:xfrm>
          <a:prstGeom prst="rect">
            <a:avLst/>
          </a:prstGeom>
          <a:solidFill>
            <a:srgbClr val="000090"/>
          </a:solidFill>
        </p:spPr>
        <p:txBody>
          <a:bodyPr wrap="none">
            <a:spAutoFit/>
          </a:bodyPr>
          <a:lstStyle/>
          <a:p>
            <a:pPr algn="ctr"/>
            <a:r>
              <a:rPr lang="ja-JP" altLang="en-US" sz="3200" dirty="0" smtClean="0">
                <a:solidFill>
                  <a:srgbClr val="FFFF00"/>
                </a:solidFill>
                <a:latin typeface="ヒラギノ丸ゴ ProN W4"/>
                <a:ea typeface="ヒラギノ丸ゴ ProN W4"/>
                <a:cs typeface="ヒラギノ丸ゴ ProN W4"/>
              </a:rPr>
              <a:t>信号積算</a:t>
            </a:r>
            <a:r>
              <a:rPr lang="en-US" altLang="ja-JP" sz="3200" dirty="0" smtClean="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7667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図形グループ 96"/>
          <p:cNvGrpSpPr/>
          <p:nvPr/>
        </p:nvGrpSpPr>
        <p:grpSpPr>
          <a:xfrm>
            <a:off x="6598551" y="2295835"/>
            <a:ext cx="2875710" cy="1983853"/>
            <a:chOff x="7065303" y="1678847"/>
            <a:chExt cx="1584809" cy="1093305"/>
          </a:xfrm>
        </p:grpSpPr>
        <p:sp>
          <p:nvSpPr>
            <p:cNvPr id="98" name="正方形/長方形 97"/>
            <p:cNvSpPr/>
            <p:nvPr/>
          </p:nvSpPr>
          <p:spPr>
            <a:xfrm>
              <a:off x="7065303" y="1678847"/>
              <a:ext cx="1584809" cy="109330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99" name="フリーフォーム 98"/>
            <p:cNvSpPr/>
            <p:nvPr/>
          </p:nvSpPr>
          <p:spPr>
            <a:xfrm>
              <a:off x="7241691" y="1834711"/>
              <a:ext cx="1217920" cy="761634"/>
            </a:xfrm>
            <a:custGeom>
              <a:avLst/>
              <a:gdLst>
                <a:gd name="connsiteX0" fmla="*/ 279531 w 1766202"/>
                <a:gd name="connsiteY0" fmla="*/ 1046315 h 1076539"/>
                <a:gd name="connsiteX1" fmla="*/ 1394309 w 1766202"/>
                <a:gd name="connsiteY1" fmla="*/ 1003982 h 1076539"/>
                <a:gd name="connsiteX2" fmla="*/ 1747087 w 1766202"/>
                <a:gd name="connsiteY2" fmla="*/ 594759 h 1076539"/>
                <a:gd name="connsiteX3" fmla="*/ 1648309 w 1766202"/>
                <a:gd name="connsiteY3" fmla="*/ 383093 h 1076539"/>
                <a:gd name="connsiteX4" fmla="*/ 1055642 w 1766202"/>
                <a:gd name="connsiteY4" fmla="*/ 2093 h 1076539"/>
                <a:gd name="connsiteX5" fmla="*/ 745198 w 1766202"/>
                <a:gd name="connsiteY5" fmla="*/ 566537 h 1076539"/>
                <a:gd name="connsiteX6" fmla="*/ 25531 w 1766202"/>
                <a:gd name="connsiteY6" fmla="*/ 679426 h 1076539"/>
                <a:gd name="connsiteX7" fmla="*/ 279531 w 1766202"/>
                <a:gd name="connsiteY7" fmla="*/ 1046315 h 107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202" h="1076539">
                  <a:moveTo>
                    <a:pt x="279531" y="1046315"/>
                  </a:moveTo>
                  <a:cubicBezTo>
                    <a:pt x="507661" y="1100408"/>
                    <a:pt x="1149716" y="1079241"/>
                    <a:pt x="1394309" y="1003982"/>
                  </a:cubicBezTo>
                  <a:cubicBezTo>
                    <a:pt x="1638902" y="928723"/>
                    <a:pt x="1704754" y="698241"/>
                    <a:pt x="1747087" y="594759"/>
                  </a:cubicBezTo>
                  <a:cubicBezTo>
                    <a:pt x="1789420" y="491277"/>
                    <a:pt x="1763550" y="481871"/>
                    <a:pt x="1648309" y="383093"/>
                  </a:cubicBezTo>
                  <a:cubicBezTo>
                    <a:pt x="1533068" y="284315"/>
                    <a:pt x="1206160" y="-28481"/>
                    <a:pt x="1055642" y="2093"/>
                  </a:cubicBezTo>
                  <a:cubicBezTo>
                    <a:pt x="905124" y="32667"/>
                    <a:pt x="916883" y="453648"/>
                    <a:pt x="745198" y="566537"/>
                  </a:cubicBezTo>
                  <a:cubicBezTo>
                    <a:pt x="573513" y="679426"/>
                    <a:pt x="103142" y="597111"/>
                    <a:pt x="25531" y="679426"/>
                  </a:cubicBezTo>
                  <a:cubicBezTo>
                    <a:pt x="-52080" y="761741"/>
                    <a:pt x="51401" y="992222"/>
                    <a:pt x="279531" y="1046315"/>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0" name="円/楕円 99"/>
            <p:cNvSpPr/>
            <p:nvPr/>
          </p:nvSpPr>
          <p:spPr>
            <a:xfrm>
              <a:off x="7845778" y="2199768"/>
              <a:ext cx="352778" cy="241984"/>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grpSp>
        <p:nvGrpSpPr>
          <p:cNvPr id="61" name="Group 60"/>
          <p:cNvGrpSpPr/>
          <p:nvPr/>
        </p:nvGrpSpPr>
        <p:grpSpPr>
          <a:xfrm flipV="1">
            <a:off x="1607734" y="2283538"/>
            <a:ext cx="4279440" cy="388644"/>
            <a:chOff x="1619953" y="2554040"/>
            <a:chExt cx="4279440" cy="388644"/>
          </a:xfrm>
        </p:grpSpPr>
        <p:cxnSp>
          <p:nvCxnSpPr>
            <p:cNvPr id="62" name="Straight Arrow Connector 61"/>
            <p:cNvCxnSpPr/>
            <p:nvPr/>
          </p:nvCxnSpPr>
          <p:spPr>
            <a:xfrm flipV="1">
              <a:off x="1619953" y="2561946"/>
              <a:ext cx="1104296" cy="380738"/>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132202" y="2554040"/>
              <a:ext cx="767191" cy="37634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2864768" y="2554040"/>
              <a:ext cx="2267434" cy="7906"/>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573963" y="1830270"/>
            <a:ext cx="4233450" cy="451448"/>
            <a:chOff x="1619953" y="2491236"/>
            <a:chExt cx="4233450" cy="451448"/>
          </a:xfrm>
        </p:grpSpPr>
        <p:cxnSp>
          <p:nvCxnSpPr>
            <p:cNvPr id="10" name="Straight Arrow Connector 9"/>
            <p:cNvCxnSpPr/>
            <p:nvPr/>
          </p:nvCxnSpPr>
          <p:spPr>
            <a:xfrm flipV="1">
              <a:off x="1619953" y="2561946"/>
              <a:ext cx="1104296" cy="38073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086212" y="2491236"/>
              <a:ext cx="767191" cy="37634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64768" y="2554040"/>
              <a:ext cx="2267434" cy="790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0" y="280751"/>
            <a:ext cx="9906000" cy="538603"/>
          </a:xfrm>
        </p:spPr>
        <p:txBody>
          <a:bodyPr>
            <a:noAutofit/>
          </a:bodyPr>
          <a:lstStyle/>
          <a:p>
            <a:pPr algn="ctr"/>
            <a:r>
              <a:rPr lang="ja-JP" altLang="en-US" sz="4000" u="none" dirty="0" smtClean="0">
                <a:latin typeface="ヒラギノ丸ゴ ProN W4"/>
                <a:ea typeface="ヒラギノ丸ゴ ProN W4"/>
                <a:cs typeface="ヒラギノ丸ゴ ProN W4"/>
              </a:rPr>
              <a:t>超解像ゴーストイメージング</a:t>
            </a:r>
            <a:endParaRPr lang="en-US" sz="4000" u="none" dirty="0">
              <a:latin typeface="ヒラギノ丸ゴ ProN W4"/>
              <a:ea typeface="ヒラギノ丸ゴ ProN W4"/>
              <a:cs typeface="ヒラギノ丸ゴ ProN W4"/>
            </a:endParaRPr>
          </a:p>
        </p:txBody>
      </p:sp>
      <p:cxnSp>
        <p:nvCxnSpPr>
          <p:cNvPr id="9" name="直線矢印コネクタ 8"/>
          <p:cNvCxnSpPr/>
          <p:nvPr/>
        </p:nvCxnSpPr>
        <p:spPr>
          <a:xfrm flipH="1">
            <a:off x="1576786" y="1316233"/>
            <a:ext cx="294914" cy="946135"/>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endCxn id="31" idx="2"/>
          </p:cNvCxnSpPr>
          <p:nvPr/>
        </p:nvCxnSpPr>
        <p:spPr>
          <a:xfrm>
            <a:off x="1573963" y="2262368"/>
            <a:ext cx="4279440" cy="7052"/>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4138015" y="183197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正方形/長方形 24"/>
          <p:cNvSpPr/>
          <p:nvPr/>
        </p:nvSpPr>
        <p:spPr>
          <a:xfrm>
            <a:off x="3794989" y="2799639"/>
            <a:ext cx="1049386" cy="369332"/>
          </a:xfrm>
          <a:prstGeom prst="rect">
            <a:avLst/>
          </a:prstGeom>
        </p:spPr>
        <p:txBody>
          <a:bodyPr wrap="none">
            <a:spAutoFit/>
          </a:bodyPr>
          <a:lstStyle/>
          <a:p>
            <a:pPr algn="ctr"/>
            <a:r>
              <a:rPr lang="ja-JP" altLang="en-US" dirty="0" smtClean="0"/>
              <a:t>サンプル</a:t>
            </a:r>
            <a:endParaRPr lang="en-US" altLang="ja-JP" dirty="0" smtClean="0"/>
          </a:p>
        </p:txBody>
      </p:sp>
      <p:sp>
        <p:nvSpPr>
          <p:cNvPr id="26" name="円/楕円 25"/>
          <p:cNvSpPr/>
          <p:nvPr/>
        </p:nvSpPr>
        <p:spPr>
          <a:xfrm rot="16200000">
            <a:off x="4508175" y="2152394"/>
            <a:ext cx="1172505" cy="219948"/>
          </a:xfrm>
          <a:custGeom>
            <a:avLst/>
            <a:gdLst/>
            <a:ahLst/>
            <a:cxnLst/>
            <a:rect l="l" t="t" r="r" b="b"/>
            <a:pathLst>
              <a:path w="1172505" h="397561">
                <a:moveTo>
                  <a:pt x="586252" y="0"/>
                </a:moveTo>
                <a:cubicBezTo>
                  <a:pt x="789366" y="0"/>
                  <a:pt x="978058" y="61746"/>
                  <a:pt x="1134582" y="167492"/>
                </a:cubicBezTo>
                <a:lnTo>
                  <a:pt x="1172505" y="198781"/>
                </a:lnTo>
                <a:lnTo>
                  <a:pt x="1134582" y="230070"/>
                </a:lnTo>
                <a:cubicBezTo>
                  <a:pt x="978058" y="335815"/>
                  <a:pt x="789366" y="397561"/>
                  <a:pt x="586252" y="397561"/>
                </a:cubicBezTo>
                <a:cubicBezTo>
                  <a:pt x="383138" y="397561"/>
                  <a:pt x="194446" y="335815"/>
                  <a:pt x="37922" y="230070"/>
                </a:cubicBezTo>
                <a:lnTo>
                  <a:pt x="0" y="198781"/>
                </a:lnTo>
                <a:lnTo>
                  <a:pt x="37922" y="167492"/>
                </a:lnTo>
                <a:cubicBezTo>
                  <a:pt x="194446" y="61746"/>
                  <a:pt x="383138" y="0"/>
                  <a:pt x="586252" y="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1" name="円/楕円 30"/>
          <p:cNvSpPr/>
          <p:nvPr/>
        </p:nvSpPr>
        <p:spPr>
          <a:xfrm>
            <a:off x="5853403" y="2149475"/>
            <a:ext cx="197556" cy="239889"/>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3" name="正方形/長方形 32"/>
          <p:cNvSpPr/>
          <p:nvPr/>
        </p:nvSpPr>
        <p:spPr>
          <a:xfrm>
            <a:off x="4679709" y="2838476"/>
            <a:ext cx="877163" cy="646331"/>
          </a:xfrm>
          <a:prstGeom prst="rect">
            <a:avLst/>
          </a:prstGeom>
        </p:spPr>
        <p:txBody>
          <a:bodyPr wrap="none">
            <a:spAutoFit/>
          </a:bodyPr>
          <a:lstStyle/>
          <a:p>
            <a:pPr algn="ctr"/>
            <a:r>
              <a:rPr lang="ja-JP" altLang="en-US" dirty="0" smtClean="0"/>
              <a:t>集光用</a:t>
            </a:r>
            <a:endParaRPr lang="en-US" altLang="ja-JP" dirty="0" smtClean="0"/>
          </a:p>
          <a:p>
            <a:pPr algn="ctr"/>
            <a:r>
              <a:rPr lang="ja-JP" altLang="en-US" dirty="0" smtClean="0"/>
              <a:t>レンズ</a:t>
            </a:r>
            <a:endParaRPr lang="ja-JP" altLang="en-US" dirty="0"/>
          </a:p>
        </p:txBody>
      </p:sp>
      <p:sp>
        <p:nvSpPr>
          <p:cNvPr id="34" name="正方形/長方形 33"/>
          <p:cNvSpPr/>
          <p:nvPr/>
        </p:nvSpPr>
        <p:spPr>
          <a:xfrm>
            <a:off x="5325754" y="1377300"/>
            <a:ext cx="1286530" cy="646331"/>
          </a:xfrm>
          <a:prstGeom prst="rect">
            <a:avLst/>
          </a:prstGeom>
        </p:spPr>
        <p:txBody>
          <a:bodyPr wrap="none">
            <a:spAutoFit/>
          </a:bodyPr>
          <a:lstStyle/>
          <a:p>
            <a:pPr algn="ctr"/>
            <a:r>
              <a:rPr lang="ja-JP" altLang="en-US" dirty="0" smtClean="0"/>
              <a:t>デュアル</a:t>
            </a:r>
            <a:endParaRPr lang="en-US" altLang="ja-JP" dirty="0" smtClean="0"/>
          </a:p>
          <a:p>
            <a:pPr algn="ctr"/>
            <a:r>
              <a:rPr lang="ja-JP" altLang="en-US" dirty="0" smtClean="0"/>
              <a:t>光コム分光</a:t>
            </a:r>
            <a:endParaRPr lang="en-US" altLang="ja-JP" dirty="0" smtClean="0"/>
          </a:p>
        </p:txBody>
      </p:sp>
      <p:cxnSp>
        <p:nvCxnSpPr>
          <p:cNvPr id="42" name="直線コネクタ 41"/>
          <p:cNvCxnSpPr/>
          <p:nvPr/>
        </p:nvCxnSpPr>
        <p:spPr>
          <a:xfrm>
            <a:off x="1331989" y="1953081"/>
            <a:ext cx="423318" cy="647637"/>
          </a:xfrm>
          <a:prstGeom prst="line">
            <a:avLst/>
          </a:prstGeom>
          <a:ln w="57150" cmpd="sng">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3" name="正方形/長方形 42"/>
          <p:cNvSpPr/>
          <p:nvPr/>
        </p:nvSpPr>
        <p:spPr>
          <a:xfrm>
            <a:off x="427140" y="1846090"/>
            <a:ext cx="1107996" cy="646331"/>
          </a:xfrm>
          <a:prstGeom prst="rect">
            <a:avLst/>
          </a:prstGeom>
        </p:spPr>
        <p:txBody>
          <a:bodyPr wrap="none">
            <a:spAutoFit/>
          </a:bodyPr>
          <a:lstStyle/>
          <a:p>
            <a:pPr algn="ctr"/>
            <a:r>
              <a:rPr lang="ja-JP" altLang="en-US" dirty="0" smtClean="0"/>
              <a:t>２</a:t>
            </a:r>
            <a:r>
              <a:rPr lang="en-US" altLang="ja-JP" dirty="0" smtClean="0"/>
              <a:t>D</a:t>
            </a:r>
          </a:p>
          <a:p>
            <a:pPr algn="ctr"/>
            <a:r>
              <a:rPr lang="ja-JP" altLang="en-US" dirty="0" smtClean="0"/>
              <a:t>回折格子</a:t>
            </a:r>
            <a:endParaRPr lang="ja-JP" altLang="en-US" dirty="0"/>
          </a:p>
        </p:txBody>
      </p:sp>
      <p:sp>
        <p:nvSpPr>
          <p:cNvPr id="113" name="円/楕円 25"/>
          <p:cNvSpPr/>
          <p:nvPr/>
        </p:nvSpPr>
        <p:spPr>
          <a:xfrm rot="16200000">
            <a:off x="2156248" y="2168551"/>
            <a:ext cx="1172505" cy="219948"/>
          </a:xfrm>
          <a:custGeom>
            <a:avLst/>
            <a:gdLst/>
            <a:ahLst/>
            <a:cxnLst/>
            <a:rect l="l" t="t" r="r" b="b"/>
            <a:pathLst>
              <a:path w="1172505" h="397561">
                <a:moveTo>
                  <a:pt x="586252" y="0"/>
                </a:moveTo>
                <a:cubicBezTo>
                  <a:pt x="789366" y="0"/>
                  <a:pt x="978058" y="61746"/>
                  <a:pt x="1134582" y="167492"/>
                </a:cubicBezTo>
                <a:lnTo>
                  <a:pt x="1172505" y="198781"/>
                </a:lnTo>
                <a:lnTo>
                  <a:pt x="1134582" y="230070"/>
                </a:lnTo>
                <a:cubicBezTo>
                  <a:pt x="978058" y="335815"/>
                  <a:pt x="789366" y="397561"/>
                  <a:pt x="586252" y="397561"/>
                </a:cubicBezTo>
                <a:cubicBezTo>
                  <a:pt x="383138" y="397561"/>
                  <a:pt x="194446" y="335815"/>
                  <a:pt x="37922" y="230070"/>
                </a:cubicBezTo>
                <a:lnTo>
                  <a:pt x="0" y="198781"/>
                </a:lnTo>
                <a:lnTo>
                  <a:pt x="37922" y="167492"/>
                </a:lnTo>
                <a:cubicBezTo>
                  <a:pt x="194446" y="61746"/>
                  <a:pt x="383138" y="0"/>
                  <a:pt x="586252" y="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14" name="正方形/長方形 113"/>
          <p:cNvSpPr/>
          <p:nvPr/>
        </p:nvSpPr>
        <p:spPr>
          <a:xfrm>
            <a:off x="1642729" y="2735507"/>
            <a:ext cx="1078240" cy="646331"/>
          </a:xfrm>
          <a:prstGeom prst="rect">
            <a:avLst/>
          </a:prstGeom>
        </p:spPr>
        <p:txBody>
          <a:bodyPr wrap="none">
            <a:spAutoFit/>
          </a:bodyPr>
          <a:lstStyle/>
          <a:p>
            <a:pPr algn="ctr"/>
            <a:r>
              <a:rPr lang="ja-JP" altLang="en-US" dirty="0" smtClean="0"/>
              <a:t>コリメート</a:t>
            </a:r>
            <a:endParaRPr lang="en-US" altLang="ja-JP" dirty="0" smtClean="0"/>
          </a:p>
          <a:p>
            <a:pPr algn="ctr"/>
            <a:r>
              <a:rPr lang="ja-JP" altLang="en-US" dirty="0" smtClean="0"/>
              <a:t>レンズ</a:t>
            </a:r>
            <a:endParaRPr lang="ja-JP" altLang="en-US" dirty="0"/>
          </a:p>
        </p:txBody>
      </p:sp>
      <p:sp>
        <p:nvSpPr>
          <p:cNvPr id="20" name="Oval 19"/>
          <p:cNvSpPr/>
          <p:nvPr/>
        </p:nvSpPr>
        <p:spPr>
          <a:xfrm>
            <a:off x="6621003" y="233216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75" name="Oval 74"/>
          <p:cNvSpPr/>
          <p:nvPr/>
        </p:nvSpPr>
        <p:spPr>
          <a:xfrm>
            <a:off x="6851226" y="233598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05" name="Oval 104"/>
          <p:cNvSpPr/>
          <p:nvPr/>
        </p:nvSpPr>
        <p:spPr>
          <a:xfrm>
            <a:off x="7089702" y="2333035"/>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06" name="Oval 105"/>
          <p:cNvSpPr/>
          <p:nvPr/>
        </p:nvSpPr>
        <p:spPr>
          <a:xfrm>
            <a:off x="7372302" y="2823908"/>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21" name="TextBox 20"/>
          <p:cNvSpPr txBox="1"/>
          <p:nvPr/>
        </p:nvSpPr>
        <p:spPr>
          <a:xfrm>
            <a:off x="7264684" y="2178681"/>
            <a:ext cx="503413" cy="369332"/>
          </a:xfrm>
          <a:prstGeom prst="rect">
            <a:avLst/>
          </a:prstGeom>
          <a:noFill/>
        </p:spPr>
        <p:txBody>
          <a:bodyPr wrap="none" rtlCol="0">
            <a:spAutoFit/>
          </a:bodyPr>
          <a:lstStyle/>
          <a:p>
            <a:r>
              <a:rPr lang="en-US" dirty="0" smtClean="0"/>
              <a:t>……</a:t>
            </a:r>
          </a:p>
        </p:txBody>
      </p:sp>
      <p:sp>
        <p:nvSpPr>
          <p:cNvPr id="107" name="TextBox 106"/>
          <p:cNvSpPr txBox="1"/>
          <p:nvPr/>
        </p:nvSpPr>
        <p:spPr>
          <a:xfrm>
            <a:off x="6923242" y="2669856"/>
            <a:ext cx="503413" cy="369332"/>
          </a:xfrm>
          <a:prstGeom prst="rect">
            <a:avLst/>
          </a:prstGeom>
          <a:noFill/>
        </p:spPr>
        <p:txBody>
          <a:bodyPr wrap="none" rtlCol="0">
            <a:spAutoFit/>
          </a:bodyPr>
          <a:lstStyle/>
          <a:p>
            <a:r>
              <a:rPr lang="en-US" dirty="0" smtClean="0"/>
              <a:t>……</a:t>
            </a:r>
          </a:p>
        </p:txBody>
      </p:sp>
      <p:sp>
        <p:nvSpPr>
          <p:cNvPr id="108" name="TextBox 107"/>
          <p:cNvSpPr txBox="1"/>
          <p:nvPr/>
        </p:nvSpPr>
        <p:spPr>
          <a:xfrm>
            <a:off x="7571306" y="2669838"/>
            <a:ext cx="503413" cy="369332"/>
          </a:xfrm>
          <a:prstGeom prst="rect">
            <a:avLst/>
          </a:prstGeom>
          <a:noFill/>
        </p:spPr>
        <p:txBody>
          <a:bodyPr wrap="none" rtlCol="0">
            <a:spAutoFit/>
          </a:bodyPr>
          <a:lstStyle/>
          <a:p>
            <a:r>
              <a:rPr lang="en-US" dirty="0" smtClean="0"/>
              <a:t>……</a:t>
            </a:r>
          </a:p>
        </p:txBody>
      </p:sp>
      <p:sp>
        <p:nvSpPr>
          <p:cNvPr id="109" name="Oval 108"/>
          <p:cNvSpPr/>
          <p:nvPr/>
        </p:nvSpPr>
        <p:spPr>
          <a:xfrm>
            <a:off x="9244502" y="4002206"/>
            <a:ext cx="174982" cy="17498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p>
        </p:txBody>
      </p:sp>
      <p:sp>
        <p:nvSpPr>
          <p:cNvPr id="110" name="TextBox 109"/>
          <p:cNvSpPr txBox="1"/>
          <p:nvPr/>
        </p:nvSpPr>
        <p:spPr>
          <a:xfrm>
            <a:off x="8795442" y="3848154"/>
            <a:ext cx="503413" cy="369332"/>
          </a:xfrm>
          <a:prstGeom prst="rect">
            <a:avLst/>
          </a:prstGeom>
          <a:noFill/>
        </p:spPr>
        <p:txBody>
          <a:bodyPr wrap="none" rtlCol="0">
            <a:spAutoFit/>
          </a:bodyPr>
          <a:lstStyle/>
          <a:p>
            <a:r>
              <a:rPr lang="en-US" dirty="0" smtClean="0"/>
              <a:t>……</a:t>
            </a:r>
          </a:p>
        </p:txBody>
      </p:sp>
      <p:cxnSp>
        <p:nvCxnSpPr>
          <p:cNvPr id="24" name="Straight Arrow Connector 23"/>
          <p:cNvCxnSpPr>
            <a:endCxn id="20" idx="0"/>
          </p:cNvCxnSpPr>
          <p:nvPr/>
        </p:nvCxnSpPr>
        <p:spPr>
          <a:xfrm flipH="1">
            <a:off x="6708494" y="1692272"/>
            <a:ext cx="317714" cy="63989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76414" y="923577"/>
            <a:ext cx="1996610" cy="1200329"/>
          </a:xfrm>
          <a:prstGeom prst="rect">
            <a:avLst/>
          </a:prstGeom>
          <a:noFill/>
        </p:spPr>
        <p:txBody>
          <a:bodyPr wrap="none" rtlCol="0">
            <a:spAutoFit/>
          </a:bodyPr>
          <a:lstStyle/>
          <a:p>
            <a:r>
              <a:rPr lang="en-US" altLang="ja-JP" dirty="0" smtClean="0"/>
              <a:t>λ</a:t>
            </a:r>
            <a:r>
              <a:rPr lang="en-US" altLang="ja-JP" baseline="-25000" dirty="0" smtClean="0"/>
              <a:t>11</a:t>
            </a:r>
            <a:r>
              <a:rPr lang="en-US" altLang="ja-JP" dirty="0" smtClean="0"/>
              <a:t>, λ</a:t>
            </a:r>
            <a:r>
              <a:rPr lang="en-US" altLang="ja-JP" baseline="-25000" dirty="0" smtClean="0"/>
              <a:t>12</a:t>
            </a:r>
            <a:r>
              <a:rPr lang="en-US" altLang="ja-JP" dirty="0" smtClean="0"/>
              <a:t>, λ</a:t>
            </a:r>
            <a:r>
              <a:rPr lang="en-US" altLang="ja-JP" baseline="-25000" dirty="0" smtClean="0"/>
              <a:t>13</a:t>
            </a:r>
            <a:r>
              <a:rPr lang="en-US" altLang="ja-JP" dirty="0" smtClean="0"/>
              <a:t>, …..</a:t>
            </a:r>
          </a:p>
          <a:p>
            <a:r>
              <a:rPr lang="en-US" dirty="0" smtClean="0"/>
              <a:t>……. , </a:t>
            </a:r>
            <a:r>
              <a:rPr lang="en-US" altLang="ja-JP" dirty="0" err="1" smtClean="0"/>
              <a:t>λ</a:t>
            </a:r>
            <a:r>
              <a:rPr lang="en-US" altLang="ja-JP" baseline="-25000" dirty="0" err="1" smtClean="0"/>
              <a:t>ij</a:t>
            </a:r>
            <a:r>
              <a:rPr lang="en-US" altLang="ja-JP" dirty="0" smtClean="0"/>
              <a:t>,…..</a:t>
            </a:r>
          </a:p>
          <a:p>
            <a:endParaRPr lang="en-US" dirty="0"/>
          </a:p>
          <a:p>
            <a:r>
              <a:rPr lang="en-US" dirty="0" smtClean="0"/>
              <a:t>…………………….., </a:t>
            </a:r>
            <a:r>
              <a:rPr lang="en-US" altLang="ja-JP" dirty="0" err="1" smtClean="0"/>
              <a:t>λ</a:t>
            </a:r>
            <a:r>
              <a:rPr lang="en-US" altLang="ja-JP" baseline="-25000" dirty="0" err="1" smtClean="0"/>
              <a:t>mn</a:t>
            </a:r>
            <a:endParaRPr lang="en-US" baseline="-25000" dirty="0"/>
          </a:p>
        </p:txBody>
      </p:sp>
      <p:sp>
        <p:nvSpPr>
          <p:cNvPr id="28" name="TextBox 27"/>
          <p:cNvSpPr txBox="1"/>
          <p:nvPr/>
        </p:nvSpPr>
        <p:spPr>
          <a:xfrm>
            <a:off x="256646" y="4674687"/>
            <a:ext cx="9438614" cy="2031325"/>
          </a:xfrm>
          <a:prstGeom prst="rect">
            <a:avLst/>
          </a:prstGeom>
          <a:noFill/>
        </p:spPr>
        <p:txBody>
          <a:bodyPr wrap="square" rtlCol="0">
            <a:spAutoFit/>
          </a:bodyPr>
          <a:lstStyle/>
          <a:p>
            <a:r>
              <a:rPr lang="ja-JP" altLang="en-US" dirty="0" smtClean="0"/>
              <a:t>各波長を</a:t>
            </a:r>
            <a:r>
              <a:rPr lang="en-US" altLang="ja-JP" dirty="0"/>
              <a:t>2</a:t>
            </a:r>
            <a:r>
              <a:rPr lang="ja-JP" altLang="en-US" dirty="0"/>
              <a:t>次元平面上</a:t>
            </a:r>
            <a:r>
              <a:rPr lang="ja-JP" altLang="en-US" dirty="0" smtClean="0"/>
              <a:t>にマッピング</a:t>
            </a:r>
            <a:endParaRPr lang="en-US" altLang="ja-JP" dirty="0" smtClean="0"/>
          </a:p>
          <a:p>
            <a:r>
              <a:rPr lang="en-US" altLang="ja-JP" dirty="0"/>
              <a:t>2</a:t>
            </a:r>
            <a:r>
              <a:rPr lang="ja-JP" altLang="en-US" dirty="0" smtClean="0"/>
              <a:t>次元グリッド状に並んだ各波長光を、磨りガラスで個々に発散</a:t>
            </a:r>
            <a:endParaRPr lang="en-US" altLang="ja-JP" dirty="0" smtClean="0"/>
          </a:p>
          <a:p>
            <a:r>
              <a:rPr lang="en-US" altLang="ja-JP" dirty="0" smtClean="0"/>
              <a:t>SLM</a:t>
            </a:r>
            <a:r>
              <a:rPr lang="ja-JP" altLang="en-US" dirty="0"/>
              <a:t>を</a:t>
            </a:r>
            <a:r>
              <a:rPr lang="ja-JP" altLang="en-US" dirty="0" smtClean="0"/>
              <a:t>用いて、キャリア</a:t>
            </a:r>
            <a:r>
              <a:rPr lang="ja-JP" altLang="en-US" dirty="0"/>
              <a:t>周波数を付与することで，回折による波長依存性のあるランダム強度</a:t>
            </a:r>
            <a:r>
              <a:rPr lang="ja-JP" altLang="en-US" dirty="0" smtClean="0"/>
              <a:t>分布</a:t>
            </a:r>
            <a:endParaRPr lang="en-US" altLang="ja-JP" dirty="0" smtClean="0"/>
          </a:p>
          <a:p>
            <a:r>
              <a:rPr lang="ja-JP" altLang="en-US" dirty="0" smtClean="0"/>
              <a:t>コムモード数に等しい分光画像情報が重畳した光を、デュアル光コムで分光</a:t>
            </a:r>
            <a:endParaRPr lang="en-US" altLang="ja-JP" dirty="0" smtClean="0"/>
          </a:p>
          <a:p>
            <a:r>
              <a:rPr lang="ja-JP" altLang="en-US" dirty="0" smtClean="0"/>
              <a:t>各コムモード成分毎に相関演算</a:t>
            </a:r>
            <a:endParaRPr lang="en-US" altLang="ja-JP" dirty="0" smtClean="0"/>
          </a:p>
          <a:p>
            <a:r>
              <a:rPr lang="ja-JP" altLang="en-US" dirty="0" smtClean="0"/>
              <a:t>繰り返し計測</a:t>
            </a:r>
            <a:endParaRPr lang="en-US" altLang="ja-JP" dirty="0" smtClean="0"/>
          </a:p>
          <a:p>
            <a:r>
              <a:rPr lang="ja-JP" altLang="en-US" dirty="0" smtClean="0">
                <a:solidFill>
                  <a:srgbClr val="FF0000"/>
                </a:solidFill>
              </a:rPr>
              <a:t>波長</a:t>
            </a:r>
            <a:r>
              <a:rPr lang="ja-JP" altLang="en-US" dirty="0">
                <a:solidFill>
                  <a:srgbClr val="FF0000"/>
                </a:solidFill>
              </a:rPr>
              <a:t>別ゴーストイメージングを再構</a:t>
            </a:r>
            <a:r>
              <a:rPr lang="ja-JP" altLang="en-US" dirty="0" smtClean="0">
                <a:solidFill>
                  <a:srgbClr val="FF0000"/>
                </a:solidFill>
              </a:rPr>
              <a:t>成（デコンボリューション）する</a:t>
            </a:r>
            <a:r>
              <a:rPr lang="ja-JP" altLang="en-US" dirty="0">
                <a:solidFill>
                  <a:srgbClr val="FF0000"/>
                </a:solidFill>
              </a:rPr>
              <a:t>ことで解像力を</a:t>
            </a:r>
            <a:r>
              <a:rPr lang="ja-JP" altLang="en-US" dirty="0" smtClean="0">
                <a:solidFill>
                  <a:srgbClr val="FF0000"/>
                </a:solidFill>
              </a:rPr>
              <a:t>向上</a:t>
            </a:r>
            <a:endParaRPr lang="ja-JP" altLang="en-US" dirty="0">
              <a:solidFill>
                <a:srgbClr val="FF0000"/>
              </a:solidFill>
            </a:endParaRPr>
          </a:p>
        </p:txBody>
      </p:sp>
      <p:sp>
        <p:nvSpPr>
          <p:cNvPr id="3" name="正方形/長方形 2"/>
          <p:cNvSpPr/>
          <p:nvPr/>
        </p:nvSpPr>
        <p:spPr>
          <a:xfrm>
            <a:off x="3083945" y="1676115"/>
            <a:ext cx="139291" cy="1147793"/>
          </a:xfrm>
          <a:prstGeom prst="rect">
            <a:avLst/>
          </a:prstGeom>
          <a:blipFill rotWithShape="1">
            <a:blip r:embed="rId3"/>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790812" y="1029784"/>
            <a:ext cx="792404" cy="646331"/>
          </a:xfrm>
          <a:prstGeom prst="rect">
            <a:avLst/>
          </a:prstGeom>
        </p:spPr>
        <p:txBody>
          <a:bodyPr wrap="none">
            <a:spAutoFit/>
          </a:bodyPr>
          <a:lstStyle/>
          <a:p>
            <a:pPr algn="ctr"/>
            <a:r>
              <a:rPr lang="ja-JP" altLang="en-US" dirty="0" smtClean="0"/>
              <a:t>磨り</a:t>
            </a:r>
            <a:endParaRPr lang="en-US" altLang="ja-JP" dirty="0" smtClean="0"/>
          </a:p>
          <a:p>
            <a:pPr algn="ctr"/>
            <a:r>
              <a:rPr lang="ja-JP" altLang="en-US" dirty="0" smtClean="0"/>
              <a:t>ガラス</a:t>
            </a:r>
            <a:endParaRPr lang="ja-JP" altLang="en-US" dirty="0"/>
          </a:p>
        </p:txBody>
      </p:sp>
      <p:cxnSp>
        <p:nvCxnSpPr>
          <p:cNvPr id="45" name="直線コネクタ 41"/>
          <p:cNvCxnSpPr/>
          <p:nvPr/>
        </p:nvCxnSpPr>
        <p:spPr>
          <a:xfrm>
            <a:off x="3689169" y="1676115"/>
            <a:ext cx="0" cy="1210110"/>
          </a:xfrm>
          <a:prstGeom prst="line">
            <a:avLst/>
          </a:prstGeom>
          <a:ln w="28575" cmpd="sng">
            <a:solidFill>
              <a:srgbClr val="660066"/>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46" name="フリーフォーム 65"/>
          <p:cNvSpPr/>
          <p:nvPr/>
        </p:nvSpPr>
        <p:spPr>
          <a:xfrm>
            <a:off x="2630835" y="2805974"/>
            <a:ext cx="1058334" cy="1371214"/>
          </a:xfrm>
          <a:custGeom>
            <a:avLst/>
            <a:gdLst>
              <a:gd name="connsiteX0" fmla="*/ 0 w 1058334"/>
              <a:gd name="connsiteY0" fmla="*/ 1072444 h 1072444"/>
              <a:gd name="connsiteX1" fmla="*/ 324556 w 1058334"/>
              <a:gd name="connsiteY1" fmla="*/ 352777 h 1072444"/>
              <a:gd name="connsiteX2" fmla="*/ 578556 w 1058334"/>
              <a:gd name="connsiteY2" fmla="*/ 804333 h 1072444"/>
              <a:gd name="connsiteX3" fmla="*/ 1058334 w 1058334"/>
              <a:gd name="connsiteY3" fmla="*/ 0 h 1072444"/>
            </a:gdLst>
            <a:ahLst/>
            <a:cxnLst>
              <a:cxn ang="0">
                <a:pos x="connsiteX0" y="connsiteY0"/>
              </a:cxn>
              <a:cxn ang="0">
                <a:pos x="connsiteX1" y="connsiteY1"/>
              </a:cxn>
              <a:cxn ang="0">
                <a:pos x="connsiteX2" y="connsiteY2"/>
              </a:cxn>
              <a:cxn ang="0">
                <a:pos x="connsiteX3" y="connsiteY3"/>
              </a:cxn>
            </a:cxnLst>
            <a:rect l="l" t="t" r="r" b="b"/>
            <a:pathLst>
              <a:path w="1058334" h="1072444">
                <a:moveTo>
                  <a:pt x="0" y="1072444"/>
                </a:moveTo>
                <a:cubicBezTo>
                  <a:pt x="114065" y="734953"/>
                  <a:pt x="228130" y="397462"/>
                  <a:pt x="324556" y="352777"/>
                </a:cubicBezTo>
                <a:cubicBezTo>
                  <a:pt x="420982" y="308092"/>
                  <a:pt x="456260" y="863129"/>
                  <a:pt x="578556" y="804333"/>
                </a:cubicBezTo>
                <a:cubicBezTo>
                  <a:pt x="700852" y="745537"/>
                  <a:pt x="959556" y="119944"/>
                  <a:pt x="1058334" y="0"/>
                </a:cubicBezTo>
              </a:path>
            </a:pathLst>
          </a:cu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pic>
        <p:nvPicPr>
          <p:cNvPr id="47" name="図 59"/>
          <p:cNvPicPr>
            <a:picLocks noChangeAspect="1"/>
          </p:cNvPicPr>
          <p:nvPr/>
        </p:nvPicPr>
        <p:blipFill rotWithShape="1">
          <a:blip r:embed="rId4">
            <a:extLst>
              <a:ext uri="{28A0092B-C50C-407E-A947-70E740481C1C}">
                <a14:useLocalDpi xmlns:a14="http://schemas.microsoft.com/office/drawing/2010/main" val="0"/>
              </a:ext>
            </a:extLst>
          </a:blip>
          <a:srcRect l="45288" t="39793" r="27162" b="28707"/>
          <a:stretch/>
        </p:blipFill>
        <p:spPr>
          <a:xfrm>
            <a:off x="1837539" y="3537303"/>
            <a:ext cx="953273" cy="817436"/>
          </a:xfrm>
          <a:prstGeom prst="rect">
            <a:avLst/>
          </a:prstGeom>
        </p:spPr>
      </p:pic>
      <p:cxnSp>
        <p:nvCxnSpPr>
          <p:cNvPr id="49" name="カギ線コネクタ 70"/>
          <p:cNvCxnSpPr>
            <a:stCxn id="47" idx="3"/>
          </p:cNvCxnSpPr>
          <p:nvPr/>
        </p:nvCxnSpPr>
        <p:spPr>
          <a:xfrm flipV="1">
            <a:off x="2790812" y="2392750"/>
            <a:ext cx="3173291" cy="1553271"/>
          </a:xfrm>
          <a:prstGeom prst="bentConnector3">
            <a:avLst>
              <a:gd name="adj1" fmla="val 100350"/>
            </a:avLst>
          </a:prstGeom>
          <a:ln>
            <a:solidFill>
              <a:schemeClr val="tx1"/>
            </a:solidFill>
            <a:prstDash val="sysDot"/>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0" name="正方形/長方形 75"/>
          <p:cNvSpPr/>
          <p:nvPr/>
        </p:nvSpPr>
        <p:spPr>
          <a:xfrm>
            <a:off x="5317469" y="3680161"/>
            <a:ext cx="1107996" cy="369332"/>
          </a:xfrm>
          <a:prstGeom prst="rect">
            <a:avLst/>
          </a:prstGeom>
          <a:solidFill>
            <a:schemeClr val="bg1"/>
          </a:solidFill>
          <a:ln>
            <a:solidFill>
              <a:schemeClr val="tx1"/>
            </a:solidFill>
          </a:ln>
        </p:spPr>
        <p:txBody>
          <a:bodyPr wrap="none">
            <a:spAutoFit/>
          </a:bodyPr>
          <a:lstStyle/>
          <a:p>
            <a:r>
              <a:rPr lang="ja-JP" altLang="en-US" dirty="0" smtClean="0"/>
              <a:t>相関演算</a:t>
            </a:r>
            <a:endParaRPr lang="en-US" altLang="ja-JP" dirty="0" smtClean="0"/>
          </a:p>
        </p:txBody>
      </p:sp>
      <p:sp>
        <p:nvSpPr>
          <p:cNvPr id="57" name="正方形/長方形 42"/>
          <p:cNvSpPr/>
          <p:nvPr/>
        </p:nvSpPr>
        <p:spPr>
          <a:xfrm>
            <a:off x="3539257" y="1306783"/>
            <a:ext cx="585129" cy="369332"/>
          </a:xfrm>
          <a:prstGeom prst="rect">
            <a:avLst/>
          </a:prstGeom>
        </p:spPr>
        <p:txBody>
          <a:bodyPr wrap="none">
            <a:spAutoFit/>
          </a:bodyPr>
          <a:lstStyle/>
          <a:p>
            <a:pPr algn="ctr"/>
            <a:r>
              <a:rPr lang="en-US" altLang="ja-JP" dirty="0" smtClean="0"/>
              <a:t>SLM</a:t>
            </a:r>
            <a:endParaRPr lang="ja-JP" altLang="en-US" dirty="0"/>
          </a:p>
        </p:txBody>
      </p:sp>
      <p:sp>
        <p:nvSpPr>
          <p:cNvPr id="16" name="二等辺三角形 15"/>
          <p:cNvSpPr/>
          <p:nvPr/>
        </p:nvSpPr>
        <p:spPr>
          <a:xfrm rot="16200000">
            <a:off x="3057736" y="1858731"/>
            <a:ext cx="1171546" cy="840545"/>
          </a:xfrm>
          <a:prstGeom prst="triangle">
            <a:avLst>
              <a:gd name="adj" fmla="val 83030"/>
            </a:avLst>
          </a:prstGeom>
          <a:solidFill>
            <a:srgbClr val="0000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二等辺三角形 58"/>
          <p:cNvSpPr/>
          <p:nvPr/>
        </p:nvSpPr>
        <p:spPr>
          <a:xfrm rot="16200000">
            <a:off x="3057736" y="1863265"/>
            <a:ext cx="1171546" cy="840545"/>
          </a:xfrm>
          <a:prstGeom prst="triangle">
            <a:avLst>
              <a:gd name="adj" fmla="val 52257"/>
            </a:avLst>
          </a:prstGeom>
          <a:solidFill>
            <a:srgbClr val="008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6200000">
            <a:off x="3038413" y="1859175"/>
            <a:ext cx="1171546" cy="840545"/>
          </a:xfrm>
          <a:prstGeom prst="triangle">
            <a:avLst>
              <a:gd name="adj" fmla="val 15889"/>
            </a:avLst>
          </a:prstGeom>
          <a:solidFill>
            <a:srgbClr val="FF66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8"/>
          <p:cNvSpPr/>
          <p:nvPr/>
        </p:nvSpPr>
        <p:spPr>
          <a:xfrm>
            <a:off x="-85171" y="3422069"/>
            <a:ext cx="1989647" cy="1077218"/>
          </a:xfrm>
          <a:prstGeom prst="rect">
            <a:avLst/>
          </a:prstGeom>
        </p:spPr>
        <p:txBody>
          <a:bodyPr wrap="none">
            <a:spAutoFit/>
          </a:bodyPr>
          <a:lstStyle/>
          <a:p>
            <a:pPr algn="ctr"/>
            <a:r>
              <a:rPr lang="ja-JP" altLang="en-US" sz="1600" dirty="0" smtClean="0"/>
              <a:t>キャリア周波数乗算</a:t>
            </a:r>
            <a:endParaRPr lang="en-US" altLang="ja-JP" sz="1600" dirty="0" smtClean="0"/>
          </a:p>
          <a:p>
            <a:pPr algn="ctr"/>
            <a:r>
              <a:rPr lang="ja-JP" altLang="en-US" sz="1600" dirty="0" smtClean="0"/>
              <a:t>（回折格子機能つき）</a:t>
            </a:r>
            <a:endParaRPr lang="en-US" altLang="ja-JP" sz="1600" dirty="0" smtClean="0"/>
          </a:p>
          <a:p>
            <a:pPr algn="ctr"/>
            <a:r>
              <a:rPr lang="ja-JP" altLang="en-US" sz="1600" dirty="0" smtClean="0"/>
              <a:t>ランダム</a:t>
            </a:r>
            <a:endParaRPr lang="en-US" altLang="ja-JP" sz="1600" dirty="0" smtClean="0"/>
          </a:p>
          <a:p>
            <a:pPr algn="ctr"/>
            <a:r>
              <a:rPr lang="ja-JP" altLang="en-US" sz="1600" dirty="0" smtClean="0"/>
              <a:t>強度分布</a:t>
            </a:r>
            <a:endParaRPr lang="ja-JP" altLang="en-US" sz="1600" dirty="0"/>
          </a:p>
        </p:txBody>
      </p:sp>
      <p:sp>
        <p:nvSpPr>
          <p:cNvPr id="51" name="正方形/長方形 50"/>
          <p:cNvSpPr/>
          <p:nvPr/>
        </p:nvSpPr>
        <p:spPr>
          <a:xfrm>
            <a:off x="5293953" y="4354739"/>
            <a:ext cx="2829082" cy="584776"/>
          </a:xfrm>
          <a:prstGeom prst="rect">
            <a:avLst/>
          </a:prstGeom>
          <a:solidFill>
            <a:srgbClr val="000090"/>
          </a:solidFill>
        </p:spPr>
        <p:txBody>
          <a:bodyPr wrap="none">
            <a:spAutoFit/>
          </a:bodyPr>
          <a:lstStyle/>
          <a:p>
            <a:pPr algn="ctr"/>
            <a:r>
              <a:rPr lang="ja-JP" altLang="en-US" sz="3200" dirty="0" smtClean="0">
                <a:solidFill>
                  <a:srgbClr val="FFFF00"/>
                </a:solidFill>
                <a:latin typeface="ヒラギノ丸ゴ ProN W4"/>
                <a:ea typeface="ヒラギノ丸ゴ ProN W4"/>
                <a:cs typeface="ヒラギノ丸ゴ ProN W4"/>
              </a:rPr>
              <a:t>空間</a:t>
            </a:r>
            <a:r>
              <a:rPr lang="en-US" altLang="ja-JP" sz="3200" dirty="0" smtClean="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8822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78827" y="246942"/>
            <a:ext cx="2646878" cy="830997"/>
          </a:xfrm>
          <a:prstGeom prst="rect">
            <a:avLst/>
          </a:prstGeom>
          <a:noFill/>
        </p:spPr>
        <p:txBody>
          <a:bodyPr wrap="none" rtlCol="0">
            <a:spAutoFit/>
          </a:bodyPr>
          <a:lstStyle/>
          <a:p>
            <a:r>
              <a:rPr kumimoji="1" lang="ja-JP" altLang="en-US" sz="4800" dirty="0" smtClean="0">
                <a:latin typeface="ヒラギノ丸ゴ ProN W4"/>
                <a:ea typeface="ヒラギノ丸ゴ ProN W4"/>
                <a:cs typeface="ヒラギノ丸ゴ ProN W4"/>
              </a:rPr>
              <a:t>研究計画</a:t>
            </a:r>
            <a:endParaRPr kumimoji="1" lang="ja-JP" altLang="en-US" sz="4800" dirty="0">
              <a:latin typeface="ヒラギノ丸ゴ ProN W4"/>
              <a:ea typeface="ヒラギノ丸ゴ ProN W4"/>
              <a:cs typeface="ヒラギノ丸ゴ ProN W4"/>
            </a:endParaRPr>
          </a:p>
        </p:txBody>
      </p:sp>
      <p:graphicFrame>
        <p:nvGraphicFramePr>
          <p:cNvPr id="5" name="表 4"/>
          <p:cNvGraphicFramePr>
            <a:graphicFrameLocks noGrp="1"/>
          </p:cNvGraphicFramePr>
          <p:nvPr>
            <p:extLst>
              <p:ext uri="{D42A27DB-BD31-4B8C-83A1-F6EECF244321}">
                <p14:modId xmlns:p14="http://schemas.microsoft.com/office/powerpoint/2010/main" val="3543758794"/>
              </p:ext>
            </p:extLst>
          </p:nvPr>
        </p:nvGraphicFramePr>
        <p:xfrm>
          <a:off x="639164" y="1227665"/>
          <a:ext cx="8583062" cy="4914448"/>
        </p:xfrm>
        <a:graphic>
          <a:graphicData uri="http://schemas.openxmlformats.org/drawingml/2006/table">
            <a:tbl>
              <a:tblPr firstRow="1" bandRow="1">
                <a:tableStyleId>{2D5ABB26-0587-4C30-8999-92F81FD0307C}</a:tableStyleId>
              </a:tblPr>
              <a:tblGrid>
                <a:gridCol w="1834483"/>
                <a:gridCol w="2017101"/>
                <a:gridCol w="1073993"/>
                <a:gridCol w="731497"/>
                <a:gridCol w="731497"/>
                <a:gridCol w="731497"/>
                <a:gridCol w="731497"/>
                <a:gridCol w="731497"/>
              </a:tblGrid>
              <a:tr h="656404">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2013</a:t>
                      </a:r>
                      <a:endParaRPr kumimoji="1" lang="ja-JP" altLang="en-US" dirty="0" smtClean="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t>2014</a:t>
                      </a: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t>2015</a:t>
                      </a: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t>2016</a:t>
                      </a: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t>2017</a:t>
                      </a: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dirty="0" smtClean="0"/>
                        <a:t>2018</a:t>
                      </a: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64511">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u="sng" dirty="0" smtClean="0">
                          <a:solidFill>
                            <a:srgbClr val="0000FF"/>
                          </a:solidFill>
                          <a:latin typeface="ヒラギノ丸ゴ ProN W4"/>
                          <a:ea typeface="ヒラギノ丸ゴ ProN W4"/>
                          <a:cs typeface="ヒラギノ丸ゴ ProN W4"/>
                        </a:rPr>
                        <a:t>①THz</a:t>
                      </a:r>
                      <a:r>
                        <a:rPr kumimoji="1" lang="ja-JP" altLang="en-US" sz="2400" b="1" u="sng" dirty="0" smtClean="0">
                          <a:solidFill>
                            <a:srgbClr val="0000FF"/>
                          </a:solidFill>
                          <a:latin typeface="ヒラギノ丸ゴ ProN W4"/>
                          <a:ea typeface="ヒラギノ丸ゴ ProN W4"/>
                          <a:cs typeface="ヒラギノ丸ゴ ProN W4"/>
                        </a:rPr>
                        <a:t>コム計測</a:t>
                      </a:r>
                      <a:endParaRPr kumimoji="1" lang="en-US" altLang="ja-JP" sz="24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ja-JP" altLang="en-US" sz="2400" b="1" u="sng" dirty="0" smtClean="0">
                          <a:solidFill>
                            <a:srgbClr val="0000FF"/>
                          </a:solidFill>
                          <a:latin typeface="ヒラギノ丸ゴ ProN W4"/>
                          <a:ea typeface="ヒラギノ丸ゴ ProN W4"/>
                          <a:cs typeface="ヒラギノ丸ゴ ProN W4"/>
                        </a:rPr>
                        <a:t>計測の高度化</a:t>
                      </a:r>
                      <a:endParaRPr kumimoji="1" lang="ja-JP" altLang="en-US" sz="2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64511">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u="sng" dirty="0" smtClean="0">
                          <a:solidFill>
                            <a:srgbClr val="0000FF"/>
                          </a:solidFill>
                          <a:latin typeface="ヒラギノ丸ゴ ProN W4"/>
                          <a:ea typeface="ヒラギノ丸ゴ ProN W4"/>
                          <a:cs typeface="ヒラギノ丸ゴ ProN W4"/>
                        </a:rPr>
                        <a:t>応用計測展開</a:t>
                      </a:r>
                      <a:endParaRPr kumimoji="1" lang="en-US" altLang="ja-JP" sz="24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64511">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2400" b="1" u="sng" dirty="0" smtClean="0">
                          <a:solidFill>
                            <a:srgbClr val="0000FF"/>
                          </a:solidFill>
                          <a:latin typeface="ヒラギノ丸ゴ ProN W4"/>
                          <a:ea typeface="ヒラギノ丸ゴ ProN W4"/>
                          <a:cs typeface="ヒラギノ丸ゴ ProN W4"/>
                        </a:rPr>
                        <a:t>②</a:t>
                      </a:r>
                      <a:r>
                        <a:rPr lang="ja-JP" altLang="en-US" sz="2400" b="1" u="sng" dirty="0" smtClean="0">
                          <a:solidFill>
                            <a:srgbClr val="0000FF"/>
                          </a:solidFill>
                          <a:latin typeface="ヒラギノ丸ゴ ProN W4"/>
                          <a:ea typeface="ヒラギノ丸ゴ ProN W4"/>
                          <a:cs typeface="ヒラギノ丸ゴ ProN W4"/>
                        </a:rPr>
                        <a:t>新奇光コム計測</a:t>
                      </a:r>
                      <a:endParaRPr lang="en-US" altLang="ja-JP" sz="24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ja-JP" altLang="en-US" sz="2400" b="1" u="sng" dirty="0" smtClean="0">
                          <a:solidFill>
                            <a:srgbClr val="0000FF"/>
                          </a:solidFill>
                          <a:latin typeface="ヒラギノ丸ゴ ProN W4"/>
                          <a:ea typeface="ヒラギノ丸ゴ ProN W4"/>
                          <a:cs typeface="ヒラギノ丸ゴ ProN W4"/>
                        </a:rPr>
                        <a:t>計測の開拓</a:t>
                      </a:r>
                      <a:endParaRPr kumimoji="1" lang="ja-JP" altLang="en-US" sz="24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64511">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ltLang="ja-JP" sz="28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2400" b="1" u="sng" dirty="0" smtClean="0">
                          <a:solidFill>
                            <a:srgbClr val="0000FF"/>
                          </a:solidFill>
                          <a:latin typeface="ヒラギノ丸ゴ ProN W4"/>
                          <a:ea typeface="ヒラギノ丸ゴ ProN W4"/>
                          <a:cs typeface="ヒラギノ丸ゴ ProN W4"/>
                        </a:rPr>
                        <a:t>応用計測展開</a:t>
                      </a:r>
                      <a:endParaRPr lang="en-US" altLang="ja-JP" sz="2400" b="1" u="sng" dirty="0" smtClean="0">
                        <a:solidFill>
                          <a:srgbClr val="0000FF"/>
                        </a:solidFill>
                        <a:latin typeface="ヒラギノ丸ゴ ProN W4"/>
                        <a:ea typeface="ヒラギノ丸ゴ ProN W4"/>
                        <a:cs typeface="ヒラギノ丸ゴ ProN W4"/>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kumimoji="1" lang="ja-JP" alt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右矢印 5"/>
          <p:cNvSpPr/>
          <p:nvPr/>
        </p:nvSpPr>
        <p:spPr>
          <a:xfrm>
            <a:off x="5071806" y="2216140"/>
            <a:ext cx="1967296" cy="3486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右矢印 6"/>
          <p:cNvSpPr/>
          <p:nvPr/>
        </p:nvSpPr>
        <p:spPr>
          <a:xfrm>
            <a:off x="6303312" y="3372858"/>
            <a:ext cx="2918913" cy="3486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5561554" y="4493379"/>
            <a:ext cx="3660669" cy="3486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7039101" y="5484094"/>
            <a:ext cx="2183123" cy="3486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516799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テキスト ボックス 1"/>
          <p:cNvSpPr txBox="1">
            <a:spLocks noChangeArrowheads="1"/>
          </p:cNvSpPr>
          <p:nvPr/>
        </p:nvSpPr>
        <p:spPr bwMode="auto">
          <a:xfrm>
            <a:off x="0" y="297970"/>
            <a:ext cx="9898536" cy="927724"/>
          </a:xfrm>
          <a:prstGeom prst="rect">
            <a:avLst/>
          </a:prstGeom>
          <a:noFill/>
          <a:ln w="9525">
            <a:noFill/>
            <a:miter lim="800000"/>
            <a:headEnd/>
            <a:tailEnd/>
          </a:ln>
        </p:spPr>
        <p:txBody>
          <a:bodyPr wrap="square" lIns="95793" tIns="47896" rIns="95793" bIns="47896">
            <a:prstTxWarp prst="textNoShape">
              <a:avLst/>
            </a:prstTxWarp>
            <a:spAutoFit/>
          </a:bodyPr>
          <a:lstStyle/>
          <a:p>
            <a:pPr algn="ctr"/>
            <a:r>
              <a:rPr lang="ja-JP" altLang="en-US" sz="5400" dirty="0" smtClean="0">
                <a:solidFill>
                  <a:srgbClr val="000090"/>
                </a:solidFill>
                <a:latin typeface="ヒラギノ丸ゴ Pro W4" pitchFamily="-84" charset="-128"/>
                <a:ea typeface="ヒラギノ丸ゴ Pro W4" pitchFamily="-84" charset="-128"/>
                <a:cs typeface="ヒラギノ丸ゴ Pro W4" pitchFamily="-84" charset="-128"/>
              </a:rPr>
              <a:t>テラヘルツ（</a:t>
            </a:r>
            <a:r>
              <a:rPr lang="en-US" altLang="ja-JP" sz="5400" dirty="0">
                <a:solidFill>
                  <a:srgbClr val="000090"/>
                </a:solidFill>
                <a:latin typeface="ヒラギノ丸ゴ Pro W4" pitchFamily="-84" charset="-128"/>
                <a:ea typeface="ヒラギノ丸ゴ Pro W4" pitchFamily="-84" charset="-128"/>
                <a:cs typeface="ヒラギノ丸ゴ Pro W4" pitchFamily="-84" charset="-128"/>
              </a:rPr>
              <a:t>10</a:t>
            </a:r>
            <a:r>
              <a:rPr lang="en-US" altLang="ja-JP" sz="5400" baseline="30000" dirty="0">
                <a:solidFill>
                  <a:srgbClr val="000090"/>
                </a:solidFill>
                <a:latin typeface="ヒラギノ丸ゴ Pro W4" pitchFamily="-84" charset="-128"/>
                <a:ea typeface="ヒラギノ丸ゴ Pro W4" pitchFamily="-84" charset="-128"/>
                <a:cs typeface="ヒラギノ丸ゴ Pro W4" pitchFamily="-84" charset="-128"/>
              </a:rPr>
              <a:t>12</a:t>
            </a:r>
            <a:r>
              <a:rPr lang="en-US" altLang="ja-JP" sz="5400" dirty="0">
                <a:solidFill>
                  <a:srgbClr val="000090"/>
                </a:solidFill>
                <a:latin typeface="ヒラギノ丸ゴ Pro W4" pitchFamily="-84" charset="-128"/>
                <a:ea typeface="ヒラギノ丸ゴ Pro W4" pitchFamily="-84" charset="-128"/>
                <a:cs typeface="ヒラギノ丸ゴ Pro W4" pitchFamily="-84" charset="-128"/>
              </a:rPr>
              <a:t>Hz</a:t>
            </a:r>
            <a:r>
              <a:rPr lang="ja-JP" altLang="en-US" sz="5400" dirty="0" smtClean="0">
                <a:solidFill>
                  <a:srgbClr val="000090"/>
                </a:solidFill>
                <a:latin typeface="ヒラギノ丸ゴ Pro W4" pitchFamily="-84" charset="-128"/>
                <a:ea typeface="ヒラギノ丸ゴ Pro W4" pitchFamily="-84" charset="-128"/>
                <a:cs typeface="ヒラギノ丸ゴ Pro W4" pitchFamily="-84" charset="-128"/>
              </a:rPr>
              <a:t>）波</a:t>
            </a:r>
            <a:endParaRPr lang="ja-JP" altLang="en-US" sz="5400" dirty="0">
              <a:solidFill>
                <a:srgbClr val="000090"/>
              </a:solidFill>
              <a:latin typeface="ヒラギノ丸ゴ Pro W4" pitchFamily="-84" charset="-128"/>
              <a:ea typeface="ヒラギノ丸ゴ Pro W4" pitchFamily="-84" charset="-128"/>
              <a:cs typeface="ヒラギノ丸ゴ Pro W4" pitchFamily="-84" charset="-128"/>
            </a:endParaRPr>
          </a:p>
        </p:txBody>
      </p:sp>
      <p:pic>
        <p:nvPicPr>
          <p:cNvPr id="5122" name="図 3" descr="THz波.tif"/>
          <p:cNvPicPr>
            <a:picLocks noChangeAspect="1"/>
          </p:cNvPicPr>
          <p:nvPr/>
        </p:nvPicPr>
        <p:blipFill>
          <a:blip r:embed="rId3"/>
          <a:srcRect/>
          <a:stretch>
            <a:fillRect/>
          </a:stretch>
        </p:blipFill>
        <p:spPr bwMode="auto">
          <a:xfrm>
            <a:off x="959116" y="1358750"/>
            <a:ext cx="8100606" cy="4920978"/>
          </a:xfrm>
          <a:prstGeom prst="rect">
            <a:avLst/>
          </a:prstGeom>
          <a:noFill/>
          <a:ln w="9525">
            <a:noFill/>
            <a:miter lim="800000"/>
            <a:headEnd/>
            <a:tailEnd/>
          </a:ln>
        </p:spPr>
      </p:pic>
      <p:sp>
        <p:nvSpPr>
          <p:cNvPr id="8" name="正方形/長方形 7"/>
          <p:cNvSpPr/>
          <p:nvPr/>
        </p:nvSpPr>
        <p:spPr>
          <a:xfrm>
            <a:off x="1070793" y="4408626"/>
            <a:ext cx="3137232" cy="380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6436" tIns="53218" rIns="106436" bIns="53218" rtlCol="0" anchor="ctr"/>
          <a:lstStyle/>
          <a:p>
            <a:pPr algn="ctr"/>
            <a:endParaRPr kumimoji="1" lang="ja-JP" altLang="en-US"/>
          </a:p>
        </p:txBody>
      </p:sp>
      <p:sp>
        <p:nvSpPr>
          <p:cNvPr id="9" name="正方形/長方形 8"/>
          <p:cNvSpPr/>
          <p:nvPr/>
        </p:nvSpPr>
        <p:spPr>
          <a:xfrm>
            <a:off x="1070793" y="4843639"/>
            <a:ext cx="2612425" cy="380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6436" tIns="53218" rIns="106436" bIns="53218" rtlCol="0" anchor="ctr"/>
          <a:lstStyle/>
          <a:p>
            <a:pPr algn="ctr"/>
            <a:endParaRPr kumimoji="1" lang="ja-JP" altLang="en-US"/>
          </a:p>
        </p:txBody>
      </p:sp>
      <p:sp>
        <p:nvSpPr>
          <p:cNvPr id="11" name="正方形/長方形 10"/>
          <p:cNvSpPr/>
          <p:nvPr/>
        </p:nvSpPr>
        <p:spPr>
          <a:xfrm>
            <a:off x="5275068" y="4476900"/>
            <a:ext cx="3864236" cy="380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6436" tIns="53218" rIns="106436" bIns="53218" rtlCol="0" anchor="ctr"/>
          <a:lstStyle/>
          <a:p>
            <a:pPr algn="ctr"/>
            <a:endParaRPr kumimoji="1" lang="ja-JP" altLang="en-US"/>
          </a:p>
        </p:txBody>
      </p:sp>
      <p:sp>
        <p:nvSpPr>
          <p:cNvPr id="12" name="正方形/長方形 11"/>
          <p:cNvSpPr/>
          <p:nvPr/>
        </p:nvSpPr>
        <p:spPr>
          <a:xfrm>
            <a:off x="5885607" y="4843639"/>
            <a:ext cx="2612425" cy="380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6436" tIns="53218" rIns="106436" bIns="53218" rtlCol="0" anchor="ctr"/>
          <a:lstStyle/>
          <a:p>
            <a:pPr algn="ctr"/>
            <a:endParaRPr kumimoji="1" lang="ja-JP" altLang="en-US"/>
          </a:p>
        </p:txBody>
      </p:sp>
    </p:spTree>
    <p:extLst>
      <p:ext uri="{BB962C8B-B14F-4D97-AF65-F5344CB8AC3E}">
        <p14:creationId xmlns:p14="http://schemas.microsoft.com/office/powerpoint/2010/main" val="28280179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3840" y="307057"/>
            <a:ext cx="8420100" cy="767435"/>
          </a:xfrm>
        </p:spPr>
        <p:txBody>
          <a:bodyPr/>
          <a:lstStyle/>
          <a:p>
            <a:r>
              <a:rPr kumimoji="1" lang="ja-JP" altLang="en-US" sz="6000" dirty="0" smtClean="0">
                <a:latin typeface="ヒラギノ丸ゴ ProN W4"/>
                <a:ea typeface="ヒラギノ丸ゴ ProN W4"/>
                <a:cs typeface="ヒラギノ丸ゴ ProN W4"/>
              </a:rPr>
              <a:t>まとめ</a:t>
            </a:r>
            <a:endParaRPr kumimoji="1" lang="ja-JP" altLang="en-US" sz="6000" dirty="0">
              <a:latin typeface="ヒラギノ丸ゴ ProN W4"/>
              <a:ea typeface="ヒラギノ丸ゴ ProN W4"/>
              <a:cs typeface="ヒラギノ丸ゴ ProN W4"/>
            </a:endParaRPr>
          </a:p>
        </p:txBody>
      </p:sp>
      <p:sp>
        <p:nvSpPr>
          <p:cNvPr id="3" name="テキスト ボックス 2"/>
          <p:cNvSpPr txBox="1"/>
          <p:nvPr/>
        </p:nvSpPr>
        <p:spPr>
          <a:xfrm>
            <a:off x="-54913" y="1202435"/>
            <a:ext cx="9960914" cy="5632311"/>
          </a:xfrm>
          <a:prstGeom prst="rect">
            <a:avLst/>
          </a:prstGeom>
          <a:noFill/>
        </p:spPr>
        <p:txBody>
          <a:bodyPr wrap="square" rtlCol="0">
            <a:spAutoFit/>
          </a:bodyPr>
          <a:lstStyle/>
          <a:p>
            <a:r>
              <a:rPr kumimoji="1" lang="en-US" altLang="ja-JP" sz="4000" b="1" u="sng" dirty="0" smtClean="0">
                <a:solidFill>
                  <a:srgbClr val="0000FF"/>
                </a:solidFill>
                <a:latin typeface="ヒラギノ丸ゴ ProN W4"/>
                <a:ea typeface="ヒラギノ丸ゴ ProN W4"/>
                <a:cs typeface="ヒラギノ丸ゴ ProN W4"/>
              </a:rPr>
              <a:t>①THz</a:t>
            </a:r>
            <a:r>
              <a:rPr kumimoji="1" lang="ja-JP" altLang="en-US" sz="4000" b="1" u="sng" dirty="0" smtClean="0">
                <a:solidFill>
                  <a:srgbClr val="0000FF"/>
                </a:solidFill>
                <a:latin typeface="ヒラギノ丸ゴ ProN W4"/>
                <a:ea typeface="ヒラギノ丸ゴ ProN W4"/>
                <a:cs typeface="ヒラギノ丸ゴ ProN W4"/>
              </a:rPr>
              <a:t>コム計測の高度化と応用計測展開</a:t>
            </a:r>
            <a:endParaRPr kumimoji="1" lang="en-US" altLang="ja-JP" sz="4000" b="1" u="sng" dirty="0" smtClean="0">
              <a:solidFill>
                <a:srgbClr val="0000FF"/>
              </a:solidFill>
              <a:latin typeface="ヒラギノ丸ゴ ProN W4"/>
              <a:ea typeface="ヒラギノ丸ゴ ProN W4"/>
              <a:cs typeface="ヒラギノ丸ゴ ProN W4"/>
            </a:endParaRPr>
          </a:p>
          <a:p>
            <a:r>
              <a:rPr lang="en-US" altLang="ja-JP" sz="4000" dirty="0" smtClean="0">
                <a:solidFill>
                  <a:srgbClr val="FF0000"/>
                </a:solidFill>
                <a:latin typeface="ヒラギノ丸ゴ ProN W4"/>
                <a:ea typeface="ヒラギノ丸ゴ ProN W4"/>
                <a:cs typeface="ヒラギノ丸ゴ ProN W4"/>
              </a:rPr>
              <a:t>★</a:t>
            </a:r>
            <a:r>
              <a:rPr lang="ja-JP" altLang="en-US" sz="4000" dirty="0" smtClean="0">
                <a:solidFill>
                  <a:srgbClr val="FF0000"/>
                </a:solidFill>
                <a:latin typeface="ヒラギノ丸ゴ ProN W4"/>
                <a:ea typeface="ヒラギノ丸ゴ ProN W4"/>
                <a:cs typeface="ヒラギノ丸ゴ ProN W4"/>
              </a:rPr>
              <a:t>計測手法はそれなりに成熟</a:t>
            </a:r>
            <a:endParaRPr lang="en-US" altLang="ja-JP" sz="4000" dirty="0" smtClean="0">
              <a:solidFill>
                <a:srgbClr val="FF0000"/>
              </a:solidFill>
              <a:latin typeface="ヒラギノ丸ゴ ProN W4"/>
              <a:ea typeface="ヒラギノ丸ゴ ProN W4"/>
              <a:cs typeface="ヒラギノ丸ゴ ProN W4"/>
            </a:endParaRPr>
          </a:p>
          <a:p>
            <a:r>
              <a:rPr lang="en-US" altLang="ja-JP" sz="4000" dirty="0" smtClean="0">
                <a:solidFill>
                  <a:srgbClr val="FF0000"/>
                </a:solidFill>
                <a:latin typeface="ヒラギノ丸ゴ ProN W4"/>
                <a:ea typeface="ヒラギノ丸ゴ ProN W4"/>
                <a:cs typeface="ヒラギノ丸ゴ ProN W4"/>
              </a:rPr>
              <a:t>★</a:t>
            </a:r>
            <a:r>
              <a:rPr lang="ja-JP" altLang="en-US" sz="4000" dirty="0" smtClean="0">
                <a:solidFill>
                  <a:srgbClr val="FF0000"/>
                </a:solidFill>
                <a:latin typeface="ヒラギノ丸ゴ ProN W4"/>
                <a:ea typeface="ヒラギノ丸ゴ ProN W4"/>
                <a:cs typeface="ヒラギノ丸ゴ ProN W4"/>
              </a:rPr>
              <a:t>機械工学の</a:t>
            </a:r>
            <a:r>
              <a:rPr lang="en-US" altLang="ja-JP" sz="4000" dirty="0" smtClean="0">
                <a:solidFill>
                  <a:srgbClr val="FF0000"/>
                </a:solidFill>
                <a:latin typeface="ヒラギノ丸ゴ ProN W4"/>
                <a:ea typeface="ヒラギノ丸ゴ ProN W4"/>
                <a:cs typeface="ヒラギノ丸ゴ ProN W4"/>
              </a:rPr>
              <a:t>BG</a:t>
            </a:r>
            <a:r>
              <a:rPr lang="ja-JP" altLang="en-US" sz="4000" dirty="0" smtClean="0">
                <a:solidFill>
                  <a:srgbClr val="FF0000"/>
                </a:solidFill>
                <a:latin typeface="ヒラギノ丸ゴ ProN W4"/>
                <a:ea typeface="ヒラギノ丸ゴ ProN W4"/>
                <a:cs typeface="ヒラギノ丸ゴ ProN W4"/>
              </a:rPr>
              <a:t>を活かした実用展開</a:t>
            </a:r>
            <a:endParaRPr lang="en-US" altLang="ja-JP" sz="4000" dirty="0" smtClean="0">
              <a:solidFill>
                <a:srgbClr val="FF0000"/>
              </a:solidFill>
              <a:latin typeface="ヒラギノ丸ゴ ProN W4"/>
              <a:ea typeface="ヒラギノ丸ゴ ProN W4"/>
              <a:cs typeface="ヒラギノ丸ゴ ProN W4"/>
            </a:endParaRPr>
          </a:p>
          <a:p>
            <a:r>
              <a:rPr lang="en-US" altLang="ja-JP" sz="4000" b="1" u="sng" dirty="0" smtClean="0">
                <a:solidFill>
                  <a:srgbClr val="0000FF"/>
                </a:solidFill>
                <a:latin typeface="ヒラギノ丸ゴ ProN W4"/>
                <a:ea typeface="ヒラギノ丸ゴ ProN W4"/>
                <a:cs typeface="ヒラギノ丸ゴ ProN W4"/>
              </a:rPr>
              <a:t>②</a:t>
            </a:r>
            <a:r>
              <a:rPr lang="ja-JP" altLang="en-US" sz="4000" b="1" u="sng" dirty="0" smtClean="0">
                <a:solidFill>
                  <a:srgbClr val="0000FF"/>
                </a:solidFill>
                <a:latin typeface="ヒラギノ丸ゴ ProN W4"/>
                <a:ea typeface="ヒラギノ丸ゴ ProN W4"/>
                <a:cs typeface="ヒラギノ丸ゴ ProN W4"/>
              </a:rPr>
              <a:t>新奇光コム計測の開拓と応用計測展開</a:t>
            </a:r>
            <a:endParaRPr lang="en-US" altLang="ja-JP" sz="4000" b="1" u="sng" dirty="0" smtClean="0">
              <a:solidFill>
                <a:srgbClr val="0000FF"/>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色々と新しいことが出来そう</a:t>
            </a:r>
            <a:endParaRPr lang="en-US" altLang="ja-JP" sz="4000" dirty="0">
              <a:solidFill>
                <a:srgbClr val="FF0000"/>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しかしスピード勝負になりそう？</a:t>
            </a:r>
            <a:endParaRPr lang="en-US" altLang="ja-JP" sz="4000" dirty="0" smtClean="0">
              <a:solidFill>
                <a:srgbClr val="FF0000"/>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現状は低ジッターなデュアル光コム分光装置を構築中</a:t>
            </a:r>
            <a:endParaRPr lang="en-US" altLang="ja-JP" sz="4000" dirty="0" smtClean="0">
              <a:solidFill>
                <a:srgbClr val="FF0000"/>
              </a:solidFill>
              <a:latin typeface="ヒラギノ丸ゴ ProN W4"/>
              <a:ea typeface="ヒラギノ丸ゴ ProN W4"/>
              <a:cs typeface="ヒラギノ丸ゴ ProN W4"/>
            </a:endParaRPr>
          </a:p>
          <a:p>
            <a:r>
              <a:rPr lang="en-US" altLang="ja-JP" sz="4000" dirty="0">
                <a:solidFill>
                  <a:srgbClr val="FF0000"/>
                </a:solidFill>
                <a:latin typeface="ヒラギノ丸ゴ ProN W4"/>
                <a:ea typeface="ヒラギノ丸ゴ ProN W4"/>
                <a:cs typeface="ヒラギノ丸ゴ ProN W4"/>
              </a:rPr>
              <a:t>	</a:t>
            </a:r>
            <a:r>
              <a:rPr lang="en-US" altLang="ja-JP" sz="4000" dirty="0" smtClean="0">
                <a:solidFill>
                  <a:srgbClr val="FF0000"/>
                </a:solidFill>
                <a:latin typeface="ヒラギノ丸ゴ ProN W4"/>
                <a:ea typeface="ヒラギノ丸ゴ ProN W4"/>
                <a:cs typeface="ヒラギノ丸ゴ ProN W4"/>
              </a:rPr>
              <a:t>		☞</a:t>
            </a:r>
            <a:r>
              <a:rPr lang="ja-JP" altLang="en-US" sz="4000" dirty="0" smtClean="0">
                <a:solidFill>
                  <a:srgbClr val="FF0000"/>
                </a:solidFill>
                <a:latin typeface="ヒラギノ丸ゴ ProN W4"/>
                <a:ea typeface="ヒラギノ丸ゴ ProN W4"/>
                <a:cs typeface="ヒラギノ丸ゴ ProN W4"/>
              </a:rPr>
              <a:t>産総研の協力をお願いします</a:t>
            </a:r>
            <a:endParaRPr lang="en-US" altLang="ja-JP" sz="4000" dirty="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414291314"/>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THzコムrev.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2" y="1024149"/>
            <a:ext cx="6256252" cy="5833855"/>
          </a:xfrm>
          <a:prstGeom prst="rect">
            <a:avLst/>
          </a:prstGeom>
        </p:spPr>
      </p:pic>
      <p:sp>
        <p:nvSpPr>
          <p:cNvPr id="3" name="タイトル 2"/>
          <p:cNvSpPr>
            <a:spLocks noGrp="1"/>
          </p:cNvSpPr>
          <p:nvPr>
            <p:ph type="ctrTitle"/>
          </p:nvPr>
        </p:nvSpPr>
        <p:spPr>
          <a:xfrm>
            <a:off x="742950" y="225658"/>
            <a:ext cx="8420100" cy="799995"/>
          </a:xfrm>
        </p:spPr>
        <p:txBody>
          <a:bodyPr/>
          <a:lstStyle/>
          <a:p>
            <a:r>
              <a:rPr kumimoji="1" lang="en-US" altLang="ja-JP" sz="5400" dirty="0" smtClean="0">
                <a:latin typeface="ヒラギノ丸ゴ ProN W4"/>
                <a:ea typeface="ヒラギノ丸ゴ ProN W4"/>
                <a:cs typeface="ヒラギノ丸ゴ ProN W4"/>
              </a:rPr>
              <a:t>THz</a:t>
            </a:r>
            <a:r>
              <a:rPr kumimoji="1" lang="ja-JP" altLang="en-US" sz="5400" dirty="0" smtClean="0">
                <a:latin typeface="ヒラギノ丸ゴ ProN W4"/>
                <a:ea typeface="ヒラギノ丸ゴ ProN W4"/>
                <a:cs typeface="ヒラギノ丸ゴ ProN W4"/>
              </a:rPr>
              <a:t>ギャップ</a:t>
            </a:r>
            <a:endParaRPr kumimoji="1" lang="ja-JP" altLang="en-US" sz="5400" dirty="0">
              <a:latin typeface="ヒラギノ丸ゴ ProN W4"/>
              <a:ea typeface="ヒラギノ丸ゴ ProN W4"/>
              <a:cs typeface="ヒラギノ丸ゴ ProN W4"/>
            </a:endParaRPr>
          </a:p>
        </p:txBody>
      </p:sp>
      <p:grpSp>
        <p:nvGrpSpPr>
          <p:cNvPr id="9" name="図形グループ 8"/>
          <p:cNvGrpSpPr/>
          <p:nvPr/>
        </p:nvGrpSpPr>
        <p:grpSpPr>
          <a:xfrm>
            <a:off x="1131918" y="3824190"/>
            <a:ext cx="8694618" cy="2847545"/>
            <a:chOff x="1131918" y="3824188"/>
            <a:chExt cx="8694617" cy="2847545"/>
          </a:xfrm>
        </p:grpSpPr>
        <p:sp>
          <p:nvSpPr>
            <p:cNvPr id="18" name="角丸四角形 17"/>
            <p:cNvSpPr/>
            <p:nvPr/>
          </p:nvSpPr>
          <p:spPr>
            <a:xfrm>
              <a:off x="5814066" y="3998381"/>
              <a:ext cx="4012469" cy="2673352"/>
            </a:xfrm>
            <a:prstGeom prst="roundRect">
              <a:avLst>
                <a:gd name="adj" fmla="val 9699"/>
              </a:avLst>
            </a:prstGeom>
            <a:solidFill>
              <a:srgbClr val="FFFF00"/>
            </a:solidFill>
            <a:ln w="38100" cmpd="sng">
              <a:solidFill>
                <a:srgbClr val="3366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1131918" y="3824188"/>
              <a:ext cx="3296974" cy="1573578"/>
            </a:xfrm>
            <a:prstGeom prst="roundRect">
              <a:avLst/>
            </a:prstGeom>
            <a:noFill/>
            <a:ln w="76200" cmpd="sng">
              <a:solidFill>
                <a:srgbClr val="3366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4"/>
            <a:stretch>
              <a:fillRect/>
            </a:stretch>
          </p:blipFill>
          <p:spPr>
            <a:xfrm>
              <a:off x="5886862" y="4187814"/>
              <a:ext cx="3888874" cy="885054"/>
            </a:xfrm>
            <a:prstGeom prst="rect">
              <a:avLst/>
            </a:prstGeom>
            <a:ln>
              <a:solidFill>
                <a:srgbClr val="3366FF"/>
              </a:solidFill>
            </a:ln>
          </p:spPr>
        </p:pic>
        <p:sp>
          <p:nvSpPr>
            <p:cNvPr id="6" name="テキスト ボックス 5"/>
            <p:cNvSpPr txBox="1"/>
            <p:nvPr/>
          </p:nvSpPr>
          <p:spPr>
            <a:xfrm>
              <a:off x="5903795" y="5092970"/>
              <a:ext cx="3888874" cy="1446550"/>
            </a:xfrm>
            <a:prstGeom prst="rect">
              <a:avLst/>
            </a:prstGeom>
            <a:noFill/>
            <a:ln>
              <a:solidFill>
                <a:srgbClr val="3366FF"/>
              </a:solidFill>
            </a:ln>
          </p:spPr>
          <p:txBody>
            <a:bodyPr wrap="square" rtlCol="0">
              <a:spAutoFit/>
            </a:bodyPr>
            <a:lstStyle/>
            <a:p>
              <a:pPr algn="just"/>
              <a:r>
                <a:rPr lang="ja-JP" altLang="en-US" sz="2200" dirty="0" smtClean="0"/>
                <a:t>国家</a:t>
              </a:r>
              <a:r>
                <a:rPr lang="ja-JP" altLang="en-US" sz="2200" dirty="0"/>
                <a:t>標準にトレーサブルなコヒーレント周波数リンクの創生とそれに基づいたテラヘルツ周波数標準技術の系統的</a:t>
              </a:r>
              <a:r>
                <a:rPr lang="ja-JP" altLang="en-US" sz="2200" dirty="0" smtClean="0"/>
                <a:t>構築</a:t>
              </a:r>
              <a:endParaRPr kumimoji="1" lang="ja-JP" altLang="en-US" sz="2200" dirty="0"/>
            </a:p>
          </p:txBody>
        </p:sp>
        <p:cxnSp>
          <p:nvCxnSpPr>
            <p:cNvPr id="8" name="直線コネクタ 7"/>
            <p:cNvCxnSpPr/>
            <p:nvPr/>
          </p:nvCxnSpPr>
          <p:spPr>
            <a:xfrm flipV="1">
              <a:off x="4395025" y="3981448"/>
              <a:ext cx="1684042" cy="324897"/>
            </a:xfrm>
            <a:prstGeom prst="line">
              <a:avLst/>
            </a:prstGeom>
            <a:ln w="38100" cmpd="sng">
              <a:solidFill>
                <a:srgbClr val="3366FF"/>
              </a:solidFill>
            </a:ln>
          </p:spPr>
          <p:style>
            <a:lnRef idx="2">
              <a:schemeClr val="accent1"/>
            </a:lnRef>
            <a:fillRef idx="0">
              <a:schemeClr val="accent1"/>
            </a:fillRef>
            <a:effectRef idx="1">
              <a:schemeClr val="accent1"/>
            </a:effectRef>
            <a:fontRef idx="minor">
              <a:schemeClr val="tx1"/>
            </a:fontRef>
          </p:style>
        </p:cxnSp>
      </p:grpSp>
      <p:grpSp>
        <p:nvGrpSpPr>
          <p:cNvPr id="13" name="図形グループ 12"/>
          <p:cNvGrpSpPr/>
          <p:nvPr/>
        </p:nvGrpSpPr>
        <p:grpSpPr>
          <a:xfrm>
            <a:off x="0" y="1007212"/>
            <a:ext cx="9678758" cy="2974236"/>
            <a:chOff x="0" y="1007212"/>
            <a:chExt cx="9678758" cy="2974236"/>
          </a:xfrm>
        </p:grpSpPr>
        <p:sp>
          <p:nvSpPr>
            <p:cNvPr id="12" name="テキスト ボックス 11"/>
            <p:cNvSpPr txBox="1"/>
            <p:nvPr/>
          </p:nvSpPr>
          <p:spPr>
            <a:xfrm>
              <a:off x="6637926" y="1964270"/>
              <a:ext cx="3040832" cy="1077218"/>
            </a:xfrm>
            <a:prstGeom prst="rect">
              <a:avLst/>
            </a:prstGeom>
            <a:solidFill>
              <a:srgbClr val="FF0000"/>
            </a:solidFill>
          </p:spPr>
          <p:txBody>
            <a:bodyPr wrap="none" rtlCol="0">
              <a:spAutoFit/>
            </a:bodyPr>
            <a:lstStyle/>
            <a:p>
              <a:pPr algn="ctr"/>
              <a:r>
                <a:rPr kumimoji="1" lang="ja-JP" altLang="en-US" sz="3200" dirty="0" smtClean="0">
                  <a:solidFill>
                    <a:schemeClr val="bg1"/>
                  </a:solidFill>
                  <a:latin typeface="ヒラギノ丸ゴ ProN W4"/>
                  <a:ea typeface="ヒラギノ丸ゴ ProN W4"/>
                  <a:cs typeface="ヒラギノ丸ゴ ProN W4"/>
                </a:rPr>
                <a:t>美濃島</a:t>
              </a:r>
              <a:r>
                <a:rPr kumimoji="1" lang="en-US" altLang="ja-JP" sz="3200" dirty="0" smtClean="0">
                  <a:solidFill>
                    <a:schemeClr val="bg1"/>
                  </a:solidFill>
                  <a:latin typeface="ヒラギノ丸ゴ ProN W4"/>
                  <a:ea typeface="ヒラギノ丸ゴ ProN W4"/>
                  <a:cs typeface="ヒラギノ丸ゴ ProN W4"/>
                </a:rPr>
                <a:t>ERATO</a:t>
              </a:r>
            </a:p>
            <a:p>
              <a:pPr algn="ctr"/>
              <a:r>
                <a:rPr lang="ja-JP" altLang="en-US" sz="3200" dirty="0" smtClean="0">
                  <a:solidFill>
                    <a:schemeClr val="bg1"/>
                  </a:solidFill>
                  <a:latin typeface="ヒラギノ丸ゴ ProN W4"/>
                  <a:ea typeface="ヒラギノ丸ゴ ProN W4"/>
                  <a:cs typeface="ヒラギノ丸ゴ ProN W4"/>
                </a:rPr>
                <a:t>（徳大サイト）</a:t>
              </a:r>
              <a:endParaRPr kumimoji="1" lang="ja-JP" altLang="en-US" sz="3200" dirty="0">
                <a:solidFill>
                  <a:schemeClr val="bg1"/>
                </a:solidFill>
                <a:latin typeface="ヒラギノ丸ゴ ProN W4"/>
                <a:ea typeface="ヒラギノ丸ゴ ProN W4"/>
                <a:cs typeface="ヒラギノ丸ゴ ProN W4"/>
              </a:endParaRPr>
            </a:p>
          </p:txBody>
        </p:sp>
        <p:sp>
          <p:nvSpPr>
            <p:cNvPr id="25" name="角丸四角形 24"/>
            <p:cNvSpPr/>
            <p:nvPr/>
          </p:nvSpPr>
          <p:spPr>
            <a:xfrm>
              <a:off x="0" y="1007212"/>
              <a:ext cx="6671733" cy="2974236"/>
            </a:xfrm>
            <a:prstGeom prst="roundRect">
              <a:avLst/>
            </a:prstGeom>
            <a:noFill/>
            <a:ln w="762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664078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588" y="374925"/>
            <a:ext cx="9907588" cy="465138"/>
          </a:xfrm>
        </p:spPr>
        <p:txBody>
          <a:bodyPr rtlCol="0">
            <a:noAutofit/>
          </a:bodyPr>
          <a:lstStyle/>
          <a:p>
            <a:pPr fontAlgn="auto">
              <a:spcAft>
                <a:spcPts val="0"/>
              </a:spcAft>
              <a:defRPr/>
            </a:pPr>
            <a:r>
              <a:rPr lang="ja-JP" altLang="en-US" b="1" dirty="0" smtClean="0">
                <a:latin typeface="ヒラギノ丸ゴ Pro W4"/>
                <a:ea typeface="ヒラギノ丸ゴ Pro W4"/>
                <a:cs typeface="ヒラギノ丸ゴ Pro W4"/>
              </a:rPr>
              <a:t>周波数コムのコヒーレント・リンク</a:t>
            </a:r>
            <a:endParaRPr lang="ja-JP" altLang="en-US" b="1" dirty="0">
              <a:latin typeface="ヒラギノ丸ゴ Pro W4"/>
              <a:ea typeface="ヒラギノ丸ゴ Pro W4"/>
              <a:cs typeface="ヒラギノ丸ゴ Pro W4"/>
            </a:endParaRPr>
          </a:p>
        </p:txBody>
      </p:sp>
      <p:pic>
        <p:nvPicPr>
          <p:cNvPr id="5" name="図 4" descr="コヒーレントリンク.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49" y="1100303"/>
            <a:ext cx="8967216" cy="5297424"/>
          </a:xfrm>
          <a:prstGeom prst="rect">
            <a:avLst/>
          </a:prstGeom>
        </p:spPr>
      </p:pic>
    </p:spTree>
    <p:extLst>
      <p:ext uri="{BB962C8B-B14F-4D97-AF65-F5344CB8AC3E}">
        <p14:creationId xmlns:p14="http://schemas.microsoft.com/office/powerpoint/2010/main" val="19515270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7" name="Rectangle 2"/>
          <p:cNvSpPr>
            <a:spLocks noGrp="1" noChangeArrowheads="1"/>
          </p:cNvSpPr>
          <p:nvPr>
            <p:ph type="ctrTitle" idx="4294967295"/>
          </p:nvPr>
        </p:nvSpPr>
        <p:spPr>
          <a:xfrm>
            <a:off x="3" y="296285"/>
            <a:ext cx="9905999" cy="636588"/>
          </a:xfrm>
          <a:noFill/>
          <a:ln>
            <a:solidFill>
              <a:srgbClr val="FFFFFF"/>
            </a:solidFill>
          </a:ln>
        </p:spPr>
        <p:txBody>
          <a:bodyPr/>
          <a:lstStyle/>
          <a:p>
            <a:pPr eaLnBrk="1" hangingPunct="1"/>
            <a:r>
              <a:rPr lang="en-US" altLang="ja-JP" sz="5400" dirty="0" smtClean="0">
                <a:solidFill>
                  <a:srgbClr val="172185"/>
                </a:solidFill>
                <a:latin typeface="ヒラギノ丸ゴ ProN W4"/>
                <a:ea typeface="ヒラギノ丸ゴ ProN W4"/>
                <a:cs typeface="ヒラギノ丸ゴ ProN W4"/>
              </a:rPr>
              <a:t>THz</a:t>
            </a:r>
            <a:r>
              <a:rPr lang="ja-JP" altLang="en-US" sz="5400" dirty="0" smtClean="0">
                <a:solidFill>
                  <a:srgbClr val="172185"/>
                </a:solidFill>
                <a:latin typeface="ヒラギノ丸ゴ ProN W4"/>
                <a:ea typeface="ヒラギノ丸ゴ ProN W4"/>
                <a:cs typeface="ヒラギノ丸ゴ ProN W4"/>
              </a:rPr>
              <a:t>ガス分光</a:t>
            </a:r>
            <a:endParaRPr lang="en-US" altLang="ja-JP" sz="5400" dirty="0">
              <a:solidFill>
                <a:srgbClr val="172185"/>
              </a:solidFill>
              <a:latin typeface="ヒラギノ丸ゴ ProN W4"/>
              <a:ea typeface="ヒラギノ丸ゴ ProN W4"/>
              <a:cs typeface="ヒラギノ丸ゴ ProN W4"/>
            </a:endParaRPr>
          </a:p>
        </p:txBody>
      </p:sp>
      <p:sp>
        <p:nvSpPr>
          <p:cNvPr id="4" name="テキスト ボックス 3"/>
          <p:cNvSpPr txBox="1"/>
          <p:nvPr/>
        </p:nvSpPr>
        <p:spPr>
          <a:xfrm>
            <a:off x="421822" y="1327220"/>
            <a:ext cx="9184985" cy="5078314"/>
          </a:xfrm>
          <a:prstGeom prst="rect">
            <a:avLst/>
          </a:prstGeom>
          <a:noFill/>
        </p:spPr>
        <p:txBody>
          <a:bodyPr wrap="square" rtlCol="0">
            <a:spAutoFit/>
          </a:bodyPr>
          <a:lstStyle/>
          <a:p>
            <a:pPr algn="l"/>
            <a:r>
              <a:rPr kumimoji="1" lang="en-US" altLang="ja-JP" sz="3600" b="1" u="sng" dirty="0" smtClean="0">
                <a:solidFill>
                  <a:srgbClr val="FF0000"/>
                </a:solidFill>
                <a:latin typeface="ヒラギノ丸ゴ ProN W4"/>
                <a:ea typeface="ヒラギノ丸ゴ ProN W4"/>
                <a:cs typeface="ヒラギノ丸ゴ ProN W4"/>
              </a:rPr>
              <a:t>(1</a:t>
            </a:r>
            <a:r>
              <a:rPr lang="en-US" altLang="ja-JP" sz="3600" b="1" u="sng" dirty="0" smtClean="0">
                <a:solidFill>
                  <a:srgbClr val="FF0000"/>
                </a:solidFill>
                <a:latin typeface="ヒラギノ丸ゴ ProN W4"/>
                <a:ea typeface="ヒラギノ丸ゴ ProN W4"/>
                <a:cs typeface="ヒラギノ丸ゴ ProN W4"/>
              </a:rPr>
              <a:t>) </a:t>
            </a:r>
            <a:r>
              <a:rPr lang="ja-JP" altLang="en-US" sz="3600" b="1" u="sng" dirty="0" smtClean="0">
                <a:solidFill>
                  <a:srgbClr val="FF0000"/>
                </a:solidFill>
                <a:latin typeface="ヒラギノ丸ゴ ProN W4"/>
                <a:ea typeface="ヒラギノ丸ゴ ProN W4"/>
                <a:cs typeface="ヒラギノ丸ゴ ProN W4"/>
              </a:rPr>
              <a:t>極性分子の回転遷移</a:t>
            </a:r>
            <a:endParaRPr kumimoji="1" lang="en-US" altLang="ja-JP" sz="3600" b="1" u="sng" dirty="0" smtClean="0">
              <a:solidFill>
                <a:srgbClr val="FF0000"/>
              </a:solidFill>
              <a:latin typeface="ヒラギノ丸ゴ ProN W4"/>
              <a:ea typeface="ヒラギノ丸ゴ ProN W4"/>
              <a:cs typeface="ヒラギノ丸ゴ ProN W4"/>
            </a:endParaRPr>
          </a:p>
          <a:p>
            <a:pPr marL="719138" indent="-457200" algn="l">
              <a:buFont typeface="Wingdings" charset="2"/>
              <a:buChar char="ü"/>
            </a:pPr>
            <a:r>
              <a:rPr kumimoji="1" lang="ja-JP" altLang="en-US" sz="3600" dirty="0" smtClean="0">
                <a:latin typeface="ヒラギノ丸ゴ ProN W4"/>
                <a:ea typeface="ヒラギノ丸ゴ ProN W4"/>
                <a:cs typeface="ヒラギノ丸ゴ ProN W4"/>
              </a:rPr>
              <a:t>豊富な</a:t>
            </a:r>
            <a:r>
              <a:rPr kumimoji="1" lang="en-US" altLang="ja-JP" sz="3600" dirty="0" smtClean="0">
                <a:latin typeface="ヒラギノ丸ゴ ProN W4"/>
                <a:ea typeface="ヒラギノ丸ゴ ProN W4"/>
                <a:cs typeface="ヒラギノ丸ゴ ProN W4"/>
              </a:rPr>
              <a:t>THz</a:t>
            </a:r>
            <a:r>
              <a:rPr kumimoji="1" lang="ja-JP" altLang="en-US" sz="3600" dirty="0" smtClean="0">
                <a:latin typeface="ヒラギノ丸ゴ ProN W4"/>
                <a:ea typeface="ヒラギノ丸ゴ ProN W4"/>
                <a:cs typeface="ヒラギノ丸ゴ ProN W4"/>
              </a:rPr>
              <a:t>指紋スペクトル</a:t>
            </a:r>
            <a:endParaRPr kumimoji="1" lang="en-US" altLang="ja-JP" sz="3600" dirty="0" smtClean="0">
              <a:latin typeface="ヒラギノ丸ゴ ProN W4"/>
              <a:ea typeface="ヒラギノ丸ゴ ProN W4"/>
              <a:cs typeface="ヒラギノ丸ゴ ProN W4"/>
            </a:endParaRPr>
          </a:p>
          <a:p>
            <a:pPr marL="719138" indent="-457200" algn="l">
              <a:buFont typeface="Wingdings" charset="2"/>
              <a:buChar char="ü"/>
            </a:pPr>
            <a:r>
              <a:rPr lang="ja-JP" altLang="en-US" sz="3600" dirty="0" smtClean="0">
                <a:latin typeface="ヒラギノ丸ゴ ProN W4"/>
                <a:ea typeface="ヒラギノ丸ゴ ProN W4"/>
                <a:cs typeface="ヒラギノ丸ゴ ProN W4"/>
              </a:rPr>
              <a:t>高い分子識別能＠低圧</a:t>
            </a:r>
            <a:endParaRPr lang="en-US" altLang="ja-JP" sz="3600" dirty="0" smtClean="0">
              <a:latin typeface="ヒラギノ丸ゴ ProN W4"/>
              <a:ea typeface="ヒラギノ丸ゴ ProN W4"/>
              <a:cs typeface="ヒラギノ丸ゴ ProN W4"/>
            </a:endParaRPr>
          </a:p>
          <a:p>
            <a:pPr marL="261938"/>
            <a:r>
              <a:rPr lang="ja-JP" altLang="en-US" sz="3600" dirty="0" smtClean="0">
                <a:latin typeface="ヒラギノ丸ゴ ProN W4"/>
                <a:ea typeface="ヒラギノ丸ゴ ProN W4"/>
                <a:cs typeface="ヒラギノ丸ゴ ProN W4"/>
              </a:rPr>
              <a:t>　（</a:t>
            </a:r>
            <a:r>
              <a:rPr lang="ja-JP" altLang="en-US" sz="3600" dirty="0">
                <a:latin typeface="ヒラギノ丸ゴ ProN W4"/>
                <a:ea typeface="ヒラギノ丸ゴ ProN W4"/>
                <a:cs typeface="ヒラギノ丸ゴ ProN W4"/>
              </a:rPr>
              <a:t>圧力拡がり</a:t>
            </a:r>
            <a:r>
              <a:rPr lang="en-US" altLang="ja-JP" sz="3600" dirty="0">
                <a:latin typeface="ヒラギノ丸ゴ ProN W4"/>
                <a:ea typeface="ヒラギノ丸ゴ ProN W4"/>
                <a:cs typeface="ヒラギノ丸ゴ ProN W4"/>
              </a:rPr>
              <a:t>&gt;</a:t>
            </a:r>
            <a:r>
              <a:rPr lang="ja-JP" altLang="en-US" sz="3600" dirty="0">
                <a:latin typeface="ヒラギノ丸ゴ ProN W4"/>
                <a:ea typeface="ヒラギノ丸ゴ ProN W4"/>
                <a:cs typeface="ヒラギノ丸ゴ ProN W4"/>
              </a:rPr>
              <a:t>ドップラー</a:t>
            </a:r>
            <a:r>
              <a:rPr lang="ja-JP" altLang="en-US" sz="3600" dirty="0" smtClean="0">
                <a:latin typeface="ヒラギノ丸ゴ ProN W4"/>
                <a:ea typeface="ヒラギノ丸ゴ ProN W4"/>
                <a:cs typeface="ヒラギノ丸ゴ ProN W4"/>
              </a:rPr>
              <a:t>拡がり）</a:t>
            </a:r>
            <a:endParaRPr lang="en-US" altLang="ja-JP" sz="3600" dirty="0" smtClean="0">
              <a:latin typeface="ヒラギノ丸ゴ ProN W4"/>
              <a:ea typeface="ヒラギノ丸ゴ ProN W4"/>
              <a:cs typeface="ヒラギノ丸ゴ ProN W4"/>
            </a:endParaRPr>
          </a:p>
          <a:p>
            <a:pPr marL="719138" indent="-457200" algn="l">
              <a:buFont typeface="Wingdings" charset="2"/>
              <a:buChar char="ü"/>
            </a:pPr>
            <a:r>
              <a:rPr lang="ja-JP" altLang="en-US" sz="3600" dirty="0" smtClean="0">
                <a:latin typeface="ヒラギノ丸ゴ ProN W4"/>
                <a:ea typeface="ヒラギノ丸ゴ ProN W4"/>
                <a:cs typeface="ヒラギノ丸ゴ ProN W4"/>
              </a:rPr>
              <a:t>高感度</a:t>
            </a:r>
            <a:endParaRPr lang="en-US" altLang="ja-JP" sz="3600" dirty="0">
              <a:latin typeface="ヒラギノ丸ゴ ProN W4"/>
              <a:ea typeface="ヒラギノ丸ゴ ProN W4"/>
              <a:cs typeface="ヒラギノ丸ゴ ProN W4"/>
            </a:endParaRPr>
          </a:p>
          <a:p>
            <a:pPr marL="261938" algn="l"/>
            <a:r>
              <a:rPr lang="ja-JP" altLang="en-US" sz="3600" dirty="0" smtClean="0">
                <a:latin typeface="ヒラギノ丸ゴ ProN W4"/>
                <a:ea typeface="ヒラギノ丸ゴ ProN W4"/>
                <a:cs typeface="ヒラギノ丸ゴ ProN W4"/>
              </a:rPr>
              <a:t>　</a:t>
            </a:r>
            <a:endParaRPr kumimoji="1" lang="en-US" altLang="ja-JP" sz="3600" dirty="0" smtClean="0">
              <a:latin typeface="ヒラギノ丸ゴ ProN W4"/>
              <a:ea typeface="ヒラギノ丸ゴ ProN W4"/>
              <a:cs typeface="ヒラギノ丸ゴ ProN W4"/>
            </a:endParaRPr>
          </a:p>
          <a:p>
            <a:pPr algn="l"/>
            <a:r>
              <a:rPr lang="en-US" altLang="ja-JP" sz="3600" b="1" u="sng" dirty="0" smtClean="0">
                <a:solidFill>
                  <a:srgbClr val="FF0000"/>
                </a:solidFill>
                <a:latin typeface="ヒラギノ丸ゴ ProN W4"/>
                <a:ea typeface="ヒラギノ丸ゴ ProN W4"/>
                <a:cs typeface="ヒラギノ丸ゴ ProN W4"/>
              </a:rPr>
              <a:t>(2) </a:t>
            </a:r>
            <a:r>
              <a:rPr lang="ja-JP" altLang="en-US" sz="3600" b="1" u="sng" dirty="0" smtClean="0">
                <a:solidFill>
                  <a:srgbClr val="FF0000"/>
                </a:solidFill>
                <a:latin typeface="ヒラギノ丸ゴ ProN W4"/>
                <a:ea typeface="ヒラギノ丸ゴ ProN W4"/>
                <a:cs typeface="ヒラギノ丸ゴ ProN W4"/>
              </a:rPr>
              <a:t>散乱微粒子の散乱による影響が小さい</a:t>
            </a:r>
            <a:endParaRPr lang="en-US" altLang="ja-JP" sz="3600" b="1" u="sng" dirty="0" smtClean="0">
              <a:solidFill>
                <a:srgbClr val="FF0000"/>
              </a:solidFill>
              <a:latin typeface="ヒラギノ丸ゴ ProN W4"/>
              <a:ea typeface="ヒラギノ丸ゴ ProN W4"/>
              <a:cs typeface="ヒラギノ丸ゴ ProN W4"/>
            </a:endParaRPr>
          </a:p>
          <a:p>
            <a:pPr marL="719138" indent="-457200" algn="l">
              <a:buFont typeface="Wingdings" charset="2"/>
              <a:buChar char="ü"/>
            </a:pPr>
            <a:r>
              <a:rPr lang="en-US" altLang="ja-JP" sz="3600" dirty="0" smtClean="0">
                <a:latin typeface="ヒラギノ丸ゴ ProN W4"/>
                <a:ea typeface="ヒラギノ丸ゴ ProN W4"/>
                <a:cs typeface="ヒラギノ丸ゴ ProN W4"/>
              </a:rPr>
              <a:t>THz</a:t>
            </a:r>
            <a:r>
              <a:rPr lang="ja-JP" altLang="en-US" sz="3600" dirty="0" smtClean="0">
                <a:latin typeface="ヒラギノ丸ゴ ProN W4"/>
                <a:ea typeface="ヒラギノ丸ゴ ProN W4"/>
                <a:cs typeface="ヒラギノ丸ゴ ProN W4"/>
              </a:rPr>
              <a:t>波長</a:t>
            </a:r>
            <a:r>
              <a:rPr lang="en-US" altLang="ja-JP" sz="3600" baseline="-25000" dirty="0" smtClean="0">
                <a:latin typeface="ヒラギノ丸ゴ ProN W4"/>
                <a:ea typeface="ヒラギノ丸ゴ ProN W4"/>
                <a:cs typeface="ヒラギノ丸ゴ ProN W4"/>
              </a:rPr>
              <a:t> </a:t>
            </a:r>
            <a:r>
              <a:rPr lang="en-US" altLang="ja-JP" sz="3600" dirty="0" smtClean="0">
                <a:latin typeface="ヒラギノ丸ゴ ProN W4"/>
                <a:ea typeface="ヒラギノ丸ゴ ProN W4"/>
                <a:cs typeface="ヒラギノ丸ゴ ProN W4"/>
              </a:rPr>
              <a:t>&gt;&gt; </a:t>
            </a:r>
            <a:r>
              <a:rPr lang="ja-JP" altLang="en-US" sz="3600" dirty="0" smtClean="0">
                <a:latin typeface="ヒラギノ丸ゴ ProN W4"/>
                <a:ea typeface="ヒラギノ丸ゴ ProN W4"/>
                <a:cs typeface="ヒラギノ丸ゴ ProN W4"/>
              </a:rPr>
              <a:t>粒子径</a:t>
            </a:r>
            <a:endParaRPr lang="en-US" altLang="ja-JP" sz="3600" dirty="0" smtClean="0">
              <a:latin typeface="ヒラギノ丸ゴ ProN W4"/>
              <a:ea typeface="ヒラギノ丸ゴ ProN W4"/>
              <a:cs typeface="ヒラギノ丸ゴ ProN W4"/>
            </a:endParaRPr>
          </a:p>
          <a:p>
            <a:pPr marL="719138" indent="-457200" algn="l">
              <a:buFont typeface="Wingdings" charset="2"/>
              <a:buChar char="ü"/>
            </a:pPr>
            <a:r>
              <a:rPr lang="ja-JP" altLang="en-US" sz="3600" dirty="0" smtClean="0">
                <a:latin typeface="ヒラギノ丸ゴ ProN W4"/>
                <a:ea typeface="ヒラギノ丸ゴ ProN W4"/>
                <a:cs typeface="ヒラギノ丸ゴ ProN W4"/>
              </a:rPr>
              <a:t>散乱微粒子混在ガスでも分析可能</a:t>
            </a:r>
            <a:endParaRPr lang="en-US" altLang="ja-JP" sz="36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3673100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7" name="Rectangle 2"/>
          <p:cNvSpPr>
            <a:spLocks noGrp="1" noChangeArrowheads="1"/>
          </p:cNvSpPr>
          <p:nvPr>
            <p:ph type="ctrTitle" idx="4294967295"/>
          </p:nvPr>
        </p:nvSpPr>
        <p:spPr>
          <a:xfrm>
            <a:off x="1" y="226594"/>
            <a:ext cx="6579876" cy="875884"/>
          </a:xfrm>
          <a:noFill/>
          <a:ln>
            <a:solidFill>
              <a:srgbClr val="FFFFFF"/>
            </a:solidFill>
          </a:ln>
        </p:spPr>
        <p:txBody>
          <a:bodyPr/>
          <a:lstStyle/>
          <a:p>
            <a:pPr eaLnBrk="1" hangingPunct="1"/>
            <a:r>
              <a:rPr lang="en-US" altLang="ja-JP" sz="5400" dirty="0" smtClean="0">
                <a:solidFill>
                  <a:srgbClr val="172185"/>
                </a:solidFill>
                <a:latin typeface="ヒラギノ丸ゴ ProN W4"/>
                <a:ea typeface="ヒラギノ丸ゴ ProN W4"/>
                <a:cs typeface="ヒラギノ丸ゴ ProN W4"/>
              </a:rPr>
              <a:t>THz</a:t>
            </a:r>
            <a:r>
              <a:rPr lang="ja-JP" altLang="en-US" sz="5400" dirty="0" smtClean="0">
                <a:solidFill>
                  <a:srgbClr val="172185"/>
                </a:solidFill>
                <a:latin typeface="ヒラギノ丸ゴ ProN W4"/>
                <a:ea typeface="ヒラギノ丸ゴ ProN W4"/>
                <a:cs typeface="ヒラギノ丸ゴ ProN W4"/>
              </a:rPr>
              <a:t>指紋スペクトル</a:t>
            </a:r>
            <a:endParaRPr lang="en-US" altLang="ja-JP" sz="5400" dirty="0">
              <a:solidFill>
                <a:srgbClr val="172185"/>
              </a:solidFill>
              <a:latin typeface="ヒラギノ丸ゴ ProN W4"/>
              <a:ea typeface="ヒラギノ丸ゴ ProN W4"/>
              <a:cs typeface="ヒラギノ丸ゴ ProN W4"/>
            </a:endParaRPr>
          </a:p>
        </p:txBody>
      </p:sp>
      <p:pic>
        <p:nvPicPr>
          <p:cNvPr id="5" name="図 4" descr="fig1rev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957" y="93393"/>
            <a:ext cx="3414616" cy="6239521"/>
          </a:xfrm>
          <a:prstGeom prst="rect">
            <a:avLst/>
          </a:prstGeom>
        </p:spPr>
      </p:pic>
      <p:sp>
        <p:nvSpPr>
          <p:cNvPr id="7" name="テキスト ボックス 6"/>
          <p:cNvSpPr txBox="1"/>
          <p:nvPr/>
        </p:nvSpPr>
        <p:spPr>
          <a:xfrm>
            <a:off x="7529445" y="6303765"/>
            <a:ext cx="1783876" cy="523220"/>
          </a:xfrm>
          <a:prstGeom prst="rect">
            <a:avLst/>
          </a:prstGeom>
          <a:noFill/>
        </p:spPr>
        <p:txBody>
          <a:bodyPr wrap="square" rtlCol="0">
            <a:spAutoFit/>
          </a:bodyPr>
          <a:lstStyle/>
          <a:p>
            <a:pPr algn="ctr"/>
            <a:r>
              <a:rPr lang="en-US" altLang="ja-JP" sz="2800" dirty="0" smtClean="0">
                <a:solidFill>
                  <a:srgbClr val="0000FF"/>
                </a:solidFill>
                <a:latin typeface="ヒラギノ丸ゴ ProN W4"/>
                <a:ea typeface="ヒラギノ丸ゴ ProN W4"/>
                <a:cs typeface="ヒラギノ丸ゴ ProN W4"/>
              </a:rPr>
              <a:t>VOC</a:t>
            </a:r>
            <a:r>
              <a:rPr lang="ja-JP" altLang="en-US" sz="2800" dirty="0" smtClean="0">
                <a:solidFill>
                  <a:srgbClr val="0000FF"/>
                </a:solidFill>
                <a:latin typeface="ヒラギノ丸ゴ ProN W4"/>
                <a:ea typeface="ヒラギノ丸ゴ ProN W4"/>
                <a:cs typeface="ヒラギノ丸ゴ ProN W4"/>
              </a:rPr>
              <a:t>ガス</a:t>
            </a:r>
            <a:endParaRPr kumimoji="1" lang="ja-JP" altLang="en-US" sz="2800" dirty="0">
              <a:solidFill>
                <a:srgbClr val="0000FF"/>
              </a:solidFill>
              <a:latin typeface="ヒラギノ丸ゴ ProN W4"/>
              <a:ea typeface="ヒラギノ丸ゴ ProN W4"/>
              <a:cs typeface="ヒラギノ丸ゴ ProN W4"/>
            </a:endParaRPr>
          </a:p>
        </p:txBody>
      </p:sp>
      <p:pic>
        <p:nvPicPr>
          <p:cNvPr id="3" name="図 2" descr="大気分子.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1614817"/>
            <a:ext cx="6167796" cy="3364252"/>
          </a:xfrm>
          <a:prstGeom prst="rect">
            <a:avLst/>
          </a:prstGeom>
        </p:spPr>
      </p:pic>
      <p:sp>
        <p:nvSpPr>
          <p:cNvPr id="9" name="テキスト ボックス 8"/>
          <p:cNvSpPr txBox="1"/>
          <p:nvPr/>
        </p:nvSpPr>
        <p:spPr>
          <a:xfrm>
            <a:off x="1907597" y="1161042"/>
            <a:ext cx="2994947" cy="523220"/>
          </a:xfrm>
          <a:prstGeom prst="rect">
            <a:avLst/>
          </a:prstGeom>
          <a:noFill/>
        </p:spPr>
        <p:txBody>
          <a:bodyPr wrap="square" rtlCol="0">
            <a:spAutoFit/>
          </a:bodyPr>
          <a:lstStyle/>
          <a:p>
            <a:pPr algn="ctr"/>
            <a:r>
              <a:rPr kumimoji="1" lang="ja-JP" altLang="en-US" sz="2800" dirty="0" smtClean="0">
                <a:solidFill>
                  <a:srgbClr val="0000FF"/>
                </a:solidFill>
                <a:latin typeface="ヒラギノ丸ゴ ProN W4"/>
                <a:ea typeface="ヒラギノ丸ゴ ProN W4"/>
                <a:cs typeface="ヒラギノ丸ゴ ProN W4"/>
              </a:rPr>
              <a:t>大気関連分子</a:t>
            </a:r>
            <a:endParaRPr kumimoji="1" lang="ja-JP" altLang="en-US" sz="2800" dirty="0">
              <a:solidFill>
                <a:srgbClr val="0000FF"/>
              </a:solidFill>
              <a:latin typeface="ヒラギノ丸ゴ ProN W4"/>
              <a:ea typeface="ヒラギノ丸ゴ ProN W4"/>
              <a:cs typeface="ヒラギノ丸ゴ ProN W4"/>
            </a:endParaRPr>
          </a:p>
        </p:txBody>
      </p:sp>
      <p:grpSp>
        <p:nvGrpSpPr>
          <p:cNvPr id="4" name="図形グループ 3"/>
          <p:cNvGrpSpPr/>
          <p:nvPr/>
        </p:nvGrpSpPr>
        <p:grpSpPr>
          <a:xfrm>
            <a:off x="270936" y="4913870"/>
            <a:ext cx="6173477" cy="1842533"/>
            <a:chOff x="270936" y="4913870"/>
            <a:chExt cx="6173477" cy="1842533"/>
          </a:xfrm>
        </p:grpSpPr>
        <p:sp>
          <p:nvSpPr>
            <p:cNvPr id="6" name="角丸四角形 5"/>
            <p:cNvSpPr/>
            <p:nvPr/>
          </p:nvSpPr>
          <p:spPr>
            <a:xfrm>
              <a:off x="270936" y="5435604"/>
              <a:ext cx="6173477" cy="1320799"/>
            </a:xfrm>
            <a:prstGeom prst="roundRect">
              <a:avLst>
                <a:gd name="adj" fmla="val 12744"/>
              </a:avLst>
            </a:prstGeom>
            <a:solidFill>
              <a:srgbClr val="FFFF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2800" dirty="0" smtClean="0">
                  <a:solidFill>
                    <a:srgbClr val="FF0000"/>
                  </a:solidFill>
                  <a:latin typeface="ヒラギノ丸ゴ ProN W4"/>
                  <a:ea typeface="ヒラギノ丸ゴ ProN W4"/>
                  <a:cs typeface="ヒラギノ丸ゴ ProN W4"/>
                </a:rPr>
                <a:t>散乱微粒子混在ガスの</a:t>
              </a:r>
              <a:r>
                <a:rPr kumimoji="1" lang="en-US" altLang="ja-JP" sz="2800" i="1" dirty="0" smtClean="0">
                  <a:solidFill>
                    <a:srgbClr val="FF0000"/>
                  </a:solidFill>
                  <a:latin typeface="ヒラギノ丸ゴ ProN W4"/>
                  <a:ea typeface="ヒラギノ丸ゴ ProN W4"/>
                  <a:cs typeface="ヒラギノ丸ゴ ProN W4"/>
                </a:rPr>
                <a:t>in situ</a:t>
              </a:r>
              <a:r>
                <a:rPr kumimoji="1" lang="ja-JP" altLang="en-US" sz="2800" dirty="0" smtClean="0">
                  <a:solidFill>
                    <a:srgbClr val="FF0000"/>
                  </a:solidFill>
                  <a:latin typeface="ヒラギノ丸ゴ ProN W4"/>
                  <a:ea typeface="ヒラギノ丸ゴ ProN W4"/>
                  <a:cs typeface="ヒラギノ丸ゴ ProN W4"/>
                </a:rPr>
                <a:t>分析</a:t>
              </a:r>
              <a:endParaRPr kumimoji="1" lang="en-US" altLang="ja-JP" sz="2800" dirty="0" smtClean="0">
                <a:solidFill>
                  <a:srgbClr val="FF0000"/>
                </a:solidFill>
                <a:latin typeface="ヒラギノ丸ゴ ProN W4"/>
                <a:ea typeface="ヒラギノ丸ゴ ProN W4"/>
                <a:cs typeface="ヒラギノ丸ゴ ProN W4"/>
              </a:endParaRPr>
            </a:p>
            <a:p>
              <a:r>
                <a:rPr lang="ja-JP" altLang="en-US" sz="2800" dirty="0" smtClean="0">
                  <a:solidFill>
                    <a:srgbClr val="FF0000"/>
                  </a:solidFill>
                  <a:latin typeface="ヒラギノ丸ゴ ProN W4"/>
                  <a:ea typeface="ヒラギノ丸ゴ ProN W4"/>
                  <a:cs typeface="ヒラギノ丸ゴ ProN W4"/>
                </a:rPr>
                <a:t>・燃焼過程（煙・スス混在）</a:t>
              </a:r>
              <a:endParaRPr lang="en-US" altLang="ja-JP" sz="2800" dirty="0" smtClean="0">
                <a:solidFill>
                  <a:srgbClr val="FF0000"/>
                </a:solidFill>
                <a:latin typeface="ヒラギノ丸ゴ ProN W4"/>
                <a:ea typeface="ヒラギノ丸ゴ ProN W4"/>
                <a:cs typeface="ヒラギノ丸ゴ ProN W4"/>
              </a:endParaRPr>
            </a:p>
            <a:p>
              <a:r>
                <a:rPr kumimoji="1" lang="ja-JP" altLang="en-US" sz="2800" dirty="0" smtClean="0">
                  <a:solidFill>
                    <a:srgbClr val="FF0000"/>
                  </a:solidFill>
                  <a:latin typeface="ヒラギノ丸ゴ ProN W4"/>
                  <a:ea typeface="ヒラギノ丸ゴ ProN W4"/>
                  <a:cs typeface="ヒラギノ丸ゴ ProN W4"/>
                </a:rPr>
                <a:t>・</a:t>
              </a:r>
              <a:r>
                <a:rPr kumimoji="1" lang="en-US" altLang="ja-JP" sz="2800" dirty="0" smtClean="0">
                  <a:solidFill>
                    <a:srgbClr val="FF0000"/>
                  </a:solidFill>
                  <a:latin typeface="ヒラギノ丸ゴ ProN W4"/>
                  <a:ea typeface="ヒラギノ丸ゴ ProN W4"/>
                  <a:cs typeface="ヒラギノ丸ゴ ProN W4"/>
                </a:rPr>
                <a:t>VOC</a:t>
              </a:r>
              <a:r>
                <a:rPr kumimoji="1" lang="ja-JP" altLang="en-US" sz="2800" dirty="0" smtClean="0">
                  <a:solidFill>
                    <a:srgbClr val="FF0000"/>
                  </a:solidFill>
                  <a:latin typeface="ヒラギノ丸ゴ ProN W4"/>
                  <a:ea typeface="ヒラギノ丸ゴ ProN W4"/>
                  <a:cs typeface="ヒラギノ丸ゴ ProN W4"/>
                </a:rPr>
                <a:t>ガス（エアロゾル混在）</a:t>
              </a:r>
              <a:endParaRPr kumimoji="1" lang="en-US" altLang="ja-JP" sz="2800" dirty="0" smtClean="0">
                <a:solidFill>
                  <a:srgbClr val="FF0000"/>
                </a:solidFill>
                <a:latin typeface="ヒラギノ丸ゴ ProN W4"/>
                <a:ea typeface="ヒラギノ丸ゴ ProN W4"/>
                <a:cs typeface="ヒラギノ丸ゴ ProN W4"/>
              </a:endParaRPr>
            </a:p>
          </p:txBody>
        </p:sp>
        <p:sp>
          <p:nvSpPr>
            <p:cNvPr id="11" name="テキスト ボックス 10"/>
            <p:cNvSpPr txBox="1"/>
            <p:nvPr/>
          </p:nvSpPr>
          <p:spPr>
            <a:xfrm>
              <a:off x="474140" y="4913870"/>
              <a:ext cx="1980029" cy="523220"/>
            </a:xfrm>
            <a:prstGeom prst="rect">
              <a:avLst/>
            </a:prstGeom>
            <a:solidFill>
              <a:srgbClr val="FF000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ターゲット</a:t>
              </a:r>
              <a:endParaRPr kumimoji="1" lang="ja-JP" altLang="en-US" sz="2800" dirty="0">
                <a:solidFill>
                  <a:srgbClr val="FFFF00"/>
                </a:solidFill>
                <a:latin typeface="ヒラギノ丸ゴ ProN W4"/>
                <a:ea typeface="ヒラギノ丸ゴ ProN W4"/>
                <a:cs typeface="ヒラギノ丸ゴ ProN W4"/>
              </a:endParaRPr>
            </a:p>
          </p:txBody>
        </p:sp>
      </p:grpSp>
      <p:sp>
        <p:nvSpPr>
          <p:cNvPr id="2" name="テキスト ボックス 1"/>
          <p:cNvSpPr txBox="1"/>
          <p:nvPr/>
        </p:nvSpPr>
        <p:spPr>
          <a:xfrm>
            <a:off x="1530339" y="0"/>
            <a:ext cx="6744410" cy="2062103"/>
          </a:xfrm>
          <a:prstGeom prst="rect">
            <a:avLst/>
          </a:prstGeom>
          <a:solidFill>
            <a:srgbClr val="000090"/>
          </a:solidFill>
        </p:spPr>
        <p:txBody>
          <a:bodyPr wrap="none" rtlCol="0">
            <a:spAutoFit/>
          </a:bodyPr>
          <a:lstStyle/>
          <a:p>
            <a:r>
              <a:rPr kumimoji="1" lang="en-US" altLang="ja-JP" sz="3200" dirty="0" smtClean="0">
                <a:solidFill>
                  <a:srgbClr val="FFFF00"/>
                </a:solidFill>
                <a:latin typeface="ヒラギノ丸ゴ ProN W4"/>
                <a:ea typeface="ヒラギノ丸ゴ ProN W4"/>
                <a:cs typeface="ヒラギノ丸ゴ ProN W4"/>
              </a:rPr>
              <a:t>①</a:t>
            </a:r>
            <a:r>
              <a:rPr kumimoji="1" lang="ja-JP" altLang="en-US" sz="3200" dirty="0" smtClean="0">
                <a:solidFill>
                  <a:srgbClr val="FFFF00"/>
                </a:solidFill>
                <a:latin typeface="ヒラギノ丸ゴ ProN W4"/>
                <a:ea typeface="ヒラギノ丸ゴ ProN W4"/>
                <a:cs typeface="ヒラギノ丸ゴ ProN W4"/>
              </a:rPr>
              <a:t>高いスペクトル分解能</a:t>
            </a:r>
            <a:endParaRPr kumimoji="1" lang="en-US" altLang="ja-JP" sz="3200" dirty="0" smtClean="0">
              <a:solidFill>
                <a:srgbClr val="FFFF00"/>
              </a:solidFill>
              <a:latin typeface="ヒラギノ丸ゴ ProN W4"/>
              <a:ea typeface="ヒラギノ丸ゴ ProN W4"/>
              <a:cs typeface="ヒラギノ丸ゴ ProN W4"/>
            </a:endParaRPr>
          </a:p>
          <a:p>
            <a:r>
              <a:rPr kumimoji="1" lang="en-US" altLang="ja-JP" sz="3200" dirty="0" smtClean="0">
                <a:solidFill>
                  <a:srgbClr val="FFFF00"/>
                </a:solidFill>
                <a:latin typeface="ヒラギノ丸ゴ ProN W4"/>
                <a:ea typeface="ヒラギノ丸ゴ ProN W4"/>
                <a:cs typeface="ヒラギノ丸ゴ ProN W4"/>
              </a:rPr>
              <a:t>②</a:t>
            </a:r>
            <a:r>
              <a:rPr kumimoji="1" lang="ja-JP" altLang="en-US" sz="3200" dirty="0" smtClean="0">
                <a:solidFill>
                  <a:srgbClr val="FFFF00"/>
                </a:solidFill>
                <a:latin typeface="ヒラギノ丸ゴ ProN W4"/>
                <a:ea typeface="ヒラギノ丸ゴ ProN W4"/>
                <a:cs typeface="ヒラギノ丸ゴ ProN W4"/>
              </a:rPr>
              <a:t>高いスペクトル確度</a:t>
            </a:r>
            <a:endParaRPr kumimoji="1" lang="en-US" altLang="ja-JP" sz="3200" dirty="0" smtClean="0">
              <a:solidFill>
                <a:srgbClr val="FFFF00"/>
              </a:solidFill>
              <a:latin typeface="ヒラギノ丸ゴ ProN W4"/>
              <a:ea typeface="ヒラギノ丸ゴ ProN W4"/>
              <a:cs typeface="ヒラギノ丸ゴ ProN W4"/>
            </a:endParaRPr>
          </a:p>
          <a:p>
            <a:r>
              <a:rPr lang="en-US" altLang="ja-JP" sz="3200" dirty="0" smtClean="0">
                <a:solidFill>
                  <a:srgbClr val="FFFF00"/>
                </a:solidFill>
                <a:latin typeface="ヒラギノ丸ゴ ProN W4"/>
                <a:ea typeface="ヒラギノ丸ゴ ProN W4"/>
                <a:cs typeface="ヒラギノ丸ゴ ProN W4"/>
              </a:rPr>
              <a:t>③</a:t>
            </a:r>
            <a:r>
              <a:rPr lang="ja-JP" altLang="en-US" sz="3200" dirty="0" smtClean="0">
                <a:solidFill>
                  <a:srgbClr val="FFFF00"/>
                </a:solidFill>
                <a:latin typeface="ヒラギノ丸ゴ ProN W4"/>
                <a:ea typeface="ヒラギノ丸ゴ ProN W4"/>
                <a:cs typeface="ヒラギノ丸ゴ ProN W4"/>
              </a:rPr>
              <a:t>広帯域スペクトル特性</a:t>
            </a:r>
            <a:endParaRPr lang="en-US" altLang="ja-JP" sz="3200" dirty="0" smtClean="0">
              <a:solidFill>
                <a:srgbClr val="FFFF00"/>
              </a:solidFill>
              <a:latin typeface="ヒラギノ丸ゴ ProN W4"/>
              <a:ea typeface="ヒラギノ丸ゴ ProN W4"/>
              <a:cs typeface="ヒラギノ丸ゴ ProN W4"/>
            </a:endParaRPr>
          </a:p>
          <a:p>
            <a:r>
              <a:rPr kumimoji="1" lang="ja-JP" altLang="en-US" sz="3200" dirty="0" smtClean="0">
                <a:solidFill>
                  <a:srgbClr val="FFFF00"/>
                </a:solidFill>
                <a:latin typeface="ヒラギノ丸ゴ ProN W4"/>
                <a:ea typeface="ヒラギノ丸ゴ ProN W4"/>
                <a:cs typeface="ヒラギノ丸ゴ ProN W4"/>
              </a:rPr>
              <a:t>が三立した</a:t>
            </a:r>
            <a:r>
              <a:rPr kumimoji="1" lang="ja-JP" altLang="en-US" sz="3200" dirty="0" smtClean="0">
                <a:solidFill>
                  <a:srgbClr val="FF00FF"/>
                </a:solidFill>
                <a:latin typeface="ヒラギノ丸ゴ ProN W4"/>
                <a:ea typeface="ヒラギノ丸ゴ ProN W4"/>
                <a:cs typeface="ヒラギノ丸ゴ ProN W4"/>
              </a:rPr>
              <a:t>究極的</a:t>
            </a:r>
            <a:r>
              <a:rPr kumimoji="1" lang="en-US" altLang="ja-JP" sz="3200" dirty="0" smtClean="0">
                <a:solidFill>
                  <a:srgbClr val="FF00FF"/>
                </a:solidFill>
                <a:latin typeface="ヒラギノ丸ゴ ProN W4"/>
                <a:ea typeface="ヒラギノ丸ゴ ProN W4"/>
                <a:cs typeface="ヒラギノ丸ゴ ProN W4"/>
              </a:rPr>
              <a:t>THz</a:t>
            </a:r>
            <a:r>
              <a:rPr kumimoji="1" lang="ja-JP" altLang="en-US" sz="3200" dirty="0" smtClean="0">
                <a:solidFill>
                  <a:srgbClr val="FF00FF"/>
                </a:solidFill>
                <a:latin typeface="ヒラギノ丸ゴ ProN W4"/>
                <a:ea typeface="ヒラギノ丸ゴ ProN W4"/>
                <a:cs typeface="ヒラギノ丸ゴ ProN W4"/>
              </a:rPr>
              <a:t>分光法</a:t>
            </a:r>
            <a:r>
              <a:rPr kumimoji="1" lang="ja-JP" altLang="en-US" sz="3200" dirty="0" smtClean="0">
                <a:solidFill>
                  <a:srgbClr val="FFFF00"/>
                </a:solidFill>
                <a:latin typeface="ヒラギノ丸ゴ ProN W4"/>
                <a:ea typeface="ヒラギノ丸ゴ ProN W4"/>
                <a:cs typeface="ヒラギノ丸ゴ ProN W4"/>
              </a:rPr>
              <a:t>が必要</a:t>
            </a:r>
            <a:endParaRPr kumimoji="1" lang="ja-JP" altLang="en-US"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36483536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6541</TotalTime>
  <Words>4881</Words>
  <Application>Microsoft Macintosh PowerPoint</Application>
  <PresentationFormat>A4 210x297 mm</PresentationFormat>
  <Paragraphs>632</Paragraphs>
  <Slides>50</Slides>
  <Notes>32</Notes>
  <HiddenSlides>0</HiddenSlides>
  <MMClips>1</MMClips>
  <ScaleCrop>false</ScaleCrop>
  <HeadingPairs>
    <vt:vector size="4" baseType="variant">
      <vt:variant>
        <vt:lpstr>テーマ</vt:lpstr>
      </vt:variant>
      <vt:variant>
        <vt:i4>1</vt:i4>
      </vt:variant>
      <vt:variant>
        <vt:lpstr>スライド タイトル</vt:lpstr>
      </vt:variant>
      <vt:variant>
        <vt:i4>50</vt:i4>
      </vt:variant>
    </vt:vector>
  </HeadingPairs>
  <TitlesOfParts>
    <vt:vector size="51" baseType="lpstr">
      <vt:lpstr>ホワイト</vt:lpstr>
      <vt:lpstr>研究計画および進捗状況</vt:lpstr>
      <vt:lpstr>徳島大学サイト</vt:lpstr>
      <vt:lpstr>研究内容</vt:lpstr>
      <vt:lpstr>①THzコム計測の高度化と応用計測展開</vt:lpstr>
      <vt:lpstr>PowerPoint プレゼンテーション</vt:lpstr>
      <vt:lpstr>THzギャップ</vt:lpstr>
      <vt:lpstr>周波数コムのコヒーレント・リンク</vt:lpstr>
      <vt:lpstr>THzガス分光</vt:lpstr>
      <vt:lpstr>THz指紋スペクトル</vt:lpstr>
      <vt:lpstr>THz分光ツール①：THzシンセ 光シンセのフォトミキシング</vt:lpstr>
      <vt:lpstr>Gas-phase spectroscopy of CH3CN at 20 Pa</vt:lpstr>
      <vt:lpstr>Gas-phase spectroscopy of CH3CN at 20 Pa</vt:lpstr>
      <vt:lpstr>THz分光ツール②：非同期光サンプリング式THz-TDS                  デュアルTHzコム分光法</vt:lpstr>
      <vt:lpstr>PowerPoint プレゼンテーション</vt:lpstr>
      <vt:lpstr>PowerPoint プレゼンテーション</vt:lpstr>
      <vt:lpstr>THz分光ツール③：デュアルTHzコム分光法</vt:lpstr>
      <vt:lpstr>PowerPoint プレゼンテーション</vt:lpstr>
      <vt:lpstr>低圧水蒸気の分光計測</vt:lpstr>
      <vt:lpstr>PowerPoint プレゼンテーション</vt:lpstr>
      <vt:lpstr>PowerPoint プレゼンテーション</vt:lpstr>
      <vt:lpstr>PowerPoint プレゼンテーション</vt:lpstr>
      <vt:lpstr>PowerPoint プレゼンテーション</vt:lpstr>
      <vt:lpstr>THzレーダー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THzブックスキャン</vt:lpstr>
      <vt:lpstr>PowerPoint プレゼンテーション</vt:lpstr>
      <vt:lpstr>②新奇光コム計測の開拓と応用計測展開</vt:lpstr>
      <vt:lpstr>PowerPoint プレゼンテーション</vt:lpstr>
      <vt:lpstr>ハイパー・チャネルドスペクトル</vt:lpstr>
      <vt:lpstr>分光コム・エリプソメトリー</vt:lpstr>
      <vt:lpstr>PowerPoint プレゼンテーション</vt:lpstr>
      <vt:lpstr>PowerPoint プレゼンテーション</vt:lpstr>
      <vt:lpstr>エッジリットコムディスプレイ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STEAM camera＠東大・合田先生</vt:lpstr>
      <vt:lpstr>スキャンフリーなフルフィールド共焦点顕微鏡</vt:lpstr>
      <vt:lpstr>定量位相差顕微鏡＠浜ホト</vt:lpstr>
      <vt:lpstr>ゴーストイメージング</vt:lpstr>
      <vt:lpstr>シングルショット・ゴーストイメージング</vt:lpstr>
      <vt:lpstr>超解像ゴーストイメージング</vt:lpstr>
      <vt:lpstr>PowerPoint プレゼンテーション</vt:lpstr>
      <vt:lpstr>まとめ</vt:lpstr>
    </vt:vector>
  </TitlesOfParts>
  <Company>徳島大学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国家標準にトレーサブルな コヒーレント周波数リンクの創生と それに基づいたテラヘルツ周波数 標準技術の系統的構築</dc:title>
  <dc:creator>安井 武史</dc:creator>
  <cp:lastModifiedBy>安井 武史</cp:lastModifiedBy>
  <cp:revision>265</cp:revision>
  <cp:lastPrinted>2014-05-16T12:04:43Z</cp:lastPrinted>
  <dcterms:created xsi:type="dcterms:W3CDTF">2013-01-16T02:09:59Z</dcterms:created>
  <dcterms:modified xsi:type="dcterms:W3CDTF">2015-08-10T11:44:37Z</dcterms:modified>
</cp:coreProperties>
</file>