
<file path=[Content_Types].xml><?xml version="1.0" encoding="utf-8"?>
<Types xmlns="http://schemas.openxmlformats.org/package/2006/content-types">
  <Default Extension="xml" ContentType="application/xml"/>
  <Default Extension="wmf" ContentType="image/x-wmf"/>
  <Default Extension="jpeg" ContentType="image/jpeg"/>
  <Default Extension="tiff" ContentType="image/tiff"/>
  <Default Extension="emf" ContentType="image/x-emf"/>
  <Default Extension="jpg" ContentType="image/jpeg"/>
  <Default Extension="rels" ContentType="application/vnd.openxmlformats-package.relationships+xml"/>
  <Default Extension="vml" ContentType="application/vnd.openxmlformats-officedocument.vmlDrawing"/>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3.xml" ContentType="application/vnd.openxmlformats-officedocument.drawingml.chart+xml"/>
  <Override PartName="/ppt/notesSlides/notesSlide16.xml" ContentType="application/vnd.openxmlformats-officedocument.presentationml.notesSlide+xml"/>
  <Override PartName="/ppt/charts/chart4.xml" ContentType="application/vnd.openxmlformats-officedocument.drawingml.char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20.xml" ContentType="application/vnd.openxmlformats-officedocument.presentationml.notesSlide+xml"/>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notesSlides/notesSlide21.xml" ContentType="application/vnd.openxmlformats-officedocument.presentationml.notesSlide+xml"/>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ppt/notesSlides/notesSlide22.xml" ContentType="application/vnd.openxmlformats-officedocument.presentationml.notesSlide+xml"/>
  <Override PartName="/ppt/embeddings/oleObject15.bin" ContentType="application/vnd.openxmlformats-officedocument.oleObject"/>
  <Override PartName="/ppt/embeddings/oleObject16.bin" ContentType="application/vnd.openxmlformats-officedocument.oleObject"/>
  <Override PartName="/ppt/embeddings/oleObject17.bin" ContentType="application/vnd.openxmlformats-officedocument.oleObject"/>
  <Override PartName="/ppt/embeddings/oleObject18.bin" ContentType="application/vnd.openxmlformats-officedocument.oleObject"/>
  <Override PartName="/ppt/notesSlides/notesSlide23.xml" ContentType="application/vnd.openxmlformats-officedocument.presentationml.notesSlide+xml"/>
  <Override PartName="/ppt/embeddings/oleObject19.bin" ContentType="application/vnd.openxmlformats-officedocument.oleObject"/>
  <Override PartName="/ppt/embeddings/oleObject20.bin" ContentType="application/vnd.openxmlformats-officedocument.oleObject"/>
  <Override PartName="/ppt/embeddings/oleObject21.bin" ContentType="application/vnd.openxmlformats-officedocument.oleObject"/>
  <Override PartName="/ppt/embeddings/oleObject22.bin" ContentType="application/vnd.openxmlformats-officedocument.oleObject"/>
  <Override PartName="/ppt/embeddings/oleObject23.bin" ContentType="application/vnd.openxmlformats-officedocument.oleObject"/>
  <Override PartName="/ppt/embeddings/oleObject24.bin" ContentType="application/vnd.openxmlformats-officedocument.oleObject"/>
  <Override PartName="/ppt/embeddings/oleObject25.bin" ContentType="application/vnd.openxmlformats-officedocument.oleObject"/>
  <Override PartName="/ppt/embeddings/oleObject26.bin" ContentType="application/vnd.openxmlformats-officedocument.oleObject"/>
  <Override PartName="/ppt/embeddings/oleObject27.bin" ContentType="application/vnd.openxmlformats-officedocument.oleObject"/>
  <Override PartName="/ppt/notesSlides/notesSlide24.xml" ContentType="application/vnd.openxmlformats-officedocument.presentationml.notesSlide+xml"/>
  <Override PartName="/ppt/embeddings/oleObject28.bin" ContentType="application/vnd.openxmlformats-officedocument.oleObject"/>
  <Override PartName="/ppt/embeddings/oleObject29.bin" ContentType="application/vnd.openxmlformats-officedocument.oleObject"/>
  <Override PartName="/ppt/notesSlides/notesSlide25.xml" ContentType="application/vnd.openxmlformats-officedocument.presentationml.notesSlide+xml"/>
  <Override PartName="/ppt/embeddings/oleObject30.bin" ContentType="application/vnd.openxmlformats-officedocument.oleObject"/>
  <Override PartName="/ppt/embeddings/oleObject31.bin" ContentType="application/vnd.openxmlformats-officedocument.oleObject"/>
  <Override PartName="/ppt/notesSlides/notesSlide26.xml" ContentType="application/vnd.openxmlformats-officedocument.presentationml.notesSlide+xml"/>
  <Override PartName="/ppt/embeddings/oleObject32.bin" ContentType="application/vnd.openxmlformats-officedocument.oleObject"/>
  <Override PartName="/ppt/embeddings/oleObject33.bin" ContentType="application/vnd.openxmlformats-officedocument.oleObject"/>
  <Override PartName="/ppt/charts/chart5.xml" ContentType="application/vnd.openxmlformats-officedocument.drawingml.chart+xml"/>
  <Override PartName="/ppt/charts/chart6.xml" ContentType="application/vnd.openxmlformats-officedocument.drawingml.chart+xml"/>
  <Override PartName="/ppt/notesSlides/notesSlide27.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drawings/drawing1.xml" ContentType="application/vnd.openxmlformats-officedocument.drawingml.chartshapes+xml"/>
  <Override PartName="/ppt/charts/chart11.xml" ContentType="application/vnd.openxmlformats-officedocument.drawingml.chart+xml"/>
  <Override PartName="/ppt/notesSlides/notesSlide28.xml" ContentType="application/vnd.openxmlformats-officedocument.presentationml.notesSlide+xml"/>
  <Override PartName="/ppt/charts/chart12.xml" ContentType="application/vnd.openxmlformats-officedocument.drawingml.chart+xml"/>
  <Override PartName="/ppt/charts/chart13.xml" ContentType="application/vnd.openxmlformats-officedocument.drawingml.chart+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14.xml" ContentType="application/vnd.openxmlformats-officedocument.drawingml.chart+xml"/>
  <Override PartName="/ppt/charts/chart15.xml" ContentType="application/vnd.openxmlformats-officedocument.drawingml.chart+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554" r:id="rId1"/>
  </p:sldMasterIdLst>
  <p:notesMasterIdLst>
    <p:notesMasterId r:id="rId47"/>
  </p:notesMasterIdLst>
  <p:handoutMasterIdLst>
    <p:handoutMasterId r:id="rId48"/>
  </p:handoutMasterIdLst>
  <p:sldIdLst>
    <p:sldId id="418" r:id="rId2"/>
    <p:sldId id="767" r:id="rId3"/>
    <p:sldId id="709" r:id="rId4"/>
    <p:sldId id="712" r:id="rId5"/>
    <p:sldId id="806" r:id="rId6"/>
    <p:sldId id="722" r:id="rId7"/>
    <p:sldId id="832" r:id="rId8"/>
    <p:sldId id="826" r:id="rId9"/>
    <p:sldId id="808" r:id="rId10"/>
    <p:sldId id="733" r:id="rId11"/>
    <p:sldId id="817" r:id="rId12"/>
    <p:sldId id="781" r:id="rId13"/>
    <p:sldId id="776" r:id="rId14"/>
    <p:sldId id="778" r:id="rId15"/>
    <p:sldId id="818" r:id="rId16"/>
    <p:sldId id="710" r:id="rId17"/>
    <p:sldId id="788" r:id="rId18"/>
    <p:sldId id="789" r:id="rId19"/>
    <p:sldId id="704" r:id="rId20"/>
    <p:sldId id="705" r:id="rId21"/>
    <p:sldId id="829" r:id="rId22"/>
    <p:sldId id="833" r:id="rId23"/>
    <p:sldId id="790" r:id="rId24"/>
    <p:sldId id="819" r:id="rId25"/>
    <p:sldId id="820" r:id="rId26"/>
    <p:sldId id="834" r:id="rId27"/>
    <p:sldId id="835" r:id="rId28"/>
    <p:sldId id="809" r:id="rId29"/>
    <p:sldId id="821" r:id="rId30"/>
    <p:sldId id="822" r:id="rId31"/>
    <p:sldId id="823" r:id="rId32"/>
    <p:sldId id="761" r:id="rId33"/>
    <p:sldId id="810" r:id="rId34"/>
    <p:sldId id="836" r:id="rId35"/>
    <p:sldId id="837" r:id="rId36"/>
    <p:sldId id="841" r:id="rId37"/>
    <p:sldId id="766" r:id="rId38"/>
    <p:sldId id="838" r:id="rId39"/>
    <p:sldId id="824" r:id="rId40"/>
    <p:sldId id="813" r:id="rId41"/>
    <p:sldId id="839" r:id="rId42"/>
    <p:sldId id="840" r:id="rId43"/>
    <p:sldId id="825" r:id="rId44"/>
    <p:sldId id="827" r:id="rId45"/>
    <p:sldId id="721" r:id="rId46"/>
  </p:sldIdLst>
  <p:sldSz cx="9144000" cy="6858000" type="screen4x3"/>
  <p:notesSz cx="9866313" cy="6735763"/>
  <p:defaultTextStyle>
    <a:defPPr>
      <a:defRPr lang="ja-JP"/>
    </a:defPPr>
    <a:lvl1pPr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 xmlns:p15="http://schemas.microsoft.com/office/powerpoint/2012/main">
        <p15:guide id="1" orient="horz" pos="2122" userDrawn="1">
          <p15:clr>
            <a:srgbClr val="A4A3A4"/>
          </p15:clr>
        </p15:guide>
        <p15:guide id="2" pos="31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s" initials="k"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2525E7"/>
    <a:srgbClr val="00FF00"/>
    <a:srgbClr val="FFC000"/>
    <a:srgbClr val="009A00"/>
    <a:srgbClr val="00B000"/>
    <a:srgbClr val="BA6262"/>
    <a:srgbClr val="797EDD"/>
    <a:srgbClr val="6477D6"/>
    <a:srgbClr val="B14D4D"/>
    <a:srgbClr val="596DD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スタイル (淡色)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p:restoredLeft sz="4952" autoAdjust="0"/>
    <p:restoredTop sz="99832" autoAdjust="0"/>
  </p:normalViewPr>
  <p:slideViewPr>
    <p:cSldViewPr>
      <p:cViewPr varScale="1">
        <p:scale>
          <a:sx n="98" d="100"/>
          <a:sy n="98" d="100"/>
        </p:scale>
        <p:origin x="-2520"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notesViewPr>
    <p:cSldViewPr>
      <p:cViewPr varScale="1">
        <p:scale>
          <a:sx n="90" d="100"/>
          <a:sy n="90" d="100"/>
        </p:scale>
        <p:origin x="-1434" y="-102"/>
      </p:cViewPr>
      <p:guideLst>
        <p:guide orient="horz" pos="2122"/>
        <p:guide pos="310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commentAuthors" Target="commentAuthors.xml"/><Relationship Id="rId51" Type="http://schemas.openxmlformats.org/officeDocument/2006/relationships/presProps" Target="presProps.xml"/><Relationship Id="rId52" Type="http://schemas.openxmlformats.org/officeDocument/2006/relationships/viewProps" Target="viewProps.xml"/><Relationship Id="rId53" Type="http://schemas.openxmlformats.org/officeDocument/2006/relationships/theme" Target="theme/theme1.xml"/><Relationship Id="rId54"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notesMaster" Target="notesMasters/notesMaster1.xml"/><Relationship Id="rId48" Type="http://schemas.openxmlformats.org/officeDocument/2006/relationships/handoutMaster" Target="handoutMasters/handoutMaster1.xml"/><Relationship Id="rId4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k.s\Documents\&#20809;&#24540;&#29992;&#35336;&#28204;&#30740;&#31350;&#23460;2013~\&#23398;&#20250;\2014SPIE\slide\20140809_1952IHT__rate250000sample100000_G_raw.csv"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C:\Users\yuusuke\Desktop\bk7%2056.5%20&#12471;&#12511;&#12517;\fft\a.csv" TargetMode="External"/><Relationship Id="rId2" Type="http://schemas.openxmlformats.org/officeDocument/2006/relationships/chartUserShapes" Target="../drawings/drawing1.xml"/></Relationships>
</file>

<file path=ppt/charts/_rels/chart11.xml.rels><?xml version="1.0" encoding="UTF-8" standalone="yes"?>
<Relationships xmlns="http://schemas.openxmlformats.org/package/2006/relationships"><Relationship Id="rId1" Type="http://schemas.openxmlformats.org/officeDocument/2006/relationships/oleObject" Target="file:///C:\Users\yuusuke\Desktop\bk7%2056.5%20&#12471;&#12511;&#12517;\&#20809;&#26908;&#20986;&#22120;\49999.csv"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C:\Users\FMV\Desktop\nakae\&#916;\&#12414;&#12392;&#12417;\Au&#916;&#12414;&#12392;&#12417;.csv"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C:\Users\FMV\Desktop\nakae\&#936;\&#12414;&#12392;&#12417;\Au&#916;&#12414;&#12392;&#12417;.csv"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file:///C:\Users\yuusuke\Desktop\&#916;.xlsx" TargetMode="External"/></Relationships>
</file>

<file path=ppt/charts/_rels/chart15.xml.rels><?xml version="1.0" encoding="UTF-8" standalone="yes"?>
<Relationships xmlns="http://schemas.openxmlformats.org/package/2006/relationships"><Relationship Id="rId1" Type="http://schemas.openxmlformats.org/officeDocument/2006/relationships/oleObject" Target="file:///C:\Users\yuusuke\Desktop\&#936;.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k.s\Documents\&#20809;&#24540;&#29992;&#35336;&#28204;&#30740;&#31350;&#23460;2013~\&#23398;&#20250;\2014SPIE\slide\20140810_130_n100000rate250000_sample1000003x_&#23550;&#29289;100x_G_raw.csv"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k.s\Documents\&#20809;&#24540;&#29992;&#35336;&#28204;&#30740;&#31350;&#23460;2013~\&#23455;&#39443;\&#35430;&#26009;\&#39592;&#33469;&#32048;&#32990;\spectrum\rhodamine_phalloidine.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k.s\Documents\&#20809;&#24540;&#29992;&#35336;&#28204;&#30740;&#31350;&#23460;2013~\&#23455;&#39443;\&#35430;&#26009;\&#39592;&#33469;&#32048;&#32990;\spectrum\rhodamine_phalloidine.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Book2"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yuusuke\Desktop\dc.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Users\yuusuke\Desktop\1f.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C:\Users\yuusuke\Desktop\2f.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spPr>
            <a:ln w="28575">
              <a:noFill/>
            </a:ln>
          </c:spPr>
          <c:marker>
            <c:symbol val="circle"/>
            <c:size val="3"/>
            <c:spPr>
              <a:ln>
                <a:noFill/>
              </a:ln>
            </c:spPr>
          </c:marker>
          <c:yVal>
            <c:numRef>
              <c:f>'20140809_1952IHT__rate250000sam'!$A$33:$BL$33</c:f>
              <c:numCache>
                <c:formatCode>General</c:formatCode>
                <c:ptCount val="64"/>
                <c:pt idx="0">
                  <c:v>24027.0</c:v>
                </c:pt>
                <c:pt idx="1">
                  <c:v>42081.0</c:v>
                </c:pt>
                <c:pt idx="2">
                  <c:v>21657.0</c:v>
                </c:pt>
                <c:pt idx="3">
                  <c:v>5283.0</c:v>
                </c:pt>
                <c:pt idx="4">
                  <c:v>18467.0</c:v>
                </c:pt>
                <c:pt idx="5">
                  <c:v>31309.0</c:v>
                </c:pt>
                <c:pt idx="6">
                  <c:v>29945.0</c:v>
                </c:pt>
                <c:pt idx="7">
                  <c:v>3119.0</c:v>
                </c:pt>
                <c:pt idx="8">
                  <c:v>11093.0</c:v>
                </c:pt>
                <c:pt idx="9">
                  <c:v>14295.0</c:v>
                </c:pt>
                <c:pt idx="10">
                  <c:v>25791.0</c:v>
                </c:pt>
                <c:pt idx="11">
                  <c:v>17613.0</c:v>
                </c:pt>
                <c:pt idx="12">
                  <c:v>31857.0</c:v>
                </c:pt>
                <c:pt idx="13">
                  <c:v>20351.0</c:v>
                </c:pt>
                <c:pt idx="14">
                  <c:v>-93.0</c:v>
                </c:pt>
                <c:pt idx="15">
                  <c:v>15237.0</c:v>
                </c:pt>
                <c:pt idx="16">
                  <c:v>59245.0</c:v>
                </c:pt>
                <c:pt idx="17">
                  <c:v>83371.0</c:v>
                </c:pt>
                <c:pt idx="18">
                  <c:v>106199.0</c:v>
                </c:pt>
                <c:pt idx="19">
                  <c:v>67657.0</c:v>
                </c:pt>
                <c:pt idx="20">
                  <c:v>45177.0</c:v>
                </c:pt>
                <c:pt idx="21">
                  <c:v>12939.0</c:v>
                </c:pt>
                <c:pt idx="22">
                  <c:v>11363.0</c:v>
                </c:pt>
                <c:pt idx="23">
                  <c:v>39361.0</c:v>
                </c:pt>
                <c:pt idx="24">
                  <c:v>31391.0</c:v>
                </c:pt>
                <c:pt idx="25">
                  <c:v>23529.0</c:v>
                </c:pt>
                <c:pt idx="26">
                  <c:v>45085.0</c:v>
                </c:pt>
                <c:pt idx="27">
                  <c:v>28659.0</c:v>
                </c:pt>
                <c:pt idx="28">
                  <c:v>38095.0</c:v>
                </c:pt>
                <c:pt idx="29">
                  <c:v>27253.0</c:v>
                </c:pt>
                <c:pt idx="30">
                  <c:v>37661.0</c:v>
                </c:pt>
                <c:pt idx="31">
                  <c:v>13031.0</c:v>
                </c:pt>
                <c:pt idx="32">
                  <c:v>17231.0</c:v>
                </c:pt>
                <c:pt idx="33">
                  <c:v>34489.0</c:v>
                </c:pt>
                <c:pt idx="34">
                  <c:v>21729.0</c:v>
                </c:pt>
                <c:pt idx="35">
                  <c:v>27751.0</c:v>
                </c:pt>
                <c:pt idx="36">
                  <c:v>22891.0</c:v>
                </c:pt>
                <c:pt idx="37">
                  <c:v>38993.0</c:v>
                </c:pt>
                <c:pt idx="38">
                  <c:v>52181.0</c:v>
                </c:pt>
                <c:pt idx="39">
                  <c:v>48047.0</c:v>
                </c:pt>
                <c:pt idx="40">
                  <c:v>34629.0</c:v>
                </c:pt>
                <c:pt idx="41">
                  <c:v>32211.0</c:v>
                </c:pt>
                <c:pt idx="42">
                  <c:v>29227.0</c:v>
                </c:pt>
                <c:pt idx="43">
                  <c:v>7309.0</c:v>
                </c:pt>
                <c:pt idx="44">
                  <c:v>53213.0</c:v>
                </c:pt>
                <c:pt idx="45">
                  <c:v>35407.0</c:v>
                </c:pt>
                <c:pt idx="46">
                  <c:v>30043.0</c:v>
                </c:pt>
                <c:pt idx="47">
                  <c:v>20825.0</c:v>
                </c:pt>
                <c:pt idx="48">
                  <c:v>29105.0</c:v>
                </c:pt>
                <c:pt idx="49">
                  <c:v>39923.0</c:v>
                </c:pt>
                <c:pt idx="50">
                  <c:v>42287.0</c:v>
                </c:pt>
                <c:pt idx="51">
                  <c:v>27085.0</c:v>
                </c:pt>
                <c:pt idx="52">
                  <c:v>-6647.0</c:v>
                </c:pt>
                <c:pt idx="53">
                  <c:v>20695.0</c:v>
                </c:pt>
                <c:pt idx="54">
                  <c:v>38919.0</c:v>
                </c:pt>
                <c:pt idx="55">
                  <c:v>36025.0</c:v>
                </c:pt>
                <c:pt idx="56">
                  <c:v>55023.0</c:v>
                </c:pt>
                <c:pt idx="57">
                  <c:v>54629.0</c:v>
                </c:pt>
                <c:pt idx="58">
                  <c:v>38825.0</c:v>
                </c:pt>
                <c:pt idx="59">
                  <c:v>30371.0</c:v>
                </c:pt>
                <c:pt idx="60">
                  <c:v>16019.0</c:v>
                </c:pt>
                <c:pt idx="61">
                  <c:v>26941.0</c:v>
                </c:pt>
                <c:pt idx="62">
                  <c:v>12205.0</c:v>
                </c:pt>
                <c:pt idx="63">
                  <c:v>18755.0</c:v>
                </c:pt>
              </c:numCache>
            </c:numRef>
          </c:yVal>
          <c:smooth val="0"/>
        </c:ser>
        <c:dLbls>
          <c:showLegendKey val="0"/>
          <c:showVal val="0"/>
          <c:showCatName val="0"/>
          <c:showSerName val="0"/>
          <c:showPercent val="0"/>
          <c:showBubbleSize val="0"/>
        </c:dLbls>
        <c:axId val="-2019027608"/>
        <c:axId val="-2128114760"/>
      </c:scatterChart>
      <c:valAx>
        <c:axId val="-2019027608"/>
        <c:scaling>
          <c:orientation val="minMax"/>
          <c:max val="64.0"/>
          <c:min val="0.0"/>
        </c:scaling>
        <c:delete val="1"/>
        <c:axPos val="b"/>
        <c:majorTickMark val="in"/>
        <c:minorTickMark val="none"/>
        <c:tickLblPos val="nextTo"/>
        <c:crossAx val="-2128114760"/>
        <c:crosses val="autoZero"/>
        <c:crossBetween val="midCat"/>
      </c:valAx>
      <c:valAx>
        <c:axId val="-2128114760"/>
        <c:scaling>
          <c:orientation val="minMax"/>
          <c:max val="120000.0"/>
          <c:min val="0.0"/>
        </c:scaling>
        <c:delete val="1"/>
        <c:axPos val="l"/>
        <c:numFmt formatCode="General" sourceLinked="1"/>
        <c:majorTickMark val="in"/>
        <c:minorTickMark val="none"/>
        <c:tickLblPos val="nextTo"/>
        <c:crossAx val="-2019027608"/>
        <c:crosses val="autoZero"/>
        <c:crossBetween val="midCat"/>
      </c:valAx>
      <c:spPr>
        <a:ln>
          <a:solidFill>
            <a:schemeClr val="tx1"/>
          </a:solidFill>
        </a:ln>
      </c:spPr>
    </c:plotArea>
    <c:plotVisOnly val="1"/>
    <c:dispBlanksAs val="gap"/>
    <c:showDLblsOverMax val="0"/>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marker>
            <c:symbol val="none"/>
          </c:marker>
          <c:yVal>
            <c:numRef>
              <c:f>a!$A$1:$NTP$1</c:f>
              <c:numCache>
                <c:formatCode>General</c:formatCode>
                <c:ptCount val="10000"/>
                <c:pt idx="0">
                  <c:v>3.140003414E6</c:v>
                </c:pt>
                <c:pt idx="1">
                  <c:v>3.54108</c:v>
                </c:pt>
                <c:pt idx="2">
                  <c:v>3.524464</c:v>
                </c:pt>
                <c:pt idx="3">
                  <c:v>3.483172</c:v>
                </c:pt>
                <c:pt idx="4">
                  <c:v>3.497351</c:v>
                </c:pt>
                <c:pt idx="5">
                  <c:v>3.50309</c:v>
                </c:pt>
                <c:pt idx="6">
                  <c:v>3.477394</c:v>
                </c:pt>
                <c:pt idx="7">
                  <c:v>3.477466999999999</c:v>
                </c:pt>
                <c:pt idx="8">
                  <c:v>3.461822999999999</c:v>
                </c:pt>
                <c:pt idx="9">
                  <c:v>3.495304</c:v>
                </c:pt>
                <c:pt idx="10">
                  <c:v>3.480722</c:v>
                </c:pt>
                <c:pt idx="11">
                  <c:v>3.463797</c:v>
                </c:pt>
                <c:pt idx="12">
                  <c:v>3.499362999999998</c:v>
                </c:pt>
                <c:pt idx="13">
                  <c:v>3.497692999999999</c:v>
                </c:pt>
                <c:pt idx="14">
                  <c:v>3.505322</c:v>
                </c:pt>
                <c:pt idx="15">
                  <c:v>3.460284</c:v>
                </c:pt>
                <c:pt idx="16">
                  <c:v>3.524347</c:v>
                </c:pt>
                <c:pt idx="17">
                  <c:v>3.516121</c:v>
                </c:pt>
                <c:pt idx="18">
                  <c:v>3.493572</c:v>
                </c:pt>
                <c:pt idx="19">
                  <c:v>3.541243999999998</c:v>
                </c:pt>
                <c:pt idx="20">
                  <c:v>3.514626999999999</c:v>
                </c:pt>
                <c:pt idx="21">
                  <c:v>3.489497</c:v>
                </c:pt>
                <c:pt idx="22">
                  <c:v>3.494981</c:v>
                </c:pt>
                <c:pt idx="23">
                  <c:v>3.526618</c:v>
                </c:pt>
                <c:pt idx="24">
                  <c:v>3.447005</c:v>
                </c:pt>
                <c:pt idx="25">
                  <c:v>3.499401999999999</c:v>
                </c:pt>
                <c:pt idx="26">
                  <c:v>3.485879999999998</c:v>
                </c:pt>
                <c:pt idx="27">
                  <c:v>3.456792</c:v>
                </c:pt>
                <c:pt idx="28">
                  <c:v>3.533334</c:v>
                </c:pt>
                <c:pt idx="29">
                  <c:v>3.516661999999998</c:v>
                </c:pt>
                <c:pt idx="30">
                  <c:v>3.485337</c:v>
                </c:pt>
                <c:pt idx="31">
                  <c:v>3.478888</c:v>
                </c:pt>
                <c:pt idx="32">
                  <c:v>3.524655999999998</c:v>
                </c:pt>
                <c:pt idx="33">
                  <c:v>3.50735</c:v>
                </c:pt>
                <c:pt idx="34">
                  <c:v>3.525997</c:v>
                </c:pt>
                <c:pt idx="35">
                  <c:v>3.527105</c:v>
                </c:pt>
                <c:pt idx="36">
                  <c:v>3.525327</c:v>
                </c:pt>
                <c:pt idx="37">
                  <c:v>3.522237</c:v>
                </c:pt>
                <c:pt idx="38">
                  <c:v>3.523616</c:v>
                </c:pt>
                <c:pt idx="39">
                  <c:v>3.480040999999999</c:v>
                </c:pt>
                <c:pt idx="40">
                  <c:v>3.564861</c:v>
                </c:pt>
                <c:pt idx="41">
                  <c:v>3.524437</c:v>
                </c:pt>
                <c:pt idx="42">
                  <c:v>3.540712</c:v>
                </c:pt>
                <c:pt idx="43">
                  <c:v>3.509397</c:v>
                </c:pt>
                <c:pt idx="44">
                  <c:v>3.545931</c:v>
                </c:pt>
                <c:pt idx="45">
                  <c:v>3.50111</c:v>
                </c:pt>
                <c:pt idx="46">
                  <c:v>3.557514</c:v>
                </c:pt>
                <c:pt idx="47">
                  <c:v>3.582860999999999</c:v>
                </c:pt>
                <c:pt idx="48">
                  <c:v>3.552619</c:v>
                </c:pt>
                <c:pt idx="49">
                  <c:v>3.590463999999999</c:v>
                </c:pt>
                <c:pt idx="50">
                  <c:v>3.586318</c:v>
                </c:pt>
                <c:pt idx="51">
                  <c:v>3.500242</c:v>
                </c:pt>
                <c:pt idx="52">
                  <c:v>3.570749</c:v>
                </c:pt>
                <c:pt idx="53">
                  <c:v>3.538118</c:v>
                </c:pt>
                <c:pt idx="54">
                  <c:v>3.54496</c:v>
                </c:pt>
                <c:pt idx="55">
                  <c:v>3.562679999999999</c:v>
                </c:pt>
                <c:pt idx="56">
                  <c:v>3.553428999999999</c:v>
                </c:pt>
                <c:pt idx="57">
                  <c:v>3.551359999999999</c:v>
                </c:pt>
                <c:pt idx="58">
                  <c:v>3.560753</c:v>
                </c:pt>
                <c:pt idx="59">
                  <c:v>3.574827</c:v>
                </c:pt>
                <c:pt idx="60">
                  <c:v>3.589605999999999</c:v>
                </c:pt>
                <c:pt idx="61">
                  <c:v>3.559146</c:v>
                </c:pt>
                <c:pt idx="62">
                  <c:v>3.556702</c:v>
                </c:pt>
                <c:pt idx="63">
                  <c:v>3.58061</c:v>
                </c:pt>
                <c:pt idx="64">
                  <c:v>3.603992</c:v>
                </c:pt>
                <c:pt idx="65">
                  <c:v>3.602171</c:v>
                </c:pt>
                <c:pt idx="66">
                  <c:v>3.596315</c:v>
                </c:pt>
                <c:pt idx="67">
                  <c:v>3.582260999999999</c:v>
                </c:pt>
                <c:pt idx="68">
                  <c:v>3.600642</c:v>
                </c:pt>
                <c:pt idx="69">
                  <c:v>3.580974</c:v>
                </c:pt>
                <c:pt idx="70">
                  <c:v>3.614729</c:v>
                </c:pt>
                <c:pt idx="71">
                  <c:v>3.583244</c:v>
                </c:pt>
                <c:pt idx="72">
                  <c:v>3.567364</c:v>
                </c:pt>
                <c:pt idx="73">
                  <c:v>3.602723</c:v>
                </c:pt>
                <c:pt idx="74">
                  <c:v>3.602387</c:v>
                </c:pt>
                <c:pt idx="75">
                  <c:v>3.676133</c:v>
                </c:pt>
                <c:pt idx="76">
                  <c:v>3.636115999999998</c:v>
                </c:pt>
                <c:pt idx="77">
                  <c:v>3.656704</c:v>
                </c:pt>
                <c:pt idx="78">
                  <c:v>3.598384</c:v>
                </c:pt>
                <c:pt idx="79">
                  <c:v>3.62456</c:v>
                </c:pt>
                <c:pt idx="80">
                  <c:v>3.644985</c:v>
                </c:pt>
                <c:pt idx="81">
                  <c:v>3.616293</c:v>
                </c:pt>
                <c:pt idx="82">
                  <c:v>3.634141</c:v>
                </c:pt>
                <c:pt idx="83">
                  <c:v>3.685088</c:v>
                </c:pt>
                <c:pt idx="84">
                  <c:v>3.670268</c:v>
                </c:pt>
                <c:pt idx="85">
                  <c:v>3.642005999999998</c:v>
                </c:pt>
                <c:pt idx="86">
                  <c:v>3.640816</c:v>
                </c:pt>
                <c:pt idx="87">
                  <c:v>3.629238</c:v>
                </c:pt>
                <c:pt idx="88">
                  <c:v>3.663083</c:v>
                </c:pt>
                <c:pt idx="89">
                  <c:v>3.692848999999993</c:v>
                </c:pt>
                <c:pt idx="90">
                  <c:v>3.717695</c:v>
                </c:pt>
                <c:pt idx="91">
                  <c:v>3.667596</c:v>
                </c:pt>
                <c:pt idx="92">
                  <c:v>3.682705</c:v>
                </c:pt>
                <c:pt idx="93">
                  <c:v>3.678948999999997</c:v>
                </c:pt>
                <c:pt idx="94">
                  <c:v>3.720821</c:v>
                </c:pt>
                <c:pt idx="95">
                  <c:v>3.733478</c:v>
                </c:pt>
                <c:pt idx="96">
                  <c:v>3.698367</c:v>
                </c:pt>
                <c:pt idx="97">
                  <c:v>3.722767</c:v>
                </c:pt>
                <c:pt idx="98">
                  <c:v>3.723611</c:v>
                </c:pt>
                <c:pt idx="99">
                  <c:v>3.715208</c:v>
                </c:pt>
                <c:pt idx="100">
                  <c:v>3.725155</c:v>
                </c:pt>
                <c:pt idx="101">
                  <c:v>3.708734</c:v>
                </c:pt>
                <c:pt idx="102">
                  <c:v>3.743781</c:v>
                </c:pt>
                <c:pt idx="103">
                  <c:v>3.749995</c:v>
                </c:pt>
                <c:pt idx="104">
                  <c:v>3.782208</c:v>
                </c:pt>
                <c:pt idx="105">
                  <c:v>3.763209</c:v>
                </c:pt>
                <c:pt idx="106">
                  <c:v>3.789885</c:v>
                </c:pt>
                <c:pt idx="107">
                  <c:v>3.784084</c:v>
                </c:pt>
                <c:pt idx="108">
                  <c:v>3.755876</c:v>
                </c:pt>
                <c:pt idx="109">
                  <c:v>3.746526</c:v>
                </c:pt>
                <c:pt idx="110">
                  <c:v>3.777337</c:v>
                </c:pt>
                <c:pt idx="111">
                  <c:v>3.784052</c:v>
                </c:pt>
                <c:pt idx="112">
                  <c:v>3.773329</c:v>
                </c:pt>
                <c:pt idx="113">
                  <c:v>3.767521</c:v>
                </c:pt>
                <c:pt idx="114">
                  <c:v>3.755884</c:v>
                </c:pt>
                <c:pt idx="115">
                  <c:v>3.809899999999998</c:v>
                </c:pt>
                <c:pt idx="116">
                  <c:v>3.81841</c:v>
                </c:pt>
                <c:pt idx="117">
                  <c:v>3.844595</c:v>
                </c:pt>
                <c:pt idx="118">
                  <c:v>3.848722</c:v>
                </c:pt>
                <c:pt idx="119">
                  <c:v>3.878887</c:v>
                </c:pt>
                <c:pt idx="120">
                  <c:v>3.755707</c:v>
                </c:pt>
                <c:pt idx="121">
                  <c:v>3.854487999999999</c:v>
                </c:pt>
                <c:pt idx="122">
                  <c:v>3.847924</c:v>
                </c:pt>
                <c:pt idx="123">
                  <c:v>3.886308999999998</c:v>
                </c:pt>
                <c:pt idx="124">
                  <c:v>3.865282999999998</c:v>
                </c:pt>
                <c:pt idx="125">
                  <c:v>3.836364999999998</c:v>
                </c:pt>
                <c:pt idx="126">
                  <c:v>3.897319</c:v>
                </c:pt>
                <c:pt idx="127">
                  <c:v>3.889817999999999</c:v>
                </c:pt>
                <c:pt idx="128">
                  <c:v>3.905859</c:v>
                </c:pt>
                <c:pt idx="129">
                  <c:v>3.931576</c:v>
                </c:pt>
                <c:pt idx="130">
                  <c:v>3.920853999999998</c:v>
                </c:pt>
                <c:pt idx="131">
                  <c:v>3.917269999999998</c:v>
                </c:pt>
                <c:pt idx="132">
                  <c:v>3.933924</c:v>
                </c:pt>
                <c:pt idx="133">
                  <c:v>3.95203</c:v>
                </c:pt>
                <c:pt idx="134">
                  <c:v>3.956278999999993</c:v>
                </c:pt>
                <c:pt idx="135">
                  <c:v>3.94494</c:v>
                </c:pt>
                <c:pt idx="136">
                  <c:v>3.949168999999999</c:v>
                </c:pt>
                <c:pt idx="137">
                  <c:v>3.972881</c:v>
                </c:pt>
                <c:pt idx="138">
                  <c:v>3.955732999999999</c:v>
                </c:pt>
                <c:pt idx="139">
                  <c:v>4.04801</c:v>
                </c:pt>
                <c:pt idx="140">
                  <c:v>4.014495999999993</c:v>
                </c:pt>
                <c:pt idx="141">
                  <c:v>3.998494</c:v>
                </c:pt>
                <c:pt idx="142">
                  <c:v>4.016282</c:v>
                </c:pt>
                <c:pt idx="143">
                  <c:v>4.024217999999993</c:v>
                </c:pt>
                <c:pt idx="144">
                  <c:v>4.025421999999994</c:v>
                </c:pt>
                <c:pt idx="145">
                  <c:v>4.049417</c:v>
                </c:pt>
                <c:pt idx="146">
                  <c:v>4.077530999999993</c:v>
                </c:pt>
                <c:pt idx="147">
                  <c:v>4.017903999999993</c:v>
                </c:pt>
                <c:pt idx="148">
                  <c:v>4.063893</c:v>
                </c:pt>
                <c:pt idx="149">
                  <c:v>4.053573</c:v>
                </c:pt>
                <c:pt idx="150">
                  <c:v>4.078161</c:v>
                </c:pt>
                <c:pt idx="151">
                  <c:v>4.074467</c:v>
                </c:pt>
                <c:pt idx="152">
                  <c:v>4.077846</c:v>
                </c:pt>
                <c:pt idx="153">
                  <c:v>4.115421</c:v>
                </c:pt>
                <c:pt idx="154">
                  <c:v>4.120735999999991</c:v>
                </c:pt>
                <c:pt idx="155">
                  <c:v>4.128418999999991</c:v>
                </c:pt>
                <c:pt idx="156">
                  <c:v>4.151342</c:v>
                </c:pt>
                <c:pt idx="157">
                  <c:v>4.140875999999993</c:v>
                </c:pt>
                <c:pt idx="158">
                  <c:v>4.176477</c:v>
                </c:pt>
                <c:pt idx="159">
                  <c:v>4.181496</c:v>
                </c:pt>
                <c:pt idx="160">
                  <c:v>4.202487999999994</c:v>
                </c:pt>
                <c:pt idx="161">
                  <c:v>4.159444</c:v>
                </c:pt>
                <c:pt idx="162">
                  <c:v>4.171579</c:v>
                </c:pt>
                <c:pt idx="163">
                  <c:v>4.239239</c:v>
                </c:pt>
                <c:pt idx="164">
                  <c:v>4.239765</c:v>
                </c:pt>
                <c:pt idx="165">
                  <c:v>4.250833</c:v>
                </c:pt>
                <c:pt idx="166">
                  <c:v>4.262761</c:v>
                </c:pt>
                <c:pt idx="167">
                  <c:v>4.286737</c:v>
                </c:pt>
                <c:pt idx="168">
                  <c:v>4.262389999999995</c:v>
                </c:pt>
                <c:pt idx="169">
                  <c:v>4.299955999999995</c:v>
                </c:pt>
                <c:pt idx="170">
                  <c:v>4.308258</c:v>
                </c:pt>
                <c:pt idx="171">
                  <c:v>4.331235</c:v>
                </c:pt>
                <c:pt idx="172">
                  <c:v>4.316592</c:v>
                </c:pt>
                <c:pt idx="173">
                  <c:v>4.368859999999993</c:v>
                </c:pt>
                <c:pt idx="174">
                  <c:v>4.352211999999993</c:v>
                </c:pt>
                <c:pt idx="175">
                  <c:v>4.381825</c:v>
                </c:pt>
                <c:pt idx="176">
                  <c:v>4.336339</c:v>
                </c:pt>
                <c:pt idx="177">
                  <c:v>4.388148</c:v>
                </c:pt>
                <c:pt idx="178">
                  <c:v>4.443214</c:v>
                </c:pt>
                <c:pt idx="179">
                  <c:v>4.424153999999993</c:v>
                </c:pt>
                <c:pt idx="180">
                  <c:v>4.447252</c:v>
                </c:pt>
                <c:pt idx="181">
                  <c:v>4.443837</c:v>
                </c:pt>
                <c:pt idx="182">
                  <c:v>4.468142</c:v>
                </c:pt>
                <c:pt idx="183">
                  <c:v>4.476443</c:v>
                </c:pt>
                <c:pt idx="184">
                  <c:v>4.483025</c:v>
                </c:pt>
                <c:pt idx="185">
                  <c:v>4.529061</c:v>
                </c:pt>
                <c:pt idx="186">
                  <c:v>4.570038</c:v>
                </c:pt>
                <c:pt idx="187">
                  <c:v>4.507116999999991</c:v>
                </c:pt>
                <c:pt idx="188">
                  <c:v>4.562185999999987</c:v>
                </c:pt>
                <c:pt idx="189">
                  <c:v>4.574252</c:v>
                </c:pt>
                <c:pt idx="190">
                  <c:v>4.631342</c:v>
                </c:pt>
                <c:pt idx="191">
                  <c:v>4.641903</c:v>
                </c:pt>
                <c:pt idx="192">
                  <c:v>4.662397999999993</c:v>
                </c:pt>
                <c:pt idx="193">
                  <c:v>4.690382999999993</c:v>
                </c:pt>
                <c:pt idx="194">
                  <c:v>4.699489999999994</c:v>
                </c:pt>
                <c:pt idx="195">
                  <c:v>4.73839</c:v>
                </c:pt>
                <c:pt idx="196">
                  <c:v>4.767228</c:v>
                </c:pt>
                <c:pt idx="197">
                  <c:v>4.806607</c:v>
                </c:pt>
                <c:pt idx="198">
                  <c:v>4.825927999999993</c:v>
                </c:pt>
                <c:pt idx="199">
                  <c:v>4.861838999999994</c:v>
                </c:pt>
                <c:pt idx="200">
                  <c:v>4.916034</c:v>
                </c:pt>
                <c:pt idx="201">
                  <c:v>4.973927</c:v>
                </c:pt>
                <c:pt idx="202">
                  <c:v>5.060982999999993</c:v>
                </c:pt>
                <c:pt idx="203">
                  <c:v>5.093150999999994</c:v>
                </c:pt>
                <c:pt idx="204">
                  <c:v>5.143383</c:v>
                </c:pt>
                <c:pt idx="205">
                  <c:v>5.279338</c:v>
                </c:pt>
                <c:pt idx="206">
                  <c:v>5.432236</c:v>
                </c:pt>
                <c:pt idx="207">
                  <c:v>5.652603999999997</c:v>
                </c:pt>
                <c:pt idx="208">
                  <c:v>6.094241</c:v>
                </c:pt>
                <c:pt idx="209">
                  <c:v>7.046652</c:v>
                </c:pt>
                <c:pt idx="210">
                  <c:v>12.873812</c:v>
                </c:pt>
                <c:pt idx="211">
                  <c:v>-0.628325</c:v>
                </c:pt>
                <c:pt idx="212">
                  <c:v>2.760782</c:v>
                </c:pt>
                <c:pt idx="213">
                  <c:v>3.583478</c:v>
                </c:pt>
                <c:pt idx="214">
                  <c:v>3.877974</c:v>
                </c:pt>
                <c:pt idx="215">
                  <c:v>4.096677</c:v>
                </c:pt>
                <c:pt idx="216">
                  <c:v>4.253828</c:v>
                </c:pt>
                <c:pt idx="217">
                  <c:v>4.380224</c:v>
                </c:pt>
                <c:pt idx="218">
                  <c:v>4.450376</c:v>
                </c:pt>
                <c:pt idx="219">
                  <c:v>4.521662</c:v>
                </c:pt>
                <c:pt idx="220">
                  <c:v>4.582117999999993</c:v>
                </c:pt>
                <c:pt idx="221">
                  <c:v>4.655772999999995</c:v>
                </c:pt>
                <c:pt idx="222">
                  <c:v>4.684329999999996</c:v>
                </c:pt>
                <c:pt idx="223">
                  <c:v>4.751978</c:v>
                </c:pt>
                <c:pt idx="224">
                  <c:v>4.725981999999991</c:v>
                </c:pt>
                <c:pt idx="225">
                  <c:v>4.812076999999993</c:v>
                </c:pt>
                <c:pt idx="226">
                  <c:v>4.827835999999986</c:v>
                </c:pt>
                <c:pt idx="227">
                  <c:v>4.847558999999993</c:v>
                </c:pt>
                <c:pt idx="228">
                  <c:v>4.907612</c:v>
                </c:pt>
                <c:pt idx="229">
                  <c:v>4.908834</c:v>
                </c:pt>
                <c:pt idx="230">
                  <c:v>4.932873</c:v>
                </c:pt>
                <c:pt idx="231">
                  <c:v>4.944295</c:v>
                </c:pt>
                <c:pt idx="232">
                  <c:v>4.979718</c:v>
                </c:pt>
                <c:pt idx="233">
                  <c:v>5.052457</c:v>
                </c:pt>
                <c:pt idx="234">
                  <c:v>5.102284999999993</c:v>
                </c:pt>
                <c:pt idx="235">
                  <c:v>5.050474999999993</c:v>
                </c:pt>
                <c:pt idx="236">
                  <c:v>5.105875999999993</c:v>
                </c:pt>
                <c:pt idx="237">
                  <c:v>5.100298</c:v>
                </c:pt>
                <c:pt idx="238">
                  <c:v>5.162505999999986</c:v>
                </c:pt>
                <c:pt idx="239">
                  <c:v>5.183175999999993</c:v>
                </c:pt>
                <c:pt idx="240">
                  <c:v>5.218733</c:v>
                </c:pt>
                <c:pt idx="241">
                  <c:v>5.232988999999995</c:v>
                </c:pt>
                <c:pt idx="242">
                  <c:v>5.228986999999991</c:v>
                </c:pt>
                <c:pt idx="243">
                  <c:v>5.304773</c:v>
                </c:pt>
                <c:pt idx="244">
                  <c:v>5.342525999999993</c:v>
                </c:pt>
                <c:pt idx="245">
                  <c:v>5.34164</c:v>
                </c:pt>
                <c:pt idx="246">
                  <c:v>5.38023</c:v>
                </c:pt>
                <c:pt idx="247">
                  <c:v>5.387253999999999</c:v>
                </c:pt>
                <c:pt idx="248">
                  <c:v>5.435744</c:v>
                </c:pt>
                <c:pt idx="249">
                  <c:v>5.478172</c:v>
                </c:pt>
                <c:pt idx="250">
                  <c:v>5.509936999999995</c:v>
                </c:pt>
                <c:pt idx="251">
                  <c:v>5.539232</c:v>
                </c:pt>
                <c:pt idx="252">
                  <c:v>5.547347</c:v>
                </c:pt>
                <c:pt idx="253">
                  <c:v>5.578916999999993</c:v>
                </c:pt>
                <c:pt idx="254">
                  <c:v>5.608142</c:v>
                </c:pt>
                <c:pt idx="255">
                  <c:v>5.630814999999991</c:v>
                </c:pt>
                <c:pt idx="256">
                  <c:v>5.675708</c:v>
                </c:pt>
                <c:pt idx="257">
                  <c:v>5.686971999999994</c:v>
                </c:pt>
                <c:pt idx="258">
                  <c:v>5.729068</c:v>
                </c:pt>
                <c:pt idx="259">
                  <c:v>5.771573</c:v>
                </c:pt>
                <c:pt idx="260">
                  <c:v>5.781537</c:v>
                </c:pt>
                <c:pt idx="261">
                  <c:v>5.7922</c:v>
                </c:pt>
                <c:pt idx="262">
                  <c:v>5.860447999999994</c:v>
                </c:pt>
                <c:pt idx="263">
                  <c:v>5.881323</c:v>
                </c:pt>
                <c:pt idx="264">
                  <c:v>5.943646</c:v>
                </c:pt>
                <c:pt idx="265">
                  <c:v>5.976665</c:v>
                </c:pt>
                <c:pt idx="266">
                  <c:v>6.000454999999993</c:v>
                </c:pt>
                <c:pt idx="267">
                  <c:v>6.046201</c:v>
                </c:pt>
                <c:pt idx="268">
                  <c:v>6.041069</c:v>
                </c:pt>
                <c:pt idx="269">
                  <c:v>6.071594</c:v>
                </c:pt>
                <c:pt idx="270">
                  <c:v>6.137674</c:v>
                </c:pt>
                <c:pt idx="271">
                  <c:v>6.156023</c:v>
                </c:pt>
                <c:pt idx="272">
                  <c:v>6.193546999999993</c:v>
                </c:pt>
                <c:pt idx="273">
                  <c:v>6.202424999999995</c:v>
                </c:pt>
                <c:pt idx="274">
                  <c:v>6.237469</c:v>
                </c:pt>
                <c:pt idx="275">
                  <c:v>6.2809</c:v>
                </c:pt>
                <c:pt idx="276">
                  <c:v>6.314835999999987</c:v>
                </c:pt>
                <c:pt idx="277">
                  <c:v>6.389176</c:v>
                </c:pt>
                <c:pt idx="278">
                  <c:v>6.440656</c:v>
                </c:pt>
                <c:pt idx="279">
                  <c:v>6.456072</c:v>
                </c:pt>
                <c:pt idx="280">
                  <c:v>6.548894</c:v>
                </c:pt>
                <c:pt idx="281">
                  <c:v>6.521596999999995</c:v>
                </c:pt>
                <c:pt idx="282">
                  <c:v>6.539838</c:v>
                </c:pt>
                <c:pt idx="283">
                  <c:v>6.643986999999991</c:v>
                </c:pt>
                <c:pt idx="284">
                  <c:v>6.659752</c:v>
                </c:pt>
                <c:pt idx="285">
                  <c:v>6.689089</c:v>
                </c:pt>
                <c:pt idx="286">
                  <c:v>6.768625</c:v>
                </c:pt>
                <c:pt idx="287">
                  <c:v>6.770668</c:v>
                </c:pt>
                <c:pt idx="288">
                  <c:v>6.851366</c:v>
                </c:pt>
                <c:pt idx="289">
                  <c:v>6.884156999999991</c:v>
                </c:pt>
                <c:pt idx="290">
                  <c:v>6.920030999999994</c:v>
                </c:pt>
                <c:pt idx="291">
                  <c:v>7.000009</c:v>
                </c:pt>
                <c:pt idx="292">
                  <c:v>7.017033999999994</c:v>
                </c:pt>
                <c:pt idx="293">
                  <c:v>7.057510999999989</c:v>
                </c:pt>
                <c:pt idx="294">
                  <c:v>7.099197</c:v>
                </c:pt>
                <c:pt idx="295">
                  <c:v>7.153527999999993</c:v>
                </c:pt>
                <c:pt idx="296">
                  <c:v>7.224453999999993</c:v>
                </c:pt>
                <c:pt idx="297">
                  <c:v>7.27996</c:v>
                </c:pt>
                <c:pt idx="298">
                  <c:v>7.316376</c:v>
                </c:pt>
                <c:pt idx="299">
                  <c:v>7.340004999999993</c:v>
                </c:pt>
                <c:pt idx="300">
                  <c:v>7.427879999999996</c:v>
                </c:pt>
                <c:pt idx="301">
                  <c:v>7.481236</c:v>
                </c:pt>
                <c:pt idx="302">
                  <c:v>7.52965</c:v>
                </c:pt>
                <c:pt idx="303">
                  <c:v>7.577779</c:v>
                </c:pt>
                <c:pt idx="304">
                  <c:v>7.638938999999993</c:v>
                </c:pt>
                <c:pt idx="305">
                  <c:v>7.6798</c:v>
                </c:pt>
                <c:pt idx="306">
                  <c:v>7.745666</c:v>
                </c:pt>
                <c:pt idx="307">
                  <c:v>7.854930999999987</c:v>
                </c:pt>
                <c:pt idx="308">
                  <c:v>7.888431999999994</c:v>
                </c:pt>
                <c:pt idx="309">
                  <c:v>7.969122</c:v>
                </c:pt>
                <c:pt idx="310">
                  <c:v>7.995979</c:v>
                </c:pt>
                <c:pt idx="311">
                  <c:v>8.068116</c:v>
                </c:pt>
                <c:pt idx="312">
                  <c:v>8.151009</c:v>
                </c:pt>
                <c:pt idx="313">
                  <c:v>8.224581000000001</c:v>
                </c:pt>
                <c:pt idx="314">
                  <c:v>8.285733</c:v>
                </c:pt>
                <c:pt idx="315">
                  <c:v>8.374973000000001</c:v>
                </c:pt>
                <c:pt idx="316">
                  <c:v>8.410557</c:v>
                </c:pt>
                <c:pt idx="317">
                  <c:v>8.502216</c:v>
                </c:pt>
                <c:pt idx="318">
                  <c:v>8.559241</c:v>
                </c:pt>
                <c:pt idx="319">
                  <c:v>8.659246</c:v>
                </c:pt>
                <c:pt idx="320">
                  <c:v>8.708278999999987</c:v>
                </c:pt>
                <c:pt idx="321">
                  <c:v>8.797432</c:v>
                </c:pt>
                <c:pt idx="322">
                  <c:v>8.872166</c:v>
                </c:pt>
                <c:pt idx="323">
                  <c:v>8.968448</c:v>
                </c:pt>
                <c:pt idx="324">
                  <c:v>9.041998999999998</c:v>
                </c:pt>
                <c:pt idx="325">
                  <c:v>9.201256999999998</c:v>
                </c:pt>
                <c:pt idx="326">
                  <c:v>9.259020000000001</c:v>
                </c:pt>
                <c:pt idx="327">
                  <c:v>9.31717</c:v>
                </c:pt>
                <c:pt idx="328">
                  <c:v>9.434287000000001</c:v>
                </c:pt>
                <c:pt idx="329">
                  <c:v>9.531303999999998</c:v>
                </c:pt>
                <c:pt idx="330">
                  <c:v>9.591616</c:v>
                </c:pt>
                <c:pt idx="331">
                  <c:v>9.712419</c:v>
                </c:pt>
                <c:pt idx="332">
                  <c:v>9.805704</c:v>
                </c:pt>
                <c:pt idx="333">
                  <c:v>9.882104</c:v>
                </c:pt>
                <c:pt idx="334">
                  <c:v>10.071715</c:v>
                </c:pt>
                <c:pt idx="335">
                  <c:v>10.158421</c:v>
                </c:pt>
                <c:pt idx="336">
                  <c:v>10.276052</c:v>
                </c:pt>
                <c:pt idx="337">
                  <c:v>10.364959</c:v>
                </c:pt>
                <c:pt idx="338">
                  <c:v>10.467341</c:v>
                </c:pt>
                <c:pt idx="339">
                  <c:v>10.626351</c:v>
                </c:pt>
                <c:pt idx="340">
                  <c:v>10.718683</c:v>
                </c:pt>
                <c:pt idx="341">
                  <c:v>10.852354</c:v>
                </c:pt>
                <c:pt idx="342">
                  <c:v>10.932131</c:v>
                </c:pt>
                <c:pt idx="343">
                  <c:v>11.10564</c:v>
                </c:pt>
                <c:pt idx="344">
                  <c:v>11.226728</c:v>
                </c:pt>
                <c:pt idx="345">
                  <c:v>11.349417</c:v>
                </c:pt>
                <c:pt idx="346">
                  <c:v>11.512532</c:v>
                </c:pt>
                <c:pt idx="347">
                  <c:v>11.660296</c:v>
                </c:pt>
                <c:pt idx="348">
                  <c:v>11.7733</c:v>
                </c:pt>
                <c:pt idx="349">
                  <c:v>11.912821</c:v>
                </c:pt>
                <c:pt idx="350">
                  <c:v>12.112487</c:v>
                </c:pt>
                <c:pt idx="351">
                  <c:v>12.253324</c:v>
                </c:pt>
                <c:pt idx="352">
                  <c:v>12.454815</c:v>
                </c:pt>
                <c:pt idx="353">
                  <c:v>12.619759</c:v>
                </c:pt>
                <c:pt idx="354">
                  <c:v>12.797703</c:v>
                </c:pt>
                <c:pt idx="355">
                  <c:v>12.968874</c:v>
                </c:pt>
                <c:pt idx="356">
                  <c:v>13.174141</c:v>
                </c:pt>
                <c:pt idx="357">
                  <c:v>13.32378</c:v>
                </c:pt>
                <c:pt idx="358">
                  <c:v>13.54968</c:v>
                </c:pt>
                <c:pt idx="359">
                  <c:v>13.762065</c:v>
                </c:pt>
                <c:pt idx="360">
                  <c:v>13.949346</c:v>
                </c:pt>
                <c:pt idx="361">
                  <c:v>14.194094</c:v>
                </c:pt>
                <c:pt idx="362">
                  <c:v>14.428682</c:v>
                </c:pt>
                <c:pt idx="363">
                  <c:v>14.62971</c:v>
                </c:pt>
                <c:pt idx="364">
                  <c:v>14.920691</c:v>
                </c:pt>
                <c:pt idx="365">
                  <c:v>15.155637</c:v>
                </c:pt>
                <c:pt idx="366">
                  <c:v>15.480094</c:v>
                </c:pt>
                <c:pt idx="367">
                  <c:v>15.711315</c:v>
                </c:pt>
                <c:pt idx="368">
                  <c:v>15.988109</c:v>
                </c:pt>
                <c:pt idx="369">
                  <c:v>16.312679</c:v>
                </c:pt>
                <c:pt idx="370">
                  <c:v>16.628488</c:v>
                </c:pt>
                <c:pt idx="371">
                  <c:v>16.899721</c:v>
                </c:pt>
                <c:pt idx="372">
                  <c:v>17.241589</c:v>
                </c:pt>
                <c:pt idx="373">
                  <c:v>17.628238</c:v>
                </c:pt>
                <c:pt idx="374">
                  <c:v>17.97814299999993</c:v>
                </c:pt>
                <c:pt idx="375">
                  <c:v>18.359955</c:v>
                </c:pt>
                <c:pt idx="376">
                  <c:v>18.719455</c:v>
                </c:pt>
                <c:pt idx="377">
                  <c:v>19.145387</c:v>
                </c:pt>
                <c:pt idx="378">
                  <c:v>19.57419700000001</c:v>
                </c:pt>
                <c:pt idx="379">
                  <c:v>20.018706</c:v>
                </c:pt>
                <c:pt idx="380">
                  <c:v>20.498158</c:v>
                </c:pt>
                <c:pt idx="381">
                  <c:v>20.98941899999998</c:v>
                </c:pt>
                <c:pt idx="382">
                  <c:v>21.576585</c:v>
                </c:pt>
                <c:pt idx="383">
                  <c:v>22.107596</c:v>
                </c:pt>
                <c:pt idx="384">
                  <c:v>22.683102</c:v>
                </c:pt>
                <c:pt idx="385">
                  <c:v>23.292971</c:v>
                </c:pt>
                <c:pt idx="386">
                  <c:v>23.913913</c:v>
                </c:pt>
                <c:pt idx="387">
                  <c:v>24.643338</c:v>
                </c:pt>
                <c:pt idx="388">
                  <c:v>25.346444</c:v>
                </c:pt>
                <c:pt idx="389">
                  <c:v>26.120602</c:v>
                </c:pt>
                <c:pt idx="390">
                  <c:v>26.959723</c:v>
                </c:pt>
                <c:pt idx="391">
                  <c:v>27.818718</c:v>
                </c:pt>
                <c:pt idx="392">
                  <c:v>28.783074</c:v>
                </c:pt>
                <c:pt idx="393">
                  <c:v>29.810593</c:v>
                </c:pt>
                <c:pt idx="394">
                  <c:v>30.877646</c:v>
                </c:pt>
                <c:pt idx="395">
                  <c:v>32.062593</c:v>
                </c:pt>
                <c:pt idx="396">
                  <c:v>33.339748</c:v>
                </c:pt>
                <c:pt idx="397">
                  <c:v>34.706484</c:v>
                </c:pt>
                <c:pt idx="398">
                  <c:v>36.209946</c:v>
                </c:pt>
                <c:pt idx="399">
                  <c:v>37.84728999999999</c:v>
                </c:pt>
                <c:pt idx="400">
                  <c:v>39.64330000000001</c:v>
                </c:pt>
                <c:pt idx="401">
                  <c:v>41.604496</c:v>
                </c:pt>
                <c:pt idx="402">
                  <c:v>43.810238</c:v>
                </c:pt>
                <c:pt idx="403">
                  <c:v>46.21246600000001</c:v>
                </c:pt>
                <c:pt idx="404">
                  <c:v>48.904767</c:v>
                </c:pt>
                <c:pt idx="405">
                  <c:v>51.984056</c:v>
                </c:pt>
                <c:pt idx="406">
                  <c:v>55.402038</c:v>
                </c:pt>
                <c:pt idx="407">
                  <c:v>59.390829</c:v>
                </c:pt>
                <c:pt idx="408">
                  <c:v>64.032583</c:v>
                </c:pt>
                <c:pt idx="409">
                  <c:v>69.349604</c:v>
                </c:pt>
                <c:pt idx="410">
                  <c:v>75.733186</c:v>
                </c:pt>
                <c:pt idx="411">
                  <c:v>83.407047</c:v>
                </c:pt>
                <c:pt idx="412">
                  <c:v>92.82313</c:v>
                </c:pt>
                <c:pt idx="413">
                  <c:v>104.667093</c:v>
                </c:pt>
                <c:pt idx="414">
                  <c:v>119.945418</c:v>
                </c:pt>
                <c:pt idx="415">
                  <c:v>140.536648</c:v>
                </c:pt>
                <c:pt idx="416">
                  <c:v>169.705608</c:v>
                </c:pt>
                <c:pt idx="417">
                  <c:v>214.219328</c:v>
                </c:pt>
                <c:pt idx="418">
                  <c:v>290.505014</c:v>
                </c:pt>
                <c:pt idx="419">
                  <c:v>451.583878</c:v>
                </c:pt>
                <c:pt idx="420">
                  <c:v>1015.394704</c:v>
                </c:pt>
                <c:pt idx="421">
                  <c:v>-4058.741936</c:v>
                </c:pt>
                <c:pt idx="422">
                  <c:v>-675.973543</c:v>
                </c:pt>
                <c:pt idx="423">
                  <c:v>-368.4364319999993</c:v>
                </c:pt>
                <c:pt idx="424">
                  <c:v>-253.152776</c:v>
                </c:pt>
                <c:pt idx="425">
                  <c:v>-192.751524</c:v>
                </c:pt>
                <c:pt idx="426">
                  <c:v>-155.561432</c:v>
                </c:pt>
                <c:pt idx="427">
                  <c:v>-130.400265</c:v>
                </c:pt>
                <c:pt idx="428">
                  <c:v>-112.205327</c:v>
                </c:pt>
                <c:pt idx="429">
                  <c:v>-98.403705</c:v>
                </c:pt>
                <c:pt idx="430">
                  <c:v>-87.716809</c:v>
                </c:pt>
                <c:pt idx="431">
                  <c:v>-79.06233799999988</c:v>
                </c:pt>
                <c:pt idx="432">
                  <c:v>-71.92502299999998</c:v>
                </c:pt>
                <c:pt idx="433">
                  <c:v>-66.001634</c:v>
                </c:pt>
                <c:pt idx="434">
                  <c:v>-60.96264</c:v>
                </c:pt>
                <c:pt idx="435">
                  <c:v>-56.66596300000001</c:v>
                </c:pt>
                <c:pt idx="436">
                  <c:v>-52.861944</c:v>
                </c:pt>
                <c:pt idx="437">
                  <c:v>-49.585757</c:v>
                </c:pt>
                <c:pt idx="438">
                  <c:v>-46.692483</c:v>
                </c:pt>
                <c:pt idx="439">
                  <c:v>-44.085914</c:v>
                </c:pt>
                <c:pt idx="440">
                  <c:v>-41.73513</c:v>
                </c:pt>
                <c:pt idx="441">
                  <c:v>-39.658549</c:v>
                </c:pt>
                <c:pt idx="442">
                  <c:v>-37.764368</c:v>
                </c:pt>
                <c:pt idx="443">
                  <c:v>-36.065716</c:v>
                </c:pt>
                <c:pt idx="444">
                  <c:v>-34.44835300000001</c:v>
                </c:pt>
                <c:pt idx="445">
                  <c:v>-33.02439</c:v>
                </c:pt>
                <c:pt idx="446">
                  <c:v>-31.683803</c:v>
                </c:pt>
                <c:pt idx="447">
                  <c:v>-30.46951899999998</c:v>
                </c:pt>
                <c:pt idx="448">
                  <c:v>-29.347615</c:v>
                </c:pt>
                <c:pt idx="449">
                  <c:v>-28.299294</c:v>
                </c:pt>
                <c:pt idx="450">
                  <c:v>-27.293853</c:v>
                </c:pt>
                <c:pt idx="451">
                  <c:v>-26.370065</c:v>
                </c:pt>
                <c:pt idx="452">
                  <c:v>-25.492929</c:v>
                </c:pt>
                <c:pt idx="453">
                  <c:v>-24.703092</c:v>
                </c:pt>
                <c:pt idx="454">
                  <c:v>-23.916588</c:v>
                </c:pt>
                <c:pt idx="455">
                  <c:v>-23.219243</c:v>
                </c:pt>
                <c:pt idx="456">
                  <c:v>-22.538975</c:v>
                </c:pt>
                <c:pt idx="457">
                  <c:v>-21.882662</c:v>
                </c:pt>
                <c:pt idx="458">
                  <c:v>-21.30232699999998</c:v>
                </c:pt>
                <c:pt idx="459">
                  <c:v>-20.754451</c:v>
                </c:pt>
                <c:pt idx="460">
                  <c:v>-20.185511</c:v>
                </c:pt>
                <c:pt idx="461">
                  <c:v>-19.673133</c:v>
                </c:pt>
                <c:pt idx="462">
                  <c:v>-19.169521</c:v>
                </c:pt>
                <c:pt idx="463">
                  <c:v>-18.73081000000001</c:v>
                </c:pt>
                <c:pt idx="464">
                  <c:v>-18.27218999999998</c:v>
                </c:pt>
                <c:pt idx="465">
                  <c:v>-17.863938</c:v>
                </c:pt>
                <c:pt idx="466">
                  <c:v>-17.471948</c:v>
                </c:pt>
                <c:pt idx="467">
                  <c:v>-17.077472</c:v>
                </c:pt>
                <c:pt idx="468">
                  <c:v>-16.677784</c:v>
                </c:pt>
                <c:pt idx="469">
                  <c:v>-16.346719</c:v>
                </c:pt>
                <c:pt idx="470">
                  <c:v>-16.013432</c:v>
                </c:pt>
                <c:pt idx="471">
                  <c:v>-15.653495</c:v>
                </c:pt>
                <c:pt idx="472">
                  <c:v>-15.32442</c:v>
                </c:pt>
                <c:pt idx="473">
                  <c:v>-15.063791</c:v>
                </c:pt>
                <c:pt idx="474">
                  <c:v>-14.773222</c:v>
                </c:pt>
                <c:pt idx="475">
                  <c:v>-14.48423</c:v>
                </c:pt>
                <c:pt idx="476">
                  <c:v>-14.203816</c:v>
                </c:pt>
                <c:pt idx="477">
                  <c:v>-13.953814</c:v>
                </c:pt>
                <c:pt idx="478">
                  <c:v>-13.665879</c:v>
                </c:pt>
                <c:pt idx="479">
                  <c:v>-13.454748</c:v>
                </c:pt>
                <c:pt idx="480">
                  <c:v>-13.209277</c:v>
                </c:pt>
                <c:pt idx="481">
                  <c:v>-12.955324</c:v>
                </c:pt>
                <c:pt idx="482">
                  <c:v>-12.740704</c:v>
                </c:pt>
                <c:pt idx="483">
                  <c:v>-12.561308</c:v>
                </c:pt>
                <c:pt idx="484">
                  <c:v>-12.342497</c:v>
                </c:pt>
                <c:pt idx="485">
                  <c:v>-12.163572</c:v>
                </c:pt>
                <c:pt idx="486">
                  <c:v>-11.98702</c:v>
                </c:pt>
                <c:pt idx="487">
                  <c:v>-11.779261</c:v>
                </c:pt>
                <c:pt idx="488">
                  <c:v>-11.581129</c:v>
                </c:pt>
                <c:pt idx="489">
                  <c:v>-11.430869</c:v>
                </c:pt>
                <c:pt idx="490">
                  <c:v>-11.251707</c:v>
                </c:pt>
                <c:pt idx="491">
                  <c:v>-11.096061</c:v>
                </c:pt>
                <c:pt idx="492">
                  <c:v>-10.92373</c:v>
                </c:pt>
                <c:pt idx="493">
                  <c:v>-10.730305</c:v>
                </c:pt>
                <c:pt idx="494">
                  <c:v>-10.581643</c:v>
                </c:pt>
                <c:pt idx="495">
                  <c:v>-10.472976</c:v>
                </c:pt>
                <c:pt idx="496">
                  <c:v>-10.351782</c:v>
                </c:pt>
                <c:pt idx="497">
                  <c:v>-10.147768</c:v>
                </c:pt>
                <c:pt idx="498">
                  <c:v>-10.028663</c:v>
                </c:pt>
                <c:pt idx="499">
                  <c:v>-9.904810999999998</c:v>
                </c:pt>
                <c:pt idx="500">
                  <c:v>-9.781157999999997</c:v>
                </c:pt>
                <c:pt idx="501">
                  <c:v>-9.651025000000001</c:v>
                </c:pt>
                <c:pt idx="502">
                  <c:v>-9.506798000000003</c:v>
                </c:pt>
                <c:pt idx="503">
                  <c:v>-9.37243</c:v>
                </c:pt>
                <c:pt idx="504">
                  <c:v>-9.3031</c:v>
                </c:pt>
                <c:pt idx="505">
                  <c:v>-9.189031000000003</c:v>
                </c:pt>
                <c:pt idx="506">
                  <c:v>-9.090113000000001</c:v>
                </c:pt>
                <c:pt idx="507">
                  <c:v>-8.97399</c:v>
                </c:pt>
                <c:pt idx="508">
                  <c:v>-8.825431</c:v>
                </c:pt>
                <c:pt idx="509">
                  <c:v>-8.715945000000001</c:v>
                </c:pt>
                <c:pt idx="510">
                  <c:v>-8.633759</c:v>
                </c:pt>
                <c:pt idx="511">
                  <c:v>-8.55194</c:v>
                </c:pt>
                <c:pt idx="512">
                  <c:v>-8.431564</c:v>
                </c:pt>
                <c:pt idx="513">
                  <c:v>-8.332992</c:v>
                </c:pt>
                <c:pt idx="514">
                  <c:v>-8.244440000000001</c:v>
                </c:pt>
                <c:pt idx="515">
                  <c:v>-8.165401000000002</c:v>
                </c:pt>
                <c:pt idx="516">
                  <c:v>-8.04204</c:v>
                </c:pt>
                <c:pt idx="517">
                  <c:v>-8.038315999999998</c:v>
                </c:pt>
                <c:pt idx="518">
                  <c:v>-7.872404999999993</c:v>
                </c:pt>
                <c:pt idx="519">
                  <c:v>-7.7992</c:v>
                </c:pt>
                <c:pt idx="520">
                  <c:v>-7.706795</c:v>
                </c:pt>
                <c:pt idx="521">
                  <c:v>-7.631234</c:v>
                </c:pt>
                <c:pt idx="522">
                  <c:v>-7.580133</c:v>
                </c:pt>
                <c:pt idx="523">
                  <c:v>-7.481634</c:v>
                </c:pt>
                <c:pt idx="524">
                  <c:v>-7.412796</c:v>
                </c:pt>
                <c:pt idx="525">
                  <c:v>-7.333153999999999</c:v>
                </c:pt>
                <c:pt idx="526">
                  <c:v>-7.236378</c:v>
                </c:pt>
                <c:pt idx="527">
                  <c:v>-7.180145</c:v>
                </c:pt>
                <c:pt idx="528">
                  <c:v>-7.145851999999993</c:v>
                </c:pt>
                <c:pt idx="529">
                  <c:v>-7.01076</c:v>
                </c:pt>
                <c:pt idx="530">
                  <c:v>-6.950825</c:v>
                </c:pt>
                <c:pt idx="531">
                  <c:v>-6.901513</c:v>
                </c:pt>
                <c:pt idx="532">
                  <c:v>-6.843257</c:v>
                </c:pt>
                <c:pt idx="533">
                  <c:v>-6.778787</c:v>
                </c:pt>
                <c:pt idx="534">
                  <c:v>-6.731062</c:v>
                </c:pt>
                <c:pt idx="535">
                  <c:v>-6.677445999999993</c:v>
                </c:pt>
                <c:pt idx="536">
                  <c:v>-6.609409</c:v>
                </c:pt>
                <c:pt idx="537">
                  <c:v>-6.532345</c:v>
                </c:pt>
                <c:pt idx="538">
                  <c:v>-6.460621</c:v>
                </c:pt>
                <c:pt idx="539">
                  <c:v>-6.449025</c:v>
                </c:pt>
                <c:pt idx="540">
                  <c:v>-6.371455</c:v>
                </c:pt>
                <c:pt idx="541">
                  <c:v>-6.282408</c:v>
                </c:pt>
                <c:pt idx="542">
                  <c:v>-6.238671</c:v>
                </c:pt>
                <c:pt idx="543">
                  <c:v>-6.176187999999994</c:v>
                </c:pt>
                <c:pt idx="544">
                  <c:v>-6.168258999999995</c:v>
                </c:pt>
                <c:pt idx="545">
                  <c:v>-6.107087999999991</c:v>
                </c:pt>
                <c:pt idx="546">
                  <c:v>-6.048655</c:v>
                </c:pt>
                <c:pt idx="547">
                  <c:v>-5.996302</c:v>
                </c:pt>
                <c:pt idx="548">
                  <c:v>-5.94221</c:v>
                </c:pt>
                <c:pt idx="549">
                  <c:v>-5.891973999999998</c:v>
                </c:pt>
                <c:pt idx="550">
                  <c:v>-5.846101</c:v>
                </c:pt>
                <c:pt idx="551">
                  <c:v>-5.775559</c:v>
                </c:pt>
                <c:pt idx="552">
                  <c:v>-5.777364</c:v>
                </c:pt>
                <c:pt idx="553">
                  <c:v>-5.707341</c:v>
                </c:pt>
                <c:pt idx="554">
                  <c:v>-5.649981999999993</c:v>
                </c:pt>
                <c:pt idx="555">
                  <c:v>-5.635918999999993</c:v>
                </c:pt>
                <c:pt idx="556">
                  <c:v>-5.579832</c:v>
                </c:pt>
                <c:pt idx="557">
                  <c:v>-5.543256</c:v>
                </c:pt>
                <c:pt idx="558">
                  <c:v>-5.484304</c:v>
                </c:pt>
                <c:pt idx="559">
                  <c:v>-5.452919999999994</c:v>
                </c:pt>
                <c:pt idx="560">
                  <c:v>-5.388397</c:v>
                </c:pt>
                <c:pt idx="561">
                  <c:v>-5.358147999999995</c:v>
                </c:pt>
                <c:pt idx="562">
                  <c:v>-5.346261</c:v>
                </c:pt>
                <c:pt idx="563">
                  <c:v>-5.254049</c:v>
                </c:pt>
                <c:pt idx="564">
                  <c:v>-5.235208</c:v>
                </c:pt>
                <c:pt idx="565">
                  <c:v>-5.214537999999991</c:v>
                </c:pt>
                <c:pt idx="566">
                  <c:v>-5.177196999999993</c:v>
                </c:pt>
                <c:pt idx="567">
                  <c:v>-5.130923</c:v>
                </c:pt>
                <c:pt idx="568">
                  <c:v>-5.113406999999993</c:v>
                </c:pt>
                <c:pt idx="569">
                  <c:v>-5.052604999999994</c:v>
                </c:pt>
                <c:pt idx="570">
                  <c:v>-5.049376</c:v>
                </c:pt>
                <c:pt idx="571">
                  <c:v>-4.977158</c:v>
                </c:pt>
                <c:pt idx="572">
                  <c:v>-4.950427</c:v>
                </c:pt>
                <c:pt idx="573">
                  <c:v>-4.874149</c:v>
                </c:pt>
                <c:pt idx="574">
                  <c:v>-4.900974</c:v>
                </c:pt>
                <c:pt idx="575">
                  <c:v>-4.878894</c:v>
                </c:pt>
                <c:pt idx="576">
                  <c:v>-4.772002</c:v>
                </c:pt>
                <c:pt idx="577">
                  <c:v>-4.779248</c:v>
                </c:pt>
                <c:pt idx="578">
                  <c:v>-4.743574</c:v>
                </c:pt>
                <c:pt idx="579">
                  <c:v>-4.704298</c:v>
                </c:pt>
                <c:pt idx="580">
                  <c:v>-4.692818999999991</c:v>
                </c:pt>
                <c:pt idx="581">
                  <c:v>-4.629258</c:v>
                </c:pt>
                <c:pt idx="582">
                  <c:v>-4.627255999999991</c:v>
                </c:pt>
                <c:pt idx="583">
                  <c:v>-4.556579999999999</c:v>
                </c:pt>
                <c:pt idx="584">
                  <c:v>-4.57377</c:v>
                </c:pt>
                <c:pt idx="585">
                  <c:v>-4.540312</c:v>
                </c:pt>
                <c:pt idx="586">
                  <c:v>-4.522340999999995</c:v>
                </c:pt>
                <c:pt idx="587">
                  <c:v>-4.492701</c:v>
                </c:pt>
                <c:pt idx="588">
                  <c:v>-4.436851</c:v>
                </c:pt>
                <c:pt idx="589">
                  <c:v>-4.464216999999993</c:v>
                </c:pt>
                <c:pt idx="590">
                  <c:v>-4.375970999999994</c:v>
                </c:pt>
                <c:pt idx="591">
                  <c:v>-4.348773</c:v>
                </c:pt>
                <c:pt idx="592">
                  <c:v>-4.282301</c:v>
                </c:pt>
                <c:pt idx="593">
                  <c:v>-4.337317999999994</c:v>
                </c:pt>
                <c:pt idx="594">
                  <c:v>-4.306795</c:v>
                </c:pt>
                <c:pt idx="595">
                  <c:v>-4.26383</c:v>
                </c:pt>
                <c:pt idx="596">
                  <c:v>-4.216285</c:v>
                </c:pt>
                <c:pt idx="597">
                  <c:v>-4.207553999999996</c:v>
                </c:pt>
                <c:pt idx="598">
                  <c:v>-4.193873</c:v>
                </c:pt>
                <c:pt idx="599">
                  <c:v>-4.140323</c:v>
                </c:pt>
                <c:pt idx="600">
                  <c:v>-4.149011999999995</c:v>
                </c:pt>
                <c:pt idx="601">
                  <c:v>-4.110746999999995</c:v>
                </c:pt>
                <c:pt idx="602">
                  <c:v>-4.096057</c:v>
                </c:pt>
                <c:pt idx="603">
                  <c:v>-4.013450999999995</c:v>
                </c:pt>
                <c:pt idx="604">
                  <c:v>-4.043944</c:v>
                </c:pt>
                <c:pt idx="605">
                  <c:v>-4.021409</c:v>
                </c:pt>
                <c:pt idx="606">
                  <c:v>-3.96943</c:v>
                </c:pt>
                <c:pt idx="607">
                  <c:v>-3.927367</c:v>
                </c:pt>
                <c:pt idx="608">
                  <c:v>-3.957908</c:v>
                </c:pt>
                <c:pt idx="609">
                  <c:v>-3.924898</c:v>
                </c:pt>
                <c:pt idx="610">
                  <c:v>-3.903917</c:v>
                </c:pt>
                <c:pt idx="611">
                  <c:v>-3.886083999999998</c:v>
                </c:pt>
                <c:pt idx="612">
                  <c:v>-3.858550999999998</c:v>
                </c:pt>
                <c:pt idx="613">
                  <c:v>-3.814033999999999</c:v>
                </c:pt>
                <c:pt idx="614">
                  <c:v>-3.834906</c:v>
                </c:pt>
                <c:pt idx="615">
                  <c:v>-3.796661999999999</c:v>
                </c:pt>
                <c:pt idx="616">
                  <c:v>-3.813350999999999</c:v>
                </c:pt>
                <c:pt idx="617">
                  <c:v>-3.771942999999998</c:v>
                </c:pt>
                <c:pt idx="618">
                  <c:v>-3.753274</c:v>
                </c:pt>
                <c:pt idx="619">
                  <c:v>-3.710843</c:v>
                </c:pt>
                <c:pt idx="620">
                  <c:v>-3.695729</c:v>
                </c:pt>
                <c:pt idx="621">
                  <c:v>-3.695361</c:v>
                </c:pt>
                <c:pt idx="622">
                  <c:v>-3.640865999999999</c:v>
                </c:pt>
                <c:pt idx="623">
                  <c:v>-3.629285</c:v>
                </c:pt>
                <c:pt idx="624">
                  <c:v>-3.631085999999997</c:v>
                </c:pt>
                <c:pt idx="625">
                  <c:v>-3.619018</c:v>
                </c:pt>
                <c:pt idx="626">
                  <c:v>-3.557938</c:v>
                </c:pt>
                <c:pt idx="627">
                  <c:v>-3.573726</c:v>
                </c:pt>
                <c:pt idx="628">
                  <c:v>-3.549997</c:v>
                </c:pt>
                <c:pt idx="629">
                  <c:v>-3.543525</c:v>
                </c:pt>
                <c:pt idx="630">
                  <c:v>-3.496274999999998</c:v>
                </c:pt>
                <c:pt idx="631">
                  <c:v>-3.497495999999999</c:v>
                </c:pt>
                <c:pt idx="632">
                  <c:v>-3.483398</c:v>
                </c:pt>
                <c:pt idx="633">
                  <c:v>-3.455476</c:v>
                </c:pt>
                <c:pt idx="634">
                  <c:v>-3.451127</c:v>
                </c:pt>
                <c:pt idx="635">
                  <c:v>-3.415407999999998</c:v>
                </c:pt>
                <c:pt idx="636">
                  <c:v>-3.413167</c:v>
                </c:pt>
                <c:pt idx="637">
                  <c:v>-3.391807</c:v>
                </c:pt>
                <c:pt idx="638">
                  <c:v>-3.362198999999999</c:v>
                </c:pt>
                <c:pt idx="639">
                  <c:v>-3.379646999999993</c:v>
                </c:pt>
                <c:pt idx="640">
                  <c:v>-3.3746</c:v>
                </c:pt>
                <c:pt idx="641">
                  <c:v>-3.330662999999993</c:v>
                </c:pt>
                <c:pt idx="642">
                  <c:v>-3.313219999999998</c:v>
                </c:pt>
                <c:pt idx="643">
                  <c:v>-3.278236</c:v>
                </c:pt>
                <c:pt idx="644">
                  <c:v>-3.268783</c:v>
                </c:pt>
                <c:pt idx="645">
                  <c:v>-3.26083</c:v>
                </c:pt>
                <c:pt idx="646">
                  <c:v>-3.210097</c:v>
                </c:pt>
                <c:pt idx="647">
                  <c:v>-3.21817</c:v>
                </c:pt>
                <c:pt idx="648">
                  <c:v>-3.205971</c:v>
                </c:pt>
                <c:pt idx="649">
                  <c:v>-3.204575</c:v>
                </c:pt>
                <c:pt idx="650">
                  <c:v>-3.176064</c:v>
                </c:pt>
                <c:pt idx="651">
                  <c:v>-3.152118</c:v>
                </c:pt>
                <c:pt idx="652">
                  <c:v>-3.149526</c:v>
                </c:pt>
                <c:pt idx="653">
                  <c:v>-3.131656</c:v>
                </c:pt>
                <c:pt idx="654">
                  <c:v>-3.112909999999999</c:v>
                </c:pt>
                <c:pt idx="655">
                  <c:v>-3.078417</c:v>
                </c:pt>
                <c:pt idx="656">
                  <c:v>-3.090479999999999</c:v>
                </c:pt>
                <c:pt idx="657">
                  <c:v>-3.095877999999999</c:v>
                </c:pt>
                <c:pt idx="658">
                  <c:v>-3.109964</c:v>
                </c:pt>
                <c:pt idx="659">
                  <c:v>-3.026577</c:v>
                </c:pt>
                <c:pt idx="660">
                  <c:v>-3.032178</c:v>
                </c:pt>
                <c:pt idx="661">
                  <c:v>-3.009675</c:v>
                </c:pt>
                <c:pt idx="662">
                  <c:v>-3.029249</c:v>
                </c:pt>
                <c:pt idx="663">
                  <c:v>-3.005369</c:v>
                </c:pt>
                <c:pt idx="664">
                  <c:v>-2.978835999999998</c:v>
                </c:pt>
                <c:pt idx="665">
                  <c:v>-2.967654</c:v>
                </c:pt>
                <c:pt idx="666">
                  <c:v>-2.977898999999998</c:v>
                </c:pt>
                <c:pt idx="667">
                  <c:v>-2.932382</c:v>
                </c:pt>
                <c:pt idx="668">
                  <c:v>-2.942254</c:v>
                </c:pt>
                <c:pt idx="669">
                  <c:v>-2.910083999999999</c:v>
                </c:pt>
                <c:pt idx="670">
                  <c:v>-2.904895999999999</c:v>
                </c:pt>
                <c:pt idx="671">
                  <c:v>-2.887042</c:v>
                </c:pt>
                <c:pt idx="672">
                  <c:v>-2.896005999999993</c:v>
                </c:pt>
                <c:pt idx="673">
                  <c:v>-2.879510999999999</c:v>
                </c:pt>
                <c:pt idx="674">
                  <c:v>-2.872640999999993</c:v>
                </c:pt>
                <c:pt idx="675">
                  <c:v>-2.891576</c:v>
                </c:pt>
                <c:pt idx="676">
                  <c:v>-2.823878</c:v>
                </c:pt>
                <c:pt idx="677">
                  <c:v>-2.871386999999999</c:v>
                </c:pt>
                <c:pt idx="678">
                  <c:v>-2.776712</c:v>
                </c:pt>
                <c:pt idx="679">
                  <c:v>-2.796676999999998</c:v>
                </c:pt>
                <c:pt idx="680">
                  <c:v>-2.701446999999999</c:v>
                </c:pt>
                <c:pt idx="681">
                  <c:v>-2.764573</c:v>
                </c:pt>
                <c:pt idx="682">
                  <c:v>-2.746391</c:v>
                </c:pt>
                <c:pt idx="683">
                  <c:v>-2.731492999999999</c:v>
                </c:pt>
                <c:pt idx="684">
                  <c:v>-2.746427</c:v>
                </c:pt>
                <c:pt idx="685">
                  <c:v>-2.73417</c:v>
                </c:pt>
                <c:pt idx="686">
                  <c:v>-2.725764</c:v>
                </c:pt>
                <c:pt idx="687">
                  <c:v>-2.7105</c:v>
                </c:pt>
                <c:pt idx="688">
                  <c:v>-2.716372999999999</c:v>
                </c:pt>
                <c:pt idx="689">
                  <c:v>-2.687241</c:v>
                </c:pt>
                <c:pt idx="690">
                  <c:v>-2.678586</c:v>
                </c:pt>
                <c:pt idx="691">
                  <c:v>-2.644275</c:v>
                </c:pt>
                <c:pt idx="692">
                  <c:v>-2.67619</c:v>
                </c:pt>
                <c:pt idx="693">
                  <c:v>-2.675876</c:v>
                </c:pt>
                <c:pt idx="694">
                  <c:v>-2.625166</c:v>
                </c:pt>
                <c:pt idx="695">
                  <c:v>-2.645947</c:v>
                </c:pt>
                <c:pt idx="696">
                  <c:v>-2.623095</c:v>
                </c:pt>
                <c:pt idx="697">
                  <c:v>-2.585766</c:v>
                </c:pt>
                <c:pt idx="698">
                  <c:v>-2.610545999999997</c:v>
                </c:pt>
                <c:pt idx="699">
                  <c:v>-2.551511</c:v>
                </c:pt>
                <c:pt idx="700">
                  <c:v>-2.582208</c:v>
                </c:pt>
                <c:pt idx="701">
                  <c:v>-2.544947</c:v>
                </c:pt>
                <c:pt idx="702">
                  <c:v>-2.581302</c:v>
                </c:pt>
                <c:pt idx="703">
                  <c:v>-2.542260999999999</c:v>
                </c:pt>
                <c:pt idx="704">
                  <c:v>-2.555895</c:v>
                </c:pt>
                <c:pt idx="705">
                  <c:v>-2.523057</c:v>
                </c:pt>
                <c:pt idx="706">
                  <c:v>-2.534115</c:v>
                </c:pt>
                <c:pt idx="707">
                  <c:v>-2.529357</c:v>
                </c:pt>
                <c:pt idx="708">
                  <c:v>-2.508231</c:v>
                </c:pt>
                <c:pt idx="709">
                  <c:v>-2.46757</c:v>
                </c:pt>
                <c:pt idx="710">
                  <c:v>-2.480106</c:v>
                </c:pt>
                <c:pt idx="711">
                  <c:v>-2.465889999999999</c:v>
                </c:pt>
                <c:pt idx="712">
                  <c:v>-2.530481</c:v>
                </c:pt>
                <c:pt idx="713">
                  <c:v>-2.465078999999998</c:v>
                </c:pt>
                <c:pt idx="714">
                  <c:v>-2.447442999999998</c:v>
                </c:pt>
                <c:pt idx="715">
                  <c:v>-2.438247999999997</c:v>
                </c:pt>
                <c:pt idx="716">
                  <c:v>-2.424243</c:v>
                </c:pt>
                <c:pt idx="717">
                  <c:v>-2.435133</c:v>
                </c:pt>
                <c:pt idx="718">
                  <c:v>-2.414155</c:v>
                </c:pt>
                <c:pt idx="719">
                  <c:v>-2.390604</c:v>
                </c:pt>
                <c:pt idx="720">
                  <c:v>-2.44814</c:v>
                </c:pt>
                <c:pt idx="721">
                  <c:v>-2.431297999999999</c:v>
                </c:pt>
                <c:pt idx="722">
                  <c:v>-2.383276</c:v>
                </c:pt>
                <c:pt idx="723">
                  <c:v>-2.379341</c:v>
                </c:pt>
                <c:pt idx="724">
                  <c:v>-2.352540999999993</c:v>
                </c:pt>
                <c:pt idx="725">
                  <c:v>-2.404825999999999</c:v>
                </c:pt>
                <c:pt idx="726">
                  <c:v>-2.320307</c:v>
                </c:pt>
                <c:pt idx="727">
                  <c:v>-2.325291</c:v>
                </c:pt>
                <c:pt idx="728">
                  <c:v>-2.351662999999993</c:v>
                </c:pt>
                <c:pt idx="729">
                  <c:v>-2.289372</c:v>
                </c:pt>
                <c:pt idx="730">
                  <c:v>-2.326644999999996</c:v>
                </c:pt>
                <c:pt idx="731">
                  <c:v>-2.263874</c:v>
                </c:pt>
                <c:pt idx="732">
                  <c:v>-2.286278</c:v>
                </c:pt>
                <c:pt idx="733">
                  <c:v>-2.248825</c:v>
                </c:pt>
                <c:pt idx="734">
                  <c:v>-2.324032</c:v>
                </c:pt>
                <c:pt idx="735">
                  <c:v>-2.306306</c:v>
                </c:pt>
                <c:pt idx="736">
                  <c:v>-2.262845</c:v>
                </c:pt>
                <c:pt idx="737">
                  <c:v>-2.278628</c:v>
                </c:pt>
                <c:pt idx="738">
                  <c:v>-2.234202</c:v>
                </c:pt>
                <c:pt idx="739">
                  <c:v>-2.266868</c:v>
                </c:pt>
                <c:pt idx="740">
                  <c:v>-2.245996</c:v>
                </c:pt>
                <c:pt idx="741">
                  <c:v>-2.200645</c:v>
                </c:pt>
                <c:pt idx="742">
                  <c:v>-2.257212</c:v>
                </c:pt>
                <c:pt idx="743">
                  <c:v>-2.217846</c:v>
                </c:pt>
                <c:pt idx="744">
                  <c:v>-2.198185</c:v>
                </c:pt>
                <c:pt idx="745">
                  <c:v>-2.197804</c:v>
                </c:pt>
                <c:pt idx="746">
                  <c:v>-2.201431</c:v>
                </c:pt>
                <c:pt idx="747">
                  <c:v>-2.192753</c:v>
                </c:pt>
                <c:pt idx="748">
                  <c:v>-2.192148</c:v>
                </c:pt>
                <c:pt idx="749">
                  <c:v>-2.184532</c:v>
                </c:pt>
                <c:pt idx="750">
                  <c:v>-2.136234</c:v>
                </c:pt>
                <c:pt idx="751">
                  <c:v>-2.119637</c:v>
                </c:pt>
                <c:pt idx="752">
                  <c:v>-2.156863</c:v>
                </c:pt>
                <c:pt idx="753">
                  <c:v>-2.161169</c:v>
                </c:pt>
                <c:pt idx="754">
                  <c:v>-2.177493</c:v>
                </c:pt>
                <c:pt idx="755">
                  <c:v>-2.113516</c:v>
                </c:pt>
                <c:pt idx="756">
                  <c:v>-2.118288999999999</c:v>
                </c:pt>
                <c:pt idx="757">
                  <c:v>-2.163089</c:v>
                </c:pt>
                <c:pt idx="758">
                  <c:v>-2.10067</c:v>
                </c:pt>
                <c:pt idx="759">
                  <c:v>-2.101025</c:v>
                </c:pt>
                <c:pt idx="760">
                  <c:v>-2.088286</c:v>
                </c:pt>
                <c:pt idx="761">
                  <c:v>-2.071489999999998</c:v>
                </c:pt>
                <c:pt idx="762">
                  <c:v>-2.091032</c:v>
                </c:pt>
                <c:pt idx="763">
                  <c:v>-2.030732</c:v>
                </c:pt>
                <c:pt idx="764">
                  <c:v>-2.082108</c:v>
                </c:pt>
                <c:pt idx="765">
                  <c:v>-2.060475</c:v>
                </c:pt>
                <c:pt idx="766">
                  <c:v>-2.078812</c:v>
                </c:pt>
                <c:pt idx="767">
                  <c:v>-2.059003999999998</c:v>
                </c:pt>
                <c:pt idx="768">
                  <c:v>-1.994902</c:v>
                </c:pt>
                <c:pt idx="769">
                  <c:v>-2.037443999999998</c:v>
                </c:pt>
                <c:pt idx="770">
                  <c:v>-2.038465</c:v>
                </c:pt>
                <c:pt idx="771">
                  <c:v>-1.989478</c:v>
                </c:pt>
                <c:pt idx="772">
                  <c:v>-2.032467999999997</c:v>
                </c:pt>
                <c:pt idx="773">
                  <c:v>-2.007091</c:v>
                </c:pt>
                <c:pt idx="774">
                  <c:v>-2.014664999999999</c:v>
                </c:pt>
                <c:pt idx="775">
                  <c:v>-2.015525999999999</c:v>
                </c:pt>
                <c:pt idx="776">
                  <c:v>-1.970343</c:v>
                </c:pt>
                <c:pt idx="777">
                  <c:v>-1.970614</c:v>
                </c:pt>
                <c:pt idx="778">
                  <c:v>-1.975384</c:v>
                </c:pt>
                <c:pt idx="779">
                  <c:v>-1.993555</c:v>
                </c:pt>
                <c:pt idx="780">
                  <c:v>-1.992195</c:v>
                </c:pt>
                <c:pt idx="781">
                  <c:v>-1.978322</c:v>
                </c:pt>
                <c:pt idx="782">
                  <c:v>-1.97695</c:v>
                </c:pt>
                <c:pt idx="783">
                  <c:v>-1.967513</c:v>
                </c:pt>
                <c:pt idx="784">
                  <c:v>-1.945596</c:v>
                </c:pt>
                <c:pt idx="785">
                  <c:v>-1.96944</c:v>
                </c:pt>
                <c:pt idx="786">
                  <c:v>-1.976775</c:v>
                </c:pt>
                <c:pt idx="787">
                  <c:v>-1.946298</c:v>
                </c:pt>
                <c:pt idx="788">
                  <c:v>-1.924793</c:v>
                </c:pt>
                <c:pt idx="789">
                  <c:v>-1.960536</c:v>
                </c:pt>
                <c:pt idx="790">
                  <c:v>-1.899183</c:v>
                </c:pt>
                <c:pt idx="791">
                  <c:v>-1.933444</c:v>
                </c:pt>
                <c:pt idx="792">
                  <c:v>-1.9154</c:v>
                </c:pt>
                <c:pt idx="793">
                  <c:v>-1.900291</c:v>
                </c:pt>
                <c:pt idx="794">
                  <c:v>-1.900696</c:v>
                </c:pt>
                <c:pt idx="795">
                  <c:v>-1.903099</c:v>
                </c:pt>
                <c:pt idx="796">
                  <c:v>-1.897464</c:v>
                </c:pt>
                <c:pt idx="797">
                  <c:v>-1.906909</c:v>
                </c:pt>
                <c:pt idx="798">
                  <c:v>-1.873682</c:v>
                </c:pt>
                <c:pt idx="799">
                  <c:v>-1.880696</c:v>
                </c:pt>
                <c:pt idx="800">
                  <c:v>-1.865993</c:v>
                </c:pt>
                <c:pt idx="801">
                  <c:v>-1.862079</c:v>
                </c:pt>
                <c:pt idx="802">
                  <c:v>-1.886791</c:v>
                </c:pt>
                <c:pt idx="803">
                  <c:v>-1.814867</c:v>
                </c:pt>
                <c:pt idx="804">
                  <c:v>-1.836165</c:v>
                </c:pt>
                <c:pt idx="805">
                  <c:v>-1.896199</c:v>
                </c:pt>
                <c:pt idx="806">
                  <c:v>-1.790038</c:v>
                </c:pt>
                <c:pt idx="807">
                  <c:v>-1.797578</c:v>
                </c:pt>
                <c:pt idx="808">
                  <c:v>-1.82953</c:v>
                </c:pt>
                <c:pt idx="809">
                  <c:v>-1.799398</c:v>
                </c:pt>
                <c:pt idx="810">
                  <c:v>-1.776794</c:v>
                </c:pt>
                <c:pt idx="811">
                  <c:v>-1.797752</c:v>
                </c:pt>
                <c:pt idx="812">
                  <c:v>-1.821937</c:v>
                </c:pt>
                <c:pt idx="813">
                  <c:v>-1.780305</c:v>
                </c:pt>
                <c:pt idx="814">
                  <c:v>-1.807212</c:v>
                </c:pt>
                <c:pt idx="815">
                  <c:v>-1.795945</c:v>
                </c:pt>
                <c:pt idx="816">
                  <c:v>-1.847074</c:v>
                </c:pt>
                <c:pt idx="817">
                  <c:v>-1.779024</c:v>
                </c:pt>
                <c:pt idx="818">
                  <c:v>-1.768726</c:v>
                </c:pt>
                <c:pt idx="819">
                  <c:v>-1.796485</c:v>
                </c:pt>
                <c:pt idx="820">
                  <c:v>-1.764581</c:v>
                </c:pt>
                <c:pt idx="821">
                  <c:v>-1.758754</c:v>
                </c:pt>
                <c:pt idx="822">
                  <c:v>-1.787941</c:v>
                </c:pt>
                <c:pt idx="823">
                  <c:v>-1.775109</c:v>
                </c:pt>
                <c:pt idx="824">
                  <c:v>-1.732407</c:v>
                </c:pt>
                <c:pt idx="825">
                  <c:v>-1.756361</c:v>
                </c:pt>
                <c:pt idx="826">
                  <c:v>-1.7785</c:v>
                </c:pt>
                <c:pt idx="827">
                  <c:v>-1.715301</c:v>
                </c:pt>
                <c:pt idx="828">
                  <c:v>-1.724569</c:v>
                </c:pt>
                <c:pt idx="829">
                  <c:v>-1.742583</c:v>
                </c:pt>
                <c:pt idx="830">
                  <c:v>-1.721529</c:v>
                </c:pt>
                <c:pt idx="831">
                  <c:v>-1.711306</c:v>
                </c:pt>
                <c:pt idx="832">
                  <c:v>-1.727993</c:v>
                </c:pt>
                <c:pt idx="833">
                  <c:v>-1.742727</c:v>
                </c:pt>
                <c:pt idx="834">
                  <c:v>-1.7043</c:v>
                </c:pt>
                <c:pt idx="835">
                  <c:v>-1.741612</c:v>
                </c:pt>
                <c:pt idx="836">
                  <c:v>-1.705175</c:v>
                </c:pt>
                <c:pt idx="837">
                  <c:v>-1.706353</c:v>
                </c:pt>
                <c:pt idx="838">
                  <c:v>-1.70415</c:v>
                </c:pt>
                <c:pt idx="839">
                  <c:v>-1.688662</c:v>
                </c:pt>
                <c:pt idx="840">
                  <c:v>-1.688061</c:v>
                </c:pt>
                <c:pt idx="841">
                  <c:v>-1.711326</c:v>
                </c:pt>
                <c:pt idx="842">
                  <c:v>-1.689129</c:v>
                </c:pt>
                <c:pt idx="843">
                  <c:v>-1.666157</c:v>
                </c:pt>
                <c:pt idx="844">
                  <c:v>-1.661006</c:v>
                </c:pt>
                <c:pt idx="845">
                  <c:v>-1.715146</c:v>
                </c:pt>
                <c:pt idx="846">
                  <c:v>-1.658282</c:v>
                </c:pt>
                <c:pt idx="847">
                  <c:v>-1.650929</c:v>
                </c:pt>
                <c:pt idx="848">
                  <c:v>-1.707423</c:v>
                </c:pt>
                <c:pt idx="849">
                  <c:v>-1.667368</c:v>
                </c:pt>
                <c:pt idx="850">
                  <c:v>-1.648571</c:v>
                </c:pt>
                <c:pt idx="851">
                  <c:v>-1.636261</c:v>
                </c:pt>
                <c:pt idx="852">
                  <c:v>-1.625509</c:v>
                </c:pt>
                <c:pt idx="853">
                  <c:v>-1.606709</c:v>
                </c:pt>
                <c:pt idx="854">
                  <c:v>-1.666493</c:v>
                </c:pt>
                <c:pt idx="855">
                  <c:v>-1.655803</c:v>
                </c:pt>
                <c:pt idx="856">
                  <c:v>-1.604106</c:v>
                </c:pt>
                <c:pt idx="857">
                  <c:v>-1.626805</c:v>
                </c:pt>
                <c:pt idx="858">
                  <c:v>-1.620084</c:v>
                </c:pt>
                <c:pt idx="859">
                  <c:v>-1.596671</c:v>
                </c:pt>
                <c:pt idx="860">
                  <c:v>-1.60751</c:v>
                </c:pt>
                <c:pt idx="861">
                  <c:v>-1.586816</c:v>
                </c:pt>
                <c:pt idx="862">
                  <c:v>-1.604414</c:v>
                </c:pt>
                <c:pt idx="863">
                  <c:v>-1.603544</c:v>
                </c:pt>
                <c:pt idx="864">
                  <c:v>-1.583301</c:v>
                </c:pt>
                <c:pt idx="865">
                  <c:v>-1.620915</c:v>
                </c:pt>
                <c:pt idx="866">
                  <c:v>-1.582554</c:v>
                </c:pt>
                <c:pt idx="867">
                  <c:v>-1.581674</c:v>
                </c:pt>
                <c:pt idx="868">
                  <c:v>-1.594329</c:v>
                </c:pt>
                <c:pt idx="869">
                  <c:v>-1.565864</c:v>
                </c:pt>
                <c:pt idx="870">
                  <c:v>-1.595721</c:v>
                </c:pt>
                <c:pt idx="871">
                  <c:v>-1.553946</c:v>
                </c:pt>
                <c:pt idx="872">
                  <c:v>-1.618482</c:v>
                </c:pt>
                <c:pt idx="873">
                  <c:v>-1.554307</c:v>
                </c:pt>
                <c:pt idx="874">
                  <c:v>-1.55738</c:v>
                </c:pt>
                <c:pt idx="875">
                  <c:v>-1.576697</c:v>
                </c:pt>
                <c:pt idx="876">
                  <c:v>-1.564791</c:v>
                </c:pt>
                <c:pt idx="877">
                  <c:v>-1.568898</c:v>
                </c:pt>
                <c:pt idx="878">
                  <c:v>-1.517049</c:v>
                </c:pt>
                <c:pt idx="879">
                  <c:v>-1.54535</c:v>
                </c:pt>
                <c:pt idx="880">
                  <c:v>-1.52207</c:v>
                </c:pt>
                <c:pt idx="881">
                  <c:v>-1.543024</c:v>
                </c:pt>
                <c:pt idx="882">
                  <c:v>-1.536569</c:v>
                </c:pt>
                <c:pt idx="883">
                  <c:v>-1.521444</c:v>
                </c:pt>
                <c:pt idx="884">
                  <c:v>-1.528375</c:v>
                </c:pt>
                <c:pt idx="885">
                  <c:v>-1.523795</c:v>
                </c:pt>
                <c:pt idx="886">
                  <c:v>-1.526075</c:v>
                </c:pt>
                <c:pt idx="887">
                  <c:v>-1.502684</c:v>
                </c:pt>
                <c:pt idx="888">
                  <c:v>-1.552714</c:v>
                </c:pt>
                <c:pt idx="889">
                  <c:v>-1.539376</c:v>
                </c:pt>
                <c:pt idx="890">
                  <c:v>-1.525675</c:v>
                </c:pt>
                <c:pt idx="891">
                  <c:v>-1.554629</c:v>
                </c:pt>
                <c:pt idx="892">
                  <c:v>-1.516083</c:v>
                </c:pt>
                <c:pt idx="893">
                  <c:v>-1.478281</c:v>
                </c:pt>
                <c:pt idx="894">
                  <c:v>-1.49259</c:v>
                </c:pt>
                <c:pt idx="895">
                  <c:v>-1.473793</c:v>
                </c:pt>
                <c:pt idx="896">
                  <c:v>-1.46217</c:v>
                </c:pt>
                <c:pt idx="897">
                  <c:v>-1.481481</c:v>
                </c:pt>
                <c:pt idx="898">
                  <c:v>-1.478837</c:v>
                </c:pt>
                <c:pt idx="899">
                  <c:v>-1.485137</c:v>
                </c:pt>
                <c:pt idx="900">
                  <c:v>-1.490789</c:v>
                </c:pt>
                <c:pt idx="901">
                  <c:v>-1.517108</c:v>
                </c:pt>
                <c:pt idx="902">
                  <c:v>-1.439583</c:v>
                </c:pt>
                <c:pt idx="903">
                  <c:v>-1.46963</c:v>
                </c:pt>
                <c:pt idx="904">
                  <c:v>-1.455473</c:v>
                </c:pt>
                <c:pt idx="905">
                  <c:v>-1.45094</c:v>
                </c:pt>
                <c:pt idx="906">
                  <c:v>-1.483281</c:v>
                </c:pt>
                <c:pt idx="907">
                  <c:v>-1.446334</c:v>
                </c:pt>
                <c:pt idx="908">
                  <c:v>-1.445455</c:v>
                </c:pt>
                <c:pt idx="909">
                  <c:v>-1.474069</c:v>
                </c:pt>
                <c:pt idx="910">
                  <c:v>-1.403212</c:v>
                </c:pt>
                <c:pt idx="911">
                  <c:v>-1.438949</c:v>
                </c:pt>
                <c:pt idx="912">
                  <c:v>-1.416493</c:v>
                </c:pt>
                <c:pt idx="913">
                  <c:v>-1.437439</c:v>
                </c:pt>
                <c:pt idx="914">
                  <c:v>-1.436623</c:v>
                </c:pt>
                <c:pt idx="915">
                  <c:v>-1.401437</c:v>
                </c:pt>
                <c:pt idx="916">
                  <c:v>-1.409759</c:v>
                </c:pt>
                <c:pt idx="917">
                  <c:v>-1.452377</c:v>
                </c:pt>
                <c:pt idx="918">
                  <c:v>-1.433186</c:v>
                </c:pt>
                <c:pt idx="919">
                  <c:v>-1.419868</c:v>
                </c:pt>
                <c:pt idx="920">
                  <c:v>-1.467585</c:v>
                </c:pt>
                <c:pt idx="921">
                  <c:v>-1.405846</c:v>
                </c:pt>
                <c:pt idx="922">
                  <c:v>-1.39795</c:v>
                </c:pt>
                <c:pt idx="923">
                  <c:v>-1.445901</c:v>
                </c:pt>
                <c:pt idx="924">
                  <c:v>-1.405598</c:v>
                </c:pt>
                <c:pt idx="925">
                  <c:v>-1.388998</c:v>
                </c:pt>
                <c:pt idx="926">
                  <c:v>-1.417521999999999</c:v>
                </c:pt>
                <c:pt idx="927">
                  <c:v>-1.410742</c:v>
                </c:pt>
                <c:pt idx="928">
                  <c:v>-1.398993</c:v>
                </c:pt>
                <c:pt idx="929">
                  <c:v>-1.390188</c:v>
                </c:pt>
                <c:pt idx="930">
                  <c:v>-1.387189</c:v>
                </c:pt>
                <c:pt idx="931">
                  <c:v>-1.370656</c:v>
                </c:pt>
                <c:pt idx="932">
                  <c:v>-1.393475</c:v>
                </c:pt>
                <c:pt idx="933">
                  <c:v>-1.39466</c:v>
                </c:pt>
                <c:pt idx="934">
                  <c:v>-1.370099</c:v>
                </c:pt>
                <c:pt idx="935">
                  <c:v>-1.36519</c:v>
                </c:pt>
                <c:pt idx="936">
                  <c:v>-1.363697</c:v>
                </c:pt>
                <c:pt idx="937">
                  <c:v>-1.386225</c:v>
                </c:pt>
                <c:pt idx="938">
                  <c:v>-1.386108</c:v>
                </c:pt>
                <c:pt idx="939">
                  <c:v>-1.388114</c:v>
                </c:pt>
                <c:pt idx="940">
                  <c:v>-1.357384</c:v>
                </c:pt>
                <c:pt idx="941">
                  <c:v>-1.40901</c:v>
                </c:pt>
                <c:pt idx="942">
                  <c:v>-1.357514</c:v>
                </c:pt>
                <c:pt idx="943">
                  <c:v>-1.354724</c:v>
                </c:pt>
                <c:pt idx="944">
                  <c:v>-1.335303</c:v>
                </c:pt>
                <c:pt idx="945">
                  <c:v>-1.383379</c:v>
                </c:pt>
                <c:pt idx="946">
                  <c:v>-1.363939</c:v>
                </c:pt>
                <c:pt idx="947">
                  <c:v>-1.333094</c:v>
                </c:pt>
                <c:pt idx="948">
                  <c:v>-1.350312</c:v>
                </c:pt>
                <c:pt idx="949">
                  <c:v>-1.340216</c:v>
                </c:pt>
                <c:pt idx="950">
                  <c:v>-1.303534</c:v>
                </c:pt>
                <c:pt idx="951">
                  <c:v>-1.330514</c:v>
                </c:pt>
                <c:pt idx="952">
                  <c:v>-1.379821</c:v>
                </c:pt>
                <c:pt idx="953">
                  <c:v>-1.333425</c:v>
                </c:pt>
                <c:pt idx="954">
                  <c:v>-1.32855</c:v>
                </c:pt>
                <c:pt idx="955">
                  <c:v>-1.300358</c:v>
                </c:pt>
                <c:pt idx="956">
                  <c:v>-1.326727</c:v>
                </c:pt>
                <c:pt idx="957">
                  <c:v>-1.346978</c:v>
                </c:pt>
                <c:pt idx="958">
                  <c:v>-1.308964</c:v>
                </c:pt>
                <c:pt idx="959">
                  <c:v>-1.304073</c:v>
                </c:pt>
                <c:pt idx="960">
                  <c:v>-1.34055</c:v>
                </c:pt>
                <c:pt idx="961">
                  <c:v>-1.327641</c:v>
                </c:pt>
                <c:pt idx="962">
                  <c:v>-1.300231</c:v>
                </c:pt>
                <c:pt idx="963">
                  <c:v>-1.282757</c:v>
                </c:pt>
                <c:pt idx="964">
                  <c:v>-1.27409</c:v>
                </c:pt>
                <c:pt idx="965">
                  <c:v>-1.311573</c:v>
                </c:pt>
                <c:pt idx="966">
                  <c:v>-1.326727</c:v>
                </c:pt>
                <c:pt idx="967">
                  <c:v>-1.324987</c:v>
                </c:pt>
                <c:pt idx="968">
                  <c:v>-1.255661</c:v>
                </c:pt>
                <c:pt idx="969">
                  <c:v>-1.279955</c:v>
                </c:pt>
                <c:pt idx="970">
                  <c:v>-1.290481</c:v>
                </c:pt>
                <c:pt idx="971">
                  <c:v>-1.242821</c:v>
                </c:pt>
                <c:pt idx="972">
                  <c:v>-1.291915</c:v>
                </c:pt>
                <c:pt idx="973">
                  <c:v>-1.310338</c:v>
                </c:pt>
                <c:pt idx="974">
                  <c:v>-1.28246</c:v>
                </c:pt>
                <c:pt idx="975">
                  <c:v>-1.276568</c:v>
                </c:pt>
                <c:pt idx="976">
                  <c:v>-1.297118</c:v>
                </c:pt>
                <c:pt idx="977">
                  <c:v>-1.290679</c:v>
                </c:pt>
                <c:pt idx="978">
                  <c:v>-1.265837</c:v>
                </c:pt>
                <c:pt idx="979">
                  <c:v>-1.283132</c:v>
                </c:pt>
                <c:pt idx="980">
                  <c:v>-1.261525</c:v>
                </c:pt>
                <c:pt idx="981">
                  <c:v>-1.261877</c:v>
                </c:pt>
                <c:pt idx="982">
                  <c:v>-1.254317</c:v>
                </c:pt>
                <c:pt idx="983">
                  <c:v>-1.254901</c:v>
                </c:pt>
                <c:pt idx="984">
                  <c:v>-1.270025</c:v>
                </c:pt>
                <c:pt idx="985">
                  <c:v>-1.224315</c:v>
                </c:pt>
                <c:pt idx="986">
                  <c:v>-1.221145</c:v>
                </c:pt>
                <c:pt idx="987">
                  <c:v>-1.242599</c:v>
                </c:pt>
                <c:pt idx="988">
                  <c:v>-1.258152</c:v>
                </c:pt>
                <c:pt idx="989">
                  <c:v>-1.267815</c:v>
                </c:pt>
                <c:pt idx="990">
                  <c:v>-1.240759</c:v>
                </c:pt>
                <c:pt idx="991">
                  <c:v>-1.247454</c:v>
                </c:pt>
                <c:pt idx="992">
                  <c:v>-1.191256</c:v>
                </c:pt>
                <c:pt idx="993">
                  <c:v>-1.251236</c:v>
                </c:pt>
                <c:pt idx="994">
                  <c:v>-1.226869</c:v>
                </c:pt>
                <c:pt idx="995">
                  <c:v>-1.208954</c:v>
                </c:pt>
                <c:pt idx="996">
                  <c:v>-1.250885</c:v>
                </c:pt>
                <c:pt idx="997">
                  <c:v>-1.200243</c:v>
                </c:pt>
                <c:pt idx="998">
                  <c:v>-1.214589</c:v>
                </c:pt>
                <c:pt idx="999">
                  <c:v>-1.231518</c:v>
                </c:pt>
                <c:pt idx="1000">
                  <c:v>-1.236698</c:v>
                </c:pt>
                <c:pt idx="1001">
                  <c:v>-1.211523</c:v>
                </c:pt>
                <c:pt idx="1002">
                  <c:v>-1.217389</c:v>
                </c:pt>
                <c:pt idx="1003">
                  <c:v>-1.233488</c:v>
                </c:pt>
                <c:pt idx="1004">
                  <c:v>-1.208369</c:v>
                </c:pt>
                <c:pt idx="1005">
                  <c:v>-1.188408</c:v>
                </c:pt>
                <c:pt idx="1006">
                  <c:v>-1.195372</c:v>
                </c:pt>
                <c:pt idx="1007">
                  <c:v>-1.213411</c:v>
                </c:pt>
                <c:pt idx="1008">
                  <c:v>-1.16968</c:v>
                </c:pt>
                <c:pt idx="1009">
                  <c:v>-1.204636</c:v>
                </c:pt>
                <c:pt idx="1010">
                  <c:v>-1.200281</c:v>
                </c:pt>
                <c:pt idx="1011">
                  <c:v>-1.236181</c:v>
                </c:pt>
                <c:pt idx="1012">
                  <c:v>-1.211613</c:v>
                </c:pt>
                <c:pt idx="1013">
                  <c:v>-1.188176</c:v>
                </c:pt>
                <c:pt idx="1014">
                  <c:v>-1.185287</c:v>
                </c:pt>
                <c:pt idx="1015">
                  <c:v>-1.187588</c:v>
                </c:pt>
                <c:pt idx="1016">
                  <c:v>-1.190388</c:v>
                </c:pt>
                <c:pt idx="1017">
                  <c:v>-1.182143</c:v>
                </c:pt>
                <c:pt idx="1018">
                  <c:v>-1.19483</c:v>
                </c:pt>
                <c:pt idx="1019">
                  <c:v>-1.223833</c:v>
                </c:pt>
                <c:pt idx="1020">
                  <c:v>-1.192327</c:v>
                </c:pt>
                <c:pt idx="1021">
                  <c:v>-1.173978</c:v>
                </c:pt>
                <c:pt idx="1022">
                  <c:v>-1.157026</c:v>
                </c:pt>
                <c:pt idx="1023">
                  <c:v>-1.164761</c:v>
                </c:pt>
                <c:pt idx="1024">
                  <c:v>-1.170384</c:v>
                </c:pt>
                <c:pt idx="1025">
                  <c:v>-1.185757</c:v>
                </c:pt>
                <c:pt idx="1026">
                  <c:v>-1.165961</c:v>
                </c:pt>
                <c:pt idx="1027">
                  <c:v>-1.142933</c:v>
                </c:pt>
                <c:pt idx="1028">
                  <c:v>-1.162097</c:v>
                </c:pt>
                <c:pt idx="1029">
                  <c:v>-1.189851</c:v>
                </c:pt>
                <c:pt idx="1030">
                  <c:v>-1.183311</c:v>
                </c:pt>
                <c:pt idx="1031">
                  <c:v>-1.164211</c:v>
                </c:pt>
                <c:pt idx="1032">
                  <c:v>-1.187207</c:v>
                </c:pt>
                <c:pt idx="1033">
                  <c:v>-1.153994</c:v>
                </c:pt>
                <c:pt idx="1034">
                  <c:v>-1.149958</c:v>
                </c:pt>
                <c:pt idx="1035">
                  <c:v>-1.149544</c:v>
                </c:pt>
                <c:pt idx="1036">
                  <c:v>-1.149551</c:v>
                </c:pt>
                <c:pt idx="1037">
                  <c:v>-1.118015</c:v>
                </c:pt>
                <c:pt idx="1038">
                  <c:v>-1.178305</c:v>
                </c:pt>
                <c:pt idx="1039">
                  <c:v>-1.147968</c:v>
                </c:pt>
                <c:pt idx="1040">
                  <c:v>-1.162735</c:v>
                </c:pt>
                <c:pt idx="1041">
                  <c:v>-1.133455</c:v>
                </c:pt>
                <c:pt idx="1042">
                  <c:v>-1.166338</c:v>
                </c:pt>
                <c:pt idx="1043">
                  <c:v>-1.14652</c:v>
                </c:pt>
                <c:pt idx="1044">
                  <c:v>-1.137514</c:v>
                </c:pt>
                <c:pt idx="1045">
                  <c:v>-1.138396</c:v>
                </c:pt>
                <c:pt idx="1046">
                  <c:v>-1.138909</c:v>
                </c:pt>
                <c:pt idx="1047">
                  <c:v>-1.159009</c:v>
                </c:pt>
                <c:pt idx="1048">
                  <c:v>-1.15715</c:v>
                </c:pt>
                <c:pt idx="1049">
                  <c:v>-1.147815</c:v>
                </c:pt>
                <c:pt idx="1050">
                  <c:v>-1.122414</c:v>
                </c:pt>
                <c:pt idx="1051">
                  <c:v>-1.131153</c:v>
                </c:pt>
                <c:pt idx="1052">
                  <c:v>-1.122063</c:v>
                </c:pt>
                <c:pt idx="1053">
                  <c:v>-1.100589</c:v>
                </c:pt>
                <c:pt idx="1054">
                  <c:v>-1.137054</c:v>
                </c:pt>
                <c:pt idx="1055">
                  <c:v>-1.141784</c:v>
                </c:pt>
                <c:pt idx="1056">
                  <c:v>-1.128067</c:v>
                </c:pt>
                <c:pt idx="1057">
                  <c:v>-1.113657</c:v>
                </c:pt>
                <c:pt idx="1058">
                  <c:v>-1.100891</c:v>
                </c:pt>
                <c:pt idx="1059">
                  <c:v>-1.10132</c:v>
                </c:pt>
                <c:pt idx="1060">
                  <c:v>-1.121715</c:v>
                </c:pt>
                <c:pt idx="1061">
                  <c:v>-1.173137</c:v>
                </c:pt>
                <c:pt idx="1062">
                  <c:v>-1.073175</c:v>
                </c:pt>
                <c:pt idx="1063">
                  <c:v>-1.100471</c:v>
                </c:pt>
                <c:pt idx="1064">
                  <c:v>-1.122438</c:v>
                </c:pt>
                <c:pt idx="1065">
                  <c:v>-1.119761</c:v>
                </c:pt>
                <c:pt idx="1066">
                  <c:v>-1.120621</c:v>
                </c:pt>
                <c:pt idx="1067">
                  <c:v>-1.056799</c:v>
                </c:pt>
                <c:pt idx="1068">
                  <c:v>-1.105533</c:v>
                </c:pt>
                <c:pt idx="1069">
                  <c:v>-1.108772</c:v>
                </c:pt>
                <c:pt idx="1070">
                  <c:v>-1.122334</c:v>
                </c:pt>
                <c:pt idx="1071">
                  <c:v>-1.127758</c:v>
                </c:pt>
                <c:pt idx="1072">
                  <c:v>-1.111506</c:v>
                </c:pt>
                <c:pt idx="1073">
                  <c:v>-1.0947</c:v>
                </c:pt>
                <c:pt idx="1074">
                  <c:v>-1.102051</c:v>
                </c:pt>
                <c:pt idx="1075">
                  <c:v>-1.097354</c:v>
                </c:pt>
                <c:pt idx="1076">
                  <c:v>-1.0924</c:v>
                </c:pt>
                <c:pt idx="1077">
                  <c:v>-1.099726</c:v>
                </c:pt>
                <c:pt idx="1078">
                  <c:v>-1.072479</c:v>
                </c:pt>
                <c:pt idx="1079">
                  <c:v>-1.072473</c:v>
                </c:pt>
                <c:pt idx="1080">
                  <c:v>-1.111445</c:v>
                </c:pt>
                <c:pt idx="1081">
                  <c:v>-1.093614</c:v>
                </c:pt>
                <c:pt idx="1082">
                  <c:v>-1.091988</c:v>
                </c:pt>
                <c:pt idx="1083">
                  <c:v>-1.099053</c:v>
                </c:pt>
                <c:pt idx="1084">
                  <c:v>-1.091455</c:v>
                </c:pt>
                <c:pt idx="1085">
                  <c:v>-1.075387</c:v>
                </c:pt>
                <c:pt idx="1086">
                  <c:v>-1.028232</c:v>
                </c:pt>
                <c:pt idx="1087">
                  <c:v>-1.062183</c:v>
                </c:pt>
                <c:pt idx="1088">
                  <c:v>-1.137375</c:v>
                </c:pt>
                <c:pt idx="1089">
                  <c:v>-1.039953</c:v>
                </c:pt>
                <c:pt idx="1090">
                  <c:v>-1.065674</c:v>
                </c:pt>
                <c:pt idx="1091">
                  <c:v>-1.039983</c:v>
                </c:pt>
                <c:pt idx="1092">
                  <c:v>-1.053946</c:v>
                </c:pt>
                <c:pt idx="1093">
                  <c:v>-1.053191</c:v>
                </c:pt>
                <c:pt idx="1094">
                  <c:v>-1.093563</c:v>
                </c:pt>
                <c:pt idx="1095">
                  <c:v>-1.087051</c:v>
                </c:pt>
                <c:pt idx="1096">
                  <c:v>-1.075267</c:v>
                </c:pt>
                <c:pt idx="1097">
                  <c:v>-1.050789</c:v>
                </c:pt>
                <c:pt idx="1098">
                  <c:v>-1.037432</c:v>
                </c:pt>
                <c:pt idx="1099">
                  <c:v>-1.041169</c:v>
                </c:pt>
                <c:pt idx="1100">
                  <c:v>-1.050318</c:v>
                </c:pt>
                <c:pt idx="1101">
                  <c:v>-1.041594</c:v>
                </c:pt>
                <c:pt idx="1102">
                  <c:v>-1.076654</c:v>
                </c:pt>
                <c:pt idx="1103">
                  <c:v>-1.038204</c:v>
                </c:pt>
                <c:pt idx="1104">
                  <c:v>-1.058256</c:v>
                </c:pt>
                <c:pt idx="1105">
                  <c:v>-1.0547</c:v>
                </c:pt>
                <c:pt idx="1106">
                  <c:v>-1.077202</c:v>
                </c:pt>
                <c:pt idx="1107">
                  <c:v>-1.021338</c:v>
                </c:pt>
                <c:pt idx="1108">
                  <c:v>-1.0377</c:v>
                </c:pt>
                <c:pt idx="1109">
                  <c:v>-1.059761</c:v>
                </c:pt>
                <c:pt idx="1110">
                  <c:v>-1.045034</c:v>
                </c:pt>
                <c:pt idx="1111">
                  <c:v>-1.020393</c:v>
                </c:pt>
                <c:pt idx="1112">
                  <c:v>-1.019883</c:v>
                </c:pt>
                <c:pt idx="1113">
                  <c:v>-1.045569</c:v>
                </c:pt>
                <c:pt idx="1114">
                  <c:v>-1.040062</c:v>
                </c:pt>
                <c:pt idx="1115">
                  <c:v>-1.016891</c:v>
                </c:pt>
                <c:pt idx="1116">
                  <c:v>-1.034956</c:v>
                </c:pt>
                <c:pt idx="1117">
                  <c:v>-1.050545</c:v>
                </c:pt>
                <c:pt idx="1118">
                  <c:v>-1.020061</c:v>
                </c:pt>
                <c:pt idx="1119">
                  <c:v>-1.047783</c:v>
                </c:pt>
                <c:pt idx="1120">
                  <c:v>-1.000731</c:v>
                </c:pt>
                <c:pt idx="1121">
                  <c:v>-1.001771</c:v>
                </c:pt>
                <c:pt idx="1122">
                  <c:v>-1.038328</c:v>
                </c:pt>
                <c:pt idx="1123">
                  <c:v>-1.001044</c:v>
                </c:pt>
                <c:pt idx="1124">
                  <c:v>-1.020396</c:v>
                </c:pt>
                <c:pt idx="1125">
                  <c:v>-0.990821</c:v>
                </c:pt>
                <c:pt idx="1126">
                  <c:v>-1.003236</c:v>
                </c:pt>
                <c:pt idx="1127">
                  <c:v>-1.008782</c:v>
                </c:pt>
                <c:pt idx="1128">
                  <c:v>-1.003217</c:v>
                </c:pt>
                <c:pt idx="1129">
                  <c:v>-1.022018</c:v>
                </c:pt>
                <c:pt idx="1130">
                  <c:v>-0.994505</c:v>
                </c:pt>
                <c:pt idx="1131">
                  <c:v>-1.020233</c:v>
                </c:pt>
                <c:pt idx="1132">
                  <c:v>-1.005166</c:v>
                </c:pt>
                <c:pt idx="1133">
                  <c:v>-1.029887</c:v>
                </c:pt>
                <c:pt idx="1134">
                  <c:v>-1.028318</c:v>
                </c:pt>
                <c:pt idx="1135">
                  <c:v>-1.041788</c:v>
                </c:pt>
                <c:pt idx="1136">
                  <c:v>-0.984618</c:v>
                </c:pt>
                <c:pt idx="1137">
                  <c:v>-0.991154</c:v>
                </c:pt>
                <c:pt idx="1138">
                  <c:v>-1.000163</c:v>
                </c:pt>
                <c:pt idx="1139">
                  <c:v>-1.021647</c:v>
                </c:pt>
                <c:pt idx="1140">
                  <c:v>-0.994025</c:v>
                </c:pt>
                <c:pt idx="1141">
                  <c:v>-0.9942</c:v>
                </c:pt>
                <c:pt idx="1142">
                  <c:v>-1.005928</c:v>
                </c:pt>
                <c:pt idx="1143">
                  <c:v>-1.00806</c:v>
                </c:pt>
                <c:pt idx="1144">
                  <c:v>-1.020046</c:v>
                </c:pt>
                <c:pt idx="1145">
                  <c:v>-0.968165</c:v>
                </c:pt>
                <c:pt idx="1146">
                  <c:v>-0.982487</c:v>
                </c:pt>
                <c:pt idx="1147">
                  <c:v>-0.98092</c:v>
                </c:pt>
                <c:pt idx="1148">
                  <c:v>-0.97898</c:v>
                </c:pt>
                <c:pt idx="1149">
                  <c:v>-0.969558</c:v>
                </c:pt>
                <c:pt idx="1150">
                  <c:v>-0.997521</c:v>
                </c:pt>
                <c:pt idx="1151">
                  <c:v>-0.989755</c:v>
                </c:pt>
                <c:pt idx="1152">
                  <c:v>-0.989131</c:v>
                </c:pt>
                <c:pt idx="1153">
                  <c:v>-0.976255</c:v>
                </c:pt>
                <c:pt idx="1154">
                  <c:v>-0.968381</c:v>
                </c:pt>
                <c:pt idx="1155">
                  <c:v>-0.981708</c:v>
                </c:pt>
                <c:pt idx="1156">
                  <c:v>-0.983144</c:v>
                </c:pt>
                <c:pt idx="1157">
                  <c:v>-0.981462</c:v>
                </c:pt>
                <c:pt idx="1158">
                  <c:v>-1.01577</c:v>
                </c:pt>
                <c:pt idx="1159">
                  <c:v>-1.004417</c:v>
                </c:pt>
                <c:pt idx="1160">
                  <c:v>-0.971161</c:v>
                </c:pt>
                <c:pt idx="1161">
                  <c:v>-0.986181</c:v>
                </c:pt>
                <c:pt idx="1162">
                  <c:v>-0.969109</c:v>
                </c:pt>
                <c:pt idx="1163">
                  <c:v>-0.981989</c:v>
                </c:pt>
                <c:pt idx="1164">
                  <c:v>-0.974625</c:v>
                </c:pt>
                <c:pt idx="1165">
                  <c:v>-0.964612</c:v>
                </c:pt>
                <c:pt idx="1166">
                  <c:v>-0.99557</c:v>
                </c:pt>
                <c:pt idx="1167">
                  <c:v>-0.962306</c:v>
                </c:pt>
                <c:pt idx="1168">
                  <c:v>-0.938563</c:v>
                </c:pt>
                <c:pt idx="1169">
                  <c:v>-0.953399</c:v>
                </c:pt>
                <c:pt idx="1170">
                  <c:v>-0.973023</c:v>
                </c:pt>
                <c:pt idx="1171">
                  <c:v>-0.963342</c:v>
                </c:pt>
                <c:pt idx="1172">
                  <c:v>-0.96886</c:v>
                </c:pt>
                <c:pt idx="1173">
                  <c:v>-0.927163</c:v>
                </c:pt>
                <c:pt idx="1174">
                  <c:v>-0.949072</c:v>
                </c:pt>
                <c:pt idx="1175">
                  <c:v>-0.928501</c:v>
                </c:pt>
                <c:pt idx="1176">
                  <c:v>-0.937584</c:v>
                </c:pt>
                <c:pt idx="1177">
                  <c:v>-0.938201</c:v>
                </c:pt>
                <c:pt idx="1178">
                  <c:v>-0.909949</c:v>
                </c:pt>
                <c:pt idx="1179">
                  <c:v>-0.959609</c:v>
                </c:pt>
                <c:pt idx="1180">
                  <c:v>-0.961405</c:v>
                </c:pt>
                <c:pt idx="1181">
                  <c:v>-0.974497</c:v>
                </c:pt>
                <c:pt idx="1182">
                  <c:v>-0.966352</c:v>
                </c:pt>
                <c:pt idx="1183">
                  <c:v>-0.933599</c:v>
                </c:pt>
                <c:pt idx="1184">
                  <c:v>-0.950503</c:v>
                </c:pt>
                <c:pt idx="1185">
                  <c:v>-0.96024</c:v>
                </c:pt>
                <c:pt idx="1186">
                  <c:v>-0.960255</c:v>
                </c:pt>
                <c:pt idx="1187">
                  <c:v>-0.950621</c:v>
                </c:pt>
                <c:pt idx="1188">
                  <c:v>-0.948606</c:v>
                </c:pt>
                <c:pt idx="1189">
                  <c:v>-0.967424</c:v>
                </c:pt>
                <c:pt idx="1190">
                  <c:v>-0.928712</c:v>
                </c:pt>
                <c:pt idx="1191">
                  <c:v>-0.955147</c:v>
                </c:pt>
                <c:pt idx="1192">
                  <c:v>-0.938205</c:v>
                </c:pt>
                <c:pt idx="1193">
                  <c:v>-0.947054</c:v>
                </c:pt>
                <c:pt idx="1194">
                  <c:v>-0.954473</c:v>
                </c:pt>
                <c:pt idx="1195">
                  <c:v>-0.960574</c:v>
                </c:pt>
                <c:pt idx="1196">
                  <c:v>-0.930894</c:v>
                </c:pt>
                <c:pt idx="1197">
                  <c:v>-0.941974</c:v>
                </c:pt>
                <c:pt idx="1198">
                  <c:v>-0.943466</c:v>
                </c:pt>
                <c:pt idx="1199">
                  <c:v>-0.947202</c:v>
                </c:pt>
                <c:pt idx="1200">
                  <c:v>-0.907682</c:v>
                </c:pt>
                <c:pt idx="1201">
                  <c:v>-0.964286</c:v>
                </c:pt>
                <c:pt idx="1202">
                  <c:v>-0.938646</c:v>
                </c:pt>
                <c:pt idx="1203">
                  <c:v>-0.936903</c:v>
                </c:pt>
                <c:pt idx="1204">
                  <c:v>-0.933963</c:v>
                </c:pt>
                <c:pt idx="1205">
                  <c:v>-0.936972</c:v>
                </c:pt>
                <c:pt idx="1206">
                  <c:v>-0.923937</c:v>
                </c:pt>
                <c:pt idx="1207">
                  <c:v>-0.939392</c:v>
                </c:pt>
                <c:pt idx="1208">
                  <c:v>-0.8813</c:v>
                </c:pt>
                <c:pt idx="1209">
                  <c:v>-0.955151</c:v>
                </c:pt>
                <c:pt idx="1210">
                  <c:v>-0.946602</c:v>
                </c:pt>
                <c:pt idx="1211">
                  <c:v>-0.919342</c:v>
                </c:pt>
                <c:pt idx="1212">
                  <c:v>-0.924593</c:v>
                </c:pt>
                <c:pt idx="1213">
                  <c:v>-0.904559</c:v>
                </c:pt>
                <c:pt idx="1214">
                  <c:v>-0.921413</c:v>
                </c:pt>
                <c:pt idx="1215">
                  <c:v>-0.916965</c:v>
                </c:pt>
                <c:pt idx="1216">
                  <c:v>-0.914322</c:v>
                </c:pt>
                <c:pt idx="1217">
                  <c:v>-0.9216</c:v>
                </c:pt>
                <c:pt idx="1218">
                  <c:v>-0.893255</c:v>
                </c:pt>
                <c:pt idx="1219">
                  <c:v>-0.944015</c:v>
                </c:pt>
                <c:pt idx="1220">
                  <c:v>-0.904645</c:v>
                </c:pt>
                <c:pt idx="1221">
                  <c:v>-0.913353</c:v>
                </c:pt>
                <c:pt idx="1222">
                  <c:v>-0.931519</c:v>
                </c:pt>
                <c:pt idx="1223">
                  <c:v>-0.915202</c:v>
                </c:pt>
                <c:pt idx="1224">
                  <c:v>-0.890152</c:v>
                </c:pt>
                <c:pt idx="1225">
                  <c:v>-0.926139</c:v>
                </c:pt>
                <c:pt idx="1226">
                  <c:v>-0.896493</c:v>
                </c:pt>
                <c:pt idx="1227">
                  <c:v>-0.920827</c:v>
                </c:pt>
                <c:pt idx="1228">
                  <c:v>-0.9166</c:v>
                </c:pt>
                <c:pt idx="1229">
                  <c:v>-0.902802</c:v>
                </c:pt>
                <c:pt idx="1230">
                  <c:v>-0.906677</c:v>
                </c:pt>
                <c:pt idx="1231">
                  <c:v>-0.916281</c:v>
                </c:pt>
                <c:pt idx="1232">
                  <c:v>-0.964412</c:v>
                </c:pt>
                <c:pt idx="1233">
                  <c:v>-0.912513</c:v>
                </c:pt>
                <c:pt idx="1234">
                  <c:v>-0.916994</c:v>
                </c:pt>
                <c:pt idx="1235">
                  <c:v>-0.932076</c:v>
                </c:pt>
                <c:pt idx="1236">
                  <c:v>-0.909795</c:v>
                </c:pt>
                <c:pt idx="1237">
                  <c:v>-0.903058</c:v>
                </c:pt>
                <c:pt idx="1238">
                  <c:v>-0.908776</c:v>
                </c:pt>
                <c:pt idx="1239">
                  <c:v>-0.898102</c:v>
                </c:pt>
                <c:pt idx="1240">
                  <c:v>-0.928834</c:v>
                </c:pt>
                <c:pt idx="1241">
                  <c:v>-0.914885</c:v>
                </c:pt>
                <c:pt idx="1242">
                  <c:v>-0.928258</c:v>
                </c:pt>
                <c:pt idx="1243">
                  <c:v>-0.882877</c:v>
                </c:pt>
                <c:pt idx="1244">
                  <c:v>-0.880356</c:v>
                </c:pt>
                <c:pt idx="1245">
                  <c:v>-0.907537</c:v>
                </c:pt>
                <c:pt idx="1246">
                  <c:v>-0.883227</c:v>
                </c:pt>
                <c:pt idx="1247">
                  <c:v>-0.920014</c:v>
                </c:pt>
                <c:pt idx="1248">
                  <c:v>-0.902214</c:v>
                </c:pt>
                <c:pt idx="1249">
                  <c:v>-0.891181</c:v>
                </c:pt>
                <c:pt idx="1250">
                  <c:v>-0.860182</c:v>
                </c:pt>
                <c:pt idx="1251">
                  <c:v>-0.891101</c:v>
                </c:pt>
                <c:pt idx="1252">
                  <c:v>-0.890843</c:v>
                </c:pt>
                <c:pt idx="1253">
                  <c:v>-0.943549</c:v>
                </c:pt>
                <c:pt idx="1254">
                  <c:v>-0.876012</c:v>
                </c:pt>
                <c:pt idx="1255">
                  <c:v>-0.8941</c:v>
                </c:pt>
                <c:pt idx="1256">
                  <c:v>-0.83072</c:v>
                </c:pt>
                <c:pt idx="1257">
                  <c:v>-0.884678</c:v>
                </c:pt>
                <c:pt idx="1258">
                  <c:v>-0.886984</c:v>
                </c:pt>
                <c:pt idx="1259">
                  <c:v>-0.877808</c:v>
                </c:pt>
                <c:pt idx="1260">
                  <c:v>-0.877048</c:v>
                </c:pt>
                <c:pt idx="1261">
                  <c:v>-0.876868</c:v>
                </c:pt>
                <c:pt idx="1262">
                  <c:v>-0.881517</c:v>
                </c:pt>
                <c:pt idx="1263">
                  <c:v>-0.862796</c:v>
                </c:pt>
                <c:pt idx="1264">
                  <c:v>-0.863729</c:v>
                </c:pt>
                <c:pt idx="1265">
                  <c:v>-0.875975</c:v>
                </c:pt>
                <c:pt idx="1266">
                  <c:v>-0.859303</c:v>
                </c:pt>
                <c:pt idx="1267">
                  <c:v>-0.898823</c:v>
                </c:pt>
                <c:pt idx="1268">
                  <c:v>-0.883951</c:v>
                </c:pt>
                <c:pt idx="1269">
                  <c:v>-0.82469</c:v>
                </c:pt>
                <c:pt idx="1270">
                  <c:v>-0.885329</c:v>
                </c:pt>
                <c:pt idx="1271">
                  <c:v>-0.898072</c:v>
                </c:pt>
                <c:pt idx="1272">
                  <c:v>-0.883452</c:v>
                </c:pt>
                <c:pt idx="1273">
                  <c:v>-0.868603</c:v>
                </c:pt>
                <c:pt idx="1274">
                  <c:v>-0.90719</c:v>
                </c:pt>
                <c:pt idx="1275">
                  <c:v>-0.851369</c:v>
                </c:pt>
                <c:pt idx="1276">
                  <c:v>-0.848406</c:v>
                </c:pt>
                <c:pt idx="1277">
                  <c:v>-0.853898</c:v>
                </c:pt>
                <c:pt idx="1278">
                  <c:v>-0.853826</c:v>
                </c:pt>
                <c:pt idx="1279">
                  <c:v>-0.847238</c:v>
                </c:pt>
                <c:pt idx="1280">
                  <c:v>-0.820726</c:v>
                </c:pt>
                <c:pt idx="1281">
                  <c:v>-0.852126</c:v>
                </c:pt>
                <c:pt idx="1282">
                  <c:v>-0.833457</c:v>
                </c:pt>
                <c:pt idx="1283">
                  <c:v>-0.855696</c:v>
                </c:pt>
                <c:pt idx="1284">
                  <c:v>-0.841702</c:v>
                </c:pt>
                <c:pt idx="1285">
                  <c:v>-0.856188</c:v>
                </c:pt>
                <c:pt idx="1286">
                  <c:v>-0.892703</c:v>
                </c:pt>
                <c:pt idx="1287">
                  <c:v>-0.864401</c:v>
                </c:pt>
                <c:pt idx="1288">
                  <c:v>-0.80822</c:v>
                </c:pt>
                <c:pt idx="1289">
                  <c:v>-0.84622</c:v>
                </c:pt>
                <c:pt idx="1290">
                  <c:v>-0.840617</c:v>
                </c:pt>
                <c:pt idx="1291">
                  <c:v>-0.889378</c:v>
                </c:pt>
                <c:pt idx="1292">
                  <c:v>-0.8396</c:v>
                </c:pt>
                <c:pt idx="1293">
                  <c:v>-0.860387</c:v>
                </c:pt>
                <c:pt idx="1294">
                  <c:v>-0.842022</c:v>
                </c:pt>
                <c:pt idx="1295">
                  <c:v>-0.841532</c:v>
                </c:pt>
                <c:pt idx="1296">
                  <c:v>-0.837557</c:v>
                </c:pt>
                <c:pt idx="1297">
                  <c:v>-0.825115</c:v>
                </c:pt>
                <c:pt idx="1298">
                  <c:v>-0.80737</c:v>
                </c:pt>
                <c:pt idx="1299">
                  <c:v>-0.84686</c:v>
                </c:pt>
                <c:pt idx="1300">
                  <c:v>-0.843183</c:v>
                </c:pt>
                <c:pt idx="1301">
                  <c:v>-0.856779</c:v>
                </c:pt>
                <c:pt idx="1302">
                  <c:v>-0.882385</c:v>
                </c:pt>
                <c:pt idx="1303">
                  <c:v>-0.858126</c:v>
                </c:pt>
                <c:pt idx="1304">
                  <c:v>-0.803702</c:v>
                </c:pt>
                <c:pt idx="1305">
                  <c:v>-0.841173</c:v>
                </c:pt>
                <c:pt idx="1306">
                  <c:v>-0.82507</c:v>
                </c:pt>
                <c:pt idx="1307">
                  <c:v>-0.811254</c:v>
                </c:pt>
                <c:pt idx="1308">
                  <c:v>-0.856985</c:v>
                </c:pt>
                <c:pt idx="1309">
                  <c:v>-0.880182</c:v>
                </c:pt>
                <c:pt idx="1310">
                  <c:v>-0.829542</c:v>
                </c:pt>
                <c:pt idx="1311">
                  <c:v>-0.841735</c:v>
                </c:pt>
                <c:pt idx="1312">
                  <c:v>-0.848645</c:v>
                </c:pt>
                <c:pt idx="1313">
                  <c:v>-0.840833</c:v>
                </c:pt>
                <c:pt idx="1314">
                  <c:v>-0.831446</c:v>
                </c:pt>
                <c:pt idx="1315">
                  <c:v>-0.845056</c:v>
                </c:pt>
                <c:pt idx="1316">
                  <c:v>-0.84517</c:v>
                </c:pt>
                <c:pt idx="1317">
                  <c:v>-0.814232</c:v>
                </c:pt>
                <c:pt idx="1318">
                  <c:v>-0.822138</c:v>
                </c:pt>
                <c:pt idx="1319">
                  <c:v>-0.819636</c:v>
                </c:pt>
                <c:pt idx="1320">
                  <c:v>-0.780661</c:v>
                </c:pt>
                <c:pt idx="1321">
                  <c:v>-0.802111</c:v>
                </c:pt>
                <c:pt idx="1322">
                  <c:v>-0.772764</c:v>
                </c:pt>
                <c:pt idx="1323">
                  <c:v>-0.847711</c:v>
                </c:pt>
                <c:pt idx="1324">
                  <c:v>-0.84542</c:v>
                </c:pt>
                <c:pt idx="1325">
                  <c:v>-0.83648</c:v>
                </c:pt>
                <c:pt idx="1326">
                  <c:v>-0.846013</c:v>
                </c:pt>
                <c:pt idx="1327">
                  <c:v>-0.830604</c:v>
                </c:pt>
                <c:pt idx="1328">
                  <c:v>-0.873921</c:v>
                </c:pt>
                <c:pt idx="1329">
                  <c:v>-0.822427</c:v>
                </c:pt>
                <c:pt idx="1330">
                  <c:v>-0.827097</c:v>
                </c:pt>
                <c:pt idx="1331">
                  <c:v>-0.824775</c:v>
                </c:pt>
                <c:pt idx="1332">
                  <c:v>-0.832992</c:v>
                </c:pt>
                <c:pt idx="1333">
                  <c:v>-0.84808</c:v>
                </c:pt>
                <c:pt idx="1334">
                  <c:v>-0.848104</c:v>
                </c:pt>
                <c:pt idx="1335">
                  <c:v>-0.83259</c:v>
                </c:pt>
                <c:pt idx="1336">
                  <c:v>-0.825985</c:v>
                </c:pt>
                <c:pt idx="1337">
                  <c:v>-0.821011</c:v>
                </c:pt>
                <c:pt idx="1338">
                  <c:v>-0.822717</c:v>
                </c:pt>
                <c:pt idx="1339">
                  <c:v>-0.829812</c:v>
                </c:pt>
                <c:pt idx="1340">
                  <c:v>-0.815962</c:v>
                </c:pt>
                <c:pt idx="1341">
                  <c:v>-0.816185</c:v>
                </c:pt>
                <c:pt idx="1342">
                  <c:v>-0.825833</c:v>
                </c:pt>
                <c:pt idx="1343">
                  <c:v>-0.837545</c:v>
                </c:pt>
                <c:pt idx="1344">
                  <c:v>-0.802919</c:v>
                </c:pt>
                <c:pt idx="1345">
                  <c:v>-0.847922</c:v>
                </c:pt>
                <c:pt idx="1346">
                  <c:v>-0.867608</c:v>
                </c:pt>
                <c:pt idx="1347">
                  <c:v>-0.776636</c:v>
                </c:pt>
                <c:pt idx="1348">
                  <c:v>-0.807107</c:v>
                </c:pt>
                <c:pt idx="1349">
                  <c:v>-0.77073</c:v>
                </c:pt>
                <c:pt idx="1350">
                  <c:v>-0.809475</c:v>
                </c:pt>
                <c:pt idx="1351">
                  <c:v>-0.79665</c:v>
                </c:pt>
                <c:pt idx="1352">
                  <c:v>-0.78363</c:v>
                </c:pt>
                <c:pt idx="1353">
                  <c:v>-0.837282</c:v>
                </c:pt>
                <c:pt idx="1354">
                  <c:v>-0.816304</c:v>
                </c:pt>
                <c:pt idx="1355">
                  <c:v>-0.847002</c:v>
                </c:pt>
                <c:pt idx="1356">
                  <c:v>-0.790735</c:v>
                </c:pt>
                <c:pt idx="1357">
                  <c:v>-0.802782</c:v>
                </c:pt>
                <c:pt idx="1358">
                  <c:v>-0.812449</c:v>
                </c:pt>
                <c:pt idx="1359">
                  <c:v>-0.830122</c:v>
                </c:pt>
                <c:pt idx="1360">
                  <c:v>-0.814427</c:v>
                </c:pt>
                <c:pt idx="1361">
                  <c:v>-0.795207</c:v>
                </c:pt>
                <c:pt idx="1362">
                  <c:v>-0.796752</c:v>
                </c:pt>
                <c:pt idx="1363">
                  <c:v>-0.823324</c:v>
                </c:pt>
                <c:pt idx="1364">
                  <c:v>-0.807354</c:v>
                </c:pt>
                <c:pt idx="1365">
                  <c:v>-0.766558</c:v>
                </c:pt>
                <c:pt idx="1366">
                  <c:v>-0.820739</c:v>
                </c:pt>
                <c:pt idx="1367">
                  <c:v>-0.812057</c:v>
                </c:pt>
                <c:pt idx="1368">
                  <c:v>-0.820958</c:v>
                </c:pt>
                <c:pt idx="1369">
                  <c:v>-0.795534</c:v>
                </c:pt>
                <c:pt idx="1370">
                  <c:v>-0.795242</c:v>
                </c:pt>
                <c:pt idx="1371">
                  <c:v>-0.846462</c:v>
                </c:pt>
                <c:pt idx="1372">
                  <c:v>-0.795811</c:v>
                </c:pt>
                <c:pt idx="1373">
                  <c:v>-0.805298</c:v>
                </c:pt>
                <c:pt idx="1374">
                  <c:v>-0.786263</c:v>
                </c:pt>
                <c:pt idx="1375">
                  <c:v>-0.778322</c:v>
                </c:pt>
                <c:pt idx="1376">
                  <c:v>-0.825155</c:v>
                </c:pt>
                <c:pt idx="1377">
                  <c:v>-0.786172</c:v>
                </c:pt>
                <c:pt idx="1378">
                  <c:v>-0.790944</c:v>
                </c:pt>
                <c:pt idx="1379">
                  <c:v>-0.812578</c:v>
                </c:pt>
                <c:pt idx="1380">
                  <c:v>-0.786948</c:v>
                </c:pt>
                <c:pt idx="1381">
                  <c:v>-0.782712</c:v>
                </c:pt>
                <c:pt idx="1382">
                  <c:v>-0.778483</c:v>
                </c:pt>
                <c:pt idx="1383">
                  <c:v>-0.796974</c:v>
                </c:pt>
                <c:pt idx="1384">
                  <c:v>-0.802839</c:v>
                </c:pt>
                <c:pt idx="1385">
                  <c:v>-0.796507</c:v>
                </c:pt>
                <c:pt idx="1386">
                  <c:v>-0.804462</c:v>
                </c:pt>
                <c:pt idx="1387">
                  <c:v>-0.784314</c:v>
                </c:pt>
                <c:pt idx="1388">
                  <c:v>-0.786325</c:v>
                </c:pt>
                <c:pt idx="1389">
                  <c:v>-0.771967</c:v>
                </c:pt>
                <c:pt idx="1390">
                  <c:v>-0.801045</c:v>
                </c:pt>
                <c:pt idx="1391">
                  <c:v>-0.806532</c:v>
                </c:pt>
                <c:pt idx="1392">
                  <c:v>-0.752089</c:v>
                </c:pt>
                <c:pt idx="1393">
                  <c:v>-0.766002</c:v>
                </c:pt>
                <c:pt idx="1394">
                  <c:v>-0.781351</c:v>
                </c:pt>
                <c:pt idx="1395">
                  <c:v>-0.795795</c:v>
                </c:pt>
                <c:pt idx="1396">
                  <c:v>-0.780639</c:v>
                </c:pt>
                <c:pt idx="1397">
                  <c:v>-0.810765</c:v>
                </c:pt>
                <c:pt idx="1398">
                  <c:v>-0.766261</c:v>
                </c:pt>
                <c:pt idx="1399">
                  <c:v>-0.760274</c:v>
                </c:pt>
                <c:pt idx="1400">
                  <c:v>-0.77882</c:v>
                </c:pt>
                <c:pt idx="1401">
                  <c:v>-0.817695</c:v>
                </c:pt>
                <c:pt idx="1402">
                  <c:v>-0.797403</c:v>
                </c:pt>
                <c:pt idx="1403">
                  <c:v>-0.811344</c:v>
                </c:pt>
                <c:pt idx="1404">
                  <c:v>-0.777045</c:v>
                </c:pt>
                <c:pt idx="1405">
                  <c:v>-0.796042</c:v>
                </c:pt>
                <c:pt idx="1406">
                  <c:v>-0.762429</c:v>
                </c:pt>
                <c:pt idx="1407">
                  <c:v>-0.769702</c:v>
                </c:pt>
                <c:pt idx="1408">
                  <c:v>-0.786367</c:v>
                </c:pt>
                <c:pt idx="1409">
                  <c:v>-0.81361</c:v>
                </c:pt>
                <c:pt idx="1410">
                  <c:v>-0.813174</c:v>
                </c:pt>
                <c:pt idx="1411">
                  <c:v>-0.775952</c:v>
                </c:pt>
                <c:pt idx="1412">
                  <c:v>-0.759566</c:v>
                </c:pt>
                <c:pt idx="1413">
                  <c:v>-0.713523</c:v>
                </c:pt>
                <c:pt idx="1414">
                  <c:v>-0.74592</c:v>
                </c:pt>
                <c:pt idx="1415">
                  <c:v>-0.765417</c:v>
                </c:pt>
                <c:pt idx="1416">
                  <c:v>-0.794881</c:v>
                </c:pt>
                <c:pt idx="1417">
                  <c:v>-0.733368</c:v>
                </c:pt>
                <c:pt idx="1418">
                  <c:v>-0.741809</c:v>
                </c:pt>
                <c:pt idx="1419">
                  <c:v>-0.795994</c:v>
                </c:pt>
                <c:pt idx="1420">
                  <c:v>-0.753652</c:v>
                </c:pt>
                <c:pt idx="1421">
                  <c:v>-0.745081</c:v>
                </c:pt>
                <c:pt idx="1422">
                  <c:v>-0.79536</c:v>
                </c:pt>
                <c:pt idx="1423">
                  <c:v>-0.769678</c:v>
                </c:pt>
                <c:pt idx="1424">
                  <c:v>-0.773784</c:v>
                </c:pt>
                <c:pt idx="1425">
                  <c:v>-0.74388</c:v>
                </c:pt>
                <c:pt idx="1426">
                  <c:v>-0.775559</c:v>
                </c:pt>
                <c:pt idx="1427">
                  <c:v>-0.773249</c:v>
                </c:pt>
                <c:pt idx="1428">
                  <c:v>-0.762758</c:v>
                </c:pt>
                <c:pt idx="1429">
                  <c:v>-0.770578</c:v>
                </c:pt>
                <c:pt idx="1430">
                  <c:v>-0.73951</c:v>
                </c:pt>
                <c:pt idx="1431">
                  <c:v>-0.774217</c:v>
                </c:pt>
                <c:pt idx="1432">
                  <c:v>-0.738215</c:v>
                </c:pt>
                <c:pt idx="1433">
                  <c:v>-0.74778</c:v>
                </c:pt>
                <c:pt idx="1434">
                  <c:v>-0.728157</c:v>
                </c:pt>
                <c:pt idx="1435">
                  <c:v>-0.754487</c:v>
                </c:pt>
                <c:pt idx="1436">
                  <c:v>-0.767944</c:v>
                </c:pt>
                <c:pt idx="1437">
                  <c:v>-0.813661</c:v>
                </c:pt>
                <c:pt idx="1438">
                  <c:v>-0.729493</c:v>
                </c:pt>
                <c:pt idx="1439">
                  <c:v>-0.753918</c:v>
                </c:pt>
                <c:pt idx="1440">
                  <c:v>-0.748007</c:v>
                </c:pt>
                <c:pt idx="1441">
                  <c:v>-0.757398</c:v>
                </c:pt>
                <c:pt idx="1442">
                  <c:v>-0.749922</c:v>
                </c:pt>
                <c:pt idx="1443">
                  <c:v>-0.748623</c:v>
                </c:pt>
                <c:pt idx="1444">
                  <c:v>-0.764452</c:v>
                </c:pt>
                <c:pt idx="1445">
                  <c:v>-0.724808</c:v>
                </c:pt>
                <c:pt idx="1446">
                  <c:v>-0.745408</c:v>
                </c:pt>
                <c:pt idx="1447">
                  <c:v>-0.741039</c:v>
                </c:pt>
                <c:pt idx="1448">
                  <c:v>-0.72272</c:v>
                </c:pt>
                <c:pt idx="1449">
                  <c:v>-0.760745</c:v>
                </c:pt>
                <c:pt idx="1450">
                  <c:v>-0.739265</c:v>
                </c:pt>
                <c:pt idx="1451">
                  <c:v>-0.727589</c:v>
                </c:pt>
                <c:pt idx="1452">
                  <c:v>-0.759029</c:v>
                </c:pt>
                <c:pt idx="1453">
                  <c:v>-0.767696</c:v>
                </c:pt>
                <c:pt idx="1454">
                  <c:v>-0.732911</c:v>
                </c:pt>
                <c:pt idx="1455">
                  <c:v>-0.766453</c:v>
                </c:pt>
                <c:pt idx="1456">
                  <c:v>-0.73495</c:v>
                </c:pt>
                <c:pt idx="1457">
                  <c:v>-0.769034</c:v>
                </c:pt>
                <c:pt idx="1458">
                  <c:v>-0.760755</c:v>
                </c:pt>
                <c:pt idx="1459">
                  <c:v>-0.706691</c:v>
                </c:pt>
                <c:pt idx="1460">
                  <c:v>-0.742981</c:v>
                </c:pt>
                <c:pt idx="1461">
                  <c:v>-0.751535</c:v>
                </c:pt>
                <c:pt idx="1462">
                  <c:v>-0.742826</c:v>
                </c:pt>
                <c:pt idx="1463">
                  <c:v>-0.740669</c:v>
                </c:pt>
                <c:pt idx="1464">
                  <c:v>-0.719855</c:v>
                </c:pt>
                <c:pt idx="1465">
                  <c:v>-0.718504</c:v>
                </c:pt>
                <c:pt idx="1466">
                  <c:v>-0.749528</c:v>
                </c:pt>
                <c:pt idx="1467">
                  <c:v>-0.724772</c:v>
                </c:pt>
                <c:pt idx="1468">
                  <c:v>-0.757803</c:v>
                </c:pt>
                <c:pt idx="1469">
                  <c:v>-0.776757</c:v>
                </c:pt>
                <c:pt idx="1470">
                  <c:v>-0.692115</c:v>
                </c:pt>
                <c:pt idx="1471">
                  <c:v>-0.721314</c:v>
                </c:pt>
                <c:pt idx="1472">
                  <c:v>-0.737584</c:v>
                </c:pt>
                <c:pt idx="1473">
                  <c:v>-0.704098</c:v>
                </c:pt>
                <c:pt idx="1474">
                  <c:v>-0.726429</c:v>
                </c:pt>
                <c:pt idx="1475">
                  <c:v>-0.73454</c:v>
                </c:pt>
                <c:pt idx="1476">
                  <c:v>-0.733743</c:v>
                </c:pt>
                <c:pt idx="1477">
                  <c:v>-0.725841</c:v>
                </c:pt>
                <c:pt idx="1478">
                  <c:v>-0.719935</c:v>
                </c:pt>
                <c:pt idx="1479">
                  <c:v>-0.735519</c:v>
                </c:pt>
                <c:pt idx="1480">
                  <c:v>-0.751708</c:v>
                </c:pt>
                <c:pt idx="1481">
                  <c:v>-0.727433</c:v>
                </c:pt>
                <c:pt idx="1482">
                  <c:v>-0.732306</c:v>
                </c:pt>
                <c:pt idx="1483">
                  <c:v>-0.721758</c:v>
                </c:pt>
                <c:pt idx="1484">
                  <c:v>-0.730528</c:v>
                </c:pt>
                <c:pt idx="1485">
                  <c:v>-0.734445</c:v>
                </c:pt>
                <c:pt idx="1486">
                  <c:v>-0.719716</c:v>
                </c:pt>
                <c:pt idx="1487">
                  <c:v>-0.720653</c:v>
                </c:pt>
                <c:pt idx="1488">
                  <c:v>-0.752064</c:v>
                </c:pt>
                <c:pt idx="1489">
                  <c:v>-0.715417</c:v>
                </c:pt>
                <c:pt idx="1490">
                  <c:v>-0.720499</c:v>
                </c:pt>
                <c:pt idx="1491">
                  <c:v>-0.724071</c:v>
                </c:pt>
                <c:pt idx="1492">
                  <c:v>-0.724231</c:v>
                </c:pt>
                <c:pt idx="1493">
                  <c:v>-0.739731</c:v>
                </c:pt>
                <c:pt idx="1494">
                  <c:v>-0.725518</c:v>
                </c:pt>
                <c:pt idx="1495">
                  <c:v>-0.722485</c:v>
                </c:pt>
                <c:pt idx="1496">
                  <c:v>-0.723774</c:v>
                </c:pt>
                <c:pt idx="1497">
                  <c:v>-0.698153</c:v>
                </c:pt>
                <c:pt idx="1498">
                  <c:v>-0.710954</c:v>
                </c:pt>
                <c:pt idx="1499">
                  <c:v>-0.709677</c:v>
                </c:pt>
                <c:pt idx="1500">
                  <c:v>-0.723455</c:v>
                </c:pt>
                <c:pt idx="1501">
                  <c:v>-0.717474</c:v>
                </c:pt>
                <c:pt idx="1502">
                  <c:v>-0.722927</c:v>
                </c:pt>
                <c:pt idx="1503">
                  <c:v>-0.716055</c:v>
                </c:pt>
                <c:pt idx="1504">
                  <c:v>-0.730397</c:v>
                </c:pt>
                <c:pt idx="1505">
                  <c:v>-0.730764</c:v>
                </c:pt>
                <c:pt idx="1506">
                  <c:v>-0.73446</c:v>
                </c:pt>
                <c:pt idx="1507">
                  <c:v>-0.713797</c:v>
                </c:pt>
                <c:pt idx="1508">
                  <c:v>-0.738792</c:v>
                </c:pt>
                <c:pt idx="1509">
                  <c:v>-0.757546</c:v>
                </c:pt>
                <c:pt idx="1510">
                  <c:v>-0.686397</c:v>
                </c:pt>
                <c:pt idx="1511">
                  <c:v>-0.711946</c:v>
                </c:pt>
                <c:pt idx="1512">
                  <c:v>-0.653426</c:v>
                </c:pt>
                <c:pt idx="1513">
                  <c:v>-0.739704</c:v>
                </c:pt>
                <c:pt idx="1514">
                  <c:v>-0.70806</c:v>
                </c:pt>
                <c:pt idx="1515">
                  <c:v>-0.750756</c:v>
                </c:pt>
                <c:pt idx="1516">
                  <c:v>-0.711317</c:v>
                </c:pt>
                <c:pt idx="1517">
                  <c:v>-0.777263</c:v>
                </c:pt>
                <c:pt idx="1518">
                  <c:v>-0.690408</c:v>
                </c:pt>
                <c:pt idx="1519">
                  <c:v>-0.726489</c:v>
                </c:pt>
                <c:pt idx="1520">
                  <c:v>-0.75493</c:v>
                </c:pt>
                <c:pt idx="1521">
                  <c:v>-0.695918</c:v>
                </c:pt>
                <c:pt idx="1522">
                  <c:v>-0.702706</c:v>
                </c:pt>
                <c:pt idx="1523">
                  <c:v>-0.727812</c:v>
                </c:pt>
                <c:pt idx="1524">
                  <c:v>-0.71301</c:v>
                </c:pt>
                <c:pt idx="1525">
                  <c:v>-0.685291</c:v>
                </c:pt>
                <c:pt idx="1526">
                  <c:v>-0.71938</c:v>
                </c:pt>
                <c:pt idx="1527">
                  <c:v>-0.698946</c:v>
                </c:pt>
                <c:pt idx="1528">
                  <c:v>-0.716766</c:v>
                </c:pt>
                <c:pt idx="1529">
                  <c:v>-0.705348</c:v>
                </c:pt>
                <c:pt idx="1530">
                  <c:v>-0.696223</c:v>
                </c:pt>
                <c:pt idx="1531">
                  <c:v>-0.714723</c:v>
                </c:pt>
                <c:pt idx="1532">
                  <c:v>-0.716053</c:v>
                </c:pt>
                <c:pt idx="1533">
                  <c:v>-0.697537</c:v>
                </c:pt>
                <c:pt idx="1534">
                  <c:v>-0.710328</c:v>
                </c:pt>
                <c:pt idx="1535">
                  <c:v>-0.745663</c:v>
                </c:pt>
                <c:pt idx="1536">
                  <c:v>-0.724908</c:v>
                </c:pt>
                <c:pt idx="1537">
                  <c:v>-0.693246</c:v>
                </c:pt>
                <c:pt idx="1538">
                  <c:v>-0.709057</c:v>
                </c:pt>
                <c:pt idx="1539">
                  <c:v>-0.68692</c:v>
                </c:pt>
                <c:pt idx="1540">
                  <c:v>-0.70082</c:v>
                </c:pt>
                <c:pt idx="1541">
                  <c:v>-0.733646</c:v>
                </c:pt>
                <c:pt idx="1542">
                  <c:v>-0.706362</c:v>
                </c:pt>
                <c:pt idx="1543">
                  <c:v>-0.697816</c:v>
                </c:pt>
                <c:pt idx="1544">
                  <c:v>-0.741123</c:v>
                </c:pt>
                <c:pt idx="1545">
                  <c:v>-0.712663</c:v>
                </c:pt>
                <c:pt idx="1546">
                  <c:v>-0.68379</c:v>
                </c:pt>
                <c:pt idx="1547">
                  <c:v>-0.692446</c:v>
                </c:pt>
                <c:pt idx="1548">
                  <c:v>-0.710526</c:v>
                </c:pt>
                <c:pt idx="1549">
                  <c:v>-0.736153</c:v>
                </c:pt>
                <c:pt idx="1550">
                  <c:v>-0.697318</c:v>
                </c:pt>
                <c:pt idx="1551">
                  <c:v>-0.709704</c:v>
                </c:pt>
                <c:pt idx="1552">
                  <c:v>-0.676461</c:v>
                </c:pt>
                <c:pt idx="1553">
                  <c:v>-0.717027</c:v>
                </c:pt>
                <c:pt idx="1554">
                  <c:v>-0.698846</c:v>
                </c:pt>
                <c:pt idx="1555">
                  <c:v>-0.702103</c:v>
                </c:pt>
                <c:pt idx="1556">
                  <c:v>-0.70216</c:v>
                </c:pt>
                <c:pt idx="1557">
                  <c:v>-0.701481</c:v>
                </c:pt>
                <c:pt idx="1558">
                  <c:v>-0.696344</c:v>
                </c:pt>
                <c:pt idx="1559">
                  <c:v>-0.711383</c:v>
                </c:pt>
                <c:pt idx="1560">
                  <c:v>-0.702033</c:v>
                </c:pt>
                <c:pt idx="1561">
                  <c:v>-0.708468</c:v>
                </c:pt>
                <c:pt idx="1562">
                  <c:v>-0.680373</c:v>
                </c:pt>
                <c:pt idx="1563">
                  <c:v>-0.744474</c:v>
                </c:pt>
                <c:pt idx="1564">
                  <c:v>-0.707757</c:v>
                </c:pt>
                <c:pt idx="1565">
                  <c:v>-0.670171</c:v>
                </c:pt>
                <c:pt idx="1566">
                  <c:v>-0.699419</c:v>
                </c:pt>
                <c:pt idx="1567">
                  <c:v>-0.719518</c:v>
                </c:pt>
                <c:pt idx="1568">
                  <c:v>-0.674153</c:v>
                </c:pt>
                <c:pt idx="1569">
                  <c:v>-0.697455</c:v>
                </c:pt>
                <c:pt idx="1570">
                  <c:v>-0.692829</c:v>
                </c:pt>
                <c:pt idx="1571">
                  <c:v>-0.687275</c:v>
                </c:pt>
                <c:pt idx="1572">
                  <c:v>-0.681647</c:v>
                </c:pt>
                <c:pt idx="1573">
                  <c:v>-0.709307</c:v>
                </c:pt>
                <c:pt idx="1574">
                  <c:v>-0.684802</c:v>
                </c:pt>
                <c:pt idx="1575">
                  <c:v>-0.700707</c:v>
                </c:pt>
                <c:pt idx="1576">
                  <c:v>-0.688538</c:v>
                </c:pt>
                <c:pt idx="1577">
                  <c:v>-0.658907</c:v>
                </c:pt>
                <c:pt idx="1578">
                  <c:v>-0.695915</c:v>
                </c:pt>
                <c:pt idx="1579">
                  <c:v>-0.691355</c:v>
                </c:pt>
                <c:pt idx="1580">
                  <c:v>-0.673364</c:v>
                </c:pt>
                <c:pt idx="1581">
                  <c:v>-0.692828</c:v>
                </c:pt>
                <c:pt idx="1582">
                  <c:v>-0.712802</c:v>
                </c:pt>
                <c:pt idx="1583">
                  <c:v>-0.704924</c:v>
                </c:pt>
                <c:pt idx="1584">
                  <c:v>-0.696884</c:v>
                </c:pt>
                <c:pt idx="1585">
                  <c:v>-0.70746</c:v>
                </c:pt>
                <c:pt idx="1586">
                  <c:v>-0.690286</c:v>
                </c:pt>
                <c:pt idx="1587">
                  <c:v>-0.662002</c:v>
                </c:pt>
                <c:pt idx="1588">
                  <c:v>-0.700158</c:v>
                </c:pt>
                <c:pt idx="1589">
                  <c:v>-0.673686</c:v>
                </c:pt>
                <c:pt idx="1590">
                  <c:v>-0.698072</c:v>
                </c:pt>
                <c:pt idx="1591">
                  <c:v>-0.68939</c:v>
                </c:pt>
                <c:pt idx="1592">
                  <c:v>-0.66832</c:v>
                </c:pt>
                <c:pt idx="1593">
                  <c:v>-0.651368</c:v>
                </c:pt>
                <c:pt idx="1594">
                  <c:v>-0.675369</c:v>
                </c:pt>
                <c:pt idx="1595">
                  <c:v>-0.666226</c:v>
                </c:pt>
                <c:pt idx="1596">
                  <c:v>-0.685962</c:v>
                </c:pt>
                <c:pt idx="1597">
                  <c:v>-0.677888</c:v>
                </c:pt>
                <c:pt idx="1598">
                  <c:v>-0.671167</c:v>
                </c:pt>
                <c:pt idx="1599">
                  <c:v>-0.682224</c:v>
                </c:pt>
                <c:pt idx="1600">
                  <c:v>-0.678163</c:v>
                </c:pt>
                <c:pt idx="1601">
                  <c:v>-0.671821</c:v>
                </c:pt>
                <c:pt idx="1602">
                  <c:v>-0.689438</c:v>
                </c:pt>
                <c:pt idx="1603">
                  <c:v>-0.682413</c:v>
                </c:pt>
                <c:pt idx="1604">
                  <c:v>-0.683051</c:v>
                </c:pt>
                <c:pt idx="1605">
                  <c:v>-0.72604</c:v>
                </c:pt>
                <c:pt idx="1606">
                  <c:v>-0.676944</c:v>
                </c:pt>
                <c:pt idx="1607">
                  <c:v>-0.681164</c:v>
                </c:pt>
                <c:pt idx="1608">
                  <c:v>-0.727969</c:v>
                </c:pt>
                <c:pt idx="1609">
                  <c:v>-0.651607</c:v>
                </c:pt>
                <c:pt idx="1610">
                  <c:v>-0.664173</c:v>
                </c:pt>
                <c:pt idx="1611">
                  <c:v>-0.687399</c:v>
                </c:pt>
                <c:pt idx="1612">
                  <c:v>-0.682743</c:v>
                </c:pt>
                <c:pt idx="1613">
                  <c:v>-0.675321</c:v>
                </c:pt>
                <c:pt idx="1614">
                  <c:v>-0.673432</c:v>
                </c:pt>
                <c:pt idx="1615">
                  <c:v>-0.69511</c:v>
                </c:pt>
                <c:pt idx="1616">
                  <c:v>-0.665164</c:v>
                </c:pt>
                <c:pt idx="1617">
                  <c:v>-0.693554</c:v>
                </c:pt>
                <c:pt idx="1618">
                  <c:v>-0.689631</c:v>
                </c:pt>
                <c:pt idx="1619">
                  <c:v>-0.683149</c:v>
                </c:pt>
                <c:pt idx="1620">
                  <c:v>-0.674765</c:v>
                </c:pt>
                <c:pt idx="1621">
                  <c:v>-0.682098</c:v>
                </c:pt>
                <c:pt idx="1622">
                  <c:v>-0.675327</c:v>
                </c:pt>
                <c:pt idx="1623">
                  <c:v>-0.681055</c:v>
                </c:pt>
                <c:pt idx="1624">
                  <c:v>-0.658113</c:v>
                </c:pt>
                <c:pt idx="1625">
                  <c:v>-0.6714</c:v>
                </c:pt>
                <c:pt idx="1626">
                  <c:v>-0.704941</c:v>
                </c:pt>
                <c:pt idx="1627">
                  <c:v>-0.685532</c:v>
                </c:pt>
                <c:pt idx="1628">
                  <c:v>-0.664598</c:v>
                </c:pt>
                <c:pt idx="1629">
                  <c:v>-0.639843</c:v>
                </c:pt>
                <c:pt idx="1630">
                  <c:v>-0.665577</c:v>
                </c:pt>
                <c:pt idx="1631">
                  <c:v>-0.667983</c:v>
                </c:pt>
                <c:pt idx="1632">
                  <c:v>-0.643021</c:v>
                </c:pt>
                <c:pt idx="1633">
                  <c:v>-0.677322</c:v>
                </c:pt>
                <c:pt idx="1634">
                  <c:v>-0.669774</c:v>
                </c:pt>
                <c:pt idx="1635">
                  <c:v>-0.672224</c:v>
                </c:pt>
                <c:pt idx="1636">
                  <c:v>-0.670262</c:v>
                </c:pt>
                <c:pt idx="1637">
                  <c:v>-0.658805</c:v>
                </c:pt>
                <c:pt idx="1638">
                  <c:v>-0.671545</c:v>
                </c:pt>
                <c:pt idx="1639">
                  <c:v>-0.683782</c:v>
                </c:pt>
                <c:pt idx="1640">
                  <c:v>-0.641877</c:v>
                </c:pt>
                <c:pt idx="1641">
                  <c:v>-0.63969</c:v>
                </c:pt>
                <c:pt idx="1642">
                  <c:v>-0.665974</c:v>
                </c:pt>
                <c:pt idx="1643">
                  <c:v>-0.651755</c:v>
                </c:pt>
                <c:pt idx="1644">
                  <c:v>-0.663846</c:v>
                </c:pt>
                <c:pt idx="1645">
                  <c:v>-0.685923</c:v>
                </c:pt>
                <c:pt idx="1646">
                  <c:v>-0.652388</c:v>
                </c:pt>
                <c:pt idx="1647">
                  <c:v>-0.642906</c:v>
                </c:pt>
                <c:pt idx="1648">
                  <c:v>-0.651816</c:v>
                </c:pt>
                <c:pt idx="1649">
                  <c:v>-0.682635</c:v>
                </c:pt>
                <c:pt idx="1650">
                  <c:v>-0.687186</c:v>
                </c:pt>
                <c:pt idx="1651">
                  <c:v>-0.638694</c:v>
                </c:pt>
                <c:pt idx="1652">
                  <c:v>-0.657018</c:v>
                </c:pt>
                <c:pt idx="1653">
                  <c:v>-0.709112</c:v>
                </c:pt>
                <c:pt idx="1654">
                  <c:v>-0.639849</c:v>
                </c:pt>
                <c:pt idx="1655">
                  <c:v>-0.673158</c:v>
                </c:pt>
                <c:pt idx="1656">
                  <c:v>-0.662747</c:v>
                </c:pt>
                <c:pt idx="1657">
                  <c:v>-0.65748</c:v>
                </c:pt>
                <c:pt idx="1658">
                  <c:v>-0.668778</c:v>
                </c:pt>
                <c:pt idx="1659">
                  <c:v>-0.659684</c:v>
                </c:pt>
                <c:pt idx="1660">
                  <c:v>-0.658654</c:v>
                </c:pt>
                <c:pt idx="1661">
                  <c:v>-0.696068</c:v>
                </c:pt>
                <c:pt idx="1662">
                  <c:v>-0.659619</c:v>
                </c:pt>
                <c:pt idx="1663">
                  <c:v>-0.653103</c:v>
                </c:pt>
                <c:pt idx="1664">
                  <c:v>-0.676371</c:v>
                </c:pt>
                <c:pt idx="1665">
                  <c:v>-0.662917</c:v>
                </c:pt>
                <c:pt idx="1666">
                  <c:v>-0.651038</c:v>
                </c:pt>
                <c:pt idx="1667">
                  <c:v>-0.672401</c:v>
                </c:pt>
                <c:pt idx="1668">
                  <c:v>-0.663788</c:v>
                </c:pt>
                <c:pt idx="1669">
                  <c:v>-0.635446</c:v>
                </c:pt>
                <c:pt idx="1670">
                  <c:v>-0.647326</c:v>
                </c:pt>
                <c:pt idx="1671">
                  <c:v>-0.674956</c:v>
                </c:pt>
                <c:pt idx="1672">
                  <c:v>-0.628314</c:v>
                </c:pt>
                <c:pt idx="1673">
                  <c:v>-0.650085</c:v>
                </c:pt>
                <c:pt idx="1674">
                  <c:v>-0.629294</c:v>
                </c:pt>
                <c:pt idx="1675">
                  <c:v>-0.65867</c:v>
                </c:pt>
                <c:pt idx="1676">
                  <c:v>-0.660977</c:v>
                </c:pt>
                <c:pt idx="1677">
                  <c:v>-0.657162</c:v>
                </c:pt>
                <c:pt idx="1678">
                  <c:v>-0.643658</c:v>
                </c:pt>
                <c:pt idx="1679">
                  <c:v>-0.636793</c:v>
                </c:pt>
                <c:pt idx="1680">
                  <c:v>-0.663944</c:v>
                </c:pt>
                <c:pt idx="1681">
                  <c:v>-0.632154</c:v>
                </c:pt>
                <c:pt idx="1682">
                  <c:v>-0.64026</c:v>
                </c:pt>
                <c:pt idx="1683">
                  <c:v>-0.664719</c:v>
                </c:pt>
                <c:pt idx="1684">
                  <c:v>-0.647439</c:v>
                </c:pt>
                <c:pt idx="1685">
                  <c:v>-0.641068</c:v>
                </c:pt>
                <c:pt idx="1686">
                  <c:v>-0.661634</c:v>
                </c:pt>
                <c:pt idx="1687">
                  <c:v>-0.678881</c:v>
                </c:pt>
                <c:pt idx="1688">
                  <c:v>-0.672255</c:v>
                </c:pt>
                <c:pt idx="1689">
                  <c:v>-0.657039</c:v>
                </c:pt>
                <c:pt idx="1690">
                  <c:v>-0.636444</c:v>
                </c:pt>
                <c:pt idx="1691">
                  <c:v>-0.632377</c:v>
                </c:pt>
                <c:pt idx="1692">
                  <c:v>-0.650599</c:v>
                </c:pt>
                <c:pt idx="1693">
                  <c:v>-0.633395</c:v>
                </c:pt>
                <c:pt idx="1694">
                  <c:v>-0.668291</c:v>
                </c:pt>
                <c:pt idx="1695">
                  <c:v>-0.669966</c:v>
                </c:pt>
                <c:pt idx="1696">
                  <c:v>-0.666845</c:v>
                </c:pt>
                <c:pt idx="1697">
                  <c:v>-0.643437</c:v>
                </c:pt>
                <c:pt idx="1698">
                  <c:v>-0.672464</c:v>
                </c:pt>
                <c:pt idx="1699">
                  <c:v>-0.655467</c:v>
                </c:pt>
                <c:pt idx="1700">
                  <c:v>-0.641007</c:v>
                </c:pt>
                <c:pt idx="1701">
                  <c:v>-0.594832</c:v>
                </c:pt>
                <c:pt idx="1702">
                  <c:v>-0.64941</c:v>
                </c:pt>
                <c:pt idx="1703">
                  <c:v>-0.61611</c:v>
                </c:pt>
                <c:pt idx="1704">
                  <c:v>-0.698184</c:v>
                </c:pt>
                <c:pt idx="1705">
                  <c:v>-0.642163</c:v>
                </c:pt>
                <c:pt idx="1706">
                  <c:v>-0.637152</c:v>
                </c:pt>
                <c:pt idx="1707">
                  <c:v>-0.636502</c:v>
                </c:pt>
                <c:pt idx="1708">
                  <c:v>-0.637953</c:v>
                </c:pt>
                <c:pt idx="1709">
                  <c:v>-0.589707</c:v>
                </c:pt>
                <c:pt idx="1710">
                  <c:v>-0.664111</c:v>
                </c:pt>
                <c:pt idx="1711">
                  <c:v>-0.643436</c:v>
                </c:pt>
                <c:pt idx="1712">
                  <c:v>-0.653087</c:v>
                </c:pt>
                <c:pt idx="1713">
                  <c:v>-0.645014</c:v>
                </c:pt>
                <c:pt idx="1714">
                  <c:v>-0.634961</c:v>
                </c:pt>
                <c:pt idx="1715">
                  <c:v>-0.620698</c:v>
                </c:pt>
                <c:pt idx="1716">
                  <c:v>-0.63062</c:v>
                </c:pt>
                <c:pt idx="1717">
                  <c:v>-0.678039</c:v>
                </c:pt>
                <c:pt idx="1718">
                  <c:v>-0.654875</c:v>
                </c:pt>
                <c:pt idx="1719">
                  <c:v>-0.629487</c:v>
                </c:pt>
                <c:pt idx="1720">
                  <c:v>-0.659878</c:v>
                </c:pt>
                <c:pt idx="1721">
                  <c:v>-0.656379</c:v>
                </c:pt>
                <c:pt idx="1722">
                  <c:v>-0.63709</c:v>
                </c:pt>
                <c:pt idx="1723">
                  <c:v>-0.62196</c:v>
                </c:pt>
                <c:pt idx="1724">
                  <c:v>-0.642743</c:v>
                </c:pt>
                <c:pt idx="1725">
                  <c:v>-0.66329</c:v>
                </c:pt>
                <c:pt idx="1726">
                  <c:v>-0.620362</c:v>
                </c:pt>
                <c:pt idx="1727">
                  <c:v>-0.621274</c:v>
                </c:pt>
                <c:pt idx="1728">
                  <c:v>-0.669854</c:v>
                </c:pt>
                <c:pt idx="1729">
                  <c:v>-0.641416</c:v>
                </c:pt>
                <c:pt idx="1730">
                  <c:v>-0.620318</c:v>
                </c:pt>
                <c:pt idx="1731">
                  <c:v>-0.633519</c:v>
                </c:pt>
                <c:pt idx="1732">
                  <c:v>-0.637292</c:v>
                </c:pt>
                <c:pt idx="1733">
                  <c:v>-0.628053</c:v>
                </c:pt>
                <c:pt idx="1734">
                  <c:v>-0.662673</c:v>
                </c:pt>
                <c:pt idx="1735">
                  <c:v>-0.636416</c:v>
                </c:pt>
                <c:pt idx="1736">
                  <c:v>-0.664485</c:v>
                </c:pt>
                <c:pt idx="1737">
                  <c:v>-0.644409</c:v>
                </c:pt>
                <c:pt idx="1738">
                  <c:v>-0.64053</c:v>
                </c:pt>
                <c:pt idx="1739">
                  <c:v>-0.644526</c:v>
                </c:pt>
                <c:pt idx="1740">
                  <c:v>-0.644281</c:v>
                </c:pt>
                <c:pt idx="1741">
                  <c:v>-0.636118</c:v>
                </c:pt>
                <c:pt idx="1742">
                  <c:v>-0.638295</c:v>
                </c:pt>
                <c:pt idx="1743">
                  <c:v>-0.61302</c:v>
                </c:pt>
                <c:pt idx="1744">
                  <c:v>-0.687008</c:v>
                </c:pt>
                <c:pt idx="1745">
                  <c:v>-0.633008</c:v>
                </c:pt>
                <c:pt idx="1746">
                  <c:v>-0.677569</c:v>
                </c:pt>
                <c:pt idx="1747">
                  <c:v>-0.606338</c:v>
                </c:pt>
                <c:pt idx="1748">
                  <c:v>-0.632068</c:v>
                </c:pt>
                <c:pt idx="1749">
                  <c:v>-0.614216</c:v>
                </c:pt>
                <c:pt idx="1750">
                  <c:v>-0.623869</c:v>
                </c:pt>
                <c:pt idx="1751">
                  <c:v>-0.63342</c:v>
                </c:pt>
                <c:pt idx="1752">
                  <c:v>-0.603765</c:v>
                </c:pt>
                <c:pt idx="1753">
                  <c:v>-0.597354</c:v>
                </c:pt>
                <c:pt idx="1754">
                  <c:v>-0.62507</c:v>
                </c:pt>
                <c:pt idx="1755">
                  <c:v>-0.636779</c:v>
                </c:pt>
                <c:pt idx="1756">
                  <c:v>-0.623613</c:v>
                </c:pt>
                <c:pt idx="1757">
                  <c:v>-0.644468</c:v>
                </c:pt>
                <c:pt idx="1758">
                  <c:v>-0.63272</c:v>
                </c:pt>
                <c:pt idx="1759">
                  <c:v>-0.612116</c:v>
                </c:pt>
                <c:pt idx="1760">
                  <c:v>-0.645297</c:v>
                </c:pt>
                <c:pt idx="1761">
                  <c:v>-0.623268</c:v>
                </c:pt>
                <c:pt idx="1762">
                  <c:v>-0.618013</c:v>
                </c:pt>
                <c:pt idx="1763">
                  <c:v>-0.657824</c:v>
                </c:pt>
                <c:pt idx="1764">
                  <c:v>-0.617355</c:v>
                </c:pt>
                <c:pt idx="1765">
                  <c:v>-0.66463</c:v>
                </c:pt>
                <c:pt idx="1766">
                  <c:v>-0.626104</c:v>
                </c:pt>
                <c:pt idx="1767">
                  <c:v>-0.644347</c:v>
                </c:pt>
                <c:pt idx="1768">
                  <c:v>-0.629524</c:v>
                </c:pt>
                <c:pt idx="1769">
                  <c:v>-0.616831</c:v>
                </c:pt>
                <c:pt idx="1770">
                  <c:v>-0.601952</c:v>
                </c:pt>
                <c:pt idx="1771">
                  <c:v>-0.632873</c:v>
                </c:pt>
                <c:pt idx="1772">
                  <c:v>-0.645382</c:v>
                </c:pt>
                <c:pt idx="1773">
                  <c:v>-0.631961</c:v>
                </c:pt>
                <c:pt idx="1774">
                  <c:v>-0.613115</c:v>
                </c:pt>
                <c:pt idx="1775">
                  <c:v>-0.62909</c:v>
                </c:pt>
                <c:pt idx="1776">
                  <c:v>-0.626231</c:v>
                </c:pt>
                <c:pt idx="1777">
                  <c:v>-0.622351</c:v>
                </c:pt>
                <c:pt idx="1778">
                  <c:v>-0.630626</c:v>
                </c:pt>
                <c:pt idx="1779">
                  <c:v>-0.610181</c:v>
                </c:pt>
                <c:pt idx="1780">
                  <c:v>-0.607606</c:v>
                </c:pt>
                <c:pt idx="1781">
                  <c:v>-0.624944</c:v>
                </c:pt>
                <c:pt idx="1782">
                  <c:v>-0.635748</c:v>
                </c:pt>
                <c:pt idx="1783">
                  <c:v>-0.608766</c:v>
                </c:pt>
                <c:pt idx="1784">
                  <c:v>-0.64243</c:v>
                </c:pt>
                <c:pt idx="1785">
                  <c:v>-0.612507</c:v>
                </c:pt>
                <c:pt idx="1786">
                  <c:v>-0.602072</c:v>
                </c:pt>
                <c:pt idx="1787">
                  <c:v>-0.612849</c:v>
                </c:pt>
                <c:pt idx="1788">
                  <c:v>-0.643219</c:v>
                </c:pt>
                <c:pt idx="1789">
                  <c:v>-0.637012</c:v>
                </c:pt>
                <c:pt idx="1790">
                  <c:v>-0.640295</c:v>
                </c:pt>
                <c:pt idx="1791">
                  <c:v>-0.631908</c:v>
                </c:pt>
                <c:pt idx="1792">
                  <c:v>-0.631877</c:v>
                </c:pt>
                <c:pt idx="1793">
                  <c:v>-0.610025</c:v>
                </c:pt>
                <c:pt idx="1794">
                  <c:v>-0.590413</c:v>
                </c:pt>
                <c:pt idx="1795">
                  <c:v>-0.655501</c:v>
                </c:pt>
                <c:pt idx="1796">
                  <c:v>-0.638693</c:v>
                </c:pt>
                <c:pt idx="1797">
                  <c:v>-0.664471</c:v>
                </c:pt>
                <c:pt idx="1798">
                  <c:v>-0.616385</c:v>
                </c:pt>
                <c:pt idx="1799">
                  <c:v>-0.643154</c:v>
                </c:pt>
                <c:pt idx="1800">
                  <c:v>-0.687191</c:v>
                </c:pt>
                <c:pt idx="1801">
                  <c:v>-0.630242</c:v>
                </c:pt>
                <c:pt idx="1802">
                  <c:v>-0.647484</c:v>
                </c:pt>
                <c:pt idx="1803">
                  <c:v>-0.663855</c:v>
                </c:pt>
                <c:pt idx="1804">
                  <c:v>-0.602368</c:v>
                </c:pt>
                <c:pt idx="1805">
                  <c:v>-0.600324</c:v>
                </c:pt>
                <c:pt idx="1806">
                  <c:v>-0.631535</c:v>
                </c:pt>
                <c:pt idx="1807">
                  <c:v>-0.621367</c:v>
                </c:pt>
                <c:pt idx="1808">
                  <c:v>-0.602935</c:v>
                </c:pt>
                <c:pt idx="1809">
                  <c:v>-0.5947</c:v>
                </c:pt>
                <c:pt idx="1810">
                  <c:v>-0.645965</c:v>
                </c:pt>
                <c:pt idx="1811">
                  <c:v>-0.606886</c:v>
                </c:pt>
                <c:pt idx="1812">
                  <c:v>-0.602655</c:v>
                </c:pt>
                <c:pt idx="1813">
                  <c:v>-0.616279</c:v>
                </c:pt>
                <c:pt idx="1814">
                  <c:v>-0.646481</c:v>
                </c:pt>
                <c:pt idx="1815">
                  <c:v>-0.638128</c:v>
                </c:pt>
                <c:pt idx="1816">
                  <c:v>-0.642605</c:v>
                </c:pt>
                <c:pt idx="1817">
                  <c:v>-0.620526</c:v>
                </c:pt>
                <c:pt idx="1818">
                  <c:v>-0.62248</c:v>
                </c:pt>
                <c:pt idx="1819">
                  <c:v>-0.595215</c:v>
                </c:pt>
                <c:pt idx="1820">
                  <c:v>-0.626324</c:v>
                </c:pt>
                <c:pt idx="1821">
                  <c:v>-0.639941</c:v>
                </c:pt>
                <c:pt idx="1822">
                  <c:v>-0.572816</c:v>
                </c:pt>
                <c:pt idx="1823">
                  <c:v>-0.620375</c:v>
                </c:pt>
                <c:pt idx="1824">
                  <c:v>-0.618393</c:v>
                </c:pt>
                <c:pt idx="1825">
                  <c:v>-0.612895</c:v>
                </c:pt>
                <c:pt idx="1826">
                  <c:v>-0.62847</c:v>
                </c:pt>
                <c:pt idx="1827">
                  <c:v>-0.604982</c:v>
                </c:pt>
                <c:pt idx="1828">
                  <c:v>-0.594882</c:v>
                </c:pt>
                <c:pt idx="1829">
                  <c:v>-0.593101</c:v>
                </c:pt>
                <c:pt idx="1830">
                  <c:v>-0.633692</c:v>
                </c:pt>
                <c:pt idx="1831">
                  <c:v>-0.619983</c:v>
                </c:pt>
                <c:pt idx="1832">
                  <c:v>-0.639198</c:v>
                </c:pt>
                <c:pt idx="1833">
                  <c:v>-0.612123</c:v>
                </c:pt>
                <c:pt idx="1834">
                  <c:v>-0.619239</c:v>
                </c:pt>
                <c:pt idx="1835">
                  <c:v>-0.612198</c:v>
                </c:pt>
                <c:pt idx="1836">
                  <c:v>-0.604192</c:v>
                </c:pt>
                <c:pt idx="1837">
                  <c:v>-0.61544</c:v>
                </c:pt>
                <c:pt idx="1838">
                  <c:v>-0.620513</c:v>
                </c:pt>
                <c:pt idx="1839">
                  <c:v>-0.618136</c:v>
                </c:pt>
                <c:pt idx="1840">
                  <c:v>-0.617511</c:v>
                </c:pt>
                <c:pt idx="1841">
                  <c:v>-0.621443</c:v>
                </c:pt>
                <c:pt idx="1842">
                  <c:v>-0.626883</c:v>
                </c:pt>
                <c:pt idx="1843">
                  <c:v>-0.593173</c:v>
                </c:pt>
                <c:pt idx="1844">
                  <c:v>-0.62083</c:v>
                </c:pt>
                <c:pt idx="1845">
                  <c:v>-0.652432</c:v>
                </c:pt>
                <c:pt idx="1846">
                  <c:v>-0.560551</c:v>
                </c:pt>
                <c:pt idx="1847">
                  <c:v>-0.601048</c:v>
                </c:pt>
                <c:pt idx="1848">
                  <c:v>-0.606332</c:v>
                </c:pt>
                <c:pt idx="1849">
                  <c:v>-0.583066</c:v>
                </c:pt>
                <c:pt idx="1850">
                  <c:v>-0.586427</c:v>
                </c:pt>
                <c:pt idx="1851">
                  <c:v>-0.603701</c:v>
                </c:pt>
                <c:pt idx="1852">
                  <c:v>-0.613638</c:v>
                </c:pt>
                <c:pt idx="1853">
                  <c:v>-0.642898</c:v>
                </c:pt>
                <c:pt idx="1854">
                  <c:v>-0.556193</c:v>
                </c:pt>
                <c:pt idx="1855">
                  <c:v>-0.584464</c:v>
                </c:pt>
                <c:pt idx="1856">
                  <c:v>-0.590313</c:v>
                </c:pt>
                <c:pt idx="1857">
                  <c:v>-0.612658</c:v>
                </c:pt>
                <c:pt idx="1858">
                  <c:v>-0.620382</c:v>
                </c:pt>
                <c:pt idx="1859">
                  <c:v>-0.573812</c:v>
                </c:pt>
                <c:pt idx="1860">
                  <c:v>-0.599823</c:v>
                </c:pt>
                <c:pt idx="1861">
                  <c:v>-0.590563</c:v>
                </c:pt>
                <c:pt idx="1862">
                  <c:v>-0.572691</c:v>
                </c:pt>
                <c:pt idx="1863">
                  <c:v>-0.60517</c:v>
                </c:pt>
                <c:pt idx="1864">
                  <c:v>-0.53828</c:v>
                </c:pt>
                <c:pt idx="1865">
                  <c:v>-0.626513</c:v>
                </c:pt>
                <c:pt idx="1866">
                  <c:v>-0.60746</c:v>
                </c:pt>
                <c:pt idx="1867">
                  <c:v>-0.572832</c:v>
                </c:pt>
                <c:pt idx="1868">
                  <c:v>-0.606854</c:v>
                </c:pt>
                <c:pt idx="1869">
                  <c:v>-0.594724</c:v>
                </c:pt>
                <c:pt idx="1870">
                  <c:v>-0.582807</c:v>
                </c:pt>
                <c:pt idx="1871">
                  <c:v>-0.582499</c:v>
                </c:pt>
                <c:pt idx="1872">
                  <c:v>-0.63516</c:v>
                </c:pt>
                <c:pt idx="1873">
                  <c:v>-0.59747</c:v>
                </c:pt>
                <c:pt idx="1874">
                  <c:v>-0.599254</c:v>
                </c:pt>
                <c:pt idx="1875">
                  <c:v>-0.605397</c:v>
                </c:pt>
                <c:pt idx="1876">
                  <c:v>-0.590491</c:v>
                </c:pt>
                <c:pt idx="1877">
                  <c:v>-0.615084</c:v>
                </c:pt>
                <c:pt idx="1878">
                  <c:v>-0.587937</c:v>
                </c:pt>
                <c:pt idx="1879">
                  <c:v>-0.572454</c:v>
                </c:pt>
                <c:pt idx="1880">
                  <c:v>-0.585886</c:v>
                </c:pt>
                <c:pt idx="1881">
                  <c:v>-0.613791</c:v>
                </c:pt>
                <c:pt idx="1882">
                  <c:v>-0.621179</c:v>
                </c:pt>
                <c:pt idx="1883">
                  <c:v>-0.580516</c:v>
                </c:pt>
                <c:pt idx="1884">
                  <c:v>-0.598082</c:v>
                </c:pt>
                <c:pt idx="1885">
                  <c:v>-0.580262</c:v>
                </c:pt>
                <c:pt idx="1886">
                  <c:v>-0.595356</c:v>
                </c:pt>
                <c:pt idx="1887">
                  <c:v>-0.597828</c:v>
                </c:pt>
                <c:pt idx="1888">
                  <c:v>-0.582667</c:v>
                </c:pt>
                <c:pt idx="1889">
                  <c:v>-0.575189</c:v>
                </c:pt>
                <c:pt idx="1890">
                  <c:v>-0.590117</c:v>
                </c:pt>
                <c:pt idx="1891">
                  <c:v>-0.574333</c:v>
                </c:pt>
                <c:pt idx="1892">
                  <c:v>-0.579173</c:v>
                </c:pt>
                <c:pt idx="1893">
                  <c:v>-0.603719</c:v>
                </c:pt>
                <c:pt idx="1894">
                  <c:v>-0.592549</c:v>
                </c:pt>
                <c:pt idx="1895">
                  <c:v>-0.601765</c:v>
                </c:pt>
                <c:pt idx="1896">
                  <c:v>-0.604289</c:v>
                </c:pt>
                <c:pt idx="1897">
                  <c:v>-0.600123</c:v>
                </c:pt>
                <c:pt idx="1898">
                  <c:v>-0.563019</c:v>
                </c:pt>
                <c:pt idx="1899">
                  <c:v>-0.573316</c:v>
                </c:pt>
                <c:pt idx="1900">
                  <c:v>-0.607145</c:v>
                </c:pt>
                <c:pt idx="1901">
                  <c:v>-0.586138</c:v>
                </c:pt>
                <c:pt idx="1902">
                  <c:v>-0.571563</c:v>
                </c:pt>
                <c:pt idx="1903">
                  <c:v>-0.597485</c:v>
                </c:pt>
                <c:pt idx="1904">
                  <c:v>-0.567629</c:v>
                </c:pt>
                <c:pt idx="1905">
                  <c:v>-0.609605</c:v>
                </c:pt>
                <c:pt idx="1906">
                  <c:v>-0.578769</c:v>
                </c:pt>
                <c:pt idx="1907">
                  <c:v>-0.592111</c:v>
                </c:pt>
                <c:pt idx="1908">
                  <c:v>-0.588075</c:v>
                </c:pt>
                <c:pt idx="1909">
                  <c:v>-0.633219</c:v>
                </c:pt>
                <c:pt idx="1910">
                  <c:v>-0.591131</c:v>
                </c:pt>
                <c:pt idx="1911">
                  <c:v>-0.571908</c:v>
                </c:pt>
                <c:pt idx="1912">
                  <c:v>-0.556055</c:v>
                </c:pt>
                <c:pt idx="1913">
                  <c:v>-0.577667</c:v>
                </c:pt>
                <c:pt idx="1914">
                  <c:v>-0.610098</c:v>
                </c:pt>
                <c:pt idx="1915">
                  <c:v>-0.547627</c:v>
                </c:pt>
                <c:pt idx="1916">
                  <c:v>-0.593772</c:v>
                </c:pt>
                <c:pt idx="1917">
                  <c:v>-0.574324</c:v>
                </c:pt>
                <c:pt idx="1918">
                  <c:v>-0.589862</c:v>
                </c:pt>
                <c:pt idx="1919">
                  <c:v>-0.589824</c:v>
                </c:pt>
                <c:pt idx="1920">
                  <c:v>-0.615324</c:v>
                </c:pt>
                <c:pt idx="1921">
                  <c:v>-0.561395</c:v>
                </c:pt>
                <c:pt idx="1922">
                  <c:v>-0.559228</c:v>
                </c:pt>
                <c:pt idx="1923">
                  <c:v>-0.555417</c:v>
                </c:pt>
                <c:pt idx="1924">
                  <c:v>-0.588835</c:v>
                </c:pt>
                <c:pt idx="1925">
                  <c:v>-0.586201</c:v>
                </c:pt>
                <c:pt idx="1926">
                  <c:v>-0.620705</c:v>
                </c:pt>
                <c:pt idx="1927">
                  <c:v>-0.609703</c:v>
                </c:pt>
                <c:pt idx="1928">
                  <c:v>-0.580811</c:v>
                </c:pt>
                <c:pt idx="1929">
                  <c:v>-0.581756</c:v>
                </c:pt>
                <c:pt idx="1930">
                  <c:v>-0.580662</c:v>
                </c:pt>
                <c:pt idx="1931">
                  <c:v>-0.598571</c:v>
                </c:pt>
                <c:pt idx="1932">
                  <c:v>-0.577866</c:v>
                </c:pt>
                <c:pt idx="1933">
                  <c:v>-0.551425</c:v>
                </c:pt>
                <c:pt idx="1934">
                  <c:v>-0.62524</c:v>
                </c:pt>
                <c:pt idx="1935">
                  <c:v>-0.606003</c:v>
                </c:pt>
                <c:pt idx="1936">
                  <c:v>-0.590877</c:v>
                </c:pt>
                <c:pt idx="1937">
                  <c:v>-0.579524</c:v>
                </c:pt>
                <c:pt idx="1938">
                  <c:v>-0.568974</c:v>
                </c:pt>
                <c:pt idx="1939">
                  <c:v>-0.601193</c:v>
                </c:pt>
                <c:pt idx="1940">
                  <c:v>-0.590407</c:v>
                </c:pt>
                <c:pt idx="1941">
                  <c:v>-0.635927</c:v>
                </c:pt>
                <c:pt idx="1942">
                  <c:v>-0.560507</c:v>
                </c:pt>
                <c:pt idx="1943">
                  <c:v>-0.588195</c:v>
                </c:pt>
                <c:pt idx="1944">
                  <c:v>-0.612103</c:v>
                </c:pt>
                <c:pt idx="1945">
                  <c:v>-0.572685</c:v>
                </c:pt>
                <c:pt idx="1946">
                  <c:v>-0.591626</c:v>
                </c:pt>
                <c:pt idx="1947">
                  <c:v>-0.601574</c:v>
                </c:pt>
                <c:pt idx="1948">
                  <c:v>-0.571869</c:v>
                </c:pt>
                <c:pt idx="1949">
                  <c:v>-0.58743</c:v>
                </c:pt>
                <c:pt idx="1950">
                  <c:v>-0.568582</c:v>
                </c:pt>
                <c:pt idx="1951">
                  <c:v>-0.572859</c:v>
                </c:pt>
                <c:pt idx="1952">
                  <c:v>-0.595351</c:v>
                </c:pt>
                <c:pt idx="1953">
                  <c:v>-0.567757</c:v>
                </c:pt>
                <c:pt idx="1954">
                  <c:v>-0.557463</c:v>
                </c:pt>
                <c:pt idx="1955">
                  <c:v>-0.591306</c:v>
                </c:pt>
                <c:pt idx="1956">
                  <c:v>-0.579656</c:v>
                </c:pt>
                <c:pt idx="1957">
                  <c:v>-0.593341</c:v>
                </c:pt>
                <c:pt idx="1958">
                  <c:v>-0.606106</c:v>
                </c:pt>
                <c:pt idx="1959">
                  <c:v>-0.581369</c:v>
                </c:pt>
                <c:pt idx="1960">
                  <c:v>-0.59721</c:v>
                </c:pt>
                <c:pt idx="1961">
                  <c:v>-0.586877</c:v>
                </c:pt>
                <c:pt idx="1962">
                  <c:v>-0.58048</c:v>
                </c:pt>
                <c:pt idx="1963">
                  <c:v>-0.624851</c:v>
                </c:pt>
                <c:pt idx="1964">
                  <c:v>-0.580949</c:v>
                </c:pt>
                <c:pt idx="1965">
                  <c:v>-0.587107</c:v>
                </c:pt>
                <c:pt idx="1966">
                  <c:v>-0.567676</c:v>
                </c:pt>
                <c:pt idx="1967">
                  <c:v>-0.590889</c:v>
                </c:pt>
                <c:pt idx="1968">
                  <c:v>-0.574321</c:v>
                </c:pt>
                <c:pt idx="1969">
                  <c:v>-0.535225</c:v>
                </c:pt>
                <c:pt idx="1970">
                  <c:v>-0.52712</c:v>
                </c:pt>
                <c:pt idx="1971">
                  <c:v>-0.581574</c:v>
                </c:pt>
                <c:pt idx="1972">
                  <c:v>-0.586772</c:v>
                </c:pt>
                <c:pt idx="1973">
                  <c:v>-0.551864</c:v>
                </c:pt>
                <c:pt idx="1974">
                  <c:v>-0.60584</c:v>
                </c:pt>
                <c:pt idx="1975">
                  <c:v>-0.58168</c:v>
                </c:pt>
                <c:pt idx="1976">
                  <c:v>-0.600827</c:v>
                </c:pt>
                <c:pt idx="1977">
                  <c:v>-0.546482</c:v>
                </c:pt>
                <c:pt idx="1978">
                  <c:v>-0.582286</c:v>
                </c:pt>
                <c:pt idx="1979">
                  <c:v>-0.581656</c:v>
                </c:pt>
                <c:pt idx="1980">
                  <c:v>-0.58088</c:v>
                </c:pt>
                <c:pt idx="1981">
                  <c:v>-0.60086</c:v>
                </c:pt>
                <c:pt idx="1982">
                  <c:v>-0.560856</c:v>
                </c:pt>
                <c:pt idx="1983">
                  <c:v>-0.567798</c:v>
                </c:pt>
                <c:pt idx="1984">
                  <c:v>-0.562192</c:v>
                </c:pt>
                <c:pt idx="1985">
                  <c:v>-0.576529</c:v>
                </c:pt>
                <c:pt idx="1986">
                  <c:v>-0.595448</c:v>
                </c:pt>
                <c:pt idx="1987">
                  <c:v>-0.584564</c:v>
                </c:pt>
                <c:pt idx="1988">
                  <c:v>-0.576412</c:v>
                </c:pt>
                <c:pt idx="1989">
                  <c:v>-0.631856</c:v>
                </c:pt>
                <c:pt idx="1990">
                  <c:v>-0.537955</c:v>
                </c:pt>
                <c:pt idx="1991">
                  <c:v>-0.554852</c:v>
                </c:pt>
                <c:pt idx="1992">
                  <c:v>-0.536442</c:v>
                </c:pt>
                <c:pt idx="1993">
                  <c:v>-0.582637</c:v>
                </c:pt>
                <c:pt idx="1994">
                  <c:v>-0.56372</c:v>
                </c:pt>
                <c:pt idx="1995">
                  <c:v>-0.58192</c:v>
                </c:pt>
                <c:pt idx="1996">
                  <c:v>-0.57338</c:v>
                </c:pt>
                <c:pt idx="1997">
                  <c:v>-0.563948</c:v>
                </c:pt>
                <c:pt idx="1998">
                  <c:v>-0.581876</c:v>
                </c:pt>
                <c:pt idx="1999">
                  <c:v>-0.552621</c:v>
                </c:pt>
                <c:pt idx="2000">
                  <c:v>-0.597127</c:v>
                </c:pt>
                <c:pt idx="2001">
                  <c:v>-0.551517</c:v>
                </c:pt>
                <c:pt idx="2002">
                  <c:v>-0.55909</c:v>
                </c:pt>
                <c:pt idx="2003">
                  <c:v>-0.558333</c:v>
                </c:pt>
                <c:pt idx="2004">
                  <c:v>-0.5736</c:v>
                </c:pt>
                <c:pt idx="2005">
                  <c:v>-0.566812</c:v>
                </c:pt>
                <c:pt idx="2006">
                  <c:v>-0.59437</c:v>
                </c:pt>
                <c:pt idx="2007">
                  <c:v>-0.572732</c:v>
                </c:pt>
                <c:pt idx="2008">
                  <c:v>-0.575855</c:v>
                </c:pt>
                <c:pt idx="2009">
                  <c:v>-0.610967</c:v>
                </c:pt>
                <c:pt idx="2010">
                  <c:v>-0.582019</c:v>
                </c:pt>
                <c:pt idx="2011">
                  <c:v>-0.584976</c:v>
                </c:pt>
                <c:pt idx="2012">
                  <c:v>-0.56443</c:v>
                </c:pt>
                <c:pt idx="2013">
                  <c:v>-0.556156</c:v>
                </c:pt>
                <c:pt idx="2014">
                  <c:v>-0.57808</c:v>
                </c:pt>
                <c:pt idx="2015">
                  <c:v>-0.553634</c:v>
                </c:pt>
                <c:pt idx="2016">
                  <c:v>-0.598141</c:v>
                </c:pt>
                <c:pt idx="2017">
                  <c:v>-0.554561</c:v>
                </c:pt>
                <c:pt idx="2018">
                  <c:v>-0.563197</c:v>
                </c:pt>
                <c:pt idx="2019">
                  <c:v>-0.544392</c:v>
                </c:pt>
                <c:pt idx="2020">
                  <c:v>-0.556446</c:v>
                </c:pt>
                <c:pt idx="2021">
                  <c:v>-0.583365</c:v>
                </c:pt>
                <c:pt idx="2022">
                  <c:v>-0.603019</c:v>
                </c:pt>
                <c:pt idx="2023">
                  <c:v>-0.588991</c:v>
                </c:pt>
                <c:pt idx="2024">
                  <c:v>-0.558554</c:v>
                </c:pt>
                <c:pt idx="2025">
                  <c:v>-0.569249</c:v>
                </c:pt>
                <c:pt idx="2026">
                  <c:v>-0.576842</c:v>
                </c:pt>
                <c:pt idx="2027">
                  <c:v>-0.562642</c:v>
                </c:pt>
                <c:pt idx="2028">
                  <c:v>-0.544411</c:v>
                </c:pt>
                <c:pt idx="2029">
                  <c:v>-0.606389</c:v>
                </c:pt>
                <c:pt idx="2030">
                  <c:v>-0.592282</c:v>
                </c:pt>
                <c:pt idx="2031">
                  <c:v>-0.576324</c:v>
                </c:pt>
                <c:pt idx="2032">
                  <c:v>-0.58929</c:v>
                </c:pt>
                <c:pt idx="2033">
                  <c:v>-0.599621</c:v>
                </c:pt>
                <c:pt idx="2034">
                  <c:v>-0.583449</c:v>
                </c:pt>
                <c:pt idx="2035">
                  <c:v>-0.561127</c:v>
                </c:pt>
                <c:pt idx="2036">
                  <c:v>-0.554329</c:v>
                </c:pt>
                <c:pt idx="2037">
                  <c:v>-0.580531</c:v>
                </c:pt>
                <c:pt idx="2038">
                  <c:v>-0.592695</c:v>
                </c:pt>
                <c:pt idx="2039">
                  <c:v>-0.561105</c:v>
                </c:pt>
                <c:pt idx="2040">
                  <c:v>-0.541765</c:v>
                </c:pt>
                <c:pt idx="2041">
                  <c:v>-0.559684</c:v>
                </c:pt>
                <c:pt idx="2042">
                  <c:v>-0.55136</c:v>
                </c:pt>
                <c:pt idx="2043">
                  <c:v>-0.5574</c:v>
                </c:pt>
                <c:pt idx="2044">
                  <c:v>-0.574986</c:v>
                </c:pt>
                <c:pt idx="2045">
                  <c:v>-0.580131</c:v>
                </c:pt>
                <c:pt idx="2046">
                  <c:v>-0.547342</c:v>
                </c:pt>
                <c:pt idx="2047">
                  <c:v>-0.562696</c:v>
                </c:pt>
                <c:pt idx="2048">
                  <c:v>-0.588462</c:v>
                </c:pt>
                <c:pt idx="2049">
                  <c:v>-0.557133</c:v>
                </c:pt>
                <c:pt idx="2050">
                  <c:v>-0.565689</c:v>
                </c:pt>
                <c:pt idx="2051">
                  <c:v>-0.549429</c:v>
                </c:pt>
                <c:pt idx="2052">
                  <c:v>-0.563601</c:v>
                </c:pt>
                <c:pt idx="2053">
                  <c:v>-0.53929</c:v>
                </c:pt>
                <c:pt idx="2054">
                  <c:v>-0.577731</c:v>
                </c:pt>
                <c:pt idx="2055">
                  <c:v>-0.534019</c:v>
                </c:pt>
                <c:pt idx="2056">
                  <c:v>-0.564078</c:v>
                </c:pt>
                <c:pt idx="2057">
                  <c:v>-0.593261</c:v>
                </c:pt>
                <c:pt idx="2058">
                  <c:v>-0.539133</c:v>
                </c:pt>
                <c:pt idx="2059">
                  <c:v>-0.602105</c:v>
                </c:pt>
                <c:pt idx="2060">
                  <c:v>-0.572565</c:v>
                </c:pt>
                <c:pt idx="2061">
                  <c:v>-0.598881</c:v>
                </c:pt>
                <c:pt idx="2062">
                  <c:v>-0.546044</c:v>
                </c:pt>
                <c:pt idx="2063">
                  <c:v>-0.571652</c:v>
                </c:pt>
                <c:pt idx="2064">
                  <c:v>-0.554123</c:v>
                </c:pt>
                <c:pt idx="2065">
                  <c:v>-0.557183</c:v>
                </c:pt>
                <c:pt idx="2066">
                  <c:v>-0.582699</c:v>
                </c:pt>
                <c:pt idx="2067">
                  <c:v>-0.567994</c:v>
                </c:pt>
                <c:pt idx="2068">
                  <c:v>-0.561924</c:v>
                </c:pt>
                <c:pt idx="2069">
                  <c:v>-0.579008</c:v>
                </c:pt>
                <c:pt idx="2070">
                  <c:v>-0.578751</c:v>
                </c:pt>
                <c:pt idx="2071">
                  <c:v>-0.575317</c:v>
                </c:pt>
                <c:pt idx="2072">
                  <c:v>-0.581015</c:v>
                </c:pt>
                <c:pt idx="2073">
                  <c:v>-0.568836</c:v>
                </c:pt>
                <c:pt idx="2074">
                  <c:v>-0.61252</c:v>
                </c:pt>
                <c:pt idx="2075">
                  <c:v>-0.536966</c:v>
                </c:pt>
                <c:pt idx="2076">
                  <c:v>-0.554022</c:v>
                </c:pt>
                <c:pt idx="2077">
                  <c:v>-0.559984</c:v>
                </c:pt>
                <c:pt idx="2078">
                  <c:v>-0.558582</c:v>
                </c:pt>
                <c:pt idx="2079">
                  <c:v>-0.556609</c:v>
                </c:pt>
                <c:pt idx="2080">
                  <c:v>-0.575686</c:v>
                </c:pt>
                <c:pt idx="2081">
                  <c:v>-0.540857</c:v>
                </c:pt>
                <c:pt idx="2082">
                  <c:v>-0.576664</c:v>
                </c:pt>
                <c:pt idx="2083">
                  <c:v>-0.538161</c:v>
                </c:pt>
                <c:pt idx="2084">
                  <c:v>-0.552115</c:v>
                </c:pt>
                <c:pt idx="2085">
                  <c:v>-0.533446</c:v>
                </c:pt>
                <c:pt idx="2086">
                  <c:v>-0.583911</c:v>
                </c:pt>
                <c:pt idx="2087">
                  <c:v>-0.558513</c:v>
                </c:pt>
                <c:pt idx="2088">
                  <c:v>-0.545757</c:v>
                </c:pt>
                <c:pt idx="2089">
                  <c:v>-0.549322</c:v>
                </c:pt>
                <c:pt idx="2090">
                  <c:v>-0.548863</c:v>
                </c:pt>
                <c:pt idx="2091">
                  <c:v>-0.601226</c:v>
                </c:pt>
                <c:pt idx="2092">
                  <c:v>-0.559075</c:v>
                </c:pt>
                <c:pt idx="2093">
                  <c:v>-0.562317</c:v>
                </c:pt>
                <c:pt idx="2094">
                  <c:v>-0.558824</c:v>
                </c:pt>
                <c:pt idx="2095">
                  <c:v>-0.560199</c:v>
                </c:pt>
                <c:pt idx="2096">
                  <c:v>-0.563788</c:v>
                </c:pt>
                <c:pt idx="2097">
                  <c:v>-0.556187</c:v>
                </c:pt>
                <c:pt idx="2098">
                  <c:v>-0.547866</c:v>
                </c:pt>
                <c:pt idx="2099">
                  <c:v>-0.575164</c:v>
                </c:pt>
                <c:pt idx="2100">
                  <c:v>-0.556955</c:v>
                </c:pt>
                <c:pt idx="2101">
                  <c:v>-0.522194</c:v>
                </c:pt>
                <c:pt idx="2102">
                  <c:v>-0.554167</c:v>
                </c:pt>
                <c:pt idx="2103">
                  <c:v>-0.545998</c:v>
                </c:pt>
                <c:pt idx="2104">
                  <c:v>-0.548364</c:v>
                </c:pt>
                <c:pt idx="2105">
                  <c:v>-0.584288</c:v>
                </c:pt>
                <c:pt idx="2106">
                  <c:v>-0.555173</c:v>
                </c:pt>
                <c:pt idx="2107">
                  <c:v>-0.604426</c:v>
                </c:pt>
                <c:pt idx="2108">
                  <c:v>-0.540163</c:v>
                </c:pt>
                <c:pt idx="2109">
                  <c:v>-0.534898</c:v>
                </c:pt>
                <c:pt idx="2110">
                  <c:v>-0.591918</c:v>
                </c:pt>
                <c:pt idx="2111">
                  <c:v>-0.560983</c:v>
                </c:pt>
                <c:pt idx="2112">
                  <c:v>-0.566882</c:v>
                </c:pt>
                <c:pt idx="2113">
                  <c:v>-0.60154</c:v>
                </c:pt>
                <c:pt idx="2114">
                  <c:v>-0.578488</c:v>
                </c:pt>
                <c:pt idx="2115">
                  <c:v>-0.581521</c:v>
                </c:pt>
                <c:pt idx="2116">
                  <c:v>-0.570556</c:v>
                </c:pt>
                <c:pt idx="2117">
                  <c:v>-0.544598</c:v>
                </c:pt>
                <c:pt idx="2118">
                  <c:v>-0.554397</c:v>
                </c:pt>
                <c:pt idx="2119">
                  <c:v>-0.555787</c:v>
                </c:pt>
                <c:pt idx="2120">
                  <c:v>-0.547014</c:v>
                </c:pt>
                <c:pt idx="2121">
                  <c:v>-0.558505</c:v>
                </c:pt>
                <c:pt idx="2122">
                  <c:v>-0.574107</c:v>
                </c:pt>
                <c:pt idx="2123">
                  <c:v>-0.545216</c:v>
                </c:pt>
                <c:pt idx="2124">
                  <c:v>-0.54503</c:v>
                </c:pt>
                <c:pt idx="2125">
                  <c:v>-0.534055</c:v>
                </c:pt>
                <c:pt idx="2126">
                  <c:v>-0.548956</c:v>
                </c:pt>
                <c:pt idx="2127">
                  <c:v>-0.545804</c:v>
                </c:pt>
                <c:pt idx="2128">
                  <c:v>-0.561301</c:v>
                </c:pt>
                <c:pt idx="2129">
                  <c:v>-0.551905</c:v>
                </c:pt>
                <c:pt idx="2130">
                  <c:v>-0.528143</c:v>
                </c:pt>
                <c:pt idx="2131">
                  <c:v>-0.578746</c:v>
                </c:pt>
                <c:pt idx="2132">
                  <c:v>-0.553866</c:v>
                </c:pt>
                <c:pt idx="2133">
                  <c:v>-0.563271</c:v>
                </c:pt>
                <c:pt idx="2134">
                  <c:v>-0.558827</c:v>
                </c:pt>
                <c:pt idx="2135">
                  <c:v>-0.556701</c:v>
                </c:pt>
                <c:pt idx="2136">
                  <c:v>-0.501363</c:v>
                </c:pt>
                <c:pt idx="2137">
                  <c:v>-0.545239</c:v>
                </c:pt>
                <c:pt idx="2138">
                  <c:v>-0.551837</c:v>
                </c:pt>
                <c:pt idx="2139">
                  <c:v>-0.542889</c:v>
                </c:pt>
                <c:pt idx="2140">
                  <c:v>-0.546021</c:v>
                </c:pt>
                <c:pt idx="2141">
                  <c:v>-0.558084</c:v>
                </c:pt>
                <c:pt idx="2142">
                  <c:v>-0.546372</c:v>
                </c:pt>
                <c:pt idx="2143">
                  <c:v>-0.535797</c:v>
                </c:pt>
                <c:pt idx="2144">
                  <c:v>-0.554362</c:v>
                </c:pt>
                <c:pt idx="2145">
                  <c:v>-0.569762</c:v>
                </c:pt>
                <c:pt idx="2146">
                  <c:v>-0.566875</c:v>
                </c:pt>
                <c:pt idx="2147">
                  <c:v>-0.562183</c:v>
                </c:pt>
                <c:pt idx="2148">
                  <c:v>-0.559542</c:v>
                </c:pt>
                <c:pt idx="2149">
                  <c:v>-0.54878</c:v>
                </c:pt>
                <c:pt idx="2150">
                  <c:v>-0.517627</c:v>
                </c:pt>
                <c:pt idx="2151">
                  <c:v>-0.520364</c:v>
                </c:pt>
                <c:pt idx="2152">
                  <c:v>-0.497213</c:v>
                </c:pt>
                <c:pt idx="2153">
                  <c:v>-0.552197</c:v>
                </c:pt>
                <c:pt idx="2154">
                  <c:v>-0.518459</c:v>
                </c:pt>
                <c:pt idx="2155">
                  <c:v>-0.53169</c:v>
                </c:pt>
                <c:pt idx="2156">
                  <c:v>-0.562033</c:v>
                </c:pt>
                <c:pt idx="2157">
                  <c:v>-0.546153</c:v>
                </c:pt>
                <c:pt idx="2158">
                  <c:v>-0.579566</c:v>
                </c:pt>
                <c:pt idx="2159">
                  <c:v>-0.581109</c:v>
                </c:pt>
                <c:pt idx="2160">
                  <c:v>-0.518508</c:v>
                </c:pt>
                <c:pt idx="2161">
                  <c:v>-0.554216</c:v>
                </c:pt>
                <c:pt idx="2162">
                  <c:v>-0.581183</c:v>
                </c:pt>
                <c:pt idx="2163">
                  <c:v>-0.563817</c:v>
                </c:pt>
                <c:pt idx="2164">
                  <c:v>-0.545287</c:v>
                </c:pt>
                <c:pt idx="2165">
                  <c:v>-0.583127</c:v>
                </c:pt>
                <c:pt idx="2166">
                  <c:v>-0.545444</c:v>
                </c:pt>
                <c:pt idx="2167">
                  <c:v>-0.545154</c:v>
                </c:pt>
                <c:pt idx="2168">
                  <c:v>-0.544634</c:v>
                </c:pt>
                <c:pt idx="2169">
                  <c:v>-0.56082</c:v>
                </c:pt>
                <c:pt idx="2170">
                  <c:v>-0.560621</c:v>
                </c:pt>
                <c:pt idx="2171">
                  <c:v>-0.557504</c:v>
                </c:pt>
                <c:pt idx="2172">
                  <c:v>-0.54367</c:v>
                </c:pt>
                <c:pt idx="2173">
                  <c:v>-0.549364</c:v>
                </c:pt>
                <c:pt idx="2174">
                  <c:v>-0.552063</c:v>
                </c:pt>
                <c:pt idx="2175">
                  <c:v>-0.528855</c:v>
                </c:pt>
                <c:pt idx="2176">
                  <c:v>-0.571004</c:v>
                </c:pt>
                <c:pt idx="2177">
                  <c:v>-0.550878</c:v>
                </c:pt>
                <c:pt idx="2178">
                  <c:v>-0.549341</c:v>
                </c:pt>
                <c:pt idx="2179">
                  <c:v>-0.602728</c:v>
                </c:pt>
                <c:pt idx="2180">
                  <c:v>-0.543153</c:v>
                </c:pt>
                <c:pt idx="2181">
                  <c:v>-0.534617</c:v>
                </c:pt>
                <c:pt idx="2182">
                  <c:v>-0.520792</c:v>
                </c:pt>
                <c:pt idx="2183">
                  <c:v>-0.530576</c:v>
                </c:pt>
                <c:pt idx="2184">
                  <c:v>-0.52206</c:v>
                </c:pt>
                <c:pt idx="2185">
                  <c:v>-0.528196</c:v>
                </c:pt>
                <c:pt idx="2186">
                  <c:v>-0.547331</c:v>
                </c:pt>
                <c:pt idx="2187">
                  <c:v>-0.542895</c:v>
                </c:pt>
                <c:pt idx="2188">
                  <c:v>-0.543259</c:v>
                </c:pt>
                <c:pt idx="2189">
                  <c:v>-0.519235</c:v>
                </c:pt>
                <c:pt idx="2190">
                  <c:v>-0.547367</c:v>
                </c:pt>
                <c:pt idx="2191">
                  <c:v>-0.515394</c:v>
                </c:pt>
                <c:pt idx="2192">
                  <c:v>-0.584212</c:v>
                </c:pt>
                <c:pt idx="2193">
                  <c:v>-0.567685</c:v>
                </c:pt>
                <c:pt idx="2194">
                  <c:v>-0.570038</c:v>
                </c:pt>
                <c:pt idx="2195">
                  <c:v>-0.526845</c:v>
                </c:pt>
                <c:pt idx="2196">
                  <c:v>-0.543516</c:v>
                </c:pt>
                <c:pt idx="2197">
                  <c:v>-0.543408</c:v>
                </c:pt>
                <c:pt idx="2198">
                  <c:v>-0.538922</c:v>
                </c:pt>
                <c:pt idx="2199">
                  <c:v>-0.536458</c:v>
                </c:pt>
                <c:pt idx="2200">
                  <c:v>-0.543184</c:v>
                </c:pt>
                <c:pt idx="2201">
                  <c:v>-0.551889</c:v>
                </c:pt>
                <c:pt idx="2202">
                  <c:v>-0.570575</c:v>
                </c:pt>
                <c:pt idx="2203">
                  <c:v>-0.567206</c:v>
                </c:pt>
                <c:pt idx="2204">
                  <c:v>-0.542034</c:v>
                </c:pt>
                <c:pt idx="2205">
                  <c:v>-0.565792</c:v>
                </c:pt>
                <c:pt idx="2206">
                  <c:v>-0.545234</c:v>
                </c:pt>
                <c:pt idx="2207">
                  <c:v>-0.512656</c:v>
                </c:pt>
                <c:pt idx="2208">
                  <c:v>-0.522489</c:v>
                </c:pt>
                <c:pt idx="2209">
                  <c:v>-0.541932</c:v>
                </c:pt>
                <c:pt idx="2210">
                  <c:v>-0.535845</c:v>
                </c:pt>
                <c:pt idx="2211">
                  <c:v>-0.538912</c:v>
                </c:pt>
                <c:pt idx="2212">
                  <c:v>-0.538084</c:v>
                </c:pt>
                <c:pt idx="2213">
                  <c:v>-0.525345</c:v>
                </c:pt>
                <c:pt idx="2214">
                  <c:v>-0.547392</c:v>
                </c:pt>
                <c:pt idx="2215">
                  <c:v>-0.555953</c:v>
                </c:pt>
                <c:pt idx="2216">
                  <c:v>-0.510702</c:v>
                </c:pt>
                <c:pt idx="2217">
                  <c:v>-0.539987</c:v>
                </c:pt>
                <c:pt idx="2218">
                  <c:v>-0.530906</c:v>
                </c:pt>
                <c:pt idx="2219">
                  <c:v>-0.534495</c:v>
                </c:pt>
                <c:pt idx="2220">
                  <c:v>-0.554905</c:v>
                </c:pt>
                <c:pt idx="2221">
                  <c:v>-0.507188</c:v>
                </c:pt>
                <c:pt idx="2222">
                  <c:v>-0.538417</c:v>
                </c:pt>
                <c:pt idx="2223">
                  <c:v>-0.551585</c:v>
                </c:pt>
                <c:pt idx="2224">
                  <c:v>-0.50005</c:v>
                </c:pt>
                <c:pt idx="2225">
                  <c:v>-0.530886</c:v>
                </c:pt>
                <c:pt idx="2226">
                  <c:v>-0.535282</c:v>
                </c:pt>
                <c:pt idx="2227">
                  <c:v>-0.541715</c:v>
                </c:pt>
                <c:pt idx="2228">
                  <c:v>-0.540667</c:v>
                </c:pt>
                <c:pt idx="2229">
                  <c:v>-0.518046</c:v>
                </c:pt>
                <c:pt idx="2230">
                  <c:v>-0.557179</c:v>
                </c:pt>
                <c:pt idx="2231">
                  <c:v>-0.522052</c:v>
                </c:pt>
                <c:pt idx="2232">
                  <c:v>-0.55406</c:v>
                </c:pt>
                <c:pt idx="2233">
                  <c:v>-0.568021</c:v>
                </c:pt>
                <c:pt idx="2234">
                  <c:v>-0.53957</c:v>
                </c:pt>
                <c:pt idx="2235">
                  <c:v>-0.576359</c:v>
                </c:pt>
                <c:pt idx="2236">
                  <c:v>-0.53018</c:v>
                </c:pt>
                <c:pt idx="2237">
                  <c:v>-0.539777</c:v>
                </c:pt>
                <c:pt idx="2238">
                  <c:v>-0.529905</c:v>
                </c:pt>
                <c:pt idx="2239">
                  <c:v>-0.507067</c:v>
                </c:pt>
                <c:pt idx="2240">
                  <c:v>-0.546026</c:v>
                </c:pt>
                <c:pt idx="2241">
                  <c:v>-0.55026</c:v>
                </c:pt>
                <c:pt idx="2242">
                  <c:v>-0.527361</c:v>
                </c:pt>
                <c:pt idx="2243">
                  <c:v>-0.559188</c:v>
                </c:pt>
                <c:pt idx="2244">
                  <c:v>-0.537952</c:v>
                </c:pt>
                <c:pt idx="2245">
                  <c:v>-0.505083</c:v>
                </c:pt>
                <c:pt idx="2246">
                  <c:v>-0.534654</c:v>
                </c:pt>
                <c:pt idx="2247">
                  <c:v>-0.540795</c:v>
                </c:pt>
                <c:pt idx="2248">
                  <c:v>-0.458801</c:v>
                </c:pt>
                <c:pt idx="2249">
                  <c:v>-0.547681</c:v>
                </c:pt>
                <c:pt idx="2250">
                  <c:v>-0.510506</c:v>
                </c:pt>
                <c:pt idx="2251">
                  <c:v>-0.565809</c:v>
                </c:pt>
                <c:pt idx="2252">
                  <c:v>-0.539943</c:v>
                </c:pt>
                <c:pt idx="2253">
                  <c:v>-0.552251</c:v>
                </c:pt>
                <c:pt idx="2254">
                  <c:v>-0.530957</c:v>
                </c:pt>
                <c:pt idx="2255">
                  <c:v>-0.558267</c:v>
                </c:pt>
                <c:pt idx="2256">
                  <c:v>-0.511891</c:v>
                </c:pt>
                <c:pt idx="2257">
                  <c:v>-0.527319</c:v>
                </c:pt>
                <c:pt idx="2258">
                  <c:v>-0.514049</c:v>
                </c:pt>
                <c:pt idx="2259">
                  <c:v>-0.560808</c:v>
                </c:pt>
                <c:pt idx="2260">
                  <c:v>-0.531654</c:v>
                </c:pt>
                <c:pt idx="2261">
                  <c:v>-0.55635</c:v>
                </c:pt>
                <c:pt idx="2262">
                  <c:v>-0.51046</c:v>
                </c:pt>
                <c:pt idx="2263">
                  <c:v>-0.521849</c:v>
                </c:pt>
                <c:pt idx="2264">
                  <c:v>-0.536843</c:v>
                </c:pt>
                <c:pt idx="2265">
                  <c:v>-0.519298</c:v>
                </c:pt>
                <c:pt idx="2266">
                  <c:v>-0.481893</c:v>
                </c:pt>
                <c:pt idx="2267">
                  <c:v>-0.570255</c:v>
                </c:pt>
                <c:pt idx="2268">
                  <c:v>-0.550423</c:v>
                </c:pt>
                <c:pt idx="2269">
                  <c:v>-0.545526</c:v>
                </c:pt>
                <c:pt idx="2270">
                  <c:v>-0.520219</c:v>
                </c:pt>
                <c:pt idx="2271">
                  <c:v>-0.521187</c:v>
                </c:pt>
                <c:pt idx="2272">
                  <c:v>-0.557518</c:v>
                </c:pt>
                <c:pt idx="2273">
                  <c:v>-0.529716</c:v>
                </c:pt>
                <c:pt idx="2274">
                  <c:v>-0.529855</c:v>
                </c:pt>
                <c:pt idx="2275">
                  <c:v>-0.504762</c:v>
                </c:pt>
                <c:pt idx="2276">
                  <c:v>-0.551548</c:v>
                </c:pt>
                <c:pt idx="2277">
                  <c:v>-0.531889</c:v>
                </c:pt>
                <c:pt idx="2278">
                  <c:v>-0.526024</c:v>
                </c:pt>
                <c:pt idx="2279">
                  <c:v>-0.547646</c:v>
                </c:pt>
                <c:pt idx="2280">
                  <c:v>-0.531819</c:v>
                </c:pt>
                <c:pt idx="2281">
                  <c:v>-0.547749</c:v>
                </c:pt>
                <c:pt idx="2282">
                  <c:v>-0.552955</c:v>
                </c:pt>
                <c:pt idx="2283">
                  <c:v>-0.536769</c:v>
                </c:pt>
                <c:pt idx="2284">
                  <c:v>-0.538879</c:v>
                </c:pt>
                <c:pt idx="2285">
                  <c:v>-0.560214</c:v>
                </c:pt>
                <c:pt idx="2286">
                  <c:v>-0.513701</c:v>
                </c:pt>
                <c:pt idx="2287">
                  <c:v>-0.530523</c:v>
                </c:pt>
                <c:pt idx="2288">
                  <c:v>-0.524262</c:v>
                </c:pt>
                <c:pt idx="2289">
                  <c:v>-0.542888</c:v>
                </c:pt>
                <c:pt idx="2290">
                  <c:v>-0.547498</c:v>
                </c:pt>
                <c:pt idx="2291">
                  <c:v>-0.522259</c:v>
                </c:pt>
                <c:pt idx="2292">
                  <c:v>-0.531014</c:v>
                </c:pt>
                <c:pt idx="2293">
                  <c:v>-0.532902</c:v>
                </c:pt>
                <c:pt idx="2294">
                  <c:v>-0.510839</c:v>
                </c:pt>
                <c:pt idx="2295">
                  <c:v>-0.499982</c:v>
                </c:pt>
                <c:pt idx="2296">
                  <c:v>-0.585434</c:v>
                </c:pt>
                <c:pt idx="2297">
                  <c:v>-0.545915</c:v>
                </c:pt>
                <c:pt idx="2298">
                  <c:v>-0.522706</c:v>
                </c:pt>
                <c:pt idx="2299">
                  <c:v>-0.562247</c:v>
                </c:pt>
                <c:pt idx="2300">
                  <c:v>-0.530558</c:v>
                </c:pt>
                <c:pt idx="2301">
                  <c:v>-0.509647</c:v>
                </c:pt>
                <c:pt idx="2302">
                  <c:v>-0.534784</c:v>
                </c:pt>
                <c:pt idx="2303">
                  <c:v>-0.527305</c:v>
                </c:pt>
                <c:pt idx="2304">
                  <c:v>-0.556735</c:v>
                </c:pt>
                <c:pt idx="2305">
                  <c:v>-0.539619</c:v>
                </c:pt>
                <c:pt idx="2306">
                  <c:v>-0.582886</c:v>
                </c:pt>
                <c:pt idx="2307">
                  <c:v>-0.527033</c:v>
                </c:pt>
                <c:pt idx="2308">
                  <c:v>-0.518604</c:v>
                </c:pt>
                <c:pt idx="2309">
                  <c:v>-0.546745</c:v>
                </c:pt>
                <c:pt idx="2310">
                  <c:v>-0.500733</c:v>
                </c:pt>
                <c:pt idx="2311">
                  <c:v>-0.510937</c:v>
                </c:pt>
                <c:pt idx="2312">
                  <c:v>-0.494806</c:v>
                </c:pt>
                <c:pt idx="2313">
                  <c:v>-0.546374</c:v>
                </c:pt>
                <c:pt idx="2314">
                  <c:v>-0.54913</c:v>
                </c:pt>
                <c:pt idx="2315">
                  <c:v>-0.513965</c:v>
                </c:pt>
                <c:pt idx="2316">
                  <c:v>-0.525279</c:v>
                </c:pt>
                <c:pt idx="2317">
                  <c:v>-0.535526</c:v>
                </c:pt>
                <c:pt idx="2318">
                  <c:v>-0.503812</c:v>
                </c:pt>
                <c:pt idx="2319">
                  <c:v>-0.518462</c:v>
                </c:pt>
                <c:pt idx="2320">
                  <c:v>-0.517999</c:v>
                </c:pt>
                <c:pt idx="2321">
                  <c:v>-0.501005</c:v>
                </c:pt>
                <c:pt idx="2322">
                  <c:v>-0.499559</c:v>
                </c:pt>
                <c:pt idx="2323">
                  <c:v>-0.556884</c:v>
                </c:pt>
                <c:pt idx="2324">
                  <c:v>-0.522485</c:v>
                </c:pt>
                <c:pt idx="2325">
                  <c:v>-0.54104</c:v>
                </c:pt>
                <c:pt idx="2326">
                  <c:v>-0.535749</c:v>
                </c:pt>
                <c:pt idx="2327">
                  <c:v>-0.513312</c:v>
                </c:pt>
                <c:pt idx="2328">
                  <c:v>-0.485939</c:v>
                </c:pt>
                <c:pt idx="2329">
                  <c:v>-0.525705</c:v>
                </c:pt>
                <c:pt idx="2330">
                  <c:v>-0.535381</c:v>
                </c:pt>
                <c:pt idx="2331">
                  <c:v>-0.477217</c:v>
                </c:pt>
                <c:pt idx="2332">
                  <c:v>-0.509672</c:v>
                </c:pt>
                <c:pt idx="2333">
                  <c:v>-0.526893</c:v>
                </c:pt>
                <c:pt idx="2334">
                  <c:v>-0.552979</c:v>
                </c:pt>
                <c:pt idx="2335">
                  <c:v>-0.50145</c:v>
                </c:pt>
                <c:pt idx="2336">
                  <c:v>-0.539095</c:v>
                </c:pt>
                <c:pt idx="2337">
                  <c:v>-0.538606</c:v>
                </c:pt>
                <c:pt idx="2338">
                  <c:v>-0.561563</c:v>
                </c:pt>
                <c:pt idx="2339">
                  <c:v>-0.51425</c:v>
                </c:pt>
                <c:pt idx="2340">
                  <c:v>-0.530147</c:v>
                </c:pt>
                <c:pt idx="2341">
                  <c:v>-0.518132</c:v>
                </c:pt>
                <c:pt idx="2342">
                  <c:v>-0.490447</c:v>
                </c:pt>
                <c:pt idx="2343">
                  <c:v>-0.494572</c:v>
                </c:pt>
                <c:pt idx="2344">
                  <c:v>-0.534986</c:v>
                </c:pt>
                <c:pt idx="2345">
                  <c:v>-0.524097</c:v>
                </c:pt>
                <c:pt idx="2346">
                  <c:v>-0.522666</c:v>
                </c:pt>
                <c:pt idx="2347">
                  <c:v>-0.484611</c:v>
                </c:pt>
                <c:pt idx="2348">
                  <c:v>-0.522559</c:v>
                </c:pt>
                <c:pt idx="2349">
                  <c:v>-0.461229</c:v>
                </c:pt>
                <c:pt idx="2350">
                  <c:v>-0.563941</c:v>
                </c:pt>
                <c:pt idx="2351">
                  <c:v>-0.520913</c:v>
                </c:pt>
                <c:pt idx="2352">
                  <c:v>-0.571629</c:v>
                </c:pt>
                <c:pt idx="2353">
                  <c:v>-0.52305</c:v>
                </c:pt>
                <c:pt idx="2354">
                  <c:v>-0.504955</c:v>
                </c:pt>
                <c:pt idx="2355">
                  <c:v>-0.533152</c:v>
                </c:pt>
                <c:pt idx="2356">
                  <c:v>-0.518827</c:v>
                </c:pt>
                <c:pt idx="2357">
                  <c:v>-0.532549</c:v>
                </c:pt>
                <c:pt idx="2358">
                  <c:v>-0.528272</c:v>
                </c:pt>
                <c:pt idx="2359">
                  <c:v>-0.514451</c:v>
                </c:pt>
                <c:pt idx="2360">
                  <c:v>-0.496755</c:v>
                </c:pt>
                <c:pt idx="2361">
                  <c:v>-0.51821</c:v>
                </c:pt>
                <c:pt idx="2362">
                  <c:v>-0.479387</c:v>
                </c:pt>
                <c:pt idx="2363">
                  <c:v>-0.604772</c:v>
                </c:pt>
                <c:pt idx="2364">
                  <c:v>-0.517718</c:v>
                </c:pt>
                <c:pt idx="2365">
                  <c:v>-0.510641</c:v>
                </c:pt>
                <c:pt idx="2366">
                  <c:v>-0.552778</c:v>
                </c:pt>
                <c:pt idx="2367">
                  <c:v>-0.551766</c:v>
                </c:pt>
                <c:pt idx="2368">
                  <c:v>-0.490866</c:v>
                </c:pt>
                <c:pt idx="2369">
                  <c:v>-0.502394</c:v>
                </c:pt>
                <c:pt idx="2370">
                  <c:v>-0.513988</c:v>
                </c:pt>
                <c:pt idx="2371">
                  <c:v>-0.538268</c:v>
                </c:pt>
                <c:pt idx="2372">
                  <c:v>-0.509689</c:v>
                </c:pt>
                <c:pt idx="2373">
                  <c:v>-0.500825</c:v>
                </c:pt>
                <c:pt idx="2374">
                  <c:v>-0.526613</c:v>
                </c:pt>
                <c:pt idx="2375">
                  <c:v>-0.527107</c:v>
                </c:pt>
                <c:pt idx="2376">
                  <c:v>-0.510015</c:v>
                </c:pt>
                <c:pt idx="2377">
                  <c:v>-0.510943</c:v>
                </c:pt>
                <c:pt idx="2378">
                  <c:v>-0.511188</c:v>
                </c:pt>
                <c:pt idx="2379">
                  <c:v>-0.50442</c:v>
                </c:pt>
                <c:pt idx="2380">
                  <c:v>-0.521185</c:v>
                </c:pt>
                <c:pt idx="2381">
                  <c:v>-0.533215</c:v>
                </c:pt>
                <c:pt idx="2382">
                  <c:v>-0.536402</c:v>
                </c:pt>
                <c:pt idx="2383">
                  <c:v>-0.500697</c:v>
                </c:pt>
                <c:pt idx="2384">
                  <c:v>-0.521523</c:v>
                </c:pt>
                <c:pt idx="2385">
                  <c:v>-0.509922</c:v>
                </c:pt>
                <c:pt idx="2386">
                  <c:v>-0.495057</c:v>
                </c:pt>
                <c:pt idx="2387">
                  <c:v>-0.560637</c:v>
                </c:pt>
                <c:pt idx="2388">
                  <c:v>-0.519294</c:v>
                </c:pt>
                <c:pt idx="2389">
                  <c:v>-0.510456</c:v>
                </c:pt>
                <c:pt idx="2390">
                  <c:v>-0.547006</c:v>
                </c:pt>
                <c:pt idx="2391">
                  <c:v>-0.552587</c:v>
                </c:pt>
                <c:pt idx="2392">
                  <c:v>-0.551331</c:v>
                </c:pt>
                <c:pt idx="2393">
                  <c:v>-0.51709</c:v>
                </c:pt>
                <c:pt idx="2394">
                  <c:v>-0.512288</c:v>
                </c:pt>
                <c:pt idx="2395">
                  <c:v>-0.506055</c:v>
                </c:pt>
                <c:pt idx="2396">
                  <c:v>-0.515064</c:v>
                </c:pt>
                <c:pt idx="2397">
                  <c:v>-0.542857</c:v>
                </c:pt>
                <c:pt idx="2398">
                  <c:v>-0.523845</c:v>
                </c:pt>
                <c:pt idx="2399">
                  <c:v>-0.52392</c:v>
                </c:pt>
                <c:pt idx="2400">
                  <c:v>-0.490162</c:v>
                </c:pt>
                <c:pt idx="2401">
                  <c:v>-0.493358</c:v>
                </c:pt>
                <c:pt idx="2402">
                  <c:v>-0.511027</c:v>
                </c:pt>
                <c:pt idx="2403">
                  <c:v>-0.489951</c:v>
                </c:pt>
                <c:pt idx="2404">
                  <c:v>-0.52907</c:v>
                </c:pt>
                <c:pt idx="2405">
                  <c:v>-0.471488</c:v>
                </c:pt>
                <c:pt idx="2406">
                  <c:v>-0.51356</c:v>
                </c:pt>
                <c:pt idx="2407">
                  <c:v>-0.521899</c:v>
                </c:pt>
                <c:pt idx="2408">
                  <c:v>-0.514263</c:v>
                </c:pt>
                <c:pt idx="2409">
                  <c:v>-0.509783</c:v>
                </c:pt>
                <c:pt idx="2410">
                  <c:v>-0.50409</c:v>
                </c:pt>
                <c:pt idx="2411">
                  <c:v>-0.505389</c:v>
                </c:pt>
                <c:pt idx="2412">
                  <c:v>-0.527434</c:v>
                </c:pt>
                <c:pt idx="2413">
                  <c:v>-0.519974</c:v>
                </c:pt>
                <c:pt idx="2414">
                  <c:v>-0.507205</c:v>
                </c:pt>
                <c:pt idx="2415">
                  <c:v>-0.503219</c:v>
                </c:pt>
                <c:pt idx="2416">
                  <c:v>-0.491273</c:v>
                </c:pt>
                <c:pt idx="2417">
                  <c:v>-0.532077</c:v>
                </c:pt>
                <c:pt idx="2418">
                  <c:v>-0.513365</c:v>
                </c:pt>
                <c:pt idx="2419">
                  <c:v>-0.507309</c:v>
                </c:pt>
                <c:pt idx="2420">
                  <c:v>-0.519875</c:v>
                </c:pt>
                <c:pt idx="2421">
                  <c:v>-0.536434</c:v>
                </c:pt>
                <c:pt idx="2422">
                  <c:v>-0.52589</c:v>
                </c:pt>
                <c:pt idx="2423">
                  <c:v>-0.502115</c:v>
                </c:pt>
                <c:pt idx="2424">
                  <c:v>-0.504614</c:v>
                </c:pt>
                <c:pt idx="2425">
                  <c:v>-0.525477</c:v>
                </c:pt>
                <c:pt idx="2426">
                  <c:v>-0.506781</c:v>
                </c:pt>
                <c:pt idx="2427">
                  <c:v>-0.495383</c:v>
                </c:pt>
                <c:pt idx="2428">
                  <c:v>-0.522709</c:v>
                </c:pt>
                <c:pt idx="2429">
                  <c:v>-0.481133</c:v>
                </c:pt>
                <c:pt idx="2430">
                  <c:v>-0.515832</c:v>
                </c:pt>
                <c:pt idx="2431">
                  <c:v>-0.519386</c:v>
                </c:pt>
                <c:pt idx="2432">
                  <c:v>-0.486753</c:v>
                </c:pt>
                <c:pt idx="2433">
                  <c:v>-0.489802</c:v>
                </c:pt>
                <c:pt idx="2434">
                  <c:v>-0.446741</c:v>
                </c:pt>
                <c:pt idx="2435">
                  <c:v>-0.546167</c:v>
                </c:pt>
                <c:pt idx="2436">
                  <c:v>-0.531582</c:v>
                </c:pt>
                <c:pt idx="2437">
                  <c:v>-0.539763</c:v>
                </c:pt>
                <c:pt idx="2438">
                  <c:v>-0.530487</c:v>
                </c:pt>
                <c:pt idx="2439">
                  <c:v>-0.518445</c:v>
                </c:pt>
                <c:pt idx="2440">
                  <c:v>-0.520165</c:v>
                </c:pt>
                <c:pt idx="2441">
                  <c:v>-0.501478</c:v>
                </c:pt>
                <c:pt idx="2442">
                  <c:v>-0.531503</c:v>
                </c:pt>
                <c:pt idx="2443">
                  <c:v>-0.498212</c:v>
                </c:pt>
                <c:pt idx="2444">
                  <c:v>-0.51533</c:v>
                </c:pt>
                <c:pt idx="2445">
                  <c:v>-0.505195</c:v>
                </c:pt>
                <c:pt idx="2446">
                  <c:v>-0.536652</c:v>
                </c:pt>
                <c:pt idx="2447">
                  <c:v>-0.528164</c:v>
                </c:pt>
                <c:pt idx="2448">
                  <c:v>-0.509227</c:v>
                </c:pt>
                <c:pt idx="2449">
                  <c:v>-0.541037</c:v>
                </c:pt>
                <c:pt idx="2450">
                  <c:v>-0.536108</c:v>
                </c:pt>
                <c:pt idx="2451">
                  <c:v>-0.509342</c:v>
                </c:pt>
                <c:pt idx="2452">
                  <c:v>-0.498591</c:v>
                </c:pt>
                <c:pt idx="2453">
                  <c:v>-0.549668</c:v>
                </c:pt>
                <c:pt idx="2454">
                  <c:v>-0.538371</c:v>
                </c:pt>
                <c:pt idx="2455">
                  <c:v>-0.551773</c:v>
                </c:pt>
                <c:pt idx="2456">
                  <c:v>-0.545641</c:v>
                </c:pt>
                <c:pt idx="2457">
                  <c:v>-0.518816</c:v>
                </c:pt>
                <c:pt idx="2458">
                  <c:v>-0.526949</c:v>
                </c:pt>
                <c:pt idx="2459">
                  <c:v>-0.535912</c:v>
                </c:pt>
                <c:pt idx="2460">
                  <c:v>-0.488414</c:v>
                </c:pt>
                <c:pt idx="2461">
                  <c:v>-0.49055</c:v>
                </c:pt>
                <c:pt idx="2462">
                  <c:v>-0.543088</c:v>
                </c:pt>
                <c:pt idx="2463">
                  <c:v>-0.509278</c:v>
                </c:pt>
                <c:pt idx="2464">
                  <c:v>-0.510117</c:v>
                </c:pt>
                <c:pt idx="2465">
                  <c:v>-0.491134</c:v>
                </c:pt>
                <c:pt idx="2466">
                  <c:v>-0.503118</c:v>
                </c:pt>
                <c:pt idx="2467">
                  <c:v>-0.514225</c:v>
                </c:pt>
                <c:pt idx="2468">
                  <c:v>-0.492958</c:v>
                </c:pt>
                <c:pt idx="2469">
                  <c:v>-0.514327</c:v>
                </c:pt>
                <c:pt idx="2470">
                  <c:v>-0.524146</c:v>
                </c:pt>
                <c:pt idx="2471">
                  <c:v>-0.526388</c:v>
                </c:pt>
                <c:pt idx="2472">
                  <c:v>-0.479853</c:v>
                </c:pt>
                <c:pt idx="2473">
                  <c:v>-0.519151</c:v>
                </c:pt>
                <c:pt idx="2474">
                  <c:v>-0.506128</c:v>
                </c:pt>
                <c:pt idx="2475">
                  <c:v>-0.529217</c:v>
                </c:pt>
                <c:pt idx="2476">
                  <c:v>-0.525787</c:v>
                </c:pt>
                <c:pt idx="2477">
                  <c:v>-0.48003</c:v>
                </c:pt>
                <c:pt idx="2478">
                  <c:v>-0.494468</c:v>
                </c:pt>
                <c:pt idx="2479">
                  <c:v>-0.519339</c:v>
                </c:pt>
                <c:pt idx="2480">
                  <c:v>-0.507678</c:v>
                </c:pt>
                <c:pt idx="2481">
                  <c:v>-0.498015</c:v>
                </c:pt>
                <c:pt idx="2482">
                  <c:v>-0.493964</c:v>
                </c:pt>
                <c:pt idx="2483">
                  <c:v>-0.517725</c:v>
                </c:pt>
                <c:pt idx="2484">
                  <c:v>-0.49347</c:v>
                </c:pt>
                <c:pt idx="2485">
                  <c:v>-0.529162</c:v>
                </c:pt>
                <c:pt idx="2486">
                  <c:v>-0.532102</c:v>
                </c:pt>
                <c:pt idx="2487">
                  <c:v>-0.509715</c:v>
                </c:pt>
                <c:pt idx="2488">
                  <c:v>-0.482851</c:v>
                </c:pt>
                <c:pt idx="2489">
                  <c:v>-0.487242</c:v>
                </c:pt>
                <c:pt idx="2490">
                  <c:v>-0.512299</c:v>
                </c:pt>
                <c:pt idx="2491">
                  <c:v>-0.453127</c:v>
                </c:pt>
                <c:pt idx="2492">
                  <c:v>-0.514254</c:v>
                </c:pt>
                <c:pt idx="2493">
                  <c:v>-0.536635</c:v>
                </c:pt>
                <c:pt idx="2494">
                  <c:v>-0.482611</c:v>
                </c:pt>
                <c:pt idx="2495">
                  <c:v>-0.467785</c:v>
                </c:pt>
                <c:pt idx="2496">
                  <c:v>-0.494488</c:v>
                </c:pt>
                <c:pt idx="2497">
                  <c:v>-0.478513</c:v>
                </c:pt>
                <c:pt idx="2498">
                  <c:v>-0.478663</c:v>
                </c:pt>
                <c:pt idx="2499">
                  <c:v>-0.524903</c:v>
                </c:pt>
                <c:pt idx="2500">
                  <c:v>-0.503</c:v>
                </c:pt>
                <c:pt idx="2501">
                  <c:v>-0.528057</c:v>
                </c:pt>
                <c:pt idx="2502">
                  <c:v>-0.533361</c:v>
                </c:pt>
                <c:pt idx="2503">
                  <c:v>-0.525269</c:v>
                </c:pt>
                <c:pt idx="2504">
                  <c:v>-0.523973</c:v>
                </c:pt>
                <c:pt idx="2505">
                  <c:v>-0.50277</c:v>
                </c:pt>
                <c:pt idx="2506">
                  <c:v>-0.515792</c:v>
                </c:pt>
                <c:pt idx="2507">
                  <c:v>-0.493637</c:v>
                </c:pt>
                <c:pt idx="2508">
                  <c:v>-0.498742</c:v>
                </c:pt>
                <c:pt idx="2509">
                  <c:v>-0.497407</c:v>
                </c:pt>
                <c:pt idx="2510">
                  <c:v>-0.522486</c:v>
                </c:pt>
                <c:pt idx="2511">
                  <c:v>-0.520502</c:v>
                </c:pt>
                <c:pt idx="2512">
                  <c:v>-0.484124</c:v>
                </c:pt>
                <c:pt idx="2513">
                  <c:v>-0.525722</c:v>
                </c:pt>
                <c:pt idx="2514">
                  <c:v>-0.489938</c:v>
                </c:pt>
                <c:pt idx="2515">
                  <c:v>-0.521074</c:v>
                </c:pt>
                <c:pt idx="2516">
                  <c:v>-0.504616</c:v>
                </c:pt>
                <c:pt idx="2517">
                  <c:v>-0.52579</c:v>
                </c:pt>
                <c:pt idx="2518">
                  <c:v>-0.522329</c:v>
                </c:pt>
                <c:pt idx="2519">
                  <c:v>-0.534436</c:v>
                </c:pt>
                <c:pt idx="2520">
                  <c:v>-0.504139</c:v>
                </c:pt>
                <c:pt idx="2521">
                  <c:v>-0.522035</c:v>
                </c:pt>
                <c:pt idx="2522">
                  <c:v>-0.528197</c:v>
                </c:pt>
                <c:pt idx="2523">
                  <c:v>-0.465292</c:v>
                </c:pt>
                <c:pt idx="2524">
                  <c:v>-0.498668</c:v>
                </c:pt>
                <c:pt idx="2525">
                  <c:v>-0.536776</c:v>
                </c:pt>
                <c:pt idx="2526">
                  <c:v>-0.513328</c:v>
                </c:pt>
                <c:pt idx="2527">
                  <c:v>-0.509456</c:v>
                </c:pt>
                <c:pt idx="2528">
                  <c:v>-0.565839</c:v>
                </c:pt>
                <c:pt idx="2529">
                  <c:v>-0.510483</c:v>
                </c:pt>
                <c:pt idx="2530">
                  <c:v>-0.527157</c:v>
                </c:pt>
                <c:pt idx="2531">
                  <c:v>-0.515368</c:v>
                </c:pt>
                <c:pt idx="2532">
                  <c:v>-0.498159</c:v>
                </c:pt>
                <c:pt idx="2533">
                  <c:v>-0.499544</c:v>
                </c:pt>
                <c:pt idx="2534">
                  <c:v>-0.509731</c:v>
                </c:pt>
                <c:pt idx="2535">
                  <c:v>-0.492397</c:v>
                </c:pt>
                <c:pt idx="2536">
                  <c:v>-0.478155</c:v>
                </c:pt>
                <c:pt idx="2537">
                  <c:v>-0.526623</c:v>
                </c:pt>
                <c:pt idx="2538">
                  <c:v>-0.491875</c:v>
                </c:pt>
                <c:pt idx="2539">
                  <c:v>-0.513653</c:v>
                </c:pt>
                <c:pt idx="2540">
                  <c:v>-0.505885</c:v>
                </c:pt>
                <c:pt idx="2541">
                  <c:v>-0.519404</c:v>
                </c:pt>
                <c:pt idx="2542">
                  <c:v>-0.522403</c:v>
                </c:pt>
                <c:pt idx="2543">
                  <c:v>-0.493731</c:v>
                </c:pt>
                <c:pt idx="2544">
                  <c:v>-0.535179</c:v>
                </c:pt>
                <c:pt idx="2545">
                  <c:v>-0.538262</c:v>
                </c:pt>
                <c:pt idx="2546">
                  <c:v>-0.508928</c:v>
                </c:pt>
                <c:pt idx="2547">
                  <c:v>-0.486536</c:v>
                </c:pt>
                <c:pt idx="2548">
                  <c:v>-0.506587</c:v>
                </c:pt>
                <c:pt idx="2549">
                  <c:v>-0.537022</c:v>
                </c:pt>
                <c:pt idx="2550">
                  <c:v>-0.488592</c:v>
                </c:pt>
                <c:pt idx="2551">
                  <c:v>-0.499988</c:v>
                </c:pt>
                <c:pt idx="2552">
                  <c:v>-0.582871</c:v>
                </c:pt>
                <c:pt idx="2553">
                  <c:v>-0.48545</c:v>
                </c:pt>
                <c:pt idx="2554">
                  <c:v>-0.486045</c:v>
                </c:pt>
                <c:pt idx="2555">
                  <c:v>-0.526048</c:v>
                </c:pt>
                <c:pt idx="2556">
                  <c:v>-0.512917</c:v>
                </c:pt>
                <c:pt idx="2557">
                  <c:v>-0.492556</c:v>
                </c:pt>
                <c:pt idx="2558">
                  <c:v>-0.515871</c:v>
                </c:pt>
                <c:pt idx="2559">
                  <c:v>-0.506964</c:v>
                </c:pt>
                <c:pt idx="2560">
                  <c:v>-0.525849</c:v>
                </c:pt>
                <c:pt idx="2561">
                  <c:v>-0.488949</c:v>
                </c:pt>
                <c:pt idx="2562">
                  <c:v>-0.506675</c:v>
                </c:pt>
                <c:pt idx="2563">
                  <c:v>-0.53104</c:v>
                </c:pt>
                <c:pt idx="2564">
                  <c:v>-0.508442</c:v>
                </c:pt>
                <c:pt idx="2565">
                  <c:v>-0.527943</c:v>
                </c:pt>
                <c:pt idx="2566">
                  <c:v>-0.474836</c:v>
                </c:pt>
                <c:pt idx="2567">
                  <c:v>-0.477988</c:v>
                </c:pt>
                <c:pt idx="2568">
                  <c:v>-0.5178</c:v>
                </c:pt>
                <c:pt idx="2569">
                  <c:v>-0.501323</c:v>
                </c:pt>
                <c:pt idx="2570">
                  <c:v>-0.505595</c:v>
                </c:pt>
                <c:pt idx="2571">
                  <c:v>-0.510645</c:v>
                </c:pt>
                <c:pt idx="2572">
                  <c:v>-0.508059</c:v>
                </c:pt>
                <c:pt idx="2573">
                  <c:v>-0.504388</c:v>
                </c:pt>
                <c:pt idx="2574">
                  <c:v>-0.489363</c:v>
                </c:pt>
                <c:pt idx="2575">
                  <c:v>-0.485422</c:v>
                </c:pt>
                <c:pt idx="2576">
                  <c:v>-0.463562</c:v>
                </c:pt>
                <c:pt idx="2577">
                  <c:v>-0.510885</c:v>
                </c:pt>
                <c:pt idx="2578">
                  <c:v>-0.490544</c:v>
                </c:pt>
                <c:pt idx="2579">
                  <c:v>-0.474595</c:v>
                </c:pt>
                <c:pt idx="2580">
                  <c:v>-0.515963</c:v>
                </c:pt>
                <c:pt idx="2581">
                  <c:v>-0.468885</c:v>
                </c:pt>
                <c:pt idx="2582">
                  <c:v>-0.529674</c:v>
                </c:pt>
                <c:pt idx="2583">
                  <c:v>-0.50015</c:v>
                </c:pt>
                <c:pt idx="2584">
                  <c:v>-0.493148</c:v>
                </c:pt>
                <c:pt idx="2585">
                  <c:v>-0.511063</c:v>
                </c:pt>
                <c:pt idx="2586">
                  <c:v>-0.497887</c:v>
                </c:pt>
                <c:pt idx="2587">
                  <c:v>-0.488816</c:v>
                </c:pt>
                <c:pt idx="2588">
                  <c:v>-0.506321</c:v>
                </c:pt>
                <c:pt idx="2589">
                  <c:v>-0.513804</c:v>
                </c:pt>
                <c:pt idx="2590">
                  <c:v>-0.500815</c:v>
                </c:pt>
                <c:pt idx="2591">
                  <c:v>-0.497416</c:v>
                </c:pt>
                <c:pt idx="2592">
                  <c:v>-0.487</c:v>
                </c:pt>
                <c:pt idx="2593">
                  <c:v>-0.524006</c:v>
                </c:pt>
                <c:pt idx="2594">
                  <c:v>-0.502427</c:v>
                </c:pt>
                <c:pt idx="2595">
                  <c:v>-0.55248</c:v>
                </c:pt>
                <c:pt idx="2596">
                  <c:v>-0.50779</c:v>
                </c:pt>
                <c:pt idx="2597">
                  <c:v>-0.523088</c:v>
                </c:pt>
                <c:pt idx="2598">
                  <c:v>-0.50948</c:v>
                </c:pt>
                <c:pt idx="2599">
                  <c:v>-0.503667</c:v>
                </c:pt>
                <c:pt idx="2600">
                  <c:v>-0.465609</c:v>
                </c:pt>
                <c:pt idx="2601">
                  <c:v>-0.52676</c:v>
                </c:pt>
                <c:pt idx="2602">
                  <c:v>-0.515358</c:v>
                </c:pt>
                <c:pt idx="2603">
                  <c:v>-0.499619</c:v>
                </c:pt>
                <c:pt idx="2604">
                  <c:v>-0.508717</c:v>
                </c:pt>
                <c:pt idx="2605">
                  <c:v>-0.520808</c:v>
                </c:pt>
                <c:pt idx="2606">
                  <c:v>-0.483824</c:v>
                </c:pt>
                <c:pt idx="2607">
                  <c:v>-0.495849</c:v>
                </c:pt>
                <c:pt idx="2608">
                  <c:v>-0.502595</c:v>
                </c:pt>
                <c:pt idx="2609">
                  <c:v>-0.49364</c:v>
                </c:pt>
                <c:pt idx="2610">
                  <c:v>-0.522083</c:v>
                </c:pt>
                <c:pt idx="2611">
                  <c:v>-0.512921</c:v>
                </c:pt>
                <c:pt idx="2612">
                  <c:v>-0.50642</c:v>
                </c:pt>
                <c:pt idx="2613">
                  <c:v>-0.498961</c:v>
                </c:pt>
                <c:pt idx="2614">
                  <c:v>-0.505596</c:v>
                </c:pt>
                <c:pt idx="2615">
                  <c:v>-0.551307</c:v>
                </c:pt>
                <c:pt idx="2616">
                  <c:v>-0.520614</c:v>
                </c:pt>
                <c:pt idx="2617">
                  <c:v>-0.488599</c:v>
                </c:pt>
                <c:pt idx="2618">
                  <c:v>-0.487202</c:v>
                </c:pt>
                <c:pt idx="2619">
                  <c:v>-0.543847</c:v>
                </c:pt>
                <c:pt idx="2620">
                  <c:v>-0.510888</c:v>
                </c:pt>
                <c:pt idx="2621">
                  <c:v>-0.502115</c:v>
                </c:pt>
                <c:pt idx="2622">
                  <c:v>-0.468742</c:v>
                </c:pt>
                <c:pt idx="2623">
                  <c:v>-0.49724</c:v>
                </c:pt>
                <c:pt idx="2624">
                  <c:v>-0.47522</c:v>
                </c:pt>
                <c:pt idx="2625">
                  <c:v>-0.499227</c:v>
                </c:pt>
                <c:pt idx="2626">
                  <c:v>-0.476887</c:v>
                </c:pt>
                <c:pt idx="2627">
                  <c:v>-0.489958</c:v>
                </c:pt>
                <c:pt idx="2628">
                  <c:v>-0.508192</c:v>
                </c:pt>
                <c:pt idx="2629">
                  <c:v>-0.51551</c:v>
                </c:pt>
                <c:pt idx="2630">
                  <c:v>-0.502387</c:v>
                </c:pt>
                <c:pt idx="2631">
                  <c:v>-0.509361</c:v>
                </c:pt>
                <c:pt idx="2632">
                  <c:v>-0.515458</c:v>
                </c:pt>
                <c:pt idx="2633">
                  <c:v>-0.499094</c:v>
                </c:pt>
                <c:pt idx="2634">
                  <c:v>-0.503009</c:v>
                </c:pt>
                <c:pt idx="2635">
                  <c:v>-0.488808</c:v>
                </c:pt>
                <c:pt idx="2636">
                  <c:v>-0.507201</c:v>
                </c:pt>
                <c:pt idx="2637">
                  <c:v>-0.522111</c:v>
                </c:pt>
                <c:pt idx="2638">
                  <c:v>-0.49791</c:v>
                </c:pt>
                <c:pt idx="2639">
                  <c:v>-0.484369</c:v>
                </c:pt>
                <c:pt idx="2640">
                  <c:v>-0.494381</c:v>
                </c:pt>
                <c:pt idx="2641">
                  <c:v>-0.498728</c:v>
                </c:pt>
                <c:pt idx="2642">
                  <c:v>-0.502076</c:v>
                </c:pt>
                <c:pt idx="2643">
                  <c:v>-0.485351</c:v>
                </c:pt>
                <c:pt idx="2644">
                  <c:v>-0.512228</c:v>
                </c:pt>
                <c:pt idx="2645">
                  <c:v>-0.4373</c:v>
                </c:pt>
                <c:pt idx="2646">
                  <c:v>-0.497986</c:v>
                </c:pt>
                <c:pt idx="2647">
                  <c:v>-0.496518</c:v>
                </c:pt>
                <c:pt idx="2648">
                  <c:v>-0.504339</c:v>
                </c:pt>
                <c:pt idx="2649">
                  <c:v>-0.501325</c:v>
                </c:pt>
                <c:pt idx="2650">
                  <c:v>-0.51232</c:v>
                </c:pt>
                <c:pt idx="2651">
                  <c:v>-0.490558</c:v>
                </c:pt>
                <c:pt idx="2652">
                  <c:v>-0.486893</c:v>
                </c:pt>
                <c:pt idx="2653">
                  <c:v>-0.473088</c:v>
                </c:pt>
                <c:pt idx="2654">
                  <c:v>-0.484276</c:v>
                </c:pt>
                <c:pt idx="2655">
                  <c:v>-0.487117</c:v>
                </c:pt>
                <c:pt idx="2656">
                  <c:v>-0.475604</c:v>
                </c:pt>
                <c:pt idx="2657">
                  <c:v>-0.503877</c:v>
                </c:pt>
                <c:pt idx="2658">
                  <c:v>-0.461632</c:v>
                </c:pt>
                <c:pt idx="2659">
                  <c:v>-0.498344</c:v>
                </c:pt>
                <c:pt idx="2660">
                  <c:v>-0.487417</c:v>
                </c:pt>
                <c:pt idx="2661">
                  <c:v>-0.517347</c:v>
                </c:pt>
                <c:pt idx="2662">
                  <c:v>-0.527786</c:v>
                </c:pt>
                <c:pt idx="2663">
                  <c:v>-0.51014</c:v>
                </c:pt>
                <c:pt idx="2664">
                  <c:v>-0.526013</c:v>
                </c:pt>
                <c:pt idx="2665">
                  <c:v>-0.514117</c:v>
                </c:pt>
                <c:pt idx="2666">
                  <c:v>-0.52278</c:v>
                </c:pt>
                <c:pt idx="2667">
                  <c:v>-0.46816</c:v>
                </c:pt>
                <c:pt idx="2668">
                  <c:v>-0.499915</c:v>
                </c:pt>
                <c:pt idx="2669">
                  <c:v>-0.467442</c:v>
                </c:pt>
                <c:pt idx="2670">
                  <c:v>-0.505046</c:v>
                </c:pt>
                <c:pt idx="2671">
                  <c:v>-0.475404</c:v>
                </c:pt>
                <c:pt idx="2672">
                  <c:v>-0.51978</c:v>
                </c:pt>
                <c:pt idx="2673">
                  <c:v>-0.467496</c:v>
                </c:pt>
                <c:pt idx="2674">
                  <c:v>-0.475004</c:v>
                </c:pt>
                <c:pt idx="2675">
                  <c:v>-0.513227</c:v>
                </c:pt>
                <c:pt idx="2676">
                  <c:v>-0.500229</c:v>
                </c:pt>
                <c:pt idx="2677">
                  <c:v>-0.523944</c:v>
                </c:pt>
                <c:pt idx="2678">
                  <c:v>-0.481373</c:v>
                </c:pt>
                <c:pt idx="2679">
                  <c:v>-0.518486</c:v>
                </c:pt>
                <c:pt idx="2680">
                  <c:v>-0.511736</c:v>
                </c:pt>
                <c:pt idx="2681">
                  <c:v>-0.47246</c:v>
                </c:pt>
                <c:pt idx="2682">
                  <c:v>-0.467072</c:v>
                </c:pt>
                <c:pt idx="2683">
                  <c:v>-0.500545</c:v>
                </c:pt>
                <c:pt idx="2684">
                  <c:v>-0.504608</c:v>
                </c:pt>
                <c:pt idx="2685">
                  <c:v>-0.496083</c:v>
                </c:pt>
                <c:pt idx="2686">
                  <c:v>-0.475053</c:v>
                </c:pt>
                <c:pt idx="2687">
                  <c:v>-0.4926</c:v>
                </c:pt>
                <c:pt idx="2688">
                  <c:v>-0.492007</c:v>
                </c:pt>
                <c:pt idx="2689">
                  <c:v>-0.482998</c:v>
                </c:pt>
                <c:pt idx="2690">
                  <c:v>-0.496536</c:v>
                </c:pt>
                <c:pt idx="2691">
                  <c:v>-0.498354</c:v>
                </c:pt>
                <c:pt idx="2692">
                  <c:v>-0.489357</c:v>
                </c:pt>
                <c:pt idx="2693">
                  <c:v>-0.474846</c:v>
                </c:pt>
                <c:pt idx="2694">
                  <c:v>-0.524134</c:v>
                </c:pt>
                <c:pt idx="2695">
                  <c:v>-0.502349</c:v>
                </c:pt>
                <c:pt idx="2696">
                  <c:v>-0.473087</c:v>
                </c:pt>
                <c:pt idx="2697">
                  <c:v>-0.502379</c:v>
                </c:pt>
                <c:pt idx="2698">
                  <c:v>-0.528087</c:v>
                </c:pt>
                <c:pt idx="2699">
                  <c:v>-0.526862</c:v>
                </c:pt>
                <c:pt idx="2700">
                  <c:v>-0.487511</c:v>
                </c:pt>
                <c:pt idx="2701">
                  <c:v>-0.441891</c:v>
                </c:pt>
                <c:pt idx="2702">
                  <c:v>-0.492944</c:v>
                </c:pt>
                <c:pt idx="2703">
                  <c:v>-0.529896</c:v>
                </c:pt>
                <c:pt idx="2704">
                  <c:v>-0.454022</c:v>
                </c:pt>
                <c:pt idx="2705">
                  <c:v>-0.488368</c:v>
                </c:pt>
                <c:pt idx="2706">
                  <c:v>-0.498435</c:v>
                </c:pt>
                <c:pt idx="2707">
                  <c:v>-0.487305</c:v>
                </c:pt>
                <c:pt idx="2708">
                  <c:v>-0.485692</c:v>
                </c:pt>
                <c:pt idx="2709">
                  <c:v>-0.519492</c:v>
                </c:pt>
                <c:pt idx="2710">
                  <c:v>-0.514476</c:v>
                </c:pt>
                <c:pt idx="2711">
                  <c:v>-0.485674</c:v>
                </c:pt>
                <c:pt idx="2712">
                  <c:v>-0.498418</c:v>
                </c:pt>
                <c:pt idx="2713">
                  <c:v>-0.499706</c:v>
                </c:pt>
                <c:pt idx="2714">
                  <c:v>-0.519226</c:v>
                </c:pt>
                <c:pt idx="2715">
                  <c:v>-0.455429</c:v>
                </c:pt>
                <c:pt idx="2716">
                  <c:v>-0.50745</c:v>
                </c:pt>
                <c:pt idx="2717">
                  <c:v>-0.488653</c:v>
                </c:pt>
                <c:pt idx="2718">
                  <c:v>-0.460194</c:v>
                </c:pt>
                <c:pt idx="2719">
                  <c:v>-0.479239</c:v>
                </c:pt>
                <c:pt idx="2720">
                  <c:v>-0.48132</c:v>
                </c:pt>
                <c:pt idx="2721">
                  <c:v>-0.479875</c:v>
                </c:pt>
                <c:pt idx="2722">
                  <c:v>-0.463097</c:v>
                </c:pt>
                <c:pt idx="2723">
                  <c:v>-0.548372</c:v>
                </c:pt>
                <c:pt idx="2724">
                  <c:v>-0.497407</c:v>
                </c:pt>
                <c:pt idx="2725">
                  <c:v>-0.484216</c:v>
                </c:pt>
                <c:pt idx="2726">
                  <c:v>-0.481423</c:v>
                </c:pt>
                <c:pt idx="2727">
                  <c:v>-0.473617</c:v>
                </c:pt>
                <c:pt idx="2728">
                  <c:v>-0.478167</c:v>
                </c:pt>
                <c:pt idx="2729">
                  <c:v>-0.496137</c:v>
                </c:pt>
                <c:pt idx="2730">
                  <c:v>-0.473952</c:v>
                </c:pt>
                <c:pt idx="2731">
                  <c:v>-0.505673</c:v>
                </c:pt>
                <c:pt idx="2732">
                  <c:v>-0.501934</c:v>
                </c:pt>
                <c:pt idx="2733">
                  <c:v>-0.492062</c:v>
                </c:pt>
                <c:pt idx="2734">
                  <c:v>-0.480221</c:v>
                </c:pt>
                <c:pt idx="2735">
                  <c:v>-0.48348</c:v>
                </c:pt>
                <c:pt idx="2736">
                  <c:v>-0.502689</c:v>
                </c:pt>
                <c:pt idx="2737">
                  <c:v>-0.464076</c:v>
                </c:pt>
                <c:pt idx="2738">
                  <c:v>-0.478268</c:v>
                </c:pt>
                <c:pt idx="2739">
                  <c:v>-0.474006</c:v>
                </c:pt>
                <c:pt idx="2740">
                  <c:v>-0.49137</c:v>
                </c:pt>
                <c:pt idx="2741">
                  <c:v>-0.496522</c:v>
                </c:pt>
                <c:pt idx="2742">
                  <c:v>-0.507427</c:v>
                </c:pt>
                <c:pt idx="2743">
                  <c:v>-0.504552</c:v>
                </c:pt>
                <c:pt idx="2744">
                  <c:v>-0.574477</c:v>
                </c:pt>
                <c:pt idx="2745">
                  <c:v>-0.472941</c:v>
                </c:pt>
                <c:pt idx="2746">
                  <c:v>-0.477648</c:v>
                </c:pt>
                <c:pt idx="2747">
                  <c:v>-0.5001</c:v>
                </c:pt>
                <c:pt idx="2748">
                  <c:v>-0.502003</c:v>
                </c:pt>
                <c:pt idx="2749">
                  <c:v>-0.499274</c:v>
                </c:pt>
                <c:pt idx="2750">
                  <c:v>-0.441244</c:v>
                </c:pt>
                <c:pt idx="2751">
                  <c:v>-0.497516</c:v>
                </c:pt>
                <c:pt idx="2752">
                  <c:v>-0.458897</c:v>
                </c:pt>
                <c:pt idx="2753">
                  <c:v>-0.494313</c:v>
                </c:pt>
                <c:pt idx="2754">
                  <c:v>-0.510691</c:v>
                </c:pt>
                <c:pt idx="2755">
                  <c:v>-0.484136</c:v>
                </c:pt>
                <c:pt idx="2756">
                  <c:v>-0.476039</c:v>
                </c:pt>
                <c:pt idx="2757">
                  <c:v>-0.487489</c:v>
                </c:pt>
                <c:pt idx="2758">
                  <c:v>-0.497692</c:v>
                </c:pt>
                <c:pt idx="2759">
                  <c:v>-0.478206</c:v>
                </c:pt>
                <c:pt idx="2760">
                  <c:v>-0.505243</c:v>
                </c:pt>
                <c:pt idx="2761">
                  <c:v>-0.497987</c:v>
                </c:pt>
                <c:pt idx="2762">
                  <c:v>-0.475414</c:v>
                </c:pt>
                <c:pt idx="2763">
                  <c:v>-0.503488</c:v>
                </c:pt>
                <c:pt idx="2764">
                  <c:v>-0.493186</c:v>
                </c:pt>
                <c:pt idx="2765">
                  <c:v>-0.498742</c:v>
                </c:pt>
                <c:pt idx="2766">
                  <c:v>-0.489545</c:v>
                </c:pt>
                <c:pt idx="2767">
                  <c:v>-0.464415</c:v>
                </c:pt>
                <c:pt idx="2768">
                  <c:v>-0.469846</c:v>
                </c:pt>
                <c:pt idx="2769">
                  <c:v>-0.481311</c:v>
                </c:pt>
                <c:pt idx="2770">
                  <c:v>-0.489282</c:v>
                </c:pt>
                <c:pt idx="2771">
                  <c:v>-0.502773</c:v>
                </c:pt>
                <c:pt idx="2772">
                  <c:v>-0.483456</c:v>
                </c:pt>
                <c:pt idx="2773">
                  <c:v>-0.501404</c:v>
                </c:pt>
                <c:pt idx="2774">
                  <c:v>-0.496268</c:v>
                </c:pt>
                <c:pt idx="2775">
                  <c:v>-0.493614</c:v>
                </c:pt>
                <c:pt idx="2776">
                  <c:v>-0.483455</c:v>
                </c:pt>
                <c:pt idx="2777">
                  <c:v>-0.508828</c:v>
                </c:pt>
                <c:pt idx="2778">
                  <c:v>-0.48552</c:v>
                </c:pt>
                <c:pt idx="2779">
                  <c:v>-0.46156</c:v>
                </c:pt>
                <c:pt idx="2780">
                  <c:v>-0.491906</c:v>
                </c:pt>
                <c:pt idx="2781">
                  <c:v>-0.501518</c:v>
                </c:pt>
                <c:pt idx="2782">
                  <c:v>-0.491418</c:v>
                </c:pt>
                <c:pt idx="2783">
                  <c:v>-0.489092</c:v>
                </c:pt>
                <c:pt idx="2784">
                  <c:v>-0.502928</c:v>
                </c:pt>
                <c:pt idx="2785">
                  <c:v>-0.484025</c:v>
                </c:pt>
                <c:pt idx="2786">
                  <c:v>-0.479186</c:v>
                </c:pt>
                <c:pt idx="2787">
                  <c:v>-0.455814</c:v>
                </c:pt>
                <c:pt idx="2788">
                  <c:v>-0.495232</c:v>
                </c:pt>
                <c:pt idx="2789">
                  <c:v>-0.468539</c:v>
                </c:pt>
                <c:pt idx="2790">
                  <c:v>-0.467845</c:v>
                </c:pt>
                <c:pt idx="2791">
                  <c:v>-0.497232</c:v>
                </c:pt>
                <c:pt idx="2792">
                  <c:v>-0.467922</c:v>
                </c:pt>
                <c:pt idx="2793">
                  <c:v>-0.477568</c:v>
                </c:pt>
                <c:pt idx="2794">
                  <c:v>-0.479468</c:v>
                </c:pt>
                <c:pt idx="2795">
                  <c:v>-0.441793</c:v>
                </c:pt>
                <c:pt idx="2796">
                  <c:v>-0.498046</c:v>
                </c:pt>
                <c:pt idx="2797">
                  <c:v>-0.477228</c:v>
                </c:pt>
                <c:pt idx="2798">
                  <c:v>-0.496213</c:v>
                </c:pt>
                <c:pt idx="2799">
                  <c:v>-0.487904</c:v>
                </c:pt>
                <c:pt idx="2800">
                  <c:v>-0.498783</c:v>
                </c:pt>
                <c:pt idx="2801">
                  <c:v>-0.473241</c:v>
                </c:pt>
                <c:pt idx="2802">
                  <c:v>-0.461956</c:v>
                </c:pt>
                <c:pt idx="2803">
                  <c:v>-0.527495</c:v>
                </c:pt>
                <c:pt idx="2804">
                  <c:v>-0.491981</c:v>
                </c:pt>
                <c:pt idx="2805">
                  <c:v>-0.487498</c:v>
                </c:pt>
                <c:pt idx="2806">
                  <c:v>-0.471148</c:v>
                </c:pt>
                <c:pt idx="2807">
                  <c:v>-0.47812</c:v>
                </c:pt>
                <c:pt idx="2808">
                  <c:v>-0.506095</c:v>
                </c:pt>
                <c:pt idx="2809">
                  <c:v>-0.478561</c:v>
                </c:pt>
                <c:pt idx="2810">
                  <c:v>-0.470469</c:v>
                </c:pt>
                <c:pt idx="2811">
                  <c:v>-0.483911</c:v>
                </c:pt>
                <c:pt idx="2812">
                  <c:v>-0.496305</c:v>
                </c:pt>
                <c:pt idx="2813">
                  <c:v>-0.471222</c:v>
                </c:pt>
                <c:pt idx="2814">
                  <c:v>-0.493047</c:v>
                </c:pt>
                <c:pt idx="2815">
                  <c:v>-0.505235</c:v>
                </c:pt>
                <c:pt idx="2816">
                  <c:v>-0.472409</c:v>
                </c:pt>
                <c:pt idx="2817">
                  <c:v>-0.500655</c:v>
                </c:pt>
                <c:pt idx="2818">
                  <c:v>-0.508637</c:v>
                </c:pt>
                <c:pt idx="2819">
                  <c:v>-0.461967</c:v>
                </c:pt>
                <c:pt idx="2820">
                  <c:v>-0.491326</c:v>
                </c:pt>
                <c:pt idx="2821">
                  <c:v>-0.486369</c:v>
                </c:pt>
                <c:pt idx="2822">
                  <c:v>-0.494027</c:v>
                </c:pt>
                <c:pt idx="2823">
                  <c:v>-0.49103</c:v>
                </c:pt>
                <c:pt idx="2824">
                  <c:v>-0.451369</c:v>
                </c:pt>
                <c:pt idx="2825">
                  <c:v>-0.49628</c:v>
                </c:pt>
                <c:pt idx="2826">
                  <c:v>-0.495509</c:v>
                </c:pt>
                <c:pt idx="2827">
                  <c:v>-0.466209</c:v>
                </c:pt>
                <c:pt idx="2828">
                  <c:v>-0.482232</c:v>
                </c:pt>
                <c:pt idx="2829">
                  <c:v>-0.467962</c:v>
                </c:pt>
                <c:pt idx="2830">
                  <c:v>-0.468355</c:v>
                </c:pt>
                <c:pt idx="2831">
                  <c:v>-0.446698</c:v>
                </c:pt>
                <c:pt idx="2832">
                  <c:v>-0.512352</c:v>
                </c:pt>
                <c:pt idx="2833">
                  <c:v>-0.465991</c:v>
                </c:pt>
                <c:pt idx="2834">
                  <c:v>-0.491929</c:v>
                </c:pt>
                <c:pt idx="2835">
                  <c:v>-0.48588</c:v>
                </c:pt>
                <c:pt idx="2836">
                  <c:v>-0.475119</c:v>
                </c:pt>
                <c:pt idx="2837">
                  <c:v>-0.463381</c:v>
                </c:pt>
                <c:pt idx="2838">
                  <c:v>-0.491489</c:v>
                </c:pt>
                <c:pt idx="2839">
                  <c:v>-0.484413</c:v>
                </c:pt>
                <c:pt idx="2840">
                  <c:v>-0.440335</c:v>
                </c:pt>
                <c:pt idx="2841">
                  <c:v>-0.468964</c:v>
                </c:pt>
                <c:pt idx="2842">
                  <c:v>-0.46566</c:v>
                </c:pt>
                <c:pt idx="2843">
                  <c:v>-0.499794</c:v>
                </c:pt>
                <c:pt idx="2844">
                  <c:v>-0.47641</c:v>
                </c:pt>
                <c:pt idx="2845">
                  <c:v>-0.469212</c:v>
                </c:pt>
                <c:pt idx="2846">
                  <c:v>-0.503857</c:v>
                </c:pt>
                <c:pt idx="2847">
                  <c:v>-0.482999</c:v>
                </c:pt>
                <c:pt idx="2848">
                  <c:v>-0.487459</c:v>
                </c:pt>
                <c:pt idx="2849">
                  <c:v>-0.474826</c:v>
                </c:pt>
                <c:pt idx="2850">
                  <c:v>-0.452575</c:v>
                </c:pt>
                <c:pt idx="2851">
                  <c:v>-0.515543</c:v>
                </c:pt>
                <c:pt idx="2852">
                  <c:v>-0.480248</c:v>
                </c:pt>
                <c:pt idx="2853">
                  <c:v>-0.430109</c:v>
                </c:pt>
                <c:pt idx="2854">
                  <c:v>-0.506412</c:v>
                </c:pt>
                <c:pt idx="2855">
                  <c:v>-0.461249</c:v>
                </c:pt>
                <c:pt idx="2856">
                  <c:v>-0.560632</c:v>
                </c:pt>
                <c:pt idx="2857">
                  <c:v>-0.510394</c:v>
                </c:pt>
                <c:pt idx="2858">
                  <c:v>-0.506893</c:v>
                </c:pt>
                <c:pt idx="2859">
                  <c:v>-0.459977</c:v>
                </c:pt>
                <c:pt idx="2860">
                  <c:v>-0.467359</c:v>
                </c:pt>
                <c:pt idx="2861">
                  <c:v>-0.454344</c:v>
                </c:pt>
                <c:pt idx="2862">
                  <c:v>-0.557891</c:v>
                </c:pt>
                <c:pt idx="2863">
                  <c:v>-0.479966</c:v>
                </c:pt>
                <c:pt idx="2864">
                  <c:v>-0.522406</c:v>
                </c:pt>
                <c:pt idx="2865">
                  <c:v>-0.501265</c:v>
                </c:pt>
                <c:pt idx="2866">
                  <c:v>-0.50788</c:v>
                </c:pt>
                <c:pt idx="2867">
                  <c:v>-0.471667</c:v>
                </c:pt>
                <c:pt idx="2868">
                  <c:v>-0.488337</c:v>
                </c:pt>
                <c:pt idx="2869">
                  <c:v>-0.475656</c:v>
                </c:pt>
                <c:pt idx="2870">
                  <c:v>-0.481167</c:v>
                </c:pt>
                <c:pt idx="2871">
                  <c:v>-0.494063</c:v>
                </c:pt>
                <c:pt idx="2872">
                  <c:v>-0.495466</c:v>
                </c:pt>
                <c:pt idx="2873">
                  <c:v>-0.455982</c:v>
                </c:pt>
                <c:pt idx="2874">
                  <c:v>-0.470547</c:v>
                </c:pt>
                <c:pt idx="2875">
                  <c:v>-0.46049</c:v>
                </c:pt>
                <c:pt idx="2876">
                  <c:v>-0.478329</c:v>
                </c:pt>
                <c:pt idx="2877">
                  <c:v>-0.465708</c:v>
                </c:pt>
                <c:pt idx="2878">
                  <c:v>-0.500804</c:v>
                </c:pt>
                <c:pt idx="2879">
                  <c:v>-0.491097</c:v>
                </c:pt>
                <c:pt idx="2880">
                  <c:v>-0.465945</c:v>
                </c:pt>
                <c:pt idx="2881">
                  <c:v>-0.476697</c:v>
                </c:pt>
                <c:pt idx="2882">
                  <c:v>-0.462529</c:v>
                </c:pt>
                <c:pt idx="2883">
                  <c:v>-0.519129</c:v>
                </c:pt>
                <c:pt idx="2884">
                  <c:v>-0.504832</c:v>
                </c:pt>
                <c:pt idx="2885">
                  <c:v>-0.49283</c:v>
                </c:pt>
                <c:pt idx="2886">
                  <c:v>-0.466015</c:v>
                </c:pt>
                <c:pt idx="2887">
                  <c:v>-0.478082</c:v>
                </c:pt>
                <c:pt idx="2888">
                  <c:v>-0.489781</c:v>
                </c:pt>
                <c:pt idx="2889">
                  <c:v>-0.476265</c:v>
                </c:pt>
                <c:pt idx="2890">
                  <c:v>-0.466151</c:v>
                </c:pt>
                <c:pt idx="2891">
                  <c:v>-0.51609</c:v>
                </c:pt>
                <c:pt idx="2892">
                  <c:v>-0.485899</c:v>
                </c:pt>
                <c:pt idx="2893">
                  <c:v>-0.458388</c:v>
                </c:pt>
                <c:pt idx="2894">
                  <c:v>-0.496317</c:v>
                </c:pt>
                <c:pt idx="2895">
                  <c:v>-0.494869</c:v>
                </c:pt>
                <c:pt idx="2896">
                  <c:v>-0.477057</c:v>
                </c:pt>
                <c:pt idx="2897">
                  <c:v>-0.509316</c:v>
                </c:pt>
                <c:pt idx="2898">
                  <c:v>-0.47224</c:v>
                </c:pt>
                <c:pt idx="2899">
                  <c:v>-0.476317</c:v>
                </c:pt>
                <c:pt idx="2900">
                  <c:v>-0.496241</c:v>
                </c:pt>
                <c:pt idx="2901">
                  <c:v>-0.508982</c:v>
                </c:pt>
                <c:pt idx="2902">
                  <c:v>-0.483698</c:v>
                </c:pt>
                <c:pt idx="2903">
                  <c:v>-0.510395</c:v>
                </c:pt>
                <c:pt idx="2904">
                  <c:v>-0.481368</c:v>
                </c:pt>
                <c:pt idx="2905">
                  <c:v>-0.474409</c:v>
                </c:pt>
                <c:pt idx="2906">
                  <c:v>-0.518296</c:v>
                </c:pt>
                <c:pt idx="2907">
                  <c:v>-0.467944</c:v>
                </c:pt>
                <c:pt idx="2908">
                  <c:v>-0.477922</c:v>
                </c:pt>
                <c:pt idx="2909">
                  <c:v>-0.512195</c:v>
                </c:pt>
                <c:pt idx="2910">
                  <c:v>-0.457624</c:v>
                </c:pt>
                <c:pt idx="2911">
                  <c:v>-0.479591</c:v>
                </c:pt>
                <c:pt idx="2912">
                  <c:v>-0.490123</c:v>
                </c:pt>
                <c:pt idx="2913">
                  <c:v>-0.482417</c:v>
                </c:pt>
                <c:pt idx="2914">
                  <c:v>-0.492415</c:v>
                </c:pt>
                <c:pt idx="2915">
                  <c:v>-0.473227</c:v>
                </c:pt>
                <c:pt idx="2916">
                  <c:v>-0.480252</c:v>
                </c:pt>
                <c:pt idx="2917">
                  <c:v>-0.468958</c:v>
                </c:pt>
                <c:pt idx="2918">
                  <c:v>-0.45215</c:v>
                </c:pt>
                <c:pt idx="2919">
                  <c:v>-0.463834</c:v>
                </c:pt>
                <c:pt idx="2920">
                  <c:v>-0.51078</c:v>
                </c:pt>
                <c:pt idx="2921">
                  <c:v>-0.491024</c:v>
                </c:pt>
                <c:pt idx="2922">
                  <c:v>-0.502024</c:v>
                </c:pt>
                <c:pt idx="2923">
                  <c:v>-0.470875</c:v>
                </c:pt>
                <c:pt idx="2924">
                  <c:v>-0.464626</c:v>
                </c:pt>
                <c:pt idx="2925">
                  <c:v>-0.480547</c:v>
                </c:pt>
                <c:pt idx="2926">
                  <c:v>-0.504786</c:v>
                </c:pt>
                <c:pt idx="2927">
                  <c:v>-0.487381</c:v>
                </c:pt>
                <c:pt idx="2928">
                  <c:v>-0.511777</c:v>
                </c:pt>
                <c:pt idx="2929">
                  <c:v>-0.493565</c:v>
                </c:pt>
                <c:pt idx="2930">
                  <c:v>-0.466787</c:v>
                </c:pt>
                <c:pt idx="2931">
                  <c:v>-0.463509</c:v>
                </c:pt>
                <c:pt idx="2932">
                  <c:v>-0.472578</c:v>
                </c:pt>
                <c:pt idx="2933">
                  <c:v>-0.495256</c:v>
                </c:pt>
                <c:pt idx="2934">
                  <c:v>-0.509097</c:v>
                </c:pt>
                <c:pt idx="2935">
                  <c:v>-0.519524</c:v>
                </c:pt>
                <c:pt idx="2936">
                  <c:v>-0.470577</c:v>
                </c:pt>
                <c:pt idx="2937">
                  <c:v>-0.462972</c:v>
                </c:pt>
                <c:pt idx="2938">
                  <c:v>-0.482232</c:v>
                </c:pt>
                <c:pt idx="2939">
                  <c:v>-0.506352</c:v>
                </c:pt>
                <c:pt idx="2940">
                  <c:v>-0.471758</c:v>
                </c:pt>
                <c:pt idx="2941">
                  <c:v>-0.434876</c:v>
                </c:pt>
                <c:pt idx="2942">
                  <c:v>-0.510491</c:v>
                </c:pt>
                <c:pt idx="2943">
                  <c:v>-0.488631</c:v>
                </c:pt>
                <c:pt idx="2944">
                  <c:v>-0.41409</c:v>
                </c:pt>
                <c:pt idx="2945">
                  <c:v>-0.494966</c:v>
                </c:pt>
                <c:pt idx="2946">
                  <c:v>-0.468169</c:v>
                </c:pt>
                <c:pt idx="2947">
                  <c:v>-0.468817</c:v>
                </c:pt>
                <c:pt idx="2948">
                  <c:v>-0.489795</c:v>
                </c:pt>
                <c:pt idx="2949">
                  <c:v>-0.492581</c:v>
                </c:pt>
                <c:pt idx="2950">
                  <c:v>-0.478352</c:v>
                </c:pt>
                <c:pt idx="2951">
                  <c:v>-0.485019</c:v>
                </c:pt>
                <c:pt idx="2952">
                  <c:v>-0.51593</c:v>
                </c:pt>
                <c:pt idx="2953">
                  <c:v>-0.463191</c:v>
                </c:pt>
                <c:pt idx="2954">
                  <c:v>-0.489289</c:v>
                </c:pt>
                <c:pt idx="2955">
                  <c:v>-0.475425</c:v>
                </c:pt>
                <c:pt idx="2956">
                  <c:v>-0.475771</c:v>
                </c:pt>
                <c:pt idx="2957">
                  <c:v>-0.494344</c:v>
                </c:pt>
                <c:pt idx="2958">
                  <c:v>-0.478714</c:v>
                </c:pt>
                <c:pt idx="2959">
                  <c:v>-0.497492</c:v>
                </c:pt>
                <c:pt idx="2960">
                  <c:v>-0.452043</c:v>
                </c:pt>
                <c:pt idx="2961">
                  <c:v>-0.501854</c:v>
                </c:pt>
                <c:pt idx="2962">
                  <c:v>-0.489611</c:v>
                </c:pt>
                <c:pt idx="2963">
                  <c:v>-0.41539</c:v>
                </c:pt>
                <c:pt idx="2964">
                  <c:v>-0.477071</c:v>
                </c:pt>
                <c:pt idx="2965">
                  <c:v>-0.465124</c:v>
                </c:pt>
                <c:pt idx="2966">
                  <c:v>-0.475127</c:v>
                </c:pt>
                <c:pt idx="2967">
                  <c:v>-0.460419</c:v>
                </c:pt>
                <c:pt idx="2968">
                  <c:v>-0.475352</c:v>
                </c:pt>
                <c:pt idx="2969">
                  <c:v>-0.460127</c:v>
                </c:pt>
                <c:pt idx="2970">
                  <c:v>-0.456594</c:v>
                </c:pt>
                <c:pt idx="2971">
                  <c:v>-0.517841</c:v>
                </c:pt>
                <c:pt idx="2972">
                  <c:v>-0.494155</c:v>
                </c:pt>
                <c:pt idx="2973">
                  <c:v>-0.492082</c:v>
                </c:pt>
                <c:pt idx="2974">
                  <c:v>-0.457312</c:v>
                </c:pt>
                <c:pt idx="2975">
                  <c:v>-0.487201</c:v>
                </c:pt>
                <c:pt idx="2976">
                  <c:v>-0.518125</c:v>
                </c:pt>
                <c:pt idx="2977">
                  <c:v>-0.470692</c:v>
                </c:pt>
                <c:pt idx="2978">
                  <c:v>-0.506381</c:v>
                </c:pt>
                <c:pt idx="2979">
                  <c:v>-0.451108</c:v>
                </c:pt>
                <c:pt idx="2980">
                  <c:v>-0.483928</c:v>
                </c:pt>
                <c:pt idx="2981">
                  <c:v>-0.478512</c:v>
                </c:pt>
                <c:pt idx="2982">
                  <c:v>-0.446175</c:v>
                </c:pt>
                <c:pt idx="2983">
                  <c:v>-0.463116</c:v>
                </c:pt>
                <c:pt idx="2984">
                  <c:v>-0.466905</c:v>
                </c:pt>
                <c:pt idx="2985">
                  <c:v>-0.429026</c:v>
                </c:pt>
                <c:pt idx="2986">
                  <c:v>-0.438897</c:v>
                </c:pt>
                <c:pt idx="2987">
                  <c:v>-0.48437</c:v>
                </c:pt>
                <c:pt idx="2988">
                  <c:v>-0.480331</c:v>
                </c:pt>
                <c:pt idx="2989">
                  <c:v>-0.484563</c:v>
                </c:pt>
                <c:pt idx="2990">
                  <c:v>-0.473077</c:v>
                </c:pt>
                <c:pt idx="2991">
                  <c:v>-0.45526</c:v>
                </c:pt>
                <c:pt idx="2992">
                  <c:v>-0.423544</c:v>
                </c:pt>
                <c:pt idx="2993">
                  <c:v>-0.484386</c:v>
                </c:pt>
                <c:pt idx="2994">
                  <c:v>-0.451533</c:v>
                </c:pt>
                <c:pt idx="2995">
                  <c:v>-0.486533</c:v>
                </c:pt>
                <c:pt idx="2996">
                  <c:v>-0.492017</c:v>
                </c:pt>
                <c:pt idx="2997">
                  <c:v>-0.443807</c:v>
                </c:pt>
                <c:pt idx="2998">
                  <c:v>-0.500284</c:v>
                </c:pt>
                <c:pt idx="2999">
                  <c:v>-0.489442</c:v>
                </c:pt>
                <c:pt idx="3000">
                  <c:v>-0.517802</c:v>
                </c:pt>
                <c:pt idx="3001">
                  <c:v>-0.488177</c:v>
                </c:pt>
                <c:pt idx="3002">
                  <c:v>-0.475833</c:v>
                </c:pt>
                <c:pt idx="3003">
                  <c:v>-0.475623</c:v>
                </c:pt>
                <c:pt idx="3004">
                  <c:v>-0.481748</c:v>
                </c:pt>
                <c:pt idx="3005">
                  <c:v>-0.480001</c:v>
                </c:pt>
                <c:pt idx="3006">
                  <c:v>-0.472229</c:v>
                </c:pt>
                <c:pt idx="3007">
                  <c:v>-0.490594</c:v>
                </c:pt>
                <c:pt idx="3008">
                  <c:v>-0.461995</c:v>
                </c:pt>
                <c:pt idx="3009">
                  <c:v>-0.488943</c:v>
                </c:pt>
                <c:pt idx="3010">
                  <c:v>-0.478111</c:v>
                </c:pt>
                <c:pt idx="3011">
                  <c:v>-0.468163</c:v>
                </c:pt>
                <c:pt idx="3012">
                  <c:v>-0.45848</c:v>
                </c:pt>
                <c:pt idx="3013">
                  <c:v>-0.461472</c:v>
                </c:pt>
                <c:pt idx="3014">
                  <c:v>-0.492232</c:v>
                </c:pt>
                <c:pt idx="3015">
                  <c:v>-0.463405</c:v>
                </c:pt>
                <c:pt idx="3016">
                  <c:v>-0.502278</c:v>
                </c:pt>
                <c:pt idx="3017">
                  <c:v>-0.513463</c:v>
                </c:pt>
                <c:pt idx="3018">
                  <c:v>-0.475558</c:v>
                </c:pt>
                <c:pt idx="3019">
                  <c:v>-0.453997</c:v>
                </c:pt>
                <c:pt idx="3020">
                  <c:v>-0.480966</c:v>
                </c:pt>
                <c:pt idx="3021">
                  <c:v>-0.485634</c:v>
                </c:pt>
                <c:pt idx="3022">
                  <c:v>-0.474567</c:v>
                </c:pt>
                <c:pt idx="3023">
                  <c:v>-0.470927</c:v>
                </c:pt>
                <c:pt idx="3024">
                  <c:v>-0.452062</c:v>
                </c:pt>
                <c:pt idx="3025">
                  <c:v>-0.480631</c:v>
                </c:pt>
                <c:pt idx="3026">
                  <c:v>-0.474635</c:v>
                </c:pt>
                <c:pt idx="3027">
                  <c:v>-0.473628</c:v>
                </c:pt>
                <c:pt idx="3028">
                  <c:v>-0.484951</c:v>
                </c:pt>
                <c:pt idx="3029">
                  <c:v>-0.483881</c:v>
                </c:pt>
                <c:pt idx="3030">
                  <c:v>-0.448575</c:v>
                </c:pt>
                <c:pt idx="3031">
                  <c:v>-0.445363</c:v>
                </c:pt>
                <c:pt idx="3032">
                  <c:v>-0.494256</c:v>
                </c:pt>
                <c:pt idx="3033">
                  <c:v>-0.441727</c:v>
                </c:pt>
                <c:pt idx="3034">
                  <c:v>-0.477569</c:v>
                </c:pt>
                <c:pt idx="3035">
                  <c:v>-0.466212</c:v>
                </c:pt>
                <c:pt idx="3036">
                  <c:v>-0.464667</c:v>
                </c:pt>
                <c:pt idx="3037">
                  <c:v>-0.469108</c:v>
                </c:pt>
                <c:pt idx="3038">
                  <c:v>-0.474897</c:v>
                </c:pt>
                <c:pt idx="3039">
                  <c:v>-0.483957</c:v>
                </c:pt>
                <c:pt idx="3040">
                  <c:v>-0.413653</c:v>
                </c:pt>
                <c:pt idx="3041">
                  <c:v>-0.488266</c:v>
                </c:pt>
                <c:pt idx="3042">
                  <c:v>-0.492504</c:v>
                </c:pt>
                <c:pt idx="3043">
                  <c:v>-0.464331</c:v>
                </c:pt>
                <c:pt idx="3044">
                  <c:v>-0.457146</c:v>
                </c:pt>
                <c:pt idx="3045">
                  <c:v>-0.443644</c:v>
                </c:pt>
                <c:pt idx="3046">
                  <c:v>-0.517965</c:v>
                </c:pt>
                <c:pt idx="3047">
                  <c:v>-0.508876</c:v>
                </c:pt>
                <c:pt idx="3048">
                  <c:v>-0.4328</c:v>
                </c:pt>
                <c:pt idx="3049">
                  <c:v>-0.463773</c:v>
                </c:pt>
                <c:pt idx="3050">
                  <c:v>-0.480354</c:v>
                </c:pt>
                <c:pt idx="3051">
                  <c:v>-0.432611</c:v>
                </c:pt>
                <c:pt idx="3052">
                  <c:v>-0.465892</c:v>
                </c:pt>
                <c:pt idx="3053">
                  <c:v>-0.449806</c:v>
                </c:pt>
                <c:pt idx="3054">
                  <c:v>-0.497129</c:v>
                </c:pt>
                <c:pt idx="3055">
                  <c:v>-0.489333</c:v>
                </c:pt>
                <c:pt idx="3056">
                  <c:v>-0.490898</c:v>
                </c:pt>
                <c:pt idx="3057">
                  <c:v>-0.471546</c:v>
                </c:pt>
                <c:pt idx="3058">
                  <c:v>-0.471588</c:v>
                </c:pt>
                <c:pt idx="3059">
                  <c:v>-0.481369</c:v>
                </c:pt>
                <c:pt idx="3060">
                  <c:v>-0.475355</c:v>
                </c:pt>
                <c:pt idx="3061">
                  <c:v>-0.46425</c:v>
                </c:pt>
                <c:pt idx="3062">
                  <c:v>-0.475008</c:v>
                </c:pt>
                <c:pt idx="3063">
                  <c:v>-0.468062</c:v>
                </c:pt>
                <c:pt idx="3064">
                  <c:v>-0.470553</c:v>
                </c:pt>
                <c:pt idx="3065">
                  <c:v>-0.472147</c:v>
                </c:pt>
                <c:pt idx="3066">
                  <c:v>-0.468662</c:v>
                </c:pt>
                <c:pt idx="3067">
                  <c:v>-0.470233</c:v>
                </c:pt>
                <c:pt idx="3068">
                  <c:v>-0.437583</c:v>
                </c:pt>
                <c:pt idx="3069">
                  <c:v>-0.469917</c:v>
                </c:pt>
                <c:pt idx="3070">
                  <c:v>-0.529242</c:v>
                </c:pt>
                <c:pt idx="3071">
                  <c:v>-0.494031</c:v>
                </c:pt>
                <c:pt idx="3072">
                  <c:v>-0.479537</c:v>
                </c:pt>
                <c:pt idx="3073">
                  <c:v>-0.469193</c:v>
                </c:pt>
                <c:pt idx="3074">
                  <c:v>-0.510906</c:v>
                </c:pt>
                <c:pt idx="3075">
                  <c:v>-0.435244</c:v>
                </c:pt>
                <c:pt idx="3076">
                  <c:v>-0.471298</c:v>
                </c:pt>
                <c:pt idx="3077">
                  <c:v>-0.486087</c:v>
                </c:pt>
                <c:pt idx="3078">
                  <c:v>-0.448466</c:v>
                </c:pt>
                <c:pt idx="3079">
                  <c:v>-0.482351</c:v>
                </c:pt>
                <c:pt idx="3080">
                  <c:v>-0.453577</c:v>
                </c:pt>
                <c:pt idx="3081">
                  <c:v>-0.449434</c:v>
                </c:pt>
                <c:pt idx="3082">
                  <c:v>-0.451516</c:v>
                </c:pt>
                <c:pt idx="3083">
                  <c:v>-0.467278</c:v>
                </c:pt>
                <c:pt idx="3084">
                  <c:v>-0.472089</c:v>
                </c:pt>
                <c:pt idx="3085">
                  <c:v>-0.460379</c:v>
                </c:pt>
                <c:pt idx="3086">
                  <c:v>-0.470696</c:v>
                </c:pt>
                <c:pt idx="3087">
                  <c:v>-0.4704</c:v>
                </c:pt>
                <c:pt idx="3088">
                  <c:v>-0.448484</c:v>
                </c:pt>
                <c:pt idx="3089">
                  <c:v>-0.476183</c:v>
                </c:pt>
                <c:pt idx="3090">
                  <c:v>-0.467264</c:v>
                </c:pt>
                <c:pt idx="3091">
                  <c:v>-0.476104</c:v>
                </c:pt>
                <c:pt idx="3092">
                  <c:v>-0.458729</c:v>
                </c:pt>
                <c:pt idx="3093">
                  <c:v>-0.455542</c:v>
                </c:pt>
                <c:pt idx="3094">
                  <c:v>-0.491787</c:v>
                </c:pt>
                <c:pt idx="3095">
                  <c:v>-0.48053</c:v>
                </c:pt>
                <c:pt idx="3096">
                  <c:v>-0.471316</c:v>
                </c:pt>
                <c:pt idx="3097">
                  <c:v>-0.470913</c:v>
                </c:pt>
                <c:pt idx="3098">
                  <c:v>-0.492136</c:v>
                </c:pt>
                <c:pt idx="3099">
                  <c:v>-0.470566</c:v>
                </c:pt>
                <c:pt idx="3100">
                  <c:v>-0.463083</c:v>
                </c:pt>
                <c:pt idx="3101">
                  <c:v>-0.482955</c:v>
                </c:pt>
                <c:pt idx="3102">
                  <c:v>-0.458467</c:v>
                </c:pt>
                <c:pt idx="3103">
                  <c:v>-0.463075</c:v>
                </c:pt>
                <c:pt idx="3104">
                  <c:v>-0.501652</c:v>
                </c:pt>
                <c:pt idx="3105">
                  <c:v>-0.487442</c:v>
                </c:pt>
                <c:pt idx="3106">
                  <c:v>-0.470625</c:v>
                </c:pt>
                <c:pt idx="3107">
                  <c:v>-0.462984</c:v>
                </c:pt>
                <c:pt idx="3108">
                  <c:v>-0.480282</c:v>
                </c:pt>
                <c:pt idx="3109">
                  <c:v>-0.450027</c:v>
                </c:pt>
                <c:pt idx="3110">
                  <c:v>-0.460401</c:v>
                </c:pt>
                <c:pt idx="3111">
                  <c:v>-0.44038</c:v>
                </c:pt>
                <c:pt idx="3112">
                  <c:v>-0.444425</c:v>
                </c:pt>
                <c:pt idx="3113">
                  <c:v>-0.45527</c:v>
                </c:pt>
                <c:pt idx="3114">
                  <c:v>-0.447169</c:v>
                </c:pt>
                <c:pt idx="3115">
                  <c:v>-0.450981</c:v>
                </c:pt>
                <c:pt idx="3116">
                  <c:v>-0.467534</c:v>
                </c:pt>
                <c:pt idx="3117">
                  <c:v>-0.476004</c:v>
                </c:pt>
                <c:pt idx="3118">
                  <c:v>-0.496553</c:v>
                </c:pt>
                <c:pt idx="3119">
                  <c:v>-0.47778</c:v>
                </c:pt>
                <c:pt idx="3120">
                  <c:v>-0.534696</c:v>
                </c:pt>
                <c:pt idx="3121">
                  <c:v>-0.479002</c:v>
                </c:pt>
                <c:pt idx="3122">
                  <c:v>-0.46626</c:v>
                </c:pt>
                <c:pt idx="3123">
                  <c:v>-0.429167</c:v>
                </c:pt>
                <c:pt idx="3124">
                  <c:v>-0.470414</c:v>
                </c:pt>
                <c:pt idx="3125">
                  <c:v>-0.490507</c:v>
                </c:pt>
                <c:pt idx="3126">
                  <c:v>-0.493627</c:v>
                </c:pt>
                <c:pt idx="3127">
                  <c:v>-0.494471</c:v>
                </c:pt>
                <c:pt idx="3128">
                  <c:v>-0.494351</c:v>
                </c:pt>
                <c:pt idx="3129">
                  <c:v>-0.462006</c:v>
                </c:pt>
                <c:pt idx="3130">
                  <c:v>-0.482864</c:v>
                </c:pt>
                <c:pt idx="3131">
                  <c:v>-0.487745</c:v>
                </c:pt>
                <c:pt idx="3132">
                  <c:v>-0.472461</c:v>
                </c:pt>
                <c:pt idx="3133">
                  <c:v>-0.46336</c:v>
                </c:pt>
                <c:pt idx="3134">
                  <c:v>-0.477513</c:v>
                </c:pt>
                <c:pt idx="3135">
                  <c:v>-0.449315</c:v>
                </c:pt>
                <c:pt idx="3136">
                  <c:v>-0.455544</c:v>
                </c:pt>
                <c:pt idx="3137">
                  <c:v>-0.473794</c:v>
                </c:pt>
                <c:pt idx="3138">
                  <c:v>-0.479663</c:v>
                </c:pt>
                <c:pt idx="3139">
                  <c:v>-0.458865</c:v>
                </c:pt>
                <c:pt idx="3140">
                  <c:v>-0.473558</c:v>
                </c:pt>
                <c:pt idx="3141">
                  <c:v>-0.477409</c:v>
                </c:pt>
                <c:pt idx="3142">
                  <c:v>-0.476059</c:v>
                </c:pt>
                <c:pt idx="3143">
                  <c:v>-0.461752</c:v>
                </c:pt>
                <c:pt idx="3144">
                  <c:v>-0.48091</c:v>
                </c:pt>
                <c:pt idx="3145">
                  <c:v>-0.495734</c:v>
                </c:pt>
                <c:pt idx="3146">
                  <c:v>-0.490151</c:v>
                </c:pt>
                <c:pt idx="3147">
                  <c:v>-0.49023</c:v>
                </c:pt>
                <c:pt idx="3148">
                  <c:v>-0.46877</c:v>
                </c:pt>
                <c:pt idx="3149">
                  <c:v>-0.471972</c:v>
                </c:pt>
                <c:pt idx="3150">
                  <c:v>-0.465767</c:v>
                </c:pt>
                <c:pt idx="3151">
                  <c:v>-0.474845</c:v>
                </c:pt>
                <c:pt idx="3152">
                  <c:v>-0.446744</c:v>
                </c:pt>
                <c:pt idx="3153">
                  <c:v>-0.475532</c:v>
                </c:pt>
                <c:pt idx="3154">
                  <c:v>-0.441518</c:v>
                </c:pt>
                <c:pt idx="3155">
                  <c:v>-0.484457</c:v>
                </c:pt>
                <c:pt idx="3156">
                  <c:v>-0.475089</c:v>
                </c:pt>
                <c:pt idx="3157">
                  <c:v>-0.482786</c:v>
                </c:pt>
                <c:pt idx="3158">
                  <c:v>-0.461484</c:v>
                </c:pt>
                <c:pt idx="3159">
                  <c:v>-0.468292</c:v>
                </c:pt>
                <c:pt idx="3160">
                  <c:v>-0.460229</c:v>
                </c:pt>
                <c:pt idx="3161">
                  <c:v>-0.481717</c:v>
                </c:pt>
                <c:pt idx="3162">
                  <c:v>-0.456355</c:v>
                </c:pt>
                <c:pt idx="3163">
                  <c:v>-0.485659</c:v>
                </c:pt>
                <c:pt idx="3164">
                  <c:v>-0.489778</c:v>
                </c:pt>
                <c:pt idx="3165">
                  <c:v>-0.474369</c:v>
                </c:pt>
                <c:pt idx="3166">
                  <c:v>-0.452271</c:v>
                </c:pt>
                <c:pt idx="3167">
                  <c:v>-0.468725</c:v>
                </c:pt>
                <c:pt idx="3168">
                  <c:v>-0.47126</c:v>
                </c:pt>
                <c:pt idx="3169">
                  <c:v>-0.496345</c:v>
                </c:pt>
                <c:pt idx="3170">
                  <c:v>-0.487682</c:v>
                </c:pt>
                <c:pt idx="3171">
                  <c:v>-0.480248</c:v>
                </c:pt>
                <c:pt idx="3172">
                  <c:v>-0.475197</c:v>
                </c:pt>
                <c:pt idx="3173">
                  <c:v>-0.453638</c:v>
                </c:pt>
                <c:pt idx="3174">
                  <c:v>-0.443443</c:v>
                </c:pt>
                <c:pt idx="3175">
                  <c:v>-0.462031</c:v>
                </c:pt>
                <c:pt idx="3176">
                  <c:v>-0.486528</c:v>
                </c:pt>
                <c:pt idx="3177">
                  <c:v>-0.468147</c:v>
                </c:pt>
                <c:pt idx="3178">
                  <c:v>-0.476857</c:v>
                </c:pt>
                <c:pt idx="3179">
                  <c:v>-0.461761</c:v>
                </c:pt>
                <c:pt idx="3180">
                  <c:v>-0.465555</c:v>
                </c:pt>
                <c:pt idx="3181">
                  <c:v>-0.471334</c:v>
                </c:pt>
                <c:pt idx="3182">
                  <c:v>-0.455522</c:v>
                </c:pt>
                <c:pt idx="3183">
                  <c:v>-0.449584</c:v>
                </c:pt>
                <c:pt idx="3184">
                  <c:v>-0.462128</c:v>
                </c:pt>
                <c:pt idx="3185">
                  <c:v>-0.45415</c:v>
                </c:pt>
                <c:pt idx="3186">
                  <c:v>-0.451499</c:v>
                </c:pt>
                <c:pt idx="3187">
                  <c:v>-0.492883</c:v>
                </c:pt>
                <c:pt idx="3188">
                  <c:v>-0.458505</c:v>
                </c:pt>
                <c:pt idx="3189">
                  <c:v>-0.45069</c:v>
                </c:pt>
                <c:pt idx="3190">
                  <c:v>-0.471858</c:v>
                </c:pt>
                <c:pt idx="3191">
                  <c:v>-0.461993</c:v>
                </c:pt>
                <c:pt idx="3192">
                  <c:v>-0.435376</c:v>
                </c:pt>
                <c:pt idx="3193">
                  <c:v>-0.457014</c:v>
                </c:pt>
                <c:pt idx="3194">
                  <c:v>-0.479121</c:v>
                </c:pt>
                <c:pt idx="3195">
                  <c:v>-0.455498</c:v>
                </c:pt>
                <c:pt idx="3196">
                  <c:v>-0.44799</c:v>
                </c:pt>
                <c:pt idx="3197">
                  <c:v>-0.443109</c:v>
                </c:pt>
                <c:pt idx="3198">
                  <c:v>-0.504299</c:v>
                </c:pt>
                <c:pt idx="3199">
                  <c:v>-0.492205</c:v>
                </c:pt>
                <c:pt idx="3200">
                  <c:v>-0.467429</c:v>
                </c:pt>
                <c:pt idx="3201">
                  <c:v>-0.453243</c:v>
                </c:pt>
                <c:pt idx="3202">
                  <c:v>-0.451615</c:v>
                </c:pt>
                <c:pt idx="3203">
                  <c:v>-0.497959</c:v>
                </c:pt>
                <c:pt idx="3204">
                  <c:v>-0.485042</c:v>
                </c:pt>
                <c:pt idx="3205">
                  <c:v>-0.469938</c:v>
                </c:pt>
                <c:pt idx="3206">
                  <c:v>-0.49096</c:v>
                </c:pt>
                <c:pt idx="3207">
                  <c:v>-0.483231</c:v>
                </c:pt>
                <c:pt idx="3208">
                  <c:v>-0.503036</c:v>
                </c:pt>
                <c:pt idx="3209">
                  <c:v>-0.453566</c:v>
                </c:pt>
                <c:pt idx="3210">
                  <c:v>-0.485317</c:v>
                </c:pt>
                <c:pt idx="3211">
                  <c:v>-0.450745</c:v>
                </c:pt>
                <c:pt idx="3212">
                  <c:v>-0.466204</c:v>
                </c:pt>
                <c:pt idx="3213">
                  <c:v>-0.433462</c:v>
                </c:pt>
                <c:pt idx="3214">
                  <c:v>-0.474489</c:v>
                </c:pt>
                <c:pt idx="3215">
                  <c:v>-0.469997</c:v>
                </c:pt>
                <c:pt idx="3216">
                  <c:v>-0.448516</c:v>
                </c:pt>
                <c:pt idx="3217">
                  <c:v>-0.466451</c:v>
                </c:pt>
                <c:pt idx="3218">
                  <c:v>-0.466684</c:v>
                </c:pt>
                <c:pt idx="3219">
                  <c:v>-0.467718</c:v>
                </c:pt>
                <c:pt idx="3220">
                  <c:v>-0.466455</c:v>
                </c:pt>
                <c:pt idx="3221">
                  <c:v>-0.46668</c:v>
                </c:pt>
                <c:pt idx="3222">
                  <c:v>-0.475813</c:v>
                </c:pt>
                <c:pt idx="3223">
                  <c:v>-0.485209</c:v>
                </c:pt>
                <c:pt idx="3224">
                  <c:v>-0.44591</c:v>
                </c:pt>
                <c:pt idx="3225">
                  <c:v>-0.463052</c:v>
                </c:pt>
                <c:pt idx="3226">
                  <c:v>-0.475858</c:v>
                </c:pt>
                <c:pt idx="3227">
                  <c:v>-0.451973</c:v>
                </c:pt>
                <c:pt idx="3228">
                  <c:v>-0.471488</c:v>
                </c:pt>
                <c:pt idx="3229">
                  <c:v>-0.442116</c:v>
                </c:pt>
                <c:pt idx="3230">
                  <c:v>-0.484096</c:v>
                </c:pt>
                <c:pt idx="3231">
                  <c:v>-0.475746</c:v>
                </c:pt>
                <c:pt idx="3232">
                  <c:v>-0.469495</c:v>
                </c:pt>
                <c:pt idx="3233">
                  <c:v>-0.452892</c:v>
                </c:pt>
                <c:pt idx="3234">
                  <c:v>-0.454187</c:v>
                </c:pt>
                <c:pt idx="3235">
                  <c:v>-0.466916</c:v>
                </c:pt>
                <c:pt idx="3236">
                  <c:v>-0.465209</c:v>
                </c:pt>
                <c:pt idx="3237">
                  <c:v>-0.514733</c:v>
                </c:pt>
                <c:pt idx="3238">
                  <c:v>-0.486658</c:v>
                </c:pt>
                <c:pt idx="3239">
                  <c:v>-0.479207</c:v>
                </c:pt>
                <c:pt idx="3240">
                  <c:v>-0.520184</c:v>
                </c:pt>
                <c:pt idx="3241">
                  <c:v>-0.504495</c:v>
                </c:pt>
                <c:pt idx="3242">
                  <c:v>-0.488635</c:v>
                </c:pt>
                <c:pt idx="3243">
                  <c:v>-0.469404</c:v>
                </c:pt>
                <c:pt idx="3244">
                  <c:v>-0.463115</c:v>
                </c:pt>
                <c:pt idx="3245">
                  <c:v>-0.415975</c:v>
                </c:pt>
                <c:pt idx="3246">
                  <c:v>-0.474682</c:v>
                </c:pt>
                <c:pt idx="3247">
                  <c:v>-0.436972</c:v>
                </c:pt>
                <c:pt idx="3248">
                  <c:v>-0.458893</c:v>
                </c:pt>
                <c:pt idx="3249">
                  <c:v>-0.424921</c:v>
                </c:pt>
                <c:pt idx="3250">
                  <c:v>-0.434551</c:v>
                </c:pt>
                <c:pt idx="3251">
                  <c:v>-0.445392</c:v>
                </c:pt>
                <c:pt idx="3252">
                  <c:v>-0.465427</c:v>
                </c:pt>
                <c:pt idx="3253">
                  <c:v>-0.475917</c:v>
                </c:pt>
                <c:pt idx="3254">
                  <c:v>-0.491619</c:v>
                </c:pt>
                <c:pt idx="3255">
                  <c:v>-0.476939</c:v>
                </c:pt>
                <c:pt idx="3256">
                  <c:v>-0.443537</c:v>
                </c:pt>
                <c:pt idx="3257">
                  <c:v>-0.437823</c:v>
                </c:pt>
                <c:pt idx="3258">
                  <c:v>-0.479874</c:v>
                </c:pt>
                <c:pt idx="3259">
                  <c:v>-0.447378</c:v>
                </c:pt>
                <c:pt idx="3260">
                  <c:v>-0.451398</c:v>
                </c:pt>
                <c:pt idx="3261">
                  <c:v>-0.47518</c:v>
                </c:pt>
                <c:pt idx="3262">
                  <c:v>-0.496632</c:v>
                </c:pt>
                <c:pt idx="3263">
                  <c:v>-0.482936</c:v>
                </c:pt>
                <c:pt idx="3264">
                  <c:v>-0.510678</c:v>
                </c:pt>
                <c:pt idx="3265">
                  <c:v>-0.479897</c:v>
                </c:pt>
                <c:pt idx="3266">
                  <c:v>-0.484573</c:v>
                </c:pt>
                <c:pt idx="3267">
                  <c:v>-0.513977</c:v>
                </c:pt>
                <c:pt idx="3268">
                  <c:v>-0.462746</c:v>
                </c:pt>
                <c:pt idx="3269">
                  <c:v>-0.496337</c:v>
                </c:pt>
                <c:pt idx="3270">
                  <c:v>-0.445487</c:v>
                </c:pt>
                <c:pt idx="3271">
                  <c:v>-0.457539</c:v>
                </c:pt>
                <c:pt idx="3272">
                  <c:v>-0.464795</c:v>
                </c:pt>
                <c:pt idx="3273">
                  <c:v>-0.466974</c:v>
                </c:pt>
                <c:pt idx="3274">
                  <c:v>-0.474972</c:v>
                </c:pt>
                <c:pt idx="3275">
                  <c:v>-0.44208</c:v>
                </c:pt>
                <c:pt idx="3276">
                  <c:v>-0.472586</c:v>
                </c:pt>
                <c:pt idx="3277">
                  <c:v>-0.461416</c:v>
                </c:pt>
                <c:pt idx="3278">
                  <c:v>-0.431584</c:v>
                </c:pt>
                <c:pt idx="3279">
                  <c:v>-0.461916</c:v>
                </c:pt>
                <c:pt idx="3280">
                  <c:v>-0.461864</c:v>
                </c:pt>
                <c:pt idx="3281">
                  <c:v>-0.44574</c:v>
                </c:pt>
                <c:pt idx="3282">
                  <c:v>-0.454747</c:v>
                </c:pt>
                <c:pt idx="3283">
                  <c:v>-0.464605</c:v>
                </c:pt>
                <c:pt idx="3284">
                  <c:v>-0.472437</c:v>
                </c:pt>
                <c:pt idx="3285">
                  <c:v>-0.440952</c:v>
                </c:pt>
                <c:pt idx="3286">
                  <c:v>-0.439719</c:v>
                </c:pt>
                <c:pt idx="3287">
                  <c:v>-0.431956</c:v>
                </c:pt>
                <c:pt idx="3288">
                  <c:v>-0.449297</c:v>
                </c:pt>
                <c:pt idx="3289">
                  <c:v>-0.454173</c:v>
                </c:pt>
                <c:pt idx="3290">
                  <c:v>-0.443626</c:v>
                </c:pt>
                <c:pt idx="3291">
                  <c:v>-0.530011</c:v>
                </c:pt>
                <c:pt idx="3292">
                  <c:v>-0.449244</c:v>
                </c:pt>
                <c:pt idx="3293">
                  <c:v>-0.497855</c:v>
                </c:pt>
                <c:pt idx="3294">
                  <c:v>-0.430839</c:v>
                </c:pt>
                <c:pt idx="3295">
                  <c:v>-0.456674</c:v>
                </c:pt>
                <c:pt idx="3296">
                  <c:v>-0.489804</c:v>
                </c:pt>
                <c:pt idx="3297">
                  <c:v>-0.474247</c:v>
                </c:pt>
                <c:pt idx="3298">
                  <c:v>-0.454656</c:v>
                </c:pt>
                <c:pt idx="3299">
                  <c:v>-0.479915</c:v>
                </c:pt>
                <c:pt idx="3300">
                  <c:v>-0.449546</c:v>
                </c:pt>
                <c:pt idx="3301">
                  <c:v>-0.477165</c:v>
                </c:pt>
                <c:pt idx="3302">
                  <c:v>-0.468565</c:v>
                </c:pt>
                <c:pt idx="3303">
                  <c:v>-0.463834</c:v>
                </c:pt>
                <c:pt idx="3304">
                  <c:v>-0.487366</c:v>
                </c:pt>
                <c:pt idx="3305">
                  <c:v>-0.458481</c:v>
                </c:pt>
                <c:pt idx="3306">
                  <c:v>-0.463911</c:v>
                </c:pt>
                <c:pt idx="3307">
                  <c:v>-0.46342</c:v>
                </c:pt>
                <c:pt idx="3308">
                  <c:v>-0.463772</c:v>
                </c:pt>
                <c:pt idx="3309">
                  <c:v>-0.497974</c:v>
                </c:pt>
                <c:pt idx="3310">
                  <c:v>-0.459771</c:v>
                </c:pt>
                <c:pt idx="3311">
                  <c:v>-0.458308</c:v>
                </c:pt>
                <c:pt idx="3312">
                  <c:v>-0.456438</c:v>
                </c:pt>
                <c:pt idx="3313">
                  <c:v>-0.472224</c:v>
                </c:pt>
                <c:pt idx="3314">
                  <c:v>-0.443387</c:v>
                </c:pt>
                <c:pt idx="3315">
                  <c:v>-0.427087</c:v>
                </c:pt>
                <c:pt idx="3316">
                  <c:v>-0.483161</c:v>
                </c:pt>
                <c:pt idx="3317">
                  <c:v>-0.439434</c:v>
                </c:pt>
                <c:pt idx="3318">
                  <c:v>-0.483441</c:v>
                </c:pt>
                <c:pt idx="3319">
                  <c:v>-0.473186</c:v>
                </c:pt>
                <c:pt idx="3320">
                  <c:v>-0.46533</c:v>
                </c:pt>
                <c:pt idx="3321">
                  <c:v>-0.438342</c:v>
                </c:pt>
                <c:pt idx="3322">
                  <c:v>-0.445137</c:v>
                </c:pt>
                <c:pt idx="3323">
                  <c:v>-0.445379</c:v>
                </c:pt>
                <c:pt idx="3324">
                  <c:v>-0.454272</c:v>
                </c:pt>
                <c:pt idx="3325">
                  <c:v>-0.460373</c:v>
                </c:pt>
                <c:pt idx="3326">
                  <c:v>-0.499527</c:v>
                </c:pt>
                <c:pt idx="3327">
                  <c:v>-0.473795</c:v>
                </c:pt>
                <c:pt idx="3328">
                  <c:v>-0.480485</c:v>
                </c:pt>
                <c:pt idx="3329">
                  <c:v>-0.484228</c:v>
                </c:pt>
                <c:pt idx="3330">
                  <c:v>-0.483534</c:v>
                </c:pt>
                <c:pt idx="3331">
                  <c:v>-0.452532</c:v>
                </c:pt>
                <c:pt idx="3332">
                  <c:v>-0.472456</c:v>
                </c:pt>
                <c:pt idx="3333">
                  <c:v>-0.47541</c:v>
                </c:pt>
                <c:pt idx="3334">
                  <c:v>-0.459338</c:v>
                </c:pt>
                <c:pt idx="3335">
                  <c:v>-0.461012</c:v>
                </c:pt>
                <c:pt idx="3336">
                  <c:v>-0.429655</c:v>
                </c:pt>
                <c:pt idx="3337">
                  <c:v>-0.458143</c:v>
                </c:pt>
                <c:pt idx="3338">
                  <c:v>-0.475596</c:v>
                </c:pt>
                <c:pt idx="3339">
                  <c:v>-0.45023</c:v>
                </c:pt>
                <c:pt idx="3340">
                  <c:v>-0.462019</c:v>
                </c:pt>
                <c:pt idx="3341">
                  <c:v>-0.416434</c:v>
                </c:pt>
                <c:pt idx="3342">
                  <c:v>-0.452859</c:v>
                </c:pt>
                <c:pt idx="3343">
                  <c:v>-0.464407</c:v>
                </c:pt>
                <c:pt idx="3344">
                  <c:v>-0.419359</c:v>
                </c:pt>
                <c:pt idx="3345">
                  <c:v>-0.441315</c:v>
                </c:pt>
                <c:pt idx="3346">
                  <c:v>-0.458223</c:v>
                </c:pt>
                <c:pt idx="3347">
                  <c:v>-0.476845</c:v>
                </c:pt>
                <c:pt idx="3348">
                  <c:v>-0.458441</c:v>
                </c:pt>
                <c:pt idx="3349">
                  <c:v>-0.465318</c:v>
                </c:pt>
                <c:pt idx="3350">
                  <c:v>-0.478076</c:v>
                </c:pt>
                <c:pt idx="3351">
                  <c:v>-0.462333</c:v>
                </c:pt>
                <c:pt idx="3352">
                  <c:v>-0.484461</c:v>
                </c:pt>
                <c:pt idx="3353">
                  <c:v>-0.507799</c:v>
                </c:pt>
                <c:pt idx="3354">
                  <c:v>-0.50194</c:v>
                </c:pt>
                <c:pt idx="3355">
                  <c:v>-0.459294</c:v>
                </c:pt>
                <c:pt idx="3356">
                  <c:v>-0.43616</c:v>
                </c:pt>
                <c:pt idx="3357">
                  <c:v>-0.453236</c:v>
                </c:pt>
                <c:pt idx="3358">
                  <c:v>-0.51639</c:v>
                </c:pt>
                <c:pt idx="3359">
                  <c:v>-0.483712</c:v>
                </c:pt>
                <c:pt idx="3360">
                  <c:v>-0.502139</c:v>
                </c:pt>
                <c:pt idx="3361">
                  <c:v>-0.448542</c:v>
                </c:pt>
                <c:pt idx="3362">
                  <c:v>-0.47386</c:v>
                </c:pt>
                <c:pt idx="3363">
                  <c:v>-0.451029</c:v>
                </c:pt>
                <c:pt idx="3364">
                  <c:v>-0.465878</c:v>
                </c:pt>
                <c:pt idx="3365">
                  <c:v>-0.443361</c:v>
                </c:pt>
                <c:pt idx="3366">
                  <c:v>-0.442624</c:v>
                </c:pt>
                <c:pt idx="3367">
                  <c:v>-0.466486</c:v>
                </c:pt>
                <c:pt idx="3368">
                  <c:v>-0.425451</c:v>
                </c:pt>
                <c:pt idx="3369">
                  <c:v>-0.463062</c:v>
                </c:pt>
                <c:pt idx="3370">
                  <c:v>-0.44049</c:v>
                </c:pt>
                <c:pt idx="3371">
                  <c:v>-0.478685</c:v>
                </c:pt>
                <c:pt idx="3372">
                  <c:v>-0.461607</c:v>
                </c:pt>
                <c:pt idx="3373">
                  <c:v>-0.470526</c:v>
                </c:pt>
                <c:pt idx="3374">
                  <c:v>-0.452197</c:v>
                </c:pt>
                <c:pt idx="3375">
                  <c:v>-0.449808</c:v>
                </c:pt>
                <c:pt idx="3376">
                  <c:v>-0.427229</c:v>
                </c:pt>
                <c:pt idx="3377">
                  <c:v>-0.437401</c:v>
                </c:pt>
                <c:pt idx="3378">
                  <c:v>-0.421474</c:v>
                </c:pt>
                <c:pt idx="3379">
                  <c:v>-0.452501</c:v>
                </c:pt>
                <c:pt idx="3380">
                  <c:v>-0.451881</c:v>
                </c:pt>
                <c:pt idx="3381">
                  <c:v>-0.458728</c:v>
                </c:pt>
                <c:pt idx="3382">
                  <c:v>-0.509886</c:v>
                </c:pt>
                <c:pt idx="3383">
                  <c:v>-0.472855</c:v>
                </c:pt>
                <c:pt idx="3384">
                  <c:v>-0.466484</c:v>
                </c:pt>
                <c:pt idx="3385">
                  <c:v>-0.480595</c:v>
                </c:pt>
                <c:pt idx="3386">
                  <c:v>-0.476055</c:v>
                </c:pt>
                <c:pt idx="3387">
                  <c:v>-0.484113</c:v>
                </c:pt>
                <c:pt idx="3388">
                  <c:v>-0.458002</c:v>
                </c:pt>
                <c:pt idx="3389">
                  <c:v>-0.454268</c:v>
                </c:pt>
                <c:pt idx="3390">
                  <c:v>-0.476194</c:v>
                </c:pt>
                <c:pt idx="3391">
                  <c:v>-0.483813</c:v>
                </c:pt>
                <c:pt idx="3392">
                  <c:v>-0.477097</c:v>
                </c:pt>
                <c:pt idx="3393">
                  <c:v>-0.474751</c:v>
                </c:pt>
                <c:pt idx="3394">
                  <c:v>-0.473879</c:v>
                </c:pt>
                <c:pt idx="3395">
                  <c:v>-0.423146</c:v>
                </c:pt>
                <c:pt idx="3396">
                  <c:v>-0.442636</c:v>
                </c:pt>
                <c:pt idx="3397">
                  <c:v>-0.481984</c:v>
                </c:pt>
                <c:pt idx="3398">
                  <c:v>-0.472389</c:v>
                </c:pt>
                <c:pt idx="3399">
                  <c:v>-0.429652</c:v>
                </c:pt>
                <c:pt idx="3400">
                  <c:v>-0.418508</c:v>
                </c:pt>
                <c:pt idx="3401">
                  <c:v>-0.478213</c:v>
                </c:pt>
                <c:pt idx="3402">
                  <c:v>-0.45539</c:v>
                </c:pt>
                <c:pt idx="3403">
                  <c:v>-0.466727</c:v>
                </c:pt>
                <c:pt idx="3404">
                  <c:v>-0.462353</c:v>
                </c:pt>
                <c:pt idx="3405">
                  <c:v>-0.449956</c:v>
                </c:pt>
                <c:pt idx="3406">
                  <c:v>-0.47579</c:v>
                </c:pt>
                <c:pt idx="3407">
                  <c:v>-0.481152</c:v>
                </c:pt>
                <c:pt idx="3408">
                  <c:v>-0.461174</c:v>
                </c:pt>
                <c:pt idx="3409">
                  <c:v>-0.497658</c:v>
                </c:pt>
                <c:pt idx="3410">
                  <c:v>-0.487796</c:v>
                </c:pt>
                <c:pt idx="3411">
                  <c:v>-0.453813</c:v>
                </c:pt>
                <c:pt idx="3412">
                  <c:v>-0.454859</c:v>
                </c:pt>
                <c:pt idx="3413">
                  <c:v>-0.484142</c:v>
                </c:pt>
                <c:pt idx="3414">
                  <c:v>-0.439777</c:v>
                </c:pt>
                <c:pt idx="3415">
                  <c:v>-0.463523</c:v>
                </c:pt>
                <c:pt idx="3416">
                  <c:v>-0.462115</c:v>
                </c:pt>
                <c:pt idx="3417">
                  <c:v>-0.484882</c:v>
                </c:pt>
                <c:pt idx="3418">
                  <c:v>-0.425776</c:v>
                </c:pt>
                <c:pt idx="3419">
                  <c:v>-0.436727</c:v>
                </c:pt>
                <c:pt idx="3420">
                  <c:v>-0.462865</c:v>
                </c:pt>
                <c:pt idx="3421">
                  <c:v>-0.437336</c:v>
                </c:pt>
                <c:pt idx="3422">
                  <c:v>-0.486628</c:v>
                </c:pt>
                <c:pt idx="3423">
                  <c:v>-0.462956</c:v>
                </c:pt>
                <c:pt idx="3424">
                  <c:v>-0.447229</c:v>
                </c:pt>
                <c:pt idx="3425">
                  <c:v>-0.478724</c:v>
                </c:pt>
                <c:pt idx="3426">
                  <c:v>-0.49057</c:v>
                </c:pt>
                <c:pt idx="3427">
                  <c:v>-0.441731</c:v>
                </c:pt>
                <c:pt idx="3428">
                  <c:v>-0.462756</c:v>
                </c:pt>
                <c:pt idx="3429">
                  <c:v>-0.463935</c:v>
                </c:pt>
                <c:pt idx="3430">
                  <c:v>-0.426985</c:v>
                </c:pt>
                <c:pt idx="3431">
                  <c:v>-0.445429</c:v>
                </c:pt>
                <c:pt idx="3432">
                  <c:v>-0.485944</c:v>
                </c:pt>
                <c:pt idx="3433">
                  <c:v>-0.4698</c:v>
                </c:pt>
                <c:pt idx="3434">
                  <c:v>-0.429861</c:v>
                </c:pt>
                <c:pt idx="3435">
                  <c:v>-0.47177</c:v>
                </c:pt>
                <c:pt idx="3436">
                  <c:v>-0.46529</c:v>
                </c:pt>
                <c:pt idx="3437">
                  <c:v>-0.468891</c:v>
                </c:pt>
                <c:pt idx="3438">
                  <c:v>-0.437501</c:v>
                </c:pt>
                <c:pt idx="3439">
                  <c:v>-0.462378</c:v>
                </c:pt>
                <c:pt idx="3440">
                  <c:v>-0.454778</c:v>
                </c:pt>
                <c:pt idx="3441">
                  <c:v>-0.42189</c:v>
                </c:pt>
                <c:pt idx="3442">
                  <c:v>-0.447731</c:v>
                </c:pt>
                <c:pt idx="3443">
                  <c:v>-0.474514</c:v>
                </c:pt>
                <c:pt idx="3444">
                  <c:v>-0.453918</c:v>
                </c:pt>
                <c:pt idx="3445">
                  <c:v>-0.476963</c:v>
                </c:pt>
                <c:pt idx="3446">
                  <c:v>-0.463294</c:v>
                </c:pt>
                <c:pt idx="3447">
                  <c:v>-0.457494</c:v>
                </c:pt>
                <c:pt idx="3448">
                  <c:v>-0.477313</c:v>
                </c:pt>
                <c:pt idx="3449">
                  <c:v>-0.447788</c:v>
                </c:pt>
                <c:pt idx="3450">
                  <c:v>-0.433161</c:v>
                </c:pt>
                <c:pt idx="3451">
                  <c:v>-0.488727</c:v>
                </c:pt>
                <c:pt idx="3452">
                  <c:v>-0.445543</c:v>
                </c:pt>
                <c:pt idx="3453">
                  <c:v>-0.452442</c:v>
                </c:pt>
                <c:pt idx="3454">
                  <c:v>-0.493384</c:v>
                </c:pt>
                <c:pt idx="3455">
                  <c:v>-0.464339</c:v>
                </c:pt>
                <c:pt idx="3456">
                  <c:v>-0.493625</c:v>
                </c:pt>
                <c:pt idx="3457">
                  <c:v>-0.480304</c:v>
                </c:pt>
                <c:pt idx="3458">
                  <c:v>-0.450612</c:v>
                </c:pt>
                <c:pt idx="3459">
                  <c:v>-0.461969</c:v>
                </c:pt>
                <c:pt idx="3460">
                  <c:v>-0.463232</c:v>
                </c:pt>
                <c:pt idx="3461">
                  <c:v>-0.479748</c:v>
                </c:pt>
                <c:pt idx="3462">
                  <c:v>-0.453438</c:v>
                </c:pt>
                <c:pt idx="3463">
                  <c:v>-0.474655</c:v>
                </c:pt>
                <c:pt idx="3464">
                  <c:v>-0.472052</c:v>
                </c:pt>
                <c:pt idx="3465">
                  <c:v>-0.451242</c:v>
                </c:pt>
                <c:pt idx="3466">
                  <c:v>-0.484229</c:v>
                </c:pt>
                <c:pt idx="3467">
                  <c:v>-0.444595</c:v>
                </c:pt>
                <c:pt idx="3468">
                  <c:v>-0.462862</c:v>
                </c:pt>
                <c:pt idx="3469">
                  <c:v>-0.505799</c:v>
                </c:pt>
                <c:pt idx="3470">
                  <c:v>-0.46036</c:v>
                </c:pt>
                <c:pt idx="3471">
                  <c:v>-0.469151</c:v>
                </c:pt>
                <c:pt idx="3472">
                  <c:v>-0.497471</c:v>
                </c:pt>
                <c:pt idx="3473">
                  <c:v>-0.462571</c:v>
                </c:pt>
                <c:pt idx="3474">
                  <c:v>-0.471564</c:v>
                </c:pt>
                <c:pt idx="3475">
                  <c:v>-0.450096</c:v>
                </c:pt>
                <c:pt idx="3476">
                  <c:v>-0.459181</c:v>
                </c:pt>
                <c:pt idx="3477">
                  <c:v>-0.438153</c:v>
                </c:pt>
                <c:pt idx="3478">
                  <c:v>-0.474054</c:v>
                </c:pt>
                <c:pt idx="3479">
                  <c:v>-0.460898</c:v>
                </c:pt>
                <c:pt idx="3480">
                  <c:v>-0.449517</c:v>
                </c:pt>
                <c:pt idx="3481">
                  <c:v>-0.471156</c:v>
                </c:pt>
                <c:pt idx="3482">
                  <c:v>-0.453712</c:v>
                </c:pt>
                <c:pt idx="3483">
                  <c:v>-0.457757</c:v>
                </c:pt>
                <c:pt idx="3484">
                  <c:v>-0.473739</c:v>
                </c:pt>
                <c:pt idx="3485">
                  <c:v>-0.470765</c:v>
                </c:pt>
                <c:pt idx="3486">
                  <c:v>-0.459354</c:v>
                </c:pt>
                <c:pt idx="3487">
                  <c:v>-0.453839</c:v>
                </c:pt>
                <c:pt idx="3488">
                  <c:v>-0.445287</c:v>
                </c:pt>
                <c:pt idx="3489">
                  <c:v>-0.437322</c:v>
                </c:pt>
                <c:pt idx="3490">
                  <c:v>-0.451952</c:v>
                </c:pt>
                <c:pt idx="3491">
                  <c:v>-0.444751</c:v>
                </c:pt>
                <c:pt idx="3492">
                  <c:v>-0.474978</c:v>
                </c:pt>
                <c:pt idx="3493">
                  <c:v>-0.427536</c:v>
                </c:pt>
                <c:pt idx="3494">
                  <c:v>-0.472551</c:v>
                </c:pt>
                <c:pt idx="3495">
                  <c:v>-0.481029</c:v>
                </c:pt>
                <c:pt idx="3496">
                  <c:v>-0.400794</c:v>
                </c:pt>
                <c:pt idx="3497">
                  <c:v>-0.441933</c:v>
                </c:pt>
                <c:pt idx="3498">
                  <c:v>-0.471159</c:v>
                </c:pt>
                <c:pt idx="3499">
                  <c:v>-0.437932</c:v>
                </c:pt>
                <c:pt idx="3500">
                  <c:v>-0.45707</c:v>
                </c:pt>
                <c:pt idx="3501">
                  <c:v>-0.42619</c:v>
                </c:pt>
                <c:pt idx="3502">
                  <c:v>-0.490618</c:v>
                </c:pt>
                <c:pt idx="3503">
                  <c:v>-0.474344</c:v>
                </c:pt>
                <c:pt idx="3504">
                  <c:v>-0.420124</c:v>
                </c:pt>
                <c:pt idx="3505">
                  <c:v>-0.462467</c:v>
                </c:pt>
                <c:pt idx="3506">
                  <c:v>-0.444169</c:v>
                </c:pt>
                <c:pt idx="3507">
                  <c:v>-0.465225</c:v>
                </c:pt>
                <c:pt idx="3508">
                  <c:v>-0.466725</c:v>
                </c:pt>
                <c:pt idx="3509">
                  <c:v>-0.455912</c:v>
                </c:pt>
                <c:pt idx="3510">
                  <c:v>-0.486262</c:v>
                </c:pt>
                <c:pt idx="3511">
                  <c:v>-0.478984</c:v>
                </c:pt>
                <c:pt idx="3512">
                  <c:v>-0.475763</c:v>
                </c:pt>
                <c:pt idx="3513">
                  <c:v>-0.467734</c:v>
                </c:pt>
                <c:pt idx="3514">
                  <c:v>-0.502474</c:v>
                </c:pt>
                <c:pt idx="3515">
                  <c:v>-0.452922</c:v>
                </c:pt>
                <c:pt idx="3516">
                  <c:v>-0.465778</c:v>
                </c:pt>
                <c:pt idx="3517">
                  <c:v>-0.392668</c:v>
                </c:pt>
                <c:pt idx="3518">
                  <c:v>-0.479785</c:v>
                </c:pt>
                <c:pt idx="3519">
                  <c:v>-0.47233</c:v>
                </c:pt>
                <c:pt idx="3520">
                  <c:v>-0.487552</c:v>
                </c:pt>
                <c:pt idx="3521">
                  <c:v>-0.426639</c:v>
                </c:pt>
                <c:pt idx="3522">
                  <c:v>-0.472663</c:v>
                </c:pt>
                <c:pt idx="3523">
                  <c:v>-0.424693</c:v>
                </c:pt>
                <c:pt idx="3524">
                  <c:v>-0.452473</c:v>
                </c:pt>
                <c:pt idx="3525">
                  <c:v>-0.482852</c:v>
                </c:pt>
                <c:pt idx="3526">
                  <c:v>-0.449399</c:v>
                </c:pt>
                <c:pt idx="3527">
                  <c:v>-0.440066</c:v>
                </c:pt>
                <c:pt idx="3528">
                  <c:v>-0.479056</c:v>
                </c:pt>
                <c:pt idx="3529">
                  <c:v>-0.458577</c:v>
                </c:pt>
                <c:pt idx="3530">
                  <c:v>-0.458699</c:v>
                </c:pt>
                <c:pt idx="3531">
                  <c:v>-0.444348</c:v>
                </c:pt>
                <c:pt idx="3532">
                  <c:v>-0.465735</c:v>
                </c:pt>
                <c:pt idx="3533">
                  <c:v>-0.488869</c:v>
                </c:pt>
                <c:pt idx="3534">
                  <c:v>-0.455903</c:v>
                </c:pt>
                <c:pt idx="3535">
                  <c:v>-0.425584</c:v>
                </c:pt>
                <c:pt idx="3536">
                  <c:v>-0.416353</c:v>
                </c:pt>
                <c:pt idx="3537">
                  <c:v>-0.479973</c:v>
                </c:pt>
                <c:pt idx="3538">
                  <c:v>-0.459874</c:v>
                </c:pt>
                <c:pt idx="3539">
                  <c:v>-0.490301</c:v>
                </c:pt>
                <c:pt idx="3540">
                  <c:v>-0.443287</c:v>
                </c:pt>
                <c:pt idx="3541">
                  <c:v>-0.445476</c:v>
                </c:pt>
                <c:pt idx="3542">
                  <c:v>-0.475193</c:v>
                </c:pt>
                <c:pt idx="3543">
                  <c:v>-0.463531</c:v>
                </c:pt>
                <c:pt idx="3544">
                  <c:v>-0.491857</c:v>
                </c:pt>
                <c:pt idx="3545">
                  <c:v>-0.458603</c:v>
                </c:pt>
                <c:pt idx="3546">
                  <c:v>-0.488276</c:v>
                </c:pt>
                <c:pt idx="3547">
                  <c:v>-0.449436</c:v>
                </c:pt>
                <c:pt idx="3548">
                  <c:v>-0.459474</c:v>
                </c:pt>
                <c:pt idx="3549">
                  <c:v>-0.427648</c:v>
                </c:pt>
                <c:pt idx="3550">
                  <c:v>-0.476859</c:v>
                </c:pt>
                <c:pt idx="3551">
                  <c:v>-0.459852</c:v>
                </c:pt>
                <c:pt idx="3552">
                  <c:v>-0.464898</c:v>
                </c:pt>
                <c:pt idx="3553">
                  <c:v>-0.43931</c:v>
                </c:pt>
                <c:pt idx="3554">
                  <c:v>-0.495416</c:v>
                </c:pt>
                <c:pt idx="3555">
                  <c:v>-0.43971</c:v>
                </c:pt>
                <c:pt idx="3556">
                  <c:v>-0.441598</c:v>
                </c:pt>
                <c:pt idx="3557">
                  <c:v>-0.412549</c:v>
                </c:pt>
                <c:pt idx="3558">
                  <c:v>-0.485477</c:v>
                </c:pt>
                <c:pt idx="3559">
                  <c:v>-0.48592</c:v>
                </c:pt>
                <c:pt idx="3560">
                  <c:v>-0.43593</c:v>
                </c:pt>
                <c:pt idx="3561">
                  <c:v>-0.434251</c:v>
                </c:pt>
                <c:pt idx="3562">
                  <c:v>-0.460109</c:v>
                </c:pt>
                <c:pt idx="3563">
                  <c:v>-0.459311</c:v>
                </c:pt>
                <c:pt idx="3564">
                  <c:v>-0.453958</c:v>
                </c:pt>
                <c:pt idx="3565">
                  <c:v>-0.447761</c:v>
                </c:pt>
                <c:pt idx="3566">
                  <c:v>-0.453692</c:v>
                </c:pt>
                <c:pt idx="3567">
                  <c:v>-0.473773</c:v>
                </c:pt>
                <c:pt idx="3568">
                  <c:v>-0.44235</c:v>
                </c:pt>
                <c:pt idx="3569">
                  <c:v>-0.448804</c:v>
                </c:pt>
                <c:pt idx="3570">
                  <c:v>-0.446016</c:v>
                </c:pt>
                <c:pt idx="3571">
                  <c:v>-0.415978</c:v>
                </c:pt>
                <c:pt idx="3572">
                  <c:v>-0.443446</c:v>
                </c:pt>
                <c:pt idx="3573">
                  <c:v>-0.44374</c:v>
                </c:pt>
                <c:pt idx="3574">
                  <c:v>-0.508921</c:v>
                </c:pt>
                <c:pt idx="3575">
                  <c:v>-0.476866</c:v>
                </c:pt>
                <c:pt idx="3576">
                  <c:v>-0.416802</c:v>
                </c:pt>
                <c:pt idx="3577">
                  <c:v>-0.466624</c:v>
                </c:pt>
                <c:pt idx="3578">
                  <c:v>-0.468625</c:v>
                </c:pt>
                <c:pt idx="3579">
                  <c:v>-0.414079</c:v>
                </c:pt>
                <c:pt idx="3580">
                  <c:v>-0.471951</c:v>
                </c:pt>
                <c:pt idx="3581">
                  <c:v>-0.43765</c:v>
                </c:pt>
                <c:pt idx="3582">
                  <c:v>-0.478541</c:v>
                </c:pt>
                <c:pt idx="3583">
                  <c:v>-0.456421</c:v>
                </c:pt>
                <c:pt idx="3584">
                  <c:v>-0.506497</c:v>
                </c:pt>
                <c:pt idx="3585">
                  <c:v>-0.471428</c:v>
                </c:pt>
                <c:pt idx="3586">
                  <c:v>-0.463428</c:v>
                </c:pt>
                <c:pt idx="3587">
                  <c:v>-0.455989</c:v>
                </c:pt>
                <c:pt idx="3588">
                  <c:v>-0.450176</c:v>
                </c:pt>
                <c:pt idx="3589">
                  <c:v>-0.460751</c:v>
                </c:pt>
                <c:pt idx="3590">
                  <c:v>-0.456064</c:v>
                </c:pt>
                <c:pt idx="3591">
                  <c:v>-0.463923</c:v>
                </c:pt>
                <c:pt idx="3592">
                  <c:v>-0.449452</c:v>
                </c:pt>
                <c:pt idx="3593">
                  <c:v>-0.470293</c:v>
                </c:pt>
                <c:pt idx="3594">
                  <c:v>-0.445442</c:v>
                </c:pt>
                <c:pt idx="3595">
                  <c:v>-0.486729</c:v>
                </c:pt>
                <c:pt idx="3596">
                  <c:v>-0.474213</c:v>
                </c:pt>
                <c:pt idx="3597">
                  <c:v>-0.474128</c:v>
                </c:pt>
                <c:pt idx="3598">
                  <c:v>-0.412619</c:v>
                </c:pt>
                <c:pt idx="3599">
                  <c:v>-0.45864</c:v>
                </c:pt>
                <c:pt idx="3600">
                  <c:v>-0.477656</c:v>
                </c:pt>
                <c:pt idx="3601">
                  <c:v>-0.398702</c:v>
                </c:pt>
                <c:pt idx="3602">
                  <c:v>-0.445531</c:v>
                </c:pt>
                <c:pt idx="3603">
                  <c:v>-0.442439</c:v>
                </c:pt>
                <c:pt idx="3604">
                  <c:v>-0.450271</c:v>
                </c:pt>
                <c:pt idx="3605">
                  <c:v>-0.458991</c:v>
                </c:pt>
                <c:pt idx="3606">
                  <c:v>-0.426179</c:v>
                </c:pt>
                <c:pt idx="3607">
                  <c:v>-0.442177</c:v>
                </c:pt>
                <c:pt idx="3608">
                  <c:v>-0.450939</c:v>
                </c:pt>
                <c:pt idx="3609">
                  <c:v>-0.448274</c:v>
                </c:pt>
                <c:pt idx="3610">
                  <c:v>-0.448354</c:v>
                </c:pt>
                <c:pt idx="3611">
                  <c:v>-0.443714</c:v>
                </c:pt>
                <c:pt idx="3612">
                  <c:v>-0.453811</c:v>
                </c:pt>
                <c:pt idx="3613">
                  <c:v>-0.529207</c:v>
                </c:pt>
                <c:pt idx="3614">
                  <c:v>-0.441474</c:v>
                </c:pt>
                <c:pt idx="3615">
                  <c:v>-0.458849</c:v>
                </c:pt>
                <c:pt idx="3616">
                  <c:v>-0.456211</c:v>
                </c:pt>
                <c:pt idx="3617">
                  <c:v>-0.453552</c:v>
                </c:pt>
                <c:pt idx="3618">
                  <c:v>-0.457893</c:v>
                </c:pt>
                <c:pt idx="3619">
                  <c:v>-0.458893</c:v>
                </c:pt>
                <c:pt idx="3620">
                  <c:v>-0.451468</c:v>
                </c:pt>
                <c:pt idx="3621">
                  <c:v>-0.436476</c:v>
                </c:pt>
                <c:pt idx="3622">
                  <c:v>-0.459722</c:v>
                </c:pt>
                <c:pt idx="3623">
                  <c:v>-0.463765</c:v>
                </c:pt>
                <c:pt idx="3624">
                  <c:v>-0.434448</c:v>
                </c:pt>
                <c:pt idx="3625">
                  <c:v>-0.441034</c:v>
                </c:pt>
                <c:pt idx="3626">
                  <c:v>-0.460468</c:v>
                </c:pt>
                <c:pt idx="3627">
                  <c:v>-0.440064</c:v>
                </c:pt>
                <c:pt idx="3628">
                  <c:v>-0.452134</c:v>
                </c:pt>
                <c:pt idx="3629">
                  <c:v>-0.418111</c:v>
                </c:pt>
                <c:pt idx="3630">
                  <c:v>-0.473836</c:v>
                </c:pt>
                <c:pt idx="3631">
                  <c:v>-0.470252</c:v>
                </c:pt>
                <c:pt idx="3632">
                  <c:v>-0.438667</c:v>
                </c:pt>
                <c:pt idx="3633">
                  <c:v>-0.463059</c:v>
                </c:pt>
                <c:pt idx="3634">
                  <c:v>-0.475464</c:v>
                </c:pt>
                <c:pt idx="3635">
                  <c:v>-0.418007</c:v>
                </c:pt>
                <c:pt idx="3636">
                  <c:v>-0.459322</c:v>
                </c:pt>
                <c:pt idx="3637">
                  <c:v>-0.468554</c:v>
                </c:pt>
                <c:pt idx="3638">
                  <c:v>-0.446728</c:v>
                </c:pt>
                <c:pt idx="3639">
                  <c:v>-0.446514</c:v>
                </c:pt>
                <c:pt idx="3640">
                  <c:v>-0.434669</c:v>
                </c:pt>
                <c:pt idx="3641">
                  <c:v>-0.461192</c:v>
                </c:pt>
                <c:pt idx="3642">
                  <c:v>-0.457866</c:v>
                </c:pt>
                <c:pt idx="3643">
                  <c:v>-0.458858</c:v>
                </c:pt>
                <c:pt idx="3644">
                  <c:v>-0.449707</c:v>
                </c:pt>
                <c:pt idx="3645">
                  <c:v>-0.483131</c:v>
                </c:pt>
                <c:pt idx="3646">
                  <c:v>-0.433899</c:v>
                </c:pt>
                <c:pt idx="3647">
                  <c:v>-0.467676</c:v>
                </c:pt>
                <c:pt idx="3648">
                  <c:v>-0.459171</c:v>
                </c:pt>
                <c:pt idx="3649">
                  <c:v>-0.433483</c:v>
                </c:pt>
                <c:pt idx="3650">
                  <c:v>-0.442649</c:v>
                </c:pt>
                <c:pt idx="3651">
                  <c:v>-0.476155</c:v>
                </c:pt>
                <c:pt idx="3652">
                  <c:v>-0.466006</c:v>
                </c:pt>
                <c:pt idx="3653">
                  <c:v>-0.439875</c:v>
                </c:pt>
                <c:pt idx="3654">
                  <c:v>-0.425449</c:v>
                </c:pt>
                <c:pt idx="3655">
                  <c:v>-0.448328</c:v>
                </c:pt>
                <c:pt idx="3656">
                  <c:v>-0.465813</c:v>
                </c:pt>
                <c:pt idx="3657">
                  <c:v>-0.411846</c:v>
                </c:pt>
                <c:pt idx="3658">
                  <c:v>-0.452609</c:v>
                </c:pt>
                <c:pt idx="3659">
                  <c:v>-0.452382</c:v>
                </c:pt>
                <c:pt idx="3660">
                  <c:v>-0.438775</c:v>
                </c:pt>
                <c:pt idx="3661">
                  <c:v>-0.455263</c:v>
                </c:pt>
                <c:pt idx="3662">
                  <c:v>-0.491473</c:v>
                </c:pt>
                <c:pt idx="3663">
                  <c:v>-0.468378</c:v>
                </c:pt>
                <c:pt idx="3664">
                  <c:v>-0.496151</c:v>
                </c:pt>
                <c:pt idx="3665">
                  <c:v>-0.481916</c:v>
                </c:pt>
                <c:pt idx="3666">
                  <c:v>-0.469123</c:v>
                </c:pt>
                <c:pt idx="3667">
                  <c:v>-0.425922</c:v>
                </c:pt>
                <c:pt idx="3668">
                  <c:v>-0.462734</c:v>
                </c:pt>
                <c:pt idx="3669">
                  <c:v>-0.464871</c:v>
                </c:pt>
                <c:pt idx="3670">
                  <c:v>-0.450122</c:v>
                </c:pt>
                <c:pt idx="3671">
                  <c:v>-0.469665</c:v>
                </c:pt>
                <c:pt idx="3672">
                  <c:v>-0.447899</c:v>
                </c:pt>
                <c:pt idx="3673">
                  <c:v>-0.45448</c:v>
                </c:pt>
                <c:pt idx="3674">
                  <c:v>-0.478625</c:v>
                </c:pt>
                <c:pt idx="3675">
                  <c:v>-0.441307</c:v>
                </c:pt>
                <c:pt idx="3676">
                  <c:v>-0.451053</c:v>
                </c:pt>
                <c:pt idx="3677">
                  <c:v>-0.44301</c:v>
                </c:pt>
                <c:pt idx="3678">
                  <c:v>-0.437679</c:v>
                </c:pt>
                <c:pt idx="3679">
                  <c:v>-0.447322</c:v>
                </c:pt>
                <c:pt idx="3680">
                  <c:v>-0.476711</c:v>
                </c:pt>
                <c:pt idx="3681">
                  <c:v>-0.437026</c:v>
                </c:pt>
                <c:pt idx="3682">
                  <c:v>-0.452477</c:v>
                </c:pt>
                <c:pt idx="3683">
                  <c:v>-0.438188</c:v>
                </c:pt>
                <c:pt idx="3684">
                  <c:v>-0.441924</c:v>
                </c:pt>
                <c:pt idx="3685">
                  <c:v>-0.513594</c:v>
                </c:pt>
                <c:pt idx="3686">
                  <c:v>-0.454998</c:v>
                </c:pt>
                <c:pt idx="3687">
                  <c:v>-0.442052</c:v>
                </c:pt>
                <c:pt idx="3688">
                  <c:v>-0.460592</c:v>
                </c:pt>
                <c:pt idx="3689">
                  <c:v>-0.444513</c:v>
                </c:pt>
                <c:pt idx="3690">
                  <c:v>-0.455425</c:v>
                </c:pt>
                <c:pt idx="3691">
                  <c:v>-0.45044</c:v>
                </c:pt>
                <c:pt idx="3692">
                  <c:v>-0.446315</c:v>
                </c:pt>
                <c:pt idx="3693">
                  <c:v>-0.485934</c:v>
                </c:pt>
                <c:pt idx="3694">
                  <c:v>-0.425691</c:v>
                </c:pt>
                <c:pt idx="3695">
                  <c:v>-0.422883</c:v>
                </c:pt>
                <c:pt idx="3696">
                  <c:v>-0.465818</c:v>
                </c:pt>
                <c:pt idx="3697">
                  <c:v>-0.440869</c:v>
                </c:pt>
                <c:pt idx="3698">
                  <c:v>-0.443497</c:v>
                </c:pt>
                <c:pt idx="3699">
                  <c:v>-0.430414</c:v>
                </c:pt>
                <c:pt idx="3700">
                  <c:v>-0.44981</c:v>
                </c:pt>
                <c:pt idx="3701">
                  <c:v>-0.459241</c:v>
                </c:pt>
                <c:pt idx="3702">
                  <c:v>-0.451532</c:v>
                </c:pt>
                <c:pt idx="3703">
                  <c:v>-0.451248</c:v>
                </c:pt>
                <c:pt idx="3704">
                  <c:v>-0.443151</c:v>
                </c:pt>
                <c:pt idx="3705">
                  <c:v>-0.464037</c:v>
                </c:pt>
                <c:pt idx="3706">
                  <c:v>-0.456526</c:v>
                </c:pt>
                <c:pt idx="3707">
                  <c:v>-0.451268</c:v>
                </c:pt>
                <c:pt idx="3708">
                  <c:v>-0.458929</c:v>
                </c:pt>
                <c:pt idx="3709">
                  <c:v>-0.425547</c:v>
                </c:pt>
                <c:pt idx="3710">
                  <c:v>-0.462674</c:v>
                </c:pt>
                <c:pt idx="3711">
                  <c:v>-0.451322</c:v>
                </c:pt>
                <c:pt idx="3712">
                  <c:v>-0.450911</c:v>
                </c:pt>
                <c:pt idx="3713">
                  <c:v>-0.446765</c:v>
                </c:pt>
                <c:pt idx="3714">
                  <c:v>-0.495887</c:v>
                </c:pt>
                <c:pt idx="3715">
                  <c:v>-0.441979</c:v>
                </c:pt>
                <c:pt idx="3716">
                  <c:v>-0.455454</c:v>
                </c:pt>
                <c:pt idx="3717">
                  <c:v>-0.448408</c:v>
                </c:pt>
                <c:pt idx="3718">
                  <c:v>-0.438706</c:v>
                </c:pt>
                <c:pt idx="3719">
                  <c:v>-0.425914</c:v>
                </c:pt>
                <c:pt idx="3720">
                  <c:v>-0.444083</c:v>
                </c:pt>
                <c:pt idx="3721">
                  <c:v>-0.479983</c:v>
                </c:pt>
                <c:pt idx="3722">
                  <c:v>-0.479892</c:v>
                </c:pt>
                <c:pt idx="3723">
                  <c:v>-0.473918</c:v>
                </c:pt>
                <c:pt idx="3724">
                  <c:v>-0.448455</c:v>
                </c:pt>
                <c:pt idx="3725">
                  <c:v>-0.444031</c:v>
                </c:pt>
                <c:pt idx="3726">
                  <c:v>-0.429768</c:v>
                </c:pt>
                <c:pt idx="3727">
                  <c:v>-0.435731</c:v>
                </c:pt>
                <c:pt idx="3728">
                  <c:v>-0.405137</c:v>
                </c:pt>
                <c:pt idx="3729">
                  <c:v>-0.455688</c:v>
                </c:pt>
                <c:pt idx="3730">
                  <c:v>-0.467916</c:v>
                </c:pt>
                <c:pt idx="3731">
                  <c:v>-0.469033</c:v>
                </c:pt>
                <c:pt idx="3732">
                  <c:v>-0.447517</c:v>
                </c:pt>
                <c:pt idx="3733">
                  <c:v>-0.405396</c:v>
                </c:pt>
                <c:pt idx="3734">
                  <c:v>-0.439048</c:v>
                </c:pt>
                <c:pt idx="3735">
                  <c:v>-0.429062</c:v>
                </c:pt>
                <c:pt idx="3736">
                  <c:v>-0.449267</c:v>
                </c:pt>
                <c:pt idx="3737">
                  <c:v>-0.452862</c:v>
                </c:pt>
                <c:pt idx="3738">
                  <c:v>-0.447327</c:v>
                </c:pt>
                <c:pt idx="3739">
                  <c:v>-0.479913</c:v>
                </c:pt>
                <c:pt idx="3740">
                  <c:v>-0.440295</c:v>
                </c:pt>
                <c:pt idx="3741">
                  <c:v>-0.462276</c:v>
                </c:pt>
                <c:pt idx="3742">
                  <c:v>-0.444968</c:v>
                </c:pt>
                <c:pt idx="3743">
                  <c:v>-0.469318</c:v>
                </c:pt>
                <c:pt idx="3744">
                  <c:v>-0.42729</c:v>
                </c:pt>
                <c:pt idx="3745">
                  <c:v>-0.44607</c:v>
                </c:pt>
                <c:pt idx="3746">
                  <c:v>-0.471365</c:v>
                </c:pt>
                <c:pt idx="3747">
                  <c:v>-0.483553</c:v>
                </c:pt>
                <c:pt idx="3748">
                  <c:v>-0.453764</c:v>
                </c:pt>
                <c:pt idx="3749">
                  <c:v>-0.413667</c:v>
                </c:pt>
                <c:pt idx="3750">
                  <c:v>-0.445818</c:v>
                </c:pt>
                <c:pt idx="3751">
                  <c:v>-0.417299</c:v>
                </c:pt>
                <c:pt idx="3752">
                  <c:v>-0.485542</c:v>
                </c:pt>
                <c:pt idx="3753">
                  <c:v>-0.451235</c:v>
                </c:pt>
                <c:pt idx="3754">
                  <c:v>-0.483649</c:v>
                </c:pt>
                <c:pt idx="3755">
                  <c:v>-0.439507</c:v>
                </c:pt>
                <c:pt idx="3756">
                  <c:v>-0.454416</c:v>
                </c:pt>
                <c:pt idx="3757">
                  <c:v>-0.47335</c:v>
                </c:pt>
                <c:pt idx="3758">
                  <c:v>-0.399423</c:v>
                </c:pt>
                <c:pt idx="3759">
                  <c:v>-0.428549</c:v>
                </c:pt>
                <c:pt idx="3760">
                  <c:v>-0.462727</c:v>
                </c:pt>
                <c:pt idx="3761">
                  <c:v>-0.433809</c:v>
                </c:pt>
                <c:pt idx="3762">
                  <c:v>-0.434647</c:v>
                </c:pt>
                <c:pt idx="3763">
                  <c:v>-0.492018</c:v>
                </c:pt>
                <c:pt idx="3764">
                  <c:v>-0.447194</c:v>
                </c:pt>
                <c:pt idx="3765">
                  <c:v>-0.424431</c:v>
                </c:pt>
                <c:pt idx="3766">
                  <c:v>-0.454144</c:v>
                </c:pt>
                <c:pt idx="3767">
                  <c:v>-0.41671</c:v>
                </c:pt>
                <c:pt idx="3768">
                  <c:v>-0.504259</c:v>
                </c:pt>
                <c:pt idx="3769">
                  <c:v>-0.459209</c:v>
                </c:pt>
                <c:pt idx="3770">
                  <c:v>-0.448785</c:v>
                </c:pt>
                <c:pt idx="3771">
                  <c:v>-0.426728</c:v>
                </c:pt>
                <c:pt idx="3772">
                  <c:v>-0.448161</c:v>
                </c:pt>
                <c:pt idx="3773">
                  <c:v>-0.454062</c:v>
                </c:pt>
                <c:pt idx="3774">
                  <c:v>-0.425738</c:v>
                </c:pt>
                <c:pt idx="3775">
                  <c:v>-0.446198</c:v>
                </c:pt>
                <c:pt idx="3776">
                  <c:v>-0.433561</c:v>
                </c:pt>
                <c:pt idx="3777">
                  <c:v>-0.429926</c:v>
                </c:pt>
                <c:pt idx="3778">
                  <c:v>-0.445175</c:v>
                </c:pt>
                <c:pt idx="3779">
                  <c:v>-0.437935</c:v>
                </c:pt>
                <c:pt idx="3780">
                  <c:v>-0.458532</c:v>
                </c:pt>
                <c:pt idx="3781">
                  <c:v>-0.441888</c:v>
                </c:pt>
                <c:pt idx="3782">
                  <c:v>-0.43512</c:v>
                </c:pt>
                <c:pt idx="3783">
                  <c:v>-0.436336</c:v>
                </c:pt>
                <c:pt idx="3784">
                  <c:v>-0.373083</c:v>
                </c:pt>
                <c:pt idx="3785">
                  <c:v>-0.443582</c:v>
                </c:pt>
                <c:pt idx="3786">
                  <c:v>-0.406993</c:v>
                </c:pt>
                <c:pt idx="3787">
                  <c:v>-0.471468</c:v>
                </c:pt>
                <c:pt idx="3788">
                  <c:v>-0.453555</c:v>
                </c:pt>
                <c:pt idx="3789">
                  <c:v>-0.422448</c:v>
                </c:pt>
                <c:pt idx="3790">
                  <c:v>-0.472853</c:v>
                </c:pt>
                <c:pt idx="3791">
                  <c:v>-0.469176</c:v>
                </c:pt>
                <c:pt idx="3792">
                  <c:v>-0.455055</c:v>
                </c:pt>
                <c:pt idx="3793">
                  <c:v>-0.488172</c:v>
                </c:pt>
                <c:pt idx="3794">
                  <c:v>-0.492708</c:v>
                </c:pt>
                <c:pt idx="3795">
                  <c:v>-0.422421</c:v>
                </c:pt>
                <c:pt idx="3796">
                  <c:v>-0.444979</c:v>
                </c:pt>
                <c:pt idx="3797">
                  <c:v>-0.432464</c:v>
                </c:pt>
                <c:pt idx="3798">
                  <c:v>-0.460394</c:v>
                </c:pt>
                <c:pt idx="3799">
                  <c:v>-0.474755</c:v>
                </c:pt>
                <c:pt idx="3800">
                  <c:v>-0.469676</c:v>
                </c:pt>
                <c:pt idx="3801">
                  <c:v>-0.412376</c:v>
                </c:pt>
                <c:pt idx="3802">
                  <c:v>-0.43865</c:v>
                </c:pt>
                <c:pt idx="3803">
                  <c:v>-0.440814</c:v>
                </c:pt>
                <c:pt idx="3804">
                  <c:v>-0.450861</c:v>
                </c:pt>
                <c:pt idx="3805">
                  <c:v>-0.472616</c:v>
                </c:pt>
                <c:pt idx="3806">
                  <c:v>-0.435423</c:v>
                </c:pt>
                <c:pt idx="3807">
                  <c:v>-0.452405</c:v>
                </c:pt>
                <c:pt idx="3808">
                  <c:v>-0.419288</c:v>
                </c:pt>
                <c:pt idx="3809">
                  <c:v>-0.453548</c:v>
                </c:pt>
                <c:pt idx="3810">
                  <c:v>-0.461043</c:v>
                </c:pt>
                <c:pt idx="3811">
                  <c:v>-0.454202</c:v>
                </c:pt>
                <c:pt idx="3812">
                  <c:v>-0.451186</c:v>
                </c:pt>
                <c:pt idx="3813">
                  <c:v>-0.472282</c:v>
                </c:pt>
                <c:pt idx="3814">
                  <c:v>-0.43894</c:v>
                </c:pt>
                <c:pt idx="3815">
                  <c:v>-0.450718</c:v>
                </c:pt>
                <c:pt idx="3816">
                  <c:v>-0.427631</c:v>
                </c:pt>
                <c:pt idx="3817">
                  <c:v>-0.435254</c:v>
                </c:pt>
                <c:pt idx="3818">
                  <c:v>-0.475135</c:v>
                </c:pt>
                <c:pt idx="3819">
                  <c:v>-0.461863</c:v>
                </c:pt>
                <c:pt idx="3820">
                  <c:v>-0.429455</c:v>
                </c:pt>
                <c:pt idx="3821">
                  <c:v>-0.438611</c:v>
                </c:pt>
                <c:pt idx="3822">
                  <c:v>-0.428783</c:v>
                </c:pt>
                <c:pt idx="3823">
                  <c:v>-0.415641</c:v>
                </c:pt>
                <c:pt idx="3824">
                  <c:v>-0.465655</c:v>
                </c:pt>
                <c:pt idx="3825">
                  <c:v>-0.430611</c:v>
                </c:pt>
                <c:pt idx="3826">
                  <c:v>-0.407236</c:v>
                </c:pt>
                <c:pt idx="3827">
                  <c:v>-0.50405</c:v>
                </c:pt>
                <c:pt idx="3828">
                  <c:v>-0.459295</c:v>
                </c:pt>
                <c:pt idx="3829">
                  <c:v>-0.425467</c:v>
                </c:pt>
                <c:pt idx="3830">
                  <c:v>-0.438147</c:v>
                </c:pt>
                <c:pt idx="3831">
                  <c:v>-0.445831</c:v>
                </c:pt>
                <c:pt idx="3832">
                  <c:v>-0.396073</c:v>
                </c:pt>
                <c:pt idx="3833">
                  <c:v>-0.45205</c:v>
                </c:pt>
                <c:pt idx="3834">
                  <c:v>-0.426835</c:v>
                </c:pt>
                <c:pt idx="3835">
                  <c:v>-0.452265</c:v>
                </c:pt>
                <c:pt idx="3836">
                  <c:v>-0.460067</c:v>
                </c:pt>
                <c:pt idx="3837">
                  <c:v>-0.430608</c:v>
                </c:pt>
                <c:pt idx="3838">
                  <c:v>-0.451205</c:v>
                </c:pt>
                <c:pt idx="3839">
                  <c:v>-0.44541</c:v>
                </c:pt>
                <c:pt idx="3840">
                  <c:v>-0.421922</c:v>
                </c:pt>
                <c:pt idx="3841">
                  <c:v>-0.451509</c:v>
                </c:pt>
                <c:pt idx="3842">
                  <c:v>-0.425147</c:v>
                </c:pt>
                <c:pt idx="3843">
                  <c:v>-0.459391</c:v>
                </c:pt>
                <c:pt idx="3844">
                  <c:v>-0.443738</c:v>
                </c:pt>
                <c:pt idx="3845">
                  <c:v>-0.388319</c:v>
                </c:pt>
                <c:pt idx="3846">
                  <c:v>-0.47375</c:v>
                </c:pt>
                <c:pt idx="3847">
                  <c:v>-0.437143</c:v>
                </c:pt>
                <c:pt idx="3848">
                  <c:v>-0.417994</c:v>
                </c:pt>
                <c:pt idx="3849">
                  <c:v>-0.44328</c:v>
                </c:pt>
                <c:pt idx="3850">
                  <c:v>-0.438303</c:v>
                </c:pt>
                <c:pt idx="3851">
                  <c:v>-0.429993</c:v>
                </c:pt>
                <c:pt idx="3852">
                  <c:v>-0.462419</c:v>
                </c:pt>
                <c:pt idx="3853">
                  <c:v>-0.483082</c:v>
                </c:pt>
                <c:pt idx="3854">
                  <c:v>-0.42807</c:v>
                </c:pt>
                <c:pt idx="3855">
                  <c:v>-0.432003</c:v>
                </c:pt>
                <c:pt idx="3856">
                  <c:v>-0.457042</c:v>
                </c:pt>
                <c:pt idx="3857">
                  <c:v>-0.445949</c:v>
                </c:pt>
                <c:pt idx="3858">
                  <c:v>-0.43913</c:v>
                </c:pt>
                <c:pt idx="3859">
                  <c:v>-0.454829</c:v>
                </c:pt>
                <c:pt idx="3860">
                  <c:v>-0.453139</c:v>
                </c:pt>
                <c:pt idx="3861">
                  <c:v>-0.443142</c:v>
                </c:pt>
                <c:pt idx="3862">
                  <c:v>-0.457626</c:v>
                </c:pt>
                <c:pt idx="3863">
                  <c:v>-0.452672</c:v>
                </c:pt>
                <c:pt idx="3864">
                  <c:v>-0.462051</c:v>
                </c:pt>
                <c:pt idx="3865">
                  <c:v>-0.439441</c:v>
                </c:pt>
                <c:pt idx="3866">
                  <c:v>-0.456886</c:v>
                </c:pt>
                <c:pt idx="3867">
                  <c:v>-0.437707</c:v>
                </c:pt>
                <c:pt idx="3868">
                  <c:v>-0.451755</c:v>
                </c:pt>
                <c:pt idx="3869">
                  <c:v>-0.479233</c:v>
                </c:pt>
                <c:pt idx="3870">
                  <c:v>-0.422934</c:v>
                </c:pt>
                <c:pt idx="3871">
                  <c:v>-0.4234</c:v>
                </c:pt>
                <c:pt idx="3872">
                  <c:v>-0.4233</c:v>
                </c:pt>
                <c:pt idx="3873">
                  <c:v>-0.434065</c:v>
                </c:pt>
                <c:pt idx="3874">
                  <c:v>-0.416801</c:v>
                </c:pt>
                <c:pt idx="3875">
                  <c:v>-0.479059</c:v>
                </c:pt>
                <c:pt idx="3876">
                  <c:v>-0.45837</c:v>
                </c:pt>
                <c:pt idx="3877">
                  <c:v>-0.466734</c:v>
                </c:pt>
                <c:pt idx="3878">
                  <c:v>-0.433901</c:v>
                </c:pt>
                <c:pt idx="3879">
                  <c:v>-0.4315</c:v>
                </c:pt>
                <c:pt idx="3880">
                  <c:v>-0.480759</c:v>
                </c:pt>
                <c:pt idx="3881">
                  <c:v>-0.44792</c:v>
                </c:pt>
                <c:pt idx="3882">
                  <c:v>-0.443584</c:v>
                </c:pt>
                <c:pt idx="3883">
                  <c:v>-0.406801</c:v>
                </c:pt>
                <c:pt idx="3884">
                  <c:v>-0.442434</c:v>
                </c:pt>
                <c:pt idx="3885">
                  <c:v>-0.423564</c:v>
                </c:pt>
                <c:pt idx="3886">
                  <c:v>-0.495565</c:v>
                </c:pt>
                <c:pt idx="3887">
                  <c:v>-0.457282</c:v>
                </c:pt>
                <c:pt idx="3888">
                  <c:v>-0.423872</c:v>
                </c:pt>
                <c:pt idx="3889">
                  <c:v>-0.450944</c:v>
                </c:pt>
                <c:pt idx="3890">
                  <c:v>-0.5043</c:v>
                </c:pt>
                <c:pt idx="3891">
                  <c:v>-0.420726</c:v>
                </c:pt>
                <c:pt idx="3892">
                  <c:v>-0.432486</c:v>
                </c:pt>
                <c:pt idx="3893">
                  <c:v>-0.470022</c:v>
                </c:pt>
                <c:pt idx="3894">
                  <c:v>-0.47238</c:v>
                </c:pt>
                <c:pt idx="3895">
                  <c:v>-0.485473</c:v>
                </c:pt>
                <c:pt idx="3896">
                  <c:v>-0.453824</c:v>
                </c:pt>
                <c:pt idx="3897">
                  <c:v>-0.445616</c:v>
                </c:pt>
                <c:pt idx="3898">
                  <c:v>-0.427555</c:v>
                </c:pt>
                <c:pt idx="3899">
                  <c:v>-0.441472</c:v>
                </c:pt>
                <c:pt idx="3900">
                  <c:v>-0.448951</c:v>
                </c:pt>
                <c:pt idx="3901">
                  <c:v>-0.425027</c:v>
                </c:pt>
                <c:pt idx="3902">
                  <c:v>-0.466814</c:v>
                </c:pt>
                <c:pt idx="3903">
                  <c:v>-0.438448</c:v>
                </c:pt>
                <c:pt idx="3904">
                  <c:v>-0.436778</c:v>
                </c:pt>
                <c:pt idx="3905">
                  <c:v>-0.459539</c:v>
                </c:pt>
                <c:pt idx="3906">
                  <c:v>-0.433925</c:v>
                </c:pt>
                <c:pt idx="3907">
                  <c:v>-0.48073</c:v>
                </c:pt>
                <c:pt idx="3908">
                  <c:v>-0.464558</c:v>
                </c:pt>
                <c:pt idx="3909">
                  <c:v>-0.477046</c:v>
                </c:pt>
                <c:pt idx="3910">
                  <c:v>-0.43271</c:v>
                </c:pt>
                <c:pt idx="3911">
                  <c:v>-0.445581</c:v>
                </c:pt>
                <c:pt idx="3912">
                  <c:v>-0.445052</c:v>
                </c:pt>
                <c:pt idx="3913">
                  <c:v>-0.467119</c:v>
                </c:pt>
                <c:pt idx="3914">
                  <c:v>-0.487979</c:v>
                </c:pt>
                <c:pt idx="3915">
                  <c:v>-0.44255</c:v>
                </c:pt>
                <c:pt idx="3916">
                  <c:v>-0.43064</c:v>
                </c:pt>
                <c:pt idx="3917">
                  <c:v>-0.401743</c:v>
                </c:pt>
                <c:pt idx="3918">
                  <c:v>-0.462043</c:v>
                </c:pt>
                <c:pt idx="3919">
                  <c:v>-0.451476</c:v>
                </c:pt>
                <c:pt idx="3920">
                  <c:v>-0.424184</c:v>
                </c:pt>
                <c:pt idx="3921">
                  <c:v>-0.408789</c:v>
                </c:pt>
                <c:pt idx="3922">
                  <c:v>-0.415367</c:v>
                </c:pt>
                <c:pt idx="3923">
                  <c:v>-0.454677</c:v>
                </c:pt>
                <c:pt idx="3924">
                  <c:v>-0.438612</c:v>
                </c:pt>
                <c:pt idx="3925">
                  <c:v>-0.481961</c:v>
                </c:pt>
                <c:pt idx="3926">
                  <c:v>-0.497036</c:v>
                </c:pt>
                <c:pt idx="3927">
                  <c:v>-0.472341</c:v>
                </c:pt>
                <c:pt idx="3928">
                  <c:v>-0.525677</c:v>
                </c:pt>
                <c:pt idx="3929">
                  <c:v>-0.482849</c:v>
                </c:pt>
                <c:pt idx="3930">
                  <c:v>-0.462679</c:v>
                </c:pt>
                <c:pt idx="3931">
                  <c:v>-0.461118</c:v>
                </c:pt>
                <c:pt idx="3932">
                  <c:v>-0.444523</c:v>
                </c:pt>
                <c:pt idx="3933">
                  <c:v>-0.471132</c:v>
                </c:pt>
                <c:pt idx="3934">
                  <c:v>-0.462219</c:v>
                </c:pt>
                <c:pt idx="3935">
                  <c:v>-0.45672</c:v>
                </c:pt>
                <c:pt idx="3936">
                  <c:v>-0.419535</c:v>
                </c:pt>
                <c:pt idx="3937">
                  <c:v>-0.449252</c:v>
                </c:pt>
                <c:pt idx="3938">
                  <c:v>-0.45216</c:v>
                </c:pt>
                <c:pt idx="3939">
                  <c:v>-0.471211</c:v>
                </c:pt>
                <c:pt idx="3940">
                  <c:v>-0.425156</c:v>
                </c:pt>
                <c:pt idx="3941">
                  <c:v>-0.463689</c:v>
                </c:pt>
                <c:pt idx="3942">
                  <c:v>-0.459717</c:v>
                </c:pt>
                <c:pt idx="3943">
                  <c:v>-0.428462</c:v>
                </c:pt>
                <c:pt idx="3944">
                  <c:v>-0.460132</c:v>
                </c:pt>
                <c:pt idx="3945">
                  <c:v>-0.450904</c:v>
                </c:pt>
                <c:pt idx="3946">
                  <c:v>-0.417704</c:v>
                </c:pt>
                <c:pt idx="3947">
                  <c:v>-0.466252</c:v>
                </c:pt>
                <c:pt idx="3948">
                  <c:v>-0.462208</c:v>
                </c:pt>
                <c:pt idx="3949">
                  <c:v>-0.459217</c:v>
                </c:pt>
                <c:pt idx="3950">
                  <c:v>-0.445465</c:v>
                </c:pt>
                <c:pt idx="3951">
                  <c:v>-0.445231</c:v>
                </c:pt>
                <c:pt idx="3952">
                  <c:v>-0.454906</c:v>
                </c:pt>
                <c:pt idx="3953">
                  <c:v>-0.468792</c:v>
                </c:pt>
                <c:pt idx="3954">
                  <c:v>-0.482549</c:v>
                </c:pt>
                <c:pt idx="3955">
                  <c:v>-0.44222</c:v>
                </c:pt>
                <c:pt idx="3956">
                  <c:v>-0.452403</c:v>
                </c:pt>
                <c:pt idx="3957">
                  <c:v>-0.436795</c:v>
                </c:pt>
                <c:pt idx="3958">
                  <c:v>-0.447464</c:v>
                </c:pt>
                <c:pt idx="3959">
                  <c:v>-0.461653</c:v>
                </c:pt>
                <c:pt idx="3960">
                  <c:v>-0.452507</c:v>
                </c:pt>
                <c:pt idx="3961">
                  <c:v>-0.439971</c:v>
                </c:pt>
                <c:pt idx="3962">
                  <c:v>-0.441285</c:v>
                </c:pt>
                <c:pt idx="3963">
                  <c:v>-0.461927</c:v>
                </c:pt>
                <c:pt idx="3964">
                  <c:v>-0.448893</c:v>
                </c:pt>
                <c:pt idx="3965">
                  <c:v>-0.433828</c:v>
                </c:pt>
                <c:pt idx="3966">
                  <c:v>-0.450393</c:v>
                </c:pt>
                <c:pt idx="3967">
                  <c:v>-0.445835</c:v>
                </c:pt>
                <c:pt idx="3968">
                  <c:v>-0.435074</c:v>
                </c:pt>
                <c:pt idx="3969">
                  <c:v>-0.454211</c:v>
                </c:pt>
                <c:pt idx="3970">
                  <c:v>-0.426446</c:v>
                </c:pt>
                <c:pt idx="3971">
                  <c:v>-0.457155</c:v>
                </c:pt>
                <c:pt idx="3972">
                  <c:v>-0.459044</c:v>
                </c:pt>
                <c:pt idx="3973">
                  <c:v>-0.510282</c:v>
                </c:pt>
                <c:pt idx="3974">
                  <c:v>-0.424652</c:v>
                </c:pt>
                <c:pt idx="3975">
                  <c:v>-0.435225</c:v>
                </c:pt>
                <c:pt idx="3976">
                  <c:v>-0.391493</c:v>
                </c:pt>
                <c:pt idx="3977">
                  <c:v>-0.464645</c:v>
                </c:pt>
                <c:pt idx="3978">
                  <c:v>-0.452</c:v>
                </c:pt>
                <c:pt idx="3979">
                  <c:v>-0.418856</c:v>
                </c:pt>
                <c:pt idx="3980">
                  <c:v>-0.464708</c:v>
                </c:pt>
                <c:pt idx="3981">
                  <c:v>-0.491128</c:v>
                </c:pt>
                <c:pt idx="3982">
                  <c:v>-0.415069</c:v>
                </c:pt>
                <c:pt idx="3983">
                  <c:v>-0.453433</c:v>
                </c:pt>
                <c:pt idx="3984">
                  <c:v>-0.462098</c:v>
                </c:pt>
                <c:pt idx="3985">
                  <c:v>-0.466955</c:v>
                </c:pt>
                <c:pt idx="3986">
                  <c:v>-0.458707</c:v>
                </c:pt>
                <c:pt idx="3987">
                  <c:v>-0.474053</c:v>
                </c:pt>
                <c:pt idx="3988">
                  <c:v>-0.458192</c:v>
                </c:pt>
                <c:pt idx="3989">
                  <c:v>-0.40782</c:v>
                </c:pt>
                <c:pt idx="3990">
                  <c:v>-0.435623</c:v>
                </c:pt>
                <c:pt idx="3991">
                  <c:v>-0.443679</c:v>
                </c:pt>
                <c:pt idx="3992">
                  <c:v>-0.378125</c:v>
                </c:pt>
                <c:pt idx="3993">
                  <c:v>-0.464753</c:v>
                </c:pt>
                <c:pt idx="3994">
                  <c:v>-0.47912</c:v>
                </c:pt>
                <c:pt idx="3995">
                  <c:v>-0.456365</c:v>
                </c:pt>
                <c:pt idx="3996">
                  <c:v>-0.438132</c:v>
                </c:pt>
                <c:pt idx="3997">
                  <c:v>-0.446717</c:v>
                </c:pt>
                <c:pt idx="3998">
                  <c:v>-0.426459</c:v>
                </c:pt>
                <c:pt idx="3999">
                  <c:v>-0.444631</c:v>
                </c:pt>
                <c:pt idx="4000">
                  <c:v>-0.457373</c:v>
                </c:pt>
                <c:pt idx="4001">
                  <c:v>-0.420191</c:v>
                </c:pt>
                <c:pt idx="4002">
                  <c:v>-0.442229</c:v>
                </c:pt>
                <c:pt idx="4003">
                  <c:v>-0.442318</c:v>
                </c:pt>
                <c:pt idx="4004">
                  <c:v>-0.425067</c:v>
                </c:pt>
                <c:pt idx="4005">
                  <c:v>-0.476156</c:v>
                </c:pt>
                <c:pt idx="4006">
                  <c:v>-0.458101</c:v>
                </c:pt>
                <c:pt idx="4007">
                  <c:v>-0.438593</c:v>
                </c:pt>
                <c:pt idx="4008">
                  <c:v>-0.459677</c:v>
                </c:pt>
                <c:pt idx="4009">
                  <c:v>-0.412284</c:v>
                </c:pt>
                <c:pt idx="4010">
                  <c:v>-0.42528</c:v>
                </c:pt>
                <c:pt idx="4011">
                  <c:v>-0.449381</c:v>
                </c:pt>
                <c:pt idx="4012">
                  <c:v>-0.446474</c:v>
                </c:pt>
                <c:pt idx="4013">
                  <c:v>-0.481279</c:v>
                </c:pt>
                <c:pt idx="4014">
                  <c:v>-0.464925</c:v>
                </c:pt>
                <c:pt idx="4015">
                  <c:v>-0.466189</c:v>
                </c:pt>
                <c:pt idx="4016">
                  <c:v>-0.486792</c:v>
                </c:pt>
                <c:pt idx="4017">
                  <c:v>-0.441867</c:v>
                </c:pt>
                <c:pt idx="4018">
                  <c:v>-0.433102</c:v>
                </c:pt>
                <c:pt idx="4019">
                  <c:v>-0.499291</c:v>
                </c:pt>
                <c:pt idx="4020">
                  <c:v>-0.468965</c:v>
                </c:pt>
                <c:pt idx="4021">
                  <c:v>-0.452521</c:v>
                </c:pt>
                <c:pt idx="4022">
                  <c:v>-0.400826</c:v>
                </c:pt>
                <c:pt idx="4023">
                  <c:v>-0.439233</c:v>
                </c:pt>
                <c:pt idx="4024">
                  <c:v>-0.466302</c:v>
                </c:pt>
                <c:pt idx="4025">
                  <c:v>-0.456958</c:v>
                </c:pt>
                <c:pt idx="4026">
                  <c:v>-0.450907</c:v>
                </c:pt>
                <c:pt idx="4027">
                  <c:v>-0.405922</c:v>
                </c:pt>
                <c:pt idx="4028">
                  <c:v>-0.446368</c:v>
                </c:pt>
                <c:pt idx="4029">
                  <c:v>-0.454377</c:v>
                </c:pt>
                <c:pt idx="4030">
                  <c:v>-0.449755</c:v>
                </c:pt>
                <c:pt idx="4031">
                  <c:v>-0.433154</c:v>
                </c:pt>
                <c:pt idx="4032">
                  <c:v>-0.46109</c:v>
                </c:pt>
                <c:pt idx="4033">
                  <c:v>-0.446092</c:v>
                </c:pt>
                <c:pt idx="4034">
                  <c:v>-0.4738</c:v>
                </c:pt>
                <c:pt idx="4035">
                  <c:v>-0.443408</c:v>
                </c:pt>
                <c:pt idx="4036">
                  <c:v>-0.464841</c:v>
                </c:pt>
                <c:pt idx="4037">
                  <c:v>-0.444336</c:v>
                </c:pt>
                <c:pt idx="4038">
                  <c:v>-0.395691</c:v>
                </c:pt>
                <c:pt idx="4039">
                  <c:v>-0.425648</c:v>
                </c:pt>
                <c:pt idx="4040">
                  <c:v>-0.450361</c:v>
                </c:pt>
                <c:pt idx="4041">
                  <c:v>-0.431501</c:v>
                </c:pt>
                <c:pt idx="4042">
                  <c:v>-0.444409</c:v>
                </c:pt>
                <c:pt idx="4043">
                  <c:v>-0.426522</c:v>
                </c:pt>
                <c:pt idx="4044">
                  <c:v>-0.42542</c:v>
                </c:pt>
                <c:pt idx="4045">
                  <c:v>-0.442004</c:v>
                </c:pt>
                <c:pt idx="4046">
                  <c:v>-0.450083</c:v>
                </c:pt>
                <c:pt idx="4047">
                  <c:v>-0.452248</c:v>
                </c:pt>
                <c:pt idx="4048">
                  <c:v>-0.461894</c:v>
                </c:pt>
                <c:pt idx="4049">
                  <c:v>-0.434</c:v>
                </c:pt>
                <c:pt idx="4050">
                  <c:v>-0.439832</c:v>
                </c:pt>
                <c:pt idx="4051">
                  <c:v>-0.432427</c:v>
                </c:pt>
                <c:pt idx="4052">
                  <c:v>-0.449001</c:v>
                </c:pt>
                <c:pt idx="4053">
                  <c:v>-0.420216</c:v>
                </c:pt>
                <c:pt idx="4054">
                  <c:v>-0.438045</c:v>
                </c:pt>
                <c:pt idx="4055">
                  <c:v>-0.442369</c:v>
                </c:pt>
                <c:pt idx="4056">
                  <c:v>-0.41731</c:v>
                </c:pt>
                <c:pt idx="4057">
                  <c:v>-0.424143</c:v>
                </c:pt>
                <c:pt idx="4058">
                  <c:v>-0.420997</c:v>
                </c:pt>
                <c:pt idx="4059">
                  <c:v>-0.43499</c:v>
                </c:pt>
                <c:pt idx="4060">
                  <c:v>-0.441906</c:v>
                </c:pt>
                <c:pt idx="4061">
                  <c:v>-0.429398</c:v>
                </c:pt>
                <c:pt idx="4062">
                  <c:v>-0.482448</c:v>
                </c:pt>
                <c:pt idx="4063">
                  <c:v>-0.459032</c:v>
                </c:pt>
                <c:pt idx="4064">
                  <c:v>-0.475525</c:v>
                </c:pt>
                <c:pt idx="4065">
                  <c:v>-0.446774</c:v>
                </c:pt>
                <c:pt idx="4066">
                  <c:v>-0.457698</c:v>
                </c:pt>
                <c:pt idx="4067">
                  <c:v>-0.454373</c:v>
                </c:pt>
                <c:pt idx="4068">
                  <c:v>-0.433463</c:v>
                </c:pt>
                <c:pt idx="4069">
                  <c:v>-0.473353</c:v>
                </c:pt>
                <c:pt idx="4070">
                  <c:v>-0.453168</c:v>
                </c:pt>
                <c:pt idx="4071">
                  <c:v>-0.452781</c:v>
                </c:pt>
                <c:pt idx="4072">
                  <c:v>-0.44377</c:v>
                </c:pt>
                <c:pt idx="4073">
                  <c:v>-0.42541</c:v>
                </c:pt>
                <c:pt idx="4074">
                  <c:v>-0.415425</c:v>
                </c:pt>
                <c:pt idx="4075">
                  <c:v>-0.463613</c:v>
                </c:pt>
                <c:pt idx="4076">
                  <c:v>-0.451498</c:v>
                </c:pt>
                <c:pt idx="4077">
                  <c:v>-0.481817</c:v>
                </c:pt>
                <c:pt idx="4078">
                  <c:v>-0.442307</c:v>
                </c:pt>
                <c:pt idx="4079">
                  <c:v>-0.441658</c:v>
                </c:pt>
                <c:pt idx="4080">
                  <c:v>-0.476388</c:v>
                </c:pt>
                <c:pt idx="4081">
                  <c:v>-0.430284</c:v>
                </c:pt>
                <c:pt idx="4082">
                  <c:v>-0.449319</c:v>
                </c:pt>
                <c:pt idx="4083">
                  <c:v>-0.424487</c:v>
                </c:pt>
                <c:pt idx="4084">
                  <c:v>-0.437331</c:v>
                </c:pt>
                <c:pt idx="4085">
                  <c:v>-0.398682</c:v>
                </c:pt>
                <c:pt idx="4086">
                  <c:v>-0.461196</c:v>
                </c:pt>
                <c:pt idx="4087">
                  <c:v>-0.428245</c:v>
                </c:pt>
                <c:pt idx="4088">
                  <c:v>-0.329707</c:v>
                </c:pt>
                <c:pt idx="4089">
                  <c:v>-0.452062</c:v>
                </c:pt>
                <c:pt idx="4090">
                  <c:v>-0.458495</c:v>
                </c:pt>
                <c:pt idx="4091">
                  <c:v>-0.464733</c:v>
                </c:pt>
                <c:pt idx="4092">
                  <c:v>-0.431585</c:v>
                </c:pt>
                <c:pt idx="4093">
                  <c:v>-0.439275</c:v>
                </c:pt>
                <c:pt idx="4094">
                  <c:v>-0.47546</c:v>
                </c:pt>
                <c:pt idx="4095">
                  <c:v>-0.446448</c:v>
                </c:pt>
                <c:pt idx="4096">
                  <c:v>-0.457172</c:v>
                </c:pt>
                <c:pt idx="4097">
                  <c:v>-0.460289</c:v>
                </c:pt>
                <c:pt idx="4098">
                  <c:v>-0.458147</c:v>
                </c:pt>
                <c:pt idx="4099">
                  <c:v>-0.430758</c:v>
                </c:pt>
                <c:pt idx="4100">
                  <c:v>-0.43926</c:v>
                </c:pt>
                <c:pt idx="4101">
                  <c:v>-0.432157</c:v>
                </c:pt>
                <c:pt idx="4102">
                  <c:v>-0.44418</c:v>
                </c:pt>
                <c:pt idx="4103">
                  <c:v>-0.445115</c:v>
                </c:pt>
                <c:pt idx="4104">
                  <c:v>-0.415048</c:v>
                </c:pt>
                <c:pt idx="4105">
                  <c:v>-0.452684</c:v>
                </c:pt>
                <c:pt idx="4106">
                  <c:v>-0.438484</c:v>
                </c:pt>
                <c:pt idx="4107">
                  <c:v>-0.473152</c:v>
                </c:pt>
                <c:pt idx="4108">
                  <c:v>-0.431982</c:v>
                </c:pt>
                <c:pt idx="4109">
                  <c:v>-0.41759</c:v>
                </c:pt>
                <c:pt idx="4110">
                  <c:v>-0.504741</c:v>
                </c:pt>
                <c:pt idx="4111">
                  <c:v>-0.465143</c:v>
                </c:pt>
                <c:pt idx="4112">
                  <c:v>-0.424725</c:v>
                </c:pt>
                <c:pt idx="4113">
                  <c:v>-0.452151</c:v>
                </c:pt>
                <c:pt idx="4114">
                  <c:v>-0.440781</c:v>
                </c:pt>
                <c:pt idx="4115">
                  <c:v>-0.438535</c:v>
                </c:pt>
                <c:pt idx="4116">
                  <c:v>-0.458045</c:v>
                </c:pt>
                <c:pt idx="4117">
                  <c:v>-0.438265</c:v>
                </c:pt>
                <c:pt idx="4118">
                  <c:v>-0.463193</c:v>
                </c:pt>
                <c:pt idx="4119">
                  <c:v>-0.466227</c:v>
                </c:pt>
                <c:pt idx="4120">
                  <c:v>-0.43344</c:v>
                </c:pt>
                <c:pt idx="4121">
                  <c:v>-0.488836</c:v>
                </c:pt>
                <c:pt idx="4122">
                  <c:v>-0.471848</c:v>
                </c:pt>
                <c:pt idx="4123">
                  <c:v>-0.45018</c:v>
                </c:pt>
                <c:pt idx="4124">
                  <c:v>-0.456223</c:v>
                </c:pt>
                <c:pt idx="4125">
                  <c:v>-0.46275</c:v>
                </c:pt>
                <c:pt idx="4126">
                  <c:v>-0.452054</c:v>
                </c:pt>
                <c:pt idx="4127">
                  <c:v>-0.448514</c:v>
                </c:pt>
                <c:pt idx="4128">
                  <c:v>-0.428774</c:v>
                </c:pt>
                <c:pt idx="4129">
                  <c:v>-0.473017</c:v>
                </c:pt>
                <c:pt idx="4130">
                  <c:v>-0.486668</c:v>
                </c:pt>
                <c:pt idx="4131">
                  <c:v>-0.467181</c:v>
                </c:pt>
                <c:pt idx="4132">
                  <c:v>-0.44767</c:v>
                </c:pt>
                <c:pt idx="4133">
                  <c:v>-0.441057</c:v>
                </c:pt>
                <c:pt idx="4134">
                  <c:v>-0.424108</c:v>
                </c:pt>
                <c:pt idx="4135">
                  <c:v>-0.438797</c:v>
                </c:pt>
                <c:pt idx="4136">
                  <c:v>-0.451757</c:v>
                </c:pt>
                <c:pt idx="4137">
                  <c:v>-0.44162</c:v>
                </c:pt>
                <c:pt idx="4138">
                  <c:v>-0.46014</c:v>
                </c:pt>
                <c:pt idx="4139">
                  <c:v>-0.379872</c:v>
                </c:pt>
                <c:pt idx="4140">
                  <c:v>-0.438735</c:v>
                </c:pt>
                <c:pt idx="4141">
                  <c:v>-0.399687</c:v>
                </c:pt>
                <c:pt idx="4142">
                  <c:v>-0.449555</c:v>
                </c:pt>
                <c:pt idx="4143">
                  <c:v>-0.448356</c:v>
                </c:pt>
                <c:pt idx="4144">
                  <c:v>-0.453699</c:v>
                </c:pt>
                <c:pt idx="4145">
                  <c:v>-0.433349</c:v>
                </c:pt>
                <c:pt idx="4146">
                  <c:v>-0.413399</c:v>
                </c:pt>
                <c:pt idx="4147">
                  <c:v>-0.430479</c:v>
                </c:pt>
                <c:pt idx="4148">
                  <c:v>-0.443761</c:v>
                </c:pt>
                <c:pt idx="4149">
                  <c:v>-0.462425</c:v>
                </c:pt>
                <c:pt idx="4150">
                  <c:v>-0.480809</c:v>
                </c:pt>
                <c:pt idx="4151">
                  <c:v>-0.455815</c:v>
                </c:pt>
                <c:pt idx="4152">
                  <c:v>-0.439061</c:v>
                </c:pt>
                <c:pt idx="4153">
                  <c:v>-0.429286</c:v>
                </c:pt>
                <c:pt idx="4154">
                  <c:v>-0.429792</c:v>
                </c:pt>
                <c:pt idx="4155">
                  <c:v>-0.465342</c:v>
                </c:pt>
                <c:pt idx="4156">
                  <c:v>-0.439375</c:v>
                </c:pt>
                <c:pt idx="4157">
                  <c:v>-0.47002</c:v>
                </c:pt>
                <c:pt idx="4158">
                  <c:v>-0.474645</c:v>
                </c:pt>
                <c:pt idx="4159">
                  <c:v>-0.498896</c:v>
                </c:pt>
                <c:pt idx="4160">
                  <c:v>-0.429839</c:v>
                </c:pt>
                <c:pt idx="4161">
                  <c:v>-0.468868</c:v>
                </c:pt>
                <c:pt idx="4162">
                  <c:v>-0.480809</c:v>
                </c:pt>
                <c:pt idx="4163">
                  <c:v>-0.444922</c:v>
                </c:pt>
                <c:pt idx="4164">
                  <c:v>-0.431044</c:v>
                </c:pt>
                <c:pt idx="4165">
                  <c:v>-0.427732</c:v>
                </c:pt>
                <c:pt idx="4166">
                  <c:v>-0.453778</c:v>
                </c:pt>
                <c:pt idx="4167">
                  <c:v>-0.428557</c:v>
                </c:pt>
                <c:pt idx="4168">
                  <c:v>-0.416417</c:v>
                </c:pt>
                <c:pt idx="4169">
                  <c:v>-0.481267</c:v>
                </c:pt>
                <c:pt idx="4170">
                  <c:v>-0.46158</c:v>
                </c:pt>
                <c:pt idx="4171">
                  <c:v>-0.49239</c:v>
                </c:pt>
                <c:pt idx="4172">
                  <c:v>-0.438192</c:v>
                </c:pt>
                <c:pt idx="4173">
                  <c:v>-0.445876</c:v>
                </c:pt>
                <c:pt idx="4174">
                  <c:v>-0.455361</c:v>
                </c:pt>
                <c:pt idx="4175">
                  <c:v>-0.455627</c:v>
                </c:pt>
                <c:pt idx="4176">
                  <c:v>-0.43978</c:v>
                </c:pt>
                <c:pt idx="4177">
                  <c:v>-0.428508</c:v>
                </c:pt>
                <c:pt idx="4178">
                  <c:v>-0.422224</c:v>
                </c:pt>
                <c:pt idx="4179">
                  <c:v>-0.460704</c:v>
                </c:pt>
                <c:pt idx="4180">
                  <c:v>-0.453118</c:v>
                </c:pt>
                <c:pt idx="4181">
                  <c:v>-0.433076</c:v>
                </c:pt>
                <c:pt idx="4182">
                  <c:v>-0.435179</c:v>
                </c:pt>
                <c:pt idx="4183">
                  <c:v>-0.444245</c:v>
                </c:pt>
                <c:pt idx="4184">
                  <c:v>-0.513605</c:v>
                </c:pt>
                <c:pt idx="4185">
                  <c:v>-0.454328</c:v>
                </c:pt>
                <c:pt idx="4186">
                  <c:v>-0.422778</c:v>
                </c:pt>
                <c:pt idx="4187">
                  <c:v>-0.406826</c:v>
                </c:pt>
                <c:pt idx="4188">
                  <c:v>-0.462788</c:v>
                </c:pt>
                <c:pt idx="4189">
                  <c:v>-0.444841</c:v>
                </c:pt>
                <c:pt idx="4190">
                  <c:v>-0.434972</c:v>
                </c:pt>
                <c:pt idx="4191">
                  <c:v>-0.481722</c:v>
                </c:pt>
                <c:pt idx="4192">
                  <c:v>-0.450804</c:v>
                </c:pt>
                <c:pt idx="4193">
                  <c:v>-0.446019</c:v>
                </c:pt>
                <c:pt idx="4194">
                  <c:v>-0.447155</c:v>
                </c:pt>
                <c:pt idx="4195">
                  <c:v>-0.447711</c:v>
                </c:pt>
                <c:pt idx="4196">
                  <c:v>-0.460173</c:v>
                </c:pt>
                <c:pt idx="4197">
                  <c:v>-0.478014</c:v>
                </c:pt>
                <c:pt idx="4198">
                  <c:v>-0.434028</c:v>
                </c:pt>
                <c:pt idx="4199">
                  <c:v>-0.475504</c:v>
                </c:pt>
                <c:pt idx="4200">
                  <c:v>-0.46126</c:v>
                </c:pt>
                <c:pt idx="4201">
                  <c:v>-0.435448</c:v>
                </c:pt>
                <c:pt idx="4202">
                  <c:v>-0.481397</c:v>
                </c:pt>
                <c:pt idx="4203">
                  <c:v>-0.418113</c:v>
                </c:pt>
                <c:pt idx="4204">
                  <c:v>-0.430549</c:v>
                </c:pt>
                <c:pt idx="4205">
                  <c:v>-0.433548</c:v>
                </c:pt>
                <c:pt idx="4206">
                  <c:v>-0.44674</c:v>
                </c:pt>
                <c:pt idx="4207">
                  <c:v>-0.438243</c:v>
                </c:pt>
                <c:pt idx="4208">
                  <c:v>-0.496944</c:v>
                </c:pt>
                <c:pt idx="4209">
                  <c:v>-0.46213</c:v>
                </c:pt>
                <c:pt idx="4210">
                  <c:v>-0.440395</c:v>
                </c:pt>
                <c:pt idx="4211">
                  <c:v>-0.469649</c:v>
                </c:pt>
                <c:pt idx="4212">
                  <c:v>-0.453484</c:v>
                </c:pt>
                <c:pt idx="4213">
                  <c:v>-0.461938</c:v>
                </c:pt>
                <c:pt idx="4214">
                  <c:v>-0.451994</c:v>
                </c:pt>
                <c:pt idx="4215">
                  <c:v>-0.448613</c:v>
                </c:pt>
                <c:pt idx="4216">
                  <c:v>-0.454251</c:v>
                </c:pt>
                <c:pt idx="4217">
                  <c:v>-0.420284</c:v>
                </c:pt>
                <c:pt idx="4218">
                  <c:v>-0.483905</c:v>
                </c:pt>
                <c:pt idx="4219">
                  <c:v>-0.431957</c:v>
                </c:pt>
                <c:pt idx="4220">
                  <c:v>-0.429321</c:v>
                </c:pt>
                <c:pt idx="4221">
                  <c:v>-0.423566</c:v>
                </c:pt>
                <c:pt idx="4222">
                  <c:v>-0.458717</c:v>
                </c:pt>
                <c:pt idx="4223">
                  <c:v>-0.485112</c:v>
                </c:pt>
                <c:pt idx="4224">
                  <c:v>-0.426378</c:v>
                </c:pt>
                <c:pt idx="4225">
                  <c:v>-0.428832</c:v>
                </c:pt>
                <c:pt idx="4226">
                  <c:v>-0.42139</c:v>
                </c:pt>
                <c:pt idx="4227">
                  <c:v>-0.455474</c:v>
                </c:pt>
                <c:pt idx="4228">
                  <c:v>-0.465554</c:v>
                </c:pt>
                <c:pt idx="4229">
                  <c:v>-0.382254</c:v>
                </c:pt>
                <c:pt idx="4230">
                  <c:v>-0.442532</c:v>
                </c:pt>
                <c:pt idx="4231">
                  <c:v>-0.418564</c:v>
                </c:pt>
                <c:pt idx="4232">
                  <c:v>-0.458355</c:v>
                </c:pt>
                <c:pt idx="4233">
                  <c:v>-0.422775</c:v>
                </c:pt>
                <c:pt idx="4234">
                  <c:v>-0.451635</c:v>
                </c:pt>
                <c:pt idx="4235">
                  <c:v>-0.485946</c:v>
                </c:pt>
                <c:pt idx="4236">
                  <c:v>-0.436492</c:v>
                </c:pt>
                <c:pt idx="4237">
                  <c:v>-0.413461</c:v>
                </c:pt>
                <c:pt idx="4238">
                  <c:v>-0.459414</c:v>
                </c:pt>
                <c:pt idx="4239">
                  <c:v>-0.424357</c:v>
                </c:pt>
                <c:pt idx="4240">
                  <c:v>-0.445795</c:v>
                </c:pt>
                <c:pt idx="4241">
                  <c:v>-0.441415</c:v>
                </c:pt>
                <c:pt idx="4242">
                  <c:v>-0.458827</c:v>
                </c:pt>
                <c:pt idx="4243">
                  <c:v>-0.43161</c:v>
                </c:pt>
                <c:pt idx="4244">
                  <c:v>-0.458186</c:v>
                </c:pt>
                <c:pt idx="4245">
                  <c:v>-0.42061</c:v>
                </c:pt>
                <c:pt idx="4246">
                  <c:v>-0.43724</c:v>
                </c:pt>
                <c:pt idx="4247">
                  <c:v>-0.475661</c:v>
                </c:pt>
                <c:pt idx="4248">
                  <c:v>-0.406181</c:v>
                </c:pt>
                <c:pt idx="4249">
                  <c:v>-0.449811</c:v>
                </c:pt>
                <c:pt idx="4250">
                  <c:v>-0.42298</c:v>
                </c:pt>
                <c:pt idx="4251">
                  <c:v>-0.438646</c:v>
                </c:pt>
                <c:pt idx="4252">
                  <c:v>-0.446344</c:v>
                </c:pt>
                <c:pt idx="4253">
                  <c:v>-0.448571</c:v>
                </c:pt>
                <c:pt idx="4254">
                  <c:v>-0.431368</c:v>
                </c:pt>
                <c:pt idx="4255">
                  <c:v>-0.454823</c:v>
                </c:pt>
                <c:pt idx="4256">
                  <c:v>-0.426215</c:v>
                </c:pt>
                <c:pt idx="4257">
                  <c:v>-0.448569</c:v>
                </c:pt>
                <c:pt idx="4258">
                  <c:v>-0.453746</c:v>
                </c:pt>
                <c:pt idx="4259">
                  <c:v>-0.447229</c:v>
                </c:pt>
                <c:pt idx="4260">
                  <c:v>-0.447163</c:v>
                </c:pt>
                <c:pt idx="4261">
                  <c:v>-0.414708</c:v>
                </c:pt>
                <c:pt idx="4262">
                  <c:v>-0.434441</c:v>
                </c:pt>
                <c:pt idx="4263">
                  <c:v>-0.443069</c:v>
                </c:pt>
                <c:pt idx="4264">
                  <c:v>-0.445858</c:v>
                </c:pt>
                <c:pt idx="4265">
                  <c:v>-0.446011</c:v>
                </c:pt>
                <c:pt idx="4266">
                  <c:v>-0.450389</c:v>
                </c:pt>
                <c:pt idx="4267">
                  <c:v>-0.437354</c:v>
                </c:pt>
                <c:pt idx="4268">
                  <c:v>-0.439533</c:v>
                </c:pt>
                <c:pt idx="4269">
                  <c:v>-0.423201</c:v>
                </c:pt>
                <c:pt idx="4270">
                  <c:v>-0.471719</c:v>
                </c:pt>
                <c:pt idx="4271">
                  <c:v>-0.43922</c:v>
                </c:pt>
                <c:pt idx="4272">
                  <c:v>-0.458075</c:v>
                </c:pt>
                <c:pt idx="4273">
                  <c:v>-0.462778</c:v>
                </c:pt>
                <c:pt idx="4274">
                  <c:v>-0.438138</c:v>
                </c:pt>
                <c:pt idx="4275">
                  <c:v>-0.449228</c:v>
                </c:pt>
                <c:pt idx="4276">
                  <c:v>-0.456046</c:v>
                </c:pt>
                <c:pt idx="4277">
                  <c:v>-0.422743</c:v>
                </c:pt>
                <c:pt idx="4278">
                  <c:v>-0.4543</c:v>
                </c:pt>
                <c:pt idx="4279">
                  <c:v>-0.456944</c:v>
                </c:pt>
                <c:pt idx="4280">
                  <c:v>-0.455337</c:v>
                </c:pt>
                <c:pt idx="4281">
                  <c:v>-0.447028</c:v>
                </c:pt>
                <c:pt idx="4282">
                  <c:v>-0.460491</c:v>
                </c:pt>
                <c:pt idx="4283">
                  <c:v>-0.42682</c:v>
                </c:pt>
                <c:pt idx="4284">
                  <c:v>-0.451188</c:v>
                </c:pt>
                <c:pt idx="4285">
                  <c:v>-0.455281</c:v>
                </c:pt>
                <c:pt idx="4286">
                  <c:v>-0.411358</c:v>
                </c:pt>
                <c:pt idx="4287">
                  <c:v>-0.454261</c:v>
                </c:pt>
                <c:pt idx="4288">
                  <c:v>-0.397571</c:v>
                </c:pt>
                <c:pt idx="4289">
                  <c:v>-0.423951</c:v>
                </c:pt>
                <c:pt idx="4290">
                  <c:v>-0.4568</c:v>
                </c:pt>
                <c:pt idx="4291">
                  <c:v>-0.443486</c:v>
                </c:pt>
                <c:pt idx="4292">
                  <c:v>-0.450758</c:v>
                </c:pt>
                <c:pt idx="4293">
                  <c:v>-0.441546</c:v>
                </c:pt>
                <c:pt idx="4294">
                  <c:v>-0.421418</c:v>
                </c:pt>
                <c:pt idx="4295">
                  <c:v>-0.461645</c:v>
                </c:pt>
                <c:pt idx="4296">
                  <c:v>-0.445869</c:v>
                </c:pt>
                <c:pt idx="4297">
                  <c:v>-0.43376</c:v>
                </c:pt>
                <c:pt idx="4298">
                  <c:v>-0.464883</c:v>
                </c:pt>
                <c:pt idx="4299">
                  <c:v>-0.384546</c:v>
                </c:pt>
                <c:pt idx="4300">
                  <c:v>-0.435044</c:v>
                </c:pt>
                <c:pt idx="4301">
                  <c:v>-0.422589</c:v>
                </c:pt>
                <c:pt idx="4302">
                  <c:v>-0.442884</c:v>
                </c:pt>
                <c:pt idx="4303">
                  <c:v>-0.430163</c:v>
                </c:pt>
                <c:pt idx="4304">
                  <c:v>-0.474259</c:v>
                </c:pt>
                <c:pt idx="4305">
                  <c:v>-0.428617</c:v>
                </c:pt>
                <c:pt idx="4306">
                  <c:v>-0.420165</c:v>
                </c:pt>
                <c:pt idx="4307">
                  <c:v>-0.411925</c:v>
                </c:pt>
                <c:pt idx="4308">
                  <c:v>-0.450215</c:v>
                </c:pt>
                <c:pt idx="4309">
                  <c:v>-0.431079</c:v>
                </c:pt>
                <c:pt idx="4310">
                  <c:v>-0.44972</c:v>
                </c:pt>
                <c:pt idx="4311">
                  <c:v>-0.424443</c:v>
                </c:pt>
                <c:pt idx="4312">
                  <c:v>-0.442929</c:v>
                </c:pt>
                <c:pt idx="4313">
                  <c:v>-0.421982</c:v>
                </c:pt>
                <c:pt idx="4314">
                  <c:v>-0.424328</c:v>
                </c:pt>
                <c:pt idx="4315">
                  <c:v>-0.466385</c:v>
                </c:pt>
                <c:pt idx="4316">
                  <c:v>-0.437654</c:v>
                </c:pt>
                <c:pt idx="4317">
                  <c:v>-0.452504</c:v>
                </c:pt>
                <c:pt idx="4318">
                  <c:v>-0.441589</c:v>
                </c:pt>
                <c:pt idx="4319">
                  <c:v>-0.429373</c:v>
                </c:pt>
                <c:pt idx="4320">
                  <c:v>-0.43994</c:v>
                </c:pt>
                <c:pt idx="4321">
                  <c:v>-0.445841</c:v>
                </c:pt>
                <c:pt idx="4322">
                  <c:v>-0.422327</c:v>
                </c:pt>
                <c:pt idx="4323">
                  <c:v>-0.45439</c:v>
                </c:pt>
                <c:pt idx="4324">
                  <c:v>-0.438459</c:v>
                </c:pt>
                <c:pt idx="4325">
                  <c:v>-0.488502</c:v>
                </c:pt>
                <c:pt idx="4326">
                  <c:v>-0.437741</c:v>
                </c:pt>
                <c:pt idx="4327">
                  <c:v>-0.454238</c:v>
                </c:pt>
                <c:pt idx="4328">
                  <c:v>-0.339429</c:v>
                </c:pt>
                <c:pt idx="4329">
                  <c:v>-0.469026</c:v>
                </c:pt>
                <c:pt idx="4330">
                  <c:v>-0.460713</c:v>
                </c:pt>
                <c:pt idx="4331">
                  <c:v>-0.442842</c:v>
                </c:pt>
                <c:pt idx="4332">
                  <c:v>-0.434576</c:v>
                </c:pt>
                <c:pt idx="4333">
                  <c:v>-0.434414</c:v>
                </c:pt>
                <c:pt idx="4334">
                  <c:v>-0.472785</c:v>
                </c:pt>
                <c:pt idx="4335">
                  <c:v>-0.437325</c:v>
                </c:pt>
                <c:pt idx="4336">
                  <c:v>-0.461457</c:v>
                </c:pt>
                <c:pt idx="4337">
                  <c:v>-0.448798</c:v>
                </c:pt>
                <c:pt idx="4338">
                  <c:v>-0.452797</c:v>
                </c:pt>
                <c:pt idx="4339">
                  <c:v>-0.44202</c:v>
                </c:pt>
                <c:pt idx="4340">
                  <c:v>-0.436793</c:v>
                </c:pt>
                <c:pt idx="4341">
                  <c:v>-0.4722</c:v>
                </c:pt>
                <c:pt idx="4342">
                  <c:v>-0.466376</c:v>
                </c:pt>
                <c:pt idx="4343">
                  <c:v>-0.480933</c:v>
                </c:pt>
                <c:pt idx="4344">
                  <c:v>-0.413906</c:v>
                </c:pt>
                <c:pt idx="4345">
                  <c:v>-0.453921</c:v>
                </c:pt>
                <c:pt idx="4346">
                  <c:v>-0.481858</c:v>
                </c:pt>
                <c:pt idx="4347">
                  <c:v>-0.43772</c:v>
                </c:pt>
                <c:pt idx="4348">
                  <c:v>-0.429343</c:v>
                </c:pt>
                <c:pt idx="4349">
                  <c:v>-0.418831</c:v>
                </c:pt>
                <c:pt idx="4350">
                  <c:v>-0.428575</c:v>
                </c:pt>
                <c:pt idx="4351">
                  <c:v>-0.413721</c:v>
                </c:pt>
                <c:pt idx="4352">
                  <c:v>-0.411723</c:v>
                </c:pt>
                <c:pt idx="4353">
                  <c:v>-0.457605</c:v>
                </c:pt>
                <c:pt idx="4354">
                  <c:v>-0.46732</c:v>
                </c:pt>
                <c:pt idx="4355">
                  <c:v>-0.45185</c:v>
                </c:pt>
                <c:pt idx="4356">
                  <c:v>-0.431659</c:v>
                </c:pt>
                <c:pt idx="4357">
                  <c:v>-0.428024</c:v>
                </c:pt>
                <c:pt idx="4358">
                  <c:v>-0.4493</c:v>
                </c:pt>
                <c:pt idx="4359">
                  <c:v>-0.41246</c:v>
                </c:pt>
                <c:pt idx="4360">
                  <c:v>-0.428813</c:v>
                </c:pt>
                <c:pt idx="4361">
                  <c:v>-0.431264</c:v>
                </c:pt>
                <c:pt idx="4362">
                  <c:v>-0.451429</c:v>
                </c:pt>
                <c:pt idx="4363">
                  <c:v>-0.426454</c:v>
                </c:pt>
                <c:pt idx="4364">
                  <c:v>-0.441822</c:v>
                </c:pt>
                <c:pt idx="4365">
                  <c:v>-0.455973</c:v>
                </c:pt>
                <c:pt idx="4366">
                  <c:v>-0.438632</c:v>
                </c:pt>
                <c:pt idx="4367">
                  <c:v>-0.408882</c:v>
                </c:pt>
                <c:pt idx="4368">
                  <c:v>-0.451107</c:v>
                </c:pt>
                <c:pt idx="4369">
                  <c:v>-0.47188</c:v>
                </c:pt>
                <c:pt idx="4370">
                  <c:v>-0.482762</c:v>
                </c:pt>
                <c:pt idx="4371">
                  <c:v>-0.395767</c:v>
                </c:pt>
                <c:pt idx="4372">
                  <c:v>-0.441199</c:v>
                </c:pt>
                <c:pt idx="4373">
                  <c:v>-0.441482</c:v>
                </c:pt>
                <c:pt idx="4374">
                  <c:v>-0.424548</c:v>
                </c:pt>
                <c:pt idx="4375">
                  <c:v>-0.441078</c:v>
                </c:pt>
                <c:pt idx="4376">
                  <c:v>-0.423606</c:v>
                </c:pt>
                <c:pt idx="4377">
                  <c:v>-0.456525</c:v>
                </c:pt>
                <c:pt idx="4378">
                  <c:v>-0.409512</c:v>
                </c:pt>
                <c:pt idx="4379">
                  <c:v>-0.451612</c:v>
                </c:pt>
                <c:pt idx="4380">
                  <c:v>-0.448804</c:v>
                </c:pt>
                <c:pt idx="4381">
                  <c:v>-0.465681</c:v>
                </c:pt>
                <c:pt idx="4382">
                  <c:v>-0.428755</c:v>
                </c:pt>
                <c:pt idx="4383">
                  <c:v>-0.436679</c:v>
                </c:pt>
                <c:pt idx="4384">
                  <c:v>-0.441964</c:v>
                </c:pt>
                <c:pt idx="4385">
                  <c:v>-0.458362</c:v>
                </c:pt>
                <c:pt idx="4386">
                  <c:v>-0.425375</c:v>
                </c:pt>
                <c:pt idx="4387">
                  <c:v>-0.453708</c:v>
                </c:pt>
                <c:pt idx="4388">
                  <c:v>-0.442364</c:v>
                </c:pt>
                <c:pt idx="4389">
                  <c:v>-0.427598</c:v>
                </c:pt>
                <c:pt idx="4390">
                  <c:v>-0.454089</c:v>
                </c:pt>
                <c:pt idx="4391">
                  <c:v>-0.458779</c:v>
                </c:pt>
                <c:pt idx="4392">
                  <c:v>-0.399978</c:v>
                </c:pt>
                <c:pt idx="4393">
                  <c:v>-0.437007</c:v>
                </c:pt>
                <c:pt idx="4394">
                  <c:v>-0.41284</c:v>
                </c:pt>
                <c:pt idx="4395">
                  <c:v>-0.468097</c:v>
                </c:pt>
                <c:pt idx="4396">
                  <c:v>-0.451776</c:v>
                </c:pt>
                <c:pt idx="4397">
                  <c:v>-0.452796</c:v>
                </c:pt>
                <c:pt idx="4398">
                  <c:v>-0.425173</c:v>
                </c:pt>
                <c:pt idx="4399">
                  <c:v>-0.428355</c:v>
                </c:pt>
                <c:pt idx="4400">
                  <c:v>-0.401349</c:v>
                </c:pt>
                <c:pt idx="4401">
                  <c:v>-0.424397</c:v>
                </c:pt>
                <c:pt idx="4402">
                  <c:v>-0.450967</c:v>
                </c:pt>
                <c:pt idx="4403">
                  <c:v>-0.418643</c:v>
                </c:pt>
                <c:pt idx="4404">
                  <c:v>-0.435437</c:v>
                </c:pt>
                <c:pt idx="4405">
                  <c:v>-0.439393</c:v>
                </c:pt>
                <c:pt idx="4406">
                  <c:v>-0.479019</c:v>
                </c:pt>
                <c:pt idx="4407">
                  <c:v>-0.4442</c:v>
                </c:pt>
                <c:pt idx="4408">
                  <c:v>-0.446286</c:v>
                </c:pt>
                <c:pt idx="4409">
                  <c:v>-0.432847</c:v>
                </c:pt>
                <c:pt idx="4410">
                  <c:v>-0.4753</c:v>
                </c:pt>
                <c:pt idx="4411">
                  <c:v>-0.432758</c:v>
                </c:pt>
                <c:pt idx="4412">
                  <c:v>-0.44533</c:v>
                </c:pt>
                <c:pt idx="4413">
                  <c:v>-0.411022</c:v>
                </c:pt>
                <c:pt idx="4414">
                  <c:v>-0.438171</c:v>
                </c:pt>
                <c:pt idx="4415">
                  <c:v>-0.470046</c:v>
                </c:pt>
                <c:pt idx="4416">
                  <c:v>-0.4217</c:v>
                </c:pt>
                <c:pt idx="4417">
                  <c:v>-0.43142</c:v>
                </c:pt>
                <c:pt idx="4418">
                  <c:v>-0.425994</c:v>
                </c:pt>
                <c:pt idx="4419">
                  <c:v>-0.454249</c:v>
                </c:pt>
                <c:pt idx="4420">
                  <c:v>-0.438844</c:v>
                </c:pt>
                <c:pt idx="4421">
                  <c:v>-0.440376</c:v>
                </c:pt>
                <c:pt idx="4422">
                  <c:v>-0.436599</c:v>
                </c:pt>
                <c:pt idx="4423">
                  <c:v>-0.449444</c:v>
                </c:pt>
                <c:pt idx="4424">
                  <c:v>-0.405255</c:v>
                </c:pt>
                <c:pt idx="4425">
                  <c:v>-0.45285</c:v>
                </c:pt>
                <c:pt idx="4426">
                  <c:v>-0.449732</c:v>
                </c:pt>
                <c:pt idx="4427">
                  <c:v>-0.483334</c:v>
                </c:pt>
                <c:pt idx="4428">
                  <c:v>-0.425559</c:v>
                </c:pt>
                <c:pt idx="4429">
                  <c:v>-0.450801</c:v>
                </c:pt>
                <c:pt idx="4430">
                  <c:v>-0.443056</c:v>
                </c:pt>
                <c:pt idx="4431">
                  <c:v>-0.432342</c:v>
                </c:pt>
                <c:pt idx="4432">
                  <c:v>-0.425722</c:v>
                </c:pt>
                <c:pt idx="4433">
                  <c:v>-0.430184</c:v>
                </c:pt>
                <c:pt idx="4434">
                  <c:v>-0.414985</c:v>
                </c:pt>
                <c:pt idx="4435">
                  <c:v>-0.457212</c:v>
                </c:pt>
                <c:pt idx="4436">
                  <c:v>-0.441973</c:v>
                </c:pt>
                <c:pt idx="4437">
                  <c:v>-0.41021</c:v>
                </c:pt>
                <c:pt idx="4438">
                  <c:v>-0.444577</c:v>
                </c:pt>
                <c:pt idx="4439">
                  <c:v>-0.394443</c:v>
                </c:pt>
                <c:pt idx="4440">
                  <c:v>-0.433915</c:v>
                </c:pt>
                <c:pt idx="4441">
                  <c:v>-0.442648</c:v>
                </c:pt>
                <c:pt idx="4442">
                  <c:v>-0.426954</c:v>
                </c:pt>
                <c:pt idx="4443">
                  <c:v>-0.460558</c:v>
                </c:pt>
                <c:pt idx="4444">
                  <c:v>-0.455657</c:v>
                </c:pt>
                <c:pt idx="4445">
                  <c:v>-0.419218</c:v>
                </c:pt>
                <c:pt idx="4446">
                  <c:v>-0.492407</c:v>
                </c:pt>
                <c:pt idx="4447">
                  <c:v>-0.476636</c:v>
                </c:pt>
                <c:pt idx="4448">
                  <c:v>-0.494344</c:v>
                </c:pt>
                <c:pt idx="4449">
                  <c:v>-0.469317</c:v>
                </c:pt>
                <c:pt idx="4450">
                  <c:v>-0.464174</c:v>
                </c:pt>
                <c:pt idx="4451">
                  <c:v>-0.459768</c:v>
                </c:pt>
                <c:pt idx="4452">
                  <c:v>-0.454422</c:v>
                </c:pt>
                <c:pt idx="4453">
                  <c:v>-0.438088</c:v>
                </c:pt>
                <c:pt idx="4454">
                  <c:v>-0.387448</c:v>
                </c:pt>
                <c:pt idx="4455">
                  <c:v>-0.450954</c:v>
                </c:pt>
                <c:pt idx="4456">
                  <c:v>-0.42417</c:v>
                </c:pt>
                <c:pt idx="4457">
                  <c:v>-0.421975</c:v>
                </c:pt>
                <c:pt idx="4458">
                  <c:v>-0.417533</c:v>
                </c:pt>
                <c:pt idx="4459">
                  <c:v>-0.423484</c:v>
                </c:pt>
                <c:pt idx="4460">
                  <c:v>-0.432706</c:v>
                </c:pt>
                <c:pt idx="4461">
                  <c:v>-0.399736</c:v>
                </c:pt>
                <c:pt idx="4462">
                  <c:v>-0.489192</c:v>
                </c:pt>
                <c:pt idx="4463">
                  <c:v>-0.456778</c:v>
                </c:pt>
                <c:pt idx="4464">
                  <c:v>-0.470108</c:v>
                </c:pt>
                <c:pt idx="4465">
                  <c:v>-0.455108</c:v>
                </c:pt>
                <c:pt idx="4466">
                  <c:v>-0.473807</c:v>
                </c:pt>
                <c:pt idx="4467">
                  <c:v>-0.440871</c:v>
                </c:pt>
                <c:pt idx="4468">
                  <c:v>-0.440531</c:v>
                </c:pt>
                <c:pt idx="4469">
                  <c:v>-0.479947</c:v>
                </c:pt>
                <c:pt idx="4470">
                  <c:v>-0.418252</c:v>
                </c:pt>
                <c:pt idx="4471">
                  <c:v>-0.423748</c:v>
                </c:pt>
                <c:pt idx="4472">
                  <c:v>-0.466275</c:v>
                </c:pt>
                <c:pt idx="4473">
                  <c:v>-0.440648</c:v>
                </c:pt>
                <c:pt idx="4474">
                  <c:v>-0.446553</c:v>
                </c:pt>
                <c:pt idx="4475">
                  <c:v>-0.457029</c:v>
                </c:pt>
                <c:pt idx="4476">
                  <c:v>-0.437745</c:v>
                </c:pt>
                <c:pt idx="4477">
                  <c:v>-0.416702</c:v>
                </c:pt>
                <c:pt idx="4478">
                  <c:v>-0.450021</c:v>
                </c:pt>
                <c:pt idx="4479">
                  <c:v>-0.476913</c:v>
                </c:pt>
                <c:pt idx="4480">
                  <c:v>-0.453048</c:v>
                </c:pt>
                <c:pt idx="4481">
                  <c:v>-0.426403</c:v>
                </c:pt>
                <c:pt idx="4482">
                  <c:v>-0.421974</c:v>
                </c:pt>
                <c:pt idx="4483">
                  <c:v>-0.470323</c:v>
                </c:pt>
                <c:pt idx="4484">
                  <c:v>-0.436949</c:v>
                </c:pt>
                <c:pt idx="4485">
                  <c:v>-0.484396</c:v>
                </c:pt>
                <c:pt idx="4486">
                  <c:v>-0.432443</c:v>
                </c:pt>
                <c:pt idx="4487">
                  <c:v>-0.425793</c:v>
                </c:pt>
                <c:pt idx="4488">
                  <c:v>-0.473656</c:v>
                </c:pt>
                <c:pt idx="4489">
                  <c:v>-0.470373</c:v>
                </c:pt>
                <c:pt idx="4490">
                  <c:v>-0.461335</c:v>
                </c:pt>
                <c:pt idx="4491">
                  <c:v>-0.423978</c:v>
                </c:pt>
                <c:pt idx="4492">
                  <c:v>-0.444007</c:v>
                </c:pt>
                <c:pt idx="4493">
                  <c:v>-0.440555</c:v>
                </c:pt>
                <c:pt idx="4494">
                  <c:v>-0.434388</c:v>
                </c:pt>
                <c:pt idx="4495">
                  <c:v>-0.452607</c:v>
                </c:pt>
                <c:pt idx="4496">
                  <c:v>-0.455969</c:v>
                </c:pt>
                <c:pt idx="4497">
                  <c:v>-0.467836</c:v>
                </c:pt>
                <c:pt idx="4498">
                  <c:v>-0.466652</c:v>
                </c:pt>
                <c:pt idx="4499">
                  <c:v>-0.424566</c:v>
                </c:pt>
                <c:pt idx="4500">
                  <c:v>-0.435317</c:v>
                </c:pt>
                <c:pt idx="4501">
                  <c:v>-0.401051</c:v>
                </c:pt>
                <c:pt idx="4502">
                  <c:v>-0.437522</c:v>
                </c:pt>
                <c:pt idx="4503">
                  <c:v>-0.42938</c:v>
                </c:pt>
                <c:pt idx="4504">
                  <c:v>-0.466428</c:v>
                </c:pt>
                <c:pt idx="4505">
                  <c:v>-0.424909</c:v>
                </c:pt>
                <c:pt idx="4506">
                  <c:v>-0.428102</c:v>
                </c:pt>
                <c:pt idx="4507">
                  <c:v>-0.436723</c:v>
                </c:pt>
                <c:pt idx="4508">
                  <c:v>-0.455224</c:v>
                </c:pt>
                <c:pt idx="4509">
                  <c:v>-0.429963</c:v>
                </c:pt>
                <c:pt idx="4510">
                  <c:v>-0.439404</c:v>
                </c:pt>
                <c:pt idx="4511">
                  <c:v>-0.417254</c:v>
                </c:pt>
                <c:pt idx="4512">
                  <c:v>-0.45938</c:v>
                </c:pt>
                <c:pt idx="4513">
                  <c:v>-0.421591</c:v>
                </c:pt>
                <c:pt idx="4514">
                  <c:v>-0.425447</c:v>
                </c:pt>
                <c:pt idx="4515">
                  <c:v>-0.457691</c:v>
                </c:pt>
                <c:pt idx="4516">
                  <c:v>-0.444381</c:v>
                </c:pt>
                <c:pt idx="4517">
                  <c:v>-0.40471</c:v>
                </c:pt>
                <c:pt idx="4518">
                  <c:v>-0.450404</c:v>
                </c:pt>
                <c:pt idx="4519">
                  <c:v>-0.42663</c:v>
                </c:pt>
                <c:pt idx="4520">
                  <c:v>-0.460473</c:v>
                </c:pt>
                <c:pt idx="4521">
                  <c:v>-0.447377</c:v>
                </c:pt>
                <c:pt idx="4522">
                  <c:v>-0.456587</c:v>
                </c:pt>
                <c:pt idx="4523">
                  <c:v>-0.487211</c:v>
                </c:pt>
                <c:pt idx="4524">
                  <c:v>-0.430781</c:v>
                </c:pt>
                <c:pt idx="4525">
                  <c:v>-0.387725</c:v>
                </c:pt>
                <c:pt idx="4526">
                  <c:v>-0.432129</c:v>
                </c:pt>
                <c:pt idx="4527">
                  <c:v>-0.452915</c:v>
                </c:pt>
                <c:pt idx="4528">
                  <c:v>-0.497558</c:v>
                </c:pt>
                <c:pt idx="4529">
                  <c:v>-0.42543</c:v>
                </c:pt>
                <c:pt idx="4530">
                  <c:v>-0.424287</c:v>
                </c:pt>
                <c:pt idx="4531">
                  <c:v>-0.463847</c:v>
                </c:pt>
                <c:pt idx="4532">
                  <c:v>-0.453375</c:v>
                </c:pt>
                <c:pt idx="4533">
                  <c:v>-0.443338</c:v>
                </c:pt>
                <c:pt idx="4534">
                  <c:v>-0.427378</c:v>
                </c:pt>
                <c:pt idx="4535">
                  <c:v>-0.431261</c:v>
                </c:pt>
                <c:pt idx="4536">
                  <c:v>-0.467564</c:v>
                </c:pt>
                <c:pt idx="4537">
                  <c:v>-0.426627</c:v>
                </c:pt>
                <c:pt idx="4538">
                  <c:v>-0.41378</c:v>
                </c:pt>
                <c:pt idx="4539">
                  <c:v>-0.44266</c:v>
                </c:pt>
                <c:pt idx="4540">
                  <c:v>-0.466764</c:v>
                </c:pt>
                <c:pt idx="4541">
                  <c:v>-0.490296</c:v>
                </c:pt>
                <c:pt idx="4542">
                  <c:v>-0.404474</c:v>
                </c:pt>
                <c:pt idx="4543">
                  <c:v>-0.42836</c:v>
                </c:pt>
                <c:pt idx="4544">
                  <c:v>-0.453867</c:v>
                </c:pt>
                <c:pt idx="4545">
                  <c:v>-0.463698</c:v>
                </c:pt>
                <c:pt idx="4546">
                  <c:v>-0.46002</c:v>
                </c:pt>
                <c:pt idx="4547">
                  <c:v>-0.427414</c:v>
                </c:pt>
                <c:pt idx="4548">
                  <c:v>-0.436952</c:v>
                </c:pt>
                <c:pt idx="4549">
                  <c:v>-0.446561</c:v>
                </c:pt>
                <c:pt idx="4550">
                  <c:v>-0.45958</c:v>
                </c:pt>
                <c:pt idx="4551">
                  <c:v>-0.460593</c:v>
                </c:pt>
                <c:pt idx="4552">
                  <c:v>-0.434276</c:v>
                </c:pt>
                <c:pt idx="4553">
                  <c:v>-0.442414</c:v>
                </c:pt>
                <c:pt idx="4554">
                  <c:v>-0.496823</c:v>
                </c:pt>
                <c:pt idx="4555">
                  <c:v>-0.444201</c:v>
                </c:pt>
                <c:pt idx="4556">
                  <c:v>-0.425597</c:v>
                </c:pt>
                <c:pt idx="4557">
                  <c:v>-0.480303</c:v>
                </c:pt>
                <c:pt idx="4558">
                  <c:v>-0.393345</c:v>
                </c:pt>
                <c:pt idx="4559">
                  <c:v>-0.410649</c:v>
                </c:pt>
                <c:pt idx="4560">
                  <c:v>-0.425407</c:v>
                </c:pt>
                <c:pt idx="4561">
                  <c:v>-0.427891</c:v>
                </c:pt>
                <c:pt idx="4562">
                  <c:v>-0.451194</c:v>
                </c:pt>
                <c:pt idx="4563">
                  <c:v>-0.422326</c:v>
                </c:pt>
                <c:pt idx="4564">
                  <c:v>-0.444548</c:v>
                </c:pt>
                <c:pt idx="4565">
                  <c:v>-0.414939</c:v>
                </c:pt>
                <c:pt idx="4566">
                  <c:v>-0.435875</c:v>
                </c:pt>
                <c:pt idx="4567">
                  <c:v>-0.439195</c:v>
                </c:pt>
                <c:pt idx="4568">
                  <c:v>-0.440694</c:v>
                </c:pt>
                <c:pt idx="4569">
                  <c:v>-0.4448</c:v>
                </c:pt>
                <c:pt idx="4570">
                  <c:v>-0.42937</c:v>
                </c:pt>
                <c:pt idx="4571">
                  <c:v>-0.408851</c:v>
                </c:pt>
                <c:pt idx="4572">
                  <c:v>-0.452536</c:v>
                </c:pt>
                <c:pt idx="4573">
                  <c:v>-0.430325</c:v>
                </c:pt>
                <c:pt idx="4574">
                  <c:v>-0.4521</c:v>
                </c:pt>
                <c:pt idx="4575">
                  <c:v>-0.434357</c:v>
                </c:pt>
                <c:pt idx="4576">
                  <c:v>-0.500669</c:v>
                </c:pt>
                <c:pt idx="4577">
                  <c:v>-0.457954</c:v>
                </c:pt>
                <c:pt idx="4578">
                  <c:v>-0.455258</c:v>
                </c:pt>
                <c:pt idx="4579">
                  <c:v>-0.466033</c:v>
                </c:pt>
                <c:pt idx="4580">
                  <c:v>-0.428152</c:v>
                </c:pt>
                <c:pt idx="4581">
                  <c:v>-0.438859</c:v>
                </c:pt>
                <c:pt idx="4582">
                  <c:v>-0.43823</c:v>
                </c:pt>
                <c:pt idx="4583">
                  <c:v>-0.427794</c:v>
                </c:pt>
                <c:pt idx="4584">
                  <c:v>-0.458099</c:v>
                </c:pt>
                <c:pt idx="4585">
                  <c:v>-0.433853</c:v>
                </c:pt>
                <c:pt idx="4586">
                  <c:v>-0.435752</c:v>
                </c:pt>
                <c:pt idx="4587">
                  <c:v>-0.418252</c:v>
                </c:pt>
                <c:pt idx="4588">
                  <c:v>-0.42589</c:v>
                </c:pt>
                <c:pt idx="4589">
                  <c:v>-0.430842</c:v>
                </c:pt>
                <c:pt idx="4590">
                  <c:v>-0.416746</c:v>
                </c:pt>
                <c:pt idx="4591">
                  <c:v>-0.42455</c:v>
                </c:pt>
                <c:pt idx="4592">
                  <c:v>-0.404038</c:v>
                </c:pt>
                <c:pt idx="4593">
                  <c:v>-0.42338</c:v>
                </c:pt>
                <c:pt idx="4594">
                  <c:v>-0.397882</c:v>
                </c:pt>
                <c:pt idx="4595">
                  <c:v>-0.430462</c:v>
                </c:pt>
                <c:pt idx="4596">
                  <c:v>-0.426083</c:v>
                </c:pt>
                <c:pt idx="4597">
                  <c:v>-0.432679</c:v>
                </c:pt>
                <c:pt idx="4598">
                  <c:v>-0.470764</c:v>
                </c:pt>
                <c:pt idx="4599">
                  <c:v>-0.434404</c:v>
                </c:pt>
                <c:pt idx="4600">
                  <c:v>-0.450274</c:v>
                </c:pt>
                <c:pt idx="4601">
                  <c:v>-0.455973</c:v>
                </c:pt>
                <c:pt idx="4602">
                  <c:v>-0.41818</c:v>
                </c:pt>
                <c:pt idx="4603">
                  <c:v>-0.418541</c:v>
                </c:pt>
                <c:pt idx="4604">
                  <c:v>-0.43699</c:v>
                </c:pt>
                <c:pt idx="4605">
                  <c:v>-0.398818</c:v>
                </c:pt>
                <c:pt idx="4606">
                  <c:v>-0.471108</c:v>
                </c:pt>
                <c:pt idx="4607">
                  <c:v>-0.426044</c:v>
                </c:pt>
                <c:pt idx="4608">
                  <c:v>-0.433721</c:v>
                </c:pt>
                <c:pt idx="4609">
                  <c:v>-0.452677</c:v>
                </c:pt>
                <c:pt idx="4610">
                  <c:v>-0.45272</c:v>
                </c:pt>
                <c:pt idx="4611">
                  <c:v>-0.447439</c:v>
                </c:pt>
                <c:pt idx="4612">
                  <c:v>-0.44319</c:v>
                </c:pt>
                <c:pt idx="4613">
                  <c:v>-0.448465</c:v>
                </c:pt>
                <c:pt idx="4614">
                  <c:v>-0.432723</c:v>
                </c:pt>
                <c:pt idx="4615">
                  <c:v>-0.450724</c:v>
                </c:pt>
                <c:pt idx="4616">
                  <c:v>-0.42479</c:v>
                </c:pt>
                <c:pt idx="4617">
                  <c:v>-0.449207</c:v>
                </c:pt>
                <c:pt idx="4618">
                  <c:v>-0.415761</c:v>
                </c:pt>
                <c:pt idx="4619">
                  <c:v>-0.487138</c:v>
                </c:pt>
                <c:pt idx="4620">
                  <c:v>-0.432562</c:v>
                </c:pt>
                <c:pt idx="4621">
                  <c:v>-0.435319</c:v>
                </c:pt>
                <c:pt idx="4622">
                  <c:v>-0.443875</c:v>
                </c:pt>
                <c:pt idx="4623">
                  <c:v>-0.441177</c:v>
                </c:pt>
                <c:pt idx="4624">
                  <c:v>-0.46874</c:v>
                </c:pt>
                <c:pt idx="4625">
                  <c:v>-0.443141</c:v>
                </c:pt>
                <c:pt idx="4626">
                  <c:v>-0.437528</c:v>
                </c:pt>
                <c:pt idx="4627">
                  <c:v>-0.461495</c:v>
                </c:pt>
                <c:pt idx="4628">
                  <c:v>-0.445453</c:v>
                </c:pt>
                <c:pt idx="4629">
                  <c:v>-0.441781</c:v>
                </c:pt>
                <c:pt idx="4630">
                  <c:v>-0.457392</c:v>
                </c:pt>
                <c:pt idx="4631">
                  <c:v>-0.428854</c:v>
                </c:pt>
                <c:pt idx="4632">
                  <c:v>-0.564284</c:v>
                </c:pt>
                <c:pt idx="4633">
                  <c:v>-0.454802</c:v>
                </c:pt>
                <c:pt idx="4634">
                  <c:v>-0.431989</c:v>
                </c:pt>
                <c:pt idx="4635">
                  <c:v>-0.436287</c:v>
                </c:pt>
                <c:pt idx="4636">
                  <c:v>-0.4528</c:v>
                </c:pt>
                <c:pt idx="4637">
                  <c:v>-0.459887</c:v>
                </c:pt>
                <c:pt idx="4638">
                  <c:v>-0.428003</c:v>
                </c:pt>
                <c:pt idx="4639">
                  <c:v>-0.452814</c:v>
                </c:pt>
                <c:pt idx="4640">
                  <c:v>-0.441175</c:v>
                </c:pt>
                <c:pt idx="4641">
                  <c:v>-0.454087</c:v>
                </c:pt>
                <c:pt idx="4642">
                  <c:v>-0.457062</c:v>
                </c:pt>
                <c:pt idx="4643">
                  <c:v>-0.434737</c:v>
                </c:pt>
                <c:pt idx="4644">
                  <c:v>-0.448316</c:v>
                </c:pt>
                <c:pt idx="4645">
                  <c:v>-0.453814</c:v>
                </c:pt>
                <c:pt idx="4646">
                  <c:v>-0.438458</c:v>
                </c:pt>
                <c:pt idx="4647">
                  <c:v>-0.448891</c:v>
                </c:pt>
                <c:pt idx="4648">
                  <c:v>-0.449469</c:v>
                </c:pt>
                <c:pt idx="4649">
                  <c:v>-0.430354</c:v>
                </c:pt>
                <c:pt idx="4650">
                  <c:v>-0.455667</c:v>
                </c:pt>
                <c:pt idx="4651">
                  <c:v>-0.422029</c:v>
                </c:pt>
                <c:pt idx="4652">
                  <c:v>-0.443245</c:v>
                </c:pt>
                <c:pt idx="4653">
                  <c:v>-0.479998</c:v>
                </c:pt>
                <c:pt idx="4654">
                  <c:v>-0.426781</c:v>
                </c:pt>
                <c:pt idx="4655">
                  <c:v>-0.444453</c:v>
                </c:pt>
                <c:pt idx="4656">
                  <c:v>-0.468835</c:v>
                </c:pt>
                <c:pt idx="4657">
                  <c:v>-0.444622</c:v>
                </c:pt>
                <c:pt idx="4658">
                  <c:v>-0.441552</c:v>
                </c:pt>
                <c:pt idx="4659">
                  <c:v>-0.469051</c:v>
                </c:pt>
                <c:pt idx="4660">
                  <c:v>-0.433517</c:v>
                </c:pt>
                <c:pt idx="4661">
                  <c:v>-0.455625</c:v>
                </c:pt>
                <c:pt idx="4662">
                  <c:v>-0.417133</c:v>
                </c:pt>
                <c:pt idx="4663">
                  <c:v>-0.420668</c:v>
                </c:pt>
                <c:pt idx="4664">
                  <c:v>-0.468187</c:v>
                </c:pt>
                <c:pt idx="4665">
                  <c:v>-0.397219</c:v>
                </c:pt>
                <c:pt idx="4666">
                  <c:v>-0.426308</c:v>
                </c:pt>
                <c:pt idx="4667">
                  <c:v>-0.430232</c:v>
                </c:pt>
                <c:pt idx="4668">
                  <c:v>-0.438217</c:v>
                </c:pt>
                <c:pt idx="4669">
                  <c:v>-0.476584</c:v>
                </c:pt>
                <c:pt idx="4670">
                  <c:v>-0.409633</c:v>
                </c:pt>
                <c:pt idx="4671">
                  <c:v>-0.426783</c:v>
                </c:pt>
                <c:pt idx="4672">
                  <c:v>-0.412928</c:v>
                </c:pt>
                <c:pt idx="4673">
                  <c:v>-0.42453</c:v>
                </c:pt>
                <c:pt idx="4674">
                  <c:v>-0.381584</c:v>
                </c:pt>
                <c:pt idx="4675">
                  <c:v>-0.46336</c:v>
                </c:pt>
                <c:pt idx="4676">
                  <c:v>-0.451244</c:v>
                </c:pt>
                <c:pt idx="4677">
                  <c:v>-0.41743</c:v>
                </c:pt>
                <c:pt idx="4678">
                  <c:v>-0.449418</c:v>
                </c:pt>
                <c:pt idx="4679">
                  <c:v>-0.431205</c:v>
                </c:pt>
                <c:pt idx="4680">
                  <c:v>-0.414196</c:v>
                </c:pt>
                <c:pt idx="4681">
                  <c:v>-0.423716</c:v>
                </c:pt>
                <c:pt idx="4682">
                  <c:v>-0.412986</c:v>
                </c:pt>
                <c:pt idx="4683">
                  <c:v>-0.429372</c:v>
                </c:pt>
                <c:pt idx="4684">
                  <c:v>-0.437241</c:v>
                </c:pt>
                <c:pt idx="4685">
                  <c:v>-0.476542</c:v>
                </c:pt>
                <c:pt idx="4686">
                  <c:v>-0.459548</c:v>
                </c:pt>
                <c:pt idx="4687">
                  <c:v>-0.433693</c:v>
                </c:pt>
                <c:pt idx="4688">
                  <c:v>-0.487756</c:v>
                </c:pt>
                <c:pt idx="4689">
                  <c:v>-0.414878</c:v>
                </c:pt>
                <c:pt idx="4690">
                  <c:v>-0.43094</c:v>
                </c:pt>
                <c:pt idx="4691">
                  <c:v>-0.436999</c:v>
                </c:pt>
                <c:pt idx="4692">
                  <c:v>-0.444958</c:v>
                </c:pt>
                <c:pt idx="4693">
                  <c:v>-0.463333</c:v>
                </c:pt>
                <c:pt idx="4694">
                  <c:v>-0.418709</c:v>
                </c:pt>
                <c:pt idx="4695">
                  <c:v>-0.427947</c:v>
                </c:pt>
                <c:pt idx="4696">
                  <c:v>-0.443376</c:v>
                </c:pt>
                <c:pt idx="4697">
                  <c:v>-0.4211</c:v>
                </c:pt>
                <c:pt idx="4698">
                  <c:v>-0.418754</c:v>
                </c:pt>
                <c:pt idx="4699">
                  <c:v>-0.462269</c:v>
                </c:pt>
                <c:pt idx="4700">
                  <c:v>-0.4572</c:v>
                </c:pt>
                <c:pt idx="4701">
                  <c:v>-0.400858</c:v>
                </c:pt>
                <c:pt idx="4702">
                  <c:v>-0.439693</c:v>
                </c:pt>
                <c:pt idx="4703">
                  <c:v>-0.427252</c:v>
                </c:pt>
                <c:pt idx="4704">
                  <c:v>-0.500047</c:v>
                </c:pt>
                <c:pt idx="4705">
                  <c:v>-0.461336</c:v>
                </c:pt>
                <c:pt idx="4706">
                  <c:v>-0.434924</c:v>
                </c:pt>
                <c:pt idx="4707">
                  <c:v>-0.469349</c:v>
                </c:pt>
                <c:pt idx="4708">
                  <c:v>-0.447551</c:v>
                </c:pt>
                <c:pt idx="4709">
                  <c:v>-0.448602</c:v>
                </c:pt>
                <c:pt idx="4710">
                  <c:v>-0.418634</c:v>
                </c:pt>
                <c:pt idx="4711">
                  <c:v>-0.428539</c:v>
                </c:pt>
                <c:pt idx="4712">
                  <c:v>-0.42081</c:v>
                </c:pt>
                <c:pt idx="4713">
                  <c:v>-0.416706</c:v>
                </c:pt>
                <c:pt idx="4714">
                  <c:v>-0.435962</c:v>
                </c:pt>
                <c:pt idx="4715">
                  <c:v>-0.404439</c:v>
                </c:pt>
                <c:pt idx="4716">
                  <c:v>-0.446891</c:v>
                </c:pt>
                <c:pt idx="4717">
                  <c:v>-0.444278</c:v>
                </c:pt>
                <c:pt idx="4718">
                  <c:v>-0.439208</c:v>
                </c:pt>
                <c:pt idx="4719">
                  <c:v>-0.420677</c:v>
                </c:pt>
                <c:pt idx="4720">
                  <c:v>-0.454759</c:v>
                </c:pt>
                <c:pt idx="4721">
                  <c:v>-0.44385</c:v>
                </c:pt>
                <c:pt idx="4722">
                  <c:v>-0.45833</c:v>
                </c:pt>
                <c:pt idx="4723">
                  <c:v>-0.454249</c:v>
                </c:pt>
                <c:pt idx="4724">
                  <c:v>-0.433974</c:v>
                </c:pt>
                <c:pt idx="4725">
                  <c:v>-0.420122</c:v>
                </c:pt>
                <c:pt idx="4726">
                  <c:v>-0.467542</c:v>
                </c:pt>
                <c:pt idx="4727">
                  <c:v>-0.443303</c:v>
                </c:pt>
                <c:pt idx="4728">
                  <c:v>-0.451993</c:v>
                </c:pt>
                <c:pt idx="4729">
                  <c:v>-0.445209</c:v>
                </c:pt>
                <c:pt idx="4730">
                  <c:v>-0.438701</c:v>
                </c:pt>
                <c:pt idx="4731">
                  <c:v>-0.441336</c:v>
                </c:pt>
                <c:pt idx="4732">
                  <c:v>-0.437207</c:v>
                </c:pt>
                <c:pt idx="4733">
                  <c:v>-0.463108</c:v>
                </c:pt>
                <c:pt idx="4734">
                  <c:v>-0.449121</c:v>
                </c:pt>
                <c:pt idx="4735">
                  <c:v>-0.429141</c:v>
                </c:pt>
                <c:pt idx="4736">
                  <c:v>-0.461934</c:v>
                </c:pt>
                <c:pt idx="4737">
                  <c:v>-0.439909</c:v>
                </c:pt>
                <c:pt idx="4738">
                  <c:v>-0.473297</c:v>
                </c:pt>
                <c:pt idx="4739">
                  <c:v>-0.430403</c:v>
                </c:pt>
                <c:pt idx="4740">
                  <c:v>-0.431652</c:v>
                </c:pt>
                <c:pt idx="4741">
                  <c:v>-0.48241</c:v>
                </c:pt>
                <c:pt idx="4742">
                  <c:v>-0.433175</c:v>
                </c:pt>
                <c:pt idx="4743">
                  <c:v>-0.479463</c:v>
                </c:pt>
                <c:pt idx="4744">
                  <c:v>-0.37484</c:v>
                </c:pt>
                <c:pt idx="4745">
                  <c:v>-0.438924</c:v>
                </c:pt>
                <c:pt idx="4746">
                  <c:v>-0.424988</c:v>
                </c:pt>
                <c:pt idx="4747">
                  <c:v>-0.433932</c:v>
                </c:pt>
                <c:pt idx="4748">
                  <c:v>-0.455231</c:v>
                </c:pt>
                <c:pt idx="4749">
                  <c:v>-0.429262</c:v>
                </c:pt>
                <c:pt idx="4750">
                  <c:v>-0.434554</c:v>
                </c:pt>
                <c:pt idx="4751">
                  <c:v>-0.459737</c:v>
                </c:pt>
                <c:pt idx="4752">
                  <c:v>-0.445818</c:v>
                </c:pt>
                <c:pt idx="4753">
                  <c:v>-0.415084</c:v>
                </c:pt>
                <c:pt idx="4754">
                  <c:v>-0.432429</c:v>
                </c:pt>
                <c:pt idx="4755">
                  <c:v>-0.423137</c:v>
                </c:pt>
                <c:pt idx="4756">
                  <c:v>-0.446724</c:v>
                </c:pt>
                <c:pt idx="4757">
                  <c:v>-0.47658</c:v>
                </c:pt>
                <c:pt idx="4758">
                  <c:v>-0.430192</c:v>
                </c:pt>
                <c:pt idx="4759">
                  <c:v>-0.432533</c:v>
                </c:pt>
                <c:pt idx="4760">
                  <c:v>-0.415834</c:v>
                </c:pt>
                <c:pt idx="4761">
                  <c:v>-0.434857</c:v>
                </c:pt>
                <c:pt idx="4762">
                  <c:v>-0.444462</c:v>
                </c:pt>
                <c:pt idx="4763">
                  <c:v>-0.451541</c:v>
                </c:pt>
                <c:pt idx="4764">
                  <c:v>-0.441907</c:v>
                </c:pt>
                <c:pt idx="4765">
                  <c:v>-0.455023</c:v>
                </c:pt>
                <c:pt idx="4766">
                  <c:v>-0.45306</c:v>
                </c:pt>
                <c:pt idx="4767">
                  <c:v>-0.474373</c:v>
                </c:pt>
                <c:pt idx="4768">
                  <c:v>-0.43609</c:v>
                </c:pt>
                <c:pt idx="4769">
                  <c:v>-0.420819</c:v>
                </c:pt>
                <c:pt idx="4770">
                  <c:v>-0.438499</c:v>
                </c:pt>
                <c:pt idx="4771">
                  <c:v>-0.468447</c:v>
                </c:pt>
                <c:pt idx="4772">
                  <c:v>-0.441255</c:v>
                </c:pt>
                <c:pt idx="4773">
                  <c:v>-0.397645</c:v>
                </c:pt>
                <c:pt idx="4774">
                  <c:v>-0.429332</c:v>
                </c:pt>
                <c:pt idx="4775">
                  <c:v>-0.413015</c:v>
                </c:pt>
                <c:pt idx="4776">
                  <c:v>-0.450642</c:v>
                </c:pt>
                <c:pt idx="4777">
                  <c:v>-0.443899</c:v>
                </c:pt>
                <c:pt idx="4778">
                  <c:v>-0.426226</c:v>
                </c:pt>
                <c:pt idx="4779">
                  <c:v>-0.429896</c:v>
                </c:pt>
                <c:pt idx="4780">
                  <c:v>-0.431386</c:v>
                </c:pt>
                <c:pt idx="4781">
                  <c:v>-0.474533</c:v>
                </c:pt>
                <c:pt idx="4782">
                  <c:v>-0.417553</c:v>
                </c:pt>
                <c:pt idx="4783">
                  <c:v>-0.434708</c:v>
                </c:pt>
                <c:pt idx="4784">
                  <c:v>-0.40721</c:v>
                </c:pt>
                <c:pt idx="4785">
                  <c:v>-0.428417</c:v>
                </c:pt>
                <c:pt idx="4786">
                  <c:v>-0.446996</c:v>
                </c:pt>
                <c:pt idx="4787">
                  <c:v>-0.425451</c:v>
                </c:pt>
                <c:pt idx="4788">
                  <c:v>-0.443676</c:v>
                </c:pt>
                <c:pt idx="4789">
                  <c:v>-0.429824</c:v>
                </c:pt>
                <c:pt idx="4790">
                  <c:v>-0.43647</c:v>
                </c:pt>
                <c:pt idx="4791">
                  <c:v>-0.41444</c:v>
                </c:pt>
                <c:pt idx="4792">
                  <c:v>-0.439604</c:v>
                </c:pt>
                <c:pt idx="4793">
                  <c:v>-0.445023</c:v>
                </c:pt>
                <c:pt idx="4794">
                  <c:v>-0.428289</c:v>
                </c:pt>
                <c:pt idx="4795">
                  <c:v>-0.450282</c:v>
                </c:pt>
                <c:pt idx="4796">
                  <c:v>-0.445083</c:v>
                </c:pt>
                <c:pt idx="4797">
                  <c:v>-0.452987</c:v>
                </c:pt>
                <c:pt idx="4798">
                  <c:v>-0.436399</c:v>
                </c:pt>
                <c:pt idx="4799">
                  <c:v>-0.434266</c:v>
                </c:pt>
                <c:pt idx="4800">
                  <c:v>-0.383582</c:v>
                </c:pt>
                <c:pt idx="4801">
                  <c:v>-0.438084</c:v>
                </c:pt>
                <c:pt idx="4802">
                  <c:v>-0.437727</c:v>
                </c:pt>
                <c:pt idx="4803">
                  <c:v>-0.459027</c:v>
                </c:pt>
                <c:pt idx="4804">
                  <c:v>-0.447825</c:v>
                </c:pt>
                <c:pt idx="4805">
                  <c:v>-0.442081</c:v>
                </c:pt>
                <c:pt idx="4806">
                  <c:v>-0.41599</c:v>
                </c:pt>
                <c:pt idx="4807">
                  <c:v>-0.445409</c:v>
                </c:pt>
                <c:pt idx="4808">
                  <c:v>-0.398759</c:v>
                </c:pt>
                <c:pt idx="4809">
                  <c:v>-0.454721</c:v>
                </c:pt>
                <c:pt idx="4810">
                  <c:v>-0.430515</c:v>
                </c:pt>
                <c:pt idx="4811">
                  <c:v>-0.441245</c:v>
                </c:pt>
                <c:pt idx="4812">
                  <c:v>-0.439682</c:v>
                </c:pt>
                <c:pt idx="4813">
                  <c:v>-0.44743</c:v>
                </c:pt>
                <c:pt idx="4814">
                  <c:v>-0.429966</c:v>
                </c:pt>
                <c:pt idx="4815">
                  <c:v>-0.439287</c:v>
                </c:pt>
                <c:pt idx="4816">
                  <c:v>-0.407634</c:v>
                </c:pt>
                <c:pt idx="4817">
                  <c:v>-0.443486</c:v>
                </c:pt>
                <c:pt idx="4818">
                  <c:v>-0.390296</c:v>
                </c:pt>
                <c:pt idx="4819">
                  <c:v>-0.468961</c:v>
                </c:pt>
                <c:pt idx="4820">
                  <c:v>-0.437366</c:v>
                </c:pt>
                <c:pt idx="4821">
                  <c:v>-0.465073</c:v>
                </c:pt>
                <c:pt idx="4822">
                  <c:v>-0.472329</c:v>
                </c:pt>
                <c:pt idx="4823">
                  <c:v>-0.452433</c:v>
                </c:pt>
                <c:pt idx="4824">
                  <c:v>-0.418104</c:v>
                </c:pt>
                <c:pt idx="4825">
                  <c:v>-0.417153</c:v>
                </c:pt>
                <c:pt idx="4826">
                  <c:v>-0.429028</c:v>
                </c:pt>
                <c:pt idx="4827">
                  <c:v>-0.45413</c:v>
                </c:pt>
                <c:pt idx="4828">
                  <c:v>-0.447452</c:v>
                </c:pt>
                <c:pt idx="4829">
                  <c:v>-0.463233</c:v>
                </c:pt>
                <c:pt idx="4830">
                  <c:v>-0.468668</c:v>
                </c:pt>
                <c:pt idx="4831">
                  <c:v>-0.416576</c:v>
                </c:pt>
                <c:pt idx="4832">
                  <c:v>-0.435545</c:v>
                </c:pt>
                <c:pt idx="4833">
                  <c:v>-0.480752</c:v>
                </c:pt>
                <c:pt idx="4834">
                  <c:v>-0.450116</c:v>
                </c:pt>
                <c:pt idx="4835">
                  <c:v>-0.445603</c:v>
                </c:pt>
                <c:pt idx="4836">
                  <c:v>-0.445171</c:v>
                </c:pt>
                <c:pt idx="4837">
                  <c:v>-0.501749</c:v>
                </c:pt>
                <c:pt idx="4838">
                  <c:v>-0.428675</c:v>
                </c:pt>
                <c:pt idx="4839">
                  <c:v>-0.438151</c:v>
                </c:pt>
                <c:pt idx="4840">
                  <c:v>-0.449309</c:v>
                </c:pt>
                <c:pt idx="4841">
                  <c:v>-0.431818</c:v>
                </c:pt>
                <c:pt idx="4842">
                  <c:v>-0.412466</c:v>
                </c:pt>
                <c:pt idx="4843">
                  <c:v>-0.498296</c:v>
                </c:pt>
                <c:pt idx="4844">
                  <c:v>-0.454168</c:v>
                </c:pt>
                <c:pt idx="4845">
                  <c:v>-0.456285</c:v>
                </c:pt>
                <c:pt idx="4846">
                  <c:v>-0.427887</c:v>
                </c:pt>
                <c:pt idx="4847">
                  <c:v>-0.443429</c:v>
                </c:pt>
                <c:pt idx="4848">
                  <c:v>-0.464026</c:v>
                </c:pt>
                <c:pt idx="4849">
                  <c:v>-0.454327</c:v>
                </c:pt>
                <c:pt idx="4850">
                  <c:v>-0.468253</c:v>
                </c:pt>
                <c:pt idx="4851">
                  <c:v>-0.44483</c:v>
                </c:pt>
                <c:pt idx="4852">
                  <c:v>-0.421493</c:v>
                </c:pt>
                <c:pt idx="4853">
                  <c:v>-0.42359</c:v>
                </c:pt>
                <c:pt idx="4854">
                  <c:v>-0.444569</c:v>
                </c:pt>
                <c:pt idx="4855">
                  <c:v>-0.456216</c:v>
                </c:pt>
                <c:pt idx="4856">
                  <c:v>-0.434168</c:v>
                </c:pt>
                <c:pt idx="4857">
                  <c:v>-0.45247</c:v>
                </c:pt>
                <c:pt idx="4858">
                  <c:v>-0.463216</c:v>
                </c:pt>
                <c:pt idx="4859">
                  <c:v>-0.433215</c:v>
                </c:pt>
                <c:pt idx="4860">
                  <c:v>-0.430216</c:v>
                </c:pt>
                <c:pt idx="4861">
                  <c:v>-0.419619</c:v>
                </c:pt>
                <c:pt idx="4862">
                  <c:v>-0.440506</c:v>
                </c:pt>
                <c:pt idx="4863">
                  <c:v>-0.407091</c:v>
                </c:pt>
                <c:pt idx="4864">
                  <c:v>-0.465994</c:v>
                </c:pt>
                <c:pt idx="4865">
                  <c:v>-0.470586</c:v>
                </c:pt>
                <c:pt idx="4866">
                  <c:v>-0.49152</c:v>
                </c:pt>
                <c:pt idx="4867">
                  <c:v>-0.396092</c:v>
                </c:pt>
                <c:pt idx="4868">
                  <c:v>-0.426012</c:v>
                </c:pt>
                <c:pt idx="4869">
                  <c:v>-0.417597</c:v>
                </c:pt>
                <c:pt idx="4870">
                  <c:v>-0.429559</c:v>
                </c:pt>
                <c:pt idx="4871">
                  <c:v>-0.408264</c:v>
                </c:pt>
                <c:pt idx="4872">
                  <c:v>-0.421313</c:v>
                </c:pt>
                <c:pt idx="4873">
                  <c:v>-0.456479</c:v>
                </c:pt>
                <c:pt idx="4874">
                  <c:v>-0.450775</c:v>
                </c:pt>
                <c:pt idx="4875">
                  <c:v>-0.446409</c:v>
                </c:pt>
                <c:pt idx="4876">
                  <c:v>-0.447625</c:v>
                </c:pt>
                <c:pt idx="4877">
                  <c:v>-0.413139</c:v>
                </c:pt>
                <c:pt idx="4878">
                  <c:v>-0.421761</c:v>
                </c:pt>
                <c:pt idx="4879">
                  <c:v>-0.429284</c:v>
                </c:pt>
                <c:pt idx="4880">
                  <c:v>-0.406665</c:v>
                </c:pt>
                <c:pt idx="4881">
                  <c:v>-0.442234</c:v>
                </c:pt>
                <c:pt idx="4882">
                  <c:v>-0.421509</c:v>
                </c:pt>
                <c:pt idx="4883">
                  <c:v>-0.463965</c:v>
                </c:pt>
                <c:pt idx="4884">
                  <c:v>-0.456411</c:v>
                </c:pt>
                <c:pt idx="4885">
                  <c:v>-0.416065</c:v>
                </c:pt>
                <c:pt idx="4886">
                  <c:v>-0.412983</c:v>
                </c:pt>
                <c:pt idx="4887">
                  <c:v>-0.438413</c:v>
                </c:pt>
                <c:pt idx="4888">
                  <c:v>-0.442434</c:v>
                </c:pt>
                <c:pt idx="4889">
                  <c:v>-0.430973</c:v>
                </c:pt>
                <c:pt idx="4890">
                  <c:v>-0.401319</c:v>
                </c:pt>
                <c:pt idx="4891">
                  <c:v>-0.461935</c:v>
                </c:pt>
                <c:pt idx="4892">
                  <c:v>-0.449906</c:v>
                </c:pt>
                <c:pt idx="4893">
                  <c:v>-0.435923</c:v>
                </c:pt>
                <c:pt idx="4894">
                  <c:v>-0.444815</c:v>
                </c:pt>
                <c:pt idx="4895">
                  <c:v>-0.437248</c:v>
                </c:pt>
                <c:pt idx="4896">
                  <c:v>-0.409788</c:v>
                </c:pt>
                <c:pt idx="4897">
                  <c:v>-0.426629</c:v>
                </c:pt>
                <c:pt idx="4898">
                  <c:v>-0.426964</c:v>
                </c:pt>
                <c:pt idx="4899">
                  <c:v>-0.432239</c:v>
                </c:pt>
                <c:pt idx="4900">
                  <c:v>-0.449225</c:v>
                </c:pt>
                <c:pt idx="4901">
                  <c:v>-0.424502</c:v>
                </c:pt>
                <c:pt idx="4902">
                  <c:v>-0.432671</c:v>
                </c:pt>
                <c:pt idx="4903">
                  <c:v>-0.427384</c:v>
                </c:pt>
                <c:pt idx="4904">
                  <c:v>-0.411953</c:v>
                </c:pt>
                <c:pt idx="4905">
                  <c:v>-0.443818</c:v>
                </c:pt>
                <c:pt idx="4906">
                  <c:v>-0.44235</c:v>
                </c:pt>
                <c:pt idx="4907">
                  <c:v>-0.472971</c:v>
                </c:pt>
                <c:pt idx="4908">
                  <c:v>-0.437516</c:v>
                </c:pt>
                <c:pt idx="4909">
                  <c:v>-0.443872</c:v>
                </c:pt>
                <c:pt idx="4910">
                  <c:v>-0.440077</c:v>
                </c:pt>
                <c:pt idx="4911">
                  <c:v>-0.422745</c:v>
                </c:pt>
                <c:pt idx="4912">
                  <c:v>-0.414819</c:v>
                </c:pt>
                <c:pt idx="4913">
                  <c:v>-0.427242</c:v>
                </c:pt>
                <c:pt idx="4914">
                  <c:v>-0.428061</c:v>
                </c:pt>
                <c:pt idx="4915">
                  <c:v>-0.434581</c:v>
                </c:pt>
                <c:pt idx="4916">
                  <c:v>-0.422578</c:v>
                </c:pt>
                <c:pt idx="4917">
                  <c:v>-0.459204</c:v>
                </c:pt>
                <c:pt idx="4918">
                  <c:v>-0.472931</c:v>
                </c:pt>
                <c:pt idx="4919">
                  <c:v>-0.437672</c:v>
                </c:pt>
                <c:pt idx="4920">
                  <c:v>-0.427596</c:v>
                </c:pt>
                <c:pt idx="4921">
                  <c:v>-0.453871</c:v>
                </c:pt>
                <c:pt idx="4922">
                  <c:v>-0.46259</c:v>
                </c:pt>
                <c:pt idx="4923">
                  <c:v>-0.40873</c:v>
                </c:pt>
                <c:pt idx="4924">
                  <c:v>-0.419503</c:v>
                </c:pt>
                <c:pt idx="4925">
                  <c:v>-0.448577</c:v>
                </c:pt>
                <c:pt idx="4926">
                  <c:v>-0.45114</c:v>
                </c:pt>
                <c:pt idx="4927">
                  <c:v>-0.422037</c:v>
                </c:pt>
                <c:pt idx="4928">
                  <c:v>-0.471707</c:v>
                </c:pt>
                <c:pt idx="4929">
                  <c:v>-0.43127</c:v>
                </c:pt>
                <c:pt idx="4930">
                  <c:v>-0.470773</c:v>
                </c:pt>
                <c:pt idx="4931">
                  <c:v>-0.444102</c:v>
                </c:pt>
                <c:pt idx="4932">
                  <c:v>-0.442536</c:v>
                </c:pt>
                <c:pt idx="4933">
                  <c:v>-0.426836</c:v>
                </c:pt>
                <c:pt idx="4934">
                  <c:v>-0.473224</c:v>
                </c:pt>
                <c:pt idx="4935">
                  <c:v>-0.465371</c:v>
                </c:pt>
                <c:pt idx="4936">
                  <c:v>-0.414757</c:v>
                </c:pt>
                <c:pt idx="4937">
                  <c:v>-0.44876</c:v>
                </c:pt>
                <c:pt idx="4938">
                  <c:v>-0.469724</c:v>
                </c:pt>
                <c:pt idx="4939">
                  <c:v>-0.434706</c:v>
                </c:pt>
                <c:pt idx="4940">
                  <c:v>-0.432558</c:v>
                </c:pt>
                <c:pt idx="4941">
                  <c:v>-0.443383</c:v>
                </c:pt>
                <c:pt idx="4942">
                  <c:v>-0.423029</c:v>
                </c:pt>
                <c:pt idx="4943">
                  <c:v>-0.435597</c:v>
                </c:pt>
                <c:pt idx="4944">
                  <c:v>-0.438786</c:v>
                </c:pt>
                <c:pt idx="4945">
                  <c:v>-0.432844</c:v>
                </c:pt>
                <c:pt idx="4946">
                  <c:v>-0.412641</c:v>
                </c:pt>
                <c:pt idx="4947">
                  <c:v>-0.480607</c:v>
                </c:pt>
                <c:pt idx="4948">
                  <c:v>-0.436193</c:v>
                </c:pt>
                <c:pt idx="4949">
                  <c:v>-0.456049</c:v>
                </c:pt>
                <c:pt idx="4950">
                  <c:v>-0.427927</c:v>
                </c:pt>
                <c:pt idx="4951">
                  <c:v>-0.401174</c:v>
                </c:pt>
                <c:pt idx="4952">
                  <c:v>-0.452624</c:v>
                </c:pt>
                <c:pt idx="4953">
                  <c:v>-0.42493</c:v>
                </c:pt>
                <c:pt idx="4954">
                  <c:v>-0.406001</c:v>
                </c:pt>
                <c:pt idx="4955">
                  <c:v>-0.46363</c:v>
                </c:pt>
                <c:pt idx="4956">
                  <c:v>-0.461105</c:v>
                </c:pt>
                <c:pt idx="4957">
                  <c:v>-0.449673</c:v>
                </c:pt>
                <c:pt idx="4958">
                  <c:v>-0.451474</c:v>
                </c:pt>
                <c:pt idx="4959">
                  <c:v>-0.480071</c:v>
                </c:pt>
                <c:pt idx="4960">
                  <c:v>-0.44914</c:v>
                </c:pt>
                <c:pt idx="4961">
                  <c:v>-0.47424</c:v>
                </c:pt>
                <c:pt idx="4962">
                  <c:v>-0.461643</c:v>
                </c:pt>
                <c:pt idx="4963">
                  <c:v>-0.451962</c:v>
                </c:pt>
                <c:pt idx="4964">
                  <c:v>-0.448528</c:v>
                </c:pt>
                <c:pt idx="4965">
                  <c:v>-0.41383</c:v>
                </c:pt>
                <c:pt idx="4966">
                  <c:v>-0.4263</c:v>
                </c:pt>
                <c:pt idx="4967">
                  <c:v>-0.410785</c:v>
                </c:pt>
                <c:pt idx="4968">
                  <c:v>-0.492961</c:v>
                </c:pt>
                <c:pt idx="4969">
                  <c:v>-0.43363</c:v>
                </c:pt>
                <c:pt idx="4970">
                  <c:v>-0.4544</c:v>
                </c:pt>
                <c:pt idx="4971">
                  <c:v>-0.473081</c:v>
                </c:pt>
                <c:pt idx="4972">
                  <c:v>-0.422965</c:v>
                </c:pt>
                <c:pt idx="4973">
                  <c:v>-0.43947</c:v>
                </c:pt>
                <c:pt idx="4974">
                  <c:v>-0.418469</c:v>
                </c:pt>
                <c:pt idx="4975">
                  <c:v>-0.436127</c:v>
                </c:pt>
                <c:pt idx="4976">
                  <c:v>-0.438938</c:v>
                </c:pt>
                <c:pt idx="4977">
                  <c:v>-0.427772</c:v>
                </c:pt>
                <c:pt idx="4978">
                  <c:v>-0.448048</c:v>
                </c:pt>
                <c:pt idx="4979">
                  <c:v>-0.410434</c:v>
                </c:pt>
                <c:pt idx="4980">
                  <c:v>-0.428922</c:v>
                </c:pt>
                <c:pt idx="4981">
                  <c:v>-0.44621</c:v>
                </c:pt>
                <c:pt idx="4982">
                  <c:v>-0.432575</c:v>
                </c:pt>
                <c:pt idx="4983">
                  <c:v>-0.435748</c:v>
                </c:pt>
                <c:pt idx="4984">
                  <c:v>-0.44201</c:v>
                </c:pt>
                <c:pt idx="4985">
                  <c:v>-0.422053</c:v>
                </c:pt>
                <c:pt idx="4986">
                  <c:v>-0.387303</c:v>
                </c:pt>
                <c:pt idx="4987">
                  <c:v>-0.447935</c:v>
                </c:pt>
                <c:pt idx="4988">
                  <c:v>-0.45137</c:v>
                </c:pt>
                <c:pt idx="4989">
                  <c:v>-0.440262</c:v>
                </c:pt>
                <c:pt idx="4990">
                  <c:v>-0.47086</c:v>
                </c:pt>
                <c:pt idx="4991">
                  <c:v>-0.439106</c:v>
                </c:pt>
                <c:pt idx="4992">
                  <c:v>-0.454859</c:v>
                </c:pt>
                <c:pt idx="4993">
                  <c:v>-0.453262</c:v>
                </c:pt>
                <c:pt idx="4994">
                  <c:v>-0.465691</c:v>
                </c:pt>
                <c:pt idx="4995">
                  <c:v>-0.439022</c:v>
                </c:pt>
                <c:pt idx="4996">
                  <c:v>-0.434044</c:v>
                </c:pt>
                <c:pt idx="4997">
                  <c:v>-0.472516</c:v>
                </c:pt>
                <c:pt idx="4998">
                  <c:v>-0.410566</c:v>
                </c:pt>
                <c:pt idx="4999">
                  <c:v>-0.432714</c:v>
                </c:pt>
                <c:pt idx="5000">
                  <c:v>-0.476</c:v>
                </c:pt>
                <c:pt idx="5001">
                  <c:v>-0.432714</c:v>
                </c:pt>
                <c:pt idx="5002">
                  <c:v>-0.410566</c:v>
                </c:pt>
                <c:pt idx="5003">
                  <c:v>-0.472516</c:v>
                </c:pt>
                <c:pt idx="5004">
                  <c:v>-0.434044</c:v>
                </c:pt>
                <c:pt idx="5005">
                  <c:v>-0.439022</c:v>
                </c:pt>
                <c:pt idx="5006">
                  <c:v>-0.465691</c:v>
                </c:pt>
                <c:pt idx="5007">
                  <c:v>-0.453262</c:v>
                </c:pt>
                <c:pt idx="5008">
                  <c:v>-0.454859</c:v>
                </c:pt>
                <c:pt idx="5009">
                  <c:v>-0.439106</c:v>
                </c:pt>
                <c:pt idx="5010">
                  <c:v>-0.47086</c:v>
                </c:pt>
                <c:pt idx="5011">
                  <c:v>-0.440262</c:v>
                </c:pt>
                <c:pt idx="5012">
                  <c:v>-0.45137</c:v>
                </c:pt>
                <c:pt idx="5013">
                  <c:v>-0.447935</c:v>
                </c:pt>
                <c:pt idx="5014">
                  <c:v>-0.387303</c:v>
                </c:pt>
                <c:pt idx="5015">
                  <c:v>-0.422053</c:v>
                </c:pt>
                <c:pt idx="5016">
                  <c:v>-0.44201</c:v>
                </c:pt>
                <c:pt idx="5017">
                  <c:v>-0.435748</c:v>
                </c:pt>
                <c:pt idx="5018">
                  <c:v>-0.432575</c:v>
                </c:pt>
                <c:pt idx="5019">
                  <c:v>-0.44621</c:v>
                </c:pt>
                <c:pt idx="5020">
                  <c:v>-0.428922</c:v>
                </c:pt>
                <c:pt idx="5021">
                  <c:v>-0.410434</c:v>
                </c:pt>
                <c:pt idx="5022">
                  <c:v>-0.448048</c:v>
                </c:pt>
                <c:pt idx="5023">
                  <c:v>-0.427772</c:v>
                </c:pt>
                <c:pt idx="5024">
                  <c:v>-0.438938</c:v>
                </c:pt>
                <c:pt idx="5025">
                  <c:v>-0.436127</c:v>
                </c:pt>
                <c:pt idx="5026">
                  <c:v>-0.418469</c:v>
                </c:pt>
                <c:pt idx="5027">
                  <c:v>-0.43947</c:v>
                </c:pt>
                <c:pt idx="5028">
                  <c:v>-0.422965</c:v>
                </c:pt>
                <c:pt idx="5029">
                  <c:v>-0.473081</c:v>
                </c:pt>
                <c:pt idx="5030">
                  <c:v>-0.4544</c:v>
                </c:pt>
                <c:pt idx="5031">
                  <c:v>-0.43363</c:v>
                </c:pt>
                <c:pt idx="5032">
                  <c:v>-0.492961</c:v>
                </c:pt>
                <c:pt idx="5033">
                  <c:v>-0.410785</c:v>
                </c:pt>
                <c:pt idx="5034">
                  <c:v>-0.4263</c:v>
                </c:pt>
                <c:pt idx="5035">
                  <c:v>-0.41383</c:v>
                </c:pt>
                <c:pt idx="5036">
                  <c:v>-0.448528</c:v>
                </c:pt>
                <c:pt idx="5037">
                  <c:v>-0.451962</c:v>
                </c:pt>
                <c:pt idx="5038">
                  <c:v>-0.461643</c:v>
                </c:pt>
                <c:pt idx="5039">
                  <c:v>-0.47424</c:v>
                </c:pt>
                <c:pt idx="5040">
                  <c:v>-0.44914</c:v>
                </c:pt>
                <c:pt idx="5041">
                  <c:v>-0.480071</c:v>
                </c:pt>
                <c:pt idx="5042">
                  <c:v>-0.451474</c:v>
                </c:pt>
                <c:pt idx="5043">
                  <c:v>-0.449673</c:v>
                </c:pt>
                <c:pt idx="5044">
                  <c:v>-0.461105</c:v>
                </c:pt>
                <c:pt idx="5045">
                  <c:v>-0.46363</c:v>
                </c:pt>
                <c:pt idx="5046">
                  <c:v>-0.406001</c:v>
                </c:pt>
                <c:pt idx="5047">
                  <c:v>-0.42493</c:v>
                </c:pt>
                <c:pt idx="5048">
                  <c:v>-0.452624</c:v>
                </c:pt>
                <c:pt idx="5049">
                  <c:v>-0.401174</c:v>
                </c:pt>
                <c:pt idx="5050">
                  <c:v>-0.427927</c:v>
                </c:pt>
                <c:pt idx="5051">
                  <c:v>-0.456049</c:v>
                </c:pt>
                <c:pt idx="5052">
                  <c:v>-0.436193</c:v>
                </c:pt>
                <c:pt idx="5053">
                  <c:v>-0.480607</c:v>
                </c:pt>
                <c:pt idx="5054">
                  <c:v>-0.412641</c:v>
                </c:pt>
                <c:pt idx="5055">
                  <c:v>-0.432844</c:v>
                </c:pt>
                <c:pt idx="5056">
                  <c:v>-0.438786</c:v>
                </c:pt>
                <c:pt idx="5057">
                  <c:v>-0.435597</c:v>
                </c:pt>
                <c:pt idx="5058">
                  <c:v>-0.423029</c:v>
                </c:pt>
                <c:pt idx="5059">
                  <c:v>-0.443383</c:v>
                </c:pt>
                <c:pt idx="5060">
                  <c:v>-0.432558</c:v>
                </c:pt>
                <c:pt idx="5061">
                  <c:v>-0.434706</c:v>
                </c:pt>
                <c:pt idx="5062">
                  <c:v>-0.469724</c:v>
                </c:pt>
                <c:pt idx="5063">
                  <c:v>-0.44876</c:v>
                </c:pt>
                <c:pt idx="5064">
                  <c:v>-0.414757</c:v>
                </c:pt>
                <c:pt idx="5065">
                  <c:v>-0.465371</c:v>
                </c:pt>
                <c:pt idx="5066">
                  <c:v>-0.473224</c:v>
                </c:pt>
                <c:pt idx="5067">
                  <c:v>-0.426836</c:v>
                </c:pt>
                <c:pt idx="5068">
                  <c:v>-0.442536</c:v>
                </c:pt>
                <c:pt idx="5069">
                  <c:v>-0.444102</c:v>
                </c:pt>
                <c:pt idx="5070">
                  <c:v>-0.470773</c:v>
                </c:pt>
                <c:pt idx="5071">
                  <c:v>-0.43127</c:v>
                </c:pt>
                <c:pt idx="5072">
                  <c:v>-0.471707</c:v>
                </c:pt>
                <c:pt idx="5073">
                  <c:v>-0.422037</c:v>
                </c:pt>
                <c:pt idx="5074">
                  <c:v>-0.45114</c:v>
                </c:pt>
                <c:pt idx="5075">
                  <c:v>-0.448577</c:v>
                </c:pt>
                <c:pt idx="5076">
                  <c:v>-0.419503</c:v>
                </c:pt>
                <c:pt idx="5077">
                  <c:v>-0.40873</c:v>
                </c:pt>
                <c:pt idx="5078">
                  <c:v>-0.46259</c:v>
                </c:pt>
                <c:pt idx="5079">
                  <c:v>-0.453871</c:v>
                </c:pt>
                <c:pt idx="5080">
                  <c:v>-0.427596</c:v>
                </c:pt>
                <c:pt idx="5081">
                  <c:v>-0.437672</c:v>
                </c:pt>
                <c:pt idx="5082">
                  <c:v>-0.472931</c:v>
                </c:pt>
                <c:pt idx="5083">
                  <c:v>-0.459204</c:v>
                </c:pt>
                <c:pt idx="5084">
                  <c:v>-0.422578</c:v>
                </c:pt>
                <c:pt idx="5085">
                  <c:v>-0.434581</c:v>
                </c:pt>
                <c:pt idx="5086">
                  <c:v>-0.428061</c:v>
                </c:pt>
                <c:pt idx="5087">
                  <c:v>-0.427242</c:v>
                </c:pt>
                <c:pt idx="5088">
                  <c:v>-0.414819</c:v>
                </c:pt>
                <c:pt idx="5089">
                  <c:v>-0.422745</c:v>
                </c:pt>
                <c:pt idx="5090">
                  <c:v>-0.440077</c:v>
                </c:pt>
                <c:pt idx="5091">
                  <c:v>-0.443872</c:v>
                </c:pt>
                <c:pt idx="5092">
                  <c:v>-0.437516</c:v>
                </c:pt>
                <c:pt idx="5093">
                  <c:v>-0.472971</c:v>
                </c:pt>
                <c:pt idx="5094">
                  <c:v>-0.44235</c:v>
                </c:pt>
                <c:pt idx="5095">
                  <c:v>-0.443818</c:v>
                </c:pt>
                <c:pt idx="5096">
                  <c:v>-0.411953</c:v>
                </c:pt>
                <c:pt idx="5097">
                  <c:v>-0.427384</c:v>
                </c:pt>
                <c:pt idx="5098">
                  <c:v>-0.432671</c:v>
                </c:pt>
                <c:pt idx="5099">
                  <c:v>-0.424502</c:v>
                </c:pt>
                <c:pt idx="5100">
                  <c:v>-0.449225</c:v>
                </c:pt>
                <c:pt idx="5101">
                  <c:v>-0.432239</c:v>
                </c:pt>
                <c:pt idx="5102">
                  <c:v>-0.426964</c:v>
                </c:pt>
                <c:pt idx="5103">
                  <c:v>-0.426629</c:v>
                </c:pt>
                <c:pt idx="5104">
                  <c:v>-0.409788</c:v>
                </c:pt>
                <c:pt idx="5105">
                  <c:v>-0.437248</c:v>
                </c:pt>
                <c:pt idx="5106">
                  <c:v>-0.444815</c:v>
                </c:pt>
                <c:pt idx="5107">
                  <c:v>-0.435923</c:v>
                </c:pt>
                <c:pt idx="5108">
                  <c:v>-0.449906</c:v>
                </c:pt>
                <c:pt idx="5109">
                  <c:v>-0.461935</c:v>
                </c:pt>
                <c:pt idx="5110">
                  <c:v>-0.401319</c:v>
                </c:pt>
                <c:pt idx="5111">
                  <c:v>-0.430973</c:v>
                </c:pt>
                <c:pt idx="5112">
                  <c:v>-0.442434</c:v>
                </c:pt>
                <c:pt idx="5113">
                  <c:v>-0.438413</c:v>
                </c:pt>
                <c:pt idx="5114">
                  <c:v>-0.412983</c:v>
                </c:pt>
                <c:pt idx="5115">
                  <c:v>-0.416065</c:v>
                </c:pt>
                <c:pt idx="5116">
                  <c:v>-0.456411</c:v>
                </c:pt>
                <c:pt idx="5117">
                  <c:v>-0.463965</c:v>
                </c:pt>
                <c:pt idx="5118">
                  <c:v>-0.421509</c:v>
                </c:pt>
                <c:pt idx="5119">
                  <c:v>-0.442234</c:v>
                </c:pt>
                <c:pt idx="5120">
                  <c:v>-0.406665</c:v>
                </c:pt>
                <c:pt idx="5121">
                  <c:v>-0.429284</c:v>
                </c:pt>
                <c:pt idx="5122">
                  <c:v>-0.421761</c:v>
                </c:pt>
                <c:pt idx="5123">
                  <c:v>-0.413139</c:v>
                </c:pt>
                <c:pt idx="5124">
                  <c:v>-0.447625</c:v>
                </c:pt>
                <c:pt idx="5125">
                  <c:v>-0.446409</c:v>
                </c:pt>
                <c:pt idx="5126">
                  <c:v>-0.450775</c:v>
                </c:pt>
                <c:pt idx="5127">
                  <c:v>-0.456479</c:v>
                </c:pt>
                <c:pt idx="5128">
                  <c:v>-0.421313</c:v>
                </c:pt>
                <c:pt idx="5129">
                  <c:v>-0.408264</c:v>
                </c:pt>
                <c:pt idx="5130">
                  <c:v>-0.429559</c:v>
                </c:pt>
                <c:pt idx="5131">
                  <c:v>-0.417597</c:v>
                </c:pt>
                <c:pt idx="5132">
                  <c:v>-0.426012</c:v>
                </c:pt>
                <c:pt idx="5133">
                  <c:v>-0.396092</c:v>
                </c:pt>
                <c:pt idx="5134">
                  <c:v>-0.49152</c:v>
                </c:pt>
                <c:pt idx="5135">
                  <c:v>-0.470586</c:v>
                </c:pt>
                <c:pt idx="5136">
                  <c:v>-0.465994</c:v>
                </c:pt>
                <c:pt idx="5137">
                  <c:v>-0.407091</c:v>
                </c:pt>
                <c:pt idx="5138">
                  <c:v>-0.440506</c:v>
                </c:pt>
                <c:pt idx="5139">
                  <c:v>-0.419619</c:v>
                </c:pt>
                <c:pt idx="5140">
                  <c:v>-0.430216</c:v>
                </c:pt>
                <c:pt idx="5141">
                  <c:v>-0.433215</c:v>
                </c:pt>
                <c:pt idx="5142">
                  <c:v>-0.463216</c:v>
                </c:pt>
                <c:pt idx="5143">
                  <c:v>-0.45247</c:v>
                </c:pt>
                <c:pt idx="5144">
                  <c:v>-0.434168</c:v>
                </c:pt>
                <c:pt idx="5145">
                  <c:v>-0.456216</c:v>
                </c:pt>
                <c:pt idx="5146">
                  <c:v>-0.444569</c:v>
                </c:pt>
                <c:pt idx="5147">
                  <c:v>-0.42359</c:v>
                </c:pt>
                <c:pt idx="5148">
                  <c:v>-0.421493</c:v>
                </c:pt>
                <c:pt idx="5149">
                  <c:v>-0.44483</c:v>
                </c:pt>
                <c:pt idx="5150">
                  <c:v>-0.468253</c:v>
                </c:pt>
                <c:pt idx="5151">
                  <c:v>-0.454327</c:v>
                </c:pt>
                <c:pt idx="5152">
                  <c:v>-0.464026</c:v>
                </c:pt>
                <c:pt idx="5153">
                  <c:v>-0.443429</c:v>
                </c:pt>
                <c:pt idx="5154">
                  <c:v>-0.427887</c:v>
                </c:pt>
                <c:pt idx="5155">
                  <c:v>-0.456285</c:v>
                </c:pt>
                <c:pt idx="5156">
                  <c:v>-0.454168</c:v>
                </c:pt>
                <c:pt idx="5157">
                  <c:v>-0.498296</c:v>
                </c:pt>
                <c:pt idx="5158">
                  <c:v>-0.412466</c:v>
                </c:pt>
                <c:pt idx="5159">
                  <c:v>-0.431818</c:v>
                </c:pt>
                <c:pt idx="5160">
                  <c:v>-0.449309</c:v>
                </c:pt>
                <c:pt idx="5161">
                  <c:v>-0.438151</c:v>
                </c:pt>
                <c:pt idx="5162">
                  <c:v>-0.428675</c:v>
                </c:pt>
                <c:pt idx="5163">
                  <c:v>-0.501749</c:v>
                </c:pt>
                <c:pt idx="5164">
                  <c:v>-0.445171</c:v>
                </c:pt>
                <c:pt idx="5165">
                  <c:v>-0.445603</c:v>
                </c:pt>
                <c:pt idx="5166">
                  <c:v>-0.450116</c:v>
                </c:pt>
                <c:pt idx="5167">
                  <c:v>-0.480752</c:v>
                </c:pt>
                <c:pt idx="5168">
                  <c:v>-0.435545</c:v>
                </c:pt>
                <c:pt idx="5169">
                  <c:v>-0.416576</c:v>
                </c:pt>
                <c:pt idx="5170">
                  <c:v>-0.468668</c:v>
                </c:pt>
                <c:pt idx="5171">
                  <c:v>-0.463233</c:v>
                </c:pt>
                <c:pt idx="5172">
                  <c:v>-0.447452</c:v>
                </c:pt>
                <c:pt idx="5173">
                  <c:v>-0.45413</c:v>
                </c:pt>
                <c:pt idx="5174">
                  <c:v>-0.429028</c:v>
                </c:pt>
                <c:pt idx="5175">
                  <c:v>-0.417153</c:v>
                </c:pt>
                <c:pt idx="5176">
                  <c:v>-0.418104</c:v>
                </c:pt>
                <c:pt idx="5177">
                  <c:v>-0.452433</c:v>
                </c:pt>
                <c:pt idx="5178">
                  <c:v>-0.472329</c:v>
                </c:pt>
                <c:pt idx="5179">
                  <c:v>-0.465073</c:v>
                </c:pt>
                <c:pt idx="5180">
                  <c:v>-0.437366</c:v>
                </c:pt>
                <c:pt idx="5181">
                  <c:v>-0.468961</c:v>
                </c:pt>
                <c:pt idx="5182">
                  <c:v>-0.390296</c:v>
                </c:pt>
                <c:pt idx="5183">
                  <c:v>-0.443486</c:v>
                </c:pt>
                <c:pt idx="5184">
                  <c:v>-0.407634</c:v>
                </c:pt>
                <c:pt idx="5185">
                  <c:v>-0.439287</c:v>
                </c:pt>
                <c:pt idx="5186">
                  <c:v>-0.429966</c:v>
                </c:pt>
                <c:pt idx="5187">
                  <c:v>-0.44743</c:v>
                </c:pt>
                <c:pt idx="5188">
                  <c:v>-0.439682</c:v>
                </c:pt>
                <c:pt idx="5189">
                  <c:v>-0.441245</c:v>
                </c:pt>
                <c:pt idx="5190">
                  <c:v>-0.430515</c:v>
                </c:pt>
                <c:pt idx="5191">
                  <c:v>-0.454721</c:v>
                </c:pt>
                <c:pt idx="5192">
                  <c:v>-0.398759</c:v>
                </c:pt>
                <c:pt idx="5193">
                  <c:v>-0.445409</c:v>
                </c:pt>
                <c:pt idx="5194">
                  <c:v>-0.41599</c:v>
                </c:pt>
                <c:pt idx="5195">
                  <c:v>-0.442081</c:v>
                </c:pt>
                <c:pt idx="5196">
                  <c:v>-0.447825</c:v>
                </c:pt>
                <c:pt idx="5197">
                  <c:v>-0.459027</c:v>
                </c:pt>
                <c:pt idx="5198">
                  <c:v>-0.437727</c:v>
                </c:pt>
                <c:pt idx="5199">
                  <c:v>-0.438084</c:v>
                </c:pt>
                <c:pt idx="5200">
                  <c:v>-0.383582</c:v>
                </c:pt>
                <c:pt idx="5201">
                  <c:v>-0.434266</c:v>
                </c:pt>
                <c:pt idx="5202">
                  <c:v>-0.436399</c:v>
                </c:pt>
                <c:pt idx="5203">
                  <c:v>-0.452987</c:v>
                </c:pt>
                <c:pt idx="5204">
                  <c:v>-0.445083</c:v>
                </c:pt>
                <c:pt idx="5205">
                  <c:v>-0.450282</c:v>
                </c:pt>
                <c:pt idx="5206">
                  <c:v>-0.428289</c:v>
                </c:pt>
                <c:pt idx="5207">
                  <c:v>-0.445023</c:v>
                </c:pt>
                <c:pt idx="5208">
                  <c:v>-0.439604</c:v>
                </c:pt>
                <c:pt idx="5209">
                  <c:v>-0.41444</c:v>
                </c:pt>
                <c:pt idx="5210">
                  <c:v>-0.43647</c:v>
                </c:pt>
                <c:pt idx="5211">
                  <c:v>-0.429824</c:v>
                </c:pt>
                <c:pt idx="5212">
                  <c:v>-0.443676</c:v>
                </c:pt>
                <c:pt idx="5213">
                  <c:v>-0.425451</c:v>
                </c:pt>
                <c:pt idx="5214">
                  <c:v>-0.446996</c:v>
                </c:pt>
                <c:pt idx="5215">
                  <c:v>-0.428417</c:v>
                </c:pt>
                <c:pt idx="5216">
                  <c:v>-0.40721</c:v>
                </c:pt>
                <c:pt idx="5217">
                  <c:v>-0.434708</c:v>
                </c:pt>
                <c:pt idx="5218">
                  <c:v>-0.417553</c:v>
                </c:pt>
                <c:pt idx="5219">
                  <c:v>-0.474533</c:v>
                </c:pt>
                <c:pt idx="5220">
                  <c:v>-0.431386</c:v>
                </c:pt>
                <c:pt idx="5221">
                  <c:v>-0.429896</c:v>
                </c:pt>
                <c:pt idx="5222">
                  <c:v>-0.426226</c:v>
                </c:pt>
                <c:pt idx="5223">
                  <c:v>-0.443899</c:v>
                </c:pt>
                <c:pt idx="5224">
                  <c:v>-0.450642</c:v>
                </c:pt>
                <c:pt idx="5225">
                  <c:v>-0.413015</c:v>
                </c:pt>
                <c:pt idx="5226">
                  <c:v>-0.429332</c:v>
                </c:pt>
                <c:pt idx="5227">
                  <c:v>-0.397645</c:v>
                </c:pt>
                <c:pt idx="5228">
                  <c:v>-0.441255</c:v>
                </c:pt>
                <c:pt idx="5229">
                  <c:v>-0.468447</c:v>
                </c:pt>
                <c:pt idx="5230">
                  <c:v>-0.438499</c:v>
                </c:pt>
                <c:pt idx="5231">
                  <c:v>-0.420819</c:v>
                </c:pt>
                <c:pt idx="5232">
                  <c:v>-0.43609</c:v>
                </c:pt>
                <c:pt idx="5233">
                  <c:v>-0.474373</c:v>
                </c:pt>
                <c:pt idx="5234">
                  <c:v>-0.45306</c:v>
                </c:pt>
                <c:pt idx="5235">
                  <c:v>-0.455023</c:v>
                </c:pt>
                <c:pt idx="5236">
                  <c:v>-0.441907</c:v>
                </c:pt>
                <c:pt idx="5237">
                  <c:v>-0.451541</c:v>
                </c:pt>
                <c:pt idx="5238">
                  <c:v>-0.444462</c:v>
                </c:pt>
                <c:pt idx="5239">
                  <c:v>-0.434857</c:v>
                </c:pt>
                <c:pt idx="5240">
                  <c:v>-0.415834</c:v>
                </c:pt>
                <c:pt idx="5241">
                  <c:v>-0.432533</c:v>
                </c:pt>
                <c:pt idx="5242">
                  <c:v>-0.430192</c:v>
                </c:pt>
                <c:pt idx="5243">
                  <c:v>-0.47658</c:v>
                </c:pt>
                <c:pt idx="5244">
                  <c:v>-0.446724</c:v>
                </c:pt>
                <c:pt idx="5245">
                  <c:v>-0.423137</c:v>
                </c:pt>
                <c:pt idx="5246">
                  <c:v>-0.432429</c:v>
                </c:pt>
                <c:pt idx="5247">
                  <c:v>-0.415084</c:v>
                </c:pt>
                <c:pt idx="5248">
                  <c:v>-0.445818</c:v>
                </c:pt>
                <c:pt idx="5249">
                  <c:v>-0.459737</c:v>
                </c:pt>
                <c:pt idx="5250">
                  <c:v>-0.434554</c:v>
                </c:pt>
                <c:pt idx="5251">
                  <c:v>-0.429262</c:v>
                </c:pt>
                <c:pt idx="5252">
                  <c:v>-0.455231</c:v>
                </c:pt>
                <c:pt idx="5253">
                  <c:v>-0.433932</c:v>
                </c:pt>
                <c:pt idx="5254">
                  <c:v>-0.424988</c:v>
                </c:pt>
                <c:pt idx="5255">
                  <c:v>-0.438924</c:v>
                </c:pt>
                <c:pt idx="5256">
                  <c:v>-0.37484</c:v>
                </c:pt>
                <c:pt idx="5257">
                  <c:v>-0.479463</c:v>
                </c:pt>
                <c:pt idx="5258">
                  <c:v>-0.433175</c:v>
                </c:pt>
                <c:pt idx="5259">
                  <c:v>-0.48241</c:v>
                </c:pt>
                <c:pt idx="5260">
                  <c:v>-0.431652</c:v>
                </c:pt>
                <c:pt idx="5261">
                  <c:v>-0.430403</c:v>
                </c:pt>
                <c:pt idx="5262">
                  <c:v>-0.473297</c:v>
                </c:pt>
                <c:pt idx="5263">
                  <c:v>-0.439909</c:v>
                </c:pt>
                <c:pt idx="5264">
                  <c:v>-0.461934</c:v>
                </c:pt>
                <c:pt idx="5265">
                  <c:v>-0.429141</c:v>
                </c:pt>
                <c:pt idx="5266">
                  <c:v>-0.449121</c:v>
                </c:pt>
                <c:pt idx="5267">
                  <c:v>-0.463108</c:v>
                </c:pt>
                <c:pt idx="5268">
                  <c:v>-0.437207</c:v>
                </c:pt>
                <c:pt idx="5269">
                  <c:v>-0.441336</c:v>
                </c:pt>
                <c:pt idx="5270">
                  <c:v>-0.438701</c:v>
                </c:pt>
                <c:pt idx="5271">
                  <c:v>-0.445209</c:v>
                </c:pt>
                <c:pt idx="5272">
                  <c:v>-0.451993</c:v>
                </c:pt>
                <c:pt idx="5273">
                  <c:v>-0.443303</c:v>
                </c:pt>
                <c:pt idx="5274">
                  <c:v>-0.467542</c:v>
                </c:pt>
                <c:pt idx="5275">
                  <c:v>-0.420122</c:v>
                </c:pt>
                <c:pt idx="5276">
                  <c:v>-0.433974</c:v>
                </c:pt>
                <c:pt idx="5277">
                  <c:v>-0.454249</c:v>
                </c:pt>
                <c:pt idx="5278">
                  <c:v>-0.45833</c:v>
                </c:pt>
                <c:pt idx="5279">
                  <c:v>-0.44385</c:v>
                </c:pt>
                <c:pt idx="5280">
                  <c:v>-0.454759</c:v>
                </c:pt>
                <c:pt idx="5281">
                  <c:v>-0.420677</c:v>
                </c:pt>
                <c:pt idx="5282">
                  <c:v>-0.439208</c:v>
                </c:pt>
                <c:pt idx="5283">
                  <c:v>-0.444278</c:v>
                </c:pt>
                <c:pt idx="5284">
                  <c:v>-0.446891</c:v>
                </c:pt>
                <c:pt idx="5285">
                  <c:v>-0.404439</c:v>
                </c:pt>
                <c:pt idx="5286">
                  <c:v>-0.435962</c:v>
                </c:pt>
                <c:pt idx="5287">
                  <c:v>-0.416706</c:v>
                </c:pt>
                <c:pt idx="5288">
                  <c:v>-0.42081</c:v>
                </c:pt>
                <c:pt idx="5289">
                  <c:v>-0.428539</c:v>
                </c:pt>
                <c:pt idx="5290">
                  <c:v>-0.418634</c:v>
                </c:pt>
                <c:pt idx="5291">
                  <c:v>-0.448602</c:v>
                </c:pt>
                <c:pt idx="5292">
                  <c:v>-0.447551</c:v>
                </c:pt>
                <c:pt idx="5293">
                  <c:v>-0.469349</c:v>
                </c:pt>
                <c:pt idx="5294">
                  <c:v>-0.434924</c:v>
                </c:pt>
                <c:pt idx="5295">
                  <c:v>-0.461336</c:v>
                </c:pt>
                <c:pt idx="5296">
                  <c:v>-0.500047</c:v>
                </c:pt>
                <c:pt idx="5297">
                  <c:v>-0.427252</c:v>
                </c:pt>
                <c:pt idx="5298">
                  <c:v>-0.439693</c:v>
                </c:pt>
                <c:pt idx="5299">
                  <c:v>-0.400858</c:v>
                </c:pt>
                <c:pt idx="5300">
                  <c:v>-0.4572</c:v>
                </c:pt>
                <c:pt idx="5301">
                  <c:v>-0.462269</c:v>
                </c:pt>
                <c:pt idx="5302">
                  <c:v>-0.418754</c:v>
                </c:pt>
                <c:pt idx="5303">
                  <c:v>-0.4211</c:v>
                </c:pt>
                <c:pt idx="5304">
                  <c:v>-0.443376</c:v>
                </c:pt>
                <c:pt idx="5305">
                  <c:v>-0.427947</c:v>
                </c:pt>
                <c:pt idx="5306">
                  <c:v>-0.418709</c:v>
                </c:pt>
                <c:pt idx="5307">
                  <c:v>-0.463333</c:v>
                </c:pt>
                <c:pt idx="5308">
                  <c:v>-0.444958</c:v>
                </c:pt>
                <c:pt idx="5309">
                  <c:v>-0.436999</c:v>
                </c:pt>
                <c:pt idx="5310">
                  <c:v>-0.43094</c:v>
                </c:pt>
                <c:pt idx="5311">
                  <c:v>-0.414878</c:v>
                </c:pt>
                <c:pt idx="5312">
                  <c:v>-0.487756</c:v>
                </c:pt>
                <c:pt idx="5313">
                  <c:v>-0.433693</c:v>
                </c:pt>
                <c:pt idx="5314">
                  <c:v>-0.459548</c:v>
                </c:pt>
                <c:pt idx="5315">
                  <c:v>-0.476542</c:v>
                </c:pt>
                <c:pt idx="5316">
                  <c:v>-0.437241</c:v>
                </c:pt>
                <c:pt idx="5317">
                  <c:v>-0.429372</c:v>
                </c:pt>
                <c:pt idx="5318">
                  <c:v>-0.412986</c:v>
                </c:pt>
                <c:pt idx="5319">
                  <c:v>-0.423716</c:v>
                </c:pt>
                <c:pt idx="5320">
                  <c:v>-0.414196</c:v>
                </c:pt>
                <c:pt idx="5321">
                  <c:v>-0.431205</c:v>
                </c:pt>
                <c:pt idx="5322">
                  <c:v>-0.449418</c:v>
                </c:pt>
                <c:pt idx="5323">
                  <c:v>-0.41743</c:v>
                </c:pt>
                <c:pt idx="5324">
                  <c:v>-0.451244</c:v>
                </c:pt>
                <c:pt idx="5325">
                  <c:v>-0.46336</c:v>
                </c:pt>
                <c:pt idx="5326">
                  <c:v>-0.381584</c:v>
                </c:pt>
                <c:pt idx="5327">
                  <c:v>-0.42453</c:v>
                </c:pt>
                <c:pt idx="5328">
                  <c:v>-0.412928</c:v>
                </c:pt>
                <c:pt idx="5329">
                  <c:v>-0.426783</c:v>
                </c:pt>
                <c:pt idx="5330">
                  <c:v>-0.409633</c:v>
                </c:pt>
                <c:pt idx="5331">
                  <c:v>-0.476584</c:v>
                </c:pt>
                <c:pt idx="5332">
                  <c:v>-0.438217</c:v>
                </c:pt>
                <c:pt idx="5333">
                  <c:v>-0.430232</c:v>
                </c:pt>
                <c:pt idx="5334">
                  <c:v>-0.426308</c:v>
                </c:pt>
                <c:pt idx="5335">
                  <c:v>-0.397219</c:v>
                </c:pt>
                <c:pt idx="5336">
                  <c:v>-0.468187</c:v>
                </c:pt>
                <c:pt idx="5337">
                  <c:v>-0.420668</c:v>
                </c:pt>
                <c:pt idx="5338">
                  <c:v>-0.417133</c:v>
                </c:pt>
                <c:pt idx="5339">
                  <c:v>-0.455625</c:v>
                </c:pt>
                <c:pt idx="5340">
                  <c:v>-0.433517</c:v>
                </c:pt>
                <c:pt idx="5341">
                  <c:v>-0.469051</c:v>
                </c:pt>
                <c:pt idx="5342">
                  <c:v>-0.441552</c:v>
                </c:pt>
                <c:pt idx="5343">
                  <c:v>-0.444622</c:v>
                </c:pt>
                <c:pt idx="5344">
                  <c:v>-0.468835</c:v>
                </c:pt>
                <c:pt idx="5345">
                  <c:v>-0.444453</c:v>
                </c:pt>
                <c:pt idx="5346">
                  <c:v>-0.426781</c:v>
                </c:pt>
                <c:pt idx="5347">
                  <c:v>-0.479998</c:v>
                </c:pt>
                <c:pt idx="5348">
                  <c:v>-0.443245</c:v>
                </c:pt>
                <c:pt idx="5349">
                  <c:v>-0.422029</c:v>
                </c:pt>
                <c:pt idx="5350">
                  <c:v>-0.455667</c:v>
                </c:pt>
                <c:pt idx="5351">
                  <c:v>-0.430354</c:v>
                </c:pt>
                <c:pt idx="5352">
                  <c:v>-0.449469</c:v>
                </c:pt>
                <c:pt idx="5353">
                  <c:v>-0.448891</c:v>
                </c:pt>
                <c:pt idx="5354">
                  <c:v>-0.438458</c:v>
                </c:pt>
                <c:pt idx="5355">
                  <c:v>-0.453814</c:v>
                </c:pt>
                <c:pt idx="5356">
                  <c:v>-0.448316</c:v>
                </c:pt>
                <c:pt idx="5357">
                  <c:v>-0.434737</c:v>
                </c:pt>
                <c:pt idx="5358">
                  <c:v>-0.457062</c:v>
                </c:pt>
                <c:pt idx="5359">
                  <c:v>-0.454087</c:v>
                </c:pt>
                <c:pt idx="5360">
                  <c:v>-0.441175</c:v>
                </c:pt>
                <c:pt idx="5361">
                  <c:v>-0.452814</c:v>
                </c:pt>
                <c:pt idx="5362">
                  <c:v>-0.428003</c:v>
                </c:pt>
                <c:pt idx="5363">
                  <c:v>-0.459887</c:v>
                </c:pt>
                <c:pt idx="5364">
                  <c:v>-0.4528</c:v>
                </c:pt>
                <c:pt idx="5365">
                  <c:v>-0.436287</c:v>
                </c:pt>
                <c:pt idx="5366">
                  <c:v>-0.431989</c:v>
                </c:pt>
                <c:pt idx="5367">
                  <c:v>-0.454802</c:v>
                </c:pt>
                <c:pt idx="5368">
                  <c:v>-0.564284</c:v>
                </c:pt>
                <c:pt idx="5369">
                  <c:v>-0.428854</c:v>
                </c:pt>
                <c:pt idx="5370">
                  <c:v>-0.457392</c:v>
                </c:pt>
                <c:pt idx="5371">
                  <c:v>-0.441781</c:v>
                </c:pt>
                <c:pt idx="5372">
                  <c:v>-0.445453</c:v>
                </c:pt>
                <c:pt idx="5373">
                  <c:v>-0.461495</c:v>
                </c:pt>
                <c:pt idx="5374">
                  <c:v>-0.437528</c:v>
                </c:pt>
                <c:pt idx="5375">
                  <c:v>-0.443141</c:v>
                </c:pt>
                <c:pt idx="5376">
                  <c:v>-0.46874</c:v>
                </c:pt>
                <c:pt idx="5377">
                  <c:v>-0.441177</c:v>
                </c:pt>
                <c:pt idx="5378">
                  <c:v>-0.443875</c:v>
                </c:pt>
                <c:pt idx="5379">
                  <c:v>-0.435319</c:v>
                </c:pt>
                <c:pt idx="5380">
                  <c:v>-0.432562</c:v>
                </c:pt>
                <c:pt idx="5381">
                  <c:v>-0.487138</c:v>
                </c:pt>
                <c:pt idx="5382">
                  <c:v>-0.415761</c:v>
                </c:pt>
                <c:pt idx="5383">
                  <c:v>-0.449207</c:v>
                </c:pt>
                <c:pt idx="5384">
                  <c:v>-0.42479</c:v>
                </c:pt>
                <c:pt idx="5385">
                  <c:v>-0.450724</c:v>
                </c:pt>
                <c:pt idx="5386">
                  <c:v>-0.432723</c:v>
                </c:pt>
                <c:pt idx="5387">
                  <c:v>-0.448465</c:v>
                </c:pt>
                <c:pt idx="5388">
                  <c:v>-0.44319</c:v>
                </c:pt>
                <c:pt idx="5389">
                  <c:v>-0.447439</c:v>
                </c:pt>
                <c:pt idx="5390">
                  <c:v>-0.45272</c:v>
                </c:pt>
                <c:pt idx="5391">
                  <c:v>-0.452677</c:v>
                </c:pt>
                <c:pt idx="5392">
                  <c:v>-0.433721</c:v>
                </c:pt>
                <c:pt idx="5393">
                  <c:v>-0.426044</c:v>
                </c:pt>
                <c:pt idx="5394">
                  <c:v>-0.471108</c:v>
                </c:pt>
                <c:pt idx="5395">
                  <c:v>-0.398818</c:v>
                </c:pt>
                <c:pt idx="5396">
                  <c:v>-0.43699</c:v>
                </c:pt>
                <c:pt idx="5397">
                  <c:v>-0.418541</c:v>
                </c:pt>
                <c:pt idx="5398">
                  <c:v>-0.41818</c:v>
                </c:pt>
                <c:pt idx="5399">
                  <c:v>-0.455973</c:v>
                </c:pt>
                <c:pt idx="5400">
                  <c:v>-0.450274</c:v>
                </c:pt>
                <c:pt idx="5401">
                  <c:v>-0.434404</c:v>
                </c:pt>
                <c:pt idx="5402">
                  <c:v>-0.470764</c:v>
                </c:pt>
                <c:pt idx="5403">
                  <c:v>-0.432679</c:v>
                </c:pt>
                <c:pt idx="5404">
                  <c:v>-0.426083</c:v>
                </c:pt>
                <c:pt idx="5405">
                  <c:v>-0.430462</c:v>
                </c:pt>
                <c:pt idx="5406">
                  <c:v>-0.397882</c:v>
                </c:pt>
                <c:pt idx="5407">
                  <c:v>-0.42338</c:v>
                </c:pt>
                <c:pt idx="5408">
                  <c:v>-0.404038</c:v>
                </c:pt>
                <c:pt idx="5409">
                  <c:v>-0.42455</c:v>
                </c:pt>
                <c:pt idx="5410">
                  <c:v>-0.416746</c:v>
                </c:pt>
                <c:pt idx="5411">
                  <c:v>-0.430842</c:v>
                </c:pt>
                <c:pt idx="5412">
                  <c:v>-0.42589</c:v>
                </c:pt>
                <c:pt idx="5413">
                  <c:v>-0.418252</c:v>
                </c:pt>
                <c:pt idx="5414">
                  <c:v>-0.435752</c:v>
                </c:pt>
                <c:pt idx="5415">
                  <c:v>-0.433853</c:v>
                </c:pt>
                <c:pt idx="5416">
                  <c:v>-0.458099</c:v>
                </c:pt>
                <c:pt idx="5417">
                  <c:v>-0.427794</c:v>
                </c:pt>
                <c:pt idx="5418">
                  <c:v>-0.43823</c:v>
                </c:pt>
                <c:pt idx="5419">
                  <c:v>-0.438859</c:v>
                </c:pt>
                <c:pt idx="5420">
                  <c:v>-0.428152</c:v>
                </c:pt>
                <c:pt idx="5421">
                  <c:v>-0.466033</c:v>
                </c:pt>
                <c:pt idx="5422">
                  <c:v>-0.455258</c:v>
                </c:pt>
                <c:pt idx="5423">
                  <c:v>-0.457954</c:v>
                </c:pt>
                <c:pt idx="5424">
                  <c:v>-0.500669</c:v>
                </c:pt>
                <c:pt idx="5425">
                  <c:v>-0.434357</c:v>
                </c:pt>
                <c:pt idx="5426">
                  <c:v>-0.4521</c:v>
                </c:pt>
                <c:pt idx="5427">
                  <c:v>-0.430325</c:v>
                </c:pt>
                <c:pt idx="5428">
                  <c:v>-0.452536</c:v>
                </c:pt>
                <c:pt idx="5429">
                  <c:v>-0.408851</c:v>
                </c:pt>
                <c:pt idx="5430">
                  <c:v>-0.42937</c:v>
                </c:pt>
                <c:pt idx="5431">
                  <c:v>-0.4448</c:v>
                </c:pt>
                <c:pt idx="5432">
                  <c:v>-0.440694</c:v>
                </c:pt>
                <c:pt idx="5433">
                  <c:v>-0.439195</c:v>
                </c:pt>
                <c:pt idx="5434">
                  <c:v>-0.435875</c:v>
                </c:pt>
                <c:pt idx="5435">
                  <c:v>-0.414939</c:v>
                </c:pt>
                <c:pt idx="5436">
                  <c:v>-0.444548</c:v>
                </c:pt>
                <c:pt idx="5437">
                  <c:v>-0.422326</c:v>
                </c:pt>
                <c:pt idx="5438">
                  <c:v>-0.451194</c:v>
                </c:pt>
                <c:pt idx="5439">
                  <c:v>-0.427891</c:v>
                </c:pt>
                <c:pt idx="5440">
                  <c:v>-0.425407</c:v>
                </c:pt>
                <c:pt idx="5441">
                  <c:v>-0.410649</c:v>
                </c:pt>
                <c:pt idx="5442">
                  <c:v>-0.393345</c:v>
                </c:pt>
                <c:pt idx="5443">
                  <c:v>-0.480303</c:v>
                </c:pt>
                <c:pt idx="5444">
                  <c:v>-0.425597</c:v>
                </c:pt>
                <c:pt idx="5445">
                  <c:v>-0.444201</c:v>
                </c:pt>
                <c:pt idx="5446">
                  <c:v>-0.496823</c:v>
                </c:pt>
                <c:pt idx="5447">
                  <c:v>-0.442414</c:v>
                </c:pt>
                <c:pt idx="5448">
                  <c:v>-0.434276</c:v>
                </c:pt>
                <c:pt idx="5449">
                  <c:v>-0.460593</c:v>
                </c:pt>
                <c:pt idx="5450">
                  <c:v>-0.45958</c:v>
                </c:pt>
                <c:pt idx="5451">
                  <c:v>-0.446561</c:v>
                </c:pt>
                <c:pt idx="5452">
                  <c:v>-0.436952</c:v>
                </c:pt>
                <c:pt idx="5453">
                  <c:v>-0.427414</c:v>
                </c:pt>
                <c:pt idx="5454">
                  <c:v>-0.46002</c:v>
                </c:pt>
                <c:pt idx="5455">
                  <c:v>-0.463698</c:v>
                </c:pt>
                <c:pt idx="5456">
                  <c:v>-0.453867</c:v>
                </c:pt>
                <c:pt idx="5457">
                  <c:v>-0.42836</c:v>
                </c:pt>
                <c:pt idx="5458">
                  <c:v>-0.404474</c:v>
                </c:pt>
                <c:pt idx="5459">
                  <c:v>-0.490296</c:v>
                </c:pt>
                <c:pt idx="5460">
                  <c:v>-0.466764</c:v>
                </c:pt>
                <c:pt idx="5461">
                  <c:v>-0.44266</c:v>
                </c:pt>
                <c:pt idx="5462">
                  <c:v>-0.41378</c:v>
                </c:pt>
                <c:pt idx="5463">
                  <c:v>-0.426627</c:v>
                </c:pt>
                <c:pt idx="5464">
                  <c:v>-0.467564</c:v>
                </c:pt>
                <c:pt idx="5465">
                  <c:v>-0.431261</c:v>
                </c:pt>
                <c:pt idx="5466">
                  <c:v>-0.427378</c:v>
                </c:pt>
                <c:pt idx="5467">
                  <c:v>-0.443338</c:v>
                </c:pt>
                <c:pt idx="5468">
                  <c:v>-0.453375</c:v>
                </c:pt>
                <c:pt idx="5469">
                  <c:v>-0.463847</c:v>
                </c:pt>
                <c:pt idx="5470">
                  <c:v>-0.424287</c:v>
                </c:pt>
                <c:pt idx="5471">
                  <c:v>-0.42543</c:v>
                </c:pt>
                <c:pt idx="5472">
                  <c:v>-0.497558</c:v>
                </c:pt>
                <c:pt idx="5473">
                  <c:v>-0.452915</c:v>
                </c:pt>
                <c:pt idx="5474">
                  <c:v>-0.432129</c:v>
                </c:pt>
                <c:pt idx="5475">
                  <c:v>-0.387725</c:v>
                </c:pt>
                <c:pt idx="5476">
                  <c:v>-0.430781</c:v>
                </c:pt>
                <c:pt idx="5477">
                  <c:v>-0.487211</c:v>
                </c:pt>
                <c:pt idx="5478">
                  <c:v>-0.456587</c:v>
                </c:pt>
                <c:pt idx="5479">
                  <c:v>-0.447377</c:v>
                </c:pt>
                <c:pt idx="5480">
                  <c:v>-0.460473</c:v>
                </c:pt>
                <c:pt idx="5481">
                  <c:v>-0.42663</c:v>
                </c:pt>
                <c:pt idx="5482">
                  <c:v>-0.450404</c:v>
                </c:pt>
                <c:pt idx="5483">
                  <c:v>-0.40471</c:v>
                </c:pt>
                <c:pt idx="5484">
                  <c:v>-0.444381</c:v>
                </c:pt>
                <c:pt idx="5485">
                  <c:v>-0.457691</c:v>
                </c:pt>
                <c:pt idx="5486">
                  <c:v>-0.425447</c:v>
                </c:pt>
                <c:pt idx="5487">
                  <c:v>-0.421591</c:v>
                </c:pt>
                <c:pt idx="5488">
                  <c:v>-0.45938</c:v>
                </c:pt>
                <c:pt idx="5489">
                  <c:v>-0.417254</c:v>
                </c:pt>
                <c:pt idx="5490">
                  <c:v>-0.439404</c:v>
                </c:pt>
                <c:pt idx="5491">
                  <c:v>-0.429963</c:v>
                </c:pt>
                <c:pt idx="5492">
                  <c:v>-0.455224</c:v>
                </c:pt>
                <c:pt idx="5493">
                  <c:v>-0.436723</c:v>
                </c:pt>
                <c:pt idx="5494">
                  <c:v>-0.428102</c:v>
                </c:pt>
                <c:pt idx="5495">
                  <c:v>-0.424909</c:v>
                </c:pt>
                <c:pt idx="5496">
                  <c:v>-0.466428</c:v>
                </c:pt>
                <c:pt idx="5497">
                  <c:v>-0.42938</c:v>
                </c:pt>
                <c:pt idx="5498">
                  <c:v>-0.437522</c:v>
                </c:pt>
                <c:pt idx="5499">
                  <c:v>-0.401051</c:v>
                </c:pt>
                <c:pt idx="5500">
                  <c:v>-0.435317</c:v>
                </c:pt>
                <c:pt idx="5501">
                  <c:v>-0.424566</c:v>
                </c:pt>
                <c:pt idx="5502">
                  <c:v>-0.466652</c:v>
                </c:pt>
                <c:pt idx="5503">
                  <c:v>-0.467836</c:v>
                </c:pt>
                <c:pt idx="5504">
                  <c:v>-0.455969</c:v>
                </c:pt>
                <c:pt idx="5505">
                  <c:v>-0.452607</c:v>
                </c:pt>
                <c:pt idx="5506">
                  <c:v>-0.434388</c:v>
                </c:pt>
                <c:pt idx="5507">
                  <c:v>-0.440555</c:v>
                </c:pt>
                <c:pt idx="5508">
                  <c:v>-0.444007</c:v>
                </c:pt>
                <c:pt idx="5509">
                  <c:v>-0.423978</c:v>
                </c:pt>
                <c:pt idx="5510">
                  <c:v>-0.461335</c:v>
                </c:pt>
                <c:pt idx="5511">
                  <c:v>-0.470373</c:v>
                </c:pt>
                <c:pt idx="5512">
                  <c:v>-0.473656</c:v>
                </c:pt>
                <c:pt idx="5513">
                  <c:v>-0.425793</c:v>
                </c:pt>
                <c:pt idx="5514">
                  <c:v>-0.432443</c:v>
                </c:pt>
                <c:pt idx="5515">
                  <c:v>-0.484396</c:v>
                </c:pt>
                <c:pt idx="5516">
                  <c:v>-0.436949</c:v>
                </c:pt>
                <c:pt idx="5517">
                  <c:v>-0.470323</c:v>
                </c:pt>
                <c:pt idx="5518">
                  <c:v>-0.421974</c:v>
                </c:pt>
                <c:pt idx="5519">
                  <c:v>-0.426403</c:v>
                </c:pt>
                <c:pt idx="5520">
                  <c:v>-0.453048</c:v>
                </c:pt>
                <c:pt idx="5521">
                  <c:v>-0.476913</c:v>
                </c:pt>
                <c:pt idx="5522">
                  <c:v>-0.450021</c:v>
                </c:pt>
                <c:pt idx="5523">
                  <c:v>-0.416702</c:v>
                </c:pt>
                <c:pt idx="5524">
                  <c:v>-0.437745</c:v>
                </c:pt>
                <c:pt idx="5525">
                  <c:v>-0.457029</c:v>
                </c:pt>
                <c:pt idx="5526">
                  <c:v>-0.446553</c:v>
                </c:pt>
                <c:pt idx="5527">
                  <c:v>-0.440648</c:v>
                </c:pt>
                <c:pt idx="5528">
                  <c:v>-0.466275</c:v>
                </c:pt>
                <c:pt idx="5529">
                  <c:v>-0.423748</c:v>
                </c:pt>
                <c:pt idx="5530">
                  <c:v>-0.418252</c:v>
                </c:pt>
                <c:pt idx="5531">
                  <c:v>-0.479947</c:v>
                </c:pt>
                <c:pt idx="5532">
                  <c:v>-0.440531</c:v>
                </c:pt>
                <c:pt idx="5533">
                  <c:v>-0.440871</c:v>
                </c:pt>
                <c:pt idx="5534">
                  <c:v>-0.473807</c:v>
                </c:pt>
                <c:pt idx="5535">
                  <c:v>-0.455108</c:v>
                </c:pt>
                <c:pt idx="5536">
                  <c:v>-0.470108</c:v>
                </c:pt>
                <c:pt idx="5537">
                  <c:v>-0.456778</c:v>
                </c:pt>
                <c:pt idx="5538">
                  <c:v>-0.489192</c:v>
                </c:pt>
                <c:pt idx="5539">
                  <c:v>-0.399736</c:v>
                </c:pt>
                <c:pt idx="5540">
                  <c:v>-0.432706</c:v>
                </c:pt>
                <c:pt idx="5541">
                  <c:v>-0.423484</c:v>
                </c:pt>
                <c:pt idx="5542">
                  <c:v>-0.417533</c:v>
                </c:pt>
                <c:pt idx="5543">
                  <c:v>-0.421975</c:v>
                </c:pt>
                <c:pt idx="5544">
                  <c:v>-0.42417</c:v>
                </c:pt>
                <c:pt idx="5545">
                  <c:v>-0.450954</c:v>
                </c:pt>
                <c:pt idx="5546">
                  <c:v>-0.387448</c:v>
                </c:pt>
                <c:pt idx="5547">
                  <c:v>-0.438088</c:v>
                </c:pt>
                <c:pt idx="5548">
                  <c:v>-0.454422</c:v>
                </c:pt>
                <c:pt idx="5549">
                  <c:v>-0.459768</c:v>
                </c:pt>
                <c:pt idx="5550">
                  <c:v>-0.464174</c:v>
                </c:pt>
                <c:pt idx="5551">
                  <c:v>-0.469317</c:v>
                </c:pt>
                <c:pt idx="5552">
                  <c:v>-0.494344</c:v>
                </c:pt>
                <c:pt idx="5553">
                  <c:v>-0.476636</c:v>
                </c:pt>
                <c:pt idx="5554">
                  <c:v>-0.492407</c:v>
                </c:pt>
                <c:pt idx="5555">
                  <c:v>-0.419218</c:v>
                </c:pt>
                <c:pt idx="5556">
                  <c:v>-0.455657</c:v>
                </c:pt>
                <c:pt idx="5557">
                  <c:v>-0.460558</c:v>
                </c:pt>
                <c:pt idx="5558">
                  <c:v>-0.426954</c:v>
                </c:pt>
                <c:pt idx="5559">
                  <c:v>-0.442648</c:v>
                </c:pt>
                <c:pt idx="5560">
                  <c:v>-0.433915</c:v>
                </c:pt>
                <c:pt idx="5561">
                  <c:v>-0.394443</c:v>
                </c:pt>
                <c:pt idx="5562">
                  <c:v>-0.444577</c:v>
                </c:pt>
                <c:pt idx="5563">
                  <c:v>-0.41021</c:v>
                </c:pt>
                <c:pt idx="5564">
                  <c:v>-0.441973</c:v>
                </c:pt>
                <c:pt idx="5565">
                  <c:v>-0.457212</c:v>
                </c:pt>
                <c:pt idx="5566">
                  <c:v>-0.414985</c:v>
                </c:pt>
                <c:pt idx="5567">
                  <c:v>-0.430184</c:v>
                </c:pt>
                <c:pt idx="5568">
                  <c:v>-0.425722</c:v>
                </c:pt>
                <c:pt idx="5569">
                  <c:v>-0.432342</c:v>
                </c:pt>
                <c:pt idx="5570">
                  <c:v>-0.443056</c:v>
                </c:pt>
                <c:pt idx="5571">
                  <c:v>-0.450801</c:v>
                </c:pt>
                <c:pt idx="5572">
                  <c:v>-0.425559</c:v>
                </c:pt>
                <c:pt idx="5573">
                  <c:v>-0.483334</c:v>
                </c:pt>
                <c:pt idx="5574">
                  <c:v>-0.449732</c:v>
                </c:pt>
                <c:pt idx="5575">
                  <c:v>-0.45285</c:v>
                </c:pt>
                <c:pt idx="5576">
                  <c:v>-0.405255</c:v>
                </c:pt>
                <c:pt idx="5577">
                  <c:v>-0.449444</c:v>
                </c:pt>
                <c:pt idx="5578">
                  <c:v>-0.436599</c:v>
                </c:pt>
                <c:pt idx="5579">
                  <c:v>-0.440376</c:v>
                </c:pt>
                <c:pt idx="5580">
                  <c:v>-0.438844</c:v>
                </c:pt>
                <c:pt idx="5581">
                  <c:v>-0.454249</c:v>
                </c:pt>
                <c:pt idx="5582">
                  <c:v>-0.425994</c:v>
                </c:pt>
                <c:pt idx="5583">
                  <c:v>-0.43142</c:v>
                </c:pt>
                <c:pt idx="5584">
                  <c:v>-0.4217</c:v>
                </c:pt>
                <c:pt idx="5585">
                  <c:v>-0.470046</c:v>
                </c:pt>
                <c:pt idx="5586">
                  <c:v>-0.438171</c:v>
                </c:pt>
                <c:pt idx="5587">
                  <c:v>-0.411022</c:v>
                </c:pt>
                <c:pt idx="5588">
                  <c:v>-0.44533</c:v>
                </c:pt>
                <c:pt idx="5589">
                  <c:v>-0.432758</c:v>
                </c:pt>
                <c:pt idx="5590">
                  <c:v>-0.4753</c:v>
                </c:pt>
                <c:pt idx="5591">
                  <c:v>-0.432847</c:v>
                </c:pt>
                <c:pt idx="5592">
                  <c:v>-0.446286</c:v>
                </c:pt>
                <c:pt idx="5593">
                  <c:v>-0.4442</c:v>
                </c:pt>
                <c:pt idx="5594">
                  <c:v>-0.479019</c:v>
                </c:pt>
                <c:pt idx="5595">
                  <c:v>-0.439393</c:v>
                </c:pt>
                <c:pt idx="5596">
                  <c:v>-0.435437</c:v>
                </c:pt>
                <c:pt idx="5597">
                  <c:v>-0.418643</c:v>
                </c:pt>
                <c:pt idx="5598">
                  <c:v>-0.450967</c:v>
                </c:pt>
                <c:pt idx="5599">
                  <c:v>-0.424397</c:v>
                </c:pt>
                <c:pt idx="5600">
                  <c:v>-0.401349</c:v>
                </c:pt>
                <c:pt idx="5601">
                  <c:v>-0.428355</c:v>
                </c:pt>
                <c:pt idx="5602">
                  <c:v>-0.425173</c:v>
                </c:pt>
                <c:pt idx="5603">
                  <c:v>-0.452796</c:v>
                </c:pt>
                <c:pt idx="5604">
                  <c:v>-0.451776</c:v>
                </c:pt>
                <c:pt idx="5605">
                  <c:v>-0.468097</c:v>
                </c:pt>
                <c:pt idx="5606">
                  <c:v>-0.41284</c:v>
                </c:pt>
                <c:pt idx="5607">
                  <c:v>-0.437007</c:v>
                </c:pt>
                <c:pt idx="5608">
                  <c:v>-0.399978</c:v>
                </c:pt>
                <c:pt idx="5609">
                  <c:v>-0.458779</c:v>
                </c:pt>
                <c:pt idx="5610">
                  <c:v>-0.454089</c:v>
                </c:pt>
                <c:pt idx="5611">
                  <c:v>-0.427598</c:v>
                </c:pt>
                <c:pt idx="5612">
                  <c:v>-0.442364</c:v>
                </c:pt>
                <c:pt idx="5613">
                  <c:v>-0.453708</c:v>
                </c:pt>
                <c:pt idx="5614">
                  <c:v>-0.425375</c:v>
                </c:pt>
                <c:pt idx="5615">
                  <c:v>-0.458362</c:v>
                </c:pt>
                <c:pt idx="5616">
                  <c:v>-0.441964</c:v>
                </c:pt>
                <c:pt idx="5617">
                  <c:v>-0.436679</c:v>
                </c:pt>
                <c:pt idx="5618">
                  <c:v>-0.428755</c:v>
                </c:pt>
                <c:pt idx="5619">
                  <c:v>-0.465681</c:v>
                </c:pt>
                <c:pt idx="5620">
                  <c:v>-0.448804</c:v>
                </c:pt>
                <c:pt idx="5621">
                  <c:v>-0.451612</c:v>
                </c:pt>
                <c:pt idx="5622">
                  <c:v>-0.409512</c:v>
                </c:pt>
                <c:pt idx="5623">
                  <c:v>-0.456525</c:v>
                </c:pt>
                <c:pt idx="5624">
                  <c:v>-0.423606</c:v>
                </c:pt>
                <c:pt idx="5625">
                  <c:v>-0.441078</c:v>
                </c:pt>
                <c:pt idx="5626">
                  <c:v>-0.424548</c:v>
                </c:pt>
                <c:pt idx="5627">
                  <c:v>-0.441482</c:v>
                </c:pt>
                <c:pt idx="5628">
                  <c:v>-0.441199</c:v>
                </c:pt>
                <c:pt idx="5629">
                  <c:v>-0.395767</c:v>
                </c:pt>
                <c:pt idx="5630">
                  <c:v>-0.482762</c:v>
                </c:pt>
                <c:pt idx="5631">
                  <c:v>-0.47188</c:v>
                </c:pt>
                <c:pt idx="5632">
                  <c:v>-0.451107</c:v>
                </c:pt>
                <c:pt idx="5633">
                  <c:v>-0.408882</c:v>
                </c:pt>
                <c:pt idx="5634">
                  <c:v>-0.438632</c:v>
                </c:pt>
                <c:pt idx="5635">
                  <c:v>-0.455973</c:v>
                </c:pt>
                <c:pt idx="5636">
                  <c:v>-0.441822</c:v>
                </c:pt>
                <c:pt idx="5637">
                  <c:v>-0.426454</c:v>
                </c:pt>
                <c:pt idx="5638">
                  <c:v>-0.451429</c:v>
                </c:pt>
                <c:pt idx="5639">
                  <c:v>-0.431264</c:v>
                </c:pt>
                <c:pt idx="5640">
                  <c:v>-0.428813</c:v>
                </c:pt>
                <c:pt idx="5641">
                  <c:v>-0.41246</c:v>
                </c:pt>
                <c:pt idx="5642">
                  <c:v>-0.4493</c:v>
                </c:pt>
                <c:pt idx="5643">
                  <c:v>-0.428024</c:v>
                </c:pt>
                <c:pt idx="5644">
                  <c:v>-0.431659</c:v>
                </c:pt>
                <c:pt idx="5645">
                  <c:v>-0.45185</c:v>
                </c:pt>
                <c:pt idx="5646">
                  <c:v>-0.46732</c:v>
                </c:pt>
                <c:pt idx="5647">
                  <c:v>-0.457605</c:v>
                </c:pt>
                <c:pt idx="5648">
                  <c:v>-0.411723</c:v>
                </c:pt>
                <c:pt idx="5649">
                  <c:v>-0.413721</c:v>
                </c:pt>
                <c:pt idx="5650">
                  <c:v>-0.428575</c:v>
                </c:pt>
                <c:pt idx="5651">
                  <c:v>-0.418831</c:v>
                </c:pt>
                <c:pt idx="5652">
                  <c:v>-0.429343</c:v>
                </c:pt>
                <c:pt idx="5653">
                  <c:v>-0.43772</c:v>
                </c:pt>
                <c:pt idx="5654">
                  <c:v>-0.481858</c:v>
                </c:pt>
                <c:pt idx="5655">
                  <c:v>-0.453921</c:v>
                </c:pt>
                <c:pt idx="5656">
                  <c:v>-0.413906</c:v>
                </c:pt>
                <c:pt idx="5657">
                  <c:v>-0.480933</c:v>
                </c:pt>
                <c:pt idx="5658">
                  <c:v>-0.466376</c:v>
                </c:pt>
                <c:pt idx="5659">
                  <c:v>-0.4722</c:v>
                </c:pt>
                <c:pt idx="5660">
                  <c:v>-0.436793</c:v>
                </c:pt>
                <c:pt idx="5661">
                  <c:v>-0.44202</c:v>
                </c:pt>
                <c:pt idx="5662">
                  <c:v>-0.452797</c:v>
                </c:pt>
                <c:pt idx="5663">
                  <c:v>-0.448798</c:v>
                </c:pt>
                <c:pt idx="5664">
                  <c:v>-0.461457</c:v>
                </c:pt>
                <c:pt idx="5665">
                  <c:v>-0.437325</c:v>
                </c:pt>
                <c:pt idx="5666">
                  <c:v>-0.472785</c:v>
                </c:pt>
                <c:pt idx="5667">
                  <c:v>-0.434414</c:v>
                </c:pt>
                <c:pt idx="5668">
                  <c:v>-0.434576</c:v>
                </c:pt>
                <c:pt idx="5669">
                  <c:v>-0.442842</c:v>
                </c:pt>
                <c:pt idx="5670">
                  <c:v>-0.460713</c:v>
                </c:pt>
                <c:pt idx="5671">
                  <c:v>-0.469026</c:v>
                </c:pt>
                <c:pt idx="5672">
                  <c:v>-0.339429</c:v>
                </c:pt>
                <c:pt idx="5673">
                  <c:v>-0.454238</c:v>
                </c:pt>
                <c:pt idx="5674">
                  <c:v>-0.437741</c:v>
                </c:pt>
                <c:pt idx="5675">
                  <c:v>-0.488502</c:v>
                </c:pt>
                <c:pt idx="5676">
                  <c:v>-0.438459</c:v>
                </c:pt>
                <c:pt idx="5677">
                  <c:v>-0.45439</c:v>
                </c:pt>
                <c:pt idx="5678">
                  <c:v>-0.422327</c:v>
                </c:pt>
                <c:pt idx="5679">
                  <c:v>-0.445841</c:v>
                </c:pt>
                <c:pt idx="5680">
                  <c:v>-0.43994</c:v>
                </c:pt>
                <c:pt idx="5681">
                  <c:v>-0.429373</c:v>
                </c:pt>
                <c:pt idx="5682">
                  <c:v>-0.441589</c:v>
                </c:pt>
                <c:pt idx="5683">
                  <c:v>-0.452504</c:v>
                </c:pt>
                <c:pt idx="5684">
                  <c:v>-0.437654</c:v>
                </c:pt>
                <c:pt idx="5685">
                  <c:v>-0.466385</c:v>
                </c:pt>
                <c:pt idx="5686">
                  <c:v>-0.424328</c:v>
                </c:pt>
                <c:pt idx="5687">
                  <c:v>-0.421982</c:v>
                </c:pt>
                <c:pt idx="5688">
                  <c:v>-0.442929</c:v>
                </c:pt>
                <c:pt idx="5689">
                  <c:v>-0.424443</c:v>
                </c:pt>
                <c:pt idx="5690">
                  <c:v>-0.44972</c:v>
                </c:pt>
                <c:pt idx="5691">
                  <c:v>-0.431079</c:v>
                </c:pt>
                <c:pt idx="5692">
                  <c:v>-0.450215</c:v>
                </c:pt>
                <c:pt idx="5693">
                  <c:v>-0.411925</c:v>
                </c:pt>
                <c:pt idx="5694">
                  <c:v>-0.420165</c:v>
                </c:pt>
                <c:pt idx="5695">
                  <c:v>-0.428617</c:v>
                </c:pt>
                <c:pt idx="5696">
                  <c:v>-0.474259</c:v>
                </c:pt>
                <c:pt idx="5697">
                  <c:v>-0.430163</c:v>
                </c:pt>
                <c:pt idx="5698">
                  <c:v>-0.442884</c:v>
                </c:pt>
                <c:pt idx="5699">
                  <c:v>-0.422589</c:v>
                </c:pt>
                <c:pt idx="5700">
                  <c:v>-0.435044</c:v>
                </c:pt>
                <c:pt idx="5701">
                  <c:v>-0.384546</c:v>
                </c:pt>
                <c:pt idx="5702">
                  <c:v>-0.464883</c:v>
                </c:pt>
                <c:pt idx="5703">
                  <c:v>-0.43376</c:v>
                </c:pt>
                <c:pt idx="5704">
                  <c:v>-0.445869</c:v>
                </c:pt>
                <c:pt idx="5705">
                  <c:v>-0.461645</c:v>
                </c:pt>
                <c:pt idx="5706">
                  <c:v>-0.421418</c:v>
                </c:pt>
                <c:pt idx="5707">
                  <c:v>-0.441546</c:v>
                </c:pt>
                <c:pt idx="5708">
                  <c:v>-0.450758</c:v>
                </c:pt>
                <c:pt idx="5709">
                  <c:v>-0.443486</c:v>
                </c:pt>
                <c:pt idx="5710">
                  <c:v>-0.4568</c:v>
                </c:pt>
                <c:pt idx="5711">
                  <c:v>-0.423951</c:v>
                </c:pt>
                <c:pt idx="5712">
                  <c:v>-0.397571</c:v>
                </c:pt>
                <c:pt idx="5713">
                  <c:v>-0.454261</c:v>
                </c:pt>
                <c:pt idx="5714">
                  <c:v>-0.411358</c:v>
                </c:pt>
                <c:pt idx="5715">
                  <c:v>-0.455281</c:v>
                </c:pt>
                <c:pt idx="5716">
                  <c:v>-0.451188</c:v>
                </c:pt>
                <c:pt idx="5717">
                  <c:v>-0.42682</c:v>
                </c:pt>
                <c:pt idx="5718">
                  <c:v>-0.460491</c:v>
                </c:pt>
                <c:pt idx="5719">
                  <c:v>-0.447028</c:v>
                </c:pt>
                <c:pt idx="5720">
                  <c:v>-0.455337</c:v>
                </c:pt>
                <c:pt idx="5721">
                  <c:v>-0.456944</c:v>
                </c:pt>
                <c:pt idx="5722">
                  <c:v>-0.4543</c:v>
                </c:pt>
                <c:pt idx="5723">
                  <c:v>-0.422743</c:v>
                </c:pt>
                <c:pt idx="5724">
                  <c:v>-0.456046</c:v>
                </c:pt>
                <c:pt idx="5725">
                  <c:v>-0.449228</c:v>
                </c:pt>
                <c:pt idx="5726">
                  <c:v>-0.438138</c:v>
                </c:pt>
                <c:pt idx="5727">
                  <c:v>-0.462778</c:v>
                </c:pt>
                <c:pt idx="5728">
                  <c:v>-0.458075</c:v>
                </c:pt>
                <c:pt idx="5729">
                  <c:v>-0.43922</c:v>
                </c:pt>
                <c:pt idx="5730">
                  <c:v>-0.471719</c:v>
                </c:pt>
                <c:pt idx="5731">
                  <c:v>-0.423201</c:v>
                </c:pt>
                <c:pt idx="5732">
                  <c:v>-0.439533</c:v>
                </c:pt>
                <c:pt idx="5733">
                  <c:v>-0.437354</c:v>
                </c:pt>
                <c:pt idx="5734">
                  <c:v>-0.450389</c:v>
                </c:pt>
                <c:pt idx="5735">
                  <c:v>-0.446011</c:v>
                </c:pt>
                <c:pt idx="5736">
                  <c:v>-0.445858</c:v>
                </c:pt>
                <c:pt idx="5737">
                  <c:v>-0.443069</c:v>
                </c:pt>
                <c:pt idx="5738">
                  <c:v>-0.434441</c:v>
                </c:pt>
                <c:pt idx="5739">
                  <c:v>-0.414708</c:v>
                </c:pt>
                <c:pt idx="5740">
                  <c:v>-0.447163</c:v>
                </c:pt>
                <c:pt idx="5741">
                  <c:v>-0.447229</c:v>
                </c:pt>
                <c:pt idx="5742">
                  <c:v>-0.453746</c:v>
                </c:pt>
                <c:pt idx="5743">
                  <c:v>-0.448569</c:v>
                </c:pt>
                <c:pt idx="5744">
                  <c:v>-0.426215</c:v>
                </c:pt>
                <c:pt idx="5745">
                  <c:v>-0.454823</c:v>
                </c:pt>
                <c:pt idx="5746">
                  <c:v>-0.431368</c:v>
                </c:pt>
                <c:pt idx="5747">
                  <c:v>-0.448571</c:v>
                </c:pt>
                <c:pt idx="5748">
                  <c:v>-0.446344</c:v>
                </c:pt>
                <c:pt idx="5749">
                  <c:v>-0.438646</c:v>
                </c:pt>
                <c:pt idx="5750">
                  <c:v>-0.42298</c:v>
                </c:pt>
                <c:pt idx="5751">
                  <c:v>-0.449811</c:v>
                </c:pt>
                <c:pt idx="5752">
                  <c:v>-0.406181</c:v>
                </c:pt>
                <c:pt idx="5753">
                  <c:v>-0.475661</c:v>
                </c:pt>
                <c:pt idx="5754">
                  <c:v>-0.43724</c:v>
                </c:pt>
                <c:pt idx="5755">
                  <c:v>-0.42061</c:v>
                </c:pt>
                <c:pt idx="5756">
                  <c:v>-0.458186</c:v>
                </c:pt>
                <c:pt idx="5757">
                  <c:v>-0.43161</c:v>
                </c:pt>
                <c:pt idx="5758">
                  <c:v>-0.458827</c:v>
                </c:pt>
                <c:pt idx="5759">
                  <c:v>-0.441415</c:v>
                </c:pt>
                <c:pt idx="5760">
                  <c:v>-0.445795</c:v>
                </c:pt>
                <c:pt idx="5761">
                  <c:v>-0.424357</c:v>
                </c:pt>
                <c:pt idx="5762">
                  <c:v>-0.459414</c:v>
                </c:pt>
                <c:pt idx="5763">
                  <c:v>-0.413461</c:v>
                </c:pt>
                <c:pt idx="5764">
                  <c:v>-0.436492</c:v>
                </c:pt>
                <c:pt idx="5765">
                  <c:v>-0.485946</c:v>
                </c:pt>
                <c:pt idx="5766">
                  <c:v>-0.451635</c:v>
                </c:pt>
                <c:pt idx="5767">
                  <c:v>-0.422775</c:v>
                </c:pt>
                <c:pt idx="5768">
                  <c:v>-0.458355</c:v>
                </c:pt>
                <c:pt idx="5769">
                  <c:v>-0.418564</c:v>
                </c:pt>
                <c:pt idx="5770">
                  <c:v>-0.442532</c:v>
                </c:pt>
                <c:pt idx="5771">
                  <c:v>-0.382254</c:v>
                </c:pt>
                <c:pt idx="5772">
                  <c:v>-0.465554</c:v>
                </c:pt>
                <c:pt idx="5773">
                  <c:v>-0.455474</c:v>
                </c:pt>
                <c:pt idx="5774">
                  <c:v>-0.42139</c:v>
                </c:pt>
                <c:pt idx="5775">
                  <c:v>-0.428832</c:v>
                </c:pt>
                <c:pt idx="5776">
                  <c:v>-0.426378</c:v>
                </c:pt>
                <c:pt idx="5777">
                  <c:v>-0.485112</c:v>
                </c:pt>
                <c:pt idx="5778">
                  <c:v>-0.458717</c:v>
                </c:pt>
                <c:pt idx="5779">
                  <c:v>-0.423566</c:v>
                </c:pt>
                <c:pt idx="5780">
                  <c:v>-0.429321</c:v>
                </c:pt>
                <c:pt idx="5781">
                  <c:v>-0.431957</c:v>
                </c:pt>
                <c:pt idx="5782">
                  <c:v>-0.483905</c:v>
                </c:pt>
                <c:pt idx="5783">
                  <c:v>-0.420284</c:v>
                </c:pt>
                <c:pt idx="5784">
                  <c:v>-0.454251</c:v>
                </c:pt>
                <c:pt idx="5785">
                  <c:v>-0.448613</c:v>
                </c:pt>
                <c:pt idx="5786">
                  <c:v>-0.451994</c:v>
                </c:pt>
                <c:pt idx="5787">
                  <c:v>-0.461938</c:v>
                </c:pt>
                <c:pt idx="5788">
                  <c:v>-0.453484</c:v>
                </c:pt>
                <c:pt idx="5789">
                  <c:v>-0.469649</c:v>
                </c:pt>
                <c:pt idx="5790">
                  <c:v>-0.440395</c:v>
                </c:pt>
                <c:pt idx="5791">
                  <c:v>-0.46213</c:v>
                </c:pt>
                <c:pt idx="5792">
                  <c:v>-0.496944</c:v>
                </c:pt>
                <c:pt idx="5793">
                  <c:v>-0.438243</c:v>
                </c:pt>
                <c:pt idx="5794">
                  <c:v>-0.44674</c:v>
                </c:pt>
                <c:pt idx="5795">
                  <c:v>-0.433548</c:v>
                </c:pt>
                <c:pt idx="5796">
                  <c:v>-0.430549</c:v>
                </c:pt>
                <c:pt idx="5797">
                  <c:v>-0.418113</c:v>
                </c:pt>
                <c:pt idx="5798">
                  <c:v>-0.481397</c:v>
                </c:pt>
                <c:pt idx="5799">
                  <c:v>-0.435448</c:v>
                </c:pt>
                <c:pt idx="5800">
                  <c:v>-0.46126</c:v>
                </c:pt>
                <c:pt idx="5801">
                  <c:v>-0.475504</c:v>
                </c:pt>
                <c:pt idx="5802">
                  <c:v>-0.434028</c:v>
                </c:pt>
                <c:pt idx="5803">
                  <c:v>-0.478014</c:v>
                </c:pt>
                <c:pt idx="5804">
                  <c:v>-0.460173</c:v>
                </c:pt>
                <c:pt idx="5805">
                  <c:v>-0.447711</c:v>
                </c:pt>
                <c:pt idx="5806">
                  <c:v>-0.447155</c:v>
                </c:pt>
                <c:pt idx="5807">
                  <c:v>-0.446019</c:v>
                </c:pt>
                <c:pt idx="5808">
                  <c:v>-0.450804</c:v>
                </c:pt>
                <c:pt idx="5809">
                  <c:v>-0.481722</c:v>
                </c:pt>
                <c:pt idx="5810">
                  <c:v>-0.434972</c:v>
                </c:pt>
                <c:pt idx="5811">
                  <c:v>-0.444841</c:v>
                </c:pt>
                <c:pt idx="5812">
                  <c:v>-0.462788</c:v>
                </c:pt>
                <c:pt idx="5813">
                  <c:v>-0.406826</c:v>
                </c:pt>
                <c:pt idx="5814">
                  <c:v>-0.422778</c:v>
                </c:pt>
                <c:pt idx="5815">
                  <c:v>-0.454328</c:v>
                </c:pt>
                <c:pt idx="5816">
                  <c:v>-0.513605</c:v>
                </c:pt>
                <c:pt idx="5817">
                  <c:v>-0.444245</c:v>
                </c:pt>
                <c:pt idx="5818">
                  <c:v>-0.435179</c:v>
                </c:pt>
                <c:pt idx="5819">
                  <c:v>-0.433076</c:v>
                </c:pt>
                <c:pt idx="5820">
                  <c:v>-0.453118</c:v>
                </c:pt>
                <c:pt idx="5821">
                  <c:v>-0.460704</c:v>
                </c:pt>
                <c:pt idx="5822">
                  <c:v>-0.422224</c:v>
                </c:pt>
                <c:pt idx="5823">
                  <c:v>-0.428508</c:v>
                </c:pt>
                <c:pt idx="5824">
                  <c:v>-0.43978</c:v>
                </c:pt>
                <c:pt idx="5825">
                  <c:v>-0.455627</c:v>
                </c:pt>
                <c:pt idx="5826">
                  <c:v>-0.455361</c:v>
                </c:pt>
                <c:pt idx="5827">
                  <c:v>-0.445876</c:v>
                </c:pt>
                <c:pt idx="5828">
                  <c:v>-0.438192</c:v>
                </c:pt>
                <c:pt idx="5829">
                  <c:v>-0.49239</c:v>
                </c:pt>
                <c:pt idx="5830">
                  <c:v>-0.46158</c:v>
                </c:pt>
                <c:pt idx="5831">
                  <c:v>-0.481267</c:v>
                </c:pt>
                <c:pt idx="5832">
                  <c:v>-0.416417</c:v>
                </c:pt>
                <c:pt idx="5833">
                  <c:v>-0.428557</c:v>
                </c:pt>
                <c:pt idx="5834">
                  <c:v>-0.453778</c:v>
                </c:pt>
                <c:pt idx="5835">
                  <c:v>-0.427732</c:v>
                </c:pt>
                <c:pt idx="5836">
                  <c:v>-0.431044</c:v>
                </c:pt>
                <c:pt idx="5837">
                  <c:v>-0.444922</c:v>
                </c:pt>
                <c:pt idx="5838">
                  <c:v>-0.480809</c:v>
                </c:pt>
                <c:pt idx="5839">
                  <c:v>-0.468868</c:v>
                </c:pt>
                <c:pt idx="5840">
                  <c:v>-0.429839</c:v>
                </c:pt>
                <c:pt idx="5841">
                  <c:v>-0.498896</c:v>
                </c:pt>
                <c:pt idx="5842">
                  <c:v>-0.474645</c:v>
                </c:pt>
                <c:pt idx="5843">
                  <c:v>-0.47002</c:v>
                </c:pt>
                <c:pt idx="5844">
                  <c:v>-0.439375</c:v>
                </c:pt>
                <c:pt idx="5845">
                  <c:v>-0.465342</c:v>
                </c:pt>
                <c:pt idx="5846">
                  <c:v>-0.429792</c:v>
                </c:pt>
                <c:pt idx="5847">
                  <c:v>-0.429286</c:v>
                </c:pt>
                <c:pt idx="5848">
                  <c:v>-0.439061</c:v>
                </c:pt>
                <c:pt idx="5849">
                  <c:v>-0.455815</c:v>
                </c:pt>
                <c:pt idx="5850">
                  <c:v>-0.480809</c:v>
                </c:pt>
                <c:pt idx="5851">
                  <c:v>-0.462425</c:v>
                </c:pt>
                <c:pt idx="5852">
                  <c:v>-0.443761</c:v>
                </c:pt>
                <c:pt idx="5853">
                  <c:v>-0.430479</c:v>
                </c:pt>
                <c:pt idx="5854">
                  <c:v>-0.413399</c:v>
                </c:pt>
                <c:pt idx="5855">
                  <c:v>-0.433349</c:v>
                </c:pt>
                <c:pt idx="5856">
                  <c:v>-0.453699</c:v>
                </c:pt>
                <c:pt idx="5857">
                  <c:v>-0.448356</c:v>
                </c:pt>
                <c:pt idx="5858">
                  <c:v>-0.449555</c:v>
                </c:pt>
                <c:pt idx="5859">
                  <c:v>-0.399687</c:v>
                </c:pt>
                <c:pt idx="5860">
                  <c:v>-0.438735</c:v>
                </c:pt>
                <c:pt idx="5861">
                  <c:v>-0.379872</c:v>
                </c:pt>
                <c:pt idx="5862">
                  <c:v>-0.46014</c:v>
                </c:pt>
                <c:pt idx="5863">
                  <c:v>-0.44162</c:v>
                </c:pt>
                <c:pt idx="5864">
                  <c:v>-0.451757</c:v>
                </c:pt>
                <c:pt idx="5865">
                  <c:v>-0.438797</c:v>
                </c:pt>
                <c:pt idx="5866">
                  <c:v>-0.424108</c:v>
                </c:pt>
                <c:pt idx="5867">
                  <c:v>-0.441057</c:v>
                </c:pt>
                <c:pt idx="5868">
                  <c:v>-0.44767</c:v>
                </c:pt>
                <c:pt idx="5869">
                  <c:v>-0.467181</c:v>
                </c:pt>
                <c:pt idx="5870">
                  <c:v>-0.486668</c:v>
                </c:pt>
                <c:pt idx="5871">
                  <c:v>-0.473017</c:v>
                </c:pt>
                <c:pt idx="5872">
                  <c:v>-0.428774</c:v>
                </c:pt>
                <c:pt idx="5873">
                  <c:v>-0.448514</c:v>
                </c:pt>
                <c:pt idx="5874">
                  <c:v>-0.452054</c:v>
                </c:pt>
                <c:pt idx="5875">
                  <c:v>-0.46275</c:v>
                </c:pt>
                <c:pt idx="5876">
                  <c:v>-0.456223</c:v>
                </c:pt>
                <c:pt idx="5877">
                  <c:v>-0.45018</c:v>
                </c:pt>
                <c:pt idx="5878">
                  <c:v>-0.471848</c:v>
                </c:pt>
                <c:pt idx="5879">
                  <c:v>-0.488836</c:v>
                </c:pt>
                <c:pt idx="5880">
                  <c:v>-0.43344</c:v>
                </c:pt>
                <c:pt idx="5881">
                  <c:v>-0.466227</c:v>
                </c:pt>
                <c:pt idx="5882">
                  <c:v>-0.463193</c:v>
                </c:pt>
                <c:pt idx="5883">
                  <c:v>-0.438265</c:v>
                </c:pt>
                <c:pt idx="5884">
                  <c:v>-0.458045</c:v>
                </c:pt>
                <c:pt idx="5885">
                  <c:v>-0.438535</c:v>
                </c:pt>
                <c:pt idx="5886">
                  <c:v>-0.440781</c:v>
                </c:pt>
                <c:pt idx="5887">
                  <c:v>-0.452151</c:v>
                </c:pt>
                <c:pt idx="5888">
                  <c:v>-0.424725</c:v>
                </c:pt>
                <c:pt idx="5889">
                  <c:v>-0.465143</c:v>
                </c:pt>
                <c:pt idx="5890">
                  <c:v>-0.504741</c:v>
                </c:pt>
                <c:pt idx="5891">
                  <c:v>-0.41759</c:v>
                </c:pt>
                <c:pt idx="5892">
                  <c:v>-0.431982</c:v>
                </c:pt>
                <c:pt idx="5893">
                  <c:v>-0.473152</c:v>
                </c:pt>
                <c:pt idx="5894">
                  <c:v>-0.438484</c:v>
                </c:pt>
                <c:pt idx="5895">
                  <c:v>-0.452684</c:v>
                </c:pt>
                <c:pt idx="5896">
                  <c:v>-0.415048</c:v>
                </c:pt>
                <c:pt idx="5897">
                  <c:v>-0.445115</c:v>
                </c:pt>
                <c:pt idx="5898">
                  <c:v>-0.44418</c:v>
                </c:pt>
                <c:pt idx="5899">
                  <c:v>-0.432157</c:v>
                </c:pt>
                <c:pt idx="5900">
                  <c:v>-0.43926</c:v>
                </c:pt>
                <c:pt idx="5901">
                  <c:v>-0.430758</c:v>
                </c:pt>
                <c:pt idx="5902">
                  <c:v>-0.458147</c:v>
                </c:pt>
                <c:pt idx="5903">
                  <c:v>-0.460289</c:v>
                </c:pt>
                <c:pt idx="5904">
                  <c:v>-0.457172</c:v>
                </c:pt>
                <c:pt idx="5905">
                  <c:v>-0.446448</c:v>
                </c:pt>
                <c:pt idx="5906">
                  <c:v>-0.47546</c:v>
                </c:pt>
                <c:pt idx="5907">
                  <c:v>-0.439275</c:v>
                </c:pt>
                <c:pt idx="5908">
                  <c:v>-0.431585</c:v>
                </c:pt>
                <c:pt idx="5909">
                  <c:v>-0.464733</c:v>
                </c:pt>
                <c:pt idx="5910">
                  <c:v>-0.458495</c:v>
                </c:pt>
                <c:pt idx="5911">
                  <c:v>-0.452062</c:v>
                </c:pt>
                <c:pt idx="5912">
                  <c:v>-0.329707</c:v>
                </c:pt>
                <c:pt idx="5913">
                  <c:v>-0.428245</c:v>
                </c:pt>
                <c:pt idx="5914">
                  <c:v>-0.461196</c:v>
                </c:pt>
                <c:pt idx="5915">
                  <c:v>-0.398682</c:v>
                </c:pt>
                <c:pt idx="5916">
                  <c:v>-0.437331</c:v>
                </c:pt>
                <c:pt idx="5917">
                  <c:v>-0.424487</c:v>
                </c:pt>
                <c:pt idx="5918">
                  <c:v>-0.449319</c:v>
                </c:pt>
                <c:pt idx="5919">
                  <c:v>-0.430284</c:v>
                </c:pt>
                <c:pt idx="5920">
                  <c:v>-0.476388</c:v>
                </c:pt>
                <c:pt idx="5921">
                  <c:v>-0.441658</c:v>
                </c:pt>
                <c:pt idx="5922">
                  <c:v>-0.442307</c:v>
                </c:pt>
                <c:pt idx="5923">
                  <c:v>-0.481817</c:v>
                </c:pt>
                <c:pt idx="5924">
                  <c:v>-0.451498</c:v>
                </c:pt>
                <c:pt idx="5925">
                  <c:v>-0.463613</c:v>
                </c:pt>
                <c:pt idx="5926">
                  <c:v>-0.415425</c:v>
                </c:pt>
                <c:pt idx="5927">
                  <c:v>-0.42541</c:v>
                </c:pt>
                <c:pt idx="5928">
                  <c:v>-0.44377</c:v>
                </c:pt>
                <c:pt idx="5929">
                  <c:v>-0.452781</c:v>
                </c:pt>
                <c:pt idx="5930">
                  <c:v>-0.453168</c:v>
                </c:pt>
                <c:pt idx="5931">
                  <c:v>-0.473353</c:v>
                </c:pt>
                <c:pt idx="5932">
                  <c:v>-0.433463</c:v>
                </c:pt>
                <c:pt idx="5933">
                  <c:v>-0.454373</c:v>
                </c:pt>
                <c:pt idx="5934">
                  <c:v>-0.457698</c:v>
                </c:pt>
                <c:pt idx="5935">
                  <c:v>-0.446774</c:v>
                </c:pt>
                <c:pt idx="5936">
                  <c:v>-0.475525</c:v>
                </c:pt>
                <c:pt idx="5937">
                  <c:v>-0.459032</c:v>
                </c:pt>
                <c:pt idx="5938">
                  <c:v>-0.482448</c:v>
                </c:pt>
                <c:pt idx="5939">
                  <c:v>-0.429398</c:v>
                </c:pt>
                <c:pt idx="5940">
                  <c:v>-0.441906</c:v>
                </c:pt>
                <c:pt idx="5941">
                  <c:v>-0.43499</c:v>
                </c:pt>
                <c:pt idx="5942">
                  <c:v>-0.420997</c:v>
                </c:pt>
                <c:pt idx="5943">
                  <c:v>-0.424143</c:v>
                </c:pt>
                <c:pt idx="5944">
                  <c:v>-0.41731</c:v>
                </c:pt>
                <c:pt idx="5945">
                  <c:v>-0.442369</c:v>
                </c:pt>
                <c:pt idx="5946">
                  <c:v>-0.438045</c:v>
                </c:pt>
                <c:pt idx="5947">
                  <c:v>-0.420216</c:v>
                </c:pt>
                <c:pt idx="5948">
                  <c:v>-0.449001</c:v>
                </c:pt>
                <c:pt idx="5949">
                  <c:v>-0.432427</c:v>
                </c:pt>
                <c:pt idx="5950">
                  <c:v>-0.439832</c:v>
                </c:pt>
                <c:pt idx="5951">
                  <c:v>-0.434</c:v>
                </c:pt>
                <c:pt idx="5952">
                  <c:v>-0.461894</c:v>
                </c:pt>
                <c:pt idx="5953">
                  <c:v>-0.452248</c:v>
                </c:pt>
                <c:pt idx="5954">
                  <c:v>-0.450083</c:v>
                </c:pt>
                <c:pt idx="5955">
                  <c:v>-0.442004</c:v>
                </c:pt>
                <c:pt idx="5956">
                  <c:v>-0.42542</c:v>
                </c:pt>
                <c:pt idx="5957">
                  <c:v>-0.426522</c:v>
                </c:pt>
                <c:pt idx="5958">
                  <c:v>-0.444409</c:v>
                </c:pt>
                <c:pt idx="5959">
                  <c:v>-0.431501</c:v>
                </c:pt>
                <c:pt idx="5960">
                  <c:v>-0.450361</c:v>
                </c:pt>
                <c:pt idx="5961">
                  <c:v>-0.425648</c:v>
                </c:pt>
                <c:pt idx="5962">
                  <c:v>-0.395691</c:v>
                </c:pt>
                <c:pt idx="5963">
                  <c:v>-0.444336</c:v>
                </c:pt>
                <c:pt idx="5964">
                  <c:v>-0.464841</c:v>
                </c:pt>
                <c:pt idx="5965">
                  <c:v>-0.443408</c:v>
                </c:pt>
                <c:pt idx="5966">
                  <c:v>-0.4738</c:v>
                </c:pt>
                <c:pt idx="5967">
                  <c:v>-0.446092</c:v>
                </c:pt>
                <c:pt idx="5968">
                  <c:v>-0.46109</c:v>
                </c:pt>
                <c:pt idx="5969">
                  <c:v>-0.433154</c:v>
                </c:pt>
                <c:pt idx="5970">
                  <c:v>-0.449755</c:v>
                </c:pt>
                <c:pt idx="5971">
                  <c:v>-0.454377</c:v>
                </c:pt>
                <c:pt idx="5972">
                  <c:v>-0.446368</c:v>
                </c:pt>
                <c:pt idx="5973">
                  <c:v>-0.405922</c:v>
                </c:pt>
                <c:pt idx="5974">
                  <c:v>-0.450907</c:v>
                </c:pt>
                <c:pt idx="5975">
                  <c:v>-0.456958</c:v>
                </c:pt>
                <c:pt idx="5976">
                  <c:v>-0.466302</c:v>
                </c:pt>
                <c:pt idx="5977">
                  <c:v>-0.439233</c:v>
                </c:pt>
                <c:pt idx="5978">
                  <c:v>-0.400826</c:v>
                </c:pt>
                <c:pt idx="5979">
                  <c:v>-0.452521</c:v>
                </c:pt>
                <c:pt idx="5980">
                  <c:v>-0.468965</c:v>
                </c:pt>
                <c:pt idx="5981">
                  <c:v>-0.499291</c:v>
                </c:pt>
                <c:pt idx="5982">
                  <c:v>-0.433102</c:v>
                </c:pt>
                <c:pt idx="5983">
                  <c:v>-0.441867</c:v>
                </c:pt>
                <c:pt idx="5984">
                  <c:v>-0.486792</c:v>
                </c:pt>
                <c:pt idx="5985">
                  <c:v>-0.466189</c:v>
                </c:pt>
                <c:pt idx="5986">
                  <c:v>-0.464925</c:v>
                </c:pt>
                <c:pt idx="5987">
                  <c:v>-0.481279</c:v>
                </c:pt>
                <c:pt idx="5988">
                  <c:v>-0.446474</c:v>
                </c:pt>
                <c:pt idx="5989">
                  <c:v>-0.449381</c:v>
                </c:pt>
                <c:pt idx="5990">
                  <c:v>-0.42528</c:v>
                </c:pt>
                <c:pt idx="5991">
                  <c:v>-0.412284</c:v>
                </c:pt>
                <c:pt idx="5992">
                  <c:v>-0.459677</c:v>
                </c:pt>
                <c:pt idx="5993">
                  <c:v>-0.438593</c:v>
                </c:pt>
                <c:pt idx="5994">
                  <c:v>-0.458101</c:v>
                </c:pt>
                <c:pt idx="5995">
                  <c:v>-0.476156</c:v>
                </c:pt>
                <c:pt idx="5996">
                  <c:v>-0.425067</c:v>
                </c:pt>
                <c:pt idx="5997">
                  <c:v>-0.442318</c:v>
                </c:pt>
                <c:pt idx="5998">
                  <c:v>-0.442229</c:v>
                </c:pt>
                <c:pt idx="5999">
                  <c:v>-0.420191</c:v>
                </c:pt>
                <c:pt idx="6000">
                  <c:v>-0.457373</c:v>
                </c:pt>
                <c:pt idx="6001">
                  <c:v>-0.444631</c:v>
                </c:pt>
                <c:pt idx="6002">
                  <c:v>-0.426459</c:v>
                </c:pt>
                <c:pt idx="6003">
                  <c:v>-0.446717</c:v>
                </c:pt>
                <c:pt idx="6004">
                  <c:v>-0.438132</c:v>
                </c:pt>
                <c:pt idx="6005">
                  <c:v>-0.456365</c:v>
                </c:pt>
                <c:pt idx="6006">
                  <c:v>-0.47912</c:v>
                </c:pt>
                <c:pt idx="6007">
                  <c:v>-0.464753</c:v>
                </c:pt>
                <c:pt idx="6008">
                  <c:v>-0.378125</c:v>
                </c:pt>
                <c:pt idx="6009">
                  <c:v>-0.443679</c:v>
                </c:pt>
                <c:pt idx="6010">
                  <c:v>-0.435623</c:v>
                </c:pt>
                <c:pt idx="6011">
                  <c:v>-0.40782</c:v>
                </c:pt>
                <c:pt idx="6012">
                  <c:v>-0.458192</c:v>
                </c:pt>
                <c:pt idx="6013">
                  <c:v>-0.474053</c:v>
                </c:pt>
                <c:pt idx="6014">
                  <c:v>-0.458707</c:v>
                </c:pt>
                <c:pt idx="6015">
                  <c:v>-0.466955</c:v>
                </c:pt>
                <c:pt idx="6016">
                  <c:v>-0.462098</c:v>
                </c:pt>
                <c:pt idx="6017">
                  <c:v>-0.453433</c:v>
                </c:pt>
                <c:pt idx="6018">
                  <c:v>-0.415069</c:v>
                </c:pt>
                <c:pt idx="6019">
                  <c:v>-0.491128</c:v>
                </c:pt>
                <c:pt idx="6020">
                  <c:v>-0.464708</c:v>
                </c:pt>
                <c:pt idx="6021">
                  <c:v>-0.418856</c:v>
                </c:pt>
                <c:pt idx="6022">
                  <c:v>-0.452</c:v>
                </c:pt>
                <c:pt idx="6023">
                  <c:v>-0.464645</c:v>
                </c:pt>
                <c:pt idx="6024">
                  <c:v>-0.391493</c:v>
                </c:pt>
                <c:pt idx="6025">
                  <c:v>-0.435225</c:v>
                </c:pt>
                <c:pt idx="6026">
                  <c:v>-0.424652</c:v>
                </c:pt>
                <c:pt idx="6027">
                  <c:v>-0.510282</c:v>
                </c:pt>
                <c:pt idx="6028">
                  <c:v>-0.459044</c:v>
                </c:pt>
                <c:pt idx="6029">
                  <c:v>-0.457155</c:v>
                </c:pt>
                <c:pt idx="6030">
                  <c:v>-0.426446</c:v>
                </c:pt>
                <c:pt idx="6031">
                  <c:v>-0.454211</c:v>
                </c:pt>
                <c:pt idx="6032">
                  <c:v>-0.435074</c:v>
                </c:pt>
                <c:pt idx="6033">
                  <c:v>-0.445835</c:v>
                </c:pt>
                <c:pt idx="6034">
                  <c:v>-0.450393</c:v>
                </c:pt>
                <c:pt idx="6035">
                  <c:v>-0.433828</c:v>
                </c:pt>
                <c:pt idx="6036">
                  <c:v>-0.448893</c:v>
                </c:pt>
                <c:pt idx="6037">
                  <c:v>-0.461927</c:v>
                </c:pt>
                <c:pt idx="6038">
                  <c:v>-0.441285</c:v>
                </c:pt>
                <c:pt idx="6039">
                  <c:v>-0.439971</c:v>
                </c:pt>
                <c:pt idx="6040">
                  <c:v>-0.452507</c:v>
                </c:pt>
                <c:pt idx="6041">
                  <c:v>-0.461653</c:v>
                </c:pt>
                <c:pt idx="6042">
                  <c:v>-0.447464</c:v>
                </c:pt>
                <c:pt idx="6043">
                  <c:v>-0.436795</c:v>
                </c:pt>
                <c:pt idx="6044">
                  <c:v>-0.452403</c:v>
                </c:pt>
                <c:pt idx="6045">
                  <c:v>-0.44222</c:v>
                </c:pt>
                <c:pt idx="6046">
                  <c:v>-0.482549</c:v>
                </c:pt>
                <c:pt idx="6047">
                  <c:v>-0.468792</c:v>
                </c:pt>
                <c:pt idx="6048">
                  <c:v>-0.454906</c:v>
                </c:pt>
                <c:pt idx="6049">
                  <c:v>-0.445231</c:v>
                </c:pt>
                <c:pt idx="6050">
                  <c:v>-0.445465</c:v>
                </c:pt>
                <c:pt idx="6051">
                  <c:v>-0.459217</c:v>
                </c:pt>
                <c:pt idx="6052">
                  <c:v>-0.462208</c:v>
                </c:pt>
                <c:pt idx="6053">
                  <c:v>-0.466252</c:v>
                </c:pt>
                <c:pt idx="6054">
                  <c:v>-0.417704</c:v>
                </c:pt>
                <c:pt idx="6055">
                  <c:v>-0.450904</c:v>
                </c:pt>
                <c:pt idx="6056">
                  <c:v>-0.460132</c:v>
                </c:pt>
                <c:pt idx="6057">
                  <c:v>-0.428462</c:v>
                </c:pt>
                <c:pt idx="6058">
                  <c:v>-0.459717</c:v>
                </c:pt>
                <c:pt idx="6059">
                  <c:v>-0.463689</c:v>
                </c:pt>
                <c:pt idx="6060">
                  <c:v>-0.425156</c:v>
                </c:pt>
                <c:pt idx="6061">
                  <c:v>-0.471211</c:v>
                </c:pt>
                <c:pt idx="6062">
                  <c:v>-0.45216</c:v>
                </c:pt>
                <c:pt idx="6063">
                  <c:v>-0.449252</c:v>
                </c:pt>
                <c:pt idx="6064">
                  <c:v>-0.419535</c:v>
                </c:pt>
                <c:pt idx="6065">
                  <c:v>-0.45672</c:v>
                </c:pt>
                <c:pt idx="6066">
                  <c:v>-0.462219</c:v>
                </c:pt>
                <c:pt idx="6067">
                  <c:v>-0.471132</c:v>
                </c:pt>
                <c:pt idx="6068">
                  <c:v>-0.444523</c:v>
                </c:pt>
                <c:pt idx="6069">
                  <c:v>-0.461118</c:v>
                </c:pt>
                <c:pt idx="6070">
                  <c:v>-0.462679</c:v>
                </c:pt>
                <c:pt idx="6071">
                  <c:v>-0.482849</c:v>
                </c:pt>
                <c:pt idx="6072">
                  <c:v>-0.525677</c:v>
                </c:pt>
                <c:pt idx="6073">
                  <c:v>-0.472341</c:v>
                </c:pt>
                <c:pt idx="6074">
                  <c:v>-0.497036</c:v>
                </c:pt>
                <c:pt idx="6075">
                  <c:v>-0.481961</c:v>
                </c:pt>
                <c:pt idx="6076">
                  <c:v>-0.438612</c:v>
                </c:pt>
                <c:pt idx="6077">
                  <c:v>-0.454677</c:v>
                </c:pt>
                <c:pt idx="6078">
                  <c:v>-0.415367</c:v>
                </c:pt>
                <c:pt idx="6079">
                  <c:v>-0.408789</c:v>
                </c:pt>
                <c:pt idx="6080">
                  <c:v>-0.424184</c:v>
                </c:pt>
                <c:pt idx="6081">
                  <c:v>-0.451476</c:v>
                </c:pt>
                <c:pt idx="6082">
                  <c:v>-0.462043</c:v>
                </c:pt>
                <c:pt idx="6083">
                  <c:v>-0.401743</c:v>
                </c:pt>
                <c:pt idx="6084">
                  <c:v>-0.43064</c:v>
                </c:pt>
                <c:pt idx="6085">
                  <c:v>-0.44255</c:v>
                </c:pt>
                <c:pt idx="6086">
                  <c:v>-0.487979</c:v>
                </c:pt>
                <c:pt idx="6087">
                  <c:v>-0.467119</c:v>
                </c:pt>
                <c:pt idx="6088">
                  <c:v>-0.445052</c:v>
                </c:pt>
                <c:pt idx="6089">
                  <c:v>-0.445581</c:v>
                </c:pt>
                <c:pt idx="6090">
                  <c:v>-0.43271</c:v>
                </c:pt>
                <c:pt idx="6091">
                  <c:v>-0.477046</c:v>
                </c:pt>
                <c:pt idx="6092">
                  <c:v>-0.464558</c:v>
                </c:pt>
                <c:pt idx="6093">
                  <c:v>-0.48073</c:v>
                </c:pt>
                <c:pt idx="6094">
                  <c:v>-0.433925</c:v>
                </c:pt>
                <c:pt idx="6095">
                  <c:v>-0.459539</c:v>
                </c:pt>
                <c:pt idx="6096">
                  <c:v>-0.436778</c:v>
                </c:pt>
                <c:pt idx="6097">
                  <c:v>-0.438448</c:v>
                </c:pt>
                <c:pt idx="6098">
                  <c:v>-0.466814</c:v>
                </c:pt>
                <c:pt idx="6099">
                  <c:v>-0.425027</c:v>
                </c:pt>
                <c:pt idx="6100">
                  <c:v>-0.448951</c:v>
                </c:pt>
                <c:pt idx="6101">
                  <c:v>-0.441472</c:v>
                </c:pt>
                <c:pt idx="6102">
                  <c:v>-0.427555</c:v>
                </c:pt>
                <c:pt idx="6103">
                  <c:v>-0.445616</c:v>
                </c:pt>
                <c:pt idx="6104">
                  <c:v>-0.453824</c:v>
                </c:pt>
                <c:pt idx="6105">
                  <c:v>-0.485473</c:v>
                </c:pt>
                <c:pt idx="6106">
                  <c:v>-0.47238</c:v>
                </c:pt>
                <c:pt idx="6107">
                  <c:v>-0.470022</c:v>
                </c:pt>
                <c:pt idx="6108">
                  <c:v>-0.432486</c:v>
                </c:pt>
                <c:pt idx="6109">
                  <c:v>-0.420726</c:v>
                </c:pt>
                <c:pt idx="6110">
                  <c:v>-0.5043</c:v>
                </c:pt>
                <c:pt idx="6111">
                  <c:v>-0.450944</c:v>
                </c:pt>
                <c:pt idx="6112">
                  <c:v>-0.423872</c:v>
                </c:pt>
                <c:pt idx="6113">
                  <c:v>-0.457282</c:v>
                </c:pt>
                <c:pt idx="6114">
                  <c:v>-0.495565</c:v>
                </c:pt>
                <c:pt idx="6115">
                  <c:v>-0.423564</c:v>
                </c:pt>
                <c:pt idx="6116">
                  <c:v>-0.442434</c:v>
                </c:pt>
                <c:pt idx="6117">
                  <c:v>-0.406801</c:v>
                </c:pt>
                <c:pt idx="6118">
                  <c:v>-0.443584</c:v>
                </c:pt>
                <c:pt idx="6119">
                  <c:v>-0.44792</c:v>
                </c:pt>
                <c:pt idx="6120">
                  <c:v>-0.480759</c:v>
                </c:pt>
                <c:pt idx="6121">
                  <c:v>-0.4315</c:v>
                </c:pt>
                <c:pt idx="6122">
                  <c:v>-0.433901</c:v>
                </c:pt>
                <c:pt idx="6123">
                  <c:v>-0.466734</c:v>
                </c:pt>
                <c:pt idx="6124">
                  <c:v>-0.45837</c:v>
                </c:pt>
                <c:pt idx="6125">
                  <c:v>-0.479059</c:v>
                </c:pt>
                <c:pt idx="6126">
                  <c:v>-0.416801</c:v>
                </c:pt>
                <c:pt idx="6127">
                  <c:v>-0.434065</c:v>
                </c:pt>
                <c:pt idx="6128">
                  <c:v>-0.4233</c:v>
                </c:pt>
                <c:pt idx="6129">
                  <c:v>-0.4234</c:v>
                </c:pt>
                <c:pt idx="6130">
                  <c:v>-0.422934</c:v>
                </c:pt>
                <c:pt idx="6131">
                  <c:v>-0.479233</c:v>
                </c:pt>
                <c:pt idx="6132">
                  <c:v>-0.451755</c:v>
                </c:pt>
                <c:pt idx="6133">
                  <c:v>-0.437707</c:v>
                </c:pt>
                <c:pt idx="6134">
                  <c:v>-0.456886</c:v>
                </c:pt>
                <c:pt idx="6135">
                  <c:v>-0.439441</c:v>
                </c:pt>
                <c:pt idx="6136">
                  <c:v>-0.462051</c:v>
                </c:pt>
                <c:pt idx="6137">
                  <c:v>-0.452672</c:v>
                </c:pt>
                <c:pt idx="6138">
                  <c:v>-0.457626</c:v>
                </c:pt>
                <c:pt idx="6139">
                  <c:v>-0.443142</c:v>
                </c:pt>
                <c:pt idx="6140">
                  <c:v>-0.453139</c:v>
                </c:pt>
                <c:pt idx="6141">
                  <c:v>-0.454829</c:v>
                </c:pt>
                <c:pt idx="6142">
                  <c:v>-0.43913</c:v>
                </c:pt>
                <c:pt idx="6143">
                  <c:v>-0.445949</c:v>
                </c:pt>
                <c:pt idx="6144">
                  <c:v>-0.457042</c:v>
                </c:pt>
                <c:pt idx="6145">
                  <c:v>-0.432003</c:v>
                </c:pt>
                <c:pt idx="6146">
                  <c:v>-0.42807</c:v>
                </c:pt>
                <c:pt idx="6147">
                  <c:v>-0.483082</c:v>
                </c:pt>
                <c:pt idx="6148">
                  <c:v>-0.462419</c:v>
                </c:pt>
                <c:pt idx="6149">
                  <c:v>-0.429993</c:v>
                </c:pt>
                <c:pt idx="6150">
                  <c:v>-0.438303</c:v>
                </c:pt>
                <c:pt idx="6151">
                  <c:v>-0.44328</c:v>
                </c:pt>
                <c:pt idx="6152">
                  <c:v>-0.417994</c:v>
                </c:pt>
                <c:pt idx="6153">
                  <c:v>-0.437143</c:v>
                </c:pt>
                <c:pt idx="6154">
                  <c:v>-0.47375</c:v>
                </c:pt>
                <c:pt idx="6155">
                  <c:v>-0.388319</c:v>
                </c:pt>
                <c:pt idx="6156">
                  <c:v>-0.443738</c:v>
                </c:pt>
                <c:pt idx="6157">
                  <c:v>-0.459391</c:v>
                </c:pt>
                <c:pt idx="6158">
                  <c:v>-0.425147</c:v>
                </c:pt>
                <c:pt idx="6159">
                  <c:v>-0.451509</c:v>
                </c:pt>
                <c:pt idx="6160">
                  <c:v>-0.421922</c:v>
                </c:pt>
                <c:pt idx="6161">
                  <c:v>-0.44541</c:v>
                </c:pt>
                <c:pt idx="6162">
                  <c:v>-0.451205</c:v>
                </c:pt>
                <c:pt idx="6163">
                  <c:v>-0.430608</c:v>
                </c:pt>
                <c:pt idx="6164">
                  <c:v>-0.460067</c:v>
                </c:pt>
                <c:pt idx="6165">
                  <c:v>-0.452265</c:v>
                </c:pt>
                <c:pt idx="6166">
                  <c:v>-0.426835</c:v>
                </c:pt>
                <c:pt idx="6167">
                  <c:v>-0.45205</c:v>
                </c:pt>
                <c:pt idx="6168">
                  <c:v>-0.396073</c:v>
                </c:pt>
                <c:pt idx="6169">
                  <c:v>-0.445831</c:v>
                </c:pt>
                <c:pt idx="6170">
                  <c:v>-0.438147</c:v>
                </c:pt>
                <c:pt idx="6171">
                  <c:v>-0.425467</c:v>
                </c:pt>
                <c:pt idx="6172">
                  <c:v>-0.459295</c:v>
                </c:pt>
                <c:pt idx="6173">
                  <c:v>-0.50405</c:v>
                </c:pt>
                <c:pt idx="6174">
                  <c:v>-0.407236</c:v>
                </c:pt>
                <c:pt idx="6175">
                  <c:v>-0.430611</c:v>
                </c:pt>
                <c:pt idx="6176">
                  <c:v>-0.465655</c:v>
                </c:pt>
                <c:pt idx="6177">
                  <c:v>-0.415641</c:v>
                </c:pt>
                <c:pt idx="6178">
                  <c:v>-0.428783</c:v>
                </c:pt>
                <c:pt idx="6179">
                  <c:v>-0.438611</c:v>
                </c:pt>
                <c:pt idx="6180">
                  <c:v>-0.429455</c:v>
                </c:pt>
                <c:pt idx="6181">
                  <c:v>-0.461863</c:v>
                </c:pt>
                <c:pt idx="6182">
                  <c:v>-0.475135</c:v>
                </c:pt>
                <c:pt idx="6183">
                  <c:v>-0.435254</c:v>
                </c:pt>
                <c:pt idx="6184">
                  <c:v>-0.427631</c:v>
                </c:pt>
                <c:pt idx="6185">
                  <c:v>-0.450718</c:v>
                </c:pt>
                <c:pt idx="6186">
                  <c:v>-0.43894</c:v>
                </c:pt>
                <c:pt idx="6187">
                  <c:v>-0.472282</c:v>
                </c:pt>
                <c:pt idx="6188">
                  <c:v>-0.451186</c:v>
                </c:pt>
                <c:pt idx="6189">
                  <c:v>-0.454202</c:v>
                </c:pt>
                <c:pt idx="6190">
                  <c:v>-0.461043</c:v>
                </c:pt>
                <c:pt idx="6191">
                  <c:v>-0.453548</c:v>
                </c:pt>
                <c:pt idx="6192">
                  <c:v>-0.419288</c:v>
                </c:pt>
                <c:pt idx="6193">
                  <c:v>-0.452405</c:v>
                </c:pt>
                <c:pt idx="6194">
                  <c:v>-0.435423</c:v>
                </c:pt>
                <c:pt idx="6195">
                  <c:v>-0.472616</c:v>
                </c:pt>
                <c:pt idx="6196">
                  <c:v>-0.450861</c:v>
                </c:pt>
                <c:pt idx="6197">
                  <c:v>-0.440814</c:v>
                </c:pt>
                <c:pt idx="6198">
                  <c:v>-0.43865</c:v>
                </c:pt>
                <c:pt idx="6199">
                  <c:v>-0.412376</c:v>
                </c:pt>
                <c:pt idx="6200">
                  <c:v>-0.469676</c:v>
                </c:pt>
                <c:pt idx="6201">
                  <c:v>-0.474755</c:v>
                </c:pt>
                <c:pt idx="6202">
                  <c:v>-0.460394</c:v>
                </c:pt>
                <c:pt idx="6203">
                  <c:v>-0.432464</c:v>
                </c:pt>
                <c:pt idx="6204">
                  <c:v>-0.444979</c:v>
                </c:pt>
                <c:pt idx="6205">
                  <c:v>-0.422421</c:v>
                </c:pt>
                <c:pt idx="6206">
                  <c:v>-0.492708</c:v>
                </c:pt>
                <c:pt idx="6207">
                  <c:v>-0.488172</c:v>
                </c:pt>
                <c:pt idx="6208">
                  <c:v>-0.455055</c:v>
                </c:pt>
                <c:pt idx="6209">
                  <c:v>-0.469176</c:v>
                </c:pt>
                <c:pt idx="6210">
                  <c:v>-0.472853</c:v>
                </c:pt>
                <c:pt idx="6211">
                  <c:v>-0.422448</c:v>
                </c:pt>
                <c:pt idx="6212">
                  <c:v>-0.453555</c:v>
                </c:pt>
                <c:pt idx="6213">
                  <c:v>-0.471468</c:v>
                </c:pt>
                <c:pt idx="6214">
                  <c:v>-0.406993</c:v>
                </c:pt>
                <c:pt idx="6215">
                  <c:v>-0.443582</c:v>
                </c:pt>
                <c:pt idx="6216">
                  <c:v>-0.373083</c:v>
                </c:pt>
                <c:pt idx="6217">
                  <c:v>-0.436336</c:v>
                </c:pt>
                <c:pt idx="6218">
                  <c:v>-0.43512</c:v>
                </c:pt>
                <c:pt idx="6219">
                  <c:v>-0.441888</c:v>
                </c:pt>
                <c:pt idx="6220">
                  <c:v>-0.458532</c:v>
                </c:pt>
                <c:pt idx="6221">
                  <c:v>-0.437935</c:v>
                </c:pt>
                <c:pt idx="6222">
                  <c:v>-0.445175</c:v>
                </c:pt>
                <c:pt idx="6223">
                  <c:v>-0.429926</c:v>
                </c:pt>
                <c:pt idx="6224">
                  <c:v>-0.433561</c:v>
                </c:pt>
                <c:pt idx="6225">
                  <c:v>-0.446198</c:v>
                </c:pt>
                <c:pt idx="6226">
                  <c:v>-0.425738</c:v>
                </c:pt>
                <c:pt idx="6227">
                  <c:v>-0.454062</c:v>
                </c:pt>
                <c:pt idx="6228">
                  <c:v>-0.448161</c:v>
                </c:pt>
                <c:pt idx="6229">
                  <c:v>-0.426728</c:v>
                </c:pt>
                <c:pt idx="6230">
                  <c:v>-0.448785</c:v>
                </c:pt>
                <c:pt idx="6231">
                  <c:v>-0.459209</c:v>
                </c:pt>
                <c:pt idx="6232">
                  <c:v>-0.504259</c:v>
                </c:pt>
                <c:pt idx="6233">
                  <c:v>-0.41671</c:v>
                </c:pt>
                <c:pt idx="6234">
                  <c:v>-0.454144</c:v>
                </c:pt>
                <c:pt idx="6235">
                  <c:v>-0.424431</c:v>
                </c:pt>
                <c:pt idx="6236">
                  <c:v>-0.447194</c:v>
                </c:pt>
                <c:pt idx="6237">
                  <c:v>-0.492018</c:v>
                </c:pt>
                <c:pt idx="6238">
                  <c:v>-0.434647</c:v>
                </c:pt>
                <c:pt idx="6239">
                  <c:v>-0.433809</c:v>
                </c:pt>
                <c:pt idx="6240">
                  <c:v>-0.462727</c:v>
                </c:pt>
                <c:pt idx="6241">
                  <c:v>-0.428549</c:v>
                </c:pt>
                <c:pt idx="6242">
                  <c:v>-0.399423</c:v>
                </c:pt>
                <c:pt idx="6243">
                  <c:v>-0.47335</c:v>
                </c:pt>
                <c:pt idx="6244">
                  <c:v>-0.454416</c:v>
                </c:pt>
                <c:pt idx="6245">
                  <c:v>-0.439507</c:v>
                </c:pt>
                <c:pt idx="6246">
                  <c:v>-0.483649</c:v>
                </c:pt>
                <c:pt idx="6247">
                  <c:v>-0.451235</c:v>
                </c:pt>
                <c:pt idx="6248">
                  <c:v>-0.485542</c:v>
                </c:pt>
                <c:pt idx="6249">
                  <c:v>-0.417299</c:v>
                </c:pt>
                <c:pt idx="6250">
                  <c:v>-0.445818</c:v>
                </c:pt>
                <c:pt idx="6251">
                  <c:v>-0.413667</c:v>
                </c:pt>
                <c:pt idx="6252">
                  <c:v>-0.453764</c:v>
                </c:pt>
                <c:pt idx="6253">
                  <c:v>-0.483553</c:v>
                </c:pt>
                <c:pt idx="6254">
                  <c:v>-0.471365</c:v>
                </c:pt>
                <c:pt idx="6255">
                  <c:v>-0.44607</c:v>
                </c:pt>
                <c:pt idx="6256">
                  <c:v>-0.42729</c:v>
                </c:pt>
                <c:pt idx="6257">
                  <c:v>-0.469318</c:v>
                </c:pt>
                <c:pt idx="6258">
                  <c:v>-0.444968</c:v>
                </c:pt>
                <c:pt idx="6259">
                  <c:v>-0.462276</c:v>
                </c:pt>
                <c:pt idx="6260">
                  <c:v>-0.440295</c:v>
                </c:pt>
                <c:pt idx="6261">
                  <c:v>-0.479913</c:v>
                </c:pt>
                <c:pt idx="6262">
                  <c:v>-0.447327</c:v>
                </c:pt>
                <c:pt idx="6263">
                  <c:v>-0.452862</c:v>
                </c:pt>
                <c:pt idx="6264">
                  <c:v>-0.449267</c:v>
                </c:pt>
                <c:pt idx="6265">
                  <c:v>-0.429062</c:v>
                </c:pt>
                <c:pt idx="6266">
                  <c:v>-0.439048</c:v>
                </c:pt>
                <c:pt idx="6267">
                  <c:v>-0.405396</c:v>
                </c:pt>
                <c:pt idx="6268">
                  <c:v>-0.447517</c:v>
                </c:pt>
                <c:pt idx="6269">
                  <c:v>-0.469033</c:v>
                </c:pt>
                <c:pt idx="6270">
                  <c:v>-0.467916</c:v>
                </c:pt>
                <c:pt idx="6271">
                  <c:v>-0.455688</c:v>
                </c:pt>
                <c:pt idx="6272">
                  <c:v>-0.405137</c:v>
                </c:pt>
                <c:pt idx="6273">
                  <c:v>-0.435731</c:v>
                </c:pt>
                <c:pt idx="6274">
                  <c:v>-0.429768</c:v>
                </c:pt>
                <c:pt idx="6275">
                  <c:v>-0.444031</c:v>
                </c:pt>
                <c:pt idx="6276">
                  <c:v>-0.448455</c:v>
                </c:pt>
                <c:pt idx="6277">
                  <c:v>-0.473918</c:v>
                </c:pt>
                <c:pt idx="6278">
                  <c:v>-0.479892</c:v>
                </c:pt>
                <c:pt idx="6279">
                  <c:v>-0.479983</c:v>
                </c:pt>
                <c:pt idx="6280">
                  <c:v>-0.444083</c:v>
                </c:pt>
                <c:pt idx="6281">
                  <c:v>-0.425914</c:v>
                </c:pt>
                <c:pt idx="6282">
                  <c:v>-0.438706</c:v>
                </c:pt>
                <c:pt idx="6283">
                  <c:v>-0.448408</c:v>
                </c:pt>
                <c:pt idx="6284">
                  <c:v>-0.455454</c:v>
                </c:pt>
                <c:pt idx="6285">
                  <c:v>-0.441979</c:v>
                </c:pt>
                <c:pt idx="6286">
                  <c:v>-0.495887</c:v>
                </c:pt>
                <c:pt idx="6287">
                  <c:v>-0.446765</c:v>
                </c:pt>
                <c:pt idx="6288">
                  <c:v>-0.450911</c:v>
                </c:pt>
                <c:pt idx="6289">
                  <c:v>-0.451322</c:v>
                </c:pt>
                <c:pt idx="6290">
                  <c:v>-0.462674</c:v>
                </c:pt>
                <c:pt idx="6291">
                  <c:v>-0.425547</c:v>
                </c:pt>
                <c:pt idx="6292">
                  <c:v>-0.458929</c:v>
                </c:pt>
                <c:pt idx="6293">
                  <c:v>-0.451268</c:v>
                </c:pt>
                <c:pt idx="6294">
                  <c:v>-0.456526</c:v>
                </c:pt>
                <c:pt idx="6295">
                  <c:v>-0.464037</c:v>
                </c:pt>
                <c:pt idx="6296">
                  <c:v>-0.443151</c:v>
                </c:pt>
                <c:pt idx="6297">
                  <c:v>-0.451248</c:v>
                </c:pt>
                <c:pt idx="6298">
                  <c:v>-0.451532</c:v>
                </c:pt>
                <c:pt idx="6299">
                  <c:v>-0.459241</c:v>
                </c:pt>
                <c:pt idx="6300">
                  <c:v>-0.44981</c:v>
                </c:pt>
                <c:pt idx="6301">
                  <c:v>-0.430414</c:v>
                </c:pt>
                <c:pt idx="6302">
                  <c:v>-0.443497</c:v>
                </c:pt>
                <c:pt idx="6303">
                  <c:v>-0.440869</c:v>
                </c:pt>
                <c:pt idx="6304">
                  <c:v>-0.465818</c:v>
                </c:pt>
                <c:pt idx="6305">
                  <c:v>-0.422883</c:v>
                </c:pt>
                <c:pt idx="6306">
                  <c:v>-0.425691</c:v>
                </c:pt>
                <c:pt idx="6307">
                  <c:v>-0.485934</c:v>
                </c:pt>
                <c:pt idx="6308">
                  <c:v>-0.446315</c:v>
                </c:pt>
                <c:pt idx="6309">
                  <c:v>-0.45044</c:v>
                </c:pt>
                <c:pt idx="6310">
                  <c:v>-0.455425</c:v>
                </c:pt>
                <c:pt idx="6311">
                  <c:v>-0.444513</c:v>
                </c:pt>
                <c:pt idx="6312">
                  <c:v>-0.460592</c:v>
                </c:pt>
                <c:pt idx="6313">
                  <c:v>-0.442052</c:v>
                </c:pt>
                <c:pt idx="6314">
                  <c:v>-0.454998</c:v>
                </c:pt>
                <c:pt idx="6315">
                  <c:v>-0.513594</c:v>
                </c:pt>
                <c:pt idx="6316">
                  <c:v>-0.441924</c:v>
                </c:pt>
                <c:pt idx="6317">
                  <c:v>-0.438188</c:v>
                </c:pt>
                <c:pt idx="6318">
                  <c:v>-0.452477</c:v>
                </c:pt>
                <c:pt idx="6319">
                  <c:v>-0.437026</c:v>
                </c:pt>
                <c:pt idx="6320">
                  <c:v>-0.476711</c:v>
                </c:pt>
                <c:pt idx="6321">
                  <c:v>-0.447322</c:v>
                </c:pt>
                <c:pt idx="6322">
                  <c:v>-0.437679</c:v>
                </c:pt>
                <c:pt idx="6323">
                  <c:v>-0.44301</c:v>
                </c:pt>
                <c:pt idx="6324">
                  <c:v>-0.451053</c:v>
                </c:pt>
                <c:pt idx="6325">
                  <c:v>-0.441307</c:v>
                </c:pt>
                <c:pt idx="6326">
                  <c:v>-0.478625</c:v>
                </c:pt>
                <c:pt idx="6327">
                  <c:v>-0.45448</c:v>
                </c:pt>
                <c:pt idx="6328">
                  <c:v>-0.447899</c:v>
                </c:pt>
                <c:pt idx="6329">
                  <c:v>-0.469665</c:v>
                </c:pt>
                <c:pt idx="6330">
                  <c:v>-0.450122</c:v>
                </c:pt>
                <c:pt idx="6331">
                  <c:v>-0.464871</c:v>
                </c:pt>
                <c:pt idx="6332">
                  <c:v>-0.462734</c:v>
                </c:pt>
                <c:pt idx="6333">
                  <c:v>-0.425922</c:v>
                </c:pt>
                <c:pt idx="6334">
                  <c:v>-0.469123</c:v>
                </c:pt>
                <c:pt idx="6335">
                  <c:v>-0.481916</c:v>
                </c:pt>
                <c:pt idx="6336">
                  <c:v>-0.496151</c:v>
                </c:pt>
                <c:pt idx="6337">
                  <c:v>-0.468378</c:v>
                </c:pt>
                <c:pt idx="6338">
                  <c:v>-0.491473</c:v>
                </c:pt>
                <c:pt idx="6339">
                  <c:v>-0.455263</c:v>
                </c:pt>
                <c:pt idx="6340">
                  <c:v>-0.438775</c:v>
                </c:pt>
                <c:pt idx="6341">
                  <c:v>-0.452382</c:v>
                </c:pt>
                <c:pt idx="6342">
                  <c:v>-0.452609</c:v>
                </c:pt>
                <c:pt idx="6343">
                  <c:v>-0.411846</c:v>
                </c:pt>
                <c:pt idx="6344">
                  <c:v>-0.465813</c:v>
                </c:pt>
                <c:pt idx="6345">
                  <c:v>-0.448328</c:v>
                </c:pt>
                <c:pt idx="6346">
                  <c:v>-0.425449</c:v>
                </c:pt>
                <c:pt idx="6347">
                  <c:v>-0.439875</c:v>
                </c:pt>
                <c:pt idx="6348">
                  <c:v>-0.466006</c:v>
                </c:pt>
                <c:pt idx="6349">
                  <c:v>-0.476155</c:v>
                </c:pt>
                <c:pt idx="6350">
                  <c:v>-0.442649</c:v>
                </c:pt>
                <c:pt idx="6351">
                  <c:v>-0.433483</c:v>
                </c:pt>
                <c:pt idx="6352">
                  <c:v>-0.459171</c:v>
                </c:pt>
                <c:pt idx="6353">
                  <c:v>-0.467676</c:v>
                </c:pt>
                <c:pt idx="6354">
                  <c:v>-0.433899</c:v>
                </c:pt>
                <c:pt idx="6355">
                  <c:v>-0.483131</c:v>
                </c:pt>
                <c:pt idx="6356">
                  <c:v>-0.449707</c:v>
                </c:pt>
                <c:pt idx="6357">
                  <c:v>-0.458858</c:v>
                </c:pt>
                <c:pt idx="6358">
                  <c:v>-0.457866</c:v>
                </c:pt>
                <c:pt idx="6359">
                  <c:v>-0.461192</c:v>
                </c:pt>
                <c:pt idx="6360">
                  <c:v>-0.434669</c:v>
                </c:pt>
                <c:pt idx="6361">
                  <c:v>-0.446514</c:v>
                </c:pt>
                <c:pt idx="6362">
                  <c:v>-0.446728</c:v>
                </c:pt>
                <c:pt idx="6363">
                  <c:v>-0.468554</c:v>
                </c:pt>
                <c:pt idx="6364">
                  <c:v>-0.459322</c:v>
                </c:pt>
                <c:pt idx="6365">
                  <c:v>-0.418007</c:v>
                </c:pt>
                <c:pt idx="6366">
                  <c:v>-0.475464</c:v>
                </c:pt>
                <c:pt idx="6367">
                  <c:v>-0.463059</c:v>
                </c:pt>
                <c:pt idx="6368">
                  <c:v>-0.438667</c:v>
                </c:pt>
                <c:pt idx="6369">
                  <c:v>-0.470252</c:v>
                </c:pt>
                <c:pt idx="6370">
                  <c:v>-0.473836</c:v>
                </c:pt>
                <c:pt idx="6371">
                  <c:v>-0.418111</c:v>
                </c:pt>
                <c:pt idx="6372">
                  <c:v>-0.452134</c:v>
                </c:pt>
                <c:pt idx="6373">
                  <c:v>-0.440064</c:v>
                </c:pt>
                <c:pt idx="6374">
                  <c:v>-0.460468</c:v>
                </c:pt>
                <c:pt idx="6375">
                  <c:v>-0.441034</c:v>
                </c:pt>
                <c:pt idx="6376">
                  <c:v>-0.434448</c:v>
                </c:pt>
                <c:pt idx="6377">
                  <c:v>-0.463765</c:v>
                </c:pt>
                <c:pt idx="6378">
                  <c:v>-0.459722</c:v>
                </c:pt>
                <c:pt idx="6379">
                  <c:v>-0.436476</c:v>
                </c:pt>
                <c:pt idx="6380">
                  <c:v>-0.451468</c:v>
                </c:pt>
                <c:pt idx="6381">
                  <c:v>-0.458893</c:v>
                </c:pt>
                <c:pt idx="6382">
                  <c:v>-0.457893</c:v>
                </c:pt>
                <c:pt idx="6383">
                  <c:v>-0.453552</c:v>
                </c:pt>
                <c:pt idx="6384">
                  <c:v>-0.456211</c:v>
                </c:pt>
                <c:pt idx="6385">
                  <c:v>-0.458849</c:v>
                </c:pt>
                <c:pt idx="6386">
                  <c:v>-0.441474</c:v>
                </c:pt>
                <c:pt idx="6387">
                  <c:v>-0.529207</c:v>
                </c:pt>
                <c:pt idx="6388">
                  <c:v>-0.453811</c:v>
                </c:pt>
                <c:pt idx="6389">
                  <c:v>-0.443714</c:v>
                </c:pt>
                <c:pt idx="6390">
                  <c:v>-0.448354</c:v>
                </c:pt>
                <c:pt idx="6391">
                  <c:v>-0.448274</c:v>
                </c:pt>
                <c:pt idx="6392">
                  <c:v>-0.450939</c:v>
                </c:pt>
                <c:pt idx="6393">
                  <c:v>-0.442177</c:v>
                </c:pt>
                <c:pt idx="6394">
                  <c:v>-0.426179</c:v>
                </c:pt>
                <c:pt idx="6395">
                  <c:v>-0.458991</c:v>
                </c:pt>
                <c:pt idx="6396">
                  <c:v>-0.450271</c:v>
                </c:pt>
                <c:pt idx="6397">
                  <c:v>-0.442439</c:v>
                </c:pt>
                <c:pt idx="6398">
                  <c:v>-0.445531</c:v>
                </c:pt>
                <c:pt idx="6399">
                  <c:v>-0.398702</c:v>
                </c:pt>
                <c:pt idx="6400">
                  <c:v>-0.477656</c:v>
                </c:pt>
                <c:pt idx="6401">
                  <c:v>-0.45864</c:v>
                </c:pt>
                <c:pt idx="6402">
                  <c:v>-0.412619</c:v>
                </c:pt>
                <c:pt idx="6403">
                  <c:v>-0.474128</c:v>
                </c:pt>
                <c:pt idx="6404">
                  <c:v>-0.474213</c:v>
                </c:pt>
                <c:pt idx="6405">
                  <c:v>-0.486729</c:v>
                </c:pt>
                <c:pt idx="6406">
                  <c:v>-0.445442</c:v>
                </c:pt>
                <c:pt idx="6407">
                  <c:v>-0.470293</c:v>
                </c:pt>
                <c:pt idx="6408">
                  <c:v>-0.449452</c:v>
                </c:pt>
                <c:pt idx="6409">
                  <c:v>-0.463923</c:v>
                </c:pt>
                <c:pt idx="6410">
                  <c:v>-0.456064</c:v>
                </c:pt>
                <c:pt idx="6411">
                  <c:v>-0.460751</c:v>
                </c:pt>
                <c:pt idx="6412">
                  <c:v>-0.450176</c:v>
                </c:pt>
                <c:pt idx="6413">
                  <c:v>-0.455989</c:v>
                </c:pt>
                <c:pt idx="6414">
                  <c:v>-0.463428</c:v>
                </c:pt>
                <c:pt idx="6415">
                  <c:v>-0.471428</c:v>
                </c:pt>
                <c:pt idx="6416">
                  <c:v>-0.506497</c:v>
                </c:pt>
                <c:pt idx="6417">
                  <c:v>-0.456421</c:v>
                </c:pt>
                <c:pt idx="6418">
                  <c:v>-0.478541</c:v>
                </c:pt>
                <c:pt idx="6419">
                  <c:v>-0.43765</c:v>
                </c:pt>
                <c:pt idx="6420">
                  <c:v>-0.471951</c:v>
                </c:pt>
                <c:pt idx="6421">
                  <c:v>-0.414079</c:v>
                </c:pt>
                <c:pt idx="6422">
                  <c:v>-0.468625</c:v>
                </c:pt>
                <c:pt idx="6423">
                  <c:v>-0.466624</c:v>
                </c:pt>
                <c:pt idx="6424">
                  <c:v>-0.416802</c:v>
                </c:pt>
                <c:pt idx="6425">
                  <c:v>-0.476866</c:v>
                </c:pt>
                <c:pt idx="6426">
                  <c:v>-0.508921</c:v>
                </c:pt>
                <c:pt idx="6427">
                  <c:v>-0.44374</c:v>
                </c:pt>
                <c:pt idx="6428">
                  <c:v>-0.443446</c:v>
                </c:pt>
                <c:pt idx="6429">
                  <c:v>-0.415978</c:v>
                </c:pt>
                <c:pt idx="6430">
                  <c:v>-0.446016</c:v>
                </c:pt>
                <c:pt idx="6431">
                  <c:v>-0.448804</c:v>
                </c:pt>
                <c:pt idx="6432">
                  <c:v>-0.44235</c:v>
                </c:pt>
                <c:pt idx="6433">
                  <c:v>-0.473773</c:v>
                </c:pt>
                <c:pt idx="6434">
                  <c:v>-0.453692</c:v>
                </c:pt>
                <c:pt idx="6435">
                  <c:v>-0.447761</c:v>
                </c:pt>
                <c:pt idx="6436">
                  <c:v>-0.453958</c:v>
                </c:pt>
                <c:pt idx="6437">
                  <c:v>-0.459311</c:v>
                </c:pt>
                <c:pt idx="6438">
                  <c:v>-0.460109</c:v>
                </c:pt>
                <c:pt idx="6439">
                  <c:v>-0.434251</c:v>
                </c:pt>
                <c:pt idx="6440">
                  <c:v>-0.43593</c:v>
                </c:pt>
                <c:pt idx="6441">
                  <c:v>-0.48592</c:v>
                </c:pt>
                <c:pt idx="6442">
                  <c:v>-0.485477</c:v>
                </c:pt>
                <c:pt idx="6443">
                  <c:v>-0.412549</c:v>
                </c:pt>
                <c:pt idx="6444">
                  <c:v>-0.441598</c:v>
                </c:pt>
                <c:pt idx="6445">
                  <c:v>-0.43971</c:v>
                </c:pt>
                <c:pt idx="6446">
                  <c:v>-0.495416</c:v>
                </c:pt>
                <c:pt idx="6447">
                  <c:v>-0.43931</c:v>
                </c:pt>
                <c:pt idx="6448">
                  <c:v>-0.464898</c:v>
                </c:pt>
                <c:pt idx="6449">
                  <c:v>-0.459852</c:v>
                </c:pt>
                <c:pt idx="6450">
                  <c:v>-0.476859</c:v>
                </c:pt>
                <c:pt idx="6451">
                  <c:v>-0.427648</c:v>
                </c:pt>
                <c:pt idx="6452">
                  <c:v>-0.459474</c:v>
                </c:pt>
                <c:pt idx="6453">
                  <c:v>-0.449436</c:v>
                </c:pt>
                <c:pt idx="6454">
                  <c:v>-0.488276</c:v>
                </c:pt>
                <c:pt idx="6455">
                  <c:v>-0.458603</c:v>
                </c:pt>
                <c:pt idx="6456">
                  <c:v>-0.491857</c:v>
                </c:pt>
                <c:pt idx="6457">
                  <c:v>-0.463531</c:v>
                </c:pt>
                <c:pt idx="6458">
                  <c:v>-0.475193</c:v>
                </c:pt>
                <c:pt idx="6459">
                  <c:v>-0.445476</c:v>
                </c:pt>
                <c:pt idx="6460">
                  <c:v>-0.443287</c:v>
                </c:pt>
                <c:pt idx="6461">
                  <c:v>-0.490301</c:v>
                </c:pt>
                <c:pt idx="6462">
                  <c:v>-0.459874</c:v>
                </c:pt>
                <c:pt idx="6463">
                  <c:v>-0.479973</c:v>
                </c:pt>
                <c:pt idx="6464">
                  <c:v>-0.416353</c:v>
                </c:pt>
                <c:pt idx="6465">
                  <c:v>-0.425584</c:v>
                </c:pt>
                <c:pt idx="6466">
                  <c:v>-0.455903</c:v>
                </c:pt>
                <c:pt idx="6467">
                  <c:v>-0.488869</c:v>
                </c:pt>
                <c:pt idx="6468">
                  <c:v>-0.465735</c:v>
                </c:pt>
                <c:pt idx="6469">
                  <c:v>-0.444348</c:v>
                </c:pt>
                <c:pt idx="6470">
                  <c:v>-0.458699</c:v>
                </c:pt>
                <c:pt idx="6471">
                  <c:v>-0.458577</c:v>
                </c:pt>
                <c:pt idx="6472">
                  <c:v>-0.479056</c:v>
                </c:pt>
                <c:pt idx="6473">
                  <c:v>-0.440066</c:v>
                </c:pt>
                <c:pt idx="6474">
                  <c:v>-0.449399</c:v>
                </c:pt>
                <c:pt idx="6475">
                  <c:v>-0.482852</c:v>
                </c:pt>
                <c:pt idx="6476">
                  <c:v>-0.452473</c:v>
                </c:pt>
                <c:pt idx="6477">
                  <c:v>-0.424693</c:v>
                </c:pt>
                <c:pt idx="6478">
                  <c:v>-0.472663</c:v>
                </c:pt>
                <c:pt idx="6479">
                  <c:v>-0.426639</c:v>
                </c:pt>
                <c:pt idx="6480">
                  <c:v>-0.487552</c:v>
                </c:pt>
                <c:pt idx="6481">
                  <c:v>-0.47233</c:v>
                </c:pt>
                <c:pt idx="6482">
                  <c:v>-0.479785</c:v>
                </c:pt>
                <c:pt idx="6483">
                  <c:v>-0.392668</c:v>
                </c:pt>
                <c:pt idx="6484">
                  <c:v>-0.465778</c:v>
                </c:pt>
                <c:pt idx="6485">
                  <c:v>-0.452922</c:v>
                </c:pt>
                <c:pt idx="6486">
                  <c:v>-0.502474</c:v>
                </c:pt>
                <c:pt idx="6487">
                  <c:v>-0.467734</c:v>
                </c:pt>
                <c:pt idx="6488">
                  <c:v>-0.475763</c:v>
                </c:pt>
                <c:pt idx="6489">
                  <c:v>-0.478984</c:v>
                </c:pt>
                <c:pt idx="6490">
                  <c:v>-0.486262</c:v>
                </c:pt>
                <c:pt idx="6491">
                  <c:v>-0.455912</c:v>
                </c:pt>
                <c:pt idx="6492">
                  <c:v>-0.466725</c:v>
                </c:pt>
                <c:pt idx="6493">
                  <c:v>-0.465225</c:v>
                </c:pt>
                <c:pt idx="6494">
                  <c:v>-0.444169</c:v>
                </c:pt>
                <c:pt idx="6495">
                  <c:v>-0.462467</c:v>
                </c:pt>
                <c:pt idx="6496">
                  <c:v>-0.420124</c:v>
                </c:pt>
                <c:pt idx="6497">
                  <c:v>-0.474344</c:v>
                </c:pt>
                <c:pt idx="6498">
                  <c:v>-0.490618</c:v>
                </c:pt>
                <c:pt idx="6499">
                  <c:v>-0.42619</c:v>
                </c:pt>
                <c:pt idx="6500">
                  <c:v>-0.45707</c:v>
                </c:pt>
                <c:pt idx="6501">
                  <c:v>-0.437932</c:v>
                </c:pt>
                <c:pt idx="6502">
                  <c:v>-0.471159</c:v>
                </c:pt>
                <c:pt idx="6503">
                  <c:v>-0.441933</c:v>
                </c:pt>
                <c:pt idx="6504">
                  <c:v>-0.400794</c:v>
                </c:pt>
                <c:pt idx="6505">
                  <c:v>-0.481029</c:v>
                </c:pt>
                <c:pt idx="6506">
                  <c:v>-0.472551</c:v>
                </c:pt>
                <c:pt idx="6507">
                  <c:v>-0.427536</c:v>
                </c:pt>
                <c:pt idx="6508">
                  <c:v>-0.474978</c:v>
                </c:pt>
                <c:pt idx="6509">
                  <c:v>-0.444751</c:v>
                </c:pt>
                <c:pt idx="6510">
                  <c:v>-0.451952</c:v>
                </c:pt>
                <c:pt idx="6511">
                  <c:v>-0.437322</c:v>
                </c:pt>
                <c:pt idx="6512">
                  <c:v>-0.445287</c:v>
                </c:pt>
                <c:pt idx="6513">
                  <c:v>-0.453839</c:v>
                </c:pt>
                <c:pt idx="6514">
                  <c:v>-0.459354</c:v>
                </c:pt>
                <c:pt idx="6515">
                  <c:v>-0.470765</c:v>
                </c:pt>
                <c:pt idx="6516">
                  <c:v>-0.473739</c:v>
                </c:pt>
                <c:pt idx="6517">
                  <c:v>-0.457757</c:v>
                </c:pt>
                <c:pt idx="6518">
                  <c:v>-0.453712</c:v>
                </c:pt>
                <c:pt idx="6519">
                  <c:v>-0.471156</c:v>
                </c:pt>
                <c:pt idx="6520">
                  <c:v>-0.449517</c:v>
                </c:pt>
                <c:pt idx="6521">
                  <c:v>-0.460898</c:v>
                </c:pt>
                <c:pt idx="6522">
                  <c:v>-0.474054</c:v>
                </c:pt>
                <c:pt idx="6523">
                  <c:v>-0.438153</c:v>
                </c:pt>
                <c:pt idx="6524">
                  <c:v>-0.459181</c:v>
                </c:pt>
                <c:pt idx="6525">
                  <c:v>-0.450096</c:v>
                </c:pt>
                <c:pt idx="6526">
                  <c:v>-0.471564</c:v>
                </c:pt>
                <c:pt idx="6527">
                  <c:v>-0.462571</c:v>
                </c:pt>
                <c:pt idx="6528">
                  <c:v>-0.497471</c:v>
                </c:pt>
                <c:pt idx="6529">
                  <c:v>-0.469151</c:v>
                </c:pt>
                <c:pt idx="6530">
                  <c:v>-0.46036</c:v>
                </c:pt>
                <c:pt idx="6531">
                  <c:v>-0.505799</c:v>
                </c:pt>
                <c:pt idx="6532">
                  <c:v>-0.462862</c:v>
                </c:pt>
                <c:pt idx="6533">
                  <c:v>-0.444595</c:v>
                </c:pt>
                <c:pt idx="6534">
                  <c:v>-0.484229</c:v>
                </c:pt>
                <c:pt idx="6535">
                  <c:v>-0.451242</c:v>
                </c:pt>
                <c:pt idx="6536">
                  <c:v>-0.472052</c:v>
                </c:pt>
                <c:pt idx="6537">
                  <c:v>-0.474655</c:v>
                </c:pt>
                <c:pt idx="6538">
                  <c:v>-0.453438</c:v>
                </c:pt>
                <c:pt idx="6539">
                  <c:v>-0.479748</c:v>
                </c:pt>
                <c:pt idx="6540">
                  <c:v>-0.463232</c:v>
                </c:pt>
                <c:pt idx="6541">
                  <c:v>-0.461969</c:v>
                </c:pt>
                <c:pt idx="6542">
                  <c:v>-0.450612</c:v>
                </c:pt>
                <c:pt idx="6543">
                  <c:v>-0.480304</c:v>
                </c:pt>
                <c:pt idx="6544">
                  <c:v>-0.493625</c:v>
                </c:pt>
                <c:pt idx="6545">
                  <c:v>-0.464339</c:v>
                </c:pt>
                <c:pt idx="6546">
                  <c:v>-0.493384</c:v>
                </c:pt>
                <c:pt idx="6547">
                  <c:v>-0.452442</c:v>
                </c:pt>
                <c:pt idx="6548">
                  <c:v>-0.445543</c:v>
                </c:pt>
                <c:pt idx="6549">
                  <c:v>-0.488727</c:v>
                </c:pt>
                <c:pt idx="6550">
                  <c:v>-0.433161</c:v>
                </c:pt>
                <c:pt idx="6551">
                  <c:v>-0.447788</c:v>
                </c:pt>
                <c:pt idx="6552">
                  <c:v>-0.477313</c:v>
                </c:pt>
                <c:pt idx="6553">
                  <c:v>-0.457494</c:v>
                </c:pt>
                <c:pt idx="6554">
                  <c:v>-0.463294</c:v>
                </c:pt>
                <c:pt idx="6555">
                  <c:v>-0.476963</c:v>
                </c:pt>
                <c:pt idx="6556">
                  <c:v>-0.453918</c:v>
                </c:pt>
                <c:pt idx="6557">
                  <c:v>-0.474514</c:v>
                </c:pt>
                <c:pt idx="6558">
                  <c:v>-0.447731</c:v>
                </c:pt>
                <c:pt idx="6559">
                  <c:v>-0.42189</c:v>
                </c:pt>
                <c:pt idx="6560">
                  <c:v>-0.454778</c:v>
                </c:pt>
                <c:pt idx="6561">
                  <c:v>-0.462378</c:v>
                </c:pt>
                <c:pt idx="6562">
                  <c:v>-0.437501</c:v>
                </c:pt>
                <c:pt idx="6563">
                  <c:v>-0.468891</c:v>
                </c:pt>
                <c:pt idx="6564">
                  <c:v>-0.46529</c:v>
                </c:pt>
                <c:pt idx="6565">
                  <c:v>-0.47177</c:v>
                </c:pt>
                <c:pt idx="6566">
                  <c:v>-0.429861</c:v>
                </c:pt>
                <c:pt idx="6567">
                  <c:v>-0.4698</c:v>
                </c:pt>
                <c:pt idx="6568">
                  <c:v>-0.485944</c:v>
                </c:pt>
                <c:pt idx="6569">
                  <c:v>-0.445429</c:v>
                </c:pt>
                <c:pt idx="6570">
                  <c:v>-0.426985</c:v>
                </c:pt>
                <c:pt idx="6571">
                  <c:v>-0.463935</c:v>
                </c:pt>
                <c:pt idx="6572">
                  <c:v>-0.462756</c:v>
                </c:pt>
                <c:pt idx="6573">
                  <c:v>-0.441731</c:v>
                </c:pt>
                <c:pt idx="6574">
                  <c:v>-0.49057</c:v>
                </c:pt>
                <c:pt idx="6575">
                  <c:v>-0.478724</c:v>
                </c:pt>
                <c:pt idx="6576">
                  <c:v>-0.447229</c:v>
                </c:pt>
                <c:pt idx="6577">
                  <c:v>-0.462956</c:v>
                </c:pt>
                <c:pt idx="6578">
                  <c:v>-0.486628</c:v>
                </c:pt>
                <c:pt idx="6579">
                  <c:v>-0.437336</c:v>
                </c:pt>
                <c:pt idx="6580">
                  <c:v>-0.462865</c:v>
                </c:pt>
                <c:pt idx="6581">
                  <c:v>-0.436727</c:v>
                </c:pt>
                <c:pt idx="6582">
                  <c:v>-0.425776</c:v>
                </c:pt>
                <c:pt idx="6583">
                  <c:v>-0.484882</c:v>
                </c:pt>
                <c:pt idx="6584">
                  <c:v>-0.462115</c:v>
                </c:pt>
                <c:pt idx="6585">
                  <c:v>-0.463523</c:v>
                </c:pt>
                <c:pt idx="6586">
                  <c:v>-0.439777</c:v>
                </c:pt>
                <c:pt idx="6587">
                  <c:v>-0.484142</c:v>
                </c:pt>
                <c:pt idx="6588">
                  <c:v>-0.454859</c:v>
                </c:pt>
                <c:pt idx="6589">
                  <c:v>-0.453813</c:v>
                </c:pt>
                <c:pt idx="6590">
                  <c:v>-0.487796</c:v>
                </c:pt>
                <c:pt idx="6591">
                  <c:v>-0.497658</c:v>
                </c:pt>
                <c:pt idx="6592">
                  <c:v>-0.461174</c:v>
                </c:pt>
                <c:pt idx="6593">
                  <c:v>-0.481152</c:v>
                </c:pt>
                <c:pt idx="6594">
                  <c:v>-0.47579</c:v>
                </c:pt>
                <c:pt idx="6595">
                  <c:v>-0.449956</c:v>
                </c:pt>
                <c:pt idx="6596">
                  <c:v>-0.462353</c:v>
                </c:pt>
                <c:pt idx="6597">
                  <c:v>-0.466727</c:v>
                </c:pt>
                <c:pt idx="6598">
                  <c:v>-0.45539</c:v>
                </c:pt>
                <c:pt idx="6599">
                  <c:v>-0.478213</c:v>
                </c:pt>
                <c:pt idx="6600">
                  <c:v>-0.418508</c:v>
                </c:pt>
                <c:pt idx="6601">
                  <c:v>-0.429652</c:v>
                </c:pt>
                <c:pt idx="6602">
                  <c:v>-0.472389</c:v>
                </c:pt>
                <c:pt idx="6603">
                  <c:v>-0.481984</c:v>
                </c:pt>
                <c:pt idx="6604">
                  <c:v>-0.442636</c:v>
                </c:pt>
                <c:pt idx="6605">
                  <c:v>-0.423146</c:v>
                </c:pt>
                <c:pt idx="6606">
                  <c:v>-0.473879</c:v>
                </c:pt>
                <c:pt idx="6607">
                  <c:v>-0.474751</c:v>
                </c:pt>
                <c:pt idx="6608">
                  <c:v>-0.477097</c:v>
                </c:pt>
                <c:pt idx="6609">
                  <c:v>-0.483813</c:v>
                </c:pt>
                <c:pt idx="6610">
                  <c:v>-0.476194</c:v>
                </c:pt>
                <c:pt idx="6611">
                  <c:v>-0.454268</c:v>
                </c:pt>
                <c:pt idx="6612">
                  <c:v>-0.458002</c:v>
                </c:pt>
                <c:pt idx="6613">
                  <c:v>-0.484113</c:v>
                </c:pt>
                <c:pt idx="6614">
                  <c:v>-0.476055</c:v>
                </c:pt>
                <c:pt idx="6615">
                  <c:v>-0.480595</c:v>
                </c:pt>
                <c:pt idx="6616">
                  <c:v>-0.466484</c:v>
                </c:pt>
                <c:pt idx="6617">
                  <c:v>-0.472855</c:v>
                </c:pt>
                <c:pt idx="6618">
                  <c:v>-0.509886</c:v>
                </c:pt>
                <c:pt idx="6619">
                  <c:v>-0.458728</c:v>
                </c:pt>
                <c:pt idx="6620">
                  <c:v>-0.451881</c:v>
                </c:pt>
                <c:pt idx="6621">
                  <c:v>-0.452501</c:v>
                </c:pt>
                <c:pt idx="6622">
                  <c:v>-0.421474</c:v>
                </c:pt>
                <c:pt idx="6623">
                  <c:v>-0.437401</c:v>
                </c:pt>
                <c:pt idx="6624">
                  <c:v>-0.427229</c:v>
                </c:pt>
                <c:pt idx="6625">
                  <c:v>-0.449808</c:v>
                </c:pt>
                <c:pt idx="6626">
                  <c:v>-0.452197</c:v>
                </c:pt>
                <c:pt idx="6627">
                  <c:v>-0.470526</c:v>
                </c:pt>
                <c:pt idx="6628">
                  <c:v>-0.461607</c:v>
                </c:pt>
                <c:pt idx="6629">
                  <c:v>-0.478685</c:v>
                </c:pt>
                <c:pt idx="6630">
                  <c:v>-0.44049</c:v>
                </c:pt>
                <c:pt idx="6631">
                  <c:v>-0.463062</c:v>
                </c:pt>
                <c:pt idx="6632">
                  <c:v>-0.425451</c:v>
                </c:pt>
                <c:pt idx="6633">
                  <c:v>-0.466486</c:v>
                </c:pt>
                <c:pt idx="6634">
                  <c:v>-0.442624</c:v>
                </c:pt>
                <c:pt idx="6635">
                  <c:v>-0.443361</c:v>
                </c:pt>
                <c:pt idx="6636">
                  <c:v>-0.465878</c:v>
                </c:pt>
                <c:pt idx="6637">
                  <c:v>-0.451029</c:v>
                </c:pt>
                <c:pt idx="6638">
                  <c:v>-0.47386</c:v>
                </c:pt>
                <c:pt idx="6639">
                  <c:v>-0.448542</c:v>
                </c:pt>
                <c:pt idx="6640">
                  <c:v>-0.502139</c:v>
                </c:pt>
                <c:pt idx="6641">
                  <c:v>-0.483712</c:v>
                </c:pt>
                <c:pt idx="6642">
                  <c:v>-0.51639</c:v>
                </c:pt>
                <c:pt idx="6643">
                  <c:v>-0.453236</c:v>
                </c:pt>
                <c:pt idx="6644">
                  <c:v>-0.43616</c:v>
                </c:pt>
                <c:pt idx="6645">
                  <c:v>-0.459294</c:v>
                </c:pt>
                <c:pt idx="6646">
                  <c:v>-0.50194</c:v>
                </c:pt>
                <c:pt idx="6647">
                  <c:v>-0.507799</c:v>
                </c:pt>
                <c:pt idx="6648">
                  <c:v>-0.484461</c:v>
                </c:pt>
                <c:pt idx="6649">
                  <c:v>-0.462333</c:v>
                </c:pt>
                <c:pt idx="6650">
                  <c:v>-0.478076</c:v>
                </c:pt>
                <c:pt idx="6651">
                  <c:v>-0.465318</c:v>
                </c:pt>
                <c:pt idx="6652">
                  <c:v>-0.458441</c:v>
                </c:pt>
                <c:pt idx="6653">
                  <c:v>-0.476845</c:v>
                </c:pt>
                <c:pt idx="6654">
                  <c:v>-0.458223</c:v>
                </c:pt>
                <c:pt idx="6655">
                  <c:v>-0.441315</c:v>
                </c:pt>
                <c:pt idx="6656">
                  <c:v>-0.419359</c:v>
                </c:pt>
                <c:pt idx="6657">
                  <c:v>-0.464407</c:v>
                </c:pt>
                <c:pt idx="6658">
                  <c:v>-0.452859</c:v>
                </c:pt>
                <c:pt idx="6659">
                  <c:v>-0.416434</c:v>
                </c:pt>
                <c:pt idx="6660">
                  <c:v>-0.462019</c:v>
                </c:pt>
                <c:pt idx="6661">
                  <c:v>-0.45023</c:v>
                </c:pt>
                <c:pt idx="6662">
                  <c:v>-0.475596</c:v>
                </c:pt>
                <c:pt idx="6663">
                  <c:v>-0.458143</c:v>
                </c:pt>
                <c:pt idx="6664">
                  <c:v>-0.429655</c:v>
                </c:pt>
                <c:pt idx="6665">
                  <c:v>-0.461012</c:v>
                </c:pt>
                <c:pt idx="6666">
                  <c:v>-0.459338</c:v>
                </c:pt>
                <c:pt idx="6667">
                  <c:v>-0.47541</c:v>
                </c:pt>
                <c:pt idx="6668">
                  <c:v>-0.472456</c:v>
                </c:pt>
                <c:pt idx="6669">
                  <c:v>-0.452532</c:v>
                </c:pt>
                <c:pt idx="6670">
                  <c:v>-0.483534</c:v>
                </c:pt>
                <c:pt idx="6671">
                  <c:v>-0.484228</c:v>
                </c:pt>
                <c:pt idx="6672">
                  <c:v>-0.480485</c:v>
                </c:pt>
                <c:pt idx="6673">
                  <c:v>-0.473795</c:v>
                </c:pt>
                <c:pt idx="6674">
                  <c:v>-0.499527</c:v>
                </c:pt>
                <c:pt idx="6675">
                  <c:v>-0.460373</c:v>
                </c:pt>
                <c:pt idx="6676">
                  <c:v>-0.454272</c:v>
                </c:pt>
                <c:pt idx="6677">
                  <c:v>-0.445379</c:v>
                </c:pt>
                <c:pt idx="6678">
                  <c:v>-0.445137</c:v>
                </c:pt>
                <c:pt idx="6679">
                  <c:v>-0.438342</c:v>
                </c:pt>
                <c:pt idx="6680">
                  <c:v>-0.46533</c:v>
                </c:pt>
                <c:pt idx="6681">
                  <c:v>-0.473186</c:v>
                </c:pt>
                <c:pt idx="6682">
                  <c:v>-0.483441</c:v>
                </c:pt>
                <c:pt idx="6683">
                  <c:v>-0.439434</c:v>
                </c:pt>
                <c:pt idx="6684">
                  <c:v>-0.483161</c:v>
                </c:pt>
                <c:pt idx="6685">
                  <c:v>-0.427087</c:v>
                </c:pt>
                <c:pt idx="6686">
                  <c:v>-0.443387</c:v>
                </c:pt>
                <c:pt idx="6687">
                  <c:v>-0.472224</c:v>
                </c:pt>
                <c:pt idx="6688">
                  <c:v>-0.456438</c:v>
                </c:pt>
                <c:pt idx="6689">
                  <c:v>-0.458308</c:v>
                </c:pt>
                <c:pt idx="6690">
                  <c:v>-0.459771</c:v>
                </c:pt>
                <c:pt idx="6691">
                  <c:v>-0.497974</c:v>
                </c:pt>
                <c:pt idx="6692">
                  <c:v>-0.463772</c:v>
                </c:pt>
                <c:pt idx="6693">
                  <c:v>-0.46342</c:v>
                </c:pt>
                <c:pt idx="6694">
                  <c:v>-0.463911</c:v>
                </c:pt>
                <c:pt idx="6695">
                  <c:v>-0.458481</c:v>
                </c:pt>
                <c:pt idx="6696">
                  <c:v>-0.487366</c:v>
                </c:pt>
                <c:pt idx="6697">
                  <c:v>-0.463834</c:v>
                </c:pt>
                <c:pt idx="6698">
                  <c:v>-0.468565</c:v>
                </c:pt>
                <c:pt idx="6699">
                  <c:v>-0.477165</c:v>
                </c:pt>
                <c:pt idx="6700">
                  <c:v>-0.449546</c:v>
                </c:pt>
                <c:pt idx="6701">
                  <c:v>-0.479915</c:v>
                </c:pt>
                <c:pt idx="6702">
                  <c:v>-0.454656</c:v>
                </c:pt>
                <c:pt idx="6703">
                  <c:v>-0.474247</c:v>
                </c:pt>
                <c:pt idx="6704">
                  <c:v>-0.489804</c:v>
                </c:pt>
                <c:pt idx="6705">
                  <c:v>-0.456674</c:v>
                </c:pt>
                <c:pt idx="6706">
                  <c:v>-0.430839</c:v>
                </c:pt>
                <c:pt idx="6707">
                  <c:v>-0.497855</c:v>
                </c:pt>
                <c:pt idx="6708">
                  <c:v>-0.449244</c:v>
                </c:pt>
                <c:pt idx="6709">
                  <c:v>-0.530011</c:v>
                </c:pt>
                <c:pt idx="6710">
                  <c:v>-0.443626</c:v>
                </c:pt>
                <c:pt idx="6711">
                  <c:v>-0.454173</c:v>
                </c:pt>
                <c:pt idx="6712">
                  <c:v>-0.449297</c:v>
                </c:pt>
                <c:pt idx="6713">
                  <c:v>-0.431956</c:v>
                </c:pt>
                <c:pt idx="6714">
                  <c:v>-0.439719</c:v>
                </c:pt>
                <c:pt idx="6715">
                  <c:v>-0.440952</c:v>
                </c:pt>
                <c:pt idx="6716">
                  <c:v>-0.472437</c:v>
                </c:pt>
                <c:pt idx="6717">
                  <c:v>-0.464605</c:v>
                </c:pt>
                <c:pt idx="6718">
                  <c:v>-0.454747</c:v>
                </c:pt>
                <c:pt idx="6719">
                  <c:v>-0.44574</c:v>
                </c:pt>
                <c:pt idx="6720">
                  <c:v>-0.461864</c:v>
                </c:pt>
                <c:pt idx="6721">
                  <c:v>-0.461916</c:v>
                </c:pt>
                <c:pt idx="6722">
                  <c:v>-0.431584</c:v>
                </c:pt>
                <c:pt idx="6723">
                  <c:v>-0.461416</c:v>
                </c:pt>
                <c:pt idx="6724">
                  <c:v>-0.472586</c:v>
                </c:pt>
                <c:pt idx="6725">
                  <c:v>-0.44208</c:v>
                </c:pt>
                <c:pt idx="6726">
                  <c:v>-0.474972</c:v>
                </c:pt>
                <c:pt idx="6727">
                  <c:v>-0.466974</c:v>
                </c:pt>
                <c:pt idx="6728">
                  <c:v>-0.464795</c:v>
                </c:pt>
                <c:pt idx="6729">
                  <c:v>-0.457539</c:v>
                </c:pt>
                <c:pt idx="6730">
                  <c:v>-0.445487</c:v>
                </c:pt>
                <c:pt idx="6731">
                  <c:v>-0.496337</c:v>
                </c:pt>
                <c:pt idx="6732">
                  <c:v>-0.462746</c:v>
                </c:pt>
                <c:pt idx="6733">
                  <c:v>-0.513977</c:v>
                </c:pt>
                <c:pt idx="6734">
                  <c:v>-0.484573</c:v>
                </c:pt>
                <c:pt idx="6735">
                  <c:v>-0.479897</c:v>
                </c:pt>
                <c:pt idx="6736">
                  <c:v>-0.510678</c:v>
                </c:pt>
                <c:pt idx="6737">
                  <c:v>-0.482936</c:v>
                </c:pt>
                <c:pt idx="6738">
                  <c:v>-0.496632</c:v>
                </c:pt>
                <c:pt idx="6739">
                  <c:v>-0.47518</c:v>
                </c:pt>
                <c:pt idx="6740">
                  <c:v>-0.451398</c:v>
                </c:pt>
                <c:pt idx="6741">
                  <c:v>-0.447378</c:v>
                </c:pt>
                <c:pt idx="6742">
                  <c:v>-0.479874</c:v>
                </c:pt>
                <c:pt idx="6743">
                  <c:v>-0.437823</c:v>
                </c:pt>
                <c:pt idx="6744">
                  <c:v>-0.443537</c:v>
                </c:pt>
                <c:pt idx="6745">
                  <c:v>-0.476939</c:v>
                </c:pt>
                <c:pt idx="6746">
                  <c:v>-0.491619</c:v>
                </c:pt>
                <c:pt idx="6747">
                  <c:v>-0.475917</c:v>
                </c:pt>
                <c:pt idx="6748">
                  <c:v>-0.465427</c:v>
                </c:pt>
                <c:pt idx="6749">
                  <c:v>-0.445392</c:v>
                </c:pt>
                <c:pt idx="6750">
                  <c:v>-0.434551</c:v>
                </c:pt>
                <c:pt idx="6751">
                  <c:v>-0.424921</c:v>
                </c:pt>
                <c:pt idx="6752">
                  <c:v>-0.458893</c:v>
                </c:pt>
                <c:pt idx="6753">
                  <c:v>-0.436972</c:v>
                </c:pt>
                <c:pt idx="6754">
                  <c:v>-0.474682</c:v>
                </c:pt>
                <c:pt idx="6755">
                  <c:v>-0.415975</c:v>
                </c:pt>
                <c:pt idx="6756">
                  <c:v>-0.463115</c:v>
                </c:pt>
                <c:pt idx="6757">
                  <c:v>-0.469404</c:v>
                </c:pt>
                <c:pt idx="6758">
                  <c:v>-0.488635</c:v>
                </c:pt>
                <c:pt idx="6759">
                  <c:v>-0.504495</c:v>
                </c:pt>
                <c:pt idx="6760">
                  <c:v>-0.520184</c:v>
                </c:pt>
                <c:pt idx="6761">
                  <c:v>-0.479207</c:v>
                </c:pt>
                <c:pt idx="6762">
                  <c:v>-0.486658</c:v>
                </c:pt>
                <c:pt idx="6763">
                  <c:v>-0.514733</c:v>
                </c:pt>
                <c:pt idx="6764">
                  <c:v>-0.465209</c:v>
                </c:pt>
                <c:pt idx="6765">
                  <c:v>-0.466916</c:v>
                </c:pt>
                <c:pt idx="6766">
                  <c:v>-0.454187</c:v>
                </c:pt>
                <c:pt idx="6767">
                  <c:v>-0.452892</c:v>
                </c:pt>
                <c:pt idx="6768">
                  <c:v>-0.469495</c:v>
                </c:pt>
                <c:pt idx="6769">
                  <c:v>-0.475746</c:v>
                </c:pt>
                <c:pt idx="6770">
                  <c:v>-0.484096</c:v>
                </c:pt>
                <c:pt idx="6771">
                  <c:v>-0.442116</c:v>
                </c:pt>
                <c:pt idx="6772">
                  <c:v>-0.471488</c:v>
                </c:pt>
                <c:pt idx="6773">
                  <c:v>-0.451973</c:v>
                </c:pt>
                <c:pt idx="6774">
                  <c:v>-0.475858</c:v>
                </c:pt>
                <c:pt idx="6775">
                  <c:v>-0.463052</c:v>
                </c:pt>
                <c:pt idx="6776">
                  <c:v>-0.44591</c:v>
                </c:pt>
                <c:pt idx="6777">
                  <c:v>-0.485209</c:v>
                </c:pt>
                <c:pt idx="6778">
                  <c:v>-0.475813</c:v>
                </c:pt>
                <c:pt idx="6779">
                  <c:v>-0.46668</c:v>
                </c:pt>
                <c:pt idx="6780">
                  <c:v>-0.466455</c:v>
                </c:pt>
                <c:pt idx="6781">
                  <c:v>-0.467718</c:v>
                </c:pt>
                <c:pt idx="6782">
                  <c:v>-0.466684</c:v>
                </c:pt>
                <c:pt idx="6783">
                  <c:v>-0.466451</c:v>
                </c:pt>
                <c:pt idx="6784">
                  <c:v>-0.448516</c:v>
                </c:pt>
                <c:pt idx="6785">
                  <c:v>-0.469997</c:v>
                </c:pt>
                <c:pt idx="6786">
                  <c:v>-0.474489</c:v>
                </c:pt>
                <c:pt idx="6787">
                  <c:v>-0.433462</c:v>
                </c:pt>
                <c:pt idx="6788">
                  <c:v>-0.466204</c:v>
                </c:pt>
                <c:pt idx="6789">
                  <c:v>-0.450745</c:v>
                </c:pt>
                <c:pt idx="6790">
                  <c:v>-0.485317</c:v>
                </c:pt>
                <c:pt idx="6791">
                  <c:v>-0.453566</c:v>
                </c:pt>
                <c:pt idx="6792">
                  <c:v>-0.503036</c:v>
                </c:pt>
                <c:pt idx="6793">
                  <c:v>-0.483231</c:v>
                </c:pt>
                <c:pt idx="6794">
                  <c:v>-0.49096</c:v>
                </c:pt>
                <c:pt idx="6795">
                  <c:v>-0.469938</c:v>
                </c:pt>
                <c:pt idx="6796">
                  <c:v>-0.485042</c:v>
                </c:pt>
                <c:pt idx="6797">
                  <c:v>-0.497959</c:v>
                </c:pt>
                <c:pt idx="6798">
                  <c:v>-0.451615</c:v>
                </c:pt>
                <c:pt idx="6799">
                  <c:v>-0.453243</c:v>
                </c:pt>
                <c:pt idx="6800">
                  <c:v>-0.467429</c:v>
                </c:pt>
                <c:pt idx="6801">
                  <c:v>-0.492205</c:v>
                </c:pt>
                <c:pt idx="6802">
                  <c:v>-0.504299</c:v>
                </c:pt>
                <c:pt idx="6803">
                  <c:v>-0.443109</c:v>
                </c:pt>
                <c:pt idx="6804">
                  <c:v>-0.44799</c:v>
                </c:pt>
                <c:pt idx="6805">
                  <c:v>-0.455498</c:v>
                </c:pt>
                <c:pt idx="6806">
                  <c:v>-0.479121</c:v>
                </c:pt>
                <c:pt idx="6807">
                  <c:v>-0.457014</c:v>
                </c:pt>
                <c:pt idx="6808">
                  <c:v>-0.435376</c:v>
                </c:pt>
                <c:pt idx="6809">
                  <c:v>-0.461993</c:v>
                </c:pt>
                <c:pt idx="6810">
                  <c:v>-0.471858</c:v>
                </c:pt>
                <c:pt idx="6811">
                  <c:v>-0.45069</c:v>
                </c:pt>
                <c:pt idx="6812">
                  <c:v>-0.458505</c:v>
                </c:pt>
                <c:pt idx="6813">
                  <c:v>-0.492883</c:v>
                </c:pt>
                <c:pt idx="6814">
                  <c:v>-0.451499</c:v>
                </c:pt>
                <c:pt idx="6815">
                  <c:v>-0.45415</c:v>
                </c:pt>
                <c:pt idx="6816">
                  <c:v>-0.462128</c:v>
                </c:pt>
                <c:pt idx="6817">
                  <c:v>-0.449584</c:v>
                </c:pt>
                <c:pt idx="6818">
                  <c:v>-0.455522</c:v>
                </c:pt>
                <c:pt idx="6819">
                  <c:v>-0.471334</c:v>
                </c:pt>
                <c:pt idx="6820">
                  <c:v>-0.465555</c:v>
                </c:pt>
                <c:pt idx="6821">
                  <c:v>-0.461761</c:v>
                </c:pt>
                <c:pt idx="6822">
                  <c:v>-0.476857</c:v>
                </c:pt>
                <c:pt idx="6823">
                  <c:v>-0.468147</c:v>
                </c:pt>
                <c:pt idx="6824">
                  <c:v>-0.486528</c:v>
                </c:pt>
                <c:pt idx="6825">
                  <c:v>-0.462031</c:v>
                </c:pt>
                <c:pt idx="6826">
                  <c:v>-0.443443</c:v>
                </c:pt>
                <c:pt idx="6827">
                  <c:v>-0.453638</c:v>
                </c:pt>
                <c:pt idx="6828">
                  <c:v>-0.475197</c:v>
                </c:pt>
                <c:pt idx="6829">
                  <c:v>-0.480248</c:v>
                </c:pt>
                <c:pt idx="6830">
                  <c:v>-0.487682</c:v>
                </c:pt>
                <c:pt idx="6831">
                  <c:v>-0.496345</c:v>
                </c:pt>
                <c:pt idx="6832">
                  <c:v>-0.47126</c:v>
                </c:pt>
                <c:pt idx="6833">
                  <c:v>-0.468725</c:v>
                </c:pt>
                <c:pt idx="6834">
                  <c:v>-0.452271</c:v>
                </c:pt>
                <c:pt idx="6835">
                  <c:v>-0.474369</c:v>
                </c:pt>
                <c:pt idx="6836">
                  <c:v>-0.489778</c:v>
                </c:pt>
                <c:pt idx="6837">
                  <c:v>-0.485659</c:v>
                </c:pt>
                <c:pt idx="6838">
                  <c:v>-0.456355</c:v>
                </c:pt>
                <c:pt idx="6839">
                  <c:v>-0.481717</c:v>
                </c:pt>
                <c:pt idx="6840">
                  <c:v>-0.460229</c:v>
                </c:pt>
                <c:pt idx="6841">
                  <c:v>-0.468292</c:v>
                </c:pt>
                <c:pt idx="6842">
                  <c:v>-0.461484</c:v>
                </c:pt>
                <c:pt idx="6843">
                  <c:v>-0.482786</c:v>
                </c:pt>
                <c:pt idx="6844">
                  <c:v>-0.475089</c:v>
                </c:pt>
                <c:pt idx="6845">
                  <c:v>-0.484457</c:v>
                </c:pt>
                <c:pt idx="6846">
                  <c:v>-0.441518</c:v>
                </c:pt>
                <c:pt idx="6847">
                  <c:v>-0.475532</c:v>
                </c:pt>
                <c:pt idx="6848">
                  <c:v>-0.446744</c:v>
                </c:pt>
                <c:pt idx="6849">
                  <c:v>-0.474845</c:v>
                </c:pt>
                <c:pt idx="6850">
                  <c:v>-0.465767</c:v>
                </c:pt>
                <c:pt idx="6851">
                  <c:v>-0.471972</c:v>
                </c:pt>
                <c:pt idx="6852">
                  <c:v>-0.46877</c:v>
                </c:pt>
                <c:pt idx="6853">
                  <c:v>-0.49023</c:v>
                </c:pt>
                <c:pt idx="6854">
                  <c:v>-0.490151</c:v>
                </c:pt>
                <c:pt idx="6855">
                  <c:v>-0.495734</c:v>
                </c:pt>
                <c:pt idx="6856">
                  <c:v>-0.48091</c:v>
                </c:pt>
                <c:pt idx="6857">
                  <c:v>-0.461752</c:v>
                </c:pt>
                <c:pt idx="6858">
                  <c:v>-0.476059</c:v>
                </c:pt>
                <c:pt idx="6859">
                  <c:v>-0.477409</c:v>
                </c:pt>
                <c:pt idx="6860">
                  <c:v>-0.473558</c:v>
                </c:pt>
                <c:pt idx="6861">
                  <c:v>-0.458865</c:v>
                </c:pt>
                <c:pt idx="6862">
                  <c:v>-0.479663</c:v>
                </c:pt>
                <c:pt idx="6863">
                  <c:v>-0.473794</c:v>
                </c:pt>
                <c:pt idx="6864">
                  <c:v>-0.455544</c:v>
                </c:pt>
                <c:pt idx="6865">
                  <c:v>-0.449315</c:v>
                </c:pt>
                <c:pt idx="6866">
                  <c:v>-0.477513</c:v>
                </c:pt>
                <c:pt idx="6867">
                  <c:v>-0.46336</c:v>
                </c:pt>
                <c:pt idx="6868">
                  <c:v>-0.472461</c:v>
                </c:pt>
                <c:pt idx="6869">
                  <c:v>-0.487745</c:v>
                </c:pt>
                <c:pt idx="6870">
                  <c:v>-0.482864</c:v>
                </c:pt>
                <c:pt idx="6871">
                  <c:v>-0.462006</c:v>
                </c:pt>
                <c:pt idx="6872">
                  <c:v>-0.494351</c:v>
                </c:pt>
                <c:pt idx="6873">
                  <c:v>-0.494471</c:v>
                </c:pt>
                <c:pt idx="6874">
                  <c:v>-0.493627</c:v>
                </c:pt>
                <c:pt idx="6875">
                  <c:v>-0.490507</c:v>
                </c:pt>
                <c:pt idx="6876">
                  <c:v>-0.470414</c:v>
                </c:pt>
                <c:pt idx="6877">
                  <c:v>-0.429167</c:v>
                </c:pt>
                <c:pt idx="6878">
                  <c:v>-0.46626</c:v>
                </c:pt>
                <c:pt idx="6879">
                  <c:v>-0.479002</c:v>
                </c:pt>
                <c:pt idx="6880">
                  <c:v>-0.534696</c:v>
                </c:pt>
                <c:pt idx="6881">
                  <c:v>-0.47778</c:v>
                </c:pt>
                <c:pt idx="6882">
                  <c:v>-0.496553</c:v>
                </c:pt>
                <c:pt idx="6883">
                  <c:v>-0.476004</c:v>
                </c:pt>
                <c:pt idx="6884">
                  <c:v>-0.467534</c:v>
                </c:pt>
                <c:pt idx="6885">
                  <c:v>-0.450981</c:v>
                </c:pt>
                <c:pt idx="6886">
                  <c:v>-0.447169</c:v>
                </c:pt>
                <c:pt idx="6887">
                  <c:v>-0.45527</c:v>
                </c:pt>
                <c:pt idx="6888">
                  <c:v>-0.444425</c:v>
                </c:pt>
                <c:pt idx="6889">
                  <c:v>-0.44038</c:v>
                </c:pt>
                <c:pt idx="6890">
                  <c:v>-0.460401</c:v>
                </c:pt>
                <c:pt idx="6891">
                  <c:v>-0.450027</c:v>
                </c:pt>
                <c:pt idx="6892">
                  <c:v>-0.480282</c:v>
                </c:pt>
                <c:pt idx="6893">
                  <c:v>-0.462984</c:v>
                </c:pt>
                <c:pt idx="6894">
                  <c:v>-0.470625</c:v>
                </c:pt>
                <c:pt idx="6895">
                  <c:v>-0.487442</c:v>
                </c:pt>
                <c:pt idx="6896">
                  <c:v>-0.501652</c:v>
                </c:pt>
                <c:pt idx="6897">
                  <c:v>-0.463075</c:v>
                </c:pt>
                <c:pt idx="6898">
                  <c:v>-0.458467</c:v>
                </c:pt>
                <c:pt idx="6899">
                  <c:v>-0.482955</c:v>
                </c:pt>
                <c:pt idx="6900">
                  <c:v>-0.463083</c:v>
                </c:pt>
                <c:pt idx="6901">
                  <c:v>-0.470566</c:v>
                </c:pt>
                <c:pt idx="6902">
                  <c:v>-0.492136</c:v>
                </c:pt>
                <c:pt idx="6903">
                  <c:v>-0.470913</c:v>
                </c:pt>
                <c:pt idx="6904">
                  <c:v>-0.471316</c:v>
                </c:pt>
                <c:pt idx="6905">
                  <c:v>-0.48053</c:v>
                </c:pt>
                <c:pt idx="6906">
                  <c:v>-0.491787</c:v>
                </c:pt>
                <c:pt idx="6907">
                  <c:v>-0.455542</c:v>
                </c:pt>
                <c:pt idx="6908">
                  <c:v>-0.458729</c:v>
                </c:pt>
                <c:pt idx="6909">
                  <c:v>-0.476104</c:v>
                </c:pt>
                <c:pt idx="6910">
                  <c:v>-0.467264</c:v>
                </c:pt>
                <c:pt idx="6911">
                  <c:v>-0.476183</c:v>
                </c:pt>
                <c:pt idx="6912">
                  <c:v>-0.448484</c:v>
                </c:pt>
                <c:pt idx="6913">
                  <c:v>-0.4704</c:v>
                </c:pt>
                <c:pt idx="6914">
                  <c:v>-0.470696</c:v>
                </c:pt>
                <c:pt idx="6915">
                  <c:v>-0.460379</c:v>
                </c:pt>
                <c:pt idx="6916">
                  <c:v>-0.472089</c:v>
                </c:pt>
                <c:pt idx="6917">
                  <c:v>-0.467278</c:v>
                </c:pt>
                <c:pt idx="6918">
                  <c:v>-0.451516</c:v>
                </c:pt>
                <c:pt idx="6919">
                  <c:v>-0.449434</c:v>
                </c:pt>
                <c:pt idx="6920">
                  <c:v>-0.453577</c:v>
                </c:pt>
                <c:pt idx="6921">
                  <c:v>-0.482351</c:v>
                </c:pt>
                <c:pt idx="6922">
                  <c:v>-0.448466</c:v>
                </c:pt>
                <c:pt idx="6923">
                  <c:v>-0.486087</c:v>
                </c:pt>
                <c:pt idx="6924">
                  <c:v>-0.471298</c:v>
                </c:pt>
                <c:pt idx="6925">
                  <c:v>-0.435244</c:v>
                </c:pt>
                <c:pt idx="6926">
                  <c:v>-0.510906</c:v>
                </c:pt>
                <c:pt idx="6927">
                  <c:v>-0.469193</c:v>
                </c:pt>
                <c:pt idx="6928">
                  <c:v>-0.479537</c:v>
                </c:pt>
                <c:pt idx="6929">
                  <c:v>-0.494031</c:v>
                </c:pt>
                <c:pt idx="6930">
                  <c:v>-0.529242</c:v>
                </c:pt>
                <c:pt idx="6931">
                  <c:v>-0.469917</c:v>
                </c:pt>
                <c:pt idx="6932">
                  <c:v>-0.437583</c:v>
                </c:pt>
                <c:pt idx="6933">
                  <c:v>-0.470233</c:v>
                </c:pt>
                <c:pt idx="6934">
                  <c:v>-0.468662</c:v>
                </c:pt>
                <c:pt idx="6935">
                  <c:v>-0.472147</c:v>
                </c:pt>
                <c:pt idx="6936">
                  <c:v>-0.470553</c:v>
                </c:pt>
                <c:pt idx="6937">
                  <c:v>-0.468062</c:v>
                </c:pt>
                <c:pt idx="6938">
                  <c:v>-0.475008</c:v>
                </c:pt>
                <c:pt idx="6939">
                  <c:v>-0.46425</c:v>
                </c:pt>
                <c:pt idx="6940">
                  <c:v>-0.475355</c:v>
                </c:pt>
                <c:pt idx="6941">
                  <c:v>-0.481369</c:v>
                </c:pt>
                <c:pt idx="6942">
                  <c:v>-0.471588</c:v>
                </c:pt>
                <c:pt idx="6943">
                  <c:v>-0.471546</c:v>
                </c:pt>
                <c:pt idx="6944">
                  <c:v>-0.490898</c:v>
                </c:pt>
                <c:pt idx="6945">
                  <c:v>-0.489333</c:v>
                </c:pt>
                <c:pt idx="6946">
                  <c:v>-0.497129</c:v>
                </c:pt>
                <c:pt idx="6947">
                  <c:v>-0.449806</c:v>
                </c:pt>
                <c:pt idx="6948">
                  <c:v>-0.465892</c:v>
                </c:pt>
                <c:pt idx="6949">
                  <c:v>-0.432611</c:v>
                </c:pt>
                <c:pt idx="6950">
                  <c:v>-0.480354</c:v>
                </c:pt>
                <c:pt idx="6951">
                  <c:v>-0.463773</c:v>
                </c:pt>
                <c:pt idx="6952">
                  <c:v>-0.4328</c:v>
                </c:pt>
                <c:pt idx="6953">
                  <c:v>-0.508876</c:v>
                </c:pt>
                <c:pt idx="6954">
                  <c:v>-0.517965</c:v>
                </c:pt>
                <c:pt idx="6955">
                  <c:v>-0.443644</c:v>
                </c:pt>
                <c:pt idx="6956">
                  <c:v>-0.457146</c:v>
                </c:pt>
                <c:pt idx="6957">
                  <c:v>-0.464331</c:v>
                </c:pt>
                <c:pt idx="6958">
                  <c:v>-0.492504</c:v>
                </c:pt>
                <c:pt idx="6959">
                  <c:v>-0.488266</c:v>
                </c:pt>
                <c:pt idx="6960">
                  <c:v>-0.413653</c:v>
                </c:pt>
                <c:pt idx="6961">
                  <c:v>-0.483957</c:v>
                </c:pt>
                <c:pt idx="6962">
                  <c:v>-0.474897</c:v>
                </c:pt>
                <c:pt idx="6963">
                  <c:v>-0.469108</c:v>
                </c:pt>
                <c:pt idx="6964">
                  <c:v>-0.464667</c:v>
                </c:pt>
                <c:pt idx="6965">
                  <c:v>-0.466212</c:v>
                </c:pt>
                <c:pt idx="6966">
                  <c:v>-0.477569</c:v>
                </c:pt>
                <c:pt idx="6967">
                  <c:v>-0.441727</c:v>
                </c:pt>
                <c:pt idx="6968">
                  <c:v>-0.494256</c:v>
                </c:pt>
                <c:pt idx="6969">
                  <c:v>-0.445363</c:v>
                </c:pt>
                <c:pt idx="6970">
                  <c:v>-0.448575</c:v>
                </c:pt>
                <c:pt idx="6971">
                  <c:v>-0.483881</c:v>
                </c:pt>
                <c:pt idx="6972">
                  <c:v>-0.484951</c:v>
                </c:pt>
                <c:pt idx="6973">
                  <c:v>-0.473628</c:v>
                </c:pt>
                <c:pt idx="6974">
                  <c:v>-0.474635</c:v>
                </c:pt>
                <c:pt idx="6975">
                  <c:v>-0.480631</c:v>
                </c:pt>
                <c:pt idx="6976">
                  <c:v>-0.452062</c:v>
                </c:pt>
                <c:pt idx="6977">
                  <c:v>-0.470927</c:v>
                </c:pt>
                <c:pt idx="6978">
                  <c:v>-0.474567</c:v>
                </c:pt>
                <c:pt idx="6979">
                  <c:v>-0.485634</c:v>
                </c:pt>
                <c:pt idx="6980">
                  <c:v>-0.480966</c:v>
                </c:pt>
                <c:pt idx="6981">
                  <c:v>-0.453997</c:v>
                </c:pt>
                <c:pt idx="6982">
                  <c:v>-0.475558</c:v>
                </c:pt>
                <c:pt idx="6983">
                  <c:v>-0.513463</c:v>
                </c:pt>
                <c:pt idx="6984">
                  <c:v>-0.502278</c:v>
                </c:pt>
                <c:pt idx="6985">
                  <c:v>-0.463405</c:v>
                </c:pt>
                <c:pt idx="6986">
                  <c:v>-0.492232</c:v>
                </c:pt>
                <c:pt idx="6987">
                  <c:v>-0.461472</c:v>
                </c:pt>
                <c:pt idx="6988">
                  <c:v>-0.45848</c:v>
                </c:pt>
                <c:pt idx="6989">
                  <c:v>-0.468163</c:v>
                </c:pt>
                <c:pt idx="6990">
                  <c:v>-0.478111</c:v>
                </c:pt>
                <c:pt idx="6991">
                  <c:v>-0.488943</c:v>
                </c:pt>
                <c:pt idx="6992">
                  <c:v>-0.461995</c:v>
                </c:pt>
                <c:pt idx="6993">
                  <c:v>-0.490594</c:v>
                </c:pt>
                <c:pt idx="6994">
                  <c:v>-0.472229</c:v>
                </c:pt>
                <c:pt idx="6995">
                  <c:v>-0.480001</c:v>
                </c:pt>
                <c:pt idx="6996">
                  <c:v>-0.481748</c:v>
                </c:pt>
                <c:pt idx="6997">
                  <c:v>-0.475623</c:v>
                </c:pt>
                <c:pt idx="6998">
                  <c:v>-0.475833</c:v>
                </c:pt>
                <c:pt idx="6999">
                  <c:v>-0.488177</c:v>
                </c:pt>
                <c:pt idx="7000">
                  <c:v>-0.517802</c:v>
                </c:pt>
                <c:pt idx="7001">
                  <c:v>-0.489442</c:v>
                </c:pt>
                <c:pt idx="7002">
                  <c:v>-0.500284</c:v>
                </c:pt>
                <c:pt idx="7003">
                  <c:v>-0.443807</c:v>
                </c:pt>
                <c:pt idx="7004">
                  <c:v>-0.492017</c:v>
                </c:pt>
                <c:pt idx="7005">
                  <c:v>-0.486533</c:v>
                </c:pt>
                <c:pt idx="7006">
                  <c:v>-0.451533</c:v>
                </c:pt>
                <c:pt idx="7007">
                  <c:v>-0.484386</c:v>
                </c:pt>
                <c:pt idx="7008">
                  <c:v>-0.423544</c:v>
                </c:pt>
                <c:pt idx="7009">
                  <c:v>-0.45526</c:v>
                </c:pt>
                <c:pt idx="7010">
                  <c:v>-0.473077</c:v>
                </c:pt>
                <c:pt idx="7011">
                  <c:v>-0.484563</c:v>
                </c:pt>
                <c:pt idx="7012">
                  <c:v>-0.480331</c:v>
                </c:pt>
                <c:pt idx="7013">
                  <c:v>-0.48437</c:v>
                </c:pt>
                <c:pt idx="7014">
                  <c:v>-0.438897</c:v>
                </c:pt>
                <c:pt idx="7015">
                  <c:v>-0.429026</c:v>
                </c:pt>
                <c:pt idx="7016">
                  <c:v>-0.466905</c:v>
                </c:pt>
                <c:pt idx="7017">
                  <c:v>-0.463116</c:v>
                </c:pt>
                <c:pt idx="7018">
                  <c:v>-0.446175</c:v>
                </c:pt>
                <c:pt idx="7019">
                  <c:v>-0.478512</c:v>
                </c:pt>
                <c:pt idx="7020">
                  <c:v>-0.483928</c:v>
                </c:pt>
                <c:pt idx="7021">
                  <c:v>-0.451108</c:v>
                </c:pt>
                <c:pt idx="7022">
                  <c:v>-0.506381</c:v>
                </c:pt>
                <c:pt idx="7023">
                  <c:v>-0.470692</c:v>
                </c:pt>
                <c:pt idx="7024">
                  <c:v>-0.518125</c:v>
                </c:pt>
                <c:pt idx="7025">
                  <c:v>-0.487201</c:v>
                </c:pt>
                <c:pt idx="7026">
                  <c:v>-0.457312</c:v>
                </c:pt>
                <c:pt idx="7027">
                  <c:v>-0.492082</c:v>
                </c:pt>
                <c:pt idx="7028">
                  <c:v>-0.494155</c:v>
                </c:pt>
                <c:pt idx="7029">
                  <c:v>-0.517841</c:v>
                </c:pt>
                <c:pt idx="7030">
                  <c:v>-0.456594</c:v>
                </c:pt>
                <c:pt idx="7031">
                  <c:v>-0.460127</c:v>
                </c:pt>
                <c:pt idx="7032">
                  <c:v>-0.475352</c:v>
                </c:pt>
                <c:pt idx="7033">
                  <c:v>-0.460419</c:v>
                </c:pt>
                <c:pt idx="7034">
                  <c:v>-0.475127</c:v>
                </c:pt>
                <c:pt idx="7035">
                  <c:v>-0.465124</c:v>
                </c:pt>
                <c:pt idx="7036">
                  <c:v>-0.477071</c:v>
                </c:pt>
                <c:pt idx="7037">
                  <c:v>-0.41539</c:v>
                </c:pt>
                <c:pt idx="7038">
                  <c:v>-0.489611</c:v>
                </c:pt>
                <c:pt idx="7039">
                  <c:v>-0.501854</c:v>
                </c:pt>
                <c:pt idx="7040">
                  <c:v>-0.452043</c:v>
                </c:pt>
                <c:pt idx="7041">
                  <c:v>-0.497492</c:v>
                </c:pt>
                <c:pt idx="7042">
                  <c:v>-0.478714</c:v>
                </c:pt>
                <c:pt idx="7043">
                  <c:v>-0.494344</c:v>
                </c:pt>
                <c:pt idx="7044">
                  <c:v>-0.475771</c:v>
                </c:pt>
                <c:pt idx="7045">
                  <c:v>-0.475425</c:v>
                </c:pt>
                <c:pt idx="7046">
                  <c:v>-0.489289</c:v>
                </c:pt>
                <c:pt idx="7047">
                  <c:v>-0.463191</c:v>
                </c:pt>
                <c:pt idx="7048">
                  <c:v>-0.51593</c:v>
                </c:pt>
                <c:pt idx="7049">
                  <c:v>-0.485019</c:v>
                </c:pt>
                <c:pt idx="7050">
                  <c:v>-0.478352</c:v>
                </c:pt>
                <c:pt idx="7051">
                  <c:v>-0.492581</c:v>
                </c:pt>
                <c:pt idx="7052">
                  <c:v>-0.489795</c:v>
                </c:pt>
                <c:pt idx="7053">
                  <c:v>-0.468817</c:v>
                </c:pt>
                <c:pt idx="7054">
                  <c:v>-0.468169</c:v>
                </c:pt>
                <c:pt idx="7055">
                  <c:v>-0.494966</c:v>
                </c:pt>
                <c:pt idx="7056">
                  <c:v>-0.41409</c:v>
                </c:pt>
                <c:pt idx="7057">
                  <c:v>-0.488631</c:v>
                </c:pt>
                <c:pt idx="7058">
                  <c:v>-0.510491</c:v>
                </c:pt>
                <c:pt idx="7059">
                  <c:v>-0.434876</c:v>
                </c:pt>
                <c:pt idx="7060">
                  <c:v>-0.471758</c:v>
                </c:pt>
                <c:pt idx="7061">
                  <c:v>-0.506352</c:v>
                </c:pt>
                <c:pt idx="7062">
                  <c:v>-0.482232</c:v>
                </c:pt>
                <c:pt idx="7063">
                  <c:v>-0.462972</c:v>
                </c:pt>
                <c:pt idx="7064">
                  <c:v>-0.470577</c:v>
                </c:pt>
                <c:pt idx="7065">
                  <c:v>-0.519524</c:v>
                </c:pt>
                <c:pt idx="7066">
                  <c:v>-0.509097</c:v>
                </c:pt>
                <c:pt idx="7067">
                  <c:v>-0.495256</c:v>
                </c:pt>
                <c:pt idx="7068">
                  <c:v>-0.472578</c:v>
                </c:pt>
                <c:pt idx="7069">
                  <c:v>-0.463509</c:v>
                </c:pt>
                <c:pt idx="7070">
                  <c:v>-0.466787</c:v>
                </c:pt>
                <c:pt idx="7071">
                  <c:v>-0.493565</c:v>
                </c:pt>
                <c:pt idx="7072">
                  <c:v>-0.511777</c:v>
                </c:pt>
                <c:pt idx="7073">
                  <c:v>-0.487381</c:v>
                </c:pt>
                <c:pt idx="7074">
                  <c:v>-0.504786</c:v>
                </c:pt>
                <c:pt idx="7075">
                  <c:v>-0.480547</c:v>
                </c:pt>
                <c:pt idx="7076">
                  <c:v>-0.464626</c:v>
                </c:pt>
                <c:pt idx="7077">
                  <c:v>-0.470875</c:v>
                </c:pt>
                <c:pt idx="7078">
                  <c:v>-0.502024</c:v>
                </c:pt>
                <c:pt idx="7079">
                  <c:v>-0.491024</c:v>
                </c:pt>
                <c:pt idx="7080">
                  <c:v>-0.51078</c:v>
                </c:pt>
                <c:pt idx="7081">
                  <c:v>-0.463834</c:v>
                </c:pt>
                <c:pt idx="7082">
                  <c:v>-0.45215</c:v>
                </c:pt>
                <c:pt idx="7083">
                  <c:v>-0.468958</c:v>
                </c:pt>
                <c:pt idx="7084">
                  <c:v>-0.480252</c:v>
                </c:pt>
                <c:pt idx="7085">
                  <c:v>-0.473227</c:v>
                </c:pt>
                <c:pt idx="7086">
                  <c:v>-0.492415</c:v>
                </c:pt>
                <c:pt idx="7087">
                  <c:v>-0.482417</c:v>
                </c:pt>
                <c:pt idx="7088">
                  <c:v>-0.490123</c:v>
                </c:pt>
                <c:pt idx="7089">
                  <c:v>-0.479591</c:v>
                </c:pt>
                <c:pt idx="7090">
                  <c:v>-0.457624</c:v>
                </c:pt>
                <c:pt idx="7091">
                  <c:v>-0.512195</c:v>
                </c:pt>
                <c:pt idx="7092">
                  <c:v>-0.477922</c:v>
                </c:pt>
                <c:pt idx="7093">
                  <c:v>-0.467944</c:v>
                </c:pt>
                <c:pt idx="7094">
                  <c:v>-0.518296</c:v>
                </c:pt>
                <c:pt idx="7095">
                  <c:v>-0.474409</c:v>
                </c:pt>
                <c:pt idx="7096">
                  <c:v>-0.481368</c:v>
                </c:pt>
                <c:pt idx="7097">
                  <c:v>-0.510395</c:v>
                </c:pt>
                <c:pt idx="7098">
                  <c:v>-0.483698</c:v>
                </c:pt>
                <c:pt idx="7099">
                  <c:v>-0.508982</c:v>
                </c:pt>
                <c:pt idx="7100">
                  <c:v>-0.496241</c:v>
                </c:pt>
                <c:pt idx="7101">
                  <c:v>-0.476317</c:v>
                </c:pt>
                <c:pt idx="7102">
                  <c:v>-0.47224</c:v>
                </c:pt>
                <c:pt idx="7103">
                  <c:v>-0.509316</c:v>
                </c:pt>
                <c:pt idx="7104">
                  <c:v>-0.477057</c:v>
                </c:pt>
                <c:pt idx="7105">
                  <c:v>-0.494869</c:v>
                </c:pt>
                <c:pt idx="7106">
                  <c:v>-0.496317</c:v>
                </c:pt>
                <c:pt idx="7107">
                  <c:v>-0.458388</c:v>
                </c:pt>
                <c:pt idx="7108">
                  <c:v>-0.485899</c:v>
                </c:pt>
                <c:pt idx="7109">
                  <c:v>-0.51609</c:v>
                </c:pt>
                <c:pt idx="7110">
                  <c:v>-0.466151</c:v>
                </c:pt>
                <c:pt idx="7111">
                  <c:v>-0.476265</c:v>
                </c:pt>
                <c:pt idx="7112">
                  <c:v>-0.489781</c:v>
                </c:pt>
                <c:pt idx="7113">
                  <c:v>-0.478082</c:v>
                </c:pt>
                <c:pt idx="7114">
                  <c:v>-0.466015</c:v>
                </c:pt>
                <c:pt idx="7115">
                  <c:v>-0.49283</c:v>
                </c:pt>
                <c:pt idx="7116">
                  <c:v>-0.504832</c:v>
                </c:pt>
                <c:pt idx="7117">
                  <c:v>-0.519129</c:v>
                </c:pt>
                <c:pt idx="7118">
                  <c:v>-0.462529</c:v>
                </c:pt>
                <c:pt idx="7119">
                  <c:v>-0.476697</c:v>
                </c:pt>
                <c:pt idx="7120">
                  <c:v>-0.465945</c:v>
                </c:pt>
                <c:pt idx="7121">
                  <c:v>-0.491097</c:v>
                </c:pt>
                <c:pt idx="7122">
                  <c:v>-0.500804</c:v>
                </c:pt>
                <c:pt idx="7123">
                  <c:v>-0.465708</c:v>
                </c:pt>
                <c:pt idx="7124">
                  <c:v>-0.478329</c:v>
                </c:pt>
                <c:pt idx="7125">
                  <c:v>-0.46049</c:v>
                </c:pt>
                <c:pt idx="7126">
                  <c:v>-0.470547</c:v>
                </c:pt>
                <c:pt idx="7127">
                  <c:v>-0.455982</c:v>
                </c:pt>
                <c:pt idx="7128">
                  <c:v>-0.495466</c:v>
                </c:pt>
                <c:pt idx="7129">
                  <c:v>-0.494063</c:v>
                </c:pt>
                <c:pt idx="7130">
                  <c:v>-0.481167</c:v>
                </c:pt>
                <c:pt idx="7131">
                  <c:v>-0.475656</c:v>
                </c:pt>
                <c:pt idx="7132">
                  <c:v>-0.488337</c:v>
                </c:pt>
                <c:pt idx="7133">
                  <c:v>-0.471667</c:v>
                </c:pt>
                <c:pt idx="7134">
                  <c:v>-0.50788</c:v>
                </c:pt>
                <c:pt idx="7135">
                  <c:v>-0.501265</c:v>
                </c:pt>
                <c:pt idx="7136">
                  <c:v>-0.522406</c:v>
                </c:pt>
                <c:pt idx="7137">
                  <c:v>-0.479966</c:v>
                </c:pt>
                <c:pt idx="7138">
                  <c:v>-0.557891</c:v>
                </c:pt>
                <c:pt idx="7139">
                  <c:v>-0.454344</c:v>
                </c:pt>
                <c:pt idx="7140">
                  <c:v>-0.467359</c:v>
                </c:pt>
                <c:pt idx="7141">
                  <c:v>-0.459977</c:v>
                </c:pt>
                <c:pt idx="7142">
                  <c:v>-0.506893</c:v>
                </c:pt>
                <c:pt idx="7143">
                  <c:v>-0.510394</c:v>
                </c:pt>
                <c:pt idx="7144">
                  <c:v>-0.560632</c:v>
                </c:pt>
                <c:pt idx="7145">
                  <c:v>-0.461249</c:v>
                </c:pt>
                <c:pt idx="7146">
                  <c:v>-0.506412</c:v>
                </c:pt>
                <c:pt idx="7147">
                  <c:v>-0.430109</c:v>
                </c:pt>
                <c:pt idx="7148">
                  <c:v>-0.480248</c:v>
                </c:pt>
                <c:pt idx="7149">
                  <c:v>-0.515543</c:v>
                </c:pt>
                <c:pt idx="7150">
                  <c:v>-0.452575</c:v>
                </c:pt>
                <c:pt idx="7151">
                  <c:v>-0.474826</c:v>
                </c:pt>
                <c:pt idx="7152">
                  <c:v>-0.487459</c:v>
                </c:pt>
                <c:pt idx="7153">
                  <c:v>-0.482999</c:v>
                </c:pt>
                <c:pt idx="7154">
                  <c:v>-0.503857</c:v>
                </c:pt>
                <c:pt idx="7155">
                  <c:v>-0.469212</c:v>
                </c:pt>
                <c:pt idx="7156">
                  <c:v>-0.47641</c:v>
                </c:pt>
                <c:pt idx="7157">
                  <c:v>-0.499794</c:v>
                </c:pt>
                <c:pt idx="7158">
                  <c:v>-0.46566</c:v>
                </c:pt>
                <c:pt idx="7159">
                  <c:v>-0.468964</c:v>
                </c:pt>
                <c:pt idx="7160">
                  <c:v>-0.440335</c:v>
                </c:pt>
                <c:pt idx="7161">
                  <c:v>-0.484413</c:v>
                </c:pt>
                <c:pt idx="7162">
                  <c:v>-0.491489</c:v>
                </c:pt>
                <c:pt idx="7163">
                  <c:v>-0.463381</c:v>
                </c:pt>
                <c:pt idx="7164">
                  <c:v>-0.475119</c:v>
                </c:pt>
                <c:pt idx="7165">
                  <c:v>-0.48588</c:v>
                </c:pt>
                <c:pt idx="7166">
                  <c:v>-0.491929</c:v>
                </c:pt>
                <c:pt idx="7167">
                  <c:v>-0.465991</c:v>
                </c:pt>
                <c:pt idx="7168">
                  <c:v>-0.512352</c:v>
                </c:pt>
                <c:pt idx="7169">
                  <c:v>-0.446698</c:v>
                </c:pt>
                <c:pt idx="7170">
                  <c:v>-0.468355</c:v>
                </c:pt>
                <c:pt idx="7171">
                  <c:v>-0.467962</c:v>
                </c:pt>
                <c:pt idx="7172">
                  <c:v>-0.482232</c:v>
                </c:pt>
                <c:pt idx="7173">
                  <c:v>-0.466209</c:v>
                </c:pt>
                <c:pt idx="7174">
                  <c:v>-0.495509</c:v>
                </c:pt>
                <c:pt idx="7175">
                  <c:v>-0.49628</c:v>
                </c:pt>
                <c:pt idx="7176">
                  <c:v>-0.451369</c:v>
                </c:pt>
                <c:pt idx="7177">
                  <c:v>-0.49103</c:v>
                </c:pt>
                <c:pt idx="7178">
                  <c:v>-0.494027</c:v>
                </c:pt>
                <c:pt idx="7179">
                  <c:v>-0.486369</c:v>
                </c:pt>
                <c:pt idx="7180">
                  <c:v>-0.491326</c:v>
                </c:pt>
                <c:pt idx="7181">
                  <c:v>-0.461967</c:v>
                </c:pt>
                <c:pt idx="7182">
                  <c:v>-0.508637</c:v>
                </c:pt>
                <c:pt idx="7183">
                  <c:v>-0.500655</c:v>
                </c:pt>
                <c:pt idx="7184">
                  <c:v>-0.472409</c:v>
                </c:pt>
                <c:pt idx="7185">
                  <c:v>-0.505235</c:v>
                </c:pt>
                <c:pt idx="7186">
                  <c:v>-0.493047</c:v>
                </c:pt>
                <c:pt idx="7187">
                  <c:v>-0.471222</c:v>
                </c:pt>
                <c:pt idx="7188">
                  <c:v>-0.496305</c:v>
                </c:pt>
                <c:pt idx="7189">
                  <c:v>-0.483911</c:v>
                </c:pt>
                <c:pt idx="7190">
                  <c:v>-0.470469</c:v>
                </c:pt>
                <c:pt idx="7191">
                  <c:v>-0.478561</c:v>
                </c:pt>
                <c:pt idx="7192">
                  <c:v>-0.506095</c:v>
                </c:pt>
                <c:pt idx="7193">
                  <c:v>-0.47812</c:v>
                </c:pt>
                <c:pt idx="7194">
                  <c:v>-0.471148</c:v>
                </c:pt>
                <c:pt idx="7195">
                  <c:v>-0.487498</c:v>
                </c:pt>
                <c:pt idx="7196">
                  <c:v>-0.491981</c:v>
                </c:pt>
                <c:pt idx="7197">
                  <c:v>-0.527495</c:v>
                </c:pt>
                <c:pt idx="7198">
                  <c:v>-0.461956</c:v>
                </c:pt>
                <c:pt idx="7199">
                  <c:v>-0.473241</c:v>
                </c:pt>
                <c:pt idx="7200">
                  <c:v>-0.498783</c:v>
                </c:pt>
                <c:pt idx="7201">
                  <c:v>-0.487904</c:v>
                </c:pt>
                <c:pt idx="7202">
                  <c:v>-0.496213</c:v>
                </c:pt>
                <c:pt idx="7203">
                  <c:v>-0.477228</c:v>
                </c:pt>
                <c:pt idx="7204">
                  <c:v>-0.498046</c:v>
                </c:pt>
                <c:pt idx="7205">
                  <c:v>-0.441793</c:v>
                </c:pt>
                <c:pt idx="7206">
                  <c:v>-0.479468</c:v>
                </c:pt>
                <c:pt idx="7207">
                  <c:v>-0.477568</c:v>
                </c:pt>
                <c:pt idx="7208">
                  <c:v>-0.467922</c:v>
                </c:pt>
                <c:pt idx="7209">
                  <c:v>-0.497232</c:v>
                </c:pt>
                <c:pt idx="7210">
                  <c:v>-0.467845</c:v>
                </c:pt>
                <c:pt idx="7211">
                  <c:v>-0.468539</c:v>
                </c:pt>
                <c:pt idx="7212">
                  <c:v>-0.495232</c:v>
                </c:pt>
                <c:pt idx="7213">
                  <c:v>-0.455814</c:v>
                </c:pt>
                <c:pt idx="7214">
                  <c:v>-0.479186</c:v>
                </c:pt>
                <c:pt idx="7215">
                  <c:v>-0.484025</c:v>
                </c:pt>
                <c:pt idx="7216">
                  <c:v>-0.502928</c:v>
                </c:pt>
                <c:pt idx="7217">
                  <c:v>-0.489092</c:v>
                </c:pt>
                <c:pt idx="7218">
                  <c:v>-0.491418</c:v>
                </c:pt>
                <c:pt idx="7219">
                  <c:v>-0.501518</c:v>
                </c:pt>
                <c:pt idx="7220">
                  <c:v>-0.491906</c:v>
                </c:pt>
                <c:pt idx="7221">
                  <c:v>-0.46156</c:v>
                </c:pt>
                <c:pt idx="7222">
                  <c:v>-0.48552</c:v>
                </c:pt>
                <c:pt idx="7223">
                  <c:v>-0.508828</c:v>
                </c:pt>
                <c:pt idx="7224">
                  <c:v>-0.483455</c:v>
                </c:pt>
                <c:pt idx="7225">
                  <c:v>-0.493614</c:v>
                </c:pt>
                <c:pt idx="7226">
                  <c:v>-0.496268</c:v>
                </c:pt>
                <c:pt idx="7227">
                  <c:v>-0.501404</c:v>
                </c:pt>
                <c:pt idx="7228">
                  <c:v>-0.483456</c:v>
                </c:pt>
                <c:pt idx="7229">
                  <c:v>-0.502773</c:v>
                </c:pt>
                <c:pt idx="7230">
                  <c:v>-0.489282</c:v>
                </c:pt>
                <c:pt idx="7231">
                  <c:v>-0.481311</c:v>
                </c:pt>
                <c:pt idx="7232">
                  <c:v>-0.469846</c:v>
                </c:pt>
                <c:pt idx="7233">
                  <c:v>-0.464415</c:v>
                </c:pt>
                <c:pt idx="7234">
                  <c:v>-0.489545</c:v>
                </c:pt>
                <c:pt idx="7235">
                  <c:v>-0.498742</c:v>
                </c:pt>
                <c:pt idx="7236">
                  <c:v>-0.493186</c:v>
                </c:pt>
                <c:pt idx="7237">
                  <c:v>-0.503488</c:v>
                </c:pt>
                <c:pt idx="7238">
                  <c:v>-0.475414</c:v>
                </c:pt>
                <c:pt idx="7239">
                  <c:v>-0.497987</c:v>
                </c:pt>
                <c:pt idx="7240">
                  <c:v>-0.505243</c:v>
                </c:pt>
                <c:pt idx="7241">
                  <c:v>-0.478206</c:v>
                </c:pt>
                <c:pt idx="7242">
                  <c:v>-0.497692</c:v>
                </c:pt>
                <c:pt idx="7243">
                  <c:v>-0.487489</c:v>
                </c:pt>
                <c:pt idx="7244">
                  <c:v>-0.476039</c:v>
                </c:pt>
                <c:pt idx="7245">
                  <c:v>-0.484136</c:v>
                </c:pt>
                <c:pt idx="7246">
                  <c:v>-0.510691</c:v>
                </c:pt>
                <c:pt idx="7247">
                  <c:v>-0.494313</c:v>
                </c:pt>
                <c:pt idx="7248">
                  <c:v>-0.458897</c:v>
                </c:pt>
                <c:pt idx="7249">
                  <c:v>-0.497516</c:v>
                </c:pt>
                <c:pt idx="7250">
                  <c:v>-0.441244</c:v>
                </c:pt>
                <c:pt idx="7251">
                  <c:v>-0.499274</c:v>
                </c:pt>
                <c:pt idx="7252">
                  <c:v>-0.502003</c:v>
                </c:pt>
                <c:pt idx="7253">
                  <c:v>-0.5001</c:v>
                </c:pt>
                <c:pt idx="7254">
                  <c:v>-0.477648</c:v>
                </c:pt>
                <c:pt idx="7255">
                  <c:v>-0.472941</c:v>
                </c:pt>
                <c:pt idx="7256">
                  <c:v>-0.574477</c:v>
                </c:pt>
                <c:pt idx="7257">
                  <c:v>-0.504552</c:v>
                </c:pt>
                <c:pt idx="7258">
                  <c:v>-0.507427</c:v>
                </c:pt>
                <c:pt idx="7259">
                  <c:v>-0.496522</c:v>
                </c:pt>
                <c:pt idx="7260">
                  <c:v>-0.49137</c:v>
                </c:pt>
                <c:pt idx="7261">
                  <c:v>-0.474006</c:v>
                </c:pt>
                <c:pt idx="7262">
                  <c:v>-0.478268</c:v>
                </c:pt>
                <c:pt idx="7263">
                  <c:v>-0.464076</c:v>
                </c:pt>
                <c:pt idx="7264">
                  <c:v>-0.502689</c:v>
                </c:pt>
                <c:pt idx="7265">
                  <c:v>-0.48348</c:v>
                </c:pt>
                <c:pt idx="7266">
                  <c:v>-0.480221</c:v>
                </c:pt>
                <c:pt idx="7267">
                  <c:v>-0.492062</c:v>
                </c:pt>
                <c:pt idx="7268">
                  <c:v>-0.501934</c:v>
                </c:pt>
                <c:pt idx="7269">
                  <c:v>-0.505673</c:v>
                </c:pt>
                <c:pt idx="7270">
                  <c:v>-0.473952</c:v>
                </c:pt>
                <c:pt idx="7271">
                  <c:v>-0.496137</c:v>
                </c:pt>
                <c:pt idx="7272">
                  <c:v>-0.478167</c:v>
                </c:pt>
                <c:pt idx="7273">
                  <c:v>-0.473617</c:v>
                </c:pt>
                <c:pt idx="7274">
                  <c:v>-0.481423</c:v>
                </c:pt>
                <c:pt idx="7275">
                  <c:v>-0.484216</c:v>
                </c:pt>
                <c:pt idx="7276">
                  <c:v>-0.497407</c:v>
                </c:pt>
                <c:pt idx="7277">
                  <c:v>-0.548372</c:v>
                </c:pt>
                <c:pt idx="7278">
                  <c:v>-0.463097</c:v>
                </c:pt>
                <c:pt idx="7279">
                  <c:v>-0.479875</c:v>
                </c:pt>
                <c:pt idx="7280">
                  <c:v>-0.48132</c:v>
                </c:pt>
                <c:pt idx="7281">
                  <c:v>-0.479239</c:v>
                </c:pt>
                <c:pt idx="7282">
                  <c:v>-0.460194</c:v>
                </c:pt>
                <c:pt idx="7283">
                  <c:v>-0.488653</c:v>
                </c:pt>
                <c:pt idx="7284">
                  <c:v>-0.50745</c:v>
                </c:pt>
                <c:pt idx="7285">
                  <c:v>-0.455429</c:v>
                </c:pt>
                <c:pt idx="7286">
                  <c:v>-0.519226</c:v>
                </c:pt>
                <c:pt idx="7287">
                  <c:v>-0.499706</c:v>
                </c:pt>
                <c:pt idx="7288">
                  <c:v>-0.498418</c:v>
                </c:pt>
                <c:pt idx="7289">
                  <c:v>-0.485674</c:v>
                </c:pt>
                <c:pt idx="7290">
                  <c:v>-0.514476</c:v>
                </c:pt>
                <c:pt idx="7291">
                  <c:v>-0.519492</c:v>
                </c:pt>
                <c:pt idx="7292">
                  <c:v>-0.485692</c:v>
                </c:pt>
                <c:pt idx="7293">
                  <c:v>-0.487305</c:v>
                </c:pt>
                <c:pt idx="7294">
                  <c:v>-0.498435</c:v>
                </c:pt>
                <c:pt idx="7295">
                  <c:v>-0.488368</c:v>
                </c:pt>
                <c:pt idx="7296">
                  <c:v>-0.454022</c:v>
                </c:pt>
                <c:pt idx="7297">
                  <c:v>-0.529896</c:v>
                </c:pt>
                <c:pt idx="7298">
                  <c:v>-0.492944</c:v>
                </c:pt>
                <c:pt idx="7299">
                  <c:v>-0.441891</c:v>
                </c:pt>
                <c:pt idx="7300">
                  <c:v>-0.487511</c:v>
                </c:pt>
                <c:pt idx="7301">
                  <c:v>-0.526862</c:v>
                </c:pt>
                <c:pt idx="7302">
                  <c:v>-0.528087</c:v>
                </c:pt>
                <c:pt idx="7303">
                  <c:v>-0.502379</c:v>
                </c:pt>
                <c:pt idx="7304">
                  <c:v>-0.473087</c:v>
                </c:pt>
                <c:pt idx="7305">
                  <c:v>-0.502349</c:v>
                </c:pt>
                <c:pt idx="7306">
                  <c:v>-0.524134</c:v>
                </c:pt>
                <c:pt idx="7307">
                  <c:v>-0.474846</c:v>
                </c:pt>
                <c:pt idx="7308">
                  <c:v>-0.489357</c:v>
                </c:pt>
                <c:pt idx="7309">
                  <c:v>-0.498354</c:v>
                </c:pt>
                <c:pt idx="7310">
                  <c:v>-0.496536</c:v>
                </c:pt>
                <c:pt idx="7311">
                  <c:v>-0.482998</c:v>
                </c:pt>
                <c:pt idx="7312">
                  <c:v>-0.492007</c:v>
                </c:pt>
                <c:pt idx="7313">
                  <c:v>-0.4926</c:v>
                </c:pt>
                <c:pt idx="7314">
                  <c:v>-0.475053</c:v>
                </c:pt>
                <c:pt idx="7315">
                  <c:v>-0.496083</c:v>
                </c:pt>
                <c:pt idx="7316">
                  <c:v>-0.504608</c:v>
                </c:pt>
                <c:pt idx="7317">
                  <c:v>-0.500545</c:v>
                </c:pt>
                <c:pt idx="7318">
                  <c:v>-0.467072</c:v>
                </c:pt>
                <c:pt idx="7319">
                  <c:v>-0.47246</c:v>
                </c:pt>
                <c:pt idx="7320">
                  <c:v>-0.511736</c:v>
                </c:pt>
                <c:pt idx="7321">
                  <c:v>-0.518486</c:v>
                </c:pt>
                <c:pt idx="7322">
                  <c:v>-0.481373</c:v>
                </c:pt>
                <c:pt idx="7323">
                  <c:v>-0.523944</c:v>
                </c:pt>
                <c:pt idx="7324">
                  <c:v>-0.500229</c:v>
                </c:pt>
                <c:pt idx="7325">
                  <c:v>-0.513227</c:v>
                </c:pt>
                <c:pt idx="7326">
                  <c:v>-0.475004</c:v>
                </c:pt>
                <c:pt idx="7327">
                  <c:v>-0.467496</c:v>
                </c:pt>
                <c:pt idx="7328">
                  <c:v>-0.51978</c:v>
                </c:pt>
                <c:pt idx="7329">
                  <c:v>-0.475404</c:v>
                </c:pt>
                <c:pt idx="7330">
                  <c:v>-0.505046</c:v>
                </c:pt>
                <c:pt idx="7331">
                  <c:v>-0.467442</c:v>
                </c:pt>
                <c:pt idx="7332">
                  <c:v>-0.499915</c:v>
                </c:pt>
                <c:pt idx="7333">
                  <c:v>-0.46816</c:v>
                </c:pt>
                <c:pt idx="7334">
                  <c:v>-0.52278</c:v>
                </c:pt>
                <c:pt idx="7335">
                  <c:v>-0.514117</c:v>
                </c:pt>
                <c:pt idx="7336">
                  <c:v>-0.526013</c:v>
                </c:pt>
                <c:pt idx="7337">
                  <c:v>-0.51014</c:v>
                </c:pt>
                <c:pt idx="7338">
                  <c:v>-0.527786</c:v>
                </c:pt>
                <c:pt idx="7339">
                  <c:v>-0.517347</c:v>
                </c:pt>
                <c:pt idx="7340">
                  <c:v>-0.487417</c:v>
                </c:pt>
                <c:pt idx="7341">
                  <c:v>-0.498344</c:v>
                </c:pt>
                <c:pt idx="7342">
                  <c:v>-0.461632</c:v>
                </c:pt>
                <c:pt idx="7343">
                  <c:v>-0.503877</c:v>
                </c:pt>
                <c:pt idx="7344">
                  <c:v>-0.475604</c:v>
                </c:pt>
                <c:pt idx="7345">
                  <c:v>-0.487117</c:v>
                </c:pt>
                <c:pt idx="7346">
                  <c:v>-0.484276</c:v>
                </c:pt>
                <c:pt idx="7347">
                  <c:v>-0.473088</c:v>
                </c:pt>
                <c:pt idx="7348">
                  <c:v>-0.486893</c:v>
                </c:pt>
                <c:pt idx="7349">
                  <c:v>-0.490558</c:v>
                </c:pt>
                <c:pt idx="7350">
                  <c:v>-0.51232</c:v>
                </c:pt>
                <c:pt idx="7351">
                  <c:v>-0.501325</c:v>
                </c:pt>
                <c:pt idx="7352">
                  <c:v>-0.504339</c:v>
                </c:pt>
                <c:pt idx="7353">
                  <c:v>-0.496518</c:v>
                </c:pt>
                <c:pt idx="7354">
                  <c:v>-0.497986</c:v>
                </c:pt>
                <c:pt idx="7355">
                  <c:v>-0.4373</c:v>
                </c:pt>
                <c:pt idx="7356">
                  <c:v>-0.512228</c:v>
                </c:pt>
                <c:pt idx="7357">
                  <c:v>-0.485351</c:v>
                </c:pt>
                <c:pt idx="7358">
                  <c:v>-0.502076</c:v>
                </c:pt>
                <c:pt idx="7359">
                  <c:v>-0.498728</c:v>
                </c:pt>
                <c:pt idx="7360">
                  <c:v>-0.494381</c:v>
                </c:pt>
                <c:pt idx="7361">
                  <c:v>-0.484369</c:v>
                </c:pt>
                <c:pt idx="7362">
                  <c:v>-0.49791</c:v>
                </c:pt>
                <c:pt idx="7363">
                  <c:v>-0.522111</c:v>
                </c:pt>
                <c:pt idx="7364">
                  <c:v>-0.507201</c:v>
                </c:pt>
                <c:pt idx="7365">
                  <c:v>-0.488808</c:v>
                </c:pt>
                <c:pt idx="7366">
                  <c:v>-0.503009</c:v>
                </c:pt>
                <c:pt idx="7367">
                  <c:v>-0.499094</c:v>
                </c:pt>
                <c:pt idx="7368">
                  <c:v>-0.515458</c:v>
                </c:pt>
                <c:pt idx="7369">
                  <c:v>-0.509361</c:v>
                </c:pt>
                <c:pt idx="7370">
                  <c:v>-0.502387</c:v>
                </c:pt>
                <c:pt idx="7371">
                  <c:v>-0.51551</c:v>
                </c:pt>
                <c:pt idx="7372">
                  <c:v>-0.508192</c:v>
                </c:pt>
                <c:pt idx="7373">
                  <c:v>-0.489958</c:v>
                </c:pt>
                <c:pt idx="7374">
                  <c:v>-0.476887</c:v>
                </c:pt>
                <c:pt idx="7375">
                  <c:v>-0.499227</c:v>
                </c:pt>
                <c:pt idx="7376">
                  <c:v>-0.47522</c:v>
                </c:pt>
                <c:pt idx="7377">
                  <c:v>-0.49724</c:v>
                </c:pt>
                <c:pt idx="7378">
                  <c:v>-0.468742</c:v>
                </c:pt>
                <c:pt idx="7379">
                  <c:v>-0.502115</c:v>
                </c:pt>
                <c:pt idx="7380">
                  <c:v>-0.510888</c:v>
                </c:pt>
                <c:pt idx="7381">
                  <c:v>-0.543847</c:v>
                </c:pt>
                <c:pt idx="7382">
                  <c:v>-0.487202</c:v>
                </c:pt>
                <c:pt idx="7383">
                  <c:v>-0.488599</c:v>
                </c:pt>
                <c:pt idx="7384">
                  <c:v>-0.520614</c:v>
                </c:pt>
                <c:pt idx="7385">
                  <c:v>-0.551307</c:v>
                </c:pt>
                <c:pt idx="7386">
                  <c:v>-0.505596</c:v>
                </c:pt>
                <c:pt idx="7387">
                  <c:v>-0.498961</c:v>
                </c:pt>
                <c:pt idx="7388">
                  <c:v>-0.50642</c:v>
                </c:pt>
                <c:pt idx="7389">
                  <c:v>-0.512921</c:v>
                </c:pt>
                <c:pt idx="7390">
                  <c:v>-0.522083</c:v>
                </c:pt>
                <c:pt idx="7391">
                  <c:v>-0.49364</c:v>
                </c:pt>
                <c:pt idx="7392">
                  <c:v>-0.502595</c:v>
                </c:pt>
                <c:pt idx="7393">
                  <c:v>-0.495849</c:v>
                </c:pt>
                <c:pt idx="7394">
                  <c:v>-0.483824</c:v>
                </c:pt>
                <c:pt idx="7395">
                  <c:v>-0.520808</c:v>
                </c:pt>
                <c:pt idx="7396">
                  <c:v>-0.508717</c:v>
                </c:pt>
                <c:pt idx="7397">
                  <c:v>-0.499619</c:v>
                </c:pt>
                <c:pt idx="7398">
                  <c:v>-0.515358</c:v>
                </c:pt>
                <c:pt idx="7399">
                  <c:v>-0.52676</c:v>
                </c:pt>
                <c:pt idx="7400">
                  <c:v>-0.465609</c:v>
                </c:pt>
                <c:pt idx="7401">
                  <c:v>-0.503667</c:v>
                </c:pt>
                <c:pt idx="7402">
                  <c:v>-0.50948</c:v>
                </c:pt>
                <c:pt idx="7403">
                  <c:v>-0.523088</c:v>
                </c:pt>
                <c:pt idx="7404">
                  <c:v>-0.50779</c:v>
                </c:pt>
                <c:pt idx="7405">
                  <c:v>-0.55248</c:v>
                </c:pt>
                <c:pt idx="7406">
                  <c:v>-0.502427</c:v>
                </c:pt>
                <c:pt idx="7407">
                  <c:v>-0.524006</c:v>
                </c:pt>
                <c:pt idx="7408">
                  <c:v>-0.487</c:v>
                </c:pt>
                <c:pt idx="7409">
                  <c:v>-0.497416</c:v>
                </c:pt>
                <c:pt idx="7410">
                  <c:v>-0.500815</c:v>
                </c:pt>
                <c:pt idx="7411">
                  <c:v>-0.513804</c:v>
                </c:pt>
                <c:pt idx="7412">
                  <c:v>-0.506321</c:v>
                </c:pt>
                <c:pt idx="7413">
                  <c:v>-0.488816</c:v>
                </c:pt>
                <c:pt idx="7414">
                  <c:v>-0.497887</c:v>
                </c:pt>
                <c:pt idx="7415">
                  <c:v>-0.511063</c:v>
                </c:pt>
                <c:pt idx="7416">
                  <c:v>-0.493148</c:v>
                </c:pt>
                <c:pt idx="7417">
                  <c:v>-0.50015</c:v>
                </c:pt>
                <c:pt idx="7418">
                  <c:v>-0.529674</c:v>
                </c:pt>
                <c:pt idx="7419">
                  <c:v>-0.468885</c:v>
                </c:pt>
                <c:pt idx="7420">
                  <c:v>-0.515963</c:v>
                </c:pt>
                <c:pt idx="7421">
                  <c:v>-0.474595</c:v>
                </c:pt>
                <c:pt idx="7422">
                  <c:v>-0.490544</c:v>
                </c:pt>
                <c:pt idx="7423">
                  <c:v>-0.510885</c:v>
                </c:pt>
                <c:pt idx="7424">
                  <c:v>-0.463562</c:v>
                </c:pt>
                <c:pt idx="7425">
                  <c:v>-0.485422</c:v>
                </c:pt>
                <c:pt idx="7426">
                  <c:v>-0.489363</c:v>
                </c:pt>
                <c:pt idx="7427">
                  <c:v>-0.504388</c:v>
                </c:pt>
                <c:pt idx="7428">
                  <c:v>-0.508059</c:v>
                </c:pt>
                <c:pt idx="7429">
                  <c:v>-0.510645</c:v>
                </c:pt>
                <c:pt idx="7430">
                  <c:v>-0.505595</c:v>
                </c:pt>
                <c:pt idx="7431">
                  <c:v>-0.501323</c:v>
                </c:pt>
                <c:pt idx="7432">
                  <c:v>-0.5178</c:v>
                </c:pt>
                <c:pt idx="7433">
                  <c:v>-0.477988</c:v>
                </c:pt>
                <c:pt idx="7434">
                  <c:v>-0.474836</c:v>
                </c:pt>
                <c:pt idx="7435">
                  <c:v>-0.527943</c:v>
                </c:pt>
                <c:pt idx="7436">
                  <c:v>-0.508442</c:v>
                </c:pt>
                <c:pt idx="7437">
                  <c:v>-0.53104</c:v>
                </c:pt>
                <c:pt idx="7438">
                  <c:v>-0.506675</c:v>
                </c:pt>
                <c:pt idx="7439">
                  <c:v>-0.488949</c:v>
                </c:pt>
                <c:pt idx="7440">
                  <c:v>-0.525849</c:v>
                </c:pt>
                <c:pt idx="7441">
                  <c:v>-0.506964</c:v>
                </c:pt>
                <c:pt idx="7442">
                  <c:v>-0.515871</c:v>
                </c:pt>
                <c:pt idx="7443">
                  <c:v>-0.492556</c:v>
                </c:pt>
                <c:pt idx="7444">
                  <c:v>-0.512917</c:v>
                </c:pt>
                <c:pt idx="7445">
                  <c:v>-0.526048</c:v>
                </c:pt>
                <c:pt idx="7446">
                  <c:v>-0.486045</c:v>
                </c:pt>
                <c:pt idx="7447">
                  <c:v>-0.48545</c:v>
                </c:pt>
                <c:pt idx="7448">
                  <c:v>-0.582871</c:v>
                </c:pt>
                <c:pt idx="7449">
                  <c:v>-0.499988</c:v>
                </c:pt>
                <c:pt idx="7450">
                  <c:v>-0.488592</c:v>
                </c:pt>
                <c:pt idx="7451">
                  <c:v>-0.537022</c:v>
                </c:pt>
                <c:pt idx="7452">
                  <c:v>-0.506587</c:v>
                </c:pt>
                <c:pt idx="7453">
                  <c:v>-0.486536</c:v>
                </c:pt>
                <c:pt idx="7454">
                  <c:v>-0.508928</c:v>
                </c:pt>
                <c:pt idx="7455">
                  <c:v>-0.538262</c:v>
                </c:pt>
                <c:pt idx="7456">
                  <c:v>-0.535179</c:v>
                </c:pt>
                <c:pt idx="7457">
                  <c:v>-0.493731</c:v>
                </c:pt>
                <c:pt idx="7458">
                  <c:v>-0.522403</c:v>
                </c:pt>
                <c:pt idx="7459">
                  <c:v>-0.519404</c:v>
                </c:pt>
                <c:pt idx="7460">
                  <c:v>-0.505885</c:v>
                </c:pt>
                <c:pt idx="7461">
                  <c:v>-0.513653</c:v>
                </c:pt>
                <c:pt idx="7462">
                  <c:v>-0.491875</c:v>
                </c:pt>
                <c:pt idx="7463">
                  <c:v>-0.526623</c:v>
                </c:pt>
                <c:pt idx="7464">
                  <c:v>-0.478155</c:v>
                </c:pt>
                <c:pt idx="7465">
                  <c:v>-0.492397</c:v>
                </c:pt>
                <c:pt idx="7466">
                  <c:v>-0.509731</c:v>
                </c:pt>
                <c:pt idx="7467">
                  <c:v>-0.499544</c:v>
                </c:pt>
                <c:pt idx="7468">
                  <c:v>-0.498159</c:v>
                </c:pt>
                <c:pt idx="7469">
                  <c:v>-0.515368</c:v>
                </c:pt>
                <c:pt idx="7470">
                  <c:v>-0.527157</c:v>
                </c:pt>
                <c:pt idx="7471">
                  <c:v>-0.510483</c:v>
                </c:pt>
                <c:pt idx="7472">
                  <c:v>-0.565839</c:v>
                </c:pt>
                <c:pt idx="7473">
                  <c:v>-0.509456</c:v>
                </c:pt>
                <c:pt idx="7474">
                  <c:v>-0.513328</c:v>
                </c:pt>
                <c:pt idx="7475">
                  <c:v>-0.536776</c:v>
                </c:pt>
                <c:pt idx="7476">
                  <c:v>-0.498668</c:v>
                </c:pt>
                <c:pt idx="7477">
                  <c:v>-0.465292</c:v>
                </c:pt>
                <c:pt idx="7478">
                  <c:v>-0.528197</c:v>
                </c:pt>
                <c:pt idx="7479">
                  <c:v>-0.522035</c:v>
                </c:pt>
                <c:pt idx="7480">
                  <c:v>-0.504139</c:v>
                </c:pt>
                <c:pt idx="7481">
                  <c:v>-0.534436</c:v>
                </c:pt>
                <c:pt idx="7482">
                  <c:v>-0.522329</c:v>
                </c:pt>
                <c:pt idx="7483">
                  <c:v>-0.52579</c:v>
                </c:pt>
                <c:pt idx="7484">
                  <c:v>-0.504616</c:v>
                </c:pt>
                <c:pt idx="7485">
                  <c:v>-0.521074</c:v>
                </c:pt>
                <c:pt idx="7486">
                  <c:v>-0.489938</c:v>
                </c:pt>
                <c:pt idx="7487">
                  <c:v>-0.525722</c:v>
                </c:pt>
                <c:pt idx="7488">
                  <c:v>-0.484124</c:v>
                </c:pt>
                <c:pt idx="7489">
                  <c:v>-0.520502</c:v>
                </c:pt>
                <c:pt idx="7490">
                  <c:v>-0.522486</c:v>
                </c:pt>
                <c:pt idx="7491">
                  <c:v>-0.497407</c:v>
                </c:pt>
                <c:pt idx="7492">
                  <c:v>-0.498742</c:v>
                </c:pt>
                <c:pt idx="7493">
                  <c:v>-0.493637</c:v>
                </c:pt>
                <c:pt idx="7494">
                  <c:v>-0.515792</c:v>
                </c:pt>
                <c:pt idx="7495">
                  <c:v>-0.50277</c:v>
                </c:pt>
                <c:pt idx="7496">
                  <c:v>-0.523973</c:v>
                </c:pt>
                <c:pt idx="7497">
                  <c:v>-0.525269</c:v>
                </c:pt>
                <c:pt idx="7498">
                  <c:v>-0.533361</c:v>
                </c:pt>
                <c:pt idx="7499">
                  <c:v>-0.528057</c:v>
                </c:pt>
                <c:pt idx="7500">
                  <c:v>-0.503</c:v>
                </c:pt>
                <c:pt idx="7501">
                  <c:v>-0.524903</c:v>
                </c:pt>
                <c:pt idx="7502">
                  <c:v>-0.478663</c:v>
                </c:pt>
                <c:pt idx="7503">
                  <c:v>-0.478513</c:v>
                </c:pt>
                <c:pt idx="7504">
                  <c:v>-0.494488</c:v>
                </c:pt>
                <c:pt idx="7505">
                  <c:v>-0.467785</c:v>
                </c:pt>
                <c:pt idx="7506">
                  <c:v>-0.482611</c:v>
                </c:pt>
                <c:pt idx="7507">
                  <c:v>-0.536635</c:v>
                </c:pt>
                <c:pt idx="7508">
                  <c:v>-0.514254</c:v>
                </c:pt>
                <c:pt idx="7509">
                  <c:v>-0.453127</c:v>
                </c:pt>
                <c:pt idx="7510">
                  <c:v>-0.512299</c:v>
                </c:pt>
                <c:pt idx="7511">
                  <c:v>-0.487242</c:v>
                </c:pt>
                <c:pt idx="7512">
                  <c:v>-0.482851</c:v>
                </c:pt>
                <c:pt idx="7513">
                  <c:v>-0.509715</c:v>
                </c:pt>
                <c:pt idx="7514">
                  <c:v>-0.532102</c:v>
                </c:pt>
                <c:pt idx="7515">
                  <c:v>-0.529162</c:v>
                </c:pt>
                <c:pt idx="7516">
                  <c:v>-0.49347</c:v>
                </c:pt>
                <c:pt idx="7517">
                  <c:v>-0.517725</c:v>
                </c:pt>
                <c:pt idx="7518">
                  <c:v>-0.493964</c:v>
                </c:pt>
                <c:pt idx="7519">
                  <c:v>-0.498015</c:v>
                </c:pt>
                <c:pt idx="7520">
                  <c:v>-0.507678</c:v>
                </c:pt>
                <c:pt idx="7521">
                  <c:v>-0.519339</c:v>
                </c:pt>
                <c:pt idx="7522">
                  <c:v>-0.494468</c:v>
                </c:pt>
                <c:pt idx="7523">
                  <c:v>-0.48003</c:v>
                </c:pt>
                <c:pt idx="7524">
                  <c:v>-0.525787</c:v>
                </c:pt>
                <c:pt idx="7525">
                  <c:v>-0.529217</c:v>
                </c:pt>
                <c:pt idx="7526">
                  <c:v>-0.506128</c:v>
                </c:pt>
                <c:pt idx="7527">
                  <c:v>-0.519151</c:v>
                </c:pt>
                <c:pt idx="7528">
                  <c:v>-0.479853</c:v>
                </c:pt>
                <c:pt idx="7529">
                  <c:v>-0.526388</c:v>
                </c:pt>
                <c:pt idx="7530">
                  <c:v>-0.524146</c:v>
                </c:pt>
                <c:pt idx="7531">
                  <c:v>-0.514327</c:v>
                </c:pt>
                <c:pt idx="7532">
                  <c:v>-0.492958</c:v>
                </c:pt>
                <c:pt idx="7533">
                  <c:v>-0.514225</c:v>
                </c:pt>
                <c:pt idx="7534">
                  <c:v>-0.503118</c:v>
                </c:pt>
                <c:pt idx="7535">
                  <c:v>-0.491134</c:v>
                </c:pt>
                <c:pt idx="7536">
                  <c:v>-0.510117</c:v>
                </c:pt>
                <c:pt idx="7537">
                  <c:v>-0.509278</c:v>
                </c:pt>
                <c:pt idx="7538">
                  <c:v>-0.543088</c:v>
                </c:pt>
                <c:pt idx="7539">
                  <c:v>-0.49055</c:v>
                </c:pt>
                <c:pt idx="7540">
                  <c:v>-0.488414</c:v>
                </c:pt>
                <c:pt idx="7541">
                  <c:v>-0.535912</c:v>
                </c:pt>
                <c:pt idx="7542">
                  <c:v>-0.526949</c:v>
                </c:pt>
                <c:pt idx="7543">
                  <c:v>-0.518816</c:v>
                </c:pt>
                <c:pt idx="7544">
                  <c:v>-0.545641</c:v>
                </c:pt>
                <c:pt idx="7545">
                  <c:v>-0.551773</c:v>
                </c:pt>
                <c:pt idx="7546">
                  <c:v>-0.538371</c:v>
                </c:pt>
                <c:pt idx="7547">
                  <c:v>-0.549668</c:v>
                </c:pt>
                <c:pt idx="7548">
                  <c:v>-0.498591</c:v>
                </c:pt>
                <c:pt idx="7549">
                  <c:v>-0.509342</c:v>
                </c:pt>
                <c:pt idx="7550">
                  <c:v>-0.536108</c:v>
                </c:pt>
                <c:pt idx="7551">
                  <c:v>-0.541037</c:v>
                </c:pt>
                <c:pt idx="7552">
                  <c:v>-0.509227</c:v>
                </c:pt>
                <c:pt idx="7553">
                  <c:v>-0.528164</c:v>
                </c:pt>
                <c:pt idx="7554">
                  <c:v>-0.536652</c:v>
                </c:pt>
                <c:pt idx="7555">
                  <c:v>-0.505195</c:v>
                </c:pt>
                <c:pt idx="7556">
                  <c:v>-0.51533</c:v>
                </c:pt>
                <c:pt idx="7557">
                  <c:v>-0.498212</c:v>
                </c:pt>
                <c:pt idx="7558">
                  <c:v>-0.531503</c:v>
                </c:pt>
                <c:pt idx="7559">
                  <c:v>-0.501478</c:v>
                </c:pt>
                <c:pt idx="7560">
                  <c:v>-0.520165</c:v>
                </c:pt>
                <c:pt idx="7561">
                  <c:v>-0.518445</c:v>
                </c:pt>
                <c:pt idx="7562">
                  <c:v>-0.530487</c:v>
                </c:pt>
                <c:pt idx="7563">
                  <c:v>-0.539763</c:v>
                </c:pt>
                <c:pt idx="7564">
                  <c:v>-0.531582</c:v>
                </c:pt>
                <c:pt idx="7565">
                  <c:v>-0.546167</c:v>
                </c:pt>
                <c:pt idx="7566">
                  <c:v>-0.446741</c:v>
                </c:pt>
                <c:pt idx="7567">
                  <c:v>-0.489802</c:v>
                </c:pt>
                <c:pt idx="7568">
                  <c:v>-0.486753</c:v>
                </c:pt>
                <c:pt idx="7569">
                  <c:v>-0.519386</c:v>
                </c:pt>
                <c:pt idx="7570">
                  <c:v>-0.515832</c:v>
                </c:pt>
                <c:pt idx="7571">
                  <c:v>-0.481133</c:v>
                </c:pt>
                <c:pt idx="7572">
                  <c:v>-0.522709</c:v>
                </c:pt>
                <c:pt idx="7573">
                  <c:v>-0.495383</c:v>
                </c:pt>
                <c:pt idx="7574">
                  <c:v>-0.506781</c:v>
                </c:pt>
                <c:pt idx="7575">
                  <c:v>-0.525477</c:v>
                </c:pt>
                <c:pt idx="7576">
                  <c:v>-0.504614</c:v>
                </c:pt>
                <c:pt idx="7577">
                  <c:v>-0.502115</c:v>
                </c:pt>
                <c:pt idx="7578">
                  <c:v>-0.52589</c:v>
                </c:pt>
                <c:pt idx="7579">
                  <c:v>-0.536434</c:v>
                </c:pt>
                <c:pt idx="7580">
                  <c:v>-0.519875</c:v>
                </c:pt>
                <c:pt idx="7581">
                  <c:v>-0.507309</c:v>
                </c:pt>
                <c:pt idx="7582">
                  <c:v>-0.513365</c:v>
                </c:pt>
                <c:pt idx="7583">
                  <c:v>-0.532077</c:v>
                </c:pt>
                <c:pt idx="7584">
                  <c:v>-0.491273</c:v>
                </c:pt>
                <c:pt idx="7585">
                  <c:v>-0.503219</c:v>
                </c:pt>
                <c:pt idx="7586">
                  <c:v>-0.507205</c:v>
                </c:pt>
                <c:pt idx="7587">
                  <c:v>-0.519974</c:v>
                </c:pt>
                <c:pt idx="7588">
                  <c:v>-0.527434</c:v>
                </c:pt>
                <c:pt idx="7589">
                  <c:v>-0.505389</c:v>
                </c:pt>
                <c:pt idx="7590">
                  <c:v>-0.50409</c:v>
                </c:pt>
                <c:pt idx="7591">
                  <c:v>-0.509783</c:v>
                </c:pt>
                <c:pt idx="7592">
                  <c:v>-0.514263</c:v>
                </c:pt>
                <c:pt idx="7593">
                  <c:v>-0.521899</c:v>
                </c:pt>
                <c:pt idx="7594">
                  <c:v>-0.51356</c:v>
                </c:pt>
                <c:pt idx="7595">
                  <c:v>-0.471488</c:v>
                </c:pt>
                <c:pt idx="7596">
                  <c:v>-0.52907</c:v>
                </c:pt>
                <c:pt idx="7597">
                  <c:v>-0.489951</c:v>
                </c:pt>
                <c:pt idx="7598">
                  <c:v>-0.511027</c:v>
                </c:pt>
                <c:pt idx="7599">
                  <c:v>-0.493358</c:v>
                </c:pt>
                <c:pt idx="7600">
                  <c:v>-0.490162</c:v>
                </c:pt>
                <c:pt idx="7601">
                  <c:v>-0.52392</c:v>
                </c:pt>
                <c:pt idx="7602">
                  <c:v>-0.523845</c:v>
                </c:pt>
                <c:pt idx="7603">
                  <c:v>-0.542857</c:v>
                </c:pt>
                <c:pt idx="7604">
                  <c:v>-0.515064</c:v>
                </c:pt>
                <c:pt idx="7605">
                  <c:v>-0.506055</c:v>
                </c:pt>
                <c:pt idx="7606">
                  <c:v>-0.512288</c:v>
                </c:pt>
                <c:pt idx="7607">
                  <c:v>-0.51709</c:v>
                </c:pt>
                <c:pt idx="7608">
                  <c:v>-0.551331</c:v>
                </c:pt>
                <c:pt idx="7609">
                  <c:v>-0.552587</c:v>
                </c:pt>
                <c:pt idx="7610">
                  <c:v>-0.547006</c:v>
                </c:pt>
                <c:pt idx="7611">
                  <c:v>-0.510456</c:v>
                </c:pt>
                <c:pt idx="7612">
                  <c:v>-0.519294</c:v>
                </c:pt>
                <c:pt idx="7613">
                  <c:v>-0.560637</c:v>
                </c:pt>
                <c:pt idx="7614">
                  <c:v>-0.495057</c:v>
                </c:pt>
                <c:pt idx="7615">
                  <c:v>-0.509922</c:v>
                </c:pt>
                <c:pt idx="7616">
                  <c:v>-0.521523</c:v>
                </c:pt>
                <c:pt idx="7617">
                  <c:v>-0.500697</c:v>
                </c:pt>
                <c:pt idx="7618">
                  <c:v>-0.536402</c:v>
                </c:pt>
                <c:pt idx="7619">
                  <c:v>-0.533215</c:v>
                </c:pt>
                <c:pt idx="7620">
                  <c:v>-0.521185</c:v>
                </c:pt>
                <c:pt idx="7621">
                  <c:v>-0.50442</c:v>
                </c:pt>
                <c:pt idx="7622">
                  <c:v>-0.511188</c:v>
                </c:pt>
                <c:pt idx="7623">
                  <c:v>-0.510943</c:v>
                </c:pt>
                <c:pt idx="7624">
                  <c:v>-0.510015</c:v>
                </c:pt>
                <c:pt idx="7625">
                  <c:v>-0.527107</c:v>
                </c:pt>
                <c:pt idx="7626">
                  <c:v>-0.526613</c:v>
                </c:pt>
                <c:pt idx="7627">
                  <c:v>-0.500825</c:v>
                </c:pt>
                <c:pt idx="7628">
                  <c:v>-0.509689</c:v>
                </c:pt>
                <c:pt idx="7629">
                  <c:v>-0.538268</c:v>
                </c:pt>
                <c:pt idx="7630">
                  <c:v>-0.513988</c:v>
                </c:pt>
                <c:pt idx="7631">
                  <c:v>-0.502394</c:v>
                </c:pt>
                <c:pt idx="7632">
                  <c:v>-0.490866</c:v>
                </c:pt>
                <c:pt idx="7633">
                  <c:v>-0.551766</c:v>
                </c:pt>
                <c:pt idx="7634">
                  <c:v>-0.552778</c:v>
                </c:pt>
                <c:pt idx="7635">
                  <c:v>-0.510641</c:v>
                </c:pt>
                <c:pt idx="7636">
                  <c:v>-0.517718</c:v>
                </c:pt>
                <c:pt idx="7637">
                  <c:v>-0.604772</c:v>
                </c:pt>
                <c:pt idx="7638">
                  <c:v>-0.479387</c:v>
                </c:pt>
                <c:pt idx="7639">
                  <c:v>-0.51821</c:v>
                </c:pt>
                <c:pt idx="7640">
                  <c:v>-0.496755</c:v>
                </c:pt>
                <c:pt idx="7641">
                  <c:v>-0.514451</c:v>
                </c:pt>
                <c:pt idx="7642">
                  <c:v>-0.528272</c:v>
                </c:pt>
                <c:pt idx="7643">
                  <c:v>-0.532549</c:v>
                </c:pt>
                <c:pt idx="7644">
                  <c:v>-0.518827</c:v>
                </c:pt>
                <c:pt idx="7645">
                  <c:v>-0.533152</c:v>
                </c:pt>
                <c:pt idx="7646">
                  <c:v>-0.504955</c:v>
                </c:pt>
                <c:pt idx="7647">
                  <c:v>-0.52305</c:v>
                </c:pt>
                <c:pt idx="7648">
                  <c:v>-0.571629</c:v>
                </c:pt>
                <c:pt idx="7649">
                  <c:v>-0.520913</c:v>
                </c:pt>
                <c:pt idx="7650">
                  <c:v>-0.563941</c:v>
                </c:pt>
                <c:pt idx="7651">
                  <c:v>-0.461229</c:v>
                </c:pt>
                <c:pt idx="7652">
                  <c:v>-0.522559</c:v>
                </c:pt>
                <c:pt idx="7653">
                  <c:v>-0.484611</c:v>
                </c:pt>
                <c:pt idx="7654">
                  <c:v>-0.522666</c:v>
                </c:pt>
                <c:pt idx="7655">
                  <c:v>-0.524097</c:v>
                </c:pt>
                <c:pt idx="7656">
                  <c:v>-0.534986</c:v>
                </c:pt>
                <c:pt idx="7657">
                  <c:v>-0.494572</c:v>
                </c:pt>
                <c:pt idx="7658">
                  <c:v>-0.490447</c:v>
                </c:pt>
                <c:pt idx="7659">
                  <c:v>-0.518132</c:v>
                </c:pt>
                <c:pt idx="7660">
                  <c:v>-0.530147</c:v>
                </c:pt>
                <c:pt idx="7661">
                  <c:v>-0.51425</c:v>
                </c:pt>
                <c:pt idx="7662">
                  <c:v>-0.561563</c:v>
                </c:pt>
                <c:pt idx="7663">
                  <c:v>-0.538606</c:v>
                </c:pt>
                <c:pt idx="7664">
                  <c:v>-0.539095</c:v>
                </c:pt>
                <c:pt idx="7665">
                  <c:v>-0.50145</c:v>
                </c:pt>
                <c:pt idx="7666">
                  <c:v>-0.552979</c:v>
                </c:pt>
                <c:pt idx="7667">
                  <c:v>-0.526893</c:v>
                </c:pt>
                <c:pt idx="7668">
                  <c:v>-0.509672</c:v>
                </c:pt>
                <c:pt idx="7669">
                  <c:v>-0.477217</c:v>
                </c:pt>
                <c:pt idx="7670">
                  <c:v>-0.535381</c:v>
                </c:pt>
                <c:pt idx="7671">
                  <c:v>-0.525705</c:v>
                </c:pt>
                <c:pt idx="7672">
                  <c:v>-0.485939</c:v>
                </c:pt>
                <c:pt idx="7673">
                  <c:v>-0.513312</c:v>
                </c:pt>
                <c:pt idx="7674">
                  <c:v>-0.535749</c:v>
                </c:pt>
                <c:pt idx="7675">
                  <c:v>-0.54104</c:v>
                </c:pt>
                <c:pt idx="7676">
                  <c:v>-0.522485</c:v>
                </c:pt>
                <c:pt idx="7677">
                  <c:v>-0.556884</c:v>
                </c:pt>
                <c:pt idx="7678">
                  <c:v>-0.499559</c:v>
                </c:pt>
                <c:pt idx="7679">
                  <c:v>-0.501005</c:v>
                </c:pt>
                <c:pt idx="7680">
                  <c:v>-0.517999</c:v>
                </c:pt>
                <c:pt idx="7681">
                  <c:v>-0.518462</c:v>
                </c:pt>
                <c:pt idx="7682">
                  <c:v>-0.503812</c:v>
                </c:pt>
                <c:pt idx="7683">
                  <c:v>-0.535526</c:v>
                </c:pt>
                <c:pt idx="7684">
                  <c:v>-0.525279</c:v>
                </c:pt>
                <c:pt idx="7685">
                  <c:v>-0.513965</c:v>
                </c:pt>
                <c:pt idx="7686">
                  <c:v>-0.54913</c:v>
                </c:pt>
                <c:pt idx="7687">
                  <c:v>-0.546374</c:v>
                </c:pt>
                <c:pt idx="7688">
                  <c:v>-0.494806</c:v>
                </c:pt>
                <c:pt idx="7689">
                  <c:v>-0.510937</c:v>
                </c:pt>
                <c:pt idx="7690">
                  <c:v>-0.500733</c:v>
                </c:pt>
                <c:pt idx="7691">
                  <c:v>-0.546745</c:v>
                </c:pt>
                <c:pt idx="7692">
                  <c:v>-0.518604</c:v>
                </c:pt>
                <c:pt idx="7693">
                  <c:v>-0.527033</c:v>
                </c:pt>
                <c:pt idx="7694">
                  <c:v>-0.582886</c:v>
                </c:pt>
                <c:pt idx="7695">
                  <c:v>-0.539619</c:v>
                </c:pt>
                <c:pt idx="7696">
                  <c:v>-0.556735</c:v>
                </c:pt>
                <c:pt idx="7697">
                  <c:v>-0.527305</c:v>
                </c:pt>
                <c:pt idx="7698">
                  <c:v>-0.534784</c:v>
                </c:pt>
                <c:pt idx="7699">
                  <c:v>-0.509647</c:v>
                </c:pt>
                <c:pt idx="7700">
                  <c:v>-0.530558</c:v>
                </c:pt>
                <c:pt idx="7701">
                  <c:v>-0.562247</c:v>
                </c:pt>
                <c:pt idx="7702">
                  <c:v>-0.522706</c:v>
                </c:pt>
                <c:pt idx="7703">
                  <c:v>-0.545915</c:v>
                </c:pt>
                <c:pt idx="7704">
                  <c:v>-0.585434</c:v>
                </c:pt>
                <c:pt idx="7705">
                  <c:v>-0.499982</c:v>
                </c:pt>
                <c:pt idx="7706">
                  <c:v>-0.510839</c:v>
                </c:pt>
                <c:pt idx="7707">
                  <c:v>-0.532902</c:v>
                </c:pt>
                <c:pt idx="7708">
                  <c:v>-0.531014</c:v>
                </c:pt>
                <c:pt idx="7709">
                  <c:v>-0.522259</c:v>
                </c:pt>
                <c:pt idx="7710">
                  <c:v>-0.547498</c:v>
                </c:pt>
                <c:pt idx="7711">
                  <c:v>-0.542888</c:v>
                </c:pt>
                <c:pt idx="7712">
                  <c:v>-0.524262</c:v>
                </c:pt>
                <c:pt idx="7713">
                  <c:v>-0.530523</c:v>
                </c:pt>
                <c:pt idx="7714">
                  <c:v>-0.513701</c:v>
                </c:pt>
                <c:pt idx="7715">
                  <c:v>-0.560214</c:v>
                </c:pt>
                <c:pt idx="7716">
                  <c:v>-0.538879</c:v>
                </c:pt>
                <c:pt idx="7717">
                  <c:v>-0.536769</c:v>
                </c:pt>
                <c:pt idx="7718">
                  <c:v>-0.552955</c:v>
                </c:pt>
                <c:pt idx="7719">
                  <c:v>-0.547749</c:v>
                </c:pt>
                <c:pt idx="7720">
                  <c:v>-0.531819</c:v>
                </c:pt>
                <c:pt idx="7721">
                  <c:v>-0.547646</c:v>
                </c:pt>
                <c:pt idx="7722">
                  <c:v>-0.526024</c:v>
                </c:pt>
                <c:pt idx="7723">
                  <c:v>-0.531889</c:v>
                </c:pt>
                <c:pt idx="7724">
                  <c:v>-0.551548</c:v>
                </c:pt>
                <c:pt idx="7725">
                  <c:v>-0.504762</c:v>
                </c:pt>
                <c:pt idx="7726">
                  <c:v>-0.529855</c:v>
                </c:pt>
                <c:pt idx="7727">
                  <c:v>-0.529716</c:v>
                </c:pt>
                <c:pt idx="7728">
                  <c:v>-0.557518</c:v>
                </c:pt>
                <c:pt idx="7729">
                  <c:v>-0.521187</c:v>
                </c:pt>
                <c:pt idx="7730">
                  <c:v>-0.520219</c:v>
                </c:pt>
                <c:pt idx="7731">
                  <c:v>-0.545526</c:v>
                </c:pt>
                <c:pt idx="7732">
                  <c:v>-0.550423</c:v>
                </c:pt>
                <c:pt idx="7733">
                  <c:v>-0.570255</c:v>
                </c:pt>
                <c:pt idx="7734">
                  <c:v>-0.481893</c:v>
                </c:pt>
                <c:pt idx="7735">
                  <c:v>-0.519298</c:v>
                </c:pt>
                <c:pt idx="7736">
                  <c:v>-0.536843</c:v>
                </c:pt>
                <c:pt idx="7737">
                  <c:v>-0.521849</c:v>
                </c:pt>
                <c:pt idx="7738">
                  <c:v>-0.51046</c:v>
                </c:pt>
                <c:pt idx="7739">
                  <c:v>-0.55635</c:v>
                </c:pt>
                <c:pt idx="7740">
                  <c:v>-0.531654</c:v>
                </c:pt>
                <c:pt idx="7741">
                  <c:v>-0.560808</c:v>
                </c:pt>
                <c:pt idx="7742">
                  <c:v>-0.514049</c:v>
                </c:pt>
                <c:pt idx="7743">
                  <c:v>-0.527319</c:v>
                </c:pt>
                <c:pt idx="7744">
                  <c:v>-0.511891</c:v>
                </c:pt>
                <c:pt idx="7745">
                  <c:v>-0.558267</c:v>
                </c:pt>
                <c:pt idx="7746">
                  <c:v>-0.530957</c:v>
                </c:pt>
                <c:pt idx="7747">
                  <c:v>-0.552251</c:v>
                </c:pt>
                <c:pt idx="7748">
                  <c:v>-0.539943</c:v>
                </c:pt>
                <c:pt idx="7749">
                  <c:v>-0.565809</c:v>
                </c:pt>
                <c:pt idx="7750">
                  <c:v>-0.510506</c:v>
                </c:pt>
                <c:pt idx="7751">
                  <c:v>-0.547681</c:v>
                </c:pt>
                <c:pt idx="7752">
                  <c:v>-0.458801</c:v>
                </c:pt>
                <c:pt idx="7753">
                  <c:v>-0.540795</c:v>
                </c:pt>
                <c:pt idx="7754">
                  <c:v>-0.534654</c:v>
                </c:pt>
                <c:pt idx="7755">
                  <c:v>-0.505083</c:v>
                </c:pt>
                <c:pt idx="7756">
                  <c:v>-0.537952</c:v>
                </c:pt>
                <c:pt idx="7757">
                  <c:v>-0.559188</c:v>
                </c:pt>
                <c:pt idx="7758">
                  <c:v>-0.527361</c:v>
                </c:pt>
                <c:pt idx="7759">
                  <c:v>-0.55026</c:v>
                </c:pt>
                <c:pt idx="7760">
                  <c:v>-0.546026</c:v>
                </c:pt>
                <c:pt idx="7761">
                  <c:v>-0.507067</c:v>
                </c:pt>
                <c:pt idx="7762">
                  <c:v>-0.529905</c:v>
                </c:pt>
                <c:pt idx="7763">
                  <c:v>-0.539777</c:v>
                </c:pt>
                <c:pt idx="7764">
                  <c:v>-0.53018</c:v>
                </c:pt>
                <c:pt idx="7765">
                  <c:v>-0.576359</c:v>
                </c:pt>
                <c:pt idx="7766">
                  <c:v>-0.53957</c:v>
                </c:pt>
                <c:pt idx="7767">
                  <c:v>-0.568021</c:v>
                </c:pt>
                <c:pt idx="7768">
                  <c:v>-0.55406</c:v>
                </c:pt>
                <c:pt idx="7769">
                  <c:v>-0.522052</c:v>
                </c:pt>
                <c:pt idx="7770">
                  <c:v>-0.557179</c:v>
                </c:pt>
                <c:pt idx="7771">
                  <c:v>-0.518046</c:v>
                </c:pt>
                <c:pt idx="7772">
                  <c:v>-0.540667</c:v>
                </c:pt>
                <c:pt idx="7773">
                  <c:v>-0.541715</c:v>
                </c:pt>
                <c:pt idx="7774">
                  <c:v>-0.535282</c:v>
                </c:pt>
                <c:pt idx="7775">
                  <c:v>-0.530886</c:v>
                </c:pt>
                <c:pt idx="7776">
                  <c:v>-0.50005</c:v>
                </c:pt>
                <c:pt idx="7777">
                  <c:v>-0.551585</c:v>
                </c:pt>
                <c:pt idx="7778">
                  <c:v>-0.538417</c:v>
                </c:pt>
                <c:pt idx="7779">
                  <c:v>-0.507188</c:v>
                </c:pt>
                <c:pt idx="7780">
                  <c:v>-0.554905</c:v>
                </c:pt>
                <c:pt idx="7781">
                  <c:v>-0.534495</c:v>
                </c:pt>
                <c:pt idx="7782">
                  <c:v>-0.530906</c:v>
                </c:pt>
                <c:pt idx="7783">
                  <c:v>-0.539987</c:v>
                </c:pt>
                <c:pt idx="7784">
                  <c:v>-0.510702</c:v>
                </c:pt>
                <c:pt idx="7785">
                  <c:v>-0.555953</c:v>
                </c:pt>
                <c:pt idx="7786">
                  <c:v>-0.547392</c:v>
                </c:pt>
                <c:pt idx="7787">
                  <c:v>-0.525345</c:v>
                </c:pt>
                <c:pt idx="7788">
                  <c:v>-0.538084</c:v>
                </c:pt>
                <c:pt idx="7789">
                  <c:v>-0.538912</c:v>
                </c:pt>
                <c:pt idx="7790">
                  <c:v>-0.535845</c:v>
                </c:pt>
                <c:pt idx="7791">
                  <c:v>-0.541932</c:v>
                </c:pt>
                <c:pt idx="7792">
                  <c:v>-0.522489</c:v>
                </c:pt>
                <c:pt idx="7793">
                  <c:v>-0.512656</c:v>
                </c:pt>
                <c:pt idx="7794">
                  <c:v>-0.545234</c:v>
                </c:pt>
                <c:pt idx="7795">
                  <c:v>-0.565792</c:v>
                </c:pt>
                <c:pt idx="7796">
                  <c:v>-0.542034</c:v>
                </c:pt>
                <c:pt idx="7797">
                  <c:v>-0.567206</c:v>
                </c:pt>
                <c:pt idx="7798">
                  <c:v>-0.570575</c:v>
                </c:pt>
                <c:pt idx="7799">
                  <c:v>-0.551889</c:v>
                </c:pt>
                <c:pt idx="7800">
                  <c:v>-0.543184</c:v>
                </c:pt>
                <c:pt idx="7801">
                  <c:v>-0.536458</c:v>
                </c:pt>
                <c:pt idx="7802">
                  <c:v>-0.538922</c:v>
                </c:pt>
                <c:pt idx="7803">
                  <c:v>-0.543408</c:v>
                </c:pt>
                <c:pt idx="7804">
                  <c:v>-0.543516</c:v>
                </c:pt>
                <c:pt idx="7805">
                  <c:v>-0.526845</c:v>
                </c:pt>
                <c:pt idx="7806">
                  <c:v>-0.570038</c:v>
                </c:pt>
                <c:pt idx="7807">
                  <c:v>-0.567685</c:v>
                </c:pt>
                <c:pt idx="7808">
                  <c:v>-0.584212</c:v>
                </c:pt>
                <c:pt idx="7809">
                  <c:v>-0.515394</c:v>
                </c:pt>
                <c:pt idx="7810">
                  <c:v>-0.547367</c:v>
                </c:pt>
                <c:pt idx="7811">
                  <c:v>-0.519235</c:v>
                </c:pt>
                <c:pt idx="7812">
                  <c:v>-0.543259</c:v>
                </c:pt>
                <c:pt idx="7813">
                  <c:v>-0.542895</c:v>
                </c:pt>
                <c:pt idx="7814">
                  <c:v>-0.547331</c:v>
                </c:pt>
                <c:pt idx="7815">
                  <c:v>-0.528196</c:v>
                </c:pt>
                <c:pt idx="7816">
                  <c:v>-0.52206</c:v>
                </c:pt>
                <c:pt idx="7817">
                  <c:v>-0.530576</c:v>
                </c:pt>
                <c:pt idx="7818">
                  <c:v>-0.520792</c:v>
                </c:pt>
                <c:pt idx="7819">
                  <c:v>-0.534617</c:v>
                </c:pt>
                <c:pt idx="7820">
                  <c:v>-0.543153</c:v>
                </c:pt>
                <c:pt idx="7821">
                  <c:v>-0.602728</c:v>
                </c:pt>
                <c:pt idx="7822">
                  <c:v>-0.549341</c:v>
                </c:pt>
                <c:pt idx="7823">
                  <c:v>-0.550878</c:v>
                </c:pt>
                <c:pt idx="7824">
                  <c:v>-0.571004</c:v>
                </c:pt>
                <c:pt idx="7825">
                  <c:v>-0.528855</c:v>
                </c:pt>
                <c:pt idx="7826">
                  <c:v>-0.552063</c:v>
                </c:pt>
                <c:pt idx="7827">
                  <c:v>-0.549364</c:v>
                </c:pt>
                <c:pt idx="7828">
                  <c:v>-0.54367</c:v>
                </c:pt>
                <c:pt idx="7829">
                  <c:v>-0.557504</c:v>
                </c:pt>
                <c:pt idx="7830">
                  <c:v>-0.560621</c:v>
                </c:pt>
                <c:pt idx="7831">
                  <c:v>-0.56082</c:v>
                </c:pt>
                <c:pt idx="7832">
                  <c:v>-0.544634</c:v>
                </c:pt>
                <c:pt idx="7833">
                  <c:v>-0.545154</c:v>
                </c:pt>
                <c:pt idx="7834">
                  <c:v>-0.545444</c:v>
                </c:pt>
                <c:pt idx="7835">
                  <c:v>-0.583127</c:v>
                </c:pt>
                <c:pt idx="7836">
                  <c:v>-0.545287</c:v>
                </c:pt>
                <c:pt idx="7837">
                  <c:v>-0.563817</c:v>
                </c:pt>
                <c:pt idx="7838">
                  <c:v>-0.581183</c:v>
                </c:pt>
                <c:pt idx="7839">
                  <c:v>-0.554216</c:v>
                </c:pt>
                <c:pt idx="7840">
                  <c:v>-0.518508</c:v>
                </c:pt>
                <c:pt idx="7841">
                  <c:v>-0.581109</c:v>
                </c:pt>
                <c:pt idx="7842">
                  <c:v>-0.579566</c:v>
                </c:pt>
                <c:pt idx="7843">
                  <c:v>-0.546153</c:v>
                </c:pt>
                <c:pt idx="7844">
                  <c:v>-0.562033</c:v>
                </c:pt>
                <c:pt idx="7845">
                  <c:v>-0.53169</c:v>
                </c:pt>
                <c:pt idx="7846">
                  <c:v>-0.518459</c:v>
                </c:pt>
                <c:pt idx="7847">
                  <c:v>-0.552197</c:v>
                </c:pt>
                <c:pt idx="7848">
                  <c:v>-0.497213</c:v>
                </c:pt>
                <c:pt idx="7849">
                  <c:v>-0.520364</c:v>
                </c:pt>
                <c:pt idx="7850">
                  <c:v>-0.517627</c:v>
                </c:pt>
                <c:pt idx="7851">
                  <c:v>-0.54878</c:v>
                </c:pt>
                <c:pt idx="7852">
                  <c:v>-0.559542</c:v>
                </c:pt>
                <c:pt idx="7853">
                  <c:v>-0.562183</c:v>
                </c:pt>
                <c:pt idx="7854">
                  <c:v>-0.566875</c:v>
                </c:pt>
                <c:pt idx="7855">
                  <c:v>-0.569762</c:v>
                </c:pt>
                <c:pt idx="7856">
                  <c:v>-0.554362</c:v>
                </c:pt>
                <c:pt idx="7857">
                  <c:v>-0.535797</c:v>
                </c:pt>
                <c:pt idx="7858">
                  <c:v>-0.546372</c:v>
                </c:pt>
                <c:pt idx="7859">
                  <c:v>-0.558084</c:v>
                </c:pt>
                <c:pt idx="7860">
                  <c:v>-0.546021</c:v>
                </c:pt>
                <c:pt idx="7861">
                  <c:v>-0.542889</c:v>
                </c:pt>
                <c:pt idx="7862">
                  <c:v>-0.551837</c:v>
                </c:pt>
                <c:pt idx="7863">
                  <c:v>-0.545239</c:v>
                </c:pt>
                <c:pt idx="7864">
                  <c:v>-0.501363</c:v>
                </c:pt>
                <c:pt idx="7865">
                  <c:v>-0.556701</c:v>
                </c:pt>
                <c:pt idx="7866">
                  <c:v>-0.558827</c:v>
                </c:pt>
                <c:pt idx="7867">
                  <c:v>-0.563271</c:v>
                </c:pt>
                <c:pt idx="7868">
                  <c:v>-0.553866</c:v>
                </c:pt>
                <c:pt idx="7869">
                  <c:v>-0.578746</c:v>
                </c:pt>
                <c:pt idx="7870">
                  <c:v>-0.528143</c:v>
                </c:pt>
                <c:pt idx="7871">
                  <c:v>-0.551905</c:v>
                </c:pt>
                <c:pt idx="7872">
                  <c:v>-0.561301</c:v>
                </c:pt>
                <c:pt idx="7873">
                  <c:v>-0.545804</c:v>
                </c:pt>
                <c:pt idx="7874">
                  <c:v>-0.548956</c:v>
                </c:pt>
                <c:pt idx="7875">
                  <c:v>-0.534055</c:v>
                </c:pt>
                <c:pt idx="7876">
                  <c:v>-0.54503</c:v>
                </c:pt>
                <c:pt idx="7877">
                  <c:v>-0.545216</c:v>
                </c:pt>
                <c:pt idx="7878">
                  <c:v>-0.574107</c:v>
                </c:pt>
                <c:pt idx="7879">
                  <c:v>-0.558505</c:v>
                </c:pt>
                <c:pt idx="7880">
                  <c:v>-0.547014</c:v>
                </c:pt>
                <c:pt idx="7881">
                  <c:v>-0.555787</c:v>
                </c:pt>
                <c:pt idx="7882">
                  <c:v>-0.554397</c:v>
                </c:pt>
                <c:pt idx="7883">
                  <c:v>-0.544598</c:v>
                </c:pt>
                <c:pt idx="7884">
                  <c:v>-0.570556</c:v>
                </c:pt>
                <c:pt idx="7885">
                  <c:v>-0.581521</c:v>
                </c:pt>
                <c:pt idx="7886">
                  <c:v>-0.578488</c:v>
                </c:pt>
                <c:pt idx="7887">
                  <c:v>-0.60154</c:v>
                </c:pt>
                <c:pt idx="7888">
                  <c:v>-0.566882</c:v>
                </c:pt>
                <c:pt idx="7889">
                  <c:v>-0.560983</c:v>
                </c:pt>
                <c:pt idx="7890">
                  <c:v>-0.591918</c:v>
                </c:pt>
                <c:pt idx="7891">
                  <c:v>-0.534898</c:v>
                </c:pt>
                <c:pt idx="7892">
                  <c:v>-0.540163</c:v>
                </c:pt>
                <c:pt idx="7893">
                  <c:v>-0.604426</c:v>
                </c:pt>
                <c:pt idx="7894">
                  <c:v>-0.555173</c:v>
                </c:pt>
                <c:pt idx="7895">
                  <c:v>-0.584288</c:v>
                </c:pt>
                <c:pt idx="7896">
                  <c:v>-0.548364</c:v>
                </c:pt>
                <c:pt idx="7897">
                  <c:v>-0.545998</c:v>
                </c:pt>
                <c:pt idx="7898">
                  <c:v>-0.554167</c:v>
                </c:pt>
                <c:pt idx="7899">
                  <c:v>-0.522194</c:v>
                </c:pt>
                <c:pt idx="7900">
                  <c:v>-0.556955</c:v>
                </c:pt>
                <c:pt idx="7901">
                  <c:v>-0.575164</c:v>
                </c:pt>
                <c:pt idx="7902">
                  <c:v>-0.547866</c:v>
                </c:pt>
                <c:pt idx="7903">
                  <c:v>-0.556187</c:v>
                </c:pt>
                <c:pt idx="7904">
                  <c:v>-0.563788</c:v>
                </c:pt>
                <c:pt idx="7905">
                  <c:v>-0.560199</c:v>
                </c:pt>
                <c:pt idx="7906">
                  <c:v>-0.558824</c:v>
                </c:pt>
                <c:pt idx="7907">
                  <c:v>-0.562317</c:v>
                </c:pt>
                <c:pt idx="7908">
                  <c:v>-0.559075</c:v>
                </c:pt>
                <c:pt idx="7909">
                  <c:v>-0.601226</c:v>
                </c:pt>
                <c:pt idx="7910">
                  <c:v>-0.548863</c:v>
                </c:pt>
                <c:pt idx="7911">
                  <c:v>-0.549322</c:v>
                </c:pt>
                <c:pt idx="7912">
                  <c:v>-0.545757</c:v>
                </c:pt>
                <c:pt idx="7913">
                  <c:v>-0.558513</c:v>
                </c:pt>
                <c:pt idx="7914">
                  <c:v>-0.583911</c:v>
                </c:pt>
                <c:pt idx="7915">
                  <c:v>-0.533446</c:v>
                </c:pt>
                <c:pt idx="7916">
                  <c:v>-0.552115</c:v>
                </c:pt>
                <c:pt idx="7917">
                  <c:v>-0.538161</c:v>
                </c:pt>
                <c:pt idx="7918">
                  <c:v>-0.576664</c:v>
                </c:pt>
                <c:pt idx="7919">
                  <c:v>-0.540857</c:v>
                </c:pt>
                <c:pt idx="7920">
                  <c:v>-0.575686</c:v>
                </c:pt>
                <c:pt idx="7921">
                  <c:v>-0.556609</c:v>
                </c:pt>
                <c:pt idx="7922">
                  <c:v>-0.558582</c:v>
                </c:pt>
                <c:pt idx="7923">
                  <c:v>-0.559984</c:v>
                </c:pt>
                <c:pt idx="7924">
                  <c:v>-0.554022</c:v>
                </c:pt>
                <c:pt idx="7925">
                  <c:v>-0.536966</c:v>
                </c:pt>
                <c:pt idx="7926">
                  <c:v>-0.61252</c:v>
                </c:pt>
                <c:pt idx="7927">
                  <c:v>-0.568836</c:v>
                </c:pt>
                <c:pt idx="7928">
                  <c:v>-0.581015</c:v>
                </c:pt>
                <c:pt idx="7929">
                  <c:v>-0.575317</c:v>
                </c:pt>
                <c:pt idx="7930">
                  <c:v>-0.578751</c:v>
                </c:pt>
                <c:pt idx="7931">
                  <c:v>-0.579008</c:v>
                </c:pt>
                <c:pt idx="7932">
                  <c:v>-0.561924</c:v>
                </c:pt>
                <c:pt idx="7933">
                  <c:v>-0.567994</c:v>
                </c:pt>
                <c:pt idx="7934">
                  <c:v>-0.582699</c:v>
                </c:pt>
                <c:pt idx="7935">
                  <c:v>-0.557183</c:v>
                </c:pt>
                <c:pt idx="7936">
                  <c:v>-0.554123</c:v>
                </c:pt>
                <c:pt idx="7937">
                  <c:v>-0.571652</c:v>
                </c:pt>
                <c:pt idx="7938">
                  <c:v>-0.546044</c:v>
                </c:pt>
                <c:pt idx="7939">
                  <c:v>-0.598881</c:v>
                </c:pt>
                <c:pt idx="7940">
                  <c:v>-0.572565</c:v>
                </c:pt>
                <c:pt idx="7941">
                  <c:v>-0.602105</c:v>
                </c:pt>
                <c:pt idx="7942">
                  <c:v>-0.539133</c:v>
                </c:pt>
                <c:pt idx="7943">
                  <c:v>-0.593261</c:v>
                </c:pt>
                <c:pt idx="7944">
                  <c:v>-0.564078</c:v>
                </c:pt>
                <c:pt idx="7945">
                  <c:v>-0.534019</c:v>
                </c:pt>
                <c:pt idx="7946">
                  <c:v>-0.577731</c:v>
                </c:pt>
                <c:pt idx="7947">
                  <c:v>-0.53929</c:v>
                </c:pt>
                <c:pt idx="7948">
                  <c:v>-0.563601</c:v>
                </c:pt>
                <c:pt idx="7949">
                  <c:v>-0.549429</c:v>
                </c:pt>
                <c:pt idx="7950">
                  <c:v>-0.565689</c:v>
                </c:pt>
                <c:pt idx="7951">
                  <c:v>-0.557133</c:v>
                </c:pt>
                <c:pt idx="7952">
                  <c:v>-0.588462</c:v>
                </c:pt>
                <c:pt idx="7953">
                  <c:v>-0.562696</c:v>
                </c:pt>
                <c:pt idx="7954">
                  <c:v>-0.547342</c:v>
                </c:pt>
                <c:pt idx="7955">
                  <c:v>-0.580131</c:v>
                </c:pt>
                <c:pt idx="7956">
                  <c:v>-0.574986</c:v>
                </c:pt>
                <c:pt idx="7957">
                  <c:v>-0.5574</c:v>
                </c:pt>
                <c:pt idx="7958">
                  <c:v>-0.55136</c:v>
                </c:pt>
                <c:pt idx="7959">
                  <c:v>-0.559684</c:v>
                </c:pt>
                <c:pt idx="7960">
                  <c:v>-0.541765</c:v>
                </c:pt>
                <c:pt idx="7961">
                  <c:v>-0.561105</c:v>
                </c:pt>
                <c:pt idx="7962">
                  <c:v>-0.592695</c:v>
                </c:pt>
                <c:pt idx="7963">
                  <c:v>-0.580531</c:v>
                </c:pt>
                <c:pt idx="7964">
                  <c:v>-0.554329</c:v>
                </c:pt>
                <c:pt idx="7965">
                  <c:v>-0.561127</c:v>
                </c:pt>
                <c:pt idx="7966">
                  <c:v>-0.583449</c:v>
                </c:pt>
                <c:pt idx="7967">
                  <c:v>-0.599621</c:v>
                </c:pt>
                <c:pt idx="7968">
                  <c:v>-0.58929</c:v>
                </c:pt>
                <c:pt idx="7969">
                  <c:v>-0.576324</c:v>
                </c:pt>
                <c:pt idx="7970">
                  <c:v>-0.592282</c:v>
                </c:pt>
                <c:pt idx="7971">
                  <c:v>-0.606389</c:v>
                </c:pt>
                <c:pt idx="7972">
                  <c:v>-0.544411</c:v>
                </c:pt>
                <c:pt idx="7973">
                  <c:v>-0.562642</c:v>
                </c:pt>
                <c:pt idx="7974">
                  <c:v>-0.576842</c:v>
                </c:pt>
                <c:pt idx="7975">
                  <c:v>-0.569249</c:v>
                </c:pt>
                <c:pt idx="7976">
                  <c:v>-0.558554</c:v>
                </c:pt>
                <c:pt idx="7977">
                  <c:v>-0.588991</c:v>
                </c:pt>
                <c:pt idx="7978">
                  <c:v>-0.603019</c:v>
                </c:pt>
                <c:pt idx="7979">
                  <c:v>-0.583365</c:v>
                </c:pt>
                <c:pt idx="7980">
                  <c:v>-0.556446</c:v>
                </c:pt>
                <c:pt idx="7981">
                  <c:v>-0.544392</c:v>
                </c:pt>
                <c:pt idx="7982">
                  <c:v>-0.563197</c:v>
                </c:pt>
                <c:pt idx="7983">
                  <c:v>-0.554561</c:v>
                </c:pt>
                <c:pt idx="7984">
                  <c:v>-0.598141</c:v>
                </c:pt>
                <c:pt idx="7985">
                  <c:v>-0.553634</c:v>
                </c:pt>
                <c:pt idx="7986">
                  <c:v>-0.57808</c:v>
                </c:pt>
                <c:pt idx="7987">
                  <c:v>-0.556156</c:v>
                </c:pt>
                <c:pt idx="7988">
                  <c:v>-0.56443</c:v>
                </c:pt>
                <c:pt idx="7989">
                  <c:v>-0.584976</c:v>
                </c:pt>
                <c:pt idx="7990">
                  <c:v>-0.582019</c:v>
                </c:pt>
                <c:pt idx="7991">
                  <c:v>-0.610967</c:v>
                </c:pt>
                <c:pt idx="7992">
                  <c:v>-0.575855</c:v>
                </c:pt>
                <c:pt idx="7993">
                  <c:v>-0.572732</c:v>
                </c:pt>
                <c:pt idx="7994">
                  <c:v>-0.59437</c:v>
                </c:pt>
                <c:pt idx="7995">
                  <c:v>-0.566812</c:v>
                </c:pt>
                <c:pt idx="7996">
                  <c:v>-0.5736</c:v>
                </c:pt>
                <c:pt idx="7997">
                  <c:v>-0.558333</c:v>
                </c:pt>
                <c:pt idx="7998">
                  <c:v>-0.55909</c:v>
                </c:pt>
                <c:pt idx="7999">
                  <c:v>-0.551517</c:v>
                </c:pt>
                <c:pt idx="8000">
                  <c:v>-0.597127</c:v>
                </c:pt>
                <c:pt idx="8001">
                  <c:v>-0.552621</c:v>
                </c:pt>
                <c:pt idx="8002">
                  <c:v>-0.581876</c:v>
                </c:pt>
                <c:pt idx="8003">
                  <c:v>-0.563948</c:v>
                </c:pt>
                <c:pt idx="8004">
                  <c:v>-0.57338</c:v>
                </c:pt>
                <c:pt idx="8005">
                  <c:v>-0.58192</c:v>
                </c:pt>
                <c:pt idx="8006">
                  <c:v>-0.56372</c:v>
                </c:pt>
                <c:pt idx="8007">
                  <c:v>-0.582637</c:v>
                </c:pt>
                <c:pt idx="8008">
                  <c:v>-0.536442</c:v>
                </c:pt>
                <c:pt idx="8009">
                  <c:v>-0.554852</c:v>
                </c:pt>
                <c:pt idx="8010">
                  <c:v>-0.537955</c:v>
                </c:pt>
                <c:pt idx="8011">
                  <c:v>-0.631856</c:v>
                </c:pt>
                <c:pt idx="8012">
                  <c:v>-0.576412</c:v>
                </c:pt>
                <c:pt idx="8013">
                  <c:v>-0.584564</c:v>
                </c:pt>
                <c:pt idx="8014">
                  <c:v>-0.595448</c:v>
                </c:pt>
                <c:pt idx="8015">
                  <c:v>-0.576529</c:v>
                </c:pt>
                <c:pt idx="8016">
                  <c:v>-0.562192</c:v>
                </c:pt>
                <c:pt idx="8017">
                  <c:v>-0.567798</c:v>
                </c:pt>
                <c:pt idx="8018">
                  <c:v>-0.560856</c:v>
                </c:pt>
                <c:pt idx="8019">
                  <c:v>-0.60086</c:v>
                </c:pt>
                <c:pt idx="8020">
                  <c:v>-0.58088</c:v>
                </c:pt>
                <c:pt idx="8021">
                  <c:v>-0.581656</c:v>
                </c:pt>
                <c:pt idx="8022">
                  <c:v>-0.582286</c:v>
                </c:pt>
                <c:pt idx="8023">
                  <c:v>-0.546482</c:v>
                </c:pt>
                <c:pt idx="8024">
                  <c:v>-0.600827</c:v>
                </c:pt>
                <c:pt idx="8025">
                  <c:v>-0.58168</c:v>
                </c:pt>
                <c:pt idx="8026">
                  <c:v>-0.60584</c:v>
                </c:pt>
                <c:pt idx="8027">
                  <c:v>-0.551864</c:v>
                </c:pt>
                <c:pt idx="8028">
                  <c:v>-0.586772</c:v>
                </c:pt>
                <c:pt idx="8029">
                  <c:v>-0.581574</c:v>
                </c:pt>
                <c:pt idx="8030">
                  <c:v>-0.52712</c:v>
                </c:pt>
                <c:pt idx="8031">
                  <c:v>-0.535225</c:v>
                </c:pt>
                <c:pt idx="8032">
                  <c:v>-0.574321</c:v>
                </c:pt>
                <c:pt idx="8033">
                  <c:v>-0.590889</c:v>
                </c:pt>
                <c:pt idx="8034">
                  <c:v>-0.567676</c:v>
                </c:pt>
                <c:pt idx="8035">
                  <c:v>-0.587107</c:v>
                </c:pt>
                <c:pt idx="8036">
                  <c:v>-0.580949</c:v>
                </c:pt>
                <c:pt idx="8037">
                  <c:v>-0.624851</c:v>
                </c:pt>
                <c:pt idx="8038">
                  <c:v>-0.58048</c:v>
                </c:pt>
                <c:pt idx="8039">
                  <c:v>-0.586877</c:v>
                </c:pt>
                <c:pt idx="8040">
                  <c:v>-0.59721</c:v>
                </c:pt>
                <c:pt idx="8041">
                  <c:v>-0.581369</c:v>
                </c:pt>
                <c:pt idx="8042">
                  <c:v>-0.606106</c:v>
                </c:pt>
                <c:pt idx="8043">
                  <c:v>-0.593341</c:v>
                </c:pt>
                <c:pt idx="8044">
                  <c:v>-0.579656</c:v>
                </c:pt>
                <c:pt idx="8045">
                  <c:v>-0.591306</c:v>
                </c:pt>
                <c:pt idx="8046">
                  <c:v>-0.557463</c:v>
                </c:pt>
                <c:pt idx="8047">
                  <c:v>-0.567757</c:v>
                </c:pt>
                <c:pt idx="8048">
                  <c:v>-0.595351</c:v>
                </c:pt>
                <c:pt idx="8049">
                  <c:v>-0.572859</c:v>
                </c:pt>
                <c:pt idx="8050">
                  <c:v>-0.568582</c:v>
                </c:pt>
                <c:pt idx="8051">
                  <c:v>-0.58743</c:v>
                </c:pt>
                <c:pt idx="8052">
                  <c:v>-0.571869</c:v>
                </c:pt>
                <c:pt idx="8053">
                  <c:v>-0.601574</c:v>
                </c:pt>
                <c:pt idx="8054">
                  <c:v>-0.591626</c:v>
                </c:pt>
                <c:pt idx="8055">
                  <c:v>-0.572685</c:v>
                </c:pt>
                <c:pt idx="8056">
                  <c:v>-0.612103</c:v>
                </c:pt>
                <c:pt idx="8057">
                  <c:v>-0.588195</c:v>
                </c:pt>
                <c:pt idx="8058">
                  <c:v>-0.560507</c:v>
                </c:pt>
                <c:pt idx="8059">
                  <c:v>-0.635927</c:v>
                </c:pt>
                <c:pt idx="8060">
                  <c:v>-0.590407</c:v>
                </c:pt>
                <c:pt idx="8061">
                  <c:v>-0.601193</c:v>
                </c:pt>
                <c:pt idx="8062">
                  <c:v>-0.568974</c:v>
                </c:pt>
                <c:pt idx="8063">
                  <c:v>-0.579524</c:v>
                </c:pt>
                <c:pt idx="8064">
                  <c:v>-0.590877</c:v>
                </c:pt>
                <c:pt idx="8065">
                  <c:v>-0.606003</c:v>
                </c:pt>
                <c:pt idx="8066">
                  <c:v>-0.62524</c:v>
                </c:pt>
                <c:pt idx="8067">
                  <c:v>-0.551425</c:v>
                </c:pt>
                <c:pt idx="8068">
                  <c:v>-0.577866</c:v>
                </c:pt>
                <c:pt idx="8069">
                  <c:v>-0.598571</c:v>
                </c:pt>
                <c:pt idx="8070">
                  <c:v>-0.580662</c:v>
                </c:pt>
                <c:pt idx="8071">
                  <c:v>-0.581756</c:v>
                </c:pt>
                <c:pt idx="8072">
                  <c:v>-0.580811</c:v>
                </c:pt>
                <c:pt idx="8073">
                  <c:v>-0.609703</c:v>
                </c:pt>
                <c:pt idx="8074">
                  <c:v>-0.620705</c:v>
                </c:pt>
                <c:pt idx="8075">
                  <c:v>-0.586201</c:v>
                </c:pt>
                <c:pt idx="8076">
                  <c:v>-0.588835</c:v>
                </c:pt>
                <c:pt idx="8077">
                  <c:v>-0.555417</c:v>
                </c:pt>
                <c:pt idx="8078">
                  <c:v>-0.559228</c:v>
                </c:pt>
                <c:pt idx="8079">
                  <c:v>-0.561395</c:v>
                </c:pt>
                <c:pt idx="8080">
                  <c:v>-0.615324</c:v>
                </c:pt>
                <c:pt idx="8081">
                  <c:v>-0.589824</c:v>
                </c:pt>
                <c:pt idx="8082">
                  <c:v>-0.589862</c:v>
                </c:pt>
                <c:pt idx="8083">
                  <c:v>-0.574324</c:v>
                </c:pt>
                <c:pt idx="8084">
                  <c:v>-0.593772</c:v>
                </c:pt>
                <c:pt idx="8085">
                  <c:v>-0.547627</c:v>
                </c:pt>
                <c:pt idx="8086">
                  <c:v>-0.610098</c:v>
                </c:pt>
                <c:pt idx="8087">
                  <c:v>-0.577667</c:v>
                </c:pt>
                <c:pt idx="8088">
                  <c:v>-0.556055</c:v>
                </c:pt>
                <c:pt idx="8089">
                  <c:v>-0.571908</c:v>
                </c:pt>
                <c:pt idx="8090">
                  <c:v>-0.591131</c:v>
                </c:pt>
                <c:pt idx="8091">
                  <c:v>-0.633219</c:v>
                </c:pt>
                <c:pt idx="8092">
                  <c:v>-0.588075</c:v>
                </c:pt>
                <c:pt idx="8093">
                  <c:v>-0.592111</c:v>
                </c:pt>
                <c:pt idx="8094">
                  <c:v>-0.578769</c:v>
                </c:pt>
                <c:pt idx="8095">
                  <c:v>-0.609605</c:v>
                </c:pt>
                <c:pt idx="8096">
                  <c:v>-0.567629</c:v>
                </c:pt>
                <c:pt idx="8097">
                  <c:v>-0.597485</c:v>
                </c:pt>
                <c:pt idx="8098">
                  <c:v>-0.571563</c:v>
                </c:pt>
                <c:pt idx="8099">
                  <c:v>-0.586138</c:v>
                </c:pt>
                <c:pt idx="8100">
                  <c:v>-0.607145</c:v>
                </c:pt>
                <c:pt idx="8101">
                  <c:v>-0.573316</c:v>
                </c:pt>
                <c:pt idx="8102">
                  <c:v>-0.563019</c:v>
                </c:pt>
                <c:pt idx="8103">
                  <c:v>-0.600123</c:v>
                </c:pt>
                <c:pt idx="8104">
                  <c:v>-0.604289</c:v>
                </c:pt>
                <c:pt idx="8105">
                  <c:v>-0.601765</c:v>
                </c:pt>
                <c:pt idx="8106">
                  <c:v>-0.592549</c:v>
                </c:pt>
                <c:pt idx="8107">
                  <c:v>-0.603719</c:v>
                </c:pt>
                <c:pt idx="8108">
                  <c:v>-0.579173</c:v>
                </c:pt>
                <c:pt idx="8109">
                  <c:v>-0.574333</c:v>
                </c:pt>
                <c:pt idx="8110">
                  <c:v>-0.590117</c:v>
                </c:pt>
                <c:pt idx="8111">
                  <c:v>-0.575189</c:v>
                </c:pt>
                <c:pt idx="8112">
                  <c:v>-0.582667</c:v>
                </c:pt>
                <c:pt idx="8113">
                  <c:v>-0.597828</c:v>
                </c:pt>
                <c:pt idx="8114">
                  <c:v>-0.595356</c:v>
                </c:pt>
                <c:pt idx="8115">
                  <c:v>-0.580262</c:v>
                </c:pt>
                <c:pt idx="8116">
                  <c:v>-0.598082</c:v>
                </c:pt>
                <c:pt idx="8117">
                  <c:v>-0.580516</c:v>
                </c:pt>
                <c:pt idx="8118">
                  <c:v>-0.621179</c:v>
                </c:pt>
                <c:pt idx="8119">
                  <c:v>-0.613791</c:v>
                </c:pt>
                <c:pt idx="8120">
                  <c:v>-0.585886</c:v>
                </c:pt>
                <c:pt idx="8121">
                  <c:v>-0.572454</c:v>
                </c:pt>
                <c:pt idx="8122">
                  <c:v>-0.587937</c:v>
                </c:pt>
                <c:pt idx="8123">
                  <c:v>-0.615084</c:v>
                </c:pt>
                <c:pt idx="8124">
                  <c:v>-0.590491</c:v>
                </c:pt>
                <c:pt idx="8125">
                  <c:v>-0.605397</c:v>
                </c:pt>
                <c:pt idx="8126">
                  <c:v>-0.599254</c:v>
                </c:pt>
                <c:pt idx="8127">
                  <c:v>-0.59747</c:v>
                </c:pt>
                <c:pt idx="8128">
                  <c:v>-0.63516</c:v>
                </c:pt>
                <c:pt idx="8129">
                  <c:v>-0.582499</c:v>
                </c:pt>
                <c:pt idx="8130">
                  <c:v>-0.582807</c:v>
                </c:pt>
                <c:pt idx="8131">
                  <c:v>-0.594724</c:v>
                </c:pt>
                <c:pt idx="8132">
                  <c:v>-0.606854</c:v>
                </c:pt>
                <c:pt idx="8133">
                  <c:v>-0.572832</c:v>
                </c:pt>
                <c:pt idx="8134">
                  <c:v>-0.60746</c:v>
                </c:pt>
                <c:pt idx="8135">
                  <c:v>-0.626513</c:v>
                </c:pt>
                <c:pt idx="8136">
                  <c:v>-0.53828</c:v>
                </c:pt>
                <c:pt idx="8137">
                  <c:v>-0.60517</c:v>
                </c:pt>
                <c:pt idx="8138">
                  <c:v>-0.572691</c:v>
                </c:pt>
                <c:pt idx="8139">
                  <c:v>-0.590563</c:v>
                </c:pt>
                <c:pt idx="8140">
                  <c:v>-0.599823</c:v>
                </c:pt>
                <c:pt idx="8141">
                  <c:v>-0.573812</c:v>
                </c:pt>
                <c:pt idx="8142">
                  <c:v>-0.620382</c:v>
                </c:pt>
                <c:pt idx="8143">
                  <c:v>-0.612658</c:v>
                </c:pt>
                <c:pt idx="8144">
                  <c:v>-0.590313</c:v>
                </c:pt>
                <c:pt idx="8145">
                  <c:v>-0.584464</c:v>
                </c:pt>
                <c:pt idx="8146">
                  <c:v>-0.556193</c:v>
                </c:pt>
                <c:pt idx="8147">
                  <c:v>-0.642898</c:v>
                </c:pt>
                <c:pt idx="8148">
                  <c:v>-0.613638</c:v>
                </c:pt>
                <c:pt idx="8149">
                  <c:v>-0.603701</c:v>
                </c:pt>
                <c:pt idx="8150">
                  <c:v>-0.586427</c:v>
                </c:pt>
                <c:pt idx="8151">
                  <c:v>-0.583066</c:v>
                </c:pt>
                <c:pt idx="8152">
                  <c:v>-0.606332</c:v>
                </c:pt>
                <c:pt idx="8153">
                  <c:v>-0.601048</c:v>
                </c:pt>
                <c:pt idx="8154">
                  <c:v>-0.560551</c:v>
                </c:pt>
                <c:pt idx="8155">
                  <c:v>-0.652432</c:v>
                </c:pt>
                <c:pt idx="8156">
                  <c:v>-0.62083</c:v>
                </c:pt>
                <c:pt idx="8157">
                  <c:v>-0.593173</c:v>
                </c:pt>
                <c:pt idx="8158">
                  <c:v>-0.626883</c:v>
                </c:pt>
                <c:pt idx="8159">
                  <c:v>-0.621443</c:v>
                </c:pt>
                <c:pt idx="8160">
                  <c:v>-0.617511</c:v>
                </c:pt>
                <c:pt idx="8161">
                  <c:v>-0.618136</c:v>
                </c:pt>
                <c:pt idx="8162">
                  <c:v>-0.620513</c:v>
                </c:pt>
                <c:pt idx="8163">
                  <c:v>-0.61544</c:v>
                </c:pt>
                <c:pt idx="8164">
                  <c:v>-0.604192</c:v>
                </c:pt>
                <c:pt idx="8165">
                  <c:v>-0.612198</c:v>
                </c:pt>
                <c:pt idx="8166">
                  <c:v>-0.619239</c:v>
                </c:pt>
                <c:pt idx="8167">
                  <c:v>-0.612123</c:v>
                </c:pt>
                <c:pt idx="8168">
                  <c:v>-0.639198</c:v>
                </c:pt>
                <c:pt idx="8169">
                  <c:v>-0.619983</c:v>
                </c:pt>
                <c:pt idx="8170">
                  <c:v>-0.633692</c:v>
                </c:pt>
                <c:pt idx="8171">
                  <c:v>-0.593101</c:v>
                </c:pt>
                <c:pt idx="8172">
                  <c:v>-0.594882</c:v>
                </c:pt>
                <c:pt idx="8173">
                  <c:v>-0.604982</c:v>
                </c:pt>
                <c:pt idx="8174">
                  <c:v>-0.62847</c:v>
                </c:pt>
                <c:pt idx="8175">
                  <c:v>-0.612895</c:v>
                </c:pt>
                <c:pt idx="8176">
                  <c:v>-0.618393</c:v>
                </c:pt>
                <c:pt idx="8177">
                  <c:v>-0.620375</c:v>
                </c:pt>
                <c:pt idx="8178">
                  <c:v>-0.572816</c:v>
                </c:pt>
                <c:pt idx="8179">
                  <c:v>-0.639941</c:v>
                </c:pt>
                <c:pt idx="8180">
                  <c:v>-0.626324</c:v>
                </c:pt>
                <c:pt idx="8181">
                  <c:v>-0.595215</c:v>
                </c:pt>
                <c:pt idx="8182">
                  <c:v>-0.62248</c:v>
                </c:pt>
                <c:pt idx="8183">
                  <c:v>-0.620526</c:v>
                </c:pt>
                <c:pt idx="8184">
                  <c:v>-0.642605</c:v>
                </c:pt>
                <c:pt idx="8185">
                  <c:v>-0.638128</c:v>
                </c:pt>
                <c:pt idx="8186">
                  <c:v>-0.646481</c:v>
                </c:pt>
                <c:pt idx="8187">
                  <c:v>-0.616279</c:v>
                </c:pt>
                <c:pt idx="8188">
                  <c:v>-0.602655</c:v>
                </c:pt>
                <c:pt idx="8189">
                  <c:v>-0.606886</c:v>
                </c:pt>
                <c:pt idx="8190">
                  <c:v>-0.645965</c:v>
                </c:pt>
                <c:pt idx="8191">
                  <c:v>-0.5947</c:v>
                </c:pt>
                <c:pt idx="8192">
                  <c:v>-0.602935</c:v>
                </c:pt>
                <c:pt idx="8193">
                  <c:v>-0.621367</c:v>
                </c:pt>
                <c:pt idx="8194">
                  <c:v>-0.631535</c:v>
                </c:pt>
                <c:pt idx="8195">
                  <c:v>-0.600324</c:v>
                </c:pt>
                <c:pt idx="8196">
                  <c:v>-0.602368</c:v>
                </c:pt>
                <c:pt idx="8197">
                  <c:v>-0.663855</c:v>
                </c:pt>
                <c:pt idx="8198">
                  <c:v>-0.647484</c:v>
                </c:pt>
                <c:pt idx="8199">
                  <c:v>-0.630242</c:v>
                </c:pt>
                <c:pt idx="8200">
                  <c:v>-0.687191</c:v>
                </c:pt>
                <c:pt idx="8201">
                  <c:v>-0.643154</c:v>
                </c:pt>
                <c:pt idx="8202">
                  <c:v>-0.616385</c:v>
                </c:pt>
                <c:pt idx="8203">
                  <c:v>-0.664471</c:v>
                </c:pt>
                <c:pt idx="8204">
                  <c:v>-0.638693</c:v>
                </c:pt>
                <c:pt idx="8205">
                  <c:v>-0.655501</c:v>
                </c:pt>
                <c:pt idx="8206">
                  <c:v>-0.590413</c:v>
                </c:pt>
                <c:pt idx="8207">
                  <c:v>-0.610025</c:v>
                </c:pt>
                <c:pt idx="8208">
                  <c:v>-0.631877</c:v>
                </c:pt>
                <c:pt idx="8209">
                  <c:v>-0.631908</c:v>
                </c:pt>
                <c:pt idx="8210">
                  <c:v>-0.640295</c:v>
                </c:pt>
                <c:pt idx="8211">
                  <c:v>-0.637012</c:v>
                </c:pt>
                <c:pt idx="8212">
                  <c:v>-0.643219</c:v>
                </c:pt>
                <c:pt idx="8213">
                  <c:v>-0.612849</c:v>
                </c:pt>
                <c:pt idx="8214">
                  <c:v>-0.602072</c:v>
                </c:pt>
                <c:pt idx="8215">
                  <c:v>-0.612507</c:v>
                </c:pt>
                <c:pt idx="8216">
                  <c:v>-0.64243</c:v>
                </c:pt>
                <c:pt idx="8217">
                  <c:v>-0.608766</c:v>
                </c:pt>
                <c:pt idx="8218">
                  <c:v>-0.635748</c:v>
                </c:pt>
                <c:pt idx="8219">
                  <c:v>-0.624944</c:v>
                </c:pt>
                <c:pt idx="8220">
                  <c:v>-0.607606</c:v>
                </c:pt>
                <c:pt idx="8221">
                  <c:v>-0.610181</c:v>
                </c:pt>
                <c:pt idx="8222">
                  <c:v>-0.630626</c:v>
                </c:pt>
                <c:pt idx="8223">
                  <c:v>-0.622351</c:v>
                </c:pt>
                <c:pt idx="8224">
                  <c:v>-0.626231</c:v>
                </c:pt>
                <c:pt idx="8225">
                  <c:v>-0.62909</c:v>
                </c:pt>
                <c:pt idx="8226">
                  <c:v>-0.613115</c:v>
                </c:pt>
                <c:pt idx="8227">
                  <c:v>-0.631961</c:v>
                </c:pt>
                <c:pt idx="8228">
                  <c:v>-0.645382</c:v>
                </c:pt>
                <c:pt idx="8229">
                  <c:v>-0.632873</c:v>
                </c:pt>
                <c:pt idx="8230">
                  <c:v>-0.601952</c:v>
                </c:pt>
                <c:pt idx="8231">
                  <c:v>-0.616831</c:v>
                </c:pt>
                <c:pt idx="8232">
                  <c:v>-0.629524</c:v>
                </c:pt>
                <c:pt idx="8233">
                  <c:v>-0.644347</c:v>
                </c:pt>
                <c:pt idx="8234">
                  <c:v>-0.626104</c:v>
                </c:pt>
                <c:pt idx="8235">
                  <c:v>-0.66463</c:v>
                </c:pt>
                <c:pt idx="8236">
                  <c:v>-0.617355</c:v>
                </c:pt>
                <c:pt idx="8237">
                  <c:v>-0.657824</c:v>
                </c:pt>
                <c:pt idx="8238">
                  <c:v>-0.618013</c:v>
                </c:pt>
                <c:pt idx="8239">
                  <c:v>-0.623268</c:v>
                </c:pt>
                <c:pt idx="8240">
                  <c:v>-0.645297</c:v>
                </c:pt>
                <c:pt idx="8241">
                  <c:v>-0.612116</c:v>
                </c:pt>
                <c:pt idx="8242">
                  <c:v>-0.63272</c:v>
                </c:pt>
                <c:pt idx="8243">
                  <c:v>-0.644468</c:v>
                </c:pt>
                <c:pt idx="8244">
                  <c:v>-0.623613</c:v>
                </c:pt>
                <c:pt idx="8245">
                  <c:v>-0.636779</c:v>
                </c:pt>
                <c:pt idx="8246">
                  <c:v>-0.62507</c:v>
                </c:pt>
                <c:pt idx="8247">
                  <c:v>-0.597354</c:v>
                </c:pt>
                <c:pt idx="8248">
                  <c:v>-0.603765</c:v>
                </c:pt>
                <c:pt idx="8249">
                  <c:v>-0.63342</c:v>
                </c:pt>
                <c:pt idx="8250">
                  <c:v>-0.623869</c:v>
                </c:pt>
                <c:pt idx="8251">
                  <c:v>-0.614216</c:v>
                </c:pt>
                <c:pt idx="8252">
                  <c:v>-0.632068</c:v>
                </c:pt>
                <c:pt idx="8253">
                  <c:v>-0.606338</c:v>
                </c:pt>
                <c:pt idx="8254">
                  <c:v>-0.677569</c:v>
                </c:pt>
                <c:pt idx="8255">
                  <c:v>-0.633008</c:v>
                </c:pt>
                <c:pt idx="8256">
                  <c:v>-0.687008</c:v>
                </c:pt>
                <c:pt idx="8257">
                  <c:v>-0.61302</c:v>
                </c:pt>
                <c:pt idx="8258">
                  <c:v>-0.638295</c:v>
                </c:pt>
                <c:pt idx="8259">
                  <c:v>-0.636118</c:v>
                </c:pt>
                <c:pt idx="8260">
                  <c:v>-0.644281</c:v>
                </c:pt>
                <c:pt idx="8261">
                  <c:v>-0.644526</c:v>
                </c:pt>
                <c:pt idx="8262">
                  <c:v>-0.64053</c:v>
                </c:pt>
                <c:pt idx="8263">
                  <c:v>-0.644409</c:v>
                </c:pt>
                <c:pt idx="8264">
                  <c:v>-0.664485</c:v>
                </c:pt>
                <c:pt idx="8265">
                  <c:v>-0.636416</c:v>
                </c:pt>
                <c:pt idx="8266">
                  <c:v>-0.662673</c:v>
                </c:pt>
                <c:pt idx="8267">
                  <c:v>-0.628053</c:v>
                </c:pt>
                <c:pt idx="8268">
                  <c:v>-0.637292</c:v>
                </c:pt>
                <c:pt idx="8269">
                  <c:v>-0.633519</c:v>
                </c:pt>
                <c:pt idx="8270">
                  <c:v>-0.620318</c:v>
                </c:pt>
                <c:pt idx="8271">
                  <c:v>-0.641416</c:v>
                </c:pt>
                <c:pt idx="8272">
                  <c:v>-0.669854</c:v>
                </c:pt>
                <c:pt idx="8273">
                  <c:v>-0.621274</c:v>
                </c:pt>
                <c:pt idx="8274">
                  <c:v>-0.620362</c:v>
                </c:pt>
                <c:pt idx="8275">
                  <c:v>-0.66329</c:v>
                </c:pt>
                <c:pt idx="8276">
                  <c:v>-0.642743</c:v>
                </c:pt>
                <c:pt idx="8277">
                  <c:v>-0.62196</c:v>
                </c:pt>
                <c:pt idx="8278">
                  <c:v>-0.63709</c:v>
                </c:pt>
                <c:pt idx="8279">
                  <c:v>-0.656379</c:v>
                </c:pt>
                <c:pt idx="8280">
                  <c:v>-0.659878</c:v>
                </c:pt>
                <c:pt idx="8281">
                  <c:v>-0.629487</c:v>
                </c:pt>
                <c:pt idx="8282">
                  <c:v>-0.654875</c:v>
                </c:pt>
                <c:pt idx="8283">
                  <c:v>-0.678039</c:v>
                </c:pt>
                <c:pt idx="8284">
                  <c:v>-0.63062</c:v>
                </c:pt>
                <c:pt idx="8285">
                  <c:v>-0.620698</c:v>
                </c:pt>
                <c:pt idx="8286">
                  <c:v>-0.634961</c:v>
                </c:pt>
                <c:pt idx="8287">
                  <c:v>-0.645014</c:v>
                </c:pt>
                <c:pt idx="8288">
                  <c:v>-0.653087</c:v>
                </c:pt>
                <c:pt idx="8289">
                  <c:v>-0.643436</c:v>
                </c:pt>
                <c:pt idx="8290">
                  <c:v>-0.664111</c:v>
                </c:pt>
                <c:pt idx="8291">
                  <c:v>-0.589707</c:v>
                </c:pt>
                <c:pt idx="8292">
                  <c:v>-0.637953</c:v>
                </c:pt>
                <c:pt idx="8293">
                  <c:v>-0.636502</c:v>
                </c:pt>
                <c:pt idx="8294">
                  <c:v>-0.637152</c:v>
                </c:pt>
                <c:pt idx="8295">
                  <c:v>-0.642163</c:v>
                </c:pt>
                <c:pt idx="8296">
                  <c:v>-0.698184</c:v>
                </c:pt>
                <c:pt idx="8297">
                  <c:v>-0.61611</c:v>
                </c:pt>
                <c:pt idx="8298">
                  <c:v>-0.64941</c:v>
                </c:pt>
                <c:pt idx="8299">
                  <c:v>-0.594832</c:v>
                </c:pt>
                <c:pt idx="8300">
                  <c:v>-0.641007</c:v>
                </c:pt>
                <c:pt idx="8301">
                  <c:v>-0.655467</c:v>
                </c:pt>
                <c:pt idx="8302">
                  <c:v>-0.672464</c:v>
                </c:pt>
                <c:pt idx="8303">
                  <c:v>-0.643437</c:v>
                </c:pt>
                <c:pt idx="8304">
                  <c:v>-0.666845</c:v>
                </c:pt>
                <c:pt idx="8305">
                  <c:v>-0.669966</c:v>
                </c:pt>
                <c:pt idx="8306">
                  <c:v>-0.668291</c:v>
                </c:pt>
                <c:pt idx="8307">
                  <c:v>-0.633395</c:v>
                </c:pt>
                <c:pt idx="8308">
                  <c:v>-0.650599</c:v>
                </c:pt>
                <c:pt idx="8309">
                  <c:v>-0.632377</c:v>
                </c:pt>
                <c:pt idx="8310">
                  <c:v>-0.636444</c:v>
                </c:pt>
                <c:pt idx="8311">
                  <c:v>-0.657039</c:v>
                </c:pt>
                <c:pt idx="8312">
                  <c:v>-0.672255</c:v>
                </c:pt>
                <c:pt idx="8313">
                  <c:v>-0.678881</c:v>
                </c:pt>
                <c:pt idx="8314">
                  <c:v>-0.661634</c:v>
                </c:pt>
                <c:pt idx="8315">
                  <c:v>-0.641068</c:v>
                </c:pt>
                <c:pt idx="8316">
                  <c:v>-0.647439</c:v>
                </c:pt>
                <c:pt idx="8317">
                  <c:v>-0.664719</c:v>
                </c:pt>
                <c:pt idx="8318">
                  <c:v>-0.64026</c:v>
                </c:pt>
                <c:pt idx="8319">
                  <c:v>-0.632154</c:v>
                </c:pt>
                <c:pt idx="8320">
                  <c:v>-0.663944</c:v>
                </c:pt>
                <c:pt idx="8321">
                  <c:v>-0.636793</c:v>
                </c:pt>
                <c:pt idx="8322">
                  <c:v>-0.643658</c:v>
                </c:pt>
                <c:pt idx="8323">
                  <c:v>-0.657162</c:v>
                </c:pt>
                <c:pt idx="8324">
                  <c:v>-0.660977</c:v>
                </c:pt>
                <c:pt idx="8325">
                  <c:v>-0.65867</c:v>
                </c:pt>
                <c:pt idx="8326">
                  <c:v>-0.629294</c:v>
                </c:pt>
                <c:pt idx="8327">
                  <c:v>-0.650085</c:v>
                </c:pt>
                <c:pt idx="8328">
                  <c:v>-0.628314</c:v>
                </c:pt>
                <c:pt idx="8329">
                  <c:v>-0.674956</c:v>
                </c:pt>
                <c:pt idx="8330">
                  <c:v>-0.647326</c:v>
                </c:pt>
                <c:pt idx="8331">
                  <c:v>-0.635446</c:v>
                </c:pt>
                <c:pt idx="8332">
                  <c:v>-0.663788</c:v>
                </c:pt>
                <c:pt idx="8333">
                  <c:v>-0.672401</c:v>
                </c:pt>
                <c:pt idx="8334">
                  <c:v>-0.651038</c:v>
                </c:pt>
                <c:pt idx="8335">
                  <c:v>-0.662917</c:v>
                </c:pt>
                <c:pt idx="8336">
                  <c:v>-0.676371</c:v>
                </c:pt>
                <c:pt idx="8337">
                  <c:v>-0.653103</c:v>
                </c:pt>
                <c:pt idx="8338">
                  <c:v>-0.659619</c:v>
                </c:pt>
                <c:pt idx="8339">
                  <c:v>-0.696068</c:v>
                </c:pt>
                <c:pt idx="8340">
                  <c:v>-0.658654</c:v>
                </c:pt>
                <c:pt idx="8341">
                  <c:v>-0.659684</c:v>
                </c:pt>
                <c:pt idx="8342">
                  <c:v>-0.668778</c:v>
                </c:pt>
                <c:pt idx="8343">
                  <c:v>-0.65748</c:v>
                </c:pt>
                <c:pt idx="8344">
                  <c:v>-0.662747</c:v>
                </c:pt>
                <c:pt idx="8345">
                  <c:v>-0.673158</c:v>
                </c:pt>
                <c:pt idx="8346">
                  <c:v>-0.639849</c:v>
                </c:pt>
                <c:pt idx="8347">
                  <c:v>-0.709112</c:v>
                </c:pt>
                <c:pt idx="8348">
                  <c:v>-0.657018</c:v>
                </c:pt>
                <c:pt idx="8349">
                  <c:v>-0.638694</c:v>
                </c:pt>
                <c:pt idx="8350">
                  <c:v>-0.687186</c:v>
                </c:pt>
                <c:pt idx="8351">
                  <c:v>-0.682635</c:v>
                </c:pt>
                <c:pt idx="8352">
                  <c:v>-0.651816</c:v>
                </c:pt>
                <c:pt idx="8353">
                  <c:v>-0.642906</c:v>
                </c:pt>
                <c:pt idx="8354">
                  <c:v>-0.652388</c:v>
                </c:pt>
                <c:pt idx="8355">
                  <c:v>-0.685923</c:v>
                </c:pt>
                <c:pt idx="8356">
                  <c:v>-0.663846</c:v>
                </c:pt>
                <c:pt idx="8357">
                  <c:v>-0.651755</c:v>
                </c:pt>
                <c:pt idx="8358">
                  <c:v>-0.665974</c:v>
                </c:pt>
                <c:pt idx="8359">
                  <c:v>-0.63969</c:v>
                </c:pt>
                <c:pt idx="8360">
                  <c:v>-0.641877</c:v>
                </c:pt>
                <c:pt idx="8361">
                  <c:v>-0.683782</c:v>
                </c:pt>
                <c:pt idx="8362">
                  <c:v>-0.671545</c:v>
                </c:pt>
                <c:pt idx="8363">
                  <c:v>-0.658805</c:v>
                </c:pt>
                <c:pt idx="8364">
                  <c:v>-0.670262</c:v>
                </c:pt>
                <c:pt idx="8365">
                  <c:v>-0.672224</c:v>
                </c:pt>
                <c:pt idx="8366">
                  <c:v>-0.669774</c:v>
                </c:pt>
                <c:pt idx="8367">
                  <c:v>-0.677322</c:v>
                </c:pt>
                <c:pt idx="8368">
                  <c:v>-0.643021</c:v>
                </c:pt>
                <c:pt idx="8369">
                  <c:v>-0.667983</c:v>
                </c:pt>
                <c:pt idx="8370">
                  <c:v>-0.665577</c:v>
                </c:pt>
                <c:pt idx="8371">
                  <c:v>-0.639843</c:v>
                </c:pt>
                <c:pt idx="8372">
                  <c:v>-0.664598</c:v>
                </c:pt>
                <c:pt idx="8373">
                  <c:v>-0.685532</c:v>
                </c:pt>
                <c:pt idx="8374">
                  <c:v>-0.704941</c:v>
                </c:pt>
                <c:pt idx="8375">
                  <c:v>-0.6714</c:v>
                </c:pt>
                <c:pt idx="8376">
                  <c:v>-0.658113</c:v>
                </c:pt>
                <c:pt idx="8377">
                  <c:v>-0.681055</c:v>
                </c:pt>
                <c:pt idx="8378">
                  <c:v>-0.675327</c:v>
                </c:pt>
                <c:pt idx="8379">
                  <c:v>-0.682098</c:v>
                </c:pt>
                <c:pt idx="8380">
                  <c:v>-0.674765</c:v>
                </c:pt>
                <c:pt idx="8381">
                  <c:v>-0.683149</c:v>
                </c:pt>
                <c:pt idx="8382">
                  <c:v>-0.689631</c:v>
                </c:pt>
                <c:pt idx="8383">
                  <c:v>-0.693554</c:v>
                </c:pt>
                <c:pt idx="8384">
                  <c:v>-0.665164</c:v>
                </c:pt>
                <c:pt idx="8385">
                  <c:v>-0.69511</c:v>
                </c:pt>
                <c:pt idx="8386">
                  <c:v>-0.673432</c:v>
                </c:pt>
                <c:pt idx="8387">
                  <c:v>-0.675321</c:v>
                </c:pt>
                <c:pt idx="8388">
                  <c:v>-0.682743</c:v>
                </c:pt>
                <c:pt idx="8389">
                  <c:v>-0.687399</c:v>
                </c:pt>
                <c:pt idx="8390">
                  <c:v>-0.664173</c:v>
                </c:pt>
                <c:pt idx="8391">
                  <c:v>-0.651607</c:v>
                </c:pt>
                <c:pt idx="8392">
                  <c:v>-0.727969</c:v>
                </c:pt>
                <c:pt idx="8393">
                  <c:v>-0.681164</c:v>
                </c:pt>
                <c:pt idx="8394">
                  <c:v>-0.676944</c:v>
                </c:pt>
                <c:pt idx="8395">
                  <c:v>-0.72604</c:v>
                </c:pt>
                <c:pt idx="8396">
                  <c:v>-0.683051</c:v>
                </c:pt>
                <c:pt idx="8397">
                  <c:v>-0.682413</c:v>
                </c:pt>
                <c:pt idx="8398">
                  <c:v>-0.689438</c:v>
                </c:pt>
                <c:pt idx="8399">
                  <c:v>-0.671821</c:v>
                </c:pt>
                <c:pt idx="8400">
                  <c:v>-0.678163</c:v>
                </c:pt>
                <c:pt idx="8401">
                  <c:v>-0.682224</c:v>
                </c:pt>
                <c:pt idx="8402">
                  <c:v>-0.671167</c:v>
                </c:pt>
                <c:pt idx="8403">
                  <c:v>-0.677888</c:v>
                </c:pt>
                <c:pt idx="8404">
                  <c:v>-0.685962</c:v>
                </c:pt>
                <c:pt idx="8405">
                  <c:v>-0.666226</c:v>
                </c:pt>
                <c:pt idx="8406">
                  <c:v>-0.675369</c:v>
                </c:pt>
                <c:pt idx="8407">
                  <c:v>-0.651368</c:v>
                </c:pt>
                <c:pt idx="8408">
                  <c:v>-0.66832</c:v>
                </c:pt>
                <c:pt idx="8409">
                  <c:v>-0.68939</c:v>
                </c:pt>
                <c:pt idx="8410">
                  <c:v>-0.698072</c:v>
                </c:pt>
                <c:pt idx="8411">
                  <c:v>-0.673686</c:v>
                </c:pt>
                <c:pt idx="8412">
                  <c:v>-0.700158</c:v>
                </c:pt>
                <c:pt idx="8413">
                  <c:v>-0.662002</c:v>
                </c:pt>
                <c:pt idx="8414">
                  <c:v>-0.690286</c:v>
                </c:pt>
                <c:pt idx="8415">
                  <c:v>-0.70746</c:v>
                </c:pt>
                <c:pt idx="8416">
                  <c:v>-0.696884</c:v>
                </c:pt>
                <c:pt idx="8417">
                  <c:v>-0.704924</c:v>
                </c:pt>
                <c:pt idx="8418">
                  <c:v>-0.712802</c:v>
                </c:pt>
                <c:pt idx="8419">
                  <c:v>-0.692828</c:v>
                </c:pt>
                <c:pt idx="8420">
                  <c:v>-0.673364</c:v>
                </c:pt>
                <c:pt idx="8421">
                  <c:v>-0.691355</c:v>
                </c:pt>
                <c:pt idx="8422">
                  <c:v>-0.695915</c:v>
                </c:pt>
                <c:pt idx="8423">
                  <c:v>-0.658907</c:v>
                </c:pt>
                <c:pt idx="8424">
                  <c:v>-0.688538</c:v>
                </c:pt>
                <c:pt idx="8425">
                  <c:v>-0.700707</c:v>
                </c:pt>
                <c:pt idx="8426">
                  <c:v>-0.684802</c:v>
                </c:pt>
                <c:pt idx="8427">
                  <c:v>-0.709307</c:v>
                </c:pt>
                <c:pt idx="8428">
                  <c:v>-0.681647</c:v>
                </c:pt>
                <c:pt idx="8429">
                  <c:v>-0.687275</c:v>
                </c:pt>
                <c:pt idx="8430">
                  <c:v>-0.692829</c:v>
                </c:pt>
                <c:pt idx="8431">
                  <c:v>-0.697455</c:v>
                </c:pt>
                <c:pt idx="8432">
                  <c:v>-0.674153</c:v>
                </c:pt>
                <c:pt idx="8433">
                  <c:v>-0.719518</c:v>
                </c:pt>
                <c:pt idx="8434">
                  <c:v>-0.699419</c:v>
                </c:pt>
                <c:pt idx="8435">
                  <c:v>-0.670171</c:v>
                </c:pt>
                <c:pt idx="8436">
                  <c:v>-0.707757</c:v>
                </c:pt>
                <c:pt idx="8437">
                  <c:v>-0.744474</c:v>
                </c:pt>
                <c:pt idx="8438">
                  <c:v>-0.680373</c:v>
                </c:pt>
                <c:pt idx="8439">
                  <c:v>-0.708468</c:v>
                </c:pt>
                <c:pt idx="8440">
                  <c:v>-0.702033</c:v>
                </c:pt>
                <c:pt idx="8441">
                  <c:v>-0.711383</c:v>
                </c:pt>
                <c:pt idx="8442">
                  <c:v>-0.696344</c:v>
                </c:pt>
                <c:pt idx="8443">
                  <c:v>-0.701481</c:v>
                </c:pt>
                <c:pt idx="8444">
                  <c:v>-0.70216</c:v>
                </c:pt>
                <c:pt idx="8445">
                  <c:v>-0.702103</c:v>
                </c:pt>
                <c:pt idx="8446">
                  <c:v>-0.698846</c:v>
                </c:pt>
                <c:pt idx="8447">
                  <c:v>-0.717027</c:v>
                </c:pt>
                <c:pt idx="8448">
                  <c:v>-0.676461</c:v>
                </c:pt>
                <c:pt idx="8449">
                  <c:v>-0.709704</c:v>
                </c:pt>
                <c:pt idx="8450">
                  <c:v>-0.697318</c:v>
                </c:pt>
                <c:pt idx="8451">
                  <c:v>-0.736153</c:v>
                </c:pt>
                <c:pt idx="8452">
                  <c:v>-0.710526</c:v>
                </c:pt>
                <c:pt idx="8453">
                  <c:v>-0.692446</c:v>
                </c:pt>
                <c:pt idx="8454">
                  <c:v>-0.68379</c:v>
                </c:pt>
                <c:pt idx="8455">
                  <c:v>-0.712663</c:v>
                </c:pt>
                <c:pt idx="8456">
                  <c:v>-0.741123</c:v>
                </c:pt>
                <c:pt idx="8457">
                  <c:v>-0.697816</c:v>
                </c:pt>
                <c:pt idx="8458">
                  <c:v>-0.706362</c:v>
                </c:pt>
                <c:pt idx="8459">
                  <c:v>-0.733646</c:v>
                </c:pt>
                <c:pt idx="8460">
                  <c:v>-0.70082</c:v>
                </c:pt>
                <c:pt idx="8461">
                  <c:v>-0.68692</c:v>
                </c:pt>
                <c:pt idx="8462">
                  <c:v>-0.709057</c:v>
                </c:pt>
                <c:pt idx="8463">
                  <c:v>-0.693246</c:v>
                </c:pt>
                <c:pt idx="8464">
                  <c:v>-0.724908</c:v>
                </c:pt>
                <c:pt idx="8465">
                  <c:v>-0.745663</c:v>
                </c:pt>
                <c:pt idx="8466">
                  <c:v>-0.710328</c:v>
                </c:pt>
                <c:pt idx="8467">
                  <c:v>-0.697537</c:v>
                </c:pt>
                <c:pt idx="8468">
                  <c:v>-0.716053</c:v>
                </c:pt>
                <c:pt idx="8469">
                  <c:v>-0.714723</c:v>
                </c:pt>
                <c:pt idx="8470">
                  <c:v>-0.696223</c:v>
                </c:pt>
                <c:pt idx="8471">
                  <c:v>-0.705348</c:v>
                </c:pt>
                <c:pt idx="8472">
                  <c:v>-0.716766</c:v>
                </c:pt>
                <c:pt idx="8473">
                  <c:v>-0.698946</c:v>
                </c:pt>
                <c:pt idx="8474">
                  <c:v>-0.71938</c:v>
                </c:pt>
                <c:pt idx="8475">
                  <c:v>-0.685291</c:v>
                </c:pt>
                <c:pt idx="8476">
                  <c:v>-0.71301</c:v>
                </c:pt>
                <c:pt idx="8477">
                  <c:v>-0.727812</c:v>
                </c:pt>
                <c:pt idx="8478">
                  <c:v>-0.702706</c:v>
                </c:pt>
                <c:pt idx="8479">
                  <c:v>-0.695918</c:v>
                </c:pt>
                <c:pt idx="8480">
                  <c:v>-0.75493</c:v>
                </c:pt>
                <c:pt idx="8481">
                  <c:v>-0.726489</c:v>
                </c:pt>
                <c:pt idx="8482">
                  <c:v>-0.690408</c:v>
                </c:pt>
                <c:pt idx="8483">
                  <c:v>-0.777263</c:v>
                </c:pt>
                <c:pt idx="8484">
                  <c:v>-0.711317</c:v>
                </c:pt>
                <c:pt idx="8485">
                  <c:v>-0.750756</c:v>
                </c:pt>
                <c:pt idx="8486">
                  <c:v>-0.70806</c:v>
                </c:pt>
                <c:pt idx="8487">
                  <c:v>-0.739704</c:v>
                </c:pt>
                <c:pt idx="8488">
                  <c:v>-0.653426</c:v>
                </c:pt>
                <c:pt idx="8489">
                  <c:v>-0.711946</c:v>
                </c:pt>
                <c:pt idx="8490">
                  <c:v>-0.686397</c:v>
                </c:pt>
                <c:pt idx="8491">
                  <c:v>-0.757546</c:v>
                </c:pt>
                <c:pt idx="8492">
                  <c:v>-0.738792</c:v>
                </c:pt>
                <c:pt idx="8493">
                  <c:v>-0.713797</c:v>
                </c:pt>
                <c:pt idx="8494">
                  <c:v>-0.73446</c:v>
                </c:pt>
                <c:pt idx="8495">
                  <c:v>-0.730764</c:v>
                </c:pt>
                <c:pt idx="8496">
                  <c:v>-0.730397</c:v>
                </c:pt>
                <c:pt idx="8497">
                  <c:v>-0.716055</c:v>
                </c:pt>
                <c:pt idx="8498">
                  <c:v>-0.722927</c:v>
                </c:pt>
                <c:pt idx="8499">
                  <c:v>-0.717474</c:v>
                </c:pt>
                <c:pt idx="8500">
                  <c:v>-0.723455</c:v>
                </c:pt>
                <c:pt idx="8501">
                  <c:v>-0.709677</c:v>
                </c:pt>
                <c:pt idx="8502">
                  <c:v>-0.710954</c:v>
                </c:pt>
                <c:pt idx="8503">
                  <c:v>-0.698153</c:v>
                </c:pt>
                <c:pt idx="8504">
                  <c:v>-0.723774</c:v>
                </c:pt>
                <c:pt idx="8505">
                  <c:v>-0.722485</c:v>
                </c:pt>
                <c:pt idx="8506">
                  <c:v>-0.725518</c:v>
                </c:pt>
                <c:pt idx="8507">
                  <c:v>-0.739731</c:v>
                </c:pt>
                <c:pt idx="8508">
                  <c:v>-0.724231</c:v>
                </c:pt>
                <c:pt idx="8509">
                  <c:v>-0.724071</c:v>
                </c:pt>
                <c:pt idx="8510">
                  <c:v>-0.720499</c:v>
                </c:pt>
                <c:pt idx="8511">
                  <c:v>-0.715417</c:v>
                </c:pt>
                <c:pt idx="8512">
                  <c:v>-0.752064</c:v>
                </c:pt>
                <c:pt idx="8513">
                  <c:v>-0.720653</c:v>
                </c:pt>
                <c:pt idx="8514">
                  <c:v>-0.719716</c:v>
                </c:pt>
                <c:pt idx="8515">
                  <c:v>-0.734445</c:v>
                </c:pt>
                <c:pt idx="8516">
                  <c:v>-0.730528</c:v>
                </c:pt>
                <c:pt idx="8517">
                  <c:v>-0.721758</c:v>
                </c:pt>
                <c:pt idx="8518">
                  <c:v>-0.732306</c:v>
                </c:pt>
                <c:pt idx="8519">
                  <c:v>-0.727433</c:v>
                </c:pt>
                <c:pt idx="8520">
                  <c:v>-0.751708</c:v>
                </c:pt>
                <c:pt idx="8521">
                  <c:v>-0.735519</c:v>
                </c:pt>
                <c:pt idx="8522">
                  <c:v>-0.719935</c:v>
                </c:pt>
                <c:pt idx="8523">
                  <c:v>-0.725841</c:v>
                </c:pt>
                <c:pt idx="8524">
                  <c:v>-0.733743</c:v>
                </c:pt>
                <c:pt idx="8525">
                  <c:v>-0.73454</c:v>
                </c:pt>
                <c:pt idx="8526">
                  <c:v>-0.726429</c:v>
                </c:pt>
                <c:pt idx="8527">
                  <c:v>-0.704098</c:v>
                </c:pt>
                <c:pt idx="8528">
                  <c:v>-0.737584</c:v>
                </c:pt>
                <c:pt idx="8529">
                  <c:v>-0.721314</c:v>
                </c:pt>
                <c:pt idx="8530">
                  <c:v>-0.692115</c:v>
                </c:pt>
                <c:pt idx="8531">
                  <c:v>-0.776757</c:v>
                </c:pt>
                <c:pt idx="8532">
                  <c:v>-0.757803</c:v>
                </c:pt>
                <c:pt idx="8533">
                  <c:v>-0.724772</c:v>
                </c:pt>
                <c:pt idx="8534">
                  <c:v>-0.749528</c:v>
                </c:pt>
                <c:pt idx="8535">
                  <c:v>-0.718504</c:v>
                </c:pt>
                <c:pt idx="8536">
                  <c:v>-0.719855</c:v>
                </c:pt>
                <c:pt idx="8537">
                  <c:v>-0.740669</c:v>
                </c:pt>
                <c:pt idx="8538">
                  <c:v>-0.742826</c:v>
                </c:pt>
                <c:pt idx="8539">
                  <c:v>-0.751535</c:v>
                </c:pt>
                <c:pt idx="8540">
                  <c:v>-0.742981</c:v>
                </c:pt>
                <c:pt idx="8541">
                  <c:v>-0.706691</c:v>
                </c:pt>
                <c:pt idx="8542">
                  <c:v>-0.760755</c:v>
                </c:pt>
                <c:pt idx="8543">
                  <c:v>-0.769034</c:v>
                </c:pt>
                <c:pt idx="8544">
                  <c:v>-0.73495</c:v>
                </c:pt>
                <c:pt idx="8545">
                  <c:v>-0.766453</c:v>
                </c:pt>
                <c:pt idx="8546">
                  <c:v>-0.732911</c:v>
                </c:pt>
                <c:pt idx="8547">
                  <c:v>-0.767696</c:v>
                </c:pt>
                <c:pt idx="8548">
                  <c:v>-0.759029</c:v>
                </c:pt>
                <c:pt idx="8549">
                  <c:v>-0.727589</c:v>
                </c:pt>
                <c:pt idx="8550">
                  <c:v>-0.739265</c:v>
                </c:pt>
                <c:pt idx="8551">
                  <c:v>-0.760745</c:v>
                </c:pt>
                <c:pt idx="8552">
                  <c:v>-0.72272</c:v>
                </c:pt>
                <c:pt idx="8553">
                  <c:v>-0.741039</c:v>
                </c:pt>
                <c:pt idx="8554">
                  <c:v>-0.745408</c:v>
                </c:pt>
                <c:pt idx="8555">
                  <c:v>-0.724808</c:v>
                </c:pt>
                <c:pt idx="8556">
                  <c:v>-0.764452</c:v>
                </c:pt>
                <c:pt idx="8557">
                  <c:v>-0.748623</c:v>
                </c:pt>
                <c:pt idx="8558">
                  <c:v>-0.749922</c:v>
                </c:pt>
                <c:pt idx="8559">
                  <c:v>-0.757398</c:v>
                </c:pt>
                <c:pt idx="8560">
                  <c:v>-0.748007</c:v>
                </c:pt>
                <c:pt idx="8561">
                  <c:v>-0.753918</c:v>
                </c:pt>
                <c:pt idx="8562">
                  <c:v>-0.729493</c:v>
                </c:pt>
                <c:pt idx="8563">
                  <c:v>-0.813661</c:v>
                </c:pt>
                <c:pt idx="8564">
                  <c:v>-0.767944</c:v>
                </c:pt>
                <c:pt idx="8565">
                  <c:v>-0.754487</c:v>
                </c:pt>
                <c:pt idx="8566">
                  <c:v>-0.728157</c:v>
                </c:pt>
                <c:pt idx="8567">
                  <c:v>-0.74778</c:v>
                </c:pt>
                <c:pt idx="8568">
                  <c:v>-0.738215</c:v>
                </c:pt>
                <c:pt idx="8569">
                  <c:v>-0.774217</c:v>
                </c:pt>
                <c:pt idx="8570">
                  <c:v>-0.73951</c:v>
                </c:pt>
                <c:pt idx="8571">
                  <c:v>-0.770578</c:v>
                </c:pt>
                <c:pt idx="8572">
                  <c:v>-0.762758</c:v>
                </c:pt>
                <c:pt idx="8573">
                  <c:v>-0.773249</c:v>
                </c:pt>
                <c:pt idx="8574">
                  <c:v>-0.775559</c:v>
                </c:pt>
                <c:pt idx="8575">
                  <c:v>-0.74388</c:v>
                </c:pt>
                <c:pt idx="8576">
                  <c:v>-0.773784</c:v>
                </c:pt>
                <c:pt idx="8577">
                  <c:v>-0.769678</c:v>
                </c:pt>
                <c:pt idx="8578">
                  <c:v>-0.79536</c:v>
                </c:pt>
                <c:pt idx="8579">
                  <c:v>-0.745081</c:v>
                </c:pt>
                <c:pt idx="8580">
                  <c:v>-0.753652</c:v>
                </c:pt>
                <c:pt idx="8581">
                  <c:v>-0.795994</c:v>
                </c:pt>
                <c:pt idx="8582">
                  <c:v>-0.741809</c:v>
                </c:pt>
                <c:pt idx="8583">
                  <c:v>-0.733368</c:v>
                </c:pt>
                <c:pt idx="8584">
                  <c:v>-0.794881</c:v>
                </c:pt>
                <c:pt idx="8585">
                  <c:v>-0.765417</c:v>
                </c:pt>
                <c:pt idx="8586">
                  <c:v>-0.74592</c:v>
                </c:pt>
                <c:pt idx="8587">
                  <c:v>-0.713523</c:v>
                </c:pt>
                <c:pt idx="8588">
                  <c:v>-0.759566</c:v>
                </c:pt>
                <c:pt idx="8589">
                  <c:v>-0.775952</c:v>
                </c:pt>
                <c:pt idx="8590">
                  <c:v>-0.813174</c:v>
                </c:pt>
                <c:pt idx="8591">
                  <c:v>-0.81361</c:v>
                </c:pt>
                <c:pt idx="8592">
                  <c:v>-0.786367</c:v>
                </c:pt>
                <c:pt idx="8593">
                  <c:v>-0.769702</c:v>
                </c:pt>
                <c:pt idx="8594">
                  <c:v>-0.762429</c:v>
                </c:pt>
                <c:pt idx="8595">
                  <c:v>-0.796042</c:v>
                </c:pt>
                <c:pt idx="8596">
                  <c:v>-0.777045</c:v>
                </c:pt>
                <c:pt idx="8597">
                  <c:v>-0.811344</c:v>
                </c:pt>
                <c:pt idx="8598">
                  <c:v>-0.797403</c:v>
                </c:pt>
                <c:pt idx="8599">
                  <c:v>-0.817695</c:v>
                </c:pt>
                <c:pt idx="8600">
                  <c:v>-0.77882</c:v>
                </c:pt>
                <c:pt idx="8601">
                  <c:v>-0.760274</c:v>
                </c:pt>
                <c:pt idx="8602">
                  <c:v>-0.766261</c:v>
                </c:pt>
                <c:pt idx="8603">
                  <c:v>-0.810765</c:v>
                </c:pt>
                <c:pt idx="8604">
                  <c:v>-0.780639</c:v>
                </c:pt>
                <c:pt idx="8605">
                  <c:v>-0.795795</c:v>
                </c:pt>
                <c:pt idx="8606">
                  <c:v>-0.781351</c:v>
                </c:pt>
                <c:pt idx="8607">
                  <c:v>-0.766002</c:v>
                </c:pt>
                <c:pt idx="8608">
                  <c:v>-0.752089</c:v>
                </c:pt>
                <c:pt idx="8609">
                  <c:v>-0.806532</c:v>
                </c:pt>
                <c:pt idx="8610">
                  <c:v>-0.801045</c:v>
                </c:pt>
                <c:pt idx="8611">
                  <c:v>-0.771967</c:v>
                </c:pt>
                <c:pt idx="8612">
                  <c:v>-0.786325</c:v>
                </c:pt>
                <c:pt idx="8613">
                  <c:v>-0.784314</c:v>
                </c:pt>
                <c:pt idx="8614">
                  <c:v>-0.804462</c:v>
                </c:pt>
                <c:pt idx="8615">
                  <c:v>-0.796507</c:v>
                </c:pt>
                <c:pt idx="8616">
                  <c:v>-0.802839</c:v>
                </c:pt>
                <c:pt idx="8617">
                  <c:v>-0.796974</c:v>
                </c:pt>
                <c:pt idx="8618">
                  <c:v>-0.778483</c:v>
                </c:pt>
                <c:pt idx="8619">
                  <c:v>-0.782712</c:v>
                </c:pt>
                <c:pt idx="8620">
                  <c:v>-0.786948</c:v>
                </c:pt>
                <c:pt idx="8621">
                  <c:v>-0.812578</c:v>
                </c:pt>
                <c:pt idx="8622">
                  <c:v>-0.790944</c:v>
                </c:pt>
                <c:pt idx="8623">
                  <c:v>-0.786172</c:v>
                </c:pt>
                <c:pt idx="8624">
                  <c:v>-0.825155</c:v>
                </c:pt>
                <c:pt idx="8625">
                  <c:v>-0.778322</c:v>
                </c:pt>
                <c:pt idx="8626">
                  <c:v>-0.786263</c:v>
                </c:pt>
                <c:pt idx="8627">
                  <c:v>-0.805298</c:v>
                </c:pt>
                <c:pt idx="8628">
                  <c:v>-0.795811</c:v>
                </c:pt>
                <c:pt idx="8629">
                  <c:v>-0.846462</c:v>
                </c:pt>
                <c:pt idx="8630">
                  <c:v>-0.795242</c:v>
                </c:pt>
                <c:pt idx="8631">
                  <c:v>-0.795534</c:v>
                </c:pt>
                <c:pt idx="8632">
                  <c:v>-0.820958</c:v>
                </c:pt>
                <c:pt idx="8633">
                  <c:v>-0.812057</c:v>
                </c:pt>
                <c:pt idx="8634">
                  <c:v>-0.820739</c:v>
                </c:pt>
                <c:pt idx="8635">
                  <c:v>-0.766558</c:v>
                </c:pt>
                <c:pt idx="8636">
                  <c:v>-0.807354</c:v>
                </c:pt>
                <c:pt idx="8637">
                  <c:v>-0.823324</c:v>
                </c:pt>
                <c:pt idx="8638">
                  <c:v>-0.796752</c:v>
                </c:pt>
                <c:pt idx="8639">
                  <c:v>-0.795207</c:v>
                </c:pt>
                <c:pt idx="8640">
                  <c:v>-0.814427</c:v>
                </c:pt>
                <c:pt idx="8641">
                  <c:v>-0.830122</c:v>
                </c:pt>
                <c:pt idx="8642">
                  <c:v>-0.812449</c:v>
                </c:pt>
                <c:pt idx="8643">
                  <c:v>-0.802782</c:v>
                </c:pt>
                <c:pt idx="8644">
                  <c:v>-0.790735</c:v>
                </c:pt>
                <c:pt idx="8645">
                  <c:v>-0.847002</c:v>
                </c:pt>
                <c:pt idx="8646">
                  <c:v>-0.816304</c:v>
                </c:pt>
                <c:pt idx="8647">
                  <c:v>-0.837282</c:v>
                </c:pt>
                <c:pt idx="8648">
                  <c:v>-0.78363</c:v>
                </c:pt>
                <c:pt idx="8649">
                  <c:v>-0.79665</c:v>
                </c:pt>
                <c:pt idx="8650">
                  <c:v>-0.809475</c:v>
                </c:pt>
                <c:pt idx="8651">
                  <c:v>-0.77073</c:v>
                </c:pt>
                <c:pt idx="8652">
                  <c:v>-0.807107</c:v>
                </c:pt>
                <c:pt idx="8653">
                  <c:v>-0.776636</c:v>
                </c:pt>
                <c:pt idx="8654">
                  <c:v>-0.867608</c:v>
                </c:pt>
                <c:pt idx="8655">
                  <c:v>-0.847922</c:v>
                </c:pt>
                <c:pt idx="8656">
                  <c:v>-0.802919</c:v>
                </c:pt>
                <c:pt idx="8657">
                  <c:v>-0.837545</c:v>
                </c:pt>
                <c:pt idx="8658">
                  <c:v>-0.825833</c:v>
                </c:pt>
                <c:pt idx="8659">
                  <c:v>-0.816185</c:v>
                </c:pt>
                <c:pt idx="8660">
                  <c:v>-0.815962</c:v>
                </c:pt>
                <c:pt idx="8661">
                  <c:v>-0.829812</c:v>
                </c:pt>
                <c:pt idx="8662">
                  <c:v>-0.822717</c:v>
                </c:pt>
                <c:pt idx="8663">
                  <c:v>-0.821011</c:v>
                </c:pt>
                <c:pt idx="8664">
                  <c:v>-0.825985</c:v>
                </c:pt>
                <c:pt idx="8665">
                  <c:v>-0.83259</c:v>
                </c:pt>
                <c:pt idx="8666">
                  <c:v>-0.848104</c:v>
                </c:pt>
                <c:pt idx="8667">
                  <c:v>-0.84808</c:v>
                </c:pt>
                <c:pt idx="8668">
                  <c:v>-0.832992</c:v>
                </c:pt>
                <c:pt idx="8669">
                  <c:v>-0.824775</c:v>
                </c:pt>
                <c:pt idx="8670">
                  <c:v>-0.827097</c:v>
                </c:pt>
                <c:pt idx="8671">
                  <c:v>-0.822427</c:v>
                </c:pt>
                <c:pt idx="8672">
                  <c:v>-0.873921</c:v>
                </c:pt>
                <c:pt idx="8673">
                  <c:v>-0.830604</c:v>
                </c:pt>
                <c:pt idx="8674">
                  <c:v>-0.846013</c:v>
                </c:pt>
                <c:pt idx="8675">
                  <c:v>-0.83648</c:v>
                </c:pt>
                <c:pt idx="8676">
                  <c:v>-0.84542</c:v>
                </c:pt>
                <c:pt idx="8677">
                  <c:v>-0.847711</c:v>
                </c:pt>
                <c:pt idx="8678">
                  <c:v>-0.772764</c:v>
                </c:pt>
                <c:pt idx="8679">
                  <c:v>-0.802111</c:v>
                </c:pt>
                <c:pt idx="8680">
                  <c:v>-0.780661</c:v>
                </c:pt>
                <c:pt idx="8681">
                  <c:v>-0.819636</c:v>
                </c:pt>
                <c:pt idx="8682">
                  <c:v>-0.822138</c:v>
                </c:pt>
                <c:pt idx="8683">
                  <c:v>-0.814232</c:v>
                </c:pt>
                <c:pt idx="8684">
                  <c:v>-0.84517</c:v>
                </c:pt>
                <c:pt idx="8685">
                  <c:v>-0.845056</c:v>
                </c:pt>
                <c:pt idx="8686">
                  <c:v>-0.831446</c:v>
                </c:pt>
                <c:pt idx="8687">
                  <c:v>-0.840833</c:v>
                </c:pt>
                <c:pt idx="8688">
                  <c:v>-0.848645</c:v>
                </c:pt>
                <c:pt idx="8689">
                  <c:v>-0.841735</c:v>
                </c:pt>
                <c:pt idx="8690">
                  <c:v>-0.829542</c:v>
                </c:pt>
                <c:pt idx="8691">
                  <c:v>-0.880182</c:v>
                </c:pt>
                <c:pt idx="8692">
                  <c:v>-0.856985</c:v>
                </c:pt>
                <c:pt idx="8693">
                  <c:v>-0.811254</c:v>
                </c:pt>
                <c:pt idx="8694">
                  <c:v>-0.82507</c:v>
                </c:pt>
                <c:pt idx="8695">
                  <c:v>-0.841173</c:v>
                </c:pt>
                <c:pt idx="8696">
                  <c:v>-0.803702</c:v>
                </c:pt>
                <c:pt idx="8697">
                  <c:v>-0.858126</c:v>
                </c:pt>
                <c:pt idx="8698">
                  <c:v>-0.882385</c:v>
                </c:pt>
                <c:pt idx="8699">
                  <c:v>-0.856779</c:v>
                </c:pt>
                <c:pt idx="8700">
                  <c:v>-0.843183</c:v>
                </c:pt>
                <c:pt idx="8701">
                  <c:v>-0.84686</c:v>
                </c:pt>
                <c:pt idx="8702">
                  <c:v>-0.80737</c:v>
                </c:pt>
                <c:pt idx="8703">
                  <c:v>-0.825115</c:v>
                </c:pt>
                <c:pt idx="8704">
                  <c:v>-0.837557</c:v>
                </c:pt>
                <c:pt idx="8705">
                  <c:v>-0.841532</c:v>
                </c:pt>
                <c:pt idx="8706">
                  <c:v>-0.842022</c:v>
                </c:pt>
                <c:pt idx="8707">
                  <c:v>-0.860387</c:v>
                </c:pt>
                <c:pt idx="8708">
                  <c:v>-0.8396</c:v>
                </c:pt>
                <c:pt idx="8709">
                  <c:v>-0.889378</c:v>
                </c:pt>
                <c:pt idx="8710">
                  <c:v>-0.840617</c:v>
                </c:pt>
                <c:pt idx="8711">
                  <c:v>-0.84622</c:v>
                </c:pt>
                <c:pt idx="8712">
                  <c:v>-0.80822</c:v>
                </c:pt>
                <c:pt idx="8713">
                  <c:v>-0.864401</c:v>
                </c:pt>
                <c:pt idx="8714">
                  <c:v>-0.892703</c:v>
                </c:pt>
                <c:pt idx="8715">
                  <c:v>-0.856188</c:v>
                </c:pt>
                <c:pt idx="8716">
                  <c:v>-0.841702</c:v>
                </c:pt>
                <c:pt idx="8717">
                  <c:v>-0.855696</c:v>
                </c:pt>
                <c:pt idx="8718">
                  <c:v>-0.833457</c:v>
                </c:pt>
                <c:pt idx="8719">
                  <c:v>-0.852126</c:v>
                </c:pt>
                <c:pt idx="8720">
                  <c:v>-0.820726</c:v>
                </c:pt>
                <c:pt idx="8721">
                  <c:v>-0.847238</c:v>
                </c:pt>
                <c:pt idx="8722">
                  <c:v>-0.853826</c:v>
                </c:pt>
                <c:pt idx="8723">
                  <c:v>-0.853898</c:v>
                </c:pt>
                <c:pt idx="8724">
                  <c:v>-0.848406</c:v>
                </c:pt>
                <c:pt idx="8725">
                  <c:v>-0.851369</c:v>
                </c:pt>
                <c:pt idx="8726">
                  <c:v>-0.90719</c:v>
                </c:pt>
                <c:pt idx="8727">
                  <c:v>-0.868603</c:v>
                </c:pt>
                <c:pt idx="8728">
                  <c:v>-0.883452</c:v>
                </c:pt>
                <c:pt idx="8729">
                  <c:v>-0.898072</c:v>
                </c:pt>
                <c:pt idx="8730">
                  <c:v>-0.885329</c:v>
                </c:pt>
                <c:pt idx="8731">
                  <c:v>-0.82469</c:v>
                </c:pt>
                <c:pt idx="8732">
                  <c:v>-0.883951</c:v>
                </c:pt>
                <c:pt idx="8733">
                  <c:v>-0.898823</c:v>
                </c:pt>
                <c:pt idx="8734">
                  <c:v>-0.859303</c:v>
                </c:pt>
                <c:pt idx="8735">
                  <c:v>-0.875975</c:v>
                </c:pt>
                <c:pt idx="8736">
                  <c:v>-0.863729</c:v>
                </c:pt>
                <c:pt idx="8737">
                  <c:v>-0.862796</c:v>
                </c:pt>
                <c:pt idx="8738">
                  <c:v>-0.881517</c:v>
                </c:pt>
                <c:pt idx="8739">
                  <c:v>-0.876868</c:v>
                </c:pt>
                <c:pt idx="8740">
                  <c:v>-0.877048</c:v>
                </c:pt>
                <c:pt idx="8741">
                  <c:v>-0.877808</c:v>
                </c:pt>
                <c:pt idx="8742">
                  <c:v>-0.886984</c:v>
                </c:pt>
                <c:pt idx="8743">
                  <c:v>-0.884678</c:v>
                </c:pt>
                <c:pt idx="8744">
                  <c:v>-0.83072</c:v>
                </c:pt>
                <c:pt idx="8745">
                  <c:v>-0.8941</c:v>
                </c:pt>
                <c:pt idx="8746">
                  <c:v>-0.876012</c:v>
                </c:pt>
                <c:pt idx="8747">
                  <c:v>-0.943549</c:v>
                </c:pt>
                <c:pt idx="8748">
                  <c:v>-0.890843</c:v>
                </c:pt>
                <c:pt idx="8749">
                  <c:v>-0.891101</c:v>
                </c:pt>
                <c:pt idx="8750">
                  <c:v>-0.860182</c:v>
                </c:pt>
                <c:pt idx="8751">
                  <c:v>-0.891181</c:v>
                </c:pt>
                <c:pt idx="8752">
                  <c:v>-0.902214</c:v>
                </c:pt>
                <c:pt idx="8753">
                  <c:v>-0.920014</c:v>
                </c:pt>
                <c:pt idx="8754">
                  <c:v>-0.883227</c:v>
                </c:pt>
                <c:pt idx="8755">
                  <c:v>-0.907537</c:v>
                </c:pt>
                <c:pt idx="8756">
                  <c:v>-0.880356</c:v>
                </c:pt>
                <c:pt idx="8757">
                  <c:v>-0.882877</c:v>
                </c:pt>
                <c:pt idx="8758">
                  <c:v>-0.928258</c:v>
                </c:pt>
                <c:pt idx="8759">
                  <c:v>-0.914885</c:v>
                </c:pt>
                <c:pt idx="8760">
                  <c:v>-0.928834</c:v>
                </c:pt>
                <c:pt idx="8761">
                  <c:v>-0.898102</c:v>
                </c:pt>
                <c:pt idx="8762">
                  <c:v>-0.908776</c:v>
                </c:pt>
                <c:pt idx="8763">
                  <c:v>-0.903058</c:v>
                </c:pt>
                <c:pt idx="8764">
                  <c:v>-0.909795</c:v>
                </c:pt>
                <c:pt idx="8765">
                  <c:v>-0.932076</c:v>
                </c:pt>
                <c:pt idx="8766">
                  <c:v>-0.916994</c:v>
                </c:pt>
                <c:pt idx="8767">
                  <c:v>-0.912513</c:v>
                </c:pt>
                <c:pt idx="8768">
                  <c:v>-0.964412</c:v>
                </c:pt>
                <c:pt idx="8769">
                  <c:v>-0.916281</c:v>
                </c:pt>
                <c:pt idx="8770">
                  <c:v>-0.906677</c:v>
                </c:pt>
                <c:pt idx="8771">
                  <c:v>-0.902802</c:v>
                </c:pt>
                <c:pt idx="8772">
                  <c:v>-0.9166</c:v>
                </c:pt>
                <c:pt idx="8773">
                  <c:v>-0.920827</c:v>
                </c:pt>
                <c:pt idx="8774">
                  <c:v>-0.896493</c:v>
                </c:pt>
                <c:pt idx="8775">
                  <c:v>-0.926139</c:v>
                </c:pt>
                <c:pt idx="8776">
                  <c:v>-0.890152</c:v>
                </c:pt>
                <c:pt idx="8777">
                  <c:v>-0.915202</c:v>
                </c:pt>
                <c:pt idx="8778">
                  <c:v>-0.931519</c:v>
                </c:pt>
                <c:pt idx="8779">
                  <c:v>-0.913353</c:v>
                </c:pt>
                <c:pt idx="8780">
                  <c:v>-0.904645</c:v>
                </c:pt>
                <c:pt idx="8781">
                  <c:v>-0.944015</c:v>
                </c:pt>
                <c:pt idx="8782">
                  <c:v>-0.893255</c:v>
                </c:pt>
                <c:pt idx="8783">
                  <c:v>-0.9216</c:v>
                </c:pt>
                <c:pt idx="8784">
                  <c:v>-0.914322</c:v>
                </c:pt>
                <c:pt idx="8785">
                  <c:v>-0.916965</c:v>
                </c:pt>
                <c:pt idx="8786">
                  <c:v>-0.921413</c:v>
                </c:pt>
                <c:pt idx="8787">
                  <c:v>-0.904559</c:v>
                </c:pt>
                <c:pt idx="8788">
                  <c:v>-0.924593</c:v>
                </c:pt>
                <c:pt idx="8789">
                  <c:v>-0.919342</c:v>
                </c:pt>
                <c:pt idx="8790">
                  <c:v>-0.946602</c:v>
                </c:pt>
                <c:pt idx="8791">
                  <c:v>-0.955151</c:v>
                </c:pt>
                <c:pt idx="8792">
                  <c:v>-0.8813</c:v>
                </c:pt>
                <c:pt idx="8793">
                  <c:v>-0.939392</c:v>
                </c:pt>
                <c:pt idx="8794">
                  <c:v>-0.923937</c:v>
                </c:pt>
                <c:pt idx="8795">
                  <c:v>-0.936972</c:v>
                </c:pt>
                <c:pt idx="8796">
                  <c:v>-0.933963</c:v>
                </c:pt>
                <c:pt idx="8797">
                  <c:v>-0.936903</c:v>
                </c:pt>
                <c:pt idx="8798">
                  <c:v>-0.938646</c:v>
                </c:pt>
                <c:pt idx="8799">
                  <c:v>-0.964286</c:v>
                </c:pt>
                <c:pt idx="8800">
                  <c:v>-0.907682</c:v>
                </c:pt>
                <c:pt idx="8801">
                  <c:v>-0.947202</c:v>
                </c:pt>
                <c:pt idx="8802">
                  <c:v>-0.943466</c:v>
                </c:pt>
                <c:pt idx="8803">
                  <c:v>-0.941974</c:v>
                </c:pt>
                <c:pt idx="8804">
                  <c:v>-0.930894</c:v>
                </c:pt>
                <c:pt idx="8805">
                  <c:v>-0.960574</c:v>
                </c:pt>
                <c:pt idx="8806">
                  <c:v>-0.954473</c:v>
                </c:pt>
                <c:pt idx="8807">
                  <c:v>-0.947054</c:v>
                </c:pt>
                <c:pt idx="8808">
                  <c:v>-0.938205</c:v>
                </c:pt>
                <c:pt idx="8809">
                  <c:v>-0.955147</c:v>
                </c:pt>
                <c:pt idx="8810">
                  <c:v>-0.928712</c:v>
                </c:pt>
                <c:pt idx="8811">
                  <c:v>-0.967424</c:v>
                </c:pt>
                <c:pt idx="8812">
                  <c:v>-0.948606</c:v>
                </c:pt>
                <c:pt idx="8813">
                  <c:v>-0.950621</c:v>
                </c:pt>
                <c:pt idx="8814">
                  <c:v>-0.960255</c:v>
                </c:pt>
                <c:pt idx="8815">
                  <c:v>-0.96024</c:v>
                </c:pt>
                <c:pt idx="8816">
                  <c:v>-0.950503</c:v>
                </c:pt>
                <c:pt idx="8817">
                  <c:v>-0.933599</c:v>
                </c:pt>
                <c:pt idx="8818">
                  <c:v>-0.966352</c:v>
                </c:pt>
                <c:pt idx="8819">
                  <c:v>-0.974497</c:v>
                </c:pt>
                <c:pt idx="8820">
                  <c:v>-0.961405</c:v>
                </c:pt>
                <c:pt idx="8821">
                  <c:v>-0.959609</c:v>
                </c:pt>
                <c:pt idx="8822">
                  <c:v>-0.909949</c:v>
                </c:pt>
                <c:pt idx="8823">
                  <c:v>-0.938201</c:v>
                </c:pt>
                <c:pt idx="8824">
                  <c:v>-0.937584</c:v>
                </c:pt>
                <c:pt idx="8825">
                  <c:v>-0.928501</c:v>
                </c:pt>
                <c:pt idx="8826">
                  <c:v>-0.949072</c:v>
                </c:pt>
                <c:pt idx="8827">
                  <c:v>-0.927163</c:v>
                </c:pt>
                <c:pt idx="8828">
                  <c:v>-0.96886</c:v>
                </c:pt>
                <c:pt idx="8829">
                  <c:v>-0.963342</c:v>
                </c:pt>
                <c:pt idx="8830">
                  <c:v>-0.973023</c:v>
                </c:pt>
                <c:pt idx="8831">
                  <c:v>-0.953399</c:v>
                </c:pt>
                <c:pt idx="8832">
                  <c:v>-0.938563</c:v>
                </c:pt>
                <c:pt idx="8833">
                  <c:v>-0.962306</c:v>
                </c:pt>
                <c:pt idx="8834">
                  <c:v>-0.99557</c:v>
                </c:pt>
                <c:pt idx="8835">
                  <c:v>-0.964612</c:v>
                </c:pt>
                <c:pt idx="8836">
                  <c:v>-0.974625</c:v>
                </c:pt>
                <c:pt idx="8837">
                  <c:v>-0.981989</c:v>
                </c:pt>
                <c:pt idx="8838">
                  <c:v>-0.969109</c:v>
                </c:pt>
                <c:pt idx="8839">
                  <c:v>-0.986181</c:v>
                </c:pt>
                <c:pt idx="8840">
                  <c:v>-0.971161</c:v>
                </c:pt>
                <c:pt idx="8841">
                  <c:v>-1.004417</c:v>
                </c:pt>
                <c:pt idx="8842">
                  <c:v>-1.01577</c:v>
                </c:pt>
                <c:pt idx="8843">
                  <c:v>-0.981462</c:v>
                </c:pt>
                <c:pt idx="8844">
                  <c:v>-0.983144</c:v>
                </c:pt>
                <c:pt idx="8845">
                  <c:v>-0.981708</c:v>
                </c:pt>
                <c:pt idx="8846">
                  <c:v>-0.968381</c:v>
                </c:pt>
                <c:pt idx="8847">
                  <c:v>-0.976255</c:v>
                </c:pt>
                <c:pt idx="8848">
                  <c:v>-0.989131</c:v>
                </c:pt>
                <c:pt idx="8849">
                  <c:v>-0.989755</c:v>
                </c:pt>
                <c:pt idx="8850">
                  <c:v>-0.997521</c:v>
                </c:pt>
                <c:pt idx="8851">
                  <c:v>-0.969558</c:v>
                </c:pt>
                <c:pt idx="8852">
                  <c:v>-0.97898</c:v>
                </c:pt>
                <c:pt idx="8853">
                  <c:v>-0.98092</c:v>
                </c:pt>
                <c:pt idx="8854">
                  <c:v>-0.982487</c:v>
                </c:pt>
                <c:pt idx="8855">
                  <c:v>-0.968165</c:v>
                </c:pt>
                <c:pt idx="8856">
                  <c:v>-1.020046</c:v>
                </c:pt>
                <c:pt idx="8857">
                  <c:v>-1.00806</c:v>
                </c:pt>
                <c:pt idx="8858">
                  <c:v>-1.005928</c:v>
                </c:pt>
                <c:pt idx="8859">
                  <c:v>-0.9942</c:v>
                </c:pt>
                <c:pt idx="8860">
                  <c:v>-0.994025</c:v>
                </c:pt>
                <c:pt idx="8861">
                  <c:v>-1.021647</c:v>
                </c:pt>
                <c:pt idx="8862">
                  <c:v>-1.000163</c:v>
                </c:pt>
                <c:pt idx="8863">
                  <c:v>-0.991154</c:v>
                </c:pt>
                <c:pt idx="8864">
                  <c:v>-0.984618</c:v>
                </c:pt>
                <c:pt idx="8865">
                  <c:v>-1.041788</c:v>
                </c:pt>
                <c:pt idx="8866">
                  <c:v>-1.028318</c:v>
                </c:pt>
                <c:pt idx="8867">
                  <c:v>-1.029887</c:v>
                </c:pt>
                <c:pt idx="8868">
                  <c:v>-1.005166</c:v>
                </c:pt>
                <c:pt idx="8869">
                  <c:v>-1.020233</c:v>
                </c:pt>
                <c:pt idx="8870">
                  <c:v>-0.994505</c:v>
                </c:pt>
                <c:pt idx="8871">
                  <c:v>-1.022018</c:v>
                </c:pt>
                <c:pt idx="8872">
                  <c:v>-1.003217</c:v>
                </c:pt>
                <c:pt idx="8873">
                  <c:v>-1.008782</c:v>
                </c:pt>
                <c:pt idx="8874">
                  <c:v>-1.003236</c:v>
                </c:pt>
                <c:pt idx="8875">
                  <c:v>-0.990821</c:v>
                </c:pt>
                <c:pt idx="8876">
                  <c:v>-1.020396</c:v>
                </c:pt>
                <c:pt idx="8877">
                  <c:v>-1.001044</c:v>
                </c:pt>
                <c:pt idx="8878">
                  <c:v>-1.038328</c:v>
                </c:pt>
                <c:pt idx="8879">
                  <c:v>-1.001771</c:v>
                </c:pt>
                <c:pt idx="8880">
                  <c:v>-1.000731</c:v>
                </c:pt>
                <c:pt idx="8881">
                  <c:v>-1.047783</c:v>
                </c:pt>
                <c:pt idx="8882">
                  <c:v>-1.020061</c:v>
                </c:pt>
                <c:pt idx="8883">
                  <c:v>-1.050545</c:v>
                </c:pt>
                <c:pt idx="8884">
                  <c:v>-1.034956</c:v>
                </c:pt>
                <c:pt idx="8885">
                  <c:v>-1.016891</c:v>
                </c:pt>
                <c:pt idx="8886">
                  <c:v>-1.040062</c:v>
                </c:pt>
                <c:pt idx="8887">
                  <c:v>-1.045569</c:v>
                </c:pt>
                <c:pt idx="8888">
                  <c:v>-1.019883</c:v>
                </c:pt>
                <c:pt idx="8889">
                  <c:v>-1.020393</c:v>
                </c:pt>
                <c:pt idx="8890">
                  <c:v>-1.045034</c:v>
                </c:pt>
                <c:pt idx="8891">
                  <c:v>-1.059761</c:v>
                </c:pt>
                <c:pt idx="8892">
                  <c:v>-1.0377</c:v>
                </c:pt>
                <c:pt idx="8893">
                  <c:v>-1.021338</c:v>
                </c:pt>
                <c:pt idx="8894">
                  <c:v>-1.077202</c:v>
                </c:pt>
                <c:pt idx="8895">
                  <c:v>-1.0547</c:v>
                </c:pt>
                <c:pt idx="8896">
                  <c:v>-1.058256</c:v>
                </c:pt>
                <c:pt idx="8897">
                  <c:v>-1.038204</c:v>
                </c:pt>
                <c:pt idx="8898">
                  <c:v>-1.076654</c:v>
                </c:pt>
                <c:pt idx="8899">
                  <c:v>-1.041594</c:v>
                </c:pt>
                <c:pt idx="8900">
                  <c:v>-1.050318</c:v>
                </c:pt>
                <c:pt idx="8901">
                  <c:v>-1.041169</c:v>
                </c:pt>
                <c:pt idx="8902">
                  <c:v>-1.037432</c:v>
                </c:pt>
                <c:pt idx="8903">
                  <c:v>-1.050789</c:v>
                </c:pt>
                <c:pt idx="8904">
                  <c:v>-1.075267</c:v>
                </c:pt>
                <c:pt idx="8905">
                  <c:v>-1.087051</c:v>
                </c:pt>
                <c:pt idx="8906">
                  <c:v>-1.093563</c:v>
                </c:pt>
                <c:pt idx="8907">
                  <c:v>-1.053191</c:v>
                </c:pt>
                <c:pt idx="8908">
                  <c:v>-1.053946</c:v>
                </c:pt>
                <c:pt idx="8909">
                  <c:v>-1.039983</c:v>
                </c:pt>
                <c:pt idx="8910">
                  <c:v>-1.065674</c:v>
                </c:pt>
                <c:pt idx="8911">
                  <c:v>-1.039953</c:v>
                </c:pt>
                <c:pt idx="8912">
                  <c:v>-1.137375</c:v>
                </c:pt>
                <c:pt idx="8913">
                  <c:v>-1.062183</c:v>
                </c:pt>
                <c:pt idx="8914">
                  <c:v>-1.028232</c:v>
                </c:pt>
                <c:pt idx="8915">
                  <c:v>-1.075387</c:v>
                </c:pt>
                <c:pt idx="8916">
                  <c:v>-1.091455</c:v>
                </c:pt>
                <c:pt idx="8917">
                  <c:v>-1.099053</c:v>
                </c:pt>
                <c:pt idx="8918">
                  <c:v>-1.091988</c:v>
                </c:pt>
                <c:pt idx="8919">
                  <c:v>-1.093614</c:v>
                </c:pt>
                <c:pt idx="8920">
                  <c:v>-1.111445</c:v>
                </c:pt>
                <c:pt idx="8921">
                  <c:v>-1.072473</c:v>
                </c:pt>
                <c:pt idx="8922">
                  <c:v>-1.072479</c:v>
                </c:pt>
                <c:pt idx="8923">
                  <c:v>-1.099726</c:v>
                </c:pt>
                <c:pt idx="8924">
                  <c:v>-1.0924</c:v>
                </c:pt>
                <c:pt idx="8925">
                  <c:v>-1.097354</c:v>
                </c:pt>
                <c:pt idx="8926">
                  <c:v>-1.102051</c:v>
                </c:pt>
                <c:pt idx="8927">
                  <c:v>-1.0947</c:v>
                </c:pt>
                <c:pt idx="8928">
                  <c:v>-1.111506</c:v>
                </c:pt>
                <c:pt idx="8929">
                  <c:v>-1.127758</c:v>
                </c:pt>
                <c:pt idx="8930">
                  <c:v>-1.122334</c:v>
                </c:pt>
                <c:pt idx="8931">
                  <c:v>-1.108772</c:v>
                </c:pt>
                <c:pt idx="8932">
                  <c:v>-1.105533</c:v>
                </c:pt>
                <c:pt idx="8933">
                  <c:v>-1.056799</c:v>
                </c:pt>
                <c:pt idx="8934">
                  <c:v>-1.120621</c:v>
                </c:pt>
                <c:pt idx="8935">
                  <c:v>-1.119761</c:v>
                </c:pt>
                <c:pt idx="8936">
                  <c:v>-1.122438</c:v>
                </c:pt>
                <c:pt idx="8937">
                  <c:v>-1.100471</c:v>
                </c:pt>
                <c:pt idx="8938">
                  <c:v>-1.073175</c:v>
                </c:pt>
                <c:pt idx="8939">
                  <c:v>-1.173137</c:v>
                </c:pt>
                <c:pt idx="8940">
                  <c:v>-1.121715</c:v>
                </c:pt>
                <c:pt idx="8941">
                  <c:v>-1.10132</c:v>
                </c:pt>
                <c:pt idx="8942">
                  <c:v>-1.100891</c:v>
                </c:pt>
                <c:pt idx="8943">
                  <c:v>-1.113657</c:v>
                </c:pt>
                <c:pt idx="8944">
                  <c:v>-1.128067</c:v>
                </c:pt>
                <c:pt idx="8945">
                  <c:v>-1.141784</c:v>
                </c:pt>
                <c:pt idx="8946">
                  <c:v>-1.137054</c:v>
                </c:pt>
                <c:pt idx="8947">
                  <c:v>-1.100589</c:v>
                </c:pt>
                <c:pt idx="8948">
                  <c:v>-1.122063</c:v>
                </c:pt>
                <c:pt idx="8949">
                  <c:v>-1.131153</c:v>
                </c:pt>
                <c:pt idx="8950">
                  <c:v>-1.122414</c:v>
                </c:pt>
                <c:pt idx="8951">
                  <c:v>-1.147815</c:v>
                </c:pt>
                <c:pt idx="8952">
                  <c:v>-1.15715</c:v>
                </c:pt>
                <c:pt idx="8953">
                  <c:v>-1.159009</c:v>
                </c:pt>
                <c:pt idx="8954">
                  <c:v>-1.138909</c:v>
                </c:pt>
                <c:pt idx="8955">
                  <c:v>-1.138396</c:v>
                </c:pt>
                <c:pt idx="8956">
                  <c:v>-1.137514</c:v>
                </c:pt>
                <c:pt idx="8957">
                  <c:v>-1.14652</c:v>
                </c:pt>
                <c:pt idx="8958">
                  <c:v>-1.166338</c:v>
                </c:pt>
                <c:pt idx="8959">
                  <c:v>-1.133455</c:v>
                </c:pt>
                <c:pt idx="8960">
                  <c:v>-1.162735</c:v>
                </c:pt>
                <c:pt idx="8961">
                  <c:v>-1.147968</c:v>
                </c:pt>
                <c:pt idx="8962">
                  <c:v>-1.178305</c:v>
                </c:pt>
                <c:pt idx="8963">
                  <c:v>-1.118015</c:v>
                </c:pt>
                <c:pt idx="8964">
                  <c:v>-1.149551</c:v>
                </c:pt>
                <c:pt idx="8965">
                  <c:v>-1.149544</c:v>
                </c:pt>
                <c:pt idx="8966">
                  <c:v>-1.149958</c:v>
                </c:pt>
                <c:pt idx="8967">
                  <c:v>-1.153994</c:v>
                </c:pt>
                <c:pt idx="8968">
                  <c:v>-1.187207</c:v>
                </c:pt>
                <c:pt idx="8969">
                  <c:v>-1.164211</c:v>
                </c:pt>
                <c:pt idx="8970">
                  <c:v>-1.183311</c:v>
                </c:pt>
                <c:pt idx="8971">
                  <c:v>-1.189851</c:v>
                </c:pt>
                <c:pt idx="8972">
                  <c:v>-1.162097</c:v>
                </c:pt>
                <c:pt idx="8973">
                  <c:v>-1.142933</c:v>
                </c:pt>
                <c:pt idx="8974">
                  <c:v>-1.165961</c:v>
                </c:pt>
                <c:pt idx="8975">
                  <c:v>-1.185757</c:v>
                </c:pt>
                <c:pt idx="8976">
                  <c:v>-1.170384</c:v>
                </c:pt>
                <c:pt idx="8977">
                  <c:v>-1.164761</c:v>
                </c:pt>
                <c:pt idx="8978">
                  <c:v>-1.157026</c:v>
                </c:pt>
                <c:pt idx="8979">
                  <c:v>-1.173978</c:v>
                </c:pt>
                <c:pt idx="8980">
                  <c:v>-1.192327</c:v>
                </c:pt>
                <c:pt idx="8981">
                  <c:v>-1.223833</c:v>
                </c:pt>
                <c:pt idx="8982">
                  <c:v>-1.19483</c:v>
                </c:pt>
                <c:pt idx="8983">
                  <c:v>-1.182143</c:v>
                </c:pt>
                <c:pt idx="8984">
                  <c:v>-1.190388</c:v>
                </c:pt>
                <c:pt idx="8985">
                  <c:v>-1.187588</c:v>
                </c:pt>
                <c:pt idx="8986">
                  <c:v>-1.185287</c:v>
                </c:pt>
                <c:pt idx="8987">
                  <c:v>-1.188176</c:v>
                </c:pt>
                <c:pt idx="8988">
                  <c:v>-1.211613</c:v>
                </c:pt>
                <c:pt idx="8989">
                  <c:v>-1.236181</c:v>
                </c:pt>
                <c:pt idx="8990">
                  <c:v>-1.200281</c:v>
                </c:pt>
                <c:pt idx="8991">
                  <c:v>-1.204636</c:v>
                </c:pt>
                <c:pt idx="8992">
                  <c:v>-1.16968</c:v>
                </c:pt>
                <c:pt idx="8993">
                  <c:v>-1.213411</c:v>
                </c:pt>
                <c:pt idx="8994">
                  <c:v>-1.195372</c:v>
                </c:pt>
                <c:pt idx="8995">
                  <c:v>-1.188408</c:v>
                </c:pt>
                <c:pt idx="8996">
                  <c:v>-1.208369</c:v>
                </c:pt>
                <c:pt idx="8997">
                  <c:v>-1.233488</c:v>
                </c:pt>
                <c:pt idx="8998">
                  <c:v>-1.217389</c:v>
                </c:pt>
                <c:pt idx="8999">
                  <c:v>-1.211523</c:v>
                </c:pt>
                <c:pt idx="9000">
                  <c:v>-1.236698</c:v>
                </c:pt>
                <c:pt idx="9001">
                  <c:v>-1.231518</c:v>
                </c:pt>
                <c:pt idx="9002">
                  <c:v>-1.214589</c:v>
                </c:pt>
                <c:pt idx="9003">
                  <c:v>-1.200243</c:v>
                </c:pt>
                <c:pt idx="9004">
                  <c:v>-1.250885</c:v>
                </c:pt>
                <c:pt idx="9005">
                  <c:v>-1.208954</c:v>
                </c:pt>
                <c:pt idx="9006">
                  <c:v>-1.226869</c:v>
                </c:pt>
                <c:pt idx="9007">
                  <c:v>-1.251236</c:v>
                </c:pt>
                <c:pt idx="9008">
                  <c:v>-1.191256</c:v>
                </c:pt>
                <c:pt idx="9009">
                  <c:v>-1.247454</c:v>
                </c:pt>
                <c:pt idx="9010">
                  <c:v>-1.240759</c:v>
                </c:pt>
                <c:pt idx="9011">
                  <c:v>-1.267815</c:v>
                </c:pt>
                <c:pt idx="9012">
                  <c:v>-1.258152</c:v>
                </c:pt>
                <c:pt idx="9013">
                  <c:v>-1.242599</c:v>
                </c:pt>
                <c:pt idx="9014">
                  <c:v>-1.221145</c:v>
                </c:pt>
                <c:pt idx="9015">
                  <c:v>-1.224315</c:v>
                </c:pt>
                <c:pt idx="9016">
                  <c:v>-1.270025</c:v>
                </c:pt>
                <c:pt idx="9017">
                  <c:v>-1.254901</c:v>
                </c:pt>
                <c:pt idx="9018">
                  <c:v>-1.254317</c:v>
                </c:pt>
                <c:pt idx="9019">
                  <c:v>-1.261877</c:v>
                </c:pt>
                <c:pt idx="9020">
                  <c:v>-1.261525</c:v>
                </c:pt>
                <c:pt idx="9021">
                  <c:v>-1.283132</c:v>
                </c:pt>
                <c:pt idx="9022">
                  <c:v>-1.265837</c:v>
                </c:pt>
                <c:pt idx="9023">
                  <c:v>-1.290679</c:v>
                </c:pt>
                <c:pt idx="9024">
                  <c:v>-1.297118</c:v>
                </c:pt>
                <c:pt idx="9025">
                  <c:v>-1.276568</c:v>
                </c:pt>
                <c:pt idx="9026">
                  <c:v>-1.28246</c:v>
                </c:pt>
                <c:pt idx="9027">
                  <c:v>-1.310338</c:v>
                </c:pt>
                <c:pt idx="9028">
                  <c:v>-1.291915</c:v>
                </c:pt>
                <c:pt idx="9029">
                  <c:v>-1.242821</c:v>
                </c:pt>
                <c:pt idx="9030">
                  <c:v>-1.290481</c:v>
                </c:pt>
                <c:pt idx="9031">
                  <c:v>-1.279955</c:v>
                </c:pt>
                <c:pt idx="9032">
                  <c:v>-1.255661</c:v>
                </c:pt>
                <c:pt idx="9033">
                  <c:v>-1.324987</c:v>
                </c:pt>
                <c:pt idx="9034">
                  <c:v>-1.326727</c:v>
                </c:pt>
                <c:pt idx="9035">
                  <c:v>-1.311573</c:v>
                </c:pt>
                <c:pt idx="9036">
                  <c:v>-1.27409</c:v>
                </c:pt>
                <c:pt idx="9037">
                  <c:v>-1.282757</c:v>
                </c:pt>
                <c:pt idx="9038">
                  <c:v>-1.300231</c:v>
                </c:pt>
                <c:pt idx="9039">
                  <c:v>-1.327641</c:v>
                </c:pt>
                <c:pt idx="9040">
                  <c:v>-1.34055</c:v>
                </c:pt>
                <c:pt idx="9041">
                  <c:v>-1.304073</c:v>
                </c:pt>
                <c:pt idx="9042">
                  <c:v>-1.308964</c:v>
                </c:pt>
                <c:pt idx="9043">
                  <c:v>-1.346978</c:v>
                </c:pt>
                <c:pt idx="9044">
                  <c:v>-1.326727</c:v>
                </c:pt>
                <c:pt idx="9045">
                  <c:v>-1.300358</c:v>
                </c:pt>
                <c:pt idx="9046">
                  <c:v>-1.32855</c:v>
                </c:pt>
                <c:pt idx="9047">
                  <c:v>-1.333425</c:v>
                </c:pt>
                <c:pt idx="9048">
                  <c:v>-1.379821</c:v>
                </c:pt>
                <c:pt idx="9049">
                  <c:v>-1.330514</c:v>
                </c:pt>
                <c:pt idx="9050">
                  <c:v>-1.303534</c:v>
                </c:pt>
                <c:pt idx="9051">
                  <c:v>-1.340216</c:v>
                </c:pt>
                <c:pt idx="9052">
                  <c:v>-1.350312</c:v>
                </c:pt>
                <c:pt idx="9053">
                  <c:v>-1.333094</c:v>
                </c:pt>
                <c:pt idx="9054">
                  <c:v>-1.363939</c:v>
                </c:pt>
                <c:pt idx="9055">
                  <c:v>-1.383379</c:v>
                </c:pt>
                <c:pt idx="9056">
                  <c:v>-1.335303</c:v>
                </c:pt>
                <c:pt idx="9057">
                  <c:v>-1.354724</c:v>
                </c:pt>
                <c:pt idx="9058">
                  <c:v>-1.357514</c:v>
                </c:pt>
                <c:pt idx="9059">
                  <c:v>-1.40901</c:v>
                </c:pt>
                <c:pt idx="9060">
                  <c:v>-1.357384</c:v>
                </c:pt>
                <c:pt idx="9061">
                  <c:v>-1.388114</c:v>
                </c:pt>
                <c:pt idx="9062">
                  <c:v>-1.386108</c:v>
                </c:pt>
                <c:pt idx="9063">
                  <c:v>-1.386225</c:v>
                </c:pt>
                <c:pt idx="9064">
                  <c:v>-1.363697</c:v>
                </c:pt>
                <c:pt idx="9065">
                  <c:v>-1.36519</c:v>
                </c:pt>
                <c:pt idx="9066">
                  <c:v>-1.370099</c:v>
                </c:pt>
                <c:pt idx="9067">
                  <c:v>-1.39466</c:v>
                </c:pt>
                <c:pt idx="9068">
                  <c:v>-1.393475</c:v>
                </c:pt>
                <c:pt idx="9069">
                  <c:v>-1.370656</c:v>
                </c:pt>
                <c:pt idx="9070">
                  <c:v>-1.387189</c:v>
                </c:pt>
                <c:pt idx="9071">
                  <c:v>-1.390188</c:v>
                </c:pt>
                <c:pt idx="9072">
                  <c:v>-1.398993</c:v>
                </c:pt>
                <c:pt idx="9073">
                  <c:v>-1.410742</c:v>
                </c:pt>
                <c:pt idx="9074">
                  <c:v>-1.417521999999999</c:v>
                </c:pt>
                <c:pt idx="9075">
                  <c:v>-1.388998</c:v>
                </c:pt>
                <c:pt idx="9076">
                  <c:v>-1.405598</c:v>
                </c:pt>
                <c:pt idx="9077">
                  <c:v>-1.445901</c:v>
                </c:pt>
                <c:pt idx="9078">
                  <c:v>-1.39795</c:v>
                </c:pt>
                <c:pt idx="9079">
                  <c:v>-1.405846</c:v>
                </c:pt>
                <c:pt idx="9080">
                  <c:v>-1.467585</c:v>
                </c:pt>
                <c:pt idx="9081">
                  <c:v>-1.419868</c:v>
                </c:pt>
                <c:pt idx="9082">
                  <c:v>-1.433186</c:v>
                </c:pt>
                <c:pt idx="9083">
                  <c:v>-1.452377</c:v>
                </c:pt>
                <c:pt idx="9084">
                  <c:v>-1.409759</c:v>
                </c:pt>
                <c:pt idx="9085">
                  <c:v>-1.401437</c:v>
                </c:pt>
                <c:pt idx="9086">
                  <c:v>-1.436623</c:v>
                </c:pt>
                <c:pt idx="9087">
                  <c:v>-1.437439</c:v>
                </c:pt>
                <c:pt idx="9088">
                  <c:v>-1.416493</c:v>
                </c:pt>
                <c:pt idx="9089">
                  <c:v>-1.438949</c:v>
                </c:pt>
                <c:pt idx="9090">
                  <c:v>-1.403212</c:v>
                </c:pt>
                <c:pt idx="9091">
                  <c:v>-1.474069</c:v>
                </c:pt>
                <c:pt idx="9092">
                  <c:v>-1.445455</c:v>
                </c:pt>
                <c:pt idx="9093">
                  <c:v>-1.446334</c:v>
                </c:pt>
                <c:pt idx="9094">
                  <c:v>-1.483281</c:v>
                </c:pt>
                <c:pt idx="9095">
                  <c:v>-1.45094</c:v>
                </c:pt>
                <c:pt idx="9096">
                  <c:v>-1.455473</c:v>
                </c:pt>
                <c:pt idx="9097">
                  <c:v>-1.46963</c:v>
                </c:pt>
                <c:pt idx="9098">
                  <c:v>-1.439583</c:v>
                </c:pt>
                <c:pt idx="9099">
                  <c:v>-1.517108</c:v>
                </c:pt>
                <c:pt idx="9100">
                  <c:v>-1.490789</c:v>
                </c:pt>
                <c:pt idx="9101">
                  <c:v>-1.485137</c:v>
                </c:pt>
                <c:pt idx="9102">
                  <c:v>-1.478837</c:v>
                </c:pt>
                <c:pt idx="9103">
                  <c:v>-1.481481</c:v>
                </c:pt>
                <c:pt idx="9104">
                  <c:v>-1.46217</c:v>
                </c:pt>
                <c:pt idx="9105">
                  <c:v>-1.473793</c:v>
                </c:pt>
                <c:pt idx="9106">
                  <c:v>-1.49259</c:v>
                </c:pt>
                <c:pt idx="9107">
                  <c:v>-1.478281</c:v>
                </c:pt>
                <c:pt idx="9108">
                  <c:v>-1.516083</c:v>
                </c:pt>
                <c:pt idx="9109">
                  <c:v>-1.554629</c:v>
                </c:pt>
                <c:pt idx="9110">
                  <c:v>-1.525675</c:v>
                </c:pt>
                <c:pt idx="9111">
                  <c:v>-1.539376</c:v>
                </c:pt>
                <c:pt idx="9112">
                  <c:v>-1.552714</c:v>
                </c:pt>
                <c:pt idx="9113">
                  <c:v>-1.502684</c:v>
                </c:pt>
                <c:pt idx="9114">
                  <c:v>-1.526075</c:v>
                </c:pt>
                <c:pt idx="9115">
                  <c:v>-1.523795</c:v>
                </c:pt>
                <c:pt idx="9116">
                  <c:v>-1.528375</c:v>
                </c:pt>
                <c:pt idx="9117">
                  <c:v>-1.521444</c:v>
                </c:pt>
                <c:pt idx="9118">
                  <c:v>-1.536569</c:v>
                </c:pt>
                <c:pt idx="9119">
                  <c:v>-1.543024</c:v>
                </c:pt>
                <c:pt idx="9120">
                  <c:v>-1.52207</c:v>
                </c:pt>
                <c:pt idx="9121">
                  <c:v>-1.54535</c:v>
                </c:pt>
                <c:pt idx="9122">
                  <c:v>-1.517049</c:v>
                </c:pt>
                <c:pt idx="9123">
                  <c:v>-1.568898</c:v>
                </c:pt>
                <c:pt idx="9124">
                  <c:v>-1.564791</c:v>
                </c:pt>
                <c:pt idx="9125">
                  <c:v>-1.576697</c:v>
                </c:pt>
                <c:pt idx="9126">
                  <c:v>-1.55738</c:v>
                </c:pt>
                <c:pt idx="9127">
                  <c:v>-1.554307</c:v>
                </c:pt>
                <c:pt idx="9128">
                  <c:v>-1.618482</c:v>
                </c:pt>
                <c:pt idx="9129">
                  <c:v>-1.553946</c:v>
                </c:pt>
                <c:pt idx="9130">
                  <c:v>-1.595721</c:v>
                </c:pt>
                <c:pt idx="9131">
                  <c:v>-1.565864</c:v>
                </c:pt>
                <c:pt idx="9132">
                  <c:v>-1.594329</c:v>
                </c:pt>
                <c:pt idx="9133">
                  <c:v>-1.581674</c:v>
                </c:pt>
                <c:pt idx="9134">
                  <c:v>-1.582554</c:v>
                </c:pt>
                <c:pt idx="9135">
                  <c:v>-1.620915</c:v>
                </c:pt>
                <c:pt idx="9136">
                  <c:v>-1.583301</c:v>
                </c:pt>
                <c:pt idx="9137">
                  <c:v>-1.603544</c:v>
                </c:pt>
                <c:pt idx="9138">
                  <c:v>-1.604414</c:v>
                </c:pt>
                <c:pt idx="9139">
                  <c:v>-1.586816</c:v>
                </c:pt>
                <c:pt idx="9140">
                  <c:v>-1.60751</c:v>
                </c:pt>
                <c:pt idx="9141">
                  <c:v>-1.596671</c:v>
                </c:pt>
                <c:pt idx="9142">
                  <c:v>-1.620084</c:v>
                </c:pt>
                <c:pt idx="9143">
                  <c:v>-1.626805</c:v>
                </c:pt>
                <c:pt idx="9144">
                  <c:v>-1.604106</c:v>
                </c:pt>
                <c:pt idx="9145">
                  <c:v>-1.655803</c:v>
                </c:pt>
                <c:pt idx="9146">
                  <c:v>-1.666493</c:v>
                </c:pt>
                <c:pt idx="9147">
                  <c:v>-1.606709</c:v>
                </c:pt>
                <c:pt idx="9148">
                  <c:v>-1.625509</c:v>
                </c:pt>
                <c:pt idx="9149">
                  <c:v>-1.636261</c:v>
                </c:pt>
                <c:pt idx="9150">
                  <c:v>-1.648571</c:v>
                </c:pt>
                <c:pt idx="9151">
                  <c:v>-1.667368</c:v>
                </c:pt>
                <c:pt idx="9152">
                  <c:v>-1.707423</c:v>
                </c:pt>
                <c:pt idx="9153">
                  <c:v>-1.650929</c:v>
                </c:pt>
                <c:pt idx="9154">
                  <c:v>-1.658282</c:v>
                </c:pt>
                <c:pt idx="9155">
                  <c:v>-1.715146</c:v>
                </c:pt>
                <c:pt idx="9156">
                  <c:v>-1.661006</c:v>
                </c:pt>
                <c:pt idx="9157">
                  <c:v>-1.666157</c:v>
                </c:pt>
                <c:pt idx="9158">
                  <c:v>-1.689129</c:v>
                </c:pt>
                <c:pt idx="9159">
                  <c:v>-1.711326</c:v>
                </c:pt>
                <c:pt idx="9160">
                  <c:v>-1.688061</c:v>
                </c:pt>
                <c:pt idx="9161">
                  <c:v>-1.688662</c:v>
                </c:pt>
                <c:pt idx="9162">
                  <c:v>-1.70415</c:v>
                </c:pt>
                <c:pt idx="9163">
                  <c:v>-1.706353</c:v>
                </c:pt>
                <c:pt idx="9164">
                  <c:v>-1.705175</c:v>
                </c:pt>
                <c:pt idx="9165">
                  <c:v>-1.741612</c:v>
                </c:pt>
                <c:pt idx="9166">
                  <c:v>-1.7043</c:v>
                </c:pt>
                <c:pt idx="9167">
                  <c:v>-1.742727</c:v>
                </c:pt>
                <c:pt idx="9168">
                  <c:v>-1.727993</c:v>
                </c:pt>
                <c:pt idx="9169">
                  <c:v>-1.711306</c:v>
                </c:pt>
                <c:pt idx="9170">
                  <c:v>-1.721529</c:v>
                </c:pt>
                <c:pt idx="9171">
                  <c:v>-1.742583</c:v>
                </c:pt>
                <c:pt idx="9172">
                  <c:v>-1.724569</c:v>
                </c:pt>
                <c:pt idx="9173">
                  <c:v>-1.715301</c:v>
                </c:pt>
                <c:pt idx="9174">
                  <c:v>-1.7785</c:v>
                </c:pt>
                <c:pt idx="9175">
                  <c:v>-1.756361</c:v>
                </c:pt>
                <c:pt idx="9176">
                  <c:v>-1.732407</c:v>
                </c:pt>
                <c:pt idx="9177">
                  <c:v>-1.775109</c:v>
                </c:pt>
                <c:pt idx="9178">
                  <c:v>-1.787941</c:v>
                </c:pt>
                <c:pt idx="9179">
                  <c:v>-1.758754</c:v>
                </c:pt>
                <c:pt idx="9180">
                  <c:v>-1.764581</c:v>
                </c:pt>
                <c:pt idx="9181">
                  <c:v>-1.796485</c:v>
                </c:pt>
                <c:pt idx="9182">
                  <c:v>-1.768726</c:v>
                </c:pt>
                <c:pt idx="9183">
                  <c:v>-1.779024</c:v>
                </c:pt>
                <c:pt idx="9184">
                  <c:v>-1.847074</c:v>
                </c:pt>
                <c:pt idx="9185">
                  <c:v>-1.795945</c:v>
                </c:pt>
                <c:pt idx="9186">
                  <c:v>-1.807212</c:v>
                </c:pt>
                <c:pt idx="9187">
                  <c:v>-1.780305</c:v>
                </c:pt>
                <c:pt idx="9188">
                  <c:v>-1.821937</c:v>
                </c:pt>
                <c:pt idx="9189">
                  <c:v>-1.797752</c:v>
                </c:pt>
                <c:pt idx="9190">
                  <c:v>-1.776794</c:v>
                </c:pt>
                <c:pt idx="9191">
                  <c:v>-1.799398</c:v>
                </c:pt>
                <c:pt idx="9192">
                  <c:v>-1.82953</c:v>
                </c:pt>
                <c:pt idx="9193">
                  <c:v>-1.797578</c:v>
                </c:pt>
                <c:pt idx="9194">
                  <c:v>-1.790038</c:v>
                </c:pt>
                <c:pt idx="9195">
                  <c:v>-1.896199</c:v>
                </c:pt>
                <c:pt idx="9196">
                  <c:v>-1.836165</c:v>
                </c:pt>
                <c:pt idx="9197">
                  <c:v>-1.814867</c:v>
                </c:pt>
                <c:pt idx="9198">
                  <c:v>-1.886791</c:v>
                </c:pt>
                <c:pt idx="9199">
                  <c:v>-1.862079</c:v>
                </c:pt>
                <c:pt idx="9200">
                  <c:v>-1.865993</c:v>
                </c:pt>
                <c:pt idx="9201">
                  <c:v>-1.880696</c:v>
                </c:pt>
                <c:pt idx="9202">
                  <c:v>-1.873682</c:v>
                </c:pt>
                <c:pt idx="9203">
                  <c:v>-1.906909</c:v>
                </c:pt>
                <c:pt idx="9204">
                  <c:v>-1.897464</c:v>
                </c:pt>
                <c:pt idx="9205">
                  <c:v>-1.903099</c:v>
                </c:pt>
                <c:pt idx="9206">
                  <c:v>-1.900696</c:v>
                </c:pt>
                <c:pt idx="9207">
                  <c:v>-1.900291</c:v>
                </c:pt>
                <c:pt idx="9208">
                  <c:v>-1.9154</c:v>
                </c:pt>
                <c:pt idx="9209">
                  <c:v>-1.933444</c:v>
                </c:pt>
                <c:pt idx="9210">
                  <c:v>-1.899183</c:v>
                </c:pt>
                <c:pt idx="9211">
                  <c:v>-1.960536</c:v>
                </c:pt>
                <c:pt idx="9212">
                  <c:v>-1.924793</c:v>
                </c:pt>
                <c:pt idx="9213">
                  <c:v>-1.946298</c:v>
                </c:pt>
                <c:pt idx="9214">
                  <c:v>-1.976775</c:v>
                </c:pt>
                <c:pt idx="9215">
                  <c:v>-1.96944</c:v>
                </c:pt>
                <c:pt idx="9216">
                  <c:v>-1.945596</c:v>
                </c:pt>
                <c:pt idx="9217">
                  <c:v>-1.967513</c:v>
                </c:pt>
                <c:pt idx="9218">
                  <c:v>-1.97695</c:v>
                </c:pt>
                <c:pt idx="9219">
                  <c:v>-1.978322</c:v>
                </c:pt>
                <c:pt idx="9220">
                  <c:v>-1.992195</c:v>
                </c:pt>
                <c:pt idx="9221">
                  <c:v>-1.993555</c:v>
                </c:pt>
                <c:pt idx="9222">
                  <c:v>-1.975384</c:v>
                </c:pt>
                <c:pt idx="9223">
                  <c:v>-1.970614</c:v>
                </c:pt>
                <c:pt idx="9224">
                  <c:v>-1.970343</c:v>
                </c:pt>
                <c:pt idx="9225">
                  <c:v>-2.015525999999999</c:v>
                </c:pt>
                <c:pt idx="9226">
                  <c:v>-2.014664999999999</c:v>
                </c:pt>
                <c:pt idx="9227">
                  <c:v>-2.007091</c:v>
                </c:pt>
                <c:pt idx="9228">
                  <c:v>-2.032467999999997</c:v>
                </c:pt>
                <c:pt idx="9229">
                  <c:v>-1.989478</c:v>
                </c:pt>
                <c:pt idx="9230">
                  <c:v>-2.038465</c:v>
                </c:pt>
                <c:pt idx="9231">
                  <c:v>-2.037443999999998</c:v>
                </c:pt>
                <c:pt idx="9232">
                  <c:v>-1.994902</c:v>
                </c:pt>
                <c:pt idx="9233">
                  <c:v>-2.059003999999998</c:v>
                </c:pt>
                <c:pt idx="9234">
                  <c:v>-2.078812</c:v>
                </c:pt>
                <c:pt idx="9235">
                  <c:v>-2.060475</c:v>
                </c:pt>
                <c:pt idx="9236">
                  <c:v>-2.082108</c:v>
                </c:pt>
                <c:pt idx="9237">
                  <c:v>-2.030732</c:v>
                </c:pt>
                <c:pt idx="9238">
                  <c:v>-2.091032</c:v>
                </c:pt>
                <c:pt idx="9239">
                  <c:v>-2.071489999999998</c:v>
                </c:pt>
                <c:pt idx="9240">
                  <c:v>-2.088286</c:v>
                </c:pt>
                <c:pt idx="9241">
                  <c:v>-2.101025</c:v>
                </c:pt>
                <c:pt idx="9242">
                  <c:v>-2.10067</c:v>
                </c:pt>
                <c:pt idx="9243">
                  <c:v>-2.163089</c:v>
                </c:pt>
                <c:pt idx="9244">
                  <c:v>-2.118288999999999</c:v>
                </c:pt>
                <c:pt idx="9245">
                  <c:v>-2.113516</c:v>
                </c:pt>
                <c:pt idx="9246">
                  <c:v>-2.177493</c:v>
                </c:pt>
                <c:pt idx="9247">
                  <c:v>-2.161169</c:v>
                </c:pt>
                <c:pt idx="9248">
                  <c:v>-2.156863</c:v>
                </c:pt>
                <c:pt idx="9249">
                  <c:v>-2.119637</c:v>
                </c:pt>
                <c:pt idx="9250">
                  <c:v>-2.136234</c:v>
                </c:pt>
                <c:pt idx="9251">
                  <c:v>-2.184532</c:v>
                </c:pt>
                <c:pt idx="9252">
                  <c:v>-2.192148</c:v>
                </c:pt>
                <c:pt idx="9253">
                  <c:v>-2.192753</c:v>
                </c:pt>
                <c:pt idx="9254">
                  <c:v>-2.201431</c:v>
                </c:pt>
                <c:pt idx="9255">
                  <c:v>-2.197804</c:v>
                </c:pt>
                <c:pt idx="9256">
                  <c:v>-2.198185</c:v>
                </c:pt>
                <c:pt idx="9257">
                  <c:v>-2.217846</c:v>
                </c:pt>
                <c:pt idx="9258">
                  <c:v>-2.257212</c:v>
                </c:pt>
                <c:pt idx="9259">
                  <c:v>-2.200645</c:v>
                </c:pt>
                <c:pt idx="9260">
                  <c:v>-2.245996</c:v>
                </c:pt>
                <c:pt idx="9261">
                  <c:v>-2.266868</c:v>
                </c:pt>
                <c:pt idx="9262">
                  <c:v>-2.234202</c:v>
                </c:pt>
                <c:pt idx="9263">
                  <c:v>-2.278628</c:v>
                </c:pt>
                <c:pt idx="9264">
                  <c:v>-2.262845</c:v>
                </c:pt>
                <c:pt idx="9265">
                  <c:v>-2.306306</c:v>
                </c:pt>
                <c:pt idx="9266">
                  <c:v>-2.324032</c:v>
                </c:pt>
                <c:pt idx="9267">
                  <c:v>-2.248825</c:v>
                </c:pt>
                <c:pt idx="9268">
                  <c:v>-2.286278</c:v>
                </c:pt>
                <c:pt idx="9269">
                  <c:v>-2.263874</c:v>
                </c:pt>
                <c:pt idx="9270">
                  <c:v>-2.326644999999996</c:v>
                </c:pt>
                <c:pt idx="9271">
                  <c:v>-2.289372</c:v>
                </c:pt>
                <c:pt idx="9272">
                  <c:v>-2.351662999999993</c:v>
                </c:pt>
                <c:pt idx="9273">
                  <c:v>-2.325291</c:v>
                </c:pt>
                <c:pt idx="9274">
                  <c:v>-2.320307</c:v>
                </c:pt>
                <c:pt idx="9275">
                  <c:v>-2.404825999999999</c:v>
                </c:pt>
                <c:pt idx="9276">
                  <c:v>-2.352540999999993</c:v>
                </c:pt>
                <c:pt idx="9277">
                  <c:v>-2.379341</c:v>
                </c:pt>
                <c:pt idx="9278">
                  <c:v>-2.383276</c:v>
                </c:pt>
                <c:pt idx="9279">
                  <c:v>-2.431297999999999</c:v>
                </c:pt>
                <c:pt idx="9280">
                  <c:v>-2.44814</c:v>
                </c:pt>
                <c:pt idx="9281">
                  <c:v>-2.390604</c:v>
                </c:pt>
                <c:pt idx="9282">
                  <c:v>-2.414155</c:v>
                </c:pt>
                <c:pt idx="9283">
                  <c:v>-2.435133</c:v>
                </c:pt>
                <c:pt idx="9284">
                  <c:v>-2.424243</c:v>
                </c:pt>
                <c:pt idx="9285">
                  <c:v>-2.438247999999997</c:v>
                </c:pt>
                <c:pt idx="9286">
                  <c:v>-2.447442999999998</c:v>
                </c:pt>
                <c:pt idx="9287">
                  <c:v>-2.465078999999998</c:v>
                </c:pt>
                <c:pt idx="9288">
                  <c:v>-2.530481</c:v>
                </c:pt>
                <c:pt idx="9289">
                  <c:v>-2.465889999999999</c:v>
                </c:pt>
                <c:pt idx="9290">
                  <c:v>-2.480106</c:v>
                </c:pt>
                <c:pt idx="9291">
                  <c:v>-2.46757</c:v>
                </c:pt>
                <c:pt idx="9292">
                  <c:v>-2.508231</c:v>
                </c:pt>
                <c:pt idx="9293">
                  <c:v>-2.529357</c:v>
                </c:pt>
                <c:pt idx="9294">
                  <c:v>-2.534115</c:v>
                </c:pt>
                <c:pt idx="9295">
                  <c:v>-2.523057</c:v>
                </c:pt>
                <c:pt idx="9296">
                  <c:v>-2.555895</c:v>
                </c:pt>
                <c:pt idx="9297">
                  <c:v>-2.542260999999999</c:v>
                </c:pt>
                <c:pt idx="9298">
                  <c:v>-2.581302</c:v>
                </c:pt>
                <c:pt idx="9299">
                  <c:v>-2.544947</c:v>
                </c:pt>
                <c:pt idx="9300">
                  <c:v>-2.582208</c:v>
                </c:pt>
                <c:pt idx="9301">
                  <c:v>-2.551511</c:v>
                </c:pt>
                <c:pt idx="9302">
                  <c:v>-2.610545999999997</c:v>
                </c:pt>
                <c:pt idx="9303">
                  <c:v>-2.585766</c:v>
                </c:pt>
                <c:pt idx="9304">
                  <c:v>-2.623095</c:v>
                </c:pt>
                <c:pt idx="9305">
                  <c:v>-2.645947</c:v>
                </c:pt>
                <c:pt idx="9306">
                  <c:v>-2.625166</c:v>
                </c:pt>
                <c:pt idx="9307">
                  <c:v>-2.675876</c:v>
                </c:pt>
                <c:pt idx="9308">
                  <c:v>-2.67619</c:v>
                </c:pt>
                <c:pt idx="9309">
                  <c:v>-2.644275</c:v>
                </c:pt>
                <c:pt idx="9310">
                  <c:v>-2.678586</c:v>
                </c:pt>
                <c:pt idx="9311">
                  <c:v>-2.687241</c:v>
                </c:pt>
                <c:pt idx="9312">
                  <c:v>-2.716372999999999</c:v>
                </c:pt>
                <c:pt idx="9313">
                  <c:v>-2.7105</c:v>
                </c:pt>
                <c:pt idx="9314">
                  <c:v>-2.725764</c:v>
                </c:pt>
                <c:pt idx="9315">
                  <c:v>-2.73417</c:v>
                </c:pt>
                <c:pt idx="9316">
                  <c:v>-2.746427</c:v>
                </c:pt>
                <c:pt idx="9317">
                  <c:v>-2.731492999999999</c:v>
                </c:pt>
                <c:pt idx="9318">
                  <c:v>-2.746391</c:v>
                </c:pt>
                <c:pt idx="9319">
                  <c:v>-2.764573</c:v>
                </c:pt>
                <c:pt idx="9320">
                  <c:v>-2.701446999999999</c:v>
                </c:pt>
                <c:pt idx="9321">
                  <c:v>-2.796676999999998</c:v>
                </c:pt>
                <c:pt idx="9322">
                  <c:v>-2.776712</c:v>
                </c:pt>
                <c:pt idx="9323">
                  <c:v>-2.871386999999999</c:v>
                </c:pt>
                <c:pt idx="9324">
                  <c:v>-2.823878</c:v>
                </c:pt>
                <c:pt idx="9325">
                  <c:v>-2.891576</c:v>
                </c:pt>
                <c:pt idx="9326">
                  <c:v>-2.872640999999993</c:v>
                </c:pt>
                <c:pt idx="9327">
                  <c:v>-2.879510999999999</c:v>
                </c:pt>
                <c:pt idx="9328">
                  <c:v>-2.896005999999993</c:v>
                </c:pt>
                <c:pt idx="9329">
                  <c:v>-2.887042</c:v>
                </c:pt>
                <c:pt idx="9330">
                  <c:v>-2.904895999999999</c:v>
                </c:pt>
                <c:pt idx="9331">
                  <c:v>-2.910083999999999</c:v>
                </c:pt>
                <c:pt idx="9332">
                  <c:v>-2.942254</c:v>
                </c:pt>
                <c:pt idx="9333">
                  <c:v>-2.932382</c:v>
                </c:pt>
                <c:pt idx="9334">
                  <c:v>-2.977898999999998</c:v>
                </c:pt>
                <c:pt idx="9335">
                  <c:v>-2.967654</c:v>
                </c:pt>
                <c:pt idx="9336">
                  <c:v>-2.978835999999998</c:v>
                </c:pt>
                <c:pt idx="9337">
                  <c:v>-3.005369</c:v>
                </c:pt>
                <c:pt idx="9338">
                  <c:v>-3.029249</c:v>
                </c:pt>
                <c:pt idx="9339">
                  <c:v>-3.009675</c:v>
                </c:pt>
                <c:pt idx="9340">
                  <c:v>-3.032178</c:v>
                </c:pt>
                <c:pt idx="9341">
                  <c:v>-3.026577</c:v>
                </c:pt>
                <c:pt idx="9342">
                  <c:v>-3.109964</c:v>
                </c:pt>
                <c:pt idx="9343">
                  <c:v>-3.095877999999999</c:v>
                </c:pt>
                <c:pt idx="9344">
                  <c:v>-3.090479999999999</c:v>
                </c:pt>
                <c:pt idx="9345">
                  <c:v>-3.078417</c:v>
                </c:pt>
                <c:pt idx="9346">
                  <c:v>-3.112909999999999</c:v>
                </c:pt>
                <c:pt idx="9347">
                  <c:v>-3.131656</c:v>
                </c:pt>
                <c:pt idx="9348">
                  <c:v>-3.149526</c:v>
                </c:pt>
                <c:pt idx="9349">
                  <c:v>-3.152118</c:v>
                </c:pt>
                <c:pt idx="9350">
                  <c:v>-3.176064</c:v>
                </c:pt>
                <c:pt idx="9351">
                  <c:v>-3.204575</c:v>
                </c:pt>
                <c:pt idx="9352">
                  <c:v>-3.205971</c:v>
                </c:pt>
                <c:pt idx="9353">
                  <c:v>-3.21817</c:v>
                </c:pt>
                <c:pt idx="9354">
                  <c:v>-3.210097</c:v>
                </c:pt>
                <c:pt idx="9355">
                  <c:v>-3.26083</c:v>
                </c:pt>
                <c:pt idx="9356">
                  <c:v>-3.268783</c:v>
                </c:pt>
                <c:pt idx="9357">
                  <c:v>-3.278236</c:v>
                </c:pt>
                <c:pt idx="9358">
                  <c:v>-3.313219999999998</c:v>
                </c:pt>
                <c:pt idx="9359">
                  <c:v>-3.330662999999993</c:v>
                </c:pt>
                <c:pt idx="9360">
                  <c:v>-3.3746</c:v>
                </c:pt>
                <c:pt idx="9361">
                  <c:v>-3.379646999999993</c:v>
                </c:pt>
                <c:pt idx="9362">
                  <c:v>-3.362198999999999</c:v>
                </c:pt>
                <c:pt idx="9363">
                  <c:v>-3.391807</c:v>
                </c:pt>
                <c:pt idx="9364">
                  <c:v>-3.413167</c:v>
                </c:pt>
                <c:pt idx="9365">
                  <c:v>-3.415407999999998</c:v>
                </c:pt>
                <c:pt idx="9366">
                  <c:v>-3.451127</c:v>
                </c:pt>
                <c:pt idx="9367">
                  <c:v>-3.455476</c:v>
                </c:pt>
                <c:pt idx="9368">
                  <c:v>-3.483398</c:v>
                </c:pt>
                <c:pt idx="9369">
                  <c:v>-3.497495999999999</c:v>
                </c:pt>
                <c:pt idx="9370">
                  <c:v>-3.496274999999998</c:v>
                </c:pt>
                <c:pt idx="9371">
                  <c:v>-3.543525</c:v>
                </c:pt>
                <c:pt idx="9372">
                  <c:v>-3.549997</c:v>
                </c:pt>
                <c:pt idx="9373">
                  <c:v>-3.573726</c:v>
                </c:pt>
                <c:pt idx="9374">
                  <c:v>-3.557938</c:v>
                </c:pt>
                <c:pt idx="9375">
                  <c:v>-3.619018</c:v>
                </c:pt>
                <c:pt idx="9376">
                  <c:v>-3.631085999999997</c:v>
                </c:pt>
                <c:pt idx="9377">
                  <c:v>-3.629285</c:v>
                </c:pt>
                <c:pt idx="9378">
                  <c:v>-3.640865999999999</c:v>
                </c:pt>
                <c:pt idx="9379">
                  <c:v>-3.695361</c:v>
                </c:pt>
                <c:pt idx="9380">
                  <c:v>-3.695729</c:v>
                </c:pt>
                <c:pt idx="9381">
                  <c:v>-3.710843</c:v>
                </c:pt>
                <c:pt idx="9382">
                  <c:v>-3.753274</c:v>
                </c:pt>
                <c:pt idx="9383">
                  <c:v>-3.771942999999998</c:v>
                </c:pt>
                <c:pt idx="9384">
                  <c:v>-3.813350999999999</c:v>
                </c:pt>
                <c:pt idx="9385">
                  <c:v>-3.796661999999999</c:v>
                </c:pt>
                <c:pt idx="9386">
                  <c:v>-3.834906</c:v>
                </c:pt>
                <c:pt idx="9387">
                  <c:v>-3.814033999999999</c:v>
                </c:pt>
                <c:pt idx="9388">
                  <c:v>-3.858550999999998</c:v>
                </c:pt>
                <c:pt idx="9389">
                  <c:v>-3.886083999999998</c:v>
                </c:pt>
                <c:pt idx="9390">
                  <c:v>-3.903917</c:v>
                </c:pt>
                <c:pt idx="9391">
                  <c:v>-3.924898</c:v>
                </c:pt>
                <c:pt idx="9392">
                  <c:v>-3.957908</c:v>
                </c:pt>
                <c:pt idx="9393">
                  <c:v>-3.927367</c:v>
                </c:pt>
                <c:pt idx="9394">
                  <c:v>-3.96943</c:v>
                </c:pt>
                <c:pt idx="9395">
                  <c:v>-4.021409</c:v>
                </c:pt>
                <c:pt idx="9396">
                  <c:v>-4.043944</c:v>
                </c:pt>
                <c:pt idx="9397">
                  <c:v>-4.013450999999995</c:v>
                </c:pt>
                <c:pt idx="9398">
                  <c:v>-4.096057</c:v>
                </c:pt>
                <c:pt idx="9399">
                  <c:v>-4.110746999999995</c:v>
                </c:pt>
                <c:pt idx="9400">
                  <c:v>-4.149011999999995</c:v>
                </c:pt>
                <c:pt idx="9401">
                  <c:v>-4.140323</c:v>
                </c:pt>
                <c:pt idx="9402">
                  <c:v>-4.193873</c:v>
                </c:pt>
                <c:pt idx="9403">
                  <c:v>-4.207553999999996</c:v>
                </c:pt>
                <c:pt idx="9404">
                  <c:v>-4.216285</c:v>
                </c:pt>
                <c:pt idx="9405">
                  <c:v>-4.26383</c:v>
                </c:pt>
                <c:pt idx="9406">
                  <c:v>-4.306795</c:v>
                </c:pt>
                <c:pt idx="9407">
                  <c:v>-4.337317999999994</c:v>
                </c:pt>
                <c:pt idx="9408">
                  <c:v>-4.282301</c:v>
                </c:pt>
                <c:pt idx="9409">
                  <c:v>-4.348773</c:v>
                </c:pt>
                <c:pt idx="9410">
                  <c:v>-4.375970999999994</c:v>
                </c:pt>
                <c:pt idx="9411">
                  <c:v>-4.464216999999993</c:v>
                </c:pt>
                <c:pt idx="9412">
                  <c:v>-4.436851</c:v>
                </c:pt>
                <c:pt idx="9413">
                  <c:v>-4.492701</c:v>
                </c:pt>
                <c:pt idx="9414">
                  <c:v>-4.522340999999995</c:v>
                </c:pt>
                <c:pt idx="9415">
                  <c:v>-4.540312</c:v>
                </c:pt>
                <c:pt idx="9416">
                  <c:v>-4.57377</c:v>
                </c:pt>
                <c:pt idx="9417">
                  <c:v>-4.556579999999999</c:v>
                </c:pt>
                <c:pt idx="9418">
                  <c:v>-4.627255999999991</c:v>
                </c:pt>
                <c:pt idx="9419">
                  <c:v>-4.629258</c:v>
                </c:pt>
                <c:pt idx="9420">
                  <c:v>-4.692818999999991</c:v>
                </c:pt>
                <c:pt idx="9421">
                  <c:v>-4.704298</c:v>
                </c:pt>
                <c:pt idx="9422">
                  <c:v>-4.743574</c:v>
                </c:pt>
                <c:pt idx="9423">
                  <c:v>-4.779248</c:v>
                </c:pt>
                <c:pt idx="9424">
                  <c:v>-4.772002</c:v>
                </c:pt>
                <c:pt idx="9425">
                  <c:v>-4.878894</c:v>
                </c:pt>
                <c:pt idx="9426">
                  <c:v>-4.900974</c:v>
                </c:pt>
                <c:pt idx="9427">
                  <c:v>-4.874149</c:v>
                </c:pt>
                <c:pt idx="9428">
                  <c:v>-4.950427</c:v>
                </c:pt>
                <c:pt idx="9429">
                  <c:v>-4.977158</c:v>
                </c:pt>
                <c:pt idx="9430">
                  <c:v>-5.049376</c:v>
                </c:pt>
                <c:pt idx="9431">
                  <c:v>-5.052604999999994</c:v>
                </c:pt>
                <c:pt idx="9432">
                  <c:v>-5.113406999999993</c:v>
                </c:pt>
                <c:pt idx="9433">
                  <c:v>-5.130923</c:v>
                </c:pt>
                <c:pt idx="9434">
                  <c:v>-5.177196999999993</c:v>
                </c:pt>
                <c:pt idx="9435">
                  <c:v>-5.214537999999991</c:v>
                </c:pt>
                <c:pt idx="9436">
                  <c:v>-5.235208</c:v>
                </c:pt>
                <c:pt idx="9437">
                  <c:v>-5.254049</c:v>
                </c:pt>
                <c:pt idx="9438">
                  <c:v>-5.346261</c:v>
                </c:pt>
                <c:pt idx="9439">
                  <c:v>-5.358147999999995</c:v>
                </c:pt>
                <c:pt idx="9440">
                  <c:v>-5.388397</c:v>
                </c:pt>
                <c:pt idx="9441">
                  <c:v>-5.452919999999994</c:v>
                </c:pt>
                <c:pt idx="9442">
                  <c:v>-5.484304</c:v>
                </c:pt>
                <c:pt idx="9443">
                  <c:v>-5.543256</c:v>
                </c:pt>
                <c:pt idx="9444">
                  <c:v>-5.579832</c:v>
                </c:pt>
                <c:pt idx="9445">
                  <c:v>-5.635918999999993</c:v>
                </c:pt>
                <c:pt idx="9446">
                  <c:v>-5.649981999999993</c:v>
                </c:pt>
                <c:pt idx="9447">
                  <c:v>-5.707341</c:v>
                </c:pt>
                <c:pt idx="9448">
                  <c:v>-5.777364</c:v>
                </c:pt>
                <c:pt idx="9449">
                  <c:v>-5.775559</c:v>
                </c:pt>
                <c:pt idx="9450">
                  <c:v>-5.846101</c:v>
                </c:pt>
                <c:pt idx="9451">
                  <c:v>-5.891973999999998</c:v>
                </c:pt>
                <c:pt idx="9452">
                  <c:v>-5.94221</c:v>
                </c:pt>
                <c:pt idx="9453">
                  <c:v>-5.996302</c:v>
                </c:pt>
                <c:pt idx="9454">
                  <c:v>-6.048655</c:v>
                </c:pt>
                <c:pt idx="9455">
                  <c:v>-6.107087999999991</c:v>
                </c:pt>
                <c:pt idx="9456">
                  <c:v>-6.168258999999995</c:v>
                </c:pt>
                <c:pt idx="9457">
                  <c:v>-6.176187999999994</c:v>
                </c:pt>
                <c:pt idx="9458">
                  <c:v>-6.238671</c:v>
                </c:pt>
                <c:pt idx="9459">
                  <c:v>-6.282408</c:v>
                </c:pt>
                <c:pt idx="9460">
                  <c:v>-6.371455</c:v>
                </c:pt>
                <c:pt idx="9461">
                  <c:v>-6.449025</c:v>
                </c:pt>
                <c:pt idx="9462">
                  <c:v>-6.460621</c:v>
                </c:pt>
                <c:pt idx="9463">
                  <c:v>-6.532345</c:v>
                </c:pt>
                <c:pt idx="9464">
                  <c:v>-6.609409</c:v>
                </c:pt>
                <c:pt idx="9465">
                  <c:v>-6.677445999999993</c:v>
                </c:pt>
                <c:pt idx="9466">
                  <c:v>-6.731062</c:v>
                </c:pt>
                <c:pt idx="9467">
                  <c:v>-6.778787</c:v>
                </c:pt>
                <c:pt idx="9468">
                  <c:v>-6.843257</c:v>
                </c:pt>
                <c:pt idx="9469">
                  <c:v>-6.901513</c:v>
                </c:pt>
                <c:pt idx="9470">
                  <c:v>-6.950825</c:v>
                </c:pt>
                <c:pt idx="9471">
                  <c:v>-7.01076</c:v>
                </c:pt>
                <c:pt idx="9472">
                  <c:v>-7.145851999999993</c:v>
                </c:pt>
                <c:pt idx="9473">
                  <c:v>-7.180145</c:v>
                </c:pt>
                <c:pt idx="9474">
                  <c:v>-7.236378</c:v>
                </c:pt>
                <c:pt idx="9475">
                  <c:v>-7.333153999999999</c:v>
                </c:pt>
                <c:pt idx="9476">
                  <c:v>-7.412796</c:v>
                </c:pt>
                <c:pt idx="9477">
                  <c:v>-7.481634</c:v>
                </c:pt>
                <c:pt idx="9478">
                  <c:v>-7.580133</c:v>
                </c:pt>
                <c:pt idx="9479">
                  <c:v>-7.631234</c:v>
                </c:pt>
                <c:pt idx="9480">
                  <c:v>-7.706795</c:v>
                </c:pt>
                <c:pt idx="9481">
                  <c:v>-7.7992</c:v>
                </c:pt>
                <c:pt idx="9482">
                  <c:v>-7.872404999999993</c:v>
                </c:pt>
                <c:pt idx="9483">
                  <c:v>-8.038315999999998</c:v>
                </c:pt>
                <c:pt idx="9484">
                  <c:v>-8.04204</c:v>
                </c:pt>
                <c:pt idx="9485">
                  <c:v>-8.165401000000002</c:v>
                </c:pt>
                <c:pt idx="9486">
                  <c:v>-8.244440000000001</c:v>
                </c:pt>
                <c:pt idx="9487">
                  <c:v>-8.332992</c:v>
                </c:pt>
                <c:pt idx="9488">
                  <c:v>-8.431564</c:v>
                </c:pt>
                <c:pt idx="9489">
                  <c:v>-8.55194</c:v>
                </c:pt>
                <c:pt idx="9490">
                  <c:v>-8.633759</c:v>
                </c:pt>
                <c:pt idx="9491">
                  <c:v>-8.715945000000001</c:v>
                </c:pt>
                <c:pt idx="9492">
                  <c:v>-8.825431</c:v>
                </c:pt>
                <c:pt idx="9493">
                  <c:v>-8.97399</c:v>
                </c:pt>
                <c:pt idx="9494">
                  <c:v>-9.090113000000001</c:v>
                </c:pt>
                <c:pt idx="9495">
                  <c:v>-9.189031000000003</c:v>
                </c:pt>
                <c:pt idx="9496">
                  <c:v>-9.3031</c:v>
                </c:pt>
                <c:pt idx="9497">
                  <c:v>-9.37243</c:v>
                </c:pt>
                <c:pt idx="9498">
                  <c:v>-9.506798000000003</c:v>
                </c:pt>
                <c:pt idx="9499">
                  <c:v>-9.651025000000001</c:v>
                </c:pt>
                <c:pt idx="9500">
                  <c:v>-9.781157999999997</c:v>
                </c:pt>
                <c:pt idx="9501">
                  <c:v>-9.904810999999998</c:v>
                </c:pt>
                <c:pt idx="9502">
                  <c:v>-10.028663</c:v>
                </c:pt>
                <c:pt idx="9503">
                  <c:v>-10.147768</c:v>
                </c:pt>
                <c:pt idx="9504">
                  <c:v>-10.351782</c:v>
                </c:pt>
                <c:pt idx="9505">
                  <c:v>-10.472976</c:v>
                </c:pt>
                <c:pt idx="9506">
                  <c:v>-10.581643</c:v>
                </c:pt>
                <c:pt idx="9507">
                  <c:v>-10.730305</c:v>
                </c:pt>
                <c:pt idx="9508">
                  <c:v>-10.92373</c:v>
                </c:pt>
                <c:pt idx="9509">
                  <c:v>-11.096061</c:v>
                </c:pt>
                <c:pt idx="9510">
                  <c:v>-11.251707</c:v>
                </c:pt>
                <c:pt idx="9511">
                  <c:v>-11.430869</c:v>
                </c:pt>
                <c:pt idx="9512">
                  <c:v>-11.581129</c:v>
                </c:pt>
                <c:pt idx="9513">
                  <c:v>-11.779261</c:v>
                </c:pt>
                <c:pt idx="9514">
                  <c:v>-11.98702</c:v>
                </c:pt>
                <c:pt idx="9515">
                  <c:v>-12.163572</c:v>
                </c:pt>
                <c:pt idx="9516">
                  <c:v>-12.342497</c:v>
                </c:pt>
                <c:pt idx="9517">
                  <c:v>-12.561308</c:v>
                </c:pt>
                <c:pt idx="9518">
                  <c:v>-12.740704</c:v>
                </c:pt>
                <c:pt idx="9519">
                  <c:v>-12.955324</c:v>
                </c:pt>
                <c:pt idx="9520">
                  <c:v>-13.209277</c:v>
                </c:pt>
                <c:pt idx="9521">
                  <c:v>-13.454748</c:v>
                </c:pt>
                <c:pt idx="9522">
                  <c:v>-13.665879</c:v>
                </c:pt>
                <c:pt idx="9523">
                  <c:v>-13.953814</c:v>
                </c:pt>
                <c:pt idx="9524">
                  <c:v>-14.203816</c:v>
                </c:pt>
                <c:pt idx="9525">
                  <c:v>-14.48423</c:v>
                </c:pt>
                <c:pt idx="9526">
                  <c:v>-14.773222</c:v>
                </c:pt>
                <c:pt idx="9527">
                  <c:v>-15.063791</c:v>
                </c:pt>
                <c:pt idx="9528">
                  <c:v>-15.32442</c:v>
                </c:pt>
                <c:pt idx="9529">
                  <c:v>-15.653495</c:v>
                </c:pt>
                <c:pt idx="9530">
                  <c:v>-16.013432</c:v>
                </c:pt>
                <c:pt idx="9531">
                  <c:v>-16.346719</c:v>
                </c:pt>
                <c:pt idx="9532">
                  <c:v>-16.677784</c:v>
                </c:pt>
                <c:pt idx="9533">
                  <c:v>-17.077472</c:v>
                </c:pt>
                <c:pt idx="9534">
                  <c:v>-17.471948</c:v>
                </c:pt>
                <c:pt idx="9535">
                  <c:v>-17.863938</c:v>
                </c:pt>
                <c:pt idx="9536">
                  <c:v>-18.27218999999998</c:v>
                </c:pt>
                <c:pt idx="9537">
                  <c:v>-18.73081000000001</c:v>
                </c:pt>
                <c:pt idx="9538">
                  <c:v>-19.169521</c:v>
                </c:pt>
                <c:pt idx="9539">
                  <c:v>-19.673133</c:v>
                </c:pt>
                <c:pt idx="9540">
                  <c:v>-20.185511</c:v>
                </c:pt>
                <c:pt idx="9541">
                  <c:v>-20.754451</c:v>
                </c:pt>
                <c:pt idx="9542">
                  <c:v>-21.30232699999998</c:v>
                </c:pt>
                <c:pt idx="9543">
                  <c:v>-21.882662</c:v>
                </c:pt>
                <c:pt idx="9544">
                  <c:v>-22.538975</c:v>
                </c:pt>
                <c:pt idx="9545">
                  <c:v>-23.219243</c:v>
                </c:pt>
                <c:pt idx="9546">
                  <c:v>-23.916588</c:v>
                </c:pt>
                <c:pt idx="9547">
                  <c:v>-24.703092</c:v>
                </c:pt>
                <c:pt idx="9548">
                  <c:v>-25.492929</c:v>
                </c:pt>
                <c:pt idx="9549">
                  <c:v>-26.370065</c:v>
                </c:pt>
                <c:pt idx="9550">
                  <c:v>-27.293853</c:v>
                </c:pt>
                <c:pt idx="9551">
                  <c:v>-28.299294</c:v>
                </c:pt>
                <c:pt idx="9552">
                  <c:v>-29.347615</c:v>
                </c:pt>
                <c:pt idx="9553">
                  <c:v>-30.46951899999998</c:v>
                </c:pt>
                <c:pt idx="9554">
                  <c:v>-31.683803</c:v>
                </c:pt>
                <c:pt idx="9555">
                  <c:v>-33.02439</c:v>
                </c:pt>
                <c:pt idx="9556">
                  <c:v>-34.44835300000001</c:v>
                </c:pt>
                <c:pt idx="9557">
                  <c:v>-36.065716</c:v>
                </c:pt>
                <c:pt idx="9558">
                  <c:v>-37.764368</c:v>
                </c:pt>
                <c:pt idx="9559">
                  <c:v>-39.658549</c:v>
                </c:pt>
                <c:pt idx="9560">
                  <c:v>-41.73513</c:v>
                </c:pt>
                <c:pt idx="9561">
                  <c:v>-44.085914</c:v>
                </c:pt>
                <c:pt idx="9562">
                  <c:v>-46.692483</c:v>
                </c:pt>
                <c:pt idx="9563">
                  <c:v>-49.585757</c:v>
                </c:pt>
                <c:pt idx="9564">
                  <c:v>-52.861944</c:v>
                </c:pt>
                <c:pt idx="9565">
                  <c:v>-56.66596300000001</c:v>
                </c:pt>
                <c:pt idx="9566">
                  <c:v>-60.96264</c:v>
                </c:pt>
                <c:pt idx="9567">
                  <c:v>-66.001634</c:v>
                </c:pt>
                <c:pt idx="9568">
                  <c:v>-71.92502299999998</c:v>
                </c:pt>
                <c:pt idx="9569">
                  <c:v>-79.06233799999988</c:v>
                </c:pt>
                <c:pt idx="9570">
                  <c:v>-87.716809</c:v>
                </c:pt>
                <c:pt idx="9571">
                  <c:v>-98.403705</c:v>
                </c:pt>
                <c:pt idx="9572">
                  <c:v>-112.205327</c:v>
                </c:pt>
                <c:pt idx="9573">
                  <c:v>-130.400265</c:v>
                </c:pt>
                <c:pt idx="9574">
                  <c:v>-155.561432</c:v>
                </c:pt>
                <c:pt idx="9575">
                  <c:v>-192.751524</c:v>
                </c:pt>
                <c:pt idx="9576">
                  <c:v>-253.152776</c:v>
                </c:pt>
                <c:pt idx="9577">
                  <c:v>-368.4364319999993</c:v>
                </c:pt>
                <c:pt idx="9578">
                  <c:v>-675.973543</c:v>
                </c:pt>
                <c:pt idx="9579">
                  <c:v>-4058.741936</c:v>
                </c:pt>
                <c:pt idx="9580">
                  <c:v>1015.394704</c:v>
                </c:pt>
                <c:pt idx="9581">
                  <c:v>451.583878</c:v>
                </c:pt>
                <c:pt idx="9582">
                  <c:v>290.505014</c:v>
                </c:pt>
                <c:pt idx="9583">
                  <c:v>214.219328</c:v>
                </c:pt>
                <c:pt idx="9584">
                  <c:v>169.705608</c:v>
                </c:pt>
                <c:pt idx="9585">
                  <c:v>140.536648</c:v>
                </c:pt>
                <c:pt idx="9586">
                  <c:v>119.945418</c:v>
                </c:pt>
                <c:pt idx="9587">
                  <c:v>104.667093</c:v>
                </c:pt>
                <c:pt idx="9588">
                  <c:v>92.82313</c:v>
                </c:pt>
                <c:pt idx="9589">
                  <c:v>83.407047</c:v>
                </c:pt>
                <c:pt idx="9590">
                  <c:v>75.733186</c:v>
                </c:pt>
                <c:pt idx="9591">
                  <c:v>69.349604</c:v>
                </c:pt>
                <c:pt idx="9592">
                  <c:v>64.032583</c:v>
                </c:pt>
                <c:pt idx="9593">
                  <c:v>59.390829</c:v>
                </c:pt>
                <c:pt idx="9594">
                  <c:v>55.402038</c:v>
                </c:pt>
                <c:pt idx="9595">
                  <c:v>51.984056</c:v>
                </c:pt>
                <c:pt idx="9596">
                  <c:v>48.904767</c:v>
                </c:pt>
                <c:pt idx="9597">
                  <c:v>46.21246600000001</c:v>
                </c:pt>
                <c:pt idx="9598">
                  <c:v>43.810238</c:v>
                </c:pt>
                <c:pt idx="9599">
                  <c:v>41.604496</c:v>
                </c:pt>
                <c:pt idx="9600">
                  <c:v>39.64330000000001</c:v>
                </c:pt>
                <c:pt idx="9601">
                  <c:v>37.84728999999999</c:v>
                </c:pt>
                <c:pt idx="9602">
                  <c:v>36.209946</c:v>
                </c:pt>
                <c:pt idx="9603">
                  <c:v>34.706484</c:v>
                </c:pt>
                <c:pt idx="9604">
                  <c:v>33.339748</c:v>
                </c:pt>
                <c:pt idx="9605">
                  <c:v>32.062593</c:v>
                </c:pt>
                <c:pt idx="9606">
                  <c:v>30.877646</c:v>
                </c:pt>
                <c:pt idx="9607">
                  <c:v>29.810593</c:v>
                </c:pt>
                <c:pt idx="9608">
                  <c:v>28.783074</c:v>
                </c:pt>
                <c:pt idx="9609">
                  <c:v>27.818718</c:v>
                </c:pt>
                <c:pt idx="9610">
                  <c:v>26.959723</c:v>
                </c:pt>
                <c:pt idx="9611">
                  <c:v>26.120602</c:v>
                </c:pt>
                <c:pt idx="9612">
                  <c:v>25.346444</c:v>
                </c:pt>
                <c:pt idx="9613">
                  <c:v>24.643338</c:v>
                </c:pt>
                <c:pt idx="9614">
                  <c:v>23.913913</c:v>
                </c:pt>
                <c:pt idx="9615">
                  <c:v>23.292971</c:v>
                </c:pt>
                <c:pt idx="9616">
                  <c:v>22.683102</c:v>
                </c:pt>
                <c:pt idx="9617">
                  <c:v>22.107596</c:v>
                </c:pt>
                <c:pt idx="9618">
                  <c:v>21.576585</c:v>
                </c:pt>
                <c:pt idx="9619">
                  <c:v>20.98941899999998</c:v>
                </c:pt>
                <c:pt idx="9620">
                  <c:v>20.498158</c:v>
                </c:pt>
                <c:pt idx="9621">
                  <c:v>20.018706</c:v>
                </c:pt>
                <c:pt idx="9622">
                  <c:v>19.57419700000001</c:v>
                </c:pt>
                <c:pt idx="9623">
                  <c:v>19.145387</c:v>
                </c:pt>
                <c:pt idx="9624">
                  <c:v>18.719455</c:v>
                </c:pt>
                <c:pt idx="9625">
                  <c:v>18.359955</c:v>
                </c:pt>
                <c:pt idx="9626">
                  <c:v>17.97814299999993</c:v>
                </c:pt>
                <c:pt idx="9627">
                  <c:v>17.628238</c:v>
                </c:pt>
                <c:pt idx="9628">
                  <c:v>17.241589</c:v>
                </c:pt>
                <c:pt idx="9629">
                  <c:v>16.899721</c:v>
                </c:pt>
                <c:pt idx="9630">
                  <c:v>16.628488</c:v>
                </c:pt>
                <c:pt idx="9631">
                  <c:v>16.312679</c:v>
                </c:pt>
                <c:pt idx="9632">
                  <c:v>15.988109</c:v>
                </c:pt>
                <c:pt idx="9633">
                  <c:v>15.711315</c:v>
                </c:pt>
                <c:pt idx="9634">
                  <c:v>15.480094</c:v>
                </c:pt>
                <c:pt idx="9635">
                  <c:v>15.155637</c:v>
                </c:pt>
                <c:pt idx="9636">
                  <c:v>14.920691</c:v>
                </c:pt>
                <c:pt idx="9637">
                  <c:v>14.62971</c:v>
                </c:pt>
                <c:pt idx="9638">
                  <c:v>14.428682</c:v>
                </c:pt>
                <c:pt idx="9639">
                  <c:v>14.194094</c:v>
                </c:pt>
                <c:pt idx="9640">
                  <c:v>13.949346</c:v>
                </c:pt>
                <c:pt idx="9641">
                  <c:v>13.762065</c:v>
                </c:pt>
                <c:pt idx="9642">
                  <c:v>13.54968</c:v>
                </c:pt>
                <c:pt idx="9643">
                  <c:v>13.32378</c:v>
                </c:pt>
                <c:pt idx="9644">
                  <c:v>13.174141</c:v>
                </c:pt>
                <c:pt idx="9645">
                  <c:v>12.968874</c:v>
                </c:pt>
                <c:pt idx="9646">
                  <c:v>12.797703</c:v>
                </c:pt>
                <c:pt idx="9647">
                  <c:v>12.619759</c:v>
                </c:pt>
                <c:pt idx="9648">
                  <c:v>12.454815</c:v>
                </c:pt>
                <c:pt idx="9649">
                  <c:v>12.253324</c:v>
                </c:pt>
                <c:pt idx="9650">
                  <c:v>12.112487</c:v>
                </c:pt>
                <c:pt idx="9651">
                  <c:v>11.912821</c:v>
                </c:pt>
                <c:pt idx="9652">
                  <c:v>11.7733</c:v>
                </c:pt>
                <c:pt idx="9653">
                  <c:v>11.660296</c:v>
                </c:pt>
                <c:pt idx="9654">
                  <c:v>11.512532</c:v>
                </c:pt>
                <c:pt idx="9655">
                  <c:v>11.349417</c:v>
                </c:pt>
                <c:pt idx="9656">
                  <c:v>11.226728</c:v>
                </c:pt>
                <c:pt idx="9657">
                  <c:v>11.10564</c:v>
                </c:pt>
                <c:pt idx="9658">
                  <c:v>10.932131</c:v>
                </c:pt>
                <c:pt idx="9659">
                  <c:v>10.852354</c:v>
                </c:pt>
                <c:pt idx="9660">
                  <c:v>10.718683</c:v>
                </c:pt>
                <c:pt idx="9661">
                  <c:v>10.626351</c:v>
                </c:pt>
                <c:pt idx="9662">
                  <c:v>10.467341</c:v>
                </c:pt>
                <c:pt idx="9663">
                  <c:v>10.364959</c:v>
                </c:pt>
                <c:pt idx="9664">
                  <c:v>10.276052</c:v>
                </c:pt>
                <c:pt idx="9665">
                  <c:v>10.158421</c:v>
                </c:pt>
                <c:pt idx="9666">
                  <c:v>10.071715</c:v>
                </c:pt>
                <c:pt idx="9667">
                  <c:v>9.882104</c:v>
                </c:pt>
                <c:pt idx="9668">
                  <c:v>9.805704</c:v>
                </c:pt>
                <c:pt idx="9669">
                  <c:v>9.712419</c:v>
                </c:pt>
                <c:pt idx="9670">
                  <c:v>9.591616</c:v>
                </c:pt>
                <c:pt idx="9671">
                  <c:v>9.531303999999998</c:v>
                </c:pt>
                <c:pt idx="9672">
                  <c:v>9.434287000000001</c:v>
                </c:pt>
                <c:pt idx="9673">
                  <c:v>9.31717</c:v>
                </c:pt>
                <c:pt idx="9674">
                  <c:v>9.259020000000001</c:v>
                </c:pt>
                <c:pt idx="9675">
                  <c:v>9.201256999999998</c:v>
                </c:pt>
                <c:pt idx="9676">
                  <c:v>9.041998999999998</c:v>
                </c:pt>
                <c:pt idx="9677">
                  <c:v>8.968448</c:v>
                </c:pt>
                <c:pt idx="9678">
                  <c:v>8.872166</c:v>
                </c:pt>
                <c:pt idx="9679">
                  <c:v>8.797432</c:v>
                </c:pt>
                <c:pt idx="9680">
                  <c:v>8.708278999999987</c:v>
                </c:pt>
                <c:pt idx="9681">
                  <c:v>8.659246</c:v>
                </c:pt>
                <c:pt idx="9682">
                  <c:v>8.559241</c:v>
                </c:pt>
                <c:pt idx="9683">
                  <c:v>8.502216</c:v>
                </c:pt>
                <c:pt idx="9684">
                  <c:v>8.410557</c:v>
                </c:pt>
                <c:pt idx="9685">
                  <c:v>8.374973000000001</c:v>
                </c:pt>
                <c:pt idx="9686">
                  <c:v>8.285733</c:v>
                </c:pt>
                <c:pt idx="9687">
                  <c:v>8.224581000000001</c:v>
                </c:pt>
                <c:pt idx="9688">
                  <c:v>8.151009</c:v>
                </c:pt>
                <c:pt idx="9689">
                  <c:v>8.068116</c:v>
                </c:pt>
                <c:pt idx="9690">
                  <c:v>7.995979</c:v>
                </c:pt>
                <c:pt idx="9691">
                  <c:v>7.969122</c:v>
                </c:pt>
                <c:pt idx="9692">
                  <c:v>7.888431999999994</c:v>
                </c:pt>
                <c:pt idx="9693">
                  <c:v>7.854930999999987</c:v>
                </c:pt>
                <c:pt idx="9694">
                  <c:v>7.745666</c:v>
                </c:pt>
                <c:pt idx="9695">
                  <c:v>7.6798</c:v>
                </c:pt>
                <c:pt idx="9696">
                  <c:v>7.638938999999993</c:v>
                </c:pt>
                <c:pt idx="9697">
                  <c:v>7.577779</c:v>
                </c:pt>
                <c:pt idx="9698">
                  <c:v>7.52965</c:v>
                </c:pt>
                <c:pt idx="9699">
                  <c:v>7.481236</c:v>
                </c:pt>
                <c:pt idx="9700">
                  <c:v>7.427879999999996</c:v>
                </c:pt>
                <c:pt idx="9701">
                  <c:v>7.340004999999993</c:v>
                </c:pt>
                <c:pt idx="9702">
                  <c:v>7.316376</c:v>
                </c:pt>
                <c:pt idx="9703">
                  <c:v>7.27996</c:v>
                </c:pt>
                <c:pt idx="9704">
                  <c:v>7.224453999999993</c:v>
                </c:pt>
                <c:pt idx="9705">
                  <c:v>7.153527999999993</c:v>
                </c:pt>
                <c:pt idx="9706">
                  <c:v>7.099197</c:v>
                </c:pt>
                <c:pt idx="9707">
                  <c:v>7.057510999999989</c:v>
                </c:pt>
                <c:pt idx="9708">
                  <c:v>7.017033999999994</c:v>
                </c:pt>
                <c:pt idx="9709">
                  <c:v>7.000009</c:v>
                </c:pt>
                <c:pt idx="9710">
                  <c:v>6.920030999999994</c:v>
                </c:pt>
                <c:pt idx="9711">
                  <c:v>6.884156999999991</c:v>
                </c:pt>
                <c:pt idx="9712">
                  <c:v>6.851366</c:v>
                </c:pt>
                <c:pt idx="9713">
                  <c:v>6.770668</c:v>
                </c:pt>
                <c:pt idx="9714">
                  <c:v>6.768625</c:v>
                </c:pt>
                <c:pt idx="9715">
                  <c:v>6.689089</c:v>
                </c:pt>
                <c:pt idx="9716">
                  <c:v>6.659752</c:v>
                </c:pt>
                <c:pt idx="9717">
                  <c:v>6.643986999999991</c:v>
                </c:pt>
                <c:pt idx="9718">
                  <c:v>6.539838</c:v>
                </c:pt>
                <c:pt idx="9719">
                  <c:v>6.521596999999995</c:v>
                </c:pt>
                <c:pt idx="9720">
                  <c:v>6.548894</c:v>
                </c:pt>
                <c:pt idx="9721">
                  <c:v>6.456072</c:v>
                </c:pt>
                <c:pt idx="9722">
                  <c:v>6.440656</c:v>
                </c:pt>
                <c:pt idx="9723">
                  <c:v>6.389176</c:v>
                </c:pt>
                <c:pt idx="9724">
                  <c:v>6.314835999999987</c:v>
                </c:pt>
                <c:pt idx="9725">
                  <c:v>6.2809</c:v>
                </c:pt>
                <c:pt idx="9726">
                  <c:v>6.237469</c:v>
                </c:pt>
                <c:pt idx="9727">
                  <c:v>6.202424999999995</c:v>
                </c:pt>
                <c:pt idx="9728">
                  <c:v>6.193546999999993</c:v>
                </c:pt>
                <c:pt idx="9729">
                  <c:v>6.156023</c:v>
                </c:pt>
                <c:pt idx="9730">
                  <c:v>6.137674</c:v>
                </c:pt>
                <c:pt idx="9731">
                  <c:v>6.071594</c:v>
                </c:pt>
                <c:pt idx="9732">
                  <c:v>6.041069</c:v>
                </c:pt>
                <c:pt idx="9733">
                  <c:v>6.046201</c:v>
                </c:pt>
                <c:pt idx="9734">
                  <c:v>6.000454999999993</c:v>
                </c:pt>
                <c:pt idx="9735">
                  <c:v>5.976665</c:v>
                </c:pt>
                <c:pt idx="9736">
                  <c:v>5.943646</c:v>
                </c:pt>
                <c:pt idx="9737">
                  <c:v>5.881323</c:v>
                </c:pt>
                <c:pt idx="9738">
                  <c:v>5.860447999999994</c:v>
                </c:pt>
                <c:pt idx="9739">
                  <c:v>5.7922</c:v>
                </c:pt>
                <c:pt idx="9740">
                  <c:v>5.781537</c:v>
                </c:pt>
                <c:pt idx="9741">
                  <c:v>5.771573</c:v>
                </c:pt>
                <c:pt idx="9742">
                  <c:v>5.729068</c:v>
                </c:pt>
                <c:pt idx="9743">
                  <c:v>5.686971999999994</c:v>
                </c:pt>
                <c:pt idx="9744">
                  <c:v>5.675708</c:v>
                </c:pt>
                <c:pt idx="9745">
                  <c:v>5.630814999999991</c:v>
                </c:pt>
                <c:pt idx="9746">
                  <c:v>5.608142</c:v>
                </c:pt>
                <c:pt idx="9747">
                  <c:v>5.578916999999993</c:v>
                </c:pt>
                <c:pt idx="9748">
                  <c:v>5.547347</c:v>
                </c:pt>
                <c:pt idx="9749">
                  <c:v>5.539232</c:v>
                </c:pt>
                <c:pt idx="9750">
                  <c:v>5.509936999999995</c:v>
                </c:pt>
                <c:pt idx="9751">
                  <c:v>5.478172</c:v>
                </c:pt>
                <c:pt idx="9752">
                  <c:v>5.435744</c:v>
                </c:pt>
                <c:pt idx="9753">
                  <c:v>5.387253999999999</c:v>
                </c:pt>
                <c:pt idx="9754">
                  <c:v>5.38023</c:v>
                </c:pt>
                <c:pt idx="9755">
                  <c:v>5.34164</c:v>
                </c:pt>
                <c:pt idx="9756">
                  <c:v>5.342525999999993</c:v>
                </c:pt>
                <c:pt idx="9757">
                  <c:v>5.304773</c:v>
                </c:pt>
                <c:pt idx="9758">
                  <c:v>5.228986999999991</c:v>
                </c:pt>
                <c:pt idx="9759">
                  <c:v>5.232988999999995</c:v>
                </c:pt>
                <c:pt idx="9760">
                  <c:v>5.218733</c:v>
                </c:pt>
                <c:pt idx="9761">
                  <c:v>5.183175999999993</c:v>
                </c:pt>
                <c:pt idx="9762">
                  <c:v>5.162505999999986</c:v>
                </c:pt>
                <c:pt idx="9763">
                  <c:v>5.100298</c:v>
                </c:pt>
                <c:pt idx="9764">
                  <c:v>5.105875999999993</c:v>
                </c:pt>
                <c:pt idx="9765">
                  <c:v>5.050474999999993</c:v>
                </c:pt>
                <c:pt idx="9766">
                  <c:v>5.102284999999993</c:v>
                </c:pt>
                <c:pt idx="9767">
                  <c:v>5.052457</c:v>
                </c:pt>
                <c:pt idx="9768">
                  <c:v>4.979718</c:v>
                </c:pt>
                <c:pt idx="9769">
                  <c:v>4.944295</c:v>
                </c:pt>
                <c:pt idx="9770">
                  <c:v>4.932873</c:v>
                </c:pt>
                <c:pt idx="9771">
                  <c:v>4.908834</c:v>
                </c:pt>
                <c:pt idx="9772">
                  <c:v>4.907612</c:v>
                </c:pt>
                <c:pt idx="9773">
                  <c:v>4.847558999999993</c:v>
                </c:pt>
                <c:pt idx="9774">
                  <c:v>4.827835999999986</c:v>
                </c:pt>
                <c:pt idx="9775">
                  <c:v>4.812076999999993</c:v>
                </c:pt>
                <c:pt idx="9776">
                  <c:v>4.725981999999991</c:v>
                </c:pt>
                <c:pt idx="9777">
                  <c:v>4.751978</c:v>
                </c:pt>
                <c:pt idx="9778">
                  <c:v>4.684329999999996</c:v>
                </c:pt>
                <c:pt idx="9779">
                  <c:v>4.655772999999995</c:v>
                </c:pt>
                <c:pt idx="9780">
                  <c:v>4.582117999999993</c:v>
                </c:pt>
                <c:pt idx="9781">
                  <c:v>4.521662</c:v>
                </c:pt>
                <c:pt idx="9782">
                  <c:v>4.450376</c:v>
                </c:pt>
                <c:pt idx="9783">
                  <c:v>4.380224</c:v>
                </c:pt>
                <c:pt idx="9784">
                  <c:v>4.253828</c:v>
                </c:pt>
                <c:pt idx="9785">
                  <c:v>4.096677</c:v>
                </c:pt>
                <c:pt idx="9786">
                  <c:v>3.877974</c:v>
                </c:pt>
                <c:pt idx="9787">
                  <c:v>3.583478</c:v>
                </c:pt>
                <c:pt idx="9788">
                  <c:v>2.760782</c:v>
                </c:pt>
                <c:pt idx="9789">
                  <c:v>-0.628325</c:v>
                </c:pt>
                <c:pt idx="9790">
                  <c:v>12.873812</c:v>
                </c:pt>
                <c:pt idx="9791">
                  <c:v>7.046652</c:v>
                </c:pt>
                <c:pt idx="9792">
                  <c:v>6.094241</c:v>
                </c:pt>
                <c:pt idx="9793">
                  <c:v>5.652603999999997</c:v>
                </c:pt>
                <c:pt idx="9794">
                  <c:v>5.432236</c:v>
                </c:pt>
                <c:pt idx="9795">
                  <c:v>5.279338</c:v>
                </c:pt>
                <c:pt idx="9796">
                  <c:v>5.143383</c:v>
                </c:pt>
                <c:pt idx="9797">
                  <c:v>5.093150999999994</c:v>
                </c:pt>
                <c:pt idx="9798">
                  <c:v>5.060982999999993</c:v>
                </c:pt>
                <c:pt idx="9799">
                  <c:v>4.973927</c:v>
                </c:pt>
                <c:pt idx="9800">
                  <c:v>4.916034</c:v>
                </c:pt>
                <c:pt idx="9801">
                  <c:v>4.861838999999994</c:v>
                </c:pt>
                <c:pt idx="9802">
                  <c:v>4.825927999999993</c:v>
                </c:pt>
                <c:pt idx="9803">
                  <c:v>4.806607</c:v>
                </c:pt>
                <c:pt idx="9804">
                  <c:v>4.767228</c:v>
                </c:pt>
                <c:pt idx="9805">
                  <c:v>4.73839</c:v>
                </c:pt>
                <c:pt idx="9806">
                  <c:v>4.699489999999994</c:v>
                </c:pt>
                <c:pt idx="9807">
                  <c:v>4.690382999999993</c:v>
                </c:pt>
                <c:pt idx="9808">
                  <c:v>4.662397999999993</c:v>
                </c:pt>
                <c:pt idx="9809">
                  <c:v>4.641903</c:v>
                </c:pt>
                <c:pt idx="9810">
                  <c:v>4.631342</c:v>
                </c:pt>
                <c:pt idx="9811">
                  <c:v>4.574252</c:v>
                </c:pt>
                <c:pt idx="9812">
                  <c:v>4.562185999999987</c:v>
                </c:pt>
                <c:pt idx="9813">
                  <c:v>4.507116999999991</c:v>
                </c:pt>
                <c:pt idx="9814">
                  <c:v>4.570038</c:v>
                </c:pt>
                <c:pt idx="9815">
                  <c:v>4.529061</c:v>
                </c:pt>
                <c:pt idx="9816">
                  <c:v>4.483025</c:v>
                </c:pt>
                <c:pt idx="9817">
                  <c:v>4.476443</c:v>
                </c:pt>
                <c:pt idx="9818">
                  <c:v>4.468142</c:v>
                </c:pt>
                <c:pt idx="9819">
                  <c:v>4.443837</c:v>
                </c:pt>
                <c:pt idx="9820">
                  <c:v>4.447252</c:v>
                </c:pt>
                <c:pt idx="9821">
                  <c:v>4.424153999999993</c:v>
                </c:pt>
                <c:pt idx="9822">
                  <c:v>4.443214</c:v>
                </c:pt>
                <c:pt idx="9823">
                  <c:v>4.388148</c:v>
                </c:pt>
                <c:pt idx="9824">
                  <c:v>4.336339</c:v>
                </c:pt>
                <c:pt idx="9825">
                  <c:v>4.381825</c:v>
                </c:pt>
                <c:pt idx="9826">
                  <c:v>4.352211999999993</c:v>
                </c:pt>
                <c:pt idx="9827">
                  <c:v>4.368859999999993</c:v>
                </c:pt>
                <c:pt idx="9828">
                  <c:v>4.316592</c:v>
                </c:pt>
                <c:pt idx="9829">
                  <c:v>4.331235</c:v>
                </c:pt>
                <c:pt idx="9830">
                  <c:v>4.308258</c:v>
                </c:pt>
                <c:pt idx="9831">
                  <c:v>4.299955999999995</c:v>
                </c:pt>
                <c:pt idx="9832">
                  <c:v>4.262389999999995</c:v>
                </c:pt>
                <c:pt idx="9833">
                  <c:v>4.286737</c:v>
                </c:pt>
                <c:pt idx="9834">
                  <c:v>4.262761</c:v>
                </c:pt>
                <c:pt idx="9835">
                  <c:v>4.250833</c:v>
                </c:pt>
                <c:pt idx="9836">
                  <c:v>4.239765</c:v>
                </c:pt>
                <c:pt idx="9837">
                  <c:v>4.239239</c:v>
                </c:pt>
                <c:pt idx="9838">
                  <c:v>4.171579</c:v>
                </c:pt>
                <c:pt idx="9839">
                  <c:v>4.159444</c:v>
                </c:pt>
                <c:pt idx="9840">
                  <c:v>4.202487999999994</c:v>
                </c:pt>
                <c:pt idx="9841">
                  <c:v>4.181496</c:v>
                </c:pt>
                <c:pt idx="9842">
                  <c:v>4.176477</c:v>
                </c:pt>
                <c:pt idx="9843">
                  <c:v>4.140875999999993</c:v>
                </c:pt>
                <c:pt idx="9844">
                  <c:v>4.151342</c:v>
                </c:pt>
                <c:pt idx="9845">
                  <c:v>4.128418999999991</c:v>
                </c:pt>
                <c:pt idx="9846">
                  <c:v>4.120735999999991</c:v>
                </c:pt>
                <c:pt idx="9847">
                  <c:v>4.115421</c:v>
                </c:pt>
                <c:pt idx="9848">
                  <c:v>4.077846</c:v>
                </c:pt>
                <c:pt idx="9849">
                  <c:v>4.074467</c:v>
                </c:pt>
                <c:pt idx="9850">
                  <c:v>4.078161</c:v>
                </c:pt>
                <c:pt idx="9851">
                  <c:v>4.053573</c:v>
                </c:pt>
                <c:pt idx="9852">
                  <c:v>4.063893</c:v>
                </c:pt>
                <c:pt idx="9853">
                  <c:v>4.017903999999993</c:v>
                </c:pt>
                <c:pt idx="9854">
                  <c:v>4.077530999999993</c:v>
                </c:pt>
                <c:pt idx="9855">
                  <c:v>4.049417</c:v>
                </c:pt>
                <c:pt idx="9856">
                  <c:v>4.025421999999994</c:v>
                </c:pt>
                <c:pt idx="9857">
                  <c:v>4.024217999999993</c:v>
                </c:pt>
                <c:pt idx="9858">
                  <c:v>4.016282</c:v>
                </c:pt>
                <c:pt idx="9859">
                  <c:v>3.998494</c:v>
                </c:pt>
                <c:pt idx="9860">
                  <c:v>4.014495999999993</c:v>
                </c:pt>
                <c:pt idx="9861">
                  <c:v>4.04801</c:v>
                </c:pt>
                <c:pt idx="9862">
                  <c:v>3.955732999999999</c:v>
                </c:pt>
                <c:pt idx="9863">
                  <c:v>3.972881</c:v>
                </c:pt>
                <c:pt idx="9864">
                  <c:v>3.949168999999999</c:v>
                </c:pt>
                <c:pt idx="9865">
                  <c:v>3.94494</c:v>
                </c:pt>
                <c:pt idx="9866">
                  <c:v>3.956278999999993</c:v>
                </c:pt>
                <c:pt idx="9867">
                  <c:v>3.95203</c:v>
                </c:pt>
                <c:pt idx="9868">
                  <c:v>3.933924</c:v>
                </c:pt>
                <c:pt idx="9869">
                  <c:v>3.917269999999998</c:v>
                </c:pt>
                <c:pt idx="9870">
                  <c:v>3.920853999999998</c:v>
                </c:pt>
                <c:pt idx="9871">
                  <c:v>3.931576</c:v>
                </c:pt>
                <c:pt idx="9872">
                  <c:v>3.905859</c:v>
                </c:pt>
                <c:pt idx="9873">
                  <c:v>3.889817999999999</c:v>
                </c:pt>
                <c:pt idx="9874">
                  <c:v>3.897319</c:v>
                </c:pt>
                <c:pt idx="9875">
                  <c:v>3.836364999999998</c:v>
                </c:pt>
                <c:pt idx="9876">
                  <c:v>3.865282999999998</c:v>
                </c:pt>
                <c:pt idx="9877">
                  <c:v>3.886308999999998</c:v>
                </c:pt>
                <c:pt idx="9878">
                  <c:v>3.847924</c:v>
                </c:pt>
                <c:pt idx="9879">
                  <c:v>3.854487999999999</c:v>
                </c:pt>
                <c:pt idx="9880">
                  <c:v>3.755707</c:v>
                </c:pt>
                <c:pt idx="9881">
                  <c:v>3.878887</c:v>
                </c:pt>
                <c:pt idx="9882">
                  <c:v>3.848722</c:v>
                </c:pt>
                <c:pt idx="9883">
                  <c:v>3.844595</c:v>
                </c:pt>
                <c:pt idx="9884">
                  <c:v>3.81841</c:v>
                </c:pt>
                <c:pt idx="9885">
                  <c:v>3.809899999999998</c:v>
                </c:pt>
                <c:pt idx="9886">
                  <c:v>3.755884</c:v>
                </c:pt>
                <c:pt idx="9887">
                  <c:v>3.767521</c:v>
                </c:pt>
                <c:pt idx="9888">
                  <c:v>3.773329</c:v>
                </c:pt>
                <c:pt idx="9889">
                  <c:v>3.784052</c:v>
                </c:pt>
                <c:pt idx="9890">
                  <c:v>3.777337</c:v>
                </c:pt>
                <c:pt idx="9891">
                  <c:v>3.746526</c:v>
                </c:pt>
                <c:pt idx="9892">
                  <c:v>3.755876</c:v>
                </c:pt>
                <c:pt idx="9893">
                  <c:v>3.784084</c:v>
                </c:pt>
                <c:pt idx="9894">
                  <c:v>3.789885</c:v>
                </c:pt>
                <c:pt idx="9895">
                  <c:v>3.763209</c:v>
                </c:pt>
                <c:pt idx="9896">
                  <c:v>3.782208</c:v>
                </c:pt>
                <c:pt idx="9897">
                  <c:v>3.749995</c:v>
                </c:pt>
                <c:pt idx="9898">
                  <c:v>3.743781</c:v>
                </c:pt>
                <c:pt idx="9899">
                  <c:v>3.708734</c:v>
                </c:pt>
                <c:pt idx="9900">
                  <c:v>3.725155</c:v>
                </c:pt>
                <c:pt idx="9901">
                  <c:v>3.715208</c:v>
                </c:pt>
                <c:pt idx="9902">
                  <c:v>3.723611</c:v>
                </c:pt>
                <c:pt idx="9903">
                  <c:v>3.722767</c:v>
                </c:pt>
                <c:pt idx="9904">
                  <c:v>3.698367</c:v>
                </c:pt>
                <c:pt idx="9905">
                  <c:v>3.733478</c:v>
                </c:pt>
                <c:pt idx="9906">
                  <c:v>3.720821</c:v>
                </c:pt>
                <c:pt idx="9907">
                  <c:v>3.678948999999997</c:v>
                </c:pt>
                <c:pt idx="9908">
                  <c:v>3.682705</c:v>
                </c:pt>
                <c:pt idx="9909">
                  <c:v>3.667596</c:v>
                </c:pt>
                <c:pt idx="9910">
                  <c:v>3.717695</c:v>
                </c:pt>
                <c:pt idx="9911">
                  <c:v>3.692848999999993</c:v>
                </c:pt>
                <c:pt idx="9912">
                  <c:v>3.663083</c:v>
                </c:pt>
                <c:pt idx="9913">
                  <c:v>3.629238</c:v>
                </c:pt>
                <c:pt idx="9914">
                  <c:v>3.640816</c:v>
                </c:pt>
                <c:pt idx="9915">
                  <c:v>3.642005999999998</c:v>
                </c:pt>
                <c:pt idx="9916">
                  <c:v>3.670268</c:v>
                </c:pt>
                <c:pt idx="9917">
                  <c:v>3.685088</c:v>
                </c:pt>
                <c:pt idx="9918">
                  <c:v>3.634141</c:v>
                </c:pt>
                <c:pt idx="9919">
                  <c:v>3.616293</c:v>
                </c:pt>
                <c:pt idx="9920">
                  <c:v>3.644985</c:v>
                </c:pt>
                <c:pt idx="9921">
                  <c:v>3.62456</c:v>
                </c:pt>
                <c:pt idx="9922">
                  <c:v>3.598384</c:v>
                </c:pt>
                <c:pt idx="9923">
                  <c:v>3.656704</c:v>
                </c:pt>
                <c:pt idx="9924">
                  <c:v>3.636115999999998</c:v>
                </c:pt>
                <c:pt idx="9925">
                  <c:v>3.676133</c:v>
                </c:pt>
                <c:pt idx="9926">
                  <c:v>3.602387</c:v>
                </c:pt>
                <c:pt idx="9927">
                  <c:v>3.602723</c:v>
                </c:pt>
                <c:pt idx="9928">
                  <c:v>3.567364</c:v>
                </c:pt>
                <c:pt idx="9929">
                  <c:v>3.583244</c:v>
                </c:pt>
                <c:pt idx="9930">
                  <c:v>3.614729</c:v>
                </c:pt>
                <c:pt idx="9931">
                  <c:v>3.580974</c:v>
                </c:pt>
                <c:pt idx="9932">
                  <c:v>3.600642</c:v>
                </c:pt>
                <c:pt idx="9933">
                  <c:v>3.582260999999999</c:v>
                </c:pt>
                <c:pt idx="9934">
                  <c:v>3.596315</c:v>
                </c:pt>
                <c:pt idx="9935">
                  <c:v>3.602171</c:v>
                </c:pt>
                <c:pt idx="9936">
                  <c:v>3.603992</c:v>
                </c:pt>
                <c:pt idx="9937">
                  <c:v>3.58061</c:v>
                </c:pt>
                <c:pt idx="9938">
                  <c:v>3.556702</c:v>
                </c:pt>
                <c:pt idx="9939">
                  <c:v>3.559146</c:v>
                </c:pt>
                <c:pt idx="9940">
                  <c:v>3.589605999999999</c:v>
                </c:pt>
                <c:pt idx="9941">
                  <c:v>3.574827</c:v>
                </c:pt>
                <c:pt idx="9942">
                  <c:v>3.560753</c:v>
                </c:pt>
                <c:pt idx="9943">
                  <c:v>3.551359999999999</c:v>
                </c:pt>
                <c:pt idx="9944">
                  <c:v>3.553428999999999</c:v>
                </c:pt>
                <c:pt idx="9945">
                  <c:v>3.562679999999999</c:v>
                </c:pt>
                <c:pt idx="9946">
                  <c:v>3.54496</c:v>
                </c:pt>
                <c:pt idx="9947">
                  <c:v>3.538118</c:v>
                </c:pt>
                <c:pt idx="9948">
                  <c:v>3.570749</c:v>
                </c:pt>
                <c:pt idx="9949">
                  <c:v>3.500242</c:v>
                </c:pt>
                <c:pt idx="9950">
                  <c:v>3.586318</c:v>
                </c:pt>
                <c:pt idx="9951">
                  <c:v>3.590463999999999</c:v>
                </c:pt>
                <c:pt idx="9952">
                  <c:v>3.552619</c:v>
                </c:pt>
                <c:pt idx="9953">
                  <c:v>3.582860999999999</c:v>
                </c:pt>
                <c:pt idx="9954">
                  <c:v>3.557514</c:v>
                </c:pt>
                <c:pt idx="9955">
                  <c:v>3.50111</c:v>
                </c:pt>
                <c:pt idx="9956">
                  <c:v>3.545931</c:v>
                </c:pt>
                <c:pt idx="9957">
                  <c:v>3.509397</c:v>
                </c:pt>
                <c:pt idx="9958">
                  <c:v>3.540712</c:v>
                </c:pt>
                <c:pt idx="9959">
                  <c:v>3.524437</c:v>
                </c:pt>
                <c:pt idx="9960">
                  <c:v>3.564861</c:v>
                </c:pt>
                <c:pt idx="9961">
                  <c:v>3.480040999999999</c:v>
                </c:pt>
                <c:pt idx="9962">
                  <c:v>3.523616</c:v>
                </c:pt>
                <c:pt idx="9963">
                  <c:v>3.522237</c:v>
                </c:pt>
                <c:pt idx="9964">
                  <c:v>3.525327</c:v>
                </c:pt>
                <c:pt idx="9965">
                  <c:v>3.527105</c:v>
                </c:pt>
                <c:pt idx="9966">
                  <c:v>3.525997</c:v>
                </c:pt>
                <c:pt idx="9967">
                  <c:v>3.50735</c:v>
                </c:pt>
                <c:pt idx="9968">
                  <c:v>3.524655999999998</c:v>
                </c:pt>
                <c:pt idx="9969">
                  <c:v>3.478888</c:v>
                </c:pt>
                <c:pt idx="9970">
                  <c:v>3.485337</c:v>
                </c:pt>
                <c:pt idx="9971">
                  <c:v>3.516661999999998</c:v>
                </c:pt>
                <c:pt idx="9972">
                  <c:v>3.533334</c:v>
                </c:pt>
                <c:pt idx="9973">
                  <c:v>3.456792</c:v>
                </c:pt>
                <c:pt idx="9974">
                  <c:v>3.485879999999998</c:v>
                </c:pt>
                <c:pt idx="9975">
                  <c:v>3.499401999999999</c:v>
                </c:pt>
                <c:pt idx="9976">
                  <c:v>3.447005</c:v>
                </c:pt>
                <c:pt idx="9977">
                  <c:v>3.526618</c:v>
                </c:pt>
                <c:pt idx="9978">
                  <c:v>3.494981</c:v>
                </c:pt>
                <c:pt idx="9979">
                  <c:v>3.489497</c:v>
                </c:pt>
                <c:pt idx="9980">
                  <c:v>3.514626999999999</c:v>
                </c:pt>
                <c:pt idx="9981">
                  <c:v>3.541243999999998</c:v>
                </c:pt>
                <c:pt idx="9982">
                  <c:v>3.493572</c:v>
                </c:pt>
                <c:pt idx="9983">
                  <c:v>3.516121</c:v>
                </c:pt>
                <c:pt idx="9984">
                  <c:v>3.524347</c:v>
                </c:pt>
                <c:pt idx="9985">
                  <c:v>3.460284</c:v>
                </c:pt>
                <c:pt idx="9986">
                  <c:v>3.505322</c:v>
                </c:pt>
                <c:pt idx="9987">
                  <c:v>3.497692999999999</c:v>
                </c:pt>
                <c:pt idx="9988">
                  <c:v>3.499362999999998</c:v>
                </c:pt>
                <c:pt idx="9989">
                  <c:v>3.463797</c:v>
                </c:pt>
                <c:pt idx="9990">
                  <c:v>3.480722</c:v>
                </c:pt>
                <c:pt idx="9991">
                  <c:v>3.495304</c:v>
                </c:pt>
                <c:pt idx="9992">
                  <c:v>3.461822999999999</c:v>
                </c:pt>
                <c:pt idx="9993">
                  <c:v>3.477466999999999</c:v>
                </c:pt>
                <c:pt idx="9994">
                  <c:v>3.477394</c:v>
                </c:pt>
                <c:pt idx="9995">
                  <c:v>3.50309</c:v>
                </c:pt>
                <c:pt idx="9996">
                  <c:v>3.497351</c:v>
                </c:pt>
                <c:pt idx="9997">
                  <c:v>3.483172</c:v>
                </c:pt>
                <c:pt idx="9998">
                  <c:v>3.524464</c:v>
                </c:pt>
                <c:pt idx="9999">
                  <c:v>3.54108</c:v>
                </c:pt>
              </c:numCache>
            </c:numRef>
          </c:yVal>
          <c:smooth val="0"/>
        </c:ser>
        <c:dLbls>
          <c:showLegendKey val="0"/>
          <c:showVal val="0"/>
          <c:showCatName val="0"/>
          <c:showSerName val="0"/>
          <c:showPercent val="0"/>
          <c:showBubbleSize val="0"/>
        </c:dLbls>
        <c:axId val="-2145454760"/>
        <c:axId val="-2016345896"/>
      </c:scatterChart>
      <c:valAx>
        <c:axId val="-2145454760"/>
        <c:scaling>
          <c:orientation val="minMax"/>
          <c:max val="10000.0"/>
        </c:scaling>
        <c:delete val="0"/>
        <c:axPos val="b"/>
        <c:majorTickMark val="in"/>
        <c:minorTickMark val="none"/>
        <c:tickLblPos val="nextTo"/>
        <c:spPr>
          <a:ln>
            <a:solidFill>
              <a:schemeClr val="tx1"/>
            </a:solidFill>
          </a:ln>
        </c:spPr>
        <c:txPr>
          <a:bodyPr/>
          <a:lstStyle/>
          <a:p>
            <a:pPr>
              <a:defRPr sz="1400">
                <a:latin typeface="Times New Roman" panose="02020603050405020304" pitchFamily="18" charset="0"/>
                <a:cs typeface="Times New Roman" panose="02020603050405020304" pitchFamily="18" charset="0"/>
              </a:defRPr>
            </a:pPr>
            <a:endParaRPr lang="ja-JP"/>
          </a:p>
        </c:txPr>
        <c:crossAx val="-2016345896"/>
        <c:crossesAt val="-1.0E6"/>
        <c:crossBetween val="midCat"/>
        <c:majorUnit val="2500.0"/>
      </c:valAx>
      <c:valAx>
        <c:axId val="-2016345896"/>
        <c:scaling>
          <c:orientation val="minMax"/>
        </c:scaling>
        <c:delete val="0"/>
        <c:axPos val="l"/>
        <c:numFmt formatCode="0.E+00" sourceLinked="0"/>
        <c:majorTickMark val="in"/>
        <c:minorTickMark val="none"/>
        <c:tickLblPos val="nextTo"/>
        <c:spPr>
          <a:ln>
            <a:solidFill>
              <a:schemeClr val="tx1"/>
            </a:solidFill>
          </a:ln>
        </c:spPr>
        <c:txPr>
          <a:bodyPr/>
          <a:lstStyle/>
          <a:p>
            <a:pPr>
              <a:defRPr sz="1400">
                <a:latin typeface="Times New Roman" panose="02020603050405020304" pitchFamily="18" charset="0"/>
                <a:cs typeface="Times New Roman" panose="02020603050405020304" pitchFamily="18" charset="0"/>
              </a:defRPr>
            </a:pPr>
            <a:endParaRPr lang="ja-JP"/>
          </a:p>
        </c:txPr>
        <c:crossAx val="-2145454760"/>
        <c:crossesAt val="0.0"/>
        <c:crossBetween val="midCat"/>
        <c:majorUnit val="1.0E6"/>
      </c:valAx>
      <c:spPr>
        <a:ln>
          <a:solidFill>
            <a:schemeClr val="tx1"/>
          </a:solidFill>
        </a:ln>
      </c:spPr>
    </c:plotArea>
    <c:plotVisOnly val="1"/>
    <c:dispBlanksAs val="gap"/>
    <c:showDLblsOverMax val="0"/>
  </c:chart>
  <c:externalData r:id="rId1">
    <c:autoUpdate val="0"/>
  </c:externalData>
  <c:userShapes r:id="rId2"/>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marker>
            <c:symbol val="none"/>
          </c:marker>
          <c:yVal>
            <c:numRef>
              <c:f>'49999'!$A$1:$IP$1</c:f>
              <c:numCache>
                <c:formatCode>0.00E+00</c:formatCode>
                <c:ptCount val="250"/>
                <c:pt idx="0">
                  <c:v>312.927</c:v>
                </c:pt>
                <c:pt idx="1">
                  <c:v>312.9649999999999</c:v>
                </c:pt>
                <c:pt idx="2">
                  <c:v>313.074</c:v>
                </c:pt>
                <c:pt idx="3">
                  <c:v>313.248</c:v>
                </c:pt>
                <c:pt idx="4">
                  <c:v>313.4739999999993</c:v>
                </c:pt>
                <c:pt idx="5">
                  <c:v>313.737</c:v>
                </c:pt>
                <c:pt idx="6">
                  <c:v>314.0179999999999</c:v>
                </c:pt>
                <c:pt idx="7">
                  <c:v>314.2979999999993</c:v>
                </c:pt>
                <c:pt idx="8">
                  <c:v>314.557</c:v>
                </c:pt>
                <c:pt idx="9">
                  <c:v>314.778</c:v>
                </c:pt>
                <c:pt idx="10">
                  <c:v>314.945</c:v>
                </c:pt>
                <c:pt idx="11">
                  <c:v>315.046</c:v>
                </c:pt>
                <c:pt idx="12">
                  <c:v>315.074</c:v>
                </c:pt>
                <c:pt idx="13">
                  <c:v>315.028</c:v>
                </c:pt>
                <c:pt idx="14">
                  <c:v>314.9109999999993</c:v>
                </c:pt>
                <c:pt idx="15">
                  <c:v>314.73</c:v>
                </c:pt>
                <c:pt idx="16">
                  <c:v>314.499</c:v>
                </c:pt>
                <c:pt idx="17">
                  <c:v>314.2329999999993</c:v>
                </c:pt>
                <c:pt idx="18">
                  <c:v>313.951</c:v>
                </c:pt>
                <c:pt idx="19">
                  <c:v>313.673</c:v>
                </c:pt>
                <c:pt idx="20">
                  <c:v>313.4169999999993</c:v>
                </c:pt>
                <c:pt idx="21">
                  <c:v>313.202</c:v>
                </c:pt>
                <c:pt idx="22">
                  <c:v>313.0419999999999</c:v>
                </c:pt>
                <c:pt idx="23">
                  <c:v>312.949</c:v>
                </c:pt>
                <c:pt idx="24">
                  <c:v>312.9289999999993</c:v>
                </c:pt>
                <c:pt idx="25">
                  <c:v>312.9839999999993</c:v>
                </c:pt>
                <c:pt idx="26">
                  <c:v>313.1089999999999</c:v>
                </c:pt>
                <c:pt idx="27">
                  <c:v>313.2959999999993</c:v>
                </c:pt>
                <c:pt idx="28">
                  <c:v>313.5309999999996</c:v>
                </c:pt>
                <c:pt idx="29">
                  <c:v>313.8</c:v>
                </c:pt>
                <c:pt idx="30">
                  <c:v>314.0819999999993</c:v>
                </c:pt>
                <c:pt idx="31">
                  <c:v>314.358</c:v>
                </c:pt>
                <c:pt idx="32">
                  <c:v>314.61</c:v>
                </c:pt>
                <c:pt idx="33">
                  <c:v>314.819</c:v>
                </c:pt>
                <c:pt idx="34">
                  <c:v>314.97</c:v>
                </c:pt>
                <c:pt idx="35">
                  <c:v>315.055</c:v>
                </c:pt>
                <c:pt idx="36">
                  <c:v>315.0659999999999</c:v>
                </c:pt>
                <c:pt idx="37">
                  <c:v>315.003</c:v>
                </c:pt>
                <c:pt idx="38">
                  <c:v>314.8690000000001</c:v>
                </c:pt>
                <c:pt idx="39">
                  <c:v>314.676</c:v>
                </c:pt>
                <c:pt idx="40">
                  <c:v>314.4349999999993</c:v>
                </c:pt>
                <c:pt idx="41">
                  <c:v>314.164</c:v>
                </c:pt>
                <c:pt idx="42">
                  <c:v>313.882</c:v>
                </c:pt>
                <c:pt idx="43">
                  <c:v>313.6070000000001</c:v>
                </c:pt>
                <c:pt idx="44">
                  <c:v>313.36</c:v>
                </c:pt>
                <c:pt idx="45">
                  <c:v>313.1569999999999</c:v>
                </c:pt>
                <c:pt idx="46">
                  <c:v>313.0129999999999</c:v>
                </c:pt>
                <c:pt idx="47">
                  <c:v>312.9379999999993</c:v>
                </c:pt>
                <c:pt idx="48">
                  <c:v>312.9359999999993</c:v>
                </c:pt>
                <c:pt idx="49">
                  <c:v>313.0079999999999</c:v>
                </c:pt>
                <c:pt idx="50">
                  <c:v>313.149</c:v>
                </c:pt>
                <c:pt idx="51">
                  <c:v>313.349</c:v>
                </c:pt>
                <c:pt idx="52">
                  <c:v>313.595</c:v>
                </c:pt>
                <c:pt idx="53">
                  <c:v>313.8690000000001</c:v>
                </c:pt>
                <c:pt idx="54">
                  <c:v>314.152</c:v>
                </c:pt>
                <c:pt idx="55">
                  <c:v>314.4239999999993</c:v>
                </c:pt>
                <c:pt idx="56">
                  <c:v>314.6669999999999</c:v>
                </c:pt>
                <c:pt idx="57">
                  <c:v>314.8639999999999</c:v>
                </c:pt>
                <c:pt idx="58">
                  <c:v>315.0009999999999</c:v>
                </c:pt>
                <c:pt idx="59">
                  <c:v>315.069</c:v>
                </c:pt>
                <c:pt idx="60">
                  <c:v>315.062</c:v>
                </c:pt>
                <c:pt idx="61">
                  <c:v>314.982</c:v>
                </c:pt>
                <c:pt idx="62">
                  <c:v>314.833</c:v>
                </c:pt>
                <c:pt idx="63">
                  <c:v>314.627</c:v>
                </c:pt>
                <c:pt idx="64">
                  <c:v>314.377</c:v>
                </c:pt>
                <c:pt idx="65">
                  <c:v>314.101</c:v>
                </c:pt>
                <c:pt idx="66">
                  <c:v>313.8179999999999</c:v>
                </c:pt>
                <c:pt idx="67">
                  <c:v>313.548</c:v>
                </c:pt>
                <c:pt idx="68">
                  <c:v>313.31</c:v>
                </c:pt>
                <c:pt idx="69">
                  <c:v>313.1190000000001</c:v>
                </c:pt>
                <c:pt idx="70">
                  <c:v>312.99</c:v>
                </c:pt>
                <c:pt idx="71">
                  <c:v>312.9309999999993</c:v>
                </c:pt>
                <c:pt idx="72">
                  <c:v>312.946</c:v>
                </c:pt>
                <c:pt idx="73">
                  <c:v>313.0339999999993</c:v>
                </c:pt>
                <c:pt idx="74">
                  <c:v>313.19</c:v>
                </c:pt>
                <c:pt idx="75">
                  <c:v>313.4019999999993</c:v>
                </c:pt>
                <c:pt idx="76">
                  <c:v>313.655</c:v>
                </c:pt>
                <c:pt idx="77">
                  <c:v>313.932</c:v>
                </c:pt>
                <c:pt idx="78">
                  <c:v>314.214</c:v>
                </c:pt>
                <c:pt idx="79">
                  <c:v>314.4809999999993</c:v>
                </c:pt>
                <c:pt idx="80">
                  <c:v>314.714</c:v>
                </c:pt>
                <c:pt idx="81">
                  <c:v>314.898</c:v>
                </c:pt>
                <c:pt idx="82">
                  <c:v>315.019</c:v>
                </c:pt>
                <c:pt idx="83">
                  <c:v>315.069</c:v>
                </c:pt>
                <c:pt idx="84">
                  <c:v>315.045</c:v>
                </c:pt>
                <c:pt idx="85">
                  <c:v>314.9479999999999</c:v>
                </c:pt>
                <c:pt idx="86">
                  <c:v>314.785</c:v>
                </c:pt>
                <c:pt idx="87">
                  <c:v>314.567</c:v>
                </c:pt>
                <c:pt idx="88">
                  <c:v>314.31</c:v>
                </c:pt>
                <c:pt idx="89">
                  <c:v>314.0309999999996</c:v>
                </c:pt>
                <c:pt idx="90">
                  <c:v>313.75</c:v>
                </c:pt>
                <c:pt idx="91">
                  <c:v>313.4859999999993</c:v>
                </c:pt>
                <c:pt idx="92">
                  <c:v>313.2579999999999</c:v>
                </c:pt>
                <c:pt idx="93">
                  <c:v>313.081</c:v>
                </c:pt>
                <c:pt idx="94">
                  <c:v>312.9689999999993</c:v>
                </c:pt>
                <c:pt idx="95">
                  <c:v>312.927</c:v>
                </c:pt>
                <c:pt idx="96">
                  <c:v>312.961</c:v>
                </c:pt>
                <c:pt idx="97">
                  <c:v>313.0659999999999</c:v>
                </c:pt>
                <c:pt idx="98">
                  <c:v>313.237</c:v>
                </c:pt>
                <c:pt idx="99">
                  <c:v>313.4599999999999</c:v>
                </c:pt>
                <c:pt idx="100">
                  <c:v>313.7219999999993</c:v>
                </c:pt>
                <c:pt idx="101">
                  <c:v>314.002</c:v>
                </c:pt>
                <c:pt idx="102">
                  <c:v>314.283</c:v>
                </c:pt>
                <c:pt idx="103">
                  <c:v>314.5439999999999</c:v>
                </c:pt>
                <c:pt idx="104">
                  <c:v>314.767</c:v>
                </c:pt>
                <c:pt idx="105">
                  <c:v>314.937</c:v>
                </c:pt>
                <c:pt idx="106">
                  <c:v>315.0419999999999</c:v>
                </c:pt>
                <c:pt idx="107">
                  <c:v>315.075</c:v>
                </c:pt>
                <c:pt idx="108">
                  <c:v>315.033</c:v>
                </c:pt>
                <c:pt idx="109">
                  <c:v>314.92</c:v>
                </c:pt>
                <c:pt idx="110">
                  <c:v>314.742</c:v>
                </c:pt>
                <c:pt idx="111">
                  <c:v>314.514</c:v>
                </c:pt>
                <c:pt idx="112">
                  <c:v>314.249</c:v>
                </c:pt>
                <c:pt idx="113">
                  <c:v>313.968</c:v>
                </c:pt>
                <c:pt idx="114">
                  <c:v>313.688</c:v>
                </c:pt>
                <c:pt idx="115">
                  <c:v>313.4309999999993</c:v>
                </c:pt>
                <c:pt idx="116">
                  <c:v>313.213</c:v>
                </c:pt>
                <c:pt idx="117">
                  <c:v>313.05</c:v>
                </c:pt>
                <c:pt idx="118">
                  <c:v>312.9529999999999</c:v>
                </c:pt>
                <c:pt idx="119">
                  <c:v>312.9279999999993</c:v>
                </c:pt>
                <c:pt idx="120">
                  <c:v>312.9789999999993</c:v>
                </c:pt>
                <c:pt idx="121">
                  <c:v>313.1</c:v>
                </c:pt>
                <c:pt idx="122">
                  <c:v>313.283</c:v>
                </c:pt>
                <c:pt idx="123">
                  <c:v>313.517</c:v>
                </c:pt>
                <c:pt idx="124">
                  <c:v>313.7839999999993</c:v>
                </c:pt>
                <c:pt idx="125">
                  <c:v>314.0659999999999</c:v>
                </c:pt>
                <c:pt idx="126">
                  <c:v>314.343</c:v>
                </c:pt>
                <c:pt idx="127">
                  <c:v>314.5959999999993</c:v>
                </c:pt>
                <c:pt idx="128">
                  <c:v>314.808</c:v>
                </c:pt>
                <c:pt idx="129">
                  <c:v>314.964</c:v>
                </c:pt>
                <c:pt idx="130">
                  <c:v>315.052</c:v>
                </c:pt>
                <c:pt idx="131">
                  <c:v>315.067</c:v>
                </c:pt>
                <c:pt idx="132">
                  <c:v>315.0079999999999</c:v>
                </c:pt>
                <c:pt idx="133">
                  <c:v>314.879</c:v>
                </c:pt>
                <c:pt idx="134">
                  <c:v>314.688</c:v>
                </c:pt>
                <c:pt idx="135">
                  <c:v>314.45</c:v>
                </c:pt>
                <c:pt idx="136">
                  <c:v>314.18</c:v>
                </c:pt>
                <c:pt idx="137">
                  <c:v>313.898</c:v>
                </c:pt>
                <c:pt idx="138">
                  <c:v>313.622</c:v>
                </c:pt>
                <c:pt idx="139">
                  <c:v>313.373</c:v>
                </c:pt>
                <c:pt idx="140">
                  <c:v>313.168</c:v>
                </c:pt>
                <c:pt idx="141">
                  <c:v>313.02</c:v>
                </c:pt>
                <c:pt idx="142">
                  <c:v>312.94</c:v>
                </c:pt>
                <c:pt idx="143">
                  <c:v>312.934</c:v>
                </c:pt>
                <c:pt idx="144">
                  <c:v>313.002</c:v>
                </c:pt>
                <c:pt idx="145">
                  <c:v>313.139</c:v>
                </c:pt>
                <c:pt idx="146">
                  <c:v>313.3369999999993</c:v>
                </c:pt>
                <c:pt idx="147">
                  <c:v>313.58</c:v>
                </c:pt>
                <c:pt idx="148">
                  <c:v>313.853</c:v>
                </c:pt>
                <c:pt idx="149">
                  <c:v>314.136</c:v>
                </c:pt>
                <c:pt idx="150">
                  <c:v>314.4089999999993</c:v>
                </c:pt>
                <c:pt idx="151">
                  <c:v>314.655</c:v>
                </c:pt>
                <c:pt idx="152">
                  <c:v>314.855</c:v>
                </c:pt>
                <c:pt idx="153">
                  <c:v>314.9949999999993</c:v>
                </c:pt>
                <c:pt idx="154">
                  <c:v>315.067</c:v>
                </c:pt>
                <c:pt idx="155">
                  <c:v>315.064</c:v>
                </c:pt>
                <c:pt idx="156">
                  <c:v>314.9879999999993</c:v>
                </c:pt>
                <c:pt idx="157">
                  <c:v>314.843</c:v>
                </c:pt>
                <c:pt idx="158">
                  <c:v>314.64</c:v>
                </c:pt>
                <c:pt idx="159">
                  <c:v>314.392</c:v>
                </c:pt>
                <c:pt idx="160">
                  <c:v>314.117</c:v>
                </c:pt>
                <c:pt idx="161">
                  <c:v>313.834</c:v>
                </c:pt>
                <c:pt idx="162">
                  <c:v>313.563</c:v>
                </c:pt>
                <c:pt idx="163">
                  <c:v>313.322</c:v>
                </c:pt>
                <c:pt idx="164">
                  <c:v>313.128</c:v>
                </c:pt>
                <c:pt idx="165">
                  <c:v>312.9949999999993</c:v>
                </c:pt>
                <c:pt idx="166">
                  <c:v>312.932</c:v>
                </c:pt>
                <c:pt idx="167">
                  <c:v>312.9429999999999</c:v>
                </c:pt>
                <c:pt idx="168">
                  <c:v>313.0269999999993</c:v>
                </c:pt>
                <c:pt idx="169">
                  <c:v>313.1789999999999</c:v>
                </c:pt>
                <c:pt idx="170">
                  <c:v>313.3879999999999</c:v>
                </c:pt>
                <c:pt idx="171">
                  <c:v>313.64</c:v>
                </c:pt>
                <c:pt idx="172">
                  <c:v>313.9159999999993</c:v>
                </c:pt>
                <c:pt idx="173">
                  <c:v>314.1979999999999</c:v>
                </c:pt>
                <c:pt idx="174">
                  <c:v>314.4669999999993</c:v>
                </c:pt>
                <c:pt idx="175">
                  <c:v>314.702</c:v>
                </c:pt>
                <c:pt idx="176">
                  <c:v>314.889</c:v>
                </c:pt>
                <c:pt idx="177">
                  <c:v>315.014</c:v>
                </c:pt>
                <c:pt idx="178">
                  <c:v>315.0679999999999</c:v>
                </c:pt>
                <c:pt idx="179">
                  <c:v>315.048</c:v>
                </c:pt>
                <c:pt idx="180">
                  <c:v>314.9549999999999</c:v>
                </c:pt>
                <c:pt idx="181">
                  <c:v>314.7959999999993</c:v>
                </c:pt>
                <c:pt idx="182">
                  <c:v>314.581</c:v>
                </c:pt>
                <c:pt idx="183">
                  <c:v>314.326</c:v>
                </c:pt>
                <c:pt idx="184">
                  <c:v>314.0470000000001</c:v>
                </c:pt>
                <c:pt idx="185">
                  <c:v>313.766</c:v>
                </c:pt>
                <c:pt idx="186">
                  <c:v>313.5009999999999</c:v>
                </c:pt>
                <c:pt idx="187">
                  <c:v>313.27</c:v>
                </c:pt>
                <c:pt idx="188">
                  <c:v>313.0899999999999</c:v>
                </c:pt>
                <c:pt idx="189">
                  <c:v>312.973</c:v>
                </c:pt>
                <c:pt idx="190">
                  <c:v>312.9279999999993</c:v>
                </c:pt>
                <c:pt idx="191">
                  <c:v>312.9569999999993</c:v>
                </c:pt>
                <c:pt idx="192">
                  <c:v>313.058</c:v>
                </c:pt>
                <c:pt idx="193">
                  <c:v>313.2259999999993</c:v>
                </c:pt>
                <c:pt idx="194">
                  <c:v>313.446</c:v>
                </c:pt>
                <c:pt idx="195">
                  <c:v>313.706</c:v>
                </c:pt>
                <c:pt idx="196">
                  <c:v>313.9859999999993</c:v>
                </c:pt>
                <c:pt idx="197">
                  <c:v>314.267</c:v>
                </c:pt>
                <c:pt idx="198">
                  <c:v>314.5299999999999</c:v>
                </c:pt>
                <c:pt idx="199">
                  <c:v>314.755</c:v>
                </c:pt>
                <c:pt idx="200">
                  <c:v>314.9289999999993</c:v>
                </c:pt>
                <c:pt idx="201">
                  <c:v>315.038</c:v>
                </c:pt>
                <c:pt idx="202">
                  <c:v>315.075</c:v>
                </c:pt>
                <c:pt idx="203">
                  <c:v>315.0369999999993</c:v>
                </c:pt>
                <c:pt idx="204">
                  <c:v>314.9279999999993</c:v>
                </c:pt>
                <c:pt idx="205">
                  <c:v>314.754</c:v>
                </c:pt>
                <c:pt idx="206">
                  <c:v>314.528</c:v>
                </c:pt>
                <c:pt idx="207">
                  <c:v>314.265</c:v>
                </c:pt>
                <c:pt idx="208">
                  <c:v>313.9839999999993</c:v>
                </c:pt>
                <c:pt idx="209">
                  <c:v>313.704</c:v>
                </c:pt>
                <c:pt idx="210">
                  <c:v>313.445</c:v>
                </c:pt>
                <c:pt idx="211">
                  <c:v>313.2239999999993</c:v>
                </c:pt>
                <c:pt idx="212">
                  <c:v>313.057</c:v>
                </c:pt>
                <c:pt idx="213">
                  <c:v>312.956</c:v>
                </c:pt>
                <c:pt idx="214">
                  <c:v>312.9279999999993</c:v>
                </c:pt>
                <c:pt idx="215">
                  <c:v>312.9739999999993</c:v>
                </c:pt>
                <c:pt idx="216">
                  <c:v>313.091</c:v>
                </c:pt>
                <c:pt idx="217">
                  <c:v>313.271</c:v>
                </c:pt>
                <c:pt idx="218">
                  <c:v>313.502</c:v>
                </c:pt>
                <c:pt idx="219">
                  <c:v>313.7679999999999</c:v>
                </c:pt>
                <c:pt idx="220">
                  <c:v>314.05</c:v>
                </c:pt>
                <c:pt idx="221">
                  <c:v>314.3279999999999</c:v>
                </c:pt>
                <c:pt idx="222">
                  <c:v>314.583</c:v>
                </c:pt>
                <c:pt idx="223">
                  <c:v>314.797</c:v>
                </c:pt>
                <c:pt idx="224">
                  <c:v>314.956</c:v>
                </c:pt>
                <c:pt idx="225">
                  <c:v>315.0489999999999</c:v>
                </c:pt>
                <c:pt idx="226">
                  <c:v>315.0679999999999</c:v>
                </c:pt>
                <c:pt idx="227">
                  <c:v>315.0129999999999</c:v>
                </c:pt>
                <c:pt idx="228">
                  <c:v>314.8879999999999</c:v>
                </c:pt>
                <c:pt idx="229">
                  <c:v>314.701</c:v>
                </c:pt>
                <c:pt idx="230">
                  <c:v>314.4649999999999</c:v>
                </c:pt>
                <c:pt idx="231">
                  <c:v>314.196</c:v>
                </c:pt>
                <c:pt idx="232">
                  <c:v>313.9139999999993</c:v>
                </c:pt>
                <c:pt idx="233">
                  <c:v>313.6379999999999</c:v>
                </c:pt>
                <c:pt idx="234">
                  <c:v>313.386</c:v>
                </c:pt>
                <c:pt idx="235">
                  <c:v>313.178</c:v>
                </c:pt>
                <c:pt idx="236">
                  <c:v>313.026</c:v>
                </c:pt>
                <c:pt idx="237">
                  <c:v>312.9429999999999</c:v>
                </c:pt>
                <c:pt idx="238">
                  <c:v>312.932</c:v>
                </c:pt>
                <c:pt idx="239">
                  <c:v>312.9959999999993</c:v>
                </c:pt>
                <c:pt idx="240">
                  <c:v>313.13</c:v>
                </c:pt>
                <c:pt idx="241">
                  <c:v>313.324</c:v>
                </c:pt>
                <c:pt idx="242">
                  <c:v>313.565</c:v>
                </c:pt>
                <c:pt idx="243">
                  <c:v>313.8369999999993</c:v>
                </c:pt>
                <c:pt idx="244">
                  <c:v>314.12</c:v>
                </c:pt>
                <c:pt idx="245">
                  <c:v>314.394</c:v>
                </c:pt>
                <c:pt idx="246">
                  <c:v>314.642</c:v>
                </c:pt>
                <c:pt idx="247">
                  <c:v>314.8450000000001</c:v>
                </c:pt>
                <c:pt idx="248">
                  <c:v>314.9889999999993</c:v>
                </c:pt>
                <c:pt idx="249">
                  <c:v>315.065</c:v>
                </c:pt>
              </c:numCache>
            </c:numRef>
          </c:yVal>
          <c:smooth val="1"/>
        </c:ser>
        <c:dLbls>
          <c:showLegendKey val="0"/>
          <c:showVal val="0"/>
          <c:showCatName val="0"/>
          <c:showSerName val="0"/>
          <c:showPercent val="0"/>
          <c:showBubbleSize val="0"/>
        </c:dLbls>
        <c:axId val="-2019504632"/>
        <c:axId val="-2019501400"/>
      </c:scatterChart>
      <c:valAx>
        <c:axId val="-2019504632"/>
        <c:scaling>
          <c:orientation val="minMax"/>
          <c:max val="250.0"/>
          <c:min val="0.0"/>
        </c:scaling>
        <c:delete val="0"/>
        <c:axPos val="b"/>
        <c:majorTickMark val="in"/>
        <c:minorTickMark val="none"/>
        <c:tickLblPos val="nextTo"/>
        <c:spPr>
          <a:ln>
            <a:solidFill>
              <a:schemeClr val="tx1"/>
            </a:solidFill>
          </a:ln>
        </c:spPr>
        <c:txPr>
          <a:bodyPr/>
          <a:lstStyle/>
          <a:p>
            <a:pPr>
              <a:defRPr sz="1400">
                <a:latin typeface="Times New Roman" panose="02020603050405020304" pitchFamily="18" charset="0"/>
                <a:cs typeface="Times New Roman" panose="02020603050405020304" pitchFamily="18" charset="0"/>
              </a:defRPr>
            </a:pPr>
            <a:endParaRPr lang="ja-JP"/>
          </a:p>
        </c:txPr>
        <c:crossAx val="-2019501400"/>
        <c:crosses val="autoZero"/>
        <c:crossBetween val="midCat"/>
        <c:majorUnit val="125.0"/>
      </c:valAx>
      <c:valAx>
        <c:axId val="-2019501400"/>
        <c:scaling>
          <c:orientation val="minMax"/>
        </c:scaling>
        <c:delete val="0"/>
        <c:axPos val="l"/>
        <c:numFmt formatCode="#,##0_ " sourceLinked="0"/>
        <c:majorTickMark val="in"/>
        <c:minorTickMark val="none"/>
        <c:tickLblPos val="nextTo"/>
        <c:spPr>
          <a:ln>
            <a:solidFill>
              <a:schemeClr val="tx1"/>
            </a:solidFill>
          </a:ln>
        </c:spPr>
        <c:txPr>
          <a:bodyPr/>
          <a:lstStyle/>
          <a:p>
            <a:pPr>
              <a:defRPr sz="1400">
                <a:latin typeface="Times New Roman" panose="02020603050405020304" pitchFamily="18" charset="0"/>
                <a:cs typeface="Times New Roman" panose="02020603050405020304" pitchFamily="18" charset="0"/>
              </a:defRPr>
            </a:pPr>
            <a:endParaRPr lang="ja-JP"/>
          </a:p>
        </c:txPr>
        <c:crossAx val="-2019504632"/>
        <c:crosses val="autoZero"/>
        <c:crossBetween val="midCat"/>
        <c:majorUnit val="1.0"/>
      </c:valAx>
      <c:spPr>
        <a:ln>
          <a:solidFill>
            <a:schemeClr val="tx1"/>
          </a:solidFill>
        </a:ln>
      </c:spPr>
    </c:plotArea>
    <c:plotVisOnly val="1"/>
    <c:dispBlanksAs val="gap"/>
    <c:showDLblsOverMax val="0"/>
  </c:chart>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090625435194524"/>
          <c:y val="0.0580583790120619"/>
          <c:w val="0.786745715575849"/>
          <c:h val="0.784468209420975"/>
        </c:manualLayout>
      </c:layout>
      <c:scatterChart>
        <c:scatterStyle val="lineMarker"/>
        <c:varyColors val="0"/>
        <c:ser>
          <c:idx val="0"/>
          <c:order val="0"/>
          <c:spPr>
            <a:ln w="28575">
              <a:noFill/>
            </a:ln>
          </c:spPr>
          <c:marker>
            <c:symbol val="circle"/>
            <c:size val="5"/>
            <c:spPr>
              <a:solidFill>
                <a:srgbClr val="FF0000"/>
              </a:solidFill>
              <a:ln>
                <a:solidFill>
                  <a:srgbClr val="FF0000"/>
                </a:solidFill>
              </a:ln>
            </c:spPr>
          </c:marker>
          <c:errBars>
            <c:errDir val="y"/>
            <c:errBarType val="both"/>
            <c:errValType val="cust"/>
            <c:noEndCap val="0"/>
            <c:plus>
              <c:numRef>
                <c:f>AuΔまとめ!$A$3:$AT$3</c:f>
                <c:numCache>
                  <c:formatCode>General</c:formatCode>
                  <c:ptCount val="46"/>
                  <c:pt idx="0">
                    <c:v>0.0</c:v>
                  </c:pt>
                  <c:pt idx="1">
                    <c:v>11.54125</c:v>
                  </c:pt>
                  <c:pt idx="2">
                    <c:v>0.00137594</c:v>
                  </c:pt>
                  <c:pt idx="3">
                    <c:v>9.283900000000001</c:v>
                  </c:pt>
                  <c:pt idx="4">
                    <c:v>5.79855</c:v>
                  </c:pt>
                  <c:pt idx="5">
                    <c:v>0.00198352</c:v>
                  </c:pt>
                  <c:pt idx="6">
                    <c:v>7.20075</c:v>
                  </c:pt>
                  <c:pt idx="7">
                    <c:v>0.04930495</c:v>
                  </c:pt>
                  <c:pt idx="8">
                    <c:v>3.657485</c:v>
                  </c:pt>
                  <c:pt idx="9">
                    <c:v>2.53358</c:v>
                  </c:pt>
                  <c:pt idx="10">
                    <c:v>1.737535</c:v>
                  </c:pt>
                  <c:pt idx="11">
                    <c:v>0.198914</c:v>
                  </c:pt>
                  <c:pt idx="12">
                    <c:v>1.026905</c:v>
                  </c:pt>
                  <c:pt idx="13">
                    <c:v>0.001844175</c:v>
                  </c:pt>
                  <c:pt idx="14">
                    <c:v>2.199675</c:v>
                  </c:pt>
                  <c:pt idx="15">
                    <c:v>3.00047</c:v>
                  </c:pt>
                  <c:pt idx="16">
                    <c:v>0.003099745</c:v>
                  </c:pt>
                  <c:pt idx="17">
                    <c:v>0.0102779</c:v>
                  </c:pt>
                  <c:pt idx="18">
                    <c:v>7.5977</c:v>
                  </c:pt>
                  <c:pt idx="19">
                    <c:v>6.2002</c:v>
                  </c:pt>
                  <c:pt idx="20">
                    <c:v>7.00135</c:v>
                  </c:pt>
                  <c:pt idx="21">
                    <c:v>7.80035</c:v>
                  </c:pt>
                  <c:pt idx="22">
                    <c:v>16.9356499999999</c:v>
                  </c:pt>
                  <c:pt idx="23">
                    <c:v>8.599950000000001</c:v>
                  </c:pt>
                  <c:pt idx="24">
                    <c:v>13.3728</c:v>
                  </c:pt>
                  <c:pt idx="25">
                    <c:v>6.9999</c:v>
                  </c:pt>
                  <c:pt idx="26">
                    <c:v>0.00205421</c:v>
                  </c:pt>
                  <c:pt idx="27">
                    <c:v>10.63265</c:v>
                  </c:pt>
                  <c:pt idx="28">
                    <c:v>0.002673505</c:v>
                  </c:pt>
                  <c:pt idx="29">
                    <c:v>3.80086</c:v>
                  </c:pt>
                  <c:pt idx="30">
                    <c:v>2.999099999999998</c:v>
                  </c:pt>
                  <c:pt idx="31">
                    <c:v>3.09302</c:v>
                  </c:pt>
                  <c:pt idx="32">
                    <c:v>0.00307412</c:v>
                  </c:pt>
                  <c:pt idx="33">
                    <c:v>0.0023629</c:v>
                  </c:pt>
                  <c:pt idx="34">
                    <c:v>3.790505</c:v>
                  </c:pt>
                  <c:pt idx="35">
                    <c:v>0.00172195</c:v>
                  </c:pt>
                  <c:pt idx="36">
                    <c:v>1.795205</c:v>
                  </c:pt>
                  <c:pt idx="37">
                    <c:v>0.00372988</c:v>
                  </c:pt>
                  <c:pt idx="38">
                    <c:v>3.39991</c:v>
                  </c:pt>
                  <c:pt idx="39">
                    <c:v>4.20003</c:v>
                  </c:pt>
                  <c:pt idx="40">
                    <c:v>0.00221813</c:v>
                  </c:pt>
                  <c:pt idx="41">
                    <c:v>0.00266517</c:v>
                  </c:pt>
                  <c:pt idx="42">
                    <c:v>6.600099999999998</c:v>
                  </c:pt>
                  <c:pt idx="43">
                    <c:v>0.00329859</c:v>
                  </c:pt>
                  <c:pt idx="44">
                    <c:v>14.0605</c:v>
                  </c:pt>
                  <c:pt idx="45">
                    <c:v>0.0</c:v>
                  </c:pt>
                </c:numCache>
              </c:numRef>
            </c:plus>
            <c:minus>
              <c:numRef>
                <c:f>AuΔまとめ!$A$3:$AT$3</c:f>
                <c:numCache>
                  <c:formatCode>General</c:formatCode>
                  <c:ptCount val="46"/>
                  <c:pt idx="0">
                    <c:v>0.0</c:v>
                  </c:pt>
                  <c:pt idx="1">
                    <c:v>11.54125</c:v>
                  </c:pt>
                  <c:pt idx="2">
                    <c:v>0.00137594</c:v>
                  </c:pt>
                  <c:pt idx="3">
                    <c:v>9.283900000000001</c:v>
                  </c:pt>
                  <c:pt idx="4">
                    <c:v>5.79855</c:v>
                  </c:pt>
                  <c:pt idx="5">
                    <c:v>0.00198352</c:v>
                  </c:pt>
                  <c:pt idx="6">
                    <c:v>7.20075</c:v>
                  </c:pt>
                  <c:pt idx="7">
                    <c:v>0.04930495</c:v>
                  </c:pt>
                  <c:pt idx="8">
                    <c:v>3.657485</c:v>
                  </c:pt>
                  <c:pt idx="9">
                    <c:v>2.53358</c:v>
                  </c:pt>
                  <c:pt idx="10">
                    <c:v>1.737535</c:v>
                  </c:pt>
                  <c:pt idx="11">
                    <c:v>0.198914</c:v>
                  </c:pt>
                  <c:pt idx="12">
                    <c:v>1.026905</c:v>
                  </c:pt>
                  <c:pt idx="13">
                    <c:v>0.001844175</c:v>
                  </c:pt>
                  <c:pt idx="14">
                    <c:v>2.199675</c:v>
                  </c:pt>
                  <c:pt idx="15">
                    <c:v>3.00047</c:v>
                  </c:pt>
                  <c:pt idx="16">
                    <c:v>0.003099745</c:v>
                  </c:pt>
                  <c:pt idx="17">
                    <c:v>0.0102779</c:v>
                  </c:pt>
                  <c:pt idx="18">
                    <c:v>7.5977</c:v>
                  </c:pt>
                  <c:pt idx="19">
                    <c:v>6.2002</c:v>
                  </c:pt>
                  <c:pt idx="20">
                    <c:v>7.00135</c:v>
                  </c:pt>
                  <c:pt idx="21">
                    <c:v>7.80035</c:v>
                  </c:pt>
                  <c:pt idx="22">
                    <c:v>16.9356499999999</c:v>
                  </c:pt>
                  <c:pt idx="23">
                    <c:v>8.599950000000001</c:v>
                  </c:pt>
                  <c:pt idx="24">
                    <c:v>13.3728</c:v>
                  </c:pt>
                  <c:pt idx="25">
                    <c:v>6.9999</c:v>
                  </c:pt>
                  <c:pt idx="26">
                    <c:v>0.00205421</c:v>
                  </c:pt>
                  <c:pt idx="27">
                    <c:v>10.63265</c:v>
                  </c:pt>
                  <c:pt idx="28">
                    <c:v>0.002673505</c:v>
                  </c:pt>
                  <c:pt idx="29">
                    <c:v>3.80086</c:v>
                  </c:pt>
                  <c:pt idx="30">
                    <c:v>2.999099999999998</c:v>
                  </c:pt>
                  <c:pt idx="31">
                    <c:v>3.09302</c:v>
                  </c:pt>
                  <c:pt idx="32">
                    <c:v>0.00307412</c:v>
                  </c:pt>
                  <c:pt idx="33">
                    <c:v>0.0023629</c:v>
                  </c:pt>
                  <c:pt idx="34">
                    <c:v>3.790505</c:v>
                  </c:pt>
                  <c:pt idx="35">
                    <c:v>0.00172195</c:v>
                  </c:pt>
                  <c:pt idx="36">
                    <c:v>1.795205</c:v>
                  </c:pt>
                  <c:pt idx="37">
                    <c:v>0.00372988</c:v>
                  </c:pt>
                  <c:pt idx="38">
                    <c:v>3.39991</c:v>
                  </c:pt>
                  <c:pt idx="39">
                    <c:v>4.20003</c:v>
                  </c:pt>
                  <c:pt idx="40">
                    <c:v>0.00221813</c:v>
                  </c:pt>
                  <c:pt idx="41">
                    <c:v>0.00266517</c:v>
                  </c:pt>
                  <c:pt idx="42">
                    <c:v>6.600099999999998</c:v>
                  </c:pt>
                  <c:pt idx="43">
                    <c:v>0.00329859</c:v>
                  </c:pt>
                  <c:pt idx="44">
                    <c:v>14.0605</c:v>
                  </c:pt>
                  <c:pt idx="45">
                    <c:v>0.0</c:v>
                  </c:pt>
                </c:numCache>
              </c:numRef>
            </c:minus>
          </c:errBars>
          <c:xVal>
            <c:numRef>
              <c:f>AuΔまとめ!$A$4:$AT$4</c:f>
              <c:numCache>
                <c:formatCode>General</c:formatCode>
                <c:ptCount val="46"/>
                <c:pt idx="0">
                  <c:v>-180.0</c:v>
                </c:pt>
                <c:pt idx="1">
                  <c:v>-172.0</c:v>
                </c:pt>
                <c:pt idx="2">
                  <c:v>-164.0</c:v>
                </c:pt>
                <c:pt idx="3">
                  <c:v>-156.0</c:v>
                </c:pt>
                <c:pt idx="4">
                  <c:v>-148.0</c:v>
                </c:pt>
                <c:pt idx="5">
                  <c:v>-140.0</c:v>
                </c:pt>
                <c:pt idx="6">
                  <c:v>-132.0</c:v>
                </c:pt>
                <c:pt idx="7">
                  <c:v>-124.0</c:v>
                </c:pt>
                <c:pt idx="8">
                  <c:v>-116.0</c:v>
                </c:pt>
                <c:pt idx="9">
                  <c:v>-108.0</c:v>
                </c:pt>
                <c:pt idx="10">
                  <c:v>-100.0</c:v>
                </c:pt>
                <c:pt idx="11">
                  <c:v>-92.0</c:v>
                </c:pt>
                <c:pt idx="12">
                  <c:v>-84.0</c:v>
                </c:pt>
                <c:pt idx="13">
                  <c:v>-76.0</c:v>
                </c:pt>
                <c:pt idx="14">
                  <c:v>-68.0</c:v>
                </c:pt>
                <c:pt idx="15">
                  <c:v>-60.0</c:v>
                </c:pt>
                <c:pt idx="16">
                  <c:v>-52.0</c:v>
                </c:pt>
                <c:pt idx="17">
                  <c:v>-44.0</c:v>
                </c:pt>
                <c:pt idx="18">
                  <c:v>-36.0</c:v>
                </c:pt>
                <c:pt idx="19">
                  <c:v>-28.0</c:v>
                </c:pt>
                <c:pt idx="20">
                  <c:v>-20.0</c:v>
                </c:pt>
                <c:pt idx="21">
                  <c:v>-12.0</c:v>
                </c:pt>
                <c:pt idx="22">
                  <c:v>-4.0</c:v>
                </c:pt>
                <c:pt idx="23">
                  <c:v>4.0</c:v>
                </c:pt>
                <c:pt idx="24">
                  <c:v>12.0</c:v>
                </c:pt>
                <c:pt idx="25">
                  <c:v>20.0</c:v>
                </c:pt>
                <c:pt idx="26">
                  <c:v>28.0</c:v>
                </c:pt>
                <c:pt idx="27">
                  <c:v>36.0</c:v>
                </c:pt>
                <c:pt idx="28">
                  <c:v>44.0</c:v>
                </c:pt>
                <c:pt idx="29">
                  <c:v>52.0</c:v>
                </c:pt>
                <c:pt idx="30">
                  <c:v>60.0</c:v>
                </c:pt>
                <c:pt idx="31">
                  <c:v>68.0</c:v>
                </c:pt>
                <c:pt idx="32">
                  <c:v>76.0</c:v>
                </c:pt>
                <c:pt idx="33">
                  <c:v>84.0</c:v>
                </c:pt>
                <c:pt idx="34">
                  <c:v>92.0</c:v>
                </c:pt>
                <c:pt idx="35">
                  <c:v>100.0</c:v>
                </c:pt>
                <c:pt idx="36">
                  <c:v>108.0</c:v>
                </c:pt>
                <c:pt idx="37">
                  <c:v>116.0</c:v>
                </c:pt>
                <c:pt idx="38">
                  <c:v>124.0</c:v>
                </c:pt>
                <c:pt idx="39">
                  <c:v>132.0</c:v>
                </c:pt>
                <c:pt idx="40">
                  <c:v>140.0</c:v>
                </c:pt>
                <c:pt idx="41">
                  <c:v>148.0</c:v>
                </c:pt>
                <c:pt idx="42">
                  <c:v>156.0</c:v>
                </c:pt>
                <c:pt idx="43">
                  <c:v>164.0</c:v>
                </c:pt>
                <c:pt idx="44">
                  <c:v>172.0</c:v>
                </c:pt>
                <c:pt idx="45">
                  <c:v>180.0</c:v>
                </c:pt>
              </c:numCache>
            </c:numRef>
          </c:xVal>
          <c:yVal>
            <c:numRef>
              <c:f>AuΔまとめ!$A$1:$AT$1</c:f>
              <c:numCache>
                <c:formatCode>0.00E+00</c:formatCode>
                <c:ptCount val="46"/>
                <c:pt idx="0" formatCode="General">
                  <c:v>-180.0</c:v>
                </c:pt>
                <c:pt idx="1">
                  <c:v>-168.719</c:v>
                </c:pt>
                <c:pt idx="2">
                  <c:v>-164.0</c:v>
                </c:pt>
                <c:pt idx="3">
                  <c:v>-153.36</c:v>
                </c:pt>
                <c:pt idx="4">
                  <c:v>-146.84</c:v>
                </c:pt>
                <c:pt idx="5">
                  <c:v>-140.001</c:v>
                </c:pt>
                <c:pt idx="6">
                  <c:v>-129.48</c:v>
                </c:pt>
                <c:pt idx="7">
                  <c:v>-124.01</c:v>
                </c:pt>
                <c:pt idx="8">
                  <c:v>-114.96</c:v>
                </c:pt>
                <c:pt idx="9">
                  <c:v>-107.28</c:v>
                </c:pt>
                <c:pt idx="10">
                  <c:v>-99.39</c:v>
                </c:pt>
                <c:pt idx="11">
                  <c:v>-91.9601</c:v>
                </c:pt>
                <c:pt idx="12">
                  <c:v>-84.35859999999998</c:v>
                </c:pt>
                <c:pt idx="13">
                  <c:v>-76.0001</c:v>
                </c:pt>
                <c:pt idx="14">
                  <c:v>-68.4404</c:v>
                </c:pt>
                <c:pt idx="15">
                  <c:v>-60.6007</c:v>
                </c:pt>
                <c:pt idx="16">
                  <c:v>-52.0005</c:v>
                </c:pt>
                <c:pt idx="17">
                  <c:v>-44.002</c:v>
                </c:pt>
                <c:pt idx="18">
                  <c:v>-38.15880000000001</c:v>
                </c:pt>
                <c:pt idx="19">
                  <c:v>-29.2403</c:v>
                </c:pt>
                <c:pt idx="20">
                  <c:v>-21.399</c:v>
                </c:pt>
                <c:pt idx="21">
                  <c:v>-13.5608</c:v>
                </c:pt>
                <c:pt idx="22">
                  <c:v>-10.879</c:v>
                </c:pt>
                <c:pt idx="23">
                  <c:v>5.720109999999996</c:v>
                </c:pt>
                <c:pt idx="24">
                  <c:v>16.6801</c:v>
                </c:pt>
                <c:pt idx="25">
                  <c:v>21.4004</c:v>
                </c:pt>
                <c:pt idx="26">
                  <c:v>27.9994</c:v>
                </c:pt>
                <c:pt idx="27">
                  <c:v>40.3176</c:v>
                </c:pt>
                <c:pt idx="28">
                  <c:v>43.9999</c:v>
                </c:pt>
                <c:pt idx="29">
                  <c:v>52.761</c:v>
                </c:pt>
                <c:pt idx="30">
                  <c:v>60.59880000000001</c:v>
                </c:pt>
                <c:pt idx="31">
                  <c:v>68.87979999999995</c:v>
                </c:pt>
                <c:pt idx="32">
                  <c:v>76.0004</c:v>
                </c:pt>
                <c:pt idx="33">
                  <c:v>84.0003</c:v>
                </c:pt>
                <c:pt idx="34">
                  <c:v>91.12489999999998</c:v>
                </c:pt>
                <c:pt idx="35">
                  <c:v>99.9999</c:v>
                </c:pt>
                <c:pt idx="36">
                  <c:v>107.641</c:v>
                </c:pt>
                <c:pt idx="37">
                  <c:v>115.999</c:v>
                </c:pt>
                <c:pt idx="38">
                  <c:v>123.32</c:v>
                </c:pt>
                <c:pt idx="39">
                  <c:v>131.16</c:v>
                </c:pt>
                <c:pt idx="40">
                  <c:v>140.0</c:v>
                </c:pt>
                <c:pt idx="41">
                  <c:v>148.0</c:v>
                </c:pt>
                <c:pt idx="42">
                  <c:v>154.68</c:v>
                </c:pt>
                <c:pt idx="43">
                  <c:v>164.0</c:v>
                </c:pt>
                <c:pt idx="44">
                  <c:v>167.08</c:v>
                </c:pt>
                <c:pt idx="45" formatCode="General">
                  <c:v>180.0</c:v>
                </c:pt>
              </c:numCache>
            </c:numRef>
          </c:yVal>
          <c:smooth val="0"/>
        </c:ser>
        <c:dLbls>
          <c:showLegendKey val="0"/>
          <c:showVal val="0"/>
          <c:showCatName val="0"/>
          <c:showSerName val="0"/>
          <c:showPercent val="0"/>
          <c:showBubbleSize val="0"/>
        </c:dLbls>
        <c:axId val="-2129151688"/>
        <c:axId val="2049476216"/>
      </c:scatterChart>
      <c:scatterChart>
        <c:scatterStyle val="lineMarker"/>
        <c:varyColors val="0"/>
        <c:ser>
          <c:idx val="1"/>
          <c:order val="1"/>
          <c:spPr>
            <a:ln w="28575">
              <a:noFill/>
            </a:ln>
          </c:spPr>
          <c:marker>
            <c:symbol val="circle"/>
            <c:size val="5"/>
            <c:spPr>
              <a:solidFill>
                <a:srgbClr val="0000CC"/>
              </a:solidFill>
              <a:ln>
                <a:solidFill>
                  <a:srgbClr val="0000CC"/>
                </a:solidFill>
              </a:ln>
            </c:spPr>
          </c:marker>
          <c:errBars>
            <c:errDir val="y"/>
            <c:errBarType val="both"/>
            <c:errValType val="cust"/>
            <c:noEndCap val="0"/>
            <c:plus>
              <c:numRef>
                <c:f>AuΔまとめ!$A$8:$AT$8</c:f>
                <c:numCache>
                  <c:formatCode>General</c:formatCode>
                  <c:ptCount val="46"/>
                  <c:pt idx="0">
                    <c:v>0.0</c:v>
                  </c:pt>
                  <c:pt idx="1">
                    <c:v>0.002116795</c:v>
                  </c:pt>
                  <c:pt idx="2">
                    <c:v>0.00058593</c:v>
                  </c:pt>
                  <c:pt idx="3">
                    <c:v>0.001568605</c:v>
                  </c:pt>
                  <c:pt idx="4">
                    <c:v>0.00109948</c:v>
                  </c:pt>
                  <c:pt idx="5">
                    <c:v>0.000501255</c:v>
                  </c:pt>
                  <c:pt idx="6">
                    <c:v>0.000539685</c:v>
                  </c:pt>
                  <c:pt idx="7">
                    <c:v>0.0062519</c:v>
                  </c:pt>
                  <c:pt idx="8">
                    <c:v>0.00099859</c:v>
                  </c:pt>
                  <c:pt idx="9">
                    <c:v>0.001178265</c:v>
                  </c:pt>
                  <c:pt idx="10">
                    <c:v>0.01334375</c:v>
                  </c:pt>
                  <c:pt idx="11">
                    <c:v>0.000750145</c:v>
                  </c:pt>
                  <c:pt idx="12">
                    <c:v>0.000754565</c:v>
                  </c:pt>
                  <c:pt idx="13">
                    <c:v>0.0003787085</c:v>
                  </c:pt>
                  <c:pt idx="14">
                    <c:v>0.0004204565</c:v>
                  </c:pt>
                  <c:pt idx="15">
                    <c:v>0.001076365</c:v>
                  </c:pt>
                  <c:pt idx="16">
                    <c:v>0.001696425</c:v>
                  </c:pt>
                  <c:pt idx="17">
                    <c:v>0.000913825</c:v>
                  </c:pt>
                  <c:pt idx="18">
                    <c:v>0.001848945</c:v>
                  </c:pt>
                  <c:pt idx="19">
                    <c:v>0.00062521</c:v>
                  </c:pt>
                  <c:pt idx="20">
                    <c:v>0.001367265</c:v>
                  </c:pt>
                  <c:pt idx="21">
                    <c:v>0.002463885</c:v>
                  </c:pt>
                  <c:pt idx="22">
                    <c:v>0.000959845</c:v>
                  </c:pt>
                  <c:pt idx="23">
                    <c:v>0.000536415</c:v>
                  </c:pt>
                  <c:pt idx="24">
                    <c:v>0.00077561</c:v>
                  </c:pt>
                  <c:pt idx="25">
                    <c:v>0.00128801</c:v>
                  </c:pt>
                  <c:pt idx="26">
                    <c:v>0.000589345</c:v>
                  </c:pt>
                  <c:pt idx="27">
                    <c:v>0.00285867</c:v>
                  </c:pt>
                  <c:pt idx="28">
                    <c:v>0.000480287</c:v>
                  </c:pt>
                  <c:pt idx="29">
                    <c:v>0.000405662</c:v>
                  </c:pt>
                  <c:pt idx="30">
                    <c:v>0.00057494</c:v>
                  </c:pt>
                  <c:pt idx="31">
                    <c:v>0.00057123</c:v>
                  </c:pt>
                  <c:pt idx="32">
                    <c:v>0.0004628905</c:v>
                  </c:pt>
                  <c:pt idx="33">
                    <c:v>0.000533185</c:v>
                  </c:pt>
                  <c:pt idx="34">
                    <c:v>0.001149995</c:v>
                  </c:pt>
                  <c:pt idx="35">
                    <c:v>0.0004203475</c:v>
                  </c:pt>
                  <c:pt idx="36">
                    <c:v>0.0029495</c:v>
                  </c:pt>
                  <c:pt idx="37">
                    <c:v>0.002382765</c:v>
                  </c:pt>
                  <c:pt idx="38">
                    <c:v>0.00052394</c:v>
                  </c:pt>
                  <c:pt idx="39">
                    <c:v>0.00105763</c:v>
                  </c:pt>
                  <c:pt idx="40">
                    <c:v>0.000756375</c:v>
                  </c:pt>
                  <c:pt idx="41">
                    <c:v>0.0004817635</c:v>
                  </c:pt>
                  <c:pt idx="42">
                    <c:v>0.000763675</c:v>
                  </c:pt>
                  <c:pt idx="43">
                    <c:v>0.000990395</c:v>
                  </c:pt>
                  <c:pt idx="44">
                    <c:v>0.00167937</c:v>
                  </c:pt>
                  <c:pt idx="45">
                    <c:v>0.0</c:v>
                  </c:pt>
                </c:numCache>
              </c:numRef>
            </c:plus>
            <c:minus>
              <c:numRef>
                <c:f>AuΔまとめ!$A$8:$AT$8</c:f>
                <c:numCache>
                  <c:formatCode>General</c:formatCode>
                  <c:ptCount val="46"/>
                  <c:pt idx="0">
                    <c:v>0.0</c:v>
                  </c:pt>
                  <c:pt idx="1">
                    <c:v>0.002116795</c:v>
                  </c:pt>
                  <c:pt idx="2">
                    <c:v>0.00058593</c:v>
                  </c:pt>
                  <c:pt idx="3">
                    <c:v>0.001568605</c:v>
                  </c:pt>
                  <c:pt idx="4">
                    <c:v>0.00109948</c:v>
                  </c:pt>
                  <c:pt idx="5">
                    <c:v>0.000501255</c:v>
                  </c:pt>
                  <c:pt idx="6">
                    <c:v>0.000539685</c:v>
                  </c:pt>
                  <c:pt idx="7">
                    <c:v>0.0062519</c:v>
                  </c:pt>
                  <c:pt idx="8">
                    <c:v>0.00099859</c:v>
                  </c:pt>
                  <c:pt idx="9">
                    <c:v>0.001178265</c:v>
                  </c:pt>
                  <c:pt idx="10">
                    <c:v>0.01334375</c:v>
                  </c:pt>
                  <c:pt idx="11">
                    <c:v>0.000750145</c:v>
                  </c:pt>
                  <c:pt idx="12">
                    <c:v>0.000754565</c:v>
                  </c:pt>
                  <c:pt idx="13">
                    <c:v>0.0003787085</c:v>
                  </c:pt>
                  <c:pt idx="14">
                    <c:v>0.0004204565</c:v>
                  </c:pt>
                  <c:pt idx="15">
                    <c:v>0.001076365</c:v>
                  </c:pt>
                  <c:pt idx="16">
                    <c:v>0.001696425</c:v>
                  </c:pt>
                  <c:pt idx="17">
                    <c:v>0.000913825</c:v>
                  </c:pt>
                  <c:pt idx="18">
                    <c:v>0.001848945</c:v>
                  </c:pt>
                  <c:pt idx="19">
                    <c:v>0.00062521</c:v>
                  </c:pt>
                  <c:pt idx="20">
                    <c:v>0.001367265</c:v>
                  </c:pt>
                  <c:pt idx="21">
                    <c:v>0.002463885</c:v>
                  </c:pt>
                  <c:pt idx="22">
                    <c:v>0.000959845</c:v>
                  </c:pt>
                  <c:pt idx="23">
                    <c:v>0.000536415</c:v>
                  </c:pt>
                  <c:pt idx="24">
                    <c:v>0.00077561</c:v>
                  </c:pt>
                  <c:pt idx="25">
                    <c:v>0.00128801</c:v>
                  </c:pt>
                  <c:pt idx="26">
                    <c:v>0.000589345</c:v>
                  </c:pt>
                  <c:pt idx="27">
                    <c:v>0.00285867</c:v>
                  </c:pt>
                  <c:pt idx="28">
                    <c:v>0.000480287</c:v>
                  </c:pt>
                  <c:pt idx="29">
                    <c:v>0.000405662</c:v>
                  </c:pt>
                  <c:pt idx="30">
                    <c:v>0.00057494</c:v>
                  </c:pt>
                  <c:pt idx="31">
                    <c:v>0.00057123</c:v>
                  </c:pt>
                  <c:pt idx="32">
                    <c:v>0.0004628905</c:v>
                  </c:pt>
                  <c:pt idx="33">
                    <c:v>0.000533185</c:v>
                  </c:pt>
                  <c:pt idx="34">
                    <c:v>0.001149995</c:v>
                  </c:pt>
                  <c:pt idx="35">
                    <c:v>0.0004203475</c:v>
                  </c:pt>
                  <c:pt idx="36">
                    <c:v>0.0029495</c:v>
                  </c:pt>
                  <c:pt idx="37">
                    <c:v>0.002382765</c:v>
                  </c:pt>
                  <c:pt idx="38">
                    <c:v>0.00052394</c:v>
                  </c:pt>
                  <c:pt idx="39">
                    <c:v>0.00105763</c:v>
                  </c:pt>
                  <c:pt idx="40">
                    <c:v>0.000756375</c:v>
                  </c:pt>
                  <c:pt idx="41">
                    <c:v>0.0004817635</c:v>
                  </c:pt>
                  <c:pt idx="42">
                    <c:v>0.000763675</c:v>
                  </c:pt>
                  <c:pt idx="43">
                    <c:v>0.000990395</c:v>
                  </c:pt>
                  <c:pt idx="44">
                    <c:v>0.00167937</c:v>
                  </c:pt>
                  <c:pt idx="45">
                    <c:v>0.0</c:v>
                  </c:pt>
                </c:numCache>
              </c:numRef>
            </c:minus>
          </c:errBars>
          <c:xVal>
            <c:numRef>
              <c:f>AuΔまとめ!$A$4:$AT$4</c:f>
              <c:numCache>
                <c:formatCode>General</c:formatCode>
                <c:ptCount val="46"/>
                <c:pt idx="0">
                  <c:v>-180.0</c:v>
                </c:pt>
                <c:pt idx="1">
                  <c:v>-172.0</c:v>
                </c:pt>
                <c:pt idx="2">
                  <c:v>-164.0</c:v>
                </c:pt>
                <c:pt idx="3">
                  <c:v>-156.0</c:v>
                </c:pt>
                <c:pt idx="4">
                  <c:v>-148.0</c:v>
                </c:pt>
                <c:pt idx="5">
                  <c:v>-140.0</c:v>
                </c:pt>
                <c:pt idx="6">
                  <c:v>-132.0</c:v>
                </c:pt>
                <c:pt idx="7">
                  <c:v>-124.0</c:v>
                </c:pt>
                <c:pt idx="8">
                  <c:v>-116.0</c:v>
                </c:pt>
                <c:pt idx="9">
                  <c:v>-108.0</c:v>
                </c:pt>
                <c:pt idx="10">
                  <c:v>-100.0</c:v>
                </c:pt>
                <c:pt idx="11">
                  <c:v>-92.0</c:v>
                </c:pt>
                <c:pt idx="12">
                  <c:v>-84.0</c:v>
                </c:pt>
                <c:pt idx="13">
                  <c:v>-76.0</c:v>
                </c:pt>
                <c:pt idx="14">
                  <c:v>-68.0</c:v>
                </c:pt>
                <c:pt idx="15">
                  <c:v>-60.0</c:v>
                </c:pt>
                <c:pt idx="16">
                  <c:v>-52.0</c:v>
                </c:pt>
                <c:pt idx="17">
                  <c:v>-44.0</c:v>
                </c:pt>
                <c:pt idx="18">
                  <c:v>-36.0</c:v>
                </c:pt>
                <c:pt idx="19">
                  <c:v>-28.0</c:v>
                </c:pt>
                <c:pt idx="20">
                  <c:v>-20.0</c:v>
                </c:pt>
                <c:pt idx="21">
                  <c:v>-12.0</c:v>
                </c:pt>
                <c:pt idx="22">
                  <c:v>-4.0</c:v>
                </c:pt>
                <c:pt idx="23">
                  <c:v>4.0</c:v>
                </c:pt>
                <c:pt idx="24">
                  <c:v>12.0</c:v>
                </c:pt>
                <c:pt idx="25">
                  <c:v>20.0</c:v>
                </c:pt>
                <c:pt idx="26">
                  <c:v>28.0</c:v>
                </c:pt>
                <c:pt idx="27">
                  <c:v>36.0</c:v>
                </c:pt>
                <c:pt idx="28">
                  <c:v>44.0</c:v>
                </c:pt>
                <c:pt idx="29">
                  <c:v>52.0</c:v>
                </c:pt>
                <c:pt idx="30">
                  <c:v>60.0</c:v>
                </c:pt>
                <c:pt idx="31">
                  <c:v>68.0</c:v>
                </c:pt>
                <c:pt idx="32">
                  <c:v>76.0</c:v>
                </c:pt>
                <c:pt idx="33">
                  <c:v>84.0</c:v>
                </c:pt>
                <c:pt idx="34">
                  <c:v>92.0</c:v>
                </c:pt>
                <c:pt idx="35">
                  <c:v>100.0</c:v>
                </c:pt>
                <c:pt idx="36">
                  <c:v>108.0</c:v>
                </c:pt>
                <c:pt idx="37">
                  <c:v>116.0</c:v>
                </c:pt>
                <c:pt idx="38">
                  <c:v>124.0</c:v>
                </c:pt>
                <c:pt idx="39">
                  <c:v>132.0</c:v>
                </c:pt>
                <c:pt idx="40">
                  <c:v>140.0</c:v>
                </c:pt>
                <c:pt idx="41">
                  <c:v>148.0</c:v>
                </c:pt>
                <c:pt idx="42">
                  <c:v>156.0</c:v>
                </c:pt>
                <c:pt idx="43">
                  <c:v>164.0</c:v>
                </c:pt>
                <c:pt idx="44">
                  <c:v>172.0</c:v>
                </c:pt>
                <c:pt idx="45">
                  <c:v>180.0</c:v>
                </c:pt>
              </c:numCache>
            </c:numRef>
          </c:xVal>
          <c:yVal>
            <c:numRef>
              <c:f>AuΔまとめ!$A$6:$AT$6</c:f>
              <c:numCache>
                <c:formatCode>0.00E+00</c:formatCode>
                <c:ptCount val="46"/>
                <c:pt idx="0" formatCode="General">
                  <c:v>23.0</c:v>
                </c:pt>
                <c:pt idx="1">
                  <c:v>23.0005</c:v>
                </c:pt>
                <c:pt idx="2">
                  <c:v>22.9999</c:v>
                </c:pt>
                <c:pt idx="3">
                  <c:v>23.0001</c:v>
                </c:pt>
                <c:pt idx="4">
                  <c:v>23.0002</c:v>
                </c:pt>
                <c:pt idx="5">
                  <c:v>23.0</c:v>
                </c:pt>
                <c:pt idx="6">
                  <c:v>23.0001</c:v>
                </c:pt>
                <c:pt idx="7">
                  <c:v>23.0014</c:v>
                </c:pt>
                <c:pt idx="8">
                  <c:v>23.0001</c:v>
                </c:pt>
                <c:pt idx="9">
                  <c:v>23.0005</c:v>
                </c:pt>
                <c:pt idx="10">
                  <c:v>23.00219999999998</c:v>
                </c:pt>
                <c:pt idx="11">
                  <c:v>23.0001</c:v>
                </c:pt>
                <c:pt idx="12">
                  <c:v>22.9998</c:v>
                </c:pt>
                <c:pt idx="13">
                  <c:v>23.0001</c:v>
                </c:pt>
                <c:pt idx="14">
                  <c:v>23.0</c:v>
                </c:pt>
                <c:pt idx="15">
                  <c:v>22.9998</c:v>
                </c:pt>
                <c:pt idx="16">
                  <c:v>22.9996</c:v>
                </c:pt>
                <c:pt idx="17">
                  <c:v>23.0</c:v>
                </c:pt>
                <c:pt idx="18">
                  <c:v>23.0004</c:v>
                </c:pt>
                <c:pt idx="19">
                  <c:v>22.9999</c:v>
                </c:pt>
                <c:pt idx="20">
                  <c:v>23.0003</c:v>
                </c:pt>
                <c:pt idx="21">
                  <c:v>23.0004</c:v>
                </c:pt>
                <c:pt idx="22">
                  <c:v>22.9999</c:v>
                </c:pt>
                <c:pt idx="23">
                  <c:v>23.0</c:v>
                </c:pt>
                <c:pt idx="24">
                  <c:v>23.0</c:v>
                </c:pt>
                <c:pt idx="25">
                  <c:v>22.9998</c:v>
                </c:pt>
                <c:pt idx="26">
                  <c:v>23.0003</c:v>
                </c:pt>
                <c:pt idx="27">
                  <c:v>22.9995</c:v>
                </c:pt>
                <c:pt idx="28">
                  <c:v>22.9999</c:v>
                </c:pt>
                <c:pt idx="29">
                  <c:v>23.0</c:v>
                </c:pt>
                <c:pt idx="30">
                  <c:v>22.9999</c:v>
                </c:pt>
                <c:pt idx="31">
                  <c:v>23.0001</c:v>
                </c:pt>
                <c:pt idx="32">
                  <c:v>22.9999</c:v>
                </c:pt>
                <c:pt idx="33">
                  <c:v>23.0001</c:v>
                </c:pt>
                <c:pt idx="34">
                  <c:v>22.9999</c:v>
                </c:pt>
                <c:pt idx="35">
                  <c:v>23.0001</c:v>
                </c:pt>
                <c:pt idx="36">
                  <c:v>22.9993</c:v>
                </c:pt>
                <c:pt idx="37">
                  <c:v>22.9995</c:v>
                </c:pt>
                <c:pt idx="38">
                  <c:v>23.0</c:v>
                </c:pt>
                <c:pt idx="39">
                  <c:v>22.9997</c:v>
                </c:pt>
                <c:pt idx="40">
                  <c:v>23.0001</c:v>
                </c:pt>
                <c:pt idx="41">
                  <c:v>22.9999</c:v>
                </c:pt>
                <c:pt idx="42">
                  <c:v>23.0001</c:v>
                </c:pt>
                <c:pt idx="43">
                  <c:v>23.0002</c:v>
                </c:pt>
                <c:pt idx="44">
                  <c:v>23.0002</c:v>
                </c:pt>
                <c:pt idx="45" formatCode="General">
                  <c:v>23.0</c:v>
                </c:pt>
              </c:numCache>
            </c:numRef>
          </c:yVal>
          <c:smooth val="0"/>
        </c:ser>
        <c:dLbls>
          <c:showLegendKey val="0"/>
          <c:showVal val="0"/>
          <c:showCatName val="0"/>
          <c:showSerName val="0"/>
          <c:showPercent val="0"/>
          <c:showBubbleSize val="0"/>
        </c:dLbls>
        <c:axId val="2049740520"/>
        <c:axId val="-2129147896"/>
      </c:scatterChart>
      <c:valAx>
        <c:axId val="-2129151688"/>
        <c:scaling>
          <c:orientation val="minMax"/>
          <c:max val="180.0"/>
          <c:min val="-180.0"/>
        </c:scaling>
        <c:delete val="0"/>
        <c:axPos val="b"/>
        <c:numFmt formatCode="General" sourceLinked="1"/>
        <c:majorTickMark val="in"/>
        <c:minorTickMark val="none"/>
        <c:tickLblPos val="nextTo"/>
        <c:spPr>
          <a:ln>
            <a:solidFill>
              <a:schemeClr val="tx1"/>
            </a:solidFill>
          </a:ln>
        </c:spPr>
        <c:crossAx val="2049476216"/>
        <c:crossesAt val="-180.0"/>
        <c:crossBetween val="midCat"/>
        <c:majorUnit val="60.0"/>
      </c:valAx>
      <c:valAx>
        <c:axId val="2049476216"/>
        <c:scaling>
          <c:orientation val="minMax"/>
          <c:max val="180.0"/>
          <c:min val="-180.0"/>
        </c:scaling>
        <c:delete val="0"/>
        <c:axPos val="l"/>
        <c:numFmt formatCode="General" sourceLinked="1"/>
        <c:majorTickMark val="in"/>
        <c:minorTickMark val="none"/>
        <c:tickLblPos val="nextTo"/>
        <c:spPr>
          <a:ln>
            <a:solidFill>
              <a:schemeClr val="tx1"/>
            </a:solidFill>
          </a:ln>
        </c:spPr>
        <c:crossAx val="-2129151688"/>
        <c:crossesAt val="-180.0"/>
        <c:crossBetween val="midCat"/>
        <c:majorUnit val="60.0"/>
      </c:valAx>
      <c:valAx>
        <c:axId val="-2129147896"/>
        <c:scaling>
          <c:orientation val="minMax"/>
          <c:max val="45.0"/>
          <c:min val="0.0"/>
        </c:scaling>
        <c:delete val="0"/>
        <c:axPos val="r"/>
        <c:numFmt formatCode="General" sourceLinked="1"/>
        <c:majorTickMark val="in"/>
        <c:minorTickMark val="none"/>
        <c:tickLblPos val="nextTo"/>
        <c:spPr>
          <a:ln>
            <a:solidFill>
              <a:schemeClr val="tx1"/>
            </a:solidFill>
          </a:ln>
        </c:spPr>
        <c:crossAx val="2049740520"/>
        <c:crosses val="max"/>
        <c:crossBetween val="midCat"/>
        <c:majorUnit val="9.0"/>
      </c:valAx>
      <c:valAx>
        <c:axId val="2049740520"/>
        <c:scaling>
          <c:orientation val="minMax"/>
        </c:scaling>
        <c:delete val="1"/>
        <c:axPos val="b"/>
        <c:numFmt formatCode="General" sourceLinked="1"/>
        <c:majorTickMark val="out"/>
        <c:minorTickMark val="none"/>
        <c:tickLblPos val="nextTo"/>
        <c:crossAx val="-2129147896"/>
        <c:crossesAt val="22.0"/>
        <c:crossBetween val="midCat"/>
      </c:valAx>
      <c:spPr>
        <a:ln>
          <a:solidFill>
            <a:schemeClr val="tx1"/>
          </a:solidFill>
        </a:ln>
      </c:spPr>
    </c:plotArea>
    <c:plotVisOnly val="1"/>
    <c:dispBlanksAs val="gap"/>
    <c:showDLblsOverMax val="0"/>
  </c:chart>
  <c:txPr>
    <a:bodyPr/>
    <a:lstStyle/>
    <a:p>
      <a:pPr>
        <a:defRPr sz="1600">
          <a:latin typeface="Times New Roman" pitchFamily="18" charset="0"/>
          <a:cs typeface="Times New Roman" pitchFamily="18" charset="0"/>
        </a:defRPr>
      </a:pPr>
      <a:endParaRPr lang="ja-JP"/>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4879271279152"/>
          <c:y val="0.05924404572099"/>
          <c:w val="0.69691624392427"/>
          <c:h val="0.808471304244471"/>
        </c:manualLayout>
      </c:layout>
      <c:scatterChart>
        <c:scatterStyle val="lineMarker"/>
        <c:varyColors val="0"/>
        <c:ser>
          <c:idx val="0"/>
          <c:order val="0"/>
          <c:spPr>
            <a:ln w="28575">
              <a:noFill/>
            </a:ln>
          </c:spPr>
          <c:marker>
            <c:symbol val="circle"/>
            <c:size val="5"/>
            <c:spPr>
              <a:solidFill>
                <a:srgbClr val="FF0000"/>
              </a:solidFill>
              <a:ln>
                <a:solidFill>
                  <a:srgbClr val="FF0000"/>
                </a:solidFill>
              </a:ln>
            </c:spPr>
          </c:marker>
          <c:errBars>
            <c:errDir val="y"/>
            <c:errBarType val="both"/>
            <c:errValType val="cust"/>
            <c:noEndCap val="0"/>
            <c:plus>
              <c:numRef>
                <c:f>AuΔまとめ!$A$3:$AT$3</c:f>
                <c:numCache>
                  <c:formatCode>General</c:formatCode>
                  <c:ptCount val="46"/>
                  <c:pt idx="0">
                    <c:v>0.0</c:v>
                  </c:pt>
                  <c:pt idx="1">
                    <c:v>0.04156255</c:v>
                  </c:pt>
                  <c:pt idx="2">
                    <c:v>9.271</c:v>
                  </c:pt>
                  <c:pt idx="3">
                    <c:v>0.01668925</c:v>
                  </c:pt>
                  <c:pt idx="4">
                    <c:v>6.60075</c:v>
                  </c:pt>
                  <c:pt idx="5">
                    <c:v>6.607499999999995</c:v>
                  </c:pt>
                  <c:pt idx="6">
                    <c:v>6.60645</c:v>
                  </c:pt>
                  <c:pt idx="7">
                    <c:v>9.290550000000001</c:v>
                  </c:pt>
                  <c:pt idx="8">
                    <c:v>9.284450000000001</c:v>
                  </c:pt>
                  <c:pt idx="9">
                    <c:v>9.286100000000001</c:v>
                  </c:pt>
                  <c:pt idx="10">
                    <c:v>11.31335</c:v>
                  </c:pt>
                  <c:pt idx="11">
                    <c:v>9.331750000000001</c:v>
                  </c:pt>
                  <c:pt idx="12">
                    <c:v>9.28425</c:v>
                  </c:pt>
                  <c:pt idx="13">
                    <c:v>6.600099999999998</c:v>
                  </c:pt>
                  <c:pt idx="14">
                    <c:v>6.603549999999997</c:v>
                  </c:pt>
                  <c:pt idx="15">
                    <c:v>6.60414999999999</c:v>
                  </c:pt>
                  <c:pt idx="16">
                    <c:v>0.003223275</c:v>
                  </c:pt>
                  <c:pt idx="17">
                    <c:v>6.604049999999995</c:v>
                  </c:pt>
                  <c:pt idx="18">
                    <c:v>0.0479942</c:v>
                  </c:pt>
                  <c:pt idx="19">
                    <c:v>6.558899999999999</c:v>
                  </c:pt>
                  <c:pt idx="20">
                    <c:v>0.00243001</c:v>
                  </c:pt>
                  <c:pt idx="21">
                    <c:v>0.00177436</c:v>
                  </c:pt>
                  <c:pt idx="22">
                    <c:v>0.00192193</c:v>
                  </c:pt>
                  <c:pt idx="23">
                    <c:v>11.31795</c:v>
                  </c:pt>
                  <c:pt idx="24">
                    <c:v>0.004090205</c:v>
                  </c:pt>
                  <c:pt idx="25">
                    <c:v>0.001083985</c:v>
                  </c:pt>
                  <c:pt idx="26">
                    <c:v>12.99805</c:v>
                  </c:pt>
                  <c:pt idx="27">
                    <c:v>6.60035</c:v>
                  </c:pt>
                  <c:pt idx="28">
                    <c:v>6.59975</c:v>
                  </c:pt>
                  <c:pt idx="29">
                    <c:v>6.6003</c:v>
                  </c:pt>
                  <c:pt idx="30">
                    <c:v>0.0</c:v>
                  </c:pt>
                  <c:pt idx="31">
                    <c:v>6.600049999999999</c:v>
                  </c:pt>
                  <c:pt idx="32">
                    <c:v>11.3179</c:v>
                  </c:pt>
                  <c:pt idx="33">
                    <c:v>12.9987</c:v>
                  </c:pt>
                  <c:pt idx="34">
                    <c:v>11.315</c:v>
                  </c:pt>
                  <c:pt idx="35">
                    <c:v>6.60135</c:v>
                  </c:pt>
                  <c:pt idx="36">
                    <c:v>0.001408845</c:v>
                  </c:pt>
                  <c:pt idx="37">
                    <c:v>6.59965</c:v>
                  </c:pt>
                  <c:pt idx="38">
                    <c:v>0.001096585</c:v>
                  </c:pt>
                  <c:pt idx="39">
                    <c:v>6.5996</c:v>
                  </c:pt>
                  <c:pt idx="40">
                    <c:v>9.2864</c:v>
                  </c:pt>
                  <c:pt idx="41">
                    <c:v>9.286950000000001</c:v>
                  </c:pt>
                  <c:pt idx="42">
                    <c:v>0.001120335</c:v>
                  </c:pt>
                  <c:pt idx="43">
                    <c:v>11.31505</c:v>
                  </c:pt>
                  <c:pt idx="44">
                    <c:v>0.001343295</c:v>
                  </c:pt>
                  <c:pt idx="45">
                    <c:v>12.9985</c:v>
                  </c:pt>
                </c:numCache>
              </c:numRef>
            </c:plus>
            <c:minus>
              <c:numRef>
                <c:f>AuΔまとめ!$A$3:$AT$3</c:f>
                <c:numCache>
                  <c:formatCode>General</c:formatCode>
                  <c:ptCount val="46"/>
                  <c:pt idx="0">
                    <c:v>0.0</c:v>
                  </c:pt>
                  <c:pt idx="1">
                    <c:v>0.04156255</c:v>
                  </c:pt>
                  <c:pt idx="2">
                    <c:v>9.271</c:v>
                  </c:pt>
                  <c:pt idx="3">
                    <c:v>0.01668925</c:v>
                  </c:pt>
                  <c:pt idx="4">
                    <c:v>6.60075</c:v>
                  </c:pt>
                  <c:pt idx="5">
                    <c:v>6.607499999999995</c:v>
                  </c:pt>
                  <c:pt idx="6">
                    <c:v>6.60645</c:v>
                  </c:pt>
                  <c:pt idx="7">
                    <c:v>9.290550000000001</c:v>
                  </c:pt>
                  <c:pt idx="8">
                    <c:v>9.284450000000001</c:v>
                  </c:pt>
                  <c:pt idx="9">
                    <c:v>9.286100000000001</c:v>
                  </c:pt>
                  <c:pt idx="10">
                    <c:v>11.31335</c:v>
                  </c:pt>
                  <c:pt idx="11">
                    <c:v>9.331750000000001</c:v>
                  </c:pt>
                  <c:pt idx="12">
                    <c:v>9.28425</c:v>
                  </c:pt>
                  <c:pt idx="13">
                    <c:v>6.600099999999998</c:v>
                  </c:pt>
                  <c:pt idx="14">
                    <c:v>6.603549999999997</c:v>
                  </c:pt>
                  <c:pt idx="15">
                    <c:v>6.60414999999999</c:v>
                  </c:pt>
                  <c:pt idx="16">
                    <c:v>0.003223275</c:v>
                  </c:pt>
                  <c:pt idx="17">
                    <c:v>6.604049999999995</c:v>
                  </c:pt>
                  <c:pt idx="18">
                    <c:v>0.0479942</c:v>
                  </c:pt>
                  <c:pt idx="19">
                    <c:v>6.558899999999999</c:v>
                  </c:pt>
                  <c:pt idx="20">
                    <c:v>0.00243001</c:v>
                  </c:pt>
                  <c:pt idx="21">
                    <c:v>0.00177436</c:v>
                  </c:pt>
                  <c:pt idx="22">
                    <c:v>0.00192193</c:v>
                  </c:pt>
                  <c:pt idx="23">
                    <c:v>11.31795</c:v>
                  </c:pt>
                  <c:pt idx="24">
                    <c:v>0.004090205</c:v>
                  </c:pt>
                  <c:pt idx="25">
                    <c:v>0.001083985</c:v>
                  </c:pt>
                  <c:pt idx="26">
                    <c:v>12.99805</c:v>
                  </c:pt>
                  <c:pt idx="27">
                    <c:v>6.60035</c:v>
                  </c:pt>
                  <c:pt idx="28">
                    <c:v>6.59975</c:v>
                  </c:pt>
                  <c:pt idx="29">
                    <c:v>6.6003</c:v>
                  </c:pt>
                  <c:pt idx="30">
                    <c:v>0.0</c:v>
                  </c:pt>
                  <c:pt idx="31">
                    <c:v>6.600049999999999</c:v>
                  </c:pt>
                  <c:pt idx="32">
                    <c:v>11.3179</c:v>
                  </c:pt>
                  <c:pt idx="33">
                    <c:v>12.9987</c:v>
                  </c:pt>
                  <c:pt idx="34">
                    <c:v>11.315</c:v>
                  </c:pt>
                  <c:pt idx="35">
                    <c:v>6.60135</c:v>
                  </c:pt>
                  <c:pt idx="36">
                    <c:v>0.001408845</c:v>
                  </c:pt>
                  <c:pt idx="37">
                    <c:v>6.59965</c:v>
                  </c:pt>
                  <c:pt idx="38">
                    <c:v>0.001096585</c:v>
                  </c:pt>
                  <c:pt idx="39">
                    <c:v>6.5996</c:v>
                  </c:pt>
                  <c:pt idx="40">
                    <c:v>9.2864</c:v>
                  </c:pt>
                  <c:pt idx="41">
                    <c:v>9.286950000000001</c:v>
                  </c:pt>
                  <c:pt idx="42">
                    <c:v>0.001120335</c:v>
                  </c:pt>
                  <c:pt idx="43">
                    <c:v>11.31505</c:v>
                  </c:pt>
                  <c:pt idx="44">
                    <c:v>0.001343295</c:v>
                  </c:pt>
                  <c:pt idx="45">
                    <c:v>12.9985</c:v>
                  </c:pt>
                </c:numCache>
              </c:numRef>
            </c:minus>
          </c:errBars>
          <c:xVal>
            <c:numRef>
              <c:f>AuΔまとめ!$A$4:$AT$4</c:f>
              <c:numCache>
                <c:formatCode>General</c:formatCode>
                <c:ptCount val="46"/>
                <c:pt idx="0">
                  <c:v>0.0</c:v>
                </c:pt>
                <c:pt idx="1">
                  <c:v>1.0</c:v>
                </c:pt>
                <c:pt idx="2">
                  <c:v>2.0</c:v>
                </c:pt>
                <c:pt idx="3">
                  <c:v>3.0</c:v>
                </c:pt>
                <c:pt idx="4">
                  <c:v>4.0</c:v>
                </c:pt>
                <c:pt idx="5">
                  <c:v>5.0</c:v>
                </c:pt>
                <c:pt idx="6">
                  <c:v>6.0</c:v>
                </c:pt>
                <c:pt idx="7">
                  <c:v>7.0</c:v>
                </c:pt>
                <c:pt idx="8">
                  <c:v>8.0</c:v>
                </c:pt>
                <c:pt idx="9">
                  <c:v>9.0</c:v>
                </c:pt>
                <c:pt idx="10">
                  <c:v>10.0</c:v>
                </c:pt>
                <c:pt idx="11">
                  <c:v>11.0</c:v>
                </c:pt>
                <c:pt idx="12">
                  <c:v>12.0</c:v>
                </c:pt>
                <c:pt idx="13">
                  <c:v>13.0</c:v>
                </c:pt>
                <c:pt idx="14">
                  <c:v>14.0</c:v>
                </c:pt>
                <c:pt idx="15">
                  <c:v>15.0</c:v>
                </c:pt>
                <c:pt idx="16">
                  <c:v>16.0</c:v>
                </c:pt>
                <c:pt idx="17">
                  <c:v>17.0</c:v>
                </c:pt>
                <c:pt idx="18">
                  <c:v>18.0</c:v>
                </c:pt>
                <c:pt idx="19">
                  <c:v>19.0</c:v>
                </c:pt>
                <c:pt idx="20">
                  <c:v>20.0</c:v>
                </c:pt>
                <c:pt idx="21">
                  <c:v>21.0</c:v>
                </c:pt>
                <c:pt idx="22">
                  <c:v>22.0</c:v>
                </c:pt>
                <c:pt idx="23">
                  <c:v>23.0</c:v>
                </c:pt>
                <c:pt idx="24">
                  <c:v>24.0</c:v>
                </c:pt>
                <c:pt idx="25">
                  <c:v>25.0</c:v>
                </c:pt>
                <c:pt idx="26">
                  <c:v>26.0</c:v>
                </c:pt>
                <c:pt idx="27">
                  <c:v>27.0</c:v>
                </c:pt>
                <c:pt idx="28">
                  <c:v>28.0</c:v>
                </c:pt>
                <c:pt idx="29">
                  <c:v>29.0</c:v>
                </c:pt>
                <c:pt idx="30">
                  <c:v>30.0</c:v>
                </c:pt>
                <c:pt idx="31">
                  <c:v>31.0</c:v>
                </c:pt>
                <c:pt idx="32">
                  <c:v>32.0</c:v>
                </c:pt>
                <c:pt idx="33">
                  <c:v>33.0</c:v>
                </c:pt>
                <c:pt idx="34">
                  <c:v>34.0</c:v>
                </c:pt>
                <c:pt idx="35">
                  <c:v>35.0</c:v>
                </c:pt>
                <c:pt idx="36">
                  <c:v>36.0</c:v>
                </c:pt>
                <c:pt idx="37">
                  <c:v>37.0</c:v>
                </c:pt>
                <c:pt idx="38">
                  <c:v>38.0</c:v>
                </c:pt>
                <c:pt idx="39">
                  <c:v>39.0</c:v>
                </c:pt>
                <c:pt idx="40">
                  <c:v>40.0</c:v>
                </c:pt>
                <c:pt idx="41">
                  <c:v>41.0</c:v>
                </c:pt>
                <c:pt idx="42">
                  <c:v>42.0</c:v>
                </c:pt>
                <c:pt idx="43">
                  <c:v>43.0</c:v>
                </c:pt>
                <c:pt idx="44">
                  <c:v>44.0</c:v>
                </c:pt>
                <c:pt idx="45">
                  <c:v>45.0</c:v>
                </c:pt>
              </c:numCache>
            </c:numRef>
          </c:xVal>
          <c:yVal>
            <c:numRef>
              <c:f>AuΔまとめ!$A$1:$AT$1</c:f>
              <c:numCache>
                <c:formatCode>0.00E+00</c:formatCode>
                <c:ptCount val="46"/>
                <c:pt idx="0" formatCode="General">
                  <c:v>-156.0</c:v>
                </c:pt>
                <c:pt idx="1">
                  <c:v>-155.982</c:v>
                </c:pt>
                <c:pt idx="2">
                  <c:v>-153.363</c:v>
                </c:pt>
                <c:pt idx="3">
                  <c:v>-156.002</c:v>
                </c:pt>
                <c:pt idx="4">
                  <c:v>-154.68</c:v>
                </c:pt>
                <c:pt idx="5">
                  <c:v>-154.664</c:v>
                </c:pt>
                <c:pt idx="6">
                  <c:v>-154.679</c:v>
                </c:pt>
                <c:pt idx="7">
                  <c:v>-153.357</c:v>
                </c:pt>
                <c:pt idx="8">
                  <c:v>-153.36</c:v>
                </c:pt>
                <c:pt idx="9">
                  <c:v>-153.363</c:v>
                </c:pt>
                <c:pt idx="10">
                  <c:v>-152.054</c:v>
                </c:pt>
                <c:pt idx="11">
                  <c:v>-153.347</c:v>
                </c:pt>
                <c:pt idx="12">
                  <c:v>-153.36</c:v>
                </c:pt>
                <c:pt idx="13">
                  <c:v>-154.68</c:v>
                </c:pt>
                <c:pt idx="14">
                  <c:v>-154.678</c:v>
                </c:pt>
                <c:pt idx="15">
                  <c:v>-154.677</c:v>
                </c:pt>
                <c:pt idx="16">
                  <c:v>-156.001</c:v>
                </c:pt>
                <c:pt idx="17">
                  <c:v>-154.679</c:v>
                </c:pt>
                <c:pt idx="18">
                  <c:v>-156.011</c:v>
                </c:pt>
                <c:pt idx="19">
                  <c:v>-154.688</c:v>
                </c:pt>
                <c:pt idx="20">
                  <c:v>-156.0</c:v>
                </c:pt>
                <c:pt idx="21">
                  <c:v>-156.0</c:v>
                </c:pt>
                <c:pt idx="22">
                  <c:v>-156.0</c:v>
                </c:pt>
                <c:pt idx="23">
                  <c:v>-152.039</c:v>
                </c:pt>
                <c:pt idx="24">
                  <c:v>-156.001</c:v>
                </c:pt>
                <c:pt idx="25">
                  <c:v>-156.0</c:v>
                </c:pt>
                <c:pt idx="26">
                  <c:v>-150.72</c:v>
                </c:pt>
                <c:pt idx="27">
                  <c:v>-154.68</c:v>
                </c:pt>
                <c:pt idx="28">
                  <c:v>-154.677</c:v>
                </c:pt>
                <c:pt idx="29">
                  <c:v>-154.679</c:v>
                </c:pt>
                <c:pt idx="30" formatCode="General">
                  <c:v>-156.0</c:v>
                </c:pt>
                <c:pt idx="31">
                  <c:v>-154.681</c:v>
                </c:pt>
                <c:pt idx="32">
                  <c:v>-152.038</c:v>
                </c:pt>
                <c:pt idx="33">
                  <c:v>-150.72</c:v>
                </c:pt>
                <c:pt idx="34">
                  <c:v>-152.043</c:v>
                </c:pt>
                <c:pt idx="35">
                  <c:v>-154.68</c:v>
                </c:pt>
                <c:pt idx="36">
                  <c:v>-156.0</c:v>
                </c:pt>
                <c:pt idx="37">
                  <c:v>-154.68</c:v>
                </c:pt>
                <c:pt idx="38">
                  <c:v>-156.0</c:v>
                </c:pt>
                <c:pt idx="39">
                  <c:v>-154.68</c:v>
                </c:pt>
                <c:pt idx="40">
                  <c:v>-153.36</c:v>
                </c:pt>
                <c:pt idx="41">
                  <c:v>-153.36</c:v>
                </c:pt>
                <c:pt idx="42">
                  <c:v>-156.0</c:v>
                </c:pt>
                <c:pt idx="43">
                  <c:v>-152.04</c:v>
                </c:pt>
                <c:pt idx="44">
                  <c:v>-156.0</c:v>
                </c:pt>
                <c:pt idx="45">
                  <c:v>-150.717</c:v>
                </c:pt>
              </c:numCache>
            </c:numRef>
          </c:yVal>
          <c:smooth val="0"/>
        </c:ser>
        <c:dLbls>
          <c:showLegendKey val="0"/>
          <c:showVal val="0"/>
          <c:showCatName val="0"/>
          <c:showSerName val="0"/>
          <c:showPercent val="0"/>
          <c:showBubbleSize val="0"/>
        </c:dLbls>
        <c:axId val="-2129543944"/>
        <c:axId val="-2020108520"/>
      </c:scatterChart>
      <c:scatterChart>
        <c:scatterStyle val="lineMarker"/>
        <c:varyColors val="0"/>
        <c:ser>
          <c:idx val="1"/>
          <c:order val="1"/>
          <c:spPr>
            <a:ln w="28575">
              <a:noFill/>
            </a:ln>
          </c:spPr>
          <c:marker>
            <c:symbol val="circle"/>
            <c:size val="5"/>
            <c:spPr>
              <a:solidFill>
                <a:srgbClr val="0000CC"/>
              </a:solidFill>
              <a:ln>
                <a:solidFill>
                  <a:srgbClr val="0000CC"/>
                </a:solidFill>
              </a:ln>
            </c:spPr>
          </c:marker>
          <c:errBars>
            <c:errDir val="y"/>
            <c:errBarType val="both"/>
            <c:errValType val="cust"/>
            <c:noEndCap val="0"/>
            <c:plus>
              <c:numRef>
                <c:f>AuΔまとめ!$A$7:$AT$7</c:f>
                <c:numCache>
                  <c:formatCode>General</c:formatCode>
                  <c:ptCount val="46"/>
                  <c:pt idx="0">
                    <c:v>0.0</c:v>
                  </c:pt>
                  <c:pt idx="1">
                    <c:v>0.000823195</c:v>
                  </c:pt>
                  <c:pt idx="2">
                    <c:v>0.00173757</c:v>
                  </c:pt>
                  <c:pt idx="3">
                    <c:v>0.00073812</c:v>
                  </c:pt>
                  <c:pt idx="4">
                    <c:v>0.00114421</c:v>
                  </c:pt>
                  <c:pt idx="5">
                    <c:v>0.00499905</c:v>
                  </c:pt>
                  <c:pt idx="6">
                    <c:v>0.00203565</c:v>
                  </c:pt>
                  <c:pt idx="7">
                    <c:v>0.00063551</c:v>
                  </c:pt>
                  <c:pt idx="8">
                    <c:v>0.00128575</c:v>
                  </c:pt>
                  <c:pt idx="9">
                    <c:v>0.001670055</c:v>
                  </c:pt>
                  <c:pt idx="10">
                    <c:v>0.00864205</c:v>
                  </c:pt>
                  <c:pt idx="11">
                    <c:v>0.004311235</c:v>
                  </c:pt>
                  <c:pt idx="12">
                    <c:v>0.001151275</c:v>
                  </c:pt>
                  <c:pt idx="13">
                    <c:v>0.000473329</c:v>
                  </c:pt>
                  <c:pt idx="14">
                    <c:v>0.00076455</c:v>
                  </c:pt>
                  <c:pt idx="15">
                    <c:v>0.00069481</c:v>
                  </c:pt>
                  <c:pt idx="16">
                    <c:v>0.000551305</c:v>
                  </c:pt>
                  <c:pt idx="17">
                    <c:v>0.00073713</c:v>
                  </c:pt>
                  <c:pt idx="18">
                    <c:v>0.0100224</c:v>
                  </c:pt>
                  <c:pt idx="19">
                    <c:v>0.004741225</c:v>
                  </c:pt>
                  <c:pt idx="20">
                    <c:v>0.0003920925</c:v>
                  </c:pt>
                  <c:pt idx="21">
                    <c:v>0.00068867</c:v>
                  </c:pt>
                  <c:pt idx="22">
                    <c:v>0.00053569</c:v>
                  </c:pt>
                  <c:pt idx="23">
                    <c:v>0.00139585</c:v>
                  </c:pt>
                  <c:pt idx="24">
                    <c:v>0.00185425</c:v>
                  </c:pt>
                  <c:pt idx="25">
                    <c:v>0.000453744</c:v>
                  </c:pt>
                  <c:pt idx="26">
                    <c:v>0.002331855</c:v>
                  </c:pt>
                  <c:pt idx="27">
                    <c:v>0.00098579</c:v>
                  </c:pt>
                  <c:pt idx="28">
                    <c:v>0.00564385</c:v>
                  </c:pt>
                  <c:pt idx="29">
                    <c:v>0.00088752</c:v>
                  </c:pt>
                  <c:pt idx="30">
                    <c:v>0.0</c:v>
                  </c:pt>
                  <c:pt idx="31">
                    <c:v>0.00151615</c:v>
                  </c:pt>
                  <c:pt idx="32">
                    <c:v>0.001926775</c:v>
                  </c:pt>
                  <c:pt idx="33">
                    <c:v>0.001270505</c:v>
                  </c:pt>
                  <c:pt idx="34">
                    <c:v>0.01329585</c:v>
                  </c:pt>
                  <c:pt idx="35">
                    <c:v>0.00166954</c:v>
                  </c:pt>
                  <c:pt idx="36">
                    <c:v>0.00184934</c:v>
                  </c:pt>
                  <c:pt idx="37">
                    <c:v>0.002584015</c:v>
                  </c:pt>
                  <c:pt idx="38">
                    <c:v>0.00135496</c:v>
                  </c:pt>
                  <c:pt idx="39">
                    <c:v>0.001595465</c:v>
                  </c:pt>
                  <c:pt idx="40">
                    <c:v>0.002395525</c:v>
                  </c:pt>
                  <c:pt idx="41">
                    <c:v>0.004043215</c:v>
                  </c:pt>
                  <c:pt idx="42">
                    <c:v>0.002982365</c:v>
                  </c:pt>
                  <c:pt idx="43">
                    <c:v>0.00820055</c:v>
                  </c:pt>
                  <c:pt idx="44">
                    <c:v>0.0119121</c:v>
                  </c:pt>
                  <c:pt idx="45">
                    <c:v>0.0110398</c:v>
                  </c:pt>
                </c:numCache>
              </c:numRef>
            </c:plus>
            <c:minus>
              <c:numRef>
                <c:f>AuΔまとめ!$A$7:$AT$7</c:f>
                <c:numCache>
                  <c:formatCode>General</c:formatCode>
                  <c:ptCount val="46"/>
                  <c:pt idx="0">
                    <c:v>0.0</c:v>
                  </c:pt>
                  <c:pt idx="1">
                    <c:v>0.000823195</c:v>
                  </c:pt>
                  <c:pt idx="2">
                    <c:v>0.00173757</c:v>
                  </c:pt>
                  <c:pt idx="3">
                    <c:v>0.00073812</c:v>
                  </c:pt>
                  <c:pt idx="4">
                    <c:v>0.00114421</c:v>
                  </c:pt>
                  <c:pt idx="5">
                    <c:v>0.00499905</c:v>
                  </c:pt>
                  <c:pt idx="6">
                    <c:v>0.00203565</c:v>
                  </c:pt>
                  <c:pt idx="7">
                    <c:v>0.00063551</c:v>
                  </c:pt>
                  <c:pt idx="8">
                    <c:v>0.00128575</c:v>
                  </c:pt>
                  <c:pt idx="9">
                    <c:v>0.001670055</c:v>
                  </c:pt>
                  <c:pt idx="10">
                    <c:v>0.00864205</c:v>
                  </c:pt>
                  <c:pt idx="11">
                    <c:v>0.004311235</c:v>
                  </c:pt>
                  <c:pt idx="12">
                    <c:v>0.001151275</c:v>
                  </c:pt>
                  <c:pt idx="13">
                    <c:v>0.000473329</c:v>
                  </c:pt>
                  <c:pt idx="14">
                    <c:v>0.00076455</c:v>
                  </c:pt>
                  <c:pt idx="15">
                    <c:v>0.00069481</c:v>
                  </c:pt>
                  <c:pt idx="16">
                    <c:v>0.000551305</c:v>
                  </c:pt>
                  <c:pt idx="17">
                    <c:v>0.00073713</c:v>
                  </c:pt>
                  <c:pt idx="18">
                    <c:v>0.0100224</c:v>
                  </c:pt>
                  <c:pt idx="19">
                    <c:v>0.004741225</c:v>
                  </c:pt>
                  <c:pt idx="20">
                    <c:v>0.0003920925</c:v>
                  </c:pt>
                  <c:pt idx="21">
                    <c:v>0.00068867</c:v>
                  </c:pt>
                  <c:pt idx="22">
                    <c:v>0.00053569</c:v>
                  </c:pt>
                  <c:pt idx="23">
                    <c:v>0.00139585</c:v>
                  </c:pt>
                  <c:pt idx="24">
                    <c:v>0.00185425</c:v>
                  </c:pt>
                  <c:pt idx="25">
                    <c:v>0.000453744</c:v>
                  </c:pt>
                  <c:pt idx="26">
                    <c:v>0.002331855</c:v>
                  </c:pt>
                  <c:pt idx="27">
                    <c:v>0.00098579</c:v>
                  </c:pt>
                  <c:pt idx="28">
                    <c:v>0.00564385</c:v>
                  </c:pt>
                  <c:pt idx="29">
                    <c:v>0.00088752</c:v>
                  </c:pt>
                  <c:pt idx="30">
                    <c:v>0.0</c:v>
                  </c:pt>
                  <c:pt idx="31">
                    <c:v>0.00151615</c:v>
                  </c:pt>
                  <c:pt idx="32">
                    <c:v>0.001926775</c:v>
                  </c:pt>
                  <c:pt idx="33">
                    <c:v>0.001270505</c:v>
                  </c:pt>
                  <c:pt idx="34">
                    <c:v>0.01329585</c:v>
                  </c:pt>
                  <c:pt idx="35">
                    <c:v>0.00166954</c:v>
                  </c:pt>
                  <c:pt idx="36">
                    <c:v>0.00184934</c:v>
                  </c:pt>
                  <c:pt idx="37">
                    <c:v>0.002584015</c:v>
                  </c:pt>
                  <c:pt idx="38">
                    <c:v>0.00135496</c:v>
                  </c:pt>
                  <c:pt idx="39">
                    <c:v>0.001595465</c:v>
                  </c:pt>
                  <c:pt idx="40">
                    <c:v>0.002395525</c:v>
                  </c:pt>
                  <c:pt idx="41">
                    <c:v>0.004043215</c:v>
                  </c:pt>
                  <c:pt idx="42">
                    <c:v>0.002982365</c:v>
                  </c:pt>
                  <c:pt idx="43">
                    <c:v>0.00820055</c:v>
                  </c:pt>
                  <c:pt idx="44">
                    <c:v>0.0119121</c:v>
                  </c:pt>
                  <c:pt idx="45">
                    <c:v>0.0110398</c:v>
                  </c:pt>
                </c:numCache>
              </c:numRef>
            </c:minus>
          </c:errBars>
          <c:xVal>
            <c:numRef>
              <c:f>AuΔまとめ!$A$4:$AT$4</c:f>
              <c:numCache>
                <c:formatCode>General</c:formatCode>
                <c:ptCount val="46"/>
                <c:pt idx="0">
                  <c:v>0.0</c:v>
                </c:pt>
                <c:pt idx="1">
                  <c:v>1.0</c:v>
                </c:pt>
                <c:pt idx="2">
                  <c:v>2.0</c:v>
                </c:pt>
                <c:pt idx="3">
                  <c:v>3.0</c:v>
                </c:pt>
                <c:pt idx="4">
                  <c:v>4.0</c:v>
                </c:pt>
                <c:pt idx="5">
                  <c:v>5.0</c:v>
                </c:pt>
                <c:pt idx="6">
                  <c:v>6.0</c:v>
                </c:pt>
                <c:pt idx="7">
                  <c:v>7.0</c:v>
                </c:pt>
                <c:pt idx="8">
                  <c:v>8.0</c:v>
                </c:pt>
                <c:pt idx="9">
                  <c:v>9.0</c:v>
                </c:pt>
                <c:pt idx="10">
                  <c:v>10.0</c:v>
                </c:pt>
                <c:pt idx="11">
                  <c:v>11.0</c:v>
                </c:pt>
                <c:pt idx="12">
                  <c:v>12.0</c:v>
                </c:pt>
                <c:pt idx="13">
                  <c:v>13.0</c:v>
                </c:pt>
                <c:pt idx="14">
                  <c:v>14.0</c:v>
                </c:pt>
                <c:pt idx="15">
                  <c:v>15.0</c:v>
                </c:pt>
                <c:pt idx="16">
                  <c:v>16.0</c:v>
                </c:pt>
                <c:pt idx="17">
                  <c:v>17.0</c:v>
                </c:pt>
                <c:pt idx="18">
                  <c:v>18.0</c:v>
                </c:pt>
                <c:pt idx="19">
                  <c:v>19.0</c:v>
                </c:pt>
                <c:pt idx="20">
                  <c:v>20.0</c:v>
                </c:pt>
                <c:pt idx="21">
                  <c:v>21.0</c:v>
                </c:pt>
                <c:pt idx="22">
                  <c:v>22.0</c:v>
                </c:pt>
                <c:pt idx="23">
                  <c:v>23.0</c:v>
                </c:pt>
                <c:pt idx="24">
                  <c:v>24.0</c:v>
                </c:pt>
                <c:pt idx="25">
                  <c:v>25.0</c:v>
                </c:pt>
                <c:pt idx="26">
                  <c:v>26.0</c:v>
                </c:pt>
                <c:pt idx="27">
                  <c:v>27.0</c:v>
                </c:pt>
                <c:pt idx="28">
                  <c:v>28.0</c:v>
                </c:pt>
                <c:pt idx="29">
                  <c:v>29.0</c:v>
                </c:pt>
                <c:pt idx="30">
                  <c:v>30.0</c:v>
                </c:pt>
                <c:pt idx="31">
                  <c:v>31.0</c:v>
                </c:pt>
                <c:pt idx="32">
                  <c:v>32.0</c:v>
                </c:pt>
                <c:pt idx="33">
                  <c:v>33.0</c:v>
                </c:pt>
                <c:pt idx="34">
                  <c:v>34.0</c:v>
                </c:pt>
                <c:pt idx="35">
                  <c:v>35.0</c:v>
                </c:pt>
                <c:pt idx="36">
                  <c:v>36.0</c:v>
                </c:pt>
                <c:pt idx="37">
                  <c:v>37.0</c:v>
                </c:pt>
                <c:pt idx="38">
                  <c:v>38.0</c:v>
                </c:pt>
                <c:pt idx="39">
                  <c:v>39.0</c:v>
                </c:pt>
                <c:pt idx="40">
                  <c:v>40.0</c:v>
                </c:pt>
                <c:pt idx="41">
                  <c:v>41.0</c:v>
                </c:pt>
                <c:pt idx="42">
                  <c:v>42.0</c:v>
                </c:pt>
                <c:pt idx="43">
                  <c:v>43.0</c:v>
                </c:pt>
                <c:pt idx="44">
                  <c:v>44.0</c:v>
                </c:pt>
                <c:pt idx="45">
                  <c:v>45.0</c:v>
                </c:pt>
              </c:numCache>
            </c:numRef>
          </c:xVal>
          <c:yVal>
            <c:numRef>
              <c:f>AuΔまとめ!$A$5:$AT$5</c:f>
              <c:numCache>
                <c:formatCode>0.00E+00</c:formatCode>
                <c:ptCount val="46"/>
                <c:pt idx="0" formatCode="General">
                  <c:v>0.0</c:v>
                </c:pt>
                <c:pt idx="1">
                  <c:v>0.999681</c:v>
                </c:pt>
                <c:pt idx="2">
                  <c:v>2.00007</c:v>
                </c:pt>
                <c:pt idx="3">
                  <c:v>3.00028</c:v>
                </c:pt>
                <c:pt idx="4">
                  <c:v>3.999779999999999</c:v>
                </c:pt>
                <c:pt idx="5">
                  <c:v>5.00102</c:v>
                </c:pt>
                <c:pt idx="6">
                  <c:v>6.00008</c:v>
                </c:pt>
                <c:pt idx="7">
                  <c:v>7.00028</c:v>
                </c:pt>
                <c:pt idx="8">
                  <c:v>8.000210000000001</c:v>
                </c:pt>
                <c:pt idx="9">
                  <c:v>8.999550000000002</c:v>
                </c:pt>
                <c:pt idx="10">
                  <c:v>9.998410000000001</c:v>
                </c:pt>
                <c:pt idx="11">
                  <c:v>10.9995</c:v>
                </c:pt>
                <c:pt idx="12">
                  <c:v>11.9999</c:v>
                </c:pt>
                <c:pt idx="13">
                  <c:v>12.9998</c:v>
                </c:pt>
                <c:pt idx="14">
                  <c:v>14.0</c:v>
                </c:pt>
                <c:pt idx="15">
                  <c:v>15.0006</c:v>
                </c:pt>
                <c:pt idx="16">
                  <c:v>16.0</c:v>
                </c:pt>
                <c:pt idx="17">
                  <c:v>16.9999</c:v>
                </c:pt>
                <c:pt idx="18">
                  <c:v>17.9989</c:v>
                </c:pt>
                <c:pt idx="19">
                  <c:v>19.0009</c:v>
                </c:pt>
                <c:pt idx="20">
                  <c:v>19.9999</c:v>
                </c:pt>
                <c:pt idx="21">
                  <c:v>21.0002</c:v>
                </c:pt>
                <c:pt idx="22">
                  <c:v>21.9999</c:v>
                </c:pt>
                <c:pt idx="23">
                  <c:v>23.0003</c:v>
                </c:pt>
                <c:pt idx="24">
                  <c:v>23.9996</c:v>
                </c:pt>
                <c:pt idx="25">
                  <c:v>25.0001</c:v>
                </c:pt>
                <c:pt idx="26">
                  <c:v>26.0004</c:v>
                </c:pt>
                <c:pt idx="27">
                  <c:v>27.0002</c:v>
                </c:pt>
                <c:pt idx="28">
                  <c:v>27.9986</c:v>
                </c:pt>
                <c:pt idx="29">
                  <c:v>29.0001</c:v>
                </c:pt>
                <c:pt idx="30" formatCode="General">
                  <c:v>30.0</c:v>
                </c:pt>
                <c:pt idx="31">
                  <c:v>31.0</c:v>
                </c:pt>
                <c:pt idx="32">
                  <c:v>32.0003</c:v>
                </c:pt>
                <c:pt idx="33">
                  <c:v>33.0002</c:v>
                </c:pt>
                <c:pt idx="34">
                  <c:v>34.0031</c:v>
                </c:pt>
                <c:pt idx="35">
                  <c:v>34.9996</c:v>
                </c:pt>
                <c:pt idx="36">
                  <c:v>36.00040000000001</c:v>
                </c:pt>
                <c:pt idx="37">
                  <c:v>36.9995</c:v>
                </c:pt>
                <c:pt idx="38">
                  <c:v>37.9997</c:v>
                </c:pt>
                <c:pt idx="39">
                  <c:v>39.00060000000001</c:v>
                </c:pt>
                <c:pt idx="40">
                  <c:v>40.001</c:v>
                </c:pt>
                <c:pt idx="41">
                  <c:v>41.0011</c:v>
                </c:pt>
                <c:pt idx="42">
                  <c:v>41.9994</c:v>
                </c:pt>
                <c:pt idx="43">
                  <c:v>42.9968</c:v>
                </c:pt>
                <c:pt idx="44">
                  <c:v>44.0035</c:v>
                </c:pt>
                <c:pt idx="45">
                  <c:v>44.8436</c:v>
                </c:pt>
              </c:numCache>
            </c:numRef>
          </c:yVal>
          <c:smooth val="0"/>
        </c:ser>
        <c:dLbls>
          <c:showLegendKey val="0"/>
          <c:showVal val="0"/>
          <c:showCatName val="0"/>
          <c:showSerName val="0"/>
          <c:showPercent val="0"/>
          <c:showBubbleSize val="0"/>
        </c:dLbls>
        <c:axId val="-2129451240"/>
        <c:axId val="2116987864"/>
      </c:scatterChart>
      <c:valAx>
        <c:axId val="-2129543944"/>
        <c:scaling>
          <c:orientation val="minMax"/>
          <c:max val="45.0"/>
          <c:min val="0.0"/>
        </c:scaling>
        <c:delete val="0"/>
        <c:axPos val="b"/>
        <c:numFmt formatCode="General" sourceLinked="1"/>
        <c:majorTickMark val="in"/>
        <c:minorTickMark val="none"/>
        <c:tickLblPos val="nextTo"/>
        <c:spPr>
          <a:ln>
            <a:solidFill>
              <a:schemeClr val="tx1"/>
            </a:solidFill>
          </a:ln>
        </c:spPr>
        <c:crossAx val="-2020108520"/>
        <c:crossesAt val="-170.0"/>
        <c:crossBetween val="midCat"/>
        <c:majorUnit val="9.0"/>
      </c:valAx>
      <c:valAx>
        <c:axId val="-2020108520"/>
        <c:scaling>
          <c:orientation val="minMax"/>
          <c:max val="180.0"/>
          <c:min val="-180.0"/>
        </c:scaling>
        <c:delete val="0"/>
        <c:axPos val="l"/>
        <c:numFmt formatCode="General" sourceLinked="1"/>
        <c:majorTickMark val="in"/>
        <c:minorTickMark val="none"/>
        <c:tickLblPos val="nextTo"/>
        <c:spPr>
          <a:ln>
            <a:solidFill>
              <a:schemeClr val="tx1"/>
            </a:solidFill>
          </a:ln>
        </c:spPr>
        <c:crossAx val="-2129543944"/>
        <c:crossesAt val="0.0"/>
        <c:crossBetween val="midCat"/>
        <c:majorUnit val="60.0"/>
      </c:valAx>
      <c:valAx>
        <c:axId val="2116987864"/>
        <c:scaling>
          <c:orientation val="minMax"/>
          <c:max val="45.0"/>
          <c:min val="0.0"/>
        </c:scaling>
        <c:delete val="0"/>
        <c:axPos val="r"/>
        <c:numFmt formatCode="General" sourceLinked="1"/>
        <c:majorTickMark val="in"/>
        <c:minorTickMark val="none"/>
        <c:tickLblPos val="nextTo"/>
        <c:spPr>
          <a:ln>
            <a:solidFill>
              <a:schemeClr val="tx1"/>
            </a:solidFill>
          </a:ln>
        </c:spPr>
        <c:crossAx val="-2129451240"/>
        <c:crosses val="max"/>
        <c:crossBetween val="midCat"/>
        <c:majorUnit val="9.0"/>
      </c:valAx>
      <c:valAx>
        <c:axId val="-2129451240"/>
        <c:scaling>
          <c:orientation val="minMax"/>
        </c:scaling>
        <c:delete val="1"/>
        <c:axPos val="b"/>
        <c:numFmt formatCode="General" sourceLinked="1"/>
        <c:majorTickMark val="out"/>
        <c:minorTickMark val="none"/>
        <c:tickLblPos val="nextTo"/>
        <c:crossAx val="2116987864"/>
        <c:crossesAt val="0.0"/>
        <c:crossBetween val="midCat"/>
      </c:valAx>
      <c:spPr>
        <a:ln>
          <a:solidFill>
            <a:schemeClr val="tx1"/>
          </a:solidFill>
        </a:ln>
      </c:spPr>
    </c:plotArea>
    <c:plotVisOnly val="1"/>
    <c:dispBlanksAs val="gap"/>
    <c:showDLblsOverMax val="0"/>
  </c:chart>
  <c:txPr>
    <a:bodyPr/>
    <a:lstStyle/>
    <a:p>
      <a:pPr>
        <a:defRPr sz="1600">
          <a:latin typeface="Times New Roman" pitchFamily="18" charset="0"/>
          <a:cs typeface="Times New Roman" pitchFamily="18" charset="0"/>
        </a:defRPr>
      </a:pPr>
      <a:endParaRPr lang="ja-JP"/>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0309451888914"/>
          <c:y val="0.0620366724992709"/>
          <c:w val="0.714730402267495"/>
          <c:h val="0.741667395742199"/>
        </c:manualLayout>
      </c:layout>
      <c:scatterChart>
        <c:scatterStyle val="lineMarker"/>
        <c:varyColors val="0"/>
        <c:ser>
          <c:idx val="0"/>
          <c:order val="0"/>
          <c:spPr>
            <a:ln>
              <a:solidFill>
                <a:srgbClr val="0000FF"/>
              </a:solidFill>
            </a:ln>
          </c:spPr>
          <c:marker>
            <c:symbol val="none"/>
          </c:marker>
          <c:xVal>
            <c:numRef>
              <c:f>Sheet1!$A$1:$U$1</c:f>
              <c:numCache>
                <c:formatCode>General</c:formatCode>
                <c:ptCount val="21"/>
                <c:pt idx="0">
                  <c:v>50.0</c:v>
                </c:pt>
                <c:pt idx="1">
                  <c:v>50.5</c:v>
                </c:pt>
                <c:pt idx="2">
                  <c:v>51.0</c:v>
                </c:pt>
                <c:pt idx="3">
                  <c:v>51.5</c:v>
                </c:pt>
                <c:pt idx="4">
                  <c:v>52.0</c:v>
                </c:pt>
                <c:pt idx="5">
                  <c:v>52.5</c:v>
                </c:pt>
                <c:pt idx="6">
                  <c:v>53.0</c:v>
                </c:pt>
                <c:pt idx="7">
                  <c:v>53.5</c:v>
                </c:pt>
                <c:pt idx="8">
                  <c:v>54.0</c:v>
                </c:pt>
                <c:pt idx="9">
                  <c:v>54.5</c:v>
                </c:pt>
                <c:pt idx="10">
                  <c:v>55.0</c:v>
                </c:pt>
                <c:pt idx="11">
                  <c:v>55.5</c:v>
                </c:pt>
                <c:pt idx="12">
                  <c:v>56.0</c:v>
                </c:pt>
                <c:pt idx="13">
                  <c:v>56.5</c:v>
                </c:pt>
                <c:pt idx="14">
                  <c:v>57.0</c:v>
                </c:pt>
                <c:pt idx="15">
                  <c:v>57.5</c:v>
                </c:pt>
                <c:pt idx="16">
                  <c:v>58.0</c:v>
                </c:pt>
                <c:pt idx="17">
                  <c:v>58.5</c:v>
                </c:pt>
                <c:pt idx="18">
                  <c:v>59.0</c:v>
                </c:pt>
                <c:pt idx="19">
                  <c:v>59.5</c:v>
                </c:pt>
                <c:pt idx="20">
                  <c:v>60.0</c:v>
                </c:pt>
              </c:numCache>
            </c:numRef>
          </c:xVal>
          <c:yVal>
            <c:numRef>
              <c:f>Sheet1!$A$2:$U$2</c:f>
              <c:numCache>
                <c:formatCode>0.00E+00</c:formatCode>
                <c:ptCount val="21"/>
                <c:pt idx="0">
                  <c:v>180.0</c:v>
                </c:pt>
                <c:pt idx="1">
                  <c:v>180.0</c:v>
                </c:pt>
                <c:pt idx="2">
                  <c:v>180.0</c:v>
                </c:pt>
                <c:pt idx="3">
                  <c:v>180.0</c:v>
                </c:pt>
                <c:pt idx="4">
                  <c:v>180.0</c:v>
                </c:pt>
                <c:pt idx="5">
                  <c:v>180.0</c:v>
                </c:pt>
                <c:pt idx="6">
                  <c:v>180.0</c:v>
                </c:pt>
                <c:pt idx="7">
                  <c:v>180.0</c:v>
                </c:pt>
                <c:pt idx="8">
                  <c:v>180.0</c:v>
                </c:pt>
                <c:pt idx="9">
                  <c:v>180.0</c:v>
                </c:pt>
                <c:pt idx="10">
                  <c:v>180.0</c:v>
                </c:pt>
                <c:pt idx="11">
                  <c:v>180.0</c:v>
                </c:pt>
                <c:pt idx="12">
                  <c:v>180.0</c:v>
                </c:pt>
                <c:pt idx="13">
                  <c:v>180.0</c:v>
                </c:pt>
                <c:pt idx="14">
                  <c:v>0.0</c:v>
                </c:pt>
                <c:pt idx="15">
                  <c:v>0.0</c:v>
                </c:pt>
                <c:pt idx="16">
                  <c:v>0.0</c:v>
                </c:pt>
                <c:pt idx="17">
                  <c:v>0.0</c:v>
                </c:pt>
                <c:pt idx="18">
                  <c:v>0.0</c:v>
                </c:pt>
                <c:pt idx="19">
                  <c:v>0.0</c:v>
                </c:pt>
                <c:pt idx="20">
                  <c:v>0.0</c:v>
                </c:pt>
              </c:numCache>
            </c:numRef>
          </c:yVal>
          <c:smooth val="0"/>
        </c:ser>
        <c:ser>
          <c:idx val="1"/>
          <c:order val="1"/>
          <c:spPr>
            <a:ln w="28575">
              <a:noFill/>
            </a:ln>
          </c:spPr>
          <c:marker>
            <c:symbol val="square"/>
            <c:size val="5"/>
            <c:spPr>
              <a:solidFill>
                <a:srgbClr val="FF0000"/>
              </a:solidFill>
              <a:ln>
                <a:solidFill>
                  <a:srgbClr val="FF0000"/>
                </a:solidFill>
              </a:ln>
            </c:spPr>
          </c:marker>
          <c:xVal>
            <c:numRef>
              <c:f>Sheet1!$A$1:$U$1</c:f>
              <c:numCache>
                <c:formatCode>General</c:formatCode>
                <c:ptCount val="21"/>
                <c:pt idx="0">
                  <c:v>50.0</c:v>
                </c:pt>
                <c:pt idx="1">
                  <c:v>50.5</c:v>
                </c:pt>
                <c:pt idx="2">
                  <c:v>51.0</c:v>
                </c:pt>
                <c:pt idx="3">
                  <c:v>51.5</c:v>
                </c:pt>
                <c:pt idx="4">
                  <c:v>52.0</c:v>
                </c:pt>
                <c:pt idx="5">
                  <c:v>52.5</c:v>
                </c:pt>
                <c:pt idx="6">
                  <c:v>53.0</c:v>
                </c:pt>
                <c:pt idx="7">
                  <c:v>53.5</c:v>
                </c:pt>
                <c:pt idx="8">
                  <c:v>54.0</c:v>
                </c:pt>
                <c:pt idx="9">
                  <c:v>54.5</c:v>
                </c:pt>
                <c:pt idx="10">
                  <c:v>55.0</c:v>
                </c:pt>
                <c:pt idx="11">
                  <c:v>55.5</c:v>
                </c:pt>
                <c:pt idx="12">
                  <c:v>56.0</c:v>
                </c:pt>
                <c:pt idx="13">
                  <c:v>56.5</c:v>
                </c:pt>
                <c:pt idx="14">
                  <c:v>57.0</c:v>
                </c:pt>
                <c:pt idx="15">
                  <c:v>57.5</c:v>
                </c:pt>
                <c:pt idx="16">
                  <c:v>58.0</c:v>
                </c:pt>
                <c:pt idx="17">
                  <c:v>58.5</c:v>
                </c:pt>
                <c:pt idx="18">
                  <c:v>59.0</c:v>
                </c:pt>
                <c:pt idx="19">
                  <c:v>59.5</c:v>
                </c:pt>
                <c:pt idx="20">
                  <c:v>60.0</c:v>
                </c:pt>
              </c:numCache>
            </c:numRef>
          </c:xVal>
          <c:yVal>
            <c:numRef>
              <c:f>Sheet1!$A$3:$U$3</c:f>
              <c:numCache>
                <c:formatCode>General</c:formatCode>
                <c:ptCount val="21"/>
                <c:pt idx="0">
                  <c:v>173.604169</c:v>
                </c:pt>
                <c:pt idx="1">
                  <c:v>172.68721</c:v>
                </c:pt>
                <c:pt idx="2">
                  <c:v>172.757087</c:v>
                </c:pt>
                <c:pt idx="3">
                  <c:v>173.640955</c:v>
                </c:pt>
                <c:pt idx="4">
                  <c:v>172.162257</c:v>
                </c:pt>
                <c:pt idx="5">
                  <c:v>171.58112</c:v>
                </c:pt>
                <c:pt idx="6">
                  <c:v>172.725125</c:v>
                </c:pt>
                <c:pt idx="7">
                  <c:v>170.035098</c:v>
                </c:pt>
                <c:pt idx="8">
                  <c:v>169.076889</c:v>
                </c:pt>
                <c:pt idx="9">
                  <c:v>171.138449</c:v>
                </c:pt>
                <c:pt idx="10">
                  <c:v>167.466457</c:v>
                </c:pt>
                <c:pt idx="11">
                  <c:v>166.573597</c:v>
                </c:pt>
                <c:pt idx="12">
                  <c:v>170.902465</c:v>
                </c:pt>
                <c:pt idx="13">
                  <c:v>-17.26571399999993</c:v>
                </c:pt>
                <c:pt idx="14">
                  <c:v>-12.245401</c:v>
                </c:pt>
                <c:pt idx="15">
                  <c:v>-11.261949</c:v>
                </c:pt>
                <c:pt idx="16">
                  <c:v>-10.946758</c:v>
                </c:pt>
                <c:pt idx="17">
                  <c:v>-12.688513</c:v>
                </c:pt>
                <c:pt idx="18">
                  <c:v>-12.069852</c:v>
                </c:pt>
                <c:pt idx="19">
                  <c:v>-11.419604</c:v>
                </c:pt>
                <c:pt idx="20">
                  <c:v>-13.471826</c:v>
                </c:pt>
              </c:numCache>
            </c:numRef>
          </c:yVal>
          <c:smooth val="0"/>
        </c:ser>
        <c:dLbls>
          <c:showLegendKey val="0"/>
          <c:showVal val="0"/>
          <c:showCatName val="0"/>
          <c:showSerName val="0"/>
          <c:showPercent val="0"/>
          <c:showBubbleSize val="0"/>
        </c:dLbls>
        <c:axId val="-2091950888"/>
        <c:axId val="-2092545800"/>
      </c:scatterChart>
      <c:valAx>
        <c:axId val="-2091950888"/>
        <c:scaling>
          <c:orientation val="minMax"/>
          <c:max val="60.0"/>
          <c:min val="50.0"/>
        </c:scaling>
        <c:delete val="0"/>
        <c:axPos val="b"/>
        <c:numFmt formatCode="General" sourceLinked="1"/>
        <c:majorTickMark val="in"/>
        <c:minorTickMark val="none"/>
        <c:tickLblPos val="nextTo"/>
        <c:spPr>
          <a:ln>
            <a:solidFill>
              <a:schemeClr val="tx1"/>
            </a:solidFill>
          </a:ln>
        </c:spPr>
        <c:txPr>
          <a:bodyPr/>
          <a:lstStyle/>
          <a:p>
            <a:pPr>
              <a:defRPr sz="1400">
                <a:latin typeface="Times New Roman" panose="02020603050405020304" pitchFamily="18" charset="0"/>
                <a:cs typeface="Times New Roman" panose="02020603050405020304" pitchFamily="18" charset="0"/>
              </a:defRPr>
            </a:pPr>
            <a:endParaRPr lang="ja-JP"/>
          </a:p>
        </c:txPr>
        <c:crossAx val="-2092545800"/>
        <c:crossesAt val="-180.0"/>
        <c:crossBetween val="midCat"/>
        <c:majorUnit val="2.0"/>
      </c:valAx>
      <c:valAx>
        <c:axId val="-2092545800"/>
        <c:scaling>
          <c:orientation val="minMax"/>
          <c:max val="180.0"/>
          <c:min val="-180.0"/>
        </c:scaling>
        <c:delete val="0"/>
        <c:axPos val="l"/>
        <c:numFmt formatCode="#,##0_ " sourceLinked="0"/>
        <c:majorTickMark val="in"/>
        <c:minorTickMark val="none"/>
        <c:tickLblPos val="nextTo"/>
        <c:spPr>
          <a:ln>
            <a:solidFill>
              <a:schemeClr val="tx1"/>
            </a:solidFill>
          </a:ln>
        </c:spPr>
        <c:txPr>
          <a:bodyPr/>
          <a:lstStyle/>
          <a:p>
            <a:pPr>
              <a:defRPr sz="1400">
                <a:latin typeface="Times New Roman" panose="02020603050405020304" pitchFamily="18" charset="0"/>
                <a:cs typeface="Times New Roman" panose="02020603050405020304" pitchFamily="18" charset="0"/>
              </a:defRPr>
            </a:pPr>
            <a:endParaRPr lang="ja-JP"/>
          </a:p>
        </c:txPr>
        <c:crossAx val="-2091950888"/>
        <c:crosses val="autoZero"/>
        <c:crossBetween val="midCat"/>
        <c:majorUnit val="60.0"/>
      </c:valAx>
      <c:spPr>
        <a:ln>
          <a:solidFill>
            <a:schemeClr val="tx1"/>
          </a:solidFill>
        </a:ln>
      </c:spPr>
    </c:plotArea>
    <c:plotVisOnly val="1"/>
    <c:dispBlanksAs val="gap"/>
    <c:showDLblsOverMax val="0"/>
  </c:chart>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spPr>
            <a:ln>
              <a:solidFill>
                <a:srgbClr val="0000FF"/>
              </a:solidFill>
            </a:ln>
          </c:spPr>
          <c:marker>
            <c:symbol val="square"/>
            <c:size val="5"/>
            <c:spPr>
              <a:solidFill>
                <a:srgbClr val="0000FF"/>
              </a:solidFill>
              <a:ln>
                <a:solidFill>
                  <a:srgbClr val="0000FF"/>
                </a:solidFill>
              </a:ln>
            </c:spPr>
          </c:marker>
          <c:xVal>
            <c:numRef>
              <c:f>Sheet1!$A$1:$U$1</c:f>
              <c:numCache>
                <c:formatCode>General</c:formatCode>
                <c:ptCount val="21"/>
                <c:pt idx="0">
                  <c:v>50.0</c:v>
                </c:pt>
                <c:pt idx="1">
                  <c:v>50.5</c:v>
                </c:pt>
                <c:pt idx="2">
                  <c:v>51.0</c:v>
                </c:pt>
                <c:pt idx="3">
                  <c:v>51.5</c:v>
                </c:pt>
                <c:pt idx="4">
                  <c:v>52.0</c:v>
                </c:pt>
                <c:pt idx="5">
                  <c:v>52.5</c:v>
                </c:pt>
                <c:pt idx="6">
                  <c:v>53.0</c:v>
                </c:pt>
                <c:pt idx="7">
                  <c:v>53.5</c:v>
                </c:pt>
                <c:pt idx="8">
                  <c:v>54.0</c:v>
                </c:pt>
                <c:pt idx="9">
                  <c:v>54.5</c:v>
                </c:pt>
                <c:pt idx="10">
                  <c:v>55.0</c:v>
                </c:pt>
                <c:pt idx="11">
                  <c:v>55.5</c:v>
                </c:pt>
                <c:pt idx="12">
                  <c:v>56.0</c:v>
                </c:pt>
                <c:pt idx="13">
                  <c:v>56.5</c:v>
                </c:pt>
                <c:pt idx="14">
                  <c:v>57.0</c:v>
                </c:pt>
                <c:pt idx="15">
                  <c:v>57.5</c:v>
                </c:pt>
                <c:pt idx="16">
                  <c:v>58.0</c:v>
                </c:pt>
                <c:pt idx="17">
                  <c:v>58.5</c:v>
                </c:pt>
                <c:pt idx="18">
                  <c:v>59.0</c:v>
                </c:pt>
                <c:pt idx="19">
                  <c:v>59.5</c:v>
                </c:pt>
                <c:pt idx="20">
                  <c:v>60.0</c:v>
                </c:pt>
              </c:numCache>
            </c:numRef>
          </c:xVal>
          <c:yVal>
            <c:numRef>
              <c:f>Sheet1!$A$2:$U$2</c:f>
              <c:numCache>
                <c:formatCode>0.00E+00</c:formatCode>
                <c:ptCount val="21"/>
                <c:pt idx="0">
                  <c:v>10.2</c:v>
                </c:pt>
                <c:pt idx="1">
                  <c:v>9.42</c:v>
                </c:pt>
                <c:pt idx="2">
                  <c:v>8.67</c:v>
                </c:pt>
                <c:pt idx="3">
                  <c:v>7.92</c:v>
                </c:pt>
                <c:pt idx="4">
                  <c:v>7.159999999999997</c:v>
                </c:pt>
                <c:pt idx="5">
                  <c:v>6.4</c:v>
                </c:pt>
                <c:pt idx="6">
                  <c:v>5.64</c:v>
                </c:pt>
                <c:pt idx="7">
                  <c:v>4.87</c:v>
                </c:pt>
                <c:pt idx="8">
                  <c:v>4.1</c:v>
                </c:pt>
                <c:pt idx="9">
                  <c:v>3.33</c:v>
                </c:pt>
                <c:pt idx="10">
                  <c:v>2.56</c:v>
                </c:pt>
                <c:pt idx="11">
                  <c:v>1.78</c:v>
                </c:pt>
                <c:pt idx="12">
                  <c:v>1.0</c:v>
                </c:pt>
                <c:pt idx="13">
                  <c:v>0.222</c:v>
                </c:pt>
                <c:pt idx="14">
                  <c:v>0.559</c:v>
                </c:pt>
                <c:pt idx="15">
                  <c:v>1.34</c:v>
                </c:pt>
                <c:pt idx="16">
                  <c:v>2.12</c:v>
                </c:pt>
                <c:pt idx="17">
                  <c:v>2.9</c:v>
                </c:pt>
                <c:pt idx="18">
                  <c:v>3.68</c:v>
                </c:pt>
                <c:pt idx="19">
                  <c:v>4.46</c:v>
                </c:pt>
                <c:pt idx="20">
                  <c:v>5.24</c:v>
                </c:pt>
              </c:numCache>
            </c:numRef>
          </c:yVal>
          <c:smooth val="0"/>
        </c:ser>
        <c:ser>
          <c:idx val="1"/>
          <c:order val="1"/>
          <c:spPr>
            <a:ln w="28575">
              <a:noFill/>
            </a:ln>
          </c:spPr>
          <c:marker>
            <c:symbol val="square"/>
            <c:size val="5"/>
            <c:spPr>
              <a:solidFill>
                <a:srgbClr val="FF0000"/>
              </a:solidFill>
              <a:ln>
                <a:solidFill>
                  <a:srgbClr val="FF0000"/>
                </a:solidFill>
              </a:ln>
            </c:spPr>
          </c:marker>
          <c:xVal>
            <c:numRef>
              <c:f>Sheet1!$A$1:$U$1</c:f>
              <c:numCache>
                <c:formatCode>General</c:formatCode>
                <c:ptCount val="21"/>
                <c:pt idx="0">
                  <c:v>50.0</c:v>
                </c:pt>
                <c:pt idx="1">
                  <c:v>50.5</c:v>
                </c:pt>
                <c:pt idx="2">
                  <c:v>51.0</c:v>
                </c:pt>
                <c:pt idx="3">
                  <c:v>51.5</c:v>
                </c:pt>
                <c:pt idx="4">
                  <c:v>52.0</c:v>
                </c:pt>
                <c:pt idx="5">
                  <c:v>52.5</c:v>
                </c:pt>
                <c:pt idx="6">
                  <c:v>53.0</c:v>
                </c:pt>
                <c:pt idx="7">
                  <c:v>53.5</c:v>
                </c:pt>
                <c:pt idx="8">
                  <c:v>54.0</c:v>
                </c:pt>
                <c:pt idx="9">
                  <c:v>54.5</c:v>
                </c:pt>
                <c:pt idx="10">
                  <c:v>55.0</c:v>
                </c:pt>
                <c:pt idx="11">
                  <c:v>55.5</c:v>
                </c:pt>
                <c:pt idx="12">
                  <c:v>56.0</c:v>
                </c:pt>
                <c:pt idx="13">
                  <c:v>56.5</c:v>
                </c:pt>
                <c:pt idx="14">
                  <c:v>57.0</c:v>
                </c:pt>
                <c:pt idx="15">
                  <c:v>57.5</c:v>
                </c:pt>
                <c:pt idx="16">
                  <c:v>58.0</c:v>
                </c:pt>
                <c:pt idx="17">
                  <c:v>58.5</c:v>
                </c:pt>
                <c:pt idx="18">
                  <c:v>59.0</c:v>
                </c:pt>
                <c:pt idx="19">
                  <c:v>59.5</c:v>
                </c:pt>
                <c:pt idx="20">
                  <c:v>60.0</c:v>
                </c:pt>
              </c:numCache>
            </c:numRef>
          </c:xVal>
          <c:yVal>
            <c:numRef>
              <c:f>Sheet1!$A$3:$U$3</c:f>
              <c:numCache>
                <c:formatCode>General</c:formatCode>
                <c:ptCount val="21"/>
                <c:pt idx="0">
                  <c:v>10.44896</c:v>
                </c:pt>
                <c:pt idx="1">
                  <c:v>9.439418000000003</c:v>
                </c:pt>
                <c:pt idx="2">
                  <c:v>8.706867999999998</c:v>
                </c:pt>
                <c:pt idx="3">
                  <c:v>7.957898</c:v>
                </c:pt>
                <c:pt idx="4">
                  <c:v>7.199444999999995</c:v>
                </c:pt>
                <c:pt idx="5">
                  <c:v>6.497658</c:v>
                </c:pt>
                <c:pt idx="6">
                  <c:v>5.627010999999987</c:v>
                </c:pt>
                <c:pt idx="7">
                  <c:v>4.839063</c:v>
                </c:pt>
                <c:pt idx="8">
                  <c:v>4.140297</c:v>
                </c:pt>
                <c:pt idx="9">
                  <c:v>3.284553</c:v>
                </c:pt>
                <c:pt idx="10">
                  <c:v>2.568235</c:v>
                </c:pt>
                <c:pt idx="11">
                  <c:v>1.796655</c:v>
                </c:pt>
                <c:pt idx="12">
                  <c:v>0.944826</c:v>
                </c:pt>
                <c:pt idx="13">
                  <c:v>0.221167</c:v>
                </c:pt>
                <c:pt idx="14">
                  <c:v>0.56172</c:v>
                </c:pt>
                <c:pt idx="15">
                  <c:v>1.368627</c:v>
                </c:pt>
                <c:pt idx="16">
                  <c:v>2.102541</c:v>
                </c:pt>
                <c:pt idx="17">
                  <c:v>2.967742</c:v>
                </c:pt>
                <c:pt idx="18">
                  <c:v>3.684941</c:v>
                </c:pt>
                <c:pt idx="19">
                  <c:v>4.496564</c:v>
                </c:pt>
                <c:pt idx="20">
                  <c:v>5.224078</c:v>
                </c:pt>
              </c:numCache>
            </c:numRef>
          </c:yVal>
          <c:smooth val="0"/>
        </c:ser>
        <c:dLbls>
          <c:showLegendKey val="0"/>
          <c:showVal val="0"/>
          <c:showCatName val="0"/>
          <c:showSerName val="0"/>
          <c:showPercent val="0"/>
          <c:showBubbleSize val="0"/>
        </c:dLbls>
        <c:axId val="2050457944"/>
        <c:axId val="2050459240"/>
      </c:scatterChart>
      <c:valAx>
        <c:axId val="2050457944"/>
        <c:scaling>
          <c:orientation val="minMax"/>
          <c:max val="60.0"/>
          <c:min val="50.0"/>
        </c:scaling>
        <c:delete val="0"/>
        <c:axPos val="b"/>
        <c:numFmt formatCode="General" sourceLinked="1"/>
        <c:majorTickMark val="in"/>
        <c:minorTickMark val="none"/>
        <c:tickLblPos val="nextTo"/>
        <c:spPr>
          <a:ln>
            <a:solidFill>
              <a:schemeClr val="tx1"/>
            </a:solidFill>
          </a:ln>
        </c:spPr>
        <c:txPr>
          <a:bodyPr/>
          <a:lstStyle/>
          <a:p>
            <a:pPr>
              <a:defRPr sz="1400">
                <a:latin typeface="Times New Roman" panose="02020603050405020304" pitchFamily="18" charset="0"/>
                <a:cs typeface="Times New Roman" panose="02020603050405020304" pitchFamily="18" charset="0"/>
              </a:defRPr>
            </a:pPr>
            <a:endParaRPr lang="ja-JP"/>
          </a:p>
        </c:txPr>
        <c:crossAx val="2050459240"/>
        <c:crosses val="autoZero"/>
        <c:crossBetween val="midCat"/>
        <c:majorUnit val="2.0"/>
      </c:valAx>
      <c:valAx>
        <c:axId val="2050459240"/>
        <c:scaling>
          <c:orientation val="minMax"/>
        </c:scaling>
        <c:delete val="0"/>
        <c:axPos val="l"/>
        <c:numFmt formatCode="#,##0_ " sourceLinked="0"/>
        <c:majorTickMark val="in"/>
        <c:minorTickMark val="none"/>
        <c:tickLblPos val="nextTo"/>
        <c:spPr>
          <a:ln>
            <a:solidFill>
              <a:schemeClr val="tx1"/>
            </a:solidFill>
          </a:ln>
        </c:spPr>
        <c:txPr>
          <a:bodyPr/>
          <a:lstStyle/>
          <a:p>
            <a:pPr>
              <a:defRPr sz="1400">
                <a:latin typeface="Times New Roman" panose="02020603050405020304" pitchFamily="18" charset="0"/>
                <a:cs typeface="Times New Roman" panose="02020603050405020304" pitchFamily="18" charset="0"/>
              </a:defRPr>
            </a:pPr>
            <a:endParaRPr lang="ja-JP"/>
          </a:p>
        </c:txPr>
        <c:crossAx val="2050457944"/>
        <c:crosses val="autoZero"/>
        <c:crossBetween val="midCat"/>
      </c:valAx>
      <c:spPr>
        <a:ln>
          <a:solidFill>
            <a:schemeClr val="tx1"/>
          </a:solidFill>
        </a:ln>
      </c:spPr>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spPr>
            <a:ln w="28575">
              <a:noFill/>
            </a:ln>
          </c:spPr>
          <c:marker>
            <c:symbol val="circle"/>
            <c:size val="3"/>
            <c:spPr>
              <a:ln>
                <a:noFill/>
              </a:ln>
            </c:spPr>
          </c:marker>
          <c:yVal>
            <c:numRef>
              <c:f>'20140810_130_n100000rate250000_'!$X$1:$X$64</c:f>
              <c:numCache>
                <c:formatCode>General</c:formatCode>
                <c:ptCount val="64"/>
                <c:pt idx="0">
                  <c:v>2.490122</c:v>
                </c:pt>
                <c:pt idx="1">
                  <c:v>1.855927</c:v>
                </c:pt>
                <c:pt idx="2">
                  <c:v>2.628972</c:v>
                </c:pt>
                <c:pt idx="3">
                  <c:v>2.602729</c:v>
                </c:pt>
                <c:pt idx="4">
                  <c:v>4.501192</c:v>
                </c:pt>
                <c:pt idx="5">
                  <c:v>3.838636</c:v>
                </c:pt>
                <c:pt idx="6">
                  <c:v>2.804441</c:v>
                </c:pt>
                <c:pt idx="7">
                  <c:v>2.064722</c:v>
                </c:pt>
                <c:pt idx="8">
                  <c:v>2.618528</c:v>
                </c:pt>
                <c:pt idx="9">
                  <c:v>0.943136</c:v>
                </c:pt>
                <c:pt idx="10">
                  <c:v>2.599382</c:v>
                </c:pt>
                <c:pt idx="11">
                  <c:v>2.882512</c:v>
                </c:pt>
                <c:pt idx="12">
                  <c:v>3.262421</c:v>
                </c:pt>
                <c:pt idx="13">
                  <c:v>1.790002</c:v>
                </c:pt>
                <c:pt idx="14">
                  <c:v>3.466778</c:v>
                </c:pt>
                <c:pt idx="15">
                  <c:v>4.232054</c:v>
                </c:pt>
                <c:pt idx="16">
                  <c:v>7.889776</c:v>
                </c:pt>
                <c:pt idx="17">
                  <c:v>12.620034</c:v>
                </c:pt>
                <c:pt idx="18">
                  <c:v>12.418282</c:v>
                </c:pt>
                <c:pt idx="19">
                  <c:v>7.95165</c:v>
                </c:pt>
                <c:pt idx="20">
                  <c:v>4.409698</c:v>
                </c:pt>
                <c:pt idx="21">
                  <c:v>3.092954</c:v>
                </c:pt>
                <c:pt idx="22">
                  <c:v>3.742474</c:v>
                </c:pt>
                <c:pt idx="23">
                  <c:v>2.490747999999999</c:v>
                </c:pt>
                <c:pt idx="24">
                  <c:v>2.247179</c:v>
                </c:pt>
                <c:pt idx="25">
                  <c:v>3.062389</c:v>
                </c:pt>
                <c:pt idx="26">
                  <c:v>3.042269999999998</c:v>
                </c:pt>
                <c:pt idx="27">
                  <c:v>2.85869</c:v>
                </c:pt>
                <c:pt idx="28">
                  <c:v>2.761319</c:v>
                </c:pt>
                <c:pt idx="29">
                  <c:v>3.322801</c:v>
                </c:pt>
                <c:pt idx="30">
                  <c:v>2.927655</c:v>
                </c:pt>
                <c:pt idx="31">
                  <c:v>3.236898</c:v>
                </c:pt>
                <c:pt idx="32">
                  <c:v>4.552137999999988</c:v>
                </c:pt>
                <c:pt idx="33">
                  <c:v>5.595831999999989</c:v>
                </c:pt>
                <c:pt idx="34">
                  <c:v>3.103417</c:v>
                </c:pt>
                <c:pt idx="35">
                  <c:v>3.761338</c:v>
                </c:pt>
                <c:pt idx="36">
                  <c:v>5.994918999999988</c:v>
                </c:pt>
                <c:pt idx="37">
                  <c:v>6.129532999999988</c:v>
                </c:pt>
                <c:pt idx="38">
                  <c:v>5.525545999999988</c:v>
                </c:pt>
                <c:pt idx="39">
                  <c:v>3.376294</c:v>
                </c:pt>
                <c:pt idx="40">
                  <c:v>2.699358999999998</c:v>
                </c:pt>
                <c:pt idx="41">
                  <c:v>2.234602999999999</c:v>
                </c:pt>
                <c:pt idx="42">
                  <c:v>4.507683999999998</c:v>
                </c:pt>
                <c:pt idx="43">
                  <c:v>3.033447999999999</c:v>
                </c:pt>
                <c:pt idx="44">
                  <c:v>3.255669</c:v>
                </c:pt>
                <c:pt idx="45">
                  <c:v>3.242771</c:v>
                </c:pt>
                <c:pt idx="46">
                  <c:v>3.065464</c:v>
                </c:pt>
                <c:pt idx="47">
                  <c:v>3.801701</c:v>
                </c:pt>
                <c:pt idx="48">
                  <c:v>4.267674999999989</c:v>
                </c:pt>
                <c:pt idx="49">
                  <c:v>3.594905999999999</c:v>
                </c:pt>
                <c:pt idx="50">
                  <c:v>2.781468</c:v>
                </c:pt>
                <c:pt idx="51">
                  <c:v>3.35272</c:v>
                </c:pt>
                <c:pt idx="52">
                  <c:v>3.400841999999999</c:v>
                </c:pt>
                <c:pt idx="53">
                  <c:v>4.872284</c:v>
                </c:pt>
                <c:pt idx="54">
                  <c:v>3.418540999999998</c:v>
                </c:pt>
                <c:pt idx="55">
                  <c:v>6.492581999999989</c:v>
                </c:pt>
                <c:pt idx="56">
                  <c:v>7.953566</c:v>
                </c:pt>
                <c:pt idx="57">
                  <c:v>7.152879999999989</c:v>
                </c:pt>
                <c:pt idx="58">
                  <c:v>4.237858</c:v>
                </c:pt>
                <c:pt idx="59">
                  <c:v>3.442358</c:v>
                </c:pt>
                <c:pt idx="60">
                  <c:v>3.015010999999999</c:v>
                </c:pt>
                <c:pt idx="61">
                  <c:v>3.315424999999998</c:v>
                </c:pt>
                <c:pt idx="62">
                  <c:v>3.500947</c:v>
                </c:pt>
                <c:pt idx="63">
                  <c:v>1.79171</c:v>
                </c:pt>
              </c:numCache>
            </c:numRef>
          </c:yVal>
          <c:smooth val="0"/>
        </c:ser>
        <c:dLbls>
          <c:showLegendKey val="0"/>
          <c:showVal val="0"/>
          <c:showCatName val="0"/>
          <c:showSerName val="0"/>
          <c:showPercent val="0"/>
          <c:showBubbleSize val="0"/>
        </c:dLbls>
        <c:axId val="-2109232232"/>
        <c:axId val="-2093934728"/>
      </c:scatterChart>
      <c:valAx>
        <c:axId val="-2109232232"/>
        <c:scaling>
          <c:orientation val="minMax"/>
          <c:max val="64.0"/>
          <c:min val="0.0"/>
        </c:scaling>
        <c:delete val="1"/>
        <c:axPos val="b"/>
        <c:majorTickMark val="out"/>
        <c:minorTickMark val="none"/>
        <c:tickLblPos val="nextTo"/>
        <c:crossAx val="-2093934728"/>
        <c:crosses val="autoZero"/>
        <c:crossBetween val="midCat"/>
      </c:valAx>
      <c:valAx>
        <c:axId val="-2093934728"/>
        <c:scaling>
          <c:orientation val="minMax"/>
        </c:scaling>
        <c:delete val="1"/>
        <c:axPos val="l"/>
        <c:numFmt formatCode="General" sourceLinked="1"/>
        <c:majorTickMark val="in"/>
        <c:minorTickMark val="none"/>
        <c:tickLblPos val="nextTo"/>
        <c:crossAx val="-2109232232"/>
        <c:crosses val="autoZero"/>
        <c:crossBetween val="midCat"/>
      </c:valAx>
      <c:spPr>
        <a:ln>
          <a:solidFill>
            <a:schemeClr val="tx1"/>
          </a:solidFill>
        </a:ln>
      </c:spPr>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spPr>
            <a:ln w="28575">
              <a:noFill/>
            </a:ln>
          </c:spPr>
          <c:marker>
            <c:symbol val="circle"/>
            <c:size val="3"/>
            <c:spPr>
              <a:solidFill>
                <a:srgbClr val="00B050"/>
              </a:solidFill>
              <a:ln>
                <a:noFill/>
              </a:ln>
            </c:spPr>
          </c:marker>
          <c:xVal>
            <c:numRef>
              <c:f>rhodamine_phalloidine!$A$1:$IQ$1</c:f>
              <c:numCache>
                <c:formatCode>General</c:formatCode>
                <c:ptCount val="251"/>
                <c:pt idx="0">
                  <c:v>450.0</c:v>
                </c:pt>
                <c:pt idx="1">
                  <c:v>451.0</c:v>
                </c:pt>
                <c:pt idx="2">
                  <c:v>452.0</c:v>
                </c:pt>
                <c:pt idx="3">
                  <c:v>453.0</c:v>
                </c:pt>
                <c:pt idx="4">
                  <c:v>454.0</c:v>
                </c:pt>
                <c:pt idx="5">
                  <c:v>455.0</c:v>
                </c:pt>
                <c:pt idx="6">
                  <c:v>456.0</c:v>
                </c:pt>
                <c:pt idx="7">
                  <c:v>457.0</c:v>
                </c:pt>
                <c:pt idx="8">
                  <c:v>458.0</c:v>
                </c:pt>
                <c:pt idx="9">
                  <c:v>459.0</c:v>
                </c:pt>
                <c:pt idx="10">
                  <c:v>460.0</c:v>
                </c:pt>
                <c:pt idx="11">
                  <c:v>461.0</c:v>
                </c:pt>
                <c:pt idx="12">
                  <c:v>462.0</c:v>
                </c:pt>
                <c:pt idx="13">
                  <c:v>463.0</c:v>
                </c:pt>
                <c:pt idx="14">
                  <c:v>464.0</c:v>
                </c:pt>
                <c:pt idx="15">
                  <c:v>465.0</c:v>
                </c:pt>
                <c:pt idx="16">
                  <c:v>466.0</c:v>
                </c:pt>
                <c:pt idx="17">
                  <c:v>467.0</c:v>
                </c:pt>
                <c:pt idx="18">
                  <c:v>468.0</c:v>
                </c:pt>
                <c:pt idx="19">
                  <c:v>469.0</c:v>
                </c:pt>
                <c:pt idx="20">
                  <c:v>470.0</c:v>
                </c:pt>
                <c:pt idx="21">
                  <c:v>471.0</c:v>
                </c:pt>
                <c:pt idx="22">
                  <c:v>472.0</c:v>
                </c:pt>
                <c:pt idx="23">
                  <c:v>473.0</c:v>
                </c:pt>
                <c:pt idx="24">
                  <c:v>474.0</c:v>
                </c:pt>
                <c:pt idx="25">
                  <c:v>475.0</c:v>
                </c:pt>
                <c:pt idx="26">
                  <c:v>476.0</c:v>
                </c:pt>
                <c:pt idx="27">
                  <c:v>477.0</c:v>
                </c:pt>
                <c:pt idx="28">
                  <c:v>478.0</c:v>
                </c:pt>
                <c:pt idx="29">
                  <c:v>479.0</c:v>
                </c:pt>
                <c:pt idx="30">
                  <c:v>480.0</c:v>
                </c:pt>
                <c:pt idx="31">
                  <c:v>481.0</c:v>
                </c:pt>
                <c:pt idx="32">
                  <c:v>482.0</c:v>
                </c:pt>
                <c:pt idx="33">
                  <c:v>483.0</c:v>
                </c:pt>
                <c:pt idx="34">
                  <c:v>484.0</c:v>
                </c:pt>
                <c:pt idx="35">
                  <c:v>485.0</c:v>
                </c:pt>
                <c:pt idx="36">
                  <c:v>486.0</c:v>
                </c:pt>
                <c:pt idx="37">
                  <c:v>487.0</c:v>
                </c:pt>
                <c:pt idx="38">
                  <c:v>488.0</c:v>
                </c:pt>
                <c:pt idx="39">
                  <c:v>489.0</c:v>
                </c:pt>
                <c:pt idx="40">
                  <c:v>490.0</c:v>
                </c:pt>
                <c:pt idx="41">
                  <c:v>491.0</c:v>
                </c:pt>
                <c:pt idx="42">
                  <c:v>492.0</c:v>
                </c:pt>
                <c:pt idx="43">
                  <c:v>493.0</c:v>
                </c:pt>
                <c:pt idx="44">
                  <c:v>494.0</c:v>
                </c:pt>
                <c:pt idx="45">
                  <c:v>495.0</c:v>
                </c:pt>
                <c:pt idx="46">
                  <c:v>496.0</c:v>
                </c:pt>
                <c:pt idx="47">
                  <c:v>497.0</c:v>
                </c:pt>
                <c:pt idx="48">
                  <c:v>498.0</c:v>
                </c:pt>
                <c:pt idx="49">
                  <c:v>499.0</c:v>
                </c:pt>
                <c:pt idx="50">
                  <c:v>500.0</c:v>
                </c:pt>
                <c:pt idx="51">
                  <c:v>501.0</c:v>
                </c:pt>
                <c:pt idx="52">
                  <c:v>502.0</c:v>
                </c:pt>
                <c:pt idx="53">
                  <c:v>503.0</c:v>
                </c:pt>
                <c:pt idx="54">
                  <c:v>504.0</c:v>
                </c:pt>
                <c:pt idx="55">
                  <c:v>505.0</c:v>
                </c:pt>
                <c:pt idx="56">
                  <c:v>506.0</c:v>
                </c:pt>
                <c:pt idx="57">
                  <c:v>507.0</c:v>
                </c:pt>
                <c:pt idx="58">
                  <c:v>508.0</c:v>
                </c:pt>
                <c:pt idx="59">
                  <c:v>509.0</c:v>
                </c:pt>
                <c:pt idx="60">
                  <c:v>510.0</c:v>
                </c:pt>
                <c:pt idx="61">
                  <c:v>511.0</c:v>
                </c:pt>
                <c:pt idx="62">
                  <c:v>512.0</c:v>
                </c:pt>
                <c:pt idx="63">
                  <c:v>513.0</c:v>
                </c:pt>
                <c:pt idx="64">
                  <c:v>514.0</c:v>
                </c:pt>
                <c:pt idx="65">
                  <c:v>515.0</c:v>
                </c:pt>
                <c:pt idx="66">
                  <c:v>516.0</c:v>
                </c:pt>
                <c:pt idx="67">
                  <c:v>517.0</c:v>
                </c:pt>
                <c:pt idx="68">
                  <c:v>518.0</c:v>
                </c:pt>
                <c:pt idx="69">
                  <c:v>519.0</c:v>
                </c:pt>
                <c:pt idx="70">
                  <c:v>520.0</c:v>
                </c:pt>
                <c:pt idx="71">
                  <c:v>521.0</c:v>
                </c:pt>
                <c:pt idx="72">
                  <c:v>522.0</c:v>
                </c:pt>
                <c:pt idx="73">
                  <c:v>523.0</c:v>
                </c:pt>
                <c:pt idx="74">
                  <c:v>524.0</c:v>
                </c:pt>
                <c:pt idx="75">
                  <c:v>525.0</c:v>
                </c:pt>
                <c:pt idx="76">
                  <c:v>526.0</c:v>
                </c:pt>
                <c:pt idx="77">
                  <c:v>527.0</c:v>
                </c:pt>
                <c:pt idx="78">
                  <c:v>528.0</c:v>
                </c:pt>
                <c:pt idx="79">
                  <c:v>529.0</c:v>
                </c:pt>
                <c:pt idx="80">
                  <c:v>530.0</c:v>
                </c:pt>
                <c:pt idx="81">
                  <c:v>531.0</c:v>
                </c:pt>
                <c:pt idx="82">
                  <c:v>532.0</c:v>
                </c:pt>
                <c:pt idx="83">
                  <c:v>533.0</c:v>
                </c:pt>
                <c:pt idx="84">
                  <c:v>534.0</c:v>
                </c:pt>
                <c:pt idx="85">
                  <c:v>535.0</c:v>
                </c:pt>
                <c:pt idx="86">
                  <c:v>536.0</c:v>
                </c:pt>
                <c:pt idx="87">
                  <c:v>537.0</c:v>
                </c:pt>
                <c:pt idx="88">
                  <c:v>538.0</c:v>
                </c:pt>
                <c:pt idx="89">
                  <c:v>539.0</c:v>
                </c:pt>
                <c:pt idx="90">
                  <c:v>540.0</c:v>
                </c:pt>
                <c:pt idx="91">
                  <c:v>541.0</c:v>
                </c:pt>
                <c:pt idx="92">
                  <c:v>542.0</c:v>
                </c:pt>
                <c:pt idx="93">
                  <c:v>543.0</c:v>
                </c:pt>
                <c:pt idx="94">
                  <c:v>544.0</c:v>
                </c:pt>
                <c:pt idx="95">
                  <c:v>545.0</c:v>
                </c:pt>
                <c:pt idx="96">
                  <c:v>546.0</c:v>
                </c:pt>
                <c:pt idx="97">
                  <c:v>547.0</c:v>
                </c:pt>
                <c:pt idx="98">
                  <c:v>548.0</c:v>
                </c:pt>
                <c:pt idx="99">
                  <c:v>549.0</c:v>
                </c:pt>
                <c:pt idx="100">
                  <c:v>550.0</c:v>
                </c:pt>
                <c:pt idx="101">
                  <c:v>551.0</c:v>
                </c:pt>
                <c:pt idx="102">
                  <c:v>552.0</c:v>
                </c:pt>
                <c:pt idx="103">
                  <c:v>553.0</c:v>
                </c:pt>
                <c:pt idx="104">
                  <c:v>554.0</c:v>
                </c:pt>
                <c:pt idx="105">
                  <c:v>555.0</c:v>
                </c:pt>
                <c:pt idx="106">
                  <c:v>556.0</c:v>
                </c:pt>
                <c:pt idx="107">
                  <c:v>557.0</c:v>
                </c:pt>
                <c:pt idx="108">
                  <c:v>558.0</c:v>
                </c:pt>
                <c:pt idx="109">
                  <c:v>559.0</c:v>
                </c:pt>
                <c:pt idx="110">
                  <c:v>560.0</c:v>
                </c:pt>
                <c:pt idx="111">
                  <c:v>561.0</c:v>
                </c:pt>
                <c:pt idx="112">
                  <c:v>562.0</c:v>
                </c:pt>
                <c:pt idx="113">
                  <c:v>563.0</c:v>
                </c:pt>
                <c:pt idx="114">
                  <c:v>564.0</c:v>
                </c:pt>
                <c:pt idx="115">
                  <c:v>565.0</c:v>
                </c:pt>
                <c:pt idx="116">
                  <c:v>566.0</c:v>
                </c:pt>
                <c:pt idx="117">
                  <c:v>567.0</c:v>
                </c:pt>
                <c:pt idx="118">
                  <c:v>568.0</c:v>
                </c:pt>
                <c:pt idx="119">
                  <c:v>569.0</c:v>
                </c:pt>
                <c:pt idx="120">
                  <c:v>570.0</c:v>
                </c:pt>
                <c:pt idx="121">
                  <c:v>571.0</c:v>
                </c:pt>
                <c:pt idx="122">
                  <c:v>572.0</c:v>
                </c:pt>
                <c:pt idx="123">
                  <c:v>573.0</c:v>
                </c:pt>
                <c:pt idx="124">
                  <c:v>574.0</c:v>
                </c:pt>
                <c:pt idx="125">
                  <c:v>575.0</c:v>
                </c:pt>
                <c:pt idx="126">
                  <c:v>576.0</c:v>
                </c:pt>
                <c:pt idx="127">
                  <c:v>577.0</c:v>
                </c:pt>
                <c:pt idx="128">
                  <c:v>578.0</c:v>
                </c:pt>
                <c:pt idx="129">
                  <c:v>579.0</c:v>
                </c:pt>
                <c:pt idx="130">
                  <c:v>580.0</c:v>
                </c:pt>
                <c:pt idx="131">
                  <c:v>581.0</c:v>
                </c:pt>
                <c:pt idx="132">
                  <c:v>582.0</c:v>
                </c:pt>
                <c:pt idx="133">
                  <c:v>583.0</c:v>
                </c:pt>
                <c:pt idx="134">
                  <c:v>584.0</c:v>
                </c:pt>
                <c:pt idx="135">
                  <c:v>585.0</c:v>
                </c:pt>
                <c:pt idx="136">
                  <c:v>586.0</c:v>
                </c:pt>
                <c:pt idx="137">
                  <c:v>587.0</c:v>
                </c:pt>
                <c:pt idx="138">
                  <c:v>588.0</c:v>
                </c:pt>
                <c:pt idx="139">
                  <c:v>589.0</c:v>
                </c:pt>
                <c:pt idx="140">
                  <c:v>590.0</c:v>
                </c:pt>
                <c:pt idx="141">
                  <c:v>591.0</c:v>
                </c:pt>
                <c:pt idx="142">
                  <c:v>592.0</c:v>
                </c:pt>
                <c:pt idx="143">
                  <c:v>593.0</c:v>
                </c:pt>
                <c:pt idx="144">
                  <c:v>594.0</c:v>
                </c:pt>
                <c:pt idx="145">
                  <c:v>595.0</c:v>
                </c:pt>
                <c:pt idx="146">
                  <c:v>596.0</c:v>
                </c:pt>
                <c:pt idx="147">
                  <c:v>597.0</c:v>
                </c:pt>
                <c:pt idx="148">
                  <c:v>598.0</c:v>
                </c:pt>
                <c:pt idx="149">
                  <c:v>599.0</c:v>
                </c:pt>
                <c:pt idx="150">
                  <c:v>600.0</c:v>
                </c:pt>
                <c:pt idx="151">
                  <c:v>601.0</c:v>
                </c:pt>
                <c:pt idx="152">
                  <c:v>602.0</c:v>
                </c:pt>
                <c:pt idx="153">
                  <c:v>603.0</c:v>
                </c:pt>
                <c:pt idx="154">
                  <c:v>604.0</c:v>
                </c:pt>
                <c:pt idx="155">
                  <c:v>605.0</c:v>
                </c:pt>
                <c:pt idx="156">
                  <c:v>606.0</c:v>
                </c:pt>
                <c:pt idx="157">
                  <c:v>607.0</c:v>
                </c:pt>
                <c:pt idx="158">
                  <c:v>608.0</c:v>
                </c:pt>
                <c:pt idx="159">
                  <c:v>609.0</c:v>
                </c:pt>
                <c:pt idx="160">
                  <c:v>610.0</c:v>
                </c:pt>
                <c:pt idx="161">
                  <c:v>611.0</c:v>
                </c:pt>
                <c:pt idx="162">
                  <c:v>612.0</c:v>
                </c:pt>
                <c:pt idx="163">
                  <c:v>613.0</c:v>
                </c:pt>
                <c:pt idx="164">
                  <c:v>614.0</c:v>
                </c:pt>
                <c:pt idx="165">
                  <c:v>615.0</c:v>
                </c:pt>
                <c:pt idx="166">
                  <c:v>616.0</c:v>
                </c:pt>
                <c:pt idx="167">
                  <c:v>617.0</c:v>
                </c:pt>
                <c:pt idx="168">
                  <c:v>618.0</c:v>
                </c:pt>
                <c:pt idx="169">
                  <c:v>619.0</c:v>
                </c:pt>
                <c:pt idx="170">
                  <c:v>620.0</c:v>
                </c:pt>
                <c:pt idx="171">
                  <c:v>621.0</c:v>
                </c:pt>
                <c:pt idx="172">
                  <c:v>622.0</c:v>
                </c:pt>
                <c:pt idx="173">
                  <c:v>623.0</c:v>
                </c:pt>
                <c:pt idx="174">
                  <c:v>624.0</c:v>
                </c:pt>
                <c:pt idx="175">
                  <c:v>625.0</c:v>
                </c:pt>
                <c:pt idx="176">
                  <c:v>626.0</c:v>
                </c:pt>
                <c:pt idx="177">
                  <c:v>627.0</c:v>
                </c:pt>
                <c:pt idx="178">
                  <c:v>628.0</c:v>
                </c:pt>
                <c:pt idx="179">
                  <c:v>629.0</c:v>
                </c:pt>
                <c:pt idx="180">
                  <c:v>630.0</c:v>
                </c:pt>
                <c:pt idx="181">
                  <c:v>631.0</c:v>
                </c:pt>
                <c:pt idx="182">
                  <c:v>632.0</c:v>
                </c:pt>
                <c:pt idx="183">
                  <c:v>633.0</c:v>
                </c:pt>
                <c:pt idx="184">
                  <c:v>634.0</c:v>
                </c:pt>
                <c:pt idx="185">
                  <c:v>635.0</c:v>
                </c:pt>
                <c:pt idx="186">
                  <c:v>636.0</c:v>
                </c:pt>
                <c:pt idx="187">
                  <c:v>637.0</c:v>
                </c:pt>
                <c:pt idx="188">
                  <c:v>638.0</c:v>
                </c:pt>
                <c:pt idx="189">
                  <c:v>639.0</c:v>
                </c:pt>
                <c:pt idx="190">
                  <c:v>640.0</c:v>
                </c:pt>
                <c:pt idx="191">
                  <c:v>641.0</c:v>
                </c:pt>
                <c:pt idx="192">
                  <c:v>642.0</c:v>
                </c:pt>
                <c:pt idx="193">
                  <c:v>643.0</c:v>
                </c:pt>
                <c:pt idx="194">
                  <c:v>644.0</c:v>
                </c:pt>
                <c:pt idx="195">
                  <c:v>645.0</c:v>
                </c:pt>
                <c:pt idx="196">
                  <c:v>646.0</c:v>
                </c:pt>
                <c:pt idx="197">
                  <c:v>647.0</c:v>
                </c:pt>
                <c:pt idx="198">
                  <c:v>648.0</c:v>
                </c:pt>
                <c:pt idx="199">
                  <c:v>649.0</c:v>
                </c:pt>
                <c:pt idx="200">
                  <c:v>650.0</c:v>
                </c:pt>
                <c:pt idx="201">
                  <c:v>651.0</c:v>
                </c:pt>
                <c:pt idx="202">
                  <c:v>652.0</c:v>
                </c:pt>
                <c:pt idx="203">
                  <c:v>653.0</c:v>
                </c:pt>
                <c:pt idx="204">
                  <c:v>654.0</c:v>
                </c:pt>
                <c:pt idx="205">
                  <c:v>655.0</c:v>
                </c:pt>
                <c:pt idx="206">
                  <c:v>656.0</c:v>
                </c:pt>
                <c:pt idx="207">
                  <c:v>657.0</c:v>
                </c:pt>
                <c:pt idx="208">
                  <c:v>658.0</c:v>
                </c:pt>
                <c:pt idx="209">
                  <c:v>659.0</c:v>
                </c:pt>
                <c:pt idx="210">
                  <c:v>660.0</c:v>
                </c:pt>
                <c:pt idx="211">
                  <c:v>661.0</c:v>
                </c:pt>
                <c:pt idx="212">
                  <c:v>662.0</c:v>
                </c:pt>
                <c:pt idx="213">
                  <c:v>663.0</c:v>
                </c:pt>
                <c:pt idx="214">
                  <c:v>664.0</c:v>
                </c:pt>
                <c:pt idx="215">
                  <c:v>665.0</c:v>
                </c:pt>
                <c:pt idx="216">
                  <c:v>666.0</c:v>
                </c:pt>
                <c:pt idx="217">
                  <c:v>667.0</c:v>
                </c:pt>
                <c:pt idx="218">
                  <c:v>668.0</c:v>
                </c:pt>
                <c:pt idx="219">
                  <c:v>669.0</c:v>
                </c:pt>
                <c:pt idx="220">
                  <c:v>670.0</c:v>
                </c:pt>
                <c:pt idx="221">
                  <c:v>671.0</c:v>
                </c:pt>
                <c:pt idx="222">
                  <c:v>672.0</c:v>
                </c:pt>
                <c:pt idx="223">
                  <c:v>673.0</c:v>
                </c:pt>
                <c:pt idx="224">
                  <c:v>674.0</c:v>
                </c:pt>
                <c:pt idx="225">
                  <c:v>675.0</c:v>
                </c:pt>
                <c:pt idx="226">
                  <c:v>676.0</c:v>
                </c:pt>
                <c:pt idx="227">
                  <c:v>677.0</c:v>
                </c:pt>
                <c:pt idx="228">
                  <c:v>678.0</c:v>
                </c:pt>
                <c:pt idx="229">
                  <c:v>679.0</c:v>
                </c:pt>
                <c:pt idx="230">
                  <c:v>680.0</c:v>
                </c:pt>
                <c:pt idx="231">
                  <c:v>681.0</c:v>
                </c:pt>
                <c:pt idx="232">
                  <c:v>682.0</c:v>
                </c:pt>
                <c:pt idx="233">
                  <c:v>683.0</c:v>
                </c:pt>
                <c:pt idx="234">
                  <c:v>684.0</c:v>
                </c:pt>
                <c:pt idx="235">
                  <c:v>685.0</c:v>
                </c:pt>
                <c:pt idx="236">
                  <c:v>686.0</c:v>
                </c:pt>
                <c:pt idx="237">
                  <c:v>687.0</c:v>
                </c:pt>
                <c:pt idx="238">
                  <c:v>688.0</c:v>
                </c:pt>
                <c:pt idx="239">
                  <c:v>689.0</c:v>
                </c:pt>
                <c:pt idx="240">
                  <c:v>690.0</c:v>
                </c:pt>
                <c:pt idx="241">
                  <c:v>691.0</c:v>
                </c:pt>
                <c:pt idx="242">
                  <c:v>692.0</c:v>
                </c:pt>
                <c:pt idx="243">
                  <c:v>693.0</c:v>
                </c:pt>
                <c:pt idx="244">
                  <c:v>694.0</c:v>
                </c:pt>
                <c:pt idx="245">
                  <c:v>695.0</c:v>
                </c:pt>
                <c:pt idx="246">
                  <c:v>696.0</c:v>
                </c:pt>
                <c:pt idx="247">
                  <c:v>697.0</c:v>
                </c:pt>
                <c:pt idx="248">
                  <c:v>698.0</c:v>
                </c:pt>
                <c:pt idx="249">
                  <c:v>699.0</c:v>
                </c:pt>
                <c:pt idx="250">
                  <c:v>700.0</c:v>
                </c:pt>
              </c:numCache>
            </c:numRef>
          </c:xVal>
          <c:yVal>
            <c:numRef>
              <c:f>rhodamine_phalloidine!$A$2:$IQ$2</c:f>
              <c:numCache>
                <c:formatCode>General</c:formatCode>
                <c:ptCount val="251"/>
                <c:pt idx="0">
                  <c:v>1.663572</c:v>
                </c:pt>
                <c:pt idx="1">
                  <c:v>1.741319</c:v>
                </c:pt>
                <c:pt idx="2">
                  <c:v>1.798576</c:v>
                </c:pt>
                <c:pt idx="3">
                  <c:v>1.831339</c:v>
                </c:pt>
                <c:pt idx="4">
                  <c:v>1.890468</c:v>
                </c:pt>
                <c:pt idx="5">
                  <c:v>1.926039</c:v>
                </c:pt>
                <c:pt idx="6">
                  <c:v>1.999938</c:v>
                </c:pt>
                <c:pt idx="7">
                  <c:v>2.122512</c:v>
                </c:pt>
                <c:pt idx="8">
                  <c:v>2.205979</c:v>
                </c:pt>
                <c:pt idx="9">
                  <c:v>2.293658999999999</c:v>
                </c:pt>
                <c:pt idx="10">
                  <c:v>2.338070999999998</c:v>
                </c:pt>
                <c:pt idx="11">
                  <c:v>2.463818</c:v>
                </c:pt>
                <c:pt idx="12">
                  <c:v>2.644482</c:v>
                </c:pt>
                <c:pt idx="13">
                  <c:v>2.757747</c:v>
                </c:pt>
                <c:pt idx="14">
                  <c:v>2.891658999999992</c:v>
                </c:pt>
                <c:pt idx="15">
                  <c:v>3.06733</c:v>
                </c:pt>
                <c:pt idx="16">
                  <c:v>3.301350999999999</c:v>
                </c:pt>
                <c:pt idx="17">
                  <c:v>3.560748999999999</c:v>
                </c:pt>
                <c:pt idx="18">
                  <c:v>3.819576</c:v>
                </c:pt>
                <c:pt idx="19">
                  <c:v>4.032585999999991</c:v>
                </c:pt>
                <c:pt idx="20">
                  <c:v>4.345861</c:v>
                </c:pt>
                <c:pt idx="21">
                  <c:v>4.515292</c:v>
                </c:pt>
                <c:pt idx="22">
                  <c:v>4.862681999999991</c:v>
                </c:pt>
                <c:pt idx="23">
                  <c:v>5.090565999999995</c:v>
                </c:pt>
                <c:pt idx="24">
                  <c:v>5.386054999999994</c:v>
                </c:pt>
                <c:pt idx="25">
                  <c:v>5.610299</c:v>
                </c:pt>
                <c:pt idx="26">
                  <c:v>5.819149</c:v>
                </c:pt>
                <c:pt idx="27">
                  <c:v>6.096489</c:v>
                </c:pt>
                <c:pt idx="28">
                  <c:v>6.435247</c:v>
                </c:pt>
                <c:pt idx="29">
                  <c:v>6.750445</c:v>
                </c:pt>
                <c:pt idx="30">
                  <c:v>7.084522999999995</c:v>
                </c:pt>
                <c:pt idx="31">
                  <c:v>7.411267</c:v>
                </c:pt>
                <c:pt idx="32">
                  <c:v>7.853929999999996</c:v>
                </c:pt>
                <c:pt idx="33">
                  <c:v>8.295343000000001</c:v>
                </c:pt>
                <c:pt idx="34">
                  <c:v>8.761357</c:v>
                </c:pt>
                <c:pt idx="35">
                  <c:v>9.059031000000002</c:v>
                </c:pt>
                <c:pt idx="36">
                  <c:v>9.560718000000001</c:v>
                </c:pt>
                <c:pt idx="37">
                  <c:v>10.039</c:v>
                </c:pt>
                <c:pt idx="38">
                  <c:v>10.47101</c:v>
                </c:pt>
                <c:pt idx="39">
                  <c:v>10.90171</c:v>
                </c:pt>
                <c:pt idx="40">
                  <c:v>11.50558</c:v>
                </c:pt>
                <c:pt idx="41">
                  <c:v>12.21087</c:v>
                </c:pt>
                <c:pt idx="42">
                  <c:v>12.77205</c:v>
                </c:pt>
                <c:pt idx="43">
                  <c:v>13.45019</c:v>
                </c:pt>
                <c:pt idx="44">
                  <c:v>14.19401</c:v>
                </c:pt>
                <c:pt idx="45">
                  <c:v>14.86357</c:v>
                </c:pt>
                <c:pt idx="46">
                  <c:v>15.58081</c:v>
                </c:pt>
                <c:pt idx="47">
                  <c:v>16.39952</c:v>
                </c:pt>
                <c:pt idx="48">
                  <c:v>17.36602</c:v>
                </c:pt>
                <c:pt idx="49">
                  <c:v>18.37658</c:v>
                </c:pt>
                <c:pt idx="50">
                  <c:v>19.36924</c:v>
                </c:pt>
                <c:pt idx="51">
                  <c:v>20.46673999999992</c:v>
                </c:pt>
                <c:pt idx="52">
                  <c:v>21.37084</c:v>
                </c:pt>
                <c:pt idx="53">
                  <c:v>22.42299</c:v>
                </c:pt>
                <c:pt idx="54">
                  <c:v>23.57994</c:v>
                </c:pt>
                <c:pt idx="55">
                  <c:v>24.61316</c:v>
                </c:pt>
                <c:pt idx="56">
                  <c:v>25.6052</c:v>
                </c:pt>
                <c:pt idx="57">
                  <c:v>26.5988</c:v>
                </c:pt>
                <c:pt idx="58">
                  <c:v>27.79479999999998</c:v>
                </c:pt>
                <c:pt idx="59">
                  <c:v>28.91222</c:v>
                </c:pt>
                <c:pt idx="60">
                  <c:v>29.86947</c:v>
                </c:pt>
                <c:pt idx="61">
                  <c:v>30.70617</c:v>
                </c:pt>
                <c:pt idx="62">
                  <c:v>31.32825</c:v>
                </c:pt>
                <c:pt idx="63">
                  <c:v>32.17826</c:v>
                </c:pt>
                <c:pt idx="64">
                  <c:v>33.18996000000001</c:v>
                </c:pt>
                <c:pt idx="65">
                  <c:v>33.70735</c:v>
                </c:pt>
                <c:pt idx="66">
                  <c:v>34.43209</c:v>
                </c:pt>
                <c:pt idx="67">
                  <c:v>35.29957</c:v>
                </c:pt>
                <c:pt idx="68">
                  <c:v>35.77775</c:v>
                </c:pt>
                <c:pt idx="69">
                  <c:v>36.47638000000001</c:v>
                </c:pt>
                <c:pt idx="70">
                  <c:v>37.04671</c:v>
                </c:pt>
                <c:pt idx="71">
                  <c:v>37.7455</c:v>
                </c:pt>
                <c:pt idx="72">
                  <c:v>38.38583</c:v>
                </c:pt>
                <c:pt idx="73">
                  <c:v>39.23418</c:v>
                </c:pt>
                <c:pt idx="74">
                  <c:v>40.26257</c:v>
                </c:pt>
                <c:pt idx="75">
                  <c:v>41.36372</c:v>
                </c:pt>
                <c:pt idx="76">
                  <c:v>42.48893</c:v>
                </c:pt>
                <c:pt idx="77">
                  <c:v>43.89394</c:v>
                </c:pt>
                <c:pt idx="78">
                  <c:v>45.17809</c:v>
                </c:pt>
                <c:pt idx="79">
                  <c:v>46.86278</c:v>
                </c:pt>
                <c:pt idx="80">
                  <c:v>48.52489</c:v>
                </c:pt>
                <c:pt idx="81">
                  <c:v>50.60414</c:v>
                </c:pt>
                <c:pt idx="82">
                  <c:v>52.59929</c:v>
                </c:pt>
                <c:pt idx="83">
                  <c:v>55.12884000000001</c:v>
                </c:pt>
                <c:pt idx="84">
                  <c:v>57.55168</c:v>
                </c:pt>
                <c:pt idx="85">
                  <c:v>60.2944</c:v>
                </c:pt>
                <c:pt idx="86">
                  <c:v>63.03452</c:v>
                </c:pt>
                <c:pt idx="87">
                  <c:v>66.00606</c:v>
                </c:pt>
                <c:pt idx="88">
                  <c:v>69.12612</c:v>
                </c:pt>
                <c:pt idx="89">
                  <c:v>72.28019</c:v>
                </c:pt>
                <c:pt idx="90">
                  <c:v>75.25365</c:v>
                </c:pt>
                <c:pt idx="91">
                  <c:v>78.39046</c:v>
                </c:pt>
                <c:pt idx="92">
                  <c:v>81.37827999999998</c:v>
                </c:pt>
                <c:pt idx="93">
                  <c:v>84.30992</c:v>
                </c:pt>
                <c:pt idx="94">
                  <c:v>87.37492</c:v>
                </c:pt>
                <c:pt idx="95">
                  <c:v>89.80046</c:v>
                </c:pt>
                <c:pt idx="96">
                  <c:v>92.2064</c:v>
                </c:pt>
                <c:pt idx="97">
                  <c:v>94.3442</c:v>
                </c:pt>
                <c:pt idx="98">
                  <c:v>96.03044</c:v>
                </c:pt>
                <c:pt idx="99">
                  <c:v>97.31807999999998</c:v>
                </c:pt>
                <c:pt idx="100">
                  <c:v>98.39941</c:v>
                </c:pt>
                <c:pt idx="101">
                  <c:v>99.34635</c:v>
                </c:pt>
                <c:pt idx="102">
                  <c:v>100.0</c:v>
                </c:pt>
                <c:pt idx="103">
                  <c:v>99.36137999999998</c:v>
                </c:pt>
                <c:pt idx="104">
                  <c:v>98.63347999999998</c:v>
                </c:pt>
                <c:pt idx="105">
                  <c:v>97.72481</c:v>
                </c:pt>
                <c:pt idx="106">
                  <c:v>95.85118</c:v>
                </c:pt>
                <c:pt idx="107">
                  <c:v>93.97522</c:v>
                </c:pt>
                <c:pt idx="108">
                  <c:v>91.57428</c:v>
                </c:pt>
                <c:pt idx="109">
                  <c:v>88.52229</c:v>
                </c:pt>
                <c:pt idx="110">
                  <c:v>84.86097</c:v>
                </c:pt>
                <c:pt idx="111">
                  <c:v>81.63185</c:v>
                </c:pt>
                <c:pt idx="112">
                  <c:v>77.56738</c:v>
                </c:pt>
                <c:pt idx="113">
                  <c:v>73.47125</c:v>
                </c:pt>
                <c:pt idx="114">
                  <c:v>69.1012</c:v>
                </c:pt>
                <c:pt idx="115">
                  <c:v>64.53635</c:v>
                </c:pt>
                <c:pt idx="116">
                  <c:v>60.5019</c:v>
                </c:pt>
                <c:pt idx="117">
                  <c:v>55.94313</c:v>
                </c:pt>
                <c:pt idx="118">
                  <c:v>51.77273</c:v>
                </c:pt>
                <c:pt idx="119">
                  <c:v>47.43628</c:v>
                </c:pt>
                <c:pt idx="120">
                  <c:v>43.51831</c:v>
                </c:pt>
                <c:pt idx="121">
                  <c:v>39.74773</c:v>
                </c:pt>
                <c:pt idx="122">
                  <c:v>35.64748</c:v>
                </c:pt>
                <c:pt idx="123">
                  <c:v>31.64677</c:v>
                </c:pt>
                <c:pt idx="124">
                  <c:v>28.47393</c:v>
                </c:pt>
                <c:pt idx="125">
                  <c:v>25.70827</c:v>
                </c:pt>
                <c:pt idx="126">
                  <c:v>22.91048</c:v>
                </c:pt>
                <c:pt idx="127">
                  <c:v>20.50798</c:v>
                </c:pt>
                <c:pt idx="128">
                  <c:v>18.18873</c:v>
                </c:pt>
                <c:pt idx="129">
                  <c:v>16.05384</c:v>
                </c:pt>
                <c:pt idx="130">
                  <c:v>14.26271</c:v>
                </c:pt>
                <c:pt idx="131">
                  <c:v>12.47354</c:v>
                </c:pt>
                <c:pt idx="132">
                  <c:v>10.82037</c:v>
                </c:pt>
                <c:pt idx="133">
                  <c:v>9.494308</c:v>
                </c:pt>
                <c:pt idx="134">
                  <c:v>8.350157000000002</c:v>
                </c:pt>
                <c:pt idx="135">
                  <c:v>7.25723</c:v>
                </c:pt>
                <c:pt idx="136">
                  <c:v>6.22624</c:v>
                </c:pt>
                <c:pt idx="137">
                  <c:v>5.308984999999986</c:v>
                </c:pt>
                <c:pt idx="138">
                  <c:v>4.546703</c:v>
                </c:pt>
                <c:pt idx="139">
                  <c:v>3.906006999999998</c:v>
                </c:pt>
                <c:pt idx="140">
                  <c:v>3.336504999999998</c:v>
                </c:pt>
                <c:pt idx="141">
                  <c:v>3.007785</c:v>
                </c:pt>
                <c:pt idx="142">
                  <c:v>2.580464</c:v>
                </c:pt>
                <c:pt idx="143">
                  <c:v>2.307544</c:v>
                </c:pt>
                <c:pt idx="144">
                  <c:v>1.985376</c:v>
                </c:pt>
                <c:pt idx="145">
                  <c:v>1.748028</c:v>
                </c:pt>
                <c:pt idx="146">
                  <c:v>1.525761</c:v>
                </c:pt>
                <c:pt idx="147">
                  <c:v>1.351285</c:v>
                </c:pt>
                <c:pt idx="148">
                  <c:v>1.17447</c:v>
                </c:pt>
                <c:pt idx="149">
                  <c:v>1.058292</c:v>
                </c:pt>
                <c:pt idx="150">
                  <c:v>0.958339</c:v>
                </c:pt>
                <c:pt idx="151">
                  <c:v>0.0</c:v>
                </c:pt>
                <c:pt idx="152">
                  <c:v>0.0</c:v>
                </c:pt>
                <c:pt idx="153">
                  <c:v>0.0</c:v>
                </c:pt>
                <c:pt idx="154">
                  <c:v>0.0</c:v>
                </c:pt>
                <c:pt idx="155">
                  <c:v>0.0</c:v>
                </c:pt>
                <c:pt idx="156">
                  <c:v>0.0</c:v>
                </c:pt>
                <c:pt idx="157">
                  <c:v>0.0</c:v>
                </c:pt>
                <c:pt idx="158">
                  <c:v>0.0</c:v>
                </c:pt>
                <c:pt idx="159">
                  <c:v>0.0</c:v>
                </c:pt>
                <c:pt idx="160">
                  <c:v>0.0</c:v>
                </c:pt>
                <c:pt idx="161">
                  <c:v>0.0</c:v>
                </c:pt>
                <c:pt idx="162">
                  <c:v>0.0</c:v>
                </c:pt>
                <c:pt idx="163">
                  <c:v>0.0</c:v>
                </c:pt>
                <c:pt idx="164">
                  <c:v>0.0</c:v>
                </c:pt>
                <c:pt idx="165">
                  <c:v>0.0</c:v>
                </c:pt>
                <c:pt idx="166">
                  <c:v>0.0</c:v>
                </c:pt>
                <c:pt idx="167">
                  <c:v>0.0</c:v>
                </c:pt>
                <c:pt idx="168">
                  <c:v>0.0</c:v>
                </c:pt>
                <c:pt idx="169">
                  <c:v>0.0</c:v>
                </c:pt>
                <c:pt idx="170">
                  <c:v>0.0</c:v>
                </c:pt>
              </c:numCache>
            </c:numRef>
          </c:yVal>
          <c:smooth val="0"/>
        </c:ser>
        <c:ser>
          <c:idx val="1"/>
          <c:order val="1"/>
          <c:spPr>
            <a:ln w="28575">
              <a:noFill/>
            </a:ln>
          </c:spPr>
          <c:marker>
            <c:symbol val="circle"/>
            <c:size val="3"/>
            <c:spPr>
              <a:solidFill>
                <a:srgbClr val="FF0000"/>
              </a:solidFill>
              <a:ln>
                <a:noFill/>
              </a:ln>
            </c:spPr>
          </c:marker>
          <c:xVal>
            <c:numRef>
              <c:f>rhodamine_phalloidine!$A$1:$IQ$1</c:f>
              <c:numCache>
                <c:formatCode>General</c:formatCode>
                <c:ptCount val="251"/>
                <c:pt idx="0">
                  <c:v>450.0</c:v>
                </c:pt>
                <c:pt idx="1">
                  <c:v>451.0</c:v>
                </c:pt>
                <c:pt idx="2">
                  <c:v>452.0</c:v>
                </c:pt>
                <c:pt idx="3">
                  <c:v>453.0</c:v>
                </c:pt>
                <c:pt idx="4">
                  <c:v>454.0</c:v>
                </c:pt>
                <c:pt idx="5">
                  <c:v>455.0</c:v>
                </c:pt>
                <c:pt idx="6">
                  <c:v>456.0</c:v>
                </c:pt>
                <c:pt idx="7">
                  <c:v>457.0</c:v>
                </c:pt>
                <c:pt idx="8">
                  <c:v>458.0</c:v>
                </c:pt>
                <c:pt idx="9">
                  <c:v>459.0</c:v>
                </c:pt>
                <c:pt idx="10">
                  <c:v>460.0</c:v>
                </c:pt>
                <c:pt idx="11">
                  <c:v>461.0</c:v>
                </c:pt>
                <c:pt idx="12">
                  <c:v>462.0</c:v>
                </c:pt>
                <c:pt idx="13">
                  <c:v>463.0</c:v>
                </c:pt>
                <c:pt idx="14">
                  <c:v>464.0</c:v>
                </c:pt>
                <c:pt idx="15">
                  <c:v>465.0</c:v>
                </c:pt>
                <c:pt idx="16">
                  <c:v>466.0</c:v>
                </c:pt>
                <c:pt idx="17">
                  <c:v>467.0</c:v>
                </c:pt>
                <c:pt idx="18">
                  <c:v>468.0</c:v>
                </c:pt>
                <c:pt idx="19">
                  <c:v>469.0</c:v>
                </c:pt>
                <c:pt idx="20">
                  <c:v>470.0</c:v>
                </c:pt>
                <c:pt idx="21">
                  <c:v>471.0</c:v>
                </c:pt>
                <c:pt idx="22">
                  <c:v>472.0</c:v>
                </c:pt>
                <c:pt idx="23">
                  <c:v>473.0</c:v>
                </c:pt>
                <c:pt idx="24">
                  <c:v>474.0</c:v>
                </c:pt>
                <c:pt idx="25">
                  <c:v>475.0</c:v>
                </c:pt>
                <c:pt idx="26">
                  <c:v>476.0</c:v>
                </c:pt>
                <c:pt idx="27">
                  <c:v>477.0</c:v>
                </c:pt>
                <c:pt idx="28">
                  <c:v>478.0</c:v>
                </c:pt>
                <c:pt idx="29">
                  <c:v>479.0</c:v>
                </c:pt>
                <c:pt idx="30">
                  <c:v>480.0</c:v>
                </c:pt>
                <c:pt idx="31">
                  <c:v>481.0</c:v>
                </c:pt>
                <c:pt idx="32">
                  <c:v>482.0</c:v>
                </c:pt>
                <c:pt idx="33">
                  <c:v>483.0</c:v>
                </c:pt>
                <c:pt idx="34">
                  <c:v>484.0</c:v>
                </c:pt>
                <c:pt idx="35">
                  <c:v>485.0</c:v>
                </c:pt>
                <c:pt idx="36">
                  <c:v>486.0</c:v>
                </c:pt>
                <c:pt idx="37">
                  <c:v>487.0</c:v>
                </c:pt>
                <c:pt idx="38">
                  <c:v>488.0</c:v>
                </c:pt>
                <c:pt idx="39">
                  <c:v>489.0</c:v>
                </c:pt>
                <c:pt idx="40">
                  <c:v>490.0</c:v>
                </c:pt>
                <c:pt idx="41">
                  <c:v>491.0</c:v>
                </c:pt>
                <c:pt idx="42">
                  <c:v>492.0</c:v>
                </c:pt>
                <c:pt idx="43">
                  <c:v>493.0</c:v>
                </c:pt>
                <c:pt idx="44">
                  <c:v>494.0</c:v>
                </c:pt>
                <c:pt idx="45">
                  <c:v>495.0</c:v>
                </c:pt>
                <c:pt idx="46">
                  <c:v>496.0</c:v>
                </c:pt>
                <c:pt idx="47">
                  <c:v>497.0</c:v>
                </c:pt>
                <c:pt idx="48">
                  <c:v>498.0</c:v>
                </c:pt>
                <c:pt idx="49">
                  <c:v>499.0</c:v>
                </c:pt>
                <c:pt idx="50">
                  <c:v>500.0</c:v>
                </c:pt>
                <c:pt idx="51">
                  <c:v>501.0</c:v>
                </c:pt>
                <c:pt idx="52">
                  <c:v>502.0</c:v>
                </c:pt>
                <c:pt idx="53">
                  <c:v>503.0</c:v>
                </c:pt>
                <c:pt idx="54">
                  <c:v>504.0</c:v>
                </c:pt>
                <c:pt idx="55">
                  <c:v>505.0</c:v>
                </c:pt>
                <c:pt idx="56">
                  <c:v>506.0</c:v>
                </c:pt>
                <c:pt idx="57">
                  <c:v>507.0</c:v>
                </c:pt>
                <c:pt idx="58">
                  <c:v>508.0</c:v>
                </c:pt>
                <c:pt idx="59">
                  <c:v>509.0</c:v>
                </c:pt>
                <c:pt idx="60">
                  <c:v>510.0</c:v>
                </c:pt>
                <c:pt idx="61">
                  <c:v>511.0</c:v>
                </c:pt>
                <c:pt idx="62">
                  <c:v>512.0</c:v>
                </c:pt>
                <c:pt idx="63">
                  <c:v>513.0</c:v>
                </c:pt>
                <c:pt idx="64">
                  <c:v>514.0</c:v>
                </c:pt>
                <c:pt idx="65">
                  <c:v>515.0</c:v>
                </c:pt>
                <c:pt idx="66">
                  <c:v>516.0</c:v>
                </c:pt>
                <c:pt idx="67">
                  <c:v>517.0</c:v>
                </c:pt>
                <c:pt idx="68">
                  <c:v>518.0</c:v>
                </c:pt>
                <c:pt idx="69">
                  <c:v>519.0</c:v>
                </c:pt>
                <c:pt idx="70">
                  <c:v>520.0</c:v>
                </c:pt>
                <c:pt idx="71">
                  <c:v>521.0</c:v>
                </c:pt>
                <c:pt idx="72">
                  <c:v>522.0</c:v>
                </c:pt>
                <c:pt idx="73">
                  <c:v>523.0</c:v>
                </c:pt>
                <c:pt idx="74">
                  <c:v>524.0</c:v>
                </c:pt>
                <c:pt idx="75">
                  <c:v>525.0</c:v>
                </c:pt>
                <c:pt idx="76">
                  <c:v>526.0</c:v>
                </c:pt>
                <c:pt idx="77">
                  <c:v>527.0</c:v>
                </c:pt>
                <c:pt idx="78">
                  <c:v>528.0</c:v>
                </c:pt>
                <c:pt idx="79">
                  <c:v>529.0</c:v>
                </c:pt>
                <c:pt idx="80">
                  <c:v>530.0</c:v>
                </c:pt>
                <c:pt idx="81">
                  <c:v>531.0</c:v>
                </c:pt>
                <c:pt idx="82">
                  <c:v>532.0</c:v>
                </c:pt>
                <c:pt idx="83">
                  <c:v>533.0</c:v>
                </c:pt>
                <c:pt idx="84">
                  <c:v>534.0</c:v>
                </c:pt>
                <c:pt idx="85">
                  <c:v>535.0</c:v>
                </c:pt>
                <c:pt idx="86">
                  <c:v>536.0</c:v>
                </c:pt>
                <c:pt idx="87">
                  <c:v>537.0</c:v>
                </c:pt>
                <c:pt idx="88">
                  <c:v>538.0</c:v>
                </c:pt>
                <c:pt idx="89">
                  <c:v>539.0</c:v>
                </c:pt>
                <c:pt idx="90">
                  <c:v>540.0</c:v>
                </c:pt>
                <c:pt idx="91">
                  <c:v>541.0</c:v>
                </c:pt>
                <c:pt idx="92">
                  <c:v>542.0</c:v>
                </c:pt>
                <c:pt idx="93">
                  <c:v>543.0</c:v>
                </c:pt>
                <c:pt idx="94">
                  <c:v>544.0</c:v>
                </c:pt>
                <c:pt idx="95">
                  <c:v>545.0</c:v>
                </c:pt>
                <c:pt idx="96">
                  <c:v>546.0</c:v>
                </c:pt>
                <c:pt idx="97">
                  <c:v>547.0</c:v>
                </c:pt>
                <c:pt idx="98">
                  <c:v>548.0</c:v>
                </c:pt>
                <c:pt idx="99">
                  <c:v>549.0</c:v>
                </c:pt>
                <c:pt idx="100">
                  <c:v>550.0</c:v>
                </c:pt>
                <c:pt idx="101">
                  <c:v>551.0</c:v>
                </c:pt>
                <c:pt idx="102">
                  <c:v>552.0</c:v>
                </c:pt>
                <c:pt idx="103">
                  <c:v>553.0</c:v>
                </c:pt>
                <c:pt idx="104">
                  <c:v>554.0</c:v>
                </c:pt>
                <c:pt idx="105">
                  <c:v>555.0</c:v>
                </c:pt>
                <c:pt idx="106">
                  <c:v>556.0</c:v>
                </c:pt>
                <c:pt idx="107">
                  <c:v>557.0</c:v>
                </c:pt>
                <c:pt idx="108">
                  <c:v>558.0</c:v>
                </c:pt>
                <c:pt idx="109">
                  <c:v>559.0</c:v>
                </c:pt>
                <c:pt idx="110">
                  <c:v>560.0</c:v>
                </c:pt>
                <c:pt idx="111">
                  <c:v>561.0</c:v>
                </c:pt>
                <c:pt idx="112">
                  <c:v>562.0</c:v>
                </c:pt>
                <c:pt idx="113">
                  <c:v>563.0</c:v>
                </c:pt>
                <c:pt idx="114">
                  <c:v>564.0</c:v>
                </c:pt>
                <c:pt idx="115">
                  <c:v>565.0</c:v>
                </c:pt>
                <c:pt idx="116">
                  <c:v>566.0</c:v>
                </c:pt>
                <c:pt idx="117">
                  <c:v>567.0</c:v>
                </c:pt>
                <c:pt idx="118">
                  <c:v>568.0</c:v>
                </c:pt>
                <c:pt idx="119">
                  <c:v>569.0</c:v>
                </c:pt>
                <c:pt idx="120">
                  <c:v>570.0</c:v>
                </c:pt>
                <c:pt idx="121">
                  <c:v>571.0</c:v>
                </c:pt>
                <c:pt idx="122">
                  <c:v>572.0</c:v>
                </c:pt>
                <c:pt idx="123">
                  <c:v>573.0</c:v>
                </c:pt>
                <c:pt idx="124">
                  <c:v>574.0</c:v>
                </c:pt>
                <c:pt idx="125">
                  <c:v>575.0</c:v>
                </c:pt>
                <c:pt idx="126">
                  <c:v>576.0</c:v>
                </c:pt>
                <c:pt idx="127">
                  <c:v>577.0</c:v>
                </c:pt>
                <c:pt idx="128">
                  <c:v>578.0</c:v>
                </c:pt>
                <c:pt idx="129">
                  <c:v>579.0</c:v>
                </c:pt>
                <c:pt idx="130">
                  <c:v>580.0</c:v>
                </c:pt>
                <c:pt idx="131">
                  <c:v>581.0</c:v>
                </c:pt>
                <c:pt idx="132">
                  <c:v>582.0</c:v>
                </c:pt>
                <c:pt idx="133">
                  <c:v>583.0</c:v>
                </c:pt>
                <c:pt idx="134">
                  <c:v>584.0</c:v>
                </c:pt>
                <c:pt idx="135">
                  <c:v>585.0</c:v>
                </c:pt>
                <c:pt idx="136">
                  <c:v>586.0</c:v>
                </c:pt>
                <c:pt idx="137">
                  <c:v>587.0</c:v>
                </c:pt>
                <c:pt idx="138">
                  <c:v>588.0</c:v>
                </c:pt>
                <c:pt idx="139">
                  <c:v>589.0</c:v>
                </c:pt>
                <c:pt idx="140">
                  <c:v>590.0</c:v>
                </c:pt>
                <c:pt idx="141">
                  <c:v>591.0</c:v>
                </c:pt>
                <c:pt idx="142">
                  <c:v>592.0</c:v>
                </c:pt>
                <c:pt idx="143">
                  <c:v>593.0</c:v>
                </c:pt>
                <c:pt idx="144">
                  <c:v>594.0</c:v>
                </c:pt>
                <c:pt idx="145">
                  <c:v>595.0</c:v>
                </c:pt>
                <c:pt idx="146">
                  <c:v>596.0</c:v>
                </c:pt>
                <c:pt idx="147">
                  <c:v>597.0</c:v>
                </c:pt>
                <c:pt idx="148">
                  <c:v>598.0</c:v>
                </c:pt>
                <c:pt idx="149">
                  <c:v>599.0</c:v>
                </c:pt>
                <c:pt idx="150">
                  <c:v>600.0</c:v>
                </c:pt>
                <c:pt idx="151">
                  <c:v>601.0</c:v>
                </c:pt>
                <c:pt idx="152">
                  <c:v>602.0</c:v>
                </c:pt>
                <c:pt idx="153">
                  <c:v>603.0</c:v>
                </c:pt>
                <c:pt idx="154">
                  <c:v>604.0</c:v>
                </c:pt>
                <c:pt idx="155">
                  <c:v>605.0</c:v>
                </c:pt>
                <c:pt idx="156">
                  <c:v>606.0</c:v>
                </c:pt>
                <c:pt idx="157">
                  <c:v>607.0</c:v>
                </c:pt>
                <c:pt idx="158">
                  <c:v>608.0</c:v>
                </c:pt>
                <c:pt idx="159">
                  <c:v>609.0</c:v>
                </c:pt>
                <c:pt idx="160">
                  <c:v>610.0</c:v>
                </c:pt>
                <c:pt idx="161">
                  <c:v>611.0</c:v>
                </c:pt>
                <c:pt idx="162">
                  <c:v>612.0</c:v>
                </c:pt>
                <c:pt idx="163">
                  <c:v>613.0</c:v>
                </c:pt>
                <c:pt idx="164">
                  <c:v>614.0</c:v>
                </c:pt>
                <c:pt idx="165">
                  <c:v>615.0</c:v>
                </c:pt>
                <c:pt idx="166">
                  <c:v>616.0</c:v>
                </c:pt>
                <c:pt idx="167">
                  <c:v>617.0</c:v>
                </c:pt>
                <c:pt idx="168">
                  <c:v>618.0</c:v>
                </c:pt>
                <c:pt idx="169">
                  <c:v>619.0</c:v>
                </c:pt>
                <c:pt idx="170">
                  <c:v>620.0</c:v>
                </c:pt>
                <c:pt idx="171">
                  <c:v>621.0</c:v>
                </c:pt>
                <c:pt idx="172">
                  <c:v>622.0</c:v>
                </c:pt>
                <c:pt idx="173">
                  <c:v>623.0</c:v>
                </c:pt>
                <c:pt idx="174">
                  <c:v>624.0</c:v>
                </c:pt>
                <c:pt idx="175">
                  <c:v>625.0</c:v>
                </c:pt>
                <c:pt idx="176">
                  <c:v>626.0</c:v>
                </c:pt>
                <c:pt idx="177">
                  <c:v>627.0</c:v>
                </c:pt>
                <c:pt idx="178">
                  <c:v>628.0</c:v>
                </c:pt>
                <c:pt idx="179">
                  <c:v>629.0</c:v>
                </c:pt>
                <c:pt idx="180">
                  <c:v>630.0</c:v>
                </c:pt>
                <c:pt idx="181">
                  <c:v>631.0</c:v>
                </c:pt>
                <c:pt idx="182">
                  <c:v>632.0</c:v>
                </c:pt>
                <c:pt idx="183">
                  <c:v>633.0</c:v>
                </c:pt>
                <c:pt idx="184">
                  <c:v>634.0</c:v>
                </c:pt>
                <c:pt idx="185">
                  <c:v>635.0</c:v>
                </c:pt>
                <c:pt idx="186">
                  <c:v>636.0</c:v>
                </c:pt>
                <c:pt idx="187">
                  <c:v>637.0</c:v>
                </c:pt>
                <c:pt idx="188">
                  <c:v>638.0</c:v>
                </c:pt>
                <c:pt idx="189">
                  <c:v>639.0</c:v>
                </c:pt>
                <c:pt idx="190">
                  <c:v>640.0</c:v>
                </c:pt>
                <c:pt idx="191">
                  <c:v>641.0</c:v>
                </c:pt>
                <c:pt idx="192">
                  <c:v>642.0</c:v>
                </c:pt>
                <c:pt idx="193">
                  <c:v>643.0</c:v>
                </c:pt>
                <c:pt idx="194">
                  <c:v>644.0</c:v>
                </c:pt>
                <c:pt idx="195">
                  <c:v>645.0</c:v>
                </c:pt>
                <c:pt idx="196">
                  <c:v>646.0</c:v>
                </c:pt>
                <c:pt idx="197">
                  <c:v>647.0</c:v>
                </c:pt>
                <c:pt idx="198">
                  <c:v>648.0</c:v>
                </c:pt>
                <c:pt idx="199">
                  <c:v>649.0</c:v>
                </c:pt>
                <c:pt idx="200">
                  <c:v>650.0</c:v>
                </c:pt>
                <c:pt idx="201">
                  <c:v>651.0</c:v>
                </c:pt>
                <c:pt idx="202">
                  <c:v>652.0</c:v>
                </c:pt>
                <c:pt idx="203">
                  <c:v>653.0</c:v>
                </c:pt>
                <c:pt idx="204">
                  <c:v>654.0</c:v>
                </c:pt>
                <c:pt idx="205">
                  <c:v>655.0</c:v>
                </c:pt>
                <c:pt idx="206">
                  <c:v>656.0</c:v>
                </c:pt>
                <c:pt idx="207">
                  <c:v>657.0</c:v>
                </c:pt>
                <c:pt idx="208">
                  <c:v>658.0</c:v>
                </c:pt>
                <c:pt idx="209">
                  <c:v>659.0</c:v>
                </c:pt>
                <c:pt idx="210">
                  <c:v>660.0</c:v>
                </c:pt>
                <c:pt idx="211">
                  <c:v>661.0</c:v>
                </c:pt>
                <c:pt idx="212">
                  <c:v>662.0</c:v>
                </c:pt>
                <c:pt idx="213">
                  <c:v>663.0</c:v>
                </c:pt>
                <c:pt idx="214">
                  <c:v>664.0</c:v>
                </c:pt>
                <c:pt idx="215">
                  <c:v>665.0</c:v>
                </c:pt>
                <c:pt idx="216">
                  <c:v>666.0</c:v>
                </c:pt>
                <c:pt idx="217">
                  <c:v>667.0</c:v>
                </c:pt>
                <c:pt idx="218">
                  <c:v>668.0</c:v>
                </c:pt>
                <c:pt idx="219">
                  <c:v>669.0</c:v>
                </c:pt>
                <c:pt idx="220">
                  <c:v>670.0</c:v>
                </c:pt>
                <c:pt idx="221">
                  <c:v>671.0</c:v>
                </c:pt>
                <c:pt idx="222">
                  <c:v>672.0</c:v>
                </c:pt>
                <c:pt idx="223">
                  <c:v>673.0</c:v>
                </c:pt>
                <c:pt idx="224">
                  <c:v>674.0</c:v>
                </c:pt>
                <c:pt idx="225">
                  <c:v>675.0</c:v>
                </c:pt>
                <c:pt idx="226">
                  <c:v>676.0</c:v>
                </c:pt>
                <c:pt idx="227">
                  <c:v>677.0</c:v>
                </c:pt>
                <c:pt idx="228">
                  <c:v>678.0</c:v>
                </c:pt>
                <c:pt idx="229">
                  <c:v>679.0</c:v>
                </c:pt>
                <c:pt idx="230">
                  <c:v>680.0</c:v>
                </c:pt>
                <c:pt idx="231">
                  <c:v>681.0</c:v>
                </c:pt>
                <c:pt idx="232">
                  <c:v>682.0</c:v>
                </c:pt>
                <c:pt idx="233">
                  <c:v>683.0</c:v>
                </c:pt>
                <c:pt idx="234">
                  <c:v>684.0</c:v>
                </c:pt>
                <c:pt idx="235">
                  <c:v>685.0</c:v>
                </c:pt>
                <c:pt idx="236">
                  <c:v>686.0</c:v>
                </c:pt>
                <c:pt idx="237">
                  <c:v>687.0</c:v>
                </c:pt>
                <c:pt idx="238">
                  <c:v>688.0</c:v>
                </c:pt>
                <c:pt idx="239">
                  <c:v>689.0</c:v>
                </c:pt>
                <c:pt idx="240">
                  <c:v>690.0</c:v>
                </c:pt>
                <c:pt idx="241">
                  <c:v>691.0</c:v>
                </c:pt>
                <c:pt idx="242">
                  <c:v>692.0</c:v>
                </c:pt>
                <c:pt idx="243">
                  <c:v>693.0</c:v>
                </c:pt>
                <c:pt idx="244">
                  <c:v>694.0</c:v>
                </c:pt>
                <c:pt idx="245">
                  <c:v>695.0</c:v>
                </c:pt>
                <c:pt idx="246">
                  <c:v>696.0</c:v>
                </c:pt>
                <c:pt idx="247">
                  <c:v>697.0</c:v>
                </c:pt>
                <c:pt idx="248">
                  <c:v>698.0</c:v>
                </c:pt>
                <c:pt idx="249">
                  <c:v>699.0</c:v>
                </c:pt>
                <c:pt idx="250">
                  <c:v>700.0</c:v>
                </c:pt>
              </c:numCache>
            </c:numRef>
          </c:xVal>
          <c:yVal>
            <c:numRef>
              <c:f>rhodamine_phalloidine!$A$3:$IQ$3</c:f>
              <c:numCache>
                <c:formatCode>General</c:formatCode>
                <c:ptCount val="251"/>
                <c:pt idx="80">
                  <c:v>0.721159</c:v>
                </c:pt>
                <c:pt idx="81">
                  <c:v>0.75966</c:v>
                </c:pt>
                <c:pt idx="82">
                  <c:v>0.860674</c:v>
                </c:pt>
                <c:pt idx="83">
                  <c:v>0.977944</c:v>
                </c:pt>
                <c:pt idx="84">
                  <c:v>1.121149</c:v>
                </c:pt>
                <c:pt idx="85">
                  <c:v>1.31093</c:v>
                </c:pt>
                <c:pt idx="86">
                  <c:v>1.592153</c:v>
                </c:pt>
                <c:pt idx="87">
                  <c:v>1.865088</c:v>
                </c:pt>
                <c:pt idx="88">
                  <c:v>2.212994</c:v>
                </c:pt>
                <c:pt idx="89">
                  <c:v>2.586033</c:v>
                </c:pt>
                <c:pt idx="90">
                  <c:v>3.12003</c:v>
                </c:pt>
                <c:pt idx="91">
                  <c:v>3.847659999999998</c:v>
                </c:pt>
                <c:pt idx="92">
                  <c:v>4.53807</c:v>
                </c:pt>
                <c:pt idx="93">
                  <c:v>5.461149</c:v>
                </c:pt>
                <c:pt idx="94">
                  <c:v>6.370806</c:v>
                </c:pt>
                <c:pt idx="95">
                  <c:v>7.488584999999992</c:v>
                </c:pt>
                <c:pt idx="96">
                  <c:v>8.749144</c:v>
                </c:pt>
                <c:pt idx="97">
                  <c:v>10.30825</c:v>
                </c:pt>
                <c:pt idx="98">
                  <c:v>11.81324</c:v>
                </c:pt>
                <c:pt idx="99">
                  <c:v>13.88688</c:v>
                </c:pt>
                <c:pt idx="100">
                  <c:v>16.00264999999992</c:v>
                </c:pt>
                <c:pt idx="101">
                  <c:v>18.45388000000001</c:v>
                </c:pt>
                <c:pt idx="102">
                  <c:v>20.85579999999998</c:v>
                </c:pt>
                <c:pt idx="103">
                  <c:v>23.88829</c:v>
                </c:pt>
                <c:pt idx="104">
                  <c:v>27.34061</c:v>
                </c:pt>
                <c:pt idx="105">
                  <c:v>30.75791</c:v>
                </c:pt>
                <c:pt idx="106">
                  <c:v>34.55075</c:v>
                </c:pt>
                <c:pt idx="107">
                  <c:v>38.14024000000001</c:v>
                </c:pt>
                <c:pt idx="108">
                  <c:v>42.13014000000001</c:v>
                </c:pt>
                <c:pt idx="109">
                  <c:v>46.35986999999999</c:v>
                </c:pt>
                <c:pt idx="110">
                  <c:v>50.63576000000001</c:v>
                </c:pt>
                <c:pt idx="111">
                  <c:v>55.16003</c:v>
                </c:pt>
                <c:pt idx="112">
                  <c:v>59.66228</c:v>
                </c:pt>
                <c:pt idx="113">
                  <c:v>64.06137</c:v>
                </c:pt>
                <c:pt idx="114">
                  <c:v>68.15002999999998</c:v>
                </c:pt>
                <c:pt idx="115">
                  <c:v>72.44779</c:v>
                </c:pt>
                <c:pt idx="116">
                  <c:v>76.33802</c:v>
                </c:pt>
                <c:pt idx="117">
                  <c:v>80.38428</c:v>
                </c:pt>
                <c:pt idx="118">
                  <c:v>83.61638999999998</c:v>
                </c:pt>
                <c:pt idx="119">
                  <c:v>86.91134</c:v>
                </c:pt>
                <c:pt idx="120">
                  <c:v>90.01794</c:v>
                </c:pt>
                <c:pt idx="121">
                  <c:v>92.5297</c:v>
                </c:pt>
                <c:pt idx="122">
                  <c:v>94.8143</c:v>
                </c:pt>
                <c:pt idx="123">
                  <c:v>96.60216999999998</c:v>
                </c:pt>
                <c:pt idx="124">
                  <c:v>98.15800999999998</c:v>
                </c:pt>
                <c:pt idx="125">
                  <c:v>98.88376999999998</c:v>
                </c:pt>
                <c:pt idx="126">
                  <c:v>99.68583999999989</c:v>
                </c:pt>
                <c:pt idx="127">
                  <c:v>99.7384</c:v>
                </c:pt>
                <c:pt idx="128">
                  <c:v>100.0</c:v>
                </c:pt>
                <c:pt idx="129">
                  <c:v>99.59172</c:v>
                </c:pt>
                <c:pt idx="130">
                  <c:v>98.77537999999988</c:v>
                </c:pt>
                <c:pt idx="131">
                  <c:v>97.58225</c:v>
                </c:pt>
                <c:pt idx="132">
                  <c:v>96.05972</c:v>
                </c:pt>
                <c:pt idx="133">
                  <c:v>94.88584999999998</c:v>
                </c:pt>
                <c:pt idx="134">
                  <c:v>93.17026999999998</c:v>
                </c:pt>
                <c:pt idx="135">
                  <c:v>91.20118</c:v>
                </c:pt>
                <c:pt idx="136">
                  <c:v>89.16330999999998</c:v>
                </c:pt>
                <c:pt idx="137">
                  <c:v>86.67908999999995</c:v>
                </c:pt>
                <c:pt idx="138">
                  <c:v>84.0267</c:v>
                </c:pt>
                <c:pt idx="139">
                  <c:v>81.37104999999998</c:v>
                </c:pt>
                <c:pt idx="140">
                  <c:v>79.12328999999998</c:v>
                </c:pt>
                <c:pt idx="141">
                  <c:v>76.51775</c:v>
                </c:pt>
                <c:pt idx="142">
                  <c:v>73.89722</c:v>
                </c:pt>
                <c:pt idx="143">
                  <c:v>71.55630999999998</c:v>
                </c:pt>
                <c:pt idx="144">
                  <c:v>69.12092</c:v>
                </c:pt>
                <c:pt idx="145">
                  <c:v>66.86508999999998</c:v>
                </c:pt>
                <c:pt idx="146">
                  <c:v>64.31564</c:v>
                </c:pt>
                <c:pt idx="147">
                  <c:v>61.91858000000001</c:v>
                </c:pt>
                <c:pt idx="148">
                  <c:v>59.56506</c:v>
                </c:pt>
                <c:pt idx="149">
                  <c:v>57.40318000000001</c:v>
                </c:pt>
                <c:pt idx="150">
                  <c:v>55.37762</c:v>
                </c:pt>
                <c:pt idx="151">
                  <c:v>53.53938</c:v>
                </c:pt>
                <c:pt idx="152">
                  <c:v>51.70504000000001</c:v>
                </c:pt>
                <c:pt idx="153">
                  <c:v>49.59819</c:v>
                </c:pt>
                <c:pt idx="154">
                  <c:v>48.00743</c:v>
                </c:pt>
                <c:pt idx="155">
                  <c:v>46.43089</c:v>
                </c:pt>
                <c:pt idx="156">
                  <c:v>44.83762</c:v>
                </c:pt>
                <c:pt idx="157">
                  <c:v>43.24257</c:v>
                </c:pt>
                <c:pt idx="158">
                  <c:v>41.78646000000001</c:v>
                </c:pt>
                <c:pt idx="159">
                  <c:v>40.52906</c:v>
                </c:pt>
                <c:pt idx="160">
                  <c:v>39.37497</c:v>
                </c:pt>
                <c:pt idx="161">
                  <c:v>38.21371</c:v>
                </c:pt>
                <c:pt idx="162">
                  <c:v>37.26646</c:v>
                </c:pt>
                <c:pt idx="163">
                  <c:v>36.40033</c:v>
                </c:pt>
                <c:pt idx="164">
                  <c:v>35.34651</c:v>
                </c:pt>
                <c:pt idx="165">
                  <c:v>34.54568</c:v>
                </c:pt>
                <c:pt idx="166">
                  <c:v>33.61174</c:v>
                </c:pt>
                <c:pt idx="167">
                  <c:v>32.8201</c:v>
                </c:pt>
                <c:pt idx="168">
                  <c:v>32.26242000000001</c:v>
                </c:pt>
                <c:pt idx="169">
                  <c:v>31.40228</c:v>
                </c:pt>
                <c:pt idx="170">
                  <c:v>30.7216</c:v>
                </c:pt>
                <c:pt idx="171">
                  <c:v>30.07032999999998</c:v>
                </c:pt>
                <c:pt idx="172">
                  <c:v>29.58259</c:v>
                </c:pt>
                <c:pt idx="173">
                  <c:v>29.24900999999998</c:v>
                </c:pt>
                <c:pt idx="174">
                  <c:v>28.67592</c:v>
                </c:pt>
                <c:pt idx="175">
                  <c:v>27.99712</c:v>
                </c:pt>
                <c:pt idx="176">
                  <c:v>27.58681</c:v>
                </c:pt>
                <c:pt idx="177">
                  <c:v>27.06741</c:v>
                </c:pt>
                <c:pt idx="178">
                  <c:v>26.42801</c:v>
                </c:pt>
                <c:pt idx="179">
                  <c:v>26.0369</c:v>
                </c:pt>
                <c:pt idx="180">
                  <c:v>25.48011999999992</c:v>
                </c:pt>
                <c:pt idx="181">
                  <c:v>24.99179</c:v>
                </c:pt>
                <c:pt idx="182">
                  <c:v>24.47624</c:v>
                </c:pt>
                <c:pt idx="183">
                  <c:v>23.91471</c:v>
                </c:pt>
                <c:pt idx="184">
                  <c:v>23.45777</c:v>
                </c:pt>
                <c:pt idx="185">
                  <c:v>22.98468</c:v>
                </c:pt>
                <c:pt idx="186">
                  <c:v>22.33475</c:v>
                </c:pt>
                <c:pt idx="187">
                  <c:v>21.95074</c:v>
                </c:pt>
                <c:pt idx="188">
                  <c:v>21.29611</c:v>
                </c:pt>
                <c:pt idx="189">
                  <c:v>20.6965</c:v>
                </c:pt>
                <c:pt idx="190">
                  <c:v>20.22667</c:v>
                </c:pt>
                <c:pt idx="191">
                  <c:v>19.48749</c:v>
                </c:pt>
                <c:pt idx="192">
                  <c:v>19.08327</c:v>
                </c:pt>
                <c:pt idx="193">
                  <c:v>18.3611</c:v>
                </c:pt>
                <c:pt idx="194">
                  <c:v>17.94988</c:v>
                </c:pt>
                <c:pt idx="195">
                  <c:v>17.27391</c:v>
                </c:pt>
                <c:pt idx="196">
                  <c:v>16.81868</c:v>
                </c:pt>
                <c:pt idx="197">
                  <c:v>16.28602</c:v>
                </c:pt>
                <c:pt idx="198">
                  <c:v>15.7971</c:v>
                </c:pt>
                <c:pt idx="199">
                  <c:v>15.30722</c:v>
                </c:pt>
                <c:pt idx="200">
                  <c:v>14.85434</c:v>
                </c:pt>
                <c:pt idx="201">
                  <c:v>14.35633</c:v>
                </c:pt>
                <c:pt idx="202">
                  <c:v>13.88698</c:v>
                </c:pt>
                <c:pt idx="203">
                  <c:v>13.43031</c:v>
                </c:pt>
                <c:pt idx="204">
                  <c:v>12.97861</c:v>
                </c:pt>
                <c:pt idx="205">
                  <c:v>12.56343</c:v>
                </c:pt>
                <c:pt idx="206">
                  <c:v>12.00142</c:v>
                </c:pt>
                <c:pt idx="207">
                  <c:v>11.64763</c:v>
                </c:pt>
                <c:pt idx="208">
                  <c:v>11.21202</c:v>
                </c:pt>
                <c:pt idx="209">
                  <c:v>10.81439</c:v>
                </c:pt>
                <c:pt idx="210">
                  <c:v>10.46926</c:v>
                </c:pt>
                <c:pt idx="211">
                  <c:v>10.17798</c:v>
                </c:pt>
                <c:pt idx="212">
                  <c:v>9.755696</c:v>
                </c:pt>
                <c:pt idx="213">
                  <c:v>9.420944</c:v>
                </c:pt>
                <c:pt idx="214">
                  <c:v>9.078278999999998</c:v>
                </c:pt>
                <c:pt idx="215">
                  <c:v>8.733047000000001</c:v>
                </c:pt>
                <c:pt idx="216">
                  <c:v>8.400864</c:v>
                </c:pt>
                <c:pt idx="217">
                  <c:v>8.031460000000001</c:v>
                </c:pt>
                <c:pt idx="218">
                  <c:v>7.659811999999992</c:v>
                </c:pt>
                <c:pt idx="219">
                  <c:v>7.407358</c:v>
                </c:pt>
                <c:pt idx="220">
                  <c:v>7.138862</c:v>
                </c:pt>
                <c:pt idx="221">
                  <c:v>6.841008</c:v>
                </c:pt>
                <c:pt idx="222">
                  <c:v>6.657964999999986</c:v>
                </c:pt>
                <c:pt idx="223">
                  <c:v>6.500855999999994</c:v>
                </c:pt>
                <c:pt idx="224">
                  <c:v>6.337759</c:v>
                </c:pt>
                <c:pt idx="225">
                  <c:v>5.98504</c:v>
                </c:pt>
                <c:pt idx="226">
                  <c:v>5.878518999999994</c:v>
                </c:pt>
                <c:pt idx="227">
                  <c:v>5.685795999999994</c:v>
                </c:pt>
                <c:pt idx="228">
                  <c:v>5.495585999999991</c:v>
                </c:pt>
                <c:pt idx="229">
                  <c:v>5.430882</c:v>
                </c:pt>
                <c:pt idx="230">
                  <c:v>5.285645</c:v>
                </c:pt>
                <c:pt idx="231">
                  <c:v>5.143777</c:v>
                </c:pt>
                <c:pt idx="232">
                  <c:v>5.056239</c:v>
                </c:pt>
                <c:pt idx="233">
                  <c:v>4.898863</c:v>
                </c:pt>
                <c:pt idx="234">
                  <c:v>4.744429</c:v>
                </c:pt>
                <c:pt idx="235">
                  <c:v>4.665232999999992</c:v>
                </c:pt>
                <c:pt idx="236">
                  <c:v>4.515129999999997</c:v>
                </c:pt>
                <c:pt idx="237">
                  <c:v>4.434062</c:v>
                </c:pt>
                <c:pt idx="238">
                  <c:v>4.312727999999995</c:v>
                </c:pt>
                <c:pt idx="239">
                  <c:v>4.32337</c:v>
                </c:pt>
                <c:pt idx="240">
                  <c:v>4.164602999999992</c:v>
                </c:pt>
                <c:pt idx="241">
                  <c:v>4.068883999999992</c:v>
                </c:pt>
                <c:pt idx="242">
                  <c:v>3.957495999999999</c:v>
                </c:pt>
                <c:pt idx="243">
                  <c:v>3.82782</c:v>
                </c:pt>
                <c:pt idx="244">
                  <c:v>3.814932999999999</c:v>
                </c:pt>
                <c:pt idx="245">
                  <c:v>3.828034</c:v>
                </c:pt>
                <c:pt idx="246">
                  <c:v>3.694722</c:v>
                </c:pt>
                <c:pt idx="247">
                  <c:v>3.549164</c:v>
                </c:pt>
                <c:pt idx="248">
                  <c:v>3.472106999999998</c:v>
                </c:pt>
                <c:pt idx="249">
                  <c:v>3.417883999999999</c:v>
                </c:pt>
                <c:pt idx="250">
                  <c:v>3.303662</c:v>
                </c:pt>
              </c:numCache>
            </c:numRef>
          </c:yVal>
          <c:smooth val="0"/>
        </c:ser>
        <c:dLbls>
          <c:showLegendKey val="0"/>
          <c:showVal val="0"/>
          <c:showCatName val="0"/>
          <c:showSerName val="0"/>
          <c:showPercent val="0"/>
          <c:showBubbleSize val="0"/>
        </c:dLbls>
        <c:axId val="-2088058936"/>
        <c:axId val="-2108963768"/>
      </c:scatterChart>
      <c:valAx>
        <c:axId val="-2088058936"/>
        <c:scaling>
          <c:orientation val="minMax"/>
          <c:max val="750.0"/>
          <c:min val="400.0"/>
        </c:scaling>
        <c:delete val="0"/>
        <c:axPos val="b"/>
        <c:numFmt formatCode="General" sourceLinked="1"/>
        <c:majorTickMark val="in"/>
        <c:minorTickMark val="none"/>
        <c:tickLblPos val="nextTo"/>
        <c:spPr>
          <a:ln>
            <a:solidFill>
              <a:schemeClr val="tx1"/>
            </a:solidFill>
          </a:ln>
        </c:spPr>
        <c:crossAx val="-2108963768"/>
        <c:crosses val="autoZero"/>
        <c:crossBetween val="midCat"/>
        <c:majorUnit val="100.0"/>
      </c:valAx>
      <c:valAx>
        <c:axId val="-2108963768"/>
        <c:scaling>
          <c:orientation val="minMax"/>
          <c:max val="100.0"/>
        </c:scaling>
        <c:delete val="0"/>
        <c:axPos val="l"/>
        <c:numFmt formatCode="General" sourceLinked="1"/>
        <c:majorTickMark val="in"/>
        <c:minorTickMark val="none"/>
        <c:tickLblPos val="nextTo"/>
        <c:spPr>
          <a:ln>
            <a:solidFill>
              <a:schemeClr val="tx1"/>
            </a:solidFill>
          </a:ln>
        </c:spPr>
        <c:crossAx val="-2088058936"/>
        <c:crosses val="autoZero"/>
        <c:crossBetween val="midCat"/>
        <c:majorUnit val="20.0"/>
      </c:valAx>
      <c:spPr>
        <a:ln>
          <a:solidFill>
            <a:schemeClr val="tx1"/>
          </a:solidFill>
        </a:ln>
      </c:spPr>
    </c:plotArea>
    <c:plotVisOnly val="1"/>
    <c:dispBlanksAs val="gap"/>
    <c:showDLblsOverMax val="0"/>
  </c:chart>
  <c:txPr>
    <a:bodyPr/>
    <a:lstStyle/>
    <a:p>
      <a:pPr>
        <a:defRPr sz="1600">
          <a:latin typeface="Arial Unicode MS" panose="020B0604020202020204" pitchFamily="50" charset="-128"/>
          <a:ea typeface="Arial Unicode MS" panose="020B0604020202020204" pitchFamily="50" charset="-128"/>
          <a:cs typeface="Arial Unicode MS" panose="020B0604020202020204" pitchFamily="50" charset="-128"/>
        </a:defRPr>
      </a:pPr>
      <a:endParaRPr lang="ja-JP"/>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spPr>
            <a:ln w="28575">
              <a:noFill/>
            </a:ln>
          </c:spPr>
          <c:marker>
            <c:symbol val="circle"/>
            <c:size val="3"/>
            <c:spPr>
              <a:solidFill>
                <a:srgbClr val="00B050"/>
              </a:solidFill>
              <a:ln>
                <a:noFill/>
              </a:ln>
            </c:spPr>
          </c:marker>
          <c:xVal>
            <c:numRef>
              <c:f>rhodamine_phalloidine!$A$1:$IQ$1</c:f>
              <c:numCache>
                <c:formatCode>General</c:formatCode>
                <c:ptCount val="251"/>
                <c:pt idx="0">
                  <c:v>450.0</c:v>
                </c:pt>
                <c:pt idx="1">
                  <c:v>451.0</c:v>
                </c:pt>
                <c:pt idx="2">
                  <c:v>452.0</c:v>
                </c:pt>
                <c:pt idx="3">
                  <c:v>453.0</c:v>
                </c:pt>
                <c:pt idx="4">
                  <c:v>454.0</c:v>
                </c:pt>
                <c:pt idx="5">
                  <c:v>455.0</c:v>
                </c:pt>
                <c:pt idx="6">
                  <c:v>456.0</c:v>
                </c:pt>
                <c:pt idx="7">
                  <c:v>457.0</c:v>
                </c:pt>
                <c:pt idx="8">
                  <c:v>458.0</c:v>
                </c:pt>
                <c:pt idx="9">
                  <c:v>459.0</c:v>
                </c:pt>
                <c:pt idx="10">
                  <c:v>460.0</c:v>
                </c:pt>
                <c:pt idx="11">
                  <c:v>461.0</c:v>
                </c:pt>
                <c:pt idx="12">
                  <c:v>462.0</c:v>
                </c:pt>
                <c:pt idx="13">
                  <c:v>463.0</c:v>
                </c:pt>
                <c:pt idx="14">
                  <c:v>464.0</c:v>
                </c:pt>
                <c:pt idx="15">
                  <c:v>465.0</c:v>
                </c:pt>
                <c:pt idx="16">
                  <c:v>466.0</c:v>
                </c:pt>
                <c:pt idx="17">
                  <c:v>467.0</c:v>
                </c:pt>
                <c:pt idx="18">
                  <c:v>468.0</c:v>
                </c:pt>
                <c:pt idx="19">
                  <c:v>469.0</c:v>
                </c:pt>
                <c:pt idx="20">
                  <c:v>470.0</c:v>
                </c:pt>
                <c:pt idx="21">
                  <c:v>471.0</c:v>
                </c:pt>
                <c:pt idx="22">
                  <c:v>472.0</c:v>
                </c:pt>
                <c:pt idx="23">
                  <c:v>473.0</c:v>
                </c:pt>
                <c:pt idx="24">
                  <c:v>474.0</c:v>
                </c:pt>
                <c:pt idx="25">
                  <c:v>475.0</c:v>
                </c:pt>
                <c:pt idx="26">
                  <c:v>476.0</c:v>
                </c:pt>
                <c:pt idx="27">
                  <c:v>477.0</c:v>
                </c:pt>
                <c:pt idx="28">
                  <c:v>478.0</c:v>
                </c:pt>
                <c:pt idx="29">
                  <c:v>479.0</c:v>
                </c:pt>
                <c:pt idx="30">
                  <c:v>480.0</c:v>
                </c:pt>
                <c:pt idx="31">
                  <c:v>481.0</c:v>
                </c:pt>
                <c:pt idx="32">
                  <c:v>482.0</c:v>
                </c:pt>
                <c:pt idx="33">
                  <c:v>483.0</c:v>
                </c:pt>
                <c:pt idx="34">
                  <c:v>484.0</c:v>
                </c:pt>
                <c:pt idx="35">
                  <c:v>485.0</c:v>
                </c:pt>
                <c:pt idx="36">
                  <c:v>486.0</c:v>
                </c:pt>
                <c:pt idx="37">
                  <c:v>487.0</c:v>
                </c:pt>
                <c:pt idx="38">
                  <c:v>488.0</c:v>
                </c:pt>
                <c:pt idx="39">
                  <c:v>489.0</c:v>
                </c:pt>
                <c:pt idx="40">
                  <c:v>490.0</c:v>
                </c:pt>
                <c:pt idx="41">
                  <c:v>491.0</c:v>
                </c:pt>
                <c:pt idx="42">
                  <c:v>492.0</c:v>
                </c:pt>
                <c:pt idx="43">
                  <c:v>493.0</c:v>
                </c:pt>
                <c:pt idx="44">
                  <c:v>494.0</c:v>
                </c:pt>
                <c:pt idx="45">
                  <c:v>495.0</c:v>
                </c:pt>
                <c:pt idx="46">
                  <c:v>496.0</c:v>
                </c:pt>
                <c:pt idx="47">
                  <c:v>497.0</c:v>
                </c:pt>
                <c:pt idx="48">
                  <c:v>498.0</c:v>
                </c:pt>
                <c:pt idx="49">
                  <c:v>499.0</c:v>
                </c:pt>
                <c:pt idx="50">
                  <c:v>500.0</c:v>
                </c:pt>
                <c:pt idx="51">
                  <c:v>501.0</c:v>
                </c:pt>
                <c:pt idx="52">
                  <c:v>502.0</c:v>
                </c:pt>
                <c:pt idx="53">
                  <c:v>503.0</c:v>
                </c:pt>
                <c:pt idx="54">
                  <c:v>504.0</c:v>
                </c:pt>
                <c:pt idx="55">
                  <c:v>505.0</c:v>
                </c:pt>
                <c:pt idx="56">
                  <c:v>506.0</c:v>
                </c:pt>
                <c:pt idx="57">
                  <c:v>507.0</c:v>
                </c:pt>
                <c:pt idx="58">
                  <c:v>508.0</c:v>
                </c:pt>
                <c:pt idx="59">
                  <c:v>509.0</c:v>
                </c:pt>
                <c:pt idx="60">
                  <c:v>510.0</c:v>
                </c:pt>
                <c:pt idx="61">
                  <c:v>511.0</c:v>
                </c:pt>
                <c:pt idx="62">
                  <c:v>512.0</c:v>
                </c:pt>
                <c:pt idx="63">
                  <c:v>513.0</c:v>
                </c:pt>
                <c:pt idx="64">
                  <c:v>514.0</c:v>
                </c:pt>
                <c:pt idx="65">
                  <c:v>515.0</c:v>
                </c:pt>
                <c:pt idx="66">
                  <c:v>516.0</c:v>
                </c:pt>
                <c:pt idx="67">
                  <c:v>517.0</c:v>
                </c:pt>
                <c:pt idx="68">
                  <c:v>518.0</c:v>
                </c:pt>
                <c:pt idx="69">
                  <c:v>519.0</c:v>
                </c:pt>
                <c:pt idx="70">
                  <c:v>520.0</c:v>
                </c:pt>
                <c:pt idx="71">
                  <c:v>521.0</c:v>
                </c:pt>
                <c:pt idx="72">
                  <c:v>522.0</c:v>
                </c:pt>
                <c:pt idx="73">
                  <c:v>523.0</c:v>
                </c:pt>
                <c:pt idx="74">
                  <c:v>524.0</c:v>
                </c:pt>
                <c:pt idx="75">
                  <c:v>525.0</c:v>
                </c:pt>
                <c:pt idx="76">
                  <c:v>526.0</c:v>
                </c:pt>
                <c:pt idx="77">
                  <c:v>527.0</c:v>
                </c:pt>
                <c:pt idx="78">
                  <c:v>528.0</c:v>
                </c:pt>
                <c:pt idx="79">
                  <c:v>529.0</c:v>
                </c:pt>
                <c:pt idx="80">
                  <c:v>530.0</c:v>
                </c:pt>
                <c:pt idx="81">
                  <c:v>531.0</c:v>
                </c:pt>
                <c:pt idx="82">
                  <c:v>532.0</c:v>
                </c:pt>
                <c:pt idx="83">
                  <c:v>533.0</c:v>
                </c:pt>
                <c:pt idx="84">
                  <c:v>534.0</c:v>
                </c:pt>
                <c:pt idx="85">
                  <c:v>535.0</c:v>
                </c:pt>
                <c:pt idx="86">
                  <c:v>536.0</c:v>
                </c:pt>
                <c:pt idx="87">
                  <c:v>537.0</c:v>
                </c:pt>
                <c:pt idx="88">
                  <c:v>538.0</c:v>
                </c:pt>
                <c:pt idx="89">
                  <c:v>539.0</c:v>
                </c:pt>
                <c:pt idx="90">
                  <c:v>540.0</c:v>
                </c:pt>
                <c:pt idx="91">
                  <c:v>541.0</c:v>
                </c:pt>
                <c:pt idx="92">
                  <c:v>542.0</c:v>
                </c:pt>
                <c:pt idx="93">
                  <c:v>543.0</c:v>
                </c:pt>
                <c:pt idx="94">
                  <c:v>544.0</c:v>
                </c:pt>
                <c:pt idx="95">
                  <c:v>545.0</c:v>
                </c:pt>
                <c:pt idx="96">
                  <c:v>546.0</c:v>
                </c:pt>
                <c:pt idx="97">
                  <c:v>547.0</c:v>
                </c:pt>
                <c:pt idx="98">
                  <c:v>548.0</c:v>
                </c:pt>
                <c:pt idx="99">
                  <c:v>549.0</c:v>
                </c:pt>
                <c:pt idx="100">
                  <c:v>550.0</c:v>
                </c:pt>
                <c:pt idx="101">
                  <c:v>551.0</c:v>
                </c:pt>
                <c:pt idx="102">
                  <c:v>552.0</c:v>
                </c:pt>
                <c:pt idx="103">
                  <c:v>553.0</c:v>
                </c:pt>
                <c:pt idx="104">
                  <c:v>554.0</c:v>
                </c:pt>
                <c:pt idx="105">
                  <c:v>555.0</c:v>
                </c:pt>
                <c:pt idx="106">
                  <c:v>556.0</c:v>
                </c:pt>
                <c:pt idx="107">
                  <c:v>557.0</c:v>
                </c:pt>
                <c:pt idx="108">
                  <c:v>558.0</c:v>
                </c:pt>
                <c:pt idx="109">
                  <c:v>559.0</c:v>
                </c:pt>
                <c:pt idx="110">
                  <c:v>560.0</c:v>
                </c:pt>
                <c:pt idx="111">
                  <c:v>561.0</c:v>
                </c:pt>
                <c:pt idx="112">
                  <c:v>562.0</c:v>
                </c:pt>
                <c:pt idx="113">
                  <c:v>563.0</c:v>
                </c:pt>
                <c:pt idx="114">
                  <c:v>564.0</c:v>
                </c:pt>
                <c:pt idx="115">
                  <c:v>565.0</c:v>
                </c:pt>
                <c:pt idx="116">
                  <c:v>566.0</c:v>
                </c:pt>
                <c:pt idx="117">
                  <c:v>567.0</c:v>
                </c:pt>
                <c:pt idx="118">
                  <c:v>568.0</c:v>
                </c:pt>
                <c:pt idx="119">
                  <c:v>569.0</c:v>
                </c:pt>
                <c:pt idx="120">
                  <c:v>570.0</c:v>
                </c:pt>
                <c:pt idx="121">
                  <c:v>571.0</c:v>
                </c:pt>
                <c:pt idx="122">
                  <c:v>572.0</c:v>
                </c:pt>
                <c:pt idx="123">
                  <c:v>573.0</c:v>
                </c:pt>
                <c:pt idx="124">
                  <c:v>574.0</c:v>
                </c:pt>
                <c:pt idx="125">
                  <c:v>575.0</c:v>
                </c:pt>
                <c:pt idx="126">
                  <c:v>576.0</c:v>
                </c:pt>
                <c:pt idx="127">
                  <c:v>577.0</c:v>
                </c:pt>
                <c:pt idx="128">
                  <c:v>578.0</c:v>
                </c:pt>
                <c:pt idx="129">
                  <c:v>579.0</c:v>
                </c:pt>
                <c:pt idx="130">
                  <c:v>580.0</c:v>
                </c:pt>
                <c:pt idx="131">
                  <c:v>581.0</c:v>
                </c:pt>
                <c:pt idx="132">
                  <c:v>582.0</c:v>
                </c:pt>
                <c:pt idx="133">
                  <c:v>583.0</c:v>
                </c:pt>
                <c:pt idx="134">
                  <c:v>584.0</c:v>
                </c:pt>
                <c:pt idx="135">
                  <c:v>585.0</c:v>
                </c:pt>
                <c:pt idx="136">
                  <c:v>586.0</c:v>
                </c:pt>
                <c:pt idx="137">
                  <c:v>587.0</c:v>
                </c:pt>
                <c:pt idx="138">
                  <c:v>588.0</c:v>
                </c:pt>
                <c:pt idx="139">
                  <c:v>589.0</c:v>
                </c:pt>
                <c:pt idx="140">
                  <c:v>590.0</c:v>
                </c:pt>
                <c:pt idx="141">
                  <c:v>591.0</c:v>
                </c:pt>
                <c:pt idx="142">
                  <c:v>592.0</c:v>
                </c:pt>
                <c:pt idx="143">
                  <c:v>593.0</c:v>
                </c:pt>
                <c:pt idx="144">
                  <c:v>594.0</c:v>
                </c:pt>
                <c:pt idx="145">
                  <c:v>595.0</c:v>
                </c:pt>
                <c:pt idx="146">
                  <c:v>596.0</c:v>
                </c:pt>
                <c:pt idx="147">
                  <c:v>597.0</c:v>
                </c:pt>
                <c:pt idx="148">
                  <c:v>598.0</c:v>
                </c:pt>
                <c:pt idx="149">
                  <c:v>599.0</c:v>
                </c:pt>
                <c:pt idx="150">
                  <c:v>600.0</c:v>
                </c:pt>
                <c:pt idx="151">
                  <c:v>601.0</c:v>
                </c:pt>
                <c:pt idx="152">
                  <c:v>602.0</c:v>
                </c:pt>
                <c:pt idx="153">
                  <c:v>603.0</c:v>
                </c:pt>
                <c:pt idx="154">
                  <c:v>604.0</c:v>
                </c:pt>
                <c:pt idx="155">
                  <c:v>605.0</c:v>
                </c:pt>
                <c:pt idx="156">
                  <c:v>606.0</c:v>
                </c:pt>
                <c:pt idx="157">
                  <c:v>607.0</c:v>
                </c:pt>
                <c:pt idx="158">
                  <c:v>608.0</c:v>
                </c:pt>
                <c:pt idx="159">
                  <c:v>609.0</c:v>
                </c:pt>
                <c:pt idx="160">
                  <c:v>610.0</c:v>
                </c:pt>
                <c:pt idx="161">
                  <c:v>611.0</c:v>
                </c:pt>
                <c:pt idx="162">
                  <c:v>612.0</c:v>
                </c:pt>
                <c:pt idx="163">
                  <c:v>613.0</c:v>
                </c:pt>
                <c:pt idx="164">
                  <c:v>614.0</c:v>
                </c:pt>
                <c:pt idx="165">
                  <c:v>615.0</c:v>
                </c:pt>
                <c:pt idx="166">
                  <c:v>616.0</c:v>
                </c:pt>
                <c:pt idx="167">
                  <c:v>617.0</c:v>
                </c:pt>
                <c:pt idx="168">
                  <c:v>618.0</c:v>
                </c:pt>
                <c:pt idx="169">
                  <c:v>619.0</c:v>
                </c:pt>
                <c:pt idx="170">
                  <c:v>620.0</c:v>
                </c:pt>
                <c:pt idx="171">
                  <c:v>621.0</c:v>
                </c:pt>
                <c:pt idx="172">
                  <c:v>622.0</c:v>
                </c:pt>
                <c:pt idx="173">
                  <c:v>623.0</c:v>
                </c:pt>
                <c:pt idx="174">
                  <c:v>624.0</c:v>
                </c:pt>
                <c:pt idx="175">
                  <c:v>625.0</c:v>
                </c:pt>
                <c:pt idx="176">
                  <c:v>626.0</c:v>
                </c:pt>
                <c:pt idx="177">
                  <c:v>627.0</c:v>
                </c:pt>
                <c:pt idx="178">
                  <c:v>628.0</c:v>
                </c:pt>
                <c:pt idx="179">
                  <c:v>629.0</c:v>
                </c:pt>
                <c:pt idx="180">
                  <c:v>630.0</c:v>
                </c:pt>
                <c:pt idx="181">
                  <c:v>631.0</c:v>
                </c:pt>
                <c:pt idx="182">
                  <c:v>632.0</c:v>
                </c:pt>
                <c:pt idx="183">
                  <c:v>633.0</c:v>
                </c:pt>
                <c:pt idx="184">
                  <c:v>634.0</c:v>
                </c:pt>
                <c:pt idx="185">
                  <c:v>635.0</c:v>
                </c:pt>
                <c:pt idx="186">
                  <c:v>636.0</c:v>
                </c:pt>
                <c:pt idx="187">
                  <c:v>637.0</c:v>
                </c:pt>
                <c:pt idx="188">
                  <c:v>638.0</c:v>
                </c:pt>
                <c:pt idx="189">
                  <c:v>639.0</c:v>
                </c:pt>
                <c:pt idx="190">
                  <c:v>640.0</c:v>
                </c:pt>
                <c:pt idx="191">
                  <c:v>641.0</c:v>
                </c:pt>
                <c:pt idx="192">
                  <c:v>642.0</c:v>
                </c:pt>
                <c:pt idx="193">
                  <c:v>643.0</c:v>
                </c:pt>
                <c:pt idx="194">
                  <c:v>644.0</c:v>
                </c:pt>
                <c:pt idx="195">
                  <c:v>645.0</c:v>
                </c:pt>
                <c:pt idx="196">
                  <c:v>646.0</c:v>
                </c:pt>
                <c:pt idx="197">
                  <c:v>647.0</c:v>
                </c:pt>
                <c:pt idx="198">
                  <c:v>648.0</c:v>
                </c:pt>
                <c:pt idx="199">
                  <c:v>649.0</c:v>
                </c:pt>
                <c:pt idx="200">
                  <c:v>650.0</c:v>
                </c:pt>
                <c:pt idx="201">
                  <c:v>651.0</c:v>
                </c:pt>
                <c:pt idx="202">
                  <c:v>652.0</c:v>
                </c:pt>
                <c:pt idx="203">
                  <c:v>653.0</c:v>
                </c:pt>
                <c:pt idx="204">
                  <c:v>654.0</c:v>
                </c:pt>
                <c:pt idx="205">
                  <c:v>655.0</c:v>
                </c:pt>
                <c:pt idx="206">
                  <c:v>656.0</c:v>
                </c:pt>
                <c:pt idx="207">
                  <c:v>657.0</c:v>
                </c:pt>
                <c:pt idx="208">
                  <c:v>658.0</c:v>
                </c:pt>
                <c:pt idx="209">
                  <c:v>659.0</c:v>
                </c:pt>
                <c:pt idx="210">
                  <c:v>660.0</c:v>
                </c:pt>
                <c:pt idx="211">
                  <c:v>661.0</c:v>
                </c:pt>
                <c:pt idx="212">
                  <c:v>662.0</c:v>
                </c:pt>
                <c:pt idx="213">
                  <c:v>663.0</c:v>
                </c:pt>
                <c:pt idx="214">
                  <c:v>664.0</c:v>
                </c:pt>
                <c:pt idx="215">
                  <c:v>665.0</c:v>
                </c:pt>
                <c:pt idx="216">
                  <c:v>666.0</c:v>
                </c:pt>
                <c:pt idx="217">
                  <c:v>667.0</c:v>
                </c:pt>
                <c:pt idx="218">
                  <c:v>668.0</c:v>
                </c:pt>
                <c:pt idx="219">
                  <c:v>669.0</c:v>
                </c:pt>
                <c:pt idx="220">
                  <c:v>670.0</c:v>
                </c:pt>
                <c:pt idx="221">
                  <c:v>671.0</c:v>
                </c:pt>
                <c:pt idx="222">
                  <c:v>672.0</c:v>
                </c:pt>
                <c:pt idx="223">
                  <c:v>673.0</c:v>
                </c:pt>
                <c:pt idx="224">
                  <c:v>674.0</c:v>
                </c:pt>
                <c:pt idx="225">
                  <c:v>675.0</c:v>
                </c:pt>
                <c:pt idx="226">
                  <c:v>676.0</c:v>
                </c:pt>
                <c:pt idx="227">
                  <c:v>677.0</c:v>
                </c:pt>
                <c:pt idx="228">
                  <c:v>678.0</c:v>
                </c:pt>
                <c:pt idx="229">
                  <c:v>679.0</c:v>
                </c:pt>
                <c:pt idx="230">
                  <c:v>680.0</c:v>
                </c:pt>
                <c:pt idx="231">
                  <c:v>681.0</c:v>
                </c:pt>
                <c:pt idx="232">
                  <c:v>682.0</c:v>
                </c:pt>
                <c:pt idx="233">
                  <c:v>683.0</c:v>
                </c:pt>
                <c:pt idx="234">
                  <c:v>684.0</c:v>
                </c:pt>
                <c:pt idx="235">
                  <c:v>685.0</c:v>
                </c:pt>
                <c:pt idx="236">
                  <c:v>686.0</c:v>
                </c:pt>
                <c:pt idx="237">
                  <c:v>687.0</c:v>
                </c:pt>
                <c:pt idx="238">
                  <c:v>688.0</c:v>
                </c:pt>
                <c:pt idx="239">
                  <c:v>689.0</c:v>
                </c:pt>
                <c:pt idx="240">
                  <c:v>690.0</c:v>
                </c:pt>
                <c:pt idx="241">
                  <c:v>691.0</c:v>
                </c:pt>
                <c:pt idx="242">
                  <c:v>692.0</c:v>
                </c:pt>
                <c:pt idx="243">
                  <c:v>693.0</c:v>
                </c:pt>
                <c:pt idx="244">
                  <c:v>694.0</c:v>
                </c:pt>
                <c:pt idx="245">
                  <c:v>695.0</c:v>
                </c:pt>
                <c:pt idx="246">
                  <c:v>696.0</c:v>
                </c:pt>
                <c:pt idx="247">
                  <c:v>697.0</c:v>
                </c:pt>
                <c:pt idx="248">
                  <c:v>698.0</c:v>
                </c:pt>
                <c:pt idx="249">
                  <c:v>699.0</c:v>
                </c:pt>
                <c:pt idx="250">
                  <c:v>700.0</c:v>
                </c:pt>
              </c:numCache>
            </c:numRef>
          </c:xVal>
          <c:yVal>
            <c:numRef>
              <c:f>rhodamine_phalloidine!$A$2:$IQ$2</c:f>
              <c:numCache>
                <c:formatCode>General</c:formatCode>
                <c:ptCount val="251"/>
                <c:pt idx="0">
                  <c:v>1.663572</c:v>
                </c:pt>
                <c:pt idx="1">
                  <c:v>1.741319</c:v>
                </c:pt>
                <c:pt idx="2">
                  <c:v>1.798576</c:v>
                </c:pt>
                <c:pt idx="3">
                  <c:v>1.831339</c:v>
                </c:pt>
                <c:pt idx="4">
                  <c:v>1.890468</c:v>
                </c:pt>
                <c:pt idx="5">
                  <c:v>1.926039</c:v>
                </c:pt>
                <c:pt idx="6">
                  <c:v>1.999938</c:v>
                </c:pt>
                <c:pt idx="7">
                  <c:v>2.122512</c:v>
                </c:pt>
                <c:pt idx="8">
                  <c:v>2.205979</c:v>
                </c:pt>
                <c:pt idx="9">
                  <c:v>2.293658999999999</c:v>
                </c:pt>
                <c:pt idx="10">
                  <c:v>2.338070999999998</c:v>
                </c:pt>
                <c:pt idx="11">
                  <c:v>2.463818</c:v>
                </c:pt>
                <c:pt idx="12">
                  <c:v>2.644482</c:v>
                </c:pt>
                <c:pt idx="13">
                  <c:v>2.757747</c:v>
                </c:pt>
                <c:pt idx="14">
                  <c:v>2.891658999999994</c:v>
                </c:pt>
                <c:pt idx="15">
                  <c:v>3.06733</c:v>
                </c:pt>
                <c:pt idx="16">
                  <c:v>3.301350999999999</c:v>
                </c:pt>
                <c:pt idx="17">
                  <c:v>3.560748999999999</c:v>
                </c:pt>
                <c:pt idx="18">
                  <c:v>3.819576</c:v>
                </c:pt>
                <c:pt idx="19">
                  <c:v>4.032585999999994</c:v>
                </c:pt>
                <c:pt idx="20">
                  <c:v>4.345861</c:v>
                </c:pt>
                <c:pt idx="21">
                  <c:v>4.515292</c:v>
                </c:pt>
                <c:pt idx="22">
                  <c:v>4.862681999999994</c:v>
                </c:pt>
                <c:pt idx="23">
                  <c:v>5.090565999999995</c:v>
                </c:pt>
                <c:pt idx="24">
                  <c:v>5.386054999999994</c:v>
                </c:pt>
                <c:pt idx="25">
                  <c:v>5.610299</c:v>
                </c:pt>
                <c:pt idx="26">
                  <c:v>5.819149</c:v>
                </c:pt>
                <c:pt idx="27">
                  <c:v>6.096489</c:v>
                </c:pt>
                <c:pt idx="28">
                  <c:v>6.435247</c:v>
                </c:pt>
                <c:pt idx="29">
                  <c:v>6.750445</c:v>
                </c:pt>
                <c:pt idx="30">
                  <c:v>7.084522999999995</c:v>
                </c:pt>
                <c:pt idx="31">
                  <c:v>7.411267</c:v>
                </c:pt>
                <c:pt idx="32">
                  <c:v>7.853929999999996</c:v>
                </c:pt>
                <c:pt idx="33">
                  <c:v>8.295343000000001</c:v>
                </c:pt>
                <c:pt idx="34">
                  <c:v>8.761357</c:v>
                </c:pt>
                <c:pt idx="35">
                  <c:v>9.059031000000002</c:v>
                </c:pt>
                <c:pt idx="36">
                  <c:v>9.560718000000001</c:v>
                </c:pt>
                <c:pt idx="37">
                  <c:v>10.039</c:v>
                </c:pt>
                <c:pt idx="38">
                  <c:v>10.47101</c:v>
                </c:pt>
                <c:pt idx="39">
                  <c:v>10.90171</c:v>
                </c:pt>
                <c:pt idx="40">
                  <c:v>11.50558</c:v>
                </c:pt>
                <c:pt idx="41">
                  <c:v>12.21087</c:v>
                </c:pt>
                <c:pt idx="42">
                  <c:v>12.77205</c:v>
                </c:pt>
                <c:pt idx="43">
                  <c:v>13.45019</c:v>
                </c:pt>
                <c:pt idx="44">
                  <c:v>14.19401</c:v>
                </c:pt>
                <c:pt idx="45">
                  <c:v>14.86357</c:v>
                </c:pt>
                <c:pt idx="46">
                  <c:v>15.58081</c:v>
                </c:pt>
                <c:pt idx="47">
                  <c:v>16.39952</c:v>
                </c:pt>
                <c:pt idx="48">
                  <c:v>17.36602</c:v>
                </c:pt>
                <c:pt idx="49">
                  <c:v>18.37658</c:v>
                </c:pt>
                <c:pt idx="50">
                  <c:v>19.36924</c:v>
                </c:pt>
                <c:pt idx="51">
                  <c:v>20.46673999999994</c:v>
                </c:pt>
                <c:pt idx="52">
                  <c:v>21.37084</c:v>
                </c:pt>
                <c:pt idx="53">
                  <c:v>22.42299</c:v>
                </c:pt>
                <c:pt idx="54">
                  <c:v>23.57994</c:v>
                </c:pt>
                <c:pt idx="55">
                  <c:v>24.61316</c:v>
                </c:pt>
                <c:pt idx="56">
                  <c:v>25.6052</c:v>
                </c:pt>
                <c:pt idx="57">
                  <c:v>26.5988</c:v>
                </c:pt>
                <c:pt idx="58">
                  <c:v>27.79479999999998</c:v>
                </c:pt>
                <c:pt idx="59">
                  <c:v>28.91222</c:v>
                </c:pt>
                <c:pt idx="60">
                  <c:v>29.86947</c:v>
                </c:pt>
                <c:pt idx="61">
                  <c:v>30.70617</c:v>
                </c:pt>
                <c:pt idx="62">
                  <c:v>31.32825</c:v>
                </c:pt>
                <c:pt idx="63">
                  <c:v>32.17826</c:v>
                </c:pt>
                <c:pt idx="64">
                  <c:v>33.18996000000001</c:v>
                </c:pt>
                <c:pt idx="65">
                  <c:v>33.70735</c:v>
                </c:pt>
                <c:pt idx="66">
                  <c:v>34.43209</c:v>
                </c:pt>
                <c:pt idx="67">
                  <c:v>35.29957</c:v>
                </c:pt>
                <c:pt idx="68">
                  <c:v>35.77775</c:v>
                </c:pt>
                <c:pt idx="69">
                  <c:v>36.47638000000001</c:v>
                </c:pt>
                <c:pt idx="70">
                  <c:v>37.04671</c:v>
                </c:pt>
                <c:pt idx="71">
                  <c:v>37.7455</c:v>
                </c:pt>
                <c:pt idx="72">
                  <c:v>38.38583</c:v>
                </c:pt>
                <c:pt idx="73">
                  <c:v>39.23418</c:v>
                </c:pt>
                <c:pt idx="74">
                  <c:v>40.26257</c:v>
                </c:pt>
                <c:pt idx="75">
                  <c:v>41.36372</c:v>
                </c:pt>
                <c:pt idx="76">
                  <c:v>42.48893</c:v>
                </c:pt>
                <c:pt idx="77">
                  <c:v>43.89394</c:v>
                </c:pt>
                <c:pt idx="78">
                  <c:v>45.17809</c:v>
                </c:pt>
                <c:pt idx="79">
                  <c:v>46.86278</c:v>
                </c:pt>
                <c:pt idx="80">
                  <c:v>48.52489</c:v>
                </c:pt>
                <c:pt idx="81">
                  <c:v>50.60414</c:v>
                </c:pt>
                <c:pt idx="82">
                  <c:v>52.59929</c:v>
                </c:pt>
                <c:pt idx="83">
                  <c:v>55.12884000000001</c:v>
                </c:pt>
                <c:pt idx="84">
                  <c:v>57.55168</c:v>
                </c:pt>
                <c:pt idx="85">
                  <c:v>60.2944</c:v>
                </c:pt>
                <c:pt idx="86">
                  <c:v>63.03452</c:v>
                </c:pt>
                <c:pt idx="87">
                  <c:v>66.00606</c:v>
                </c:pt>
                <c:pt idx="88">
                  <c:v>69.12612</c:v>
                </c:pt>
                <c:pt idx="89">
                  <c:v>72.28019</c:v>
                </c:pt>
                <c:pt idx="90">
                  <c:v>75.25365</c:v>
                </c:pt>
                <c:pt idx="91">
                  <c:v>78.39046</c:v>
                </c:pt>
                <c:pt idx="92">
                  <c:v>81.37827999999998</c:v>
                </c:pt>
                <c:pt idx="93">
                  <c:v>84.30992</c:v>
                </c:pt>
                <c:pt idx="94">
                  <c:v>87.37492</c:v>
                </c:pt>
                <c:pt idx="95">
                  <c:v>89.80046</c:v>
                </c:pt>
                <c:pt idx="96">
                  <c:v>92.2064</c:v>
                </c:pt>
                <c:pt idx="97">
                  <c:v>94.3442</c:v>
                </c:pt>
                <c:pt idx="98">
                  <c:v>96.03044</c:v>
                </c:pt>
                <c:pt idx="99">
                  <c:v>97.31807999999998</c:v>
                </c:pt>
                <c:pt idx="100">
                  <c:v>98.39941</c:v>
                </c:pt>
                <c:pt idx="101">
                  <c:v>99.34635</c:v>
                </c:pt>
                <c:pt idx="102">
                  <c:v>100.0</c:v>
                </c:pt>
                <c:pt idx="103">
                  <c:v>99.36137999999998</c:v>
                </c:pt>
                <c:pt idx="104">
                  <c:v>98.63347999999998</c:v>
                </c:pt>
                <c:pt idx="105">
                  <c:v>97.72481</c:v>
                </c:pt>
                <c:pt idx="106">
                  <c:v>95.85118</c:v>
                </c:pt>
                <c:pt idx="107">
                  <c:v>93.97522</c:v>
                </c:pt>
                <c:pt idx="108">
                  <c:v>91.57428</c:v>
                </c:pt>
                <c:pt idx="109">
                  <c:v>88.52229</c:v>
                </c:pt>
                <c:pt idx="110">
                  <c:v>84.86097</c:v>
                </c:pt>
                <c:pt idx="111">
                  <c:v>81.63185</c:v>
                </c:pt>
                <c:pt idx="112">
                  <c:v>77.56738</c:v>
                </c:pt>
                <c:pt idx="113">
                  <c:v>73.47125</c:v>
                </c:pt>
                <c:pt idx="114">
                  <c:v>69.1012</c:v>
                </c:pt>
                <c:pt idx="115">
                  <c:v>64.53635</c:v>
                </c:pt>
                <c:pt idx="116">
                  <c:v>60.5019</c:v>
                </c:pt>
                <c:pt idx="117">
                  <c:v>55.94313</c:v>
                </c:pt>
                <c:pt idx="118">
                  <c:v>51.77273</c:v>
                </c:pt>
                <c:pt idx="119">
                  <c:v>47.43628</c:v>
                </c:pt>
                <c:pt idx="120">
                  <c:v>43.51831</c:v>
                </c:pt>
                <c:pt idx="121">
                  <c:v>39.74773</c:v>
                </c:pt>
                <c:pt idx="122">
                  <c:v>35.64748</c:v>
                </c:pt>
                <c:pt idx="123">
                  <c:v>31.64677</c:v>
                </c:pt>
                <c:pt idx="124">
                  <c:v>28.47393</c:v>
                </c:pt>
                <c:pt idx="125">
                  <c:v>25.70827</c:v>
                </c:pt>
                <c:pt idx="126">
                  <c:v>22.91048</c:v>
                </c:pt>
                <c:pt idx="127">
                  <c:v>20.50798</c:v>
                </c:pt>
                <c:pt idx="128">
                  <c:v>18.18873</c:v>
                </c:pt>
                <c:pt idx="129">
                  <c:v>16.05384</c:v>
                </c:pt>
                <c:pt idx="130">
                  <c:v>14.26271</c:v>
                </c:pt>
                <c:pt idx="131">
                  <c:v>12.47354</c:v>
                </c:pt>
                <c:pt idx="132">
                  <c:v>10.82037</c:v>
                </c:pt>
                <c:pt idx="133">
                  <c:v>9.494308</c:v>
                </c:pt>
                <c:pt idx="134">
                  <c:v>8.350157000000002</c:v>
                </c:pt>
                <c:pt idx="135">
                  <c:v>7.25723</c:v>
                </c:pt>
                <c:pt idx="136">
                  <c:v>6.22624</c:v>
                </c:pt>
                <c:pt idx="137">
                  <c:v>5.308984999999989</c:v>
                </c:pt>
                <c:pt idx="138">
                  <c:v>4.546703</c:v>
                </c:pt>
                <c:pt idx="139">
                  <c:v>3.906006999999998</c:v>
                </c:pt>
                <c:pt idx="140">
                  <c:v>3.336504999999998</c:v>
                </c:pt>
                <c:pt idx="141">
                  <c:v>3.007785</c:v>
                </c:pt>
                <c:pt idx="142">
                  <c:v>2.580464</c:v>
                </c:pt>
                <c:pt idx="143">
                  <c:v>2.307544</c:v>
                </c:pt>
                <c:pt idx="144">
                  <c:v>1.985376</c:v>
                </c:pt>
                <c:pt idx="145">
                  <c:v>1.748028</c:v>
                </c:pt>
                <c:pt idx="146">
                  <c:v>1.525761</c:v>
                </c:pt>
                <c:pt idx="147">
                  <c:v>1.351285</c:v>
                </c:pt>
                <c:pt idx="148">
                  <c:v>1.17447</c:v>
                </c:pt>
                <c:pt idx="149">
                  <c:v>1.058292</c:v>
                </c:pt>
                <c:pt idx="150">
                  <c:v>0.958339</c:v>
                </c:pt>
                <c:pt idx="151">
                  <c:v>0.0</c:v>
                </c:pt>
                <c:pt idx="152">
                  <c:v>0.0</c:v>
                </c:pt>
                <c:pt idx="153">
                  <c:v>0.0</c:v>
                </c:pt>
                <c:pt idx="154">
                  <c:v>0.0</c:v>
                </c:pt>
                <c:pt idx="155">
                  <c:v>0.0</c:v>
                </c:pt>
                <c:pt idx="156">
                  <c:v>0.0</c:v>
                </c:pt>
                <c:pt idx="157">
                  <c:v>0.0</c:v>
                </c:pt>
                <c:pt idx="158">
                  <c:v>0.0</c:v>
                </c:pt>
                <c:pt idx="159">
                  <c:v>0.0</c:v>
                </c:pt>
                <c:pt idx="160">
                  <c:v>0.0</c:v>
                </c:pt>
                <c:pt idx="161">
                  <c:v>0.0</c:v>
                </c:pt>
                <c:pt idx="162">
                  <c:v>0.0</c:v>
                </c:pt>
                <c:pt idx="163">
                  <c:v>0.0</c:v>
                </c:pt>
                <c:pt idx="164">
                  <c:v>0.0</c:v>
                </c:pt>
                <c:pt idx="165">
                  <c:v>0.0</c:v>
                </c:pt>
                <c:pt idx="166">
                  <c:v>0.0</c:v>
                </c:pt>
                <c:pt idx="167">
                  <c:v>0.0</c:v>
                </c:pt>
                <c:pt idx="168">
                  <c:v>0.0</c:v>
                </c:pt>
                <c:pt idx="169">
                  <c:v>0.0</c:v>
                </c:pt>
                <c:pt idx="170">
                  <c:v>0.0</c:v>
                </c:pt>
              </c:numCache>
            </c:numRef>
          </c:yVal>
          <c:smooth val="0"/>
        </c:ser>
        <c:ser>
          <c:idx val="1"/>
          <c:order val="1"/>
          <c:spPr>
            <a:ln w="28575">
              <a:noFill/>
            </a:ln>
          </c:spPr>
          <c:marker>
            <c:symbol val="circle"/>
            <c:size val="3"/>
            <c:spPr>
              <a:solidFill>
                <a:srgbClr val="FF0000"/>
              </a:solidFill>
              <a:ln>
                <a:noFill/>
              </a:ln>
            </c:spPr>
          </c:marker>
          <c:xVal>
            <c:numRef>
              <c:f>rhodamine_phalloidine!$A$1:$IQ$1</c:f>
              <c:numCache>
                <c:formatCode>General</c:formatCode>
                <c:ptCount val="251"/>
                <c:pt idx="0">
                  <c:v>450.0</c:v>
                </c:pt>
                <c:pt idx="1">
                  <c:v>451.0</c:v>
                </c:pt>
                <c:pt idx="2">
                  <c:v>452.0</c:v>
                </c:pt>
                <c:pt idx="3">
                  <c:v>453.0</c:v>
                </c:pt>
                <c:pt idx="4">
                  <c:v>454.0</c:v>
                </c:pt>
                <c:pt idx="5">
                  <c:v>455.0</c:v>
                </c:pt>
                <c:pt idx="6">
                  <c:v>456.0</c:v>
                </c:pt>
                <c:pt idx="7">
                  <c:v>457.0</c:v>
                </c:pt>
                <c:pt idx="8">
                  <c:v>458.0</c:v>
                </c:pt>
                <c:pt idx="9">
                  <c:v>459.0</c:v>
                </c:pt>
                <c:pt idx="10">
                  <c:v>460.0</c:v>
                </c:pt>
                <c:pt idx="11">
                  <c:v>461.0</c:v>
                </c:pt>
                <c:pt idx="12">
                  <c:v>462.0</c:v>
                </c:pt>
                <c:pt idx="13">
                  <c:v>463.0</c:v>
                </c:pt>
                <c:pt idx="14">
                  <c:v>464.0</c:v>
                </c:pt>
                <c:pt idx="15">
                  <c:v>465.0</c:v>
                </c:pt>
                <c:pt idx="16">
                  <c:v>466.0</c:v>
                </c:pt>
                <c:pt idx="17">
                  <c:v>467.0</c:v>
                </c:pt>
                <c:pt idx="18">
                  <c:v>468.0</c:v>
                </c:pt>
                <c:pt idx="19">
                  <c:v>469.0</c:v>
                </c:pt>
                <c:pt idx="20">
                  <c:v>470.0</c:v>
                </c:pt>
                <c:pt idx="21">
                  <c:v>471.0</c:v>
                </c:pt>
                <c:pt idx="22">
                  <c:v>472.0</c:v>
                </c:pt>
                <c:pt idx="23">
                  <c:v>473.0</c:v>
                </c:pt>
                <c:pt idx="24">
                  <c:v>474.0</c:v>
                </c:pt>
                <c:pt idx="25">
                  <c:v>475.0</c:v>
                </c:pt>
                <c:pt idx="26">
                  <c:v>476.0</c:v>
                </c:pt>
                <c:pt idx="27">
                  <c:v>477.0</c:v>
                </c:pt>
                <c:pt idx="28">
                  <c:v>478.0</c:v>
                </c:pt>
                <c:pt idx="29">
                  <c:v>479.0</c:v>
                </c:pt>
                <c:pt idx="30">
                  <c:v>480.0</c:v>
                </c:pt>
                <c:pt idx="31">
                  <c:v>481.0</c:v>
                </c:pt>
                <c:pt idx="32">
                  <c:v>482.0</c:v>
                </c:pt>
                <c:pt idx="33">
                  <c:v>483.0</c:v>
                </c:pt>
                <c:pt idx="34">
                  <c:v>484.0</c:v>
                </c:pt>
                <c:pt idx="35">
                  <c:v>485.0</c:v>
                </c:pt>
                <c:pt idx="36">
                  <c:v>486.0</c:v>
                </c:pt>
                <c:pt idx="37">
                  <c:v>487.0</c:v>
                </c:pt>
                <c:pt idx="38">
                  <c:v>488.0</c:v>
                </c:pt>
                <c:pt idx="39">
                  <c:v>489.0</c:v>
                </c:pt>
                <c:pt idx="40">
                  <c:v>490.0</c:v>
                </c:pt>
                <c:pt idx="41">
                  <c:v>491.0</c:v>
                </c:pt>
                <c:pt idx="42">
                  <c:v>492.0</c:v>
                </c:pt>
                <c:pt idx="43">
                  <c:v>493.0</c:v>
                </c:pt>
                <c:pt idx="44">
                  <c:v>494.0</c:v>
                </c:pt>
                <c:pt idx="45">
                  <c:v>495.0</c:v>
                </c:pt>
                <c:pt idx="46">
                  <c:v>496.0</c:v>
                </c:pt>
                <c:pt idx="47">
                  <c:v>497.0</c:v>
                </c:pt>
                <c:pt idx="48">
                  <c:v>498.0</c:v>
                </c:pt>
                <c:pt idx="49">
                  <c:v>499.0</c:v>
                </c:pt>
                <c:pt idx="50">
                  <c:v>500.0</c:v>
                </c:pt>
                <c:pt idx="51">
                  <c:v>501.0</c:v>
                </c:pt>
                <c:pt idx="52">
                  <c:v>502.0</c:v>
                </c:pt>
                <c:pt idx="53">
                  <c:v>503.0</c:v>
                </c:pt>
                <c:pt idx="54">
                  <c:v>504.0</c:v>
                </c:pt>
                <c:pt idx="55">
                  <c:v>505.0</c:v>
                </c:pt>
                <c:pt idx="56">
                  <c:v>506.0</c:v>
                </c:pt>
                <c:pt idx="57">
                  <c:v>507.0</c:v>
                </c:pt>
                <c:pt idx="58">
                  <c:v>508.0</c:v>
                </c:pt>
                <c:pt idx="59">
                  <c:v>509.0</c:v>
                </c:pt>
                <c:pt idx="60">
                  <c:v>510.0</c:v>
                </c:pt>
                <c:pt idx="61">
                  <c:v>511.0</c:v>
                </c:pt>
                <c:pt idx="62">
                  <c:v>512.0</c:v>
                </c:pt>
                <c:pt idx="63">
                  <c:v>513.0</c:v>
                </c:pt>
                <c:pt idx="64">
                  <c:v>514.0</c:v>
                </c:pt>
                <c:pt idx="65">
                  <c:v>515.0</c:v>
                </c:pt>
                <c:pt idx="66">
                  <c:v>516.0</c:v>
                </c:pt>
                <c:pt idx="67">
                  <c:v>517.0</c:v>
                </c:pt>
                <c:pt idx="68">
                  <c:v>518.0</c:v>
                </c:pt>
                <c:pt idx="69">
                  <c:v>519.0</c:v>
                </c:pt>
                <c:pt idx="70">
                  <c:v>520.0</c:v>
                </c:pt>
                <c:pt idx="71">
                  <c:v>521.0</c:v>
                </c:pt>
                <c:pt idx="72">
                  <c:v>522.0</c:v>
                </c:pt>
                <c:pt idx="73">
                  <c:v>523.0</c:v>
                </c:pt>
                <c:pt idx="74">
                  <c:v>524.0</c:v>
                </c:pt>
                <c:pt idx="75">
                  <c:v>525.0</c:v>
                </c:pt>
                <c:pt idx="76">
                  <c:v>526.0</c:v>
                </c:pt>
                <c:pt idx="77">
                  <c:v>527.0</c:v>
                </c:pt>
                <c:pt idx="78">
                  <c:v>528.0</c:v>
                </c:pt>
                <c:pt idx="79">
                  <c:v>529.0</c:v>
                </c:pt>
                <c:pt idx="80">
                  <c:v>530.0</c:v>
                </c:pt>
                <c:pt idx="81">
                  <c:v>531.0</c:v>
                </c:pt>
                <c:pt idx="82">
                  <c:v>532.0</c:v>
                </c:pt>
                <c:pt idx="83">
                  <c:v>533.0</c:v>
                </c:pt>
                <c:pt idx="84">
                  <c:v>534.0</c:v>
                </c:pt>
                <c:pt idx="85">
                  <c:v>535.0</c:v>
                </c:pt>
                <c:pt idx="86">
                  <c:v>536.0</c:v>
                </c:pt>
                <c:pt idx="87">
                  <c:v>537.0</c:v>
                </c:pt>
                <c:pt idx="88">
                  <c:v>538.0</c:v>
                </c:pt>
                <c:pt idx="89">
                  <c:v>539.0</c:v>
                </c:pt>
                <c:pt idx="90">
                  <c:v>540.0</c:v>
                </c:pt>
                <c:pt idx="91">
                  <c:v>541.0</c:v>
                </c:pt>
                <c:pt idx="92">
                  <c:v>542.0</c:v>
                </c:pt>
                <c:pt idx="93">
                  <c:v>543.0</c:v>
                </c:pt>
                <c:pt idx="94">
                  <c:v>544.0</c:v>
                </c:pt>
                <c:pt idx="95">
                  <c:v>545.0</c:v>
                </c:pt>
                <c:pt idx="96">
                  <c:v>546.0</c:v>
                </c:pt>
                <c:pt idx="97">
                  <c:v>547.0</c:v>
                </c:pt>
                <c:pt idx="98">
                  <c:v>548.0</c:v>
                </c:pt>
                <c:pt idx="99">
                  <c:v>549.0</c:v>
                </c:pt>
                <c:pt idx="100">
                  <c:v>550.0</c:v>
                </c:pt>
                <c:pt idx="101">
                  <c:v>551.0</c:v>
                </c:pt>
                <c:pt idx="102">
                  <c:v>552.0</c:v>
                </c:pt>
                <c:pt idx="103">
                  <c:v>553.0</c:v>
                </c:pt>
                <c:pt idx="104">
                  <c:v>554.0</c:v>
                </c:pt>
                <c:pt idx="105">
                  <c:v>555.0</c:v>
                </c:pt>
                <c:pt idx="106">
                  <c:v>556.0</c:v>
                </c:pt>
                <c:pt idx="107">
                  <c:v>557.0</c:v>
                </c:pt>
                <c:pt idx="108">
                  <c:v>558.0</c:v>
                </c:pt>
                <c:pt idx="109">
                  <c:v>559.0</c:v>
                </c:pt>
                <c:pt idx="110">
                  <c:v>560.0</c:v>
                </c:pt>
                <c:pt idx="111">
                  <c:v>561.0</c:v>
                </c:pt>
                <c:pt idx="112">
                  <c:v>562.0</c:v>
                </c:pt>
                <c:pt idx="113">
                  <c:v>563.0</c:v>
                </c:pt>
                <c:pt idx="114">
                  <c:v>564.0</c:v>
                </c:pt>
                <c:pt idx="115">
                  <c:v>565.0</c:v>
                </c:pt>
                <c:pt idx="116">
                  <c:v>566.0</c:v>
                </c:pt>
                <c:pt idx="117">
                  <c:v>567.0</c:v>
                </c:pt>
                <c:pt idx="118">
                  <c:v>568.0</c:v>
                </c:pt>
                <c:pt idx="119">
                  <c:v>569.0</c:v>
                </c:pt>
                <c:pt idx="120">
                  <c:v>570.0</c:v>
                </c:pt>
                <c:pt idx="121">
                  <c:v>571.0</c:v>
                </c:pt>
                <c:pt idx="122">
                  <c:v>572.0</c:v>
                </c:pt>
                <c:pt idx="123">
                  <c:v>573.0</c:v>
                </c:pt>
                <c:pt idx="124">
                  <c:v>574.0</c:v>
                </c:pt>
                <c:pt idx="125">
                  <c:v>575.0</c:v>
                </c:pt>
                <c:pt idx="126">
                  <c:v>576.0</c:v>
                </c:pt>
                <c:pt idx="127">
                  <c:v>577.0</c:v>
                </c:pt>
                <c:pt idx="128">
                  <c:v>578.0</c:v>
                </c:pt>
                <c:pt idx="129">
                  <c:v>579.0</c:v>
                </c:pt>
                <c:pt idx="130">
                  <c:v>580.0</c:v>
                </c:pt>
                <c:pt idx="131">
                  <c:v>581.0</c:v>
                </c:pt>
                <c:pt idx="132">
                  <c:v>582.0</c:v>
                </c:pt>
                <c:pt idx="133">
                  <c:v>583.0</c:v>
                </c:pt>
                <c:pt idx="134">
                  <c:v>584.0</c:v>
                </c:pt>
                <c:pt idx="135">
                  <c:v>585.0</c:v>
                </c:pt>
                <c:pt idx="136">
                  <c:v>586.0</c:v>
                </c:pt>
                <c:pt idx="137">
                  <c:v>587.0</c:v>
                </c:pt>
                <c:pt idx="138">
                  <c:v>588.0</c:v>
                </c:pt>
                <c:pt idx="139">
                  <c:v>589.0</c:v>
                </c:pt>
                <c:pt idx="140">
                  <c:v>590.0</c:v>
                </c:pt>
                <c:pt idx="141">
                  <c:v>591.0</c:v>
                </c:pt>
                <c:pt idx="142">
                  <c:v>592.0</c:v>
                </c:pt>
                <c:pt idx="143">
                  <c:v>593.0</c:v>
                </c:pt>
                <c:pt idx="144">
                  <c:v>594.0</c:v>
                </c:pt>
                <c:pt idx="145">
                  <c:v>595.0</c:v>
                </c:pt>
                <c:pt idx="146">
                  <c:v>596.0</c:v>
                </c:pt>
                <c:pt idx="147">
                  <c:v>597.0</c:v>
                </c:pt>
                <c:pt idx="148">
                  <c:v>598.0</c:v>
                </c:pt>
                <c:pt idx="149">
                  <c:v>599.0</c:v>
                </c:pt>
                <c:pt idx="150">
                  <c:v>600.0</c:v>
                </c:pt>
                <c:pt idx="151">
                  <c:v>601.0</c:v>
                </c:pt>
                <c:pt idx="152">
                  <c:v>602.0</c:v>
                </c:pt>
                <c:pt idx="153">
                  <c:v>603.0</c:v>
                </c:pt>
                <c:pt idx="154">
                  <c:v>604.0</c:v>
                </c:pt>
                <c:pt idx="155">
                  <c:v>605.0</c:v>
                </c:pt>
                <c:pt idx="156">
                  <c:v>606.0</c:v>
                </c:pt>
                <c:pt idx="157">
                  <c:v>607.0</c:v>
                </c:pt>
                <c:pt idx="158">
                  <c:v>608.0</c:v>
                </c:pt>
                <c:pt idx="159">
                  <c:v>609.0</c:v>
                </c:pt>
                <c:pt idx="160">
                  <c:v>610.0</c:v>
                </c:pt>
                <c:pt idx="161">
                  <c:v>611.0</c:v>
                </c:pt>
                <c:pt idx="162">
                  <c:v>612.0</c:v>
                </c:pt>
                <c:pt idx="163">
                  <c:v>613.0</c:v>
                </c:pt>
                <c:pt idx="164">
                  <c:v>614.0</c:v>
                </c:pt>
                <c:pt idx="165">
                  <c:v>615.0</c:v>
                </c:pt>
                <c:pt idx="166">
                  <c:v>616.0</c:v>
                </c:pt>
                <c:pt idx="167">
                  <c:v>617.0</c:v>
                </c:pt>
                <c:pt idx="168">
                  <c:v>618.0</c:v>
                </c:pt>
                <c:pt idx="169">
                  <c:v>619.0</c:v>
                </c:pt>
                <c:pt idx="170">
                  <c:v>620.0</c:v>
                </c:pt>
                <c:pt idx="171">
                  <c:v>621.0</c:v>
                </c:pt>
                <c:pt idx="172">
                  <c:v>622.0</c:v>
                </c:pt>
                <c:pt idx="173">
                  <c:v>623.0</c:v>
                </c:pt>
                <c:pt idx="174">
                  <c:v>624.0</c:v>
                </c:pt>
                <c:pt idx="175">
                  <c:v>625.0</c:v>
                </c:pt>
                <c:pt idx="176">
                  <c:v>626.0</c:v>
                </c:pt>
                <c:pt idx="177">
                  <c:v>627.0</c:v>
                </c:pt>
                <c:pt idx="178">
                  <c:v>628.0</c:v>
                </c:pt>
                <c:pt idx="179">
                  <c:v>629.0</c:v>
                </c:pt>
                <c:pt idx="180">
                  <c:v>630.0</c:v>
                </c:pt>
                <c:pt idx="181">
                  <c:v>631.0</c:v>
                </c:pt>
                <c:pt idx="182">
                  <c:v>632.0</c:v>
                </c:pt>
                <c:pt idx="183">
                  <c:v>633.0</c:v>
                </c:pt>
                <c:pt idx="184">
                  <c:v>634.0</c:v>
                </c:pt>
                <c:pt idx="185">
                  <c:v>635.0</c:v>
                </c:pt>
                <c:pt idx="186">
                  <c:v>636.0</c:v>
                </c:pt>
                <c:pt idx="187">
                  <c:v>637.0</c:v>
                </c:pt>
                <c:pt idx="188">
                  <c:v>638.0</c:v>
                </c:pt>
                <c:pt idx="189">
                  <c:v>639.0</c:v>
                </c:pt>
                <c:pt idx="190">
                  <c:v>640.0</c:v>
                </c:pt>
                <c:pt idx="191">
                  <c:v>641.0</c:v>
                </c:pt>
                <c:pt idx="192">
                  <c:v>642.0</c:v>
                </c:pt>
                <c:pt idx="193">
                  <c:v>643.0</c:v>
                </c:pt>
                <c:pt idx="194">
                  <c:v>644.0</c:v>
                </c:pt>
                <c:pt idx="195">
                  <c:v>645.0</c:v>
                </c:pt>
                <c:pt idx="196">
                  <c:v>646.0</c:v>
                </c:pt>
                <c:pt idx="197">
                  <c:v>647.0</c:v>
                </c:pt>
                <c:pt idx="198">
                  <c:v>648.0</c:v>
                </c:pt>
                <c:pt idx="199">
                  <c:v>649.0</c:v>
                </c:pt>
                <c:pt idx="200">
                  <c:v>650.0</c:v>
                </c:pt>
                <c:pt idx="201">
                  <c:v>651.0</c:v>
                </c:pt>
                <c:pt idx="202">
                  <c:v>652.0</c:v>
                </c:pt>
                <c:pt idx="203">
                  <c:v>653.0</c:v>
                </c:pt>
                <c:pt idx="204">
                  <c:v>654.0</c:v>
                </c:pt>
                <c:pt idx="205">
                  <c:v>655.0</c:v>
                </c:pt>
                <c:pt idx="206">
                  <c:v>656.0</c:v>
                </c:pt>
                <c:pt idx="207">
                  <c:v>657.0</c:v>
                </c:pt>
                <c:pt idx="208">
                  <c:v>658.0</c:v>
                </c:pt>
                <c:pt idx="209">
                  <c:v>659.0</c:v>
                </c:pt>
                <c:pt idx="210">
                  <c:v>660.0</c:v>
                </c:pt>
                <c:pt idx="211">
                  <c:v>661.0</c:v>
                </c:pt>
                <c:pt idx="212">
                  <c:v>662.0</c:v>
                </c:pt>
                <c:pt idx="213">
                  <c:v>663.0</c:v>
                </c:pt>
                <c:pt idx="214">
                  <c:v>664.0</c:v>
                </c:pt>
                <c:pt idx="215">
                  <c:v>665.0</c:v>
                </c:pt>
                <c:pt idx="216">
                  <c:v>666.0</c:v>
                </c:pt>
                <c:pt idx="217">
                  <c:v>667.0</c:v>
                </c:pt>
                <c:pt idx="218">
                  <c:v>668.0</c:v>
                </c:pt>
                <c:pt idx="219">
                  <c:v>669.0</c:v>
                </c:pt>
                <c:pt idx="220">
                  <c:v>670.0</c:v>
                </c:pt>
                <c:pt idx="221">
                  <c:v>671.0</c:v>
                </c:pt>
                <c:pt idx="222">
                  <c:v>672.0</c:v>
                </c:pt>
                <c:pt idx="223">
                  <c:v>673.0</c:v>
                </c:pt>
                <c:pt idx="224">
                  <c:v>674.0</c:v>
                </c:pt>
                <c:pt idx="225">
                  <c:v>675.0</c:v>
                </c:pt>
                <c:pt idx="226">
                  <c:v>676.0</c:v>
                </c:pt>
                <c:pt idx="227">
                  <c:v>677.0</c:v>
                </c:pt>
                <c:pt idx="228">
                  <c:v>678.0</c:v>
                </c:pt>
                <c:pt idx="229">
                  <c:v>679.0</c:v>
                </c:pt>
                <c:pt idx="230">
                  <c:v>680.0</c:v>
                </c:pt>
                <c:pt idx="231">
                  <c:v>681.0</c:v>
                </c:pt>
                <c:pt idx="232">
                  <c:v>682.0</c:v>
                </c:pt>
                <c:pt idx="233">
                  <c:v>683.0</c:v>
                </c:pt>
                <c:pt idx="234">
                  <c:v>684.0</c:v>
                </c:pt>
                <c:pt idx="235">
                  <c:v>685.0</c:v>
                </c:pt>
                <c:pt idx="236">
                  <c:v>686.0</c:v>
                </c:pt>
                <c:pt idx="237">
                  <c:v>687.0</c:v>
                </c:pt>
                <c:pt idx="238">
                  <c:v>688.0</c:v>
                </c:pt>
                <c:pt idx="239">
                  <c:v>689.0</c:v>
                </c:pt>
                <c:pt idx="240">
                  <c:v>690.0</c:v>
                </c:pt>
                <c:pt idx="241">
                  <c:v>691.0</c:v>
                </c:pt>
                <c:pt idx="242">
                  <c:v>692.0</c:v>
                </c:pt>
                <c:pt idx="243">
                  <c:v>693.0</c:v>
                </c:pt>
                <c:pt idx="244">
                  <c:v>694.0</c:v>
                </c:pt>
                <c:pt idx="245">
                  <c:v>695.0</c:v>
                </c:pt>
                <c:pt idx="246">
                  <c:v>696.0</c:v>
                </c:pt>
                <c:pt idx="247">
                  <c:v>697.0</c:v>
                </c:pt>
                <c:pt idx="248">
                  <c:v>698.0</c:v>
                </c:pt>
                <c:pt idx="249">
                  <c:v>699.0</c:v>
                </c:pt>
                <c:pt idx="250">
                  <c:v>700.0</c:v>
                </c:pt>
              </c:numCache>
            </c:numRef>
          </c:xVal>
          <c:yVal>
            <c:numRef>
              <c:f>rhodamine_phalloidine!$A$3:$IQ$3</c:f>
              <c:numCache>
                <c:formatCode>General</c:formatCode>
                <c:ptCount val="251"/>
                <c:pt idx="80">
                  <c:v>0.721159</c:v>
                </c:pt>
                <c:pt idx="81">
                  <c:v>0.75966</c:v>
                </c:pt>
                <c:pt idx="82">
                  <c:v>0.860674</c:v>
                </c:pt>
                <c:pt idx="83">
                  <c:v>0.977944</c:v>
                </c:pt>
                <c:pt idx="84">
                  <c:v>1.121149</c:v>
                </c:pt>
                <c:pt idx="85">
                  <c:v>1.31093</c:v>
                </c:pt>
                <c:pt idx="86">
                  <c:v>1.592153</c:v>
                </c:pt>
                <c:pt idx="87">
                  <c:v>1.865088</c:v>
                </c:pt>
                <c:pt idx="88">
                  <c:v>2.212994</c:v>
                </c:pt>
                <c:pt idx="89">
                  <c:v>2.586033</c:v>
                </c:pt>
                <c:pt idx="90">
                  <c:v>3.12003</c:v>
                </c:pt>
                <c:pt idx="91">
                  <c:v>3.847659999999998</c:v>
                </c:pt>
                <c:pt idx="92">
                  <c:v>4.53807</c:v>
                </c:pt>
                <c:pt idx="93">
                  <c:v>5.461149</c:v>
                </c:pt>
                <c:pt idx="94">
                  <c:v>6.370806</c:v>
                </c:pt>
                <c:pt idx="95">
                  <c:v>7.488584999999994</c:v>
                </c:pt>
                <c:pt idx="96">
                  <c:v>8.749144</c:v>
                </c:pt>
                <c:pt idx="97">
                  <c:v>10.30825</c:v>
                </c:pt>
                <c:pt idx="98">
                  <c:v>11.81324</c:v>
                </c:pt>
                <c:pt idx="99">
                  <c:v>13.88688</c:v>
                </c:pt>
                <c:pt idx="100">
                  <c:v>16.00264999999994</c:v>
                </c:pt>
                <c:pt idx="101">
                  <c:v>18.45388000000001</c:v>
                </c:pt>
                <c:pt idx="102">
                  <c:v>20.85579999999998</c:v>
                </c:pt>
                <c:pt idx="103">
                  <c:v>23.88829</c:v>
                </c:pt>
                <c:pt idx="104">
                  <c:v>27.34061</c:v>
                </c:pt>
                <c:pt idx="105">
                  <c:v>30.75791</c:v>
                </c:pt>
                <c:pt idx="106">
                  <c:v>34.55075</c:v>
                </c:pt>
                <c:pt idx="107">
                  <c:v>38.14024000000001</c:v>
                </c:pt>
                <c:pt idx="108">
                  <c:v>42.13014000000001</c:v>
                </c:pt>
                <c:pt idx="109">
                  <c:v>46.35986999999999</c:v>
                </c:pt>
                <c:pt idx="110">
                  <c:v>50.63576000000001</c:v>
                </c:pt>
                <c:pt idx="111">
                  <c:v>55.16003</c:v>
                </c:pt>
                <c:pt idx="112">
                  <c:v>59.66228</c:v>
                </c:pt>
                <c:pt idx="113">
                  <c:v>64.06137</c:v>
                </c:pt>
                <c:pt idx="114">
                  <c:v>68.15002999999998</c:v>
                </c:pt>
                <c:pt idx="115">
                  <c:v>72.44779</c:v>
                </c:pt>
                <c:pt idx="116">
                  <c:v>76.33802</c:v>
                </c:pt>
                <c:pt idx="117">
                  <c:v>80.38428</c:v>
                </c:pt>
                <c:pt idx="118">
                  <c:v>83.61638999999998</c:v>
                </c:pt>
                <c:pt idx="119">
                  <c:v>86.91134</c:v>
                </c:pt>
                <c:pt idx="120">
                  <c:v>90.01794</c:v>
                </c:pt>
                <c:pt idx="121">
                  <c:v>92.5297</c:v>
                </c:pt>
                <c:pt idx="122">
                  <c:v>94.8143</c:v>
                </c:pt>
                <c:pt idx="123">
                  <c:v>96.60216999999998</c:v>
                </c:pt>
                <c:pt idx="124">
                  <c:v>98.15800999999998</c:v>
                </c:pt>
                <c:pt idx="125">
                  <c:v>98.88376999999998</c:v>
                </c:pt>
                <c:pt idx="126">
                  <c:v>99.68583999999991</c:v>
                </c:pt>
                <c:pt idx="127">
                  <c:v>99.7384</c:v>
                </c:pt>
                <c:pt idx="128">
                  <c:v>100.0</c:v>
                </c:pt>
                <c:pt idx="129">
                  <c:v>99.59172</c:v>
                </c:pt>
                <c:pt idx="130">
                  <c:v>98.77537999999991</c:v>
                </c:pt>
                <c:pt idx="131">
                  <c:v>97.58225</c:v>
                </c:pt>
                <c:pt idx="132">
                  <c:v>96.05972</c:v>
                </c:pt>
                <c:pt idx="133">
                  <c:v>94.88584999999998</c:v>
                </c:pt>
                <c:pt idx="134">
                  <c:v>93.17026999999998</c:v>
                </c:pt>
                <c:pt idx="135">
                  <c:v>91.20118</c:v>
                </c:pt>
                <c:pt idx="136">
                  <c:v>89.16330999999998</c:v>
                </c:pt>
                <c:pt idx="137">
                  <c:v>86.67908999999995</c:v>
                </c:pt>
                <c:pt idx="138">
                  <c:v>84.0267</c:v>
                </c:pt>
                <c:pt idx="139">
                  <c:v>81.37104999999998</c:v>
                </c:pt>
                <c:pt idx="140">
                  <c:v>79.12328999999998</c:v>
                </c:pt>
                <c:pt idx="141">
                  <c:v>76.51775</c:v>
                </c:pt>
                <c:pt idx="142">
                  <c:v>73.89722</c:v>
                </c:pt>
                <c:pt idx="143">
                  <c:v>71.55630999999998</c:v>
                </c:pt>
                <c:pt idx="144">
                  <c:v>69.12092</c:v>
                </c:pt>
                <c:pt idx="145">
                  <c:v>66.86508999999998</c:v>
                </c:pt>
                <c:pt idx="146">
                  <c:v>64.31564</c:v>
                </c:pt>
                <c:pt idx="147">
                  <c:v>61.91858000000001</c:v>
                </c:pt>
                <c:pt idx="148">
                  <c:v>59.56506</c:v>
                </c:pt>
                <c:pt idx="149">
                  <c:v>57.40318000000001</c:v>
                </c:pt>
                <c:pt idx="150">
                  <c:v>55.37762</c:v>
                </c:pt>
                <c:pt idx="151">
                  <c:v>53.53938</c:v>
                </c:pt>
                <c:pt idx="152">
                  <c:v>51.70504000000001</c:v>
                </c:pt>
                <c:pt idx="153">
                  <c:v>49.59819</c:v>
                </c:pt>
                <c:pt idx="154">
                  <c:v>48.00743</c:v>
                </c:pt>
                <c:pt idx="155">
                  <c:v>46.43089</c:v>
                </c:pt>
                <c:pt idx="156">
                  <c:v>44.83762</c:v>
                </c:pt>
                <c:pt idx="157">
                  <c:v>43.24257</c:v>
                </c:pt>
                <c:pt idx="158">
                  <c:v>41.78646000000001</c:v>
                </c:pt>
                <c:pt idx="159">
                  <c:v>40.52906</c:v>
                </c:pt>
                <c:pt idx="160">
                  <c:v>39.37497</c:v>
                </c:pt>
                <c:pt idx="161">
                  <c:v>38.21371</c:v>
                </c:pt>
                <c:pt idx="162">
                  <c:v>37.26646</c:v>
                </c:pt>
                <c:pt idx="163">
                  <c:v>36.40033</c:v>
                </c:pt>
                <c:pt idx="164">
                  <c:v>35.34651</c:v>
                </c:pt>
                <c:pt idx="165">
                  <c:v>34.54568</c:v>
                </c:pt>
                <c:pt idx="166">
                  <c:v>33.61174</c:v>
                </c:pt>
                <c:pt idx="167">
                  <c:v>32.8201</c:v>
                </c:pt>
                <c:pt idx="168">
                  <c:v>32.26242000000001</c:v>
                </c:pt>
                <c:pt idx="169">
                  <c:v>31.40228</c:v>
                </c:pt>
                <c:pt idx="170">
                  <c:v>30.7216</c:v>
                </c:pt>
                <c:pt idx="171">
                  <c:v>30.07032999999998</c:v>
                </c:pt>
                <c:pt idx="172">
                  <c:v>29.58259</c:v>
                </c:pt>
                <c:pt idx="173">
                  <c:v>29.24900999999998</c:v>
                </c:pt>
                <c:pt idx="174">
                  <c:v>28.67592</c:v>
                </c:pt>
                <c:pt idx="175">
                  <c:v>27.99712</c:v>
                </c:pt>
                <c:pt idx="176">
                  <c:v>27.58681</c:v>
                </c:pt>
                <c:pt idx="177">
                  <c:v>27.06741</c:v>
                </c:pt>
                <c:pt idx="178">
                  <c:v>26.42801</c:v>
                </c:pt>
                <c:pt idx="179">
                  <c:v>26.0369</c:v>
                </c:pt>
                <c:pt idx="180">
                  <c:v>25.48011999999994</c:v>
                </c:pt>
                <c:pt idx="181">
                  <c:v>24.99179</c:v>
                </c:pt>
                <c:pt idx="182">
                  <c:v>24.47624</c:v>
                </c:pt>
                <c:pt idx="183">
                  <c:v>23.91471</c:v>
                </c:pt>
                <c:pt idx="184">
                  <c:v>23.45777</c:v>
                </c:pt>
                <c:pt idx="185">
                  <c:v>22.98468</c:v>
                </c:pt>
                <c:pt idx="186">
                  <c:v>22.33475</c:v>
                </c:pt>
                <c:pt idx="187">
                  <c:v>21.95074</c:v>
                </c:pt>
                <c:pt idx="188">
                  <c:v>21.29611</c:v>
                </c:pt>
                <c:pt idx="189">
                  <c:v>20.6965</c:v>
                </c:pt>
                <c:pt idx="190">
                  <c:v>20.22667</c:v>
                </c:pt>
                <c:pt idx="191">
                  <c:v>19.48749</c:v>
                </c:pt>
                <c:pt idx="192">
                  <c:v>19.08327</c:v>
                </c:pt>
                <c:pt idx="193">
                  <c:v>18.3611</c:v>
                </c:pt>
                <c:pt idx="194">
                  <c:v>17.94988</c:v>
                </c:pt>
                <c:pt idx="195">
                  <c:v>17.27391</c:v>
                </c:pt>
                <c:pt idx="196">
                  <c:v>16.81868</c:v>
                </c:pt>
                <c:pt idx="197">
                  <c:v>16.28602</c:v>
                </c:pt>
                <c:pt idx="198">
                  <c:v>15.7971</c:v>
                </c:pt>
                <c:pt idx="199">
                  <c:v>15.30722</c:v>
                </c:pt>
                <c:pt idx="200">
                  <c:v>14.85434</c:v>
                </c:pt>
                <c:pt idx="201">
                  <c:v>14.35633</c:v>
                </c:pt>
                <c:pt idx="202">
                  <c:v>13.88698</c:v>
                </c:pt>
                <c:pt idx="203">
                  <c:v>13.43031</c:v>
                </c:pt>
                <c:pt idx="204">
                  <c:v>12.97861</c:v>
                </c:pt>
                <c:pt idx="205">
                  <c:v>12.56343</c:v>
                </c:pt>
                <c:pt idx="206">
                  <c:v>12.00142</c:v>
                </c:pt>
                <c:pt idx="207">
                  <c:v>11.64763</c:v>
                </c:pt>
                <c:pt idx="208">
                  <c:v>11.21202</c:v>
                </c:pt>
                <c:pt idx="209">
                  <c:v>10.81439</c:v>
                </c:pt>
                <c:pt idx="210">
                  <c:v>10.46926</c:v>
                </c:pt>
                <c:pt idx="211">
                  <c:v>10.17798</c:v>
                </c:pt>
                <c:pt idx="212">
                  <c:v>9.755696</c:v>
                </c:pt>
                <c:pt idx="213">
                  <c:v>9.420944</c:v>
                </c:pt>
                <c:pt idx="214">
                  <c:v>9.078278999999998</c:v>
                </c:pt>
                <c:pt idx="215">
                  <c:v>8.733047000000001</c:v>
                </c:pt>
                <c:pt idx="216">
                  <c:v>8.400864</c:v>
                </c:pt>
                <c:pt idx="217">
                  <c:v>8.031460000000001</c:v>
                </c:pt>
                <c:pt idx="218">
                  <c:v>7.659811999999994</c:v>
                </c:pt>
                <c:pt idx="219">
                  <c:v>7.407358</c:v>
                </c:pt>
                <c:pt idx="220">
                  <c:v>7.138862</c:v>
                </c:pt>
                <c:pt idx="221">
                  <c:v>6.841008</c:v>
                </c:pt>
                <c:pt idx="222">
                  <c:v>6.657964999999989</c:v>
                </c:pt>
                <c:pt idx="223">
                  <c:v>6.500855999999994</c:v>
                </c:pt>
                <c:pt idx="224">
                  <c:v>6.337759</c:v>
                </c:pt>
                <c:pt idx="225">
                  <c:v>5.98504</c:v>
                </c:pt>
                <c:pt idx="226">
                  <c:v>5.878518999999994</c:v>
                </c:pt>
                <c:pt idx="227">
                  <c:v>5.685795999999994</c:v>
                </c:pt>
                <c:pt idx="228">
                  <c:v>5.495585999999994</c:v>
                </c:pt>
                <c:pt idx="229">
                  <c:v>5.430882</c:v>
                </c:pt>
                <c:pt idx="230">
                  <c:v>5.285645</c:v>
                </c:pt>
                <c:pt idx="231">
                  <c:v>5.143777</c:v>
                </c:pt>
                <c:pt idx="232">
                  <c:v>5.056239</c:v>
                </c:pt>
                <c:pt idx="233">
                  <c:v>4.898863</c:v>
                </c:pt>
                <c:pt idx="234">
                  <c:v>4.744429</c:v>
                </c:pt>
                <c:pt idx="235">
                  <c:v>4.665232999999994</c:v>
                </c:pt>
                <c:pt idx="236">
                  <c:v>4.515129999999997</c:v>
                </c:pt>
                <c:pt idx="237">
                  <c:v>4.434062</c:v>
                </c:pt>
                <c:pt idx="238">
                  <c:v>4.312727999999995</c:v>
                </c:pt>
                <c:pt idx="239">
                  <c:v>4.32337</c:v>
                </c:pt>
                <c:pt idx="240">
                  <c:v>4.164602999999994</c:v>
                </c:pt>
                <c:pt idx="241">
                  <c:v>4.068883999999994</c:v>
                </c:pt>
                <c:pt idx="242">
                  <c:v>3.957495999999999</c:v>
                </c:pt>
                <c:pt idx="243">
                  <c:v>3.82782</c:v>
                </c:pt>
                <c:pt idx="244">
                  <c:v>3.814932999999999</c:v>
                </c:pt>
                <c:pt idx="245">
                  <c:v>3.828034</c:v>
                </c:pt>
                <c:pt idx="246">
                  <c:v>3.694722</c:v>
                </c:pt>
                <c:pt idx="247">
                  <c:v>3.549164</c:v>
                </c:pt>
                <c:pt idx="248">
                  <c:v>3.472106999999998</c:v>
                </c:pt>
                <c:pt idx="249">
                  <c:v>3.417883999999999</c:v>
                </c:pt>
                <c:pt idx="250">
                  <c:v>3.303662</c:v>
                </c:pt>
              </c:numCache>
            </c:numRef>
          </c:yVal>
          <c:smooth val="0"/>
        </c:ser>
        <c:dLbls>
          <c:showLegendKey val="0"/>
          <c:showVal val="0"/>
          <c:showCatName val="0"/>
          <c:showSerName val="0"/>
          <c:showPercent val="0"/>
          <c:showBubbleSize val="0"/>
        </c:dLbls>
        <c:axId val="-2047211784"/>
        <c:axId val="-2094778648"/>
      </c:scatterChart>
      <c:valAx>
        <c:axId val="-2047211784"/>
        <c:scaling>
          <c:orientation val="minMax"/>
          <c:max val="750.0"/>
          <c:min val="400.0"/>
        </c:scaling>
        <c:delete val="0"/>
        <c:axPos val="b"/>
        <c:numFmt formatCode="General" sourceLinked="1"/>
        <c:majorTickMark val="in"/>
        <c:minorTickMark val="none"/>
        <c:tickLblPos val="nextTo"/>
        <c:spPr>
          <a:ln>
            <a:solidFill>
              <a:schemeClr val="tx1"/>
            </a:solidFill>
          </a:ln>
        </c:spPr>
        <c:crossAx val="-2094778648"/>
        <c:crosses val="autoZero"/>
        <c:crossBetween val="midCat"/>
        <c:majorUnit val="100.0"/>
      </c:valAx>
      <c:valAx>
        <c:axId val="-2094778648"/>
        <c:scaling>
          <c:orientation val="minMax"/>
          <c:max val="100.0"/>
        </c:scaling>
        <c:delete val="0"/>
        <c:axPos val="l"/>
        <c:numFmt formatCode="General" sourceLinked="1"/>
        <c:majorTickMark val="in"/>
        <c:minorTickMark val="none"/>
        <c:tickLblPos val="nextTo"/>
        <c:spPr>
          <a:ln>
            <a:solidFill>
              <a:schemeClr val="tx1"/>
            </a:solidFill>
          </a:ln>
        </c:spPr>
        <c:crossAx val="-2047211784"/>
        <c:crosses val="autoZero"/>
        <c:crossBetween val="midCat"/>
        <c:majorUnit val="20.0"/>
      </c:valAx>
      <c:spPr>
        <a:ln>
          <a:solidFill>
            <a:schemeClr val="tx1"/>
          </a:solidFill>
        </a:ln>
      </c:spPr>
    </c:plotArea>
    <c:plotVisOnly val="1"/>
    <c:dispBlanksAs val="gap"/>
    <c:showDLblsOverMax val="0"/>
  </c:chart>
  <c:txPr>
    <a:bodyPr/>
    <a:lstStyle/>
    <a:p>
      <a:pPr>
        <a:defRPr sz="1600">
          <a:latin typeface="Arial Unicode MS" panose="020B0604020202020204" pitchFamily="50" charset="-128"/>
          <a:ea typeface="Arial Unicode MS" panose="020B0604020202020204" pitchFamily="50" charset="-128"/>
          <a:cs typeface="Arial Unicode MS" panose="020B0604020202020204" pitchFamily="50" charset="-128"/>
        </a:defRPr>
      </a:pPr>
      <a:endParaRPr lang="ja-JP"/>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Sheet1!$A$2</c:f>
              <c:strCache>
                <c:ptCount val="1"/>
                <c:pt idx="0">
                  <c:v>0.105991</c:v>
                </c:pt>
              </c:strCache>
            </c:strRef>
          </c:tx>
          <c:spPr>
            <a:ln w="28575">
              <a:noFill/>
            </a:ln>
          </c:spPr>
          <c:marker>
            <c:symbol val="diamond"/>
            <c:size val="4"/>
            <c:spPr>
              <a:solidFill>
                <a:srgbClr val="0000FF"/>
              </a:solidFill>
              <a:ln>
                <a:solidFill>
                  <a:srgbClr val="0000FF"/>
                </a:solidFill>
              </a:ln>
            </c:spPr>
          </c:marker>
          <c:errBars>
            <c:errDir val="y"/>
            <c:errBarType val="both"/>
            <c:errValType val="cust"/>
            <c:noEndCap val="0"/>
            <c:plus>
              <c:numRef>
                <c:f>Sheet1!$A$3:$AX$3</c:f>
                <c:numCache>
                  <c:formatCode>General</c:formatCode>
                  <c:ptCount val="50"/>
                  <c:pt idx="0">
                    <c:v>0.001021</c:v>
                  </c:pt>
                  <c:pt idx="1">
                    <c:v>0.006765</c:v>
                  </c:pt>
                  <c:pt idx="2">
                    <c:v>0.000284</c:v>
                  </c:pt>
                  <c:pt idx="3">
                    <c:v>0.001028</c:v>
                  </c:pt>
                  <c:pt idx="4">
                    <c:v>0.000407</c:v>
                  </c:pt>
                  <c:pt idx="5">
                    <c:v>0.000346</c:v>
                  </c:pt>
                  <c:pt idx="6">
                    <c:v>0.000154</c:v>
                  </c:pt>
                  <c:pt idx="7">
                    <c:v>0.000152</c:v>
                  </c:pt>
                  <c:pt idx="8">
                    <c:v>7.42E-5</c:v>
                  </c:pt>
                  <c:pt idx="9">
                    <c:v>6.61E-5</c:v>
                  </c:pt>
                  <c:pt idx="10">
                    <c:v>0.00018</c:v>
                  </c:pt>
                  <c:pt idx="11">
                    <c:v>7.04E-5</c:v>
                  </c:pt>
                  <c:pt idx="12">
                    <c:v>0.000102</c:v>
                  </c:pt>
                  <c:pt idx="13">
                    <c:v>3.63E-5</c:v>
                  </c:pt>
                  <c:pt idx="14">
                    <c:v>0.000132</c:v>
                  </c:pt>
                  <c:pt idx="15">
                    <c:v>4.75E-5</c:v>
                  </c:pt>
                  <c:pt idx="16">
                    <c:v>4.15E-5</c:v>
                  </c:pt>
                  <c:pt idx="17">
                    <c:v>1.87E-5</c:v>
                  </c:pt>
                  <c:pt idx="18">
                    <c:v>2.34E-5</c:v>
                  </c:pt>
                  <c:pt idx="19">
                    <c:v>3.07E-5</c:v>
                  </c:pt>
                  <c:pt idx="20">
                    <c:v>2.63E-5</c:v>
                  </c:pt>
                  <c:pt idx="21">
                    <c:v>2.66E-5</c:v>
                  </c:pt>
                  <c:pt idx="22">
                    <c:v>3.97E-5</c:v>
                  </c:pt>
                  <c:pt idx="23">
                    <c:v>1.21E-5</c:v>
                  </c:pt>
                  <c:pt idx="24">
                    <c:v>1.21E-5</c:v>
                  </c:pt>
                  <c:pt idx="25">
                    <c:v>5.32E-5</c:v>
                  </c:pt>
                  <c:pt idx="26">
                    <c:v>9.32E-6</c:v>
                  </c:pt>
                  <c:pt idx="27">
                    <c:v>8.43E-6</c:v>
                  </c:pt>
                  <c:pt idx="28">
                    <c:v>8.45E-6</c:v>
                  </c:pt>
                  <c:pt idx="29">
                    <c:v>8.43E-6</c:v>
                  </c:pt>
                  <c:pt idx="30">
                    <c:v>9.01E-6</c:v>
                  </c:pt>
                  <c:pt idx="31">
                    <c:v>7.34E-6</c:v>
                  </c:pt>
                  <c:pt idx="32">
                    <c:v>7.17E-6</c:v>
                  </c:pt>
                  <c:pt idx="33">
                    <c:v>7.04E-6</c:v>
                  </c:pt>
                  <c:pt idx="34">
                    <c:v>6.89E-6</c:v>
                  </c:pt>
                  <c:pt idx="35">
                    <c:v>6.77E-6</c:v>
                  </c:pt>
                  <c:pt idx="36">
                    <c:v>6.69E-6</c:v>
                  </c:pt>
                  <c:pt idx="37">
                    <c:v>6.57E-6</c:v>
                  </c:pt>
                  <c:pt idx="38">
                    <c:v>6.41E-6</c:v>
                  </c:pt>
                  <c:pt idx="39">
                    <c:v>6.4E-6</c:v>
                  </c:pt>
                  <c:pt idx="40">
                    <c:v>6.27E-6</c:v>
                  </c:pt>
                  <c:pt idx="41">
                    <c:v>6.22E-6</c:v>
                  </c:pt>
                  <c:pt idx="42">
                    <c:v>6.16E-6</c:v>
                  </c:pt>
                  <c:pt idx="43">
                    <c:v>6.12E-6</c:v>
                  </c:pt>
                  <c:pt idx="44">
                    <c:v>6.02E-6</c:v>
                  </c:pt>
                  <c:pt idx="45">
                    <c:v>5.88E-6</c:v>
                  </c:pt>
                  <c:pt idx="46">
                    <c:v>5.86E-6</c:v>
                  </c:pt>
                  <c:pt idx="47">
                    <c:v>5.82E-6</c:v>
                  </c:pt>
                  <c:pt idx="48">
                    <c:v>5.77E-6</c:v>
                  </c:pt>
                  <c:pt idx="49">
                    <c:v>5.68E-6</c:v>
                  </c:pt>
                </c:numCache>
              </c:numRef>
            </c:plus>
            <c:minus>
              <c:numRef>
                <c:f>Sheet1!$A$3:$AX$3</c:f>
                <c:numCache>
                  <c:formatCode>General</c:formatCode>
                  <c:ptCount val="50"/>
                  <c:pt idx="0">
                    <c:v>0.001021</c:v>
                  </c:pt>
                  <c:pt idx="1">
                    <c:v>0.006765</c:v>
                  </c:pt>
                  <c:pt idx="2">
                    <c:v>0.000284</c:v>
                  </c:pt>
                  <c:pt idx="3">
                    <c:v>0.001028</c:v>
                  </c:pt>
                  <c:pt idx="4">
                    <c:v>0.000407</c:v>
                  </c:pt>
                  <c:pt idx="5">
                    <c:v>0.000346</c:v>
                  </c:pt>
                  <c:pt idx="6">
                    <c:v>0.000154</c:v>
                  </c:pt>
                  <c:pt idx="7">
                    <c:v>0.000152</c:v>
                  </c:pt>
                  <c:pt idx="8">
                    <c:v>7.42E-5</c:v>
                  </c:pt>
                  <c:pt idx="9">
                    <c:v>6.61E-5</c:v>
                  </c:pt>
                  <c:pt idx="10">
                    <c:v>0.00018</c:v>
                  </c:pt>
                  <c:pt idx="11">
                    <c:v>7.04E-5</c:v>
                  </c:pt>
                  <c:pt idx="12">
                    <c:v>0.000102</c:v>
                  </c:pt>
                  <c:pt idx="13">
                    <c:v>3.63E-5</c:v>
                  </c:pt>
                  <c:pt idx="14">
                    <c:v>0.000132</c:v>
                  </c:pt>
                  <c:pt idx="15">
                    <c:v>4.75E-5</c:v>
                  </c:pt>
                  <c:pt idx="16">
                    <c:v>4.15E-5</c:v>
                  </c:pt>
                  <c:pt idx="17">
                    <c:v>1.87E-5</c:v>
                  </c:pt>
                  <c:pt idx="18">
                    <c:v>2.34E-5</c:v>
                  </c:pt>
                  <c:pt idx="19">
                    <c:v>3.07E-5</c:v>
                  </c:pt>
                  <c:pt idx="20">
                    <c:v>2.63E-5</c:v>
                  </c:pt>
                  <c:pt idx="21">
                    <c:v>2.66E-5</c:v>
                  </c:pt>
                  <c:pt idx="22">
                    <c:v>3.97E-5</c:v>
                  </c:pt>
                  <c:pt idx="23">
                    <c:v>1.21E-5</c:v>
                  </c:pt>
                  <c:pt idx="24">
                    <c:v>1.21E-5</c:v>
                  </c:pt>
                  <c:pt idx="25">
                    <c:v>5.32E-5</c:v>
                  </c:pt>
                  <c:pt idx="26">
                    <c:v>9.32E-6</c:v>
                  </c:pt>
                  <c:pt idx="27">
                    <c:v>8.43E-6</c:v>
                  </c:pt>
                  <c:pt idx="28">
                    <c:v>8.45E-6</c:v>
                  </c:pt>
                  <c:pt idx="29">
                    <c:v>8.43E-6</c:v>
                  </c:pt>
                  <c:pt idx="30">
                    <c:v>9.01E-6</c:v>
                  </c:pt>
                  <c:pt idx="31">
                    <c:v>7.34E-6</c:v>
                  </c:pt>
                  <c:pt idx="32">
                    <c:v>7.17E-6</c:v>
                  </c:pt>
                  <c:pt idx="33">
                    <c:v>7.04E-6</c:v>
                  </c:pt>
                  <c:pt idx="34">
                    <c:v>6.89E-6</c:v>
                  </c:pt>
                  <c:pt idx="35">
                    <c:v>6.77E-6</c:v>
                  </c:pt>
                  <c:pt idx="36">
                    <c:v>6.69E-6</c:v>
                  </c:pt>
                  <c:pt idx="37">
                    <c:v>6.57E-6</c:v>
                  </c:pt>
                  <c:pt idx="38">
                    <c:v>6.41E-6</c:v>
                  </c:pt>
                  <c:pt idx="39">
                    <c:v>6.4E-6</c:v>
                  </c:pt>
                  <c:pt idx="40">
                    <c:v>6.27E-6</c:v>
                  </c:pt>
                  <c:pt idx="41">
                    <c:v>6.22E-6</c:v>
                  </c:pt>
                  <c:pt idx="42">
                    <c:v>6.16E-6</c:v>
                  </c:pt>
                  <c:pt idx="43">
                    <c:v>6.12E-6</c:v>
                  </c:pt>
                  <c:pt idx="44">
                    <c:v>6.02E-6</c:v>
                  </c:pt>
                  <c:pt idx="45">
                    <c:v>5.88E-6</c:v>
                  </c:pt>
                  <c:pt idx="46">
                    <c:v>5.86E-6</c:v>
                  </c:pt>
                  <c:pt idx="47">
                    <c:v>5.82E-6</c:v>
                  </c:pt>
                  <c:pt idx="48">
                    <c:v>5.77E-6</c:v>
                  </c:pt>
                  <c:pt idx="49">
                    <c:v>5.68E-6</c:v>
                  </c:pt>
                </c:numCache>
              </c:numRef>
            </c:minus>
          </c:errBars>
          <c:errBars>
            <c:errDir val="x"/>
            <c:errBarType val="both"/>
            <c:errValType val="fixedVal"/>
            <c:noEndCap val="0"/>
            <c:val val="1.0"/>
          </c:errBars>
          <c:xVal>
            <c:numRef>
              <c:f>Sheet1!$B$1:$AX$1</c:f>
              <c:numCache>
                <c:formatCode>General</c:formatCode>
                <c:ptCount val="49"/>
                <c:pt idx="0">
                  <c:v>2000.0</c:v>
                </c:pt>
                <c:pt idx="1">
                  <c:v>3000.0</c:v>
                </c:pt>
                <c:pt idx="2">
                  <c:v>4000.0</c:v>
                </c:pt>
                <c:pt idx="3">
                  <c:v>5000.0</c:v>
                </c:pt>
                <c:pt idx="4">
                  <c:v>6000.0</c:v>
                </c:pt>
                <c:pt idx="5">
                  <c:v>7000.0</c:v>
                </c:pt>
                <c:pt idx="6">
                  <c:v>8000.0</c:v>
                </c:pt>
                <c:pt idx="7">
                  <c:v>9000.0</c:v>
                </c:pt>
                <c:pt idx="8">
                  <c:v>10000.0</c:v>
                </c:pt>
                <c:pt idx="9">
                  <c:v>11000.0</c:v>
                </c:pt>
                <c:pt idx="10">
                  <c:v>12000.0</c:v>
                </c:pt>
                <c:pt idx="11">
                  <c:v>13000.0</c:v>
                </c:pt>
                <c:pt idx="12">
                  <c:v>14000.0</c:v>
                </c:pt>
                <c:pt idx="13">
                  <c:v>15000.0</c:v>
                </c:pt>
                <c:pt idx="14">
                  <c:v>16000.0</c:v>
                </c:pt>
                <c:pt idx="15">
                  <c:v>17000.0</c:v>
                </c:pt>
                <c:pt idx="16">
                  <c:v>18000.0</c:v>
                </c:pt>
                <c:pt idx="17">
                  <c:v>19000.0</c:v>
                </c:pt>
                <c:pt idx="18">
                  <c:v>20000.0</c:v>
                </c:pt>
                <c:pt idx="19">
                  <c:v>21000.0</c:v>
                </c:pt>
                <c:pt idx="20">
                  <c:v>22000.0</c:v>
                </c:pt>
                <c:pt idx="21">
                  <c:v>23000.0</c:v>
                </c:pt>
                <c:pt idx="22">
                  <c:v>24000.0</c:v>
                </c:pt>
                <c:pt idx="23">
                  <c:v>25000.0</c:v>
                </c:pt>
                <c:pt idx="24">
                  <c:v>26000.0</c:v>
                </c:pt>
                <c:pt idx="25">
                  <c:v>27000.0</c:v>
                </c:pt>
                <c:pt idx="26">
                  <c:v>28000.0</c:v>
                </c:pt>
                <c:pt idx="27">
                  <c:v>29000.0</c:v>
                </c:pt>
                <c:pt idx="28">
                  <c:v>30000.0</c:v>
                </c:pt>
                <c:pt idx="29">
                  <c:v>31000.0</c:v>
                </c:pt>
                <c:pt idx="30">
                  <c:v>32000.0</c:v>
                </c:pt>
                <c:pt idx="31">
                  <c:v>33000.0</c:v>
                </c:pt>
                <c:pt idx="32">
                  <c:v>34000.0</c:v>
                </c:pt>
                <c:pt idx="33">
                  <c:v>35000.0</c:v>
                </c:pt>
                <c:pt idx="34">
                  <c:v>36000.0</c:v>
                </c:pt>
                <c:pt idx="35">
                  <c:v>37000.0</c:v>
                </c:pt>
                <c:pt idx="36">
                  <c:v>38000.0</c:v>
                </c:pt>
                <c:pt idx="37">
                  <c:v>39000.0</c:v>
                </c:pt>
                <c:pt idx="38">
                  <c:v>40000.0</c:v>
                </c:pt>
                <c:pt idx="39">
                  <c:v>41000.0</c:v>
                </c:pt>
                <c:pt idx="40">
                  <c:v>42000.0</c:v>
                </c:pt>
                <c:pt idx="41">
                  <c:v>43000.0</c:v>
                </c:pt>
                <c:pt idx="42">
                  <c:v>44000.0</c:v>
                </c:pt>
                <c:pt idx="43">
                  <c:v>45000.0</c:v>
                </c:pt>
                <c:pt idx="44">
                  <c:v>46000.0</c:v>
                </c:pt>
                <c:pt idx="45">
                  <c:v>47000.0</c:v>
                </c:pt>
                <c:pt idx="46">
                  <c:v>48000.0</c:v>
                </c:pt>
                <c:pt idx="47">
                  <c:v>49000.0</c:v>
                </c:pt>
                <c:pt idx="48">
                  <c:v>50000.0</c:v>
                </c:pt>
              </c:numCache>
            </c:numRef>
          </c:xVal>
          <c:yVal>
            <c:numRef>
              <c:f>Sheet1!$B$2:$AX$2</c:f>
              <c:numCache>
                <c:formatCode>General</c:formatCode>
                <c:ptCount val="49"/>
                <c:pt idx="0">
                  <c:v>0.106114</c:v>
                </c:pt>
                <c:pt idx="1">
                  <c:v>0.105964</c:v>
                </c:pt>
                <c:pt idx="2">
                  <c:v>0.105993</c:v>
                </c:pt>
                <c:pt idx="3">
                  <c:v>0.105977</c:v>
                </c:pt>
                <c:pt idx="4">
                  <c:v>0.105959</c:v>
                </c:pt>
                <c:pt idx="5">
                  <c:v>0.105964</c:v>
                </c:pt>
                <c:pt idx="6">
                  <c:v>0.105972</c:v>
                </c:pt>
                <c:pt idx="7">
                  <c:v>0.105967</c:v>
                </c:pt>
                <c:pt idx="8">
                  <c:v>0.105969</c:v>
                </c:pt>
                <c:pt idx="9">
                  <c:v>0.105963</c:v>
                </c:pt>
                <c:pt idx="10">
                  <c:v>0.105969</c:v>
                </c:pt>
                <c:pt idx="11">
                  <c:v>0.105966</c:v>
                </c:pt>
                <c:pt idx="12">
                  <c:v>0.105967</c:v>
                </c:pt>
                <c:pt idx="13">
                  <c:v>0.105965</c:v>
                </c:pt>
                <c:pt idx="14">
                  <c:v>0.105967</c:v>
                </c:pt>
                <c:pt idx="15">
                  <c:v>0.105968</c:v>
                </c:pt>
                <c:pt idx="16">
                  <c:v>0.105968</c:v>
                </c:pt>
                <c:pt idx="17">
                  <c:v>0.105967</c:v>
                </c:pt>
                <c:pt idx="18">
                  <c:v>0.105967</c:v>
                </c:pt>
                <c:pt idx="19">
                  <c:v>0.105968</c:v>
                </c:pt>
                <c:pt idx="20">
                  <c:v>0.105968</c:v>
                </c:pt>
                <c:pt idx="21">
                  <c:v>0.105967</c:v>
                </c:pt>
                <c:pt idx="22">
                  <c:v>0.105968</c:v>
                </c:pt>
                <c:pt idx="23">
                  <c:v>0.105968</c:v>
                </c:pt>
                <c:pt idx="24">
                  <c:v>0.105969</c:v>
                </c:pt>
                <c:pt idx="25">
                  <c:v>0.105968</c:v>
                </c:pt>
                <c:pt idx="26">
                  <c:v>0.105968</c:v>
                </c:pt>
                <c:pt idx="27">
                  <c:v>0.105968</c:v>
                </c:pt>
                <c:pt idx="28">
                  <c:v>0.105968</c:v>
                </c:pt>
                <c:pt idx="29">
                  <c:v>0.105968</c:v>
                </c:pt>
                <c:pt idx="30">
                  <c:v>0.105968</c:v>
                </c:pt>
                <c:pt idx="31">
                  <c:v>0.105968</c:v>
                </c:pt>
                <c:pt idx="32">
                  <c:v>0.105968</c:v>
                </c:pt>
                <c:pt idx="33">
                  <c:v>0.105968</c:v>
                </c:pt>
                <c:pt idx="34">
                  <c:v>0.105968</c:v>
                </c:pt>
                <c:pt idx="35">
                  <c:v>0.105968</c:v>
                </c:pt>
                <c:pt idx="36">
                  <c:v>0.105968</c:v>
                </c:pt>
                <c:pt idx="37">
                  <c:v>0.105968</c:v>
                </c:pt>
                <c:pt idx="38">
                  <c:v>0.105968</c:v>
                </c:pt>
                <c:pt idx="39">
                  <c:v>0.105968</c:v>
                </c:pt>
                <c:pt idx="40">
                  <c:v>0.105968</c:v>
                </c:pt>
                <c:pt idx="41">
                  <c:v>0.105968</c:v>
                </c:pt>
                <c:pt idx="42">
                  <c:v>0.105968</c:v>
                </c:pt>
                <c:pt idx="43">
                  <c:v>0.105968</c:v>
                </c:pt>
                <c:pt idx="44">
                  <c:v>0.105967</c:v>
                </c:pt>
                <c:pt idx="45">
                  <c:v>0.105968</c:v>
                </c:pt>
                <c:pt idx="46">
                  <c:v>0.105968</c:v>
                </c:pt>
                <c:pt idx="47">
                  <c:v>0.105968</c:v>
                </c:pt>
                <c:pt idx="48">
                  <c:v>0.105968</c:v>
                </c:pt>
              </c:numCache>
            </c:numRef>
          </c:yVal>
          <c:smooth val="0"/>
        </c:ser>
        <c:dLbls>
          <c:showLegendKey val="0"/>
          <c:showVal val="0"/>
          <c:showCatName val="0"/>
          <c:showSerName val="0"/>
          <c:showPercent val="0"/>
          <c:showBubbleSize val="0"/>
        </c:dLbls>
        <c:axId val="-2130394664"/>
        <c:axId val="-2130560552"/>
      </c:scatterChart>
      <c:valAx>
        <c:axId val="-2130394664"/>
        <c:scaling>
          <c:orientation val="minMax"/>
          <c:max val="50000.0"/>
          <c:min val="0.0"/>
        </c:scaling>
        <c:delete val="0"/>
        <c:axPos val="b"/>
        <c:numFmt formatCode="General" sourceLinked="1"/>
        <c:majorTickMark val="in"/>
        <c:minorTickMark val="none"/>
        <c:tickLblPos val="nextTo"/>
        <c:spPr>
          <a:ln>
            <a:solidFill>
              <a:schemeClr val="tx1"/>
            </a:solidFill>
          </a:ln>
        </c:spPr>
        <c:txPr>
          <a:bodyPr/>
          <a:lstStyle/>
          <a:p>
            <a:pPr>
              <a:defRPr sz="1200">
                <a:latin typeface="Times New Roman" panose="02020603050405020304" pitchFamily="18" charset="0"/>
                <a:cs typeface="Times New Roman" panose="02020603050405020304" pitchFamily="18" charset="0"/>
              </a:defRPr>
            </a:pPr>
            <a:endParaRPr lang="ja-JP"/>
          </a:p>
        </c:txPr>
        <c:crossAx val="-2130560552"/>
        <c:crossesAt val="-0.15"/>
        <c:crossBetween val="midCat"/>
        <c:majorUnit val="10000.0"/>
      </c:valAx>
      <c:valAx>
        <c:axId val="-2130560552"/>
        <c:scaling>
          <c:orientation val="minMax"/>
          <c:max val="0.114"/>
          <c:min val="0.094"/>
        </c:scaling>
        <c:delete val="0"/>
        <c:axPos val="l"/>
        <c:numFmt formatCode="#,##0.000_ " sourceLinked="0"/>
        <c:majorTickMark val="in"/>
        <c:minorTickMark val="none"/>
        <c:tickLblPos val="nextTo"/>
        <c:spPr>
          <a:ln>
            <a:solidFill>
              <a:schemeClr val="tx1"/>
            </a:solidFill>
          </a:ln>
        </c:spPr>
        <c:txPr>
          <a:bodyPr/>
          <a:lstStyle/>
          <a:p>
            <a:pPr>
              <a:defRPr sz="1200">
                <a:latin typeface="Times New Roman" panose="02020603050405020304" pitchFamily="18" charset="0"/>
                <a:cs typeface="Times New Roman" panose="02020603050405020304" pitchFamily="18" charset="0"/>
              </a:defRPr>
            </a:pPr>
            <a:endParaRPr lang="ja-JP"/>
          </a:p>
        </c:txPr>
        <c:crossAx val="-2130394664"/>
        <c:crosses val="autoZero"/>
        <c:crossBetween val="midCat"/>
        <c:majorUnit val="0.004"/>
      </c:valAx>
      <c:spPr>
        <a:ln>
          <a:solidFill>
            <a:schemeClr val="tx1"/>
          </a:solidFill>
        </a:ln>
      </c:spPr>
    </c:plotArea>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spPr>
            <a:ln w="28575">
              <a:solidFill>
                <a:srgbClr val="0000FF"/>
              </a:solidFill>
            </a:ln>
          </c:spPr>
          <c:marker>
            <c:symbol val="diamond"/>
            <c:size val="4"/>
            <c:spPr>
              <a:solidFill>
                <a:srgbClr val="0000FF"/>
              </a:solidFill>
            </c:spPr>
          </c:marker>
          <c:errBars>
            <c:errDir val="y"/>
            <c:errBarType val="both"/>
            <c:errValType val="cust"/>
            <c:noEndCap val="0"/>
            <c:plus>
              <c:numRef>
                <c:f>Sheet1!$A$3:$AX$3</c:f>
                <c:numCache>
                  <c:formatCode>General</c:formatCode>
                  <c:ptCount val="50"/>
                  <c:pt idx="0">
                    <c:v>84.216576</c:v>
                  </c:pt>
                  <c:pt idx="1">
                    <c:v>75.995582</c:v>
                  </c:pt>
                  <c:pt idx="2">
                    <c:v>67.045074</c:v>
                  </c:pt>
                  <c:pt idx="3">
                    <c:v>61.45432</c:v>
                  </c:pt>
                  <c:pt idx="4">
                    <c:v>52.54605400000001</c:v>
                  </c:pt>
                  <c:pt idx="5">
                    <c:v>50.07678000000001</c:v>
                  </c:pt>
                  <c:pt idx="6">
                    <c:v>41.549311</c:v>
                  </c:pt>
                  <c:pt idx="7">
                    <c:v>41.307234</c:v>
                  </c:pt>
                  <c:pt idx="8">
                    <c:v>33.305446</c:v>
                  </c:pt>
                  <c:pt idx="9">
                    <c:v>31.587754</c:v>
                  </c:pt>
                  <c:pt idx="10">
                    <c:v>29.779677</c:v>
                  </c:pt>
                  <c:pt idx="11">
                    <c:v>23.42405400000001</c:v>
                  </c:pt>
                  <c:pt idx="12">
                    <c:v>24.48359199999998</c:v>
                  </c:pt>
                  <c:pt idx="13">
                    <c:v>18.610706</c:v>
                  </c:pt>
                  <c:pt idx="14">
                    <c:v>22.361871</c:v>
                  </c:pt>
                  <c:pt idx="15">
                    <c:v>21.775345</c:v>
                  </c:pt>
                  <c:pt idx="16">
                    <c:v>18.285885</c:v>
                  </c:pt>
                  <c:pt idx="17">
                    <c:v>17.584673</c:v>
                  </c:pt>
                  <c:pt idx="18">
                    <c:v>12.955087</c:v>
                  </c:pt>
                  <c:pt idx="19">
                    <c:v>13.444744</c:v>
                  </c:pt>
                  <c:pt idx="20">
                    <c:v>8.807007</c:v>
                  </c:pt>
                  <c:pt idx="21">
                    <c:v>6.243258</c:v>
                  </c:pt>
                  <c:pt idx="22">
                    <c:v>6.237547</c:v>
                  </c:pt>
                  <c:pt idx="23">
                    <c:v>5.090604</c:v>
                  </c:pt>
                  <c:pt idx="24">
                    <c:v>5.090683</c:v>
                  </c:pt>
                  <c:pt idx="25">
                    <c:v>8.037240000000001</c:v>
                  </c:pt>
                  <c:pt idx="26">
                    <c:v>3.600233</c:v>
                  </c:pt>
                  <c:pt idx="27">
                    <c:v>3.600461</c:v>
                  </c:pt>
                  <c:pt idx="28">
                    <c:v>0.004026</c:v>
                  </c:pt>
                  <c:pt idx="29">
                    <c:v>0.008375</c:v>
                  </c:pt>
                  <c:pt idx="30">
                    <c:v>7.191867</c:v>
                  </c:pt>
                  <c:pt idx="31">
                    <c:v>0.004889</c:v>
                  </c:pt>
                  <c:pt idx="32">
                    <c:v>0.003404</c:v>
                  </c:pt>
                  <c:pt idx="33">
                    <c:v>0.003169</c:v>
                  </c:pt>
                  <c:pt idx="34">
                    <c:v>0.003095</c:v>
                  </c:pt>
                  <c:pt idx="35">
                    <c:v>0.003096</c:v>
                  </c:pt>
                  <c:pt idx="36">
                    <c:v>0.002957</c:v>
                  </c:pt>
                  <c:pt idx="37">
                    <c:v>0.002938</c:v>
                  </c:pt>
                  <c:pt idx="38">
                    <c:v>0.002932</c:v>
                  </c:pt>
                  <c:pt idx="39">
                    <c:v>0.002769</c:v>
                  </c:pt>
                  <c:pt idx="40">
                    <c:v>0.00282</c:v>
                  </c:pt>
                  <c:pt idx="41">
                    <c:v>0.002668</c:v>
                  </c:pt>
                  <c:pt idx="42">
                    <c:v>0.002622</c:v>
                  </c:pt>
                  <c:pt idx="43">
                    <c:v>0.002585</c:v>
                  </c:pt>
                  <c:pt idx="44">
                    <c:v>0.002566</c:v>
                  </c:pt>
                  <c:pt idx="45">
                    <c:v>0.00252</c:v>
                  </c:pt>
                  <c:pt idx="46">
                    <c:v>0.002495</c:v>
                  </c:pt>
                  <c:pt idx="47">
                    <c:v>0.002447</c:v>
                  </c:pt>
                  <c:pt idx="48">
                    <c:v>0.002429</c:v>
                  </c:pt>
                  <c:pt idx="49">
                    <c:v>0.002381</c:v>
                  </c:pt>
                </c:numCache>
              </c:numRef>
            </c:plus>
            <c:minus>
              <c:numRef>
                <c:f>Sheet1!$A$3:$AX$3</c:f>
                <c:numCache>
                  <c:formatCode>General</c:formatCode>
                  <c:ptCount val="50"/>
                  <c:pt idx="0">
                    <c:v>84.216576</c:v>
                  </c:pt>
                  <c:pt idx="1">
                    <c:v>75.995582</c:v>
                  </c:pt>
                  <c:pt idx="2">
                    <c:v>67.045074</c:v>
                  </c:pt>
                  <c:pt idx="3">
                    <c:v>61.45432</c:v>
                  </c:pt>
                  <c:pt idx="4">
                    <c:v>52.54605400000001</c:v>
                  </c:pt>
                  <c:pt idx="5">
                    <c:v>50.07678000000001</c:v>
                  </c:pt>
                  <c:pt idx="6">
                    <c:v>41.549311</c:v>
                  </c:pt>
                  <c:pt idx="7">
                    <c:v>41.307234</c:v>
                  </c:pt>
                  <c:pt idx="8">
                    <c:v>33.305446</c:v>
                  </c:pt>
                  <c:pt idx="9">
                    <c:v>31.587754</c:v>
                  </c:pt>
                  <c:pt idx="10">
                    <c:v>29.779677</c:v>
                  </c:pt>
                  <c:pt idx="11">
                    <c:v>23.42405400000001</c:v>
                  </c:pt>
                  <c:pt idx="12">
                    <c:v>24.48359199999998</c:v>
                  </c:pt>
                  <c:pt idx="13">
                    <c:v>18.610706</c:v>
                  </c:pt>
                  <c:pt idx="14">
                    <c:v>22.361871</c:v>
                  </c:pt>
                  <c:pt idx="15">
                    <c:v>21.775345</c:v>
                  </c:pt>
                  <c:pt idx="16">
                    <c:v>18.285885</c:v>
                  </c:pt>
                  <c:pt idx="17">
                    <c:v>17.584673</c:v>
                  </c:pt>
                  <c:pt idx="18">
                    <c:v>12.955087</c:v>
                  </c:pt>
                  <c:pt idx="19">
                    <c:v>13.444744</c:v>
                  </c:pt>
                  <c:pt idx="20">
                    <c:v>8.807007</c:v>
                  </c:pt>
                  <c:pt idx="21">
                    <c:v>6.243258</c:v>
                  </c:pt>
                  <c:pt idx="22">
                    <c:v>6.237547</c:v>
                  </c:pt>
                  <c:pt idx="23">
                    <c:v>5.090604</c:v>
                  </c:pt>
                  <c:pt idx="24">
                    <c:v>5.090683</c:v>
                  </c:pt>
                  <c:pt idx="25">
                    <c:v>8.037240000000001</c:v>
                  </c:pt>
                  <c:pt idx="26">
                    <c:v>3.600233</c:v>
                  </c:pt>
                  <c:pt idx="27">
                    <c:v>3.600461</c:v>
                  </c:pt>
                  <c:pt idx="28">
                    <c:v>0.004026</c:v>
                  </c:pt>
                  <c:pt idx="29">
                    <c:v>0.008375</c:v>
                  </c:pt>
                  <c:pt idx="30">
                    <c:v>7.191867</c:v>
                  </c:pt>
                  <c:pt idx="31">
                    <c:v>0.004889</c:v>
                  </c:pt>
                  <c:pt idx="32">
                    <c:v>0.003404</c:v>
                  </c:pt>
                  <c:pt idx="33">
                    <c:v>0.003169</c:v>
                  </c:pt>
                  <c:pt idx="34">
                    <c:v>0.003095</c:v>
                  </c:pt>
                  <c:pt idx="35">
                    <c:v>0.003096</c:v>
                  </c:pt>
                  <c:pt idx="36">
                    <c:v>0.002957</c:v>
                  </c:pt>
                  <c:pt idx="37">
                    <c:v>0.002938</c:v>
                  </c:pt>
                  <c:pt idx="38">
                    <c:v>0.002932</c:v>
                  </c:pt>
                  <c:pt idx="39">
                    <c:v>0.002769</c:v>
                  </c:pt>
                  <c:pt idx="40">
                    <c:v>0.00282</c:v>
                  </c:pt>
                  <c:pt idx="41">
                    <c:v>0.002668</c:v>
                  </c:pt>
                  <c:pt idx="42">
                    <c:v>0.002622</c:v>
                  </c:pt>
                  <c:pt idx="43">
                    <c:v>0.002585</c:v>
                  </c:pt>
                  <c:pt idx="44">
                    <c:v>0.002566</c:v>
                  </c:pt>
                  <c:pt idx="45">
                    <c:v>0.00252</c:v>
                  </c:pt>
                  <c:pt idx="46">
                    <c:v>0.002495</c:v>
                  </c:pt>
                  <c:pt idx="47">
                    <c:v>0.002447</c:v>
                  </c:pt>
                  <c:pt idx="48">
                    <c:v>0.002429</c:v>
                  </c:pt>
                  <c:pt idx="49">
                    <c:v>0.002381</c:v>
                  </c:pt>
                </c:numCache>
              </c:numRef>
            </c:minus>
          </c:errBars>
          <c:errBars>
            <c:errDir val="x"/>
            <c:errBarType val="both"/>
            <c:errValType val="fixedVal"/>
            <c:noEndCap val="0"/>
            <c:val val="1.0"/>
          </c:errBars>
          <c:xVal>
            <c:numRef>
              <c:f>Sheet1!$A$1:$AX$1</c:f>
              <c:numCache>
                <c:formatCode>General</c:formatCode>
                <c:ptCount val="50"/>
                <c:pt idx="0">
                  <c:v>1000.0</c:v>
                </c:pt>
                <c:pt idx="1">
                  <c:v>2000.0</c:v>
                </c:pt>
                <c:pt idx="2">
                  <c:v>3000.0</c:v>
                </c:pt>
                <c:pt idx="3">
                  <c:v>4000.0</c:v>
                </c:pt>
                <c:pt idx="4">
                  <c:v>5000.0</c:v>
                </c:pt>
                <c:pt idx="5">
                  <c:v>6000.0</c:v>
                </c:pt>
                <c:pt idx="6">
                  <c:v>7000.0</c:v>
                </c:pt>
                <c:pt idx="7">
                  <c:v>8000.0</c:v>
                </c:pt>
                <c:pt idx="8">
                  <c:v>9000.0</c:v>
                </c:pt>
                <c:pt idx="9">
                  <c:v>10000.0</c:v>
                </c:pt>
                <c:pt idx="10">
                  <c:v>11000.0</c:v>
                </c:pt>
                <c:pt idx="11">
                  <c:v>12000.0</c:v>
                </c:pt>
                <c:pt idx="12">
                  <c:v>13000.0</c:v>
                </c:pt>
                <c:pt idx="13">
                  <c:v>14000.0</c:v>
                </c:pt>
                <c:pt idx="14">
                  <c:v>15000.0</c:v>
                </c:pt>
                <c:pt idx="15">
                  <c:v>16000.0</c:v>
                </c:pt>
                <c:pt idx="16">
                  <c:v>17000.0</c:v>
                </c:pt>
                <c:pt idx="17">
                  <c:v>18000.0</c:v>
                </c:pt>
                <c:pt idx="18">
                  <c:v>19000.0</c:v>
                </c:pt>
                <c:pt idx="19">
                  <c:v>20000.0</c:v>
                </c:pt>
                <c:pt idx="20">
                  <c:v>21000.0</c:v>
                </c:pt>
                <c:pt idx="21">
                  <c:v>22000.0</c:v>
                </c:pt>
                <c:pt idx="22">
                  <c:v>23000.0</c:v>
                </c:pt>
                <c:pt idx="23">
                  <c:v>24000.0</c:v>
                </c:pt>
                <c:pt idx="24">
                  <c:v>25000.0</c:v>
                </c:pt>
                <c:pt idx="25">
                  <c:v>26000.0</c:v>
                </c:pt>
                <c:pt idx="26">
                  <c:v>27000.0</c:v>
                </c:pt>
                <c:pt idx="27">
                  <c:v>28000.0</c:v>
                </c:pt>
                <c:pt idx="28">
                  <c:v>29000.0</c:v>
                </c:pt>
                <c:pt idx="29">
                  <c:v>30000.0</c:v>
                </c:pt>
                <c:pt idx="30">
                  <c:v>31000.0</c:v>
                </c:pt>
                <c:pt idx="31">
                  <c:v>32000.0</c:v>
                </c:pt>
                <c:pt idx="32">
                  <c:v>33000.0</c:v>
                </c:pt>
                <c:pt idx="33">
                  <c:v>34000.0</c:v>
                </c:pt>
                <c:pt idx="34">
                  <c:v>35000.0</c:v>
                </c:pt>
                <c:pt idx="35">
                  <c:v>36000.0</c:v>
                </c:pt>
                <c:pt idx="36">
                  <c:v>37000.0</c:v>
                </c:pt>
                <c:pt idx="37">
                  <c:v>38000.0</c:v>
                </c:pt>
                <c:pt idx="38">
                  <c:v>39000.0</c:v>
                </c:pt>
                <c:pt idx="39">
                  <c:v>40000.0</c:v>
                </c:pt>
                <c:pt idx="40">
                  <c:v>41000.0</c:v>
                </c:pt>
                <c:pt idx="41">
                  <c:v>42000.0</c:v>
                </c:pt>
                <c:pt idx="42">
                  <c:v>43000.0</c:v>
                </c:pt>
                <c:pt idx="43">
                  <c:v>44000.0</c:v>
                </c:pt>
                <c:pt idx="44">
                  <c:v>45000.0</c:v>
                </c:pt>
                <c:pt idx="45">
                  <c:v>46000.0</c:v>
                </c:pt>
                <c:pt idx="46">
                  <c:v>47000.0</c:v>
                </c:pt>
                <c:pt idx="47">
                  <c:v>48000.0</c:v>
                </c:pt>
                <c:pt idx="48">
                  <c:v>49000.0</c:v>
                </c:pt>
                <c:pt idx="49">
                  <c:v>50000.0</c:v>
                </c:pt>
              </c:numCache>
            </c:numRef>
          </c:xVal>
          <c:yVal>
            <c:numRef>
              <c:f>Sheet1!$A$2:$AX$2</c:f>
              <c:numCache>
                <c:formatCode>General</c:formatCode>
                <c:ptCount val="50"/>
                <c:pt idx="0">
                  <c:v>128.894756</c:v>
                </c:pt>
                <c:pt idx="1">
                  <c:v>143.818049</c:v>
                </c:pt>
                <c:pt idx="2">
                  <c:v>152.653826</c:v>
                </c:pt>
                <c:pt idx="3">
                  <c:v>159.061461</c:v>
                </c:pt>
                <c:pt idx="4">
                  <c:v>164.170501</c:v>
                </c:pt>
                <c:pt idx="5">
                  <c:v>166.695272</c:v>
                </c:pt>
                <c:pt idx="6">
                  <c:v>170.510878</c:v>
                </c:pt>
                <c:pt idx="7">
                  <c:v>171.590204</c:v>
                </c:pt>
                <c:pt idx="8">
                  <c:v>174.253547</c:v>
                </c:pt>
                <c:pt idx="9">
                  <c:v>174.758204</c:v>
                </c:pt>
                <c:pt idx="10">
                  <c:v>175.260212</c:v>
                </c:pt>
                <c:pt idx="11">
                  <c:v>176.918769</c:v>
                </c:pt>
                <c:pt idx="12">
                  <c:v>176.774639</c:v>
                </c:pt>
                <c:pt idx="13">
                  <c:v>177.925816</c:v>
                </c:pt>
                <c:pt idx="14">
                  <c:v>177.48625</c:v>
                </c:pt>
                <c:pt idx="15">
                  <c:v>177.639097</c:v>
                </c:pt>
                <c:pt idx="16">
                  <c:v>178.286664</c:v>
                </c:pt>
                <c:pt idx="17">
                  <c:v>178.57456</c:v>
                </c:pt>
                <c:pt idx="18">
                  <c:v>178.933692</c:v>
                </c:pt>
                <c:pt idx="19">
                  <c:v>179.006021</c:v>
                </c:pt>
                <c:pt idx="20">
                  <c:v>179.438592</c:v>
                </c:pt>
                <c:pt idx="21">
                  <c:v>179.654005</c:v>
                </c:pt>
                <c:pt idx="22">
                  <c:v>179.654201</c:v>
                </c:pt>
                <c:pt idx="23">
                  <c:v>179.726313</c:v>
                </c:pt>
                <c:pt idx="24">
                  <c:v>179.726358</c:v>
                </c:pt>
                <c:pt idx="25">
                  <c:v>179.654589</c:v>
                </c:pt>
                <c:pt idx="26">
                  <c:v>179.798342</c:v>
                </c:pt>
                <c:pt idx="27">
                  <c:v>179.798335</c:v>
                </c:pt>
                <c:pt idx="28">
                  <c:v>179.870347</c:v>
                </c:pt>
                <c:pt idx="29">
                  <c:v>179.870241</c:v>
                </c:pt>
                <c:pt idx="30">
                  <c:v>179.726474</c:v>
                </c:pt>
                <c:pt idx="31">
                  <c:v>179.870273</c:v>
                </c:pt>
                <c:pt idx="32">
                  <c:v>179.870308</c:v>
                </c:pt>
                <c:pt idx="33">
                  <c:v>179.870328</c:v>
                </c:pt>
                <c:pt idx="34">
                  <c:v>179.870296</c:v>
                </c:pt>
                <c:pt idx="35">
                  <c:v>179.870311</c:v>
                </c:pt>
                <c:pt idx="36">
                  <c:v>179.870307</c:v>
                </c:pt>
                <c:pt idx="37">
                  <c:v>179.870332</c:v>
                </c:pt>
                <c:pt idx="38">
                  <c:v>179.87035</c:v>
                </c:pt>
                <c:pt idx="39">
                  <c:v>179.870326</c:v>
                </c:pt>
                <c:pt idx="40">
                  <c:v>179.870342</c:v>
                </c:pt>
                <c:pt idx="41">
                  <c:v>179.870319</c:v>
                </c:pt>
                <c:pt idx="42">
                  <c:v>179.870313</c:v>
                </c:pt>
                <c:pt idx="43">
                  <c:v>179.870289</c:v>
                </c:pt>
                <c:pt idx="44">
                  <c:v>179.870298</c:v>
                </c:pt>
                <c:pt idx="45">
                  <c:v>179.870316</c:v>
                </c:pt>
                <c:pt idx="46">
                  <c:v>179.87031</c:v>
                </c:pt>
                <c:pt idx="47">
                  <c:v>179.870301</c:v>
                </c:pt>
                <c:pt idx="48">
                  <c:v>179.870294</c:v>
                </c:pt>
                <c:pt idx="49">
                  <c:v>179.870297</c:v>
                </c:pt>
              </c:numCache>
            </c:numRef>
          </c:yVal>
          <c:smooth val="0"/>
        </c:ser>
        <c:dLbls>
          <c:showLegendKey val="0"/>
          <c:showVal val="0"/>
          <c:showCatName val="0"/>
          <c:showSerName val="0"/>
          <c:showPercent val="0"/>
          <c:showBubbleSize val="0"/>
        </c:dLbls>
        <c:axId val="-2053941176"/>
        <c:axId val="-2018898472"/>
      </c:scatterChart>
      <c:valAx>
        <c:axId val="-2053941176"/>
        <c:scaling>
          <c:orientation val="minMax"/>
          <c:max val="50000.0"/>
          <c:min val="0.0"/>
        </c:scaling>
        <c:delete val="0"/>
        <c:axPos val="b"/>
        <c:numFmt formatCode="General" sourceLinked="1"/>
        <c:majorTickMark val="in"/>
        <c:minorTickMark val="none"/>
        <c:tickLblPos val="nextTo"/>
        <c:spPr>
          <a:ln>
            <a:solidFill>
              <a:schemeClr val="tx1"/>
            </a:solidFill>
          </a:ln>
        </c:spPr>
        <c:txPr>
          <a:bodyPr/>
          <a:lstStyle/>
          <a:p>
            <a:pPr>
              <a:defRPr sz="1200">
                <a:latin typeface="Times New Roman" panose="02020603050405020304" pitchFamily="18" charset="0"/>
                <a:cs typeface="Times New Roman" panose="02020603050405020304" pitchFamily="18" charset="0"/>
              </a:defRPr>
            </a:pPr>
            <a:endParaRPr lang="ja-JP"/>
          </a:p>
        </c:txPr>
        <c:crossAx val="-2018898472"/>
        <c:crosses val="autoZero"/>
        <c:crossBetween val="midCat"/>
        <c:majorUnit val="10000.0"/>
      </c:valAx>
      <c:valAx>
        <c:axId val="-2018898472"/>
        <c:scaling>
          <c:orientation val="minMax"/>
          <c:max val="250.0"/>
        </c:scaling>
        <c:delete val="0"/>
        <c:axPos val="l"/>
        <c:numFmt formatCode="General" sourceLinked="1"/>
        <c:majorTickMark val="in"/>
        <c:minorTickMark val="none"/>
        <c:tickLblPos val="nextTo"/>
        <c:spPr>
          <a:ln>
            <a:solidFill>
              <a:schemeClr val="tx1"/>
            </a:solidFill>
          </a:ln>
        </c:spPr>
        <c:txPr>
          <a:bodyPr/>
          <a:lstStyle/>
          <a:p>
            <a:pPr>
              <a:defRPr sz="1200">
                <a:latin typeface="Times New Roman" panose="02020603050405020304" pitchFamily="18" charset="0"/>
                <a:cs typeface="Times New Roman" panose="02020603050405020304" pitchFamily="18" charset="0"/>
              </a:defRPr>
            </a:pPr>
            <a:endParaRPr lang="ja-JP"/>
          </a:p>
        </c:txPr>
        <c:crossAx val="-2053941176"/>
        <c:crosses val="autoZero"/>
        <c:crossBetween val="midCat"/>
      </c:valAx>
      <c:spPr>
        <a:ln>
          <a:solidFill>
            <a:schemeClr val="tx1"/>
          </a:solidFill>
        </a:ln>
      </c:spPr>
    </c:plotArea>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spPr>
            <a:ln w="28575">
              <a:noFill/>
            </a:ln>
          </c:spPr>
          <c:marker>
            <c:symbol val="diamond"/>
            <c:size val="4"/>
            <c:spPr>
              <a:solidFill>
                <a:srgbClr val="0000FF"/>
              </a:solidFill>
              <a:ln>
                <a:solidFill>
                  <a:srgbClr val="0000FF"/>
                </a:solidFill>
              </a:ln>
            </c:spPr>
          </c:marker>
          <c:errBars>
            <c:errDir val="y"/>
            <c:errBarType val="both"/>
            <c:errValType val="cust"/>
            <c:noEndCap val="0"/>
            <c:plus>
              <c:numRef>
                <c:f>Sheet1!$A$3:$AX$3</c:f>
                <c:numCache>
                  <c:formatCode>General</c:formatCode>
                  <c:ptCount val="50"/>
                  <c:pt idx="0">
                    <c:v>978.308463</c:v>
                  </c:pt>
                  <c:pt idx="1">
                    <c:v>705.689727</c:v>
                  </c:pt>
                  <c:pt idx="2">
                    <c:v>584.8772529999991</c:v>
                  </c:pt>
                  <c:pt idx="3">
                    <c:v>502.9419559999993</c:v>
                  </c:pt>
                  <c:pt idx="4">
                    <c:v>442.394028</c:v>
                  </c:pt>
                  <c:pt idx="5">
                    <c:v>399.672841</c:v>
                  </c:pt>
                  <c:pt idx="6">
                    <c:v>367.5071019999999</c:v>
                  </c:pt>
                  <c:pt idx="7">
                    <c:v>343.5617659999999</c:v>
                  </c:pt>
                  <c:pt idx="8">
                    <c:v>324.39003</c:v>
                  </c:pt>
                  <c:pt idx="9">
                    <c:v>310.084185</c:v>
                  </c:pt>
                  <c:pt idx="10">
                    <c:v>297.0850399999993</c:v>
                  </c:pt>
                  <c:pt idx="11">
                    <c:v>284.420807</c:v>
                  </c:pt>
                  <c:pt idx="12">
                    <c:v>275.896946</c:v>
                  </c:pt>
                  <c:pt idx="13">
                    <c:v>266.104571</c:v>
                  </c:pt>
                  <c:pt idx="14">
                    <c:v>257.4261179999988</c:v>
                  </c:pt>
                  <c:pt idx="15">
                    <c:v>249.246514</c:v>
                  </c:pt>
                  <c:pt idx="16">
                    <c:v>241.084399</c:v>
                  </c:pt>
                  <c:pt idx="17">
                    <c:v>233.381933</c:v>
                  </c:pt>
                  <c:pt idx="18">
                    <c:v>227.46569</c:v>
                  </c:pt>
                  <c:pt idx="19">
                    <c:v>222.620498</c:v>
                  </c:pt>
                  <c:pt idx="20">
                    <c:v>216.887113</c:v>
                  </c:pt>
                  <c:pt idx="21">
                    <c:v>210.043787</c:v>
                  </c:pt>
                  <c:pt idx="22">
                    <c:v>203.392778</c:v>
                  </c:pt>
                  <c:pt idx="23">
                    <c:v>200.325021</c:v>
                  </c:pt>
                  <c:pt idx="24">
                    <c:v>195.955081</c:v>
                  </c:pt>
                  <c:pt idx="25">
                    <c:v>191.345958</c:v>
                  </c:pt>
                  <c:pt idx="26">
                    <c:v>187.310244</c:v>
                  </c:pt>
                  <c:pt idx="27">
                    <c:v>184.308811</c:v>
                  </c:pt>
                  <c:pt idx="28">
                    <c:v>180.594627</c:v>
                  </c:pt>
                  <c:pt idx="29">
                    <c:v>178.405879</c:v>
                  </c:pt>
                  <c:pt idx="30">
                    <c:v>174.984351</c:v>
                  </c:pt>
                  <c:pt idx="31">
                    <c:v>171.843651</c:v>
                  </c:pt>
                  <c:pt idx="32">
                    <c:v>168.945689</c:v>
                  </c:pt>
                  <c:pt idx="33">
                    <c:v>167.424347</c:v>
                  </c:pt>
                  <c:pt idx="34">
                    <c:v>164.819193</c:v>
                  </c:pt>
                  <c:pt idx="35">
                    <c:v>162.540673</c:v>
                  </c:pt>
                  <c:pt idx="36">
                    <c:v>160.366196</c:v>
                  </c:pt>
                  <c:pt idx="37">
                    <c:v>158.371452</c:v>
                  </c:pt>
                  <c:pt idx="38">
                    <c:v>156.387935</c:v>
                  </c:pt>
                  <c:pt idx="39">
                    <c:v>154.105874</c:v>
                  </c:pt>
                  <c:pt idx="40">
                    <c:v>151.970532</c:v>
                  </c:pt>
                  <c:pt idx="41">
                    <c:v>151.098426</c:v>
                  </c:pt>
                  <c:pt idx="42">
                    <c:v>149.876763</c:v>
                  </c:pt>
                  <c:pt idx="43">
                    <c:v>147.809689</c:v>
                  </c:pt>
                  <c:pt idx="44">
                    <c:v>146.070068</c:v>
                  </c:pt>
                  <c:pt idx="45">
                    <c:v>144.013482</c:v>
                  </c:pt>
                  <c:pt idx="46">
                    <c:v>142.854069</c:v>
                  </c:pt>
                  <c:pt idx="47">
                    <c:v>141.97279</c:v>
                  </c:pt>
                  <c:pt idx="48">
                    <c:v>140.844868</c:v>
                  </c:pt>
                  <c:pt idx="49">
                    <c:v>139.49584</c:v>
                  </c:pt>
                </c:numCache>
              </c:numRef>
            </c:plus>
            <c:minus>
              <c:numRef>
                <c:f>Sheet1!$A$3:$AX$3</c:f>
                <c:numCache>
                  <c:formatCode>General</c:formatCode>
                  <c:ptCount val="50"/>
                  <c:pt idx="0">
                    <c:v>978.308463</c:v>
                  </c:pt>
                  <c:pt idx="1">
                    <c:v>705.689727</c:v>
                  </c:pt>
                  <c:pt idx="2">
                    <c:v>584.8772529999991</c:v>
                  </c:pt>
                  <c:pt idx="3">
                    <c:v>502.9419559999993</c:v>
                  </c:pt>
                  <c:pt idx="4">
                    <c:v>442.394028</c:v>
                  </c:pt>
                  <c:pt idx="5">
                    <c:v>399.672841</c:v>
                  </c:pt>
                  <c:pt idx="6">
                    <c:v>367.5071019999999</c:v>
                  </c:pt>
                  <c:pt idx="7">
                    <c:v>343.5617659999999</c:v>
                  </c:pt>
                  <c:pt idx="8">
                    <c:v>324.39003</c:v>
                  </c:pt>
                  <c:pt idx="9">
                    <c:v>310.084185</c:v>
                  </c:pt>
                  <c:pt idx="10">
                    <c:v>297.0850399999993</c:v>
                  </c:pt>
                  <c:pt idx="11">
                    <c:v>284.420807</c:v>
                  </c:pt>
                  <c:pt idx="12">
                    <c:v>275.896946</c:v>
                  </c:pt>
                  <c:pt idx="13">
                    <c:v>266.104571</c:v>
                  </c:pt>
                  <c:pt idx="14">
                    <c:v>257.4261179999988</c:v>
                  </c:pt>
                  <c:pt idx="15">
                    <c:v>249.246514</c:v>
                  </c:pt>
                  <c:pt idx="16">
                    <c:v>241.084399</c:v>
                  </c:pt>
                  <c:pt idx="17">
                    <c:v>233.381933</c:v>
                  </c:pt>
                  <c:pt idx="18">
                    <c:v>227.46569</c:v>
                  </c:pt>
                  <c:pt idx="19">
                    <c:v>222.620498</c:v>
                  </c:pt>
                  <c:pt idx="20">
                    <c:v>216.887113</c:v>
                  </c:pt>
                  <c:pt idx="21">
                    <c:v>210.043787</c:v>
                  </c:pt>
                  <c:pt idx="22">
                    <c:v>203.392778</c:v>
                  </c:pt>
                  <c:pt idx="23">
                    <c:v>200.325021</c:v>
                  </c:pt>
                  <c:pt idx="24">
                    <c:v>195.955081</c:v>
                  </c:pt>
                  <c:pt idx="25">
                    <c:v>191.345958</c:v>
                  </c:pt>
                  <c:pt idx="26">
                    <c:v>187.310244</c:v>
                  </c:pt>
                  <c:pt idx="27">
                    <c:v>184.308811</c:v>
                  </c:pt>
                  <c:pt idx="28">
                    <c:v>180.594627</c:v>
                  </c:pt>
                  <c:pt idx="29">
                    <c:v>178.405879</c:v>
                  </c:pt>
                  <c:pt idx="30">
                    <c:v>174.984351</c:v>
                  </c:pt>
                  <c:pt idx="31">
                    <c:v>171.843651</c:v>
                  </c:pt>
                  <c:pt idx="32">
                    <c:v>168.945689</c:v>
                  </c:pt>
                  <c:pt idx="33">
                    <c:v>167.424347</c:v>
                  </c:pt>
                  <c:pt idx="34">
                    <c:v>164.819193</c:v>
                  </c:pt>
                  <c:pt idx="35">
                    <c:v>162.540673</c:v>
                  </c:pt>
                  <c:pt idx="36">
                    <c:v>160.366196</c:v>
                  </c:pt>
                  <c:pt idx="37">
                    <c:v>158.371452</c:v>
                  </c:pt>
                  <c:pt idx="38">
                    <c:v>156.387935</c:v>
                  </c:pt>
                  <c:pt idx="39">
                    <c:v>154.105874</c:v>
                  </c:pt>
                  <c:pt idx="40">
                    <c:v>151.970532</c:v>
                  </c:pt>
                  <c:pt idx="41">
                    <c:v>151.098426</c:v>
                  </c:pt>
                  <c:pt idx="42">
                    <c:v>149.876763</c:v>
                  </c:pt>
                  <c:pt idx="43">
                    <c:v>147.809689</c:v>
                  </c:pt>
                  <c:pt idx="44">
                    <c:v>146.070068</c:v>
                  </c:pt>
                  <c:pt idx="45">
                    <c:v>144.013482</c:v>
                  </c:pt>
                  <c:pt idx="46">
                    <c:v>142.854069</c:v>
                  </c:pt>
                  <c:pt idx="47">
                    <c:v>141.97279</c:v>
                  </c:pt>
                  <c:pt idx="48">
                    <c:v>140.844868</c:v>
                  </c:pt>
                  <c:pt idx="49">
                    <c:v>139.49584</c:v>
                  </c:pt>
                </c:numCache>
              </c:numRef>
            </c:minus>
          </c:errBars>
          <c:xVal>
            <c:numRef>
              <c:f>Sheet1!$A$1:$AX$1</c:f>
              <c:numCache>
                <c:formatCode>General</c:formatCode>
                <c:ptCount val="50"/>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pt idx="14">
                  <c:v>15.0</c:v>
                </c:pt>
                <c:pt idx="15">
                  <c:v>16.0</c:v>
                </c:pt>
                <c:pt idx="16">
                  <c:v>17.0</c:v>
                </c:pt>
                <c:pt idx="17">
                  <c:v>18.0</c:v>
                </c:pt>
                <c:pt idx="18">
                  <c:v>19.0</c:v>
                </c:pt>
                <c:pt idx="19">
                  <c:v>20.0</c:v>
                </c:pt>
                <c:pt idx="20">
                  <c:v>21.0</c:v>
                </c:pt>
                <c:pt idx="21">
                  <c:v>22.0</c:v>
                </c:pt>
                <c:pt idx="22">
                  <c:v>23.0</c:v>
                </c:pt>
                <c:pt idx="23">
                  <c:v>24.0</c:v>
                </c:pt>
                <c:pt idx="24">
                  <c:v>25.0</c:v>
                </c:pt>
                <c:pt idx="25">
                  <c:v>26.0</c:v>
                </c:pt>
                <c:pt idx="26">
                  <c:v>27.0</c:v>
                </c:pt>
                <c:pt idx="27">
                  <c:v>28.0</c:v>
                </c:pt>
                <c:pt idx="28">
                  <c:v>29.0</c:v>
                </c:pt>
                <c:pt idx="29">
                  <c:v>30.0</c:v>
                </c:pt>
                <c:pt idx="30">
                  <c:v>31.0</c:v>
                </c:pt>
                <c:pt idx="31">
                  <c:v>32.0</c:v>
                </c:pt>
                <c:pt idx="32">
                  <c:v>33.0</c:v>
                </c:pt>
                <c:pt idx="33">
                  <c:v>34.0</c:v>
                </c:pt>
                <c:pt idx="34">
                  <c:v>35.0</c:v>
                </c:pt>
                <c:pt idx="35">
                  <c:v>36.0</c:v>
                </c:pt>
                <c:pt idx="36">
                  <c:v>37.0</c:v>
                </c:pt>
                <c:pt idx="37">
                  <c:v>38.0</c:v>
                </c:pt>
                <c:pt idx="38">
                  <c:v>39.0</c:v>
                </c:pt>
                <c:pt idx="39">
                  <c:v>40.0</c:v>
                </c:pt>
                <c:pt idx="40">
                  <c:v>41.0</c:v>
                </c:pt>
                <c:pt idx="41">
                  <c:v>42.0</c:v>
                </c:pt>
                <c:pt idx="42">
                  <c:v>43.0</c:v>
                </c:pt>
                <c:pt idx="43">
                  <c:v>44.0</c:v>
                </c:pt>
                <c:pt idx="44">
                  <c:v>45.0</c:v>
                </c:pt>
                <c:pt idx="45">
                  <c:v>46.0</c:v>
                </c:pt>
                <c:pt idx="46">
                  <c:v>47.0</c:v>
                </c:pt>
                <c:pt idx="47">
                  <c:v>48.0</c:v>
                </c:pt>
                <c:pt idx="48">
                  <c:v>49.0</c:v>
                </c:pt>
                <c:pt idx="49">
                  <c:v>50.0</c:v>
                </c:pt>
              </c:numCache>
            </c:numRef>
          </c:xVal>
          <c:yVal>
            <c:numRef>
              <c:f>Sheet1!$A$2:$AX$2</c:f>
              <c:numCache>
                <c:formatCode>General</c:formatCode>
                <c:ptCount val="50"/>
                <c:pt idx="0">
                  <c:v>617.3902229999991</c:v>
                </c:pt>
                <c:pt idx="1">
                  <c:v>632.919134</c:v>
                </c:pt>
                <c:pt idx="2">
                  <c:v>625.8535399999994</c:v>
                </c:pt>
                <c:pt idx="3">
                  <c:v>623.044145</c:v>
                </c:pt>
                <c:pt idx="4">
                  <c:v>619.009837</c:v>
                </c:pt>
                <c:pt idx="5">
                  <c:v>610.3862029999992</c:v>
                </c:pt>
                <c:pt idx="6">
                  <c:v>610.3978619999992</c:v>
                </c:pt>
                <c:pt idx="7">
                  <c:v>616.5201510000001</c:v>
                </c:pt>
                <c:pt idx="8">
                  <c:v>616.120828</c:v>
                </c:pt>
                <c:pt idx="9">
                  <c:v>617.449126999999</c:v>
                </c:pt>
                <c:pt idx="10">
                  <c:v>620.498391</c:v>
                </c:pt>
                <c:pt idx="11">
                  <c:v>621.5610199999991</c:v>
                </c:pt>
                <c:pt idx="12">
                  <c:v>620.849748</c:v>
                </c:pt>
                <c:pt idx="13">
                  <c:v>620.9554009999994</c:v>
                </c:pt>
                <c:pt idx="14">
                  <c:v>623.89603</c:v>
                </c:pt>
                <c:pt idx="15">
                  <c:v>624.471405</c:v>
                </c:pt>
                <c:pt idx="16">
                  <c:v>625.730695</c:v>
                </c:pt>
                <c:pt idx="17">
                  <c:v>623.181378</c:v>
                </c:pt>
                <c:pt idx="18">
                  <c:v>621.9722839999994</c:v>
                </c:pt>
                <c:pt idx="19">
                  <c:v>622.290713</c:v>
                </c:pt>
                <c:pt idx="20">
                  <c:v>623.736338</c:v>
                </c:pt>
                <c:pt idx="21">
                  <c:v>622.2654689999994</c:v>
                </c:pt>
                <c:pt idx="22">
                  <c:v>621.26453</c:v>
                </c:pt>
                <c:pt idx="23">
                  <c:v>621.5679039999991</c:v>
                </c:pt>
                <c:pt idx="24">
                  <c:v>621.015894</c:v>
                </c:pt>
                <c:pt idx="25">
                  <c:v>621.4026969999991</c:v>
                </c:pt>
                <c:pt idx="26">
                  <c:v>623.9345479999994</c:v>
                </c:pt>
                <c:pt idx="27">
                  <c:v>624.267891</c:v>
                </c:pt>
                <c:pt idx="28">
                  <c:v>623.616037</c:v>
                </c:pt>
                <c:pt idx="29">
                  <c:v>624.527743</c:v>
                </c:pt>
                <c:pt idx="30">
                  <c:v>623.093463</c:v>
                </c:pt>
                <c:pt idx="31">
                  <c:v>622.707099</c:v>
                </c:pt>
                <c:pt idx="32">
                  <c:v>622.9544259999992</c:v>
                </c:pt>
                <c:pt idx="33">
                  <c:v>623.3400459999992</c:v>
                </c:pt>
                <c:pt idx="34">
                  <c:v>622.623845</c:v>
                </c:pt>
                <c:pt idx="35">
                  <c:v>622.873076</c:v>
                </c:pt>
                <c:pt idx="36">
                  <c:v>622.233217</c:v>
                </c:pt>
                <c:pt idx="37">
                  <c:v>621.8721439999994</c:v>
                </c:pt>
                <c:pt idx="38">
                  <c:v>622.711136</c:v>
                </c:pt>
                <c:pt idx="39">
                  <c:v>621.5373029999994</c:v>
                </c:pt>
                <c:pt idx="40">
                  <c:v>621.983181</c:v>
                </c:pt>
                <c:pt idx="41">
                  <c:v>621.124315</c:v>
                </c:pt>
                <c:pt idx="42">
                  <c:v>621.982627999999</c:v>
                </c:pt>
                <c:pt idx="43">
                  <c:v>621.109143</c:v>
                </c:pt>
                <c:pt idx="44">
                  <c:v>621.014549</c:v>
                </c:pt>
                <c:pt idx="45">
                  <c:v>621.8346899999992</c:v>
                </c:pt>
                <c:pt idx="46">
                  <c:v>621.671315</c:v>
                </c:pt>
                <c:pt idx="47">
                  <c:v>622.8193239999994</c:v>
                </c:pt>
                <c:pt idx="48">
                  <c:v>623.173783</c:v>
                </c:pt>
                <c:pt idx="49">
                  <c:v>622.244243</c:v>
                </c:pt>
              </c:numCache>
            </c:numRef>
          </c:yVal>
          <c:smooth val="0"/>
        </c:ser>
        <c:dLbls>
          <c:showLegendKey val="0"/>
          <c:showVal val="0"/>
          <c:showCatName val="0"/>
          <c:showSerName val="0"/>
          <c:showPercent val="0"/>
          <c:showBubbleSize val="0"/>
        </c:dLbls>
        <c:axId val="-2090460904"/>
        <c:axId val="-2019260504"/>
      </c:scatterChart>
      <c:valAx>
        <c:axId val="-2090460904"/>
        <c:scaling>
          <c:orientation val="minMax"/>
          <c:max val="50.0"/>
          <c:min val="0.0"/>
        </c:scaling>
        <c:delete val="0"/>
        <c:axPos val="b"/>
        <c:numFmt formatCode="General" sourceLinked="1"/>
        <c:majorTickMark val="in"/>
        <c:minorTickMark val="none"/>
        <c:tickLblPos val="nextTo"/>
        <c:spPr>
          <a:ln>
            <a:solidFill>
              <a:schemeClr val="tx1"/>
            </a:solidFill>
          </a:ln>
        </c:spPr>
        <c:txPr>
          <a:bodyPr/>
          <a:lstStyle/>
          <a:p>
            <a:pPr>
              <a:defRPr sz="1400">
                <a:latin typeface="Times New Roman" panose="02020603050405020304" pitchFamily="18" charset="0"/>
                <a:cs typeface="Times New Roman" panose="02020603050405020304" pitchFamily="18" charset="0"/>
              </a:defRPr>
            </a:pPr>
            <a:endParaRPr lang="ja-JP"/>
          </a:p>
        </c:txPr>
        <c:crossAx val="-2019260504"/>
        <c:crossesAt val="-500.0"/>
        <c:crossBetween val="midCat"/>
        <c:majorUnit val="10.0"/>
      </c:valAx>
      <c:valAx>
        <c:axId val="-2019260504"/>
        <c:scaling>
          <c:orientation val="minMax"/>
        </c:scaling>
        <c:delete val="0"/>
        <c:axPos val="l"/>
        <c:numFmt formatCode="#,##0_ " sourceLinked="0"/>
        <c:majorTickMark val="in"/>
        <c:minorTickMark val="none"/>
        <c:tickLblPos val="nextTo"/>
        <c:spPr>
          <a:ln>
            <a:solidFill>
              <a:schemeClr val="tx1"/>
            </a:solidFill>
          </a:ln>
        </c:spPr>
        <c:txPr>
          <a:bodyPr/>
          <a:lstStyle/>
          <a:p>
            <a:pPr>
              <a:defRPr sz="1400">
                <a:latin typeface="Times New Roman" panose="02020603050405020304" pitchFamily="18" charset="0"/>
                <a:cs typeface="Times New Roman" panose="02020603050405020304" pitchFamily="18" charset="0"/>
              </a:defRPr>
            </a:pPr>
            <a:endParaRPr lang="ja-JP"/>
          </a:p>
        </c:txPr>
        <c:crossAx val="-2090460904"/>
        <c:crosses val="autoZero"/>
        <c:crossBetween val="midCat"/>
      </c:valAx>
      <c:spPr>
        <a:ln>
          <a:solidFill>
            <a:schemeClr val="tx1"/>
          </a:solidFill>
        </a:ln>
      </c:spPr>
    </c:plotArea>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spPr>
            <a:ln w="28575">
              <a:noFill/>
            </a:ln>
          </c:spPr>
          <c:marker>
            <c:symbol val="diamond"/>
            <c:size val="4"/>
            <c:spPr>
              <a:solidFill>
                <a:srgbClr val="0000FF"/>
              </a:solidFill>
              <a:ln>
                <a:solidFill>
                  <a:srgbClr val="0000FF"/>
                </a:solidFill>
              </a:ln>
            </c:spPr>
          </c:marker>
          <c:errBars>
            <c:errDir val="y"/>
            <c:errBarType val="both"/>
            <c:errValType val="cust"/>
            <c:noEndCap val="0"/>
            <c:plus>
              <c:numRef>
                <c:f>Sheet1!$A$3:$AX$3</c:f>
                <c:numCache>
                  <c:formatCode>General</c:formatCode>
                  <c:ptCount val="50"/>
                  <c:pt idx="0">
                    <c:v>0.004266</c:v>
                  </c:pt>
                  <c:pt idx="1">
                    <c:v>0.003075</c:v>
                  </c:pt>
                  <c:pt idx="2">
                    <c:v>0.002552</c:v>
                  </c:pt>
                  <c:pt idx="3">
                    <c:v>0.002196</c:v>
                  </c:pt>
                  <c:pt idx="4">
                    <c:v>0.001928</c:v>
                  </c:pt>
                  <c:pt idx="5">
                    <c:v>0.001744</c:v>
                  </c:pt>
                  <c:pt idx="6">
                    <c:v>0.001604</c:v>
                  </c:pt>
                  <c:pt idx="7">
                    <c:v>0.001497</c:v>
                  </c:pt>
                  <c:pt idx="8">
                    <c:v>0.001415</c:v>
                  </c:pt>
                  <c:pt idx="9">
                    <c:v>0.001353</c:v>
                  </c:pt>
                  <c:pt idx="10">
                    <c:v>0.001297</c:v>
                  </c:pt>
                  <c:pt idx="11">
                    <c:v>0.001243</c:v>
                  </c:pt>
                  <c:pt idx="12">
                    <c:v>0.001205</c:v>
                  </c:pt>
                  <c:pt idx="13">
                    <c:v>0.001161</c:v>
                  </c:pt>
                  <c:pt idx="14">
                    <c:v>0.001124</c:v>
                  </c:pt>
                  <c:pt idx="15">
                    <c:v>0.001088</c:v>
                  </c:pt>
                  <c:pt idx="16">
                    <c:v>0.001052</c:v>
                  </c:pt>
                  <c:pt idx="17">
                    <c:v>0.001019</c:v>
                  </c:pt>
                  <c:pt idx="18">
                    <c:v>0.000993</c:v>
                  </c:pt>
                  <c:pt idx="19">
                    <c:v>0.000972</c:v>
                  </c:pt>
                  <c:pt idx="20">
                    <c:v>0.000947</c:v>
                  </c:pt>
                  <c:pt idx="21">
                    <c:v>0.000917</c:v>
                  </c:pt>
                  <c:pt idx="22">
                    <c:v>0.000888</c:v>
                  </c:pt>
                  <c:pt idx="23">
                    <c:v>0.000875</c:v>
                  </c:pt>
                  <c:pt idx="24">
                    <c:v>0.000856</c:v>
                  </c:pt>
                  <c:pt idx="25">
                    <c:v>0.000835</c:v>
                  </c:pt>
                  <c:pt idx="26">
                    <c:v>0.000817</c:v>
                  </c:pt>
                  <c:pt idx="27">
                    <c:v>0.000805</c:v>
                  </c:pt>
                  <c:pt idx="28">
                    <c:v>0.000788</c:v>
                  </c:pt>
                  <c:pt idx="29">
                    <c:v>0.000778</c:v>
                  </c:pt>
                  <c:pt idx="30">
                    <c:v>0.000764</c:v>
                  </c:pt>
                  <c:pt idx="31">
                    <c:v>0.00075</c:v>
                  </c:pt>
                  <c:pt idx="32">
                    <c:v>0.000738</c:v>
                  </c:pt>
                  <c:pt idx="33">
                    <c:v>0.000731</c:v>
                  </c:pt>
                  <c:pt idx="34">
                    <c:v>0.00072</c:v>
                  </c:pt>
                  <c:pt idx="35">
                    <c:v>0.00071</c:v>
                  </c:pt>
                  <c:pt idx="36">
                    <c:v>0.000701</c:v>
                  </c:pt>
                  <c:pt idx="37">
                    <c:v>0.000692</c:v>
                  </c:pt>
                  <c:pt idx="38">
                    <c:v>0.000683</c:v>
                  </c:pt>
                  <c:pt idx="39">
                    <c:v>0.000673</c:v>
                  </c:pt>
                  <c:pt idx="40">
                    <c:v>0.000664</c:v>
                  </c:pt>
                  <c:pt idx="41">
                    <c:v>0.00066</c:v>
                  </c:pt>
                  <c:pt idx="42">
                    <c:v>0.000655</c:v>
                  </c:pt>
                  <c:pt idx="43">
                    <c:v>0.000646</c:v>
                  </c:pt>
                  <c:pt idx="44">
                    <c:v>0.000638</c:v>
                  </c:pt>
                  <c:pt idx="45">
                    <c:v>0.000629</c:v>
                  </c:pt>
                  <c:pt idx="46">
                    <c:v>0.000624</c:v>
                  </c:pt>
                  <c:pt idx="47">
                    <c:v>0.00062</c:v>
                  </c:pt>
                  <c:pt idx="48">
                    <c:v>0.000615</c:v>
                  </c:pt>
                  <c:pt idx="49">
                    <c:v>0.000609</c:v>
                  </c:pt>
                </c:numCache>
              </c:numRef>
            </c:plus>
            <c:minus>
              <c:numRef>
                <c:f>Sheet1!$A$3:$AX$3</c:f>
                <c:numCache>
                  <c:formatCode>General</c:formatCode>
                  <c:ptCount val="50"/>
                  <c:pt idx="0">
                    <c:v>0.004266</c:v>
                  </c:pt>
                  <c:pt idx="1">
                    <c:v>0.003075</c:v>
                  </c:pt>
                  <c:pt idx="2">
                    <c:v>0.002552</c:v>
                  </c:pt>
                  <c:pt idx="3">
                    <c:v>0.002196</c:v>
                  </c:pt>
                  <c:pt idx="4">
                    <c:v>0.001928</c:v>
                  </c:pt>
                  <c:pt idx="5">
                    <c:v>0.001744</c:v>
                  </c:pt>
                  <c:pt idx="6">
                    <c:v>0.001604</c:v>
                  </c:pt>
                  <c:pt idx="7">
                    <c:v>0.001497</c:v>
                  </c:pt>
                  <c:pt idx="8">
                    <c:v>0.001415</c:v>
                  </c:pt>
                  <c:pt idx="9">
                    <c:v>0.001353</c:v>
                  </c:pt>
                  <c:pt idx="10">
                    <c:v>0.001297</c:v>
                  </c:pt>
                  <c:pt idx="11">
                    <c:v>0.001243</c:v>
                  </c:pt>
                  <c:pt idx="12">
                    <c:v>0.001205</c:v>
                  </c:pt>
                  <c:pt idx="13">
                    <c:v>0.001161</c:v>
                  </c:pt>
                  <c:pt idx="14">
                    <c:v>0.001124</c:v>
                  </c:pt>
                  <c:pt idx="15">
                    <c:v>0.001088</c:v>
                  </c:pt>
                  <c:pt idx="16">
                    <c:v>0.001052</c:v>
                  </c:pt>
                  <c:pt idx="17">
                    <c:v>0.001019</c:v>
                  </c:pt>
                  <c:pt idx="18">
                    <c:v>0.000993</c:v>
                  </c:pt>
                  <c:pt idx="19">
                    <c:v>0.000972</c:v>
                  </c:pt>
                  <c:pt idx="20">
                    <c:v>0.000947</c:v>
                  </c:pt>
                  <c:pt idx="21">
                    <c:v>0.000917</c:v>
                  </c:pt>
                  <c:pt idx="22">
                    <c:v>0.000888</c:v>
                  </c:pt>
                  <c:pt idx="23">
                    <c:v>0.000875</c:v>
                  </c:pt>
                  <c:pt idx="24">
                    <c:v>0.000856</c:v>
                  </c:pt>
                  <c:pt idx="25">
                    <c:v>0.000835</c:v>
                  </c:pt>
                  <c:pt idx="26">
                    <c:v>0.000817</c:v>
                  </c:pt>
                  <c:pt idx="27">
                    <c:v>0.000805</c:v>
                  </c:pt>
                  <c:pt idx="28">
                    <c:v>0.000788</c:v>
                  </c:pt>
                  <c:pt idx="29">
                    <c:v>0.000778</c:v>
                  </c:pt>
                  <c:pt idx="30">
                    <c:v>0.000764</c:v>
                  </c:pt>
                  <c:pt idx="31">
                    <c:v>0.00075</c:v>
                  </c:pt>
                  <c:pt idx="32">
                    <c:v>0.000738</c:v>
                  </c:pt>
                  <c:pt idx="33">
                    <c:v>0.000731</c:v>
                  </c:pt>
                  <c:pt idx="34">
                    <c:v>0.00072</c:v>
                  </c:pt>
                  <c:pt idx="35">
                    <c:v>0.00071</c:v>
                  </c:pt>
                  <c:pt idx="36">
                    <c:v>0.000701</c:v>
                  </c:pt>
                  <c:pt idx="37">
                    <c:v>0.000692</c:v>
                  </c:pt>
                  <c:pt idx="38">
                    <c:v>0.000683</c:v>
                  </c:pt>
                  <c:pt idx="39">
                    <c:v>0.000673</c:v>
                  </c:pt>
                  <c:pt idx="40">
                    <c:v>0.000664</c:v>
                  </c:pt>
                  <c:pt idx="41">
                    <c:v>0.00066</c:v>
                  </c:pt>
                  <c:pt idx="42">
                    <c:v>0.000655</c:v>
                  </c:pt>
                  <c:pt idx="43">
                    <c:v>0.000646</c:v>
                  </c:pt>
                  <c:pt idx="44">
                    <c:v>0.000638</c:v>
                  </c:pt>
                  <c:pt idx="45">
                    <c:v>0.000629</c:v>
                  </c:pt>
                  <c:pt idx="46">
                    <c:v>0.000624</c:v>
                  </c:pt>
                  <c:pt idx="47">
                    <c:v>0.00062</c:v>
                  </c:pt>
                  <c:pt idx="48">
                    <c:v>0.000615</c:v>
                  </c:pt>
                  <c:pt idx="49">
                    <c:v>0.000609</c:v>
                  </c:pt>
                </c:numCache>
              </c:numRef>
            </c:minus>
          </c:errBars>
          <c:xVal>
            <c:numRef>
              <c:f>Sheet1!$A$1:$AX$1</c:f>
              <c:numCache>
                <c:formatCode>General</c:formatCode>
                <c:ptCount val="50"/>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pt idx="14">
                  <c:v>15.0</c:v>
                </c:pt>
                <c:pt idx="15">
                  <c:v>16.0</c:v>
                </c:pt>
                <c:pt idx="16">
                  <c:v>17.0</c:v>
                </c:pt>
                <c:pt idx="17">
                  <c:v>18.0</c:v>
                </c:pt>
                <c:pt idx="18">
                  <c:v>19.0</c:v>
                </c:pt>
                <c:pt idx="19">
                  <c:v>20.0</c:v>
                </c:pt>
                <c:pt idx="20">
                  <c:v>21.0</c:v>
                </c:pt>
                <c:pt idx="21">
                  <c:v>22.0</c:v>
                </c:pt>
                <c:pt idx="22">
                  <c:v>23.0</c:v>
                </c:pt>
                <c:pt idx="23">
                  <c:v>24.0</c:v>
                </c:pt>
                <c:pt idx="24">
                  <c:v>25.0</c:v>
                </c:pt>
                <c:pt idx="25">
                  <c:v>26.0</c:v>
                </c:pt>
                <c:pt idx="26">
                  <c:v>27.0</c:v>
                </c:pt>
                <c:pt idx="27">
                  <c:v>28.0</c:v>
                </c:pt>
                <c:pt idx="28">
                  <c:v>29.0</c:v>
                </c:pt>
                <c:pt idx="29">
                  <c:v>30.0</c:v>
                </c:pt>
                <c:pt idx="30">
                  <c:v>31.0</c:v>
                </c:pt>
                <c:pt idx="31">
                  <c:v>32.0</c:v>
                </c:pt>
                <c:pt idx="32">
                  <c:v>33.0</c:v>
                </c:pt>
                <c:pt idx="33">
                  <c:v>34.0</c:v>
                </c:pt>
                <c:pt idx="34">
                  <c:v>35.0</c:v>
                </c:pt>
                <c:pt idx="35">
                  <c:v>36.0</c:v>
                </c:pt>
                <c:pt idx="36">
                  <c:v>37.0</c:v>
                </c:pt>
                <c:pt idx="37">
                  <c:v>38.0</c:v>
                </c:pt>
                <c:pt idx="38">
                  <c:v>39.0</c:v>
                </c:pt>
                <c:pt idx="39">
                  <c:v>40.0</c:v>
                </c:pt>
                <c:pt idx="40">
                  <c:v>41.0</c:v>
                </c:pt>
                <c:pt idx="41">
                  <c:v>42.0</c:v>
                </c:pt>
                <c:pt idx="42">
                  <c:v>43.0</c:v>
                </c:pt>
                <c:pt idx="43">
                  <c:v>44.0</c:v>
                </c:pt>
                <c:pt idx="44">
                  <c:v>45.0</c:v>
                </c:pt>
                <c:pt idx="45">
                  <c:v>46.0</c:v>
                </c:pt>
                <c:pt idx="46">
                  <c:v>47.0</c:v>
                </c:pt>
                <c:pt idx="47">
                  <c:v>48.0</c:v>
                </c:pt>
                <c:pt idx="48">
                  <c:v>49.0</c:v>
                </c:pt>
                <c:pt idx="49">
                  <c:v>50.0</c:v>
                </c:pt>
              </c:numCache>
            </c:numRef>
          </c:xVal>
          <c:yVal>
            <c:numRef>
              <c:f>Sheet1!$A$2:$AX$2</c:f>
              <c:numCache>
                <c:formatCode>General</c:formatCode>
                <c:ptCount val="50"/>
                <c:pt idx="0">
                  <c:v>0.002688</c:v>
                </c:pt>
                <c:pt idx="1">
                  <c:v>0.002749</c:v>
                </c:pt>
                <c:pt idx="2">
                  <c:v>0.002717</c:v>
                </c:pt>
                <c:pt idx="3">
                  <c:v>0.002706</c:v>
                </c:pt>
                <c:pt idx="4">
                  <c:v>0.002688</c:v>
                </c:pt>
                <c:pt idx="5">
                  <c:v>0.002652</c:v>
                </c:pt>
                <c:pt idx="6">
                  <c:v>0.002652</c:v>
                </c:pt>
                <c:pt idx="7">
                  <c:v>0.002677</c:v>
                </c:pt>
                <c:pt idx="8">
                  <c:v>0.002676</c:v>
                </c:pt>
                <c:pt idx="9">
                  <c:v>0.002683</c:v>
                </c:pt>
                <c:pt idx="10">
                  <c:v>0.002696</c:v>
                </c:pt>
                <c:pt idx="11">
                  <c:v>0.002702</c:v>
                </c:pt>
                <c:pt idx="12">
                  <c:v>0.002699</c:v>
                </c:pt>
                <c:pt idx="13">
                  <c:v>0.002699</c:v>
                </c:pt>
                <c:pt idx="14">
                  <c:v>0.002712</c:v>
                </c:pt>
                <c:pt idx="15">
                  <c:v>0.002714</c:v>
                </c:pt>
                <c:pt idx="16">
                  <c:v>0.002719</c:v>
                </c:pt>
                <c:pt idx="17">
                  <c:v>0.002708</c:v>
                </c:pt>
                <c:pt idx="18">
                  <c:v>0.002702</c:v>
                </c:pt>
                <c:pt idx="19">
                  <c:v>0.002704</c:v>
                </c:pt>
                <c:pt idx="20">
                  <c:v>0.00271</c:v>
                </c:pt>
                <c:pt idx="21">
                  <c:v>0.002704</c:v>
                </c:pt>
                <c:pt idx="22">
                  <c:v>0.002699</c:v>
                </c:pt>
                <c:pt idx="23">
                  <c:v>0.002701</c:v>
                </c:pt>
                <c:pt idx="24">
                  <c:v>0.002698</c:v>
                </c:pt>
                <c:pt idx="25">
                  <c:v>0.0027</c:v>
                </c:pt>
                <c:pt idx="26">
                  <c:v>0.002711</c:v>
                </c:pt>
                <c:pt idx="27">
                  <c:v>0.002713</c:v>
                </c:pt>
                <c:pt idx="28">
                  <c:v>0.00271</c:v>
                </c:pt>
                <c:pt idx="29">
                  <c:v>0.002714</c:v>
                </c:pt>
                <c:pt idx="30">
                  <c:v>0.002708</c:v>
                </c:pt>
                <c:pt idx="31">
                  <c:v>0.002706</c:v>
                </c:pt>
                <c:pt idx="32">
                  <c:v>0.002707</c:v>
                </c:pt>
                <c:pt idx="33">
                  <c:v>0.002709</c:v>
                </c:pt>
                <c:pt idx="34">
                  <c:v>0.002706</c:v>
                </c:pt>
                <c:pt idx="35">
                  <c:v>0.002707</c:v>
                </c:pt>
                <c:pt idx="36">
                  <c:v>0.002704</c:v>
                </c:pt>
                <c:pt idx="37">
                  <c:v>0.002703</c:v>
                </c:pt>
                <c:pt idx="38">
                  <c:v>0.002706</c:v>
                </c:pt>
                <c:pt idx="39">
                  <c:v>0.002701</c:v>
                </c:pt>
                <c:pt idx="40">
                  <c:v>0.002703</c:v>
                </c:pt>
                <c:pt idx="41">
                  <c:v>0.002699</c:v>
                </c:pt>
                <c:pt idx="42">
                  <c:v>0.002703</c:v>
                </c:pt>
                <c:pt idx="43">
                  <c:v>0.0027</c:v>
                </c:pt>
                <c:pt idx="44">
                  <c:v>0.002699</c:v>
                </c:pt>
                <c:pt idx="45">
                  <c:v>0.002702</c:v>
                </c:pt>
                <c:pt idx="46">
                  <c:v>0.002702</c:v>
                </c:pt>
                <c:pt idx="47">
                  <c:v>0.002707</c:v>
                </c:pt>
                <c:pt idx="48">
                  <c:v>0.002709</c:v>
                </c:pt>
                <c:pt idx="49">
                  <c:v>0.002704</c:v>
                </c:pt>
              </c:numCache>
            </c:numRef>
          </c:yVal>
          <c:smooth val="0"/>
        </c:ser>
        <c:dLbls>
          <c:showLegendKey val="0"/>
          <c:showVal val="0"/>
          <c:showCatName val="0"/>
          <c:showSerName val="0"/>
          <c:showPercent val="0"/>
          <c:showBubbleSize val="0"/>
        </c:dLbls>
        <c:axId val="-2016316216"/>
        <c:axId val="-2145576056"/>
      </c:scatterChart>
      <c:valAx>
        <c:axId val="-2016316216"/>
        <c:scaling>
          <c:orientation val="minMax"/>
          <c:max val="50.0"/>
          <c:min val="0.0"/>
        </c:scaling>
        <c:delete val="0"/>
        <c:axPos val="b"/>
        <c:numFmt formatCode="General" sourceLinked="1"/>
        <c:majorTickMark val="in"/>
        <c:minorTickMark val="none"/>
        <c:tickLblPos val="nextTo"/>
        <c:spPr>
          <a:ln>
            <a:solidFill>
              <a:schemeClr val="tx1"/>
            </a:solidFill>
          </a:ln>
        </c:spPr>
        <c:txPr>
          <a:bodyPr/>
          <a:lstStyle/>
          <a:p>
            <a:pPr>
              <a:defRPr sz="1400">
                <a:latin typeface="Times New Roman" panose="02020603050405020304" pitchFamily="18" charset="0"/>
                <a:cs typeface="Times New Roman" panose="02020603050405020304" pitchFamily="18" charset="0"/>
              </a:defRPr>
            </a:pPr>
            <a:endParaRPr lang="ja-JP"/>
          </a:p>
        </c:txPr>
        <c:crossAx val="-2145576056"/>
        <c:crossesAt val="-0.002"/>
        <c:crossBetween val="midCat"/>
        <c:majorUnit val="10.0"/>
      </c:valAx>
      <c:valAx>
        <c:axId val="-2145576056"/>
        <c:scaling>
          <c:orientation val="minMax"/>
          <c:max val="0.008"/>
          <c:min val="-0.002"/>
        </c:scaling>
        <c:delete val="0"/>
        <c:axPos val="l"/>
        <c:numFmt formatCode="General" sourceLinked="1"/>
        <c:majorTickMark val="in"/>
        <c:minorTickMark val="none"/>
        <c:tickLblPos val="nextTo"/>
        <c:spPr>
          <a:ln>
            <a:solidFill>
              <a:schemeClr val="tx1"/>
            </a:solidFill>
          </a:ln>
        </c:spPr>
        <c:txPr>
          <a:bodyPr/>
          <a:lstStyle/>
          <a:p>
            <a:pPr>
              <a:defRPr sz="1400">
                <a:latin typeface="Times New Roman" panose="02020603050405020304" pitchFamily="18" charset="0"/>
                <a:cs typeface="Times New Roman" panose="02020603050405020304" pitchFamily="18" charset="0"/>
              </a:defRPr>
            </a:pPr>
            <a:endParaRPr lang="ja-JP"/>
          </a:p>
        </c:txPr>
        <c:crossAx val="-2016316216"/>
        <c:crosses val="autoZero"/>
        <c:crossBetween val="midCat"/>
        <c:majorUnit val="0.002"/>
      </c:valAx>
      <c:spPr>
        <a:noFill/>
        <a:ln>
          <a:solidFill>
            <a:schemeClr val="tx1"/>
          </a:solidFill>
        </a:ln>
      </c:spPr>
    </c:plotArea>
    <c:plotVisOnly val="1"/>
    <c:dispBlanksAs val="gap"/>
    <c:showDLblsOverMax val="0"/>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spPr>
            <a:ln w="28575">
              <a:noFill/>
            </a:ln>
          </c:spPr>
          <c:marker>
            <c:symbol val="diamond"/>
            <c:size val="4"/>
            <c:spPr>
              <a:solidFill>
                <a:srgbClr val="0000FF"/>
              </a:solidFill>
              <a:ln>
                <a:solidFill>
                  <a:srgbClr val="0000FF"/>
                </a:solidFill>
              </a:ln>
            </c:spPr>
          </c:marker>
          <c:errBars>
            <c:errDir val="y"/>
            <c:errBarType val="both"/>
            <c:errValType val="cust"/>
            <c:noEndCap val="0"/>
            <c:plus>
              <c:numRef>
                <c:f>Sheet1!$A$3:$AX$3</c:f>
                <c:numCache>
                  <c:formatCode>General</c:formatCode>
                  <c:ptCount val="50"/>
                  <c:pt idx="0">
                    <c:v>1.563275</c:v>
                  </c:pt>
                  <c:pt idx="1">
                    <c:v>1.127641</c:v>
                  </c:pt>
                  <c:pt idx="2">
                    <c:v>0.934596</c:v>
                  </c:pt>
                  <c:pt idx="3">
                    <c:v>0.803669</c:v>
                  </c:pt>
                  <c:pt idx="4">
                    <c:v>0.706918</c:v>
                  </c:pt>
                  <c:pt idx="5">
                    <c:v>0.638653</c:v>
                  </c:pt>
                  <c:pt idx="6">
                    <c:v>0.587253</c:v>
                  </c:pt>
                  <c:pt idx="7">
                    <c:v>0.54899</c:v>
                  </c:pt>
                  <c:pt idx="8">
                    <c:v>0.518356</c:v>
                  </c:pt>
                  <c:pt idx="9">
                    <c:v>0.495495</c:v>
                  </c:pt>
                  <c:pt idx="10">
                    <c:v>0.474724</c:v>
                  </c:pt>
                  <c:pt idx="11">
                    <c:v>0.454488</c:v>
                  </c:pt>
                  <c:pt idx="12">
                    <c:v>0.440868</c:v>
                  </c:pt>
                  <c:pt idx="13">
                    <c:v>0.425221</c:v>
                  </c:pt>
                  <c:pt idx="14">
                    <c:v>0.411353</c:v>
                  </c:pt>
                  <c:pt idx="15">
                    <c:v>0.398282</c:v>
                  </c:pt>
                  <c:pt idx="16">
                    <c:v>0.385239</c:v>
                  </c:pt>
                  <c:pt idx="17">
                    <c:v>0.37293</c:v>
                  </c:pt>
                  <c:pt idx="18">
                    <c:v>0.363476</c:v>
                  </c:pt>
                  <c:pt idx="19">
                    <c:v>0.355733</c:v>
                  </c:pt>
                  <c:pt idx="20">
                    <c:v>0.346571</c:v>
                  </c:pt>
                  <c:pt idx="21">
                    <c:v>0.335636</c:v>
                  </c:pt>
                  <c:pt idx="22">
                    <c:v>0.325009</c:v>
                  </c:pt>
                  <c:pt idx="23">
                    <c:v>0.320107</c:v>
                  </c:pt>
                  <c:pt idx="24">
                    <c:v>0.313124</c:v>
                  </c:pt>
                  <c:pt idx="25">
                    <c:v>0.305758</c:v>
                  </c:pt>
                  <c:pt idx="26">
                    <c:v>0.29931</c:v>
                  </c:pt>
                  <c:pt idx="27">
                    <c:v>0.294513</c:v>
                  </c:pt>
                  <c:pt idx="28">
                    <c:v>0.288579</c:v>
                  </c:pt>
                  <c:pt idx="29">
                    <c:v>0.285082</c:v>
                  </c:pt>
                  <c:pt idx="30">
                    <c:v>0.279614</c:v>
                  </c:pt>
                  <c:pt idx="31">
                    <c:v>0.274595</c:v>
                  </c:pt>
                  <c:pt idx="32">
                    <c:v>0.269964</c:v>
                  </c:pt>
                  <c:pt idx="33">
                    <c:v>0.267533</c:v>
                  </c:pt>
                  <c:pt idx="34">
                    <c:v>0.26337</c:v>
                  </c:pt>
                  <c:pt idx="35">
                    <c:v>0.25973</c:v>
                  </c:pt>
                  <c:pt idx="36">
                    <c:v>0.256255</c:v>
                  </c:pt>
                  <c:pt idx="37">
                    <c:v>0.253067</c:v>
                  </c:pt>
                  <c:pt idx="38">
                    <c:v>0.249898</c:v>
                  </c:pt>
                  <c:pt idx="39">
                    <c:v>0.246251</c:v>
                  </c:pt>
                  <c:pt idx="40">
                    <c:v>0.242839</c:v>
                  </c:pt>
                  <c:pt idx="41">
                    <c:v>0.241446</c:v>
                  </c:pt>
                  <c:pt idx="42">
                    <c:v>0.239494</c:v>
                  </c:pt>
                  <c:pt idx="43">
                    <c:v>0.236191</c:v>
                  </c:pt>
                  <c:pt idx="44">
                    <c:v>0.233411</c:v>
                  </c:pt>
                  <c:pt idx="45">
                    <c:v>0.230125</c:v>
                  </c:pt>
                  <c:pt idx="46">
                    <c:v>0.228272</c:v>
                  </c:pt>
                  <c:pt idx="47">
                    <c:v>0.226864</c:v>
                  </c:pt>
                  <c:pt idx="48">
                    <c:v>0.225062</c:v>
                  </c:pt>
                  <c:pt idx="49">
                    <c:v>0.222906</c:v>
                  </c:pt>
                </c:numCache>
              </c:numRef>
            </c:plus>
            <c:minus>
              <c:numRef>
                <c:f>Sheet1!$A$3:$AX$3</c:f>
                <c:numCache>
                  <c:formatCode>General</c:formatCode>
                  <c:ptCount val="50"/>
                  <c:pt idx="0">
                    <c:v>1.563275</c:v>
                  </c:pt>
                  <c:pt idx="1">
                    <c:v>1.127641</c:v>
                  </c:pt>
                  <c:pt idx="2">
                    <c:v>0.934596</c:v>
                  </c:pt>
                  <c:pt idx="3">
                    <c:v>0.803669</c:v>
                  </c:pt>
                  <c:pt idx="4">
                    <c:v>0.706918</c:v>
                  </c:pt>
                  <c:pt idx="5">
                    <c:v>0.638653</c:v>
                  </c:pt>
                  <c:pt idx="6">
                    <c:v>0.587253</c:v>
                  </c:pt>
                  <c:pt idx="7">
                    <c:v>0.54899</c:v>
                  </c:pt>
                  <c:pt idx="8">
                    <c:v>0.518356</c:v>
                  </c:pt>
                  <c:pt idx="9">
                    <c:v>0.495495</c:v>
                  </c:pt>
                  <c:pt idx="10">
                    <c:v>0.474724</c:v>
                  </c:pt>
                  <c:pt idx="11">
                    <c:v>0.454488</c:v>
                  </c:pt>
                  <c:pt idx="12">
                    <c:v>0.440868</c:v>
                  </c:pt>
                  <c:pt idx="13">
                    <c:v>0.425221</c:v>
                  </c:pt>
                  <c:pt idx="14">
                    <c:v>0.411353</c:v>
                  </c:pt>
                  <c:pt idx="15">
                    <c:v>0.398282</c:v>
                  </c:pt>
                  <c:pt idx="16">
                    <c:v>0.385239</c:v>
                  </c:pt>
                  <c:pt idx="17">
                    <c:v>0.37293</c:v>
                  </c:pt>
                  <c:pt idx="18">
                    <c:v>0.363476</c:v>
                  </c:pt>
                  <c:pt idx="19">
                    <c:v>0.355733</c:v>
                  </c:pt>
                  <c:pt idx="20">
                    <c:v>0.346571</c:v>
                  </c:pt>
                  <c:pt idx="21">
                    <c:v>0.335636</c:v>
                  </c:pt>
                  <c:pt idx="22">
                    <c:v>0.325009</c:v>
                  </c:pt>
                  <c:pt idx="23">
                    <c:v>0.320107</c:v>
                  </c:pt>
                  <c:pt idx="24">
                    <c:v>0.313124</c:v>
                  </c:pt>
                  <c:pt idx="25">
                    <c:v>0.305758</c:v>
                  </c:pt>
                  <c:pt idx="26">
                    <c:v>0.29931</c:v>
                  </c:pt>
                  <c:pt idx="27">
                    <c:v>0.294513</c:v>
                  </c:pt>
                  <c:pt idx="28">
                    <c:v>0.288579</c:v>
                  </c:pt>
                  <c:pt idx="29">
                    <c:v>0.285082</c:v>
                  </c:pt>
                  <c:pt idx="30">
                    <c:v>0.279614</c:v>
                  </c:pt>
                  <c:pt idx="31">
                    <c:v>0.274595</c:v>
                  </c:pt>
                  <c:pt idx="32">
                    <c:v>0.269964</c:v>
                  </c:pt>
                  <c:pt idx="33">
                    <c:v>0.267533</c:v>
                  </c:pt>
                  <c:pt idx="34">
                    <c:v>0.26337</c:v>
                  </c:pt>
                  <c:pt idx="35">
                    <c:v>0.25973</c:v>
                  </c:pt>
                  <c:pt idx="36">
                    <c:v>0.256255</c:v>
                  </c:pt>
                  <c:pt idx="37">
                    <c:v>0.253067</c:v>
                  </c:pt>
                  <c:pt idx="38">
                    <c:v>0.249898</c:v>
                  </c:pt>
                  <c:pt idx="39">
                    <c:v>0.246251</c:v>
                  </c:pt>
                  <c:pt idx="40">
                    <c:v>0.242839</c:v>
                  </c:pt>
                  <c:pt idx="41">
                    <c:v>0.241446</c:v>
                  </c:pt>
                  <c:pt idx="42">
                    <c:v>0.239494</c:v>
                  </c:pt>
                  <c:pt idx="43">
                    <c:v>0.236191</c:v>
                  </c:pt>
                  <c:pt idx="44">
                    <c:v>0.233411</c:v>
                  </c:pt>
                  <c:pt idx="45">
                    <c:v>0.230125</c:v>
                  </c:pt>
                  <c:pt idx="46">
                    <c:v>0.228272</c:v>
                  </c:pt>
                  <c:pt idx="47">
                    <c:v>0.226864</c:v>
                  </c:pt>
                  <c:pt idx="48">
                    <c:v>0.225062</c:v>
                  </c:pt>
                  <c:pt idx="49">
                    <c:v>0.222906</c:v>
                  </c:pt>
                </c:numCache>
              </c:numRef>
            </c:minus>
          </c:errBars>
          <c:xVal>
            <c:numRef>
              <c:f>Sheet1!$A$1:$AX$1</c:f>
              <c:numCache>
                <c:formatCode>General</c:formatCode>
                <c:ptCount val="50"/>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pt idx="14">
                  <c:v>15.0</c:v>
                </c:pt>
                <c:pt idx="15">
                  <c:v>16.0</c:v>
                </c:pt>
                <c:pt idx="16">
                  <c:v>17.0</c:v>
                </c:pt>
                <c:pt idx="17">
                  <c:v>18.0</c:v>
                </c:pt>
                <c:pt idx="18">
                  <c:v>19.0</c:v>
                </c:pt>
                <c:pt idx="19">
                  <c:v>20.0</c:v>
                </c:pt>
                <c:pt idx="20">
                  <c:v>21.0</c:v>
                </c:pt>
                <c:pt idx="21">
                  <c:v>22.0</c:v>
                </c:pt>
                <c:pt idx="22">
                  <c:v>23.0</c:v>
                </c:pt>
                <c:pt idx="23">
                  <c:v>24.0</c:v>
                </c:pt>
                <c:pt idx="24">
                  <c:v>25.0</c:v>
                </c:pt>
                <c:pt idx="25">
                  <c:v>26.0</c:v>
                </c:pt>
                <c:pt idx="26">
                  <c:v>27.0</c:v>
                </c:pt>
                <c:pt idx="27">
                  <c:v>28.0</c:v>
                </c:pt>
                <c:pt idx="28">
                  <c:v>29.0</c:v>
                </c:pt>
                <c:pt idx="29">
                  <c:v>30.0</c:v>
                </c:pt>
                <c:pt idx="30">
                  <c:v>31.0</c:v>
                </c:pt>
                <c:pt idx="31">
                  <c:v>32.0</c:v>
                </c:pt>
                <c:pt idx="32">
                  <c:v>33.0</c:v>
                </c:pt>
                <c:pt idx="33">
                  <c:v>34.0</c:v>
                </c:pt>
                <c:pt idx="34">
                  <c:v>35.0</c:v>
                </c:pt>
                <c:pt idx="35">
                  <c:v>36.0</c:v>
                </c:pt>
                <c:pt idx="36">
                  <c:v>37.0</c:v>
                </c:pt>
                <c:pt idx="37">
                  <c:v>38.0</c:v>
                </c:pt>
                <c:pt idx="38">
                  <c:v>39.0</c:v>
                </c:pt>
                <c:pt idx="39">
                  <c:v>40.0</c:v>
                </c:pt>
                <c:pt idx="40">
                  <c:v>41.0</c:v>
                </c:pt>
                <c:pt idx="41">
                  <c:v>42.0</c:v>
                </c:pt>
                <c:pt idx="42">
                  <c:v>43.0</c:v>
                </c:pt>
                <c:pt idx="43">
                  <c:v>44.0</c:v>
                </c:pt>
                <c:pt idx="44">
                  <c:v>45.0</c:v>
                </c:pt>
                <c:pt idx="45">
                  <c:v>46.0</c:v>
                </c:pt>
                <c:pt idx="46">
                  <c:v>47.0</c:v>
                </c:pt>
                <c:pt idx="47">
                  <c:v>48.0</c:v>
                </c:pt>
                <c:pt idx="48">
                  <c:v>49.0</c:v>
                </c:pt>
                <c:pt idx="49">
                  <c:v>50.0</c:v>
                </c:pt>
              </c:numCache>
            </c:numRef>
          </c:xVal>
          <c:yVal>
            <c:numRef>
              <c:f>Sheet1!$A$2:$AX$2</c:f>
              <c:numCache>
                <c:formatCode>General</c:formatCode>
                <c:ptCount val="50"/>
                <c:pt idx="0">
                  <c:v>-0.986561</c:v>
                </c:pt>
                <c:pt idx="1">
                  <c:v>-1.01137</c:v>
                </c:pt>
                <c:pt idx="2">
                  <c:v>-1.000078</c:v>
                </c:pt>
                <c:pt idx="3">
                  <c:v>-0.995589</c:v>
                </c:pt>
                <c:pt idx="4">
                  <c:v>-0.989143</c:v>
                </c:pt>
                <c:pt idx="5">
                  <c:v>-0.975364</c:v>
                </c:pt>
                <c:pt idx="6">
                  <c:v>-0.975382</c:v>
                </c:pt>
                <c:pt idx="7">
                  <c:v>-0.985165</c:v>
                </c:pt>
                <c:pt idx="8">
                  <c:v>-0.984527</c:v>
                </c:pt>
                <c:pt idx="9">
                  <c:v>-0.986649</c:v>
                </c:pt>
                <c:pt idx="10">
                  <c:v>-0.991521</c:v>
                </c:pt>
                <c:pt idx="11">
                  <c:v>-0.99322</c:v>
                </c:pt>
                <c:pt idx="12">
                  <c:v>-0.992083</c:v>
                </c:pt>
                <c:pt idx="13">
                  <c:v>-0.992252</c:v>
                </c:pt>
                <c:pt idx="14">
                  <c:v>-0.996951</c:v>
                </c:pt>
                <c:pt idx="15">
                  <c:v>-0.997871</c:v>
                </c:pt>
                <c:pt idx="16">
                  <c:v>-0.999883</c:v>
                </c:pt>
                <c:pt idx="17">
                  <c:v>-0.995809</c:v>
                </c:pt>
                <c:pt idx="18">
                  <c:v>-0.993876</c:v>
                </c:pt>
                <c:pt idx="19">
                  <c:v>-0.994385</c:v>
                </c:pt>
                <c:pt idx="20">
                  <c:v>-0.996695</c:v>
                </c:pt>
                <c:pt idx="21">
                  <c:v>-0.994345</c:v>
                </c:pt>
                <c:pt idx="22">
                  <c:v>-0.992745</c:v>
                </c:pt>
                <c:pt idx="23">
                  <c:v>-0.99323</c:v>
                </c:pt>
                <c:pt idx="24">
                  <c:v>-0.992348</c:v>
                </c:pt>
                <c:pt idx="25">
                  <c:v>-0.992967</c:v>
                </c:pt>
                <c:pt idx="26">
                  <c:v>-0.997012</c:v>
                </c:pt>
                <c:pt idx="27">
                  <c:v>-0.997545</c:v>
                </c:pt>
                <c:pt idx="28">
                  <c:v>-0.996504</c:v>
                </c:pt>
                <c:pt idx="29">
                  <c:v>-0.997961</c:v>
                </c:pt>
                <c:pt idx="30">
                  <c:v>-0.995669</c:v>
                </c:pt>
                <c:pt idx="31">
                  <c:v>-0.995052</c:v>
                </c:pt>
                <c:pt idx="32">
                  <c:v>-0.995447</c:v>
                </c:pt>
                <c:pt idx="33">
                  <c:v>-0.996063</c:v>
                </c:pt>
                <c:pt idx="34">
                  <c:v>-0.994919</c:v>
                </c:pt>
                <c:pt idx="35">
                  <c:v>-0.995317</c:v>
                </c:pt>
                <c:pt idx="36">
                  <c:v>-0.994294</c:v>
                </c:pt>
                <c:pt idx="37">
                  <c:v>-0.993717</c:v>
                </c:pt>
                <c:pt idx="38">
                  <c:v>-0.995058</c:v>
                </c:pt>
                <c:pt idx="39">
                  <c:v>-0.993182</c:v>
                </c:pt>
                <c:pt idx="40">
                  <c:v>-0.993895</c:v>
                </c:pt>
                <c:pt idx="41">
                  <c:v>-0.992522</c:v>
                </c:pt>
                <c:pt idx="42">
                  <c:v>-0.993894</c:v>
                </c:pt>
                <c:pt idx="43">
                  <c:v>-0.992498</c:v>
                </c:pt>
                <c:pt idx="44">
                  <c:v>-0.992347</c:v>
                </c:pt>
                <c:pt idx="45">
                  <c:v>-0.993657</c:v>
                </c:pt>
                <c:pt idx="46">
                  <c:v>-0.993396</c:v>
                </c:pt>
                <c:pt idx="47">
                  <c:v>-0.995231</c:v>
                </c:pt>
                <c:pt idx="48">
                  <c:v>-0.995797</c:v>
                </c:pt>
                <c:pt idx="49">
                  <c:v>-0.994312</c:v>
                </c:pt>
              </c:numCache>
            </c:numRef>
          </c:yVal>
          <c:smooth val="0"/>
        </c:ser>
        <c:dLbls>
          <c:showLegendKey val="0"/>
          <c:showVal val="0"/>
          <c:showCatName val="0"/>
          <c:showSerName val="0"/>
          <c:showPercent val="0"/>
          <c:showBubbleSize val="0"/>
        </c:dLbls>
        <c:axId val="-2016300024"/>
        <c:axId val="-2145565144"/>
      </c:scatterChart>
      <c:valAx>
        <c:axId val="-2016300024"/>
        <c:scaling>
          <c:orientation val="minMax"/>
          <c:max val="50.0"/>
          <c:min val="0.0"/>
        </c:scaling>
        <c:delete val="0"/>
        <c:axPos val="b"/>
        <c:numFmt formatCode="General" sourceLinked="1"/>
        <c:majorTickMark val="in"/>
        <c:minorTickMark val="none"/>
        <c:tickLblPos val="nextTo"/>
        <c:spPr>
          <a:ln>
            <a:solidFill>
              <a:schemeClr val="tx1"/>
            </a:solidFill>
          </a:ln>
        </c:spPr>
        <c:txPr>
          <a:bodyPr/>
          <a:lstStyle/>
          <a:p>
            <a:pPr>
              <a:defRPr sz="1400">
                <a:latin typeface="Times New Roman" panose="02020603050405020304" pitchFamily="18" charset="0"/>
                <a:cs typeface="Times New Roman" panose="02020603050405020304" pitchFamily="18" charset="0"/>
              </a:defRPr>
            </a:pPr>
            <a:endParaRPr lang="ja-JP"/>
          </a:p>
        </c:txPr>
        <c:crossAx val="-2145565144"/>
        <c:crossesAt val="-3.0"/>
        <c:crossBetween val="midCat"/>
        <c:majorUnit val="10.0"/>
      </c:valAx>
      <c:valAx>
        <c:axId val="-2145565144"/>
        <c:scaling>
          <c:orientation val="minMax"/>
          <c:max val="0.6"/>
        </c:scaling>
        <c:delete val="0"/>
        <c:axPos val="l"/>
        <c:numFmt formatCode="#,##0.00_ " sourceLinked="0"/>
        <c:majorTickMark val="in"/>
        <c:minorTickMark val="none"/>
        <c:tickLblPos val="nextTo"/>
        <c:spPr>
          <a:ln>
            <a:solidFill>
              <a:schemeClr val="tx1"/>
            </a:solidFill>
          </a:ln>
        </c:spPr>
        <c:txPr>
          <a:bodyPr/>
          <a:lstStyle/>
          <a:p>
            <a:pPr>
              <a:defRPr sz="1400">
                <a:latin typeface="Times New Roman" panose="02020603050405020304" pitchFamily="18" charset="0"/>
                <a:cs typeface="Times New Roman" panose="02020603050405020304" pitchFamily="18" charset="0"/>
              </a:defRPr>
            </a:pPr>
            <a:endParaRPr lang="ja-JP"/>
          </a:p>
        </c:txPr>
        <c:crossAx val="-2016300024"/>
        <c:crosses val="autoZero"/>
        <c:crossBetween val="midCat"/>
        <c:majorUnit val="0.6"/>
      </c:valAx>
      <c:spPr>
        <a:ln>
          <a:solidFill>
            <a:schemeClr val="tx1"/>
          </a:solidFill>
        </a:ln>
      </c:spPr>
    </c:plotArea>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76.wmf"/><Relationship Id="rId2" Type="http://schemas.openxmlformats.org/officeDocument/2006/relationships/image" Target="../media/image77.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82.wmf"/><Relationship Id="rId4" Type="http://schemas.openxmlformats.org/officeDocument/2006/relationships/image" Target="../media/image83.wmf"/><Relationship Id="rId5" Type="http://schemas.openxmlformats.org/officeDocument/2006/relationships/image" Target="../media/image84.wmf"/><Relationship Id="rId6" Type="http://schemas.openxmlformats.org/officeDocument/2006/relationships/image" Target="../media/image85.wmf"/><Relationship Id="rId7" Type="http://schemas.openxmlformats.org/officeDocument/2006/relationships/image" Target="../media/image76.wmf"/><Relationship Id="rId8" Type="http://schemas.openxmlformats.org/officeDocument/2006/relationships/image" Target="../media/image77.wmf"/><Relationship Id="rId1" Type="http://schemas.openxmlformats.org/officeDocument/2006/relationships/image" Target="../media/image80.wmf"/><Relationship Id="rId2" Type="http://schemas.openxmlformats.org/officeDocument/2006/relationships/image" Target="../media/image81.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86.wmf"/><Relationship Id="rId4" Type="http://schemas.openxmlformats.org/officeDocument/2006/relationships/image" Target="../media/image87.wmf"/><Relationship Id="rId1" Type="http://schemas.openxmlformats.org/officeDocument/2006/relationships/image" Target="../media/image76.wmf"/><Relationship Id="rId2" Type="http://schemas.openxmlformats.org/officeDocument/2006/relationships/image" Target="../media/image77.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86.wmf"/><Relationship Id="rId4" Type="http://schemas.openxmlformats.org/officeDocument/2006/relationships/image" Target="../media/image87.wmf"/><Relationship Id="rId1" Type="http://schemas.openxmlformats.org/officeDocument/2006/relationships/image" Target="../media/image76.wmf"/><Relationship Id="rId2" Type="http://schemas.openxmlformats.org/officeDocument/2006/relationships/image" Target="../media/image77.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93.wmf"/><Relationship Id="rId4" Type="http://schemas.openxmlformats.org/officeDocument/2006/relationships/image" Target="../media/image94.wmf"/><Relationship Id="rId5" Type="http://schemas.openxmlformats.org/officeDocument/2006/relationships/image" Target="../media/image95.wmf"/><Relationship Id="rId6" Type="http://schemas.openxmlformats.org/officeDocument/2006/relationships/image" Target="../media/image96.wmf"/><Relationship Id="rId7" Type="http://schemas.openxmlformats.org/officeDocument/2006/relationships/image" Target="../media/image97.wmf"/><Relationship Id="rId8" Type="http://schemas.openxmlformats.org/officeDocument/2006/relationships/image" Target="../media/image98.wmf"/><Relationship Id="rId9" Type="http://schemas.openxmlformats.org/officeDocument/2006/relationships/image" Target="../media/image99.wmf"/><Relationship Id="rId1" Type="http://schemas.openxmlformats.org/officeDocument/2006/relationships/image" Target="../media/image91.emf"/><Relationship Id="rId2" Type="http://schemas.openxmlformats.org/officeDocument/2006/relationships/image" Target="../media/image92.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98.wmf"/><Relationship Id="rId2" Type="http://schemas.openxmlformats.org/officeDocument/2006/relationships/image" Target="../media/image99.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97.wmf"/><Relationship Id="rId2" Type="http://schemas.openxmlformats.org/officeDocument/2006/relationships/image" Target="../media/image9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97.wmf"/><Relationship Id="rId2" Type="http://schemas.openxmlformats.org/officeDocument/2006/relationships/image" Target="../media/image91.emf"/></Relationships>
</file>

<file path=ppt/drawings/drawing1.xml><?xml version="1.0" encoding="utf-8"?>
<c:userShapes xmlns:c="http://schemas.openxmlformats.org/drawingml/2006/chart">
  <cdr:relSizeAnchor xmlns:cdr="http://schemas.openxmlformats.org/drawingml/2006/chartDrawing">
    <cdr:from>
      <cdr:x>0.32866</cdr:x>
      <cdr:y>0.85687</cdr:y>
    </cdr:from>
    <cdr:to>
      <cdr:x>0.97507</cdr:x>
      <cdr:y>0.99816</cdr:y>
    </cdr:to>
    <cdr:sp macro="" textlink="">
      <cdr:nvSpPr>
        <cdr:cNvPr id="2" name="正方形/長方形 1"/>
        <cdr:cNvSpPr/>
      </cdr:nvSpPr>
      <cdr:spPr>
        <a:xfrm xmlns:a="http://schemas.openxmlformats.org/drawingml/2006/main">
          <a:off x="1017648" y="2049729"/>
          <a:ext cx="2001492" cy="337988"/>
        </a:xfrm>
        <a:prstGeom xmlns:a="http://schemas.openxmlformats.org/drawingml/2006/main" prst="rect">
          <a:avLst/>
        </a:prstGeom>
        <a:solidFill xmlns:a="http://schemas.openxmlformats.org/drawingml/2006/main">
          <a:schemeClr val="bg1"/>
        </a:solidFill>
        <a:ln xmlns:a="http://schemas.openxmlformats.org/drawingml/2006/main">
          <a:solidFill>
            <a:schemeClr val="bg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ja-JP"/>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1" y="0"/>
            <a:ext cx="4275665" cy="336788"/>
          </a:xfrm>
          <a:prstGeom prst="rect">
            <a:avLst/>
          </a:prstGeom>
        </p:spPr>
        <p:txBody>
          <a:bodyPr vert="horz" lIns="90343" tIns="45171" rIns="90343" bIns="45171" rtlCol="0"/>
          <a:lstStyle>
            <a:lvl1pPr algn="l" eaLnBrk="1" hangingPunct="1">
              <a:defRPr sz="1200">
                <a:latin typeface="Arial" charset="0"/>
                <a:ea typeface="ＭＳ Ｐゴシック" charset="-128"/>
              </a:defRPr>
            </a:lvl1pPr>
          </a:lstStyle>
          <a:p>
            <a:pPr>
              <a:defRPr/>
            </a:pPr>
            <a:endParaRPr lang="ja-JP" altLang="en-US"/>
          </a:p>
        </p:txBody>
      </p:sp>
      <p:sp>
        <p:nvSpPr>
          <p:cNvPr id="3" name="日付プレースホルダ 2"/>
          <p:cNvSpPr>
            <a:spLocks noGrp="1"/>
          </p:cNvSpPr>
          <p:nvPr>
            <p:ph type="dt" sz="quarter" idx="1"/>
          </p:nvPr>
        </p:nvSpPr>
        <p:spPr>
          <a:xfrm>
            <a:off x="5589075" y="0"/>
            <a:ext cx="4275664" cy="336788"/>
          </a:xfrm>
          <a:prstGeom prst="rect">
            <a:avLst/>
          </a:prstGeom>
        </p:spPr>
        <p:txBody>
          <a:bodyPr vert="horz" lIns="90343" tIns="45171" rIns="90343" bIns="45171" rtlCol="0"/>
          <a:lstStyle>
            <a:lvl1pPr algn="r" eaLnBrk="1" hangingPunct="1">
              <a:defRPr sz="1200">
                <a:latin typeface="Arial" charset="0"/>
                <a:ea typeface="ＭＳ Ｐゴシック" charset="-128"/>
              </a:defRPr>
            </a:lvl1pPr>
          </a:lstStyle>
          <a:p>
            <a:pPr>
              <a:defRPr/>
            </a:pPr>
            <a:fld id="{BCF5C617-275C-42B3-B0B8-073B5589F824}" type="datetimeFigureOut">
              <a:rPr lang="ja-JP" altLang="en-US"/>
              <a:pPr>
                <a:defRPr/>
              </a:pPr>
              <a:t>15/02/16</a:t>
            </a:fld>
            <a:endParaRPr lang="ja-JP" altLang="en-US"/>
          </a:p>
        </p:txBody>
      </p:sp>
      <p:sp>
        <p:nvSpPr>
          <p:cNvPr id="4" name="フッター プレースホルダ 3"/>
          <p:cNvSpPr>
            <a:spLocks noGrp="1"/>
          </p:cNvSpPr>
          <p:nvPr>
            <p:ph type="ftr" sz="quarter" idx="2"/>
          </p:nvPr>
        </p:nvSpPr>
        <p:spPr>
          <a:xfrm>
            <a:off x="1" y="6397416"/>
            <a:ext cx="4275665" cy="336788"/>
          </a:xfrm>
          <a:prstGeom prst="rect">
            <a:avLst/>
          </a:prstGeom>
        </p:spPr>
        <p:txBody>
          <a:bodyPr vert="horz" lIns="90343" tIns="45171" rIns="90343" bIns="45171" rtlCol="0" anchor="b"/>
          <a:lstStyle>
            <a:lvl1pPr algn="l" eaLnBrk="1" hangingPunct="1">
              <a:defRPr sz="1200">
                <a:latin typeface="Arial" charset="0"/>
                <a:ea typeface="ＭＳ Ｐゴシック" charset="-128"/>
              </a:defRPr>
            </a:lvl1pPr>
          </a:lstStyle>
          <a:p>
            <a:pPr>
              <a:defRPr/>
            </a:pPr>
            <a:endParaRPr lang="ja-JP" altLang="en-US"/>
          </a:p>
        </p:txBody>
      </p:sp>
      <p:sp>
        <p:nvSpPr>
          <p:cNvPr id="5" name="スライド番号プレースホルダ 4"/>
          <p:cNvSpPr>
            <a:spLocks noGrp="1"/>
          </p:cNvSpPr>
          <p:nvPr>
            <p:ph type="sldNum" sz="quarter" idx="3"/>
          </p:nvPr>
        </p:nvSpPr>
        <p:spPr>
          <a:xfrm>
            <a:off x="5589075" y="6397416"/>
            <a:ext cx="4275664" cy="336788"/>
          </a:xfrm>
          <a:prstGeom prst="rect">
            <a:avLst/>
          </a:prstGeom>
        </p:spPr>
        <p:txBody>
          <a:bodyPr vert="horz" wrap="square" lIns="90343" tIns="45171" rIns="90343" bIns="45171" numCol="1" anchor="b" anchorCtr="0" compatLnSpc="1">
            <a:prstTxWarp prst="textNoShape">
              <a:avLst/>
            </a:prstTxWarp>
          </a:bodyPr>
          <a:lstStyle>
            <a:lvl1pPr algn="r" eaLnBrk="1" hangingPunct="1">
              <a:defRPr sz="1200"/>
            </a:lvl1pPr>
          </a:lstStyle>
          <a:p>
            <a:pPr>
              <a:defRPr/>
            </a:pPr>
            <a:fld id="{C174AF60-3156-4528-BF52-A6A70398751A}" type="slidenum">
              <a:rPr lang="ja-JP" altLang="en-US"/>
              <a:pPr>
                <a:defRPr/>
              </a:pPr>
              <a:t>‹#›</a:t>
            </a:fld>
            <a:endParaRPr lang="ja-JP" altLang="en-US"/>
          </a:p>
        </p:txBody>
      </p:sp>
    </p:spTree>
    <p:extLst>
      <p:ext uri="{BB962C8B-B14F-4D97-AF65-F5344CB8AC3E}">
        <p14:creationId xmlns:p14="http://schemas.microsoft.com/office/powerpoint/2010/main" val="22064771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1" y="0"/>
            <a:ext cx="4275665" cy="336788"/>
          </a:xfrm>
          <a:prstGeom prst="rect">
            <a:avLst/>
          </a:prstGeom>
        </p:spPr>
        <p:txBody>
          <a:bodyPr vert="horz" lIns="90343" tIns="45171" rIns="90343" bIns="45171" rtlCol="0"/>
          <a:lstStyle>
            <a:lvl1pPr algn="l" eaLnBrk="1" hangingPunct="1">
              <a:defRPr sz="1200">
                <a:latin typeface="Arial" charset="0"/>
                <a:ea typeface="ＭＳ Ｐゴシック" charset="-128"/>
              </a:defRPr>
            </a:lvl1pPr>
          </a:lstStyle>
          <a:p>
            <a:pPr>
              <a:defRPr/>
            </a:pPr>
            <a:endParaRPr lang="ja-JP" altLang="en-US"/>
          </a:p>
        </p:txBody>
      </p:sp>
      <p:sp>
        <p:nvSpPr>
          <p:cNvPr id="3" name="日付プレースホルダ 2"/>
          <p:cNvSpPr>
            <a:spLocks noGrp="1"/>
          </p:cNvSpPr>
          <p:nvPr>
            <p:ph type="dt" idx="1"/>
          </p:nvPr>
        </p:nvSpPr>
        <p:spPr>
          <a:xfrm>
            <a:off x="5589075" y="0"/>
            <a:ext cx="4275664" cy="336788"/>
          </a:xfrm>
          <a:prstGeom prst="rect">
            <a:avLst/>
          </a:prstGeom>
        </p:spPr>
        <p:txBody>
          <a:bodyPr vert="horz" lIns="90343" tIns="45171" rIns="90343" bIns="45171" rtlCol="0"/>
          <a:lstStyle>
            <a:lvl1pPr algn="r" eaLnBrk="1" hangingPunct="1">
              <a:defRPr sz="1200">
                <a:latin typeface="Arial" charset="0"/>
                <a:ea typeface="ＭＳ Ｐゴシック" charset="-128"/>
              </a:defRPr>
            </a:lvl1pPr>
          </a:lstStyle>
          <a:p>
            <a:pPr>
              <a:defRPr/>
            </a:pPr>
            <a:fld id="{F7C874DF-A0A3-4AA7-9217-D23F0979C68F}" type="datetimeFigureOut">
              <a:rPr lang="ja-JP" altLang="en-US"/>
              <a:pPr>
                <a:defRPr/>
              </a:pPr>
              <a:t>15/02/16</a:t>
            </a:fld>
            <a:endParaRPr lang="ja-JP" altLang="en-US"/>
          </a:p>
        </p:txBody>
      </p:sp>
      <p:sp>
        <p:nvSpPr>
          <p:cNvPr id="4" name="スライド イメージ プレースホルダ 3"/>
          <p:cNvSpPr>
            <a:spLocks noGrp="1" noRot="1" noChangeAspect="1"/>
          </p:cNvSpPr>
          <p:nvPr>
            <p:ph type="sldImg" idx="2"/>
          </p:nvPr>
        </p:nvSpPr>
        <p:spPr>
          <a:xfrm>
            <a:off x="3248025" y="504825"/>
            <a:ext cx="3370263" cy="2527300"/>
          </a:xfrm>
          <a:prstGeom prst="rect">
            <a:avLst/>
          </a:prstGeom>
          <a:noFill/>
          <a:ln w="12700">
            <a:solidFill>
              <a:prstClr val="black"/>
            </a:solidFill>
          </a:ln>
        </p:spPr>
        <p:txBody>
          <a:bodyPr vert="horz" lIns="90343" tIns="45171" rIns="90343" bIns="45171" rtlCol="0" anchor="ctr"/>
          <a:lstStyle/>
          <a:p>
            <a:pPr lvl="0"/>
            <a:endParaRPr lang="ja-JP" altLang="en-US" noProof="0" smtClean="0"/>
          </a:p>
        </p:txBody>
      </p:sp>
      <p:sp>
        <p:nvSpPr>
          <p:cNvPr id="5" name="ノート プレースホルダ 4"/>
          <p:cNvSpPr>
            <a:spLocks noGrp="1"/>
          </p:cNvSpPr>
          <p:nvPr>
            <p:ph type="body" sz="quarter" idx="3"/>
          </p:nvPr>
        </p:nvSpPr>
        <p:spPr>
          <a:xfrm>
            <a:off x="987419" y="3199488"/>
            <a:ext cx="7893050" cy="3031093"/>
          </a:xfrm>
          <a:prstGeom prst="rect">
            <a:avLst/>
          </a:prstGeom>
        </p:spPr>
        <p:txBody>
          <a:bodyPr vert="horz" lIns="90343" tIns="45171" rIns="90343" bIns="45171" rtlCol="0">
            <a:normAutofit/>
          </a:bodyPr>
          <a:lstStyle/>
          <a:p>
            <a:pPr lvl="0"/>
            <a:r>
              <a:rPr lang="ja-JP" altLang="en-US" noProof="0" smtClean="0"/>
              <a:t>マスタ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p>
        </p:txBody>
      </p:sp>
      <p:sp>
        <p:nvSpPr>
          <p:cNvPr id="6" name="フッター プレースホルダ 5"/>
          <p:cNvSpPr>
            <a:spLocks noGrp="1"/>
          </p:cNvSpPr>
          <p:nvPr>
            <p:ph type="ftr" sz="quarter" idx="4"/>
          </p:nvPr>
        </p:nvSpPr>
        <p:spPr>
          <a:xfrm>
            <a:off x="1" y="6397416"/>
            <a:ext cx="4275665" cy="336788"/>
          </a:xfrm>
          <a:prstGeom prst="rect">
            <a:avLst/>
          </a:prstGeom>
        </p:spPr>
        <p:txBody>
          <a:bodyPr vert="horz" lIns="90343" tIns="45171" rIns="90343" bIns="45171" rtlCol="0" anchor="b"/>
          <a:lstStyle>
            <a:lvl1pPr algn="l" eaLnBrk="1" hangingPunct="1">
              <a:defRPr sz="1200">
                <a:latin typeface="Arial" charset="0"/>
                <a:ea typeface="ＭＳ Ｐゴシック" charset="-128"/>
              </a:defRPr>
            </a:lvl1pPr>
          </a:lstStyle>
          <a:p>
            <a:pPr>
              <a:defRPr/>
            </a:pPr>
            <a:endParaRPr lang="ja-JP" altLang="en-US"/>
          </a:p>
        </p:txBody>
      </p:sp>
      <p:sp>
        <p:nvSpPr>
          <p:cNvPr id="7" name="スライド番号プレースホルダ 6"/>
          <p:cNvSpPr>
            <a:spLocks noGrp="1"/>
          </p:cNvSpPr>
          <p:nvPr>
            <p:ph type="sldNum" sz="quarter" idx="5"/>
          </p:nvPr>
        </p:nvSpPr>
        <p:spPr>
          <a:xfrm>
            <a:off x="5589075" y="6397416"/>
            <a:ext cx="4275664" cy="336788"/>
          </a:xfrm>
          <a:prstGeom prst="rect">
            <a:avLst/>
          </a:prstGeom>
        </p:spPr>
        <p:txBody>
          <a:bodyPr vert="horz" wrap="square" lIns="90343" tIns="45171" rIns="90343" bIns="45171" numCol="1" anchor="b" anchorCtr="0" compatLnSpc="1">
            <a:prstTxWarp prst="textNoShape">
              <a:avLst/>
            </a:prstTxWarp>
          </a:bodyPr>
          <a:lstStyle>
            <a:lvl1pPr algn="r" eaLnBrk="1" hangingPunct="1">
              <a:defRPr sz="1200"/>
            </a:lvl1pPr>
          </a:lstStyle>
          <a:p>
            <a:pPr>
              <a:defRPr/>
            </a:pPr>
            <a:fld id="{A838C770-BCE4-4415-923F-BEFC0692B765}" type="slidenum">
              <a:rPr lang="ja-JP" altLang="en-US"/>
              <a:pPr>
                <a:defRPr/>
              </a:pPr>
              <a:t>‹#›</a:t>
            </a:fld>
            <a:endParaRPr lang="ja-JP" altLang="en-US"/>
          </a:p>
        </p:txBody>
      </p:sp>
    </p:spTree>
    <p:extLst>
      <p:ext uri="{BB962C8B-B14F-4D97-AF65-F5344CB8AC3E}">
        <p14:creationId xmlns:p14="http://schemas.microsoft.com/office/powerpoint/2010/main" val="48395359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kumimoji="1" lang="en-US" altLang="ja-JP" sz="1200" kern="1200" dirty="0" smtClean="0">
                <a:solidFill>
                  <a:schemeClr val="tx1"/>
                </a:solidFill>
                <a:effectLst/>
                <a:latin typeface="+mn-lt"/>
                <a:ea typeface="+mn-ea"/>
                <a:cs typeface="+mn-cs"/>
              </a:rPr>
              <a:t>Thank you, Mr. Chairman. Good afternoon, my name is </a:t>
            </a:r>
            <a:r>
              <a:rPr kumimoji="1" lang="en-US" altLang="ja-JP" sz="1200" kern="1200" dirty="0" err="1" smtClean="0">
                <a:solidFill>
                  <a:schemeClr val="tx1"/>
                </a:solidFill>
                <a:effectLst/>
                <a:latin typeface="+mn-lt"/>
                <a:ea typeface="+mn-ea"/>
                <a:cs typeface="+mn-cs"/>
              </a:rPr>
              <a:t>Kyuki</a:t>
            </a:r>
            <a:r>
              <a:rPr kumimoji="1" lang="en-US" altLang="ja-JP" sz="1200" kern="1200" dirty="0" smtClean="0">
                <a:solidFill>
                  <a:schemeClr val="tx1"/>
                </a:solidFill>
                <a:effectLst/>
                <a:latin typeface="+mn-lt"/>
                <a:ea typeface="+mn-ea"/>
                <a:cs typeface="+mn-cs"/>
              </a:rPr>
              <a:t> Shibuya, from the University of Tokushima, Japan. Today, I’m here to present my research work titled, Reduction effect of the accumulated number of ghost imaging by circulatory pattern.</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(38 words)</a:t>
            </a:r>
            <a:endParaRPr kumimoji="1" lang="ja-JP" altLang="ja-JP" sz="1200" kern="1200" dirty="0" smtClean="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ja-JP" altLang="en-US" dirty="0" smtClean="0"/>
          </a:p>
        </p:txBody>
      </p:sp>
      <p:sp>
        <p:nvSpPr>
          <p:cNvPr id="5124"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34035" indent="-282321">
              <a:defRPr kumimoji="1">
                <a:solidFill>
                  <a:schemeClr val="tx1"/>
                </a:solidFill>
                <a:latin typeface="Arial" panose="020B0604020202020204" pitchFamily="34" charset="0"/>
                <a:ea typeface="ＭＳ Ｐゴシック" panose="020B0600070205080204" pitchFamily="50" charset="-128"/>
              </a:defRPr>
            </a:lvl2pPr>
            <a:lvl3pPr marL="1129284" indent="-225857">
              <a:defRPr kumimoji="1">
                <a:solidFill>
                  <a:schemeClr val="tx1"/>
                </a:solidFill>
                <a:latin typeface="Arial" panose="020B0604020202020204" pitchFamily="34" charset="0"/>
                <a:ea typeface="ＭＳ Ｐゴシック" panose="020B0600070205080204" pitchFamily="50" charset="-128"/>
              </a:defRPr>
            </a:lvl3pPr>
            <a:lvl4pPr marL="1580998" indent="-225857">
              <a:defRPr kumimoji="1">
                <a:solidFill>
                  <a:schemeClr val="tx1"/>
                </a:solidFill>
                <a:latin typeface="Arial" panose="020B0604020202020204" pitchFamily="34" charset="0"/>
                <a:ea typeface="ＭＳ Ｐゴシック" panose="020B0600070205080204" pitchFamily="50" charset="-128"/>
              </a:defRPr>
            </a:lvl4pPr>
            <a:lvl5pPr marL="2032711" indent="-225857">
              <a:defRPr kumimoji="1">
                <a:solidFill>
                  <a:schemeClr val="tx1"/>
                </a:solidFill>
                <a:latin typeface="Arial" panose="020B0604020202020204" pitchFamily="34" charset="0"/>
                <a:ea typeface="ＭＳ Ｐゴシック" panose="020B0600070205080204" pitchFamily="50" charset="-128"/>
              </a:defRPr>
            </a:lvl5pPr>
            <a:lvl6pPr marL="2484425" indent="-22585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36138" indent="-22585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387852" indent="-22585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39566" indent="-22585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497B0A55-79D1-42E3-B266-E9017312E0EE}" type="slidenum">
              <a:rPr lang="ja-JP" altLang="en-US" smtClean="0"/>
              <a:pPr/>
              <a:t>1</a:t>
            </a:fld>
            <a:endParaRPr lang="ja-JP" altLang="en-US" dirty="0" smtClean="0"/>
          </a:p>
        </p:txBody>
      </p:sp>
    </p:spTree>
    <p:extLst>
      <p:ext uri="{BB962C8B-B14F-4D97-AF65-F5344CB8AC3E}">
        <p14:creationId xmlns:p14="http://schemas.microsoft.com/office/powerpoint/2010/main" val="35426084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b="1" kern="1200" dirty="0" smtClean="0">
                <a:solidFill>
                  <a:schemeClr val="tx1"/>
                </a:solidFill>
                <a:effectLst/>
                <a:latin typeface="+mn-lt"/>
                <a:ea typeface="+mn-ea"/>
                <a:cs typeface="+mn-cs"/>
              </a:rPr>
              <a:t>High spatial resolution ghost imaging by microscope.</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(page1)</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Here’s the high spatial resolution ghost imaging by microscope system.</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Here’s the projection part, and the microscope and detection part.</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We use a</a:t>
            </a:r>
            <a:r>
              <a:rPr kumimoji="1" lang="en-US" altLang="ja-JP" sz="1200" kern="1200" baseline="0" dirty="0" smtClean="0">
                <a:solidFill>
                  <a:schemeClr val="tx1"/>
                </a:solidFill>
                <a:effectLst/>
                <a:latin typeface="+mn-lt"/>
                <a:ea typeface="+mn-ea"/>
                <a:cs typeface="+mn-cs"/>
              </a:rPr>
              <a:t> DMD projection unit.</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The illumination pattern is enter the eyepiece lens and objective lens.</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Here, the pattern size is reduced by microscope.</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After that, the object is illuminated by reduced</a:t>
            </a:r>
            <a:r>
              <a:rPr kumimoji="1" lang="en-US" altLang="ja-JP" sz="1200" kern="1200" baseline="0" dirty="0" smtClean="0">
                <a:solidFill>
                  <a:schemeClr val="tx1"/>
                </a:solidFill>
                <a:effectLst/>
                <a:latin typeface="+mn-lt"/>
                <a:ea typeface="+mn-ea"/>
                <a:cs typeface="+mn-cs"/>
              </a:rPr>
              <a:t> </a:t>
            </a:r>
            <a:r>
              <a:rPr kumimoji="1" lang="en-US" altLang="ja-JP" sz="1200" kern="1200" dirty="0" smtClean="0">
                <a:solidFill>
                  <a:schemeClr val="tx1"/>
                </a:solidFill>
                <a:effectLst/>
                <a:latin typeface="+mn-lt"/>
                <a:ea typeface="+mn-ea"/>
                <a:cs typeface="+mn-cs"/>
              </a:rPr>
              <a:t>pattern.</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The scattering light from the object surface is detected by photomultiplier(</a:t>
            </a:r>
            <a:r>
              <a:rPr kumimoji="1" lang="en-US" altLang="ja-JP" sz="1200" kern="1200" dirty="0" err="1" smtClean="0">
                <a:solidFill>
                  <a:schemeClr val="tx1"/>
                </a:solidFill>
                <a:effectLst/>
                <a:latin typeface="+mn-lt"/>
                <a:ea typeface="+mn-ea"/>
                <a:cs typeface="+mn-cs"/>
              </a:rPr>
              <a:t>morteplier</a:t>
            </a:r>
            <a:r>
              <a:rPr kumimoji="1" lang="en-US" altLang="ja-JP" sz="1200" kern="1200" dirty="0" smtClean="0">
                <a:solidFill>
                  <a:schemeClr val="tx1"/>
                </a:solidFill>
                <a:effectLst/>
                <a:latin typeface="+mn-lt"/>
                <a:ea typeface="+mn-ea"/>
                <a:cs typeface="+mn-cs"/>
              </a:rPr>
              <a:t>) tube.</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Here, the ghost imaging microscope system.</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Here’s projection part, microscope, and detection part.</a:t>
            </a:r>
            <a:endParaRPr kumimoji="1" lang="ja-JP" altLang="ja-JP" sz="1200" kern="1200" dirty="0" smtClean="0">
              <a:solidFill>
                <a:schemeClr val="tx1"/>
              </a:solidFill>
              <a:effectLst/>
              <a:latin typeface="+mn-lt"/>
              <a:ea typeface="+mn-ea"/>
              <a:cs typeface="+mn-cs"/>
            </a:endParaRPr>
          </a:p>
          <a:p>
            <a:endParaRPr kumimoji="1" lang="en-US" altLang="ja-JP" dirty="0" smtClean="0"/>
          </a:p>
        </p:txBody>
      </p:sp>
      <p:sp>
        <p:nvSpPr>
          <p:cNvPr id="4" name="スライド番号プレースホルダー 3"/>
          <p:cNvSpPr>
            <a:spLocks noGrp="1"/>
          </p:cNvSpPr>
          <p:nvPr>
            <p:ph type="sldNum" sz="quarter" idx="10"/>
          </p:nvPr>
        </p:nvSpPr>
        <p:spPr/>
        <p:txBody>
          <a:bodyPr/>
          <a:lstStyle/>
          <a:p>
            <a:pPr>
              <a:defRPr/>
            </a:pPr>
            <a:fld id="{A838C770-BCE4-4415-923F-BEFC0692B765}" type="slidenum">
              <a:rPr lang="ja-JP" altLang="en-US" smtClean="0"/>
              <a:pPr>
                <a:defRPr/>
              </a:pPr>
              <a:t>17</a:t>
            </a:fld>
            <a:endParaRPr lang="ja-JP" altLang="en-US"/>
          </a:p>
        </p:txBody>
      </p:sp>
    </p:spTree>
    <p:extLst>
      <p:ext uri="{BB962C8B-B14F-4D97-AF65-F5344CB8AC3E}">
        <p14:creationId xmlns:p14="http://schemas.microsoft.com/office/powerpoint/2010/main" val="9622359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smtClean="0">
                <a:solidFill>
                  <a:schemeClr val="tx1"/>
                </a:solidFill>
                <a:effectLst/>
                <a:latin typeface="+mn-lt"/>
                <a:ea typeface="+mn-ea"/>
                <a:cs typeface="+mn-cs"/>
              </a:rPr>
              <a:t>(page2)</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As an</a:t>
            </a:r>
            <a:r>
              <a:rPr kumimoji="1" lang="en-US" altLang="ja-JP" sz="1200" kern="1200" baseline="0" dirty="0" smtClean="0">
                <a:solidFill>
                  <a:schemeClr val="tx1"/>
                </a:solidFill>
                <a:effectLst/>
                <a:latin typeface="+mn-lt"/>
                <a:ea typeface="+mn-ea"/>
                <a:cs typeface="+mn-cs"/>
              </a:rPr>
              <a:t> object, we use a </a:t>
            </a:r>
            <a:r>
              <a:rPr kumimoji="1" lang="en-US" altLang="ja-JP" sz="1200" kern="1200" dirty="0" smtClean="0">
                <a:solidFill>
                  <a:schemeClr val="tx1"/>
                </a:solidFill>
                <a:effectLst/>
                <a:latin typeface="+mn-lt"/>
                <a:ea typeface="+mn-ea"/>
                <a:cs typeface="+mn-cs"/>
              </a:rPr>
              <a:t>reflection type objective scale.</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This resolution is 10um.</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Here, we show the experimental result.</a:t>
            </a:r>
            <a:endParaRPr kumimoji="1" lang="ja-JP" altLang="ja-JP" sz="1200" kern="1200" dirty="0" smtClean="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sz="1200" kern="1200" dirty="0" smtClean="0">
                <a:solidFill>
                  <a:schemeClr val="tx1"/>
                </a:solidFill>
                <a:effectLst/>
                <a:latin typeface="+mn-lt"/>
                <a:ea typeface="+mn-ea"/>
                <a:cs typeface="+mn-cs"/>
              </a:rPr>
              <a:t>This is the CCD image, the projected pattern on the scale. </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sz="1200" kern="1200" dirty="0" smtClean="0">
                <a:solidFill>
                  <a:schemeClr val="tx1"/>
                </a:solidFill>
                <a:effectLst/>
                <a:latin typeface="+mn-lt"/>
                <a:ea typeface="+mn-ea"/>
                <a:cs typeface="+mn-cs"/>
              </a:rPr>
              <a:t>Here’s the scale mark and illumination pattern.</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As you can see, the CGI shows the random pattern, the IHT shows the circulatory pattern.</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In the reconstructed image, the CGI and IHT is possible to image of micro object about 1 um.</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間を空ける</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To explore the possibility of the ghost imaging, we applied to biological cell imaging.</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pPr latinLnBrk="1"/>
            <a:r>
              <a:rPr kumimoji="1" lang="en-US" altLang="ja-JP" sz="1200" kern="1200" dirty="0" smtClean="0">
                <a:solidFill>
                  <a:schemeClr val="tx1"/>
                </a:solidFill>
                <a:effectLst/>
                <a:latin typeface="+mn-lt"/>
                <a:ea typeface="+mn-ea"/>
                <a:cs typeface="+mn-cs"/>
              </a:rPr>
              <a:t>(172</a:t>
            </a:r>
            <a:r>
              <a:rPr kumimoji="1" lang="en-US" altLang="ja-JP" sz="1200" kern="1200" baseline="0" dirty="0" smtClean="0">
                <a:solidFill>
                  <a:schemeClr val="tx1"/>
                </a:solidFill>
                <a:effectLst/>
                <a:latin typeface="+mn-lt"/>
                <a:ea typeface="+mn-ea"/>
                <a:cs typeface="+mn-cs"/>
              </a:rPr>
              <a:t> wo</a:t>
            </a:r>
            <a:r>
              <a:rPr kumimoji="1" lang="en-US" altLang="ja-JP" sz="1200" kern="1200" dirty="0" smtClean="0">
                <a:solidFill>
                  <a:schemeClr val="tx1"/>
                </a:solidFill>
                <a:effectLst/>
                <a:latin typeface="+mn-lt"/>
                <a:ea typeface="+mn-ea"/>
                <a:cs typeface="+mn-cs"/>
              </a:rPr>
              <a:t>rds)</a:t>
            </a:r>
            <a:endParaRPr kumimoji="1" lang="ja-JP" altLang="ja-JP" sz="1200" kern="1200" dirty="0" smtClean="0">
              <a:solidFill>
                <a:schemeClr val="tx1"/>
              </a:solidFill>
              <a:effectLst/>
              <a:latin typeface="+mn-lt"/>
              <a:ea typeface="+mn-ea"/>
              <a:cs typeface="+mn-cs"/>
            </a:endParaRPr>
          </a:p>
          <a:p>
            <a:endParaRPr kumimoji="1" lang="en-US" altLang="ja-JP" dirty="0" smtClean="0"/>
          </a:p>
        </p:txBody>
      </p:sp>
      <p:sp>
        <p:nvSpPr>
          <p:cNvPr id="4" name="スライド番号プレースホルダー 3"/>
          <p:cNvSpPr>
            <a:spLocks noGrp="1"/>
          </p:cNvSpPr>
          <p:nvPr>
            <p:ph type="sldNum" sz="quarter" idx="10"/>
          </p:nvPr>
        </p:nvSpPr>
        <p:spPr/>
        <p:txBody>
          <a:bodyPr/>
          <a:lstStyle/>
          <a:p>
            <a:pPr>
              <a:defRPr/>
            </a:pPr>
            <a:fld id="{A838C770-BCE4-4415-923F-BEFC0692B765}" type="slidenum">
              <a:rPr lang="ja-JP" altLang="en-US" smtClean="0"/>
              <a:pPr>
                <a:defRPr/>
              </a:pPr>
              <a:t>18</a:t>
            </a:fld>
            <a:endParaRPr lang="ja-JP" altLang="en-US"/>
          </a:p>
        </p:txBody>
      </p:sp>
    </p:spTree>
    <p:extLst>
      <p:ext uri="{BB962C8B-B14F-4D97-AF65-F5344CB8AC3E}">
        <p14:creationId xmlns:p14="http://schemas.microsoft.com/office/powerpoint/2010/main" val="9622359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ここで，取得した画像の断面プロットをとると，このように一部にピークが見られます．</a:t>
            </a:r>
            <a:endParaRPr kumimoji="1" lang="en-US" altLang="ja-JP" dirty="0" smtClean="0"/>
          </a:p>
          <a:p>
            <a:r>
              <a:rPr kumimoji="1" lang="ja-JP" altLang="en-US" dirty="0" smtClean="0"/>
              <a:t>こちらに示すように，反射型スケールはミラーの上にスケールが書かれているため，ミラー面は正反射，目盛上は指向性を持った散乱ではと考えました．</a:t>
            </a:r>
            <a:endParaRPr kumimoji="1" lang="en-US" altLang="ja-JP" dirty="0" smtClean="0"/>
          </a:p>
        </p:txBody>
      </p:sp>
      <p:sp>
        <p:nvSpPr>
          <p:cNvPr id="4" name="スライド番号プレースホルダー 3"/>
          <p:cNvSpPr>
            <a:spLocks noGrp="1"/>
          </p:cNvSpPr>
          <p:nvPr>
            <p:ph type="sldNum" sz="quarter" idx="10"/>
          </p:nvPr>
        </p:nvSpPr>
        <p:spPr/>
        <p:txBody>
          <a:bodyPr/>
          <a:lstStyle/>
          <a:p>
            <a:pPr>
              <a:defRPr/>
            </a:pPr>
            <a:fld id="{A838C770-BCE4-4415-923F-BEFC0692B765}" type="slidenum">
              <a:rPr lang="ja-JP" altLang="en-US" smtClean="0"/>
              <a:pPr>
                <a:defRPr/>
              </a:pPr>
              <a:t>19</a:t>
            </a:fld>
            <a:endParaRPr lang="ja-JP" altLang="en-US"/>
          </a:p>
        </p:txBody>
      </p:sp>
    </p:spTree>
    <p:extLst>
      <p:ext uri="{BB962C8B-B14F-4D97-AF65-F5344CB8AC3E}">
        <p14:creationId xmlns:p14="http://schemas.microsoft.com/office/powerpoint/2010/main" val="9622359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a:bodyPr>
          <a:lstStyle/>
          <a:p>
            <a:r>
              <a:rPr kumimoji="1" lang="en-US" altLang="ja-JP" sz="1200" kern="1200" dirty="0" smtClean="0">
                <a:solidFill>
                  <a:schemeClr val="tx1"/>
                </a:solidFill>
                <a:effectLst/>
                <a:latin typeface="+mn-lt"/>
                <a:ea typeface="+mn-ea"/>
                <a:cs typeface="+mn-cs"/>
              </a:rPr>
              <a:t>(page2)</a:t>
            </a:r>
          </a:p>
          <a:p>
            <a:r>
              <a:rPr kumimoji="1" lang="ja-JP" altLang="en-US" sz="1200" kern="1200" dirty="0" smtClean="0">
                <a:solidFill>
                  <a:schemeClr val="tx1"/>
                </a:solidFill>
                <a:effectLst/>
                <a:latin typeface="+mn-lt"/>
                <a:ea typeface="+mn-ea"/>
                <a:cs typeface="+mn-cs"/>
              </a:rPr>
              <a:t>そこで，このように傷のあるサンプルのイメージングを行いました．</a:t>
            </a:r>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ここでは，指向性散乱を検討するため，検出器の位置をこのように変えて，位置ごとの測定を行いました．</a:t>
            </a:r>
            <a:endParaRPr kumimoji="1" lang="en-US" altLang="ja-JP" sz="1200" kern="1200" dirty="0" smtClean="0">
              <a:solidFill>
                <a:schemeClr val="tx1"/>
              </a:solidFill>
              <a:effectLst/>
              <a:latin typeface="+mn-lt"/>
              <a:ea typeface="+mn-ea"/>
              <a:cs typeface="+mn-cs"/>
            </a:endParaRPr>
          </a:p>
          <a:p>
            <a:endParaRPr kumimoji="1" lang="en-US"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pPr latinLnBrk="1"/>
            <a:r>
              <a:rPr kumimoji="1" lang="en-US" altLang="ja-JP" sz="1200" kern="1200" dirty="0" smtClean="0">
                <a:solidFill>
                  <a:schemeClr val="tx1"/>
                </a:solidFill>
                <a:effectLst/>
                <a:latin typeface="+mn-lt"/>
                <a:ea typeface="+mn-ea"/>
                <a:cs typeface="+mn-cs"/>
              </a:rPr>
              <a:t>(155</a:t>
            </a:r>
            <a:r>
              <a:rPr kumimoji="1" lang="en-US" altLang="ja-JP" sz="1200" kern="1200" baseline="0" dirty="0" smtClean="0">
                <a:solidFill>
                  <a:schemeClr val="tx1"/>
                </a:solidFill>
                <a:effectLst/>
                <a:latin typeface="+mn-lt"/>
                <a:ea typeface="+mn-ea"/>
                <a:cs typeface="+mn-cs"/>
              </a:rPr>
              <a:t> wo</a:t>
            </a:r>
            <a:r>
              <a:rPr kumimoji="1" lang="en-US" altLang="ja-JP" sz="1200" kern="1200" dirty="0" smtClean="0">
                <a:solidFill>
                  <a:schemeClr val="tx1"/>
                </a:solidFill>
                <a:effectLst/>
                <a:latin typeface="+mn-lt"/>
                <a:ea typeface="+mn-ea"/>
                <a:cs typeface="+mn-cs"/>
              </a:rPr>
              <a:t>rds)</a:t>
            </a:r>
            <a:endParaRPr kumimoji="1" lang="ja-JP" altLang="ja-JP" sz="1200" kern="1200" dirty="0" smtClean="0">
              <a:solidFill>
                <a:schemeClr val="tx1"/>
              </a:solidFill>
              <a:effectLst/>
              <a:latin typeface="+mn-lt"/>
              <a:ea typeface="+mn-ea"/>
              <a:cs typeface="+mn-cs"/>
            </a:endParaRPr>
          </a:p>
          <a:p>
            <a:endParaRPr kumimoji="1" lang="en-US" altLang="ja-JP" dirty="0" smtClean="0"/>
          </a:p>
        </p:txBody>
      </p:sp>
      <p:sp>
        <p:nvSpPr>
          <p:cNvPr id="4" name="スライド番号プレースホルダー 3"/>
          <p:cNvSpPr>
            <a:spLocks noGrp="1"/>
          </p:cNvSpPr>
          <p:nvPr>
            <p:ph type="sldNum" sz="quarter" idx="10"/>
          </p:nvPr>
        </p:nvSpPr>
        <p:spPr/>
        <p:txBody>
          <a:bodyPr/>
          <a:lstStyle/>
          <a:p>
            <a:pPr>
              <a:defRPr/>
            </a:pPr>
            <a:fld id="{A838C770-BCE4-4415-923F-BEFC0692B765}" type="slidenum">
              <a:rPr lang="ja-JP" altLang="en-US" smtClean="0"/>
              <a:pPr>
                <a:defRPr/>
              </a:pPr>
              <a:t>20</a:t>
            </a:fld>
            <a:endParaRPr lang="ja-JP" altLang="en-US"/>
          </a:p>
        </p:txBody>
      </p:sp>
    </p:spTree>
    <p:extLst>
      <p:ext uri="{BB962C8B-B14F-4D97-AF65-F5344CB8AC3E}">
        <p14:creationId xmlns:p14="http://schemas.microsoft.com/office/powerpoint/2010/main" val="9622359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b="0" dirty="0" smtClean="0">
                <a:solidFill>
                  <a:srgbClr val="FF0000"/>
                </a:solidFill>
              </a:rPr>
              <a:t>結果がこちらです．</a:t>
            </a:r>
            <a:endParaRPr kumimoji="1" lang="en-US" altLang="ja-JP" b="0" dirty="0" smtClean="0">
              <a:solidFill>
                <a:srgbClr val="FF0000"/>
              </a:solidFill>
            </a:endParaRPr>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b="0" dirty="0" smtClean="0">
                <a:solidFill>
                  <a:srgbClr val="FF0000"/>
                </a:solidFill>
              </a:rPr>
              <a:t>深さ方向に</a:t>
            </a:r>
            <a:r>
              <a:rPr kumimoji="1" lang="en-US" altLang="ja-JP" b="0" dirty="0" smtClean="0">
                <a:solidFill>
                  <a:srgbClr val="FF0000"/>
                </a:solidFill>
              </a:rPr>
              <a:t>10um</a:t>
            </a:r>
            <a:r>
              <a:rPr kumimoji="1" lang="ja-JP" altLang="en-US" b="0" dirty="0" smtClean="0">
                <a:solidFill>
                  <a:srgbClr val="FF0000"/>
                </a:solidFill>
              </a:rPr>
              <a:t>ずつ移動させたときの再構成像がこちらです．</a:t>
            </a:r>
            <a:endParaRPr kumimoji="1" lang="en-US" altLang="ja-JP" b="0" dirty="0" smtClean="0">
              <a:solidFill>
                <a:srgbClr val="FF0000"/>
              </a:solidFill>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en-US" altLang="ja-JP" b="0" dirty="0" smtClean="0">
              <a:solidFill>
                <a:srgbClr val="FF0000"/>
              </a:solidFill>
            </a:endParaRPr>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b="0" dirty="0" smtClean="0">
                <a:solidFill>
                  <a:srgbClr val="FF0000"/>
                </a:solidFill>
              </a:rPr>
              <a:t>ご覧のように，サンプル表面から</a:t>
            </a:r>
            <a:r>
              <a:rPr kumimoji="1" lang="en-US" altLang="ja-JP" b="0" dirty="0" smtClean="0">
                <a:solidFill>
                  <a:srgbClr val="FF0000"/>
                </a:solidFill>
              </a:rPr>
              <a:t>85um</a:t>
            </a:r>
            <a:r>
              <a:rPr kumimoji="1" lang="ja-JP" altLang="en-US" b="0" dirty="0" smtClean="0">
                <a:solidFill>
                  <a:srgbClr val="FF0000"/>
                </a:solidFill>
              </a:rPr>
              <a:t>の箇所で，２つのビーズがはっきりとイメージングできていることが分かります．</a:t>
            </a:r>
            <a:endParaRPr kumimoji="1" lang="en-US" altLang="ja-JP" b="0" dirty="0" smtClean="0">
              <a:solidFill>
                <a:srgbClr val="FF0000"/>
              </a:solidFill>
            </a:endParaRPr>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b="0" dirty="0" smtClean="0">
                <a:solidFill>
                  <a:srgbClr val="FF0000"/>
                </a:solidFill>
              </a:rPr>
              <a:t>また，２点の蛍光強度のピークも鋭くたっていることが分かります．</a:t>
            </a:r>
            <a:endParaRPr kumimoji="1" lang="en-US" altLang="ja-JP" b="0" dirty="0" smtClean="0">
              <a:solidFill>
                <a:srgbClr val="FF0000"/>
              </a:solidFill>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en-US" altLang="ja-JP" b="0" dirty="0" smtClean="0">
              <a:solidFill>
                <a:srgbClr val="FF0000"/>
              </a:solidFill>
            </a:endParaRPr>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b="0" dirty="0" smtClean="0">
                <a:solidFill>
                  <a:srgbClr val="FF0000"/>
                </a:solidFill>
              </a:rPr>
              <a:t>このことから，サンプル表面からある程度の深さに存在するサンプルの蛍光像が取得できることが分かったので，</a:t>
            </a:r>
            <a:endParaRPr kumimoji="1" lang="en-US" altLang="ja-JP" b="0" dirty="0" smtClean="0">
              <a:solidFill>
                <a:srgbClr val="FF0000"/>
              </a:solidFill>
            </a:endParaRPr>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b="0" dirty="0" smtClean="0">
                <a:solidFill>
                  <a:srgbClr val="FF0000"/>
                </a:solidFill>
              </a:rPr>
              <a:t>実際に生体細胞のイメージングを行いました．</a:t>
            </a:r>
            <a:endParaRPr kumimoji="1" lang="en-US" altLang="ja-JP" b="0" dirty="0" smtClean="0">
              <a:solidFill>
                <a:srgbClr val="FF0000"/>
              </a:solidFill>
            </a:endParaRPr>
          </a:p>
        </p:txBody>
      </p:sp>
      <p:sp>
        <p:nvSpPr>
          <p:cNvPr id="4" name="スライド番号プレースホルダー 3"/>
          <p:cNvSpPr>
            <a:spLocks noGrp="1"/>
          </p:cNvSpPr>
          <p:nvPr>
            <p:ph type="sldNum" sz="quarter" idx="10"/>
          </p:nvPr>
        </p:nvSpPr>
        <p:spPr/>
        <p:txBody>
          <a:bodyPr/>
          <a:lstStyle/>
          <a:p>
            <a:pPr>
              <a:defRPr/>
            </a:pPr>
            <a:fld id="{A838C770-BCE4-4415-923F-BEFC0692B765}" type="slidenum">
              <a:rPr lang="ja-JP" altLang="en-US" smtClean="0"/>
              <a:pPr>
                <a:defRPr/>
              </a:pPr>
              <a:t>21</a:t>
            </a:fld>
            <a:endParaRPr lang="ja-JP" altLang="en-US"/>
          </a:p>
        </p:txBody>
      </p:sp>
    </p:spTree>
    <p:extLst>
      <p:ext uri="{BB962C8B-B14F-4D97-AF65-F5344CB8AC3E}">
        <p14:creationId xmlns:p14="http://schemas.microsoft.com/office/powerpoint/2010/main" val="25925207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b="1" kern="1200" dirty="0" smtClean="0">
                <a:solidFill>
                  <a:schemeClr val="tx1"/>
                </a:solidFill>
                <a:effectLst/>
                <a:latin typeface="+mn-lt"/>
                <a:ea typeface="+mn-ea"/>
                <a:cs typeface="+mn-cs"/>
              </a:rPr>
              <a:t>Applied for Biological cell imaging</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Here’s we measure the osteoblast cells MC3T3-E1.</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The cell is formed born and collagen (</a:t>
            </a:r>
            <a:r>
              <a:rPr kumimoji="1" lang="en-US" altLang="ja-JP" sz="1200" b="1" kern="1200" dirty="0" err="1" smtClean="0">
                <a:solidFill>
                  <a:schemeClr val="tx1"/>
                </a:solidFill>
                <a:effectLst/>
                <a:latin typeface="+mn-lt"/>
                <a:ea typeface="+mn-ea"/>
                <a:cs typeface="+mn-cs"/>
              </a:rPr>
              <a:t>kάlədʒən</a:t>
            </a:r>
            <a:r>
              <a:rPr kumimoji="1" lang="en-US" altLang="ja-JP" sz="1200" kern="1200" dirty="0" smtClean="0">
                <a:solidFill>
                  <a:schemeClr val="tx1"/>
                </a:solidFill>
                <a:effectLst/>
                <a:latin typeface="+mn-lt"/>
                <a:ea typeface="+mn-ea"/>
                <a:cs typeface="+mn-cs"/>
              </a:rPr>
              <a:t>) after differentiated osteoblast cell.</a:t>
            </a:r>
            <a:endParaRPr kumimoji="1" lang="ja-JP" altLang="ja-JP" sz="1200" kern="1200" dirty="0" smtClean="0">
              <a:solidFill>
                <a:schemeClr val="tx1"/>
              </a:solidFill>
              <a:effectLst/>
              <a:latin typeface="+mn-lt"/>
              <a:ea typeface="+mn-ea"/>
              <a:cs typeface="+mn-cs"/>
            </a:endParaRPr>
          </a:p>
          <a:p>
            <a:r>
              <a:rPr kumimoji="1" lang="en-US" altLang="ja-JP" sz="1200" b="1" kern="1200" dirty="0" smtClean="0">
                <a:solidFill>
                  <a:schemeClr val="tx1"/>
                </a:solidFill>
                <a:effectLst/>
                <a:latin typeface="+mn-lt"/>
                <a:ea typeface="+mn-ea"/>
                <a:cs typeface="+mn-cs"/>
              </a:rPr>
              <a:t>In this research, </a:t>
            </a:r>
            <a:r>
              <a:rPr kumimoji="1" lang="en-US" altLang="ja-JP" sz="1200" kern="1200" dirty="0" smtClean="0">
                <a:solidFill>
                  <a:schemeClr val="tx1"/>
                </a:solidFill>
                <a:effectLst/>
                <a:latin typeface="+mn-lt"/>
                <a:ea typeface="+mn-ea"/>
                <a:cs typeface="+mn-cs"/>
              </a:rPr>
              <a:t>we use the </a:t>
            </a:r>
            <a:r>
              <a:rPr kumimoji="1" lang="en-US" altLang="ja-JP" sz="1200" kern="1200" dirty="0" err="1" smtClean="0">
                <a:solidFill>
                  <a:schemeClr val="tx1"/>
                </a:solidFill>
                <a:effectLst/>
                <a:latin typeface="+mn-lt"/>
                <a:ea typeface="+mn-ea"/>
                <a:cs typeface="+mn-cs"/>
              </a:rPr>
              <a:t>Rhodamine</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phalloidin</a:t>
            </a:r>
            <a:r>
              <a:rPr kumimoji="1" lang="en-US" altLang="ja-JP" sz="1200" kern="1200" dirty="0" smtClean="0">
                <a:solidFill>
                  <a:schemeClr val="tx1"/>
                </a:solidFill>
                <a:effectLst/>
                <a:latin typeface="+mn-lt"/>
                <a:ea typeface="+mn-ea"/>
                <a:cs typeface="+mn-cs"/>
              </a:rPr>
              <a:t> strained cell.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It is selectively stain with </a:t>
            </a:r>
            <a:r>
              <a:rPr kumimoji="1" lang="en-US" altLang="ja-JP" sz="1200" kern="1200" dirty="0" err="1" smtClean="0">
                <a:solidFill>
                  <a:schemeClr val="tx1"/>
                </a:solidFill>
                <a:effectLst/>
                <a:latin typeface="+mn-lt"/>
                <a:ea typeface="+mn-ea"/>
                <a:cs typeface="+mn-cs"/>
              </a:rPr>
              <a:t>actine</a:t>
            </a:r>
            <a:r>
              <a:rPr kumimoji="1" lang="en-US" altLang="ja-JP" sz="1200" kern="1200" dirty="0" smtClean="0">
                <a:solidFill>
                  <a:schemeClr val="tx1"/>
                </a:solidFill>
                <a:effectLst/>
                <a:latin typeface="+mn-lt"/>
                <a:ea typeface="+mn-ea"/>
                <a:cs typeface="+mn-cs"/>
              </a:rPr>
              <a:t>,</a:t>
            </a:r>
            <a:r>
              <a:rPr kumimoji="1" lang="en-US" altLang="ja-JP" sz="1200" kern="1200" baseline="0" dirty="0" smtClean="0">
                <a:solidFill>
                  <a:schemeClr val="tx1"/>
                </a:solidFill>
                <a:effectLst/>
                <a:latin typeface="+mn-lt"/>
                <a:ea typeface="+mn-ea"/>
                <a:cs typeface="+mn-cs"/>
              </a:rPr>
              <a:t> which is</a:t>
            </a:r>
            <a:r>
              <a:rPr kumimoji="1" lang="en-US" altLang="ja-JP" sz="1200" kern="1200" dirty="0" smtClean="0">
                <a:solidFill>
                  <a:schemeClr val="tx1"/>
                </a:solidFill>
                <a:effectLst/>
                <a:latin typeface="+mn-lt"/>
                <a:ea typeface="+mn-ea"/>
                <a:cs typeface="+mn-cs"/>
              </a:rPr>
              <a:t> cytoskeleton.</a:t>
            </a:r>
          </a:p>
          <a:p>
            <a:r>
              <a:rPr kumimoji="1" lang="en-US" altLang="ja-JP" sz="1200" kern="1200" dirty="0" smtClean="0">
                <a:solidFill>
                  <a:schemeClr val="tx1"/>
                </a:solidFill>
                <a:effectLst/>
                <a:latin typeface="+mn-lt"/>
                <a:ea typeface="+mn-ea"/>
                <a:cs typeface="+mn-cs"/>
              </a:rPr>
              <a:t>Here’s the fluorescence spectrum of </a:t>
            </a:r>
            <a:r>
              <a:rPr kumimoji="1" lang="en-US" altLang="ja-JP" sz="1200" kern="1200" dirty="0" err="1" smtClean="0">
                <a:solidFill>
                  <a:schemeClr val="tx1"/>
                </a:solidFill>
                <a:effectLst/>
                <a:latin typeface="+mn-lt"/>
                <a:ea typeface="+mn-ea"/>
                <a:cs typeface="+mn-cs"/>
              </a:rPr>
              <a:t>Rhodamine</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phalloidine</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These plots show the fluorescence efficiency.</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In fluorescence imaging, the excitations wave length is shorter than the emission(</a:t>
            </a:r>
            <a:r>
              <a:rPr kumimoji="1" lang="en-US" altLang="ja-JP" sz="1200" kern="1200" dirty="0" err="1" smtClean="0">
                <a:solidFill>
                  <a:schemeClr val="tx1"/>
                </a:solidFill>
                <a:effectLst/>
                <a:latin typeface="+mn-lt"/>
                <a:ea typeface="+mn-ea"/>
                <a:cs typeface="+mn-cs"/>
              </a:rPr>
              <a:t>i</a:t>
            </a:r>
            <a:r>
              <a:rPr kumimoji="1" lang="ja-JP" altLang="ja-JP" sz="1200" kern="1200" dirty="0" smtClean="0">
                <a:solidFill>
                  <a:schemeClr val="tx1"/>
                </a:solidFill>
                <a:effectLst/>
                <a:latin typeface="+mn-lt"/>
                <a:ea typeface="+mn-ea"/>
                <a:cs typeface="+mn-cs"/>
              </a:rPr>
              <a:t>ː</a:t>
            </a:r>
            <a:r>
              <a:rPr kumimoji="1" lang="en-US" altLang="ja-JP" sz="1200" kern="1200" dirty="0" err="1" smtClean="0">
                <a:solidFill>
                  <a:schemeClr val="tx1"/>
                </a:solidFill>
                <a:effectLst/>
                <a:latin typeface="+mn-lt"/>
                <a:ea typeface="+mn-ea"/>
                <a:cs typeface="+mn-cs"/>
              </a:rPr>
              <a:t>míʃən</a:t>
            </a:r>
            <a:r>
              <a:rPr kumimoji="1" lang="en-US" altLang="ja-JP" sz="1200" kern="1200" dirty="0" smtClean="0">
                <a:solidFill>
                  <a:schemeClr val="tx1"/>
                </a:solidFill>
                <a:effectLst/>
                <a:latin typeface="+mn-lt"/>
                <a:ea typeface="+mn-ea"/>
                <a:cs typeface="+mn-cs"/>
              </a:rPr>
              <a:t>) wavelength.</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This is the image of MC3T3-E1.</a:t>
            </a:r>
            <a:endParaRPr kumimoji="1" lang="ja-JP" altLang="ja-JP" sz="1200" kern="1200" dirty="0" smtClean="0">
              <a:solidFill>
                <a:schemeClr val="tx1"/>
              </a:solidFill>
              <a:effectLst/>
              <a:latin typeface="+mn-lt"/>
              <a:ea typeface="+mn-ea"/>
              <a:cs typeface="+mn-cs"/>
            </a:endParaRPr>
          </a:p>
          <a:p>
            <a:r>
              <a:rPr kumimoji="1" lang="en-US" altLang="ja-JP" sz="1200" kern="1200" dirty="0" err="1" smtClean="0">
                <a:solidFill>
                  <a:schemeClr val="tx1"/>
                </a:solidFill>
                <a:effectLst/>
                <a:latin typeface="+mn-lt"/>
                <a:ea typeface="+mn-ea"/>
                <a:cs typeface="+mn-cs"/>
              </a:rPr>
              <a:t>Actine</a:t>
            </a:r>
            <a:r>
              <a:rPr kumimoji="1" lang="en-US" altLang="ja-JP" sz="1200" kern="1200" dirty="0" smtClean="0">
                <a:solidFill>
                  <a:schemeClr val="tx1"/>
                </a:solidFill>
                <a:effectLst/>
                <a:latin typeface="+mn-lt"/>
                <a:ea typeface="+mn-ea"/>
                <a:cs typeface="+mn-cs"/>
              </a:rPr>
              <a:t> is shown as red region.</a:t>
            </a:r>
          </a:p>
          <a:p>
            <a:r>
              <a:rPr kumimoji="1" lang="en-US" altLang="ja-JP" sz="1200" kern="1200" dirty="0" smtClean="0">
                <a:solidFill>
                  <a:schemeClr val="tx1"/>
                </a:solidFill>
                <a:effectLst/>
                <a:latin typeface="+mn-lt"/>
                <a:ea typeface="+mn-ea"/>
                <a:cs typeface="+mn-cs"/>
              </a:rPr>
              <a:t>For</a:t>
            </a:r>
            <a:r>
              <a:rPr kumimoji="1" lang="en-US" altLang="ja-JP" sz="1200" kern="1200" baseline="0" dirty="0" smtClean="0">
                <a:solidFill>
                  <a:schemeClr val="tx1"/>
                </a:solidFill>
                <a:effectLst/>
                <a:latin typeface="+mn-lt"/>
                <a:ea typeface="+mn-ea"/>
                <a:cs typeface="+mn-cs"/>
              </a:rPr>
              <a:t> detecting the image by using such a excitation light.</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(87</a:t>
            </a:r>
            <a:r>
              <a:rPr kumimoji="1" lang="en-US" altLang="ja-JP" sz="1200" kern="1200" baseline="0" dirty="0" smtClean="0">
                <a:solidFill>
                  <a:schemeClr val="tx1"/>
                </a:solidFill>
                <a:effectLst/>
                <a:latin typeface="+mn-lt"/>
                <a:ea typeface="+mn-ea"/>
                <a:cs typeface="+mn-cs"/>
              </a:rPr>
              <a:t> </a:t>
            </a:r>
            <a:r>
              <a:rPr kumimoji="1" lang="en-US" altLang="ja-JP" sz="1200" kern="1200" dirty="0" smtClean="0">
                <a:solidFill>
                  <a:schemeClr val="tx1"/>
                </a:solidFill>
                <a:effectLst/>
                <a:latin typeface="+mn-lt"/>
                <a:ea typeface="+mn-ea"/>
                <a:cs typeface="+mn-cs"/>
              </a:rPr>
              <a:t>words)</a:t>
            </a:r>
            <a:endParaRPr kumimoji="1" lang="ja-JP" altLang="ja-JP" sz="1200" kern="1200" dirty="0" smtClean="0">
              <a:solidFill>
                <a:schemeClr val="tx1"/>
              </a:solidFill>
              <a:effectLst/>
              <a:latin typeface="+mn-lt"/>
              <a:ea typeface="+mn-ea"/>
              <a:cs typeface="+mn-cs"/>
            </a:endParaRPr>
          </a:p>
          <a:p>
            <a:endParaRPr kumimoji="1" lang="en-US" altLang="ja-JP" dirty="0" smtClean="0"/>
          </a:p>
        </p:txBody>
      </p:sp>
      <p:sp>
        <p:nvSpPr>
          <p:cNvPr id="4" name="スライド番号プレースホルダー 3"/>
          <p:cNvSpPr>
            <a:spLocks noGrp="1"/>
          </p:cNvSpPr>
          <p:nvPr>
            <p:ph type="sldNum" sz="quarter" idx="10"/>
          </p:nvPr>
        </p:nvSpPr>
        <p:spPr/>
        <p:txBody>
          <a:bodyPr/>
          <a:lstStyle/>
          <a:p>
            <a:pPr>
              <a:defRPr/>
            </a:pPr>
            <a:fld id="{A838C770-BCE4-4415-923F-BEFC0692B765}" type="slidenum">
              <a:rPr lang="ja-JP" altLang="en-US" smtClean="0"/>
              <a:pPr>
                <a:defRPr/>
              </a:pPr>
              <a:t>22</a:t>
            </a:fld>
            <a:endParaRPr lang="ja-JP" altLang="en-US"/>
          </a:p>
        </p:txBody>
      </p:sp>
    </p:spTree>
    <p:extLst>
      <p:ext uri="{BB962C8B-B14F-4D97-AF65-F5344CB8AC3E}">
        <p14:creationId xmlns:p14="http://schemas.microsoft.com/office/powerpoint/2010/main" val="9622359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b="1" kern="1200" dirty="0" smtClean="0">
                <a:solidFill>
                  <a:schemeClr val="tx1"/>
                </a:solidFill>
                <a:effectLst/>
                <a:latin typeface="+mn-lt"/>
                <a:ea typeface="+mn-ea"/>
                <a:cs typeface="+mn-cs"/>
              </a:rPr>
              <a:t>Applied for Biological cell imaging</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Here’s we measure the osteoblast cells MC3T3-E1.</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The cell is formed born and collagen (</a:t>
            </a:r>
            <a:r>
              <a:rPr kumimoji="1" lang="en-US" altLang="ja-JP" sz="1200" b="1" kern="1200" dirty="0" err="1" smtClean="0">
                <a:solidFill>
                  <a:schemeClr val="tx1"/>
                </a:solidFill>
                <a:effectLst/>
                <a:latin typeface="+mn-lt"/>
                <a:ea typeface="+mn-ea"/>
                <a:cs typeface="+mn-cs"/>
              </a:rPr>
              <a:t>kάlədʒən</a:t>
            </a:r>
            <a:r>
              <a:rPr kumimoji="1" lang="en-US" altLang="ja-JP" sz="1200" kern="1200" dirty="0" smtClean="0">
                <a:solidFill>
                  <a:schemeClr val="tx1"/>
                </a:solidFill>
                <a:effectLst/>
                <a:latin typeface="+mn-lt"/>
                <a:ea typeface="+mn-ea"/>
                <a:cs typeface="+mn-cs"/>
              </a:rPr>
              <a:t>) after differentiated osteoblast cell.</a:t>
            </a:r>
            <a:endParaRPr kumimoji="1" lang="ja-JP" altLang="ja-JP" sz="1200" kern="1200" dirty="0" smtClean="0">
              <a:solidFill>
                <a:schemeClr val="tx1"/>
              </a:solidFill>
              <a:effectLst/>
              <a:latin typeface="+mn-lt"/>
              <a:ea typeface="+mn-ea"/>
              <a:cs typeface="+mn-cs"/>
            </a:endParaRPr>
          </a:p>
          <a:p>
            <a:r>
              <a:rPr kumimoji="1" lang="en-US" altLang="ja-JP" sz="1200" b="1" kern="1200" dirty="0" smtClean="0">
                <a:solidFill>
                  <a:schemeClr val="tx1"/>
                </a:solidFill>
                <a:effectLst/>
                <a:latin typeface="+mn-lt"/>
                <a:ea typeface="+mn-ea"/>
                <a:cs typeface="+mn-cs"/>
              </a:rPr>
              <a:t>In this research, </a:t>
            </a:r>
            <a:r>
              <a:rPr kumimoji="1" lang="en-US" altLang="ja-JP" sz="1200" kern="1200" dirty="0" smtClean="0">
                <a:solidFill>
                  <a:schemeClr val="tx1"/>
                </a:solidFill>
                <a:effectLst/>
                <a:latin typeface="+mn-lt"/>
                <a:ea typeface="+mn-ea"/>
                <a:cs typeface="+mn-cs"/>
              </a:rPr>
              <a:t>we use the </a:t>
            </a:r>
            <a:r>
              <a:rPr kumimoji="1" lang="en-US" altLang="ja-JP" sz="1200" kern="1200" dirty="0" err="1" smtClean="0">
                <a:solidFill>
                  <a:schemeClr val="tx1"/>
                </a:solidFill>
                <a:effectLst/>
                <a:latin typeface="+mn-lt"/>
                <a:ea typeface="+mn-ea"/>
                <a:cs typeface="+mn-cs"/>
              </a:rPr>
              <a:t>Rhodamine</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phalloidin</a:t>
            </a:r>
            <a:r>
              <a:rPr kumimoji="1" lang="en-US" altLang="ja-JP" sz="1200" kern="1200" dirty="0" smtClean="0">
                <a:solidFill>
                  <a:schemeClr val="tx1"/>
                </a:solidFill>
                <a:effectLst/>
                <a:latin typeface="+mn-lt"/>
                <a:ea typeface="+mn-ea"/>
                <a:cs typeface="+mn-cs"/>
              </a:rPr>
              <a:t> strained cell.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It is selectively stain with </a:t>
            </a:r>
            <a:r>
              <a:rPr kumimoji="1" lang="en-US" altLang="ja-JP" sz="1200" kern="1200" dirty="0" err="1" smtClean="0">
                <a:solidFill>
                  <a:schemeClr val="tx1"/>
                </a:solidFill>
                <a:effectLst/>
                <a:latin typeface="+mn-lt"/>
                <a:ea typeface="+mn-ea"/>
                <a:cs typeface="+mn-cs"/>
              </a:rPr>
              <a:t>actine</a:t>
            </a:r>
            <a:r>
              <a:rPr kumimoji="1" lang="en-US" altLang="ja-JP" sz="1200" kern="1200" dirty="0" smtClean="0">
                <a:solidFill>
                  <a:schemeClr val="tx1"/>
                </a:solidFill>
                <a:effectLst/>
                <a:latin typeface="+mn-lt"/>
                <a:ea typeface="+mn-ea"/>
                <a:cs typeface="+mn-cs"/>
              </a:rPr>
              <a:t>,</a:t>
            </a:r>
            <a:r>
              <a:rPr kumimoji="1" lang="en-US" altLang="ja-JP" sz="1200" kern="1200" baseline="0" dirty="0" smtClean="0">
                <a:solidFill>
                  <a:schemeClr val="tx1"/>
                </a:solidFill>
                <a:effectLst/>
                <a:latin typeface="+mn-lt"/>
                <a:ea typeface="+mn-ea"/>
                <a:cs typeface="+mn-cs"/>
              </a:rPr>
              <a:t> which is</a:t>
            </a:r>
            <a:r>
              <a:rPr kumimoji="1" lang="en-US" altLang="ja-JP" sz="1200" kern="1200" dirty="0" smtClean="0">
                <a:solidFill>
                  <a:schemeClr val="tx1"/>
                </a:solidFill>
                <a:effectLst/>
                <a:latin typeface="+mn-lt"/>
                <a:ea typeface="+mn-ea"/>
                <a:cs typeface="+mn-cs"/>
              </a:rPr>
              <a:t> cytoskeleton.</a:t>
            </a:r>
          </a:p>
          <a:p>
            <a:r>
              <a:rPr kumimoji="1" lang="en-US" altLang="ja-JP" sz="1200" kern="1200" dirty="0" smtClean="0">
                <a:solidFill>
                  <a:schemeClr val="tx1"/>
                </a:solidFill>
                <a:effectLst/>
                <a:latin typeface="+mn-lt"/>
                <a:ea typeface="+mn-ea"/>
                <a:cs typeface="+mn-cs"/>
              </a:rPr>
              <a:t>Here’s the fluorescence spectrum of </a:t>
            </a:r>
            <a:r>
              <a:rPr kumimoji="1" lang="en-US" altLang="ja-JP" sz="1200" kern="1200" dirty="0" err="1" smtClean="0">
                <a:solidFill>
                  <a:schemeClr val="tx1"/>
                </a:solidFill>
                <a:effectLst/>
                <a:latin typeface="+mn-lt"/>
                <a:ea typeface="+mn-ea"/>
                <a:cs typeface="+mn-cs"/>
              </a:rPr>
              <a:t>Rhodamine</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phalloidine</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These plots show the fluorescence efficiency.</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In fluorescence imaging, the excitations wave length is shorter than the emission(</a:t>
            </a:r>
            <a:r>
              <a:rPr kumimoji="1" lang="en-US" altLang="ja-JP" sz="1200" kern="1200" dirty="0" err="1" smtClean="0">
                <a:solidFill>
                  <a:schemeClr val="tx1"/>
                </a:solidFill>
                <a:effectLst/>
                <a:latin typeface="+mn-lt"/>
                <a:ea typeface="+mn-ea"/>
                <a:cs typeface="+mn-cs"/>
              </a:rPr>
              <a:t>i</a:t>
            </a:r>
            <a:r>
              <a:rPr kumimoji="1" lang="ja-JP" altLang="ja-JP" sz="1200" kern="1200" dirty="0" smtClean="0">
                <a:solidFill>
                  <a:schemeClr val="tx1"/>
                </a:solidFill>
                <a:effectLst/>
                <a:latin typeface="+mn-lt"/>
                <a:ea typeface="+mn-ea"/>
                <a:cs typeface="+mn-cs"/>
              </a:rPr>
              <a:t>ː</a:t>
            </a:r>
            <a:r>
              <a:rPr kumimoji="1" lang="en-US" altLang="ja-JP" sz="1200" kern="1200" dirty="0" err="1" smtClean="0">
                <a:solidFill>
                  <a:schemeClr val="tx1"/>
                </a:solidFill>
                <a:effectLst/>
                <a:latin typeface="+mn-lt"/>
                <a:ea typeface="+mn-ea"/>
                <a:cs typeface="+mn-cs"/>
              </a:rPr>
              <a:t>míʃən</a:t>
            </a:r>
            <a:r>
              <a:rPr kumimoji="1" lang="en-US" altLang="ja-JP" sz="1200" kern="1200" dirty="0" smtClean="0">
                <a:solidFill>
                  <a:schemeClr val="tx1"/>
                </a:solidFill>
                <a:effectLst/>
                <a:latin typeface="+mn-lt"/>
                <a:ea typeface="+mn-ea"/>
                <a:cs typeface="+mn-cs"/>
              </a:rPr>
              <a:t>) wavelength.</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This is the image of MC3T3-E1.</a:t>
            </a:r>
            <a:endParaRPr kumimoji="1" lang="ja-JP" altLang="ja-JP" sz="1200" kern="1200" dirty="0" smtClean="0">
              <a:solidFill>
                <a:schemeClr val="tx1"/>
              </a:solidFill>
              <a:effectLst/>
              <a:latin typeface="+mn-lt"/>
              <a:ea typeface="+mn-ea"/>
              <a:cs typeface="+mn-cs"/>
            </a:endParaRPr>
          </a:p>
          <a:p>
            <a:r>
              <a:rPr kumimoji="1" lang="en-US" altLang="ja-JP" sz="1200" kern="1200" dirty="0" err="1" smtClean="0">
                <a:solidFill>
                  <a:schemeClr val="tx1"/>
                </a:solidFill>
                <a:effectLst/>
                <a:latin typeface="+mn-lt"/>
                <a:ea typeface="+mn-ea"/>
                <a:cs typeface="+mn-cs"/>
              </a:rPr>
              <a:t>Actine</a:t>
            </a:r>
            <a:r>
              <a:rPr kumimoji="1" lang="en-US" altLang="ja-JP" sz="1200" kern="1200" dirty="0" smtClean="0">
                <a:solidFill>
                  <a:schemeClr val="tx1"/>
                </a:solidFill>
                <a:effectLst/>
                <a:latin typeface="+mn-lt"/>
                <a:ea typeface="+mn-ea"/>
                <a:cs typeface="+mn-cs"/>
              </a:rPr>
              <a:t> is shown as red region.</a:t>
            </a:r>
          </a:p>
          <a:p>
            <a:r>
              <a:rPr kumimoji="1" lang="en-US" altLang="ja-JP" sz="1200" kern="1200" dirty="0" smtClean="0">
                <a:solidFill>
                  <a:schemeClr val="tx1"/>
                </a:solidFill>
                <a:effectLst/>
                <a:latin typeface="+mn-lt"/>
                <a:ea typeface="+mn-ea"/>
                <a:cs typeface="+mn-cs"/>
              </a:rPr>
              <a:t>For</a:t>
            </a:r>
            <a:r>
              <a:rPr kumimoji="1" lang="en-US" altLang="ja-JP" sz="1200" kern="1200" baseline="0" dirty="0" smtClean="0">
                <a:solidFill>
                  <a:schemeClr val="tx1"/>
                </a:solidFill>
                <a:effectLst/>
                <a:latin typeface="+mn-lt"/>
                <a:ea typeface="+mn-ea"/>
                <a:cs typeface="+mn-cs"/>
              </a:rPr>
              <a:t> detecting the image by using such a excitation light.</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(87</a:t>
            </a:r>
            <a:r>
              <a:rPr kumimoji="1" lang="en-US" altLang="ja-JP" sz="1200" kern="1200" baseline="0" dirty="0" smtClean="0">
                <a:solidFill>
                  <a:schemeClr val="tx1"/>
                </a:solidFill>
                <a:effectLst/>
                <a:latin typeface="+mn-lt"/>
                <a:ea typeface="+mn-ea"/>
                <a:cs typeface="+mn-cs"/>
              </a:rPr>
              <a:t> </a:t>
            </a:r>
            <a:r>
              <a:rPr kumimoji="1" lang="en-US" altLang="ja-JP" sz="1200" kern="1200" dirty="0" smtClean="0">
                <a:solidFill>
                  <a:schemeClr val="tx1"/>
                </a:solidFill>
                <a:effectLst/>
                <a:latin typeface="+mn-lt"/>
                <a:ea typeface="+mn-ea"/>
                <a:cs typeface="+mn-cs"/>
              </a:rPr>
              <a:t>words)</a:t>
            </a:r>
            <a:endParaRPr kumimoji="1" lang="ja-JP" altLang="ja-JP" sz="1200" kern="1200" dirty="0" smtClean="0">
              <a:solidFill>
                <a:schemeClr val="tx1"/>
              </a:solidFill>
              <a:effectLst/>
              <a:latin typeface="+mn-lt"/>
              <a:ea typeface="+mn-ea"/>
              <a:cs typeface="+mn-cs"/>
            </a:endParaRPr>
          </a:p>
          <a:p>
            <a:endParaRPr kumimoji="1" lang="en-US" altLang="ja-JP" dirty="0" smtClean="0"/>
          </a:p>
        </p:txBody>
      </p:sp>
      <p:sp>
        <p:nvSpPr>
          <p:cNvPr id="4" name="スライド番号プレースホルダー 3"/>
          <p:cNvSpPr>
            <a:spLocks noGrp="1"/>
          </p:cNvSpPr>
          <p:nvPr>
            <p:ph type="sldNum" sz="quarter" idx="10"/>
          </p:nvPr>
        </p:nvSpPr>
        <p:spPr/>
        <p:txBody>
          <a:bodyPr/>
          <a:lstStyle/>
          <a:p>
            <a:pPr>
              <a:defRPr/>
            </a:pPr>
            <a:fld id="{A838C770-BCE4-4415-923F-BEFC0692B765}" type="slidenum">
              <a:rPr lang="ja-JP" altLang="en-US" smtClean="0"/>
              <a:pPr>
                <a:defRPr/>
              </a:pPr>
              <a:t>23</a:t>
            </a:fld>
            <a:endParaRPr lang="ja-JP" altLang="en-US"/>
          </a:p>
        </p:txBody>
      </p:sp>
    </p:spTree>
    <p:extLst>
      <p:ext uri="{BB962C8B-B14F-4D97-AF65-F5344CB8AC3E}">
        <p14:creationId xmlns:p14="http://schemas.microsoft.com/office/powerpoint/2010/main" val="9622359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I will</a:t>
            </a:r>
            <a:r>
              <a:rPr kumimoji="1" lang="en-US" altLang="ja-JP" baseline="0" dirty="0" smtClean="0"/>
              <a:t> briefly introduce you to the background of the </a:t>
            </a:r>
            <a:r>
              <a:rPr kumimoji="1" lang="en-US" altLang="ja-JP" baseline="0" dirty="0" err="1" smtClean="0"/>
              <a:t>ellipsometry</a:t>
            </a:r>
            <a:endParaRPr kumimoji="1" lang="en-US" altLang="ja-JP" dirty="0" smtClean="0"/>
          </a:p>
          <a:p>
            <a:endParaRPr kumimoji="1" lang="en-US" altLang="ja-JP" dirty="0" smtClean="0"/>
          </a:p>
          <a:p>
            <a:r>
              <a:rPr kumimoji="1" lang="en-US" altLang="ja-JP" dirty="0" smtClean="0"/>
              <a:t>Simple</a:t>
            </a:r>
            <a:r>
              <a:rPr kumimoji="1" lang="en-US" altLang="ja-JP" baseline="0" dirty="0" smtClean="0"/>
              <a:t> technique</a:t>
            </a:r>
            <a:endParaRPr kumimoji="1" lang="ja-JP" altLang="en-US" dirty="0"/>
          </a:p>
        </p:txBody>
      </p:sp>
      <p:sp>
        <p:nvSpPr>
          <p:cNvPr id="4" name="スライド番号プレースホルダー 3"/>
          <p:cNvSpPr>
            <a:spLocks noGrp="1"/>
          </p:cNvSpPr>
          <p:nvPr>
            <p:ph type="sldNum" sz="quarter" idx="10"/>
          </p:nvPr>
        </p:nvSpPr>
        <p:spPr/>
        <p:txBody>
          <a:bodyPr/>
          <a:lstStyle/>
          <a:p>
            <a:fld id="{13E67DB8-B44E-4FC6-B46A-EAAAAE0F662F}" type="slidenum">
              <a:rPr kumimoji="1" lang="ja-JP" altLang="en-US" smtClean="0"/>
              <a:t>24</a:t>
            </a:fld>
            <a:endParaRPr kumimoji="1" lang="ja-JP" altLang="en-US"/>
          </a:p>
        </p:txBody>
      </p:sp>
    </p:spTree>
    <p:extLst>
      <p:ext uri="{BB962C8B-B14F-4D97-AF65-F5344CB8AC3E}">
        <p14:creationId xmlns:p14="http://schemas.microsoft.com/office/powerpoint/2010/main" val="17772288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サンプルの光学特性を測定する手法の</a:t>
            </a:r>
            <a:r>
              <a:rPr kumimoji="1" lang="en-US" altLang="ja-JP" sz="1200" kern="1200" dirty="0" smtClean="0">
                <a:solidFill>
                  <a:schemeClr val="tx1"/>
                </a:solidFill>
                <a:effectLst/>
                <a:latin typeface="+mn-lt"/>
                <a:ea typeface="+mn-ea"/>
                <a:cs typeface="+mn-cs"/>
              </a:rPr>
              <a:t>1</a:t>
            </a:r>
            <a:r>
              <a:rPr kumimoji="1" lang="ja-JP" altLang="ja-JP" sz="1200" kern="1200" dirty="0" err="1" smtClean="0">
                <a:solidFill>
                  <a:schemeClr val="tx1"/>
                </a:solidFill>
                <a:effectLst/>
                <a:latin typeface="+mn-lt"/>
                <a:ea typeface="+mn-ea"/>
                <a:cs typeface="+mn-cs"/>
              </a:rPr>
              <a:t>つに</a:t>
            </a:r>
            <a:r>
              <a:rPr kumimoji="1" lang="ja-JP" altLang="ja-JP" sz="1200" kern="1200" dirty="0" smtClean="0">
                <a:solidFill>
                  <a:schemeClr val="tx1"/>
                </a:solidFill>
                <a:effectLst/>
                <a:latin typeface="+mn-lt"/>
                <a:ea typeface="+mn-ea"/>
                <a:cs typeface="+mn-cs"/>
              </a:rPr>
              <a:t>エリプソメトリという偏光解析手法があります．</a:t>
            </a:r>
          </a:p>
          <a:p>
            <a:r>
              <a:rPr kumimoji="1" lang="ja-JP" altLang="ja-JP" sz="1200" kern="1200" dirty="0" smtClean="0">
                <a:solidFill>
                  <a:schemeClr val="tx1"/>
                </a:solidFill>
                <a:effectLst/>
                <a:latin typeface="+mn-lt"/>
                <a:ea typeface="+mn-ea"/>
                <a:cs typeface="+mn-cs"/>
              </a:rPr>
              <a:t>これは，ある偏光状態の光を入射角θでサンプルに入射し，その反射光の位相差Δと振幅比Ψを測定することで，サンプルの屈折率や膜厚を測定する</a:t>
            </a:r>
            <a:r>
              <a:rPr kumimoji="1" lang="ja-JP" altLang="en-US" sz="1200" kern="1200" dirty="0" smtClean="0">
                <a:solidFill>
                  <a:schemeClr val="tx1"/>
                </a:solidFill>
                <a:effectLst/>
                <a:latin typeface="+mn-lt"/>
                <a:ea typeface="+mn-ea"/>
                <a:cs typeface="+mn-cs"/>
              </a:rPr>
              <a:t>手法です</a:t>
            </a:r>
            <a:r>
              <a:rPr kumimoji="1" lang="ja-JP" altLang="ja-JP" sz="1200" kern="1200" dirty="0" smtClean="0">
                <a:solidFill>
                  <a:schemeClr val="tx1"/>
                </a:solidFill>
                <a:effectLst/>
                <a:latin typeface="+mn-lt"/>
                <a:ea typeface="+mn-ea"/>
                <a:cs typeface="+mn-cs"/>
              </a:rPr>
              <a:t>．</a:t>
            </a:r>
          </a:p>
          <a:p>
            <a:r>
              <a:rPr kumimoji="1" lang="ja-JP" altLang="ja-JP" sz="1200" kern="1200" dirty="0" smtClean="0">
                <a:solidFill>
                  <a:schemeClr val="tx1"/>
                </a:solidFill>
                <a:effectLst/>
                <a:latin typeface="+mn-lt"/>
                <a:ea typeface="+mn-ea"/>
                <a:cs typeface="+mn-cs"/>
              </a:rPr>
              <a:t>この</a:t>
            </a:r>
            <a:r>
              <a:rPr kumimoji="1" lang="ja-JP" altLang="en-US" sz="1200" kern="1200" dirty="0" smtClean="0">
                <a:solidFill>
                  <a:schemeClr val="tx1"/>
                </a:solidFill>
                <a:effectLst/>
                <a:latin typeface="+mn-lt"/>
                <a:ea typeface="+mn-ea"/>
                <a:cs typeface="+mn-cs"/>
              </a:rPr>
              <a:t>とき，</a:t>
            </a:r>
            <a:r>
              <a:rPr kumimoji="1" lang="ja-JP" altLang="ja-JP" sz="1200" kern="1200" dirty="0" smtClean="0">
                <a:solidFill>
                  <a:schemeClr val="tx1"/>
                </a:solidFill>
                <a:effectLst/>
                <a:latin typeface="+mn-lt"/>
                <a:ea typeface="+mn-ea"/>
                <a:cs typeface="+mn-cs"/>
              </a:rPr>
              <a:t>ΔΨは入射角θや膜厚</a:t>
            </a:r>
            <a:r>
              <a:rPr kumimoji="1" lang="en-US" altLang="ja-JP" sz="1200" kern="1200" dirty="0" smtClean="0">
                <a:solidFill>
                  <a:schemeClr val="tx1"/>
                </a:solidFill>
                <a:effectLst/>
                <a:latin typeface="+mn-lt"/>
                <a:ea typeface="+mn-ea"/>
                <a:cs typeface="+mn-cs"/>
              </a:rPr>
              <a:t>d</a:t>
            </a:r>
            <a:r>
              <a:rPr kumimoji="1" lang="ja-JP" altLang="ja-JP" sz="1200" kern="1200" dirty="0" err="1" smtClean="0">
                <a:solidFill>
                  <a:schemeClr val="tx1"/>
                </a:solidFill>
                <a:effectLst/>
                <a:latin typeface="+mn-lt"/>
                <a:ea typeface="+mn-ea"/>
                <a:cs typeface="+mn-cs"/>
              </a:rPr>
              <a:t>に依</a:t>
            </a:r>
            <a:r>
              <a:rPr kumimoji="1" lang="ja-JP" altLang="ja-JP" sz="1200" kern="1200" dirty="0" smtClean="0">
                <a:solidFill>
                  <a:schemeClr val="tx1"/>
                </a:solidFill>
                <a:effectLst/>
                <a:latin typeface="+mn-lt"/>
                <a:ea typeface="+mn-ea"/>
                <a:cs typeface="+mn-cs"/>
              </a:rPr>
              <a:t>存して変化します．</a:t>
            </a:r>
          </a:p>
          <a:p>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この</a:t>
            </a:r>
            <a:r>
              <a:rPr kumimoji="1" lang="ja-JP" altLang="ja-JP" sz="1200" kern="1200" dirty="0" smtClean="0">
                <a:solidFill>
                  <a:schemeClr val="tx1"/>
                </a:solidFill>
                <a:effectLst/>
                <a:latin typeface="+mn-lt"/>
                <a:ea typeface="+mn-ea"/>
                <a:cs typeface="+mn-cs"/>
              </a:rPr>
              <a:t>エリプソメトリには，光弾性変調器を用いた位相変調器型エリプソメトリという手法があります．</a:t>
            </a:r>
          </a:p>
          <a:p>
            <a:r>
              <a:rPr kumimoji="1" lang="ja-JP" altLang="ja-JP" sz="1200" kern="1200" dirty="0" smtClean="0">
                <a:solidFill>
                  <a:schemeClr val="tx1"/>
                </a:solidFill>
                <a:effectLst/>
                <a:latin typeface="+mn-lt"/>
                <a:ea typeface="+mn-ea"/>
                <a:cs typeface="+mn-cs"/>
              </a:rPr>
              <a:t>光弾性変調器</a:t>
            </a:r>
            <a:r>
              <a:rPr kumimoji="1" lang="en-US" altLang="ja-JP" sz="1200" kern="1200" dirty="0" smtClean="0">
                <a:solidFill>
                  <a:schemeClr val="tx1"/>
                </a:solidFill>
                <a:effectLst/>
                <a:latin typeface="+mn-lt"/>
                <a:ea typeface="+mn-ea"/>
                <a:cs typeface="+mn-cs"/>
              </a:rPr>
              <a:t>PEM</a:t>
            </a:r>
            <a:r>
              <a:rPr kumimoji="1" lang="ja-JP" altLang="ja-JP" sz="1200" kern="1200" dirty="0" smtClean="0">
                <a:solidFill>
                  <a:schemeClr val="tx1"/>
                </a:solidFill>
                <a:effectLst/>
                <a:latin typeface="+mn-lt"/>
                <a:ea typeface="+mn-ea"/>
                <a:cs typeface="+mn-cs"/>
              </a:rPr>
              <a:t>とは，等方性の光学</a:t>
            </a:r>
            <a:r>
              <a:rPr kumimoji="1" lang="ja-JP" altLang="en-US" sz="1200" kern="1200" dirty="0" smtClean="0">
                <a:solidFill>
                  <a:schemeClr val="tx1"/>
                </a:solidFill>
                <a:effectLst/>
                <a:latin typeface="+mn-lt"/>
                <a:ea typeface="+mn-ea"/>
                <a:cs typeface="+mn-cs"/>
              </a:rPr>
              <a:t>材料</a:t>
            </a:r>
            <a:r>
              <a:rPr kumimoji="1" lang="ja-JP" altLang="ja-JP" sz="1200" kern="1200" dirty="0" smtClean="0">
                <a:solidFill>
                  <a:schemeClr val="tx1"/>
                </a:solidFill>
                <a:effectLst/>
                <a:latin typeface="+mn-lt"/>
                <a:ea typeface="+mn-ea"/>
                <a:cs typeface="+mn-cs"/>
              </a:rPr>
              <a:t>と圧電素子で構成されています．</a:t>
            </a:r>
          </a:p>
          <a:p>
            <a:r>
              <a:rPr kumimoji="1" lang="ja-JP" altLang="ja-JP" sz="1200" kern="1200" dirty="0" smtClean="0">
                <a:solidFill>
                  <a:schemeClr val="tx1"/>
                </a:solidFill>
                <a:effectLst/>
                <a:latin typeface="+mn-lt"/>
                <a:ea typeface="+mn-ea"/>
                <a:cs typeface="+mn-cs"/>
              </a:rPr>
              <a:t>圧電素子に電圧をかけることによって，</a:t>
            </a:r>
            <a:r>
              <a:rPr kumimoji="1" lang="ja-JP" altLang="en-US" sz="1200" kern="1200" dirty="0" smtClean="0">
                <a:solidFill>
                  <a:schemeClr val="tx1"/>
                </a:solidFill>
                <a:effectLst/>
                <a:latin typeface="+mn-lt"/>
                <a:ea typeface="+mn-ea"/>
                <a:cs typeface="+mn-cs"/>
              </a:rPr>
              <a:t>約</a:t>
            </a:r>
            <a:r>
              <a:rPr kumimoji="1" lang="en-US" altLang="ja-JP" sz="1200" kern="1200" dirty="0" smtClean="0">
                <a:solidFill>
                  <a:schemeClr val="tx1"/>
                </a:solidFill>
                <a:effectLst/>
                <a:latin typeface="+mn-lt"/>
                <a:ea typeface="+mn-ea"/>
                <a:cs typeface="+mn-cs"/>
              </a:rPr>
              <a:t>50kHz</a:t>
            </a:r>
            <a:r>
              <a:rPr kumimoji="1" lang="ja-JP" altLang="ja-JP" sz="1200" kern="1200" dirty="0" smtClean="0">
                <a:solidFill>
                  <a:schemeClr val="tx1"/>
                </a:solidFill>
                <a:effectLst/>
                <a:latin typeface="+mn-lt"/>
                <a:ea typeface="+mn-ea"/>
                <a:cs typeface="+mn-cs"/>
              </a:rPr>
              <a:t>で光学材料に圧力をかけることができます．</a:t>
            </a:r>
          </a:p>
          <a:p>
            <a:r>
              <a:rPr kumimoji="1" lang="ja-JP" altLang="ja-JP" sz="1200" kern="1200" dirty="0" smtClean="0">
                <a:solidFill>
                  <a:schemeClr val="tx1"/>
                </a:solidFill>
                <a:effectLst/>
                <a:latin typeface="+mn-lt"/>
                <a:ea typeface="+mn-ea"/>
                <a:cs typeface="+mn-cs"/>
              </a:rPr>
              <a:t>これにより，等方性光学素材に進相軸と遅相軸といった複屈折位相差</a:t>
            </a:r>
            <a:r>
              <a:rPr kumimoji="1" lang="en-US" altLang="ja-JP" sz="1200" kern="1200" dirty="0" smtClean="0">
                <a:solidFill>
                  <a:schemeClr val="tx1"/>
                </a:solidFill>
                <a:effectLst/>
                <a:latin typeface="+mn-lt"/>
                <a:ea typeface="+mn-ea"/>
                <a:cs typeface="+mn-cs"/>
              </a:rPr>
              <a:t>δ</a:t>
            </a:r>
            <a:r>
              <a:rPr kumimoji="1" lang="ja-JP" altLang="en-US" sz="1200" kern="1200" dirty="0" smtClean="0">
                <a:solidFill>
                  <a:schemeClr val="tx1"/>
                </a:solidFill>
                <a:effectLst/>
                <a:latin typeface="+mn-lt"/>
                <a:ea typeface="+mn-ea"/>
                <a:cs typeface="+mn-cs"/>
              </a:rPr>
              <a:t>を</a:t>
            </a:r>
            <a:r>
              <a:rPr kumimoji="1" lang="en-US" altLang="ja-JP" sz="1200" kern="1200" dirty="0" smtClean="0">
                <a:solidFill>
                  <a:schemeClr val="tx1"/>
                </a:solidFill>
                <a:effectLst/>
                <a:latin typeface="+mn-lt"/>
                <a:ea typeface="+mn-ea"/>
                <a:cs typeface="+mn-cs"/>
              </a:rPr>
              <a:t>50kHz</a:t>
            </a:r>
            <a:r>
              <a:rPr kumimoji="1" lang="ja-JP" altLang="en-US" sz="1200" kern="1200" dirty="0" smtClean="0">
                <a:solidFill>
                  <a:schemeClr val="tx1"/>
                </a:solidFill>
                <a:effectLst/>
                <a:latin typeface="+mn-lt"/>
                <a:ea typeface="+mn-ea"/>
                <a:cs typeface="+mn-cs"/>
              </a:rPr>
              <a:t>で生じさせることができます．</a:t>
            </a:r>
            <a:endParaRPr kumimoji="1" lang="en-US"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a:t>
            </a:r>
            <a:r>
              <a:rPr kumimoji="1" lang="ja-JP" altLang="en-US" sz="1200" kern="1200" dirty="0" smtClean="0">
                <a:solidFill>
                  <a:schemeClr val="tx1"/>
                </a:solidFill>
                <a:effectLst/>
                <a:latin typeface="+mn-lt"/>
                <a:ea typeface="+mn-ea"/>
                <a:cs typeface="+mn-cs"/>
              </a:rPr>
              <a:t>光</a:t>
            </a:r>
            <a:r>
              <a:rPr kumimoji="1" lang="ja-JP" altLang="ja-JP" sz="1200" kern="1200" dirty="0" smtClean="0">
                <a:solidFill>
                  <a:schemeClr val="tx1"/>
                </a:solidFill>
                <a:effectLst/>
                <a:latin typeface="+mn-lt"/>
                <a:ea typeface="+mn-ea"/>
                <a:cs typeface="+mn-cs"/>
              </a:rPr>
              <a:t>弾性変調器を用いた位相変調器型エリプソメトリは，高速かつ高精度な測定が</a:t>
            </a:r>
            <a:r>
              <a:rPr kumimoji="1" lang="ja-JP" altLang="en-US" sz="1200" kern="1200" dirty="0" smtClean="0">
                <a:solidFill>
                  <a:schemeClr val="tx1"/>
                </a:solidFill>
                <a:effectLst/>
                <a:latin typeface="+mn-lt"/>
                <a:ea typeface="+mn-ea"/>
                <a:cs typeface="+mn-cs"/>
              </a:rPr>
              <a:t>可能</a:t>
            </a:r>
            <a:r>
              <a:rPr kumimoji="1" lang="ja-JP" altLang="ja-JP" sz="1200" kern="1200" dirty="0" smtClean="0">
                <a:solidFill>
                  <a:schemeClr val="tx1"/>
                </a:solidFill>
                <a:effectLst/>
                <a:latin typeface="+mn-lt"/>
                <a:ea typeface="+mn-ea"/>
                <a:cs typeface="+mn-cs"/>
              </a:rPr>
              <a:t>であるという利点を持ちます</a:t>
            </a:r>
            <a:r>
              <a:rPr kumimoji="1" lang="ja-JP" altLang="en-US" sz="1200" kern="1200" dirty="0" smtClean="0">
                <a:solidFill>
                  <a:schemeClr val="tx1"/>
                </a:solidFill>
                <a:effectLst/>
                <a:latin typeface="+mn-lt"/>
                <a:ea typeface="+mn-ea"/>
                <a:cs typeface="+mn-cs"/>
              </a:rPr>
              <a:t>．</a:t>
            </a:r>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しかしながら，</a:t>
            </a:r>
            <a:r>
              <a:rPr kumimoji="1" lang="ja-JP" altLang="ja-JP" sz="1200" kern="1200" dirty="0" smtClean="0">
                <a:solidFill>
                  <a:schemeClr val="tx1"/>
                </a:solidFill>
                <a:effectLst/>
                <a:latin typeface="+mn-lt"/>
                <a:ea typeface="+mn-ea"/>
                <a:cs typeface="+mn-cs"/>
              </a:rPr>
              <a:t>変調周波数が</a:t>
            </a:r>
            <a:r>
              <a:rPr kumimoji="1" lang="en-US" altLang="ja-JP" sz="1200" kern="1200" dirty="0" smtClean="0">
                <a:solidFill>
                  <a:schemeClr val="tx1"/>
                </a:solidFill>
                <a:effectLst/>
                <a:latin typeface="+mn-lt"/>
                <a:ea typeface="+mn-ea"/>
                <a:cs typeface="+mn-cs"/>
              </a:rPr>
              <a:t>50kHz</a:t>
            </a:r>
            <a:r>
              <a:rPr kumimoji="1" lang="ja-JP" altLang="ja-JP" sz="1200" kern="1200" dirty="0" smtClean="0">
                <a:solidFill>
                  <a:schemeClr val="tx1"/>
                </a:solidFill>
                <a:effectLst/>
                <a:latin typeface="+mn-lt"/>
                <a:ea typeface="+mn-ea"/>
                <a:cs typeface="+mn-cs"/>
              </a:rPr>
              <a:t>とカメラのフレームレートよりも高速であるため，点検出器しか用いることが出来ず，サンプルの走査なしに</a:t>
            </a:r>
            <a:r>
              <a:rPr kumimoji="1" lang="en-US" altLang="ja-JP" sz="1200" kern="1200" dirty="0" smtClean="0">
                <a:solidFill>
                  <a:schemeClr val="tx1"/>
                </a:solidFill>
                <a:effectLst/>
                <a:latin typeface="+mn-lt"/>
                <a:ea typeface="+mn-ea"/>
                <a:cs typeface="+mn-cs"/>
              </a:rPr>
              <a:t>2</a:t>
            </a:r>
            <a:r>
              <a:rPr kumimoji="1" lang="ja-JP" altLang="ja-JP" sz="1200" kern="1200" dirty="0" smtClean="0">
                <a:solidFill>
                  <a:schemeClr val="tx1"/>
                </a:solidFill>
                <a:effectLst/>
                <a:latin typeface="+mn-lt"/>
                <a:ea typeface="+mn-ea"/>
                <a:cs typeface="+mn-cs"/>
              </a:rPr>
              <a:t>次元分布の取得は困難でした．</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13E67DB8-B44E-4FC6-B46A-EAAAAE0F662F}" type="slidenum">
              <a:rPr kumimoji="1" lang="ja-JP" altLang="en-US" smtClean="0"/>
              <a:t>25</a:t>
            </a:fld>
            <a:endParaRPr kumimoji="1" lang="ja-JP" altLang="en-US"/>
          </a:p>
        </p:txBody>
      </p:sp>
    </p:spTree>
    <p:extLst>
      <p:ext uri="{BB962C8B-B14F-4D97-AF65-F5344CB8AC3E}">
        <p14:creationId xmlns:p14="http://schemas.microsoft.com/office/powerpoint/2010/main" val="17772288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サンプルの光学特性を測定する手法の</a:t>
            </a:r>
            <a:r>
              <a:rPr kumimoji="1" lang="en-US" altLang="ja-JP" sz="1200" kern="1200" dirty="0" smtClean="0">
                <a:solidFill>
                  <a:schemeClr val="tx1"/>
                </a:solidFill>
                <a:effectLst/>
                <a:latin typeface="+mn-lt"/>
                <a:ea typeface="+mn-ea"/>
                <a:cs typeface="+mn-cs"/>
              </a:rPr>
              <a:t>1</a:t>
            </a:r>
            <a:r>
              <a:rPr kumimoji="1" lang="ja-JP" altLang="ja-JP" sz="1200" kern="1200" dirty="0" err="1" smtClean="0">
                <a:solidFill>
                  <a:schemeClr val="tx1"/>
                </a:solidFill>
                <a:effectLst/>
                <a:latin typeface="+mn-lt"/>
                <a:ea typeface="+mn-ea"/>
                <a:cs typeface="+mn-cs"/>
              </a:rPr>
              <a:t>つに</a:t>
            </a:r>
            <a:r>
              <a:rPr kumimoji="1" lang="ja-JP" altLang="ja-JP" sz="1200" kern="1200" dirty="0" smtClean="0">
                <a:solidFill>
                  <a:schemeClr val="tx1"/>
                </a:solidFill>
                <a:effectLst/>
                <a:latin typeface="+mn-lt"/>
                <a:ea typeface="+mn-ea"/>
                <a:cs typeface="+mn-cs"/>
              </a:rPr>
              <a:t>エリプソメトリという偏光解析手法があります．</a:t>
            </a:r>
          </a:p>
          <a:p>
            <a:r>
              <a:rPr kumimoji="1" lang="ja-JP" altLang="ja-JP" sz="1200" kern="1200" dirty="0" smtClean="0">
                <a:solidFill>
                  <a:schemeClr val="tx1"/>
                </a:solidFill>
                <a:effectLst/>
                <a:latin typeface="+mn-lt"/>
                <a:ea typeface="+mn-ea"/>
                <a:cs typeface="+mn-cs"/>
              </a:rPr>
              <a:t>これは，ある偏光状態の光を入射角θでサンプルに入射し，その反射光の位相差Δと振幅比Ψを測定することで，サンプルの屈折率や膜厚を測定する</a:t>
            </a:r>
            <a:r>
              <a:rPr kumimoji="1" lang="ja-JP" altLang="en-US" sz="1200" kern="1200" dirty="0" smtClean="0">
                <a:solidFill>
                  <a:schemeClr val="tx1"/>
                </a:solidFill>
                <a:effectLst/>
                <a:latin typeface="+mn-lt"/>
                <a:ea typeface="+mn-ea"/>
                <a:cs typeface="+mn-cs"/>
              </a:rPr>
              <a:t>手法です</a:t>
            </a:r>
            <a:r>
              <a:rPr kumimoji="1" lang="ja-JP" altLang="ja-JP" sz="1200" kern="1200" dirty="0" smtClean="0">
                <a:solidFill>
                  <a:schemeClr val="tx1"/>
                </a:solidFill>
                <a:effectLst/>
                <a:latin typeface="+mn-lt"/>
                <a:ea typeface="+mn-ea"/>
                <a:cs typeface="+mn-cs"/>
              </a:rPr>
              <a:t>．</a:t>
            </a:r>
          </a:p>
          <a:p>
            <a:r>
              <a:rPr kumimoji="1" lang="ja-JP" altLang="ja-JP" sz="1200" kern="1200" dirty="0" smtClean="0">
                <a:solidFill>
                  <a:schemeClr val="tx1"/>
                </a:solidFill>
                <a:effectLst/>
                <a:latin typeface="+mn-lt"/>
                <a:ea typeface="+mn-ea"/>
                <a:cs typeface="+mn-cs"/>
              </a:rPr>
              <a:t>この</a:t>
            </a:r>
            <a:r>
              <a:rPr kumimoji="1" lang="ja-JP" altLang="en-US" sz="1200" kern="1200" dirty="0" smtClean="0">
                <a:solidFill>
                  <a:schemeClr val="tx1"/>
                </a:solidFill>
                <a:effectLst/>
                <a:latin typeface="+mn-lt"/>
                <a:ea typeface="+mn-ea"/>
                <a:cs typeface="+mn-cs"/>
              </a:rPr>
              <a:t>とき，</a:t>
            </a:r>
            <a:r>
              <a:rPr kumimoji="1" lang="ja-JP" altLang="ja-JP" sz="1200" kern="1200" dirty="0" smtClean="0">
                <a:solidFill>
                  <a:schemeClr val="tx1"/>
                </a:solidFill>
                <a:effectLst/>
                <a:latin typeface="+mn-lt"/>
                <a:ea typeface="+mn-ea"/>
                <a:cs typeface="+mn-cs"/>
              </a:rPr>
              <a:t>ΔΨは入射角θや膜厚</a:t>
            </a:r>
            <a:r>
              <a:rPr kumimoji="1" lang="en-US" altLang="ja-JP" sz="1200" kern="1200" dirty="0" smtClean="0">
                <a:solidFill>
                  <a:schemeClr val="tx1"/>
                </a:solidFill>
                <a:effectLst/>
                <a:latin typeface="+mn-lt"/>
                <a:ea typeface="+mn-ea"/>
                <a:cs typeface="+mn-cs"/>
              </a:rPr>
              <a:t>d</a:t>
            </a:r>
            <a:r>
              <a:rPr kumimoji="1" lang="ja-JP" altLang="ja-JP" sz="1200" kern="1200" dirty="0" err="1" smtClean="0">
                <a:solidFill>
                  <a:schemeClr val="tx1"/>
                </a:solidFill>
                <a:effectLst/>
                <a:latin typeface="+mn-lt"/>
                <a:ea typeface="+mn-ea"/>
                <a:cs typeface="+mn-cs"/>
              </a:rPr>
              <a:t>に依</a:t>
            </a:r>
            <a:r>
              <a:rPr kumimoji="1" lang="ja-JP" altLang="ja-JP" sz="1200" kern="1200" dirty="0" smtClean="0">
                <a:solidFill>
                  <a:schemeClr val="tx1"/>
                </a:solidFill>
                <a:effectLst/>
                <a:latin typeface="+mn-lt"/>
                <a:ea typeface="+mn-ea"/>
                <a:cs typeface="+mn-cs"/>
              </a:rPr>
              <a:t>存して変化します．</a:t>
            </a:r>
          </a:p>
          <a:p>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この</a:t>
            </a:r>
            <a:r>
              <a:rPr kumimoji="1" lang="ja-JP" altLang="ja-JP" sz="1200" kern="1200" dirty="0" smtClean="0">
                <a:solidFill>
                  <a:schemeClr val="tx1"/>
                </a:solidFill>
                <a:effectLst/>
                <a:latin typeface="+mn-lt"/>
                <a:ea typeface="+mn-ea"/>
                <a:cs typeface="+mn-cs"/>
              </a:rPr>
              <a:t>エリプソメトリには，光弾性変調器を用いた位相変調器型エリプソメトリという手法があります．</a:t>
            </a:r>
          </a:p>
          <a:p>
            <a:r>
              <a:rPr kumimoji="1" lang="ja-JP" altLang="ja-JP" sz="1200" kern="1200" dirty="0" smtClean="0">
                <a:solidFill>
                  <a:schemeClr val="tx1"/>
                </a:solidFill>
                <a:effectLst/>
                <a:latin typeface="+mn-lt"/>
                <a:ea typeface="+mn-ea"/>
                <a:cs typeface="+mn-cs"/>
              </a:rPr>
              <a:t>光弾性変調器</a:t>
            </a:r>
            <a:r>
              <a:rPr kumimoji="1" lang="en-US" altLang="ja-JP" sz="1200" kern="1200" dirty="0" smtClean="0">
                <a:solidFill>
                  <a:schemeClr val="tx1"/>
                </a:solidFill>
                <a:effectLst/>
                <a:latin typeface="+mn-lt"/>
                <a:ea typeface="+mn-ea"/>
                <a:cs typeface="+mn-cs"/>
              </a:rPr>
              <a:t>PEM</a:t>
            </a:r>
            <a:r>
              <a:rPr kumimoji="1" lang="ja-JP" altLang="ja-JP" sz="1200" kern="1200" dirty="0" smtClean="0">
                <a:solidFill>
                  <a:schemeClr val="tx1"/>
                </a:solidFill>
                <a:effectLst/>
                <a:latin typeface="+mn-lt"/>
                <a:ea typeface="+mn-ea"/>
                <a:cs typeface="+mn-cs"/>
              </a:rPr>
              <a:t>とは，等方性の光学</a:t>
            </a:r>
            <a:r>
              <a:rPr kumimoji="1" lang="ja-JP" altLang="en-US" sz="1200" kern="1200" dirty="0" smtClean="0">
                <a:solidFill>
                  <a:schemeClr val="tx1"/>
                </a:solidFill>
                <a:effectLst/>
                <a:latin typeface="+mn-lt"/>
                <a:ea typeface="+mn-ea"/>
                <a:cs typeface="+mn-cs"/>
              </a:rPr>
              <a:t>材料</a:t>
            </a:r>
            <a:r>
              <a:rPr kumimoji="1" lang="ja-JP" altLang="ja-JP" sz="1200" kern="1200" dirty="0" smtClean="0">
                <a:solidFill>
                  <a:schemeClr val="tx1"/>
                </a:solidFill>
                <a:effectLst/>
                <a:latin typeface="+mn-lt"/>
                <a:ea typeface="+mn-ea"/>
                <a:cs typeface="+mn-cs"/>
              </a:rPr>
              <a:t>と圧電素子で構成されています．</a:t>
            </a:r>
          </a:p>
          <a:p>
            <a:r>
              <a:rPr kumimoji="1" lang="ja-JP" altLang="ja-JP" sz="1200" kern="1200" dirty="0" smtClean="0">
                <a:solidFill>
                  <a:schemeClr val="tx1"/>
                </a:solidFill>
                <a:effectLst/>
                <a:latin typeface="+mn-lt"/>
                <a:ea typeface="+mn-ea"/>
                <a:cs typeface="+mn-cs"/>
              </a:rPr>
              <a:t>圧電素子に電圧をかけることによって，</a:t>
            </a:r>
            <a:r>
              <a:rPr kumimoji="1" lang="ja-JP" altLang="en-US" sz="1200" kern="1200" dirty="0" smtClean="0">
                <a:solidFill>
                  <a:schemeClr val="tx1"/>
                </a:solidFill>
                <a:effectLst/>
                <a:latin typeface="+mn-lt"/>
                <a:ea typeface="+mn-ea"/>
                <a:cs typeface="+mn-cs"/>
              </a:rPr>
              <a:t>約</a:t>
            </a:r>
            <a:r>
              <a:rPr kumimoji="1" lang="en-US" altLang="ja-JP" sz="1200" kern="1200" dirty="0" smtClean="0">
                <a:solidFill>
                  <a:schemeClr val="tx1"/>
                </a:solidFill>
                <a:effectLst/>
                <a:latin typeface="+mn-lt"/>
                <a:ea typeface="+mn-ea"/>
                <a:cs typeface="+mn-cs"/>
              </a:rPr>
              <a:t>50kHz</a:t>
            </a:r>
            <a:r>
              <a:rPr kumimoji="1" lang="ja-JP" altLang="ja-JP" sz="1200" kern="1200" dirty="0" smtClean="0">
                <a:solidFill>
                  <a:schemeClr val="tx1"/>
                </a:solidFill>
                <a:effectLst/>
                <a:latin typeface="+mn-lt"/>
                <a:ea typeface="+mn-ea"/>
                <a:cs typeface="+mn-cs"/>
              </a:rPr>
              <a:t>で光学材料に圧力をかけることができます．</a:t>
            </a:r>
          </a:p>
          <a:p>
            <a:r>
              <a:rPr kumimoji="1" lang="ja-JP" altLang="ja-JP" sz="1200" kern="1200" dirty="0" smtClean="0">
                <a:solidFill>
                  <a:schemeClr val="tx1"/>
                </a:solidFill>
                <a:effectLst/>
                <a:latin typeface="+mn-lt"/>
                <a:ea typeface="+mn-ea"/>
                <a:cs typeface="+mn-cs"/>
              </a:rPr>
              <a:t>これにより，等方性光学素材に進相軸と遅相軸といった複屈折位相差</a:t>
            </a:r>
            <a:r>
              <a:rPr kumimoji="1" lang="en-US" altLang="ja-JP" sz="1200" kern="1200" dirty="0" smtClean="0">
                <a:solidFill>
                  <a:schemeClr val="tx1"/>
                </a:solidFill>
                <a:effectLst/>
                <a:latin typeface="+mn-lt"/>
                <a:ea typeface="+mn-ea"/>
                <a:cs typeface="+mn-cs"/>
              </a:rPr>
              <a:t>δ</a:t>
            </a:r>
            <a:r>
              <a:rPr kumimoji="1" lang="ja-JP" altLang="en-US" sz="1200" kern="1200" dirty="0" smtClean="0">
                <a:solidFill>
                  <a:schemeClr val="tx1"/>
                </a:solidFill>
                <a:effectLst/>
                <a:latin typeface="+mn-lt"/>
                <a:ea typeface="+mn-ea"/>
                <a:cs typeface="+mn-cs"/>
              </a:rPr>
              <a:t>を</a:t>
            </a:r>
            <a:r>
              <a:rPr kumimoji="1" lang="en-US" altLang="ja-JP" sz="1200" kern="1200" dirty="0" smtClean="0">
                <a:solidFill>
                  <a:schemeClr val="tx1"/>
                </a:solidFill>
                <a:effectLst/>
                <a:latin typeface="+mn-lt"/>
                <a:ea typeface="+mn-ea"/>
                <a:cs typeface="+mn-cs"/>
              </a:rPr>
              <a:t>50kHz</a:t>
            </a:r>
            <a:r>
              <a:rPr kumimoji="1" lang="ja-JP" altLang="en-US" sz="1200" kern="1200" dirty="0" smtClean="0">
                <a:solidFill>
                  <a:schemeClr val="tx1"/>
                </a:solidFill>
                <a:effectLst/>
                <a:latin typeface="+mn-lt"/>
                <a:ea typeface="+mn-ea"/>
                <a:cs typeface="+mn-cs"/>
              </a:rPr>
              <a:t>で生じさせることができます．</a:t>
            </a:r>
            <a:endParaRPr kumimoji="1" lang="en-US"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a:t>
            </a:r>
            <a:r>
              <a:rPr kumimoji="1" lang="ja-JP" altLang="en-US" sz="1200" kern="1200" dirty="0" smtClean="0">
                <a:solidFill>
                  <a:schemeClr val="tx1"/>
                </a:solidFill>
                <a:effectLst/>
                <a:latin typeface="+mn-lt"/>
                <a:ea typeface="+mn-ea"/>
                <a:cs typeface="+mn-cs"/>
              </a:rPr>
              <a:t>光</a:t>
            </a:r>
            <a:r>
              <a:rPr kumimoji="1" lang="ja-JP" altLang="ja-JP" sz="1200" kern="1200" dirty="0" smtClean="0">
                <a:solidFill>
                  <a:schemeClr val="tx1"/>
                </a:solidFill>
                <a:effectLst/>
                <a:latin typeface="+mn-lt"/>
                <a:ea typeface="+mn-ea"/>
                <a:cs typeface="+mn-cs"/>
              </a:rPr>
              <a:t>弾性変調器を用いた位相変調器型エリプソメトリは，高速かつ高精度な測定が</a:t>
            </a:r>
            <a:r>
              <a:rPr kumimoji="1" lang="ja-JP" altLang="en-US" sz="1200" kern="1200" dirty="0" smtClean="0">
                <a:solidFill>
                  <a:schemeClr val="tx1"/>
                </a:solidFill>
                <a:effectLst/>
                <a:latin typeface="+mn-lt"/>
                <a:ea typeface="+mn-ea"/>
                <a:cs typeface="+mn-cs"/>
              </a:rPr>
              <a:t>可能</a:t>
            </a:r>
            <a:r>
              <a:rPr kumimoji="1" lang="ja-JP" altLang="ja-JP" sz="1200" kern="1200" dirty="0" smtClean="0">
                <a:solidFill>
                  <a:schemeClr val="tx1"/>
                </a:solidFill>
                <a:effectLst/>
                <a:latin typeface="+mn-lt"/>
                <a:ea typeface="+mn-ea"/>
                <a:cs typeface="+mn-cs"/>
              </a:rPr>
              <a:t>であるという利点を持ちます</a:t>
            </a:r>
            <a:r>
              <a:rPr kumimoji="1" lang="ja-JP" altLang="en-US" sz="1200" kern="1200" dirty="0" smtClean="0">
                <a:solidFill>
                  <a:schemeClr val="tx1"/>
                </a:solidFill>
                <a:effectLst/>
                <a:latin typeface="+mn-lt"/>
                <a:ea typeface="+mn-ea"/>
                <a:cs typeface="+mn-cs"/>
              </a:rPr>
              <a:t>．</a:t>
            </a:r>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しかしながら，</a:t>
            </a:r>
            <a:r>
              <a:rPr kumimoji="1" lang="ja-JP" altLang="ja-JP" sz="1200" kern="1200" dirty="0" smtClean="0">
                <a:solidFill>
                  <a:schemeClr val="tx1"/>
                </a:solidFill>
                <a:effectLst/>
                <a:latin typeface="+mn-lt"/>
                <a:ea typeface="+mn-ea"/>
                <a:cs typeface="+mn-cs"/>
              </a:rPr>
              <a:t>変調周波数が</a:t>
            </a:r>
            <a:r>
              <a:rPr kumimoji="1" lang="en-US" altLang="ja-JP" sz="1200" kern="1200" dirty="0" smtClean="0">
                <a:solidFill>
                  <a:schemeClr val="tx1"/>
                </a:solidFill>
                <a:effectLst/>
                <a:latin typeface="+mn-lt"/>
                <a:ea typeface="+mn-ea"/>
                <a:cs typeface="+mn-cs"/>
              </a:rPr>
              <a:t>50kHz</a:t>
            </a:r>
            <a:r>
              <a:rPr kumimoji="1" lang="ja-JP" altLang="ja-JP" sz="1200" kern="1200" dirty="0" smtClean="0">
                <a:solidFill>
                  <a:schemeClr val="tx1"/>
                </a:solidFill>
                <a:effectLst/>
                <a:latin typeface="+mn-lt"/>
                <a:ea typeface="+mn-ea"/>
                <a:cs typeface="+mn-cs"/>
              </a:rPr>
              <a:t>とカメラのフレームレートよりも高速であるため，点検出器しか用いることが出来ず，サンプルの走査なしに</a:t>
            </a:r>
            <a:r>
              <a:rPr kumimoji="1" lang="en-US" altLang="ja-JP" sz="1200" kern="1200" dirty="0" smtClean="0">
                <a:solidFill>
                  <a:schemeClr val="tx1"/>
                </a:solidFill>
                <a:effectLst/>
                <a:latin typeface="+mn-lt"/>
                <a:ea typeface="+mn-ea"/>
                <a:cs typeface="+mn-cs"/>
              </a:rPr>
              <a:t>2</a:t>
            </a:r>
            <a:r>
              <a:rPr kumimoji="1" lang="ja-JP" altLang="ja-JP" sz="1200" kern="1200" dirty="0" smtClean="0">
                <a:solidFill>
                  <a:schemeClr val="tx1"/>
                </a:solidFill>
                <a:effectLst/>
                <a:latin typeface="+mn-lt"/>
                <a:ea typeface="+mn-ea"/>
                <a:cs typeface="+mn-cs"/>
              </a:rPr>
              <a:t>次元分布の取得は困難でした．</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13E67DB8-B44E-4FC6-B46A-EAAAAE0F662F}" type="slidenum">
              <a:rPr kumimoji="1" lang="ja-JP" altLang="en-US" smtClean="0"/>
              <a:t>26</a:t>
            </a:fld>
            <a:endParaRPr kumimoji="1" lang="ja-JP" altLang="en-US"/>
          </a:p>
        </p:txBody>
      </p:sp>
    </p:spTree>
    <p:extLst>
      <p:ext uri="{BB962C8B-B14F-4D97-AF65-F5344CB8AC3E}">
        <p14:creationId xmlns:p14="http://schemas.microsoft.com/office/powerpoint/2010/main" val="1777228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そこで，近年，注目されているゴーストイメージングという</a:t>
            </a:r>
            <a:r>
              <a:rPr kumimoji="1" lang="en-US" altLang="ja-JP" sz="1200" kern="1200" dirty="0" smtClean="0">
                <a:solidFill>
                  <a:schemeClr val="tx1"/>
                </a:solidFill>
                <a:effectLst/>
                <a:latin typeface="+mn-lt"/>
                <a:ea typeface="+mn-ea"/>
                <a:cs typeface="+mn-cs"/>
              </a:rPr>
              <a:t>2</a:t>
            </a:r>
            <a:r>
              <a:rPr kumimoji="1" lang="ja-JP" altLang="ja-JP" sz="1200" kern="1200" dirty="0" smtClean="0">
                <a:solidFill>
                  <a:schemeClr val="tx1"/>
                </a:solidFill>
                <a:effectLst/>
                <a:latin typeface="+mn-lt"/>
                <a:ea typeface="+mn-ea"/>
                <a:cs typeface="+mn-cs"/>
              </a:rPr>
              <a:t>次元イメージング手法に着目しました．</a:t>
            </a:r>
          </a:p>
          <a:p>
            <a:r>
              <a:rPr kumimoji="1" lang="ja-JP" altLang="ja-JP" sz="1200" kern="1200" dirty="0" smtClean="0">
                <a:solidFill>
                  <a:schemeClr val="tx1"/>
                </a:solidFill>
                <a:effectLst/>
                <a:latin typeface="+mn-lt"/>
                <a:ea typeface="+mn-ea"/>
                <a:cs typeface="+mn-cs"/>
              </a:rPr>
              <a:t>ゴーストイメージングとは，</a:t>
            </a:r>
            <a:r>
              <a:rPr kumimoji="1" lang="ja-JP" altLang="en-US" sz="1200" kern="1200" dirty="0" smtClean="0">
                <a:solidFill>
                  <a:schemeClr val="tx1"/>
                </a:solidFill>
                <a:effectLst/>
                <a:latin typeface="+mn-lt"/>
                <a:ea typeface="+mn-ea"/>
                <a:cs typeface="+mn-cs"/>
              </a:rPr>
              <a:t>こちらに示すように時空間的にランダムな光強度をもつランダムパターン照明をサンプルに投影し，</a:t>
            </a:r>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透過した光をレンズで集光して点検出器で検出します．</a:t>
            </a:r>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このとき，検出される値は，投影した各パターンに対応しています．</a:t>
            </a:r>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この照明光と検出値との光強度相関をとることで，サンプルの像を再構成する手法です．</a:t>
            </a:r>
            <a:endParaRPr kumimoji="1" lang="en-US" altLang="ja-JP" sz="1200" kern="1200" dirty="0" smtClean="0">
              <a:solidFill>
                <a:schemeClr val="tx1"/>
              </a:solidFill>
              <a:effectLst/>
              <a:latin typeface="+mn-lt"/>
              <a:ea typeface="+mn-ea"/>
              <a:cs typeface="+mn-cs"/>
            </a:endParaRPr>
          </a:p>
          <a:p>
            <a:endParaRPr kumimoji="1" lang="ja-JP" altLang="ja-JP" sz="1200" kern="1200" dirty="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13E67DB8-B44E-4FC6-B46A-EAAAAE0F662F}" type="slidenum">
              <a:rPr kumimoji="1" lang="ja-JP" altLang="en-US" smtClean="0"/>
              <a:t>4</a:t>
            </a:fld>
            <a:endParaRPr kumimoji="1" lang="ja-JP" altLang="en-US"/>
          </a:p>
        </p:txBody>
      </p:sp>
    </p:spTree>
    <p:extLst>
      <p:ext uri="{BB962C8B-B14F-4D97-AF65-F5344CB8AC3E}">
        <p14:creationId xmlns:p14="http://schemas.microsoft.com/office/powerpoint/2010/main" val="13547453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smtClean="0">
                <a:solidFill>
                  <a:schemeClr val="tx1"/>
                </a:solidFill>
                <a:effectLst/>
                <a:latin typeface="+mn-lt"/>
                <a:ea typeface="+mn-ea"/>
                <a:cs typeface="+mn-cs"/>
              </a:rPr>
              <a:t>従来の位相変調器型エリプソメトリは，</a:t>
            </a:r>
            <a:r>
              <a:rPr kumimoji="1" lang="ja-JP" altLang="ja-JP" sz="1200" kern="1200" dirty="0" smtClean="0">
                <a:solidFill>
                  <a:schemeClr val="tx1"/>
                </a:solidFill>
                <a:effectLst/>
                <a:latin typeface="+mn-lt"/>
                <a:ea typeface="+mn-ea"/>
                <a:cs typeface="+mn-cs"/>
              </a:rPr>
              <a:t>レーザから出射された光</a:t>
            </a:r>
            <a:r>
              <a:rPr kumimoji="1" lang="ja-JP" altLang="en-US" sz="1200" kern="1200" dirty="0" smtClean="0">
                <a:solidFill>
                  <a:schemeClr val="tx1"/>
                </a:solidFill>
                <a:effectLst/>
                <a:latin typeface="+mn-lt"/>
                <a:ea typeface="+mn-ea"/>
                <a:cs typeface="+mn-cs"/>
              </a:rPr>
              <a:t>を</a:t>
            </a:r>
            <a:r>
              <a:rPr kumimoji="1" lang="ja-JP" altLang="ja-JP" sz="1200" kern="1200" dirty="0" smtClean="0">
                <a:solidFill>
                  <a:schemeClr val="tx1"/>
                </a:solidFill>
                <a:effectLst/>
                <a:latin typeface="+mn-lt"/>
                <a:ea typeface="+mn-ea"/>
                <a:cs typeface="+mn-cs"/>
              </a:rPr>
              <a:t>，偏光子によって</a:t>
            </a:r>
            <a:r>
              <a:rPr kumimoji="1" lang="en-US" altLang="ja-JP" sz="1200" kern="1200" dirty="0" smtClean="0">
                <a:solidFill>
                  <a:schemeClr val="tx1"/>
                </a:solidFill>
                <a:effectLst/>
                <a:latin typeface="+mn-lt"/>
                <a:ea typeface="+mn-ea"/>
                <a:cs typeface="+mn-cs"/>
              </a:rPr>
              <a:t>45</a:t>
            </a:r>
            <a:r>
              <a:rPr kumimoji="1" lang="ja-JP" altLang="ja-JP" sz="1200" kern="1200" dirty="0" smtClean="0">
                <a:solidFill>
                  <a:schemeClr val="tx1"/>
                </a:solidFill>
                <a:effectLst/>
                <a:latin typeface="+mn-lt"/>
                <a:ea typeface="+mn-ea"/>
                <a:cs typeface="+mn-cs"/>
              </a:rPr>
              <a:t>°直線偏光にされた後，光弾性変調器</a:t>
            </a:r>
            <a:r>
              <a:rPr kumimoji="1" lang="en-US" altLang="ja-JP" sz="1200" kern="1200" dirty="0" smtClean="0">
                <a:solidFill>
                  <a:schemeClr val="tx1"/>
                </a:solidFill>
                <a:effectLst/>
                <a:latin typeface="+mn-lt"/>
                <a:ea typeface="+mn-ea"/>
                <a:cs typeface="+mn-cs"/>
              </a:rPr>
              <a:t>PEM</a:t>
            </a:r>
            <a:r>
              <a:rPr kumimoji="1" lang="ja-JP" altLang="ja-JP" sz="1200" kern="1200" dirty="0" smtClean="0">
                <a:solidFill>
                  <a:schemeClr val="tx1"/>
                </a:solidFill>
                <a:effectLst/>
                <a:latin typeface="+mn-lt"/>
                <a:ea typeface="+mn-ea"/>
                <a:cs typeface="+mn-cs"/>
              </a:rPr>
              <a:t>によって</a:t>
            </a:r>
            <a:r>
              <a:rPr kumimoji="1" lang="en-US" altLang="ja-JP" sz="1200" kern="1200" dirty="0" smtClean="0">
                <a:solidFill>
                  <a:schemeClr val="tx1"/>
                </a:solidFill>
                <a:effectLst/>
                <a:latin typeface="+mn-lt"/>
                <a:ea typeface="+mn-ea"/>
                <a:cs typeface="+mn-cs"/>
              </a:rPr>
              <a:t>50kHz</a:t>
            </a:r>
            <a:r>
              <a:rPr kumimoji="1" lang="ja-JP" altLang="ja-JP" sz="1200" kern="1200" dirty="0" smtClean="0">
                <a:solidFill>
                  <a:schemeClr val="tx1"/>
                </a:solidFill>
                <a:effectLst/>
                <a:latin typeface="+mn-lt"/>
                <a:ea typeface="+mn-ea"/>
                <a:cs typeface="+mn-cs"/>
              </a:rPr>
              <a:t>で変調され，サンプルに入射角θで照射されます．</a:t>
            </a:r>
          </a:p>
          <a:p>
            <a:r>
              <a:rPr kumimoji="1" lang="ja-JP" altLang="ja-JP" sz="1200" kern="1200" dirty="0" smtClean="0">
                <a:solidFill>
                  <a:schemeClr val="tx1"/>
                </a:solidFill>
                <a:effectLst/>
                <a:latin typeface="+mn-lt"/>
                <a:ea typeface="+mn-ea"/>
                <a:cs typeface="+mn-cs"/>
              </a:rPr>
              <a:t>サンプル表面で反射した光は，</a:t>
            </a:r>
            <a:r>
              <a:rPr kumimoji="1" lang="en-US" altLang="ja-JP" sz="1200" kern="1200" dirty="0" smtClean="0">
                <a:solidFill>
                  <a:schemeClr val="tx1"/>
                </a:solidFill>
                <a:effectLst/>
                <a:latin typeface="+mn-lt"/>
                <a:ea typeface="+mn-ea"/>
                <a:cs typeface="+mn-cs"/>
              </a:rPr>
              <a:t>45</a:t>
            </a:r>
            <a:r>
              <a:rPr kumimoji="1" lang="ja-JP" altLang="ja-JP" sz="1200" kern="1200" dirty="0" smtClean="0">
                <a:solidFill>
                  <a:schemeClr val="tx1"/>
                </a:solidFill>
                <a:effectLst/>
                <a:latin typeface="+mn-lt"/>
                <a:ea typeface="+mn-ea"/>
                <a:cs typeface="+mn-cs"/>
              </a:rPr>
              <a:t>°に傾けられた検光子を透過した後点，検出器によって検出されます．</a:t>
            </a:r>
          </a:p>
          <a:p>
            <a:r>
              <a:rPr kumimoji="1" lang="ja-JP" altLang="ja-JP" sz="1200" kern="1200" dirty="0" smtClean="0">
                <a:solidFill>
                  <a:schemeClr val="tx1"/>
                </a:solidFill>
                <a:effectLst/>
                <a:latin typeface="+mn-lt"/>
                <a:ea typeface="+mn-ea"/>
                <a:cs typeface="+mn-cs"/>
              </a:rPr>
              <a:t>ここで，光源の光強度を</a:t>
            </a:r>
            <a:r>
              <a:rPr kumimoji="1" lang="en-US" altLang="ja-JP" sz="1200" kern="1200" dirty="0" smtClean="0">
                <a:solidFill>
                  <a:schemeClr val="tx1"/>
                </a:solidFill>
                <a:effectLst/>
                <a:latin typeface="+mn-lt"/>
                <a:ea typeface="+mn-ea"/>
                <a:cs typeface="+mn-cs"/>
              </a:rPr>
              <a:t>I0</a:t>
            </a:r>
            <a:r>
              <a:rPr kumimoji="1" lang="ja-JP" altLang="ja-JP" sz="1200" kern="1200" dirty="0" err="1"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点検出器で検出される光強度を</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とすると，検出された光強度はこのように表されます．</a:t>
            </a:r>
          </a:p>
          <a:p>
            <a:r>
              <a:rPr kumimoji="1" lang="ja-JP" altLang="ja-JP" sz="1200" kern="1200" dirty="0" smtClean="0">
                <a:solidFill>
                  <a:schemeClr val="tx1"/>
                </a:solidFill>
                <a:effectLst/>
                <a:latin typeface="+mn-lt"/>
                <a:ea typeface="+mn-ea"/>
                <a:cs typeface="+mn-cs"/>
              </a:rPr>
              <a:t>この時間波形は，</a:t>
            </a:r>
            <a:r>
              <a:rPr kumimoji="1" lang="en-US" altLang="ja-JP" sz="1200" kern="1200" dirty="0" smtClean="0">
                <a:solidFill>
                  <a:schemeClr val="tx1"/>
                </a:solidFill>
                <a:effectLst/>
                <a:latin typeface="+mn-lt"/>
                <a:ea typeface="+mn-ea"/>
                <a:cs typeface="+mn-cs"/>
              </a:rPr>
              <a:t>1f</a:t>
            </a:r>
            <a:r>
              <a:rPr kumimoji="1" lang="ja-JP" altLang="ja-JP" sz="1200" kern="1200" dirty="0" err="1"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2f</a:t>
            </a:r>
            <a:r>
              <a:rPr kumimoji="1" lang="ja-JP" altLang="ja-JP" sz="1200" kern="1200" dirty="0" smtClean="0">
                <a:solidFill>
                  <a:schemeClr val="tx1"/>
                </a:solidFill>
                <a:effectLst/>
                <a:latin typeface="+mn-lt"/>
                <a:ea typeface="+mn-ea"/>
                <a:cs typeface="+mn-cs"/>
              </a:rPr>
              <a:t>で成り立っているので，フーリエ変換すると，直流成分，</a:t>
            </a:r>
            <a:r>
              <a:rPr kumimoji="1" lang="en-US" altLang="ja-JP" sz="1200" kern="1200" dirty="0" smtClean="0">
                <a:solidFill>
                  <a:schemeClr val="tx1"/>
                </a:solidFill>
                <a:effectLst/>
                <a:latin typeface="+mn-lt"/>
                <a:ea typeface="+mn-ea"/>
                <a:cs typeface="+mn-cs"/>
              </a:rPr>
              <a:t>1f</a:t>
            </a:r>
            <a:r>
              <a:rPr kumimoji="1" lang="ja-JP" altLang="ja-JP" sz="1200" kern="1200" dirty="0" smtClean="0">
                <a:solidFill>
                  <a:schemeClr val="tx1"/>
                </a:solidFill>
                <a:effectLst/>
                <a:latin typeface="+mn-lt"/>
                <a:ea typeface="+mn-ea"/>
                <a:cs typeface="+mn-cs"/>
              </a:rPr>
              <a:t>成分，</a:t>
            </a:r>
            <a:r>
              <a:rPr kumimoji="1" lang="en-US" altLang="ja-JP" sz="1200" kern="1200" dirty="0" smtClean="0">
                <a:solidFill>
                  <a:schemeClr val="tx1"/>
                </a:solidFill>
                <a:effectLst/>
                <a:latin typeface="+mn-lt"/>
                <a:ea typeface="+mn-ea"/>
                <a:cs typeface="+mn-cs"/>
              </a:rPr>
              <a:t>2f</a:t>
            </a:r>
            <a:r>
              <a:rPr kumimoji="1" lang="ja-JP" altLang="ja-JP" sz="1200" kern="1200" dirty="0" smtClean="0">
                <a:solidFill>
                  <a:schemeClr val="tx1"/>
                </a:solidFill>
                <a:effectLst/>
                <a:latin typeface="+mn-lt"/>
                <a:ea typeface="+mn-ea"/>
                <a:cs typeface="+mn-cs"/>
              </a:rPr>
              <a:t>成分の相対強度が得られます．</a:t>
            </a:r>
          </a:p>
          <a:p>
            <a:r>
              <a:rPr kumimoji="1" lang="ja-JP" altLang="ja-JP" sz="1200" kern="1200" dirty="0" smtClean="0">
                <a:solidFill>
                  <a:schemeClr val="tx1"/>
                </a:solidFill>
                <a:effectLst/>
                <a:latin typeface="+mn-lt"/>
                <a:ea typeface="+mn-ea"/>
                <a:cs typeface="+mn-cs"/>
              </a:rPr>
              <a:t>この得られた相対強度をこちらの式に代入することで，位相差Δおよび振幅比Ψを得ることができます．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13E67DB8-B44E-4FC6-B46A-EAAAAE0F662F}" type="slidenum">
              <a:rPr kumimoji="1" lang="ja-JP" altLang="en-US" smtClean="0"/>
              <a:t>27</a:t>
            </a:fld>
            <a:endParaRPr kumimoji="1" lang="ja-JP" altLang="en-US"/>
          </a:p>
        </p:txBody>
      </p:sp>
    </p:spTree>
    <p:extLst>
      <p:ext uri="{BB962C8B-B14F-4D97-AF65-F5344CB8AC3E}">
        <p14:creationId xmlns:p14="http://schemas.microsoft.com/office/powerpoint/2010/main" val="22968130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smtClean="0">
                <a:solidFill>
                  <a:schemeClr val="tx1"/>
                </a:solidFill>
                <a:effectLst/>
                <a:latin typeface="+mn-lt"/>
                <a:ea typeface="+mn-ea"/>
                <a:cs typeface="+mn-cs"/>
              </a:rPr>
              <a:t>従来の位相変調器型エリプソメトリは，</a:t>
            </a:r>
            <a:r>
              <a:rPr kumimoji="1" lang="ja-JP" altLang="ja-JP" sz="1200" kern="1200" dirty="0" smtClean="0">
                <a:solidFill>
                  <a:schemeClr val="tx1"/>
                </a:solidFill>
                <a:effectLst/>
                <a:latin typeface="+mn-lt"/>
                <a:ea typeface="+mn-ea"/>
                <a:cs typeface="+mn-cs"/>
              </a:rPr>
              <a:t>レーザから出射された光</a:t>
            </a:r>
            <a:r>
              <a:rPr kumimoji="1" lang="ja-JP" altLang="en-US" sz="1200" kern="1200" dirty="0" smtClean="0">
                <a:solidFill>
                  <a:schemeClr val="tx1"/>
                </a:solidFill>
                <a:effectLst/>
                <a:latin typeface="+mn-lt"/>
                <a:ea typeface="+mn-ea"/>
                <a:cs typeface="+mn-cs"/>
              </a:rPr>
              <a:t>を</a:t>
            </a:r>
            <a:r>
              <a:rPr kumimoji="1" lang="ja-JP" altLang="ja-JP" sz="1200" kern="1200" dirty="0" smtClean="0">
                <a:solidFill>
                  <a:schemeClr val="tx1"/>
                </a:solidFill>
                <a:effectLst/>
                <a:latin typeface="+mn-lt"/>
                <a:ea typeface="+mn-ea"/>
                <a:cs typeface="+mn-cs"/>
              </a:rPr>
              <a:t>，偏光子によって</a:t>
            </a:r>
            <a:r>
              <a:rPr kumimoji="1" lang="en-US" altLang="ja-JP" sz="1200" kern="1200" dirty="0" smtClean="0">
                <a:solidFill>
                  <a:schemeClr val="tx1"/>
                </a:solidFill>
                <a:effectLst/>
                <a:latin typeface="+mn-lt"/>
                <a:ea typeface="+mn-ea"/>
                <a:cs typeface="+mn-cs"/>
              </a:rPr>
              <a:t>45</a:t>
            </a:r>
            <a:r>
              <a:rPr kumimoji="1" lang="ja-JP" altLang="ja-JP" sz="1200" kern="1200" dirty="0" smtClean="0">
                <a:solidFill>
                  <a:schemeClr val="tx1"/>
                </a:solidFill>
                <a:effectLst/>
                <a:latin typeface="+mn-lt"/>
                <a:ea typeface="+mn-ea"/>
                <a:cs typeface="+mn-cs"/>
              </a:rPr>
              <a:t>°直線偏光にされた後，光弾性変調器</a:t>
            </a:r>
            <a:r>
              <a:rPr kumimoji="1" lang="en-US" altLang="ja-JP" sz="1200" kern="1200" dirty="0" smtClean="0">
                <a:solidFill>
                  <a:schemeClr val="tx1"/>
                </a:solidFill>
                <a:effectLst/>
                <a:latin typeface="+mn-lt"/>
                <a:ea typeface="+mn-ea"/>
                <a:cs typeface="+mn-cs"/>
              </a:rPr>
              <a:t>PEM</a:t>
            </a:r>
            <a:r>
              <a:rPr kumimoji="1" lang="ja-JP" altLang="ja-JP" sz="1200" kern="1200" dirty="0" smtClean="0">
                <a:solidFill>
                  <a:schemeClr val="tx1"/>
                </a:solidFill>
                <a:effectLst/>
                <a:latin typeface="+mn-lt"/>
                <a:ea typeface="+mn-ea"/>
                <a:cs typeface="+mn-cs"/>
              </a:rPr>
              <a:t>によって</a:t>
            </a:r>
            <a:r>
              <a:rPr kumimoji="1" lang="en-US" altLang="ja-JP" sz="1200" kern="1200" dirty="0" smtClean="0">
                <a:solidFill>
                  <a:schemeClr val="tx1"/>
                </a:solidFill>
                <a:effectLst/>
                <a:latin typeface="+mn-lt"/>
                <a:ea typeface="+mn-ea"/>
                <a:cs typeface="+mn-cs"/>
              </a:rPr>
              <a:t>50kHz</a:t>
            </a:r>
            <a:r>
              <a:rPr kumimoji="1" lang="ja-JP" altLang="ja-JP" sz="1200" kern="1200" dirty="0" smtClean="0">
                <a:solidFill>
                  <a:schemeClr val="tx1"/>
                </a:solidFill>
                <a:effectLst/>
                <a:latin typeface="+mn-lt"/>
                <a:ea typeface="+mn-ea"/>
                <a:cs typeface="+mn-cs"/>
              </a:rPr>
              <a:t>で変調され，サンプルに入射角θで照射されます．</a:t>
            </a:r>
          </a:p>
          <a:p>
            <a:r>
              <a:rPr kumimoji="1" lang="ja-JP" altLang="ja-JP" sz="1200" kern="1200" dirty="0" smtClean="0">
                <a:solidFill>
                  <a:schemeClr val="tx1"/>
                </a:solidFill>
                <a:effectLst/>
                <a:latin typeface="+mn-lt"/>
                <a:ea typeface="+mn-ea"/>
                <a:cs typeface="+mn-cs"/>
              </a:rPr>
              <a:t>サンプル表面で反射した光は，</a:t>
            </a:r>
            <a:r>
              <a:rPr kumimoji="1" lang="en-US" altLang="ja-JP" sz="1200" kern="1200" dirty="0" smtClean="0">
                <a:solidFill>
                  <a:schemeClr val="tx1"/>
                </a:solidFill>
                <a:effectLst/>
                <a:latin typeface="+mn-lt"/>
                <a:ea typeface="+mn-ea"/>
                <a:cs typeface="+mn-cs"/>
              </a:rPr>
              <a:t>45</a:t>
            </a:r>
            <a:r>
              <a:rPr kumimoji="1" lang="ja-JP" altLang="ja-JP" sz="1200" kern="1200" dirty="0" smtClean="0">
                <a:solidFill>
                  <a:schemeClr val="tx1"/>
                </a:solidFill>
                <a:effectLst/>
                <a:latin typeface="+mn-lt"/>
                <a:ea typeface="+mn-ea"/>
                <a:cs typeface="+mn-cs"/>
              </a:rPr>
              <a:t>°に傾けられた検光子を透過した後点，検出器によって検出されます．</a:t>
            </a:r>
          </a:p>
          <a:p>
            <a:r>
              <a:rPr kumimoji="1" lang="ja-JP" altLang="ja-JP" sz="1200" kern="1200" dirty="0" smtClean="0">
                <a:solidFill>
                  <a:schemeClr val="tx1"/>
                </a:solidFill>
                <a:effectLst/>
                <a:latin typeface="+mn-lt"/>
                <a:ea typeface="+mn-ea"/>
                <a:cs typeface="+mn-cs"/>
              </a:rPr>
              <a:t>ここで，光源の光強度を</a:t>
            </a:r>
            <a:r>
              <a:rPr kumimoji="1" lang="en-US" altLang="ja-JP" sz="1200" kern="1200" dirty="0" smtClean="0">
                <a:solidFill>
                  <a:schemeClr val="tx1"/>
                </a:solidFill>
                <a:effectLst/>
                <a:latin typeface="+mn-lt"/>
                <a:ea typeface="+mn-ea"/>
                <a:cs typeface="+mn-cs"/>
              </a:rPr>
              <a:t>I0</a:t>
            </a:r>
            <a:r>
              <a:rPr kumimoji="1" lang="ja-JP" altLang="ja-JP" sz="1200" kern="1200" dirty="0" err="1"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点検出器で検出される光強度を</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とすると，検出された光強度はこのように表されます．</a:t>
            </a:r>
          </a:p>
          <a:p>
            <a:r>
              <a:rPr kumimoji="1" lang="ja-JP" altLang="ja-JP" sz="1200" kern="1200" dirty="0" smtClean="0">
                <a:solidFill>
                  <a:schemeClr val="tx1"/>
                </a:solidFill>
                <a:effectLst/>
                <a:latin typeface="+mn-lt"/>
                <a:ea typeface="+mn-ea"/>
                <a:cs typeface="+mn-cs"/>
              </a:rPr>
              <a:t>この時間波形は，</a:t>
            </a:r>
            <a:r>
              <a:rPr kumimoji="1" lang="en-US" altLang="ja-JP" sz="1200" kern="1200" dirty="0" smtClean="0">
                <a:solidFill>
                  <a:schemeClr val="tx1"/>
                </a:solidFill>
                <a:effectLst/>
                <a:latin typeface="+mn-lt"/>
                <a:ea typeface="+mn-ea"/>
                <a:cs typeface="+mn-cs"/>
              </a:rPr>
              <a:t>1f</a:t>
            </a:r>
            <a:r>
              <a:rPr kumimoji="1" lang="ja-JP" altLang="ja-JP" sz="1200" kern="1200" dirty="0" err="1"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2f</a:t>
            </a:r>
            <a:r>
              <a:rPr kumimoji="1" lang="ja-JP" altLang="ja-JP" sz="1200" kern="1200" dirty="0" smtClean="0">
                <a:solidFill>
                  <a:schemeClr val="tx1"/>
                </a:solidFill>
                <a:effectLst/>
                <a:latin typeface="+mn-lt"/>
                <a:ea typeface="+mn-ea"/>
                <a:cs typeface="+mn-cs"/>
              </a:rPr>
              <a:t>で成り立っているので，フーリエ変換すると，直流成分，</a:t>
            </a:r>
            <a:r>
              <a:rPr kumimoji="1" lang="en-US" altLang="ja-JP" sz="1200" kern="1200" dirty="0" smtClean="0">
                <a:solidFill>
                  <a:schemeClr val="tx1"/>
                </a:solidFill>
                <a:effectLst/>
                <a:latin typeface="+mn-lt"/>
                <a:ea typeface="+mn-ea"/>
                <a:cs typeface="+mn-cs"/>
              </a:rPr>
              <a:t>1f</a:t>
            </a:r>
            <a:r>
              <a:rPr kumimoji="1" lang="ja-JP" altLang="ja-JP" sz="1200" kern="1200" dirty="0" smtClean="0">
                <a:solidFill>
                  <a:schemeClr val="tx1"/>
                </a:solidFill>
                <a:effectLst/>
                <a:latin typeface="+mn-lt"/>
                <a:ea typeface="+mn-ea"/>
                <a:cs typeface="+mn-cs"/>
              </a:rPr>
              <a:t>成分，</a:t>
            </a:r>
            <a:r>
              <a:rPr kumimoji="1" lang="en-US" altLang="ja-JP" sz="1200" kern="1200" dirty="0" smtClean="0">
                <a:solidFill>
                  <a:schemeClr val="tx1"/>
                </a:solidFill>
                <a:effectLst/>
                <a:latin typeface="+mn-lt"/>
                <a:ea typeface="+mn-ea"/>
                <a:cs typeface="+mn-cs"/>
              </a:rPr>
              <a:t>2f</a:t>
            </a:r>
            <a:r>
              <a:rPr kumimoji="1" lang="ja-JP" altLang="ja-JP" sz="1200" kern="1200" dirty="0" smtClean="0">
                <a:solidFill>
                  <a:schemeClr val="tx1"/>
                </a:solidFill>
                <a:effectLst/>
                <a:latin typeface="+mn-lt"/>
                <a:ea typeface="+mn-ea"/>
                <a:cs typeface="+mn-cs"/>
              </a:rPr>
              <a:t>成分の相対強度が得られます．</a:t>
            </a:r>
          </a:p>
          <a:p>
            <a:r>
              <a:rPr kumimoji="1" lang="ja-JP" altLang="ja-JP" sz="1200" kern="1200" dirty="0" smtClean="0">
                <a:solidFill>
                  <a:schemeClr val="tx1"/>
                </a:solidFill>
                <a:effectLst/>
                <a:latin typeface="+mn-lt"/>
                <a:ea typeface="+mn-ea"/>
                <a:cs typeface="+mn-cs"/>
              </a:rPr>
              <a:t>この得られた相対強度をこちらの式に代入することで，位相差Δおよび振幅比Ψを得ることができます．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13E67DB8-B44E-4FC6-B46A-EAAAAE0F662F}" type="slidenum">
              <a:rPr kumimoji="1" lang="ja-JP" altLang="en-US" smtClean="0"/>
              <a:t>28</a:t>
            </a:fld>
            <a:endParaRPr kumimoji="1" lang="ja-JP" altLang="en-US"/>
          </a:p>
        </p:txBody>
      </p:sp>
    </p:spTree>
    <p:extLst>
      <p:ext uri="{BB962C8B-B14F-4D97-AF65-F5344CB8AC3E}">
        <p14:creationId xmlns:p14="http://schemas.microsoft.com/office/powerpoint/2010/main" val="22968130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smtClean="0">
                <a:solidFill>
                  <a:schemeClr val="tx1"/>
                </a:solidFill>
                <a:effectLst/>
                <a:latin typeface="+mn-lt"/>
                <a:ea typeface="+mn-ea"/>
                <a:cs typeface="+mn-cs"/>
              </a:rPr>
              <a:t>従来の位相変調器型エリプソメトリは，</a:t>
            </a:r>
            <a:r>
              <a:rPr kumimoji="1" lang="ja-JP" altLang="ja-JP" sz="1200" kern="1200" dirty="0" smtClean="0">
                <a:solidFill>
                  <a:schemeClr val="tx1"/>
                </a:solidFill>
                <a:effectLst/>
                <a:latin typeface="+mn-lt"/>
                <a:ea typeface="+mn-ea"/>
                <a:cs typeface="+mn-cs"/>
              </a:rPr>
              <a:t>レーザから出射された光</a:t>
            </a:r>
            <a:r>
              <a:rPr kumimoji="1" lang="ja-JP" altLang="en-US" sz="1200" kern="1200" dirty="0" smtClean="0">
                <a:solidFill>
                  <a:schemeClr val="tx1"/>
                </a:solidFill>
                <a:effectLst/>
                <a:latin typeface="+mn-lt"/>
                <a:ea typeface="+mn-ea"/>
                <a:cs typeface="+mn-cs"/>
              </a:rPr>
              <a:t>を</a:t>
            </a:r>
            <a:r>
              <a:rPr kumimoji="1" lang="ja-JP" altLang="ja-JP" sz="1200" kern="1200" dirty="0" smtClean="0">
                <a:solidFill>
                  <a:schemeClr val="tx1"/>
                </a:solidFill>
                <a:effectLst/>
                <a:latin typeface="+mn-lt"/>
                <a:ea typeface="+mn-ea"/>
                <a:cs typeface="+mn-cs"/>
              </a:rPr>
              <a:t>，偏光子によって</a:t>
            </a:r>
            <a:r>
              <a:rPr kumimoji="1" lang="en-US" altLang="ja-JP" sz="1200" kern="1200" dirty="0" smtClean="0">
                <a:solidFill>
                  <a:schemeClr val="tx1"/>
                </a:solidFill>
                <a:effectLst/>
                <a:latin typeface="+mn-lt"/>
                <a:ea typeface="+mn-ea"/>
                <a:cs typeface="+mn-cs"/>
              </a:rPr>
              <a:t>45</a:t>
            </a:r>
            <a:r>
              <a:rPr kumimoji="1" lang="ja-JP" altLang="ja-JP" sz="1200" kern="1200" dirty="0" smtClean="0">
                <a:solidFill>
                  <a:schemeClr val="tx1"/>
                </a:solidFill>
                <a:effectLst/>
                <a:latin typeface="+mn-lt"/>
                <a:ea typeface="+mn-ea"/>
                <a:cs typeface="+mn-cs"/>
              </a:rPr>
              <a:t>°直線偏光にされた後，光弾性変調器</a:t>
            </a:r>
            <a:r>
              <a:rPr kumimoji="1" lang="en-US" altLang="ja-JP" sz="1200" kern="1200" dirty="0" smtClean="0">
                <a:solidFill>
                  <a:schemeClr val="tx1"/>
                </a:solidFill>
                <a:effectLst/>
                <a:latin typeface="+mn-lt"/>
                <a:ea typeface="+mn-ea"/>
                <a:cs typeface="+mn-cs"/>
              </a:rPr>
              <a:t>PEM</a:t>
            </a:r>
            <a:r>
              <a:rPr kumimoji="1" lang="ja-JP" altLang="ja-JP" sz="1200" kern="1200" dirty="0" smtClean="0">
                <a:solidFill>
                  <a:schemeClr val="tx1"/>
                </a:solidFill>
                <a:effectLst/>
                <a:latin typeface="+mn-lt"/>
                <a:ea typeface="+mn-ea"/>
                <a:cs typeface="+mn-cs"/>
              </a:rPr>
              <a:t>によって</a:t>
            </a:r>
            <a:r>
              <a:rPr kumimoji="1" lang="en-US" altLang="ja-JP" sz="1200" kern="1200" dirty="0" smtClean="0">
                <a:solidFill>
                  <a:schemeClr val="tx1"/>
                </a:solidFill>
                <a:effectLst/>
                <a:latin typeface="+mn-lt"/>
                <a:ea typeface="+mn-ea"/>
                <a:cs typeface="+mn-cs"/>
              </a:rPr>
              <a:t>50kHz</a:t>
            </a:r>
            <a:r>
              <a:rPr kumimoji="1" lang="ja-JP" altLang="ja-JP" sz="1200" kern="1200" dirty="0" smtClean="0">
                <a:solidFill>
                  <a:schemeClr val="tx1"/>
                </a:solidFill>
                <a:effectLst/>
                <a:latin typeface="+mn-lt"/>
                <a:ea typeface="+mn-ea"/>
                <a:cs typeface="+mn-cs"/>
              </a:rPr>
              <a:t>で変調され，サンプルに入射角θで照射されます．</a:t>
            </a:r>
          </a:p>
          <a:p>
            <a:r>
              <a:rPr kumimoji="1" lang="ja-JP" altLang="ja-JP" sz="1200" kern="1200" dirty="0" smtClean="0">
                <a:solidFill>
                  <a:schemeClr val="tx1"/>
                </a:solidFill>
                <a:effectLst/>
                <a:latin typeface="+mn-lt"/>
                <a:ea typeface="+mn-ea"/>
                <a:cs typeface="+mn-cs"/>
              </a:rPr>
              <a:t>サンプル表面で反射した光は，</a:t>
            </a:r>
            <a:r>
              <a:rPr kumimoji="1" lang="en-US" altLang="ja-JP" sz="1200" kern="1200" dirty="0" smtClean="0">
                <a:solidFill>
                  <a:schemeClr val="tx1"/>
                </a:solidFill>
                <a:effectLst/>
                <a:latin typeface="+mn-lt"/>
                <a:ea typeface="+mn-ea"/>
                <a:cs typeface="+mn-cs"/>
              </a:rPr>
              <a:t>45</a:t>
            </a:r>
            <a:r>
              <a:rPr kumimoji="1" lang="ja-JP" altLang="ja-JP" sz="1200" kern="1200" dirty="0" smtClean="0">
                <a:solidFill>
                  <a:schemeClr val="tx1"/>
                </a:solidFill>
                <a:effectLst/>
                <a:latin typeface="+mn-lt"/>
                <a:ea typeface="+mn-ea"/>
                <a:cs typeface="+mn-cs"/>
              </a:rPr>
              <a:t>°に傾けられた検光子を透過した後点，検出器によって検出されます．</a:t>
            </a:r>
          </a:p>
          <a:p>
            <a:r>
              <a:rPr kumimoji="1" lang="ja-JP" altLang="ja-JP" sz="1200" kern="1200" dirty="0" smtClean="0">
                <a:solidFill>
                  <a:schemeClr val="tx1"/>
                </a:solidFill>
                <a:effectLst/>
                <a:latin typeface="+mn-lt"/>
                <a:ea typeface="+mn-ea"/>
                <a:cs typeface="+mn-cs"/>
              </a:rPr>
              <a:t>ここで，光源の光強度を</a:t>
            </a:r>
            <a:r>
              <a:rPr kumimoji="1" lang="en-US" altLang="ja-JP" sz="1200" kern="1200" dirty="0" smtClean="0">
                <a:solidFill>
                  <a:schemeClr val="tx1"/>
                </a:solidFill>
                <a:effectLst/>
                <a:latin typeface="+mn-lt"/>
                <a:ea typeface="+mn-ea"/>
                <a:cs typeface="+mn-cs"/>
              </a:rPr>
              <a:t>I0</a:t>
            </a:r>
            <a:r>
              <a:rPr kumimoji="1" lang="ja-JP" altLang="ja-JP" sz="1200" kern="1200" dirty="0" err="1"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点検出器で検出される光強度を</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とすると，検出された光強度はこのように表されます．</a:t>
            </a:r>
          </a:p>
          <a:p>
            <a:r>
              <a:rPr kumimoji="1" lang="ja-JP" altLang="ja-JP" sz="1200" kern="1200" dirty="0" smtClean="0">
                <a:solidFill>
                  <a:schemeClr val="tx1"/>
                </a:solidFill>
                <a:effectLst/>
                <a:latin typeface="+mn-lt"/>
                <a:ea typeface="+mn-ea"/>
                <a:cs typeface="+mn-cs"/>
              </a:rPr>
              <a:t>この時間波形は，</a:t>
            </a:r>
            <a:r>
              <a:rPr kumimoji="1" lang="en-US" altLang="ja-JP" sz="1200" kern="1200" dirty="0" smtClean="0">
                <a:solidFill>
                  <a:schemeClr val="tx1"/>
                </a:solidFill>
                <a:effectLst/>
                <a:latin typeface="+mn-lt"/>
                <a:ea typeface="+mn-ea"/>
                <a:cs typeface="+mn-cs"/>
              </a:rPr>
              <a:t>1f</a:t>
            </a:r>
            <a:r>
              <a:rPr kumimoji="1" lang="ja-JP" altLang="ja-JP" sz="1200" kern="1200" dirty="0" err="1"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2f</a:t>
            </a:r>
            <a:r>
              <a:rPr kumimoji="1" lang="ja-JP" altLang="ja-JP" sz="1200" kern="1200" dirty="0" smtClean="0">
                <a:solidFill>
                  <a:schemeClr val="tx1"/>
                </a:solidFill>
                <a:effectLst/>
                <a:latin typeface="+mn-lt"/>
                <a:ea typeface="+mn-ea"/>
                <a:cs typeface="+mn-cs"/>
              </a:rPr>
              <a:t>で成り立っているので，フーリエ変換すると，直流成分，</a:t>
            </a:r>
            <a:r>
              <a:rPr kumimoji="1" lang="en-US" altLang="ja-JP" sz="1200" kern="1200" dirty="0" smtClean="0">
                <a:solidFill>
                  <a:schemeClr val="tx1"/>
                </a:solidFill>
                <a:effectLst/>
                <a:latin typeface="+mn-lt"/>
                <a:ea typeface="+mn-ea"/>
                <a:cs typeface="+mn-cs"/>
              </a:rPr>
              <a:t>1f</a:t>
            </a:r>
            <a:r>
              <a:rPr kumimoji="1" lang="ja-JP" altLang="ja-JP" sz="1200" kern="1200" dirty="0" smtClean="0">
                <a:solidFill>
                  <a:schemeClr val="tx1"/>
                </a:solidFill>
                <a:effectLst/>
                <a:latin typeface="+mn-lt"/>
                <a:ea typeface="+mn-ea"/>
                <a:cs typeface="+mn-cs"/>
              </a:rPr>
              <a:t>成分，</a:t>
            </a:r>
            <a:r>
              <a:rPr kumimoji="1" lang="en-US" altLang="ja-JP" sz="1200" kern="1200" dirty="0" smtClean="0">
                <a:solidFill>
                  <a:schemeClr val="tx1"/>
                </a:solidFill>
                <a:effectLst/>
                <a:latin typeface="+mn-lt"/>
                <a:ea typeface="+mn-ea"/>
                <a:cs typeface="+mn-cs"/>
              </a:rPr>
              <a:t>2f</a:t>
            </a:r>
            <a:r>
              <a:rPr kumimoji="1" lang="ja-JP" altLang="ja-JP" sz="1200" kern="1200" dirty="0" smtClean="0">
                <a:solidFill>
                  <a:schemeClr val="tx1"/>
                </a:solidFill>
                <a:effectLst/>
                <a:latin typeface="+mn-lt"/>
                <a:ea typeface="+mn-ea"/>
                <a:cs typeface="+mn-cs"/>
              </a:rPr>
              <a:t>成分の相対強度が得られます．</a:t>
            </a:r>
          </a:p>
          <a:p>
            <a:r>
              <a:rPr kumimoji="1" lang="ja-JP" altLang="ja-JP" sz="1200" kern="1200" dirty="0" smtClean="0">
                <a:solidFill>
                  <a:schemeClr val="tx1"/>
                </a:solidFill>
                <a:effectLst/>
                <a:latin typeface="+mn-lt"/>
                <a:ea typeface="+mn-ea"/>
                <a:cs typeface="+mn-cs"/>
              </a:rPr>
              <a:t>この得られた相対強度をこちらの式に代入することで，位相差Δおよび振幅比Ψを得ることができます．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13E67DB8-B44E-4FC6-B46A-EAAAAE0F662F}" type="slidenum">
              <a:rPr kumimoji="1" lang="ja-JP" altLang="en-US" smtClean="0"/>
              <a:t>31</a:t>
            </a:fld>
            <a:endParaRPr kumimoji="1" lang="ja-JP" altLang="en-US"/>
          </a:p>
        </p:txBody>
      </p:sp>
    </p:spTree>
    <p:extLst>
      <p:ext uri="{BB962C8B-B14F-4D97-AF65-F5344CB8AC3E}">
        <p14:creationId xmlns:p14="http://schemas.microsoft.com/office/powerpoint/2010/main" val="22968130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光源には，ランダムパターン照明を用います．</a:t>
            </a:r>
          </a:p>
          <a:p>
            <a:r>
              <a:rPr kumimoji="1" lang="ja-JP" altLang="ja-JP" sz="1200" kern="1200" dirty="0" smtClean="0">
                <a:solidFill>
                  <a:schemeClr val="tx1"/>
                </a:solidFill>
                <a:effectLst/>
                <a:latin typeface="+mn-lt"/>
                <a:ea typeface="+mn-ea"/>
                <a:cs typeface="+mn-cs"/>
              </a:rPr>
              <a:t>ランダムパターン照明は，偏光子により</a:t>
            </a:r>
            <a:r>
              <a:rPr kumimoji="1" lang="en-US" altLang="ja-JP" sz="1200" kern="1200" dirty="0" smtClean="0">
                <a:solidFill>
                  <a:schemeClr val="tx1"/>
                </a:solidFill>
                <a:effectLst/>
                <a:latin typeface="+mn-lt"/>
                <a:ea typeface="+mn-ea"/>
                <a:cs typeface="+mn-cs"/>
              </a:rPr>
              <a:t>45</a:t>
            </a:r>
            <a:r>
              <a:rPr kumimoji="1" lang="ja-JP" altLang="ja-JP" sz="1200" kern="1200" dirty="0" smtClean="0">
                <a:solidFill>
                  <a:schemeClr val="tx1"/>
                </a:solidFill>
                <a:effectLst/>
                <a:latin typeface="+mn-lt"/>
                <a:ea typeface="+mn-ea"/>
                <a:cs typeface="+mn-cs"/>
              </a:rPr>
              <a:t>°直線偏光にされたあと，</a:t>
            </a:r>
            <a:r>
              <a:rPr kumimoji="1" lang="en-US" altLang="ja-JP" sz="1200" kern="1200" dirty="0" smtClean="0">
                <a:solidFill>
                  <a:schemeClr val="tx1"/>
                </a:solidFill>
                <a:effectLst/>
                <a:latin typeface="+mn-lt"/>
                <a:ea typeface="+mn-ea"/>
                <a:cs typeface="+mn-cs"/>
              </a:rPr>
              <a:t>PEM</a:t>
            </a:r>
            <a:r>
              <a:rPr kumimoji="1" lang="ja-JP" altLang="ja-JP" sz="1200" kern="1200" dirty="0" smtClean="0">
                <a:solidFill>
                  <a:schemeClr val="tx1"/>
                </a:solidFill>
                <a:effectLst/>
                <a:latin typeface="+mn-lt"/>
                <a:ea typeface="+mn-ea"/>
                <a:cs typeface="+mn-cs"/>
              </a:rPr>
              <a:t>によって</a:t>
            </a:r>
            <a:r>
              <a:rPr kumimoji="1" lang="en-US" altLang="ja-JP" sz="1200" kern="1200" dirty="0" smtClean="0">
                <a:solidFill>
                  <a:schemeClr val="tx1"/>
                </a:solidFill>
                <a:effectLst/>
                <a:latin typeface="+mn-lt"/>
                <a:ea typeface="+mn-ea"/>
                <a:cs typeface="+mn-cs"/>
              </a:rPr>
              <a:t>50kHz</a:t>
            </a:r>
            <a:r>
              <a:rPr kumimoji="1" lang="ja-JP" altLang="ja-JP" sz="1200" kern="1200" dirty="0" smtClean="0">
                <a:solidFill>
                  <a:schemeClr val="tx1"/>
                </a:solidFill>
                <a:effectLst/>
                <a:latin typeface="+mn-lt"/>
                <a:ea typeface="+mn-ea"/>
                <a:cs typeface="+mn-cs"/>
              </a:rPr>
              <a:t>で変調され，サンプルに入射角θで照明されます．</a:t>
            </a:r>
          </a:p>
          <a:p>
            <a:r>
              <a:rPr kumimoji="1" lang="ja-JP" altLang="ja-JP" sz="1200" kern="1200" dirty="0" smtClean="0">
                <a:solidFill>
                  <a:schemeClr val="tx1"/>
                </a:solidFill>
                <a:effectLst/>
                <a:latin typeface="+mn-lt"/>
                <a:ea typeface="+mn-ea"/>
                <a:cs typeface="+mn-cs"/>
              </a:rPr>
              <a:t>サンプル表面で反射された光は，</a:t>
            </a:r>
            <a:r>
              <a:rPr kumimoji="1" lang="en-US" altLang="ja-JP" sz="1200" kern="1200" dirty="0" smtClean="0">
                <a:solidFill>
                  <a:schemeClr val="tx1"/>
                </a:solidFill>
                <a:effectLst/>
                <a:latin typeface="+mn-lt"/>
                <a:ea typeface="+mn-ea"/>
                <a:cs typeface="+mn-cs"/>
              </a:rPr>
              <a:t>45</a:t>
            </a:r>
            <a:r>
              <a:rPr kumimoji="1" lang="ja-JP" altLang="ja-JP" sz="1200" kern="1200" dirty="0" smtClean="0">
                <a:solidFill>
                  <a:schemeClr val="tx1"/>
                </a:solidFill>
                <a:effectLst/>
                <a:latin typeface="+mn-lt"/>
                <a:ea typeface="+mn-ea"/>
                <a:cs typeface="+mn-cs"/>
              </a:rPr>
              <a:t>°に傾けて設置された検光子を透過した後，集光レンズによって点検出器に集光されます．</a:t>
            </a:r>
          </a:p>
          <a:p>
            <a:r>
              <a:rPr kumimoji="1" lang="ja-JP" altLang="ja-JP" sz="1200" kern="1200" dirty="0" smtClean="0">
                <a:solidFill>
                  <a:schemeClr val="tx1"/>
                </a:solidFill>
                <a:effectLst/>
                <a:latin typeface="+mn-lt"/>
                <a:ea typeface="+mn-ea"/>
                <a:cs typeface="+mn-cs"/>
              </a:rPr>
              <a:t>ここで，ランダムパターン照明の光強度分布を</a:t>
            </a:r>
            <a:r>
              <a:rPr kumimoji="1" lang="en-US" altLang="ja-JP" sz="1200" kern="1200" dirty="0" smtClean="0">
                <a:solidFill>
                  <a:schemeClr val="tx1"/>
                </a:solidFill>
                <a:effectLst/>
                <a:latin typeface="+mn-lt"/>
                <a:ea typeface="+mn-ea"/>
                <a:cs typeface="+mn-cs"/>
              </a:rPr>
              <a:t>I1</a:t>
            </a:r>
            <a:r>
              <a:rPr kumimoji="1" lang="ja-JP" altLang="ja-JP" sz="1200" kern="1200" dirty="0" err="1"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光センサで取得した光強度を</a:t>
            </a:r>
            <a:r>
              <a:rPr kumimoji="1" lang="en-US" altLang="ja-JP" sz="1200" kern="1200" dirty="0" smtClean="0">
                <a:solidFill>
                  <a:schemeClr val="tx1"/>
                </a:solidFill>
                <a:effectLst/>
                <a:latin typeface="+mn-lt"/>
                <a:ea typeface="+mn-ea"/>
                <a:cs typeface="+mn-cs"/>
              </a:rPr>
              <a:t>I3</a:t>
            </a:r>
            <a:r>
              <a:rPr kumimoji="1" lang="ja-JP" altLang="ja-JP" sz="1200" kern="1200" dirty="0" smtClean="0">
                <a:solidFill>
                  <a:schemeClr val="tx1"/>
                </a:solidFill>
                <a:effectLst/>
                <a:latin typeface="+mn-lt"/>
                <a:ea typeface="+mn-ea"/>
                <a:cs typeface="+mn-cs"/>
              </a:rPr>
              <a:t>とすると，点検出器で得られる光強度の時間波形は，このように表されます．</a:t>
            </a:r>
          </a:p>
          <a:p>
            <a:r>
              <a:rPr kumimoji="1" lang="ja-JP" altLang="ja-JP" sz="1200" kern="1200" dirty="0" smtClean="0">
                <a:solidFill>
                  <a:schemeClr val="tx1"/>
                </a:solidFill>
                <a:effectLst/>
                <a:latin typeface="+mn-lt"/>
                <a:ea typeface="+mn-ea"/>
                <a:cs typeface="+mn-cs"/>
              </a:rPr>
              <a:t>こちらの式も</a:t>
            </a:r>
            <a:r>
              <a:rPr kumimoji="1" lang="en-US" altLang="ja-JP" sz="1200" kern="1200" dirty="0" smtClean="0">
                <a:solidFill>
                  <a:schemeClr val="tx1"/>
                </a:solidFill>
                <a:effectLst/>
                <a:latin typeface="+mn-lt"/>
                <a:ea typeface="+mn-ea"/>
                <a:cs typeface="+mn-cs"/>
              </a:rPr>
              <a:t>1f</a:t>
            </a:r>
            <a:r>
              <a:rPr kumimoji="1" lang="ja-JP" altLang="ja-JP" sz="1200" kern="1200" dirty="0" err="1"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2f</a:t>
            </a:r>
            <a:r>
              <a:rPr kumimoji="1" lang="ja-JP" altLang="ja-JP" sz="1200" kern="1200" dirty="0" smtClean="0">
                <a:solidFill>
                  <a:schemeClr val="tx1"/>
                </a:solidFill>
                <a:effectLst/>
                <a:latin typeface="+mn-lt"/>
                <a:ea typeface="+mn-ea"/>
                <a:cs typeface="+mn-cs"/>
              </a:rPr>
              <a:t>で成り立っているため，フーリエ変換することができ，フーリエ変換で得られる相対強度を</a:t>
            </a:r>
            <a:r>
              <a:rPr kumimoji="1" lang="en-US" altLang="ja-JP" sz="1200" kern="1200" dirty="0" smtClean="0">
                <a:solidFill>
                  <a:schemeClr val="tx1"/>
                </a:solidFill>
                <a:effectLst/>
                <a:latin typeface="+mn-lt"/>
                <a:ea typeface="+mn-ea"/>
                <a:cs typeface="+mn-cs"/>
              </a:rPr>
              <a:t>Ii</a:t>
            </a:r>
            <a:r>
              <a:rPr kumimoji="1" lang="ja-JP" altLang="ja-JP" sz="1200" kern="1200" dirty="0" smtClean="0">
                <a:solidFill>
                  <a:schemeClr val="tx1"/>
                </a:solidFill>
                <a:effectLst/>
                <a:latin typeface="+mn-lt"/>
                <a:ea typeface="+mn-ea"/>
                <a:cs typeface="+mn-cs"/>
              </a:rPr>
              <a:t>とすると，</a:t>
            </a:r>
            <a:r>
              <a:rPr kumimoji="1" lang="en-US" altLang="ja-JP" sz="1200" kern="1200" dirty="0" smtClean="0">
                <a:solidFill>
                  <a:schemeClr val="tx1"/>
                </a:solidFill>
                <a:effectLst/>
                <a:latin typeface="+mn-lt"/>
                <a:ea typeface="+mn-ea"/>
                <a:cs typeface="+mn-cs"/>
              </a:rPr>
              <a:t>I1</a:t>
            </a:r>
            <a:r>
              <a:rPr kumimoji="1" lang="ja-JP" altLang="ja-JP" sz="1200" kern="1200" dirty="0" smtClean="0">
                <a:solidFill>
                  <a:schemeClr val="tx1"/>
                </a:solidFill>
                <a:effectLst/>
                <a:latin typeface="+mn-lt"/>
                <a:ea typeface="+mn-ea"/>
                <a:cs typeface="+mn-cs"/>
              </a:rPr>
              <a:t>との相関関数</a:t>
            </a:r>
            <a:r>
              <a:rPr kumimoji="1" lang="en-US" altLang="ja-JP" sz="1200" kern="1200" dirty="0" err="1" smtClean="0">
                <a:solidFill>
                  <a:schemeClr val="tx1"/>
                </a:solidFill>
                <a:effectLst/>
                <a:latin typeface="+mn-lt"/>
                <a:ea typeface="+mn-ea"/>
                <a:cs typeface="+mn-cs"/>
              </a:rPr>
              <a:t>Gi</a:t>
            </a:r>
            <a:r>
              <a:rPr kumimoji="1" lang="ja-JP" altLang="ja-JP" sz="1200" kern="1200" dirty="0" smtClean="0">
                <a:solidFill>
                  <a:schemeClr val="tx1"/>
                </a:solidFill>
                <a:effectLst/>
                <a:latin typeface="+mn-lt"/>
                <a:ea typeface="+mn-ea"/>
                <a:cs typeface="+mn-cs"/>
              </a:rPr>
              <a:t>はこのように表されます．</a:t>
            </a:r>
          </a:p>
          <a:p>
            <a:r>
              <a:rPr kumimoji="1" lang="ja-JP" altLang="ja-JP" sz="1200" kern="1200" dirty="0" smtClean="0">
                <a:solidFill>
                  <a:schemeClr val="tx1"/>
                </a:solidFill>
                <a:effectLst/>
                <a:latin typeface="+mn-lt"/>
                <a:ea typeface="+mn-ea"/>
                <a:cs typeface="+mn-cs"/>
              </a:rPr>
              <a:t>ここで，得られた相関関数</a:t>
            </a:r>
            <a:r>
              <a:rPr kumimoji="1" lang="en-US" altLang="ja-JP" sz="1200" kern="1200" dirty="0" err="1" smtClean="0">
                <a:solidFill>
                  <a:schemeClr val="tx1"/>
                </a:solidFill>
                <a:effectLst/>
                <a:latin typeface="+mn-lt"/>
                <a:ea typeface="+mn-ea"/>
                <a:cs typeface="+mn-cs"/>
              </a:rPr>
              <a:t>Gi</a:t>
            </a:r>
            <a:r>
              <a:rPr kumimoji="1" lang="ja-JP" altLang="ja-JP" sz="1200" kern="1200" dirty="0" smtClean="0">
                <a:solidFill>
                  <a:schemeClr val="tx1"/>
                </a:solidFill>
                <a:effectLst/>
                <a:latin typeface="+mn-lt"/>
                <a:ea typeface="+mn-ea"/>
                <a:cs typeface="+mn-cs"/>
              </a:rPr>
              <a:t>をこちらの式に代入することで．位相差Δおよび振幅比Ψが算出されます．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13E67DB8-B44E-4FC6-B46A-EAAAAE0F662F}" type="slidenum">
              <a:rPr kumimoji="1" lang="ja-JP" altLang="en-US" smtClean="0"/>
              <a:t>32</a:t>
            </a:fld>
            <a:endParaRPr kumimoji="1" lang="ja-JP" altLang="en-US"/>
          </a:p>
        </p:txBody>
      </p:sp>
    </p:spTree>
    <p:extLst>
      <p:ext uri="{BB962C8B-B14F-4D97-AF65-F5344CB8AC3E}">
        <p14:creationId xmlns:p14="http://schemas.microsoft.com/office/powerpoint/2010/main" val="40901953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光源には，ランダムパターン照明を用います．</a:t>
            </a:r>
          </a:p>
          <a:p>
            <a:r>
              <a:rPr kumimoji="1" lang="ja-JP" altLang="ja-JP" sz="1200" kern="1200" dirty="0" smtClean="0">
                <a:solidFill>
                  <a:schemeClr val="tx1"/>
                </a:solidFill>
                <a:effectLst/>
                <a:latin typeface="+mn-lt"/>
                <a:ea typeface="+mn-ea"/>
                <a:cs typeface="+mn-cs"/>
              </a:rPr>
              <a:t>ランダムパターン照明は，偏光子により</a:t>
            </a:r>
            <a:r>
              <a:rPr kumimoji="1" lang="en-US" altLang="ja-JP" sz="1200" kern="1200" dirty="0" smtClean="0">
                <a:solidFill>
                  <a:schemeClr val="tx1"/>
                </a:solidFill>
                <a:effectLst/>
                <a:latin typeface="+mn-lt"/>
                <a:ea typeface="+mn-ea"/>
                <a:cs typeface="+mn-cs"/>
              </a:rPr>
              <a:t>45</a:t>
            </a:r>
            <a:r>
              <a:rPr kumimoji="1" lang="ja-JP" altLang="ja-JP" sz="1200" kern="1200" dirty="0" smtClean="0">
                <a:solidFill>
                  <a:schemeClr val="tx1"/>
                </a:solidFill>
                <a:effectLst/>
                <a:latin typeface="+mn-lt"/>
                <a:ea typeface="+mn-ea"/>
                <a:cs typeface="+mn-cs"/>
              </a:rPr>
              <a:t>°直線偏光にされたあと，</a:t>
            </a:r>
            <a:r>
              <a:rPr kumimoji="1" lang="en-US" altLang="ja-JP" sz="1200" kern="1200" dirty="0" smtClean="0">
                <a:solidFill>
                  <a:schemeClr val="tx1"/>
                </a:solidFill>
                <a:effectLst/>
                <a:latin typeface="+mn-lt"/>
                <a:ea typeface="+mn-ea"/>
                <a:cs typeface="+mn-cs"/>
              </a:rPr>
              <a:t>PEM</a:t>
            </a:r>
            <a:r>
              <a:rPr kumimoji="1" lang="ja-JP" altLang="ja-JP" sz="1200" kern="1200" dirty="0" smtClean="0">
                <a:solidFill>
                  <a:schemeClr val="tx1"/>
                </a:solidFill>
                <a:effectLst/>
                <a:latin typeface="+mn-lt"/>
                <a:ea typeface="+mn-ea"/>
                <a:cs typeface="+mn-cs"/>
              </a:rPr>
              <a:t>によって</a:t>
            </a:r>
            <a:r>
              <a:rPr kumimoji="1" lang="en-US" altLang="ja-JP" sz="1200" kern="1200" dirty="0" smtClean="0">
                <a:solidFill>
                  <a:schemeClr val="tx1"/>
                </a:solidFill>
                <a:effectLst/>
                <a:latin typeface="+mn-lt"/>
                <a:ea typeface="+mn-ea"/>
                <a:cs typeface="+mn-cs"/>
              </a:rPr>
              <a:t>50kHz</a:t>
            </a:r>
            <a:r>
              <a:rPr kumimoji="1" lang="ja-JP" altLang="ja-JP" sz="1200" kern="1200" dirty="0" smtClean="0">
                <a:solidFill>
                  <a:schemeClr val="tx1"/>
                </a:solidFill>
                <a:effectLst/>
                <a:latin typeface="+mn-lt"/>
                <a:ea typeface="+mn-ea"/>
                <a:cs typeface="+mn-cs"/>
              </a:rPr>
              <a:t>で変調され，サンプルに入射角θで照明されます．</a:t>
            </a:r>
          </a:p>
          <a:p>
            <a:r>
              <a:rPr kumimoji="1" lang="ja-JP" altLang="ja-JP" sz="1200" kern="1200" dirty="0" smtClean="0">
                <a:solidFill>
                  <a:schemeClr val="tx1"/>
                </a:solidFill>
                <a:effectLst/>
                <a:latin typeface="+mn-lt"/>
                <a:ea typeface="+mn-ea"/>
                <a:cs typeface="+mn-cs"/>
              </a:rPr>
              <a:t>サンプル表面で反射された光は，</a:t>
            </a:r>
            <a:r>
              <a:rPr kumimoji="1" lang="en-US" altLang="ja-JP" sz="1200" kern="1200" dirty="0" smtClean="0">
                <a:solidFill>
                  <a:schemeClr val="tx1"/>
                </a:solidFill>
                <a:effectLst/>
                <a:latin typeface="+mn-lt"/>
                <a:ea typeface="+mn-ea"/>
                <a:cs typeface="+mn-cs"/>
              </a:rPr>
              <a:t>45</a:t>
            </a:r>
            <a:r>
              <a:rPr kumimoji="1" lang="ja-JP" altLang="ja-JP" sz="1200" kern="1200" dirty="0" smtClean="0">
                <a:solidFill>
                  <a:schemeClr val="tx1"/>
                </a:solidFill>
                <a:effectLst/>
                <a:latin typeface="+mn-lt"/>
                <a:ea typeface="+mn-ea"/>
                <a:cs typeface="+mn-cs"/>
              </a:rPr>
              <a:t>°に傾けて設置された検光子を透過した後，集光レンズによって点検出器に集光されます．</a:t>
            </a:r>
          </a:p>
          <a:p>
            <a:r>
              <a:rPr kumimoji="1" lang="ja-JP" altLang="ja-JP" sz="1200" kern="1200" dirty="0" smtClean="0">
                <a:solidFill>
                  <a:schemeClr val="tx1"/>
                </a:solidFill>
                <a:effectLst/>
                <a:latin typeface="+mn-lt"/>
                <a:ea typeface="+mn-ea"/>
                <a:cs typeface="+mn-cs"/>
              </a:rPr>
              <a:t>ここで，ランダムパターン照明の光強度分布を</a:t>
            </a:r>
            <a:r>
              <a:rPr kumimoji="1" lang="en-US" altLang="ja-JP" sz="1200" kern="1200" dirty="0" smtClean="0">
                <a:solidFill>
                  <a:schemeClr val="tx1"/>
                </a:solidFill>
                <a:effectLst/>
                <a:latin typeface="+mn-lt"/>
                <a:ea typeface="+mn-ea"/>
                <a:cs typeface="+mn-cs"/>
              </a:rPr>
              <a:t>I1</a:t>
            </a:r>
            <a:r>
              <a:rPr kumimoji="1" lang="ja-JP" altLang="ja-JP" sz="1200" kern="1200" dirty="0" err="1"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光センサで取得した光強度を</a:t>
            </a:r>
            <a:r>
              <a:rPr kumimoji="1" lang="en-US" altLang="ja-JP" sz="1200" kern="1200" dirty="0" smtClean="0">
                <a:solidFill>
                  <a:schemeClr val="tx1"/>
                </a:solidFill>
                <a:effectLst/>
                <a:latin typeface="+mn-lt"/>
                <a:ea typeface="+mn-ea"/>
                <a:cs typeface="+mn-cs"/>
              </a:rPr>
              <a:t>I3</a:t>
            </a:r>
            <a:r>
              <a:rPr kumimoji="1" lang="ja-JP" altLang="ja-JP" sz="1200" kern="1200" dirty="0" smtClean="0">
                <a:solidFill>
                  <a:schemeClr val="tx1"/>
                </a:solidFill>
                <a:effectLst/>
                <a:latin typeface="+mn-lt"/>
                <a:ea typeface="+mn-ea"/>
                <a:cs typeface="+mn-cs"/>
              </a:rPr>
              <a:t>とすると，点検出器で得られる光強度の時間波形は，このように表されます．</a:t>
            </a:r>
          </a:p>
          <a:p>
            <a:r>
              <a:rPr kumimoji="1" lang="ja-JP" altLang="ja-JP" sz="1200" kern="1200" dirty="0" smtClean="0">
                <a:solidFill>
                  <a:schemeClr val="tx1"/>
                </a:solidFill>
                <a:effectLst/>
                <a:latin typeface="+mn-lt"/>
                <a:ea typeface="+mn-ea"/>
                <a:cs typeface="+mn-cs"/>
              </a:rPr>
              <a:t>こちらの式も</a:t>
            </a:r>
            <a:r>
              <a:rPr kumimoji="1" lang="en-US" altLang="ja-JP" sz="1200" kern="1200" dirty="0" smtClean="0">
                <a:solidFill>
                  <a:schemeClr val="tx1"/>
                </a:solidFill>
                <a:effectLst/>
                <a:latin typeface="+mn-lt"/>
                <a:ea typeface="+mn-ea"/>
                <a:cs typeface="+mn-cs"/>
              </a:rPr>
              <a:t>1f</a:t>
            </a:r>
            <a:r>
              <a:rPr kumimoji="1" lang="ja-JP" altLang="ja-JP" sz="1200" kern="1200" dirty="0" err="1"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2f</a:t>
            </a:r>
            <a:r>
              <a:rPr kumimoji="1" lang="ja-JP" altLang="ja-JP" sz="1200" kern="1200" dirty="0" smtClean="0">
                <a:solidFill>
                  <a:schemeClr val="tx1"/>
                </a:solidFill>
                <a:effectLst/>
                <a:latin typeface="+mn-lt"/>
                <a:ea typeface="+mn-ea"/>
                <a:cs typeface="+mn-cs"/>
              </a:rPr>
              <a:t>で成り立っているため，フーリエ変換することができ，フーリエ変換で得られる相対強度を</a:t>
            </a:r>
            <a:r>
              <a:rPr kumimoji="1" lang="en-US" altLang="ja-JP" sz="1200" kern="1200" dirty="0" smtClean="0">
                <a:solidFill>
                  <a:schemeClr val="tx1"/>
                </a:solidFill>
                <a:effectLst/>
                <a:latin typeface="+mn-lt"/>
                <a:ea typeface="+mn-ea"/>
                <a:cs typeface="+mn-cs"/>
              </a:rPr>
              <a:t>Ii</a:t>
            </a:r>
            <a:r>
              <a:rPr kumimoji="1" lang="ja-JP" altLang="ja-JP" sz="1200" kern="1200" dirty="0" smtClean="0">
                <a:solidFill>
                  <a:schemeClr val="tx1"/>
                </a:solidFill>
                <a:effectLst/>
                <a:latin typeface="+mn-lt"/>
                <a:ea typeface="+mn-ea"/>
                <a:cs typeface="+mn-cs"/>
              </a:rPr>
              <a:t>とすると，</a:t>
            </a:r>
            <a:r>
              <a:rPr kumimoji="1" lang="en-US" altLang="ja-JP" sz="1200" kern="1200" dirty="0" smtClean="0">
                <a:solidFill>
                  <a:schemeClr val="tx1"/>
                </a:solidFill>
                <a:effectLst/>
                <a:latin typeface="+mn-lt"/>
                <a:ea typeface="+mn-ea"/>
                <a:cs typeface="+mn-cs"/>
              </a:rPr>
              <a:t>I1</a:t>
            </a:r>
            <a:r>
              <a:rPr kumimoji="1" lang="ja-JP" altLang="ja-JP" sz="1200" kern="1200" dirty="0" smtClean="0">
                <a:solidFill>
                  <a:schemeClr val="tx1"/>
                </a:solidFill>
                <a:effectLst/>
                <a:latin typeface="+mn-lt"/>
                <a:ea typeface="+mn-ea"/>
                <a:cs typeface="+mn-cs"/>
              </a:rPr>
              <a:t>との相関関数</a:t>
            </a:r>
            <a:r>
              <a:rPr kumimoji="1" lang="en-US" altLang="ja-JP" sz="1200" kern="1200" dirty="0" err="1" smtClean="0">
                <a:solidFill>
                  <a:schemeClr val="tx1"/>
                </a:solidFill>
                <a:effectLst/>
                <a:latin typeface="+mn-lt"/>
                <a:ea typeface="+mn-ea"/>
                <a:cs typeface="+mn-cs"/>
              </a:rPr>
              <a:t>Gi</a:t>
            </a:r>
            <a:r>
              <a:rPr kumimoji="1" lang="ja-JP" altLang="ja-JP" sz="1200" kern="1200" dirty="0" smtClean="0">
                <a:solidFill>
                  <a:schemeClr val="tx1"/>
                </a:solidFill>
                <a:effectLst/>
                <a:latin typeface="+mn-lt"/>
                <a:ea typeface="+mn-ea"/>
                <a:cs typeface="+mn-cs"/>
              </a:rPr>
              <a:t>はこのように表されます．</a:t>
            </a:r>
          </a:p>
          <a:p>
            <a:r>
              <a:rPr kumimoji="1" lang="ja-JP" altLang="ja-JP" sz="1200" kern="1200" dirty="0" smtClean="0">
                <a:solidFill>
                  <a:schemeClr val="tx1"/>
                </a:solidFill>
                <a:effectLst/>
                <a:latin typeface="+mn-lt"/>
                <a:ea typeface="+mn-ea"/>
                <a:cs typeface="+mn-cs"/>
              </a:rPr>
              <a:t>ここで，得られた相関関数</a:t>
            </a:r>
            <a:r>
              <a:rPr kumimoji="1" lang="en-US" altLang="ja-JP" sz="1200" kern="1200" dirty="0" err="1" smtClean="0">
                <a:solidFill>
                  <a:schemeClr val="tx1"/>
                </a:solidFill>
                <a:effectLst/>
                <a:latin typeface="+mn-lt"/>
                <a:ea typeface="+mn-ea"/>
                <a:cs typeface="+mn-cs"/>
              </a:rPr>
              <a:t>Gi</a:t>
            </a:r>
            <a:r>
              <a:rPr kumimoji="1" lang="ja-JP" altLang="ja-JP" sz="1200" kern="1200" dirty="0" smtClean="0">
                <a:solidFill>
                  <a:schemeClr val="tx1"/>
                </a:solidFill>
                <a:effectLst/>
                <a:latin typeface="+mn-lt"/>
                <a:ea typeface="+mn-ea"/>
                <a:cs typeface="+mn-cs"/>
              </a:rPr>
              <a:t>をこちらの式に代入することで．位相差Δおよび振幅比Ψが算出されます．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13E67DB8-B44E-4FC6-B46A-EAAAAE0F662F}" type="slidenum">
              <a:rPr kumimoji="1" lang="ja-JP" altLang="en-US" smtClean="0"/>
              <a:t>33</a:t>
            </a:fld>
            <a:endParaRPr kumimoji="1" lang="ja-JP" altLang="en-US"/>
          </a:p>
        </p:txBody>
      </p:sp>
    </p:spTree>
    <p:extLst>
      <p:ext uri="{BB962C8B-B14F-4D97-AF65-F5344CB8AC3E}">
        <p14:creationId xmlns:p14="http://schemas.microsoft.com/office/powerpoint/2010/main" val="40901953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5C543AE-F38B-4462-91AC-1FA45886974E}" type="slidenum">
              <a:rPr kumimoji="1" lang="ja-JP" altLang="en-US" smtClean="0"/>
              <a:t>34</a:t>
            </a:fld>
            <a:endParaRPr kumimoji="1" lang="ja-JP" altLang="en-US"/>
          </a:p>
        </p:txBody>
      </p:sp>
    </p:spTree>
    <p:extLst>
      <p:ext uri="{BB962C8B-B14F-4D97-AF65-F5344CB8AC3E}">
        <p14:creationId xmlns:p14="http://schemas.microsoft.com/office/powerpoint/2010/main" val="16266939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5C543AE-F38B-4462-91AC-1FA45886974E}" type="slidenum">
              <a:rPr kumimoji="1" lang="ja-JP" altLang="en-US" smtClean="0"/>
              <a:t>35</a:t>
            </a:fld>
            <a:endParaRPr kumimoji="1" lang="ja-JP" altLang="en-US"/>
          </a:p>
        </p:txBody>
      </p:sp>
    </p:spTree>
    <p:extLst>
      <p:ext uri="{BB962C8B-B14F-4D97-AF65-F5344CB8AC3E}">
        <p14:creationId xmlns:p14="http://schemas.microsoft.com/office/powerpoint/2010/main" val="16266939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5C543AE-F38B-4462-91AC-1FA45886974E}" type="slidenum">
              <a:rPr kumimoji="1" lang="ja-JP" altLang="en-US" smtClean="0"/>
              <a:t>36</a:t>
            </a:fld>
            <a:endParaRPr kumimoji="1" lang="ja-JP" altLang="en-US"/>
          </a:p>
        </p:txBody>
      </p:sp>
    </p:spTree>
    <p:extLst>
      <p:ext uri="{BB962C8B-B14F-4D97-AF65-F5344CB8AC3E}">
        <p14:creationId xmlns:p14="http://schemas.microsoft.com/office/powerpoint/2010/main" val="3463111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a:p>
            <a:r>
              <a:rPr kumimoji="1" lang="ja-JP" altLang="ja-JP" sz="1200" kern="1200" dirty="0" smtClean="0">
                <a:solidFill>
                  <a:schemeClr val="tx1"/>
                </a:solidFill>
                <a:effectLst/>
                <a:latin typeface="+mn-lt"/>
                <a:ea typeface="+mn-ea"/>
                <a:cs typeface="+mn-cs"/>
              </a:rPr>
              <a:t>計算条件</a:t>
            </a:r>
            <a:r>
              <a:rPr kumimoji="1" lang="ja-JP" altLang="en-US" sz="1200" kern="1200" dirty="0" smtClean="0">
                <a:solidFill>
                  <a:schemeClr val="tx1"/>
                </a:solidFill>
                <a:effectLst/>
                <a:latin typeface="+mn-lt"/>
                <a:ea typeface="+mn-ea"/>
                <a:cs typeface="+mn-cs"/>
              </a:rPr>
              <a:t>は，⊿</a:t>
            </a:r>
            <a:r>
              <a:rPr kumimoji="1" lang="ja-JP" altLang="ja-JP" sz="1200" kern="1200" dirty="0" smtClean="0">
                <a:solidFill>
                  <a:schemeClr val="tx1"/>
                </a:solidFill>
                <a:effectLst/>
                <a:latin typeface="+mn-lt"/>
                <a:ea typeface="+mn-ea"/>
                <a:cs typeface="+mn-cs"/>
              </a:rPr>
              <a:t>および</a:t>
            </a:r>
            <a:r>
              <a:rPr kumimoji="1" lang="en-US" altLang="ja-JP" sz="1200" kern="1200" dirty="0" smtClean="0">
                <a:solidFill>
                  <a:schemeClr val="tx1"/>
                </a:solidFill>
                <a:effectLst/>
                <a:latin typeface="+mn-lt"/>
                <a:ea typeface="+mn-ea"/>
                <a:cs typeface="+mn-cs"/>
              </a:rPr>
              <a:t>ψ</a:t>
            </a:r>
            <a:r>
              <a:rPr kumimoji="1" lang="ja-JP" altLang="ja-JP" sz="1200" kern="1200" dirty="0" smtClean="0">
                <a:solidFill>
                  <a:schemeClr val="tx1"/>
                </a:solidFill>
                <a:effectLst/>
                <a:latin typeface="+mn-lt"/>
                <a:ea typeface="+mn-ea"/>
                <a:cs typeface="+mn-cs"/>
              </a:rPr>
              <a:t>の値を</a:t>
            </a:r>
            <a:r>
              <a:rPr kumimoji="1" lang="en-US" altLang="ja-JP" sz="1200" kern="1200" dirty="0" smtClean="0">
                <a:solidFill>
                  <a:schemeClr val="tx1"/>
                </a:solidFill>
                <a:effectLst/>
                <a:latin typeface="+mn-lt"/>
                <a:ea typeface="+mn-ea"/>
                <a:cs typeface="+mn-cs"/>
              </a:rPr>
              <a:t>-180~180°</a:t>
            </a:r>
            <a:r>
              <a:rPr kumimoji="1" lang="ja-JP" altLang="ja-JP" sz="1200" kern="1200" dirty="0" err="1"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および</a:t>
            </a:r>
            <a:r>
              <a:rPr kumimoji="1" lang="en-US" altLang="ja-JP" sz="1200" kern="1200" dirty="0" smtClean="0">
                <a:solidFill>
                  <a:schemeClr val="tx1"/>
                </a:solidFill>
                <a:effectLst/>
                <a:latin typeface="+mn-lt"/>
                <a:ea typeface="+mn-ea"/>
                <a:cs typeface="+mn-cs"/>
              </a:rPr>
              <a:t>0~45°</a:t>
            </a:r>
            <a:r>
              <a:rPr kumimoji="1" lang="ja-JP" altLang="ja-JP" sz="1200" kern="1200" dirty="0" smtClean="0">
                <a:solidFill>
                  <a:schemeClr val="tx1"/>
                </a:solidFill>
                <a:effectLst/>
                <a:latin typeface="+mn-lt"/>
                <a:ea typeface="+mn-ea"/>
                <a:cs typeface="+mn-cs"/>
              </a:rPr>
              <a:t>と</a:t>
            </a:r>
            <a:r>
              <a:rPr kumimoji="1" lang="ja-JP" altLang="en-US" sz="1200" kern="1200" dirty="0" smtClean="0">
                <a:solidFill>
                  <a:schemeClr val="tx1"/>
                </a:solidFill>
                <a:effectLst/>
                <a:latin typeface="+mn-lt"/>
                <a:ea typeface="+mn-ea"/>
                <a:cs typeface="+mn-cs"/>
              </a:rPr>
              <a:t>し各値を変化させた時の応答を確認しました，</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また，Δの値を変化させている間は，Ψの値は一定，Ψの値を変化させている間は，Δの値を一定とし</a:t>
            </a:r>
            <a:r>
              <a:rPr kumimoji="1" lang="ja-JP" altLang="en-US" sz="1200" kern="1200" dirty="0" err="1" smtClean="0">
                <a:solidFill>
                  <a:schemeClr val="tx1"/>
                </a:solidFill>
                <a:effectLst/>
                <a:latin typeface="+mn-lt"/>
                <a:ea typeface="+mn-ea"/>
                <a:cs typeface="+mn-cs"/>
              </a:rPr>
              <a:t>，</a:t>
            </a:r>
            <a:r>
              <a:rPr kumimoji="1" lang="ja-JP" altLang="ja-JP" sz="1200" kern="1200" dirty="0" err="1"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照明回数は</a:t>
            </a:r>
            <a:r>
              <a:rPr kumimoji="1" lang="en-US" altLang="ja-JP" sz="1200" kern="1200" dirty="0" smtClean="0">
                <a:solidFill>
                  <a:schemeClr val="tx1"/>
                </a:solidFill>
                <a:effectLst/>
                <a:latin typeface="+mn-lt"/>
                <a:ea typeface="+mn-ea"/>
                <a:cs typeface="+mn-cs"/>
              </a:rPr>
              <a:t>50000</a:t>
            </a:r>
            <a:r>
              <a:rPr kumimoji="1" lang="ja-JP" altLang="ja-JP" sz="1200" kern="1200" dirty="0" smtClean="0">
                <a:solidFill>
                  <a:schemeClr val="tx1"/>
                </a:solidFill>
                <a:effectLst/>
                <a:latin typeface="+mn-lt"/>
                <a:ea typeface="+mn-ea"/>
                <a:cs typeface="+mn-cs"/>
              </a:rPr>
              <a:t>回，ランダムパターンのサイズを</a:t>
            </a:r>
            <a:r>
              <a:rPr kumimoji="1" lang="en-US" altLang="ja-JP" sz="1200" kern="1200" dirty="0" smtClean="0">
                <a:solidFill>
                  <a:schemeClr val="tx1"/>
                </a:solidFill>
                <a:effectLst/>
                <a:latin typeface="+mn-lt"/>
                <a:ea typeface="+mn-ea"/>
                <a:cs typeface="+mn-cs"/>
              </a:rPr>
              <a:t>100</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100pixel</a:t>
            </a:r>
            <a:r>
              <a:rPr kumimoji="1" lang="ja-JP" altLang="ja-JP" sz="1200" kern="1200" dirty="0" err="1"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ドットサイズ</a:t>
            </a:r>
            <a:r>
              <a:rPr kumimoji="1" lang="en-US" altLang="ja-JP" sz="1200"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1pixel</a:t>
            </a:r>
            <a:r>
              <a:rPr kumimoji="1" lang="ja-JP" altLang="ja-JP" sz="1200" kern="1200" dirty="0" smtClean="0">
                <a:solidFill>
                  <a:schemeClr val="tx1"/>
                </a:solidFill>
                <a:effectLst/>
                <a:latin typeface="+mn-lt"/>
                <a:ea typeface="+mn-ea"/>
                <a:cs typeface="+mn-cs"/>
              </a:rPr>
              <a:t>としました．</a:t>
            </a:r>
          </a:p>
          <a:p>
            <a:r>
              <a:rPr kumimoji="1" lang="ja-JP" altLang="ja-JP" sz="1200" kern="1200" dirty="0" smtClean="0">
                <a:solidFill>
                  <a:schemeClr val="tx1"/>
                </a:solidFill>
                <a:effectLst/>
                <a:latin typeface="+mn-lt"/>
                <a:ea typeface="+mn-ea"/>
                <a:cs typeface="+mn-cs"/>
              </a:rPr>
              <a:t>こちらのグラフがその結果になります．</a:t>
            </a:r>
          </a:p>
          <a:p>
            <a:r>
              <a:rPr kumimoji="1" lang="ja-JP" altLang="ja-JP" sz="1200" kern="1200" dirty="0" smtClean="0">
                <a:solidFill>
                  <a:schemeClr val="tx1"/>
                </a:solidFill>
                <a:effectLst/>
                <a:latin typeface="+mn-lt"/>
                <a:ea typeface="+mn-ea"/>
                <a:cs typeface="+mn-cs"/>
              </a:rPr>
              <a:t>横軸に設定した</a:t>
            </a:r>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および</a:t>
            </a:r>
            <a:r>
              <a:rPr kumimoji="1" lang="en-US" altLang="ja-JP" sz="1200" kern="1200" dirty="0" smtClean="0">
                <a:solidFill>
                  <a:schemeClr val="tx1"/>
                </a:solidFill>
                <a:effectLst/>
                <a:latin typeface="+mn-lt"/>
                <a:ea typeface="+mn-ea"/>
                <a:cs typeface="+mn-cs"/>
              </a:rPr>
              <a:t>ψ</a:t>
            </a:r>
            <a:r>
              <a:rPr kumimoji="1" lang="ja-JP" altLang="ja-JP" sz="1200" kern="1200" dirty="0" smtClean="0">
                <a:solidFill>
                  <a:schemeClr val="tx1"/>
                </a:solidFill>
                <a:effectLst/>
                <a:latin typeface="+mn-lt"/>
                <a:ea typeface="+mn-ea"/>
                <a:cs typeface="+mn-cs"/>
              </a:rPr>
              <a:t>の値，縦軸の左側に算出した</a:t>
            </a:r>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，右側に算出した</a:t>
            </a:r>
            <a:r>
              <a:rPr kumimoji="1" lang="en-US" altLang="ja-JP" sz="1200" kern="1200" dirty="0" smtClean="0">
                <a:solidFill>
                  <a:schemeClr val="tx1"/>
                </a:solidFill>
                <a:effectLst/>
                <a:latin typeface="+mn-lt"/>
                <a:ea typeface="+mn-ea"/>
                <a:cs typeface="+mn-cs"/>
              </a:rPr>
              <a:t>ψ</a:t>
            </a:r>
            <a:r>
              <a:rPr kumimoji="1" lang="ja-JP" altLang="ja-JP" sz="1200" kern="1200" dirty="0" smtClean="0">
                <a:solidFill>
                  <a:schemeClr val="tx1"/>
                </a:solidFill>
                <a:effectLst/>
                <a:latin typeface="+mn-lt"/>
                <a:ea typeface="+mn-ea"/>
                <a:cs typeface="+mn-cs"/>
              </a:rPr>
              <a:t>の値を示しています．</a:t>
            </a:r>
          </a:p>
          <a:p>
            <a:r>
              <a:rPr kumimoji="1" lang="ja-JP" altLang="ja-JP" sz="1200" kern="1200" dirty="0" smtClean="0">
                <a:solidFill>
                  <a:schemeClr val="tx1"/>
                </a:solidFill>
                <a:effectLst/>
                <a:latin typeface="+mn-lt"/>
                <a:ea typeface="+mn-ea"/>
                <a:cs typeface="+mn-cs"/>
              </a:rPr>
              <a:t>また，プロットは面内平均で，誤差棒は面内のばらつきを示しています．</a:t>
            </a:r>
          </a:p>
          <a:p>
            <a:r>
              <a:rPr kumimoji="1" lang="ja-JP" altLang="ja-JP" sz="1200" kern="1200" dirty="0" smtClean="0">
                <a:solidFill>
                  <a:schemeClr val="tx1"/>
                </a:solidFill>
                <a:effectLst/>
                <a:latin typeface="+mn-lt"/>
                <a:ea typeface="+mn-ea"/>
                <a:cs typeface="+mn-cs"/>
              </a:rPr>
              <a:t>これらのグラフより，再構成した値が線形に変化していることから，設定した値と同様の値が算出されていることがわかります．</a:t>
            </a:r>
          </a:p>
          <a:p>
            <a:r>
              <a:rPr kumimoji="1" lang="ja-JP" altLang="ja-JP" sz="1200" kern="1200" dirty="0" smtClean="0">
                <a:solidFill>
                  <a:schemeClr val="tx1"/>
                </a:solidFill>
                <a:effectLst/>
                <a:latin typeface="+mn-lt"/>
                <a:ea typeface="+mn-ea"/>
                <a:cs typeface="+mn-cs"/>
              </a:rPr>
              <a:t>以上より，数値計算で原理の確認ができたので，これらの結果をもとにゴーストイメージングエリプソメトリの光学系を構築しました．</a:t>
            </a:r>
          </a:p>
          <a:p>
            <a:endParaRPr kumimoji="1" lang="ja-JP" altLang="en-US" dirty="0"/>
          </a:p>
        </p:txBody>
      </p:sp>
      <p:sp>
        <p:nvSpPr>
          <p:cNvPr id="4" name="スライド番号プレースホルダー 3"/>
          <p:cNvSpPr>
            <a:spLocks noGrp="1"/>
          </p:cNvSpPr>
          <p:nvPr>
            <p:ph type="sldNum" sz="quarter" idx="10"/>
          </p:nvPr>
        </p:nvSpPr>
        <p:spPr/>
        <p:txBody>
          <a:bodyPr/>
          <a:lstStyle/>
          <a:p>
            <a:fld id="{13E67DB8-B44E-4FC6-B46A-EAAAAE0F662F}" type="slidenum">
              <a:rPr kumimoji="1" lang="ja-JP" altLang="en-US" smtClean="0"/>
              <a:t>37</a:t>
            </a:fld>
            <a:endParaRPr kumimoji="1" lang="ja-JP" altLang="en-US"/>
          </a:p>
        </p:txBody>
      </p:sp>
    </p:spTree>
    <p:extLst>
      <p:ext uri="{BB962C8B-B14F-4D97-AF65-F5344CB8AC3E}">
        <p14:creationId xmlns:p14="http://schemas.microsoft.com/office/powerpoint/2010/main" val="2647694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smtClean="0">
                <a:solidFill>
                  <a:schemeClr val="tx1"/>
                </a:solidFill>
                <a:effectLst/>
                <a:latin typeface="+mn-lt"/>
                <a:ea typeface="+mn-ea"/>
                <a:cs typeface="+mn-cs"/>
              </a:rPr>
              <a:t>“今回，パターン生成には</a:t>
            </a:r>
            <a:r>
              <a:rPr kumimoji="1" lang="en-US" altLang="ja-JP" sz="1200" kern="1200" dirty="0" smtClean="0">
                <a:solidFill>
                  <a:schemeClr val="tx1"/>
                </a:solidFill>
                <a:effectLst/>
                <a:latin typeface="+mn-lt"/>
                <a:ea typeface="+mn-ea"/>
                <a:cs typeface="+mn-cs"/>
              </a:rPr>
              <a:t>DMD</a:t>
            </a:r>
            <a:r>
              <a:rPr kumimoji="1" lang="ja-JP" altLang="en-US" sz="1200" kern="1200" dirty="0" smtClean="0">
                <a:solidFill>
                  <a:schemeClr val="tx1"/>
                </a:solidFill>
                <a:effectLst/>
                <a:latin typeface="+mn-lt"/>
                <a:ea typeface="+mn-ea"/>
                <a:cs typeface="+mn-cs"/>
              </a:rPr>
              <a:t>プロジェクタを用いました．</a:t>
            </a:r>
            <a:r>
              <a:rPr kumimoji="1" lang="en-US" altLang="ja-JP" sz="1200" kern="1200" dirty="0" smtClean="0">
                <a:solidFill>
                  <a:schemeClr val="tx1"/>
                </a:solidFill>
                <a:effectLst/>
                <a:latin typeface="+mn-lt"/>
                <a:ea typeface="+mn-ea"/>
                <a:cs typeface="+mn-cs"/>
              </a:rPr>
              <a:t>”</a:t>
            </a:r>
          </a:p>
          <a:p>
            <a:r>
              <a:rPr kumimoji="1" lang="ja-JP" altLang="ja-JP" sz="1200" kern="1200" dirty="0" smtClean="0">
                <a:solidFill>
                  <a:schemeClr val="tx1"/>
                </a:solidFill>
                <a:effectLst/>
                <a:latin typeface="+mn-lt"/>
                <a:ea typeface="+mn-ea"/>
                <a:cs typeface="+mn-cs"/>
              </a:rPr>
              <a:t>プロジェクタから出射された光は，偏光子で</a:t>
            </a:r>
            <a:r>
              <a:rPr kumimoji="1" lang="en-US" altLang="ja-JP" sz="1200" kern="1200" dirty="0" smtClean="0">
                <a:solidFill>
                  <a:schemeClr val="tx1"/>
                </a:solidFill>
                <a:effectLst/>
                <a:latin typeface="+mn-lt"/>
                <a:ea typeface="+mn-ea"/>
                <a:cs typeface="+mn-cs"/>
              </a:rPr>
              <a:t>45°</a:t>
            </a:r>
            <a:r>
              <a:rPr kumimoji="1" lang="ja-JP" altLang="ja-JP" sz="1200" kern="1200" dirty="0" smtClean="0">
                <a:solidFill>
                  <a:schemeClr val="tx1"/>
                </a:solidFill>
                <a:effectLst/>
                <a:latin typeface="+mn-lt"/>
                <a:ea typeface="+mn-ea"/>
                <a:cs typeface="+mn-cs"/>
              </a:rPr>
              <a:t>直線偏光にされ，</a:t>
            </a:r>
            <a:r>
              <a:rPr kumimoji="1" lang="en-US" altLang="ja-JP" sz="1200" kern="1200" dirty="0" smtClean="0">
                <a:solidFill>
                  <a:schemeClr val="tx1"/>
                </a:solidFill>
                <a:effectLst/>
                <a:latin typeface="+mn-lt"/>
                <a:ea typeface="+mn-ea"/>
                <a:cs typeface="+mn-cs"/>
              </a:rPr>
              <a:t>PEM</a:t>
            </a:r>
            <a:r>
              <a:rPr kumimoji="1" lang="ja-JP" altLang="ja-JP" sz="1200" kern="1200" dirty="0" smtClean="0">
                <a:solidFill>
                  <a:schemeClr val="tx1"/>
                </a:solidFill>
                <a:effectLst/>
                <a:latin typeface="+mn-lt"/>
                <a:ea typeface="+mn-ea"/>
                <a:cs typeface="+mn-cs"/>
              </a:rPr>
              <a:t>によって周波数</a:t>
            </a:r>
            <a:r>
              <a:rPr kumimoji="1" lang="en-US" altLang="ja-JP" sz="1200" kern="1200" dirty="0" smtClean="0">
                <a:solidFill>
                  <a:schemeClr val="tx1"/>
                </a:solidFill>
                <a:effectLst/>
                <a:latin typeface="+mn-lt"/>
                <a:ea typeface="+mn-ea"/>
                <a:cs typeface="+mn-cs"/>
              </a:rPr>
              <a:t>f</a:t>
            </a:r>
            <a:r>
              <a:rPr kumimoji="1" lang="ja-JP" altLang="en-US" sz="1200" kern="1200" dirty="0" smtClean="0">
                <a:solidFill>
                  <a:schemeClr val="tx1"/>
                </a:solidFill>
                <a:effectLst/>
                <a:latin typeface="+mn-lt"/>
                <a:ea typeface="+mn-ea"/>
                <a:cs typeface="+mn-cs"/>
              </a:rPr>
              <a:t>で</a:t>
            </a:r>
            <a:r>
              <a:rPr kumimoji="1" lang="ja-JP" altLang="ja-JP" sz="1200" kern="1200" dirty="0" smtClean="0">
                <a:solidFill>
                  <a:schemeClr val="tx1"/>
                </a:solidFill>
                <a:effectLst/>
                <a:latin typeface="+mn-lt"/>
                <a:ea typeface="+mn-ea"/>
                <a:cs typeface="+mn-cs"/>
              </a:rPr>
              <a:t>変調され，サンプルに照明されます．</a:t>
            </a:r>
          </a:p>
          <a:p>
            <a:r>
              <a:rPr kumimoji="1" lang="ja-JP" altLang="ja-JP" sz="1200" kern="1200" dirty="0" smtClean="0">
                <a:solidFill>
                  <a:schemeClr val="tx1"/>
                </a:solidFill>
                <a:effectLst/>
                <a:latin typeface="+mn-lt"/>
                <a:ea typeface="+mn-ea"/>
                <a:cs typeface="+mn-cs"/>
              </a:rPr>
              <a:t>サンプル表面で反射した光は</a:t>
            </a:r>
            <a:r>
              <a:rPr kumimoji="1" lang="en-US" altLang="ja-JP" sz="1200" kern="1200" dirty="0" smtClean="0">
                <a:solidFill>
                  <a:schemeClr val="tx1"/>
                </a:solidFill>
                <a:effectLst/>
                <a:latin typeface="+mn-lt"/>
                <a:ea typeface="+mn-ea"/>
                <a:cs typeface="+mn-cs"/>
              </a:rPr>
              <a:t>45</a:t>
            </a:r>
            <a:r>
              <a:rPr kumimoji="1" lang="ja-JP" altLang="ja-JP" sz="1200" kern="1200" dirty="0" smtClean="0">
                <a:solidFill>
                  <a:schemeClr val="tx1"/>
                </a:solidFill>
                <a:effectLst/>
                <a:latin typeface="+mn-lt"/>
                <a:ea typeface="+mn-ea"/>
                <a:cs typeface="+mn-cs"/>
              </a:rPr>
              <a:t>°に設置された検光子を透過した後，集光レンズによって点検出器に集光されます．</a:t>
            </a:r>
          </a:p>
          <a:p>
            <a:r>
              <a:rPr kumimoji="1" lang="ja-JP" altLang="ja-JP" sz="1200" kern="1200" dirty="0" smtClean="0">
                <a:solidFill>
                  <a:schemeClr val="tx1"/>
                </a:solidFill>
                <a:effectLst/>
                <a:latin typeface="+mn-lt"/>
                <a:ea typeface="+mn-ea"/>
                <a:cs typeface="+mn-cs"/>
              </a:rPr>
              <a:t>こちらが使用した光学系の仕様になります．</a:t>
            </a:r>
          </a:p>
        </p:txBody>
      </p:sp>
      <p:sp>
        <p:nvSpPr>
          <p:cNvPr id="4" name="スライド番号プレースホルダー 3"/>
          <p:cNvSpPr>
            <a:spLocks noGrp="1"/>
          </p:cNvSpPr>
          <p:nvPr>
            <p:ph type="sldNum" sz="quarter" idx="10"/>
          </p:nvPr>
        </p:nvSpPr>
        <p:spPr/>
        <p:txBody>
          <a:bodyPr/>
          <a:lstStyle/>
          <a:p>
            <a:fld id="{13E67DB8-B44E-4FC6-B46A-EAAAAE0F662F}" type="slidenum">
              <a:rPr kumimoji="1" lang="ja-JP" altLang="en-US" smtClean="0"/>
              <a:t>40</a:t>
            </a:fld>
            <a:endParaRPr kumimoji="1" lang="ja-JP" altLang="en-US"/>
          </a:p>
        </p:txBody>
      </p:sp>
    </p:spTree>
    <p:extLst>
      <p:ext uri="{BB962C8B-B14F-4D97-AF65-F5344CB8AC3E}">
        <p14:creationId xmlns:p14="http://schemas.microsoft.com/office/powerpoint/2010/main" val="35127175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そこで，近年，注目されているゴーストイメージングという</a:t>
            </a:r>
            <a:r>
              <a:rPr kumimoji="1" lang="en-US" altLang="ja-JP" sz="1200" kern="1200" dirty="0" smtClean="0">
                <a:solidFill>
                  <a:schemeClr val="tx1"/>
                </a:solidFill>
                <a:effectLst/>
                <a:latin typeface="+mn-lt"/>
                <a:ea typeface="+mn-ea"/>
                <a:cs typeface="+mn-cs"/>
              </a:rPr>
              <a:t>2</a:t>
            </a:r>
            <a:r>
              <a:rPr kumimoji="1" lang="ja-JP" altLang="ja-JP" sz="1200" kern="1200" dirty="0" smtClean="0">
                <a:solidFill>
                  <a:schemeClr val="tx1"/>
                </a:solidFill>
                <a:effectLst/>
                <a:latin typeface="+mn-lt"/>
                <a:ea typeface="+mn-ea"/>
                <a:cs typeface="+mn-cs"/>
              </a:rPr>
              <a:t>次元イメージング手法に着目しました．</a:t>
            </a:r>
          </a:p>
          <a:p>
            <a:r>
              <a:rPr kumimoji="1" lang="ja-JP" altLang="ja-JP" sz="1200" kern="1200" dirty="0" smtClean="0">
                <a:solidFill>
                  <a:schemeClr val="tx1"/>
                </a:solidFill>
                <a:effectLst/>
                <a:latin typeface="+mn-lt"/>
                <a:ea typeface="+mn-ea"/>
                <a:cs typeface="+mn-cs"/>
              </a:rPr>
              <a:t>ゴーストイメージングとは，</a:t>
            </a:r>
            <a:r>
              <a:rPr kumimoji="1" lang="ja-JP" altLang="en-US" sz="1200" kern="1200" dirty="0" smtClean="0">
                <a:solidFill>
                  <a:schemeClr val="tx1"/>
                </a:solidFill>
                <a:effectLst/>
                <a:latin typeface="+mn-lt"/>
                <a:ea typeface="+mn-ea"/>
                <a:cs typeface="+mn-cs"/>
              </a:rPr>
              <a:t>こちらに示すように時空間的にランダムな光強度をもつランダムパターン照明をサンプルに投影し，</a:t>
            </a:r>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透過した光をレンズで集光して点検出器で検出します．</a:t>
            </a:r>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このとき，検出される値は，投影した各パターンに対応しています．</a:t>
            </a:r>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この照明光と検出値との光強度相関をとることで，サンプルの像を再構成する手法です．</a:t>
            </a:r>
            <a:endParaRPr kumimoji="1" lang="en-US" altLang="ja-JP" sz="1200" kern="1200" dirty="0" smtClean="0">
              <a:solidFill>
                <a:schemeClr val="tx1"/>
              </a:solidFill>
              <a:effectLst/>
              <a:latin typeface="+mn-lt"/>
              <a:ea typeface="+mn-ea"/>
              <a:cs typeface="+mn-cs"/>
            </a:endParaRPr>
          </a:p>
          <a:p>
            <a:endParaRPr kumimoji="1" lang="ja-JP" altLang="ja-JP" sz="1200" kern="1200" dirty="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13E67DB8-B44E-4FC6-B46A-EAAAAE0F662F}" type="slidenum">
              <a:rPr kumimoji="1" lang="ja-JP" altLang="en-US" smtClean="0"/>
              <a:t>5</a:t>
            </a:fld>
            <a:endParaRPr kumimoji="1" lang="ja-JP" altLang="en-US"/>
          </a:p>
        </p:txBody>
      </p:sp>
    </p:spTree>
    <p:extLst>
      <p:ext uri="{BB962C8B-B14F-4D97-AF65-F5344CB8AC3E}">
        <p14:creationId xmlns:p14="http://schemas.microsoft.com/office/powerpoint/2010/main" val="13547453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Δ</a:t>
            </a:r>
            <a:r>
              <a:rPr kumimoji="1" lang="ja-JP" altLang="en-US" dirty="0" smtClean="0"/>
              <a:t>＝</a:t>
            </a:r>
            <a:r>
              <a:rPr kumimoji="1" lang="en-US" altLang="ja-JP" sz="1200" b="0" i="0" u="none" strike="noStrike" kern="1200" baseline="0" dirty="0" smtClean="0">
                <a:solidFill>
                  <a:schemeClr val="tx1"/>
                </a:solidFill>
                <a:latin typeface="+mn-lt"/>
                <a:ea typeface="+mn-ea"/>
                <a:cs typeface="+mn-cs"/>
              </a:rPr>
              <a:t>-17.2657</a:t>
            </a:r>
          </a:p>
          <a:p>
            <a:r>
              <a:rPr kumimoji="1" lang="en-US" altLang="ja-JP" sz="1200" b="0" i="0" u="none" strike="noStrike" kern="1200" baseline="0" dirty="0" smtClean="0">
                <a:solidFill>
                  <a:schemeClr val="tx1"/>
                </a:solidFill>
                <a:latin typeface="+mn-lt"/>
                <a:ea typeface="+mn-ea"/>
                <a:cs typeface="+mn-cs"/>
              </a:rPr>
              <a:t>Ψ</a:t>
            </a:r>
            <a:r>
              <a:rPr kumimoji="1" lang="ja-JP" altLang="en-US" sz="1200" b="0" i="0" u="none" strike="noStrike" kern="1200" baseline="0" dirty="0" smtClean="0">
                <a:solidFill>
                  <a:schemeClr val="tx1"/>
                </a:solidFill>
                <a:latin typeface="+mn-lt"/>
                <a:ea typeface="+mn-ea"/>
                <a:cs typeface="+mn-cs"/>
              </a:rPr>
              <a:t>＝</a:t>
            </a:r>
            <a:r>
              <a:rPr kumimoji="1" lang="en-US" altLang="ja-JP" sz="1200" b="0" i="0" u="none" strike="noStrike" kern="1200" baseline="0" dirty="0" smtClean="0">
                <a:solidFill>
                  <a:schemeClr val="tx1"/>
                </a:solidFill>
                <a:latin typeface="+mn-lt"/>
                <a:ea typeface="+mn-ea"/>
                <a:cs typeface="+mn-cs"/>
              </a:rPr>
              <a:t>0.221167</a:t>
            </a:r>
          </a:p>
          <a:p>
            <a:endParaRPr kumimoji="1" lang="en-US" altLang="ja-JP" sz="1200" b="0" i="0" u="none" strike="noStrike" kern="1200" baseline="0" dirty="0" smtClean="0">
              <a:solidFill>
                <a:schemeClr val="tx1"/>
              </a:solidFill>
              <a:latin typeface="+mn-lt"/>
              <a:ea typeface="+mn-ea"/>
              <a:cs typeface="+mn-cs"/>
            </a:endParaRPr>
          </a:p>
          <a:p>
            <a:r>
              <a:rPr kumimoji="1" lang="ja-JP" altLang="en-US" sz="1200" b="0" i="0" u="none" strike="noStrike" kern="1200" baseline="0" dirty="0" smtClean="0">
                <a:solidFill>
                  <a:schemeClr val="tx1"/>
                </a:solidFill>
                <a:latin typeface="+mn-lt"/>
                <a:ea typeface="+mn-ea"/>
                <a:cs typeface="+mn-cs"/>
              </a:rPr>
              <a:t>偏光が原因？</a:t>
            </a:r>
            <a:endParaRPr kumimoji="1" lang="en-US" altLang="ja-JP" sz="1200" b="0" i="0" u="none" strike="noStrike" kern="1200" baseline="0" dirty="0" smtClean="0">
              <a:solidFill>
                <a:schemeClr val="tx1"/>
              </a:solidFill>
              <a:latin typeface="+mn-lt"/>
              <a:ea typeface="+mn-ea"/>
              <a:cs typeface="+mn-cs"/>
            </a:endParaRPr>
          </a:p>
          <a:p>
            <a:r>
              <a:rPr kumimoji="1" lang="ja-JP" altLang="en-US" sz="1200" b="0" i="0" u="none" strike="noStrike" kern="1200" baseline="0" dirty="0" smtClean="0">
                <a:solidFill>
                  <a:schemeClr val="tx1"/>
                </a:solidFill>
                <a:latin typeface="+mn-lt"/>
                <a:ea typeface="+mn-ea"/>
                <a:cs typeface="+mn-cs"/>
              </a:rPr>
              <a:t>ミラーで反射するときに位相差がどうなるか</a:t>
            </a:r>
            <a:endParaRPr kumimoji="1" lang="en-US" altLang="ja-JP" sz="1200" b="0" i="0" u="none" strike="noStrike" kern="1200" baseline="0" dirty="0" smtClean="0">
              <a:solidFill>
                <a:schemeClr val="tx1"/>
              </a:solidFill>
              <a:latin typeface="+mn-lt"/>
              <a:ea typeface="+mn-ea"/>
              <a:cs typeface="+mn-cs"/>
            </a:endParaRPr>
          </a:p>
          <a:p>
            <a:r>
              <a:rPr kumimoji="1" lang="ja-JP" altLang="en-US" sz="1200" b="0" i="0" u="none" strike="noStrike" kern="1200" baseline="0" dirty="0" smtClean="0">
                <a:solidFill>
                  <a:schemeClr val="tx1"/>
                </a:solidFill>
                <a:latin typeface="+mn-lt"/>
                <a:ea typeface="+mn-ea"/>
                <a:cs typeface="+mn-cs"/>
              </a:rPr>
              <a:t>もとの式がどっちを基準にしているか</a:t>
            </a:r>
            <a:endParaRPr kumimoji="1" lang="ja-JP" altLang="en-US" dirty="0"/>
          </a:p>
        </p:txBody>
      </p:sp>
      <p:sp>
        <p:nvSpPr>
          <p:cNvPr id="4" name="スライド番号プレースホルダー 3"/>
          <p:cNvSpPr>
            <a:spLocks noGrp="1"/>
          </p:cNvSpPr>
          <p:nvPr>
            <p:ph type="sldNum" sz="quarter" idx="10"/>
          </p:nvPr>
        </p:nvSpPr>
        <p:spPr/>
        <p:txBody>
          <a:bodyPr/>
          <a:lstStyle/>
          <a:p>
            <a:fld id="{65C543AE-F38B-4462-91AC-1FA45886974E}" type="slidenum">
              <a:rPr kumimoji="1" lang="ja-JP" altLang="en-US" smtClean="0"/>
              <a:t>41</a:t>
            </a:fld>
            <a:endParaRPr kumimoji="1" lang="ja-JP" altLang="en-US"/>
          </a:p>
        </p:txBody>
      </p:sp>
    </p:spTree>
    <p:extLst>
      <p:ext uri="{BB962C8B-B14F-4D97-AF65-F5344CB8AC3E}">
        <p14:creationId xmlns:p14="http://schemas.microsoft.com/office/powerpoint/2010/main" val="11936106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Δ</a:t>
            </a:r>
            <a:r>
              <a:rPr kumimoji="1" lang="ja-JP" altLang="en-US" dirty="0" smtClean="0"/>
              <a:t>＝</a:t>
            </a:r>
            <a:r>
              <a:rPr kumimoji="1" lang="en-US" altLang="ja-JP" sz="1200" b="0" i="0" u="none" strike="noStrike" kern="1200" baseline="0" dirty="0" smtClean="0">
                <a:solidFill>
                  <a:schemeClr val="tx1"/>
                </a:solidFill>
                <a:latin typeface="+mn-lt"/>
                <a:ea typeface="+mn-ea"/>
                <a:cs typeface="+mn-cs"/>
              </a:rPr>
              <a:t>-17.2657</a:t>
            </a:r>
          </a:p>
          <a:p>
            <a:r>
              <a:rPr kumimoji="1" lang="en-US" altLang="ja-JP" sz="1200" b="0" i="0" u="none" strike="noStrike" kern="1200" baseline="0" dirty="0" smtClean="0">
                <a:solidFill>
                  <a:schemeClr val="tx1"/>
                </a:solidFill>
                <a:latin typeface="+mn-lt"/>
                <a:ea typeface="+mn-ea"/>
                <a:cs typeface="+mn-cs"/>
              </a:rPr>
              <a:t>Ψ</a:t>
            </a:r>
            <a:r>
              <a:rPr kumimoji="1" lang="ja-JP" altLang="en-US" sz="1200" b="0" i="0" u="none" strike="noStrike" kern="1200" baseline="0" dirty="0" smtClean="0">
                <a:solidFill>
                  <a:schemeClr val="tx1"/>
                </a:solidFill>
                <a:latin typeface="+mn-lt"/>
                <a:ea typeface="+mn-ea"/>
                <a:cs typeface="+mn-cs"/>
              </a:rPr>
              <a:t>＝</a:t>
            </a:r>
            <a:r>
              <a:rPr kumimoji="1" lang="en-US" altLang="ja-JP" sz="1200" b="0" i="0" u="none" strike="noStrike" kern="1200" baseline="0" dirty="0" smtClean="0">
                <a:solidFill>
                  <a:schemeClr val="tx1"/>
                </a:solidFill>
                <a:latin typeface="+mn-lt"/>
                <a:ea typeface="+mn-ea"/>
                <a:cs typeface="+mn-cs"/>
              </a:rPr>
              <a:t>0.221167</a:t>
            </a:r>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65C543AE-F38B-4462-91AC-1FA45886974E}" type="slidenum">
              <a:rPr kumimoji="1" lang="ja-JP" altLang="en-US" smtClean="0"/>
              <a:t>42</a:t>
            </a:fld>
            <a:endParaRPr kumimoji="1" lang="ja-JP" altLang="en-US"/>
          </a:p>
        </p:txBody>
      </p:sp>
    </p:spTree>
    <p:extLst>
      <p:ext uri="{BB962C8B-B14F-4D97-AF65-F5344CB8AC3E}">
        <p14:creationId xmlns:p14="http://schemas.microsoft.com/office/powerpoint/2010/main" val="3463111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kumimoji="1" lang="en-US" altLang="ja-JP" b="0" dirty="0" smtClean="0">
              <a:solidFill>
                <a:srgbClr val="FF0000"/>
              </a:solidFill>
            </a:endParaRPr>
          </a:p>
        </p:txBody>
      </p:sp>
      <p:sp>
        <p:nvSpPr>
          <p:cNvPr id="4" name="スライド番号プレースホルダー 3"/>
          <p:cNvSpPr>
            <a:spLocks noGrp="1"/>
          </p:cNvSpPr>
          <p:nvPr>
            <p:ph type="sldNum" sz="quarter" idx="10"/>
          </p:nvPr>
        </p:nvSpPr>
        <p:spPr/>
        <p:txBody>
          <a:bodyPr/>
          <a:lstStyle/>
          <a:p>
            <a:pPr>
              <a:defRPr/>
            </a:pPr>
            <a:fld id="{A838C770-BCE4-4415-923F-BEFC0692B765}" type="slidenum">
              <a:rPr lang="ja-JP" altLang="en-US" smtClean="0"/>
              <a:pPr>
                <a:defRPr/>
              </a:pPr>
              <a:t>43</a:t>
            </a:fld>
            <a:endParaRPr lang="ja-JP" altLang="en-US"/>
          </a:p>
        </p:txBody>
      </p:sp>
    </p:spTree>
    <p:extLst>
      <p:ext uri="{BB962C8B-B14F-4D97-AF65-F5344CB8AC3E}">
        <p14:creationId xmlns:p14="http://schemas.microsoft.com/office/powerpoint/2010/main" val="25925207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そこで，近年，注目されているゴーストイメージングという</a:t>
            </a:r>
            <a:r>
              <a:rPr kumimoji="1" lang="en-US" altLang="ja-JP" sz="1200" kern="1200" dirty="0" smtClean="0">
                <a:solidFill>
                  <a:schemeClr val="tx1"/>
                </a:solidFill>
                <a:effectLst/>
                <a:latin typeface="+mn-lt"/>
                <a:ea typeface="+mn-ea"/>
                <a:cs typeface="+mn-cs"/>
              </a:rPr>
              <a:t>2</a:t>
            </a:r>
            <a:r>
              <a:rPr kumimoji="1" lang="ja-JP" altLang="ja-JP" sz="1200" kern="1200" dirty="0" smtClean="0">
                <a:solidFill>
                  <a:schemeClr val="tx1"/>
                </a:solidFill>
                <a:effectLst/>
                <a:latin typeface="+mn-lt"/>
                <a:ea typeface="+mn-ea"/>
                <a:cs typeface="+mn-cs"/>
              </a:rPr>
              <a:t>次元イメージング手法に着目しました．</a:t>
            </a:r>
          </a:p>
          <a:p>
            <a:r>
              <a:rPr kumimoji="1" lang="ja-JP" altLang="ja-JP" sz="1200" kern="1200" dirty="0" smtClean="0">
                <a:solidFill>
                  <a:schemeClr val="tx1"/>
                </a:solidFill>
                <a:effectLst/>
                <a:latin typeface="+mn-lt"/>
                <a:ea typeface="+mn-ea"/>
                <a:cs typeface="+mn-cs"/>
              </a:rPr>
              <a:t>ゴーストイメージングとは，</a:t>
            </a:r>
            <a:r>
              <a:rPr kumimoji="1" lang="ja-JP" altLang="en-US" sz="1200" kern="1200" dirty="0" smtClean="0">
                <a:solidFill>
                  <a:schemeClr val="tx1"/>
                </a:solidFill>
                <a:effectLst/>
                <a:latin typeface="+mn-lt"/>
                <a:ea typeface="+mn-ea"/>
                <a:cs typeface="+mn-cs"/>
              </a:rPr>
              <a:t>こちらに示すように時空間的にランダムな光強度をもつランダムパターン照明をサンプルに投影し，</a:t>
            </a:r>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透過した光をレンズで集光して点検出器で検出します．</a:t>
            </a:r>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このとき，検出される値は，投影した各パターンに対応しています．</a:t>
            </a:r>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この照明光と検出値との光強度相関をとることで，サンプルの像を再構成する手法です．</a:t>
            </a:r>
            <a:endParaRPr kumimoji="1" lang="en-US" altLang="ja-JP" sz="1200" kern="1200" dirty="0" smtClean="0">
              <a:solidFill>
                <a:schemeClr val="tx1"/>
              </a:solidFill>
              <a:effectLst/>
              <a:latin typeface="+mn-lt"/>
              <a:ea typeface="+mn-ea"/>
              <a:cs typeface="+mn-cs"/>
            </a:endParaRPr>
          </a:p>
          <a:p>
            <a:endParaRPr kumimoji="1" lang="ja-JP" altLang="ja-JP" sz="1200" kern="1200" dirty="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13E67DB8-B44E-4FC6-B46A-EAAAAE0F662F}" type="slidenum">
              <a:rPr kumimoji="1" lang="ja-JP" altLang="en-US" smtClean="0"/>
              <a:t>7</a:t>
            </a:fld>
            <a:endParaRPr kumimoji="1" lang="ja-JP" altLang="en-US"/>
          </a:p>
        </p:txBody>
      </p:sp>
    </p:spTree>
    <p:extLst>
      <p:ext uri="{BB962C8B-B14F-4D97-AF65-F5344CB8AC3E}">
        <p14:creationId xmlns:p14="http://schemas.microsoft.com/office/powerpoint/2010/main" val="13547453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さらに，光源にプロジェクタを用いて既知のランダムパターンを投影することで，カメラの軸をなくすことができます．</a:t>
            </a:r>
            <a:endParaRPr kumimoji="1" lang="en-US" altLang="ja-JP" dirty="0" smtClean="0"/>
          </a:p>
          <a:p>
            <a:r>
              <a:rPr kumimoji="1" lang="ja-JP" altLang="en-US" dirty="0" smtClean="0"/>
              <a:t>すなわち，カメラのフレームレートに依存せず，サンプルの情報を点検出器を用いて高速に取得することが可能です．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13E67DB8-B44E-4FC6-B46A-EAAAAE0F662F}" type="slidenum">
              <a:rPr kumimoji="1" lang="ja-JP" altLang="en-US" smtClean="0"/>
              <a:t>8</a:t>
            </a:fld>
            <a:endParaRPr kumimoji="1" lang="ja-JP" altLang="en-US"/>
          </a:p>
        </p:txBody>
      </p:sp>
    </p:spTree>
    <p:extLst>
      <p:ext uri="{BB962C8B-B14F-4D97-AF65-F5344CB8AC3E}">
        <p14:creationId xmlns:p14="http://schemas.microsoft.com/office/powerpoint/2010/main" val="13547453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b="1" kern="1200" dirty="0" smtClean="0">
                <a:solidFill>
                  <a:schemeClr val="tx1"/>
                </a:solidFill>
                <a:effectLst/>
                <a:latin typeface="+mn-lt"/>
                <a:ea typeface="+mn-ea"/>
                <a:cs typeface="+mn-cs"/>
              </a:rPr>
              <a:t>For comparison of the visibility</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For </a:t>
            </a:r>
            <a:r>
              <a:rPr kumimoji="1" lang="en-US" altLang="ja-JP" sz="1200" b="0" kern="1200" dirty="0" smtClean="0">
                <a:solidFill>
                  <a:schemeClr val="tx1"/>
                </a:solidFill>
                <a:effectLst/>
                <a:latin typeface="+mn-lt"/>
                <a:ea typeface="+mn-ea"/>
                <a:cs typeface="+mn-cs"/>
              </a:rPr>
              <a:t>comparison</a:t>
            </a:r>
            <a:r>
              <a:rPr kumimoji="1" lang="en-US" altLang="ja-JP" sz="1200" b="1" kern="1200" dirty="0" smtClean="0">
                <a:solidFill>
                  <a:schemeClr val="tx1"/>
                </a:solidFill>
                <a:effectLst/>
                <a:latin typeface="+mn-lt"/>
                <a:ea typeface="+mn-ea"/>
                <a:cs typeface="+mn-cs"/>
              </a:rPr>
              <a:t> </a:t>
            </a:r>
            <a:r>
              <a:rPr kumimoji="1" lang="en-US" altLang="ja-JP" sz="1200" kern="1200" dirty="0" smtClean="0">
                <a:solidFill>
                  <a:schemeClr val="tx1"/>
                </a:solidFill>
                <a:effectLst/>
                <a:latin typeface="+mn-lt"/>
                <a:ea typeface="+mn-ea"/>
                <a:cs typeface="+mn-cs"/>
              </a:rPr>
              <a:t>the visibility, we use the</a:t>
            </a:r>
            <a:r>
              <a:rPr kumimoji="1" lang="en-US" altLang="ja-JP" sz="1200" kern="1200" baseline="0" dirty="0" smtClean="0">
                <a:solidFill>
                  <a:schemeClr val="tx1"/>
                </a:solidFill>
                <a:effectLst/>
                <a:latin typeface="+mn-lt"/>
                <a:ea typeface="+mn-ea"/>
                <a:cs typeface="+mn-cs"/>
              </a:rPr>
              <a:t> scanning, </a:t>
            </a:r>
            <a:r>
              <a:rPr kumimoji="1" lang="en-US" altLang="ja-JP" sz="1200" kern="1200" dirty="0" smtClean="0">
                <a:solidFill>
                  <a:schemeClr val="tx1"/>
                </a:solidFill>
                <a:effectLst/>
                <a:latin typeface="+mn-lt"/>
                <a:ea typeface="+mn-ea"/>
                <a:cs typeface="+mn-cs"/>
              </a:rPr>
              <a:t>the CGI, and circulatory pattern GI.</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The scanning is use a</a:t>
            </a:r>
            <a:r>
              <a:rPr kumimoji="1" lang="en-US" altLang="ja-JP" sz="1200" kern="1200" baseline="0" dirty="0" smtClean="0">
                <a:solidFill>
                  <a:schemeClr val="tx1"/>
                </a:solidFill>
                <a:effectLst/>
                <a:latin typeface="+mn-lt"/>
                <a:ea typeface="+mn-ea"/>
                <a:cs typeface="+mn-cs"/>
              </a:rPr>
              <a:t> </a:t>
            </a:r>
            <a:r>
              <a:rPr kumimoji="1" lang="en-US" altLang="ja-JP" sz="1200" kern="1200" dirty="0" smtClean="0">
                <a:solidFill>
                  <a:schemeClr val="tx1"/>
                </a:solidFill>
                <a:effectLst/>
                <a:latin typeface="+mn-lt"/>
                <a:ea typeface="+mn-ea"/>
                <a:cs typeface="+mn-cs"/>
              </a:rPr>
              <a:t>point illumination at a point to point.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The CGI is used random pattern illumination and correlation method.</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The IHT is used the circulatory pattern illumination and inverse </a:t>
            </a:r>
            <a:r>
              <a:rPr kumimoji="1" lang="en-US" altLang="ja-JP" sz="1200" kern="1200" dirty="0" err="1" smtClean="0">
                <a:solidFill>
                  <a:schemeClr val="tx1"/>
                </a:solidFill>
                <a:effectLst/>
                <a:latin typeface="+mn-lt"/>
                <a:ea typeface="+mn-ea"/>
                <a:cs typeface="+mn-cs"/>
              </a:rPr>
              <a:t>Hadamard</a:t>
            </a:r>
            <a:r>
              <a:rPr kumimoji="1" lang="en-US" altLang="ja-JP" sz="1200" kern="1200" dirty="0" smtClean="0">
                <a:solidFill>
                  <a:schemeClr val="tx1"/>
                </a:solidFill>
                <a:effectLst/>
                <a:latin typeface="+mn-lt"/>
                <a:ea typeface="+mn-ea"/>
                <a:cs typeface="+mn-cs"/>
              </a:rPr>
              <a:t> transform.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間を空ける</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We show the experimental results.</a:t>
            </a:r>
            <a:endParaRPr kumimoji="1" lang="ja-JP" altLang="ja-JP" sz="1200" kern="1200" dirty="0" smtClean="0">
              <a:solidFill>
                <a:schemeClr val="tx1"/>
              </a:solidFill>
              <a:effectLst/>
              <a:latin typeface="+mn-lt"/>
              <a:ea typeface="+mn-ea"/>
              <a:cs typeface="+mn-cs"/>
            </a:endParaRPr>
          </a:p>
          <a:p>
            <a:pPr latinLnBrk="1"/>
            <a:r>
              <a:rPr kumimoji="1" lang="en-US" altLang="ja-JP" sz="1200" kern="1200" dirty="0" smtClean="0">
                <a:solidFill>
                  <a:schemeClr val="tx1"/>
                </a:solidFill>
                <a:effectLst/>
                <a:latin typeface="+mn-lt"/>
                <a:ea typeface="+mn-ea"/>
                <a:cs typeface="+mn-cs"/>
              </a:rPr>
              <a:t>(65 words)</a:t>
            </a:r>
            <a:endParaRPr kumimoji="1" lang="ja-JP" altLang="ja-JP" sz="1200" kern="1200" dirty="0" smtClean="0">
              <a:solidFill>
                <a:schemeClr val="tx1"/>
              </a:solidFill>
              <a:effectLst/>
              <a:latin typeface="+mn-lt"/>
              <a:ea typeface="+mn-ea"/>
              <a:cs typeface="+mn-cs"/>
            </a:endParaRPr>
          </a:p>
          <a:p>
            <a:endParaRPr kumimoji="1" lang="ja-JP" altLang="en-US" u="none" dirty="0" smtClean="0"/>
          </a:p>
        </p:txBody>
      </p:sp>
      <p:sp>
        <p:nvSpPr>
          <p:cNvPr id="4" name="スライド番号プレースホルダー 3"/>
          <p:cNvSpPr>
            <a:spLocks noGrp="1"/>
          </p:cNvSpPr>
          <p:nvPr>
            <p:ph type="sldNum" sz="quarter" idx="10"/>
          </p:nvPr>
        </p:nvSpPr>
        <p:spPr/>
        <p:txBody>
          <a:bodyPr/>
          <a:lstStyle/>
          <a:p>
            <a:fld id="{15C0E790-A0E8-4167-B7FD-18AB7C316192}" type="slidenum">
              <a:rPr kumimoji="1" lang="ja-JP" altLang="en-US" smtClean="0"/>
              <a:t>12</a:t>
            </a:fld>
            <a:endParaRPr kumimoji="1" lang="ja-JP" altLang="en-US"/>
          </a:p>
        </p:txBody>
      </p:sp>
    </p:spTree>
    <p:extLst>
      <p:ext uri="{BB962C8B-B14F-4D97-AF65-F5344CB8AC3E}">
        <p14:creationId xmlns:p14="http://schemas.microsoft.com/office/powerpoint/2010/main" val="33678161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a:bodyPr>
          <a:lstStyle/>
          <a:p>
            <a:r>
              <a:rPr kumimoji="1" lang="en-US" altLang="ja-JP" sz="1200" b="1" kern="1200" dirty="0" smtClean="0">
                <a:solidFill>
                  <a:schemeClr val="tx1"/>
                </a:solidFill>
                <a:effectLst/>
                <a:latin typeface="+mn-lt"/>
                <a:ea typeface="+mn-ea"/>
                <a:cs typeface="+mn-cs"/>
              </a:rPr>
              <a:t>Reduction of accumulated number of ghost imaging</a:t>
            </a:r>
            <a:endParaRPr kumimoji="1" lang="ja-JP" altLang="ja-JP" sz="1200" kern="1200" dirty="0" smtClean="0">
              <a:solidFill>
                <a:schemeClr val="tx1"/>
              </a:solidFill>
              <a:effectLst/>
              <a:latin typeface="+mn-lt"/>
              <a:ea typeface="+mn-ea"/>
              <a:cs typeface="+mn-cs"/>
            </a:endParaRPr>
          </a:p>
          <a:p>
            <a:r>
              <a:rPr kumimoji="1" lang="en-US" altLang="ja-JP" sz="1200" b="1" kern="1200" dirty="0" smtClean="0">
                <a:solidFill>
                  <a:schemeClr val="tx1"/>
                </a:solidFill>
                <a:effectLst/>
                <a:latin typeface="+mn-lt"/>
                <a:ea typeface="+mn-ea"/>
                <a:cs typeface="+mn-cs"/>
              </a:rPr>
              <a:t>Like this figure, </a:t>
            </a:r>
            <a:r>
              <a:rPr kumimoji="1" lang="en-US" altLang="ja-JP" sz="1200" kern="1200" dirty="0" smtClean="0">
                <a:solidFill>
                  <a:schemeClr val="tx1"/>
                </a:solidFill>
                <a:effectLst/>
                <a:latin typeface="+mn-lt"/>
                <a:ea typeface="+mn-ea"/>
                <a:cs typeface="+mn-cs"/>
              </a:rPr>
              <a:t>the weak point of ghost imaging is an increase of measurement time by accumulating.</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This main factor is random pattern illumination and correlation method.</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To over come the problems, we focused on regularity of illumination pattern.</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In</a:t>
            </a:r>
            <a:r>
              <a:rPr kumimoji="1" lang="en-US" altLang="ja-JP" sz="1200" kern="1200" baseline="0" dirty="0" smtClean="0">
                <a:solidFill>
                  <a:schemeClr val="tx1"/>
                </a:solidFill>
                <a:effectLst/>
                <a:latin typeface="+mn-lt"/>
                <a:ea typeface="+mn-ea"/>
                <a:cs typeface="+mn-cs"/>
              </a:rPr>
              <a:t> this </a:t>
            </a:r>
            <a:r>
              <a:rPr kumimoji="1" lang="en-US" altLang="ja-JP" sz="1200" kern="1200" baseline="0" dirty="0" err="1" smtClean="0">
                <a:solidFill>
                  <a:schemeClr val="tx1"/>
                </a:solidFill>
                <a:effectLst/>
                <a:latin typeface="+mn-lt"/>
                <a:ea typeface="+mn-ea"/>
                <a:cs typeface="+mn-cs"/>
              </a:rPr>
              <a:t>reserch</a:t>
            </a:r>
            <a:r>
              <a:rPr kumimoji="1" lang="en-US" altLang="ja-JP" sz="1200" kern="1200" dirty="0" smtClean="0">
                <a:solidFill>
                  <a:schemeClr val="tx1"/>
                </a:solidFill>
                <a:effectLst/>
                <a:latin typeface="+mn-lt"/>
                <a:ea typeface="+mn-ea"/>
                <a:cs typeface="+mn-cs"/>
              </a:rPr>
              <a:t>, we use an circulatory pattern by </a:t>
            </a:r>
            <a:r>
              <a:rPr kumimoji="1" lang="en-US" altLang="ja-JP" sz="1200" kern="1200" dirty="0" err="1" smtClean="0">
                <a:solidFill>
                  <a:schemeClr val="tx1"/>
                </a:solidFill>
                <a:effectLst/>
                <a:latin typeface="+mn-lt"/>
                <a:ea typeface="+mn-ea"/>
                <a:cs typeface="+mn-cs"/>
              </a:rPr>
              <a:t>Hadamard</a:t>
            </a:r>
            <a:r>
              <a:rPr kumimoji="1" lang="en-US" altLang="ja-JP" sz="1200" kern="1200" dirty="0" smtClean="0">
                <a:solidFill>
                  <a:schemeClr val="tx1"/>
                </a:solidFill>
                <a:effectLst/>
                <a:latin typeface="+mn-lt"/>
                <a:ea typeface="+mn-ea"/>
                <a:cs typeface="+mn-cs"/>
              </a:rPr>
              <a:t> matrix.</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The </a:t>
            </a:r>
            <a:r>
              <a:rPr kumimoji="1" lang="en-US" altLang="ja-JP" sz="1200" kern="1200" dirty="0" err="1" smtClean="0">
                <a:solidFill>
                  <a:schemeClr val="tx1"/>
                </a:solidFill>
                <a:effectLst/>
                <a:latin typeface="+mn-lt"/>
                <a:ea typeface="+mn-ea"/>
                <a:cs typeface="+mn-cs"/>
              </a:rPr>
              <a:t>Hadamard</a:t>
            </a:r>
            <a:r>
              <a:rPr kumimoji="1" lang="en-US" altLang="ja-JP" sz="1200" kern="1200" dirty="0" smtClean="0">
                <a:solidFill>
                  <a:schemeClr val="tx1"/>
                </a:solidFill>
                <a:effectLst/>
                <a:latin typeface="+mn-lt"/>
                <a:ea typeface="+mn-ea"/>
                <a:cs typeface="+mn-cs"/>
              </a:rPr>
              <a:t> matrix is a square matrix with entries +1 and -1.</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The matrix has a concept of a wavenumber, which is number of times of changing value for each row and column.</a:t>
            </a:r>
            <a:r>
              <a:rPr kumimoji="1" lang="ja-JP" altLang="ja-JP" sz="1200" kern="1200" dirty="0" smtClean="0">
                <a:solidFill>
                  <a:schemeClr val="tx1"/>
                </a:solidFill>
                <a:effectLst/>
                <a:latin typeface="+mn-lt"/>
                <a:ea typeface="+mn-ea"/>
                <a:cs typeface="+mn-cs"/>
              </a:rPr>
              <a:t>　</a:t>
            </a:r>
            <a:r>
              <a:rPr kumimoji="1" lang="en-US" altLang="ja-JP" sz="1200" kern="1200" dirty="0" smtClean="0">
                <a:solidFill>
                  <a:schemeClr val="tx1"/>
                </a:solidFill>
                <a:effectLst/>
                <a:latin typeface="+mn-lt"/>
                <a:ea typeface="+mn-ea"/>
                <a:cs typeface="+mn-cs"/>
              </a:rPr>
              <a:t>(0</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3</a:t>
            </a:r>
            <a:r>
              <a:rPr kumimoji="1" lang="ja-JP" altLang="ja-JP" sz="1200" kern="1200" dirty="0" smtClean="0">
                <a:solidFill>
                  <a:schemeClr val="tx1"/>
                </a:solidFill>
                <a:effectLst/>
                <a:latin typeface="+mn-lt"/>
                <a:ea typeface="+mn-ea"/>
                <a:cs typeface="+mn-cs"/>
              </a:rPr>
              <a:t>の説明</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So, you will get the high efficiency of the object information by the regularity</a:t>
            </a:r>
            <a:endParaRPr kumimoji="1" lang="ja-JP" altLang="ja-JP" sz="1200" kern="1200" dirty="0" smtClean="0">
              <a:solidFill>
                <a:schemeClr val="tx1"/>
              </a:solidFill>
              <a:effectLst/>
              <a:latin typeface="+mn-lt"/>
              <a:ea typeface="+mn-ea"/>
              <a:cs typeface="+mn-cs"/>
            </a:endParaRPr>
          </a:p>
          <a:p>
            <a:pPr latinLnBrk="1"/>
            <a:r>
              <a:rPr kumimoji="1" lang="en-US" altLang="ja-JP" sz="1200" kern="1200" dirty="0" smtClean="0">
                <a:solidFill>
                  <a:schemeClr val="tx1"/>
                </a:solidFill>
                <a:effectLst/>
                <a:latin typeface="+mn-lt"/>
                <a:ea typeface="+mn-ea"/>
                <a:cs typeface="+mn-cs"/>
              </a:rPr>
              <a:t>(102 words)</a:t>
            </a:r>
            <a:endParaRPr kumimoji="1" lang="ja-JP" altLang="ja-JP" sz="1200" kern="1200" dirty="0" smtClean="0">
              <a:solidFill>
                <a:schemeClr val="tx1"/>
              </a:solidFill>
              <a:effectLst/>
              <a:latin typeface="+mn-lt"/>
              <a:ea typeface="+mn-ea"/>
              <a:cs typeface="+mn-cs"/>
            </a:endParaRPr>
          </a:p>
          <a:p>
            <a:endParaRPr kumimoji="1" lang="en-US" altLang="ja-JP" dirty="0" smtClean="0"/>
          </a:p>
        </p:txBody>
      </p:sp>
      <p:sp>
        <p:nvSpPr>
          <p:cNvPr id="4" name="スライド番号プレースホルダー 3"/>
          <p:cNvSpPr>
            <a:spLocks noGrp="1"/>
          </p:cNvSpPr>
          <p:nvPr>
            <p:ph type="sldNum" sz="quarter" idx="10"/>
          </p:nvPr>
        </p:nvSpPr>
        <p:spPr/>
        <p:txBody>
          <a:bodyPr/>
          <a:lstStyle/>
          <a:p>
            <a:pPr>
              <a:defRPr/>
            </a:pPr>
            <a:fld id="{A838C770-BCE4-4415-923F-BEFC0692B765}" type="slidenum">
              <a:rPr lang="ja-JP" altLang="en-US" smtClean="0"/>
              <a:pPr>
                <a:defRPr/>
              </a:pPr>
              <a:t>13</a:t>
            </a:fld>
            <a:endParaRPr lang="ja-JP" altLang="en-US"/>
          </a:p>
        </p:txBody>
      </p:sp>
    </p:spTree>
    <p:extLst>
      <p:ext uri="{BB962C8B-B14F-4D97-AF65-F5344CB8AC3E}">
        <p14:creationId xmlns:p14="http://schemas.microsoft.com/office/powerpoint/2010/main" val="4410667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b="1" kern="1200" dirty="0" smtClean="0">
                <a:solidFill>
                  <a:schemeClr val="tx1"/>
                </a:solidFill>
                <a:effectLst/>
                <a:latin typeface="+mn-lt"/>
                <a:ea typeface="+mn-ea"/>
                <a:cs typeface="+mn-cs"/>
              </a:rPr>
              <a:t>Application of a circulatory pattern to ghost imaging</a:t>
            </a:r>
            <a:endParaRPr kumimoji="1" lang="ja-JP" altLang="ja-JP" sz="1200" kern="1200" dirty="0" smtClean="0">
              <a:solidFill>
                <a:schemeClr val="tx1"/>
              </a:solidFill>
              <a:effectLst/>
              <a:latin typeface="+mn-lt"/>
              <a:ea typeface="+mn-ea"/>
              <a:cs typeface="+mn-cs"/>
            </a:endParaRPr>
          </a:p>
          <a:p>
            <a:r>
              <a:rPr kumimoji="1" lang="en-US" altLang="ja-JP" sz="1200" b="0" kern="1200" dirty="0" smtClean="0">
                <a:solidFill>
                  <a:schemeClr val="tx1"/>
                </a:solidFill>
                <a:effectLst/>
                <a:latin typeface="+mn-lt"/>
                <a:ea typeface="+mn-ea"/>
                <a:cs typeface="+mn-cs"/>
              </a:rPr>
              <a:t>Here’s </a:t>
            </a:r>
            <a:r>
              <a:rPr kumimoji="1" lang="en-US" altLang="ja-JP" sz="1200" kern="1200" dirty="0" smtClean="0">
                <a:solidFill>
                  <a:schemeClr val="tx1"/>
                </a:solidFill>
                <a:effectLst/>
                <a:latin typeface="+mn-lt"/>
                <a:ea typeface="+mn-ea"/>
                <a:cs typeface="+mn-cs"/>
              </a:rPr>
              <a:t>the imaging process of proposed method.</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The circulatory pattern is projected the object, and the through light is detected a point detector after collecting.</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Then, you can get the detection value, which is </a:t>
            </a:r>
            <a:r>
              <a:rPr kumimoji="1" lang="en-US" altLang="ja-JP" sz="1200" kern="1200" dirty="0" err="1" smtClean="0">
                <a:solidFill>
                  <a:schemeClr val="tx1"/>
                </a:solidFill>
                <a:effectLst/>
                <a:latin typeface="+mn-lt"/>
                <a:ea typeface="+mn-ea"/>
                <a:cs typeface="+mn-cs"/>
              </a:rPr>
              <a:t>multipled</a:t>
            </a:r>
            <a:r>
              <a:rPr kumimoji="1" lang="en-US" altLang="ja-JP" sz="1200" kern="1200" dirty="0" smtClean="0">
                <a:solidFill>
                  <a:schemeClr val="tx1"/>
                </a:solidFill>
                <a:effectLst/>
                <a:latin typeface="+mn-lt"/>
                <a:ea typeface="+mn-ea"/>
                <a:cs typeface="+mn-cs"/>
              </a:rPr>
              <a:t> the pattern and the object.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Additionally, you can store the value as wavenumber distribution array,</a:t>
            </a:r>
            <a:r>
              <a:rPr kumimoji="1" lang="en-US" altLang="ja-JP" sz="1200" kern="1200" baseline="0" dirty="0" smtClean="0">
                <a:solidFill>
                  <a:schemeClr val="tx1"/>
                </a:solidFill>
                <a:effectLst/>
                <a:latin typeface="+mn-lt"/>
                <a:ea typeface="+mn-ea"/>
                <a:cs typeface="+mn-cs"/>
              </a:rPr>
              <a:t> like this equation.</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As you can see, it is consisted of the </a:t>
            </a:r>
            <a:r>
              <a:rPr kumimoji="1" lang="en-US" altLang="ja-JP" sz="1200" kern="1200" dirty="0" err="1" smtClean="0">
                <a:solidFill>
                  <a:schemeClr val="tx1"/>
                </a:solidFill>
                <a:effectLst/>
                <a:latin typeface="+mn-lt"/>
                <a:ea typeface="+mn-ea"/>
                <a:cs typeface="+mn-cs"/>
              </a:rPr>
              <a:t>Hadamard</a:t>
            </a:r>
            <a:r>
              <a:rPr kumimoji="1" lang="en-US" altLang="ja-JP" sz="1200" kern="1200" dirty="0" smtClean="0">
                <a:solidFill>
                  <a:schemeClr val="tx1"/>
                </a:solidFill>
                <a:effectLst/>
                <a:latin typeface="+mn-lt"/>
                <a:ea typeface="+mn-ea"/>
                <a:cs typeface="+mn-cs"/>
              </a:rPr>
              <a:t> matrix and the object.</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So, to multiplying the inverse </a:t>
            </a:r>
            <a:r>
              <a:rPr kumimoji="1" lang="en-US" altLang="ja-JP" sz="1200" kern="1200" dirty="0" err="1" smtClean="0">
                <a:solidFill>
                  <a:schemeClr val="tx1"/>
                </a:solidFill>
                <a:effectLst/>
                <a:latin typeface="+mn-lt"/>
                <a:ea typeface="+mn-ea"/>
                <a:cs typeface="+mn-cs"/>
              </a:rPr>
              <a:t>Hadamad</a:t>
            </a:r>
            <a:r>
              <a:rPr kumimoji="1" lang="en-US" altLang="ja-JP" sz="1200" kern="1200" dirty="0" smtClean="0">
                <a:solidFill>
                  <a:schemeClr val="tx1"/>
                </a:solidFill>
                <a:effectLst/>
                <a:latin typeface="+mn-lt"/>
                <a:ea typeface="+mn-ea"/>
                <a:cs typeface="+mn-cs"/>
              </a:rPr>
              <a:t> matrix, you can get the object information</a:t>
            </a:r>
            <a:r>
              <a:rPr kumimoji="1" lang="en-US" altLang="ja-JP" sz="1200" kern="1200" baseline="0" dirty="0" smtClean="0">
                <a:solidFill>
                  <a:schemeClr val="tx1"/>
                </a:solidFill>
                <a:effectLst/>
                <a:latin typeface="+mn-lt"/>
                <a:ea typeface="+mn-ea"/>
                <a:cs typeface="+mn-cs"/>
              </a:rPr>
              <a:t> by</a:t>
            </a:r>
            <a:r>
              <a:rPr kumimoji="1" lang="en-US" altLang="ja-JP" sz="1200" kern="1200" dirty="0" smtClean="0">
                <a:solidFill>
                  <a:schemeClr val="tx1"/>
                </a:solidFill>
                <a:effectLst/>
                <a:latin typeface="+mn-lt"/>
                <a:ea typeface="+mn-ea"/>
                <a:cs typeface="+mn-cs"/>
              </a:rPr>
              <a:t> the Inverse </a:t>
            </a:r>
            <a:r>
              <a:rPr kumimoji="1" lang="en-US" altLang="ja-JP" sz="1200" kern="1200" dirty="0" err="1" smtClean="0">
                <a:solidFill>
                  <a:schemeClr val="tx1"/>
                </a:solidFill>
                <a:effectLst/>
                <a:latin typeface="+mn-lt"/>
                <a:ea typeface="+mn-ea"/>
                <a:cs typeface="+mn-cs"/>
              </a:rPr>
              <a:t>Hadamard</a:t>
            </a:r>
            <a:r>
              <a:rPr kumimoji="1" lang="en-US" altLang="ja-JP" sz="1200" kern="1200" dirty="0" smtClean="0">
                <a:solidFill>
                  <a:schemeClr val="tx1"/>
                </a:solidFill>
                <a:effectLst/>
                <a:latin typeface="+mn-lt"/>
                <a:ea typeface="+mn-ea"/>
                <a:cs typeface="+mn-cs"/>
              </a:rPr>
              <a:t> transform.</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So, you can obtain algebraically the object image by IHT.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(100 words)</a:t>
            </a:r>
            <a:endParaRPr kumimoji="1" lang="ja-JP" altLang="ja-JP" sz="1200" kern="1200" dirty="0" smtClean="0">
              <a:solidFill>
                <a:schemeClr val="tx1"/>
              </a:solidFill>
              <a:effectLst/>
              <a:latin typeface="+mn-lt"/>
              <a:ea typeface="+mn-ea"/>
              <a:cs typeface="+mn-cs"/>
            </a:endParaRPr>
          </a:p>
          <a:p>
            <a:endParaRPr kumimoji="1" lang="ja-JP" altLang="en-US" u="none" dirty="0" smtClean="0"/>
          </a:p>
        </p:txBody>
      </p:sp>
      <p:sp>
        <p:nvSpPr>
          <p:cNvPr id="4" name="スライド番号プレースホルダー 3"/>
          <p:cNvSpPr>
            <a:spLocks noGrp="1"/>
          </p:cNvSpPr>
          <p:nvPr>
            <p:ph type="sldNum" sz="quarter" idx="10"/>
          </p:nvPr>
        </p:nvSpPr>
        <p:spPr/>
        <p:txBody>
          <a:bodyPr/>
          <a:lstStyle/>
          <a:p>
            <a:fld id="{15C0E790-A0E8-4167-B7FD-18AB7C316192}" type="slidenum">
              <a:rPr kumimoji="1" lang="ja-JP" altLang="en-US" smtClean="0"/>
              <a:t>14</a:t>
            </a:fld>
            <a:endParaRPr kumimoji="1" lang="ja-JP" altLang="en-US"/>
          </a:p>
        </p:txBody>
      </p:sp>
    </p:spTree>
    <p:extLst>
      <p:ext uri="{BB962C8B-B14F-4D97-AF65-F5344CB8AC3E}">
        <p14:creationId xmlns:p14="http://schemas.microsoft.com/office/powerpoint/2010/main" val="33678161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b="1" kern="1200" dirty="0" smtClean="0">
                <a:solidFill>
                  <a:schemeClr val="tx1"/>
                </a:solidFill>
                <a:effectLst/>
                <a:latin typeface="+mn-lt"/>
                <a:ea typeface="+mn-ea"/>
                <a:cs typeface="+mn-cs"/>
              </a:rPr>
              <a:t>Visibility of circulatory pattern ghost imaging</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(page1)</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This figure shows the reconstructed image.</a:t>
            </a:r>
          </a:p>
          <a:p>
            <a:r>
              <a:rPr kumimoji="1" lang="en-US" altLang="ja-JP" sz="1200" kern="1200" dirty="0" smtClean="0">
                <a:solidFill>
                  <a:schemeClr val="tx1"/>
                </a:solidFill>
                <a:effectLst/>
                <a:latin typeface="+mn-lt"/>
                <a:ea typeface="+mn-ea"/>
                <a:cs typeface="+mn-cs"/>
              </a:rPr>
              <a:t>This side is low SNR region. So, this is weak intensity region.</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As you can see, the scanning is shown the low visibility under low SNR region.</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In contrast, the CGI is possible to image under low SNR region.</a:t>
            </a:r>
            <a:endParaRPr kumimoji="1" lang="ja-JP" altLang="ja-JP" sz="1200" kern="1200" dirty="0" smtClean="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sz="1200" kern="1200" dirty="0" smtClean="0">
                <a:solidFill>
                  <a:schemeClr val="tx1"/>
                </a:solidFill>
                <a:effectLst/>
                <a:latin typeface="+mn-lt"/>
                <a:ea typeface="+mn-ea"/>
                <a:cs typeface="+mn-cs"/>
              </a:rPr>
              <a:t>Additionally, by increasing the accumulated number </a:t>
            </a:r>
            <a:r>
              <a:rPr kumimoji="1" lang="en-US" altLang="ja-JP" sz="1200" kern="1200" baseline="0" dirty="0" smtClean="0">
                <a:solidFill>
                  <a:schemeClr val="tx1"/>
                </a:solidFill>
                <a:effectLst/>
                <a:latin typeface="+mn-lt"/>
                <a:ea typeface="+mn-ea"/>
                <a:cs typeface="+mn-cs"/>
              </a:rPr>
              <a:t>from 4096 to hundred thousand,</a:t>
            </a:r>
            <a:r>
              <a:rPr kumimoji="1" lang="en-US" altLang="ja-JP" sz="1200" kern="1200" dirty="0" smtClean="0">
                <a:solidFill>
                  <a:schemeClr val="tx1"/>
                </a:solidFill>
                <a:effectLst/>
                <a:latin typeface="+mn-lt"/>
                <a:ea typeface="+mn-ea"/>
                <a:cs typeface="+mn-cs"/>
              </a:rPr>
              <a:t> you can</a:t>
            </a:r>
            <a:r>
              <a:rPr kumimoji="1" lang="en-US" altLang="ja-JP" sz="1200" kern="1200" baseline="0" dirty="0" smtClean="0">
                <a:solidFill>
                  <a:schemeClr val="tx1"/>
                </a:solidFill>
                <a:effectLst/>
                <a:latin typeface="+mn-lt"/>
                <a:ea typeface="+mn-ea"/>
                <a:cs typeface="+mn-cs"/>
              </a:rPr>
              <a:t> </a:t>
            </a:r>
            <a:r>
              <a:rPr kumimoji="1" lang="en-US" altLang="ja-JP" sz="1200" kern="1200" dirty="0" smtClean="0">
                <a:solidFill>
                  <a:schemeClr val="tx1"/>
                </a:solidFill>
                <a:effectLst/>
                <a:latin typeface="+mn-lt"/>
                <a:ea typeface="+mn-ea"/>
                <a:cs typeface="+mn-cs"/>
              </a:rPr>
              <a:t>get the high visibility image.</a:t>
            </a:r>
            <a:endParaRPr kumimoji="1" lang="en-US" altLang="ja-JP" dirty="0" smtClean="0"/>
          </a:p>
        </p:txBody>
      </p:sp>
      <p:sp>
        <p:nvSpPr>
          <p:cNvPr id="4" name="スライド番号プレースホルダー 3"/>
          <p:cNvSpPr>
            <a:spLocks noGrp="1"/>
          </p:cNvSpPr>
          <p:nvPr>
            <p:ph type="sldNum" sz="quarter" idx="10"/>
          </p:nvPr>
        </p:nvSpPr>
        <p:spPr/>
        <p:txBody>
          <a:bodyPr/>
          <a:lstStyle/>
          <a:p>
            <a:pPr>
              <a:defRPr/>
            </a:pPr>
            <a:fld id="{A838C770-BCE4-4415-923F-BEFC0692B765}" type="slidenum">
              <a:rPr lang="ja-JP" altLang="en-US" smtClean="0"/>
              <a:pPr>
                <a:defRPr/>
              </a:pPr>
              <a:t>15</a:t>
            </a:fld>
            <a:endParaRPr lang="ja-JP" altLang="en-US"/>
          </a:p>
        </p:txBody>
      </p:sp>
    </p:spTree>
    <p:extLst>
      <p:ext uri="{BB962C8B-B14F-4D97-AF65-F5344CB8AC3E}">
        <p14:creationId xmlns:p14="http://schemas.microsoft.com/office/powerpoint/2010/main" val="9622359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pPr>
              <a:defRPr/>
            </a:pPr>
            <a:fld id="{2B1FF051-9770-4C65-B27C-1E3D12647292}" type="datetime1">
              <a:rPr lang="ja-JP" altLang="en-US" smtClean="0"/>
              <a:t>15/02/16</a:t>
            </a:fld>
            <a:endParaRPr lang="ja-JP" altLang="en-US"/>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pPr>
              <a:defRPr/>
            </a:pPr>
            <a:endParaRPr lang="ja-JP" altLang="en-US"/>
          </a:p>
        </p:txBody>
      </p:sp>
      <p:sp>
        <p:nvSpPr>
          <p:cNvPr id="6" name="スライド番号プレースホルダー 5"/>
          <p:cNvSpPr>
            <a:spLocks noGrp="1"/>
          </p:cNvSpPr>
          <p:nvPr>
            <p:ph type="sldNum" sz="quarter" idx="12"/>
          </p:nvPr>
        </p:nvSpPr>
        <p:spPr>
          <a:xfrm>
            <a:off x="6553200" y="6356350"/>
            <a:ext cx="2133600" cy="365125"/>
          </a:xfrm>
          <a:prstGeom prst="rect">
            <a:avLst/>
          </a:prstGeom>
        </p:spPr>
        <p:txBody>
          <a:bodyPr/>
          <a:lstStyle/>
          <a:p>
            <a:fld id="{8701DAAB-672C-4CAF-B25F-FE1027FDC14A}" type="slidenum">
              <a:rPr kumimoji="1" lang="ja-JP" altLang="en-US" smtClean="0"/>
              <a:t>‹#›</a:t>
            </a:fld>
            <a:endParaRPr kumimoji="1" lang="ja-JP" altLang="en-US"/>
          </a:p>
        </p:txBody>
      </p:sp>
    </p:spTree>
    <p:extLst>
      <p:ext uri="{BB962C8B-B14F-4D97-AF65-F5344CB8AC3E}">
        <p14:creationId xmlns:p14="http://schemas.microsoft.com/office/powerpoint/2010/main" val="619587182"/>
      </p:ext>
    </p:extLst>
  </p:cSld>
  <p:clrMapOvr>
    <a:masterClrMapping/>
  </p:clrMapOvr>
  <p:timing>
    <p:tnLst>
      <p:par>
        <p:cTn xmlns:p14="http://schemas.microsoft.com/office/powerpoint/2010/main" id="1" dur="indefinite" restart="never" nodeType="tmRoot"/>
      </p:par>
    </p:tnLst>
  </p:timing>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7" name="スライド番号プレースホルダ 5"/>
          <p:cNvSpPr>
            <a:spLocks noGrp="1"/>
          </p:cNvSpPr>
          <p:nvPr>
            <p:ph type="sldNum" sz="quarter" idx="12"/>
          </p:nvPr>
        </p:nvSpPr>
        <p:spPr>
          <a:xfrm>
            <a:off x="8604448" y="6458743"/>
            <a:ext cx="496211" cy="365125"/>
          </a:xfrm>
          <a:prstGeom prst="rect">
            <a:avLst/>
          </a:prstGeom>
        </p:spPr>
        <p:txBody>
          <a:bodyPr/>
          <a:lstStyle>
            <a:lvl1pPr>
              <a:defRPr sz="1600">
                <a:solidFill>
                  <a:schemeClr val="tx1"/>
                </a:solidFill>
                <a:latin typeface="Times New Roman" panose="02020603050405020304" pitchFamily="18" charset="0"/>
                <a:ea typeface="Arial Unicode MS" panose="020B0604020202020204" pitchFamily="50" charset="-128"/>
                <a:cs typeface="Times New Roman" panose="02020603050405020304" pitchFamily="18" charset="0"/>
              </a:defRPr>
            </a:lvl1pPr>
          </a:lstStyle>
          <a:p>
            <a:pPr>
              <a:defRPr/>
            </a:pPr>
            <a:fld id="{0945B384-FE60-485F-9ECC-3EB45524DC79}" type="slidenum">
              <a:rPr lang="ja-JP" altLang="en-US" smtClean="0"/>
              <a:pPr>
                <a:defRPr/>
              </a:pPr>
              <a:t>‹#›</a:t>
            </a:fld>
            <a:endParaRPr lang="ja-JP" altLang="en-US" dirty="0"/>
          </a:p>
        </p:txBody>
      </p:sp>
      <p:sp>
        <p:nvSpPr>
          <p:cNvPr id="10" name="タイトル 11"/>
          <p:cNvSpPr>
            <a:spLocks noGrp="1"/>
          </p:cNvSpPr>
          <p:nvPr>
            <p:ph type="title"/>
          </p:nvPr>
        </p:nvSpPr>
        <p:spPr>
          <a:xfrm>
            <a:off x="35496" y="-27384"/>
            <a:ext cx="5328592" cy="490066"/>
          </a:xfrm>
          <a:noFill/>
        </p:spPr>
        <p:txBody>
          <a:bodyPr/>
          <a:lstStyle>
            <a:lvl1pPr algn="l">
              <a:defRPr sz="2800" b="1">
                <a:latin typeface="Calibri"/>
                <a:cs typeface="Calibri"/>
              </a:defRPr>
            </a:lvl1pPr>
          </a:lstStyle>
          <a:p>
            <a:r>
              <a:rPr kumimoji="1" lang="ja-JP" altLang="en-US" dirty="0" smtClean="0"/>
              <a:t>マスター タイトルの書式設定</a:t>
            </a:r>
            <a:endParaRPr kumimoji="1" lang="ja-JP" altLang="en-US" dirty="0"/>
          </a:p>
        </p:txBody>
      </p:sp>
    </p:spTree>
    <p:extLst>
      <p:ext uri="{BB962C8B-B14F-4D97-AF65-F5344CB8AC3E}">
        <p14:creationId xmlns:p14="http://schemas.microsoft.com/office/powerpoint/2010/main" val="896244996"/>
      </p:ext>
    </p:extLst>
  </p:cSld>
  <p:clrMapOvr>
    <a:masterClrMapping/>
  </p:clrMapOvr>
  <p:timing>
    <p:tnLst>
      <p:par>
        <p:cTn xmlns:p14="http://schemas.microsoft.com/office/powerpoint/2010/main" id="1" dur="indefinite" restart="never" nodeType="tmRoot"/>
      </p:par>
    </p:tnLst>
  </p:timing>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sp>
        <p:nvSpPr>
          <p:cNvPr id="13" name="スライド番号プレースホルダ 5"/>
          <p:cNvSpPr>
            <a:spLocks noGrp="1"/>
          </p:cNvSpPr>
          <p:nvPr>
            <p:ph type="sldNum" sz="quarter" idx="12"/>
          </p:nvPr>
        </p:nvSpPr>
        <p:spPr>
          <a:xfrm>
            <a:off x="8604448" y="6458743"/>
            <a:ext cx="496211" cy="365125"/>
          </a:xfrm>
          <a:prstGeom prst="rect">
            <a:avLst/>
          </a:prstGeom>
        </p:spPr>
        <p:txBody>
          <a:bodyPr/>
          <a:lstStyle>
            <a:lvl1pPr>
              <a:defRPr sz="1600">
                <a:solidFill>
                  <a:schemeClr val="tx1"/>
                </a:solidFill>
                <a:latin typeface="Times New Roman" panose="02020603050405020304" pitchFamily="18" charset="0"/>
                <a:ea typeface="Arial Unicode MS" panose="020B0604020202020204" pitchFamily="50" charset="-128"/>
                <a:cs typeface="Times New Roman" panose="02020603050405020304" pitchFamily="18" charset="0"/>
              </a:defRPr>
            </a:lvl1pPr>
          </a:lstStyle>
          <a:p>
            <a:pPr>
              <a:defRPr/>
            </a:pPr>
            <a:fld id="{0945B384-FE60-485F-9ECC-3EB45524DC79}" type="slidenum">
              <a:rPr lang="ja-JP" altLang="en-US" smtClean="0"/>
              <a:pPr>
                <a:defRPr/>
              </a:pPr>
              <a:t>‹#›</a:t>
            </a:fld>
            <a:endParaRPr lang="ja-JP" altLang="en-US" dirty="0"/>
          </a:p>
        </p:txBody>
      </p:sp>
      <p:sp>
        <p:nvSpPr>
          <p:cNvPr id="17" name="タイトル 11"/>
          <p:cNvSpPr>
            <a:spLocks noGrp="1"/>
          </p:cNvSpPr>
          <p:nvPr userDrawn="1">
            <p:ph type="title"/>
          </p:nvPr>
        </p:nvSpPr>
        <p:spPr>
          <a:xfrm>
            <a:off x="35496" y="44624"/>
            <a:ext cx="5328592" cy="490066"/>
          </a:xfrm>
          <a:noFill/>
        </p:spPr>
        <p:txBody>
          <a:bodyPr/>
          <a:lstStyle>
            <a:lvl1pPr algn="l">
              <a:defRPr sz="2800" b="1"/>
            </a:lvl1pPr>
          </a:lstStyle>
          <a:p>
            <a:r>
              <a:rPr kumimoji="1" lang="ja-JP" altLang="en-US" dirty="0" smtClean="0"/>
              <a:t>マスター タイトルの書式設定</a:t>
            </a:r>
            <a:endParaRPr kumimoji="1" lang="ja-JP" altLang="en-US" dirty="0"/>
          </a:p>
        </p:txBody>
      </p:sp>
    </p:spTree>
    <p:extLst>
      <p:ext uri="{BB962C8B-B14F-4D97-AF65-F5344CB8AC3E}">
        <p14:creationId xmlns:p14="http://schemas.microsoft.com/office/powerpoint/2010/main" val="1431089385"/>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6_タイトルとコンテンツ">
    <p:spTree>
      <p:nvGrpSpPr>
        <p:cNvPr id="1" name=""/>
        <p:cNvGrpSpPr/>
        <p:nvPr/>
      </p:nvGrpSpPr>
      <p:grpSpPr>
        <a:xfrm>
          <a:off x="0" y="0"/>
          <a:ext cx="0" cy="0"/>
          <a:chOff x="0" y="0"/>
          <a:chExt cx="0" cy="0"/>
        </a:xfrm>
      </p:grpSpPr>
      <p:sp>
        <p:nvSpPr>
          <p:cNvPr id="13" name="スライド番号プレースホルダ 5"/>
          <p:cNvSpPr>
            <a:spLocks noGrp="1"/>
          </p:cNvSpPr>
          <p:nvPr>
            <p:ph type="sldNum" sz="quarter" idx="12"/>
          </p:nvPr>
        </p:nvSpPr>
        <p:spPr>
          <a:xfrm>
            <a:off x="8684301" y="6458743"/>
            <a:ext cx="496211" cy="365125"/>
          </a:xfrm>
          <a:prstGeom prst="rect">
            <a:avLst/>
          </a:prstGeom>
        </p:spPr>
        <p:txBody>
          <a:bodyPr/>
          <a:lstStyle>
            <a:lvl1pPr>
              <a:defRPr sz="1600">
                <a:latin typeface="Times New Roman" panose="02020603050405020304" pitchFamily="18" charset="0"/>
                <a:ea typeface="Arial Unicode MS" panose="020B0604020202020204" pitchFamily="50" charset="-128"/>
                <a:cs typeface="Times New Roman" panose="02020603050405020304" pitchFamily="18" charset="0"/>
              </a:defRPr>
            </a:lvl1pPr>
          </a:lstStyle>
          <a:p>
            <a:pPr>
              <a:defRPr/>
            </a:pPr>
            <a:fld id="{0945B384-FE60-485F-9ECC-3EB45524DC79}" type="slidenum">
              <a:rPr lang="ja-JP" altLang="en-US" smtClean="0"/>
              <a:pPr>
                <a:defRPr/>
              </a:pPr>
              <a:t>‹#›</a:t>
            </a:fld>
            <a:endParaRPr lang="ja-JP" altLang="en-US" dirty="0"/>
          </a:p>
        </p:txBody>
      </p:sp>
      <p:sp>
        <p:nvSpPr>
          <p:cNvPr id="17" name="タイトル 11"/>
          <p:cNvSpPr>
            <a:spLocks noGrp="1"/>
          </p:cNvSpPr>
          <p:nvPr userDrawn="1">
            <p:ph type="title"/>
          </p:nvPr>
        </p:nvSpPr>
        <p:spPr>
          <a:xfrm>
            <a:off x="-36512" y="-13394"/>
            <a:ext cx="5328592" cy="490066"/>
          </a:xfrm>
          <a:noFill/>
        </p:spPr>
        <p:txBody>
          <a:bodyPr/>
          <a:lstStyle>
            <a:lvl1pPr algn="l">
              <a:defRPr sz="2800" b="1"/>
            </a:lvl1pPr>
          </a:lstStyle>
          <a:p>
            <a:r>
              <a:rPr kumimoji="1" lang="ja-JP" altLang="en-US" dirty="0" smtClean="0"/>
              <a:t>マスター タイトルの書式設定</a:t>
            </a:r>
            <a:endParaRPr kumimoji="1" lang="ja-JP" altLang="en-US" dirty="0"/>
          </a:p>
        </p:txBody>
      </p:sp>
    </p:spTree>
    <p:extLst>
      <p:ext uri="{BB962C8B-B14F-4D97-AF65-F5344CB8AC3E}">
        <p14:creationId xmlns:p14="http://schemas.microsoft.com/office/powerpoint/2010/main" val="1431089385"/>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3_タイトルとコンテンツ">
    <p:spTree>
      <p:nvGrpSpPr>
        <p:cNvPr id="1" name=""/>
        <p:cNvGrpSpPr/>
        <p:nvPr/>
      </p:nvGrpSpPr>
      <p:grpSpPr>
        <a:xfrm>
          <a:off x="0" y="0"/>
          <a:ext cx="0" cy="0"/>
          <a:chOff x="0" y="0"/>
          <a:chExt cx="0" cy="0"/>
        </a:xfrm>
      </p:grpSpPr>
      <p:sp>
        <p:nvSpPr>
          <p:cNvPr id="13" name="スライド番号プレースホルダ 5"/>
          <p:cNvSpPr>
            <a:spLocks noGrp="1"/>
          </p:cNvSpPr>
          <p:nvPr>
            <p:ph type="sldNum" sz="quarter" idx="12"/>
          </p:nvPr>
        </p:nvSpPr>
        <p:spPr>
          <a:xfrm>
            <a:off x="8684301" y="6458743"/>
            <a:ext cx="496211" cy="365125"/>
          </a:xfrm>
          <a:prstGeom prst="rect">
            <a:avLst/>
          </a:prstGeom>
        </p:spPr>
        <p:txBody>
          <a:bodyPr/>
          <a:lstStyle>
            <a:lvl1pPr>
              <a:defRPr sz="1600">
                <a:latin typeface="Times New Roman" panose="02020603050405020304" pitchFamily="18" charset="0"/>
                <a:ea typeface="Arial Unicode MS" panose="020B0604020202020204" pitchFamily="50" charset="-128"/>
                <a:cs typeface="Times New Roman" panose="02020603050405020304" pitchFamily="18" charset="0"/>
              </a:defRPr>
            </a:lvl1pPr>
          </a:lstStyle>
          <a:p>
            <a:pPr>
              <a:defRPr/>
            </a:pPr>
            <a:fld id="{0945B384-FE60-485F-9ECC-3EB45524DC79}" type="slidenum">
              <a:rPr lang="ja-JP" altLang="en-US" smtClean="0"/>
              <a:pPr>
                <a:defRPr/>
              </a:pPr>
              <a:t>‹#›</a:t>
            </a:fld>
            <a:endParaRPr lang="ja-JP" altLang="en-US" dirty="0"/>
          </a:p>
        </p:txBody>
      </p:sp>
      <p:sp>
        <p:nvSpPr>
          <p:cNvPr id="17" name="タイトル 11"/>
          <p:cNvSpPr>
            <a:spLocks noGrp="1"/>
          </p:cNvSpPr>
          <p:nvPr userDrawn="1">
            <p:ph type="title"/>
          </p:nvPr>
        </p:nvSpPr>
        <p:spPr>
          <a:xfrm>
            <a:off x="35496" y="44624"/>
            <a:ext cx="5328592" cy="490066"/>
          </a:xfrm>
          <a:noFill/>
        </p:spPr>
        <p:txBody>
          <a:bodyPr/>
          <a:lstStyle>
            <a:lvl1pPr algn="l">
              <a:defRPr sz="2800" b="1"/>
            </a:lvl1pPr>
          </a:lstStyle>
          <a:p>
            <a:r>
              <a:rPr kumimoji="1" lang="ja-JP" altLang="en-US" dirty="0" smtClean="0"/>
              <a:t>マスター タイトルの書式設定</a:t>
            </a:r>
            <a:endParaRPr kumimoji="1" lang="ja-JP" altLang="en-US" dirty="0"/>
          </a:p>
        </p:txBody>
      </p:sp>
    </p:spTree>
    <p:extLst>
      <p:ext uri="{BB962C8B-B14F-4D97-AF65-F5344CB8AC3E}">
        <p14:creationId xmlns:p14="http://schemas.microsoft.com/office/powerpoint/2010/main" val="1431089385"/>
      </p:ext>
    </p:extLst>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6_タイトルとコンテンツ">
    <p:spTree>
      <p:nvGrpSpPr>
        <p:cNvPr id="1" name=""/>
        <p:cNvGrpSpPr/>
        <p:nvPr/>
      </p:nvGrpSpPr>
      <p:grpSpPr>
        <a:xfrm>
          <a:off x="0" y="0"/>
          <a:ext cx="0" cy="0"/>
          <a:chOff x="0" y="0"/>
          <a:chExt cx="0" cy="0"/>
        </a:xfrm>
      </p:grpSpPr>
      <p:sp>
        <p:nvSpPr>
          <p:cNvPr id="13" name="スライド番号プレースホルダ 5"/>
          <p:cNvSpPr>
            <a:spLocks noGrp="1"/>
          </p:cNvSpPr>
          <p:nvPr>
            <p:ph type="sldNum" sz="quarter" idx="12"/>
          </p:nvPr>
        </p:nvSpPr>
        <p:spPr>
          <a:xfrm>
            <a:off x="8684301" y="6458743"/>
            <a:ext cx="496211" cy="365125"/>
          </a:xfrm>
          <a:prstGeom prst="rect">
            <a:avLst/>
          </a:prstGeom>
        </p:spPr>
        <p:txBody>
          <a:bodyPr/>
          <a:lstStyle>
            <a:lvl1pPr>
              <a:defRPr sz="1600">
                <a:latin typeface="Times New Roman" panose="02020603050405020304" pitchFamily="18" charset="0"/>
                <a:ea typeface="Arial Unicode MS" panose="020B0604020202020204" pitchFamily="50" charset="-128"/>
                <a:cs typeface="Times New Roman" panose="02020603050405020304" pitchFamily="18" charset="0"/>
              </a:defRPr>
            </a:lvl1pPr>
          </a:lstStyle>
          <a:p>
            <a:pPr>
              <a:defRPr/>
            </a:pPr>
            <a:fld id="{0945B384-FE60-485F-9ECC-3EB45524DC79}" type="slidenum">
              <a:rPr lang="ja-JP" altLang="en-US" smtClean="0"/>
              <a:pPr>
                <a:defRPr/>
              </a:pPr>
              <a:t>‹#›</a:t>
            </a:fld>
            <a:endParaRPr lang="ja-JP" altLang="en-US" dirty="0"/>
          </a:p>
        </p:txBody>
      </p:sp>
      <p:sp>
        <p:nvSpPr>
          <p:cNvPr id="17" name="タイトル 11"/>
          <p:cNvSpPr>
            <a:spLocks noGrp="1"/>
          </p:cNvSpPr>
          <p:nvPr userDrawn="1">
            <p:ph type="title"/>
          </p:nvPr>
        </p:nvSpPr>
        <p:spPr>
          <a:xfrm>
            <a:off x="35496" y="44624"/>
            <a:ext cx="5328592" cy="490066"/>
          </a:xfrm>
          <a:noFill/>
        </p:spPr>
        <p:txBody>
          <a:bodyPr/>
          <a:lstStyle>
            <a:lvl1pPr algn="l">
              <a:defRPr sz="2800" b="1"/>
            </a:lvl1pPr>
          </a:lstStyle>
          <a:p>
            <a:r>
              <a:rPr kumimoji="1" lang="ja-JP" altLang="en-US" dirty="0" smtClean="0"/>
              <a:t>マスター タイトルの書式設定</a:t>
            </a:r>
            <a:endParaRPr kumimoji="1" lang="ja-JP" altLang="en-US" dirty="0"/>
          </a:p>
        </p:txBody>
      </p:sp>
    </p:spTree>
    <p:extLst>
      <p:ext uri="{BB962C8B-B14F-4D97-AF65-F5344CB8AC3E}">
        <p14:creationId xmlns:p14="http://schemas.microsoft.com/office/powerpoint/2010/main" val="1431089385"/>
      </p:ext>
    </p:extLst>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3E54E757-2C3E-4B02-A64A-E4AE2A19545E}" type="datetimeFigureOut">
              <a:rPr kumimoji="1" lang="ja-JP" altLang="en-US" smtClean="0"/>
              <a:t>15/02/16</a:t>
            </a:fld>
            <a:endParaRPr kumimoji="1" lang="ja-JP" altLang="en-US"/>
          </a:p>
        </p:txBody>
      </p:sp>
      <p:sp>
        <p:nvSpPr>
          <p:cNvPr id="3" name="フッター プレースホルダー 2"/>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4" name="スライド番号プレースホルダー 3"/>
          <p:cNvSpPr>
            <a:spLocks noGrp="1"/>
          </p:cNvSpPr>
          <p:nvPr>
            <p:ph type="sldNum" sz="quarter" idx="12"/>
          </p:nvPr>
        </p:nvSpPr>
        <p:spPr>
          <a:xfrm>
            <a:off x="6553200" y="6356350"/>
            <a:ext cx="2133600" cy="365125"/>
          </a:xfrm>
          <a:prstGeom prst="rect">
            <a:avLst/>
          </a:prstGeom>
        </p:spPr>
        <p:txBody>
          <a:bodyPr/>
          <a:lstStyle/>
          <a:p>
            <a:fld id="{5D17836E-B1C7-4AE6-A816-CEFD515926EA}" type="slidenum">
              <a:rPr kumimoji="1" lang="ja-JP" altLang="en-US" smtClean="0"/>
              <a:t>‹#›</a:t>
            </a:fld>
            <a:endParaRPr kumimoji="1" lang="ja-JP" altLang="en-US"/>
          </a:p>
        </p:txBody>
      </p:sp>
    </p:spTree>
    <p:extLst>
      <p:ext uri="{BB962C8B-B14F-4D97-AF65-F5344CB8AC3E}">
        <p14:creationId xmlns:p14="http://schemas.microsoft.com/office/powerpoint/2010/main" val="29071872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2_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E90ED720-0104-4369-84BC-D37694168613}" type="datetimeFigureOut">
              <a:rPr kumimoji="1" lang="ja-JP" altLang="en-US" smtClean="0"/>
              <a:t>15/02/16</a:t>
            </a:fld>
            <a:endParaRPr kumimoji="1" lang="ja-JP" altLang="en-US"/>
          </a:p>
        </p:txBody>
      </p:sp>
      <p:sp>
        <p:nvSpPr>
          <p:cNvPr id="5" name="フッター プレースホルダ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 5"/>
          <p:cNvSpPr>
            <a:spLocks noGrp="1"/>
          </p:cNvSpPr>
          <p:nvPr>
            <p:ph type="sldNum" sz="quarter" idx="12"/>
          </p:nvPr>
        </p:nvSpPr>
        <p:spPr>
          <a:xfrm>
            <a:off x="6553200" y="6356350"/>
            <a:ext cx="2133600" cy="365125"/>
          </a:xfrm>
          <a:prstGeom prst="rect">
            <a:avLst/>
          </a:prstGeom>
        </p:spPr>
        <p:txBody>
          <a:body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4274879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タイトルとコンテンツ">
    <p:spTree>
      <p:nvGrpSpPr>
        <p:cNvPr id="1" name=""/>
        <p:cNvGrpSpPr/>
        <p:nvPr/>
      </p:nvGrpSpPr>
      <p:grpSpPr>
        <a:xfrm>
          <a:off x="0" y="0"/>
          <a:ext cx="0" cy="0"/>
          <a:chOff x="0" y="0"/>
          <a:chExt cx="0" cy="0"/>
        </a:xfrm>
      </p:grpSpPr>
      <p:sp>
        <p:nvSpPr>
          <p:cNvPr id="4" name="日付プレースホルダー 3"/>
          <p:cNvSpPr>
            <a:spLocks noGrp="1"/>
          </p:cNvSpPr>
          <p:nvPr>
            <p:ph type="dt" sz="half" idx="10"/>
          </p:nvPr>
        </p:nvSpPr>
        <p:spPr/>
        <p:txBody>
          <a:bodyPr/>
          <a:lstStyle/>
          <a:p>
            <a:fld id="{6A709B59-8A51-4395-A7A9-682A1D330767}" type="datetimeFigureOut">
              <a:rPr kumimoji="1" lang="ja-JP" altLang="en-US" smtClean="0"/>
              <a:t>15/02/16</a:t>
            </a:fld>
            <a:endParaRPr kumimoji="1" lang="ja-JP" altLang="en-US"/>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a:xfrm>
            <a:off x="6553200" y="6356350"/>
            <a:ext cx="2133600" cy="365125"/>
          </a:xfrm>
          <a:prstGeom prst="rect">
            <a:avLst/>
          </a:prstGeom>
        </p:spPr>
        <p:txBody>
          <a:bodyPr/>
          <a:lstStyle/>
          <a:p>
            <a:fld id="{40B33756-16EA-4476-8D8F-179E5CDE40A0}" type="slidenum">
              <a:rPr kumimoji="1" lang="ja-JP" altLang="en-US" smtClean="0"/>
              <a:t>‹#›</a:t>
            </a:fld>
            <a:endParaRPr kumimoji="1" lang="ja-JP" altLang="en-US"/>
          </a:p>
        </p:txBody>
      </p:sp>
      <p:pic>
        <p:nvPicPr>
          <p:cNvPr id="10" name="図 9"/>
          <p:cNvPicPr>
            <a:picLocks noChangeAspect="1"/>
          </p:cNvPicPr>
          <p:nvPr userDrawn="1"/>
        </p:nvPicPr>
        <p:blipFill>
          <a:blip r:embed="rId2"/>
          <a:stretch>
            <a:fillRect/>
          </a:stretch>
        </p:blipFill>
        <p:spPr>
          <a:xfrm>
            <a:off x="8398194" y="5877272"/>
            <a:ext cx="745806" cy="962610"/>
          </a:xfrm>
          <a:prstGeom prst="rect">
            <a:avLst/>
          </a:prstGeom>
        </p:spPr>
      </p:pic>
    </p:spTree>
    <p:extLst>
      <p:ext uri="{BB962C8B-B14F-4D97-AF65-F5344CB8AC3E}">
        <p14:creationId xmlns:p14="http://schemas.microsoft.com/office/powerpoint/2010/main" val="248990058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image" Target="../media/image1.png"/><Relationship Id="rId12" Type="http://schemas.openxmlformats.org/officeDocument/2006/relationships/image" Target="../media/image2.png"/><Relationship Id="rId13" Type="http://schemas.openxmlformats.org/officeDocument/2006/relationships/image" Target="../media/image3.png"/><Relationship Id="rId14" Type="http://schemas.openxmlformats.org/officeDocument/2006/relationships/image" Target="../media/image4.em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dirty="0" smtClean="0"/>
              <a:t>マスター タイトルの書式設定</a:t>
            </a:r>
            <a:endParaRPr kumimoji="1" lang="ja-JP" altLang="en-US" dirty="0"/>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2B1FF051-9770-4C65-B27C-1E3D12647292}" type="datetime1">
              <a:rPr lang="ja-JP" altLang="en-US" smtClean="0"/>
              <a:t>15/02/16</a:t>
            </a:fld>
            <a:endParaRPr lang="ja-JP" altLang="en-US" dirty="0"/>
          </a:p>
        </p:txBody>
      </p:sp>
      <p:pic>
        <p:nvPicPr>
          <p:cNvPr id="8" name="図 7" descr="IOS_logo-color-A_thick.png"/>
          <p:cNvPicPr>
            <a:picLocks noChangeAspect="1"/>
          </p:cNvPicPr>
          <p:nvPr userDrawn="1"/>
        </p:nvPicPr>
        <p:blipFill rotWithShape="1">
          <a:blip r:embed="rId11">
            <a:extLst>
              <a:ext uri="{28A0092B-C50C-407E-A947-70E740481C1C}">
                <a14:useLocalDpi xmlns:a14="http://schemas.microsoft.com/office/drawing/2010/main" val="0"/>
              </a:ext>
            </a:extLst>
          </a:blip>
          <a:srcRect r="72058" b="11601"/>
          <a:stretch/>
        </p:blipFill>
        <p:spPr>
          <a:xfrm>
            <a:off x="8172400" y="6309320"/>
            <a:ext cx="826041" cy="548680"/>
          </a:xfrm>
          <a:prstGeom prst="rect">
            <a:avLst/>
          </a:prstGeom>
        </p:spPr>
      </p:pic>
      <p:pic>
        <p:nvPicPr>
          <p:cNvPr id="9" name="図 4"/>
          <p:cNvPicPr>
            <a:picLocks noChangeAspect="1"/>
          </p:cNvPicPr>
          <p:nvPr userDrawn="1"/>
        </p:nvPicPr>
        <p:blipFill>
          <a:blip r:embed="rId12" cstate="print">
            <a:extLst>
              <a:ext uri="{28A0092B-C50C-407E-A947-70E740481C1C}">
                <a14:useLocalDpi xmlns:a14="http://schemas.microsoft.com/office/drawing/2010/main" val="0"/>
              </a:ext>
            </a:extLst>
          </a:blip>
          <a:srcRect b="17818"/>
          <a:stretch>
            <a:fillRect/>
          </a:stretch>
        </p:blipFill>
        <p:spPr bwMode="auto">
          <a:xfrm>
            <a:off x="323528" y="6426701"/>
            <a:ext cx="1696323" cy="370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図 9"/>
          <p:cNvPicPr>
            <a:picLocks noChangeAspect="1"/>
          </p:cNvPicPr>
          <p:nvPr userDrawn="1"/>
        </p:nvPicPr>
        <p:blipFill>
          <a:blip r:embed="rId13"/>
          <a:stretch>
            <a:fillRect/>
          </a:stretch>
        </p:blipFill>
        <p:spPr>
          <a:xfrm>
            <a:off x="31963" y="6426701"/>
            <a:ext cx="355376" cy="458683"/>
          </a:xfrm>
          <a:prstGeom prst="rect">
            <a:avLst/>
          </a:prstGeom>
        </p:spPr>
      </p:pic>
      <p:sp>
        <p:nvSpPr>
          <p:cNvPr id="13" name="正方形/長方形 12"/>
          <p:cNvSpPr/>
          <p:nvPr userDrawn="1"/>
        </p:nvSpPr>
        <p:spPr>
          <a:xfrm>
            <a:off x="989856" y="6453336"/>
            <a:ext cx="7686600" cy="338554"/>
          </a:xfrm>
          <a:prstGeom prst="rect">
            <a:avLst/>
          </a:prstGeom>
        </p:spPr>
        <p:txBody>
          <a:bodyPr wrap="square">
            <a:spAutoFit/>
          </a:bodyPr>
          <a:lstStyle/>
          <a:p>
            <a:pPr algn="ctr"/>
            <a:r>
              <a:rPr kumimoji="1" lang="en-US" altLang="ja-JP" sz="800" b="0" i="0" dirty="0" smtClean="0">
                <a:solidFill>
                  <a:schemeClr val="bg1">
                    <a:lumMod val="50000"/>
                  </a:schemeClr>
                </a:solidFill>
                <a:latin typeface="ＭＳ Ｐゴシック"/>
                <a:ea typeface="ＭＳ Ｐゴシック"/>
                <a:cs typeface="HGSｺﾞｼｯｸE"/>
              </a:rPr>
              <a:t>2nd Research Area Meeting of “JST, ERATO MINOSHIMA Intelligent Optical synthesizer Project”</a:t>
            </a:r>
          </a:p>
          <a:p>
            <a:pPr algn="ctr"/>
            <a:r>
              <a:rPr kumimoji="1" lang="en-US" altLang="ja-JP" sz="800" b="0" i="0" dirty="0" smtClean="0">
                <a:solidFill>
                  <a:schemeClr val="bg1">
                    <a:lumMod val="50000"/>
                  </a:schemeClr>
                </a:solidFill>
                <a:latin typeface="ＭＳ Ｐゴシック"/>
                <a:ea typeface="ＭＳ Ｐゴシック"/>
                <a:cs typeface="HGSｺﾞｼｯｸE"/>
              </a:rPr>
              <a:t>Dec. 22, 2014 at AIST</a:t>
            </a:r>
          </a:p>
        </p:txBody>
      </p:sp>
      <p:pic>
        <p:nvPicPr>
          <p:cNvPr id="15" name="図 14"/>
          <p:cNvPicPr>
            <a:picLocks noChangeAspect="1"/>
          </p:cNvPicPr>
          <p:nvPr userDrawn="1"/>
        </p:nvPicPr>
        <p:blipFill>
          <a:blip r:embed="rId14"/>
          <a:stretch>
            <a:fillRect/>
          </a:stretch>
        </p:blipFill>
        <p:spPr>
          <a:xfrm>
            <a:off x="-34873" y="476672"/>
            <a:ext cx="9144000" cy="62257"/>
          </a:xfrm>
          <a:prstGeom prst="rect">
            <a:avLst/>
          </a:prstGeom>
        </p:spPr>
      </p:pic>
    </p:spTree>
    <p:extLst>
      <p:ext uri="{BB962C8B-B14F-4D97-AF65-F5344CB8AC3E}">
        <p14:creationId xmlns:p14="http://schemas.microsoft.com/office/powerpoint/2010/main" val="4165047025"/>
      </p:ext>
    </p:extLst>
  </p:cSld>
  <p:clrMap bg1="lt1" tx1="dk1" bg2="lt2" tx2="dk2" accent1="accent1" accent2="accent2" accent3="accent3" accent4="accent4" accent5="accent5" accent6="accent6" hlink="hlink" folHlink="folHlink"/>
  <p:sldLayoutIdLst>
    <p:sldLayoutId id="2147484555" r:id="rId1"/>
    <p:sldLayoutId id="2147484556" r:id="rId2"/>
    <p:sldLayoutId id="2147484566" r:id="rId3"/>
    <p:sldLayoutId id="2147484571" r:id="rId4"/>
    <p:sldLayoutId id="2147484578" r:id="rId5"/>
    <p:sldLayoutId id="2147484581" r:id="rId6"/>
    <p:sldLayoutId id="2147484583" r:id="rId7"/>
    <p:sldLayoutId id="2147484584" r:id="rId8"/>
    <p:sldLayoutId id="2147484586" r:id="rId9"/>
  </p:sldLayoutIdLst>
  <p:timing>
    <p:tnLst>
      <p:par>
        <p:cTn xmlns:p14="http://schemas.microsoft.com/office/powerpoint/2010/main" id="1" dur="indefinite" restart="never" nodeType="tmRoot"/>
      </p:par>
    </p:tnLst>
  </p:timing>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4.emf"/><Relationship Id="rId6" Type="http://schemas.openxmlformats.org/officeDocument/2006/relationships/image" Target="../media/image6.png"/><Relationship Id="rId7" Type="http://schemas.openxmlformats.org/officeDocument/2006/relationships/image" Target="../media/image3.png"/><Relationship Id="rId8" Type="http://schemas.openxmlformats.org/officeDocument/2006/relationships/image" Target="../media/image7.png"/><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3.png"/><Relationship Id="rId3"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5.emf"/><Relationship Id="rId4" Type="http://schemas.openxmlformats.org/officeDocument/2006/relationships/image" Target="../media/image9.png"/><Relationship Id="rId1" Type="http://schemas.openxmlformats.org/officeDocument/2006/relationships/slideLayout" Target="../slideLayouts/slideLayout3.xml"/><Relationship Id="rId2"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microsoft.com/office/2007/relationships/hdphoto" Target="../media/hdphoto2.wdp"/><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0.png"/><Relationship Id="rId1" Type="http://schemas.openxmlformats.org/officeDocument/2006/relationships/slideLayout" Target="../slideLayouts/slideLayout5.xml"/><Relationship Id="rId2"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11" Type="http://schemas.openxmlformats.org/officeDocument/2006/relationships/image" Target="../media/image37.png"/><Relationship Id="rId12" Type="http://schemas.openxmlformats.org/officeDocument/2006/relationships/image" Target="../media/image38.png"/><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28.png"/><Relationship Id="rId4" Type="http://schemas.openxmlformats.org/officeDocument/2006/relationships/image" Target="../media/image31.png"/><Relationship Id="rId5" Type="http://schemas.openxmlformats.org/officeDocument/2006/relationships/image" Target="../media/image30.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 Id="rId9" Type="http://schemas.openxmlformats.org/officeDocument/2006/relationships/image" Target="../media/image35.png"/><Relationship Id="rId10" Type="http://schemas.openxmlformats.org/officeDocument/2006/relationships/image" Target="../media/image3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0.tiff"/><Relationship Id="rId4" Type="http://schemas.openxmlformats.org/officeDocument/2006/relationships/image" Target="../media/image41.png"/><Relationship Id="rId5" Type="http://schemas.openxmlformats.org/officeDocument/2006/relationships/image" Target="../media/image42.emf"/><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3" Type="http://schemas.openxmlformats.org/officeDocument/2006/relationships/image" Target="../media/image25.emf"/><Relationship Id="rId4" Type="http://schemas.openxmlformats.org/officeDocument/2006/relationships/image" Target="../media/image10.png"/><Relationship Id="rId5" Type="http://schemas.openxmlformats.org/officeDocument/2006/relationships/image" Target="../media/image9.png"/><Relationship Id="rId1" Type="http://schemas.openxmlformats.org/officeDocument/2006/relationships/slideLayout" Target="../slideLayouts/slideLayout3.xml"/><Relationship Id="rId2"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43.tiff"/><Relationship Id="rId4" Type="http://schemas.openxmlformats.org/officeDocument/2006/relationships/image" Target="../media/image44.jpeg"/><Relationship Id="rId5" Type="http://schemas.microsoft.com/office/2007/relationships/hdphoto" Target="../media/hdphoto3.wdp"/><Relationship Id="rId6" Type="http://schemas.openxmlformats.org/officeDocument/2006/relationships/image" Target="../media/image45.jpeg"/><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4" Type="http://schemas.microsoft.com/office/2007/relationships/hdphoto" Target="../media/hdphoto4.wdp"/><Relationship Id="rId5" Type="http://schemas.openxmlformats.org/officeDocument/2006/relationships/image" Target="../media/image47.jpeg"/><Relationship Id="rId6" Type="http://schemas.microsoft.com/office/2007/relationships/hdphoto" Target="../media/hdphoto5.wdp"/><Relationship Id="rId7" Type="http://schemas.openxmlformats.org/officeDocument/2006/relationships/image" Target="../media/image48.png"/><Relationship Id="rId8" Type="http://schemas.openxmlformats.org/officeDocument/2006/relationships/image" Target="../media/image49.png"/><Relationship Id="rId9" Type="http://schemas.openxmlformats.org/officeDocument/2006/relationships/image" Target="../media/image43.tiff"/><Relationship Id="rId10" Type="http://schemas.openxmlformats.org/officeDocument/2006/relationships/image" Target="../media/image50.jpeg"/><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9.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jpeg"/><Relationship Id="rId5" Type="http://schemas.openxmlformats.org/officeDocument/2006/relationships/image" Target="../media/image48.png"/><Relationship Id="rId6" Type="http://schemas.openxmlformats.org/officeDocument/2006/relationships/image" Target="../media/image49.png"/><Relationship Id="rId7" Type="http://schemas.openxmlformats.org/officeDocument/2006/relationships/chart" Target="../charts/chart1.xml"/><Relationship Id="rId8" Type="http://schemas.openxmlformats.org/officeDocument/2006/relationships/chart" Target="../charts/chart2.xml"/><Relationship Id="rId9" Type="http://schemas.openxmlformats.org/officeDocument/2006/relationships/image" Target="../media/image43.tiff"/><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4" Type="http://schemas.microsoft.com/office/2007/relationships/hdphoto" Target="../media/hdphoto6.wdp"/><Relationship Id="rId5" Type="http://schemas.openxmlformats.org/officeDocument/2006/relationships/image" Target="../media/image43.tiff"/><Relationship Id="rId6" Type="http://schemas.openxmlformats.org/officeDocument/2006/relationships/image" Target="../media/image54.png"/><Relationship Id="rId7" Type="http://schemas.openxmlformats.org/officeDocument/2006/relationships/image" Target="../media/image55.png"/><Relationship Id="rId8" Type="http://schemas.openxmlformats.org/officeDocument/2006/relationships/image" Target="../media/image56.png"/><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21.xml.rels><?xml version="1.0" encoding="UTF-8" standalone="yes"?>
<Relationships xmlns="http://schemas.openxmlformats.org/package/2006/relationships"><Relationship Id="rId11" Type="http://schemas.openxmlformats.org/officeDocument/2006/relationships/image" Target="../media/image65.png"/><Relationship Id="rId12" Type="http://schemas.openxmlformats.org/officeDocument/2006/relationships/image" Target="../media/image66.png"/><Relationship Id="rId13" Type="http://schemas.openxmlformats.org/officeDocument/2006/relationships/image" Target="../media/image67.png"/><Relationship Id="rId14" Type="http://schemas.openxmlformats.org/officeDocument/2006/relationships/image" Target="../media/image68.png"/><Relationship Id="rId15" Type="http://schemas.openxmlformats.org/officeDocument/2006/relationships/image" Target="../media/image69.png"/><Relationship Id="rId1" Type="http://schemas.openxmlformats.org/officeDocument/2006/relationships/slideLayout" Target="../slideLayouts/slideLayout8.xml"/><Relationship Id="rId2" Type="http://schemas.openxmlformats.org/officeDocument/2006/relationships/notesSlide" Target="../notesSlides/notesSlide14.xml"/><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6" Type="http://schemas.openxmlformats.org/officeDocument/2006/relationships/image" Target="../media/image60.png"/><Relationship Id="rId7" Type="http://schemas.openxmlformats.org/officeDocument/2006/relationships/image" Target="../media/image61.png"/><Relationship Id="rId8" Type="http://schemas.openxmlformats.org/officeDocument/2006/relationships/image" Target="../media/image62.png"/><Relationship Id="rId9" Type="http://schemas.openxmlformats.org/officeDocument/2006/relationships/image" Target="../media/image63.png"/><Relationship Id="rId10" Type="http://schemas.openxmlformats.org/officeDocument/2006/relationships/image" Target="../media/image64.png"/></Relationships>
</file>

<file path=ppt/slides/_rels/slide22.xml.rels><?xml version="1.0" encoding="UTF-8" standalone="yes"?>
<Relationships xmlns="http://schemas.openxmlformats.org/package/2006/relationships"><Relationship Id="rId3" Type="http://schemas.openxmlformats.org/officeDocument/2006/relationships/chart" Target="../charts/chart3.xml"/><Relationship Id="rId4" Type="http://schemas.openxmlformats.org/officeDocument/2006/relationships/image" Target="../media/image70.png"/><Relationship Id="rId5" Type="http://schemas.openxmlformats.org/officeDocument/2006/relationships/image" Target="../media/image71.png"/><Relationship Id="rId6" Type="http://schemas.openxmlformats.org/officeDocument/2006/relationships/image" Target="../media/image72.jpeg"/><Relationship Id="rId7" Type="http://schemas.microsoft.com/office/2007/relationships/hdphoto" Target="../media/hdphoto7.wdp"/><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23.xml.rels><?xml version="1.0" encoding="UTF-8" standalone="yes"?>
<Relationships xmlns="http://schemas.openxmlformats.org/package/2006/relationships"><Relationship Id="rId3" Type="http://schemas.openxmlformats.org/officeDocument/2006/relationships/chart" Target="../charts/chart4.xml"/><Relationship Id="rId4" Type="http://schemas.openxmlformats.org/officeDocument/2006/relationships/image" Target="../media/image70.png"/><Relationship Id="rId5" Type="http://schemas.openxmlformats.org/officeDocument/2006/relationships/image" Target="../media/image71.png"/><Relationship Id="rId6" Type="http://schemas.openxmlformats.org/officeDocument/2006/relationships/image" Target="../media/image72.jpeg"/><Relationship Id="rId7" Type="http://schemas.microsoft.com/office/2007/relationships/hdphoto" Target="../media/hdphoto7.wdp"/><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73.emf"/><Relationship Id="rId5" Type="http://schemas.openxmlformats.org/officeDocument/2006/relationships/image" Target="../media/image74.emf"/><Relationship Id="rId6" Type="http://schemas.openxmlformats.org/officeDocument/2006/relationships/image" Target="../media/image75.emf"/><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image" Target="../media/image12.png"/><Relationship Id="rId5" Type="http://schemas.openxmlformats.org/officeDocument/2006/relationships/oleObject" Target="../embeddings/oleObject1.bin"/><Relationship Id="rId6" Type="http://schemas.openxmlformats.org/officeDocument/2006/relationships/image" Target="../media/image76.wmf"/><Relationship Id="rId7" Type="http://schemas.openxmlformats.org/officeDocument/2006/relationships/oleObject" Target="../embeddings/oleObject2.bin"/><Relationship Id="rId8" Type="http://schemas.openxmlformats.org/officeDocument/2006/relationships/image" Target="../media/image77.wmf"/><Relationship Id="rId9" Type="http://schemas.openxmlformats.org/officeDocument/2006/relationships/image" Target="../media/image78.png"/><Relationship Id="rId10" Type="http://schemas.openxmlformats.org/officeDocument/2006/relationships/image" Target="../media/image79.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9" Type="http://schemas.openxmlformats.org/officeDocument/2006/relationships/oleObject" Target="../embeddings/oleObject5.bin"/><Relationship Id="rId20" Type="http://schemas.openxmlformats.org/officeDocument/2006/relationships/image" Target="../media/image77.wmf"/><Relationship Id="rId21" Type="http://schemas.openxmlformats.org/officeDocument/2006/relationships/image" Target="../media/image78.png"/><Relationship Id="rId10" Type="http://schemas.openxmlformats.org/officeDocument/2006/relationships/image" Target="../media/image82.wmf"/><Relationship Id="rId11" Type="http://schemas.openxmlformats.org/officeDocument/2006/relationships/oleObject" Target="../embeddings/oleObject6.bin"/><Relationship Id="rId12" Type="http://schemas.openxmlformats.org/officeDocument/2006/relationships/image" Target="../media/image83.wmf"/><Relationship Id="rId13" Type="http://schemas.openxmlformats.org/officeDocument/2006/relationships/oleObject" Target="../embeddings/oleObject7.bin"/><Relationship Id="rId14" Type="http://schemas.openxmlformats.org/officeDocument/2006/relationships/image" Target="../media/image84.wmf"/><Relationship Id="rId15" Type="http://schemas.openxmlformats.org/officeDocument/2006/relationships/oleObject" Target="../embeddings/oleObject8.bin"/><Relationship Id="rId16" Type="http://schemas.openxmlformats.org/officeDocument/2006/relationships/image" Target="../media/image85.wmf"/><Relationship Id="rId17" Type="http://schemas.openxmlformats.org/officeDocument/2006/relationships/oleObject" Target="../embeddings/oleObject9.bin"/><Relationship Id="rId18" Type="http://schemas.openxmlformats.org/officeDocument/2006/relationships/image" Target="../media/image76.wmf"/><Relationship Id="rId19" Type="http://schemas.openxmlformats.org/officeDocument/2006/relationships/oleObject" Target="../embeddings/oleObject10.bin"/><Relationship Id="rId1" Type="http://schemas.openxmlformats.org/officeDocument/2006/relationships/vmlDrawing" Target="../drawings/vmlDrawing2.vml"/><Relationship Id="rId2" Type="http://schemas.openxmlformats.org/officeDocument/2006/relationships/slideLayout" Target="../slideLayouts/slideLayout1.xml"/><Relationship Id="rId3" Type="http://schemas.openxmlformats.org/officeDocument/2006/relationships/notesSlide" Target="../notesSlides/notesSlide20.xml"/><Relationship Id="rId4" Type="http://schemas.openxmlformats.org/officeDocument/2006/relationships/image" Target="../media/image12.png"/><Relationship Id="rId5" Type="http://schemas.openxmlformats.org/officeDocument/2006/relationships/oleObject" Target="../embeddings/oleObject3.bin"/><Relationship Id="rId6" Type="http://schemas.openxmlformats.org/officeDocument/2006/relationships/image" Target="../media/image80.wmf"/><Relationship Id="rId7" Type="http://schemas.openxmlformats.org/officeDocument/2006/relationships/oleObject" Target="../embeddings/oleObject4.bin"/><Relationship Id="rId8" Type="http://schemas.openxmlformats.org/officeDocument/2006/relationships/image" Target="../media/image81.wmf"/></Relationships>
</file>

<file path=ppt/slides/_rels/slide28.xml.rels><?xml version="1.0" encoding="UTF-8" standalone="yes"?>
<Relationships xmlns="http://schemas.openxmlformats.org/package/2006/relationships"><Relationship Id="rId11" Type="http://schemas.openxmlformats.org/officeDocument/2006/relationships/oleObject" Target="../embeddings/oleObject13.bin"/><Relationship Id="rId12" Type="http://schemas.openxmlformats.org/officeDocument/2006/relationships/image" Target="../media/image86.wmf"/><Relationship Id="rId13" Type="http://schemas.openxmlformats.org/officeDocument/2006/relationships/oleObject" Target="../embeddings/oleObject14.bin"/><Relationship Id="rId14" Type="http://schemas.openxmlformats.org/officeDocument/2006/relationships/image" Target="../media/image87.wmf"/><Relationship Id="rId1" Type="http://schemas.openxmlformats.org/officeDocument/2006/relationships/vmlDrawing" Target="../drawings/vmlDrawing3.vml"/><Relationship Id="rId2" Type="http://schemas.openxmlformats.org/officeDocument/2006/relationships/slideLayout" Target="../slideLayouts/slideLayout1.xml"/><Relationship Id="rId3" Type="http://schemas.openxmlformats.org/officeDocument/2006/relationships/notesSlide" Target="../notesSlides/notesSlide21.xml"/><Relationship Id="rId4" Type="http://schemas.openxmlformats.org/officeDocument/2006/relationships/image" Target="../media/image12.png"/><Relationship Id="rId5" Type="http://schemas.openxmlformats.org/officeDocument/2006/relationships/oleObject" Target="../embeddings/oleObject11.bin"/><Relationship Id="rId6" Type="http://schemas.openxmlformats.org/officeDocument/2006/relationships/image" Target="../media/image76.wmf"/><Relationship Id="rId7" Type="http://schemas.openxmlformats.org/officeDocument/2006/relationships/oleObject" Target="../embeddings/oleObject12.bin"/><Relationship Id="rId8" Type="http://schemas.openxmlformats.org/officeDocument/2006/relationships/image" Target="../media/image77.wmf"/><Relationship Id="rId9" Type="http://schemas.openxmlformats.org/officeDocument/2006/relationships/image" Target="../media/image78.png"/><Relationship Id="rId10" Type="http://schemas.openxmlformats.org/officeDocument/2006/relationships/image" Target="../media/image88.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emf"/></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3.xml"/><Relationship Id="rId2"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emf"/></Relationships>
</file>

<file path=ppt/slides/_rels/slide31.xml.rels><?xml version="1.0" encoding="UTF-8" standalone="yes"?>
<Relationships xmlns="http://schemas.openxmlformats.org/package/2006/relationships"><Relationship Id="rId11" Type="http://schemas.openxmlformats.org/officeDocument/2006/relationships/oleObject" Target="../embeddings/oleObject17.bin"/><Relationship Id="rId12" Type="http://schemas.openxmlformats.org/officeDocument/2006/relationships/image" Target="../media/image86.wmf"/><Relationship Id="rId13" Type="http://schemas.openxmlformats.org/officeDocument/2006/relationships/oleObject" Target="../embeddings/oleObject18.bin"/><Relationship Id="rId14" Type="http://schemas.openxmlformats.org/officeDocument/2006/relationships/image" Target="../media/image87.wmf"/><Relationship Id="rId1" Type="http://schemas.openxmlformats.org/officeDocument/2006/relationships/vmlDrawing" Target="../drawings/vmlDrawing4.vml"/><Relationship Id="rId2" Type="http://schemas.openxmlformats.org/officeDocument/2006/relationships/slideLayout" Target="../slideLayouts/slideLayout1.xml"/><Relationship Id="rId3" Type="http://schemas.openxmlformats.org/officeDocument/2006/relationships/notesSlide" Target="../notesSlides/notesSlide22.xml"/><Relationship Id="rId4" Type="http://schemas.openxmlformats.org/officeDocument/2006/relationships/image" Target="../media/image12.png"/><Relationship Id="rId5" Type="http://schemas.openxmlformats.org/officeDocument/2006/relationships/oleObject" Target="../embeddings/oleObject15.bin"/><Relationship Id="rId6" Type="http://schemas.openxmlformats.org/officeDocument/2006/relationships/image" Target="../media/image76.wmf"/><Relationship Id="rId7" Type="http://schemas.openxmlformats.org/officeDocument/2006/relationships/oleObject" Target="../embeddings/oleObject16.bin"/><Relationship Id="rId8" Type="http://schemas.openxmlformats.org/officeDocument/2006/relationships/image" Target="../media/image77.wmf"/><Relationship Id="rId9" Type="http://schemas.openxmlformats.org/officeDocument/2006/relationships/image" Target="../media/image78.png"/><Relationship Id="rId10" Type="http://schemas.openxmlformats.org/officeDocument/2006/relationships/image" Target="../media/image88.emf"/></Relationships>
</file>

<file path=ppt/slides/_rels/slide32.xml.rels><?xml version="1.0" encoding="UTF-8" standalone="yes"?>
<Relationships xmlns="http://schemas.openxmlformats.org/package/2006/relationships"><Relationship Id="rId9" Type="http://schemas.openxmlformats.org/officeDocument/2006/relationships/oleObject" Target="../embeddings/oleObject21.bin"/><Relationship Id="rId20" Type="http://schemas.openxmlformats.org/officeDocument/2006/relationships/image" Target="../media/image100.png"/><Relationship Id="rId21" Type="http://schemas.openxmlformats.org/officeDocument/2006/relationships/oleObject" Target="../embeddings/oleObject26.bin"/><Relationship Id="rId22" Type="http://schemas.openxmlformats.org/officeDocument/2006/relationships/image" Target="../media/image98.wmf"/><Relationship Id="rId23" Type="http://schemas.openxmlformats.org/officeDocument/2006/relationships/oleObject" Target="../embeddings/oleObject27.bin"/><Relationship Id="rId24" Type="http://schemas.openxmlformats.org/officeDocument/2006/relationships/image" Target="../media/image99.wmf"/><Relationship Id="rId10" Type="http://schemas.openxmlformats.org/officeDocument/2006/relationships/image" Target="../media/image93.wmf"/><Relationship Id="rId11" Type="http://schemas.openxmlformats.org/officeDocument/2006/relationships/oleObject" Target="../embeddings/oleObject22.bin"/><Relationship Id="rId12" Type="http://schemas.openxmlformats.org/officeDocument/2006/relationships/image" Target="../media/image94.wmf"/><Relationship Id="rId13" Type="http://schemas.openxmlformats.org/officeDocument/2006/relationships/oleObject" Target="../embeddings/oleObject23.bin"/><Relationship Id="rId14" Type="http://schemas.openxmlformats.org/officeDocument/2006/relationships/image" Target="../media/image95.wmf"/><Relationship Id="rId15" Type="http://schemas.openxmlformats.org/officeDocument/2006/relationships/oleObject" Target="../embeddings/oleObject24.bin"/><Relationship Id="rId16" Type="http://schemas.openxmlformats.org/officeDocument/2006/relationships/image" Target="../media/image96.wmf"/><Relationship Id="rId17" Type="http://schemas.openxmlformats.org/officeDocument/2006/relationships/oleObject" Target="../embeddings/oleObject25.bin"/><Relationship Id="rId18" Type="http://schemas.openxmlformats.org/officeDocument/2006/relationships/image" Target="../media/image97.wmf"/><Relationship Id="rId19" Type="http://schemas.openxmlformats.org/officeDocument/2006/relationships/image" Target="../media/image78.png"/><Relationship Id="rId1" Type="http://schemas.openxmlformats.org/officeDocument/2006/relationships/vmlDrawing" Target="../drawings/vmlDrawing5.vml"/><Relationship Id="rId2" Type="http://schemas.openxmlformats.org/officeDocument/2006/relationships/slideLayout" Target="../slideLayouts/slideLayout1.xml"/><Relationship Id="rId3" Type="http://schemas.openxmlformats.org/officeDocument/2006/relationships/notesSlide" Target="../notesSlides/notesSlide23.xml"/><Relationship Id="rId4" Type="http://schemas.openxmlformats.org/officeDocument/2006/relationships/oleObject" Target="../embeddings/oleObject19.bin"/><Relationship Id="rId5" Type="http://schemas.openxmlformats.org/officeDocument/2006/relationships/image" Target="../media/image91.emf"/><Relationship Id="rId6" Type="http://schemas.openxmlformats.org/officeDocument/2006/relationships/image" Target="../media/image12.png"/><Relationship Id="rId7" Type="http://schemas.openxmlformats.org/officeDocument/2006/relationships/oleObject" Target="../embeddings/oleObject20.bin"/><Relationship Id="rId8" Type="http://schemas.openxmlformats.org/officeDocument/2006/relationships/image" Target="../media/image92.wmf"/></Relationships>
</file>

<file path=ppt/slides/_rels/slide33.xml.rels><?xml version="1.0" encoding="UTF-8" standalone="yes"?>
<Relationships xmlns="http://schemas.openxmlformats.org/package/2006/relationships"><Relationship Id="rId11" Type="http://schemas.openxmlformats.org/officeDocument/2006/relationships/image" Target="../media/image102.png"/><Relationship Id="rId12" Type="http://schemas.openxmlformats.org/officeDocument/2006/relationships/image" Target="../media/image103.png"/><Relationship Id="rId13" Type="http://schemas.openxmlformats.org/officeDocument/2006/relationships/image" Target="../media/image104.emf"/><Relationship Id="rId14" Type="http://schemas.openxmlformats.org/officeDocument/2006/relationships/image" Target="../media/image105.emf"/><Relationship Id="rId15" Type="http://schemas.openxmlformats.org/officeDocument/2006/relationships/image" Target="../media/image106.emf"/><Relationship Id="rId16" Type="http://schemas.openxmlformats.org/officeDocument/2006/relationships/image" Target="../media/image107.png"/><Relationship Id="rId17" Type="http://schemas.openxmlformats.org/officeDocument/2006/relationships/image" Target="../media/image108.png"/><Relationship Id="rId1" Type="http://schemas.openxmlformats.org/officeDocument/2006/relationships/vmlDrawing" Target="../drawings/vmlDrawing6.vml"/><Relationship Id="rId2" Type="http://schemas.openxmlformats.org/officeDocument/2006/relationships/slideLayout" Target="../slideLayouts/slideLayout1.xml"/><Relationship Id="rId3" Type="http://schemas.openxmlformats.org/officeDocument/2006/relationships/notesSlide" Target="../notesSlides/notesSlide24.xml"/><Relationship Id="rId4" Type="http://schemas.openxmlformats.org/officeDocument/2006/relationships/image" Target="../media/image78.png"/><Relationship Id="rId5" Type="http://schemas.openxmlformats.org/officeDocument/2006/relationships/image" Target="../media/image100.png"/><Relationship Id="rId6" Type="http://schemas.openxmlformats.org/officeDocument/2006/relationships/oleObject" Target="../embeddings/oleObject28.bin"/><Relationship Id="rId7" Type="http://schemas.openxmlformats.org/officeDocument/2006/relationships/image" Target="../media/image98.wmf"/><Relationship Id="rId8" Type="http://schemas.openxmlformats.org/officeDocument/2006/relationships/oleObject" Target="../embeddings/oleObject29.bin"/><Relationship Id="rId9" Type="http://schemas.openxmlformats.org/officeDocument/2006/relationships/image" Target="../media/image99.wmf"/><Relationship Id="rId10" Type="http://schemas.openxmlformats.org/officeDocument/2006/relationships/image" Target="../media/image101.png"/></Relationships>
</file>

<file path=ppt/slides/_rels/slide34.xml.rels><?xml version="1.0" encoding="UTF-8" standalone="yes"?>
<Relationships xmlns="http://schemas.openxmlformats.org/package/2006/relationships"><Relationship Id="rId11" Type="http://schemas.openxmlformats.org/officeDocument/2006/relationships/image" Target="../media/image112.png"/><Relationship Id="rId12" Type="http://schemas.openxmlformats.org/officeDocument/2006/relationships/image" Target="../media/image113.png"/><Relationship Id="rId13" Type="http://schemas.openxmlformats.org/officeDocument/2006/relationships/image" Target="../media/image114.png"/><Relationship Id="rId14" Type="http://schemas.openxmlformats.org/officeDocument/2006/relationships/image" Target="../media/image115.png"/><Relationship Id="rId15" Type="http://schemas.openxmlformats.org/officeDocument/2006/relationships/image" Target="../media/image116.png"/><Relationship Id="rId16" Type="http://schemas.openxmlformats.org/officeDocument/2006/relationships/image" Target="../media/image117.png"/><Relationship Id="rId1" Type="http://schemas.openxmlformats.org/officeDocument/2006/relationships/vmlDrawing" Target="../drawings/vmlDrawing7.vml"/><Relationship Id="rId2" Type="http://schemas.openxmlformats.org/officeDocument/2006/relationships/slideLayout" Target="../slideLayouts/slideLayout7.xml"/><Relationship Id="rId3" Type="http://schemas.openxmlformats.org/officeDocument/2006/relationships/notesSlide" Target="../notesSlides/notesSlide25.xml"/><Relationship Id="rId4" Type="http://schemas.openxmlformats.org/officeDocument/2006/relationships/oleObject" Target="../embeddings/oleObject30.bin"/><Relationship Id="rId5" Type="http://schemas.openxmlformats.org/officeDocument/2006/relationships/image" Target="../media/image97.wmf"/><Relationship Id="rId6" Type="http://schemas.openxmlformats.org/officeDocument/2006/relationships/oleObject" Target="../embeddings/oleObject31.bin"/><Relationship Id="rId7" Type="http://schemas.openxmlformats.org/officeDocument/2006/relationships/image" Target="../media/image91.emf"/><Relationship Id="rId8" Type="http://schemas.openxmlformats.org/officeDocument/2006/relationships/image" Target="../media/image109.png"/><Relationship Id="rId9" Type="http://schemas.openxmlformats.org/officeDocument/2006/relationships/image" Target="../media/image110.png"/><Relationship Id="rId10" Type="http://schemas.openxmlformats.org/officeDocument/2006/relationships/image" Target="../media/image111.png"/></Relationships>
</file>

<file path=ppt/slides/_rels/slide35.xml.rels><?xml version="1.0" encoding="UTF-8" standalone="yes"?>
<Relationships xmlns="http://schemas.openxmlformats.org/package/2006/relationships"><Relationship Id="rId11" Type="http://schemas.openxmlformats.org/officeDocument/2006/relationships/chart" Target="../charts/chart5.xml"/><Relationship Id="rId12" Type="http://schemas.openxmlformats.org/officeDocument/2006/relationships/chart" Target="../charts/chart6.xml"/><Relationship Id="rId1" Type="http://schemas.openxmlformats.org/officeDocument/2006/relationships/vmlDrawing" Target="../drawings/vmlDrawing8.vml"/><Relationship Id="rId2" Type="http://schemas.openxmlformats.org/officeDocument/2006/relationships/slideLayout" Target="../slideLayouts/slideLayout7.xml"/><Relationship Id="rId3" Type="http://schemas.openxmlformats.org/officeDocument/2006/relationships/notesSlide" Target="../notesSlides/notesSlide26.xml"/><Relationship Id="rId4" Type="http://schemas.openxmlformats.org/officeDocument/2006/relationships/oleObject" Target="../embeddings/oleObject32.bin"/><Relationship Id="rId5" Type="http://schemas.openxmlformats.org/officeDocument/2006/relationships/image" Target="../media/image97.wmf"/><Relationship Id="rId6" Type="http://schemas.openxmlformats.org/officeDocument/2006/relationships/oleObject" Target="../embeddings/oleObject33.bin"/><Relationship Id="rId7" Type="http://schemas.openxmlformats.org/officeDocument/2006/relationships/image" Target="../media/image91.emf"/><Relationship Id="rId8" Type="http://schemas.openxmlformats.org/officeDocument/2006/relationships/image" Target="../media/image115.png"/><Relationship Id="rId9" Type="http://schemas.openxmlformats.org/officeDocument/2006/relationships/image" Target="../media/image116.png"/><Relationship Id="rId10" Type="http://schemas.openxmlformats.org/officeDocument/2006/relationships/image" Target="../media/image117.png"/></Relationships>
</file>

<file path=ppt/slides/_rels/slide36.xml.rels><?xml version="1.0" encoding="UTF-8" standalone="yes"?>
<Relationships xmlns="http://schemas.openxmlformats.org/package/2006/relationships"><Relationship Id="rId3" Type="http://schemas.openxmlformats.org/officeDocument/2006/relationships/chart" Target="../charts/chart7.xml"/><Relationship Id="rId4" Type="http://schemas.openxmlformats.org/officeDocument/2006/relationships/chart" Target="../charts/chart8.xml"/><Relationship Id="rId5" Type="http://schemas.openxmlformats.org/officeDocument/2006/relationships/chart" Target="../charts/chart9.xml"/><Relationship Id="rId6" Type="http://schemas.openxmlformats.org/officeDocument/2006/relationships/chart" Target="../charts/chart10.xml"/><Relationship Id="rId7" Type="http://schemas.openxmlformats.org/officeDocument/2006/relationships/chart" Target="../charts/chart11.xml"/><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chart" Target="../charts/chart12.xml"/><Relationship Id="rId5" Type="http://schemas.openxmlformats.org/officeDocument/2006/relationships/chart" Target="../charts/chart13.xml"/><Relationship Id="rId1" Type="http://schemas.openxmlformats.org/officeDocument/2006/relationships/slideLayout" Target="../slideLayouts/slideLayout8.xml"/><Relationship Id="rId2" Type="http://schemas.openxmlformats.org/officeDocument/2006/relationships/notesSlide" Target="../notesSlides/notesSlide28.xml"/></Relationships>
</file>

<file path=ppt/slides/_rels/slide38.xml.rels><?xml version="1.0" encoding="UTF-8" standalone="yes"?>
<Relationships xmlns="http://schemas.openxmlformats.org/package/2006/relationships"><Relationship Id="rId11" Type="http://schemas.openxmlformats.org/officeDocument/2006/relationships/image" Target="../media/image127.png"/><Relationship Id="rId12" Type="http://schemas.openxmlformats.org/officeDocument/2006/relationships/image" Target="../media/image128.png"/><Relationship Id="rId1" Type="http://schemas.openxmlformats.org/officeDocument/2006/relationships/slideLayout" Target="../slideLayouts/slideLayout7.xml"/><Relationship Id="rId2" Type="http://schemas.openxmlformats.org/officeDocument/2006/relationships/image" Target="../media/image118.png"/><Relationship Id="rId3" Type="http://schemas.openxmlformats.org/officeDocument/2006/relationships/image" Target="../media/image119.png"/><Relationship Id="rId4" Type="http://schemas.openxmlformats.org/officeDocument/2006/relationships/image" Target="../media/image120.png"/><Relationship Id="rId5" Type="http://schemas.openxmlformats.org/officeDocument/2006/relationships/image" Target="../media/image121.png"/><Relationship Id="rId6" Type="http://schemas.openxmlformats.org/officeDocument/2006/relationships/image" Target="../media/image122.png"/><Relationship Id="rId7" Type="http://schemas.openxmlformats.org/officeDocument/2006/relationships/image" Target="../media/image123.png"/><Relationship Id="rId8" Type="http://schemas.openxmlformats.org/officeDocument/2006/relationships/image" Target="../media/image124.png"/><Relationship Id="rId9" Type="http://schemas.openxmlformats.org/officeDocument/2006/relationships/image" Target="../media/image125.png"/><Relationship Id="rId10" Type="http://schemas.openxmlformats.org/officeDocument/2006/relationships/image" Target="../media/image12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29.emf"/></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png"/><Relationship Id="rId5" Type="http://schemas.openxmlformats.org/officeDocument/2006/relationships/image" Target="../media/image13.png"/><Relationship Id="rId6" Type="http://schemas.microsoft.com/office/2007/relationships/hdphoto" Target="../media/hdphoto1.wdp"/><Relationship Id="rId7"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3" Type="http://schemas.openxmlformats.org/officeDocument/2006/relationships/image" Target="../media/image130.jpg"/><Relationship Id="rId4" Type="http://schemas.openxmlformats.org/officeDocument/2006/relationships/image" Target="../media/image131.jpeg"/><Relationship Id="rId5" Type="http://schemas.openxmlformats.org/officeDocument/2006/relationships/image" Target="../media/image132.jpeg"/><Relationship Id="rId1" Type="http://schemas.openxmlformats.org/officeDocument/2006/relationships/slideLayout" Target="../slideLayouts/slideLayout9.xml"/><Relationship Id="rId2" Type="http://schemas.openxmlformats.org/officeDocument/2006/relationships/notesSlide" Target="../notesSlides/notesSlide29.xml"/></Relationships>
</file>

<file path=ppt/slides/_rels/slide41.xml.rels><?xml version="1.0" encoding="UTF-8" standalone="yes"?>
<Relationships xmlns="http://schemas.openxmlformats.org/package/2006/relationships"><Relationship Id="rId3" Type="http://schemas.openxmlformats.org/officeDocument/2006/relationships/chart" Target="../charts/chart14.xml"/><Relationship Id="rId4" Type="http://schemas.openxmlformats.org/officeDocument/2006/relationships/chart" Target="../charts/chart15.xml"/><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42.xml.rels><?xml version="1.0" encoding="UTF-8" standalone="yes"?>
<Relationships xmlns="http://schemas.openxmlformats.org/package/2006/relationships"><Relationship Id="rId3" Type="http://schemas.openxmlformats.org/officeDocument/2006/relationships/image" Target="../media/image126.png"/><Relationship Id="rId4" Type="http://schemas.openxmlformats.org/officeDocument/2006/relationships/image" Target="../media/image127.png"/><Relationship Id="rId5" Type="http://schemas.openxmlformats.org/officeDocument/2006/relationships/image" Target="../media/image128.png"/><Relationship Id="rId6" Type="http://schemas.openxmlformats.org/officeDocument/2006/relationships/image" Target="../media/image133.png"/><Relationship Id="rId7" Type="http://schemas.openxmlformats.org/officeDocument/2006/relationships/image" Target="../media/image134.png"/><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43.xml.rels><?xml version="1.0" encoding="UTF-8" standalone="yes"?>
<Relationships xmlns="http://schemas.openxmlformats.org/package/2006/relationships"><Relationship Id="rId3" Type="http://schemas.openxmlformats.org/officeDocument/2006/relationships/image" Target="../media/image135.png"/><Relationship Id="rId4" Type="http://schemas.openxmlformats.org/officeDocument/2006/relationships/image" Target="../media/image136.png"/><Relationship Id="rId5" Type="http://schemas.openxmlformats.org/officeDocument/2006/relationships/image" Target="../media/image137.png"/><Relationship Id="rId6" Type="http://schemas.openxmlformats.org/officeDocument/2006/relationships/image" Target="../media/image138.png"/><Relationship Id="rId7" Type="http://schemas.openxmlformats.org/officeDocument/2006/relationships/image" Target="../media/image67.png"/><Relationship Id="rId8" Type="http://schemas.openxmlformats.org/officeDocument/2006/relationships/image" Target="../media/image130.jpg"/><Relationship Id="rId1" Type="http://schemas.openxmlformats.org/officeDocument/2006/relationships/slideLayout" Target="../slideLayouts/slideLayout8.xml"/><Relationship Id="rId2" Type="http://schemas.openxmlformats.org/officeDocument/2006/relationships/notesSlide" Target="../notesSlides/notesSlide32.xml"/></Relationships>
</file>

<file path=ppt/slides/_rels/slide44.xml.rels><?xml version="1.0" encoding="UTF-8" standalone="yes"?>
<Relationships xmlns="http://schemas.openxmlformats.org/package/2006/relationships"><Relationship Id="rId11" Type="http://schemas.openxmlformats.org/officeDocument/2006/relationships/image" Target="../media/image63.png"/><Relationship Id="rId12" Type="http://schemas.openxmlformats.org/officeDocument/2006/relationships/image" Target="../media/image64.png"/><Relationship Id="rId13" Type="http://schemas.openxmlformats.org/officeDocument/2006/relationships/image" Target="../media/image65.png"/><Relationship Id="rId14" Type="http://schemas.openxmlformats.org/officeDocument/2006/relationships/image" Target="../media/image66.png"/><Relationship Id="rId1" Type="http://schemas.openxmlformats.org/officeDocument/2006/relationships/slideLayout" Target="../slideLayouts/slideLayout3.xml"/><Relationship Id="rId2" Type="http://schemas.openxmlformats.org/officeDocument/2006/relationships/image" Target="../media/image139.png"/><Relationship Id="rId3" Type="http://schemas.openxmlformats.org/officeDocument/2006/relationships/image" Target="../media/image140.jpeg"/><Relationship Id="rId4" Type="http://schemas.openxmlformats.org/officeDocument/2006/relationships/image" Target="../media/image141.jpeg"/><Relationship Id="rId5" Type="http://schemas.openxmlformats.org/officeDocument/2006/relationships/image" Target="../media/image57.png"/><Relationship Id="rId6" Type="http://schemas.openxmlformats.org/officeDocument/2006/relationships/image" Target="../media/image58.png"/><Relationship Id="rId7" Type="http://schemas.openxmlformats.org/officeDocument/2006/relationships/image" Target="../media/image59.png"/><Relationship Id="rId8" Type="http://schemas.openxmlformats.org/officeDocument/2006/relationships/image" Target="../media/image60.png"/><Relationship Id="rId9" Type="http://schemas.openxmlformats.org/officeDocument/2006/relationships/image" Target="../media/image61.png"/><Relationship Id="rId10" Type="http://schemas.openxmlformats.org/officeDocument/2006/relationships/image" Target="../media/image62.png"/></Relationships>
</file>

<file path=ppt/slides/_rels/slide45.xml.rels><?xml version="1.0" encoding="UTF-8" standalone="yes"?>
<Relationships xmlns="http://schemas.openxmlformats.org/package/2006/relationships"><Relationship Id="rId3" Type="http://schemas.openxmlformats.org/officeDocument/2006/relationships/image" Target="../media/image143.jpeg"/><Relationship Id="rId4" Type="http://schemas.microsoft.com/office/2007/relationships/hdphoto" Target="../media/hdphoto8.wdp"/><Relationship Id="rId5" Type="http://schemas.openxmlformats.org/officeDocument/2006/relationships/image" Target="../media/image11.jpeg"/><Relationship Id="rId6" Type="http://schemas.openxmlformats.org/officeDocument/2006/relationships/image" Target="../media/image144.tiff"/><Relationship Id="rId7" Type="http://schemas.openxmlformats.org/officeDocument/2006/relationships/image" Target="../media/image9.png"/><Relationship Id="rId8" Type="http://schemas.openxmlformats.org/officeDocument/2006/relationships/image" Target="../media/image135.png"/><Relationship Id="rId1" Type="http://schemas.openxmlformats.org/officeDocument/2006/relationships/slideLayout" Target="../slideLayouts/slideLayout3.xml"/><Relationship Id="rId2" Type="http://schemas.openxmlformats.org/officeDocument/2006/relationships/image" Target="../media/image142.png"/></Relationships>
</file>

<file path=ppt/slides/_rels/slide5.xml.rels><?xml version="1.0" encoding="UTF-8" standalone="yes"?>
<Relationships xmlns="http://schemas.openxmlformats.org/package/2006/relationships"><Relationship Id="rId11" Type="http://schemas.openxmlformats.org/officeDocument/2006/relationships/image" Target="../media/image17.emf"/><Relationship Id="rId12" Type="http://schemas.openxmlformats.org/officeDocument/2006/relationships/image" Target="../media/image18.emf"/><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11.jpeg"/><Relationship Id="rId4" Type="http://schemas.openxmlformats.org/officeDocument/2006/relationships/image" Target="../media/image12.png"/><Relationship Id="rId5" Type="http://schemas.openxmlformats.org/officeDocument/2006/relationships/image" Target="../media/image13.png"/><Relationship Id="rId6" Type="http://schemas.microsoft.com/office/2007/relationships/hdphoto" Target="../media/hdphoto1.wdp"/><Relationship Id="rId7" Type="http://schemas.openxmlformats.org/officeDocument/2006/relationships/image" Target="../media/image9.png"/><Relationship Id="rId8" Type="http://schemas.openxmlformats.org/officeDocument/2006/relationships/image" Target="../media/image14.emf"/><Relationship Id="rId9" Type="http://schemas.openxmlformats.org/officeDocument/2006/relationships/image" Target="../media/image15.emf"/><Relationship Id="rId10" Type="http://schemas.openxmlformats.org/officeDocument/2006/relationships/image" Target="../media/image16.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20.png"/></Relationships>
</file>

<file path=ppt/slides/_rels/slide7.xml.rels><?xml version="1.0" encoding="UTF-8" standalone="yes"?>
<Relationships xmlns="http://schemas.openxmlformats.org/package/2006/relationships"><Relationship Id="rId11" Type="http://schemas.openxmlformats.org/officeDocument/2006/relationships/image" Target="../media/image17.emf"/><Relationship Id="rId12" Type="http://schemas.openxmlformats.org/officeDocument/2006/relationships/image" Target="../media/image18.emf"/><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11.jpeg"/><Relationship Id="rId4" Type="http://schemas.openxmlformats.org/officeDocument/2006/relationships/image" Target="../media/image12.png"/><Relationship Id="rId5" Type="http://schemas.openxmlformats.org/officeDocument/2006/relationships/image" Target="../media/image13.png"/><Relationship Id="rId6" Type="http://schemas.microsoft.com/office/2007/relationships/hdphoto" Target="../media/hdphoto1.wdp"/><Relationship Id="rId7" Type="http://schemas.openxmlformats.org/officeDocument/2006/relationships/image" Target="../media/image9.png"/><Relationship Id="rId8" Type="http://schemas.openxmlformats.org/officeDocument/2006/relationships/image" Target="../media/image14.emf"/><Relationship Id="rId9" Type="http://schemas.openxmlformats.org/officeDocument/2006/relationships/image" Target="../media/image15.emf"/><Relationship Id="rId10" Type="http://schemas.openxmlformats.org/officeDocument/2006/relationships/image" Target="../media/image16.emf"/></Relationships>
</file>

<file path=ppt/slides/_rels/slide8.xml.rels><?xml version="1.0" encoding="UTF-8" standalone="yes"?>
<Relationships xmlns="http://schemas.openxmlformats.org/package/2006/relationships"><Relationship Id="rId11" Type="http://schemas.openxmlformats.org/officeDocument/2006/relationships/image" Target="../media/image17.emf"/><Relationship Id="rId12" Type="http://schemas.openxmlformats.org/officeDocument/2006/relationships/image" Target="../media/image18.emf"/><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11.jpeg"/><Relationship Id="rId4" Type="http://schemas.openxmlformats.org/officeDocument/2006/relationships/image" Target="../media/image12.png"/><Relationship Id="rId5" Type="http://schemas.openxmlformats.org/officeDocument/2006/relationships/image" Target="../media/image21.png"/><Relationship Id="rId6" Type="http://schemas.openxmlformats.org/officeDocument/2006/relationships/image" Target="../media/image13.png"/><Relationship Id="rId7" Type="http://schemas.microsoft.com/office/2007/relationships/hdphoto" Target="../media/hdphoto1.wdp"/><Relationship Id="rId8" Type="http://schemas.openxmlformats.org/officeDocument/2006/relationships/image" Target="../media/image14.emf"/><Relationship Id="rId9" Type="http://schemas.openxmlformats.org/officeDocument/2006/relationships/image" Target="../media/image15.emf"/><Relationship Id="rId10" Type="http://schemas.openxmlformats.org/officeDocument/2006/relationships/image" Target="../media/image16.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3"/>
          <a:srcRect r="19348"/>
          <a:stretch/>
        </p:blipFill>
        <p:spPr>
          <a:xfrm>
            <a:off x="1259632" y="2780928"/>
            <a:ext cx="2355852" cy="2578100"/>
          </a:xfrm>
          <a:prstGeom prst="rect">
            <a:avLst/>
          </a:prstGeom>
          <a:ln>
            <a:noFill/>
          </a:ln>
          <a:effectLst>
            <a:softEdge rad="112500"/>
          </a:effectLst>
        </p:spPr>
      </p:pic>
      <p:sp>
        <p:nvSpPr>
          <p:cNvPr id="11" name="テキスト ボックス 3"/>
          <p:cNvSpPr txBox="1">
            <a:spLocks noChangeArrowheads="1"/>
          </p:cNvSpPr>
          <p:nvPr/>
        </p:nvSpPr>
        <p:spPr bwMode="auto">
          <a:xfrm>
            <a:off x="179512" y="1988840"/>
            <a:ext cx="8712968" cy="523220"/>
          </a:xfrm>
          <a:prstGeom prst="rect">
            <a:avLst/>
          </a:prstGeom>
          <a:noFill/>
          <a:ln>
            <a:noFill/>
          </a:ln>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buNone/>
            </a:pPr>
            <a:r>
              <a:rPr lang="en-US" altLang="ja-JP" sz="2800" b="1" dirty="0">
                <a:latin typeface="Lucida Sans"/>
                <a:ea typeface="HGS創英角ｺﾞｼｯｸUB"/>
                <a:cs typeface="Lucida Sans"/>
              </a:rPr>
              <a:t>Ghost </a:t>
            </a:r>
            <a:r>
              <a:rPr lang="en-US" altLang="ja-JP" sz="2800" b="1" dirty="0" smtClean="0">
                <a:latin typeface="Lucida Sans"/>
                <a:ea typeface="HGS創英角ｺﾞｼｯｸUB"/>
                <a:cs typeface="Lucida Sans"/>
              </a:rPr>
              <a:t>Imaging</a:t>
            </a:r>
            <a:endParaRPr lang="en-US" altLang="ja-JP" sz="2800" b="1" dirty="0">
              <a:latin typeface="Lucida Sans"/>
              <a:ea typeface="HGS創英角ｺﾞｼｯｸUB"/>
              <a:cs typeface="Lucida Sans"/>
            </a:endParaRPr>
          </a:p>
        </p:txBody>
      </p:sp>
      <p:pic>
        <p:nvPicPr>
          <p:cNvPr id="13" name="図 4"/>
          <p:cNvPicPr>
            <a:picLocks noChangeAspect="1"/>
          </p:cNvPicPr>
          <p:nvPr/>
        </p:nvPicPr>
        <p:blipFill>
          <a:blip r:embed="rId4" cstate="print">
            <a:extLst>
              <a:ext uri="{28A0092B-C50C-407E-A947-70E740481C1C}">
                <a14:useLocalDpi xmlns:a14="http://schemas.microsoft.com/office/drawing/2010/main" val="0"/>
              </a:ext>
            </a:extLst>
          </a:blip>
          <a:srcRect b="17818"/>
          <a:stretch>
            <a:fillRect/>
          </a:stretch>
        </p:blipFill>
        <p:spPr bwMode="auto">
          <a:xfrm>
            <a:off x="2339752" y="6021288"/>
            <a:ext cx="2025650" cy="44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テキスト ボックス 4"/>
          <p:cNvSpPr txBox="1"/>
          <p:nvPr/>
        </p:nvSpPr>
        <p:spPr>
          <a:xfrm>
            <a:off x="3707904" y="4653136"/>
            <a:ext cx="5328592" cy="1477328"/>
          </a:xfrm>
          <a:prstGeom prst="rect">
            <a:avLst/>
          </a:prstGeom>
          <a:noFill/>
        </p:spPr>
        <p:txBody>
          <a:bodyPr wrap="square" rtlCol="0">
            <a:spAutoFit/>
          </a:bodyPr>
          <a:lstStyle/>
          <a:p>
            <a:pPr algn="r"/>
            <a:r>
              <a:rPr kumimoji="1" lang="en-US" altLang="ja-JP" b="1" dirty="0" smtClean="0">
                <a:latin typeface="Lucida Sans"/>
                <a:cs typeface="Lucida Sans"/>
              </a:rPr>
              <a:t>The University of Tokushima, Japan</a:t>
            </a:r>
          </a:p>
          <a:p>
            <a:pPr algn="r"/>
            <a:endParaRPr lang="en-US" altLang="ja-JP" b="1" dirty="0" smtClean="0">
              <a:latin typeface="Lucida Sans"/>
              <a:cs typeface="Lucida Sans"/>
            </a:endParaRPr>
          </a:p>
          <a:p>
            <a:pPr algn="r"/>
            <a:r>
              <a:rPr lang="en-US" altLang="ja-JP" b="1" dirty="0" smtClean="0">
                <a:latin typeface="Lucida Sans"/>
                <a:cs typeface="Lucida Sans"/>
              </a:rPr>
              <a:t>Yasuhiro MIZUTANI, </a:t>
            </a:r>
          </a:p>
          <a:p>
            <a:pPr algn="r"/>
            <a:r>
              <a:rPr lang="en-US" altLang="ja-JP" b="1" dirty="0" err="1" smtClean="0">
                <a:latin typeface="Lucida Sans"/>
                <a:cs typeface="Lucida Sans"/>
              </a:rPr>
              <a:t>Kyuki</a:t>
            </a:r>
            <a:r>
              <a:rPr lang="en-US" altLang="ja-JP" b="1" dirty="0" smtClean="0">
                <a:latin typeface="Lucida Sans"/>
                <a:cs typeface="Lucida Sans"/>
              </a:rPr>
              <a:t> SHIBUYA, </a:t>
            </a:r>
          </a:p>
          <a:p>
            <a:pPr algn="r"/>
            <a:r>
              <a:rPr lang="en-US" altLang="ja-JP" b="1" dirty="0" smtClean="0">
                <a:latin typeface="Lucida Sans"/>
                <a:cs typeface="Lucida Sans"/>
              </a:rPr>
              <a:t>Tetsuo IWATA</a:t>
            </a:r>
          </a:p>
        </p:txBody>
      </p:sp>
      <p:pic>
        <p:nvPicPr>
          <p:cNvPr id="7" name="図 6"/>
          <p:cNvPicPr>
            <a:picLocks noChangeAspect="1"/>
          </p:cNvPicPr>
          <p:nvPr/>
        </p:nvPicPr>
        <p:blipFill>
          <a:blip r:embed="rId5"/>
          <a:stretch>
            <a:fillRect/>
          </a:stretch>
        </p:blipFill>
        <p:spPr>
          <a:xfrm>
            <a:off x="-14530" y="2708920"/>
            <a:ext cx="9144000" cy="62257"/>
          </a:xfrm>
          <a:prstGeom prst="rect">
            <a:avLst/>
          </a:prstGeom>
        </p:spPr>
      </p:pic>
      <p:pic>
        <p:nvPicPr>
          <p:cNvPr id="16" name="図 15" descr="IOS_logo-20140519-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72400" y="116632"/>
            <a:ext cx="846508" cy="846508"/>
          </a:xfrm>
          <a:prstGeom prst="rect">
            <a:avLst/>
          </a:prstGeom>
        </p:spPr>
      </p:pic>
      <p:pic>
        <p:nvPicPr>
          <p:cNvPr id="18" name="図 17"/>
          <p:cNvPicPr>
            <a:picLocks noChangeAspect="1"/>
          </p:cNvPicPr>
          <p:nvPr/>
        </p:nvPicPr>
        <p:blipFill>
          <a:blip r:embed="rId7"/>
          <a:stretch>
            <a:fillRect/>
          </a:stretch>
        </p:blipFill>
        <p:spPr>
          <a:xfrm>
            <a:off x="1520650" y="5661248"/>
            <a:ext cx="690116" cy="890731"/>
          </a:xfrm>
          <a:prstGeom prst="rect">
            <a:avLst/>
          </a:prstGeom>
        </p:spPr>
      </p:pic>
      <p:pic>
        <p:nvPicPr>
          <p:cNvPr id="24" name="図 23"/>
          <p:cNvPicPr>
            <a:picLocks noChangeAspect="1"/>
          </p:cNvPicPr>
          <p:nvPr/>
        </p:nvPicPr>
        <p:blipFill rotWithShape="1">
          <a:blip r:embed="rId8"/>
          <a:srcRect l="33823" r="24853"/>
          <a:stretch/>
        </p:blipFill>
        <p:spPr>
          <a:xfrm>
            <a:off x="35496" y="2780928"/>
            <a:ext cx="1203967" cy="3882256"/>
          </a:xfrm>
          <a:prstGeom prst="rect">
            <a:avLst/>
          </a:prstGeom>
          <a:ln>
            <a:noFill/>
          </a:ln>
          <a:effectLst>
            <a:softEdge rad="112500"/>
          </a:effectLst>
        </p:spPr>
      </p:pic>
      <p:sp>
        <p:nvSpPr>
          <p:cNvPr id="3" name="正方形/長方形 2"/>
          <p:cNvSpPr/>
          <p:nvPr/>
        </p:nvSpPr>
        <p:spPr>
          <a:xfrm>
            <a:off x="107504" y="118373"/>
            <a:ext cx="6732240" cy="646331"/>
          </a:xfrm>
          <a:prstGeom prst="rect">
            <a:avLst/>
          </a:prstGeom>
        </p:spPr>
        <p:txBody>
          <a:bodyPr wrap="square">
            <a:spAutoFit/>
          </a:bodyPr>
          <a:lstStyle/>
          <a:p>
            <a:r>
              <a:rPr lang="en-US" altLang="ja-JP" baseline="30000" dirty="0"/>
              <a:t>2nd Research Area Meeting of “JST, ERATO MINOSHIMA Intelligent Optical synthesizer </a:t>
            </a:r>
            <a:r>
              <a:rPr lang="en-US" altLang="ja-JP" baseline="30000" dirty="0" smtClean="0"/>
              <a:t>Project”</a:t>
            </a:r>
          </a:p>
          <a:p>
            <a:r>
              <a:rPr lang="en-US" altLang="ja-JP" baseline="30000" dirty="0"/>
              <a:t>December 22, 2014 at National Institute of Advanced Industrial Science and Technology</a:t>
            </a:r>
          </a:p>
          <a:p>
            <a:endParaRPr lang="en-US" altLang="ja-JP" baseline="30000" dirty="0"/>
          </a:p>
        </p:txBody>
      </p:sp>
    </p:spTree>
  </p:cSld>
  <p:clrMapOvr>
    <a:masterClrMapping/>
  </p:clrMapOvr>
  <mc:AlternateContent xmlns:mc="http://schemas.openxmlformats.org/markup-compatibility/2006" xmlns:p14="http://schemas.microsoft.com/office/powerpoint/2010/main">
    <mc:Choice Requires="p14">
      <p:transition spd="slow" p14:dur="2000" advTm="47426"/>
    </mc:Choice>
    <mc:Fallback xmlns="">
      <p:transition spd="slow" advTm="47426"/>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2132856"/>
            <a:ext cx="4856098" cy="2033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2120" y="1412776"/>
            <a:ext cx="2880320" cy="38272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テキスト ボックス 2"/>
          <p:cNvSpPr txBox="1"/>
          <p:nvPr/>
        </p:nvSpPr>
        <p:spPr>
          <a:xfrm>
            <a:off x="14668" y="14795"/>
            <a:ext cx="4083819" cy="430887"/>
          </a:xfrm>
          <a:prstGeom prst="rect">
            <a:avLst/>
          </a:prstGeom>
          <a:noFill/>
        </p:spPr>
        <p:txBody>
          <a:bodyPr wrap="square" rtlCol="0">
            <a:spAutoFit/>
          </a:bodyPr>
          <a:lstStyle/>
          <a:p>
            <a:r>
              <a:rPr lang="en-US" altLang="ja-JP" sz="2200" b="1" dirty="0">
                <a:latin typeface="Calibri"/>
                <a:cs typeface="Calibri"/>
              </a:rPr>
              <a:t>3D Computational Ghost Imaging</a:t>
            </a:r>
            <a:endParaRPr kumimoji="1" lang="ja-JP" altLang="en-US" sz="2200" b="1" dirty="0">
              <a:latin typeface="Calibri"/>
              <a:cs typeface="Calibri"/>
            </a:endParaRPr>
          </a:p>
        </p:txBody>
      </p:sp>
      <p:sp>
        <p:nvSpPr>
          <p:cNvPr id="10" name="テキスト ボックス 1"/>
          <p:cNvSpPr txBox="1">
            <a:spLocks noChangeArrowheads="1"/>
          </p:cNvSpPr>
          <p:nvPr/>
        </p:nvSpPr>
        <p:spPr bwMode="auto">
          <a:xfrm>
            <a:off x="4067944" y="188640"/>
            <a:ext cx="339823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algn="l"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1pPr>
            <a:lvl2pPr marL="457200" algn="l"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r>
              <a:rPr lang="en-US" altLang="ja-JP" sz="1400" dirty="0" smtClean="0">
                <a:latin typeface="Times New Roman" panose="02020603050405020304" pitchFamily="18" charset="0"/>
                <a:ea typeface="+mn-ea"/>
                <a:cs typeface="Times New Roman" panose="02020603050405020304" pitchFamily="18" charset="0"/>
              </a:rPr>
              <a:t>B. Sun </a:t>
            </a:r>
            <a:r>
              <a:rPr lang="en-US" altLang="ja-JP" sz="1400" i="1" dirty="0" smtClean="0">
                <a:latin typeface="Times New Roman" panose="02020603050405020304" pitchFamily="18" charset="0"/>
                <a:ea typeface="+mn-ea"/>
                <a:cs typeface="Times New Roman" panose="02020603050405020304" pitchFamily="18" charset="0"/>
              </a:rPr>
              <a:t>et</a:t>
            </a:r>
            <a:r>
              <a:rPr lang="en-US" altLang="ja-JP" sz="1400" dirty="0" smtClean="0">
                <a:latin typeface="Times New Roman" panose="02020603050405020304" pitchFamily="18" charset="0"/>
                <a:ea typeface="+mn-ea"/>
                <a:cs typeface="Times New Roman" panose="02020603050405020304" pitchFamily="18" charset="0"/>
              </a:rPr>
              <a:t> </a:t>
            </a:r>
            <a:r>
              <a:rPr lang="en-US" altLang="ja-JP" sz="1400" i="1" dirty="0" smtClean="0">
                <a:latin typeface="Times New Roman" panose="02020603050405020304" pitchFamily="18" charset="0"/>
                <a:ea typeface="+mn-ea"/>
                <a:cs typeface="Times New Roman" panose="02020603050405020304" pitchFamily="18" charset="0"/>
              </a:rPr>
              <a:t>al</a:t>
            </a:r>
            <a:r>
              <a:rPr lang="en-US" altLang="ja-JP" sz="1400" dirty="0" smtClean="0">
                <a:latin typeface="Times New Roman" panose="02020603050405020304" pitchFamily="18" charset="0"/>
                <a:ea typeface="+mn-ea"/>
                <a:cs typeface="Times New Roman" panose="02020603050405020304" pitchFamily="18" charset="0"/>
              </a:rPr>
              <a:t>., Science. </a:t>
            </a:r>
            <a:r>
              <a:rPr lang="en-US" altLang="ja-JP" sz="1400" b="1" dirty="0" smtClean="0">
                <a:latin typeface="Times New Roman" panose="02020603050405020304" pitchFamily="18" charset="0"/>
                <a:ea typeface="+mn-ea"/>
                <a:cs typeface="Times New Roman" panose="02020603050405020304" pitchFamily="18" charset="0"/>
              </a:rPr>
              <a:t>340</a:t>
            </a:r>
            <a:r>
              <a:rPr lang="en-US" altLang="ja-JP" sz="1400" dirty="0" smtClean="0">
                <a:latin typeface="Times New Roman" panose="02020603050405020304" pitchFamily="18" charset="0"/>
                <a:ea typeface="+mn-ea"/>
                <a:cs typeface="Times New Roman" panose="02020603050405020304" pitchFamily="18" charset="0"/>
              </a:rPr>
              <a:t>, 844-847, (2013).</a:t>
            </a:r>
            <a:endParaRPr lang="ja-JP" altLang="en-US" sz="1400" i="1" dirty="0">
              <a:latin typeface="Times New Roman" panose="02020603050405020304" pitchFamily="18" charset="0"/>
              <a:ea typeface="+mn-ea"/>
              <a:cs typeface="Times New Roman" panose="02020603050405020304" pitchFamily="18" charset="0"/>
            </a:endParaRPr>
          </a:p>
        </p:txBody>
      </p:sp>
      <p:sp>
        <p:nvSpPr>
          <p:cNvPr id="11" name="テキスト ボックス 10"/>
          <p:cNvSpPr txBox="1"/>
          <p:nvPr/>
        </p:nvSpPr>
        <p:spPr>
          <a:xfrm>
            <a:off x="1403648" y="5229200"/>
            <a:ext cx="6449708" cy="369332"/>
          </a:xfrm>
          <a:prstGeom prst="rect">
            <a:avLst/>
          </a:prstGeom>
          <a:noFill/>
        </p:spPr>
        <p:txBody>
          <a:bodyPr wrap="square" rtlCol="0">
            <a:spAutoFit/>
          </a:bodyPr>
          <a:lstStyle/>
          <a:p>
            <a:r>
              <a:rPr lang="en-US" altLang="ja-JP" dirty="0"/>
              <a:t>s</a:t>
            </a:r>
            <a:r>
              <a:rPr lang="en-US" altLang="ja-JP" dirty="0" smtClean="0"/>
              <a:t>hape from shading by 4 single pixel detectors and projector</a:t>
            </a:r>
            <a:endParaRPr kumimoji="1" lang="ja-JP" altLang="en-US" dirty="0"/>
          </a:p>
        </p:txBody>
      </p:sp>
      <p:sp>
        <p:nvSpPr>
          <p:cNvPr id="14" name="テキスト ボックス 13"/>
          <p:cNvSpPr txBox="1"/>
          <p:nvPr/>
        </p:nvSpPr>
        <p:spPr>
          <a:xfrm>
            <a:off x="4788024" y="5733256"/>
            <a:ext cx="3789107" cy="400110"/>
          </a:xfrm>
          <a:prstGeom prst="rect">
            <a:avLst/>
          </a:prstGeom>
          <a:solidFill>
            <a:srgbClr val="FFFFFF"/>
          </a:solidFill>
        </p:spPr>
        <p:txBody>
          <a:bodyPr wrap="square" rtlCol="0">
            <a:spAutoFit/>
          </a:bodyPr>
          <a:lstStyle/>
          <a:p>
            <a:pPr algn="r"/>
            <a:r>
              <a:rPr lang="en-US" altLang="ja-JP" sz="2000" b="1" dirty="0">
                <a:latin typeface="Calibri"/>
                <a:cs typeface="Calibri"/>
              </a:rPr>
              <a:t>a</a:t>
            </a:r>
            <a:r>
              <a:rPr lang="en-US" altLang="ja-JP" sz="2000" b="1" dirty="0" smtClean="0">
                <a:latin typeface="Calibri"/>
                <a:cs typeface="Calibri"/>
              </a:rPr>
              <a:t>ccumulated numbers: 50000</a:t>
            </a:r>
            <a:endParaRPr kumimoji="1" lang="ja-JP" altLang="en-US" sz="2000" b="1" dirty="0">
              <a:latin typeface="Calibri"/>
              <a:cs typeface="Calibri"/>
            </a:endParaRPr>
          </a:p>
        </p:txBody>
      </p:sp>
    </p:spTree>
    <p:extLst>
      <p:ext uri="{BB962C8B-B14F-4D97-AF65-F5344CB8AC3E}">
        <p14:creationId xmlns:p14="http://schemas.microsoft.com/office/powerpoint/2010/main" val="50124562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duotone>
              <a:prstClr val="black"/>
              <a:srgbClr val="D9C3A5">
                <a:tint val="50000"/>
                <a:satMod val="180000"/>
              </a:srgbClr>
            </a:duotone>
          </a:blip>
          <a:stretch>
            <a:fillRect/>
          </a:stretch>
        </p:blipFill>
        <p:spPr>
          <a:xfrm>
            <a:off x="1043608" y="980728"/>
            <a:ext cx="2736304" cy="1913970"/>
          </a:xfrm>
          <a:prstGeom prst="rect">
            <a:avLst/>
          </a:prstGeom>
        </p:spPr>
      </p:pic>
      <p:pic>
        <p:nvPicPr>
          <p:cNvPr id="6" name="図 5"/>
          <p:cNvPicPr>
            <a:picLocks noChangeAspect="1"/>
          </p:cNvPicPr>
          <p:nvPr/>
        </p:nvPicPr>
        <p:blipFill>
          <a:blip r:embed="rId3"/>
          <a:stretch>
            <a:fillRect/>
          </a:stretch>
        </p:blipFill>
        <p:spPr>
          <a:xfrm rot="18900000">
            <a:off x="4129848" y="1351749"/>
            <a:ext cx="1066261" cy="1024092"/>
          </a:xfrm>
          <a:prstGeom prst="rect">
            <a:avLst/>
          </a:prstGeom>
        </p:spPr>
      </p:pic>
      <p:sp>
        <p:nvSpPr>
          <p:cNvPr id="3" name="テキスト ボックス 2"/>
          <p:cNvSpPr txBox="1"/>
          <p:nvPr/>
        </p:nvSpPr>
        <p:spPr>
          <a:xfrm>
            <a:off x="2916" y="-99392"/>
            <a:ext cx="3551373" cy="584776"/>
          </a:xfrm>
          <a:prstGeom prst="rect">
            <a:avLst/>
          </a:prstGeom>
          <a:noFill/>
        </p:spPr>
        <p:txBody>
          <a:bodyPr wrap="none" rtlCol="0">
            <a:spAutoFit/>
          </a:bodyPr>
          <a:lstStyle/>
          <a:p>
            <a:r>
              <a:rPr lang="en-US" altLang="ja-JP" sz="3200" b="1" dirty="0" smtClean="0">
                <a:latin typeface="Calibri"/>
                <a:ea typeface="HG創英角ｺﾞｼｯｸUB"/>
                <a:cs typeface="Calibri"/>
              </a:rPr>
              <a:t>Single pixel imaging</a:t>
            </a:r>
            <a:endParaRPr kumimoji="1" lang="ja-JP" altLang="en-US" sz="3200" b="1" dirty="0">
              <a:latin typeface="Calibri"/>
              <a:ea typeface="HG創英角ｺﾞｼｯｸUB"/>
              <a:cs typeface="Calibri"/>
            </a:endParaRPr>
          </a:p>
        </p:txBody>
      </p:sp>
      <p:sp>
        <p:nvSpPr>
          <p:cNvPr id="8" name="テキスト ボックス 7"/>
          <p:cNvSpPr txBox="1"/>
          <p:nvPr/>
        </p:nvSpPr>
        <p:spPr>
          <a:xfrm>
            <a:off x="1357762" y="3140968"/>
            <a:ext cx="2223686" cy="461665"/>
          </a:xfrm>
          <a:prstGeom prst="rect">
            <a:avLst/>
          </a:prstGeom>
          <a:noFill/>
        </p:spPr>
        <p:txBody>
          <a:bodyPr wrap="none" rtlCol="0">
            <a:spAutoFit/>
          </a:bodyPr>
          <a:lstStyle/>
          <a:p>
            <a:r>
              <a:rPr lang="en-US" altLang="ja-JP" sz="2400" b="1" dirty="0">
                <a:solidFill>
                  <a:srgbClr val="2525E7"/>
                </a:solidFill>
                <a:latin typeface="Calibri"/>
                <a:cs typeface="Calibri"/>
              </a:rPr>
              <a:t>g</a:t>
            </a:r>
            <a:r>
              <a:rPr kumimoji="1" lang="en-US" altLang="ja-JP" sz="2400" b="1" dirty="0" smtClean="0">
                <a:solidFill>
                  <a:srgbClr val="2525E7"/>
                </a:solidFill>
                <a:latin typeface="Calibri"/>
                <a:cs typeface="Calibri"/>
              </a:rPr>
              <a:t>eneral imaging</a:t>
            </a:r>
            <a:endParaRPr kumimoji="1" lang="ja-JP" altLang="en-US" sz="2400" b="1" dirty="0">
              <a:solidFill>
                <a:srgbClr val="2525E7"/>
              </a:solidFill>
              <a:latin typeface="Calibri"/>
              <a:cs typeface="Calibri"/>
            </a:endParaRPr>
          </a:p>
        </p:txBody>
      </p:sp>
      <p:sp>
        <p:nvSpPr>
          <p:cNvPr id="9" name="テキスト ボックス 8"/>
          <p:cNvSpPr txBox="1"/>
          <p:nvPr/>
        </p:nvSpPr>
        <p:spPr>
          <a:xfrm>
            <a:off x="5508104" y="3140968"/>
            <a:ext cx="2687003" cy="461665"/>
          </a:xfrm>
          <a:prstGeom prst="rect">
            <a:avLst/>
          </a:prstGeom>
          <a:noFill/>
        </p:spPr>
        <p:txBody>
          <a:bodyPr wrap="none" rtlCol="0">
            <a:spAutoFit/>
          </a:bodyPr>
          <a:lstStyle/>
          <a:p>
            <a:r>
              <a:rPr lang="en-US" altLang="ja-JP" sz="2400" b="1" dirty="0" smtClean="0">
                <a:solidFill>
                  <a:srgbClr val="FF0000"/>
                </a:solidFill>
                <a:latin typeface="Calibri"/>
                <a:cs typeface="Calibri"/>
              </a:rPr>
              <a:t>si</a:t>
            </a:r>
            <a:r>
              <a:rPr kumimoji="1" lang="en-US" altLang="ja-JP" sz="2400" b="1" dirty="0" smtClean="0">
                <a:solidFill>
                  <a:srgbClr val="FF0000"/>
                </a:solidFill>
                <a:latin typeface="Calibri"/>
                <a:cs typeface="Calibri"/>
              </a:rPr>
              <a:t>ngle pixel imaging</a:t>
            </a:r>
            <a:endParaRPr kumimoji="1" lang="ja-JP" altLang="en-US" sz="2400" b="1" dirty="0">
              <a:solidFill>
                <a:srgbClr val="FF0000"/>
              </a:solidFill>
              <a:latin typeface="Calibri"/>
              <a:cs typeface="Calibri"/>
            </a:endParaRPr>
          </a:p>
        </p:txBody>
      </p:sp>
      <p:pic>
        <p:nvPicPr>
          <p:cNvPr id="5" name="図 4"/>
          <p:cNvPicPr>
            <a:picLocks noChangeAspect="1"/>
          </p:cNvPicPr>
          <p:nvPr/>
        </p:nvPicPr>
        <p:blipFill>
          <a:blip r:embed="rId4"/>
          <a:stretch>
            <a:fillRect/>
          </a:stretch>
        </p:blipFill>
        <p:spPr>
          <a:xfrm>
            <a:off x="5580112" y="1052736"/>
            <a:ext cx="2376264" cy="1584176"/>
          </a:xfrm>
          <a:prstGeom prst="rect">
            <a:avLst/>
          </a:prstGeom>
        </p:spPr>
      </p:pic>
      <p:sp>
        <p:nvSpPr>
          <p:cNvPr id="10" name="テキスト ボックス 9"/>
          <p:cNvSpPr txBox="1"/>
          <p:nvPr/>
        </p:nvSpPr>
        <p:spPr>
          <a:xfrm>
            <a:off x="683568" y="4005064"/>
            <a:ext cx="3239960" cy="1938992"/>
          </a:xfrm>
          <a:prstGeom prst="rect">
            <a:avLst/>
          </a:prstGeom>
          <a:noFill/>
        </p:spPr>
        <p:txBody>
          <a:bodyPr wrap="square" rtlCol="0">
            <a:spAutoFit/>
          </a:bodyPr>
          <a:lstStyle/>
          <a:p>
            <a:pPr algn="r"/>
            <a:r>
              <a:rPr lang="en-US" altLang="ja-JP" sz="2400" b="1" dirty="0">
                <a:latin typeface="Calibri"/>
                <a:cs typeface="Calibri"/>
              </a:rPr>
              <a:t>s</a:t>
            </a:r>
            <a:r>
              <a:rPr lang="en-US" altLang="ja-JP" sz="2400" b="1" dirty="0" smtClean="0">
                <a:latin typeface="Calibri"/>
                <a:cs typeface="Calibri"/>
              </a:rPr>
              <a:t>ingle pixel imaging, </a:t>
            </a:r>
          </a:p>
          <a:p>
            <a:pPr algn="r"/>
            <a:r>
              <a:rPr lang="en-US" altLang="ja-JP" sz="2400" b="1" dirty="0" smtClean="0">
                <a:latin typeface="Calibri"/>
                <a:cs typeface="Calibri"/>
              </a:rPr>
              <a:t>compressive sensing</a:t>
            </a:r>
          </a:p>
          <a:p>
            <a:pPr algn="r"/>
            <a:endParaRPr kumimoji="1" lang="en-US" altLang="ja-JP" sz="2400" b="1" dirty="0">
              <a:latin typeface="Calibri"/>
              <a:cs typeface="Calibri"/>
            </a:endParaRPr>
          </a:p>
          <a:p>
            <a:pPr algn="r"/>
            <a:endParaRPr lang="en-US" altLang="ja-JP" sz="2400" b="1" dirty="0">
              <a:latin typeface="Calibri"/>
              <a:cs typeface="Calibri"/>
            </a:endParaRPr>
          </a:p>
          <a:p>
            <a:pPr algn="r"/>
            <a:r>
              <a:rPr lang="en-US" altLang="ja-JP" sz="2400" b="1" dirty="0">
                <a:latin typeface="Calibri"/>
                <a:cs typeface="Calibri"/>
              </a:rPr>
              <a:t>g</a:t>
            </a:r>
            <a:r>
              <a:rPr lang="en-US" altLang="ja-JP" sz="2400" b="1" dirty="0" smtClean="0">
                <a:latin typeface="Calibri"/>
                <a:cs typeface="Calibri"/>
              </a:rPr>
              <a:t>host imaging</a:t>
            </a:r>
          </a:p>
        </p:txBody>
      </p:sp>
      <p:sp>
        <p:nvSpPr>
          <p:cNvPr id="16" name="正方形/長方形 15"/>
          <p:cNvSpPr/>
          <p:nvPr/>
        </p:nvSpPr>
        <p:spPr>
          <a:xfrm>
            <a:off x="4355976" y="4077072"/>
            <a:ext cx="4788024" cy="6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just"/>
            <a:r>
              <a:rPr lang="en-US" altLang="ja-JP" sz="1600" b="1" dirty="0" smtClean="0">
                <a:solidFill>
                  <a:srgbClr val="000000"/>
                </a:solidFill>
                <a:latin typeface="Calibri"/>
                <a:cs typeface="Calibri"/>
              </a:rPr>
              <a:t>coded</a:t>
            </a:r>
            <a:r>
              <a:rPr lang="en-US" altLang="ja-JP" sz="1600" dirty="0" smtClean="0">
                <a:solidFill>
                  <a:srgbClr val="000000"/>
                </a:solidFill>
                <a:latin typeface="Calibri"/>
                <a:cs typeface="Calibri"/>
              </a:rPr>
              <a:t> pattern illumination</a:t>
            </a:r>
          </a:p>
          <a:p>
            <a:pPr algn="just"/>
            <a:r>
              <a:rPr lang="en-US" altLang="ja-JP" sz="1600" dirty="0" smtClean="0">
                <a:solidFill>
                  <a:srgbClr val="000000"/>
                </a:solidFill>
                <a:latin typeface="Calibri"/>
                <a:cs typeface="Calibri"/>
              </a:rPr>
              <a:t> </a:t>
            </a:r>
            <a:r>
              <a:rPr lang="en-US" altLang="ja-JP" sz="1600" b="1" dirty="0" smtClean="0">
                <a:solidFill>
                  <a:srgbClr val="000000"/>
                </a:solidFill>
                <a:latin typeface="Calibri"/>
                <a:cs typeface="Calibri"/>
              </a:rPr>
              <a:t>  a</a:t>
            </a:r>
            <a:r>
              <a:rPr kumimoji="1" lang="en-US" altLang="ja-JP" sz="1600" b="1" dirty="0" smtClean="0">
                <a:solidFill>
                  <a:srgbClr val="000000"/>
                </a:solidFill>
                <a:latin typeface="Calibri"/>
                <a:cs typeface="Calibri"/>
              </a:rPr>
              <a:t>nalytic processing</a:t>
            </a:r>
          </a:p>
          <a:p>
            <a:pPr algn="just"/>
            <a:r>
              <a:rPr kumimoji="1" lang="en-US" altLang="ja-JP" sz="1600" dirty="0" smtClean="0">
                <a:solidFill>
                  <a:srgbClr val="000000"/>
                </a:solidFill>
                <a:latin typeface="Calibri"/>
                <a:cs typeface="Calibri"/>
              </a:rPr>
              <a:t>   high speed imaging (limited illuminated patterns ) </a:t>
            </a:r>
            <a:endParaRPr kumimoji="1" lang="ja-JP" altLang="en-US" sz="1600" dirty="0">
              <a:solidFill>
                <a:srgbClr val="000000"/>
              </a:solidFill>
              <a:latin typeface="Calibri"/>
              <a:cs typeface="Calibri"/>
            </a:endParaRPr>
          </a:p>
        </p:txBody>
      </p:sp>
      <p:sp>
        <p:nvSpPr>
          <p:cNvPr id="19" name="正方形/長方形 18"/>
          <p:cNvSpPr/>
          <p:nvPr/>
        </p:nvSpPr>
        <p:spPr>
          <a:xfrm>
            <a:off x="4355976" y="5445224"/>
            <a:ext cx="4536504" cy="6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just">
              <a:lnSpc>
                <a:spcPts val="1520"/>
              </a:lnSpc>
            </a:pPr>
            <a:r>
              <a:rPr lang="en-US" altLang="ja-JP" sz="1600" b="1" dirty="0">
                <a:solidFill>
                  <a:srgbClr val="000000"/>
                </a:solidFill>
                <a:latin typeface="Calibri"/>
                <a:cs typeface="Calibri"/>
              </a:rPr>
              <a:t>r</a:t>
            </a:r>
            <a:r>
              <a:rPr lang="en-US" altLang="ja-JP" sz="1600" b="1" dirty="0" smtClean="0">
                <a:solidFill>
                  <a:srgbClr val="000000"/>
                </a:solidFill>
                <a:latin typeface="Calibri"/>
                <a:cs typeface="Calibri"/>
              </a:rPr>
              <a:t>andom</a:t>
            </a:r>
            <a:r>
              <a:rPr lang="en-US" altLang="ja-JP" sz="1600" dirty="0" smtClean="0">
                <a:solidFill>
                  <a:srgbClr val="000000"/>
                </a:solidFill>
                <a:latin typeface="Calibri"/>
                <a:cs typeface="Calibri"/>
              </a:rPr>
              <a:t> pattern illumination</a:t>
            </a:r>
          </a:p>
          <a:p>
            <a:pPr algn="just">
              <a:lnSpc>
                <a:spcPts val="1520"/>
              </a:lnSpc>
            </a:pPr>
            <a:r>
              <a:rPr kumimoji="1" lang="en-US" altLang="ja-JP" sz="1600" dirty="0">
                <a:solidFill>
                  <a:srgbClr val="000000"/>
                </a:solidFill>
                <a:latin typeface="Calibri"/>
                <a:cs typeface="Calibri"/>
              </a:rPr>
              <a:t> </a:t>
            </a:r>
            <a:r>
              <a:rPr kumimoji="1" lang="en-US" altLang="ja-JP" sz="1600" dirty="0" smtClean="0">
                <a:solidFill>
                  <a:srgbClr val="000000"/>
                </a:solidFill>
                <a:latin typeface="Calibri"/>
                <a:cs typeface="Calibri"/>
              </a:rPr>
              <a:t>   </a:t>
            </a:r>
            <a:r>
              <a:rPr kumimoji="1" lang="en-US" altLang="ja-JP" sz="1600" b="1" dirty="0" smtClean="0">
                <a:solidFill>
                  <a:srgbClr val="000000"/>
                </a:solidFill>
                <a:latin typeface="Calibri"/>
                <a:cs typeface="Calibri"/>
              </a:rPr>
              <a:t> correlation based imaging</a:t>
            </a:r>
          </a:p>
          <a:p>
            <a:pPr algn="just">
              <a:lnSpc>
                <a:spcPts val="1520"/>
              </a:lnSpc>
            </a:pPr>
            <a:r>
              <a:rPr lang="en-US" altLang="ja-JP" sz="1600" dirty="0">
                <a:solidFill>
                  <a:srgbClr val="000000"/>
                </a:solidFill>
                <a:latin typeface="Calibri"/>
                <a:cs typeface="Calibri"/>
              </a:rPr>
              <a:t> </a:t>
            </a:r>
            <a:r>
              <a:rPr lang="en-US" altLang="ja-JP" sz="1600" dirty="0" smtClean="0">
                <a:solidFill>
                  <a:srgbClr val="000000"/>
                </a:solidFill>
                <a:latin typeface="Calibri"/>
                <a:cs typeface="Calibri"/>
              </a:rPr>
              <a:t>    low speed imaging (many illuminated pattern)</a:t>
            </a:r>
          </a:p>
          <a:p>
            <a:pPr algn="just">
              <a:lnSpc>
                <a:spcPts val="1520"/>
              </a:lnSpc>
            </a:pPr>
            <a:r>
              <a:rPr kumimoji="1" lang="en-US" altLang="ja-JP" sz="1600" dirty="0">
                <a:solidFill>
                  <a:srgbClr val="000000"/>
                </a:solidFill>
                <a:latin typeface="Calibri"/>
                <a:cs typeface="Calibri"/>
              </a:rPr>
              <a:t> </a:t>
            </a:r>
            <a:r>
              <a:rPr kumimoji="1" lang="en-US" altLang="ja-JP" sz="1600" dirty="0" smtClean="0">
                <a:solidFill>
                  <a:srgbClr val="000000"/>
                </a:solidFill>
                <a:latin typeface="Calibri"/>
                <a:cs typeface="Calibri"/>
              </a:rPr>
              <a:t>    </a:t>
            </a:r>
            <a:r>
              <a:rPr kumimoji="1" lang="en-US" altLang="ja-JP" sz="1600" b="1" dirty="0" smtClean="0">
                <a:solidFill>
                  <a:srgbClr val="000000"/>
                </a:solidFill>
                <a:latin typeface="Calibri"/>
                <a:cs typeface="Calibri"/>
              </a:rPr>
              <a:t>high sensitivity</a:t>
            </a:r>
            <a:endParaRPr kumimoji="1" lang="ja-JP" altLang="en-US" sz="1600" b="1" dirty="0">
              <a:solidFill>
                <a:srgbClr val="000000"/>
              </a:solidFill>
              <a:latin typeface="Calibri"/>
              <a:cs typeface="Calibri"/>
            </a:endParaRPr>
          </a:p>
        </p:txBody>
      </p:sp>
    </p:spTree>
    <p:extLst>
      <p:ext uri="{BB962C8B-B14F-4D97-AF65-F5344CB8AC3E}">
        <p14:creationId xmlns:p14="http://schemas.microsoft.com/office/powerpoint/2010/main" val="189879229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4" name="グループ化 303"/>
          <p:cNvGrpSpPr/>
          <p:nvPr/>
        </p:nvGrpSpPr>
        <p:grpSpPr>
          <a:xfrm>
            <a:off x="6311981" y="5464881"/>
            <a:ext cx="669492" cy="230111"/>
            <a:chOff x="6326231" y="3358540"/>
            <a:chExt cx="669492" cy="230111"/>
          </a:xfrm>
        </p:grpSpPr>
        <p:grpSp>
          <p:nvGrpSpPr>
            <p:cNvPr id="305" name="グループ化 304"/>
            <p:cNvGrpSpPr/>
            <p:nvPr/>
          </p:nvGrpSpPr>
          <p:grpSpPr>
            <a:xfrm>
              <a:off x="6326231" y="3358540"/>
              <a:ext cx="366194" cy="230111"/>
              <a:chOff x="6306609" y="2345234"/>
              <a:chExt cx="432342" cy="304227"/>
            </a:xfrm>
            <a:scene3d>
              <a:camera prst="orthographicFront">
                <a:rot lat="0" lon="0" rev="0"/>
              </a:camera>
              <a:lightRig rig="threePt" dir="t"/>
            </a:scene3d>
          </p:grpSpPr>
          <p:sp>
            <p:nvSpPr>
              <p:cNvPr id="307" name="フローチャート: 論理積ゲート 275"/>
              <p:cNvSpPr/>
              <p:nvPr/>
            </p:nvSpPr>
            <p:spPr bwMode="auto">
              <a:xfrm>
                <a:off x="6366722" y="2345234"/>
                <a:ext cx="372229" cy="304227"/>
              </a:xfrm>
              <a:prstGeom prst="flowChartDelay">
                <a:avLst/>
              </a:prstGeom>
              <a:gradFill>
                <a:gsLst>
                  <a:gs pos="0">
                    <a:schemeClr val="tx1"/>
                  </a:gs>
                  <a:gs pos="50000">
                    <a:schemeClr val="bg1"/>
                  </a:gs>
                  <a:gs pos="100000">
                    <a:schemeClr val="tx1"/>
                  </a:gs>
                </a:gsLst>
                <a:lin ang="5400000" scaled="1"/>
              </a:gra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308" name="円/楕円 307"/>
              <p:cNvSpPr/>
              <p:nvPr/>
            </p:nvSpPr>
            <p:spPr bwMode="auto">
              <a:xfrm>
                <a:off x="6306609" y="2345234"/>
                <a:ext cx="109024" cy="304227"/>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Arial Unicode MS" panose="020B0604020202020204" pitchFamily="50" charset="-128"/>
                  <a:ea typeface="Arial Unicode MS" panose="020B0604020202020204" pitchFamily="50" charset="-128"/>
                  <a:cs typeface="Arial Unicode MS" panose="020B0604020202020204" pitchFamily="50" charset="-128"/>
                </a:endParaRPr>
              </a:p>
            </p:txBody>
          </p:sp>
        </p:grpSp>
        <p:sp>
          <p:nvSpPr>
            <p:cNvPr id="306" name="フリーフォーム 305"/>
            <p:cNvSpPr/>
            <p:nvPr/>
          </p:nvSpPr>
          <p:spPr bwMode="auto">
            <a:xfrm>
              <a:off x="6702849" y="3384517"/>
              <a:ext cx="292874" cy="176675"/>
            </a:xfrm>
            <a:custGeom>
              <a:avLst/>
              <a:gdLst>
                <a:gd name="connsiteX0" fmla="*/ 0 w 152400"/>
                <a:gd name="connsiteY0" fmla="*/ 141094 h 219995"/>
                <a:gd name="connsiteX1" fmla="*/ 38100 w 152400"/>
                <a:gd name="connsiteY1" fmla="*/ 1394 h 219995"/>
                <a:gd name="connsiteX2" fmla="*/ 101600 w 152400"/>
                <a:gd name="connsiteY2" fmla="*/ 217294 h 219995"/>
                <a:gd name="connsiteX3" fmla="*/ 152400 w 152400"/>
                <a:gd name="connsiteY3" fmla="*/ 102994 h 219995"/>
              </a:gdLst>
              <a:ahLst/>
              <a:cxnLst>
                <a:cxn ang="0">
                  <a:pos x="connsiteX0" y="connsiteY0"/>
                </a:cxn>
                <a:cxn ang="0">
                  <a:pos x="connsiteX1" y="connsiteY1"/>
                </a:cxn>
                <a:cxn ang="0">
                  <a:pos x="connsiteX2" y="connsiteY2"/>
                </a:cxn>
                <a:cxn ang="0">
                  <a:pos x="connsiteX3" y="connsiteY3"/>
                </a:cxn>
              </a:cxnLst>
              <a:rect l="l" t="t" r="r" b="b"/>
              <a:pathLst>
                <a:path w="152400" h="219995">
                  <a:moveTo>
                    <a:pt x="0" y="141094"/>
                  </a:moveTo>
                  <a:cubicBezTo>
                    <a:pt x="10583" y="64894"/>
                    <a:pt x="21167" y="-11306"/>
                    <a:pt x="38100" y="1394"/>
                  </a:cubicBezTo>
                  <a:cubicBezTo>
                    <a:pt x="55033" y="14094"/>
                    <a:pt x="82550" y="200361"/>
                    <a:pt x="101600" y="217294"/>
                  </a:cubicBezTo>
                  <a:cubicBezTo>
                    <a:pt x="120650" y="234227"/>
                    <a:pt x="136525" y="168610"/>
                    <a:pt x="152400" y="102994"/>
                  </a:cubicBezTo>
                </a:path>
              </a:pathLst>
            </a:cu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Arial Unicode MS" panose="020B0604020202020204" pitchFamily="50" charset="-128"/>
                <a:ea typeface="Arial Unicode MS" panose="020B0604020202020204" pitchFamily="50" charset="-128"/>
                <a:cs typeface="Arial Unicode MS" panose="020B0604020202020204" pitchFamily="50" charset="-128"/>
              </a:endParaRPr>
            </a:p>
          </p:txBody>
        </p:sp>
      </p:grpSp>
      <p:grpSp>
        <p:nvGrpSpPr>
          <p:cNvPr id="20" name="グループ化 19"/>
          <p:cNvGrpSpPr/>
          <p:nvPr/>
        </p:nvGrpSpPr>
        <p:grpSpPr>
          <a:xfrm>
            <a:off x="6326231" y="3323084"/>
            <a:ext cx="669492" cy="230111"/>
            <a:chOff x="6326231" y="3358540"/>
            <a:chExt cx="669492" cy="230111"/>
          </a:xfrm>
        </p:grpSpPr>
        <p:grpSp>
          <p:nvGrpSpPr>
            <p:cNvPr id="300" name="グループ化 299"/>
            <p:cNvGrpSpPr/>
            <p:nvPr/>
          </p:nvGrpSpPr>
          <p:grpSpPr>
            <a:xfrm>
              <a:off x="6326231" y="3358540"/>
              <a:ext cx="366194" cy="230111"/>
              <a:chOff x="6306609" y="2345234"/>
              <a:chExt cx="432342" cy="304227"/>
            </a:xfrm>
            <a:scene3d>
              <a:camera prst="orthographicFront">
                <a:rot lat="0" lon="0" rev="0"/>
              </a:camera>
              <a:lightRig rig="threePt" dir="t"/>
            </a:scene3d>
          </p:grpSpPr>
          <p:sp>
            <p:nvSpPr>
              <p:cNvPr id="301" name="フローチャート: 論理積ゲート 275"/>
              <p:cNvSpPr/>
              <p:nvPr/>
            </p:nvSpPr>
            <p:spPr bwMode="auto">
              <a:xfrm>
                <a:off x="6366722" y="2345234"/>
                <a:ext cx="372229" cy="304227"/>
              </a:xfrm>
              <a:prstGeom prst="flowChartDelay">
                <a:avLst/>
              </a:prstGeom>
              <a:gradFill>
                <a:gsLst>
                  <a:gs pos="0">
                    <a:schemeClr val="tx1"/>
                  </a:gs>
                  <a:gs pos="50000">
                    <a:schemeClr val="bg1"/>
                  </a:gs>
                  <a:gs pos="100000">
                    <a:schemeClr val="tx1"/>
                  </a:gs>
                </a:gsLst>
                <a:lin ang="5400000" scaled="1"/>
              </a:gra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302" name="円/楕円 301"/>
              <p:cNvSpPr/>
              <p:nvPr/>
            </p:nvSpPr>
            <p:spPr bwMode="auto">
              <a:xfrm>
                <a:off x="6306609" y="2345234"/>
                <a:ext cx="109024" cy="304227"/>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Arial Unicode MS" panose="020B0604020202020204" pitchFamily="50" charset="-128"/>
                  <a:ea typeface="Arial Unicode MS" panose="020B0604020202020204" pitchFamily="50" charset="-128"/>
                  <a:cs typeface="Arial Unicode MS" panose="020B0604020202020204" pitchFamily="50" charset="-128"/>
                </a:endParaRPr>
              </a:p>
            </p:txBody>
          </p:sp>
        </p:grpSp>
        <p:sp>
          <p:nvSpPr>
            <p:cNvPr id="303" name="フリーフォーム 302"/>
            <p:cNvSpPr/>
            <p:nvPr/>
          </p:nvSpPr>
          <p:spPr bwMode="auto">
            <a:xfrm>
              <a:off x="6702849" y="3384517"/>
              <a:ext cx="292874" cy="176675"/>
            </a:xfrm>
            <a:custGeom>
              <a:avLst/>
              <a:gdLst>
                <a:gd name="connsiteX0" fmla="*/ 0 w 152400"/>
                <a:gd name="connsiteY0" fmla="*/ 141094 h 219995"/>
                <a:gd name="connsiteX1" fmla="*/ 38100 w 152400"/>
                <a:gd name="connsiteY1" fmla="*/ 1394 h 219995"/>
                <a:gd name="connsiteX2" fmla="*/ 101600 w 152400"/>
                <a:gd name="connsiteY2" fmla="*/ 217294 h 219995"/>
                <a:gd name="connsiteX3" fmla="*/ 152400 w 152400"/>
                <a:gd name="connsiteY3" fmla="*/ 102994 h 219995"/>
              </a:gdLst>
              <a:ahLst/>
              <a:cxnLst>
                <a:cxn ang="0">
                  <a:pos x="connsiteX0" y="connsiteY0"/>
                </a:cxn>
                <a:cxn ang="0">
                  <a:pos x="connsiteX1" y="connsiteY1"/>
                </a:cxn>
                <a:cxn ang="0">
                  <a:pos x="connsiteX2" y="connsiteY2"/>
                </a:cxn>
                <a:cxn ang="0">
                  <a:pos x="connsiteX3" y="connsiteY3"/>
                </a:cxn>
              </a:cxnLst>
              <a:rect l="l" t="t" r="r" b="b"/>
              <a:pathLst>
                <a:path w="152400" h="219995">
                  <a:moveTo>
                    <a:pt x="0" y="141094"/>
                  </a:moveTo>
                  <a:cubicBezTo>
                    <a:pt x="10583" y="64894"/>
                    <a:pt x="21167" y="-11306"/>
                    <a:pt x="38100" y="1394"/>
                  </a:cubicBezTo>
                  <a:cubicBezTo>
                    <a:pt x="55033" y="14094"/>
                    <a:pt x="82550" y="200361"/>
                    <a:pt x="101600" y="217294"/>
                  </a:cubicBezTo>
                  <a:cubicBezTo>
                    <a:pt x="120650" y="234227"/>
                    <a:pt x="136525" y="168610"/>
                    <a:pt x="152400" y="102994"/>
                  </a:cubicBezTo>
                </a:path>
              </a:pathLst>
            </a:cu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Arial Unicode MS" panose="020B0604020202020204" pitchFamily="50" charset="-128"/>
                <a:ea typeface="Arial Unicode MS" panose="020B0604020202020204" pitchFamily="50" charset="-128"/>
                <a:cs typeface="Arial Unicode MS" panose="020B0604020202020204" pitchFamily="50" charset="-128"/>
              </a:endParaRPr>
            </a:p>
          </p:txBody>
        </p:sp>
      </p:grpSp>
      <p:grpSp>
        <p:nvGrpSpPr>
          <p:cNvPr id="296" name="グループ化 295"/>
          <p:cNvGrpSpPr/>
          <p:nvPr/>
        </p:nvGrpSpPr>
        <p:grpSpPr>
          <a:xfrm>
            <a:off x="6315807" y="1376468"/>
            <a:ext cx="366194" cy="230111"/>
            <a:chOff x="6306609" y="2345234"/>
            <a:chExt cx="432342" cy="304227"/>
          </a:xfrm>
          <a:scene3d>
            <a:camera prst="orthographicFront">
              <a:rot lat="0" lon="0" rev="0"/>
            </a:camera>
            <a:lightRig rig="threePt" dir="t"/>
          </a:scene3d>
        </p:grpSpPr>
        <p:sp>
          <p:nvSpPr>
            <p:cNvPr id="297" name="フローチャート: 論理積ゲート 275"/>
            <p:cNvSpPr/>
            <p:nvPr/>
          </p:nvSpPr>
          <p:spPr bwMode="auto">
            <a:xfrm>
              <a:off x="6366722" y="2345234"/>
              <a:ext cx="372229" cy="304227"/>
            </a:xfrm>
            <a:prstGeom prst="flowChartDelay">
              <a:avLst/>
            </a:prstGeom>
            <a:gradFill>
              <a:gsLst>
                <a:gs pos="0">
                  <a:schemeClr val="tx1"/>
                </a:gs>
                <a:gs pos="50000">
                  <a:schemeClr val="bg1"/>
                </a:gs>
                <a:gs pos="100000">
                  <a:schemeClr val="tx1"/>
                </a:gs>
              </a:gsLst>
              <a:lin ang="5400000" scaled="1"/>
            </a:gra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298" name="円/楕円 297"/>
            <p:cNvSpPr/>
            <p:nvPr/>
          </p:nvSpPr>
          <p:spPr bwMode="auto">
            <a:xfrm>
              <a:off x="6306609" y="2345234"/>
              <a:ext cx="109024" cy="304227"/>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Arial Unicode MS" panose="020B0604020202020204" pitchFamily="50" charset="-128"/>
                <a:ea typeface="Arial Unicode MS" panose="020B0604020202020204" pitchFamily="50" charset="-128"/>
                <a:cs typeface="Arial Unicode MS" panose="020B0604020202020204" pitchFamily="50" charset="-128"/>
              </a:endParaRPr>
            </a:p>
          </p:txBody>
        </p:sp>
      </p:grpSp>
      <p:sp>
        <p:nvSpPr>
          <p:cNvPr id="299" name="フリーフォーム 298"/>
          <p:cNvSpPr/>
          <p:nvPr/>
        </p:nvSpPr>
        <p:spPr bwMode="auto">
          <a:xfrm>
            <a:off x="6692425" y="1402445"/>
            <a:ext cx="292874" cy="176675"/>
          </a:xfrm>
          <a:custGeom>
            <a:avLst/>
            <a:gdLst>
              <a:gd name="connsiteX0" fmla="*/ 0 w 152400"/>
              <a:gd name="connsiteY0" fmla="*/ 141094 h 219995"/>
              <a:gd name="connsiteX1" fmla="*/ 38100 w 152400"/>
              <a:gd name="connsiteY1" fmla="*/ 1394 h 219995"/>
              <a:gd name="connsiteX2" fmla="*/ 101600 w 152400"/>
              <a:gd name="connsiteY2" fmla="*/ 217294 h 219995"/>
              <a:gd name="connsiteX3" fmla="*/ 152400 w 152400"/>
              <a:gd name="connsiteY3" fmla="*/ 102994 h 219995"/>
            </a:gdLst>
            <a:ahLst/>
            <a:cxnLst>
              <a:cxn ang="0">
                <a:pos x="connsiteX0" y="connsiteY0"/>
              </a:cxn>
              <a:cxn ang="0">
                <a:pos x="connsiteX1" y="connsiteY1"/>
              </a:cxn>
              <a:cxn ang="0">
                <a:pos x="connsiteX2" y="connsiteY2"/>
              </a:cxn>
              <a:cxn ang="0">
                <a:pos x="connsiteX3" y="connsiteY3"/>
              </a:cxn>
            </a:cxnLst>
            <a:rect l="l" t="t" r="r" b="b"/>
            <a:pathLst>
              <a:path w="152400" h="219995">
                <a:moveTo>
                  <a:pt x="0" y="141094"/>
                </a:moveTo>
                <a:cubicBezTo>
                  <a:pt x="10583" y="64894"/>
                  <a:pt x="21167" y="-11306"/>
                  <a:pt x="38100" y="1394"/>
                </a:cubicBezTo>
                <a:cubicBezTo>
                  <a:pt x="55033" y="14094"/>
                  <a:pt x="82550" y="200361"/>
                  <a:pt x="101600" y="217294"/>
                </a:cubicBezTo>
                <a:cubicBezTo>
                  <a:pt x="120650" y="234227"/>
                  <a:pt x="136525" y="168610"/>
                  <a:pt x="152400" y="102994"/>
                </a:cubicBezTo>
              </a:path>
            </a:pathLst>
          </a:cu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Arial Unicode MS" panose="020B0604020202020204" pitchFamily="50" charset="-128"/>
              <a:ea typeface="Arial Unicode MS" panose="020B0604020202020204" pitchFamily="50" charset="-128"/>
              <a:cs typeface="Arial Unicode MS" panose="020B0604020202020204" pitchFamily="50" charset="-128"/>
            </a:endParaRPr>
          </a:p>
        </p:txBody>
      </p:sp>
      <p:grpSp>
        <p:nvGrpSpPr>
          <p:cNvPr id="278" name="グループ化 277"/>
          <p:cNvGrpSpPr>
            <a:grpSpLocks noChangeAspect="1"/>
          </p:cNvGrpSpPr>
          <p:nvPr/>
        </p:nvGrpSpPr>
        <p:grpSpPr>
          <a:xfrm>
            <a:off x="4139952" y="2996952"/>
            <a:ext cx="1040670" cy="846594"/>
            <a:chOff x="3920477" y="1551650"/>
            <a:chExt cx="1453368" cy="1182328"/>
          </a:xfrm>
          <a:scene3d>
            <a:camera prst="orthographicFront">
              <a:rot lat="1200000" lon="3600000" rev="0"/>
            </a:camera>
            <a:lightRig rig="threePt" dir="t"/>
          </a:scene3d>
        </p:grpSpPr>
        <p:sp>
          <p:nvSpPr>
            <p:cNvPr id="279" name="正方形/長方形 278"/>
            <p:cNvSpPr>
              <a:spLocks noChangeAspect="1"/>
            </p:cNvSpPr>
            <p:nvPr/>
          </p:nvSpPr>
          <p:spPr bwMode="auto">
            <a:xfrm>
              <a:off x="3920477" y="1551650"/>
              <a:ext cx="1453368" cy="1182328"/>
            </a:xfrm>
            <a:prstGeom prst="rect">
              <a:avLst/>
            </a:prstGeom>
            <a:solidFill>
              <a:schemeClr val="tx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280" name="正方形/長方形 279"/>
            <p:cNvSpPr>
              <a:spLocks noChangeAspect="1"/>
            </p:cNvSpPr>
            <p:nvPr/>
          </p:nvSpPr>
          <p:spPr bwMode="auto">
            <a:xfrm>
              <a:off x="4289683" y="1890282"/>
              <a:ext cx="655276" cy="533073"/>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Arial Unicode MS" panose="020B0604020202020204" pitchFamily="50" charset="-128"/>
                <a:ea typeface="Arial Unicode MS" panose="020B0604020202020204" pitchFamily="50" charset="-128"/>
                <a:cs typeface="Arial Unicode MS" panose="020B0604020202020204" pitchFamily="50" charset="-128"/>
              </a:endParaRPr>
            </a:p>
          </p:txBody>
        </p:sp>
      </p:grpSp>
      <p:grpSp>
        <p:nvGrpSpPr>
          <p:cNvPr id="281" name="グループ化 280"/>
          <p:cNvGrpSpPr>
            <a:grpSpLocks noChangeAspect="1"/>
          </p:cNvGrpSpPr>
          <p:nvPr/>
        </p:nvGrpSpPr>
        <p:grpSpPr>
          <a:xfrm>
            <a:off x="4139952" y="5187469"/>
            <a:ext cx="1040670" cy="846594"/>
            <a:chOff x="3920477" y="1551650"/>
            <a:chExt cx="1453368" cy="1182328"/>
          </a:xfrm>
          <a:scene3d>
            <a:camera prst="orthographicFront">
              <a:rot lat="1200000" lon="3600000" rev="0"/>
            </a:camera>
            <a:lightRig rig="threePt" dir="t"/>
          </a:scene3d>
        </p:grpSpPr>
        <p:sp>
          <p:nvSpPr>
            <p:cNvPr id="282" name="正方形/長方形 281"/>
            <p:cNvSpPr>
              <a:spLocks noChangeAspect="1"/>
            </p:cNvSpPr>
            <p:nvPr/>
          </p:nvSpPr>
          <p:spPr bwMode="auto">
            <a:xfrm>
              <a:off x="3920477" y="1551650"/>
              <a:ext cx="1453368" cy="1182328"/>
            </a:xfrm>
            <a:prstGeom prst="rect">
              <a:avLst/>
            </a:prstGeom>
            <a:solidFill>
              <a:schemeClr val="tx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83" name="正方形/長方形 282"/>
            <p:cNvSpPr>
              <a:spLocks noChangeAspect="1"/>
            </p:cNvSpPr>
            <p:nvPr/>
          </p:nvSpPr>
          <p:spPr bwMode="auto">
            <a:xfrm>
              <a:off x="4289683" y="1890282"/>
              <a:ext cx="655276" cy="533073"/>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110" name="正方形/長方形 109"/>
          <p:cNvSpPr/>
          <p:nvPr/>
        </p:nvSpPr>
        <p:spPr bwMode="auto">
          <a:xfrm>
            <a:off x="4919663" y="3143960"/>
            <a:ext cx="539941" cy="619200"/>
          </a:xfrm>
          <a:prstGeom prst="rect">
            <a:avLst/>
          </a:prstGeom>
          <a:gradFill>
            <a:gsLst>
              <a:gs pos="0">
                <a:srgbClr val="D60000">
                  <a:alpha val="5000"/>
                </a:srgbClr>
              </a:gs>
              <a:gs pos="50000">
                <a:srgbClr val="D60000">
                  <a:lumMod val="65000"/>
                  <a:lumOff val="35000"/>
                  <a:alpha val="32000"/>
                </a:srgbClr>
              </a:gs>
              <a:gs pos="100000">
                <a:srgbClr val="D60000">
                  <a:alpha val="5000"/>
                </a:srgbClr>
              </a:gs>
            </a:gsLst>
            <a:lin ang="5400000" scaled="1"/>
          </a:gradFill>
          <a:ln w="15875">
            <a:no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111" name="正方形/長方形 110"/>
          <p:cNvSpPr/>
          <p:nvPr/>
        </p:nvSpPr>
        <p:spPr bwMode="auto">
          <a:xfrm>
            <a:off x="2829762" y="3136257"/>
            <a:ext cx="2083210" cy="617421"/>
          </a:xfrm>
          <a:prstGeom prst="rect">
            <a:avLst/>
          </a:prstGeom>
          <a:gradFill>
            <a:gsLst>
              <a:gs pos="0">
                <a:srgbClr val="D60000">
                  <a:alpha val="5000"/>
                </a:srgbClr>
              </a:gs>
              <a:gs pos="50000">
                <a:srgbClr val="D60000">
                  <a:lumMod val="65000"/>
                  <a:lumOff val="35000"/>
                  <a:alpha val="32000"/>
                </a:srgbClr>
              </a:gs>
              <a:gs pos="100000">
                <a:srgbClr val="D60000">
                  <a:alpha val="5000"/>
                </a:srgbClr>
              </a:gs>
            </a:gsLst>
            <a:lin ang="5400000" scaled="1"/>
          </a:gradFill>
          <a:ln w="15875">
            <a:no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Arial Unicode MS" panose="020B0604020202020204" pitchFamily="50" charset="-128"/>
              <a:ea typeface="Arial Unicode MS" panose="020B0604020202020204" pitchFamily="50" charset="-128"/>
              <a:cs typeface="Arial Unicode MS" panose="020B0604020202020204" pitchFamily="50" charset="-128"/>
            </a:endParaRPr>
          </a:p>
        </p:txBody>
      </p:sp>
      <p:grpSp>
        <p:nvGrpSpPr>
          <p:cNvPr id="114" name="グループ化 113"/>
          <p:cNvGrpSpPr>
            <a:grpSpLocks noChangeAspect="1"/>
          </p:cNvGrpSpPr>
          <p:nvPr/>
        </p:nvGrpSpPr>
        <p:grpSpPr>
          <a:xfrm>
            <a:off x="2729243" y="3133995"/>
            <a:ext cx="1422740" cy="592421"/>
            <a:chOff x="2537088" y="3414690"/>
            <a:chExt cx="1556216" cy="720000"/>
          </a:xfrm>
        </p:grpSpPr>
        <p:pic>
          <p:nvPicPr>
            <p:cNvPr id="127" name="図 126"/>
            <p:cNvPicPr>
              <a:picLocks noChangeAspect="1"/>
            </p:cNvPicPr>
            <p:nvPr/>
          </p:nvPicPr>
          <p:blipFill rotWithShape="1">
            <a:blip r:embed="rId3"/>
            <a:srcRect l="68998" t="34372" r="9700" b="46426"/>
            <a:stretch/>
          </p:blipFill>
          <p:spPr>
            <a:xfrm>
              <a:off x="3373304" y="3414690"/>
              <a:ext cx="720000" cy="720000"/>
            </a:xfrm>
            <a:prstGeom prst="rect">
              <a:avLst/>
            </a:prstGeom>
            <a:ln>
              <a:solidFill>
                <a:schemeClr val="tx1"/>
              </a:solidFill>
            </a:ln>
            <a:scene3d>
              <a:camera prst="orthographicFront">
                <a:rot lat="1200000" lon="3600000" rev="0"/>
              </a:camera>
              <a:lightRig rig="threePt" dir="t"/>
            </a:scene3d>
          </p:spPr>
        </p:pic>
        <p:pic>
          <p:nvPicPr>
            <p:cNvPr id="128" name="図 127"/>
            <p:cNvPicPr>
              <a:picLocks noChangeAspect="1"/>
            </p:cNvPicPr>
            <p:nvPr/>
          </p:nvPicPr>
          <p:blipFill rotWithShape="1">
            <a:blip r:embed="rId3"/>
            <a:srcRect l="47904" t="41139" r="30794" b="39659"/>
            <a:stretch/>
          </p:blipFill>
          <p:spPr>
            <a:xfrm>
              <a:off x="2822730" y="3414690"/>
              <a:ext cx="720000" cy="720000"/>
            </a:xfrm>
            <a:prstGeom prst="rect">
              <a:avLst/>
            </a:prstGeom>
            <a:ln>
              <a:solidFill>
                <a:schemeClr val="tx1"/>
              </a:solidFill>
            </a:ln>
            <a:scene3d>
              <a:camera prst="orthographicFront">
                <a:rot lat="1200000" lon="3600000" rev="0"/>
              </a:camera>
              <a:lightRig rig="threePt" dir="t"/>
            </a:scene3d>
          </p:spPr>
        </p:pic>
        <p:pic>
          <p:nvPicPr>
            <p:cNvPr id="129" name="図 128"/>
            <p:cNvPicPr>
              <a:picLocks noChangeAspect="1"/>
            </p:cNvPicPr>
            <p:nvPr/>
          </p:nvPicPr>
          <p:blipFill rotWithShape="1">
            <a:blip r:embed="rId3"/>
            <a:srcRect l="13466" t="55588" r="65232" b="25210"/>
            <a:stretch/>
          </p:blipFill>
          <p:spPr>
            <a:xfrm>
              <a:off x="2537088" y="3414690"/>
              <a:ext cx="720000" cy="720000"/>
            </a:xfrm>
            <a:prstGeom prst="rect">
              <a:avLst/>
            </a:prstGeom>
            <a:ln>
              <a:solidFill>
                <a:schemeClr val="tx1"/>
              </a:solidFill>
            </a:ln>
            <a:scene3d>
              <a:camera prst="orthographicFront">
                <a:rot lat="1200000" lon="3600000" rev="0"/>
              </a:camera>
              <a:lightRig rig="threePt" dir="t"/>
            </a:scene3d>
          </p:spPr>
        </p:pic>
      </p:grpSp>
      <p:sp>
        <p:nvSpPr>
          <p:cNvPr id="118" name="二等辺三角形 117"/>
          <p:cNvSpPr/>
          <p:nvPr/>
        </p:nvSpPr>
        <p:spPr bwMode="auto">
          <a:xfrm rot="5400000">
            <a:off x="5759622" y="3147274"/>
            <a:ext cx="635662" cy="619200"/>
          </a:xfrm>
          <a:prstGeom prst="triangle">
            <a:avLst/>
          </a:prstGeom>
          <a:gradFill flip="none" rotWithShape="1">
            <a:gsLst>
              <a:gs pos="0">
                <a:srgbClr val="D60000">
                  <a:alpha val="5000"/>
                </a:srgbClr>
              </a:gs>
              <a:gs pos="50000">
                <a:srgbClr val="D60000">
                  <a:lumMod val="65000"/>
                  <a:lumOff val="35000"/>
                  <a:alpha val="32000"/>
                </a:srgbClr>
              </a:gs>
              <a:gs pos="100000">
                <a:srgbClr val="D60000">
                  <a:alpha val="5000"/>
                </a:srgbClr>
              </a:gs>
            </a:gsLst>
            <a:lin ang="0" scaled="1"/>
            <a:tileRect/>
          </a:gra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Arial Unicode MS" panose="020B0604020202020204" pitchFamily="50" charset="-128"/>
              <a:ea typeface="Arial Unicode MS" panose="020B0604020202020204" pitchFamily="50" charset="-128"/>
              <a:cs typeface="Arial Unicode MS" panose="020B0604020202020204" pitchFamily="50" charset="-128"/>
            </a:endParaRPr>
          </a:p>
        </p:txBody>
      </p:sp>
      <p:pic>
        <p:nvPicPr>
          <p:cNvPr id="126" name="図 125"/>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6090"/>
                    </a14:imgEffect>
                    <a14:imgEffect>
                      <a14:saturation sat="88000"/>
                    </a14:imgEffect>
                  </a14:imgLayer>
                </a14:imgProps>
              </a:ext>
              <a:ext uri="{28A0092B-C50C-407E-A947-70E740481C1C}">
                <a14:useLocalDpi xmlns:a14="http://schemas.microsoft.com/office/drawing/2010/main" val="0"/>
              </a:ext>
            </a:extLst>
          </a:blip>
          <a:srcRect l="28558" t="41056" r="29869" b="38787"/>
          <a:stretch/>
        </p:blipFill>
        <p:spPr>
          <a:xfrm rot="16200000">
            <a:off x="4975118" y="3258339"/>
            <a:ext cx="1247235" cy="436808"/>
          </a:xfrm>
          <a:prstGeom prst="rect">
            <a:avLst/>
          </a:prstGeom>
          <a:effectLst>
            <a:outerShdw dir="5400000" sx="1000" sy="1000" algn="ctr" rotWithShape="0">
              <a:srgbClr val="000000"/>
            </a:outerShdw>
          </a:effectLst>
        </p:spPr>
      </p:pic>
      <p:sp>
        <p:nvSpPr>
          <p:cNvPr id="167" name="テキスト ボックス 166"/>
          <p:cNvSpPr txBox="1"/>
          <p:nvPr/>
        </p:nvSpPr>
        <p:spPr>
          <a:xfrm>
            <a:off x="874381" y="2492896"/>
            <a:ext cx="3803445" cy="369332"/>
          </a:xfrm>
          <a:prstGeom prst="rect">
            <a:avLst/>
          </a:prstGeom>
          <a:noFill/>
        </p:spPr>
        <p:txBody>
          <a:bodyPr wrap="square" rtlCol="0">
            <a:spAutoFit/>
          </a:bodyPr>
          <a:lstStyle/>
          <a:p>
            <a:r>
              <a:rPr lang="en-US" altLang="ja-JP" dirty="0" smtClean="0">
                <a:latin typeface="Arial Unicode MS" panose="020B0604020202020204" pitchFamily="50" charset="-128"/>
                <a:ea typeface="Arial Unicode MS" panose="020B0604020202020204" pitchFamily="50" charset="-128"/>
                <a:cs typeface="Arial Unicode MS" panose="020B0604020202020204" pitchFamily="50" charset="-128"/>
              </a:rPr>
              <a:t>computational ghost imaging (CGI)</a:t>
            </a:r>
            <a:endParaRPr kumimoji="1" lang="ja-JP" altLang="en-US" dirty="0">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137" name="テキスト ボックス 136"/>
          <p:cNvSpPr txBox="1"/>
          <p:nvPr/>
        </p:nvSpPr>
        <p:spPr>
          <a:xfrm>
            <a:off x="4785726" y="4787896"/>
            <a:ext cx="65" cy="276999"/>
          </a:xfrm>
          <a:prstGeom prst="rect">
            <a:avLst/>
          </a:prstGeom>
          <a:noFill/>
        </p:spPr>
        <p:txBody>
          <a:bodyPr wrap="none" lIns="0" tIns="0" rIns="0" bIns="0" rtlCol="0">
            <a:spAutoFit/>
          </a:bodyPr>
          <a:lstStyle/>
          <a:p>
            <a:endParaRPr kumimoji="1" lang="ja-JP" altLang="en-US" dirty="0">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140" name="テキスト ボックス 139"/>
          <p:cNvSpPr txBox="1"/>
          <p:nvPr/>
        </p:nvSpPr>
        <p:spPr>
          <a:xfrm>
            <a:off x="5135099" y="6608385"/>
            <a:ext cx="65" cy="276999"/>
          </a:xfrm>
          <a:prstGeom prst="rect">
            <a:avLst/>
          </a:prstGeom>
          <a:noFill/>
        </p:spPr>
        <p:txBody>
          <a:bodyPr wrap="none" lIns="0" tIns="0" rIns="0" bIns="0" rtlCol="0">
            <a:spAutoFit/>
          </a:bodyPr>
          <a:lstStyle/>
          <a:p>
            <a:endParaRPr kumimoji="1" lang="ja-JP" altLang="en-US" dirty="0">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142" name="正方形/長方形 141"/>
          <p:cNvSpPr/>
          <p:nvPr/>
        </p:nvSpPr>
        <p:spPr bwMode="auto">
          <a:xfrm>
            <a:off x="4926806" y="5280911"/>
            <a:ext cx="523573" cy="619200"/>
          </a:xfrm>
          <a:prstGeom prst="rect">
            <a:avLst/>
          </a:prstGeom>
          <a:gradFill>
            <a:gsLst>
              <a:gs pos="0">
                <a:srgbClr val="D60000">
                  <a:alpha val="5000"/>
                </a:srgbClr>
              </a:gs>
              <a:gs pos="50000">
                <a:srgbClr val="D60000">
                  <a:lumMod val="65000"/>
                  <a:lumOff val="35000"/>
                  <a:alpha val="32000"/>
                </a:srgbClr>
              </a:gs>
              <a:gs pos="100000">
                <a:srgbClr val="D60000">
                  <a:alpha val="5000"/>
                </a:srgbClr>
              </a:gs>
            </a:gsLst>
            <a:lin ang="5400000" scaled="1"/>
          </a:gradFill>
          <a:ln w="15875">
            <a:no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143" name="正方形/長方形 142"/>
          <p:cNvSpPr/>
          <p:nvPr/>
        </p:nvSpPr>
        <p:spPr bwMode="auto">
          <a:xfrm>
            <a:off x="2820536" y="5273208"/>
            <a:ext cx="2092436" cy="617421"/>
          </a:xfrm>
          <a:prstGeom prst="rect">
            <a:avLst/>
          </a:prstGeom>
          <a:gradFill>
            <a:gsLst>
              <a:gs pos="0">
                <a:srgbClr val="D60000">
                  <a:alpha val="5000"/>
                </a:srgbClr>
              </a:gs>
              <a:gs pos="50000">
                <a:srgbClr val="D60000">
                  <a:lumMod val="65000"/>
                  <a:lumOff val="35000"/>
                  <a:alpha val="32000"/>
                </a:srgbClr>
              </a:gs>
              <a:gs pos="100000">
                <a:srgbClr val="D60000">
                  <a:alpha val="15000"/>
                </a:srgbClr>
              </a:gs>
            </a:gsLst>
            <a:lin ang="5400000" scaled="1"/>
          </a:gradFill>
          <a:ln w="15875">
            <a:no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146" name="テキスト ボックス 145"/>
          <p:cNvSpPr txBox="1"/>
          <p:nvPr/>
        </p:nvSpPr>
        <p:spPr>
          <a:xfrm>
            <a:off x="3698555" y="5756786"/>
            <a:ext cx="138260" cy="338555"/>
          </a:xfrm>
          <a:prstGeom prst="rect">
            <a:avLst/>
          </a:prstGeom>
          <a:noFill/>
        </p:spPr>
        <p:txBody>
          <a:bodyPr wrap="square" rtlCol="0">
            <a:spAutoFit/>
          </a:bodyPr>
          <a:lstStyle/>
          <a:p>
            <a:endParaRPr kumimoji="1" lang="ja-JP" altLang="en-US" sz="1600" dirty="0">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149" name="二等辺三角形 148"/>
          <p:cNvSpPr/>
          <p:nvPr/>
        </p:nvSpPr>
        <p:spPr bwMode="auto">
          <a:xfrm rot="5400000">
            <a:off x="5750396" y="5284225"/>
            <a:ext cx="635662" cy="619200"/>
          </a:xfrm>
          <a:prstGeom prst="triangle">
            <a:avLst/>
          </a:prstGeom>
          <a:gradFill flip="none" rotWithShape="1">
            <a:gsLst>
              <a:gs pos="0">
                <a:srgbClr val="D60000">
                  <a:alpha val="5000"/>
                </a:srgbClr>
              </a:gs>
              <a:gs pos="50000">
                <a:srgbClr val="D60000">
                  <a:lumMod val="65000"/>
                  <a:lumOff val="35000"/>
                  <a:alpha val="32000"/>
                </a:srgbClr>
              </a:gs>
              <a:gs pos="100000">
                <a:srgbClr val="D60000">
                  <a:alpha val="5000"/>
                </a:srgbClr>
              </a:gs>
            </a:gsLst>
            <a:lin ang="0" scaled="1"/>
            <a:tileRect/>
          </a:gra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Arial Unicode MS" panose="020B0604020202020204" pitchFamily="50" charset="-128"/>
              <a:ea typeface="Arial Unicode MS" panose="020B0604020202020204" pitchFamily="50" charset="-128"/>
              <a:cs typeface="Arial Unicode MS" panose="020B0604020202020204" pitchFamily="50" charset="-128"/>
            </a:endParaRPr>
          </a:p>
        </p:txBody>
      </p:sp>
      <p:pic>
        <p:nvPicPr>
          <p:cNvPr id="151" name="図 150"/>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6090"/>
                    </a14:imgEffect>
                    <a14:imgEffect>
                      <a14:saturation sat="88000"/>
                    </a14:imgEffect>
                  </a14:imgLayer>
                </a14:imgProps>
              </a:ext>
              <a:ext uri="{28A0092B-C50C-407E-A947-70E740481C1C}">
                <a14:useLocalDpi xmlns:a14="http://schemas.microsoft.com/office/drawing/2010/main" val="0"/>
              </a:ext>
            </a:extLst>
          </a:blip>
          <a:srcRect l="28558" t="41056" r="29869" b="38787"/>
          <a:stretch/>
        </p:blipFill>
        <p:spPr>
          <a:xfrm rot="16200000">
            <a:off x="4965892" y="5395290"/>
            <a:ext cx="1247235" cy="436808"/>
          </a:xfrm>
          <a:prstGeom prst="rect">
            <a:avLst/>
          </a:prstGeom>
          <a:effectLst>
            <a:outerShdw dir="5400000" sx="1000" sy="1000" algn="ctr" rotWithShape="0">
              <a:srgbClr val="000000"/>
            </a:outerShdw>
          </a:effectLst>
        </p:spPr>
      </p:pic>
      <p:sp>
        <p:nvSpPr>
          <p:cNvPr id="187" name="テキスト ボックス 186"/>
          <p:cNvSpPr txBox="1"/>
          <p:nvPr/>
        </p:nvSpPr>
        <p:spPr>
          <a:xfrm>
            <a:off x="885107" y="4571836"/>
            <a:ext cx="4693984" cy="369332"/>
          </a:xfrm>
          <a:prstGeom prst="rect">
            <a:avLst/>
          </a:prstGeom>
          <a:noFill/>
        </p:spPr>
        <p:txBody>
          <a:bodyPr wrap="square" rtlCol="0">
            <a:spAutoFit/>
          </a:bodyPr>
          <a:lstStyle/>
          <a:p>
            <a:r>
              <a:rPr lang="en-US" altLang="ja-JP" dirty="0" smtClean="0">
                <a:latin typeface="Arial Unicode MS" panose="020B0604020202020204" pitchFamily="50" charset="-128"/>
                <a:ea typeface="Arial Unicode MS" panose="020B0604020202020204" pitchFamily="50" charset="-128"/>
                <a:cs typeface="Arial Unicode MS" panose="020B0604020202020204" pitchFamily="50" charset="-128"/>
              </a:rPr>
              <a:t>single pixel imaging (IHT)</a:t>
            </a:r>
            <a:endParaRPr kumimoji="1" lang="ja-JP" altLang="en-US" dirty="0">
              <a:latin typeface="Arial Unicode MS" panose="020B0604020202020204" pitchFamily="50" charset="-128"/>
              <a:ea typeface="Arial Unicode MS" panose="020B0604020202020204" pitchFamily="50" charset="-128"/>
              <a:cs typeface="Arial Unicode MS" panose="020B0604020202020204" pitchFamily="50" charset="-128"/>
            </a:endParaRPr>
          </a:p>
        </p:txBody>
      </p:sp>
      <p:cxnSp>
        <p:nvCxnSpPr>
          <p:cNvPr id="107" name="直線コネクタ 106"/>
          <p:cNvCxnSpPr/>
          <p:nvPr/>
        </p:nvCxnSpPr>
        <p:spPr>
          <a:xfrm>
            <a:off x="4526477" y="1199790"/>
            <a:ext cx="1052614" cy="0"/>
          </a:xfrm>
          <a:prstGeom prst="line">
            <a:avLst/>
          </a:prstGeom>
          <a:ln>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230" name="テキスト ボックス 229"/>
          <p:cNvSpPr txBox="1"/>
          <p:nvPr/>
        </p:nvSpPr>
        <p:spPr>
          <a:xfrm>
            <a:off x="4804173" y="688584"/>
            <a:ext cx="65" cy="276999"/>
          </a:xfrm>
          <a:prstGeom prst="rect">
            <a:avLst/>
          </a:prstGeom>
          <a:noFill/>
        </p:spPr>
        <p:txBody>
          <a:bodyPr wrap="none" lIns="0" tIns="0" rIns="0" bIns="0" rtlCol="0">
            <a:spAutoFit/>
          </a:bodyPr>
          <a:lstStyle/>
          <a:p>
            <a:endParaRPr kumimoji="1" lang="ja-JP" altLang="en-US" dirty="0">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242" name="テキスト ボックス 241"/>
          <p:cNvSpPr txBox="1"/>
          <p:nvPr/>
        </p:nvSpPr>
        <p:spPr>
          <a:xfrm>
            <a:off x="4936339" y="2557164"/>
            <a:ext cx="65" cy="276999"/>
          </a:xfrm>
          <a:prstGeom prst="rect">
            <a:avLst/>
          </a:prstGeom>
          <a:noFill/>
        </p:spPr>
        <p:txBody>
          <a:bodyPr wrap="none" lIns="0" tIns="0" rIns="0" bIns="0" rtlCol="0">
            <a:spAutoFit/>
          </a:bodyPr>
          <a:lstStyle/>
          <a:p>
            <a:endParaRPr kumimoji="1" lang="ja-JP" altLang="en-US" dirty="0">
              <a:latin typeface="Arial Unicode MS" panose="020B0604020202020204" pitchFamily="50" charset="-128"/>
              <a:ea typeface="Arial Unicode MS" panose="020B0604020202020204" pitchFamily="50" charset="-128"/>
              <a:cs typeface="Arial Unicode MS" panose="020B0604020202020204" pitchFamily="50" charset="-128"/>
            </a:endParaRPr>
          </a:p>
        </p:txBody>
      </p:sp>
      <p:grpSp>
        <p:nvGrpSpPr>
          <p:cNvPr id="246" name="グループ化 245"/>
          <p:cNvGrpSpPr>
            <a:grpSpLocks noChangeAspect="1"/>
          </p:cNvGrpSpPr>
          <p:nvPr/>
        </p:nvGrpSpPr>
        <p:grpSpPr>
          <a:xfrm>
            <a:off x="4139952" y="1004600"/>
            <a:ext cx="1040670" cy="846594"/>
            <a:chOff x="3920477" y="1551650"/>
            <a:chExt cx="1453368" cy="1182328"/>
          </a:xfrm>
          <a:scene3d>
            <a:camera prst="orthographicFront">
              <a:rot lat="1200000" lon="3600000" rev="0"/>
            </a:camera>
            <a:lightRig rig="threePt" dir="t"/>
          </a:scene3d>
        </p:grpSpPr>
        <p:sp>
          <p:nvSpPr>
            <p:cNvPr id="247" name="正方形/長方形 246"/>
            <p:cNvSpPr>
              <a:spLocks noChangeAspect="1"/>
            </p:cNvSpPr>
            <p:nvPr/>
          </p:nvSpPr>
          <p:spPr bwMode="auto">
            <a:xfrm>
              <a:off x="3920477" y="1551650"/>
              <a:ext cx="1453368" cy="1182328"/>
            </a:xfrm>
            <a:prstGeom prst="rect">
              <a:avLst/>
            </a:prstGeom>
            <a:solidFill>
              <a:schemeClr val="tx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248" name="正方形/長方形 247"/>
            <p:cNvSpPr>
              <a:spLocks noChangeAspect="1"/>
            </p:cNvSpPr>
            <p:nvPr/>
          </p:nvSpPr>
          <p:spPr bwMode="auto">
            <a:xfrm>
              <a:off x="4289683" y="1890282"/>
              <a:ext cx="655276" cy="533073"/>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Arial Unicode MS" panose="020B0604020202020204" pitchFamily="50" charset="-128"/>
                <a:ea typeface="Arial Unicode MS" panose="020B0604020202020204" pitchFamily="50" charset="-128"/>
                <a:cs typeface="Arial Unicode MS" panose="020B0604020202020204" pitchFamily="50" charset="-128"/>
              </a:endParaRPr>
            </a:p>
          </p:txBody>
        </p:sp>
      </p:grpSp>
      <p:sp>
        <p:nvSpPr>
          <p:cNvPr id="249" name="テキスト ボックス 248"/>
          <p:cNvSpPr txBox="1"/>
          <p:nvPr/>
        </p:nvSpPr>
        <p:spPr>
          <a:xfrm>
            <a:off x="4283968" y="1916832"/>
            <a:ext cx="1008112" cy="338554"/>
          </a:xfrm>
          <a:prstGeom prst="rect">
            <a:avLst/>
          </a:prstGeom>
          <a:noFill/>
        </p:spPr>
        <p:txBody>
          <a:bodyPr wrap="square" rtlCol="0">
            <a:spAutoFit/>
          </a:bodyPr>
          <a:lstStyle/>
          <a:p>
            <a:r>
              <a:rPr lang="en-US" altLang="ja-JP" sz="1600" dirty="0" smtClean="0">
                <a:latin typeface="Arial Unicode MS" panose="020B0604020202020204" pitchFamily="50" charset="-128"/>
                <a:ea typeface="Arial Unicode MS" panose="020B0604020202020204" pitchFamily="50" charset="-128"/>
                <a:cs typeface="Arial Unicode MS" panose="020B0604020202020204" pitchFamily="50" charset="-128"/>
              </a:rPr>
              <a:t>object</a:t>
            </a:r>
            <a:endParaRPr kumimoji="1" lang="ja-JP" altLang="en-US" sz="1600" dirty="0">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254" name="テキスト ボックス 253"/>
          <p:cNvSpPr txBox="1"/>
          <p:nvPr/>
        </p:nvSpPr>
        <p:spPr>
          <a:xfrm>
            <a:off x="6038645" y="1628800"/>
            <a:ext cx="1620180" cy="338554"/>
          </a:xfrm>
          <a:prstGeom prst="rect">
            <a:avLst/>
          </a:prstGeom>
          <a:noFill/>
        </p:spPr>
        <p:txBody>
          <a:bodyPr wrap="square" rtlCol="0">
            <a:spAutoFit/>
          </a:bodyPr>
          <a:lstStyle/>
          <a:p>
            <a:r>
              <a:rPr kumimoji="1" lang="en-US" altLang="ja-JP" sz="1600" dirty="0" smtClean="0">
                <a:latin typeface="Arial Unicode MS" panose="020B0604020202020204" pitchFamily="50" charset="-128"/>
                <a:ea typeface="Arial Unicode MS" panose="020B0604020202020204" pitchFamily="50" charset="-128"/>
                <a:cs typeface="Arial Unicode MS" panose="020B0604020202020204" pitchFamily="50" charset="-128"/>
              </a:rPr>
              <a:t>point detector</a:t>
            </a:r>
            <a:endParaRPr kumimoji="1" lang="ja-JP" altLang="en-US" sz="1600" dirty="0">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255" name="テキスト ボックス 254"/>
          <p:cNvSpPr txBox="1"/>
          <p:nvPr/>
        </p:nvSpPr>
        <p:spPr>
          <a:xfrm>
            <a:off x="5030533" y="2060848"/>
            <a:ext cx="1210708" cy="584775"/>
          </a:xfrm>
          <a:prstGeom prst="rect">
            <a:avLst/>
          </a:prstGeom>
          <a:noFill/>
        </p:spPr>
        <p:txBody>
          <a:bodyPr wrap="square" rtlCol="0">
            <a:spAutoFit/>
          </a:bodyPr>
          <a:lstStyle/>
          <a:p>
            <a:pPr algn="ctr"/>
            <a:r>
              <a:rPr lang="en-US" altLang="ja-JP" sz="1600" dirty="0">
                <a:latin typeface="Arial Unicode MS" panose="020B0604020202020204" pitchFamily="50" charset="-128"/>
                <a:ea typeface="Arial Unicode MS" panose="020B0604020202020204" pitchFamily="50" charset="-128"/>
                <a:cs typeface="Arial Unicode MS" panose="020B0604020202020204" pitchFamily="50" charset="-128"/>
              </a:rPr>
              <a:t>c</a:t>
            </a:r>
            <a:r>
              <a:rPr kumimoji="1" lang="en-US" altLang="ja-JP" sz="1600" dirty="0" smtClean="0">
                <a:latin typeface="Arial Unicode MS" panose="020B0604020202020204" pitchFamily="50" charset="-128"/>
                <a:ea typeface="Arial Unicode MS" panose="020B0604020202020204" pitchFamily="50" charset="-128"/>
                <a:cs typeface="Arial Unicode MS" panose="020B0604020202020204" pitchFamily="50" charset="-128"/>
              </a:rPr>
              <a:t>ollection lens</a:t>
            </a:r>
            <a:endParaRPr kumimoji="1" lang="ja-JP" altLang="en-US" sz="1600" dirty="0">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256" name="テキスト ボックス 255"/>
          <p:cNvSpPr txBox="1"/>
          <p:nvPr/>
        </p:nvSpPr>
        <p:spPr>
          <a:xfrm>
            <a:off x="885106" y="683404"/>
            <a:ext cx="3146587" cy="369332"/>
          </a:xfrm>
          <a:prstGeom prst="rect">
            <a:avLst/>
          </a:prstGeom>
          <a:noFill/>
        </p:spPr>
        <p:txBody>
          <a:bodyPr wrap="square" rtlCol="0">
            <a:spAutoFit/>
          </a:bodyPr>
          <a:lstStyle/>
          <a:p>
            <a:r>
              <a:rPr lang="en-US" altLang="ja-JP" dirty="0" smtClean="0">
                <a:latin typeface="Arial Unicode MS" panose="020B0604020202020204" pitchFamily="50" charset="-128"/>
                <a:ea typeface="Arial Unicode MS" panose="020B0604020202020204" pitchFamily="50" charset="-128"/>
                <a:cs typeface="Arial Unicode MS" panose="020B0604020202020204" pitchFamily="50" charset="-128"/>
              </a:rPr>
              <a:t>scanning imaging (scanning)</a:t>
            </a:r>
            <a:endParaRPr kumimoji="1" lang="ja-JP" altLang="en-US" dirty="0">
              <a:latin typeface="Arial Unicode MS" panose="020B0604020202020204" pitchFamily="50" charset="-128"/>
              <a:ea typeface="Arial Unicode MS" panose="020B0604020202020204" pitchFamily="50" charset="-128"/>
              <a:cs typeface="Arial Unicode MS" panose="020B0604020202020204" pitchFamily="50" charset="-128"/>
            </a:endParaRPr>
          </a:p>
        </p:txBody>
      </p:sp>
      <p:pic>
        <p:nvPicPr>
          <p:cNvPr id="258" name="図 257"/>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6090"/>
                    </a14:imgEffect>
                    <a14:imgEffect>
                      <a14:saturation sat="88000"/>
                    </a14:imgEffect>
                  </a14:imgLayer>
                </a14:imgProps>
              </a:ext>
              <a:ext uri="{28A0092B-C50C-407E-A947-70E740481C1C}">
                <a14:useLocalDpi xmlns:a14="http://schemas.microsoft.com/office/drawing/2010/main" val="0"/>
              </a:ext>
            </a:extLst>
          </a:blip>
          <a:srcRect l="28558" t="41056" r="29869" b="38787"/>
          <a:stretch/>
        </p:blipFill>
        <p:spPr>
          <a:xfrm rot="16200000">
            <a:off x="5058919" y="1221398"/>
            <a:ext cx="1098075" cy="436808"/>
          </a:xfrm>
          <a:prstGeom prst="rect">
            <a:avLst/>
          </a:prstGeom>
          <a:noFill/>
          <a:effectLst>
            <a:glow rad="127000">
              <a:schemeClr val="accent1">
                <a:alpha val="0"/>
              </a:schemeClr>
            </a:glow>
            <a:outerShdw dir="5400000" sx="1000" sy="1000" algn="ctr" rotWithShape="0">
              <a:srgbClr val="000000"/>
            </a:outerShdw>
          </a:effectLst>
          <a:scene3d>
            <a:camera prst="orthographicFront">
              <a:rot lat="0" lon="0" rev="0"/>
            </a:camera>
            <a:lightRig rig="threePt" dir="t"/>
          </a:scene3d>
        </p:spPr>
      </p:pic>
      <p:sp>
        <p:nvSpPr>
          <p:cNvPr id="259" name="円弧 258"/>
          <p:cNvSpPr>
            <a:spLocks noChangeAspect="1"/>
          </p:cNvSpPr>
          <p:nvPr/>
        </p:nvSpPr>
        <p:spPr>
          <a:xfrm rot="6789220" flipH="1">
            <a:off x="3492194" y="1099226"/>
            <a:ext cx="396000" cy="396000"/>
          </a:xfrm>
          <a:prstGeom prst="arc">
            <a:avLst/>
          </a:prstGeom>
          <a:ln>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Arial Unicode MS" panose="020B0604020202020204" pitchFamily="50" charset="-128"/>
              <a:ea typeface="Arial Unicode MS" panose="020B0604020202020204" pitchFamily="50" charset="-128"/>
              <a:cs typeface="Arial Unicode MS" panose="020B0604020202020204" pitchFamily="50" charset="-128"/>
            </a:endParaRPr>
          </a:p>
        </p:txBody>
      </p:sp>
      <p:cxnSp>
        <p:nvCxnSpPr>
          <p:cNvPr id="260" name="直線コネクタ 259"/>
          <p:cNvCxnSpPr/>
          <p:nvPr/>
        </p:nvCxnSpPr>
        <p:spPr>
          <a:xfrm>
            <a:off x="2555776" y="1201778"/>
            <a:ext cx="2295739" cy="148254"/>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61" name="直線コネクタ 260"/>
          <p:cNvCxnSpPr/>
          <p:nvPr/>
        </p:nvCxnSpPr>
        <p:spPr>
          <a:xfrm>
            <a:off x="2555776" y="1201778"/>
            <a:ext cx="1970701" cy="0"/>
          </a:xfrm>
          <a:prstGeom prst="line">
            <a:avLst/>
          </a:prstGeom>
          <a:ln>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262" name="直線コネクタ 261"/>
          <p:cNvCxnSpPr/>
          <p:nvPr/>
        </p:nvCxnSpPr>
        <p:spPr>
          <a:xfrm>
            <a:off x="5761655" y="1212149"/>
            <a:ext cx="593407" cy="275766"/>
          </a:xfrm>
          <a:prstGeom prst="line">
            <a:avLst/>
          </a:prstGeom>
          <a:ln>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263" name="テキスト ボックス 262"/>
          <p:cNvSpPr txBox="1"/>
          <p:nvPr/>
        </p:nvSpPr>
        <p:spPr>
          <a:xfrm>
            <a:off x="4283968" y="3933056"/>
            <a:ext cx="1008112" cy="338554"/>
          </a:xfrm>
          <a:prstGeom prst="rect">
            <a:avLst/>
          </a:prstGeom>
          <a:noFill/>
        </p:spPr>
        <p:txBody>
          <a:bodyPr wrap="square" rtlCol="0">
            <a:spAutoFit/>
          </a:bodyPr>
          <a:lstStyle/>
          <a:p>
            <a:r>
              <a:rPr lang="en-US" altLang="ja-JP" sz="1600" dirty="0" smtClean="0">
                <a:latin typeface="Arial Unicode MS" panose="020B0604020202020204" pitchFamily="50" charset="-128"/>
                <a:ea typeface="Arial Unicode MS" panose="020B0604020202020204" pitchFamily="50" charset="-128"/>
                <a:cs typeface="Arial Unicode MS" panose="020B0604020202020204" pitchFamily="50" charset="-128"/>
              </a:rPr>
              <a:t>object</a:t>
            </a:r>
            <a:endParaRPr kumimoji="1" lang="ja-JP" altLang="en-US" sz="1600" dirty="0">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264" name="テキスト ボックス 263"/>
          <p:cNvSpPr txBox="1"/>
          <p:nvPr/>
        </p:nvSpPr>
        <p:spPr>
          <a:xfrm>
            <a:off x="6027328" y="3636313"/>
            <a:ext cx="1620180" cy="338554"/>
          </a:xfrm>
          <a:prstGeom prst="rect">
            <a:avLst/>
          </a:prstGeom>
          <a:noFill/>
        </p:spPr>
        <p:txBody>
          <a:bodyPr wrap="square" rtlCol="0">
            <a:spAutoFit/>
          </a:bodyPr>
          <a:lstStyle/>
          <a:p>
            <a:r>
              <a:rPr kumimoji="1" lang="en-US" altLang="ja-JP" sz="1600" dirty="0" smtClean="0">
                <a:latin typeface="Arial Unicode MS" panose="020B0604020202020204" pitchFamily="50" charset="-128"/>
                <a:ea typeface="Arial Unicode MS" panose="020B0604020202020204" pitchFamily="50" charset="-128"/>
                <a:cs typeface="Arial Unicode MS" panose="020B0604020202020204" pitchFamily="50" charset="-128"/>
              </a:rPr>
              <a:t>point detector</a:t>
            </a:r>
            <a:endParaRPr kumimoji="1" lang="ja-JP" altLang="en-US" sz="1600" dirty="0">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265" name="テキスト ボックス 264"/>
          <p:cNvSpPr txBox="1"/>
          <p:nvPr/>
        </p:nvSpPr>
        <p:spPr>
          <a:xfrm>
            <a:off x="5019216" y="4068361"/>
            <a:ext cx="1210708" cy="584775"/>
          </a:xfrm>
          <a:prstGeom prst="rect">
            <a:avLst/>
          </a:prstGeom>
          <a:noFill/>
        </p:spPr>
        <p:txBody>
          <a:bodyPr wrap="square" rtlCol="0">
            <a:spAutoFit/>
          </a:bodyPr>
          <a:lstStyle/>
          <a:p>
            <a:pPr algn="ctr"/>
            <a:r>
              <a:rPr lang="en-US" altLang="ja-JP" sz="1600" dirty="0">
                <a:latin typeface="Arial Unicode MS" panose="020B0604020202020204" pitchFamily="50" charset="-128"/>
                <a:ea typeface="Arial Unicode MS" panose="020B0604020202020204" pitchFamily="50" charset="-128"/>
                <a:cs typeface="Arial Unicode MS" panose="020B0604020202020204" pitchFamily="50" charset="-128"/>
              </a:rPr>
              <a:t>c</a:t>
            </a:r>
            <a:r>
              <a:rPr kumimoji="1" lang="en-US" altLang="ja-JP" sz="1600" dirty="0" smtClean="0">
                <a:latin typeface="Arial Unicode MS" panose="020B0604020202020204" pitchFamily="50" charset="-128"/>
                <a:ea typeface="Arial Unicode MS" panose="020B0604020202020204" pitchFamily="50" charset="-128"/>
                <a:cs typeface="Arial Unicode MS" panose="020B0604020202020204" pitchFamily="50" charset="-128"/>
              </a:rPr>
              <a:t>ollection lens</a:t>
            </a:r>
            <a:endParaRPr kumimoji="1" lang="ja-JP" altLang="en-US" sz="1600" dirty="0">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266" name="テキスト ボックス 265"/>
          <p:cNvSpPr txBox="1"/>
          <p:nvPr/>
        </p:nvSpPr>
        <p:spPr>
          <a:xfrm>
            <a:off x="4283968" y="6114782"/>
            <a:ext cx="1008112" cy="338554"/>
          </a:xfrm>
          <a:prstGeom prst="rect">
            <a:avLst/>
          </a:prstGeom>
          <a:noFill/>
        </p:spPr>
        <p:txBody>
          <a:bodyPr wrap="square" rtlCol="0">
            <a:spAutoFit/>
          </a:bodyPr>
          <a:lstStyle/>
          <a:p>
            <a:r>
              <a:rPr lang="en-US" altLang="ja-JP" sz="1600" dirty="0" smtClean="0">
                <a:latin typeface="Arial Unicode MS" panose="020B0604020202020204" pitchFamily="50" charset="-128"/>
                <a:ea typeface="Arial Unicode MS" panose="020B0604020202020204" pitchFamily="50" charset="-128"/>
                <a:cs typeface="Arial Unicode MS" panose="020B0604020202020204" pitchFamily="50" charset="-128"/>
              </a:rPr>
              <a:t>object</a:t>
            </a:r>
            <a:endParaRPr kumimoji="1" lang="ja-JP" altLang="en-US" sz="1600" dirty="0">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267" name="テキスト ボックス 266"/>
          <p:cNvSpPr txBox="1"/>
          <p:nvPr/>
        </p:nvSpPr>
        <p:spPr>
          <a:xfrm>
            <a:off x="6018102" y="5733256"/>
            <a:ext cx="1620180" cy="338554"/>
          </a:xfrm>
          <a:prstGeom prst="rect">
            <a:avLst/>
          </a:prstGeom>
          <a:noFill/>
        </p:spPr>
        <p:txBody>
          <a:bodyPr wrap="square" rtlCol="0">
            <a:spAutoFit/>
          </a:bodyPr>
          <a:lstStyle/>
          <a:p>
            <a:r>
              <a:rPr kumimoji="1" lang="en-US" altLang="ja-JP" sz="1600" dirty="0" smtClean="0">
                <a:latin typeface="Arial Unicode MS" panose="020B0604020202020204" pitchFamily="50" charset="-128"/>
                <a:ea typeface="Arial Unicode MS" panose="020B0604020202020204" pitchFamily="50" charset="-128"/>
                <a:cs typeface="Arial Unicode MS" panose="020B0604020202020204" pitchFamily="50" charset="-128"/>
              </a:rPr>
              <a:t>point detector</a:t>
            </a:r>
            <a:endParaRPr kumimoji="1" lang="ja-JP" altLang="en-US" sz="1600" dirty="0">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268" name="テキスト ボックス 267"/>
          <p:cNvSpPr txBox="1"/>
          <p:nvPr/>
        </p:nvSpPr>
        <p:spPr>
          <a:xfrm>
            <a:off x="5009990" y="6165304"/>
            <a:ext cx="1210708" cy="584775"/>
          </a:xfrm>
          <a:prstGeom prst="rect">
            <a:avLst/>
          </a:prstGeom>
          <a:noFill/>
        </p:spPr>
        <p:txBody>
          <a:bodyPr wrap="square" rtlCol="0">
            <a:spAutoFit/>
          </a:bodyPr>
          <a:lstStyle/>
          <a:p>
            <a:pPr algn="ctr"/>
            <a:r>
              <a:rPr lang="en-US" altLang="ja-JP" sz="1600" dirty="0">
                <a:latin typeface="Arial Unicode MS" panose="020B0604020202020204" pitchFamily="50" charset="-128"/>
                <a:ea typeface="Arial Unicode MS" panose="020B0604020202020204" pitchFamily="50" charset="-128"/>
                <a:cs typeface="Arial Unicode MS" panose="020B0604020202020204" pitchFamily="50" charset="-128"/>
              </a:rPr>
              <a:t>c</a:t>
            </a:r>
            <a:r>
              <a:rPr kumimoji="1" lang="en-US" altLang="ja-JP" sz="1600" dirty="0" smtClean="0">
                <a:latin typeface="Arial Unicode MS" panose="020B0604020202020204" pitchFamily="50" charset="-128"/>
                <a:ea typeface="Arial Unicode MS" panose="020B0604020202020204" pitchFamily="50" charset="-128"/>
                <a:cs typeface="Arial Unicode MS" panose="020B0604020202020204" pitchFamily="50" charset="-128"/>
              </a:rPr>
              <a:t>ollection lens</a:t>
            </a:r>
            <a:endParaRPr kumimoji="1" lang="ja-JP" altLang="en-US" sz="1600" dirty="0">
              <a:latin typeface="Arial Unicode MS" panose="020B0604020202020204" pitchFamily="50" charset="-128"/>
              <a:ea typeface="Arial Unicode MS" panose="020B0604020202020204" pitchFamily="50" charset="-128"/>
              <a:cs typeface="Arial Unicode MS" panose="020B0604020202020204" pitchFamily="50" charset="-128"/>
            </a:endParaRPr>
          </a:p>
        </p:txBody>
      </p:sp>
      <p:pic>
        <p:nvPicPr>
          <p:cNvPr id="272" name="図 271"/>
          <p:cNvPicPr>
            <a:picLocks noChangeAspect="1"/>
          </p:cNvPicPr>
          <p:nvPr/>
        </p:nvPicPr>
        <p:blipFill>
          <a:blip r:embed="rId6"/>
          <a:stretch>
            <a:fillRect/>
          </a:stretch>
        </p:blipFill>
        <p:spPr>
          <a:xfrm>
            <a:off x="2779838" y="5364991"/>
            <a:ext cx="575883" cy="584275"/>
          </a:xfrm>
          <a:prstGeom prst="rect">
            <a:avLst/>
          </a:prstGeom>
          <a:ln>
            <a:solidFill>
              <a:schemeClr val="tx1"/>
            </a:solidFill>
          </a:ln>
          <a:scene3d>
            <a:camera prst="orthographicFront">
              <a:rot lat="1200000" lon="3600000" rev="0"/>
            </a:camera>
            <a:lightRig rig="threePt" dir="t"/>
          </a:scene3d>
        </p:spPr>
      </p:pic>
      <p:pic>
        <p:nvPicPr>
          <p:cNvPr id="273" name="図 272"/>
          <p:cNvPicPr>
            <a:picLocks noChangeAspect="1"/>
          </p:cNvPicPr>
          <p:nvPr/>
        </p:nvPicPr>
        <p:blipFill>
          <a:blip r:embed="rId7"/>
          <a:stretch>
            <a:fillRect/>
          </a:stretch>
        </p:blipFill>
        <p:spPr>
          <a:xfrm>
            <a:off x="3129425" y="5364991"/>
            <a:ext cx="575883" cy="584275"/>
          </a:xfrm>
          <a:prstGeom prst="rect">
            <a:avLst/>
          </a:prstGeom>
          <a:ln>
            <a:solidFill>
              <a:schemeClr val="tx1"/>
            </a:solidFill>
          </a:ln>
          <a:scene3d>
            <a:camera prst="orthographicFront">
              <a:rot lat="1200000" lon="3600000" rev="0"/>
            </a:camera>
            <a:lightRig rig="threePt" dir="t"/>
          </a:scene3d>
        </p:spPr>
      </p:pic>
      <p:pic>
        <p:nvPicPr>
          <p:cNvPr id="274" name="図 273"/>
          <p:cNvPicPr>
            <a:picLocks noChangeAspect="1"/>
          </p:cNvPicPr>
          <p:nvPr/>
        </p:nvPicPr>
        <p:blipFill>
          <a:blip r:embed="rId8"/>
          <a:stretch>
            <a:fillRect/>
          </a:stretch>
        </p:blipFill>
        <p:spPr>
          <a:xfrm>
            <a:off x="3643934" y="5364990"/>
            <a:ext cx="575885" cy="584276"/>
          </a:xfrm>
          <a:prstGeom prst="rect">
            <a:avLst/>
          </a:prstGeom>
          <a:ln>
            <a:solidFill>
              <a:schemeClr val="tx1"/>
            </a:solidFill>
          </a:ln>
          <a:scene3d>
            <a:camera prst="orthographicFront">
              <a:rot lat="1200000" lon="3600000" rev="0"/>
            </a:camera>
            <a:lightRig rig="threePt" dir="t"/>
          </a:scene3d>
        </p:spPr>
      </p:pic>
      <p:sp>
        <p:nvSpPr>
          <p:cNvPr id="275" name="テキスト ボックス 274"/>
          <p:cNvSpPr txBox="1"/>
          <p:nvPr/>
        </p:nvSpPr>
        <p:spPr>
          <a:xfrm>
            <a:off x="2371143" y="3789040"/>
            <a:ext cx="1817464" cy="369332"/>
          </a:xfrm>
          <a:prstGeom prst="rect">
            <a:avLst/>
          </a:prstGeom>
          <a:noFill/>
        </p:spPr>
        <p:txBody>
          <a:bodyPr wrap="square" rtlCol="0">
            <a:spAutoFit/>
          </a:bodyPr>
          <a:lstStyle/>
          <a:p>
            <a:pPr algn="ctr"/>
            <a:r>
              <a:rPr lang="en-US" altLang="ja-JP" dirty="0" smtClean="0">
                <a:solidFill>
                  <a:srgbClr val="2525E7"/>
                </a:solidFill>
                <a:latin typeface="Arial Unicode MS" panose="020B0604020202020204" pitchFamily="50" charset="-128"/>
                <a:ea typeface="Arial Unicode MS" panose="020B0604020202020204" pitchFamily="50" charset="-128"/>
                <a:cs typeface="Arial Unicode MS" panose="020B0604020202020204" pitchFamily="50" charset="-128"/>
              </a:rPr>
              <a:t>random pattern</a:t>
            </a:r>
            <a:endParaRPr kumimoji="1" lang="ja-JP" altLang="en-US" dirty="0">
              <a:solidFill>
                <a:srgbClr val="2525E7"/>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276" name="テキスト ボックス 275"/>
          <p:cNvSpPr txBox="1"/>
          <p:nvPr/>
        </p:nvSpPr>
        <p:spPr>
          <a:xfrm>
            <a:off x="2051720" y="6020127"/>
            <a:ext cx="2456310" cy="369332"/>
          </a:xfrm>
          <a:prstGeom prst="rect">
            <a:avLst/>
          </a:prstGeom>
          <a:noFill/>
        </p:spPr>
        <p:txBody>
          <a:bodyPr wrap="square" rtlCol="0">
            <a:spAutoFit/>
          </a:bodyPr>
          <a:lstStyle/>
          <a:p>
            <a:pPr algn="ctr"/>
            <a:r>
              <a:rPr lang="en-US" altLang="ja-JP" dirty="0" smtClean="0">
                <a:solidFill>
                  <a:srgbClr val="2525E7"/>
                </a:solidFill>
                <a:latin typeface="Arial Unicode MS" panose="020B0604020202020204" pitchFamily="50" charset="-128"/>
                <a:ea typeface="Arial Unicode MS" panose="020B0604020202020204" pitchFamily="50" charset="-128"/>
                <a:cs typeface="Arial Unicode MS" panose="020B0604020202020204" pitchFamily="50" charset="-128"/>
              </a:rPr>
              <a:t>circulatory pattern</a:t>
            </a:r>
            <a:endParaRPr kumimoji="1" lang="ja-JP" altLang="en-US" dirty="0">
              <a:solidFill>
                <a:srgbClr val="2525E7"/>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290" name="テキスト ボックス 289"/>
          <p:cNvSpPr txBox="1">
            <a:spLocks noChangeArrowheads="1"/>
          </p:cNvSpPr>
          <p:nvPr/>
        </p:nvSpPr>
        <p:spPr bwMode="auto">
          <a:xfrm>
            <a:off x="35496" y="-99392"/>
            <a:ext cx="5616873" cy="584776"/>
          </a:xfrm>
          <a:prstGeom prst="rect">
            <a:avLst/>
          </a:prstGeom>
          <a:noFill/>
          <a:ln>
            <a:noFill/>
          </a:ln>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None/>
            </a:pPr>
            <a:r>
              <a:rPr lang="en-US" altLang="ja-JP" b="1" dirty="0" smtClean="0">
                <a:latin typeface="Calibri"/>
                <a:ea typeface="Arial Unicode MS" panose="020B0604020202020204" pitchFamily="50" charset="-128"/>
                <a:cs typeface="Calibri"/>
              </a:rPr>
              <a:t>For comparison of the visibility</a:t>
            </a:r>
            <a:endParaRPr lang="ja-JP" altLang="en-US" b="1" dirty="0">
              <a:latin typeface="Calibri"/>
              <a:ea typeface="Arial Unicode MS" panose="020B0604020202020204" pitchFamily="50" charset="-128"/>
              <a:cs typeface="Calibri"/>
            </a:endParaRPr>
          </a:p>
        </p:txBody>
      </p:sp>
    </p:spTree>
    <p:extLst>
      <p:ext uri="{BB962C8B-B14F-4D97-AF65-F5344CB8AC3E}">
        <p14:creationId xmlns:p14="http://schemas.microsoft.com/office/powerpoint/2010/main" val="16043780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テキスト ボックス 94"/>
          <p:cNvSpPr txBox="1"/>
          <p:nvPr/>
        </p:nvSpPr>
        <p:spPr>
          <a:xfrm>
            <a:off x="2339753" y="6197242"/>
            <a:ext cx="6120680" cy="400110"/>
          </a:xfrm>
          <a:prstGeom prst="rect">
            <a:avLst/>
          </a:prstGeom>
          <a:solidFill>
            <a:schemeClr val="bg1"/>
          </a:solidFill>
        </p:spPr>
        <p:txBody>
          <a:bodyPr wrap="square" rtlCol="0">
            <a:spAutoFit/>
          </a:bodyPr>
          <a:lstStyle/>
          <a:p>
            <a:r>
              <a:rPr lang="en-US" altLang="ja-JP" sz="2000" dirty="0" smtClean="0">
                <a:solidFill>
                  <a:srgbClr val="2525E7"/>
                </a:solidFill>
                <a:latin typeface="Calibri"/>
                <a:ea typeface="Arial Unicode MS" panose="020B0604020202020204" pitchFamily="50" charset="-128"/>
                <a:cs typeface="Calibri"/>
              </a:rPr>
              <a:t>high efficiency of the object information</a:t>
            </a:r>
            <a:r>
              <a:rPr lang="ja-JP" altLang="en-US" sz="2000" dirty="0" smtClean="0">
                <a:solidFill>
                  <a:srgbClr val="2525E7"/>
                </a:solidFill>
                <a:latin typeface="Calibri"/>
                <a:ea typeface="Arial Unicode MS" panose="020B0604020202020204" pitchFamily="50" charset="-128"/>
                <a:cs typeface="Calibri"/>
              </a:rPr>
              <a:t> </a:t>
            </a:r>
            <a:r>
              <a:rPr lang="en-US" altLang="ja-JP" sz="2000" dirty="0" smtClean="0">
                <a:solidFill>
                  <a:srgbClr val="2525E7"/>
                </a:solidFill>
                <a:latin typeface="Calibri"/>
                <a:ea typeface="Arial Unicode MS" panose="020B0604020202020204" pitchFamily="50" charset="-128"/>
                <a:cs typeface="Calibri"/>
              </a:rPr>
              <a:t>by the regularity </a:t>
            </a:r>
            <a:endParaRPr kumimoji="1" lang="ja-JP" altLang="en-US" sz="2000" dirty="0">
              <a:solidFill>
                <a:srgbClr val="2525E7"/>
              </a:solidFill>
              <a:latin typeface="Calibri"/>
              <a:ea typeface="Arial Unicode MS" panose="020B0604020202020204" pitchFamily="50" charset="-128"/>
              <a:cs typeface="Calibri"/>
            </a:endParaRPr>
          </a:p>
        </p:txBody>
      </p:sp>
      <p:sp>
        <p:nvSpPr>
          <p:cNvPr id="96" name="テキスト ボックス 95"/>
          <p:cNvSpPr txBox="1"/>
          <p:nvPr/>
        </p:nvSpPr>
        <p:spPr>
          <a:xfrm>
            <a:off x="342494" y="3645024"/>
            <a:ext cx="4686106" cy="400110"/>
          </a:xfrm>
          <a:prstGeom prst="rect">
            <a:avLst/>
          </a:prstGeom>
          <a:noFill/>
        </p:spPr>
        <p:txBody>
          <a:bodyPr wrap="square" rtlCol="0">
            <a:spAutoFit/>
          </a:bodyPr>
          <a:lstStyle/>
          <a:p>
            <a:r>
              <a:rPr kumimoji="1" lang="en-US" altLang="ja-JP" sz="2000" dirty="0" smtClean="0">
                <a:solidFill>
                  <a:srgbClr val="2525E7"/>
                </a:solidFill>
                <a:latin typeface="Calibri"/>
                <a:ea typeface="Arial Unicode MS" panose="020B0604020202020204" pitchFamily="50" charset="-128"/>
                <a:cs typeface="Calibri"/>
              </a:rPr>
              <a:t>circulatory pattern by </a:t>
            </a:r>
            <a:r>
              <a:rPr kumimoji="1" lang="en-US" altLang="ja-JP" sz="2000" dirty="0" err="1" smtClean="0">
                <a:solidFill>
                  <a:srgbClr val="2525E7"/>
                </a:solidFill>
                <a:latin typeface="Calibri"/>
                <a:ea typeface="Arial Unicode MS" panose="020B0604020202020204" pitchFamily="50" charset="-128"/>
                <a:cs typeface="Calibri"/>
              </a:rPr>
              <a:t>Hadamard</a:t>
            </a:r>
            <a:r>
              <a:rPr kumimoji="1" lang="en-US" altLang="ja-JP" sz="2000" dirty="0" smtClean="0">
                <a:solidFill>
                  <a:srgbClr val="2525E7"/>
                </a:solidFill>
                <a:latin typeface="Calibri"/>
                <a:ea typeface="Arial Unicode MS" panose="020B0604020202020204" pitchFamily="50" charset="-128"/>
                <a:cs typeface="Calibri"/>
              </a:rPr>
              <a:t> matrix</a:t>
            </a:r>
            <a:endParaRPr kumimoji="1" lang="ja-JP" altLang="en-US" sz="2000" dirty="0">
              <a:solidFill>
                <a:srgbClr val="2525E7"/>
              </a:solidFill>
              <a:latin typeface="Calibri"/>
              <a:ea typeface="Arial Unicode MS" panose="020B0604020202020204" pitchFamily="50" charset="-128"/>
              <a:cs typeface="Calibri"/>
            </a:endParaRPr>
          </a:p>
        </p:txBody>
      </p:sp>
      <p:grpSp>
        <p:nvGrpSpPr>
          <p:cNvPr id="3" name="グループ化 2"/>
          <p:cNvGrpSpPr/>
          <p:nvPr/>
        </p:nvGrpSpPr>
        <p:grpSpPr>
          <a:xfrm>
            <a:off x="1115618" y="4504367"/>
            <a:ext cx="2183888" cy="1060992"/>
            <a:chOff x="6372200" y="4681556"/>
            <a:chExt cx="2183888" cy="1060992"/>
          </a:xfrm>
        </p:grpSpPr>
        <p:pic>
          <p:nvPicPr>
            <p:cNvPr id="98" name="図 97"/>
            <p:cNvPicPr>
              <a:picLocks noChangeAspect="1"/>
            </p:cNvPicPr>
            <p:nvPr/>
          </p:nvPicPr>
          <p:blipFill>
            <a:blip r:embed="rId3"/>
            <a:stretch>
              <a:fillRect/>
            </a:stretch>
          </p:blipFill>
          <p:spPr>
            <a:xfrm>
              <a:off x="6712300" y="4681556"/>
              <a:ext cx="547644" cy="547644"/>
            </a:xfrm>
            <a:prstGeom prst="rect">
              <a:avLst/>
            </a:prstGeom>
            <a:ln>
              <a:solidFill>
                <a:schemeClr val="tx1"/>
              </a:solidFill>
            </a:ln>
          </p:spPr>
        </p:pic>
        <p:pic>
          <p:nvPicPr>
            <p:cNvPr id="101" name="図 100"/>
            <p:cNvPicPr>
              <a:picLocks noChangeAspect="1"/>
            </p:cNvPicPr>
            <p:nvPr/>
          </p:nvPicPr>
          <p:blipFill>
            <a:blip r:embed="rId4"/>
            <a:stretch>
              <a:fillRect/>
            </a:stretch>
          </p:blipFill>
          <p:spPr>
            <a:xfrm>
              <a:off x="7140144" y="4763868"/>
              <a:ext cx="547644" cy="547644"/>
            </a:xfrm>
            <a:prstGeom prst="rect">
              <a:avLst/>
            </a:prstGeom>
            <a:ln>
              <a:solidFill>
                <a:schemeClr val="tx1"/>
              </a:solidFill>
            </a:ln>
          </p:spPr>
        </p:pic>
        <p:pic>
          <p:nvPicPr>
            <p:cNvPr id="102" name="図 101"/>
            <p:cNvPicPr>
              <a:picLocks noChangeAspect="1"/>
            </p:cNvPicPr>
            <p:nvPr/>
          </p:nvPicPr>
          <p:blipFill>
            <a:blip r:embed="rId5"/>
            <a:stretch>
              <a:fillRect/>
            </a:stretch>
          </p:blipFill>
          <p:spPr>
            <a:xfrm>
              <a:off x="7547976" y="4869160"/>
              <a:ext cx="547644" cy="547644"/>
            </a:xfrm>
            <a:prstGeom prst="rect">
              <a:avLst/>
            </a:prstGeom>
            <a:ln>
              <a:solidFill>
                <a:schemeClr val="tx1"/>
              </a:solidFill>
            </a:ln>
          </p:spPr>
        </p:pic>
        <p:sp>
          <p:nvSpPr>
            <p:cNvPr id="110" name="テキスト ボックス 109"/>
            <p:cNvSpPr txBox="1"/>
            <p:nvPr/>
          </p:nvSpPr>
          <p:spPr>
            <a:xfrm>
              <a:off x="6372200" y="5373216"/>
              <a:ext cx="2183888" cy="369332"/>
            </a:xfrm>
            <a:prstGeom prst="rect">
              <a:avLst/>
            </a:prstGeom>
            <a:noFill/>
          </p:spPr>
          <p:txBody>
            <a:bodyPr wrap="square" rtlCol="0">
              <a:spAutoFit/>
            </a:bodyPr>
            <a:lstStyle/>
            <a:p>
              <a:pPr algn="ctr"/>
              <a:r>
                <a:rPr kumimoji="1" lang="en-US" altLang="ja-JP" dirty="0" smtClean="0">
                  <a:latin typeface="Calibri"/>
                  <a:ea typeface="Arial Unicode MS" panose="020B0604020202020204" pitchFamily="50" charset="-128"/>
                  <a:cs typeface="Calibri"/>
                </a:rPr>
                <a:t>circulatory pattern</a:t>
              </a:r>
              <a:endParaRPr kumimoji="1" lang="ja-JP" altLang="en-US" dirty="0">
                <a:latin typeface="Calibri"/>
                <a:ea typeface="Arial Unicode MS" panose="020B0604020202020204" pitchFamily="50" charset="-128"/>
                <a:cs typeface="Calibri"/>
              </a:endParaRPr>
            </a:p>
          </p:txBody>
        </p:sp>
      </p:grpSp>
      <p:sp>
        <p:nvSpPr>
          <p:cNvPr id="115" name="テキスト ボックス 3"/>
          <p:cNvSpPr txBox="1">
            <a:spLocks noChangeArrowheads="1"/>
          </p:cNvSpPr>
          <p:nvPr/>
        </p:nvSpPr>
        <p:spPr bwMode="auto">
          <a:xfrm>
            <a:off x="251520" y="44624"/>
            <a:ext cx="8569202" cy="954107"/>
          </a:xfrm>
          <a:prstGeom prst="rect">
            <a:avLst/>
          </a:prstGeom>
          <a:noFill/>
          <a:ln>
            <a:noFill/>
          </a:ln>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2800" b="1" dirty="0" smtClean="0">
                <a:latin typeface="Calibri"/>
                <a:ea typeface="Arial Unicode MS" panose="020B0604020202020204" pitchFamily="50" charset="-128"/>
                <a:cs typeface="Calibri"/>
              </a:rPr>
              <a:t>Reduction of accumulated number</a:t>
            </a:r>
            <a:r>
              <a:rPr lang="ja-JP" altLang="en-US" sz="2800" b="1" dirty="0" smtClean="0">
                <a:latin typeface="Calibri"/>
                <a:ea typeface="Arial Unicode MS" panose="020B0604020202020204" pitchFamily="50" charset="-128"/>
                <a:cs typeface="Calibri"/>
              </a:rPr>
              <a:t>　　　　　　　　　　　　　　　　</a:t>
            </a:r>
            <a:endParaRPr lang="en-US" altLang="ja-JP" sz="2800" b="1" dirty="0" smtClean="0">
              <a:latin typeface="Calibri"/>
              <a:ea typeface="Arial Unicode MS" panose="020B0604020202020204" pitchFamily="50" charset="-128"/>
              <a:cs typeface="Calibri"/>
            </a:endParaRPr>
          </a:p>
          <a:p>
            <a:pPr eaLnBrk="1" hangingPunct="1">
              <a:spcBef>
                <a:spcPct val="0"/>
              </a:spcBef>
              <a:buFontTx/>
              <a:buNone/>
            </a:pPr>
            <a:r>
              <a:rPr lang="ja-JP" altLang="en-US" sz="2800" b="1" dirty="0">
                <a:latin typeface="Calibri"/>
                <a:ea typeface="Arial Unicode MS" panose="020B0604020202020204" pitchFamily="50" charset="-128"/>
                <a:cs typeface="Calibri"/>
              </a:rPr>
              <a:t>　</a:t>
            </a:r>
            <a:r>
              <a:rPr lang="ja-JP" altLang="en-US" sz="2800" b="1" dirty="0" smtClean="0">
                <a:latin typeface="Calibri"/>
                <a:ea typeface="Arial Unicode MS" panose="020B0604020202020204" pitchFamily="50" charset="-128"/>
                <a:cs typeface="Calibri"/>
              </a:rPr>
              <a:t>　　</a:t>
            </a:r>
            <a:r>
              <a:rPr lang="ja-JP" altLang="en-US" sz="2800" b="1" dirty="0">
                <a:latin typeface="Calibri"/>
                <a:ea typeface="Arial Unicode MS" panose="020B0604020202020204" pitchFamily="50" charset="-128"/>
                <a:cs typeface="Calibri"/>
              </a:rPr>
              <a:t> </a:t>
            </a:r>
            <a:r>
              <a:rPr lang="ja-JP" altLang="en-US" sz="2800" b="1" dirty="0" smtClean="0">
                <a:latin typeface="Calibri"/>
                <a:ea typeface="Arial Unicode MS" panose="020B0604020202020204" pitchFamily="50" charset="-128"/>
                <a:cs typeface="Calibri"/>
              </a:rPr>
              <a:t>                 </a:t>
            </a:r>
            <a:r>
              <a:rPr lang="en-US" altLang="ja-JP" sz="2800" b="1" dirty="0" smtClean="0">
                <a:latin typeface="Calibri"/>
                <a:ea typeface="Arial Unicode MS" panose="020B0604020202020204" pitchFamily="50" charset="-128"/>
                <a:cs typeface="Calibri"/>
              </a:rPr>
              <a:t>of</a:t>
            </a:r>
            <a:r>
              <a:rPr lang="ja-JP" altLang="en-US" sz="2800" b="1" dirty="0" smtClean="0">
                <a:latin typeface="Calibri"/>
                <a:ea typeface="Arial Unicode MS" panose="020B0604020202020204" pitchFamily="50" charset="-128"/>
                <a:cs typeface="Calibri"/>
              </a:rPr>
              <a:t> </a:t>
            </a:r>
            <a:r>
              <a:rPr lang="en-US" altLang="ja-JP" sz="2800" b="1" dirty="0" smtClean="0">
                <a:latin typeface="Calibri"/>
                <a:ea typeface="Arial Unicode MS" panose="020B0604020202020204" pitchFamily="50" charset="-128"/>
                <a:cs typeface="Calibri"/>
              </a:rPr>
              <a:t>computational ghost imaging</a:t>
            </a:r>
            <a:endParaRPr lang="ja-JP" altLang="en-US" sz="2800" b="1" dirty="0">
              <a:latin typeface="Calibri"/>
              <a:ea typeface="Arial Unicode MS" panose="020B0604020202020204" pitchFamily="50" charset="-128"/>
              <a:cs typeface="Calibri"/>
            </a:endParaRPr>
          </a:p>
        </p:txBody>
      </p:sp>
      <p:pic>
        <p:nvPicPr>
          <p:cNvPr id="104" name="図 103"/>
          <p:cNvPicPr>
            <a:picLocks noChangeAspect="1"/>
          </p:cNvPicPr>
          <p:nvPr/>
        </p:nvPicPr>
        <p:blipFill>
          <a:blip r:embed="rId6"/>
          <a:stretch>
            <a:fillRect/>
          </a:stretch>
        </p:blipFill>
        <p:spPr>
          <a:xfrm>
            <a:off x="1465976" y="2449308"/>
            <a:ext cx="547644" cy="547644"/>
          </a:xfrm>
          <a:prstGeom prst="rect">
            <a:avLst/>
          </a:prstGeom>
          <a:ln>
            <a:solidFill>
              <a:schemeClr val="tx1"/>
            </a:solidFill>
          </a:ln>
        </p:spPr>
      </p:pic>
      <p:pic>
        <p:nvPicPr>
          <p:cNvPr id="106" name="図 105"/>
          <p:cNvPicPr>
            <a:picLocks noChangeAspect="1"/>
          </p:cNvPicPr>
          <p:nvPr/>
        </p:nvPicPr>
        <p:blipFill>
          <a:blip r:embed="rId7"/>
          <a:stretch>
            <a:fillRect/>
          </a:stretch>
        </p:blipFill>
        <p:spPr>
          <a:xfrm>
            <a:off x="1889753" y="2534744"/>
            <a:ext cx="547644" cy="547644"/>
          </a:xfrm>
          <a:prstGeom prst="rect">
            <a:avLst/>
          </a:prstGeom>
          <a:ln>
            <a:solidFill>
              <a:schemeClr val="tx1"/>
            </a:solidFill>
          </a:ln>
        </p:spPr>
      </p:pic>
      <p:pic>
        <p:nvPicPr>
          <p:cNvPr id="107" name="図 106"/>
          <p:cNvPicPr>
            <a:picLocks noChangeAspect="1"/>
          </p:cNvPicPr>
          <p:nvPr/>
        </p:nvPicPr>
        <p:blipFill>
          <a:blip r:embed="rId8"/>
          <a:stretch>
            <a:fillRect/>
          </a:stretch>
        </p:blipFill>
        <p:spPr>
          <a:xfrm>
            <a:off x="2301652" y="2636912"/>
            <a:ext cx="547644" cy="547644"/>
          </a:xfrm>
          <a:prstGeom prst="rect">
            <a:avLst/>
          </a:prstGeom>
          <a:ln>
            <a:solidFill>
              <a:schemeClr val="tx1"/>
            </a:solidFill>
          </a:ln>
        </p:spPr>
      </p:pic>
      <p:sp>
        <p:nvSpPr>
          <p:cNvPr id="109" name="テキスト ボックス 108"/>
          <p:cNvSpPr txBox="1"/>
          <p:nvPr/>
        </p:nvSpPr>
        <p:spPr>
          <a:xfrm>
            <a:off x="1271207" y="3212976"/>
            <a:ext cx="1894541" cy="369332"/>
          </a:xfrm>
          <a:prstGeom prst="rect">
            <a:avLst/>
          </a:prstGeom>
          <a:noFill/>
        </p:spPr>
        <p:txBody>
          <a:bodyPr wrap="square" rtlCol="0">
            <a:spAutoFit/>
          </a:bodyPr>
          <a:lstStyle/>
          <a:p>
            <a:pPr algn="ctr"/>
            <a:r>
              <a:rPr lang="en-US" altLang="ja-JP" dirty="0">
                <a:latin typeface="Calibri"/>
                <a:ea typeface="Arial Unicode MS" panose="020B0604020202020204" pitchFamily="50" charset="-128"/>
                <a:cs typeface="Calibri"/>
              </a:rPr>
              <a:t>r</a:t>
            </a:r>
            <a:r>
              <a:rPr kumimoji="1" lang="en-US" altLang="ja-JP" dirty="0" smtClean="0">
                <a:latin typeface="Calibri"/>
                <a:ea typeface="Arial Unicode MS" panose="020B0604020202020204" pitchFamily="50" charset="-128"/>
                <a:cs typeface="Calibri"/>
              </a:rPr>
              <a:t>andom pattern</a:t>
            </a:r>
            <a:endParaRPr kumimoji="1" lang="ja-JP" altLang="en-US" dirty="0">
              <a:latin typeface="Calibri"/>
              <a:ea typeface="Arial Unicode MS" panose="020B0604020202020204" pitchFamily="50" charset="-128"/>
              <a:cs typeface="Calibri"/>
            </a:endParaRPr>
          </a:p>
        </p:txBody>
      </p:sp>
      <p:grpSp>
        <p:nvGrpSpPr>
          <p:cNvPr id="116" name="グループ化 115"/>
          <p:cNvGrpSpPr/>
          <p:nvPr/>
        </p:nvGrpSpPr>
        <p:grpSpPr>
          <a:xfrm>
            <a:off x="457375" y="717080"/>
            <a:ext cx="3456384" cy="1631800"/>
            <a:chOff x="5881687" y="3990416"/>
            <a:chExt cx="3456384" cy="1631800"/>
          </a:xfrm>
        </p:grpSpPr>
        <p:cxnSp>
          <p:nvCxnSpPr>
            <p:cNvPr id="119" name="直線矢印コネクタ 118"/>
            <p:cNvCxnSpPr/>
            <p:nvPr/>
          </p:nvCxnSpPr>
          <p:spPr>
            <a:xfrm>
              <a:off x="6637203" y="5213373"/>
              <a:ext cx="1893922" cy="0"/>
            </a:xfrm>
            <a:prstGeom prst="straightConnector1">
              <a:avLst/>
            </a:prstGeom>
            <a:ln w="12700">
              <a:solidFill>
                <a:schemeClr val="tx1"/>
              </a:solidFill>
              <a:headEnd type="arrow" w="med" len="lg"/>
              <a:tailEnd type="arrow" w="med" len="lg"/>
            </a:ln>
          </p:spPr>
          <p:style>
            <a:lnRef idx="1">
              <a:schemeClr val="accent1"/>
            </a:lnRef>
            <a:fillRef idx="0">
              <a:schemeClr val="accent1"/>
            </a:fillRef>
            <a:effectRef idx="0">
              <a:schemeClr val="accent1"/>
            </a:effectRef>
            <a:fontRef idx="minor">
              <a:schemeClr val="tx1"/>
            </a:fontRef>
          </p:style>
        </p:cxnSp>
        <p:sp>
          <p:nvSpPr>
            <p:cNvPr id="120" name="テキスト ボックス 119"/>
            <p:cNvSpPr txBox="1"/>
            <p:nvPr/>
          </p:nvSpPr>
          <p:spPr>
            <a:xfrm>
              <a:off x="6850557" y="4975885"/>
              <a:ext cx="1499976" cy="646331"/>
            </a:xfrm>
            <a:prstGeom prst="rect">
              <a:avLst/>
            </a:prstGeom>
            <a:solidFill>
              <a:schemeClr val="bg1"/>
            </a:solidFill>
          </p:spPr>
          <p:txBody>
            <a:bodyPr wrap="square" rtlCol="0">
              <a:spAutoFit/>
            </a:bodyPr>
            <a:lstStyle/>
            <a:p>
              <a:pPr algn="ctr"/>
              <a:r>
                <a:rPr lang="en-US" altLang="ja-JP" dirty="0" smtClean="0">
                  <a:latin typeface="Calibri"/>
                  <a:ea typeface="Arial Unicode MS" panose="020B0604020202020204" pitchFamily="50" charset="-128"/>
                  <a:cs typeface="Calibri"/>
                </a:rPr>
                <a:t>accumulated</a:t>
              </a:r>
            </a:p>
            <a:p>
              <a:pPr algn="ctr"/>
              <a:r>
                <a:rPr lang="en-US" altLang="ja-JP" dirty="0" smtClean="0">
                  <a:latin typeface="Calibri"/>
                  <a:ea typeface="Arial Unicode MS" panose="020B0604020202020204" pitchFamily="50" charset="-128"/>
                  <a:cs typeface="Calibri"/>
                </a:rPr>
                <a:t>number</a:t>
              </a:r>
              <a:endParaRPr kumimoji="1" lang="ja-JP" altLang="en-US" i="1" dirty="0">
                <a:latin typeface="Calibri"/>
                <a:ea typeface="Arial Unicode MS" panose="020B0604020202020204" pitchFamily="50" charset="-128"/>
                <a:cs typeface="Calibri"/>
              </a:endParaRPr>
            </a:p>
          </p:txBody>
        </p:sp>
        <p:pic>
          <p:nvPicPr>
            <p:cNvPr id="122" name="図 121"/>
            <p:cNvPicPr>
              <a:picLocks noChangeAspect="1"/>
            </p:cNvPicPr>
            <p:nvPr/>
          </p:nvPicPr>
          <p:blipFill rotWithShape="1">
            <a:blip r:embed="rId9"/>
            <a:srcRect l="27904" t="28630" r="31355" b="30628"/>
            <a:stretch/>
          </p:blipFill>
          <p:spPr>
            <a:xfrm>
              <a:off x="7306576" y="4395820"/>
              <a:ext cx="612000" cy="612000"/>
            </a:xfrm>
            <a:prstGeom prst="rect">
              <a:avLst/>
            </a:prstGeom>
          </p:spPr>
        </p:pic>
        <p:pic>
          <p:nvPicPr>
            <p:cNvPr id="123" name="図 122"/>
            <p:cNvPicPr>
              <a:picLocks noChangeAspect="1"/>
            </p:cNvPicPr>
            <p:nvPr/>
          </p:nvPicPr>
          <p:blipFill rotWithShape="1">
            <a:blip r:embed="rId10"/>
            <a:srcRect l="27207" t="29040" r="32018" b="30838"/>
            <a:stretch/>
          </p:blipFill>
          <p:spPr>
            <a:xfrm>
              <a:off x="8373477" y="4395820"/>
              <a:ext cx="625192" cy="612000"/>
            </a:xfrm>
            <a:prstGeom prst="rect">
              <a:avLst/>
            </a:prstGeom>
          </p:spPr>
        </p:pic>
        <p:pic>
          <p:nvPicPr>
            <p:cNvPr id="125" name="図 124"/>
            <p:cNvPicPr>
              <a:picLocks noChangeAspect="1"/>
            </p:cNvPicPr>
            <p:nvPr/>
          </p:nvPicPr>
          <p:blipFill rotWithShape="1">
            <a:blip r:embed="rId11"/>
            <a:srcRect l="35187" t="36929" r="23777" b="22791"/>
            <a:stretch/>
          </p:blipFill>
          <p:spPr>
            <a:xfrm>
              <a:off x="6228184" y="4395820"/>
              <a:ext cx="623492" cy="612000"/>
            </a:xfrm>
            <a:prstGeom prst="rect">
              <a:avLst/>
            </a:prstGeom>
          </p:spPr>
        </p:pic>
        <p:sp>
          <p:nvSpPr>
            <p:cNvPr id="127" name="テキスト ボックス 126"/>
            <p:cNvSpPr txBox="1"/>
            <p:nvPr/>
          </p:nvSpPr>
          <p:spPr>
            <a:xfrm>
              <a:off x="5881687" y="3990416"/>
              <a:ext cx="2469589" cy="369332"/>
            </a:xfrm>
            <a:prstGeom prst="rect">
              <a:avLst/>
            </a:prstGeom>
            <a:noFill/>
          </p:spPr>
          <p:txBody>
            <a:bodyPr wrap="square" rtlCol="0">
              <a:spAutoFit/>
            </a:bodyPr>
            <a:lstStyle/>
            <a:p>
              <a:r>
                <a:rPr lang="en-US" altLang="ja-JP" dirty="0">
                  <a:latin typeface="Calibri"/>
                  <a:ea typeface="Arial Unicode MS" panose="020B0604020202020204" pitchFamily="50" charset="-128"/>
                  <a:cs typeface="Calibri"/>
                </a:rPr>
                <a:t>r</a:t>
              </a:r>
              <a:r>
                <a:rPr kumimoji="1" lang="en-US" altLang="ja-JP" dirty="0" smtClean="0">
                  <a:latin typeface="Calibri"/>
                  <a:ea typeface="Arial Unicode MS" panose="020B0604020202020204" pitchFamily="50" charset="-128"/>
                  <a:cs typeface="Calibri"/>
                </a:rPr>
                <a:t>econstructed image</a:t>
              </a:r>
              <a:endParaRPr kumimoji="1" lang="ja-JP" altLang="en-US" dirty="0">
                <a:latin typeface="Calibri"/>
                <a:ea typeface="Arial Unicode MS" panose="020B0604020202020204" pitchFamily="50" charset="-128"/>
                <a:cs typeface="Calibri"/>
              </a:endParaRPr>
            </a:p>
          </p:txBody>
        </p:sp>
        <p:sp>
          <p:nvSpPr>
            <p:cNvPr id="131" name="テキスト ボックス 130"/>
            <p:cNvSpPr txBox="1"/>
            <p:nvPr/>
          </p:nvSpPr>
          <p:spPr>
            <a:xfrm>
              <a:off x="5932702" y="5024653"/>
              <a:ext cx="798223" cy="369332"/>
            </a:xfrm>
            <a:prstGeom prst="rect">
              <a:avLst/>
            </a:prstGeom>
            <a:noFill/>
          </p:spPr>
          <p:txBody>
            <a:bodyPr wrap="square" rtlCol="0">
              <a:spAutoFit/>
            </a:bodyPr>
            <a:lstStyle/>
            <a:p>
              <a:r>
                <a:rPr kumimoji="1" lang="en-US" altLang="ja-JP" dirty="0" smtClean="0">
                  <a:latin typeface="Calibri"/>
                  <a:ea typeface="Arial Unicode MS" panose="020B0604020202020204" pitchFamily="50" charset="-128"/>
                  <a:cs typeface="Calibri"/>
                </a:rPr>
                <a:t>small</a:t>
              </a:r>
              <a:endParaRPr kumimoji="1" lang="ja-JP" altLang="en-US" dirty="0">
                <a:latin typeface="Calibri"/>
                <a:ea typeface="Arial Unicode MS" panose="020B0604020202020204" pitchFamily="50" charset="-128"/>
                <a:cs typeface="Calibri"/>
              </a:endParaRPr>
            </a:p>
          </p:txBody>
        </p:sp>
        <p:sp>
          <p:nvSpPr>
            <p:cNvPr id="134" name="テキスト ボックス 133"/>
            <p:cNvSpPr txBox="1"/>
            <p:nvPr/>
          </p:nvSpPr>
          <p:spPr>
            <a:xfrm>
              <a:off x="8531125" y="5028707"/>
              <a:ext cx="806946" cy="369332"/>
            </a:xfrm>
            <a:prstGeom prst="rect">
              <a:avLst/>
            </a:prstGeom>
            <a:noFill/>
          </p:spPr>
          <p:txBody>
            <a:bodyPr wrap="square" rtlCol="0">
              <a:spAutoFit/>
            </a:bodyPr>
            <a:lstStyle/>
            <a:p>
              <a:r>
                <a:rPr kumimoji="1" lang="en-US" altLang="ja-JP" dirty="0" smtClean="0">
                  <a:latin typeface="Calibri"/>
                  <a:ea typeface="Arial Unicode MS" panose="020B0604020202020204" pitchFamily="50" charset="-128"/>
                  <a:cs typeface="Calibri"/>
                </a:rPr>
                <a:t>large</a:t>
              </a:r>
              <a:endParaRPr kumimoji="1" lang="ja-JP" altLang="en-US" dirty="0">
                <a:latin typeface="Calibri"/>
                <a:ea typeface="Arial Unicode MS" panose="020B0604020202020204" pitchFamily="50" charset="-128"/>
                <a:cs typeface="Calibri"/>
              </a:endParaRPr>
            </a:p>
          </p:txBody>
        </p:sp>
      </p:grpSp>
      <p:sp>
        <p:nvSpPr>
          <p:cNvPr id="111" name="テキスト ボックス 110"/>
          <p:cNvSpPr txBox="1"/>
          <p:nvPr/>
        </p:nvSpPr>
        <p:spPr>
          <a:xfrm>
            <a:off x="4105933" y="5518973"/>
            <a:ext cx="1985290" cy="646331"/>
          </a:xfrm>
          <a:prstGeom prst="rect">
            <a:avLst/>
          </a:prstGeom>
          <a:noFill/>
        </p:spPr>
        <p:txBody>
          <a:bodyPr wrap="square" rtlCol="0">
            <a:spAutoFit/>
          </a:bodyPr>
          <a:lstStyle/>
          <a:p>
            <a:r>
              <a:rPr lang="ja-JP" altLang="en-US" dirty="0" smtClean="0">
                <a:latin typeface="Calibri"/>
                <a:ea typeface="Arial Unicode MS" panose="020B0604020202020204" pitchFamily="50" charset="-128"/>
                <a:cs typeface="Calibri"/>
              </a:rPr>
              <a:t>・</a:t>
            </a:r>
            <a:r>
              <a:rPr lang="en-US" altLang="ja-JP" dirty="0" smtClean="0">
                <a:latin typeface="Calibri"/>
                <a:ea typeface="Arial Unicode MS" panose="020B0604020202020204" pitchFamily="50" charset="-128"/>
                <a:cs typeface="Calibri"/>
              </a:rPr>
              <a:t>entries +1or -1</a:t>
            </a:r>
            <a:endParaRPr kumimoji="1" lang="en-US" altLang="ja-JP" dirty="0" smtClean="0">
              <a:latin typeface="Calibri"/>
              <a:ea typeface="Arial Unicode MS" panose="020B0604020202020204" pitchFamily="50" charset="-128"/>
              <a:cs typeface="Calibri"/>
            </a:endParaRPr>
          </a:p>
          <a:p>
            <a:r>
              <a:rPr kumimoji="1" lang="ja-JP" altLang="en-US" dirty="0" smtClean="0">
                <a:latin typeface="Calibri"/>
                <a:ea typeface="Arial Unicode MS" panose="020B0604020202020204" pitchFamily="50" charset="-128"/>
                <a:cs typeface="Calibri"/>
              </a:rPr>
              <a:t>・</a:t>
            </a:r>
            <a:r>
              <a:rPr lang="en-US" altLang="ja-JP" dirty="0">
                <a:latin typeface="Calibri"/>
                <a:ea typeface="Arial Unicode MS" panose="020B0604020202020204" pitchFamily="50" charset="-128"/>
                <a:cs typeface="Calibri"/>
              </a:rPr>
              <a:t>square matrix</a:t>
            </a:r>
            <a:r>
              <a:rPr kumimoji="1" lang="ja-JP" altLang="en-US" dirty="0" smtClean="0">
                <a:latin typeface="Calibri"/>
                <a:ea typeface="Arial Unicode MS" panose="020B0604020202020204" pitchFamily="50" charset="-128"/>
                <a:cs typeface="Calibri"/>
              </a:rPr>
              <a:t>　　</a:t>
            </a:r>
            <a:endParaRPr kumimoji="1" lang="en-US" altLang="ja-JP" dirty="0">
              <a:latin typeface="Calibri"/>
              <a:ea typeface="Arial Unicode MS" panose="020B0604020202020204" pitchFamily="50" charset="-128"/>
              <a:cs typeface="Calibri"/>
            </a:endParaRPr>
          </a:p>
        </p:txBody>
      </p:sp>
      <p:sp>
        <p:nvSpPr>
          <p:cNvPr id="112" name="テキスト ボックス 111"/>
          <p:cNvSpPr txBox="1"/>
          <p:nvPr/>
        </p:nvSpPr>
        <p:spPr>
          <a:xfrm>
            <a:off x="3839398" y="5209008"/>
            <a:ext cx="1856360" cy="369332"/>
          </a:xfrm>
          <a:prstGeom prst="rect">
            <a:avLst/>
          </a:prstGeom>
          <a:noFill/>
        </p:spPr>
        <p:txBody>
          <a:bodyPr wrap="square" rtlCol="0">
            <a:spAutoFit/>
          </a:bodyPr>
          <a:lstStyle/>
          <a:p>
            <a:r>
              <a:rPr lang="en-US" altLang="ja-JP" dirty="0" smtClean="0">
                <a:latin typeface="Calibri"/>
                <a:cs typeface="Calibri"/>
              </a:rPr>
              <a:t>characteristics</a:t>
            </a:r>
            <a:endParaRPr kumimoji="1" lang="ja-JP" altLang="en-US" dirty="0">
              <a:latin typeface="Calibri"/>
              <a:ea typeface="Arial Unicode MS" panose="020B0604020202020204" pitchFamily="50" charset="-128"/>
              <a:cs typeface="Calibri"/>
            </a:endParaRPr>
          </a:p>
        </p:txBody>
      </p:sp>
      <p:sp>
        <p:nvSpPr>
          <p:cNvPr id="113" name="テキスト ボックス 112"/>
          <p:cNvSpPr txBox="1"/>
          <p:nvPr/>
        </p:nvSpPr>
        <p:spPr>
          <a:xfrm>
            <a:off x="6230300" y="5464606"/>
            <a:ext cx="2637348" cy="646331"/>
          </a:xfrm>
          <a:prstGeom prst="rect">
            <a:avLst/>
          </a:prstGeom>
          <a:noFill/>
        </p:spPr>
        <p:txBody>
          <a:bodyPr wrap="square" rtlCol="0">
            <a:spAutoFit/>
          </a:bodyPr>
          <a:lstStyle/>
          <a:p>
            <a:r>
              <a:rPr lang="ja-JP" altLang="en-US" dirty="0" smtClean="0">
                <a:latin typeface="Calibri"/>
                <a:ea typeface="Arial Unicode MS" panose="020B0604020202020204" pitchFamily="50" charset="-128"/>
                <a:cs typeface="Calibri"/>
              </a:rPr>
              <a:t>・</a:t>
            </a:r>
            <a:r>
              <a:rPr lang="en-US" altLang="ja-JP" dirty="0" smtClean="0">
                <a:latin typeface="Calibri"/>
                <a:cs typeface="Calibri"/>
              </a:rPr>
              <a:t>mutually</a:t>
            </a:r>
            <a:r>
              <a:rPr lang="ja-JP" altLang="en-US" dirty="0">
                <a:latin typeface="Calibri"/>
                <a:cs typeface="Calibri"/>
              </a:rPr>
              <a:t> </a:t>
            </a:r>
            <a:r>
              <a:rPr lang="en-US" altLang="ja-JP" dirty="0" smtClean="0">
                <a:latin typeface="Calibri"/>
                <a:cs typeface="Calibri"/>
              </a:rPr>
              <a:t>orthogonal</a:t>
            </a:r>
          </a:p>
          <a:p>
            <a:r>
              <a:rPr lang="en-US" altLang="ja-JP" dirty="0">
                <a:latin typeface="Calibri"/>
                <a:cs typeface="Calibri"/>
              </a:rPr>
              <a:t> </a:t>
            </a:r>
            <a:r>
              <a:rPr lang="en-US" altLang="ja-JP" dirty="0" smtClean="0">
                <a:latin typeface="Calibri"/>
                <a:cs typeface="Calibri"/>
              </a:rPr>
              <a:t>   rows and columns</a:t>
            </a:r>
            <a:r>
              <a:rPr lang="ja-JP" altLang="en-US" dirty="0">
                <a:latin typeface="Calibri"/>
                <a:ea typeface="Arial Unicode MS" panose="020B0604020202020204" pitchFamily="50" charset="-128"/>
                <a:cs typeface="Calibri"/>
              </a:rPr>
              <a:t>　　　　　　　　　　　</a:t>
            </a:r>
            <a:r>
              <a:rPr lang="ja-JP" altLang="en-US" dirty="0" smtClean="0">
                <a:latin typeface="Calibri"/>
                <a:ea typeface="Arial Unicode MS" panose="020B0604020202020204" pitchFamily="50" charset="-128"/>
                <a:cs typeface="Calibri"/>
              </a:rPr>
              <a:t>   </a:t>
            </a:r>
            <a:endParaRPr kumimoji="1" lang="ja-JP" altLang="en-US" dirty="0">
              <a:latin typeface="Calibri"/>
              <a:ea typeface="Arial Unicode MS" panose="020B0604020202020204" pitchFamily="50" charset="-128"/>
              <a:cs typeface="Calibri"/>
            </a:endParaRPr>
          </a:p>
        </p:txBody>
      </p:sp>
      <p:cxnSp>
        <p:nvCxnSpPr>
          <p:cNvPr id="136" name="直線コネクタ 135"/>
          <p:cNvCxnSpPr/>
          <p:nvPr/>
        </p:nvCxnSpPr>
        <p:spPr>
          <a:xfrm>
            <a:off x="6527648" y="4173929"/>
            <a:ext cx="760716" cy="1"/>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137" name="グループ化 136"/>
          <p:cNvGrpSpPr/>
          <p:nvPr/>
        </p:nvGrpSpPr>
        <p:grpSpPr>
          <a:xfrm>
            <a:off x="6530793" y="4327421"/>
            <a:ext cx="754427" cy="159428"/>
            <a:chOff x="3227414" y="4648365"/>
            <a:chExt cx="856857" cy="181074"/>
          </a:xfrm>
        </p:grpSpPr>
        <p:cxnSp>
          <p:nvCxnSpPr>
            <p:cNvPr id="138" name="直線コネクタ 137"/>
            <p:cNvCxnSpPr/>
            <p:nvPr/>
          </p:nvCxnSpPr>
          <p:spPr>
            <a:xfrm rot="5400000" flipH="1">
              <a:off x="3237084" y="4639229"/>
              <a:ext cx="0" cy="1827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直線コネクタ 139"/>
            <p:cNvCxnSpPr/>
            <p:nvPr/>
          </p:nvCxnSpPr>
          <p:spPr>
            <a:xfrm>
              <a:off x="3227414" y="4648365"/>
              <a:ext cx="429443"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1" name="直線コネクタ 140"/>
            <p:cNvCxnSpPr/>
            <p:nvPr/>
          </p:nvCxnSpPr>
          <p:spPr>
            <a:xfrm flipH="1">
              <a:off x="3655186" y="4649439"/>
              <a:ext cx="0" cy="1800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3" name="直線コネクタ 142"/>
            <p:cNvCxnSpPr/>
            <p:nvPr/>
          </p:nvCxnSpPr>
          <p:spPr>
            <a:xfrm>
              <a:off x="3654828" y="4829439"/>
              <a:ext cx="429443"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44" name="グループ化 143"/>
          <p:cNvGrpSpPr/>
          <p:nvPr/>
        </p:nvGrpSpPr>
        <p:grpSpPr>
          <a:xfrm>
            <a:off x="6531999" y="4640340"/>
            <a:ext cx="752014" cy="160982"/>
            <a:chOff x="3232004" y="5214187"/>
            <a:chExt cx="854116" cy="182839"/>
          </a:xfrm>
        </p:grpSpPr>
        <p:cxnSp>
          <p:nvCxnSpPr>
            <p:cNvPr id="145" name="直線コネクタ 144"/>
            <p:cNvCxnSpPr/>
            <p:nvPr/>
          </p:nvCxnSpPr>
          <p:spPr>
            <a:xfrm>
              <a:off x="3232004" y="5215402"/>
              <a:ext cx="2160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6" name="直線コネクタ 145"/>
            <p:cNvCxnSpPr/>
            <p:nvPr/>
          </p:nvCxnSpPr>
          <p:spPr>
            <a:xfrm flipH="1">
              <a:off x="3442400" y="5214187"/>
              <a:ext cx="0" cy="1800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7" name="直線コネクタ 146"/>
            <p:cNvCxnSpPr/>
            <p:nvPr/>
          </p:nvCxnSpPr>
          <p:spPr>
            <a:xfrm>
              <a:off x="3439894" y="5397026"/>
              <a:ext cx="429443"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9" name="直線コネクタ 148"/>
            <p:cNvCxnSpPr/>
            <p:nvPr/>
          </p:nvCxnSpPr>
          <p:spPr>
            <a:xfrm flipH="1">
              <a:off x="3870096" y="5217006"/>
              <a:ext cx="0" cy="1800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0" name="直線コネクタ 149"/>
            <p:cNvCxnSpPr/>
            <p:nvPr/>
          </p:nvCxnSpPr>
          <p:spPr>
            <a:xfrm>
              <a:off x="3870120" y="5222690"/>
              <a:ext cx="2160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52" name="テキスト ボックス 151"/>
          <p:cNvSpPr txBox="1"/>
          <p:nvPr/>
        </p:nvSpPr>
        <p:spPr>
          <a:xfrm>
            <a:off x="7710667" y="4331558"/>
            <a:ext cx="1008112" cy="646331"/>
          </a:xfrm>
          <a:prstGeom prst="rect">
            <a:avLst/>
          </a:prstGeom>
          <a:noFill/>
        </p:spPr>
        <p:txBody>
          <a:bodyPr wrap="square" rtlCol="0">
            <a:spAutoFit/>
          </a:bodyPr>
          <a:lstStyle/>
          <a:p>
            <a:pPr algn="ctr"/>
            <a:r>
              <a:rPr lang="en-US" altLang="ja-JP" dirty="0" smtClean="0">
                <a:latin typeface="Calibri"/>
                <a:ea typeface="Arial Unicode MS" panose="020B0604020202020204" pitchFamily="50" charset="-128"/>
                <a:cs typeface="Calibri"/>
              </a:rPr>
              <a:t>wave</a:t>
            </a:r>
          </a:p>
          <a:p>
            <a:pPr algn="ctr"/>
            <a:r>
              <a:rPr lang="en-US" altLang="ja-JP" dirty="0" smtClean="0">
                <a:latin typeface="Calibri"/>
                <a:ea typeface="Arial Unicode MS" panose="020B0604020202020204" pitchFamily="50" charset="-128"/>
                <a:cs typeface="Calibri"/>
              </a:rPr>
              <a:t>number</a:t>
            </a:r>
            <a:endParaRPr kumimoji="1" lang="ja-JP" altLang="en-US" dirty="0">
              <a:latin typeface="Calibri"/>
              <a:ea typeface="Arial Unicode MS" panose="020B0604020202020204" pitchFamily="50" charset="-128"/>
              <a:cs typeface="Calibri"/>
            </a:endParaRPr>
          </a:p>
        </p:txBody>
      </p:sp>
      <p:sp>
        <p:nvSpPr>
          <p:cNvPr id="153" name="テキスト ボックス 152"/>
          <p:cNvSpPr txBox="1"/>
          <p:nvPr/>
        </p:nvSpPr>
        <p:spPr>
          <a:xfrm>
            <a:off x="7452066" y="3983406"/>
            <a:ext cx="419786" cy="369332"/>
          </a:xfrm>
          <a:prstGeom prst="rect">
            <a:avLst/>
          </a:prstGeom>
          <a:noFill/>
        </p:spPr>
        <p:txBody>
          <a:bodyPr wrap="square" rtlCol="0">
            <a:spAutoFit/>
          </a:bodyPr>
          <a:lstStyle/>
          <a:p>
            <a:r>
              <a:rPr lang="en-US" altLang="ja-JP" dirty="0" smtClean="0">
                <a:latin typeface="Calibri"/>
                <a:ea typeface="Arial Unicode MS" panose="020B0604020202020204" pitchFamily="50" charset="-128"/>
                <a:cs typeface="Calibri"/>
              </a:rPr>
              <a:t>0</a:t>
            </a:r>
            <a:endParaRPr kumimoji="1" lang="ja-JP" altLang="en-US" dirty="0">
              <a:latin typeface="Calibri"/>
              <a:ea typeface="Arial Unicode MS" panose="020B0604020202020204" pitchFamily="50" charset="-128"/>
              <a:cs typeface="Calibri"/>
            </a:endParaRPr>
          </a:p>
        </p:txBody>
      </p:sp>
      <p:sp>
        <p:nvSpPr>
          <p:cNvPr id="154" name="テキスト ボックス 153"/>
          <p:cNvSpPr txBox="1"/>
          <p:nvPr/>
        </p:nvSpPr>
        <p:spPr>
          <a:xfrm>
            <a:off x="7452066" y="4274442"/>
            <a:ext cx="419786" cy="369332"/>
          </a:xfrm>
          <a:prstGeom prst="rect">
            <a:avLst/>
          </a:prstGeom>
          <a:noFill/>
        </p:spPr>
        <p:txBody>
          <a:bodyPr wrap="square" rtlCol="0">
            <a:spAutoFit/>
          </a:bodyPr>
          <a:lstStyle/>
          <a:p>
            <a:r>
              <a:rPr kumimoji="1" lang="en-US" altLang="ja-JP" dirty="0" smtClean="0">
                <a:latin typeface="Calibri"/>
                <a:ea typeface="Arial Unicode MS" panose="020B0604020202020204" pitchFamily="50" charset="-128"/>
                <a:cs typeface="Calibri"/>
              </a:rPr>
              <a:t>1</a:t>
            </a:r>
            <a:endParaRPr kumimoji="1" lang="ja-JP" altLang="en-US" dirty="0">
              <a:latin typeface="Calibri"/>
              <a:ea typeface="Arial Unicode MS" panose="020B0604020202020204" pitchFamily="50" charset="-128"/>
              <a:cs typeface="Calibri"/>
            </a:endParaRPr>
          </a:p>
        </p:txBody>
      </p:sp>
      <p:sp>
        <p:nvSpPr>
          <p:cNvPr id="155" name="テキスト ボックス 154"/>
          <p:cNvSpPr txBox="1"/>
          <p:nvPr/>
        </p:nvSpPr>
        <p:spPr>
          <a:xfrm>
            <a:off x="7452066" y="4565475"/>
            <a:ext cx="419786" cy="369332"/>
          </a:xfrm>
          <a:prstGeom prst="rect">
            <a:avLst/>
          </a:prstGeom>
          <a:noFill/>
        </p:spPr>
        <p:txBody>
          <a:bodyPr wrap="square" rtlCol="0">
            <a:spAutoFit/>
          </a:bodyPr>
          <a:lstStyle/>
          <a:p>
            <a:r>
              <a:rPr lang="en-US" altLang="ja-JP" dirty="0" smtClean="0">
                <a:latin typeface="Calibri"/>
                <a:ea typeface="Arial Unicode MS" panose="020B0604020202020204" pitchFamily="50" charset="-128"/>
                <a:cs typeface="Calibri"/>
              </a:rPr>
              <a:t>2</a:t>
            </a:r>
            <a:endParaRPr kumimoji="1" lang="ja-JP" altLang="en-US" dirty="0">
              <a:latin typeface="Calibri"/>
              <a:ea typeface="Arial Unicode MS" panose="020B0604020202020204" pitchFamily="50" charset="-128"/>
              <a:cs typeface="Calibri"/>
            </a:endParaRPr>
          </a:p>
        </p:txBody>
      </p:sp>
      <p:sp>
        <p:nvSpPr>
          <p:cNvPr id="156" name="テキスト ボックス 155"/>
          <p:cNvSpPr txBox="1"/>
          <p:nvPr/>
        </p:nvSpPr>
        <p:spPr>
          <a:xfrm>
            <a:off x="7452066" y="4856513"/>
            <a:ext cx="419786" cy="369332"/>
          </a:xfrm>
          <a:prstGeom prst="rect">
            <a:avLst/>
          </a:prstGeom>
          <a:noFill/>
        </p:spPr>
        <p:txBody>
          <a:bodyPr wrap="square" rtlCol="0">
            <a:spAutoFit/>
          </a:bodyPr>
          <a:lstStyle/>
          <a:p>
            <a:r>
              <a:rPr lang="en-US" altLang="ja-JP" dirty="0" smtClean="0">
                <a:latin typeface="Calibri"/>
                <a:ea typeface="Arial Unicode MS" panose="020B0604020202020204" pitchFamily="50" charset="-128"/>
                <a:cs typeface="Calibri"/>
              </a:rPr>
              <a:t>3</a:t>
            </a:r>
            <a:endParaRPr kumimoji="1" lang="ja-JP" altLang="en-US" dirty="0">
              <a:latin typeface="Calibri"/>
              <a:ea typeface="Arial Unicode MS" panose="020B0604020202020204" pitchFamily="50" charset="-128"/>
              <a:cs typeface="Calibri"/>
            </a:endParaRPr>
          </a:p>
        </p:txBody>
      </p:sp>
      <p:grpSp>
        <p:nvGrpSpPr>
          <p:cNvPr id="159" name="グループ化 158"/>
          <p:cNvGrpSpPr/>
          <p:nvPr/>
        </p:nvGrpSpPr>
        <p:grpSpPr>
          <a:xfrm>
            <a:off x="6531967" y="4954812"/>
            <a:ext cx="752079" cy="161377"/>
            <a:chOff x="3227414" y="4081236"/>
            <a:chExt cx="854190" cy="183287"/>
          </a:xfrm>
        </p:grpSpPr>
        <p:cxnSp>
          <p:nvCxnSpPr>
            <p:cNvPr id="160" name="直線コネクタ 159"/>
            <p:cNvCxnSpPr/>
            <p:nvPr/>
          </p:nvCxnSpPr>
          <p:spPr>
            <a:xfrm rot="5400000" flipH="1">
              <a:off x="3237084" y="4072100"/>
              <a:ext cx="0" cy="1827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直線コネクタ 160"/>
            <p:cNvCxnSpPr/>
            <p:nvPr/>
          </p:nvCxnSpPr>
          <p:spPr>
            <a:xfrm>
              <a:off x="3227414" y="4081236"/>
              <a:ext cx="2160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3" name="直線コネクタ 162"/>
            <p:cNvCxnSpPr/>
            <p:nvPr/>
          </p:nvCxnSpPr>
          <p:spPr>
            <a:xfrm flipH="1">
              <a:off x="3440748" y="4081236"/>
              <a:ext cx="0" cy="1800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4" name="直線コネクタ 163"/>
            <p:cNvCxnSpPr/>
            <p:nvPr/>
          </p:nvCxnSpPr>
          <p:spPr>
            <a:xfrm>
              <a:off x="3439894" y="4264523"/>
              <a:ext cx="2160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5" name="直線コネクタ 164"/>
            <p:cNvCxnSpPr/>
            <p:nvPr/>
          </p:nvCxnSpPr>
          <p:spPr>
            <a:xfrm flipH="1">
              <a:off x="3654616" y="4081236"/>
              <a:ext cx="0" cy="1800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6" name="直線コネクタ 165"/>
            <p:cNvCxnSpPr/>
            <p:nvPr/>
          </p:nvCxnSpPr>
          <p:spPr>
            <a:xfrm>
              <a:off x="3653017" y="4084747"/>
              <a:ext cx="2160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8" name="直線コネクタ 167"/>
            <p:cNvCxnSpPr/>
            <p:nvPr/>
          </p:nvCxnSpPr>
          <p:spPr>
            <a:xfrm flipH="1">
              <a:off x="3868185" y="4083617"/>
              <a:ext cx="0" cy="1800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0" name="直線コネクタ 169"/>
            <p:cNvCxnSpPr/>
            <p:nvPr/>
          </p:nvCxnSpPr>
          <p:spPr>
            <a:xfrm>
              <a:off x="3865604" y="4261236"/>
              <a:ext cx="2160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 name="グループ化 1"/>
          <p:cNvGrpSpPr/>
          <p:nvPr/>
        </p:nvGrpSpPr>
        <p:grpSpPr>
          <a:xfrm>
            <a:off x="4169467" y="1052736"/>
            <a:ext cx="4651005" cy="2400182"/>
            <a:chOff x="377596" y="750078"/>
            <a:chExt cx="4651005" cy="2400182"/>
          </a:xfrm>
        </p:grpSpPr>
        <p:sp>
          <p:nvSpPr>
            <p:cNvPr id="89" name="テキスト ボックス 88"/>
            <p:cNvSpPr txBox="1"/>
            <p:nvPr/>
          </p:nvSpPr>
          <p:spPr>
            <a:xfrm>
              <a:off x="520085" y="2780928"/>
              <a:ext cx="4508516" cy="369332"/>
            </a:xfrm>
            <a:prstGeom prst="rect">
              <a:avLst/>
            </a:prstGeom>
            <a:noFill/>
          </p:spPr>
          <p:txBody>
            <a:bodyPr wrap="square" rtlCol="0">
              <a:spAutoFit/>
            </a:bodyPr>
            <a:lstStyle/>
            <a:p>
              <a:r>
                <a:rPr lang="en-US" altLang="ja-JP" dirty="0" smtClean="0">
                  <a:solidFill>
                    <a:srgbClr val="009A00"/>
                  </a:solidFill>
                  <a:uFill>
                    <a:solidFill>
                      <a:srgbClr val="FF0000"/>
                    </a:solidFill>
                  </a:uFill>
                  <a:latin typeface="Calibri"/>
                  <a:ea typeface="Arial Unicode MS" panose="020B0604020202020204" pitchFamily="50" charset="-128"/>
                  <a:cs typeface="Calibri"/>
                </a:rPr>
                <a:t>focused on</a:t>
              </a:r>
              <a:r>
                <a:rPr lang="en-US" altLang="ja-JP" dirty="0">
                  <a:solidFill>
                    <a:srgbClr val="009A00"/>
                  </a:solidFill>
                  <a:uFill>
                    <a:solidFill>
                      <a:srgbClr val="FF0000"/>
                    </a:solidFill>
                  </a:uFill>
                  <a:latin typeface="Calibri"/>
                  <a:ea typeface="Arial Unicode MS" panose="020B0604020202020204" pitchFamily="50" charset="-128"/>
                  <a:cs typeface="Calibri"/>
                </a:rPr>
                <a:t>:</a:t>
              </a:r>
              <a:r>
                <a:rPr lang="en-US" altLang="ja-JP" dirty="0" smtClean="0">
                  <a:solidFill>
                    <a:srgbClr val="009A00"/>
                  </a:solidFill>
                  <a:uFill>
                    <a:solidFill>
                      <a:srgbClr val="FF0000"/>
                    </a:solidFill>
                  </a:uFill>
                  <a:latin typeface="Calibri"/>
                  <a:ea typeface="Arial Unicode MS" panose="020B0604020202020204" pitchFamily="50" charset="-128"/>
                  <a:cs typeface="Calibri"/>
                </a:rPr>
                <a:t> </a:t>
              </a:r>
              <a:r>
                <a:rPr lang="en-US" altLang="ja-JP" u="heavy" dirty="0" smtClean="0">
                  <a:solidFill>
                    <a:srgbClr val="009A00"/>
                  </a:solidFill>
                  <a:uFill>
                    <a:solidFill>
                      <a:srgbClr val="FF0000"/>
                    </a:solidFill>
                  </a:uFill>
                  <a:latin typeface="Calibri"/>
                  <a:ea typeface="Arial Unicode MS" panose="020B0604020202020204" pitchFamily="50" charset="-128"/>
                  <a:cs typeface="Calibri"/>
                </a:rPr>
                <a:t>regularity</a:t>
              </a:r>
              <a:r>
                <a:rPr lang="ja-JP" altLang="en-US" u="heavy" dirty="0" smtClean="0">
                  <a:solidFill>
                    <a:srgbClr val="009A00"/>
                  </a:solidFill>
                  <a:uFill>
                    <a:solidFill>
                      <a:srgbClr val="FF0000"/>
                    </a:solidFill>
                  </a:uFill>
                  <a:latin typeface="Calibri"/>
                  <a:ea typeface="Arial Unicode MS" panose="020B0604020202020204" pitchFamily="50" charset="-128"/>
                  <a:cs typeface="Calibri"/>
                </a:rPr>
                <a:t> </a:t>
              </a:r>
              <a:r>
                <a:rPr lang="en-US" altLang="ja-JP" u="heavy" dirty="0" smtClean="0">
                  <a:solidFill>
                    <a:srgbClr val="009A00"/>
                  </a:solidFill>
                  <a:uFill>
                    <a:solidFill>
                      <a:srgbClr val="FF0000"/>
                    </a:solidFill>
                  </a:uFill>
                  <a:latin typeface="Calibri"/>
                  <a:ea typeface="Arial Unicode MS" panose="020B0604020202020204" pitchFamily="50" charset="-128"/>
                  <a:cs typeface="Calibri"/>
                </a:rPr>
                <a:t>of illumination pattern</a:t>
              </a:r>
              <a:endParaRPr kumimoji="1" lang="ja-JP" altLang="en-US" u="heavy" dirty="0">
                <a:solidFill>
                  <a:srgbClr val="009A00"/>
                </a:solidFill>
                <a:uFill>
                  <a:solidFill>
                    <a:srgbClr val="FF0000"/>
                  </a:solidFill>
                </a:uFill>
                <a:latin typeface="Calibri"/>
                <a:ea typeface="Arial Unicode MS" panose="020B0604020202020204" pitchFamily="50" charset="-128"/>
                <a:cs typeface="Calibri"/>
              </a:endParaRPr>
            </a:p>
          </p:txBody>
        </p:sp>
        <p:sp>
          <p:nvSpPr>
            <p:cNvPr id="91" name="テキスト ボックス 90"/>
            <p:cNvSpPr txBox="1"/>
            <p:nvPr/>
          </p:nvSpPr>
          <p:spPr>
            <a:xfrm>
              <a:off x="1096506" y="1993264"/>
              <a:ext cx="3455478" cy="369332"/>
            </a:xfrm>
            <a:prstGeom prst="rect">
              <a:avLst/>
            </a:prstGeom>
            <a:noFill/>
          </p:spPr>
          <p:txBody>
            <a:bodyPr wrap="square" rtlCol="0">
              <a:spAutoFit/>
            </a:bodyPr>
            <a:lstStyle/>
            <a:p>
              <a:r>
                <a:rPr lang="ja-JP" altLang="en-US" dirty="0" smtClean="0">
                  <a:uFill>
                    <a:solidFill>
                      <a:srgbClr val="FF0000"/>
                    </a:solidFill>
                  </a:uFill>
                  <a:latin typeface="Calibri"/>
                  <a:ea typeface="Arial Unicode MS" panose="020B0604020202020204" pitchFamily="50" charset="-128"/>
                  <a:cs typeface="Calibri"/>
                </a:rPr>
                <a:t>・</a:t>
              </a:r>
              <a:r>
                <a:rPr lang="en-US" altLang="ja-JP" dirty="0" smtClean="0">
                  <a:uFill>
                    <a:solidFill>
                      <a:srgbClr val="FF0000"/>
                    </a:solidFill>
                  </a:uFill>
                  <a:latin typeface="Calibri"/>
                  <a:ea typeface="Arial Unicode MS" panose="020B0604020202020204" pitchFamily="50" charset="-128"/>
                  <a:cs typeface="Calibri"/>
                </a:rPr>
                <a:t>random pattern illumination</a:t>
              </a:r>
            </a:p>
          </p:txBody>
        </p:sp>
        <p:sp>
          <p:nvSpPr>
            <p:cNvPr id="94" name="テキスト ボックス 93"/>
            <p:cNvSpPr txBox="1"/>
            <p:nvPr/>
          </p:nvSpPr>
          <p:spPr>
            <a:xfrm>
              <a:off x="827553" y="1657840"/>
              <a:ext cx="3744447" cy="369332"/>
            </a:xfrm>
            <a:prstGeom prst="rect">
              <a:avLst/>
            </a:prstGeom>
            <a:noFill/>
          </p:spPr>
          <p:txBody>
            <a:bodyPr wrap="square" rtlCol="0">
              <a:spAutoFit/>
            </a:bodyPr>
            <a:lstStyle/>
            <a:p>
              <a:r>
                <a:rPr lang="en-US" altLang="ja-JP" dirty="0" smtClean="0">
                  <a:latin typeface="Calibri"/>
                  <a:ea typeface="Arial Unicode MS" panose="020B0604020202020204" pitchFamily="50" charset="-128"/>
                  <a:cs typeface="Calibri"/>
                </a:rPr>
                <a:t>low efficiency of object information</a:t>
              </a:r>
              <a:endParaRPr kumimoji="1" lang="ja-JP" altLang="en-US" dirty="0">
                <a:latin typeface="Calibri"/>
                <a:ea typeface="Arial Unicode MS" panose="020B0604020202020204" pitchFamily="50" charset="-128"/>
                <a:cs typeface="Calibri"/>
              </a:endParaRPr>
            </a:p>
          </p:txBody>
        </p:sp>
        <p:sp>
          <p:nvSpPr>
            <p:cNvPr id="114" name="テキスト ボックス 113"/>
            <p:cNvSpPr txBox="1"/>
            <p:nvPr/>
          </p:nvSpPr>
          <p:spPr>
            <a:xfrm>
              <a:off x="611560" y="1153552"/>
              <a:ext cx="3538137" cy="369332"/>
            </a:xfrm>
            <a:prstGeom prst="rect">
              <a:avLst/>
            </a:prstGeom>
            <a:noFill/>
          </p:spPr>
          <p:txBody>
            <a:bodyPr wrap="square" rtlCol="0">
              <a:spAutoFit/>
            </a:bodyPr>
            <a:lstStyle/>
            <a:p>
              <a:r>
                <a:rPr lang="en-US" altLang="ja-JP" dirty="0" smtClean="0">
                  <a:solidFill>
                    <a:srgbClr val="FF0000"/>
                  </a:solidFill>
                  <a:uFill>
                    <a:solidFill>
                      <a:srgbClr val="FF0000"/>
                    </a:solidFill>
                  </a:uFill>
                  <a:latin typeface="Calibri"/>
                  <a:ea typeface="Arial Unicode MS" panose="020B0604020202020204" pitchFamily="50" charset="-128"/>
                  <a:cs typeface="Calibri"/>
                </a:rPr>
                <a:t>increase</a:t>
              </a:r>
              <a:r>
                <a:rPr kumimoji="1" lang="en-US" altLang="ja-JP" dirty="0" smtClean="0">
                  <a:solidFill>
                    <a:srgbClr val="FF0000"/>
                  </a:solidFill>
                  <a:uFill>
                    <a:solidFill>
                      <a:srgbClr val="FF0000"/>
                    </a:solidFill>
                  </a:uFill>
                  <a:latin typeface="Calibri"/>
                  <a:ea typeface="Arial Unicode MS" panose="020B0604020202020204" pitchFamily="50" charset="-128"/>
                  <a:cs typeface="Calibri"/>
                </a:rPr>
                <a:t> of measurement time</a:t>
              </a:r>
              <a:endParaRPr kumimoji="1" lang="ja-JP" altLang="en-US" dirty="0">
                <a:solidFill>
                  <a:srgbClr val="FF0000"/>
                </a:solidFill>
                <a:uFill>
                  <a:solidFill>
                    <a:srgbClr val="FF0000"/>
                  </a:solidFill>
                </a:uFill>
                <a:latin typeface="Calibri"/>
                <a:ea typeface="Arial Unicode MS" panose="020B0604020202020204" pitchFamily="50" charset="-128"/>
                <a:cs typeface="Calibri"/>
              </a:endParaRPr>
            </a:p>
          </p:txBody>
        </p:sp>
        <p:sp>
          <p:nvSpPr>
            <p:cNvPr id="173" name="テキスト ボックス 172"/>
            <p:cNvSpPr txBox="1"/>
            <p:nvPr/>
          </p:nvSpPr>
          <p:spPr>
            <a:xfrm>
              <a:off x="1096506" y="2324264"/>
              <a:ext cx="2731644" cy="369332"/>
            </a:xfrm>
            <a:prstGeom prst="rect">
              <a:avLst/>
            </a:prstGeom>
            <a:noFill/>
          </p:spPr>
          <p:txBody>
            <a:bodyPr wrap="square" rtlCol="0">
              <a:spAutoFit/>
            </a:bodyPr>
            <a:lstStyle/>
            <a:p>
              <a:r>
                <a:rPr lang="ja-JP" altLang="en-US" dirty="0" smtClean="0">
                  <a:uFill>
                    <a:solidFill>
                      <a:srgbClr val="FF0000"/>
                    </a:solidFill>
                  </a:uFill>
                  <a:latin typeface="Calibri"/>
                  <a:ea typeface="Arial Unicode MS" panose="020B0604020202020204" pitchFamily="50" charset="-128"/>
                  <a:cs typeface="Calibri"/>
                </a:rPr>
                <a:t>・</a:t>
              </a:r>
              <a:r>
                <a:rPr lang="en-US" altLang="ja-JP" dirty="0" smtClean="0">
                  <a:uFill>
                    <a:solidFill>
                      <a:srgbClr val="FF0000"/>
                    </a:solidFill>
                  </a:uFill>
                  <a:latin typeface="Calibri"/>
                  <a:ea typeface="Arial Unicode MS" panose="020B0604020202020204" pitchFamily="50" charset="-128"/>
                  <a:cs typeface="Calibri"/>
                </a:rPr>
                <a:t>correlation method</a:t>
              </a:r>
              <a:endParaRPr kumimoji="1" lang="ja-JP" altLang="en-US" dirty="0">
                <a:latin typeface="Calibri"/>
                <a:cs typeface="Calibri"/>
              </a:endParaRPr>
            </a:p>
          </p:txBody>
        </p:sp>
        <p:sp>
          <p:nvSpPr>
            <p:cNvPr id="174" name="テキスト ボックス 173"/>
            <p:cNvSpPr txBox="1"/>
            <p:nvPr/>
          </p:nvSpPr>
          <p:spPr>
            <a:xfrm>
              <a:off x="377596" y="750078"/>
              <a:ext cx="3600400" cy="400110"/>
            </a:xfrm>
            <a:prstGeom prst="rect">
              <a:avLst/>
            </a:prstGeom>
            <a:noFill/>
          </p:spPr>
          <p:txBody>
            <a:bodyPr wrap="square" rtlCol="0">
              <a:spAutoFit/>
            </a:bodyPr>
            <a:lstStyle/>
            <a:p>
              <a:r>
                <a:rPr kumimoji="1" lang="en-US" altLang="ja-JP" sz="2000" dirty="0" smtClean="0">
                  <a:solidFill>
                    <a:srgbClr val="2525E7"/>
                  </a:solidFill>
                  <a:latin typeface="Calibri"/>
                  <a:cs typeface="Calibri"/>
                </a:rPr>
                <a:t>weak point of ghost imaging</a:t>
              </a:r>
              <a:endParaRPr kumimoji="1" lang="ja-JP" altLang="en-US" sz="2000" dirty="0">
                <a:solidFill>
                  <a:srgbClr val="2525E7"/>
                </a:solidFill>
                <a:latin typeface="Calibri"/>
                <a:cs typeface="Calibri"/>
              </a:endParaRPr>
            </a:p>
          </p:txBody>
        </p:sp>
      </p:grpSp>
      <p:pic>
        <p:nvPicPr>
          <p:cNvPr id="6" name="図 5"/>
          <p:cNvPicPr>
            <a:picLocks noChangeAspect="1"/>
          </p:cNvPicPr>
          <p:nvPr/>
        </p:nvPicPr>
        <p:blipFill>
          <a:blip r:embed="rId12"/>
          <a:stretch>
            <a:fillRect/>
          </a:stretch>
        </p:blipFill>
        <p:spPr>
          <a:xfrm>
            <a:off x="3635896" y="3933056"/>
            <a:ext cx="2880320" cy="1254333"/>
          </a:xfrm>
          <a:prstGeom prst="rect">
            <a:avLst/>
          </a:prstGeom>
        </p:spPr>
      </p:pic>
    </p:spTree>
    <p:extLst>
      <p:ext uri="{BB962C8B-B14F-4D97-AF65-F5344CB8AC3E}">
        <p14:creationId xmlns:p14="http://schemas.microsoft.com/office/powerpoint/2010/main" val="73536563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テキスト ボックス 3"/>
          <p:cNvSpPr txBox="1">
            <a:spLocks noChangeArrowheads="1"/>
          </p:cNvSpPr>
          <p:nvPr/>
        </p:nvSpPr>
        <p:spPr bwMode="auto">
          <a:xfrm>
            <a:off x="35496" y="-27384"/>
            <a:ext cx="8928992" cy="523220"/>
          </a:xfrm>
          <a:prstGeom prst="rect">
            <a:avLst/>
          </a:prstGeom>
          <a:noFill/>
          <a:ln>
            <a:noFill/>
          </a:ln>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2800" b="1" dirty="0" smtClean="0">
                <a:latin typeface="Calibri"/>
                <a:ea typeface="Arial Unicode MS" panose="020B0604020202020204" pitchFamily="50" charset="-128"/>
                <a:cs typeface="Calibri"/>
              </a:rPr>
              <a:t>Applied for a circulatory pattern to ghost imaging</a:t>
            </a:r>
            <a:endParaRPr lang="ja-JP" altLang="en-US" sz="2800" b="1" dirty="0">
              <a:latin typeface="Calibri"/>
              <a:ea typeface="Arial Unicode MS" panose="020B0604020202020204" pitchFamily="50" charset="-128"/>
              <a:cs typeface="Calibri"/>
            </a:endParaRPr>
          </a:p>
        </p:txBody>
      </p:sp>
      <p:pic>
        <p:nvPicPr>
          <p:cNvPr id="4" name="図 3"/>
          <p:cNvPicPr>
            <a:picLocks noChangeAspect="1"/>
          </p:cNvPicPr>
          <p:nvPr/>
        </p:nvPicPr>
        <p:blipFill rotWithShape="1">
          <a:blip r:embed="rId3"/>
          <a:srcRect b="13309"/>
          <a:stretch/>
        </p:blipFill>
        <p:spPr>
          <a:xfrm>
            <a:off x="0" y="476672"/>
            <a:ext cx="9144000" cy="5522863"/>
          </a:xfrm>
          <a:prstGeom prst="rect">
            <a:avLst/>
          </a:prstGeom>
        </p:spPr>
      </p:pic>
      <p:sp>
        <p:nvSpPr>
          <p:cNvPr id="10" name="正方形/長方形 9"/>
          <p:cNvSpPr/>
          <p:nvPr/>
        </p:nvSpPr>
        <p:spPr>
          <a:xfrm>
            <a:off x="3203848" y="476672"/>
            <a:ext cx="2448272" cy="144016"/>
          </a:xfrm>
          <a:prstGeom prst="rect">
            <a:avLst/>
          </a:prstGeom>
          <a:solidFill>
            <a:srgbClr val="FFFFFF"/>
          </a:solidFill>
          <a:ln>
            <a:no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11" name="テキスト ボックス 10"/>
          <p:cNvSpPr txBox="1"/>
          <p:nvPr/>
        </p:nvSpPr>
        <p:spPr>
          <a:xfrm>
            <a:off x="5364088" y="5949280"/>
            <a:ext cx="2993127" cy="707886"/>
          </a:xfrm>
          <a:prstGeom prst="rect">
            <a:avLst/>
          </a:prstGeom>
          <a:solidFill>
            <a:srgbClr val="FFFFFF"/>
          </a:solidFill>
        </p:spPr>
        <p:txBody>
          <a:bodyPr wrap="none" rtlCol="0">
            <a:spAutoFit/>
          </a:bodyPr>
          <a:lstStyle/>
          <a:p>
            <a:r>
              <a:rPr lang="en-US" altLang="ja-JP" sz="2000" dirty="0">
                <a:latin typeface="Calibri"/>
                <a:cs typeface="Calibri"/>
              </a:rPr>
              <a:t>a</a:t>
            </a:r>
            <a:r>
              <a:rPr kumimoji="1" lang="en-US" altLang="ja-JP" sz="2000" dirty="0" smtClean="0">
                <a:latin typeface="Calibri"/>
                <a:cs typeface="Calibri"/>
              </a:rPr>
              <a:t>lgebraic reconstruction </a:t>
            </a:r>
          </a:p>
          <a:p>
            <a:r>
              <a:rPr kumimoji="1" lang="en-US" altLang="ja-JP" sz="2000" dirty="0" smtClean="0">
                <a:latin typeface="Calibri"/>
                <a:cs typeface="Calibri"/>
              </a:rPr>
              <a:t>of the object image </a:t>
            </a:r>
            <a:r>
              <a:rPr lang="en-US" altLang="ja-JP" sz="2000" dirty="0" smtClean="0">
                <a:latin typeface="Calibri"/>
                <a:cs typeface="Calibri"/>
              </a:rPr>
              <a:t>by IHT</a:t>
            </a:r>
            <a:r>
              <a:rPr kumimoji="1" lang="en-US" altLang="ja-JP" sz="2000" dirty="0" smtClean="0">
                <a:latin typeface="Calibri"/>
                <a:cs typeface="Calibri"/>
              </a:rPr>
              <a:t> </a:t>
            </a:r>
            <a:endParaRPr kumimoji="1" lang="ja-JP" altLang="en-US" sz="2000" dirty="0" smtClean="0">
              <a:latin typeface="Calibri"/>
              <a:cs typeface="Calibri"/>
            </a:endParaRPr>
          </a:p>
        </p:txBody>
      </p:sp>
      <p:sp>
        <p:nvSpPr>
          <p:cNvPr id="14" name="正方形/長方形 13"/>
          <p:cNvSpPr/>
          <p:nvPr/>
        </p:nvSpPr>
        <p:spPr>
          <a:xfrm>
            <a:off x="1331640" y="5805264"/>
            <a:ext cx="216024" cy="216024"/>
          </a:xfrm>
          <a:prstGeom prst="rect">
            <a:avLst/>
          </a:prstGeom>
          <a:solidFill>
            <a:srgbClr val="FFFFFF"/>
          </a:solidFill>
          <a:ln>
            <a:solidFill>
              <a:srgbClr val="FFFFFF"/>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Tree>
    <p:extLst>
      <p:ext uri="{BB962C8B-B14F-4D97-AF65-F5344CB8AC3E}">
        <p14:creationId xmlns:p14="http://schemas.microsoft.com/office/powerpoint/2010/main" val="22077855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Users\k.s\Documents\光応用計測研究室2013~\交流会\2014.6.28 精密若手研究者交流会\reconstractedimage_experiment2.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204864"/>
            <a:ext cx="5079454" cy="3463339"/>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p:cNvSpPr txBox="1">
            <a:spLocks noChangeArrowheads="1"/>
          </p:cNvSpPr>
          <p:nvPr/>
        </p:nvSpPr>
        <p:spPr bwMode="auto">
          <a:xfrm>
            <a:off x="-36512" y="-27384"/>
            <a:ext cx="8424936" cy="523220"/>
          </a:xfrm>
          <a:prstGeom prst="rect">
            <a:avLst/>
          </a:prstGeom>
          <a:noFill/>
          <a:ln>
            <a:noFill/>
          </a:ln>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None/>
            </a:pPr>
            <a:r>
              <a:rPr lang="en-US" altLang="ja-JP" sz="2800" b="1" dirty="0" smtClean="0">
                <a:latin typeface="Calibri"/>
                <a:ea typeface="Arial Unicode MS" panose="020B0604020202020204" pitchFamily="50" charset="-128"/>
                <a:cs typeface="Calibri"/>
              </a:rPr>
              <a:t>Visibility of circulatory pattern ghost imaging</a:t>
            </a:r>
            <a:endParaRPr lang="ja-JP" altLang="en-US" sz="2800" b="1" dirty="0">
              <a:latin typeface="Calibri"/>
              <a:ea typeface="Arial Unicode MS" panose="020B0604020202020204" pitchFamily="50" charset="-128"/>
              <a:cs typeface="Calibri"/>
            </a:endParaRPr>
          </a:p>
        </p:txBody>
      </p:sp>
      <p:grpSp>
        <p:nvGrpSpPr>
          <p:cNvPr id="10" name="グループ化 3"/>
          <p:cNvGrpSpPr/>
          <p:nvPr/>
        </p:nvGrpSpPr>
        <p:grpSpPr>
          <a:xfrm>
            <a:off x="1979712" y="692696"/>
            <a:ext cx="1224136" cy="1108807"/>
            <a:chOff x="3562527" y="4581384"/>
            <a:chExt cx="1464864" cy="1326855"/>
          </a:xfrm>
        </p:grpSpPr>
        <p:pic>
          <p:nvPicPr>
            <p:cNvPr id="11" name="図 10"/>
            <p:cNvPicPr>
              <a:picLocks noChangeAspect="1"/>
            </p:cNvPicPr>
            <p:nvPr/>
          </p:nvPicPr>
          <p:blipFill rotWithShape="1">
            <a:blip r:embed="rId4">
              <a:extLst>
                <a:ext uri="{28A0092B-C50C-407E-A947-70E740481C1C}">
                  <a14:useLocalDpi xmlns:a14="http://schemas.microsoft.com/office/drawing/2010/main" val="0"/>
                </a:ext>
              </a:extLst>
            </a:blip>
            <a:srcRect r="4964"/>
            <a:stretch/>
          </p:blipFill>
          <p:spPr>
            <a:xfrm>
              <a:off x="3562527" y="4581384"/>
              <a:ext cx="1383854" cy="1326855"/>
            </a:xfrm>
            <a:prstGeom prst="rect">
              <a:avLst/>
            </a:prstGeom>
          </p:spPr>
        </p:pic>
        <p:sp>
          <p:nvSpPr>
            <p:cNvPr id="12" name="テキスト ボックス 11"/>
            <p:cNvSpPr txBox="1"/>
            <p:nvPr/>
          </p:nvSpPr>
          <p:spPr>
            <a:xfrm>
              <a:off x="4305397" y="5447267"/>
              <a:ext cx="721994" cy="331471"/>
            </a:xfrm>
            <a:prstGeom prst="rect">
              <a:avLst/>
            </a:prstGeom>
            <a:noFill/>
          </p:spPr>
          <p:txBody>
            <a:bodyPr wrap="square" rtlCol="0">
              <a:spAutoFit/>
            </a:bodyPr>
            <a:lstStyle/>
            <a:p>
              <a:r>
                <a:rPr kumimoji="1" lang="en-US" altLang="ja-JP" sz="1200" dirty="0" smtClean="0">
                  <a:solidFill>
                    <a:schemeClr val="bg1"/>
                  </a:solidFill>
                  <a:latin typeface="Calibri"/>
                  <a:ea typeface="Arial Unicode MS" panose="020B0604020202020204" pitchFamily="50" charset="-128"/>
                  <a:cs typeface="Calibri"/>
                </a:rPr>
                <a:t>5mm</a:t>
              </a:r>
              <a:endParaRPr kumimoji="1" lang="ja-JP" altLang="en-US" sz="1200" dirty="0">
                <a:solidFill>
                  <a:schemeClr val="bg1"/>
                </a:solidFill>
                <a:latin typeface="Calibri"/>
                <a:ea typeface="Arial Unicode MS" panose="020B0604020202020204" pitchFamily="50" charset="-128"/>
                <a:cs typeface="Calibri"/>
              </a:endParaRPr>
            </a:p>
          </p:txBody>
        </p:sp>
        <p:grpSp>
          <p:nvGrpSpPr>
            <p:cNvPr id="13" name="グループ化 2"/>
            <p:cNvGrpSpPr/>
            <p:nvPr/>
          </p:nvGrpSpPr>
          <p:grpSpPr>
            <a:xfrm>
              <a:off x="4427984" y="5733256"/>
              <a:ext cx="471206" cy="142514"/>
              <a:chOff x="4463037" y="5888888"/>
              <a:chExt cx="471206" cy="142514"/>
            </a:xfrm>
          </p:grpSpPr>
          <p:cxnSp>
            <p:nvCxnSpPr>
              <p:cNvPr id="14" name="直線コネクタ 13"/>
              <p:cNvCxnSpPr/>
              <p:nvPr/>
            </p:nvCxnSpPr>
            <p:spPr bwMode="ltGray">
              <a:xfrm>
                <a:off x="4463037" y="5888888"/>
                <a:ext cx="0" cy="142514"/>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bwMode="ltGray">
              <a:xfrm>
                <a:off x="4934243" y="5888888"/>
                <a:ext cx="0" cy="142514"/>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bwMode="ltGray">
              <a:xfrm>
                <a:off x="4463037" y="5960145"/>
                <a:ext cx="458889" cy="0"/>
              </a:xfrm>
              <a:prstGeom prst="line">
                <a:avLst/>
              </a:prstGeom>
              <a:ln w="2222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pic>
        <p:nvPicPr>
          <p:cNvPr id="2" name="図 1"/>
          <p:cNvPicPr>
            <a:picLocks noChangeAspect="1"/>
          </p:cNvPicPr>
          <p:nvPr/>
        </p:nvPicPr>
        <p:blipFill>
          <a:blip r:embed="rId5"/>
          <a:stretch>
            <a:fillRect/>
          </a:stretch>
        </p:blipFill>
        <p:spPr>
          <a:xfrm>
            <a:off x="5220072" y="2132855"/>
            <a:ext cx="3456384" cy="3439273"/>
          </a:xfrm>
          <a:prstGeom prst="rect">
            <a:avLst/>
          </a:prstGeom>
        </p:spPr>
      </p:pic>
      <p:cxnSp>
        <p:nvCxnSpPr>
          <p:cNvPr id="4" name="直線コネクタ 3"/>
          <p:cNvCxnSpPr/>
          <p:nvPr/>
        </p:nvCxnSpPr>
        <p:spPr>
          <a:xfrm flipH="1">
            <a:off x="7164288" y="1628800"/>
            <a:ext cx="72008" cy="3672408"/>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5" name="テキスト ボックス 4"/>
          <p:cNvSpPr txBox="1"/>
          <p:nvPr/>
        </p:nvSpPr>
        <p:spPr>
          <a:xfrm>
            <a:off x="5881565" y="1484784"/>
            <a:ext cx="1282723" cy="338554"/>
          </a:xfrm>
          <a:prstGeom prst="rect">
            <a:avLst/>
          </a:prstGeom>
          <a:noFill/>
        </p:spPr>
        <p:txBody>
          <a:bodyPr wrap="none" rtlCol="0">
            <a:spAutoFit/>
          </a:bodyPr>
          <a:lstStyle/>
          <a:p>
            <a:r>
              <a:rPr kumimoji="1" lang="en-US" altLang="ja-JP" sz="1600" dirty="0" smtClean="0">
                <a:latin typeface="Calibri"/>
                <a:cs typeface="Calibri"/>
              </a:rPr>
              <a:t>GI advantage</a:t>
            </a:r>
            <a:endParaRPr kumimoji="1" lang="ja-JP" altLang="en-US" sz="1600" dirty="0" smtClean="0">
              <a:latin typeface="Calibri"/>
              <a:cs typeface="Calibri"/>
            </a:endParaRPr>
          </a:p>
        </p:txBody>
      </p:sp>
      <p:cxnSp>
        <p:nvCxnSpPr>
          <p:cNvPr id="8" name="直線矢印コネクタ 7"/>
          <p:cNvCxnSpPr/>
          <p:nvPr/>
        </p:nvCxnSpPr>
        <p:spPr>
          <a:xfrm flipH="1">
            <a:off x="6588224" y="1916832"/>
            <a:ext cx="576064"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3" name="テキスト ボックス 22"/>
          <p:cNvSpPr txBox="1"/>
          <p:nvPr/>
        </p:nvSpPr>
        <p:spPr>
          <a:xfrm>
            <a:off x="467544" y="1002214"/>
            <a:ext cx="1487807" cy="338554"/>
          </a:xfrm>
          <a:prstGeom prst="rect">
            <a:avLst/>
          </a:prstGeom>
          <a:noFill/>
        </p:spPr>
        <p:txBody>
          <a:bodyPr wrap="none" rtlCol="0">
            <a:spAutoFit/>
          </a:bodyPr>
          <a:lstStyle/>
          <a:p>
            <a:r>
              <a:rPr kumimoji="1" lang="en-US" altLang="ja-JP" sz="1600" dirty="0" smtClean="0">
                <a:latin typeface="Calibri"/>
                <a:cs typeface="Calibri"/>
              </a:rPr>
              <a:t>imaging sample</a:t>
            </a:r>
            <a:endParaRPr kumimoji="1" lang="ja-JP" altLang="en-US" sz="1600" dirty="0" smtClean="0">
              <a:latin typeface="Calibri"/>
              <a:cs typeface="Calibri"/>
            </a:endParaRPr>
          </a:p>
        </p:txBody>
      </p:sp>
      <p:sp>
        <p:nvSpPr>
          <p:cNvPr id="9" name="正方形/長方形 8"/>
          <p:cNvSpPr/>
          <p:nvPr/>
        </p:nvSpPr>
        <p:spPr>
          <a:xfrm>
            <a:off x="107504" y="2924944"/>
            <a:ext cx="4320480" cy="1440160"/>
          </a:xfrm>
          <a:prstGeom prst="rect">
            <a:avLst/>
          </a:pr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dirty="0"/>
          </a:p>
        </p:txBody>
      </p:sp>
      <p:sp>
        <p:nvSpPr>
          <p:cNvPr id="30" name="正方形/長方形 29"/>
          <p:cNvSpPr/>
          <p:nvPr/>
        </p:nvSpPr>
        <p:spPr>
          <a:xfrm>
            <a:off x="107504" y="4365104"/>
            <a:ext cx="4320480" cy="792088"/>
          </a:xfrm>
          <a:prstGeom prst="rect">
            <a:avLst/>
          </a:prstGeom>
          <a:ln>
            <a:solidFill>
              <a:srgbClr val="00FF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dirty="0"/>
          </a:p>
        </p:txBody>
      </p:sp>
      <p:sp>
        <p:nvSpPr>
          <p:cNvPr id="31" name="テキスト ボックス 30"/>
          <p:cNvSpPr txBox="1"/>
          <p:nvPr/>
        </p:nvSpPr>
        <p:spPr>
          <a:xfrm>
            <a:off x="4211960" y="1772816"/>
            <a:ext cx="1655521" cy="338554"/>
          </a:xfrm>
          <a:prstGeom prst="rect">
            <a:avLst/>
          </a:prstGeom>
          <a:noFill/>
        </p:spPr>
        <p:txBody>
          <a:bodyPr wrap="none" rtlCol="0">
            <a:spAutoFit/>
          </a:bodyPr>
          <a:lstStyle/>
          <a:p>
            <a:r>
              <a:rPr kumimoji="1" lang="en-US" altLang="ja-JP" sz="1600" dirty="0" smtClean="0">
                <a:latin typeface="Calibri"/>
                <a:cs typeface="Calibri"/>
              </a:rPr>
              <a:t>ghost imaging(GI)</a:t>
            </a:r>
            <a:endParaRPr kumimoji="1" lang="ja-JP" altLang="en-US" sz="1600" dirty="0" smtClean="0">
              <a:latin typeface="Calibri"/>
              <a:cs typeface="Calibri"/>
            </a:endParaRPr>
          </a:p>
        </p:txBody>
      </p:sp>
      <p:sp>
        <p:nvSpPr>
          <p:cNvPr id="32" name="テキスト ボックス 31"/>
          <p:cNvSpPr txBox="1"/>
          <p:nvPr/>
        </p:nvSpPr>
        <p:spPr>
          <a:xfrm>
            <a:off x="4572000" y="5589240"/>
            <a:ext cx="1895571" cy="338554"/>
          </a:xfrm>
          <a:prstGeom prst="rect">
            <a:avLst/>
          </a:prstGeom>
          <a:noFill/>
        </p:spPr>
        <p:txBody>
          <a:bodyPr wrap="none" rtlCol="0">
            <a:spAutoFit/>
          </a:bodyPr>
          <a:lstStyle/>
          <a:p>
            <a:r>
              <a:rPr lang="en-US" altLang="ja-JP" sz="1600" dirty="0">
                <a:latin typeface="Calibri"/>
                <a:cs typeface="Calibri"/>
              </a:rPr>
              <a:t>c</a:t>
            </a:r>
            <a:r>
              <a:rPr kumimoji="1" lang="en-US" altLang="ja-JP" sz="1600" dirty="0" smtClean="0">
                <a:latin typeface="Calibri"/>
                <a:cs typeface="Calibri"/>
              </a:rPr>
              <a:t>ompressive sensing</a:t>
            </a:r>
            <a:endParaRPr kumimoji="1" lang="ja-JP" altLang="en-US" sz="1600" dirty="0" smtClean="0">
              <a:latin typeface="Calibri"/>
              <a:cs typeface="Calibri"/>
            </a:endParaRPr>
          </a:p>
        </p:txBody>
      </p:sp>
      <p:cxnSp>
        <p:nvCxnSpPr>
          <p:cNvPr id="33" name="直線矢印コネクタ 32"/>
          <p:cNvCxnSpPr/>
          <p:nvPr/>
        </p:nvCxnSpPr>
        <p:spPr>
          <a:xfrm flipH="1" flipV="1">
            <a:off x="4427984" y="5229200"/>
            <a:ext cx="288032" cy="43204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4" name="直線矢印コネクタ 33"/>
          <p:cNvCxnSpPr>
            <a:stCxn id="31" idx="2"/>
          </p:cNvCxnSpPr>
          <p:nvPr/>
        </p:nvCxnSpPr>
        <p:spPr>
          <a:xfrm flipH="1">
            <a:off x="4427985" y="2111370"/>
            <a:ext cx="611736" cy="813574"/>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487340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duotone>
              <a:prstClr val="black"/>
              <a:srgbClr val="D9C3A5">
                <a:tint val="50000"/>
                <a:satMod val="180000"/>
              </a:srgbClr>
            </a:duotone>
          </a:blip>
          <a:stretch>
            <a:fillRect/>
          </a:stretch>
        </p:blipFill>
        <p:spPr>
          <a:xfrm>
            <a:off x="1043608" y="980728"/>
            <a:ext cx="2736304" cy="1913970"/>
          </a:xfrm>
          <a:prstGeom prst="rect">
            <a:avLst/>
          </a:prstGeom>
        </p:spPr>
      </p:pic>
      <p:pic>
        <p:nvPicPr>
          <p:cNvPr id="6" name="図 5"/>
          <p:cNvPicPr>
            <a:picLocks noChangeAspect="1"/>
          </p:cNvPicPr>
          <p:nvPr/>
        </p:nvPicPr>
        <p:blipFill>
          <a:blip r:embed="rId3"/>
          <a:stretch>
            <a:fillRect/>
          </a:stretch>
        </p:blipFill>
        <p:spPr>
          <a:xfrm rot="18900000">
            <a:off x="4129848" y="1351749"/>
            <a:ext cx="1066261" cy="1024092"/>
          </a:xfrm>
          <a:prstGeom prst="rect">
            <a:avLst/>
          </a:prstGeom>
        </p:spPr>
      </p:pic>
      <p:sp>
        <p:nvSpPr>
          <p:cNvPr id="3" name="テキスト ボックス 2"/>
          <p:cNvSpPr txBox="1"/>
          <p:nvPr/>
        </p:nvSpPr>
        <p:spPr>
          <a:xfrm>
            <a:off x="2916" y="-99392"/>
            <a:ext cx="5164595" cy="584776"/>
          </a:xfrm>
          <a:prstGeom prst="rect">
            <a:avLst/>
          </a:prstGeom>
          <a:noFill/>
        </p:spPr>
        <p:txBody>
          <a:bodyPr wrap="none" rtlCol="0">
            <a:spAutoFit/>
          </a:bodyPr>
          <a:lstStyle/>
          <a:p>
            <a:r>
              <a:rPr lang="en-US" altLang="ja-JP" sz="3200" b="1" dirty="0" smtClean="0">
                <a:latin typeface="Calibri"/>
                <a:ea typeface="HG創英角ｺﾞｼｯｸUB"/>
                <a:cs typeface="Calibri"/>
              </a:rPr>
              <a:t>Advantages of Ghost imaging</a:t>
            </a:r>
            <a:endParaRPr kumimoji="1" lang="ja-JP" altLang="en-US" sz="3200" b="1" dirty="0">
              <a:latin typeface="Calibri"/>
              <a:ea typeface="HG創英角ｺﾞｼｯｸUB"/>
              <a:cs typeface="Calibri"/>
            </a:endParaRPr>
          </a:p>
        </p:txBody>
      </p:sp>
      <p:sp>
        <p:nvSpPr>
          <p:cNvPr id="8" name="テキスト ボックス 7"/>
          <p:cNvSpPr txBox="1"/>
          <p:nvPr/>
        </p:nvSpPr>
        <p:spPr>
          <a:xfrm>
            <a:off x="1357762" y="3140968"/>
            <a:ext cx="2272828" cy="461665"/>
          </a:xfrm>
          <a:prstGeom prst="rect">
            <a:avLst/>
          </a:prstGeom>
          <a:noFill/>
        </p:spPr>
        <p:txBody>
          <a:bodyPr wrap="none" rtlCol="0">
            <a:spAutoFit/>
          </a:bodyPr>
          <a:lstStyle/>
          <a:p>
            <a:r>
              <a:rPr kumimoji="1" lang="en-US" altLang="ja-JP" sz="2400" b="1" dirty="0" smtClean="0">
                <a:solidFill>
                  <a:srgbClr val="2525E7"/>
                </a:solidFill>
                <a:latin typeface="Calibri"/>
                <a:cs typeface="Calibri"/>
              </a:rPr>
              <a:t>General imaging</a:t>
            </a:r>
            <a:endParaRPr kumimoji="1" lang="ja-JP" altLang="en-US" sz="2400" b="1" dirty="0">
              <a:solidFill>
                <a:srgbClr val="2525E7"/>
              </a:solidFill>
              <a:latin typeface="Calibri"/>
              <a:cs typeface="Calibri"/>
            </a:endParaRPr>
          </a:p>
        </p:txBody>
      </p:sp>
      <p:sp>
        <p:nvSpPr>
          <p:cNvPr id="9" name="テキスト ボックス 8"/>
          <p:cNvSpPr txBox="1"/>
          <p:nvPr/>
        </p:nvSpPr>
        <p:spPr>
          <a:xfrm>
            <a:off x="5820949" y="3140968"/>
            <a:ext cx="2020956" cy="461665"/>
          </a:xfrm>
          <a:prstGeom prst="rect">
            <a:avLst/>
          </a:prstGeom>
          <a:noFill/>
        </p:spPr>
        <p:txBody>
          <a:bodyPr wrap="none" rtlCol="0">
            <a:spAutoFit/>
          </a:bodyPr>
          <a:lstStyle/>
          <a:p>
            <a:r>
              <a:rPr kumimoji="1" lang="en-US" altLang="ja-JP" sz="2400" b="1" dirty="0" smtClean="0">
                <a:solidFill>
                  <a:srgbClr val="FF0000"/>
                </a:solidFill>
                <a:latin typeface="Calibri"/>
                <a:cs typeface="Calibri"/>
              </a:rPr>
              <a:t>Ghost imaging</a:t>
            </a:r>
            <a:endParaRPr kumimoji="1" lang="ja-JP" altLang="en-US" sz="2400" b="1" dirty="0">
              <a:solidFill>
                <a:srgbClr val="FF0000"/>
              </a:solidFill>
              <a:latin typeface="Calibri"/>
              <a:cs typeface="Calibri"/>
            </a:endParaRPr>
          </a:p>
        </p:txBody>
      </p:sp>
      <p:pic>
        <p:nvPicPr>
          <p:cNvPr id="14" name="図 13"/>
          <p:cNvPicPr>
            <a:picLocks noChangeAspect="1"/>
          </p:cNvPicPr>
          <p:nvPr/>
        </p:nvPicPr>
        <p:blipFill>
          <a:blip r:embed="rId4"/>
          <a:stretch>
            <a:fillRect/>
          </a:stretch>
        </p:blipFill>
        <p:spPr>
          <a:xfrm>
            <a:off x="6516216" y="1484784"/>
            <a:ext cx="2195736" cy="1699034"/>
          </a:xfrm>
          <a:prstGeom prst="rect">
            <a:avLst/>
          </a:prstGeom>
        </p:spPr>
      </p:pic>
      <p:pic>
        <p:nvPicPr>
          <p:cNvPr id="5" name="図 4"/>
          <p:cNvPicPr>
            <a:picLocks noChangeAspect="1"/>
          </p:cNvPicPr>
          <p:nvPr/>
        </p:nvPicPr>
        <p:blipFill>
          <a:blip r:embed="rId5"/>
          <a:stretch>
            <a:fillRect/>
          </a:stretch>
        </p:blipFill>
        <p:spPr>
          <a:xfrm>
            <a:off x="5436096" y="692696"/>
            <a:ext cx="2376264" cy="1584176"/>
          </a:xfrm>
          <a:prstGeom prst="rect">
            <a:avLst/>
          </a:prstGeom>
        </p:spPr>
      </p:pic>
      <p:sp>
        <p:nvSpPr>
          <p:cNvPr id="10" name="テキスト ボックス 9"/>
          <p:cNvSpPr txBox="1"/>
          <p:nvPr/>
        </p:nvSpPr>
        <p:spPr>
          <a:xfrm>
            <a:off x="-612176" y="3631664"/>
            <a:ext cx="5112168" cy="2677656"/>
          </a:xfrm>
          <a:prstGeom prst="rect">
            <a:avLst/>
          </a:prstGeom>
          <a:noFill/>
        </p:spPr>
        <p:txBody>
          <a:bodyPr wrap="square" rtlCol="0">
            <a:spAutoFit/>
          </a:bodyPr>
          <a:lstStyle/>
          <a:p>
            <a:pPr algn="r"/>
            <a:r>
              <a:rPr lang="en-US" altLang="ja-JP" sz="2400" b="1" dirty="0" smtClean="0">
                <a:latin typeface="Calibri"/>
                <a:cs typeface="Calibri"/>
              </a:rPr>
              <a:t>down sizing</a:t>
            </a:r>
          </a:p>
          <a:p>
            <a:pPr algn="r"/>
            <a:endParaRPr lang="en-US" altLang="ja-JP" sz="2400" b="1" dirty="0" smtClean="0">
              <a:latin typeface="Calibri"/>
              <a:cs typeface="Calibri"/>
            </a:endParaRPr>
          </a:p>
          <a:p>
            <a:pPr algn="r"/>
            <a:r>
              <a:rPr lang="en-US" altLang="ja-JP" sz="2400" b="1" dirty="0">
                <a:latin typeface="Calibri"/>
                <a:cs typeface="Calibri"/>
              </a:rPr>
              <a:t>f</a:t>
            </a:r>
            <a:r>
              <a:rPr kumimoji="1" lang="en-US" altLang="ja-JP" sz="2400" b="1" dirty="0" smtClean="0">
                <a:latin typeface="Calibri"/>
                <a:cs typeface="Calibri"/>
              </a:rPr>
              <a:t>ast detection</a:t>
            </a:r>
          </a:p>
          <a:p>
            <a:pPr algn="r"/>
            <a:endParaRPr lang="en-US" altLang="ja-JP" sz="2400" b="1" dirty="0" smtClean="0">
              <a:latin typeface="Calibri"/>
              <a:cs typeface="Calibri"/>
            </a:endParaRPr>
          </a:p>
          <a:p>
            <a:pPr algn="r"/>
            <a:r>
              <a:rPr lang="en-US" altLang="ja-JP" sz="2400" b="1" dirty="0" smtClean="0">
                <a:latin typeface="Calibri"/>
                <a:cs typeface="Calibri"/>
              </a:rPr>
              <a:t>high flexibility for wavelength</a:t>
            </a:r>
          </a:p>
          <a:p>
            <a:pPr algn="r"/>
            <a:endParaRPr lang="en-US" altLang="ja-JP" sz="2400" b="1" dirty="0" smtClean="0">
              <a:latin typeface="Calibri"/>
              <a:cs typeface="Calibri"/>
            </a:endParaRPr>
          </a:p>
          <a:p>
            <a:pPr algn="r"/>
            <a:r>
              <a:rPr lang="en-US" altLang="ja-JP" sz="2400" b="1" dirty="0" smtClean="0">
                <a:latin typeface="Calibri"/>
                <a:cs typeface="Calibri"/>
              </a:rPr>
              <a:t>h</a:t>
            </a:r>
            <a:r>
              <a:rPr kumimoji="1" lang="en-US" altLang="ja-JP" sz="2400" b="1" dirty="0" smtClean="0">
                <a:latin typeface="Calibri"/>
                <a:cs typeface="Calibri"/>
              </a:rPr>
              <a:t>igh sensitivity</a:t>
            </a:r>
            <a:endParaRPr kumimoji="1" lang="ja-JP" altLang="en-US" sz="2400" b="1" dirty="0">
              <a:latin typeface="Calibri"/>
              <a:cs typeface="Calibri"/>
            </a:endParaRPr>
          </a:p>
        </p:txBody>
      </p:sp>
      <p:sp>
        <p:nvSpPr>
          <p:cNvPr id="15" name="正方形/長方形 14"/>
          <p:cNvSpPr/>
          <p:nvPr/>
        </p:nvSpPr>
        <p:spPr>
          <a:xfrm>
            <a:off x="4474243" y="3573016"/>
            <a:ext cx="3888432" cy="6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just"/>
            <a:r>
              <a:rPr lang="en-US" altLang="ja-JP" sz="1600" dirty="0" smtClean="0">
                <a:solidFill>
                  <a:srgbClr val="000000"/>
                </a:solidFill>
                <a:latin typeface="Calibri"/>
                <a:cs typeface="Calibri"/>
              </a:rPr>
              <a:t>Size of a single pixel detector is smaller than 2D sensor. Imaging lens free.</a:t>
            </a:r>
            <a:endParaRPr kumimoji="1" lang="ja-JP" altLang="en-US" sz="1600" dirty="0">
              <a:solidFill>
                <a:srgbClr val="000000"/>
              </a:solidFill>
              <a:latin typeface="Calibri"/>
              <a:cs typeface="Calibri"/>
            </a:endParaRPr>
          </a:p>
        </p:txBody>
      </p:sp>
      <p:sp>
        <p:nvSpPr>
          <p:cNvPr id="16" name="正方形/長方形 15"/>
          <p:cNvSpPr/>
          <p:nvPr/>
        </p:nvSpPr>
        <p:spPr>
          <a:xfrm>
            <a:off x="4474243" y="4293096"/>
            <a:ext cx="3888432" cy="6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just"/>
            <a:r>
              <a:rPr lang="en-US" altLang="ja-JP" sz="1600" dirty="0" smtClean="0">
                <a:solidFill>
                  <a:srgbClr val="000000"/>
                </a:solidFill>
                <a:latin typeface="Calibri"/>
                <a:cs typeface="Calibri"/>
              </a:rPr>
              <a:t>High response time about ~ GHz order.</a:t>
            </a:r>
            <a:endParaRPr kumimoji="1" lang="ja-JP" altLang="en-US" sz="1600" dirty="0">
              <a:solidFill>
                <a:srgbClr val="000000"/>
              </a:solidFill>
              <a:latin typeface="Calibri"/>
              <a:cs typeface="Calibri"/>
            </a:endParaRPr>
          </a:p>
        </p:txBody>
      </p:sp>
      <p:sp>
        <p:nvSpPr>
          <p:cNvPr id="17" name="正方形/長方形 16"/>
          <p:cNvSpPr/>
          <p:nvPr/>
        </p:nvSpPr>
        <p:spPr>
          <a:xfrm>
            <a:off x="4474243" y="5013176"/>
            <a:ext cx="3888432" cy="6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just">
              <a:lnSpc>
                <a:spcPts val="1520"/>
              </a:lnSpc>
            </a:pPr>
            <a:r>
              <a:rPr lang="en-US" altLang="ja-JP" sz="1600" dirty="0" smtClean="0">
                <a:solidFill>
                  <a:srgbClr val="000000"/>
                </a:solidFill>
                <a:latin typeface="Calibri"/>
                <a:cs typeface="Calibri"/>
              </a:rPr>
              <a:t>Optical sensor for wide range wavelength from gamma ray to mm wave has been already released.</a:t>
            </a:r>
            <a:endParaRPr kumimoji="1" lang="ja-JP" altLang="en-US" sz="1600" dirty="0">
              <a:solidFill>
                <a:srgbClr val="000000"/>
              </a:solidFill>
              <a:latin typeface="Calibri"/>
              <a:cs typeface="Calibri"/>
            </a:endParaRPr>
          </a:p>
        </p:txBody>
      </p:sp>
      <p:sp>
        <p:nvSpPr>
          <p:cNvPr id="19" name="正方形/長方形 18"/>
          <p:cNvSpPr/>
          <p:nvPr/>
        </p:nvSpPr>
        <p:spPr>
          <a:xfrm>
            <a:off x="4474243" y="5733256"/>
            <a:ext cx="3888432" cy="6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just">
              <a:lnSpc>
                <a:spcPts val="1520"/>
              </a:lnSpc>
            </a:pPr>
            <a:r>
              <a:rPr lang="en-US" altLang="ja-JP" sz="1600" dirty="0" smtClean="0">
                <a:solidFill>
                  <a:srgbClr val="000000"/>
                </a:solidFill>
                <a:latin typeface="Calibri"/>
                <a:cs typeface="Calibri"/>
              </a:rPr>
              <a:t>A correlation technique reduce an influence of light fluctuation.</a:t>
            </a:r>
            <a:endParaRPr kumimoji="1" lang="ja-JP" altLang="en-US" sz="1600" dirty="0">
              <a:solidFill>
                <a:srgbClr val="000000"/>
              </a:solidFill>
              <a:latin typeface="Calibri"/>
              <a:cs typeface="Calibri"/>
            </a:endParaRPr>
          </a:p>
        </p:txBody>
      </p:sp>
    </p:spTree>
    <p:extLst>
      <p:ext uri="{BB962C8B-B14F-4D97-AF65-F5344CB8AC3E}">
        <p14:creationId xmlns:p14="http://schemas.microsoft.com/office/powerpoint/2010/main" val="32361850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3"/>
          <p:cNvSpPr txBox="1">
            <a:spLocks noChangeArrowheads="1"/>
          </p:cNvSpPr>
          <p:nvPr/>
        </p:nvSpPr>
        <p:spPr bwMode="auto">
          <a:xfrm>
            <a:off x="35496" y="15007"/>
            <a:ext cx="8497194" cy="461665"/>
          </a:xfrm>
          <a:prstGeom prst="rect">
            <a:avLst/>
          </a:prstGeom>
          <a:noFill/>
          <a:ln>
            <a:noFill/>
          </a:ln>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2400" b="1" dirty="0" smtClean="0">
                <a:latin typeface="Calibri"/>
                <a:ea typeface="Arial Unicode MS" panose="020B0604020202020204" pitchFamily="50" charset="-128"/>
                <a:cs typeface="Calibri"/>
              </a:rPr>
              <a:t>High spatial resolution ghost imaging by microscope</a:t>
            </a:r>
            <a:endParaRPr lang="ja-JP" altLang="en-US" sz="2400" b="1" dirty="0">
              <a:latin typeface="Calibri"/>
              <a:ea typeface="Arial Unicode MS" panose="020B0604020202020204" pitchFamily="50" charset="-128"/>
              <a:cs typeface="Calibri"/>
            </a:endParaRPr>
          </a:p>
        </p:txBody>
      </p:sp>
      <p:pic>
        <p:nvPicPr>
          <p:cNvPr id="15" name="Picture 3" descr="C:\Users\k.s\Documents\光応用計測研究室2013~\学会\2014SPIE\slide\optical_setup_1.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3330" y="1080933"/>
            <a:ext cx="3567554" cy="5084371"/>
          </a:xfrm>
          <a:prstGeom prst="rect">
            <a:avLst/>
          </a:prstGeom>
          <a:noFill/>
          <a:extLst>
            <a:ext uri="{909E8E84-426E-40dd-AFC4-6F175D3DCCD1}">
              <a14:hiddenFill xmlns:a14="http://schemas.microsoft.com/office/drawing/2010/main">
                <a:solidFill>
                  <a:srgbClr val="FFFFFF"/>
                </a:solidFill>
              </a14:hiddenFill>
            </a:ext>
          </a:extLst>
        </p:spPr>
      </p:pic>
      <p:sp>
        <p:nvSpPr>
          <p:cNvPr id="16" name="スライド番号プレースホルダー 1"/>
          <p:cNvSpPr>
            <a:spLocks noGrp="1"/>
          </p:cNvSpPr>
          <p:nvPr>
            <p:ph type="sldNum" sz="quarter" idx="12"/>
          </p:nvPr>
        </p:nvSpPr>
        <p:spPr>
          <a:xfrm>
            <a:off x="8604448" y="6458743"/>
            <a:ext cx="496211" cy="365125"/>
          </a:xfrm>
        </p:spPr>
        <p:txBody>
          <a:bodyPr/>
          <a:lstStyle/>
          <a:p>
            <a:pPr>
              <a:defRPr/>
            </a:pPr>
            <a:r>
              <a:rPr lang="en-US" altLang="ja-JP" sz="1600" dirty="0" smtClean="0">
                <a:solidFill>
                  <a:schemeClr val="tx1"/>
                </a:solidFill>
                <a:latin typeface="Arial Unicode MS" panose="020B0604020202020204" pitchFamily="50" charset="-128"/>
                <a:cs typeface="Arial Unicode MS" panose="020B0604020202020204" pitchFamily="50" charset="-128"/>
              </a:rPr>
              <a:t>12</a:t>
            </a:r>
            <a:endParaRPr lang="ja-JP" altLang="en-US" sz="1600" dirty="0">
              <a:solidFill>
                <a:schemeClr val="tx1"/>
              </a:solidFill>
              <a:latin typeface="Arial Unicode MS" panose="020B0604020202020204" pitchFamily="50" charset="-128"/>
              <a:cs typeface="Arial Unicode MS" panose="020B0604020202020204" pitchFamily="50" charset="-128"/>
            </a:endParaRPr>
          </a:p>
        </p:txBody>
      </p:sp>
      <p:sp>
        <p:nvSpPr>
          <p:cNvPr id="32" name="テキスト ボックス 31"/>
          <p:cNvSpPr txBox="1"/>
          <p:nvPr/>
        </p:nvSpPr>
        <p:spPr>
          <a:xfrm>
            <a:off x="2639160" y="4642976"/>
            <a:ext cx="935776" cy="353943"/>
          </a:xfrm>
          <a:prstGeom prst="rect">
            <a:avLst/>
          </a:prstGeom>
          <a:noFill/>
        </p:spPr>
        <p:txBody>
          <a:bodyPr wrap="square" rtlCol="0">
            <a:spAutoFit/>
          </a:bodyPr>
          <a:lstStyle/>
          <a:p>
            <a:r>
              <a:rPr kumimoji="1" lang="en-US" altLang="ja-JP" sz="1700" dirty="0" smtClean="0"/>
              <a:t>(100X)</a:t>
            </a:r>
            <a:endParaRPr kumimoji="1" lang="ja-JP" altLang="en-US" sz="1700" dirty="0"/>
          </a:p>
        </p:txBody>
      </p:sp>
      <p:sp>
        <p:nvSpPr>
          <p:cNvPr id="36" name="テキスト ボックス 35"/>
          <p:cNvSpPr txBox="1"/>
          <p:nvPr/>
        </p:nvSpPr>
        <p:spPr>
          <a:xfrm>
            <a:off x="2773016" y="3800366"/>
            <a:ext cx="935776" cy="353943"/>
          </a:xfrm>
          <a:prstGeom prst="rect">
            <a:avLst/>
          </a:prstGeom>
          <a:noFill/>
        </p:spPr>
        <p:txBody>
          <a:bodyPr wrap="square" rtlCol="0">
            <a:spAutoFit/>
          </a:bodyPr>
          <a:lstStyle/>
          <a:p>
            <a:r>
              <a:rPr kumimoji="1" lang="en-US" altLang="ja-JP" sz="1700" dirty="0" smtClean="0"/>
              <a:t>(10X)</a:t>
            </a:r>
            <a:endParaRPr kumimoji="1" lang="ja-JP" altLang="en-US" sz="1700" dirty="0"/>
          </a:p>
        </p:txBody>
      </p:sp>
      <p:sp>
        <p:nvSpPr>
          <p:cNvPr id="34" name="テキスト ボックス 33"/>
          <p:cNvSpPr txBox="1"/>
          <p:nvPr/>
        </p:nvSpPr>
        <p:spPr>
          <a:xfrm>
            <a:off x="4894792" y="5579948"/>
            <a:ext cx="3817584" cy="400110"/>
          </a:xfrm>
          <a:prstGeom prst="rect">
            <a:avLst/>
          </a:prstGeom>
          <a:noFill/>
        </p:spPr>
        <p:txBody>
          <a:bodyPr wrap="square" rtlCol="0">
            <a:spAutoFit/>
          </a:bodyPr>
          <a:lstStyle/>
          <a:p>
            <a:r>
              <a:rPr lang="en-US" altLang="ja-JP" sz="2000" b="1" dirty="0" smtClean="0">
                <a:latin typeface="Calibri"/>
                <a:cs typeface="Calibri"/>
              </a:rPr>
              <a:t>Ghost imaging microscope system</a:t>
            </a:r>
            <a:endParaRPr kumimoji="1" lang="ja-JP" altLang="en-US" sz="2000" b="1" dirty="0">
              <a:latin typeface="Calibri"/>
              <a:cs typeface="Calibri"/>
            </a:endParaRPr>
          </a:p>
        </p:txBody>
      </p:sp>
      <p:pic>
        <p:nvPicPr>
          <p:cNvPr id="3078" name="Picture 6" descr="C:\Users\k.s\Documents\光応用計測研究室2013~\実験\実験装置\顕微GIユニット写真\サイズ圧縮\DSC_8646.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bright="35000" contrast="9000"/>
                    </a14:imgEffect>
                  </a14:imgLayer>
                </a14:imgProps>
              </a:ext>
              <a:ext uri="{28A0092B-C50C-407E-A947-70E740481C1C}">
                <a14:useLocalDpi xmlns:a14="http://schemas.microsoft.com/office/drawing/2010/main" val="0"/>
              </a:ext>
            </a:extLst>
          </a:blip>
          <a:srcRect l="18195" t="2135" r="20355" b="1246"/>
          <a:stretch/>
        </p:blipFill>
        <p:spPr bwMode="auto">
          <a:xfrm>
            <a:off x="4860032" y="1196752"/>
            <a:ext cx="3707168" cy="388434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k.s\Documents\光応用計測研究室2013~\実験\実験装置\顕微GIユニット写真\サイズ圧縮\DSC_8659.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6983"/>
          <a:stretch/>
        </p:blipFill>
        <p:spPr bwMode="auto">
          <a:xfrm>
            <a:off x="4265645" y="3232833"/>
            <a:ext cx="1637259" cy="2284399"/>
          </a:xfrm>
          <a:prstGeom prst="rect">
            <a:avLst/>
          </a:prstGeom>
          <a:noFill/>
          <a:extLst>
            <a:ext uri="{909E8E84-426E-40dd-AFC4-6F175D3DCCD1}">
              <a14:hiddenFill xmlns:a14="http://schemas.microsoft.com/office/drawing/2010/main">
                <a:solidFill>
                  <a:srgbClr val="FFFFFF"/>
                </a:solidFill>
              </a14:hiddenFill>
            </a:ext>
          </a:extLst>
        </p:spPr>
      </p:pic>
      <p:sp>
        <p:nvSpPr>
          <p:cNvPr id="53" name="テキスト ボックス 52"/>
          <p:cNvSpPr txBox="1"/>
          <p:nvPr/>
        </p:nvSpPr>
        <p:spPr>
          <a:xfrm>
            <a:off x="251520" y="961604"/>
            <a:ext cx="2304256" cy="369332"/>
          </a:xfrm>
          <a:prstGeom prst="rect">
            <a:avLst/>
          </a:prstGeom>
          <a:solidFill>
            <a:schemeClr val="bg1"/>
          </a:solidFill>
        </p:spPr>
        <p:txBody>
          <a:bodyPr wrap="square" rtlCol="0">
            <a:spAutoFit/>
          </a:bodyPr>
          <a:lstStyle/>
          <a:p>
            <a:r>
              <a:rPr kumimoji="1" lang="en-US" altLang="ja-JP" dirty="0" smtClean="0"/>
              <a:t>DMD Projection unit</a:t>
            </a:r>
            <a:endParaRPr kumimoji="1" lang="ja-JP" altLang="en-US" dirty="0"/>
          </a:p>
        </p:txBody>
      </p:sp>
    </p:spTree>
    <p:extLst>
      <p:ext uri="{BB962C8B-B14F-4D97-AF65-F5344CB8AC3E}">
        <p14:creationId xmlns:p14="http://schemas.microsoft.com/office/powerpoint/2010/main" val="262974049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k.s\Documents\光応用計測研究室2013~\実験\実験装置\新しいフォルダー\P8160003.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18000" contrast="24000"/>
                    </a14:imgEffect>
                  </a14:imgLayer>
                </a14:imgProps>
              </a:ext>
              <a:ext uri="{28A0092B-C50C-407E-A947-70E740481C1C}">
                <a14:useLocalDpi xmlns:a14="http://schemas.microsoft.com/office/drawing/2010/main" val="0"/>
              </a:ext>
            </a:extLst>
          </a:blip>
          <a:srcRect l="38673" t="41145" r="46023" b="37764"/>
          <a:stretch/>
        </p:blipFill>
        <p:spPr bwMode="auto">
          <a:xfrm>
            <a:off x="4826124" y="5172697"/>
            <a:ext cx="1399466" cy="144643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C:\Users\k.s\Documents\光応用計測研究室2013~\学会\2014SPIE\slide\P8100002.JPG"/>
          <p:cNvPicPr>
            <a:picLocks noChangeAspect="1" noChangeArrowheads="1"/>
          </p:cNvPicPr>
          <p:nvPr/>
        </p:nvPicPr>
        <p:blipFill rotWithShape="1">
          <a:blip r:embed="rId5">
            <a:extLst>
              <a:ext uri="{BEBA8EAE-BF5A-486C-A8C5-ECC9F3942E4B}">
                <a14:imgProps xmlns:a14="http://schemas.microsoft.com/office/drawing/2010/main">
                  <a14:imgLayer r:embed="rId6">
                    <a14:imgEffect>
                      <a14:brightnessContrast bright="3000" contrast="14000"/>
                    </a14:imgEffect>
                  </a14:imgLayer>
                </a14:imgProps>
              </a:ext>
              <a:ext uri="{28A0092B-C50C-407E-A947-70E740481C1C}">
                <a14:useLocalDpi xmlns:a14="http://schemas.microsoft.com/office/drawing/2010/main" val="0"/>
              </a:ext>
            </a:extLst>
          </a:blip>
          <a:srcRect l="38967" t="45264" r="46827" b="34795"/>
          <a:stretch/>
        </p:blipFill>
        <p:spPr bwMode="auto">
          <a:xfrm>
            <a:off x="4854568" y="3548151"/>
            <a:ext cx="1367738" cy="1440000"/>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3"/>
          <p:cNvSpPr txBox="1">
            <a:spLocks noChangeArrowheads="1"/>
          </p:cNvSpPr>
          <p:nvPr/>
        </p:nvSpPr>
        <p:spPr bwMode="auto">
          <a:xfrm>
            <a:off x="35496" y="15007"/>
            <a:ext cx="9108504" cy="461665"/>
          </a:xfrm>
          <a:prstGeom prst="rect">
            <a:avLst/>
          </a:prstGeom>
          <a:noFill/>
          <a:ln>
            <a:noFill/>
          </a:ln>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2400" b="1" dirty="0" smtClean="0">
                <a:latin typeface="Calibri"/>
                <a:ea typeface="Arial Unicode MS" panose="020B0604020202020204" pitchFamily="50" charset="-128"/>
                <a:cs typeface="Calibri"/>
              </a:rPr>
              <a:t>High spatial resolution ghost imaging by microscope</a:t>
            </a:r>
            <a:endParaRPr lang="ja-JP" altLang="en-US" sz="2400" b="1" dirty="0">
              <a:latin typeface="Calibri"/>
              <a:ea typeface="Arial Unicode MS" panose="020B0604020202020204" pitchFamily="50" charset="-128"/>
              <a:cs typeface="Calibri"/>
            </a:endParaRPr>
          </a:p>
        </p:txBody>
      </p:sp>
      <p:sp>
        <p:nvSpPr>
          <p:cNvPr id="10" name="テキスト ボックス 9"/>
          <p:cNvSpPr txBox="1"/>
          <p:nvPr/>
        </p:nvSpPr>
        <p:spPr>
          <a:xfrm>
            <a:off x="4538092" y="2896205"/>
            <a:ext cx="2000691" cy="646331"/>
          </a:xfrm>
          <a:prstGeom prst="rect">
            <a:avLst/>
          </a:prstGeom>
          <a:noFill/>
        </p:spPr>
        <p:txBody>
          <a:bodyPr wrap="square" rtlCol="0">
            <a:spAutoFit/>
          </a:bodyPr>
          <a:lstStyle/>
          <a:p>
            <a:pPr algn="ctr"/>
            <a:r>
              <a:rPr kumimoji="1" lang="en-US" altLang="ja-JP" dirty="0" smtClean="0">
                <a:latin typeface="Arial Unicode MS" panose="020B0604020202020204" pitchFamily="50" charset="-128"/>
                <a:ea typeface="Arial Unicode MS" panose="020B0604020202020204" pitchFamily="50" charset="-128"/>
                <a:cs typeface="Arial Unicode MS" panose="020B0604020202020204" pitchFamily="50" charset="-128"/>
              </a:rPr>
              <a:t>projected pattern</a:t>
            </a:r>
          </a:p>
          <a:p>
            <a:pPr algn="ctr"/>
            <a:r>
              <a:rPr lang="en-US" altLang="ja-JP" dirty="0">
                <a:latin typeface="Arial Unicode MS" panose="020B0604020202020204" pitchFamily="50" charset="-128"/>
                <a:ea typeface="Arial Unicode MS" panose="020B0604020202020204" pitchFamily="50" charset="-128"/>
                <a:cs typeface="Arial Unicode MS" panose="020B0604020202020204" pitchFamily="50" charset="-128"/>
              </a:rPr>
              <a:t>o</a:t>
            </a:r>
            <a:r>
              <a:rPr lang="en-US" altLang="ja-JP" dirty="0" smtClean="0">
                <a:latin typeface="Arial Unicode MS" panose="020B0604020202020204" pitchFamily="50" charset="-128"/>
                <a:ea typeface="Arial Unicode MS" panose="020B0604020202020204" pitchFamily="50" charset="-128"/>
                <a:cs typeface="Arial Unicode MS" panose="020B0604020202020204" pitchFamily="50" charset="-128"/>
              </a:rPr>
              <a:t>n scale</a:t>
            </a:r>
            <a:endParaRPr kumimoji="1" lang="ja-JP" altLang="en-US" dirty="0">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11" name="テキスト ボックス 10"/>
          <p:cNvSpPr txBox="1"/>
          <p:nvPr/>
        </p:nvSpPr>
        <p:spPr>
          <a:xfrm>
            <a:off x="6588224" y="2896205"/>
            <a:ext cx="1573055" cy="646331"/>
          </a:xfrm>
          <a:prstGeom prst="rect">
            <a:avLst/>
          </a:prstGeom>
          <a:noFill/>
        </p:spPr>
        <p:txBody>
          <a:bodyPr wrap="square" rtlCol="0">
            <a:spAutoFit/>
          </a:bodyPr>
          <a:lstStyle/>
          <a:p>
            <a:pPr algn="ctr"/>
            <a:r>
              <a:rPr lang="en-US" altLang="ja-JP" dirty="0">
                <a:latin typeface="Arial Unicode MS" panose="020B0604020202020204" pitchFamily="50" charset="-128"/>
                <a:ea typeface="Arial Unicode MS" panose="020B0604020202020204" pitchFamily="50" charset="-128"/>
                <a:cs typeface="Arial Unicode MS" panose="020B0604020202020204" pitchFamily="50" charset="-128"/>
              </a:rPr>
              <a:t>r</a:t>
            </a:r>
            <a:r>
              <a:rPr kumimoji="1" lang="en-US" altLang="ja-JP" dirty="0" smtClean="0">
                <a:latin typeface="Arial Unicode MS" panose="020B0604020202020204" pitchFamily="50" charset="-128"/>
                <a:ea typeface="Arial Unicode MS" panose="020B0604020202020204" pitchFamily="50" charset="-128"/>
                <a:cs typeface="Arial Unicode MS" panose="020B0604020202020204" pitchFamily="50" charset="-128"/>
              </a:rPr>
              <a:t>econstructed image</a:t>
            </a:r>
            <a:endParaRPr kumimoji="1" lang="ja-JP" altLang="en-US" dirty="0">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12" name="テキスト ボックス 11"/>
          <p:cNvSpPr txBox="1"/>
          <p:nvPr/>
        </p:nvSpPr>
        <p:spPr>
          <a:xfrm>
            <a:off x="4234215" y="4097392"/>
            <a:ext cx="631428" cy="369332"/>
          </a:xfrm>
          <a:prstGeom prst="rect">
            <a:avLst/>
          </a:prstGeom>
          <a:noFill/>
        </p:spPr>
        <p:txBody>
          <a:bodyPr wrap="square" rtlCol="0">
            <a:spAutoFit/>
          </a:bodyPr>
          <a:lstStyle/>
          <a:p>
            <a:r>
              <a:rPr lang="en-US" altLang="ja-JP" dirty="0" smtClean="0">
                <a:latin typeface="Arial Unicode MS" panose="020B0604020202020204" pitchFamily="50" charset="-128"/>
                <a:ea typeface="Arial Unicode MS" panose="020B0604020202020204" pitchFamily="50" charset="-128"/>
                <a:cs typeface="Arial Unicode MS" panose="020B0604020202020204" pitchFamily="50" charset="-128"/>
              </a:rPr>
              <a:t>CGI</a:t>
            </a:r>
            <a:endParaRPr kumimoji="1" lang="ja-JP" altLang="en-US" dirty="0">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13" name="テキスト ボックス 12"/>
          <p:cNvSpPr txBox="1"/>
          <p:nvPr/>
        </p:nvSpPr>
        <p:spPr>
          <a:xfrm>
            <a:off x="4234215" y="5755478"/>
            <a:ext cx="631428" cy="369332"/>
          </a:xfrm>
          <a:prstGeom prst="rect">
            <a:avLst/>
          </a:prstGeom>
          <a:noFill/>
        </p:spPr>
        <p:txBody>
          <a:bodyPr wrap="square" rtlCol="0">
            <a:spAutoFit/>
          </a:bodyPr>
          <a:lstStyle/>
          <a:p>
            <a:r>
              <a:rPr kumimoji="1" lang="en-US" altLang="ja-JP" dirty="0" smtClean="0">
                <a:latin typeface="Arial Unicode MS" panose="020B0604020202020204" pitchFamily="50" charset="-128"/>
                <a:ea typeface="Arial Unicode MS" panose="020B0604020202020204" pitchFamily="50" charset="-128"/>
                <a:cs typeface="Arial Unicode MS" panose="020B0604020202020204" pitchFamily="50" charset="-128"/>
              </a:rPr>
              <a:t>IHT</a:t>
            </a:r>
            <a:endParaRPr kumimoji="1" lang="ja-JP" altLang="en-US" dirty="0">
              <a:latin typeface="Arial Unicode MS" panose="020B0604020202020204" pitchFamily="50" charset="-128"/>
              <a:ea typeface="Arial Unicode MS" panose="020B0604020202020204" pitchFamily="50" charset="-128"/>
              <a:cs typeface="Arial Unicode MS" panose="020B0604020202020204" pitchFamily="50" charset="-128"/>
            </a:endParaRPr>
          </a:p>
        </p:txBody>
      </p:sp>
      <p:pic>
        <p:nvPicPr>
          <p:cNvPr id="17" name="Picture 6"/>
          <p:cNvPicPr>
            <a:picLocks noChangeAspect="1" noChangeArrowheads="1"/>
          </p:cNvPicPr>
          <p:nvPr/>
        </p:nvPicPr>
        <p:blipFill rotWithShape="1">
          <a:blip r:embed="rId7">
            <a:extLst>
              <a:ext uri="{28A0092B-C50C-407E-A947-70E740481C1C}">
                <a14:useLocalDpi xmlns:a14="http://schemas.microsoft.com/office/drawing/2010/main" val="0"/>
              </a:ext>
            </a:extLst>
          </a:blip>
          <a:srcRect l="12260" t="10888" r="18922" b="23654"/>
          <a:stretch/>
        </p:blipFill>
        <p:spPr bwMode="auto">
          <a:xfrm rot="16200000">
            <a:off x="6655244" y="3573591"/>
            <a:ext cx="1460501" cy="13891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l="10626" t="10493" r="24762" b="23745"/>
          <a:stretch/>
        </p:blipFill>
        <p:spPr bwMode="auto">
          <a:xfrm>
            <a:off x="6681719" y="5181807"/>
            <a:ext cx="1407552" cy="14340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正方形/長方形 18"/>
          <p:cNvSpPr/>
          <p:nvPr/>
        </p:nvSpPr>
        <p:spPr>
          <a:xfrm>
            <a:off x="5721350" y="4521200"/>
            <a:ext cx="500956" cy="431800"/>
          </a:xfrm>
          <a:prstGeom prst="rect">
            <a:avLst/>
          </a:prstGeom>
          <a:solidFill>
            <a:schemeClr val="tx1">
              <a:lumMod val="75000"/>
              <a:lumOff val="2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0" name="グループ化 19"/>
          <p:cNvGrpSpPr/>
          <p:nvPr/>
        </p:nvGrpSpPr>
        <p:grpSpPr bwMode="ltGray">
          <a:xfrm>
            <a:off x="5804618" y="4769266"/>
            <a:ext cx="324000" cy="142514"/>
            <a:chOff x="2472070" y="3717032"/>
            <a:chExt cx="576000" cy="216024"/>
          </a:xfrm>
        </p:grpSpPr>
        <p:cxnSp>
          <p:nvCxnSpPr>
            <p:cNvPr id="21" name="直線コネクタ 20"/>
            <p:cNvCxnSpPr/>
            <p:nvPr/>
          </p:nvCxnSpPr>
          <p:spPr bwMode="ltGray">
            <a:xfrm>
              <a:off x="2472071" y="3717032"/>
              <a:ext cx="0" cy="216024"/>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bwMode="ltGray">
            <a:xfrm>
              <a:off x="3048070" y="3717032"/>
              <a:ext cx="0" cy="216024"/>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bwMode="ltGray">
            <a:xfrm>
              <a:off x="2472070" y="3825044"/>
              <a:ext cx="576000" cy="0"/>
            </a:xfrm>
            <a:prstGeom prst="line">
              <a:avLst/>
            </a:prstGeom>
            <a:ln w="2222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24" name="テキスト ボックス 23"/>
          <p:cNvSpPr txBox="1"/>
          <p:nvPr/>
        </p:nvSpPr>
        <p:spPr bwMode="ltGray">
          <a:xfrm>
            <a:off x="5649005" y="4459337"/>
            <a:ext cx="689287" cy="369332"/>
          </a:xfrm>
          <a:prstGeom prst="rect">
            <a:avLst/>
          </a:prstGeom>
          <a:noFill/>
          <a:ln>
            <a:noFill/>
          </a:ln>
        </p:spPr>
        <p:txBody>
          <a:bodyPr wrap="square" rtlCol="0">
            <a:spAutoFit/>
          </a:bodyPr>
          <a:lstStyle/>
          <a:p>
            <a:r>
              <a:rPr kumimoji="1" lang="en-US" altLang="ja-JP" dirty="0" smtClean="0">
                <a:solidFill>
                  <a:schemeClr val="bg1"/>
                </a:solidFill>
                <a:latin typeface="Arial Unicode MS" panose="020B0604020202020204" pitchFamily="50" charset="-128"/>
                <a:ea typeface="Arial Unicode MS" panose="020B0604020202020204" pitchFamily="50" charset="-128"/>
                <a:cs typeface="Arial Unicode MS" panose="020B0604020202020204" pitchFamily="50" charset="-128"/>
              </a:rPr>
              <a:t>5um</a:t>
            </a:r>
            <a:endParaRPr kumimoji="1" lang="ja-JP" altLang="en-US" dirty="0">
              <a:solidFill>
                <a:schemeClr val="bg1"/>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25" name="正方形/長方形 24"/>
          <p:cNvSpPr/>
          <p:nvPr/>
        </p:nvSpPr>
        <p:spPr>
          <a:xfrm>
            <a:off x="5708650" y="6184012"/>
            <a:ext cx="513656" cy="431800"/>
          </a:xfrm>
          <a:prstGeom prst="rect">
            <a:avLst/>
          </a:prstGeom>
          <a:solidFill>
            <a:schemeClr val="tx1">
              <a:lumMod val="75000"/>
              <a:lumOff val="2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6" name="グループ化 25"/>
          <p:cNvGrpSpPr/>
          <p:nvPr/>
        </p:nvGrpSpPr>
        <p:grpSpPr bwMode="ltGray">
          <a:xfrm>
            <a:off x="5831054" y="6416815"/>
            <a:ext cx="324000" cy="142514"/>
            <a:chOff x="2472070" y="3717032"/>
            <a:chExt cx="576000" cy="216024"/>
          </a:xfrm>
        </p:grpSpPr>
        <p:cxnSp>
          <p:nvCxnSpPr>
            <p:cNvPr id="27" name="直線コネクタ 26"/>
            <p:cNvCxnSpPr/>
            <p:nvPr/>
          </p:nvCxnSpPr>
          <p:spPr bwMode="ltGray">
            <a:xfrm>
              <a:off x="2472071" y="3717032"/>
              <a:ext cx="0" cy="216024"/>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bwMode="ltGray">
            <a:xfrm>
              <a:off x="3048070" y="3717032"/>
              <a:ext cx="0" cy="216024"/>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直線コネクタ 28"/>
            <p:cNvCxnSpPr/>
            <p:nvPr/>
          </p:nvCxnSpPr>
          <p:spPr bwMode="ltGray">
            <a:xfrm>
              <a:off x="2472070" y="3825044"/>
              <a:ext cx="576000" cy="0"/>
            </a:xfrm>
            <a:prstGeom prst="line">
              <a:avLst/>
            </a:prstGeom>
            <a:ln w="2222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30" name="テキスト ボックス 29"/>
          <p:cNvSpPr txBox="1"/>
          <p:nvPr/>
        </p:nvSpPr>
        <p:spPr bwMode="ltGray">
          <a:xfrm>
            <a:off x="5655295" y="6106886"/>
            <a:ext cx="689287" cy="369332"/>
          </a:xfrm>
          <a:prstGeom prst="rect">
            <a:avLst/>
          </a:prstGeom>
          <a:noFill/>
          <a:ln>
            <a:noFill/>
          </a:ln>
        </p:spPr>
        <p:txBody>
          <a:bodyPr wrap="square" rtlCol="0">
            <a:spAutoFit/>
          </a:bodyPr>
          <a:lstStyle/>
          <a:p>
            <a:r>
              <a:rPr kumimoji="1" lang="en-US" altLang="ja-JP" dirty="0" smtClean="0">
                <a:solidFill>
                  <a:schemeClr val="bg1"/>
                </a:solidFill>
                <a:latin typeface="Arial Unicode MS" panose="020B0604020202020204" pitchFamily="50" charset="-128"/>
                <a:ea typeface="Arial Unicode MS" panose="020B0604020202020204" pitchFamily="50" charset="-128"/>
                <a:cs typeface="Arial Unicode MS" panose="020B0604020202020204" pitchFamily="50" charset="-128"/>
              </a:rPr>
              <a:t>5um</a:t>
            </a:r>
            <a:endParaRPr kumimoji="1" lang="ja-JP" altLang="en-US" dirty="0">
              <a:solidFill>
                <a:schemeClr val="bg1"/>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2" name="テキスト ボックス 1"/>
          <p:cNvSpPr txBox="1"/>
          <p:nvPr/>
        </p:nvSpPr>
        <p:spPr>
          <a:xfrm>
            <a:off x="8100392" y="4644003"/>
            <a:ext cx="1470344" cy="369332"/>
          </a:xfrm>
          <a:prstGeom prst="rect">
            <a:avLst/>
          </a:prstGeom>
          <a:noFill/>
        </p:spPr>
        <p:txBody>
          <a:bodyPr wrap="square" rtlCol="0">
            <a:spAutoFit/>
          </a:bodyPr>
          <a:lstStyle/>
          <a:p>
            <a:r>
              <a:rPr lang="en-US" altLang="ja-JP" i="1" dirty="0"/>
              <a:t>n</a:t>
            </a:r>
            <a:r>
              <a:rPr kumimoji="1" lang="en-US" altLang="ja-JP" dirty="0" smtClean="0"/>
              <a:t>=50000</a:t>
            </a:r>
            <a:endParaRPr kumimoji="1" lang="ja-JP" altLang="en-US" dirty="0"/>
          </a:p>
        </p:txBody>
      </p:sp>
      <p:sp>
        <p:nvSpPr>
          <p:cNvPr id="31" name="テキスト ボックス 30"/>
          <p:cNvSpPr txBox="1"/>
          <p:nvPr/>
        </p:nvSpPr>
        <p:spPr>
          <a:xfrm>
            <a:off x="8130576" y="6156012"/>
            <a:ext cx="1470344" cy="369332"/>
          </a:xfrm>
          <a:prstGeom prst="rect">
            <a:avLst/>
          </a:prstGeom>
          <a:noFill/>
        </p:spPr>
        <p:txBody>
          <a:bodyPr wrap="square" rtlCol="0">
            <a:spAutoFit/>
          </a:bodyPr>
          <a:lstStyle/>
          <a:p>
            <a:r>
              <a:rPr lang="en-US" altLang="ja-JP" i="1" dirty="0" smtClean="0">
                <a:solidFill>
                  <a:srgbClr val="FF0000"/>
                </a:solidFill>
              </a:rPr>
              <a:t>n</a:t>
            </a:r>
            <a:r>
              <a:rPr kumimoji="1" lang="en-US" altLang="ja-JP" dirty="0" smtClean="0">
                <a:solidFill>
                  <a:srgbClr val="FF0000"/>
                </a:solidFill>
              </a:rPr>
              <a:t>=4096</a:t>
            </a:r>
            <a:endParaRPr kumimoji="1" lang="ja-JP" altLang="en-US" dirty="0">
              <a:solidFill>
                <a:srgbClr val="FF0000"/>
              </a:solidFill>
            </a:endParaRPr>
          </a:p>
        </p:txBody>
      </p:sp>
      <p:grpSp>
        <p:nvGrpSpPr>
          <p:cNvPr id="37" name="図形グループ 36"/>
          <p:cNvGrpSpPr/>
          <p:nvPr/>
        </p:nvGrpSpPr>
        <p:grpSpPr>
          <a:xfrm>
            <a:off x="183330" y="961604"/>
            <a:ext cx="3567554" cy="5203700"/>
            <a:chOff x="183330" y="961604"/>
            <a:chExt cx="3567554" cy="5203700"/>
          </a:xfrm>
        </p:grpSpPr>
        <p:pic>
          <p:nvPicPr>
            <p:cNvPr id="15" name="Picture 3" descr="C:\Users\k.s\Documents\光応用計測研究室2013~\学会\2014SPIE\slide\optical_setup_1.ti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83330" y="1080933"/>
              <a:ext cx="3567554" cy="5084371"/>
            </a:xfrm>
            <a:prstGeom prst="rect">
              <a:avLst/>
            </a:prstGeom>
            <a:noFill/>
            <a:extLst>
              <a:ext uri="{909E8E84-426E-40dd-AFC4-6F175D3DCCD1}">
                <a14:hiddenFill xmlns:a14="http://schemas.microsoft.com/office/drawing/2010/main">
                  <a:solidFill>
                    <a:srgbClr val="FFFFFF"/>
                  </a:solidFill>
                </a14:hiddenFill>
              </a:ext>
            </a:extLst>
          </p:spPr>
        </p:pic>
        <p:sp>
          <p:nvSpPr>
            <p:cNvPr id="33" name="テキスト ボックス 32"/>
            <p:cNvSpPr txBox="1"/>
            <p:nvPr/>
          </p:nvSpPr>
          <p:spPr>
            <a:xfrm>
              <a:off x="251520" y="961604"/>
              <a:ext cx="2304256" cy="369332"/>
            </a:xfrm>
            <a:prstGeom prst="rect">
              <a:avLst/>
            </a:prstGeom>
            <a:solidFill>
              <a:schemeClr val="bg1"/>
            </a:solidFill>
          </p:spPr>
          <p:txBody>
            <a:bodyPr wrap="square" rtlCol="0">
              <a:spAutoFit/>
            </a:bodyPr>
            <a:lstStyle/>
            <a:p>
              <a:r>
                <a:rPr kumimoji="1" lang="en-US" altLang="ja-JP" dirty="0" smtClean="0"/>
                <a:t>DMD Projection unit</a:t>
              </a:r>
              <a:endParaRPr kumimoji="1" lang="ja-JP" altLang="en-US" dirty="0"/>
            </a:p>
          </p:txBody>
        </p:sp>
        <p:sp>
          <p:nvSpPr>
            <p:cNvPr id="32" name="テキスト ボックス 31"/>
            <p:cNvSpPr txBox="1"/>
            <p:nvPr/>
          </p:nvSpPr>
          <p:spPr>
            <a:xfrm>
              <a:off x="2639160" y="4642976"/>
              <a:ext cx="935776" cy="353943"/>
            </a:xfrm>
            <a:prstGeom prst="rect">
              <a:avLst/>
            </a:prstGeom>
            <a:noFill/>
          </p:spPr>
          <p:txBody>
            <a:bodyPr wrap="square" rtlCol="0">
              <a:spAutoFit/>
            </a:bodyPr>
            <a:lstStyle/>
            <a:p>
              <a:r>
                <a:rPr kumimoji="1" lang="en-US" altLang="ja-JP" sz="1700" dirty="0" smtClean="0"/>
                <a:t>(100X)</a:t>
              </a:r>
              <a:endParaRPr kumimoji="1" lang="ja-JP" altLang="en-US" sz="1700" dirty="0"/>
            </a:p>
          </p:txBody>
        </p:sp>
        <p:sp>
          <p:nvSpPr>
            <p:cNvPr id="36" name="テキスト ボックス 35"/>
            <p:cNvSpPr txBox="1"/>
            <p:nvPr/>
          </p:nvSpPr>
          <p:spPr>
            <a:xfrm>
              <a:off x="2773016" y="3800366"/>
              <a:ext cx="935776" cy="353943"/>
            </a:xfrm>
            <a:prstGeom prst="rect">
              <a:avLst/>
            </a:prstGeom>
            <a:noFill/>
          </p:spPr>
          <p:txBody>
            <a:bodyPr wrap="square" rtlCol="0">
              <a:spAutoFit/>
            </a:bodyPr>
            <a:lstStyle/>
            <a:p>
              <a:r>
                <a:rPr kumimoji="1" lang="en-US" altLang="ja-JP" sz="1700" dirty="0" smtClean="0"/>
                <a:t>(10X)</a:t>
              </a:r>
              <a:endParaRPr kumimoji="1" lang="ja-JP" altLang="en-US" sz="1700" dirty="0"/>
            </a:p>
          </p:txBody>
        </p:sp>
      </p:grpSp>
      <p:sp>
        <p:nvSpPr>
          <p:cNvPr id="34" name="テキスト ボックス 33"/>
          <p:cNvSpPr txBox="1"/>
          <p:nvPr/>
        </p:nvSpPr>
        <p:spPr>
          <a:xfrm>
            <a:off x="4234215" y="908720"/>
            <a:ext cx="3578145" cy="646331"/>
          </a:xfrm>
          <a:prstGeom prst="rect">
            <a:avLst/>
          </a:prstGeom>
          <a:noFill/>
        </p:spPr>
        <p:txBody>
          <a:bodyPr wrap="square" rtlCol="0">
            <a:spAutoFit/>
          </a:bodyPr>
          <a:lstStyle/>
          <a:p>
            <a:r>
              <a:rPr lang="en-US" altLang="ja-JP" dirty="0" smtClean="0">
                <a:latin typeface="Arial Unicode MS" panose="020B0604020202020204" pitchFamily="50" charset="-128"/>
                <a:ea typeface="Arial Unicode MS" panose="020B0604020202020204" pitchFamily="50" charset="-128"/>
                <a:cs typeface="Arial Unicode MS" panose="020B0604020202020204" pitchFamily="50" charset="-128"/>
              </a:rPr>
              <a:t>object: objective </a:t>
            </a:r>
            <a:r>
              <a:rPr lang="en-US" altLang="ja-JP" dirty="0">
                <a:latin typeface="Arial Unicode MS" panose="020B0604020202020204" pitchFamily="50" charset="-128"/>
                <a:ea typeface="Arial Unicode MS" panose="020B0604020202020204" pitchFamily="50" charset="-128"/>
                <a:cs typeface="Arial Unicode MS" panose="020B0604020202020204" pitchFamily="50" charset="-128"/>
              </a:rPr>
              <a:t>scale</a:t>
            </a:r>
          </a:p>
          <a:p>
            <a:r>
              <a:rPr lang="en-US" altLang="ja-JP" dirty="0">
                <a:latin typeface="Arial Unicode MS" panose="020B0604020202020204" pitchFamily="50" charset="-128"/>
                <a:ea typeface="Arial Unicode MS" panose="020B0604020202020204" pitchFamily="50" charset="-128"/>
                <a:cs typeface="Arial Unicode MS" panose="020B0604020202020204" pitchFamily="50" charset="-128"/>
              </a:rPr>
              <a:t>(reflection type, resolution10um</a:t>
            </a:r>
            <a:r>
              <a:rPr lang="en-US" altLang="ja-JP" dirty="0" smtClean="0">
                <a:latin typeface="Arial Unicode MS" panose="020B0604020202020204" pitchFamily="50" charset="-128"/>
                <a:ea typeface="Arial Unicode MS" panose="020B0604020202020204" pitchFamily="50" charset="-128"/>
                <a:cs typeface="Arial Unicode MS" panose="020B0604020202020204" pitchFamily="50" charset="-128"/>
              </a:rPr>
              <a:t>)</a:t>
            </a:r>
            <a:endParaRPr kumimoji="1" lang="ja-JP" altLang="en-US" dirty="0"/>
          </a:p>
        </p:txBody>
      </p:sp>
      <p:grpSp>
        <p:nvGrpSpPr>
          <p:cNvPr id="9" name="グループ化 8"/>
          <p:cNvGrpSpPr/>
          <p:nvPr/>
        </p:nvGrpSpPr>
        <p:grpSpPr>
          <a:xfrm>
            <a:off x="5292080" y="1412776"/>
            <a:ext cx="3912878" cy="1250906"/>
            <a:chOff x="5292080" y="1412776"/>
            <a:chExt cx="3912878" cy="1250906"/>
          </a:xfrm>
        </p:grpSpPr>
        <p:pic>
          <p:nvPicPr>
            <p:cNvPr id="3075" name="Picture 3" descr="C:\Users\k.s\Documents\光応用計測研究室2013~\olympus BX51M\P1140014.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5111" t="21482" r="11413" b="26898"/>
            <a:stretch/>
          </p:blipFill>
          <p:spPr bwMode="auto">
            <a:xfrm>
              <a:off x="5292080" y="1627684"/>
              <a:ext cx="2233758" cy="1035998"/>
            </a:xfrm>
            <a:prstGeom prst="rect">
              <a:avLst/>
            </a:prstGeom>
            <a:noFill/>
            <a:extLst>
              <a:ext uri="{909E8E84-426E-40dd-AFC4-6F175D3DCCD1}">
                <a14:hiddenFill xmlns:a14="http://schemas.microsoft.com/office/drawing/2010/main">
                  <a:solidFill>
                    <a:srgbClr val="FFFFFF"/>
                  </a:solidFill>
                </a14:hiddenFill>
              </a:ext>
            </a:extLst>
          </p:spPr>
        </p:pic>
        <p:grpSp>
          <p:nvGrpSpPr>
            <p:cNvPr id="6" name="グループ化 5"/>
            <p:cNvGrpSpPr/>
            <p:nvPr/>
          </p:nvGrpSpPr>
          <p:grpSpPr>
            <a:xfrm>
              <a:off x="6697465" y="2185839"/>
              <a:ext cx="898871" cy="452443"/>
              <a:chOff x="6749757" y="2185839"/>
              <a:chExt cx="898871" cy="452443"/>
            </a:xfrm>
          </p:grpSpPr>
          <p:grpSp>
            <p:nvGrpSpPr>
              <p:cNvPr id="39" name="グループ化 38"/>
              <p:cNvGrpSpPr/>
              <p:nvPr/>
            </p:nvGrpSpPr>
            <p:grpSpPr bwMode="ltGray">
              <a:xfrm>
                <a:off x="7015395" y="2495768"/>
                <a:ext cx="386314" cy="142514"/>
                <a:chOff x="2361284" y="3717032"/>
                <a:chExt cx="686786" cy="216024"/>
              </a:xfrm>
            </p:grpSpPr>
            <p:cxnSp>
              <p:nvCxnSpPr>
                <p:cNvPr id="40" name="直線コネクタ 39"/>
                <p:cNvCxnSpPr/>
                <p:nvPr/>
              </p:nvCxnSpPr>
              <p:spPr bwMode="ltGray">
                <a:xfrm>
                  <a:off x="2361284" y="3717032"/>
                  <a:ext cx="0" cy="216024"/>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線コネクタ 40"/>
                <p:cNvCxnSpPr/>
                <p:nvPr/>
              </p:nvCxnSpPr>
              <p:spPr bwMode="ltGray">
                <a:xfrm>
                  <a:off x="3048070" y="3717032"/>
                  <a:ext cx="0" cy="216024"/>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線コネクタ 41"/>
                <p:cNvCxnSpPr/>
                <p:nvPr/>
              </p:nvCxnSpPr>
              <p:spPr bwMode="ltGray">
                <a:xfrm>
                  <a:off x="2361284" y="3825044"/>
                  <a:ext cx="686786" cy="0"/>
                </a:xfrm>
                <a:prstGeom prst="line">
                  <a:avLst/>
                </a:prstGeom>
                <a:ln w="222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43" name="テキスト ボックス 42"/>
              <p:cNvSpPr txBox="1"/>
              <p:nvPr/>
            </p:nvSpPr>
            <p:spPr bwMode="ltGray">
              <a:xfrm>
                <a:off x="6749757" y="2185839"/>
                <a:ext cx="898871" cy="369332"/>
              </a:xfrm>
              <a:prstGeom prst="rect">
                <a:avLst/>
              </a:prstGeom>
              <a:noFill/>
              <a:ln>
                <a:noFill/>
              </a:ln>
            </p:spPr>
            <p:txBody>
              <a:bodyPr wrap="square" rtlCol="0">
                <a:spAutoFit/>
              </a:bodyPr>
              <a:lstStyle/>
              <a:p>
                <a:r>
                  <a:rPr kumimoji="1" lang="en-US" altLang="ja-JP" dirty="0" smtClean="0">
                    <a:latin typeface="Arial Unicode MS" panose="020B0604020202020204" pitchFamily="50" charset="-128"/>
                    <a:ea typeface="Arial Unicode MS" panose="020B0604020202020204" pitchFamily="50" charset="-128"/>
                    <a:cs typeface="Arial Unicode MS" panose="020B0604020202020204" pitchFamily="50" charset="-128"/>
                  </a:rPr>
                  <a:t>200um</a:t>
                </a:r>
                <a:endParaRPr kumimoji="1" lang="ja-JP" altLang="en-US" dirty="0">
                  <a:latin typeface="Arial Unicode MS" panose="020B0604020202020204" pitchFamily="50" charset="-128"/>
                  <a:ea typeface="Arial Unicode MS" panose="020B0604020202020204" pitchFamily="50" charset="-128"/>
                  <a:cs typeface="Arial Unicode MS" panose="020B0604020202020204" pitchFamily="50" charset="-128"/>
                </a:endParaRPr>
              </a:p>
            </p:txBody>
          </p:sp>
        </p:grpSp>
        <p:pic>
          <p:nvPicPr>
            <p:cNvPr id="45" name="Picture 3" descr="C:\Users\k.s\Documents\光応用計測研究室2013~\olympus BX51M\P1140014.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80140" t="48474" r="17142" b="48168"/>
            <a:stretch/>
          </p:blipFill>
          <p:spPr bwMode="auto">
            <a:xfrm>
              <a:off x="8032083" y="1412776"/>
              <a:ext cx="948110" cy="878593"/>
            </a:xfrm>
            <a:prstGeom prst="rect">
              <a:avLst/>
            </a:prstGeom>
            <a:noFill/>
            <a:extLst>
              <a:ext uri="{909E8E84-426E-40dd-AFC4-6F175D3DCCD1}">
                <a14:hiddenFill xmlns:a14="http://schemas.microsoft.com/office/drawing/2010/main">
                  <a:solidFill>
                    <a:srgbClr val="FFFFFF"/>
                  </a:solidFill>
                </a14:hiddenFill>
              </a:ext>
            </a:extLst>
          </p:spPr>
        </p:pic>
        <p:grpSp>
          <p:nvGrpSpPr>
            <p:cNvPr id="46" name="グループ化 45"/>
            <p:cNvGrpSpPr/>
            <p:nvPr/>
          </p:nvGrpSpPr>
          <p:grpSpPr bwMode="ltGray">
            <a:xfrm>
              <a:off x="8596561" y="2110177"/>
              <a:ext cx="276203" cy="142514"/>
              <a:chOff x="2361284" y="3717032"/>
              <a:chExt cx="491032" cy="216024"/>
            </a:xfrm>
          </p:grpSpPr>
          <p:cxnSp>
            <p:nvCxnSpPr>
              <p:cNvPr id="47" name="直線コネクタ 46"/>
              <p:cNvCxnSpPr/>
              <p:nvPr/>
            </p:nvCxnSpPr>
            <p:spPr bwMode="ltGray">
              <a:xfrm>
                <a:off x="2361284" y="3717032"/>
                <a:ext cx="0" cy="216024"/>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直線コネクタ 47"/>
              <p:cNvCxnSpPr/>
              <p:nvPr/>
            </p:nvCxnSpPr>
            <p:spPr bwMode="ltGray">
              <a:xfrm>
                <a:off x="2852316" y="3717032"/>
                <a:ext cx="0" cy="216024"/>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bwMode="ltGray">
              <a:xfrm>
                <a:off x="2361284" y="3825044"/>
                <a:ext cx="491032" cy="0"/>
              </a:xfrm>
              <a:prstGeom prst="line">
                <a:avLst/>
              </a:prstGeom>
              <a:ln w="222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50" name="テキスト ボックス 49"/>
            <p:cNvSpPr txBox="1"/>
            <p:nvPr/>
          </p:nvSpPr>
          <p:spPr bwMode="ltGray">
            <a:xfrm>
              <a:off x="8306087" y="1812102"/>
              <a:ext cx="898871" cy="369332"/>
            </a:xfrm>
            <a:prstGeom prst="rect">
              <a:avLst/>
            </a:prstGeom>
            <a:noFill/>
            <a:ln>
              <a:noFill/>
            </a:ln>
          </p:spPr>
          <p:txBody>
            <a:bodyPr wrap="square" rtlCol="0">
              <a:spAutoFit/>
            </a:bodyPr>
            <a:lstStyle/>
            <a:p>
              <a:r>
                <a:rPr kumimoji="1" lang="en-US" altLang="ja-JP" dirty="0" smtClean="0">
                  <a:latin typeface="Arial Unicode MS" panose="020B0604020202020204" pitchFamily="50" charset="-128"/>
                  <a:ea typeface="Arial Unicode MS" panose="020B0604020202020204" pitchFamily="50" charset="-128"/>
                  <a:cs typeface="Arial Unicode MS" panose="020B0604020202020204" pitchFamily="50" charset="-128"/>
                </a:rPr>
                <a:t>10um</a:t>
              </a:r>
              <a:endParaRPr kumimoji="1" lang="ja-JP" altLang="en-US" dirty="0">
                <a:latin typeface="Arial Unicode MS" panose="020B0604020202020204" pitchFamily="50" charset="-128"/>
                <a:ea typeface="Arial Unicode MS" panose="020B0604020202020204" pitchFamily="50" charset="-128"/>
                <a:cs typeface="Arial Unicode MS" panose="020B0604020202020204" pitchFamily="50" charset="-128"/>
              </a:endParaRPr>
            </a:p>
          </p:txBody>
        </p:sp>
        <p:cxnSp>
          <p:nvCxnSpPr>
            <p:cNvPr id="44" name="直線コネクタ 43"/>
            <p:cNvCxnSpPr/>
            <p:nvPr/>
          </p:nvCxnSpPr>
          <p:spPr>
            <a:xfrm flipV="1">
              <a:off x="7365778" y="1412776"/>
              <a:ext cx="666305" cy="69740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直線コネクタ 51"/>
            <p:cNvCxnSpPr/>
            <p:nvPr/>
          </p:nvCxnSpPr>
          <p:spPr>
            <a:xfrm>
              <a:off x="7365779" y="2145683"/>
              <a:ext cx="665511" cy="1410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0279362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テキスト ボックス 3"/>
          <p:cNvSpPr txBox="1">
            <a:spLocks noChangeArrowheads="1"/>
          </p:cNvSpPr>
          <p:nvPr/>
        </p:nvSpPr>
        <p:spPr bwMode="auto">
          <a:xfrm>
            <a:off x="35496" y="44624"/>
            <a:ext cx="8424936" cy="461665"/>
          </a:xfrm>
          <a:prstGeom prst="rect">
            <a:avLst/>
          </a:prstGeom>
          <a:noFill/>
          <a:ln>
            <a:noFill/>
          </a:ln>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2400" b="1" dirty="0" smtClean="0">
                <a:latin typeface="Calibri"/>
                <a:ea typeface="+mn-ea"/>
                <a:cs typeface="Calibri"/>
              </a:rPr>
              <a:t>Microscopic imaging detected by GI-based microscope</a:t>
            </a:r>
            <a:endParaRPr lang="ja-JP" altLang="en-US" sz="2400" b="1" dirty="0">
              <a:latin typeface="Calibri"/>
              <a:ea typeface="+mn-ea"/>
              <a:cs typeface="Calibri"/>
            </a:endParaRPr>
          </a:p>
        </p:txBody>
      </p:sp>
      <p:pic>
        <p:nvPicPr>
          <p:cNvPr id="33" name="Picture 3" descr="C:\Users\k.s\Documents\光応用計測研究室2013~\学会\2014SPIE\slide\P8100002.JPG"/>
          <p:cNvPicPr>
            <a:picLocks noChangeAspect="1" noChangeArrowheads="1"/>
          </p:cNvPicPr>
          <p:nvPr/>
        </p:nvPicPr>
        <p:blipFill rotWithShape="1">
          <a:blip r:embed="rId3">
            <a:extLst>
              <a:ext uri="{28A0092B-C50C-407E-A947-70E740481C1C}">
                <a14:useLocalDpi xmlns:a14="http://schemas.microsoft.com/office/drawing/2010/main" val="0"/>
              </a:ext>
            </a:extLst>
          </a:blip>
          <a:srcRect l="38967" t="45264" r="46827" b="34795"/>
          <a:stretch/>
        </p:blipFill>
        <p:spPr bwMode="auto">
          <a:xfrm>
            <a:off x="3575688" y="1481990"/>
            <a:ext cx="1367738" cy="14400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C:\Users\k.s\Documents\光応用計測研究室2013~\学会\2014SPIE\slide\P8100004.JPG"/>
          <p:cNvPicPr>
            <a:picLocks noChangeAspect="1" noChangeArrowheads="1"/>
          </p:cNvPicPr>
          <p:nvPr/>
        </p:nvPicPr>
        <p:blipFill rotWithShape="1">
          <a:blip r:embed="rId4">
            <a:extLst>
              <a:ext uri="{28A0092B-C50C-407E-A947-70E740481C1C}">
                <a14:useLocalDpi xmlns:a14="http://schemas.microsoft.com/office/drawing/2010/main" val="0"/>
              </a:ext>
            </a:extLst>
          </a:blip>
          <a:srcRect l="38648" t="45419" r="46899" b="34752"/>
          <a:stretch/>
        </p:blipFill>
        <p:spPr bwMode="auto">
          <a:xfrm>
            <a:off x="3543997" y="3118488"/>
            <a:ext cx="1399429" cy="1440000"/>
          </a:xfrm>
          <a:prstGeom prst="rect">
            <a:avLst/>
          </a:prstGeom>
          <a:noFill/>
          <a:extLst>
            <a:ext uri="{909E8E84-426E-40dd-AFC4-6F175D3DCCD1}">
              <a14:hiddenFill xmlns:a14="http://schemas.microsoft.com/office/drawing/2010/main">
                <a:solidFill>
                  <a:srgbClr val="FFFFFF"/>
                </a:solidFill>
              </a14:hiddenFill>
            </a:ext>
          </a:extLst>
        </p:spPr>
      </p:pic>
      <p:sp>
        <p:nvSpPr>
          <p:cNvPr id="37" name="テキスト ボックス 36"/>
          <p:cNvSpPr txBox="1"/>
          <p:nvPr/>
        </p:nvSpPr>
        <p:spPr>
          <a:xfrm>
            <a:off x="2915816" y="2031231"/>
            <a:ext cx="631428" cy="369332"/>
          </a:xfrm>
          <a:prstGeom prst="rect">
            <a:avLst/>
          </a:prstGeom>
          <a:noFill/>
        </p:spPr>
        <p:txBody>
          <a:bodyPr wrap="square" rtlCol="0">
            <a:spAutoFit/>
          </a:bodyPr>
          <a:lstStyle/>
          <a:p>
            <a:r>
              <a:rPr lang="en-US" altLang="ja-JP" dirty="0" smtClean="0">
                <a:latin typeface="Arial Unicode MS" panose="020B0604020202020204" pitchFamily="50" charset="-128"/>
                <a:ea typeface="Arial Unicode MS" panose="020B0604020202020204" pitchFamily="50" charset="-128"/>
                <a:cs typeface="Arial Unicode MS" panose="020B0604020202020204" pitchFamily="50" charset="-128"/>
              </a:rPr>
              <a:t>CGI</a:t>
            </a:r>
            <a:endParaRPr kumimoji="1" lang="ja-JP" altLang="en-US" dirty="0">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38" name="テキスト ボックス 37"/>
          <p:cNvSpPr txBox="1"/>
          <p:nvPr/>
        </p:nvSpPr>
        <p:spPr>
          <a:xfrm>
            <a:off x="2915816" y="3689317"/>
            <a:ext cx="631428" cy="369332"/>
          </a:xfrm>
          <a:prstGeom prst="rect">
            <a:avLst/>
          </a:prstGeom>
          <a:noFill/>
        </p:spPr>
        <p:txBody>
          <a:bodyPr wrap="square" rtlCol="0">
            <a:spAutoFit/>
          </a:bodyPr>
          <a:lstStyle/>
          <a:p>
            <a:r>
              <a:rPr kumimoji="1" lang="en-US" altLang="ja-JP" dirty="0" smtClean="0">
                <a:latin typeface="Arial Unicode MS" panose="020B0604020202020204" pitchFamily="50" charset="-128"/>
                <a:ea typeface="Arial Unicode MS" panose="020B0604020202020204" pitchFamily="50" charset="-128"/>
                <a:cs typeface="Arial Unicode MS" panose="020B0604020202020204" pitchFamily="50" charset="-128"/>
              </a:rPr>
              <a:t>IHT</a:t>
            </a:r>
            <a:endParaRPr kumimoji="1" lang="ja-JP" altLang="en-US" dirty="0">
              <a:latin typeface="Arial Unicode MS" panose="020B0604020202020204" pitchFamily="50" charset="-128"/>
              <a:ea typeface="Arial Unicode MS" panose="020B0604020202020204" pitchFamily="50" charset="-128"/>
              <a:cs typeface="Arial Unicode MS" panose="020B0604020202020204" pitchFamily="50" charset="-128"/>
            </a:endParaRPr>
          </a:p>
        </p:txBody>
      </p:sp>
      <p:pic>
        <p:nvPicPr>
          <p:cNvPr id="39"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l="12260" t="10888" r="18922" b="23654"/>
          <a:stretch/>
        </p:blipFill>
        <p:spPr bwMode="auto">
          <a:xfrm rot="16200000">
            <a:off x="5366194" y="1507430"/>
            <a:ext cx="1460501" cy="13891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l="10626" t="10493" r="24762" b="23745"/>
          <a:stretch/>
        </p:blipFill>
        <p:spPr bwMode="auto">
          <a:xfrm>
            <a:off x="5392669" y="3115646"/>
            <a:ext cx="1407552" cy="14340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1" name="正方形/長方形 40"/>
          <p:cNvSpPr/>
          <p:nvPr/>
        </p:nvSpPr>
        <p:spPr>
          <a:xfrm>
            <a:off x="4442470" y="2455039"/>
            <a:ext cx="500956" cy="431800"/>
          </a:xfrm>
          <a:prstGeom prst="rect">
            <a:avLst/>
          </a:prstGeom>
          <a:solidFill>
            <a:schemeClr val="tx1">
              <a:lumMod val="75000"/>
              <a:lumOff val="2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2" name="グループ化 41"/>
          <p:cNvGrpSpPr/>
          <p:nvPr/>
        </p:nvGrpSpPr>
        <p:grpSpPr bwMode="ltGray">
          <a:xfrm>
            <a:off x="4525738" y="2703105"/>
            <a:ext cx="324000" cy="142514"/>
            <a:chOff x="2472070" y="3717032"/>
            <a:chExt cx="576000" cy="216024"/>
          </a:xfrm>
        </p:grpSpPr>
        <p:cxnSp>
          <p:nvCxnSpPr>
            <p:cNvPr id="43" name="直線コネクタ 42"/>
            <p:cNvCxnSpPr/>
            <p:nvPr/>
          </p:nvCxnSpPr>
          <p:spPr bwMode="ltGray">
            <a:xfrm>
              <a:off x="2472071" y="3717032"/>
              <a:ext cx="0" cy="216024"/>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直線コネクタ 43"/>
            <p:cNvCxnSpPr/>
            <p:nvPr/>
          </p:nvCxnSpPr>
          <p:spPr bwMode="ltGray">
            <a:xfrm>
              <a:off x="3048070" y="3717032"/>
              <a:ext cx="0" cy="216024"/>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直線コネクタ 44"/>
            <p:cNvCxnSpPr/>
            <p:nvPr/>
          </p:nvCxnSpPr>
          <p:spPr bwMode="ltGray">
            <a:xfrm>
              <a:off x="2472070" y="3825044"/>
              <a:ext cx="576000" cy="0"/>
            </a:xfrm>
            <a:prstGeom prst="line">
              <a:avLst/>
            </a:prstGeom>
            <a:ln w="2222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46" name="テキスト ボックス 45"/>
          <p:cNvSpPr txBox="1"/>
          <p:nvPr/>
        </p:nvSpPr>
        <p:spPr bwMode="ltGray">
          <a:xfrm>
            <a:off x="4370125" y="2393176"/>
            <a:ext cx="689287" cy="369332"/>
          </a:xfrm>
          <a:prstGeom prst="rect">
            <a:avLst/>
          </a:prstGeom>
          <a:noFill/>
          <a:ln>
            <a:noFill/>
          </a:ln>
        </p:spPr>
        <p:txBody>
          <a:bodyPr wrap="square" rtlCol="0">
            <a:spAutoFit/>
          </a:bodyPr>
          <a:lstStyle/>
          <a:p>
            <a:r>
              <a:rPr kumimoji="1" lang="en-US" altLang="ja-JP" dirty="0" smtClean="0">
                <a:solidFill>
                  <a:schemeClr val="bg1"/>
                </a:solidFill>
                <a:latin typeface="Arial Unicode MS" panose="020B0604020202020204" pitchFamily="50" charset="-128"/>
                <a:ea typeface="Arial Unicode MS" panose="020B0604020202020204" pitchFamily="50" charset="-128"/>
                <a:cs typeface="Arial Unicode MS" panose="020B0604020202020204" pitchFamily="50" charset="-128"/>
              </a:rPr>
              <a:t>5um</a:t>
            </a:r>
            <a:endParaRPr kumimoji="1" lang="ja-JP" altLang="en-US" dirty="0">
              <a:solidFill>
                <a:schemeClr val="bg1"/>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47" name="正方形/長方形 46"/>
          <p:cNvSpPr/>
          <p:nvPr/>
        </p:nvSpPr>
        <p:spPr>
          <a:xfrm>
            <a:off x="4429770" y="4117851"/>
            <a:ext cx="513656" cy="431800"/>
          </a:xfrm>
          <a:prstGeom prst="rect">
            <a:avLst/>
          </a:prstGeom>
          <a:solidFill>
            <a:schemeClr val="tx1">
              <a:lumMod val="75000"/>
              <a:lumOff val="2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8" name="グループ化 47"/>
          <p:cNvGrpSpPr/>
          <p:nvPr/>
        </p:nvGrpSpPr>
        <p:grpSpPr bwMode="ltGray">
          <a:xfrm>
            <a:off x="4552174" y="4350654"/>
            <a:ext cx="324000" cy="142514"/>
            <a:chOff x="2472070" y="3717032"/>
            <a:chExt cx="576000" cy="216024"/>
          </a:xfrm>
        </p:grpSpPr>
        <p:cxnSp>
          <p:nvCxnSpPr>
            <p:cNvPr id="49" name="直線コネクタ 48"/>
            <p:cNvCxnSpPr/>
            <p:nvPr/>
          </p:nvCxnSpPr>
          <p:spPr bwMode="ltGray">
            <a:xfrm>
              <a:off x="2472071" y="3717032"/>
              <a:ext cx="0" cy="216024"/>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直線コネクタ 49"/>
            <p:cNvCxnSpPr/>
            <p:nvPr/>
          </p:nvCxnSpPr>
          <p:spPr bwMode="ltGray">
            <a:xfrm>
              <a:off x="3048070" y="3717032"/>
              <a:ext cx="0" cy="216024"/>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直線コネクタ 50"/>
            <p:cNvCxnSpPr/>
            <p:nvPr/>
          </p:nvCxnSpPr>
          <p:spPr bwMode="ltGray">
            <a:xfrm>
              <a:off x="2472070" y="3825044"/>
              <a:ext cx="576000" cy="0"/>
            </a:xfrm>
            <a:prstGeom prst="line">
              <a:avLst/>
            </a:prstGeom>
            <a:ln w="2222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52" name="テキスト ボックス 51"/>
          <p:cNvSpPr txBox="1"/>
          <p:nvPr/>
        </p:nvSpPr>
        <p:spPr bwMode="ltGray">
          <a:xfrm>
            <a:off x="4376415" y="4040725"/>
            <a:ext cx="689287" cy="369332"/>
          </a:xfrm>
          <a:prstGeom prst="rect">
            <a:avLst/>
          </a:prstGeom>
          <a:noFill/>
          <a:ln>
            <a:noFill/>
          </a:ln>
        </p:spPr>
        <p:txBody>
          <a:bodyPr wrap="square" rtlCol="0">
            <a:spAutoFit/>
          </a:bodyPr>
          <a:lstStyle/>
          <a:p>
            <a:r>
              <a:rPr kumimoji="1" lang="en-US" altLang="ja-JP" dirty="0" smtClean="0">
                <a:solidFill>
                  <a:schemeClr val="bg1"/>
                </a:solidFill>
                <a:latin typeface="Arial Unicode MS" panose="020B0604020202020204" pitchFamily="50" charset="-128"/>
                <a:ea typeface="Arial Unicode MS" panose="020B0604020202020204" pitchFamily="50" charset="-128"/>
                <a:cs typeface="Arial Unicode MS" panose="020B0604020202020204" pitchFamily="50" charset="-128"/>
              </a:rPr>
              <a:t>5um</a:t>
            </a:r>
            <a:endParaRPr kumimoji="1" lang="ja-JP" altLang="en-US" dirty="0">
              <a:solidFill>
                <a:schemeClr val="bg1"/>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graphicFrame>
        <p:nvGraphicFramePr>
          <p:cNvPr id="53" name="グラフ 52"/>
          <p:cNvGraphicFramePr>
            <a:graphicFrameLocks/>
          </p:cNvGraphicFramePr>
          <p:nvPr>
            <p:extLst>
              <p:ext uri="{D42A27DB-BD31-4B8C-83A1-F6EECF244321}">
                <p14:modId xmlns:p14="http://schemas.microsoft.com/office/powerpoint/2010/main" val="2612956601"/>
              </p:ext>
            </p:extLst>
          </p:nvPr>
        </p:nvGraphicFramePr>
        <p:xfrm>
          <a:off x="7368873" y="2969170"/>
          <a:ext cx="1650037" cy="1692404"/>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54" name="グラフ 53"/>
          <p:cNvGraphicFramePr>
            <a:graphicFrameLocks/>
          </p:cNvGraphicFramePr>
          <p:nvPr>
            <p:extLst>
              <p:ext uri="{D42A27DB-BD31-4B8C-83A1-F6EECF244321}">
                <p14:modId xmlns:p14="http://schemas.microsoft.com/office/powerpoint/2010/main" val="87037040"/>
              </p:ext>
            </p:extLst>
          </p:nvPr>
        </p:nvGraphicFramePr>
        <p:xfrm>
          <a:off x="7368873" y="1331326"/>
          <a:ext cx="1656184" cy="1741326"/>
        </p:xfrm>
        <a:graphic>
          <a:graphicData uri="http://schemas.openxmlformats.org/drawingml/2006/chart">
            <c:chart xmlns:c="http://schemas.openxmlformats.org/drawingml/2006/chart" xmlns:r="http://schemas.openxmlformats.org/officeDocument/2006/relationships" r:id="rId8"/>
          </a:graphicData>
        </a:graphic>
      </p:graphicFrame>
      <p:cxnSp>
        <p:nvCxnSpPr>
          <p:cNvPr id="55" name="直線コネクタ 54"/>
          <p:cNvCxnSpPr/>
          <p:nvPr/>
        </p:nvCxnSpPr>
        <p:spPr>
          <a:xfrm>
            <a:off x="5232689" y="2405038"/>
            <a:ext cx="1696012" cy="0"/>
          </a:xfrm>
          <a:prstGeom prst="line">
            <a:avLst/>
          </a:prstGeom>
          <a:ln w="12700">
            <a:solidFill>
              <a:srgbClr val="FF0000"/>
            </a:solidFill>
            <a:prstDash val="lgDash"/>
          </a:ln>
        </p:spPr>
        <p:style>
          <a:lnRef idx="1">
            <a:schemeClr val="accent1"/>
          </a:lnRef>
          <a:fillRef idx="0">
            <a:schemeClr val="accent1"/>
          </a:fillRef>
          <a:effectRef idx="0">
            <a:schemeClr val="accent1"/>
          </a:effectRef>
          <a:fontRef idx="minor">
            <a:schemeClr val="tx1"/>
          </a:fontRef>
        </p:style>
      </p:cxnSp>
      <p:sp>
        <p:nvSpPr>
          <p:cNvPr id="56" name="テキスト ボックス 55"/>
          <p:cNvSpPr txBox="1"/>
          <p:nvPr/>
        </p:nvSpPr>
        <p:spPr>
          <a:xfrm>
            <a:off x="5015322" y="2188904"/>
            <a:ext cx="433391" cy="369332"/>
          </a:xfrm>
          <a:prstGeom prst="rect">
            <a:avLst/>
          </a:prstGeom>
          <a:noFill/>
        </p:spPr>
        <p:txBody>
          <a:bodyPr wrap="square" rtlCol="0">
            <a:spAutoFit/>
          </a:bodyPr>
          <a:lstStyle/>
          <a:p>
            <a:r>
              <a:rPr kumimoji="1" lang="en-US" altLang="ja-JP" dirty="0" smtClean="0">
                <a:latin typeface="Arial Unicode MS" panose="020B0604020202020204" pitchFamily="50" charset="-128"/>
                <a:ea typeface="Arial Unicode MS" panose="020B0604020202020204" pitchFamily="50" charset="-128"/>
                <a:cs typeface="Arial Unicode MS" panose="020B0604020202020204" pitchFamily="50" charset="-128"/>
              </a:rPr>
              <a:t>x</a:t>
            </a:r>
            <a:endParaRPr kumimoji="1" lang="ja-JP" altLang="en-US" dirty="0">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57" name="テキスト ボックス 56"/>
          <p:cNvSpPr txBox="1"/>
          <p:nvPr/>
        </p:nvSpPr>
        <p:spPr>
          <a:xfrm>
            <a:off x="6888997" y="2188904"/>
            <a:ext cx="433391" cy="369332"/>
          </a:xfrm>
          <a:prstGeom prst="rect">
            <a:avLst/>
          </a:prstGeom>
          <a:noFill/>
        </p:spPr>
        <p:txBody>
          <a:bodyPr wrap="square" rtlCol="0">
            <a:spAutoFit/>
          </a:bodyPr>
          <a:lstStyle/>
          <a:p>
            <a:r>
              <a:rPr lang="en-US" altLang="ja-JP" dirty="0">
                <a:latin typeface="Arial Unicode MS" panose="020B0604020202020204" pitchFamily="50" charset="-128"/>
                <a:ea typeface="Arial Unicode MS" panose="020B0604020202020204" pitchFamily="50" charset="-128"/>
                <a:cs typeface="Arial Unicode MS" panose="020B0604020202020204" pitchFamily="50" charset="-128"/>
              </a:rPr>
              <a:t>x</a:t>
            </a:r>
            <a:r>
              <a:rPr kumimoji="1" lang="en-US" altLang="ja-JP" dirty="0" smtClean="0">
                <a:latin typeface="Arial Unicode MS" panose="020B0604020202020204" pitchFamily="50" charset="-128"/>
                <a:ea typeface="Arial Unicode MS" panose="020B0604020202020204" pitchFamily="50" charset="-128"/>
                <a:cs typeface="Arial Unicode MS" panose="020B0604020202020204" pitchFamily="50" charset="-128"/>
              </a:rPr>
              <a:t>’</a:t>
            </a:r>
            <a:endParaRPr kumimoji="1" lang="ja-JP" altLang="en-US" dirty="0">
              <a:latin typeface="Arial Unicode MS" panose="020B0604020202020204" pitchFamily="50" charset="-128"/>
              <a:ea typeface="Arial Unicode MS" panose="020B0604020202020204" pitchFamily="50" charset="-128"/>
              <a:cs typeface="Arial Unicode MS" panose="020B0604020202020204" pitchFamily="50" charset="-128"/>
            </a:endParaRPr>
          </a:p>
        </p:txBody>
      </p:sp>
      <p:cxnSp>
        <p:nvCxnSpPr>
          <p:cNvPr id="58" name="直線コネクタ 57"/>
          <p:cNvCxnSpPr/>
          <p:nvPr/>
        </p:nvCxnSpPr>
        <p:spPr>
          <a:xfrm>
            <a:off x="5231222" y="4021238"/>
            <a:ext cx="1696012" cy="0"/>
          </a:xfrm>
          <a:prstGeom prst="line">
            <a:avLst/>
          </a:prstGeom>
          <a:ln w="12700">
            <a:solidFill>
              <a:srgbClr val="FF0000"/>
            </a:solidFill>
            <a:prstDash val="lgDash"/>
          </a:ln>
        </p:spPr>
        <p:style>
          <a:lnRef idx="1">
            <a:schemeClr val="accent1"/>
          </a:lnRef>
          <a:fillRef idx="0">
            <a:schemeClr val="accent1"/>
          </a:fillRef>
          <a:effectRef idx="0">
            <a:schemeClr val="accent1"/>
          </a:effectRef>
          <a:fontRef idx="minor">
            <a:schemeClr val="tx1"/>
          </a:fontRef>
        </p:style>
      </p:cxnSp>
      <p:sp>
        <p:nvSpPr>
          <p:cNvPr id="59" name="テキスト ボックス 58"/>
          <p:cNvSpPr txBox="1"/>
          <p:nvPr/>
        </p:nvSpPr>
        <p:spPr>
          <a:xfrm>
            <a:off x="5013855" y="3821322"/>
            <a:ext cx="433391" cy="369332"/>
          </a:xfrm>
          <a:prstGeom prst="rect">
            <a:avLst/>
          </a:prstGeom>
          <a:noFill/>
        </p:spPr>
        <p:txBody>
          <a:bodyPr wrap="square" rtlCol="0">
            <a:spAutoFit/>
          </a:bodyPr>
          <a:lstStyle/>
          <a:p>
            <a:r>
              <a:rPr kumimoji="1" lang="en-US" altLang="ja-JP" dirty="0" smtClean="0">
                <a:latin typeface="Arial Unicode MS" panose="020B0604020202020204" pitchFamily="50" charset="-128"/>
                <a:ea typeface="Arial Unicode MS" panose="020B0604020202020204" pitchFamily="50" charset="-128"/>
                <a:cs typeface="Arial Unicode MS" panose="020B0604020202020204" pitchFamily="50" charset="-128"/>
              </a:rPr>
              <a:t>x</a:t>
            </a:r>
            <a:endParaRPr kumimoji="1" lang="ja-JP" altLang="en-US" dirty="0">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60" name="テキスト ボックス 59"/>
          <p:cNvSpPr txBox="1"/>
          <p:nvPr/>
        </p:nvSpPr>
        <p:spPr>
          <a:xfrm>
            <a:off x="6887530" y="3821322"/>
            <a:ext cx="433391" cy="369332"/>
          </a:xfrm>
          <a:prstGeom prst="rect">
            <a:avLst/>
          </a:prstGeom>
          <a:noFill/>
        </p:spPr>
        <p:txBody>
          <a:bodyPr wrap="square" rtlCol="0">
            <a:spAutoFit/>
          </a:bodyPr>
          <a:lstStyle/>
          <a:p>
            <a:r>
              <a:rPr lang="en-US" altLang="ja-JP" dirty="0">
                <a:latin typeface="Arial Unicode MS" panose="020B0604020202020204" pitchFamily="50" charset="-128"/>
                <a:ea typeface="Arial Unicode MS" panose="020B0604020202020204" pitchFamily="50" charset="-128"/>
                <a:cs typeface="Arial Unicode MS" panose="020B0604020202020204" pitchFamily="50" charset="-128"/>
              </a:rPr>
              <a:t>x</a:t>
            </a:r>
            <a:r>
              <a:rPr kumimoji="1" lang="en-US" altLang="ja-JP" dirty="0" smtClean="0">
                <a:latin typeface="Arial Unicode MS" panose="020B0604020202020204" pitchFamily="50" charset="-128"/>
                <a:ea typeface="Arial Unicode MS" panose="020B0604020202020204" pitchFamily="50" charset="-128"/>
                <a:cs typeface="Arial Unicode MS" panose="020B0604020202020204" pitchFamily="50" charset="-128"/>
              </a:rPr>
              <a:t>’</a:t>
            </a:r>
            <a:endParaRPr kumimoji="1" lang="ja-JP" altLang="en-US" dirty="0">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61" name="テキスト ボックス 60"/>
          <p:cNvSpPr txBox="1"/>
          <p:nvPr/>
        </p:nvSpPr>
        <p:spPr>
          <a:xfrm>
            <a:off x="7970359" y="4455844"/>
            <a:ext cx="766666" cy="369332"/>
          </a:xfrm>
          <a:prstGeom prst="rect">
            <a:avLst/>
          </a:prstGeom>
          <a:noFill/>
        </p:spPr>
        <p:txBody>
          <a:bodyPr wrap="square" rtlCol="0">
            <a:spAutoFit/>
          </a:bodyPr>
          <a:lstStyle/>
          <a:p>
            <a:r>
              <a:rPr kumimoji="1" lang="en-US" altLang="ja-JP" dirty="0" smtClean="0">
                <a:latin typeface="Arial Unicode MS" panose="020B0604020202020204" pitchFamily="50" charset="-128"/>
                <a:ea typeface="Arial Unicode MS" panose="020B0604020202020204" pitchFamily="50" charset="-128"/>
                <a:cs typeface="Arial Unicode MS" panose="020B0604020202020204" pitchFamily="50" charset="-128"/>
              </a:rPr>
              <a:t>x-x’</a:t>
            </a:r>
            <a:endParaRPr kumimoji="1" lang="ja-JP" altLang="en-US" dirty="0">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62" name="円/楕円 61"/>
          <p:cNvSpPr/>
          <p:nvPr/>
        </p:nvSpPr>
        <p:spPr>
          <a:xfrm>
            <a:off x="7642545" y="1382342"/>
            <a:ext cx="504056" cy="50405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円/楕円 62"/>
          <p:cNvSpPr/>
          <p:nvPr/>
        </p:nvSpPr>
        <p:spPr>
          <a:xfrm>
            <a:off x="7664993" y="3098010"/>
            <a:ext cx="504056" cy="50405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1" name="直線コネクタ 130"/>
          <p:cNvCxnSpPr/>
          <p:nvPr/>
        </p:nvCxnSpPr>
        <p:spPr>
          <a:xfrm>
            <a:off x="6096445" y="4410057"/>
            <a:ext cx="322016" cy="809851"/>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sp>
        <p:nvSpPr>
          <p:cNvPr id="132" name="テキスト ボックス 131"/>
          <p:cNvSpPr txBox="1"/>
          <p:nvPr/>
        </p:nvSpPr>
        <p:spPr>
          <a:xfrm>
            <a:off x="6216469" y="5219908"/>
            <a:ext cx="2613752" cy="369332"/>
          </a:xfrm>
          <a:prstGeom prst="rect">
            <a:avLst/>
          </a:prstGeom>
          <a:noFill/>
        </p:spPr>
        <p:txBody>
          <a:bodyPr wrap="square" rtlCol="0">
            <a:spAutoFit/>
          </a:bodyPr>
          <a:lstStyle/>
          <a:p>
            <a:r>
              <a:rPr lang="en-US" altLang="ja-JP" dirty="0"/>
              <a:t>r</a:t>
            </a:r>
            <a:r>
              <a:rPr lang="en-US" altLang="ja-JP" dirty="0" smtClean="0"/>
              <a:t>e</a:t>
            </a:r>
            <a:r>
              <a:rPr kumimoji="1" lang="en-US" altLang="ja-JP" dirty="0" smtClean="0"/>
              <a:t>flected area</a:t>
            </a:r>
            <a:endParaRPr kumimoji="1" lang="ja-JP" altLang="en-US" dirty="0"/>
          </a:p>
        </p:txBody>
      </p:sp>
      <p:sp>
        <p:nvSpPr>
          <p:cNvPr id="70" name="テキスト ボックス 69"/>
          <p:cNvSpPr txBox="1"/>
          <p:nvPr/>
        </p:nvSpPr>
        <p:spPr>
          <a:xfrm>
            <a:off x="6544282" y="4825176"/>
            <a:ext cx="2420205" cy="369332"/>
          </a:xfrm>
          <a:prstGeom prst="rect">
            <a:avLst/>
          </a:prstGeom>
          <a:noFill/>
        </p:spPr>
        <p:txBody>
          <a:bodyPr wrap="square" rtlCol="0">
            <a:spAutoFit/>
          </a:bodyPr>
          <a:lstStyle/>
          <a:p>
            <a:r>
              <a:rPr lang="en-US" altLang="ja-JP" dirty="0"/>
              <a:t>u</a:t>
            </a:r>
            <a:r>
              <a:rPr lang="en-US" altLang="ja-JP" dirty="0" smtClean="0"/>
              <a:t>niformity diffraction</a:t>
            </a:r>
            <a:endParaRPr kumimoji="1" lang="ja-JP" altLang="en-US" dirty="0"/>
          </a:p>
        </p:txBody>
      </p:sp>
      <p:cxnSp>
        <p:nvCxnSpPr>
          <p:cNvPr id="71" name="直線コネクタ 70"/>
          <p:cNvCxnSpPr/>
          <p:nvPr/>
        </p:nvCxnSpPr>
        <p:spPr>
          <a:xfrm>
            <a:off x="6463779" y="4399340"/>
            <a:ext cx="161008" cy="415642"/>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sp>
        <p:nvSpPr>
          <p:cNvPr id="74" name="テキスト ボックス 73"/>
          <p:cNvSpPr txBox="1"/>
          <p:nvPr/>
        </p:nvSpPr>
        <p:spPr>
          <a:xfrm>
            <a:off x="4355976" y="4853602"/>
            <a:ext cx="2304256" cy="646331"/>
          </a:xfrm>
          <a:prstGeom prst="rect">
            <a:avLst/>
          </a:prstGeom>
          <a:noFill/>
        </p:spPr>
        <p:txBody>
          <a:bodyPr wrap="square" rtlCol="0">
            <a:spAutoFit/>
          </a:bodyPr>
          <a:lstStyle/>
          <a:p>
            <a:r>
              <a:rPr lang="en-US" altLang="ja-JP" dirty="0"/>
              <a:t>n</a:t>
            </a:r>
            <a:r>
              <a:rPr lang="en-US" altLang="ja-JP" dirty="0" smtClean="0"/>
              <a:t>on-uniformity diffraction</a:t>
            </a:r>
            <a:endParaRPr kumimoji="1" lang="ja-JP" altLang="en-US" dirty="0"/>
          </a:p>
        </p:txBody>
      </p:sp>
      <p:cxnSp>
        <p:nvCxnSpPr>
          <p:cNvPr id="75" name="直線コネクタ 74"/>
          <p:cNvCxnSpPr/>
          <p:nvPr/>
        </p:nvCxnSpPr>
        <p:spPr>
          <a:xfrm flipH="1">
            <a:off x="5447246" y="4088242"/>
            <a:ext cx="327183" cy="762334"/>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sp>
        <p:nvSpPr>
          <p:cNvPr id="2" name="円弧 1"/>
          <p:cNvSpPr/>
          <p:nvPr/>
        </p:nvSpPr>
        <p:spPr>
          <a:xfrm rot="2026959">
            <a:off x="2118197" y="3682512"/>
            <a:ext cx="326654" cy="470636"/>
          </a:xfrm>
          <a:prstGeom prst="arc">
            <a:avLst>
              <a:gd name="adj1" fmla="val 16200000"/>
              <a:gd name="adj2" fmla="val 5184114"/>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4" name="テキスト ボックス 63"/>
          <p:cNvSpPr txBox="1"/>
          <p:nvPr/>
        </p:nvSpPr>
        <p:spPr>
          <a:xfrm rot="16200000">
            <a:off x="6369364" y="1875781"/>
            <a:ext cx="1898556" cy="369332"/>
          </a:xfrm>
          <a:prstGeom prst="rect">
            <a:avLst/>
          </a:prstGeom>
          <a:noFill/>
        </p:spPr>
        <p:txBody>
          <a:bodyPr wrap="square" rtlCol="0">
            <a:spAutoFit/>
          </a:bodyPr>
          <a:lstStyle/>
          <a:p>
            <a:r>
              <a:rPr lang="en-US" altLang="ja-JP" dirty="0">
                <a:latin typeface="Arial Unicode MS" panose="020B0604020202020204" pitchFamily="50" charset="-128"/>
                <a:ea typeface="Arial Unicode MS" panose="020B0604020202020204" pitchFamily="50" charset="-128"/>
                <a:cs typeface="Arial Unicode MS" panose="020B0604020202020204" pitchFamily="50" charset="-128"/>
              </a:rPr>
              <a:t>i</a:t>
            </a:r>
            <a:r>
              <a:rPr lang="en-US" altLang="ja-JP" dirty="0" smtClean="0">
                <a:latin typeface="Arial Unicode MS" panose="020B0604020202020204" pitchFamily="50" charset="-128"/>
                <a:ea typeface="Arial Unicode MS" panose="020B0604020202020204" pitchFamily="50" charset="-128"/>
                <a:cs typeface="Arial Unicode MS" panose="020B0604020202020204" pitchFamily="50" charset="-128"/>
              </a:rPr>
              <a:t>ntensity [</a:t>
            </a:r>
            <a:r>
              <a:rPr lang="en-US" altLang="ja-JP" dirty="0" err="1" smtClean="0">
                <a:latin typeface="Arial Unicode MS" panose="020B0604020202020204" pitchFamily="50" charset="-128"/>
                <a:ea typeface="Arial Unicode MS" panose="020B0604020202020204" pitchFamily="50" charset="-128"/>
                <a:cs typeface="Arial Unicode MS" panose="020B0604020202020204" pitchFamily="50" charset="-128"/>
              </a:rPr>
              <a:t>a.u</a:t>
            </a:r>
            <a:r>
              <a:rPr lang="en-US" altLang="ja-JP" dirty="0" smtClean="0">
                <a:latin typeface="Arial Unicode MS" panose="020B0604020202020204" pitchFamily="50" charset="-128"/>
                <a:ea typeface="Arial Unicode MS" panose="020B0604020202020204" pitchFamily="50" charset="-128"/>
                <a:cs typeface="Arial Unicode MS" panose="020B0604020202020204" pitchFamily="50" charset="-128"/>
              </a:rPr>
              <a:t>.]</a:t>
            </a:r>
            <a:endParaRPr kumimoji="1" lang="ja-JP" altLang="en-US" dirty="0">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65" name="テキスト ボックス 64"/>
          <p:cNvSpPr txBox="1"/>
          <p:nvPr/>
        </p:nvSpPr>
        <p:spPr>
          <a:xfrm rot="16200000">
            <a:off x="6388980" y="3481811"/>
            <a:ext cx="1898556" cy="369332"/>
          </a:xfrm>
          <a:prstGeom prst="rect">
            <a:avLst/>
          </a:prstGeom>
          <a:noFill/>
        </p:spPr>
        <p:txBody>
          <a:bodyPr wrap="square" rtlCol="0">
            <a:spAutoFit/>
          </a:bodyPr>
          <a:lstStyle/>
          <a:p>
            <a:r>
              <a:rPr lang="en-US" altLang="ja-JP" dirty="0">
                <a:latin typeface="Arial Unicode MS" panose="020B0604020202020204" pitchFamily="50" charset="-128"/>
                <a:ea typeface="Arial Unicode MS" panose="020B0604020202020204" pitchFamily="50" charset="-128"/>
                <a:cs typeface="Arial Unicode MS" panose="020B0604020202020204" pitchFamily="50" charset="-128"/>
              </a:rPr>
              <a:t>i</a:t>
            </a:r>
            <a:r>
              <a:rPr lang="en-US" altLang="ja-JP" dirty="0" smtClean="0">
                <a:latin typeface="Arial Unicode MS" panose="020B0604020202020204" pitchFamily="50" charset="-128"/>
                <a:ea typeface="Arial Unicode MS" panose="020B0604020202020204" pitchFamily="50" charset="-128"/>
                <a:cs typeface="Arial Unicode MS" panose="020B0604020202020204" pitchFamily="50" charset="-128"/>
              </a:rPr>
              <a:t>ntensity [</a:t>
            </a:r>
            <a:r>
              <a:rPr lang="en-US" altLang="ja-JP" dirty="0" err="1" smtClean="0">
                <a:latin typeface="Arial Unicode MS" panose="020B0604020202020204" pitchFamily="50" charset="-128"/>
                <a:ea typeface="Arial Unicode MS" panose="020B0604020202020204" pitchFamily="50" charset="-128"/>
                <a:cs typeface="Arial Unicode MS" panose="020B0604020202020204" pitchFamily="50" charset="-128"/>
              </a:rPr>
              <a:t>a.u</a:t>
            </a:r>
            <a:r>
              <a:rPr lang="en-US" altLang="ja-JP" dirty="0" smtClean="0">
                <a:latin typeface="Arial Unicode MS" panose="020B0604020202020204" pitchFamily="50" charset="-128"/>
                <a:ea typeface="Arial Unicode MS" panose="020B0604020202020204" pitchFamily="50" charset="-128"/>
                <a:cs typeface="Arial Unicode MS" panose="020B0604020202020204" pitchFamily="50" charset="-128"/>
              </a:rPr>
              <a:t>.]</a:t>
            </a:r>
            <a:endParaRPr kumimoji="1" lang="ja-JP" altLang="en-US" dirty="0">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67" name="テキスト ボックス 66"/>
          <p:cNvSpPr txBox="1"/>
          <p:nvPr/>
        </p:nvSpPr>
        <p:spPr>
          <a:xfrm>
            <a:off x="2915816" y="757153"/>
            <a:ext cx="2787899" cy="646331"/>
          </a:xfrm>
          <a:prstGeom prst="rect">
            <a:avLst/>
          </a:prstGeom>
          <a:noFill/>
        </p:spPr>
        <p:txBody>
          <a:bodyPr wrap="square" rtlCol="0">
            <a:spAutoFit/>
          </a:bodyPr>
          <a:lstStyle/>
          <a:p>
            <a:pPr algn="ctr"/>
            <a:r>
              <a:rPr lang="en-US" altLang="ja-JP" dirty="0">
                <a:latin typeface="+mn-ea"/>
                <a:ea typeface="+mn-ea"/>
                <a:cs typeface="Arial Unicode MS" panose="020B0604020202020204" pitchFamily="50" charset="-128"/>
              </a:rPr>
              <a:t>r</a:t>
            </a:r>
            <a:r>
              <a:rPr kumimoji="1" lang="en-US" altLang="ja-JP" dirty="0" smtClean="0">
                <a:latin typeface="+mn-ea"/>
                <a:ea typeface="+mn-ea"/>
                <a:cs typeface="Arial Unicode MS" panose="020B0604020202020204" pitchFamily="50" charset="-128"/>
              </a:rPr>
              <a:t>andom pattern</a:t>
            </a:r>
          </a:p>
          <a:p>
            <a:pPr algn="ctr"/>
            <a:r>
              <a:rPr lang="en-US" altLang="ja-JP" dirty="0" smtClean="0">
                <a:latin typeface="+mn-ea"/>
                <a:ea typeface="+mn-ea"/>
                <a:cs typeface="Arial Unicode MS" panose="020B0604020202020204" pitchFamily="50" charset="-128"/>
              </a:rPr>
              <a:t>projected on the scale</a:t>
            </a:r>
            <a:endParaRPr kumimoji="1" lang="ja-JP" altLang="en-US" dirty="0">
              <a:latin typeface="+mn-ea"/>
              <a:ea typeface="+mn-ea"/>
              <a:cs typeface="Arial Unicode MS" panose="020B0604020202020204" pitchFamily="50" charset="-128"/>
            </a:endParaRPr>
          </a:p>
        </p:txBody>
      </p:sp>
      <p:sp>
        <p:nvSpPr>
          <p:cNvPr id="68" name="テキスト ボックス 67"/>
          <p:cNvSpPr txBox="1"/>
          <p:nvPr/>
        </p:nvSpPr>
        <p:spPr>
          <a:xfrm>
            <a:off x="5415683" y="836712"/>
            <a:ext cx="1573055" cy="646331"/>
          </a:xfrm>
          <a:prstGeom prst="rect">
            <a:avLst/>
          </a:prstGeom>
          <a:noFill/>
        </p:spPr>
        <p:txBody>
          <a:bodyPr wrap="square" rtlCol="0">
            <a:spAutoFit/>
          </a:bodyPr>
          <a:lstStyle/>
          <a:p>
            <a:pPr algn="ctr"/>
            <a:r>
              <a:rPr lang="en-US" altLang="ja-JP" dirty="0">
                <a:latin typeface="+mn-ea"/>
                <a:ea typeface="+mn-ea"/>
                <a:cs typeface="Arial Unicode MS" panose="020B0604020202020204" pitchFamily="50" charset="-128"/>
              </a:rPr>
              <a:t>r</a:t>
            </a:r>
            <a:r>
              <a:rPr kumimoji="1" lang="en-US" altLang="ja-JP" dirty="0" smtClean="0">
                <a:latin typeface="+mn-ea"/>
                <a:ea typeface="+mn-ea"/>
                <a:cs typeface="Arial Unicode MS" panose="020B0604020202020204" pitchFamily="50" charset="-128"/>
              </a:rPr>
              <a:t>econstructed image</a:t>
            </a:r>
            <a:endParaRPr kumimoji="1" lang="ja-JP" altLang="en-US" dirty="0">
              <a:latin typeface="+mn-ea"/>
              <a:ea typeface="+mn-ea"/>
              <a:cs typeface="Arial Unicode MS" panose="020B0604020202020204" pitchFamily="50" charset="-128"/>
            </a:endParaRPr>
          </a:p>
        </p:txBody>
      </p:sp>
      <p:pic>
        <p:nvPicPr>
          <p:cNvPr id="79" name="Picture 3" descr="C:\Users\k.s\Documents\光応用計測研究室2013~\学会\2014SPIE\slide\optical_setup_1.ti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8553" y="1124744"/>
            <a:ext cx="2715199" cy="3869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49204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0945B384-FE60-485F-9ECC-3EB45524DC79}" type="slidenum">
              <a:rPr lang="ja-JP" altLang="en-US" smtClean="0">
                <a:latin typeface="Lucida Sans"/>
                <a:cs typeface="Lucida Sans"/>
              </a:rPr>
              <a:pPr>
                <a:defRPr/>
              </a:pPr>
              <a:t>2</a:t>
            </a:fld>
            <a:endParaRPr lang="ja-JP" altLang="en-US" dirty="0">
              <a:latin typeface="Lucida Sans"/>
              <a:cs typeface="Lucida Sans"/>
            </a:endParaRPr>
          </a:p>
        </p:txBody>
      </p:sp>
      <p:sp>
        <p:nvSpPr>
          <p:cNvPr id="3" name="タイトル 2"/>
          <p:cNvSpPr>
            <a:spLocks noGrp="1"/>
          </p:cNvSpPr>
          <p:nvPr>
            <p:ph type="title"/>
          </p:nvPr>
        </p:nvSpPr>
        <p:spPr>
          <a:xfrm>
            <a:off x="251520" y="-13394"/>
            <a:ext cx="5328592" cy="490066"/>
          </a:xfrm>
          <a:noFill/>
        </p:spPr>
        <p:txBody>
          <a:bodyPr>
            <a:noAutofit/>
          </a:bodyPr>
          <a:lstStyle/>
          <a:p>
            <a:r>
              <a:rPr lang="en-US" altLang="ja-JP" sz="3200" b="1" dirty="0" smtClean="0">
                <a:latin typeface="Lucida Sans"/>
                <a:cs typeface="Lucida Sans"/>
              </a:rPr>
              <a:t>outline</a:t>
            </a:r>
            <a:endParaRPr kumimoji="1" lang="ja-JP" altLang="en-US" sz="3200" b="1" dirty="0">
              <a:latin typeface="Lucida Sans"/>
              <a:cs typeface="Lucida Sans"/>
            </a:endParaRPr>
          </a:p>
        </p:txBody>
      </p:sp>
      <p:sp>
        <p:nvSpPr>
          <p:cNvPr id="6" name="テキスト ボックス 5"/>
          <p:cNvSpPr txBox="1"/>
          <p:nvPr/>
        </p:nvSpPr>
        <p:spPr>
          <a:xfrm>
            <a:off x="683568" y="1116027"/>
            <a:ext cx="7488832" cy="4401205"/>
          </a:xfrm>
          <a:prstGeom prst="rect">
            <a:avLst/>
          </a:prstGeom>
          <a:noFill/>
        </p:spPr>
        <p:txBody>
          <a:bodyPr wrap="square" rtlCol="0">
            <a:spAutoFit/>
          </a:bodyPr>
          <a:lstStyle/>
          <a:p>
            <a:r>
              <a:rPr lang="ja-JP" altLang="en-US" sz="2800" dirty="0" smtClean="0">
                <a:latin typeface="Lucida Sans"/>
                <a:cs typeface="Lucida Sans"/>
              </a:rPr>
              <a:t>・</a:t>
            </a:r>
            <a:r>
              <a:rPr kumimoji="1" lang="en-US" altLang="ja-JP" sz="2800" dirty="0" smtClean="0">
                <a:latin typeface="Lucida Sans"/>
                <a:cs typeface="Lucida Sans"/>
              </a:rPr>
              <a:t>introduction</a:t>
            </a:r>
          </a:p>
          <a:p>
            <a:r>
              <a:rPr lang="en-US" altLang="ja-JP" sz="2800" dirty="0">
                <a:latin typeface="Lucida Sans"/>
                <a:cs typeface="Lucida Sans"/>
              </a:rPr>
              <a:t>	</a:t>
            </a:r>
            <a:r>
              <a:rPr lang="en-US" altLang="ja-JP" sz="2800" dirty="0" smtClean="0">
                <a:latin typeface="Lucida Sans"/>
                <a:cs typeface="Lucida Sans"/>
              </a:rPr>
              <a:t>What is the Ghost </a:t>
            </a:r>
            <a:r>
              <a:rPr lang="en-US" altLang="ja-JP" sz="2800" dirty="0">
                <a:latin typeface="Lucida Sans"/>
                <a:cs typeface="Lucida Sans"/>
              </a:rPr>
              <a:t>I</a:t>
            </a:r>
            <a:r>
              <a:rPr lang="en-US" altLang="ja-JP" sz="2800" dirty="0" smtClean="0">
                <a:latin typeface="Lucida Sans"/>
                <a:cs typeface="Lucida Sans"/>
              </a:rPr>
              <a:t>maging (GI)?</a:t>
            </a:r>
          </a:p>
          <a:p>
            <a:endParaRPr lang="en-US" altLang="ja-JP" sz="2800" dirty="0" smtClean="0">
              <a:latin typeface="Lucida Sans"/>
              <a:cs typeface="Lucida Sans"/>
            </a:endParaRPr>
          </a:p>
          <a:p>
            <a:r>
              <a:rPr lang="ja-JP" altLang="en-US" sz="2800" dirty="0" smtClean="0">
                <a:latin typeface="Lucida Sans"/>
                <a:cs typeface="Lucida Sans"/>
              </a:rPr>
              <a:t>・</a:t>
            </a:r>
            <a:r>
              <a:rPr lang="en-US" altLang="ja-JP" sz="2800" dirty="0" smtClean="0">
                <a:latin typeface="Lucida Sans"/>
                <a:cs typeface="Lucida Sans"/>
              </a:rPr>
              <a:t>characteristics and advantages</a:t>
            </a:r>
            <a:endParaRPr lang="en-US" altLang="ja-JP" sz="2800" dirty="0">
              <a:latin typeface="Lucida Sans"/>
              <a:cs typeface="Lucida Sans"/>
            </a:endParaRPr>
          </a:p>
          <a:p>
            <a:endParaRPr lang="en-US" altLang="ja-JP" sz="2800" dirty="0" smtClean="0">
              <a:latin typeface="Lucida Sans"/>
              <a:cs typeface="Lucida Sans"/>
            </a:endParaRPr>
          </a:p>
          <a:p>
            <a:r>
              <a:rPr lang="ja-JP" altLang="en-US" sz="2800" dirty="0" smtClean="0">
                <a:latin typeface="Lucida Sans"/>
                <a:cs typeface="Lucida Sans"/>
              </a:rPr>
              <a:t>・</a:t>
            </a:r>
            <a:r>
              <a:rPr lang="en-US" altLang="ja-JP" sz="2800" dirty="0" smtClean="0">
                <a:latin typeface="Lucida Sans"/>
                <a:cs typeface="Lucida Sans"/>
              </a:rPr>
              <a:t>applications</a:t>
            </a:r>
          </a:p>
          <a:p>
            <a:r>
              <a:rPr lang="en-US" altLang="ja-JP" sz="2800" dirty="0">
                <a:latin typeface="Lucida Sans"/>
                <a:cs typeface="Lucida Sans"/>
              </a:rPr>
              <a:t>	</a:t>
            </a:r>
            <a:r>
              <a:rPr lang="en-US" altLang="ja-JP" sz="2800" dirty="0" smtClean="0">
                <a:latin typeface="Lucida Sans"/>
                <a:cs typeface="Lucida Sans"/>
              </a:rPr>
              <a:t>- fluorescent GI microscopy</a:t>
            </a:r>
          </a:p>
          <a:p>
            <a:r>
              <a:rPr lang="en-US" altLang="ja-JP" sz="2800" dirty="0">
                <a:latin typeface="Lucida Sans"/>
                <a:cs typeface="Lucida Sans"/>
              </a:rPr>
              <a:t>	</a:t>
            </a:r>
            <a:r>
              <a:rPr lang="en-US" altLang="ja-JP" sz="2800" dirty="0" smtClean="0">
                <a:latin typeface="Lucida Sans"/>
                <a:cs typeface="Lucida Sans"/>
              </a:rPr>
              <a:t>- 2D GI </a:t>
            </a:r>
            <a:r>
              <a:rPr lang="en-US" altLang="ja-JP" sz="2800" dirty="0" err="1" smtClean="0">
                <a:latin typeface="Lucida Sans"/>
                <a:cs typeface="Lucida Sans"/>
              </a:rPr>
              <a:t>ellipsometry</a:t>
            </a:r>
            <a:endParaRPr lang="en-US" altLang="ja-JP" sz="2800" dirty="0" smtClean="0">
              <a:latin typeface="Lucida Sans"/>
              <a:cs typeface="Lucida Sans"/>
            </a:endParaRPr>
          </a:p>
          <a:p>
            <a:endParaRPr lang="en-US" altLang="ja-JP" sz="2800" dirty="0" smtClean="0">
              <a:latin typeface="Lucida Sans"/>
              <a:cs typeface="Lucida Sans"/>
            </a:endParaRPr>
          </a:p>
          <a:p>
            <a:r>
              <a:rPr lang="ja-JP" altLang="en-US" sz="2800" dirty="0" smtClean="0">
                <a:latin typeface="Lucida Sans"/>
                <a:cs typeface="Lucida Sans"/>
              </a:rPr>
              <a:t>・</a:t>
            </a:r>
            <a:r>
              <a:rPr lang="en-US" altLang="ja-JP" sz="2800" dirty="0" smtClean="0">
                <a:latin typeface="Lucida Sans"/>
                <a:cs typeface="Lucida Sans"/>
              </a:rPr>
              <a:t>conclusions</a:t>
            </a:r>
          </a:p>
        </p:txBody>
      </p:sp>
    </p:spTree>
    <p:extLst>
      <p:ext uri="{BB962C8B-B14F-4D97-AF65-F5344CB8AC3E}">
        <p14:creationId xmlns:p14="http://schemas.microsoft.com/office/powerpoint/2010/main" val="326768136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グループ化 21"/>
          <p:cNvGrpSpPr/>
          <p:nvPr/>
        </p:nvGrpSpPr>
        <p:grpSpPr>
          <a:xfrm>
            <a:off x="321962" y="5194929"/>
            <a:ext cx="952682" cy="1085551"/>
            <a:chOff x="4288628" y="5219908"/>
            <a:chExt cx="952682" cy="1085551"/>
          </a:xfrm>
        </p:grpSpPr>
        <p:grpSp>
          <p:nvGrpSpPr>
            <p:cNvPr id="12" name="グループ化 11"/>
            <p:cNvGrpSpPr/>
            <p:nvPr/>
          </p:nvGrpSpPr>
          <p:grpSpPr>
            <a:xfrm>
              <a:off x="4612081" y="5561883"/>
              <a:ext cx="432297" cy="427632"/>
              <a:chOff x="395287" y="5301208"/>
              <a:chExt cx="582349" cy="576065"/>
            </a:xfrm>
          </p:grpSpPr>
          <p:cxnSp>
            <p:nvCxnSpPr>
              <p:cNvPr id="5" name="直線矢印コネクタ 4"/>
              <p:cNvCxnSpPr/>
              <p:nvPr/>
            </p:nvCxnSpPr>
            <p:spPr>
              <a:xfrm flipV="1">
                <a:off x="395287" y="5301208"/>
                <a:ext cx="0" cy="576000"/>
              </a:xfrm>
              <a:prstGeom prst="straightConnector1">
                <a:avLst/>
              </a:prstGeom>
              <a:ln>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54" name="直線矢印コネクタ 53"/>
              <p:cNvCxnSpPr/>
              <p:nvPr/>
            </p:nvCxnSpPr>
            <p:spPr>
              <a:xfrm flipV="1">
                <a:off x="401636" y="5877272"/>
                <a:ext cx="576000" cy="1"/>
              </a:xfrm>
              <a:prstGeom prst="straightConnector1">
                <a:avLst/>
              </a:prstGeom>
              <a:ln>
                <a:solidFill>
                  <a:schemeClr val="tx1"/>
                </a:solidFill>
                <a:tailEnd type="stealth"/>
              </a:ln>
            </p:spPr>
            <p:style>
              <a:lnRef idx="1">
                <a:schemeClr val="accent1"/>
              </a:lnRef>
              <a:fillRef idx="0">
                <a:schemeClr val="accent1"/>
              </a:fillRef>
              <a:effectRef idx="0">
                <a:schemeClr val="accent1"/>
              </a:effectRef>
              <a:fontRef idx="minor">
                <a:schemeClr val="tx1"/>
              </a:fontRef>
            </p:style>
          </p:cxnSp>
        </p:grpSp>
        <p:sp>
          <p:nvSpPr>
            <p:cNvPr id="13" name="テキスト ボックス 12"/>
            <p:cNvSpPr txBox="1"/>
            <p:nvPr/>
          </p:nvSpPr>
          <p:spPr>
            <a:xfrm>
              <a:off x="4484471" y="5219908"/>
              <a:ext cx="231545" cy="369332"/>
            </a:xfrm>
            <a:prstGeom prst="rect">
              <a:avLst/>
            </a:prstGeom>
            <a:noFill/>
          </p:spPr>
          <p:txBody>
            <a:bodyPr wrap="square" rtlCol="0">
              <a:spAutoFit/>
            </a:bodyPr>
            <a:lstStyle/>
            <a:p>
              <a:r>
                <a:rPr kumimoji="1" lang="en-US" altLang="ja-JP" dirty="0" smtClean="0"/>
                <a:t>z</a:t>
              </a:r>
              <a:endParaRPr kumimoji="1" lang="ja-JP" altLang="en-US" dirty="0"/>
            </a:p>
          </p:txBody>
        </p:sp>
        <p:sp>
          <p:nvSpPr>
            <p:cNvPr id="55" name="テキスト ボックス 54"/>
            <p:cNvSpPr txBox="1"/>
            <p:nvPr/>
          </p:nvSpPr>
          <p:spPr>
            <a:xfrm>
              <a:off x="5009765" y="5800618"/>
              <a:ext cx="231545" cy="369332"/>
            </a:xfrm>
            <a:prstGeom prst="rect">
              <a:avLst/>
            </a:prstGeom>
            <a:noFill/>
          </p:spPr>
          <p:txBody>
            <a:bodyPr wrap="square" rtlCol="0">
              <a:spAutoFit/>
            </a:bodyPr>
            <a:lstStyle/>
            <a:p>
              <a:r>
                <a:rPr kumimoji="1" lang="en-US" altLang="ja-JP" dirty="0" smtClean="0"/>
                <a:t>x</a:t>
              </a:r>
              <a:endParaRPr kumimoji="1" lang="ja-JP" altLang="en-US" dirty="0"/>
            </a:p>
          </p:txBody>
        </p:sp>
        <p:sp>
          <p:nvSpPr>
            <p:cNvPr id="56" name="テキスト ボックス 55"/>
            <p:cNvSpPr txBox="1"/>
            <p:nvPr/>
          </p:nvSpPr>
          <p:spPr>
            <a:xfrm>
              <a:off x="4288628" y="5936127"/>
              <a:ext cx="231545" cy="369332"/>
            </a:xfrm>
            <a:prstGeom prst="rect">
              <a:avLst/>
            </a:prstGeom>
            <a:noFill/>
          </p:spPr>
          <p:txBody>
            <a:bodyPr wrap="square" rtlCol="0">
              <a:spAutoFit/>
            </a:bodyPr>
            <a:lstStyle/>
            <a:p>
              <a:r>
                <a:rPr kumimoji="1" lang="en-US" altLang="ja-JP" dirty="0" smtClean="0"/>
                <a:t>y</a:t>
              </a:r>
              <a:endParaRPr kumimoji="1" lang="ja-JP" altLang="en-US" dirty="0"/>
            </a:p>
          </p:txBody>
        </p:sp>
        <p:grpSp>
          <p:nvGrpSpPr>
            <p:cNvPr id="21" name="グループ化 20"/>
            <p:cNvGrpSpPr/>
            <p:nvPr/>
          </p:nvGrpSpPr>
          <p:grpSpPr>
            <a:xfrm>
              <a:off x="4518273" y="5909586"/>
              <a:ext cx="182449" cy="182449"/>
              <a:chOff x="5004048" y="3581256"/>
              <a:chExt cx="720080" cy="720080"/>
            </a:xfrm>
          </p:grpSpPr>
          <p:sp>
            <p:nvSpPr>
              <p:cNvPr id="14" name="円/楕円 13"/>
              <p:cNvSpPr>
                <a:spLocks noChangeAspect="1"/>
              </p:cNvSpPr>
              <p:nvPr/>
            </p:nvSpPr>
            <p:spPr>
              <a:xfrm>
                <a:off x="5004048" y="3581256"/>
                <a:ext cx="720080" cy="72008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8" name="直線コネクタ 17"/>
              <p:cNvCxnSpPr>
                <a:stCxn id="14" idx="1"/>
                <a:endCxn id="14" idx="5"/>
              </p:cNvCxnSpPr>
              <p:nvPr/>
            </p:nvCxnSpPr>
            <p:spPr>
              <a:xfrm>
                <a:off x="5109501" y="3686709"/>
                <a:ext cx="509174" cy="5091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a:stCxn id="14" idx="7"/>
                <a:endCxn id="14" idx="3"/>
              </p:cNvCxnSpPr>
              <p:nvPr/>
            </p:nvCxnSpPr>
            <p:spPr>
              <a:xfrm flipH="1">
                <a:off x="5109501" y="3686709"/>
                <a:ext cx="509174" cy="5091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pic>
        <p:nvPicPr>
          <p:cNvPr id="95" name="Picture 10" descr="C:\Users\k.s\Documents\光応用計測研究室2013~\学会\2014精密秋\slide\スケール写真(傷入り).tif"/>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1000" contrast="14000"/>
                    </a14:imgEffect>
                  </a14:imgLayer>
                </a14:imgProps>
              </a:ext>
              <a:ext uri="{28A0092B-C50C-407E-A947-70E740481C1C}">
                <a14:useLocalDpi xmlns:a14="http://schemas.microsoft.com/office/drawing/2010/main" val="0"/>
              </a:ext>
            </a:extLst>
          </a:blip>
          <a:srcRect l="1374" t="4397" r="9857" b="9428"/>
          <a:stretch/>
        </p:blipFill>
        <p:spPr bwMode="auto">
          <a:xfrm>
            <a:off x="5128854" y="1142397"/>
            <a:ext cx="1970565" cy="1945108"/>
          </a:xfrm>
          <a:prstGeom prst="rect">
            <a:avLst/>
          </a:prstGeom>
          <a:noFill/>
          <a:extLst>
            <a:ext uri="{909E8E84-426E-40dd-AFC4-6F175D3DCCD1}">
              <a14:hiddenFill xmlns:a14="http://schemas.microsoft.com/office/drawing/2010/main">
                <a:solidFill>
                  <a:srgbClr val="FFFFFF"/>
                </a:solidFill>
              </a14:hiddenFill>
            </a:ext>
          </a:extLst>
        </p:spPr>
      </p:pic>
      <p:grpSp>
        <p:nvGrpSpPr>
          <p:cNvPr id="96" name="グループ化 95"/>
          <p:cNvGrpSpPr/>
          <p:nvPr/>
        </p:nvGrpSpPr>
        <p:grpSpPr bwMode="ltGray">
          <a:xfrm>
            <a:off x="6424930" y="2874089"/>
            <a:ext cx="523888" cy="202482"/>
            <a:chOff x="2472070" y="3717032"/>
            <a:chExt cx="576000" cy="216024"/>
          </a:xfrm>
        </p:grpSpPr>
        <p:cxnSp>
          <p:nvCxnSpPr>
            <p:cNvPr id="97" name="直線コネクタ 96"/>
            <p:cNvCxnSpPr/>
            <p:nvPr/>
          </p:nvCxnSpPr>
          <p:spPr bwMode="ltGray">
            <a:xfrm>
              <a:off x="2472071" y="3717032"/>
              <a:ext cx="0" cy="216024"/>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直線コネクタ 97"/>
            <p:cNvCxnSpPr/>
            <p:nvPr/>
          </p:nvCxnSpPr>
          <p:spPr bwMode="ltGray">
            <a:xfrm>
              <a:off x="3048070" y="3717032"/>
              <a:ext cx="0" cy="216024"/>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直線コネクタ 98"/>
            <p:cNvCxnSpPr/>
            <p:nvPr/>
          </p:nvCxnSpPr>
          <p:spPr bwMode="ltGray">
            <a:xfrm>
              <a:off x="2472070" y="3825044"/>
              <a:ext cx="576000" cy="0"/>
            </a:xfrm>
            <a:prstGeom prst="line">
              <a:avLst/>
            </a:prstGeom>
            <a:ln w="222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100" name="テキスト ボックス 99"/>
          <p:cNvSpPr txBox="1"/>
          <p:nvPr/>
        </p:nvSpPr>
        <p:spPr bwMode="ltGray">
          <a:xfrm>
            <a:off x="6306595" y="2556314"/>
            <a:ext cx="760559" cy="369332"/>
          </a:xfrm>
          <a:prstGeom prst="rect">
            <a:avLst/>
          </a:prstGeom>
          <a:noFill/>
          <a:ln>
            <a:noFill/>
          </a:ln>
        </p:spPr>
        <p:txBody>
          <a:bodyPr wrap="square" rtlCol="0">
            <a:spAutoFit/>
          </a:bodyPr>
          <a:lstStyle/>
          <a:p>
            <a:r>
              <a:rPr kumimoji="1" lang="en-US" altLang="ja-JP" dirty="0" smtClean="0">
                <a:latin typeface="Arial Unicode MS" panose="020B0604020202020204" pitchFamily="50" charset="-128"/>
                <a:ea typeface="Arial Unicode MS" panose="020B0604020202020204" pitchFamily="50" charset="-128"/>
                <a:cs typeface="Arial Unicode MS" panose="020B0604020202020204" pitchFamily="50" charset="-128"/>
              </a:rPr>
              <a:t>10um</a:t>
            </a:r>
            <a:endParaRPr kumimoji="1" lang="ja-JP" altLang="en-US" dirty="0">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101" name="テキスト ボックス 100"/>
          <p:cNvSpPr txBox="1"/>
          <p:nvPr/>
        </p:nvSpPr>
        <p:spPr>
          <a:xfrm>
            <a:off x="4499992" y="765008"/>
            <a:ext cx="4160533" cy="369332"/>
          </a:xfrm>
          <a:prstGeom prst="rect">
            <a:avLst/>
          </a:prstGeom>
          <a:noFill/>
        </p:spPr>
        <p:txBody>
          <a:bodyPr wrap="square" rtlCol="0">
            <a:spAutoFit/>
          </a:bodyPr>
          <a:lstStyle/>
          <a:p>
            <a:r>
              <a:rPr lang="en-US" altLang="ja-JP" dirty="0" smtClean="0"/>
              <a:t>sample: micro scale </a:t>
            </a:r>
            <a:r>
              <a:rPr kumimoji="1" lang="en-US" altLang="ja-JP" dirty="0" smtClean="0"/>
              <a:t>(CCD image)</a:t>
            </a:r>
            <a:endParaRPr kumimoji="1" lang="ja-JP" altLang="en-US" dirty="0"/>
          </a:p>
        </p:txBody>
      </p:sp>
      <p:cxnSp>
        <p:nvCxnSpPr>
          <p:cNvPr id="102" name="直線コネクタ 101"/>
          <p:cNvCxnSpPr/>
          <p:nvPr/>
        </p:nvCxnSpPr>
        <p:spPr>
          <a:xfrm flipV="1">
            <a:off x="6873790" y="1394181"/>
            <a:ext cx="585669" cy="9546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テキスト ボックス 102"/>
          <p:cNvSpPr txBox="1"/>
          <p:nvPr/>
        </p:nvSpPr>
        <p:spPr>
          <a:xfrm>
            <a:off x="7380312" y="1115452"/>
            <a:ext cx="1329349" cy="369332"/>
          </a:xfrm>
          <a:prstGeom prst="rect">
            <a:avLst/>
          </a:prstGeom>
          <a:noFill/>
        </p:spPr>
        <p:txBody>
          <a:bodyPr wrap="square" rtlCol="0">
            <a:spAutoFit/>
          </a:bodyPr>
          <a:lstStyle/>
          <a:p>
            <a:r>
              <a:rPr kumimoji="1" lang="en-US" altLang="ja-JP" dirty="0" smtClean="0"/>
              <a:t>scratch</a:t>
            </a:r>
            <a:endParaRPr kumimoji="1" lang="ja-JP" altLang="en-US" dirty="0"/>
          </a:p>
        </p:txBody>
      </p:sp>
      <p:sp>
        <p:nvSpPr>
          <p:cNvPr id="104" name="テキスト ボックス 3"/>
          <p:cNvSpPr txBox="1">
            <a:spLocks noChangeArrowheads="1"/>
          </p:cNvSpPr>
          <p:nvPr/>
        </p:nvSpPr>
        <p:spPr bwMode="auto">
          <a:xfrm>
            <a:off x="35496" y="44624"/>
            <a:ext cx="7129042" cy="461665"/>
          </a:xfrm>
          <a:prstGeom prst="rect">
            <a:avLst/>
          </a:prstGeom>
          <a:noFill/>
          <a:ln>
            <a:noFill/>
          </a:ln>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2400" b="1" dirty="0" smtClean="0">
                <a:latin typeface="Calibri"/>
                <a:ea typeface="+mn-ea"/>
                <a:cs typeface="Calibri"/>
              </a:rPr>
              <a:t>Imaging of non-uniformity diffraction object</a:t>
            </a:r>
            <a:endParaRPr lang="ja-JP" altLang="en-US" sz="2400" b="1" dirty="0">
              <a:latin typeface="Calibri"/>
              <a:ea typeface="+mn-ea"/>
              <a:cs typeface="Calibri"/>
            </a:endParaRPr>
          </a:p>
        </p:txBody>
      </p:sp>
      <p:sp>
        <p:nvSpPr>
          <p:cNvPr id="49" name="テキスト ボックス 48"/>
          <p:cNvSpPr txBox="1"/>
          <p:nvPr/>
        </p:nvSpPr>
        <p:spPr>
          <a:xfrm>
            <a:off x="1764879" y="5710476"/>
            <a:ext cx="1078929" cy="369332"/>
          </a:xfrm>
          <a:prstGeom prst="rect">
            <a:avLst/>
          </a:prstGeom>
          <a:solidFill>
            <a:schemeClr val="bg1"/>
          </a:solidFill>
        </p:spPr>
        <p:txBody>
          <a:bodyPr wrap="square" rtlCol="0">
            <a:spAutoFit/>
          </a:bodyPr>
          <a:lstStyle/>
          <a:p>
            <a:r>
              <a:rPr kumimoji="1" lang="ja-JP" altLang="en-US" dirty="0" smtClean="0"/>
              <a:t>サンプル</a:t>
            </a:r>
            <a:endParaRPr kumimoji="1" lang="ja-JP" altLang="en-US" dirty="0"/>
          </a:p>
        </p:txBody>
      </p:sp>
      <p:grpSp>
        <p:nvGrpSpPr>
          <p:cNvPr id="50" name="図形グループ 49"/>
          <p:cNvGrpSpPr/>
          <p:nvPr/>
        </p:nvGrpSpPr>
        <p:grpSpPr>
          <a:xfrm>
            <a:off x="183330" y="961604"/>
            <a:ext cx="3567554" cy="5203700"/>
            <a:chOff x="183330" y="961604"/>
            <a:chExt cx="3567554" cy="5203700"/>
          </a:xfrm>
        </p:grpSpPr>
        <p:pic>
          <p:nvPicPr>
            <p:cNvPr id="51" name="Picture 3" descr="C:\Users\k.s\Documents\光応用計測研究室2013~\学会\2014SPIE\slide\optical_setup_1.t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3330" y="1080933"/>
              <a:ext cx="3567554" cy="5084371"/>
            </a:xfrm>
            <a:prstGeom prst="rect">
              <a:avLst/>
            </a:prstGeom>
            <a:noFill/>
            <a:extLst>
              <a:ext uri="{909E8E84-426E-40dd-AFC4-6F175D3DCCD1}">
                <a14:hiddenFill xmlns:a14="http://schemas.microsoft.com/office/drawing/2010/main">
                  <a:solidFill>
                    <a:srgbClr val="FFFFFF"/>
                  </a:solidFill>
                </a14:hiddenFill>
              </a:ext>
            </a:extLst>
          </p:spPr>
        </p:pic>
        <p:sp>
          <p:nvSpPr>
            <p:cNvPr id="52" name="テキスト ボックス 51"/>
            <p:cNvSpPr txBox="1"/>
            <p:nvPr/>
          </p:nvSpPr>
          <p:spPr>
            <a:xfrm>
              <a:off x="251520" y="961604"/>
              <a:ext cx="2304256" cy="369332"/>
            </a:xfrm>
            <a:prstGeom prst="rect">
              <a:avLst/>
            </a:prstGeom>
            <a:solidFill>
              <a:schemeClr val="bg1"/>
            </a:solidFill>
          </p:spPr>
          <p:txBody>
            <a:bodyPr wrap="square" rtlCol="0">
              <a:spAutoFit/>
            </a:bodyPr>
            <a:lstStyle/>
            <a:p>
              <a:r>
                <a:rPr kumimoji="1" lang="en-US" altLang="ja-JP" dirty="0" smtClean="0"/>
                <a:t>DMD Projection unit</a:t>
              </a:r>
              <a:endParaRPr kumimoji="1" lang="ja-JP" altLang="en-US" dirty="0"/>
            </a:p>
          </p:txBody>
        </p:sp>
        <p:sp>
          <p:nvSpPr>
            <p:cNvPr id="53" name="テキスト ボックス 52"/>
            <p:cNvSpPr txBox="1"/>
            <p:nvPr/>
          </p:nvSpPr>
          <p:spPr>
            <a:xfrm>
              <a:off x="2639160" y="4642976"/>
              <a:ext cx="935776" cy="353943"/>
            </a:xfrm>
            <a:prstGeom prst="rect">
              <a:avLst/>
            </a:prstGeom>
            <a:noFill/>
          </p:spPr>
          <p:txBody>
            <a:bodyPr wrap="square" rtlCol="0">
              <a:spAutoFit/>
            </a:bodyPr>
            <a:lstStyle/>
            <a:p>
              <a:r>
                <a:rPr kumimoji="1" lang="en-US" altLang="ja-JP" sz="1700" dirty="0" smtClean="0"/>
                <a:t>(100X)</a:t>
              </a:r>
              <a:endParaRPr kumimoji="1" lang="ja-JP" altLang="en-US" sz="1700" dirty="0"/>
            </a:p>
          </p:txBody>
        </p:sp>
        <p:sp>
          <p:nvSpPr>
            <p:cNvPr id="62" name="テキスト ボックス 61"/>
            <p:cNvSpPr txBox="1"/>
            <p:nvPr/>
          </p:nvSpPr>
          <p:spPr>
            <a:xfrm>
              <a:off x="2773016" y="3800366"/>
              <a:ext cx="935776" cy="353943"/>
            </a:xfrm>
            <a:prstGeom prst="rect">
              <a:avLst/>
            </a:prstGeom>
            <a:noFill/>
          </p:spPr>
          <p:txBody>
            <a:bodyPr wrap="square" rtlCol="0">
              <a:spAutoFit/>
            </a:bodyPr>
            <a:lstStyle/>
            <a:p>
              <a:r>
                <a:rPr kumimoji="1" lang="en-US" altLang="ja-JP" sz="1700" dirty="0" smtClean="0"/>
                <a:t>(10X)</a:t>
              </a:r>
              <a:endParaRPr kumimoji="1" lang="ja-JP" altLang="en-US" sz="1700" dirty="0"/>
            </a:p>
          </p:txBody>
        </p:sp>
      </p:grpSp>
      <p:sp>
        <p:nvSpPr>
          <p:cNvPr id="48" name="円弧 47"/>
          <p:cNvSpPr/>
          <p:nvPr/>
        </p:nvSpPr>
        <p:spPr>
          <a:xfrm rot="2026959">
            <a:off x="2656373" y="5386591"/>
            <a:ext cx="545969" cy="786620"/>
          </a:xfrm>
          <a:prstGeom prst="arc">
            <a:avLst>
              <a:gd name="adj1" fmla="val 16200000"/>
              <a:gd name="adj2" fmla="val 5184114"/>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pic>
        <p:nvPicPr>
          <p:cNvPr id="65" name="Picture 7"/>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79912" y="4129972"/>
            <a:ext cx="1945108" cy="19451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 name="Picture 8"/>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00192" y="4098246"/>
            <a:ext cx="1945108" cy="19451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0" name="グループ化 6"/>
          <p:cNvGrpSpPr/>
          <p:nvPr/>
        </p:nvGrpSpPr>
        <p:grpSpPr>
          <a:xfrm>
            <a:off x="8464567" y="4400526"/>
            <a:ext cx="576064" cy="1827494"/>
            <a:chOff x="6300192" y="4163328"/>
            <a:chExt cx="576064" cy="1827494"/>
          </a:xfrm>
        </p:grpSpPr>
        <p:pic>
          <p:nvPicPr>
            <p:cNvPr id="71"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00192" y="4347994"/>
              <a:ext cx="119658" cy="1458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2" name="テキスト ボックス 71"/>
            <p:cNvSpPr txBox="1"/>
            <p:nvPr/>
          </p:nvSpPr>
          <p:spPr>
            <a:xfrm>
              <a:off x="6372200" y="4163328"/>
              <a:ext cx="504056" cy="369332"/>
            </a:xfrm>
            <a:prstGeom prst="rect">
              <a:avLst/>
            </a:prstGeom>
            <a:noFill/>
          </p:spPr>
          <p:txBody>
            <a:bodyPr wrap="square" rtlCol="0">
              <a:spAutoFit/>
            </a:bodyPr>
            <a:lstStyle/>
            <a:p>
              <a:pPr algn="r"/>
              <a:r>
                <a:rPr kumimoji="1" lang="en-US" altLang="ja-JP" dirty="0" smtClean="0"/>
                <a:t>1.0</a:t>
              </a:r>
              <a:endParaRPr kumimoji="1" lang="ja-JP" altLang="en-US" dirty="0"/>
            </a:p>
          </p:txBody>
        </p:sp>
        <p:sp>
          <p:nvSpPr>
            <p:cNvPr id="73" name="テキスト ボックス 72"/>
            <p:cNvSpPr txBox="1"/>
            <p:nvPr/>
          </p:nvSpPr>
          <p:spPr>
            <a:xfrm>
              <a:off x="6372200" y="5621490"/>
              <a:ext cx="504056" cy="369332"/>
            </a:xfrm>
            <a:prstGeom prst="rect">
              <a:avLst/>
            </a:prstGeom>
            <a:noFill/>
          </p:spPr>
          <p:txBody>
            <a:bodyPr wrap="square" rtlCol="0">
              <a:spAutoFit/>
            </a:bodyPr>
            <a:lstStyle/>
            <a:p>
              <a:pPr algn="r"/>
              <a:r>
                <a:rPr kumimoji="1" lang="en-US" altLang="ja-JP" dirty="0" smtClean="0"/>
                <a:t>0</a:t>
              </a:r>
              <a:endParaRPr kumimoji="1" lang="ja-JP" altLang="en-US" dirty="0"/>
            </a:p>
          </p:txBody>
        </p:sp>
      </p:grpSp>
      <p:sp>
        <p:nvSpPr>
          <p:cNvPr id="74" name="テキスト ボックス 73"/>
          <p:cNvSpPr txBox="1"/>
          <p:nvPr/>
        </p:nvSpPr>
        <p:spPr>
          <a:xfrm>
            <a:off x="4283968" y="6084004"/>
            <a:ext cx="2304256" cy="369332"/>
          </a:xfrm>
          <a:prstGeom prst="rect">
            <a:avLst/>
          </a:prstGeom>
          <a:noFill/>
        </p:spPr>
        <p:txBody>
          <a:bodyPr wrap="square" rtlCol="0">
            <a:spAutoFit/>
          </a:bodyPr>
          <a:lstStyle/>
          <a:p>
            <a:r>
              <a:rPr lang="en-US" altLang="ja-JP" dirty="0"/>
              <a:t>a</a:t>
            </a:r>
            <a:r>
              <a:rPr kumimoji="1" lang="en-US" altLang="ja-JP" dirty="0" smtClean="0"/>
              <a:t>ngle a</a:t>
            </a:r>
            <a:endParaRPr kumimoji="1" lang="ja-JP" altLang="en-US" dirty="0"/>
          </a:p>
        </p:txBody>
      </p:sp>
      <p:sp>
        <p:nvSpPr>
          <p:cNvPr id="78" name="テキスト ボックス 77"/>
          <p:cNvSpPr txBox="1"/>
          <p:nvPr/>
        </p:nvSpPr>
        <p:spPr>
          <a:xfrm>
            <a:off x="5236003" y="6300028"/>
            <a:ext cx="2720373" cy="369332"/>
          </a:xfrm>
          <a:prstGeom prst="rect">
            <a:avLst/>
          </a:prstGeom>
          <a:noFill/>
        </p:spPr>
        <p:txBody>
          <a:bodyPr wrap="square" rtlCol="0">
            <a:spAutoFit/>
          </a:bodyPr>
          <a:lstStyle/>
          <a:p>
            <a:r>
              <a:rPr lang="en-US" altLang="ja-JP" dirty="0" smtClean="0"/>
              <a:t>Ghost image</a:t>
            </a:r>
            <a:endParaRPr kumimoji="1" lang="ja-JP" altLang="en-US" dirty="0"/>
          </a:p>
        </p:txBody>
      </p:sp>
      <p:sp>
        <p:nvSpPr>
          <p:cNvPr id="79" name="テキスト ボックス 78"/>
          <p:cNvSpPr txBox="1"/>
          <p:nvPr/>
        </p:nvSpPr>
        <p:spPr>
          <a:xfrm>
            <a:off x="5220072" y="3356992"/>
            <a:ext cx="2720373" cy="369332"/>
          </a:xfrm>
          <a:prstGeom prst="rect">
            <a:avLst/>
          </a:prstGeom>
          <a:noFill/>
        </p:spPr>
        <p:txBody>
          <a:bodyPr wrap="square" rtlCol="0">
            <a:spAutoFit/>
          </a:bodyPr>
          <a:lstStyle/>
          <a:p>
            <a:r>
              <a:rPr lang="en-US" altLang="ja-JP" dirty="0"/>
              <a:t>a</a:t>
            </a:r>
            <a:r>
              <a:rPr lang="en-US" altLang="ja-JP" dirty="0" smtClean="0"/>
              <a:t>ngle dependence area</a:t>
            </a:r>
            <a:endParaRPr kumimoji="1" lang="ja-JP" altLang="en-US" dirty="0"/>
          </a:p>
        </p:txBody>
      </p:sp>
      <p:sp>
        <p:nvSpPr>
          <p:cNvPr id="82" name="テキスト ボックス 81"/>
          <p:cNvSpPr txBox="1"/>
          <p:nvPr/>
        </p:nvSpPr>
        <p:spPr>
          <a:xfrm>
            <a:off x="7020272" y="6011996"/>
            <a:ext cx="2304256" cy="369332"/>
          </a:xfrm>
          <a:prstGeom prst="rect">
            <a:avLst/>
          </a:prstGeom>
          <a:noFill/>
        </p:spPr>
        <p:txBody>
          <a:bodyPr wrap="square" rtlCol="0">
            <a:spAutoFit/>
          </a:bodyPr>
          <a:lstStyle/>
          <a:p>
            <a:r>
              <a:rPr lang="en-US" altLang="ja-JP" dirty="0"/>
              <a:t>a</a:t>
            </a:r>
            <a:r>
              <a:rPr kumimoji="1" lang="en-US" altLang="ja-JP" dirty="0" smtClean="0"/>
              <a:t>ngle b</a:t>
            </a:r>
            <a:endParaRPr kumimoji="1" lang="ja-JP" altLang="en-US" dirty="0"/>
          </a:p>
        </p:txBody>
      </p:sp>
      <p:cxnSp>
        <p:nvCxnSpPr>
          <p:cNvPr id="83" name="直線コネクタ 82"/>
          <p:cNvCxnSpPr/>
          <p:nvPr/>
        </p:nvCxnSpPr>
        <p:spPr>
          <a:xfrm flipV="1">
            <a:off x="5004048" y="3717032"/>
            <a:ext cx="1512168" cy="150287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4" name="直線コネクタ 83"/>
          <p:cNvCxnSpPr/>
          <p:nvPr/>
        </p:nvCxnSpPr>
        <p:spPr>
          <a:xfrm flipH="1" flipV="1">
            <a:off x="6516216" y="3717032"/>
            <a:ext cx="1008112" cy="121484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47146960"/>
      </p:ext>
    </p:extLst>
  </p:cSld>
  <p:clrMapOvr>
    <a:masterClrMapping/>
  </p:clrMapOvr>
  <mc:AlternateContent xmlns:mc="http://schemas.openxmlformats.org/markup-compatibility/2006" xmlns:p14="http://schemas.microsoft.com/office/powerpoint/2010/main">
    <mc:Choice Requires="p14">
      <p:transition spd="slow" p14:dur="2000" advTm="54560"/>
    </mc:Choice>
    <mc:Fallback xmlns="">
      <p:transition spd="slow" advTm="54560"/>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p:cNvSpPr txBox="1"/>
          <p:nvPr/>
        </p:nvSpPr>
        <p:spPr>
          <a:xfrm>
            <a:off x="1027026" y="9644651"/>
            <a:ext cx="7913945" cy="369332"/>
          </a:xfrm>
          <a:prstGeom prst="rect">
            <a:avLst/>
          </a:prstGeom>
          <a:noFill/>
        </p:spPr>
        <p:txBody>
          <a:bodyPr wrap="none" rtlCol="0">
            <a:spAutoFit/>
          </a:bodyPr>
          <a:lstStyle/>
          <a:p>
            <a:r>
              <a:rPr kumimoji="1" lang="ja-JP" altLang="en-US" dirty="0" smtClean="0"/>
              <a:t>校正用スライドを用いて，焦点位置で良好な蛍光像を取得できることを確認した</a:t>
            </a:r>
            <a:endParaRPr kumimoji="1" lang="ja-JP" altLang="en-US" dirty="0"/>
          </a:p>
        </p:txBody>
      </p:sp>
      <p:sp>
        <p:nvSpPr>
          <p:cNvPr id="92" name="テキスト ボックス 91"/>
          <p:cNvSpPr txBox="1"/>
          <p:nvPr/>
        </p:nvSpPr>
        <p:spPr>
          <a:xfrm>
            <a:off x="5100039" y="3468184"/>
            <a:ext cx="633707" cy="369332"/>
          </a:xfrm>
          <a:prstGeom prst="rect">
            <a:avLst/>
          </a:prstGeom>
          <a:noFill/>
        </p:spPr>
        <p:txBody>
          <a:bodyPr wrap="none" rtlCol="0">
            <a:spAutoFit/>
          </a:bodyPr>
          <a:lstStyle/>
          <a:p>
            <a:r>
              <a:rPr lang="en-US" altLang="ja-JP" dirty="0" smtClean="0">
                <a:solidFill>
                  <a:srgbClr val="FF0000"/>
                </a:solidFill>
              </a:rPr>
              <a:t>0um</a:t>
            </a:r>
            <a:endParaRPr kumimoji="1" lang="ja-JP" altLang="en-US" dirty="0">
              <a:solidFill>
                <a:srgbClr val="FF0000"/>
              </a:solidFill>
            </a:endParaRPr>
          </a:p>
        </p:txBody>
      </p:sp>
      <p:sp>
        <p:nvSpPr>
          <p:cNvPr id="51" name="テキスト ボックス 50"/>
          <p:cNvSpPr txBox="1"/>
          <p:nvPr/>
        </p:nvSpPr>
        <p:spPr>
          <a:xfrm>
            <a:off x="4894792" y="5982143"/>
            <a:ext cx="838954" cy="369332"/>
          </a:xfrm>
          <a:prstGeom prst="rect">
            <a:avLst/>
          </a:prstGeom>
          <a:noFill/>
        </p:spPr>
        <p:txBody>
          <a:bodyPr wrap="none" rtlCol="0">
            <a:spAutoFit/>
          </a:bodyPr>
          <a:lstStyle/>
          <a:p>
            <a:r>
              <a:rPr lang="en-US" altLang="ja-JP" dirty="0" smtClean="0"/>
              <a:t>-20um</a:t>
            </a:r>
            <a:endParaRPr kumimoji="1" lang="ja-JP" altLang="en-US" dirty="0"/>
          </a:p>
        </p:txBody>
      </p:sp>
      <p:sp>
        <p:nvSpPr>
          <p:cNvPr id="60" name="テキスト ボックス 59"/>
          <p:cNvSpPr txBox="1"/>
          <p:nvPr/>
        </p:nvSpPr>
        <p:spPr>
          <a:xfrm>
            <a:off x="4894792" y="4725163"/>
            <a:ext cx="838954" cy="369332"/>
          </a:xfrm>
          <a:prstGeom prst="rect">
            <a:avLst/>
          </a:prstGeom>
          <a:noFill/>
        </p:spPr>
        <p:txBody>
          <a:bodyPr wrap="none" rtlCol="0">
            <a:spAutoFit/>
          </a:bodyPr>
          <a:lstStyle/>
          <a:p>
            <a:r>
              <a:rPr lang="en-US" altLang="ja-JP" dirty="0" smtClean="0"/>
              <a:t>-10um</a:t>
            </a:r>
            <a:endParaRPr kumimoji="1" lang="ja-JP" altLang="en-US" dirty="0"/>
          </a:p>
        </p:txBody>
      </p:sp>
      <p:sp>
        <p:nvSpPr>
          <p:cNvPr id="89" name="テキスト ボックス 88"/>
          <p:cNvSpPr txBox="1"/>
          <p:nvPr/>
        </p:nvSpPr>
        <p:spPr>
          <a:xfrm>
            <a:off x="4836858" y="2211205"/>
            <a:ext cx="896888" cy="369332"/>
          </a:xfrm>
          <a:prstGeom prst="rect">
            <a:avLst/>
          </a:prstGeom>
          <a:noFill/>
        </p:spPr>
        <p:txBody>
          <a:bodyPr wrap="none" rtlCol="0">
            <a:spAutoFit/>
          </a:bodyPr>
          <a:lstStyle/>
          <a:p>
            <a:r>
              <a:rPr lang="en-US" altLang="ja-JP" dirty="0" smtClean="0"/>
              <a:t>+10um</a:t>
            </a:r>
            <a:endParaRPr kumimoji="1" lang="ja-JP" altLang="en-US" dirty="0"/>
          </a:p>
        </p:txBody>
      </p:sp>
      <p:pic>
        <p:nvPicPr>
          <p:cNvPr id="54" name="図 53" descr="-75um_offset.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67876" y="1803085"/>
            <a:ext cx="1185573" cy="1185573"/>
          </a:xfrm>
          <a:prstGeom prst="rect">
            <a:avLst/>
          </a:prstGeom>
        </p:spPr>
      </p:pic>
      <p:pic>
        <p:nvPicPr>
          <p:cNvPr id="56" name="図 55" descr="-85um_offset.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767876" y="3060064"/>
            <a:ext cx="1185573" cy="1185573"/>
          </a:xfrm>
          <a:prstGeom prst="rect">
            <a:avLst/>
          </a:prstGeom>
        </p:spPr>
      </p:pic>
      <p:pic>
        <p:nvPicPr>
          <p:cNvPr id="58" name="図 57" descr="-95um_offset.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767876" y="4317043"/>
            <a:ext cx="1185573" cy="1185573"/>
          </a:xfrm>
          <a:prstGeom prst="rect">
            <a:avLst/>
          </a:prstGeom>
        </p:spPr>
      </p:pic>
      <p:pic>
        <p:nvPicPr>
          <p:cNvPr id="59" name="図 58" descr="-100um_offset.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767876" y="5574023"/>
            <a:ext cx="1185573" cy="1185573"/>
          </a:xfrm>
          <a:prstGeom prst="rect">
            <a:avLst/>
          </a:prstGeom>
        </p:spPr>
      </p:pic>
      <p:sp>
        <p:nvSpPr>
          <p:cNvPr id="83" name="テキスト ボックス 82"/>
          <p:cNvSpPr txBox="1"/>
          <p:nvPr/>
        </p:nvSpPr>
        <p:spPr>
          <a:xfrm>
            <a:off x="4836858" y="954226"/>
            <a:ext cx="896888" cy="369332"/>
          </a:xfrm>
          <a:prstGeom prst="rect">
            <a:avLst/>
          </a:prstGeom>
          <a:noFill/>
        </p:spPr>
        <p:txBody>
          <a:bodyPr wrap="none" rtlCol="0">
            <a:spAutoFit/>
          </a:bodyPr>
          <a:lstStyle/>
          <a:p>
            <a:r>
              <a:rPr lang="en-US" altLang="ja-JP" dirty="0" smtClean="0"/>
              <a:t>+20um</a:t>
            </a:r>
            <a:endParaRPr kumimoji="1" lang="ja-JP" altLang="en-US" dirty="0"/>
          </a:p>
        </p:txBody>
      </p:sp>
      <p:pic>
        <p:nvPicPr>
          <p:cNvPr id="63" name="図 62" descr="x-z_-65um.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112850" y="520294"/>
            <a:ext cx="1322379" cy="1302609"/>
          </a:xfrm>
          <a:prstGeom prst="rect">
            <a:avLst/>
          </a:prstGeom>
        </p:spPr>
      </p:pic>
      <p:pic>
        <p:nvPicPr>
          <p:cNvPr id="66" name="図 65" descr="x-z_-75um.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112850" y="1781777"/>
            <a:ext cx="1348817" cy="1302609"/>
          </a:xfrm>
          <a:prstGeom prst="rect">
            <a:avLst/>
          </a:prstGeom>
        </p:spPr>
      </p:pic>
      <p:pic>
        <p:nvPicPr>
          <p:cNvPr id="69" name="図 68" descr="x-z_-95um.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112850" y="4304743"/>
            <a:ext cx="1353736" cy="1302610"/>
          </a:xfrm>
          <a:prstGeom prst="rect">
            <a:avLst/>
          </a:prstGeom>
        </p:spPr>
      </p:pic>
      <p:pic>
        <p:nvPicPr>
          <p:cNvPr id="70" name="図 69" descr="x-z_-100um.pn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112849" y="5566227"/>
            <a:ext cx="1335839" cy="1302609"/>
          </a:xfrm>
          <a:prstGeom prst="rect">
            <a:avLst/>
          </a:prstGeom>
        </p:spPr>
      </p:pic>
      <p:pic>
        <p:nvPicPr>
          <p:cNvPr id="71" name="図 70" descr="x-z_-85um.png"/>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112850" y="3043260"/>
            <a:ext cx="1342484" cy="1302609"/>
          </a:xfrm>
          <a:prstGeom prst="rect">
            <a:avLst/>
          </a:prstGeom>
        </p:spPr>
      </p:pic>
      <p:sp>
        <p:nvSpPr>
          <p:cNvPr id="96" name="テキスト ボックス 3"/>
          <p:cNvSpPr txBox="1">
            <a:spLocks noChangeArrowheads="1"/>
          </p:cNvSpPr>
          <p:nvPr/>
        </p:nvSpPr>
        <p:spPr bwMode="auto">
          <a:xfrm>
            <a:off x="35496" y="44624"/>
            <a:ext cx="6731270" cy="461665"/>
          </a:xfrm>
          <a:prstGeom prst="rect">
            <a:avLst/>
          </a:prstGeom>
          <a:solidFill>
            <a:srgbClr val="FFFFFF"/>
          </a:solidFill>
          <a:ln>
            <a:noFill/>
          </a:ln>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2400" dirty="0" smtClean="0"/>
              <a:t>Imaging-position dependency </a:t>
            </a:r>
            <a:endParaRPr lang="ja-JP" altLang="en-US" sz="2400" dirty="0">
              <a:latin typeface="+mn-ea"/>
              <a:ea typeface="+mn-ea"/>
              <a:cs typeface="Arial Unicode MS" panose="020B0604020202020204" pitchFamily="50" charset="-128"/>
            </a:endParaRPr>
          </a:p>
        </p:txBody>
      </p:sp>
      <p:pic>
        <p:nvPicPr>
          <p:cNvPr id="44" name="図 43" descr="-65_um_offset.png"/>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5767876" y="546106"/>
            <a:ext cx="1185573" cy="1185573"/>
          </a:xfrm>
          <a:prstGeom prst="rect">
            <a:avLst/>
          </a:prstGeom>
        </p:spPr>
      </p:pic>
      <p:grpSp>
        <p:nvGrpSpPr>
          <p:cNvPr id="156" name="図形グループ 155"/>
          <p:cNvGrpSpPr/>
          <p:nvPr/>
        </p:nvGrpSpPr>
        <p:grpSpPr>
          <a:xfrm>
            <a:off x="323528" y="3284984"/>
            <a:ext cx="4302566" cy="2858834"/>
            <a:chOff x="4680854" y="3570805"/>
            <a:chExt cx="4302566" cy="2858834"/>
          </a:xfrm>
        </p:grpSpPr>
        <p:grpSp>
          <p:nvGrpSpPr>
            <p:cNvPr id="157" name="図形グループ 156"/>
            <p:cNvGrpSpPr/>
            <p:nvPr/>
          </p:nvGrpSpPr>
          <p:grpSpPr>
            <a:xfrm>
              <a:off x="7733000" y="4231544"/>
              <a:ext cx="392600" cy="1872839"/>
              <a:chOff x="3269731" y="2603221"/>
              <a:chExt cx="392600" cy="1872839"/>
            </a:xfrm>
          </p:grpSpPr>
          <p:grpSp>
            <p:nvGrpSpPr>
              <p:cNvPr id="183" name="図形グループ 182"/>
              <p:cNvGrpSpPr/>
              <p:nvPr/>
            </p:nvGrpSpPr>
            <p:grpSpPr>
              <a:xfrm rot="5400000">
                <a:off x="2534544" y="3348274"/>
                <a:ext cx="1872839" cy="382734"/>
                <a:chOff x="5244123" y="6247184"/>
                <a:chExt cx="2365779" cy="172666"/>
              </a:xfrm>
            </p:grpSpPr>
            <p:grpSp>
              <p:nvGrpSpPr>
                <p:cNvPr id="185" name="図形グループ 184"/>
                <p:cNvGrpSpPr/>
                <p:nvPr/>
              </p:nvGrpSpPr>
              <p:grpSpPr>
                <a:xfrm>
                  <a:off x="5306719" y="6290792"/>
                  <a:ext cx="2229428" cy="121124"/>
                  <a:chOff x="5306719" y="6255118"/>
                  <a:chExt cx="2229428" cy="156798"/>
                </a:xfrm>
              </p:grpSpPr>
              <p:sp>
                <p:nvSpPr>
                  <p:cNvPr id="188" name="大波 187"/>
                  <p:cNvSpPr/>
                  <p:nvPr/>
                </p:nvSpPr>
                <p:spPr>
                  <a:xfrm>
                    <a:off x="5306719" y="6255118"/>
                    <a:ext cx="1114714" cy="156798"/>
                  </a:xfrm>
                  <a:prstGeom prst="wave">
                    <a:avLst>
                      <a:gd name="adj1" fmla="val 20000"/>
                      <a:gd name="adj2" fmla="val 0"/>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89" name="大波 188"/>
                  <p:cNvSpPr/>
                  <p:nvPr/>
                </p:nvSpPr>
                <p:spPr>
                  <a:xfrm>
                    <a:off x="6421433" y="6255118"/>
                    <a:ext cx="1114714" cy="156798"/>
                  </a:xfrm>
                  <a:prstGeom prst="wave">
                    <a:avLst>
                      <a:gd name="adj1" fmla="val 20000"/>
                      <a:gd name="adj2" fmla="val 0"/>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90" name="ひし形 189"/>
                  <p:cNvSpPr/>
                  <p:nvPr/>
                </p:nvSpPr>
                <p:spPr>
                  <a:xfrm>
                    <a:off x="6392062" y="6293966"/>
                    <a:ext cx="65092" cy="72000"/>
                  </a:xfrm>
                  <a:prstGeom prst="diamond">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91" name="ひし形 190"/>
                  <p:cNvSpPr/>
                  <p:nvPr/>
                </p:nvSpPr>
                <p:spPr>
                  <a:xfrm>
                    <a:off x="6385712" y="6301753"/>
                    <a:ext cx="65092" cy="72000"/>
                  </a:xfrm>
                  <a:prstGeom prst="diamond">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grpSp>
            <p:sp>
              <p:nvSpPr>
                <p:cNvPr id="186" name="正方形/長方形 185"/>
                <p:cNvSpPr/>
                <p:nvPr/>
              </p:nvSpPr>
              <p:spPr>
                <a:xfrm>
                  <a:off x="5244123" y="6255118"/>
                  <a:ext cx="92987" cy="1647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87" name="正方形/長方形 186"/>
                <p:cNvSpPr/>
                <p:nvPr/>
              </p:nvSpPr>
              <p:spPr>
                <a:xfrm>
                  <a:off x="7516915" y="6247184"/>
                  <a:ext cx="92987" cy="1647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grpSp>
          <p:sp>
            <p:nvSpPr>
              <p:cNvPr id="184" name="正方形/長方形 183"/>
              <p:cNvSpPr/>
              <p:nvPr/>
            </p:nvSpPr>
            <p:spPr>
              <a:xfrm>
                <a:off x="3269731" y="2631400"/>
                <a:ext cx="169789" cy="18066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grpSp>
        <p:cxnSp>
          <p:nvCxnSpPr>
            <p:cNvPr id="158" name="直線コネクタ 157"/>
            <p:cNvCxnSpPr/>
            <p:nvPr/>
          </p:nvCxnSpPr>
          <p:spPr>
            <a:xfrm>
              <a:off x="5849014" y="5272985"/>
              <a:ext cx="2148337" cy="0"/>
            </a:xfrm>
            <a:prstGeom prst="line">
              <a:avLst/>
            </a:prstGeom>
            <a:ln w="158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9" name="直線コネクタ 158"/>
            <p:cNvCxnSpPr/>
            <p:nvPr/>
          </p:nvCxnSpPr>
          <p:spPr>
            <a:xfrm>
              <a:off x="5850554" y="4419728"/>
              <a:ext cx="2148337" cy="0"/>
            </a:xfrm>
            <a:prstGeom prst="line">
              <a:avLst/>
            </a:prstGeom>
            <a:ln w="1587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0" name="円/楕円 159"/>
            <p:cNvSpPr/>
            <p:nvPr/>
          </p:nvSpPr>
          <p:spPr>
            <a:xfrm>
              <a:off x="6114926" y="4738784"/>
              <a:ext cx="189163" cy="183106"/>
            </a:xfrm>
            <a:prstGeom prst="ellipse">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61" name="円/楕円 160"/>
            <p:cNvSpPr/>
            <p:nvPr/>
          </p:nvSpPr>
          <p:spPr>
            <a:xfrm>
              <a:off x="7164592" y="4771539"/>
              <a:ext cx="189163" cy="183106"/>
            </a:xfrm>
            <a:prstGeom prst="ellipse">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63" name="テキスト ボックス 162"/>
            <p:cNvSpPr txBox="1"/>
            <p:nvPr/>
          </p:nvSpPr>
          <p:spPr>
            <a:xfrm>
              <a:off x="8349713" y="4677730"/>
              <a:ext cx="633707" cy="369332"/>
            </a:xfrm>
            <a:prstGeom prst="rect">
              <a:avLst/>
            </a:prstGeom>
            <a:noFill/>
          </p:spPr>
          <p:txBody>
            <a:bodyPr wrap="none" rtlCol="0">
              <a:spAutoFit/>
            </a:bodyPr>
            <a:lstStyle/>
            <a:p>
              <a:r>
                <a:rPr kumimoji="1" lang="en-US" altLang="ja-JP" dirty="0" smtClean="0">
                  <a:solidFill>
                    <a:srgbClr val="FF0000"/>
                  </a:solidFill>
                </a:rPr>
                <a:t>0um</a:t>
              </a:r>
              <a:endParaRPr kumimoji="1" lang="ja-JP" altLang="en-US" dirty="0">
                <a:solidFill>
                  <a:srgbClr val="FF0000"/>
                </a:solidFill>
              </a:endParaRPr>
            </a:p>
          </p:txBody>
        </p:sp>
        <p:cxnSp>
          <p:nvCxnSpPr>
            <p:cNvPr id="164" name="直線コネクタ 163"/>
            <p:cNvCxnSpPr/>
            <p:nvPr/>
          </p:nvCxnSpPr>
          <p:spPr>
            <a:xfrm>
              <a:off x="5835430" y="4632350"/>
              <a:ext cx="2148337" cy="0"/>
            </a:xfrm>
            <a:prstGeom prst="line">
              <a:avLst/>
            </a:prstGeom>
            <a:ln w="158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5" name="直線矢印コネクタ 164"/>
            <p:cNvCxnSpPr/>
            <p:nvPr/>
          </p:nvCxnSpPr>
          <p:spPr>
            <a:xfrm flipV="1">
              <a:off x="8134050" y="4272771"/>
              <a:ext cx="0" cy="1730675"/>
            </a:xfrm>
            <a:prstGeom prst="straightConnector1">
              <a:avLst/>
            </a:prstGeom>
            <a:ln w="9525" cap="flat">
              <a:solidFill>
                <a:schemeClr val="tx1"/>
              </a:solidFill>
              <a:round/>
              <a:tailEnd type="arrow" w="sm" len="med"/>
            </a:ln>
            <a:effectLst/>
          </p:spPr>
          <p:style>
            <a:lnRef idx="2">
              <a:schemeClr val="accent1"/>
            </a:lnRef>
            <a:fillRef idx="0">
              <a:schemeClr val="accent1"/>
            </a:fillRef>
            <a:effectRef idx="1">
              <a:schemeClr val="accent1"/>
            </a:effectRef>
            <a:fontRef idx="minor">
              <a:schemeClr val="tx1"/>
            </a:fontRef>
          </p:style>
        </p:cxnSp>
        <p:sp>
          <p:nvSpPr>
            <p:cNvPr id="166" name="テキスト ボックス 165"/>
            <p:cNvSpPr txBox="1"/>
            <p:nvPr/>
          </p:nvSpPr>
          <p:spPr>
            <a:xfrm>
              <a:off x="7982569" y="3903439"/>
              <a:ext cx="362259" cy="369332"/>
            </a:xfrm>
            <a:prstGeom prst="rect">
              <a:avLst/>
            </a:prstGeom>
            <a:noFill/>
          </p:spPr>
          <p:txBody>
            <a:bodyPr wrap="none" rtlCol="0">
              <a:spAutoFit/>
            </a:bodyPr>
            <a:lstStyle/>
            <a:p>
              <a:r>
                <a:rPr kumimoji="1" lang="en-US" altLang="ja-JP" i="1" dirty="0" smtClean="0">
                  <a:latin typeface="Arial"/>
                  <a:cs typeface="Arial"/>
                </a:rPr>
                <a:t>z</a:t>
              </a:r>
              <a:endParaRPr kumimoji="1" lang="ja-JP" altLang="en-US" i="1" dirty="0">
                <a:latin typeface="Arial"/>
                <a:cs typeface="Arial"/>
              </a:endParaRPr>
            </a:p>
          </p:txBody>
        </p:sp>
        <p:cxnSp>
          <p:nvCxnSpPr>
            <p:cNvPr id="167" name="直線コネクタ 166"/>
            <p:cNvCxnSpPr/>
            <p:nvPr/>
          </p:nvCxnSpPr>
          <p:spPr>
            <a:xfrm>
              <a:off x="5765620" y="5934643"/>
              <a:ext cx="2148337" cy="0"/>
            </a:xfrm>
            <a:prstGeom prst="line">
              <a:avLst/>
            </a:prstGeom>
            <a:ln w="1587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8" name="フリーフォーム 167"/>
            <p:cNvSpPr/>
            <p:nvPr/>
          </p:nvSpPr>
          <p:spPr>
            <a:xfrm>
              <a:off x="6212312" y="3903439"/>
              <a:ext cx="642963" cy="840549"/>
            </a:xfrm>
            <a:custGeom>
              <a:avLst/>
              <a:gdLst>
                <a:gd name="connsiteX0" fmla="*/ 0 w 505632"/>
                <a:gd name="connsiteY0" fmla="*/ 552638 h 552638"/>
                <a:gd name="connsiteX1" fmla="*/ 235178 w 505632"/>
                <a:gd name="connsiteY1" fmla="*/ 141099 h 552638"/>
                <a:gd name="connsiteX2" fmla="*/ 329249 w 505632"/>
                <a:gd name="connsiteY2" fmla="*/ 270439 h 552638"/>
                <a:gd name="connsiteX3" fmla="*/ 505632 w 505632"/>
                <a:gd name="connsiteY3" fmla="*/ 0 h 552638"/>
              </a:gdLst>
              <a:ahLst/>
              <a:cxnLst>
                <a:cxn ang="0">
                  <a:pos x="connsiteX0" y="connsiteY0"/>
                </a:cxn>
                <a:cxn ang="0">
                  <a:pos x="connsiteX1" y="connsiteY1"/>
                </a:cxn>
                <a:cxn ang="0">
                  <a:pos x="connsiteX2" y="connsiteY2"/>
                </a:cxn>
                <a:cxn ang="0">
                  <a:pos x="connsiteX3" y="connsiteY3"/>
                </a:cxn>
              </a:cxnLst>
              <a:rect l="l" t="t" r="r" b="b"/>
              <a:pathLst>
                <a:path w="505632" h="552638">
                  <a:moveTo>
                    <a:pt x="0" y="552638"/>
                  </a:moveTo>
                  <a:cubicBezTo>
                    <a:pt x="90151" y="370385"/>
                    <a:pt x="180303" y="188132"/>
                    <a:pt x="235178" y="141099"/>
                  </a:cubicBezTo>
                  <a:cubicBezTo>
                    <a:pt x="290053" y="94066"/>
                    <a:pt x="284173" y="293955"/>
                    <a:pt x="329249" y="270439"/>
                  </a:cubicBezTo>
                  <a:cubicBezTo>
                    <a:pt x="374325" y="246923"/>
                    <a:pt x="505632" y="0"/>
                    <a:pt x="505632" y="0"/>
                  </a:cubicBezTo>
                </a:path>
              </a:pathLst>
            </a:custGeom>
            <a:ln w="952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dirty="0"/>
            </a:p>
          </p:txBody>
        </p:sp>
        <p:sp>
          <p:nvSpPr>
            <p:cNvPr id="169" name="テキスト ボックス 168"/>
            <p:cNvSpPr txBox="1"/>
            <p:nvPr/>
          </p:nvSpPr>
          <p:spPr>
            <a:xfrm>
              <a:off x="6138515" y="3570805"/>
              <a:ext cx="2515633" cy="338554"/>
            </a:xfrm>
            <a:prstGeom prst="rect">
              <a:avLst/>
            </a:prstGeom>
            <a:noFill/>
          </p:spPr>
          <p:txBody>
            <a:bodyPr wrap="none" rtlCol="0">
              <a:spAutoFit/>
            </a:bodyPr>
            <a:lstStyle/>
            <a:p>
              <a:r>
                <a:rPr lang="en-US" altLang="ja-JP" sz="1600" dirty="0" smtClean="0">
                  <a:latin typeface="Arial"/>
                  <a:cs typeface="Arial"/>
                </a:rPr>
                <a:t>fluorescent bead(</a:t>
              </a:r>
              <a:r>
                <a:rPr lang="en-US" altLang="ja-JP" sz="1600" i="1" dirty="0" smtClean="0">
                  <a:latin typeface="Symbol" charset="2"/>
                  <a:cs typeface="Symbol" charset="2"/>
                </a:rPr>
                <a:t>f </a:t>
              </a:r>
              <a:r>
                <a:rPr lang="en-US" altLang="ja-JP" sz="1600" dirty="0" smtClean="0">
                  <a:latin typeface="Arial"/>
                  <a:cs typeface="Arial"/>
                </a:rPr>
                <a:t>~6um)</a:t>
              </a:r>
            </a:p>
          </p:txBody>
        </p:sp>
        <p:sp>
          <p:nvSpPr>
            <p:cNvPr id="170" name="テキスト ボックス 169"/>
            <p:cNvSpPr txBox="1"/>
            <p:nvPr/>
          </p:nvSpPr>
          <p:spPr>
            <a:xfrm>
              <a:off x="4680854" y="4321662"/>
              <a:ext cx="942961" cy="307777"/>
            </a:xfrm>
            <a:prstGeom prst="rect">
              <a:avLst/>
            </a:prstGeom>
            <a:noFill/>
          </p:spPr>
          <p:txBody>
            <a:bodyPr wrap="none" rtlCol="0">
              <a:spAutoFit/>
            </a:bodyPr>
            <a:lstStyle/>
            <a:p>
              <a:r>
                <a:rPr lang="en-US" altLang="ja-JP" sz="1400" dirty="0">
                  <a:latin typeface="Arial"/>
                  <a:cs typeface="Arial"/>
                </a:rPr>
                <a:t>c</a:t>
              </a:r>
              <a:r>
                <a:rPr kumimoji="1" lang="en-US" altLang="ja-JP" sz="1400" dirty="0" smtClean="0">
                  <a:latin typeface="Arial"/>
                  <a:cs typeface="Arial"/>
                </a:rPr>
                <a:t>over slip</a:t>
              </a:r>
              <a:endParaRPr kumimoji="1" lang="ja-JP" altLang="en-US" sz="1400" dirty="0">
                <a:latin typeface="Arial"/>
                <a:cs typeface="Arial"/>
              </a:endParaRPr>
            </a:p>
          </p:txBody>
        </p:sp>
        <p:cxnSp>
          <p:nvCxnSpPr>
            <p:cNvPr id="171" name="直線コネクタ 170"/>
            <p:cNvCxnSpPr>
              <a:endCxn id="163" idx="1"/>
            </p:cNvCxnSpPr>
            <p:nvPr/>
          </p:nvCxnSpPr>
          <p:spPr>
            <a:xfrm flipV="1">
              <a:off x="5749509" y="4862396"/>
              <a:ext cx="2600204" cy="12617"/>
            </a:xfrm>
            <a:prstGeom prst="line">
              <a:avLst/>
            </a:prstGeom>
            <a:ln w="9525">
              <a:solidFill>
                <a:schemeClr val="tx1"/>
              </a:solidFill>
              <a:prstDash val="lgDash"/>
            </a:ln>
            <a:effectLst/>
          </p:spPr>
          <p:style>
            <a:lnRef idx="2">
              <a:schemeClr val="accent1"/>
            </a:lnRef>
            <a:fillRef idx="0">
              <a:schemeClr val="accent1"/>
            </a:fillRef>
            <a:effectRef idx="1">
              <a:schemeClr val="accent1"/>
            </a:effectRef>
            <a:fontRef idx="minor">
              <a:schemeClr val="tx1"/>
            </a:fontRef>
          </p:style>
        </p:cxnSp>
        <p:grpSp>
          <p:nvGrpSpPr>
            <p:cNvPr id="173" name="図形グループ 172"/>
            <p:cNvGrpSpPr/>
            <p:nvPr/>
          </p:nvGrpSpPr>
          <p:grpSpPr>
            <a:xfrm rot="5400000">
              <a:off x="4814733" y="4966822"/>
              <a:ext cx="1872839" cy="382734"/>
              <a:chOff x="5244123" y="6247184"/>
              <a:chExt cx="2365779" cy="172666"/>
            </a:xfrm>
          </p:grpSpPr>
          <p:grpSp>
            <p:nvGrpSpPr>
              <p:cNvPr id="176" name="図形グループ 175"/>
              <p:cNvGrpSpPr/>
              <p:nvPr/>
            </p:nvGrpSpPr>
            <p:grpSpPr>
              <a:xfrm>
                <a:off x="5306719" y="6290792"/>
                <a:ext cx="2229428" cy="121124"/>
                <a:chOff x="5306719" y="6255118"/>
                <a:chExt cx="2229428" cy="156798"/>
              </a:xfrm>
            </p:grpSpPr>
            <p:sp>
              <p:nvSpPr>
                <p:cNvPr id="179" name="大波 178"/>
                <p:cNvSpPr/>
                <p:nvPr/>
              </p:nvSpPr>
              <p:spPr>
                <a:xfrm>
                  <a:off x="5306719" y="6255118"/>
                  <a:ext cx="1114714" cy="156798"/>
                </a:xfrm>
                <a:prstGeom prst="wave">
                  <a:avLst>
                    <a:gd name="adj1" fmla="val 20000"/>
                    <a:gd name="adj2" fmla="val 0"/>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80" name="大波 179"/>
                <p:cNvSpPr/>
                <p:nvPr/>
              </p:nvSpPr>
              <p:spPr>
                <a:xfrm>
                  <a:off x="6421433" y="6255118"/>
                  <a:ext cx="1114714" cy="156798"/>
                </a:xfrm>
                <a:prstGeom prst="wave">
                  <a:avLst>
                    <a:gd name="adj1" fmla="val 20000"/>
                    <a:gd name="adj2" fmla="val 0"/>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81" name="ひし形 180"/>
                <p:cNvSpPr/>
                <p:nvPr/>
              </p:nvSpPr>
              <p:spPr>
                <a:xfrm>
                  <a:off x="6392062" y="6293966"/>
                  <a:ext cx="65092" cy="72000"/>
                </a:xfrm>
                <a:prstGeom prst="diamond">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82" name="ひし形 181"/>
                <p:cNvSpPr/>
                <p:nvPr/>
              </p:nvSpPr>
              <p:spPr>
                <a:xfrm>
                  <a:off x="6385712" y="6301753"/>
                  <a:ext cx="65092" cy="72000"/>
                </a:xfrm>
                <a:prstGeom prst="diamond">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grpSp>
          <p:sp>
            <p:nvSpPr>
              <p:cNvPr id="177" name="正方形/長方形 176"/>
              <p:cNvSpPr/>
              <p:nvPr/>
            </p:nvSpPr>
            <p:spPr>
              <a:xfrm>
                <a:off x="5244123" y="6255118"/>
                <a:ext cx="92987" cy="1647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78" name="正方形/長方形 177"/>
              <p:cNvSpPr/>
              <p:nvPr/>
            </p:nvSpPr>
            <p:spPr>
              <a:xfrm>
                <a:off x="7516915" y="6247184"/>
                <a:ext cx="92987" cy="1647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grpSp>
        <p:sp>
          <p:nvSpPr>
            <p:cNvPr id="174" name="正方形/長方形 173"/>
            <p:cNvSpPr/>
            <p:nvPr/>
          </p:nvSpPr>
          <p:spPr>
            <a:xfrm>
              <a:off x="5549920" y="4249948"/>
              <a:ext cx="169789" cy="18066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75" name="テキスト ボックス 174"/>
            <p:cNvSpPr txBox="1"/>
            <p:nvPr/>
          </p:nvSpPr>
          <p:spPr>
            <a:xfrm>
              <a:off x="4680854" y="5330355"/>
              <a:ext cx="1102598" cy="523220"/>
            </a:xfrm>
            <a:prstGeom prst="rect">
              <a:avLst/>
            </a:prstGeom>
            <a:noFill/>
          </p:spPr>
          <p:txBody>
            <a:bodyPr wrap="none" rtlCol="0">
              <a:spAutoFit/>
            </a:bodyPr>
            <a:lstStyle/>
            <a:p>
              <a:r>
                <a:rPr lang="en-US" altLang="ja-JP" sz="1400" dirty="0">
                  <a:latin typeface="Arial"/>
                  <a:cs typeface="Arial"/>
                </a:rPr>
                <a:t>m</a:t>
              </a:r>
              <a:r>
                <a:rPr lang="en-US" altLang="ja-JP" sz="1400" dirty="0" smtClean="0">
                  <a:latin typeface="Arial"/>
                  <a:cs typeface="Arial"/>
                </a:rPr>
                <a:t>icroscope</a:t>
              </a:r>
            </a:p>
            <a:p>
              <a:r>
                <a:rPr kumimoji="1" lang="en-US" altLang="ja-JP" sz="1400" dirty="0" smtClean="0">
                  <a:latin typeface="Arial"/>
                  <a:cs typeface="Arial"/>
                </a:rPr>
                <a:t>slide</a:t>
              </a:r>
              <a:endParaRPr kumimoji="1" lang="ja-JP" altLang="en-US" sz="1400" dirty="0">
                <a:latin typeface="Arial"/>
                <a:cs typeface="Arial"/>
              </a:endParaRPr>
            </a:p>
          </p:txBody>
        </p:sp>
        <p:sp>
          <p:nvSpPr>
            <p:cNvPr id="126" name="テキスト ボックス 125"/>
            <p:cNvSpPr txBox="1"/>
            <p:nvPr/>
          </p:nvSpPr>
          <p:spPr>
            <a:xfrm>
              <a:off x="6409046" y="6091085"/>
              <a:ext cx="1062811" cy="338554"/>
            </a:xfrm>
            <a:prstGeom prst="rect">
              <a:avLst/>
            </a:prstGeom>
            <a:noFill/>
          </p:spPr>
          <p:txBody>
            <a:bodyPr wrap="none" rtlCol="0">
              <a:spAutoFit/>
            </a:bodyPr>
            <a:lstStyle/>
            <a:p>
              <a:r>
                <a:rPr lang="en-US" altLang="ja-JP" sz="1600" dirty="0" smtClean="0">
                  <a:latin typeface="Arial"/>
                  <a:cs typeface="Arial"/>
                </a:rPr>
                <a:t>side view</a:t>
              </a:r>
            </a:p>
          </p:txBody>
        </p:sp>
      </p:grpSp>
      <p:grpSp>
        <p:nvGrpSpPr>
          <p:cNvPr id="4" name="図形グループ 3"/>
          <p:cNvGrpSpPr/>
          <p:nvPr/>
        </p:nvGrpSpPr>
        <p:grpSpPr>
          <a:xfrm>
            <a:off x="8556677" y="476672"/>
            <a:ext cx="591822" cy="1427702"/>
            <a:chOff x="8521400" y="689563"/>
            <a:chExt cx="591822" cy="1427702"/>
          </a:xfrm>
        </p:grpSpPr>
        <p:sp>
          <p:nvSpPr>
            <p:cNvPr id="102" name="テキスト ボックス 101"/>
            <p:cNvSpPr txBox="1"/>
            <p:nvPr/>
          </p:nvSpPr>
          <p:spPr>
            <a:xfrm>
              <a:off x="8543489" y="689563"/>
              <a:ext cx="434246" cy="307777"/>
            </a:xfrm>
            <a:prstGeom prst="rect">
              <a:avLst/>
            </a:prstGeom>
            <a:noFill/>
          </p:spPr>
          <p:txBody>
            <a:bodyPr wrap="none" rtlCol="0">
              <a:spAutoFit/>
            </a:bodyPr>
            <a:lstStyle/>
            <a:p>
              <a:r>
                <a:rPr kumimoji="1" lang="en-US" altLang="ja-JP" sz="1400" dirty="0" smtClean="0">
                  <a:latin typeface="Arial"/>
                  <a:cs typeface="Arial"/>
                </a:rPr>
                <a:t>1.0</a:t>
              </a:r>
              <a:endParaRPr kumimoji="1" lang="ja-JP" altLang="en-US" sz="1400" dirty="0">
                <a:latin typeface="Arial"/>
                <a:cs typeface="Arial"/>
              </a:endParaRPr>
            </a:p>
          </p:txBody>
        </p:sp>
        <p:sp>
          <p:nvSpPr>
            <p:cNvPr id="103" name="テキスト ボックス 102"/>
            <p:cNvSpPr txBox="1"/>
            <p:nvPr/>
          </p:nvSpPr>
          <p:spPr>
            <a:xfrm>
              <a:off x="8592066" y="1809488"/>
              <a:ext cx="284515" cy="307777"/>
            </a:xfrm>
            <a:prstGeom prst="rect">
              <a:avLst/>
            </a:prstGeom>
            <a:noFill/>
          </p:spPr>
          <p:txBody>
            <a:bodyPr wrap="none" rtlCol="0">
              <a:spAutoFit/>
            </a:bodyPr>
            <a:lstStyle/>
            <a:p>
              <a:r>
                <a:rPr kumimoji="1" lang="en-US" altLang="ja-JP" sz="1400" dirty="0" smtClean="0">
                  <a:latin typeface="Arial"/>
                  <a:cs typeface="Arial"/>
                </a:rPr>
                <a:t>0</a:t>
              </a:r>
              <a:endParaRPr kumimoji="1" lang="ja-JP" altLang="en-US" sz="1400" dirty="0">
                <a:latin typeface="Arial"/>
                <a:cs typeface="Arial"/>
              </a:endParaRPr>
            </a:p>
          </p:txBody>
        </p:sp>
        <p:sp>
          <p:nvSpPr>
            <p:cNvPr id="106" name="テキスト ボックス 105"/>
            <p:cNvSpPr txBox="1"/>
            <p:nvPr/>
          </p:nvSpPr>
          <p:spPr>
            <a:xfrm rot="5400000">
              <a:off x="8572624" y="1264355"/>
              <a:ext cx="773419" cy="307777"/>
            </a:xfrm>
            <a:prstGeom prst="rect">
              <a:avLst/>
            </a:prstGeom>
            <a:noFill/>
          </p:spPr>
          <p:txBody>
            <a:bodyPr wrap="none" rtlCol="0">
              <a:spAutoFit/>
            </a:bodyPr>
            <a:lstStyle/>
            <a:p>
              <a:r>
                <a:rPr lang="en-US" altLang="ja-JP" sz="1400" dirty="0" smtClean="0">
                  <a:latin typeface="Arial"/>
                  <a:cs typeface="Arial"/>
                </a:rPr>
                <a:t>G [</a:t>
              </a:r>
              <a:r>
                <a:rPr lang="en-US" altLang="ja-JP" sz="1400" dirty="0" err="1" smtClean="0">
                  <a:latin typeface="Arial"/>
                  <a:cs typeface="Arial"/>
                </a:rPr>
                <a:t>a.u</a:t>
              </a:r>
              <a:r>
                <a:rPr lang="en-US" altLang="ja-JP" sz="1400" dirty="0" smtClean="0">
                  <a:latin typeface="Arial"/>
                  <a:cs typeface="Arial"/>
                </a:rPr>
                <a:t>.]</a:t>
              </a:r>
              <a:endParaRPr kumimoji="1" lang="ja-JP" altLang="en-US" sz="1400" dirty="0">
                <a:latin typeface="Arial"/>
                <a:cs typeface="Arial"/>
              </a:endParaRPr>
            </a:p>
          </p:txBody>
        </p:sp>
        <p:pic>
          <p:nvPicPr>
            <p:cNvPr id="107" name="図 106"/>
            <p:cNvPicPr>
              <a:picLocks noChangeAspect="1"/>
            </p:cNvPicPr>
            <p:nvPr/>
          </p:nvPicPr>
          <p:blipFill>
            <a:blip r:embed="rId13"/>
            <a:stretch>
              <a:fillRect/>
            </a:stretch>
          </p:blipFill>
          <p:spPr>
            <a:xfrm rot="16200000">
              <a:off x="7973227" y="1415118"/>
              <a:ext cx="1191559" cy="95213"/>
            </a:xfrm>
            <a:prstGeom prst="rect">
              <a:avLst/>
            </a:prstGeom>
            <a:ln>
              <a:solidFill>
                <a:schemeClr val="tx1"/>
              </a:solidFill>
            </a:ln>
          </p:spPr>
        </p:pic>
      </p:grpSp>
      <p:grpSp>
        <p:nvGrpSpPr>
          <p:cNvPr id="10" name="図形グループ 9"/>
          <p:cNvGrpSpPr/>
          <p:nvPr/>
        </p:nvGrpSpPr>
        <p:grpSpPr>
          <a:xfrm>
            <a:off x="7730714" y="548680"/>
            <a:ext cx="657710" cy="307777"/>
            <a:chOff x="6275808" y="1374723"/>
            <a:chExt cx="657710" cy="307777"/>
          </a:xfrm>
        </p:grpSpPr>
        <p:cxnSp>
          <p:nvCxnSpPr>
            <p:cNvPr id="8" name="直線コネクタ 7"/>
            <p:cNvCxnSpPr/>
            <p:nvPr/>
          </p:nvCxnSpPr>
          <p:spPr>
            <a:xfrm>
              <a:off x="6275808" y="1676742"/>
              <a:ext cx="648000" cy="0"/>
            </a:xfrm>
            <a:prstGeom prst="line">
              <a:avLst/>
            </a:prstGeom>
            <a:ln w="19050">
              <a:solidFill>
                <a:schemeClr val="tx1"/>
              </a:solidFill>
              <a:headEnd type="stealth" w="sm" len="med"/>
              <a:tailEnd type="stealth" w="sm" len="med"/>
            </a:ln>
            <a:effectLst/>
          </p:spPr>
          <p:style>
            <a:lnRef idx="2">
              <a:schemeClr val="accent1"/>
            </a:lnRef>
            <a:fillRef idx="0">
              <a:schemeClr val="accent1"/>
            </a:fillRef>
            <a:effectRef idx="1">
              <a:schemeClr val="accent1"/>
            </a:effectRef>
            <a:fontRef idx="minor">
              <a:schemeClr val="tx1"/>
            </a:fontRef>
          </p:style>
        </p:cxnSp>
        <p:sp>
          <p:nvSpPr>
            <p:cNvPr id="9" name="テキスト ボックス 8"/>
            <p:cNvSpPr txBox="1"/>
            <p:nvPr/>
          </p:nvSpPr>
          <p:spPr>
            <a:xfrm>
              <a:off x="6299748" y="1374723"/>
              <a:ext cx="633770" cy="307777"/>
            </a:xfrm>
            <a:prstGeom prst="rect">
              <a:avLst/>
            </a:prstGeom>
            <a:noFill/>
          </p:spPr>
          <p:txBody>
            <a:bodyPr wrap="none" rtlCol="0">
              <a:spAutoFit/>
            </a:bodyPr>
            <a:lstStyle/>
            <a:p>
              <a:r>
                <a:rPr kumimoji="1" lang="en-US" altLang="ja-JP" sz="1400" dirty="0" smtClean="0"/>
                <a:t>50um</a:t>
              </a:r>
              <a:endParaRPr kumimoji="1" lang="ja-JP" altLang="en-US" sz="1400" dirty="0"/>
            </a:p>
          </p:txBody>
        </p:sp>
      </p:grpSp>
      <p:grpSp>
        <p:nvGrpSpPr>
          <p:cNvPr id="110" name="図形グループ 109"/>
          <p:cNvGrpSpPr/>
          <p:nvPr/>
        </p:nvGrpSpPr>
        <p:grpSpPr>
          <a:xfrm>
            <a:off x="179512" y="763232"/>
            <a:ext cx="4320480" cy="2089704"/>
            <a:chOff x="604051" y="1278306"/>
            <a:chExt cx="4320480" cy="2089704"/>
          </a:xfrm>
        </p:grpSpPr>
        <p:pic>
          <p:nvPicPr>
            <p:cNvPr id="111" name="図 110" descr="校正用スライドガラス.png"/>
            <p:cNvPicPr>
              <a:picLocks noChangeAspect="1"/>
            </p:cNvPicPr>
            <p:nvPr/>
          </p:nvPicPr>
          <p:blipFill rotWithShape="1">
            <a:blip r:embed="rId14">
              <a:extLst>
                <a:ext uri="{28A0092B-C50C-407E-A947-70E740481C1C}">
                  <a14:useLocalDpi xmlns:a14="http://schemas.microsoft.com/office/drawing/2010/main" val="0"/>
                </a:ext>
              </a:extLst>
            </a:blip>
            <a:srcRect l="4394" r="-1"/>
            <a:stretch/>
          </p:blipFill>
          <p:spPr>
            <a:xfrm>
              <a:off x="604051" y="1495725"/>
              <a:ext cx="2170129" cy="1244601"/>
            </a:xfrm>
            <a:prstGeom prst="rect">
              <a:avLst/>
            </a:prstGeom>
          </p:spPr>
        </p:pic>
        <p:sp>
          <p:nvSpPr>
            <p:cNvPr id="112" name="テキスト ボックス 111"/>
            <p:cNvSpPr txBox="1"/>
            <p:nvPr/>
          </p:nvSpPr>
          <p:spPr>
            <a:xfrm>
              <a:off x="2893832" y="3060233"/>
              <a:ext cx="2030699" cy="307777"/>
            </a:xfrm>
            <a:prstGeom prst="rect">
              <a:avLst/>
            </a:prstGeom>
            <a:noFill/>
          </p:spPr>
          <p:txBody>
            <a:bodyPr wrap="none" rtlCol="0">
              <a:spAutoFit/>
            </a:bodyPr>
            <a:lstStyle/>
            <a:p>
              <a:r>
                <a:rPr lang="en-US" altLang="ja-JP" sz="1400" dirty="0"/>
                <a:t>f</a:t>
              </a:r>
              <a:r>
                <a:rPr lang="en-US" altLang="ja-JP" sz="1400" dirty="0" smtClean="0"/>
                <a:t>luorescent microscope</a:t>
              </a:r>
              <a:endParaRPr kumimoji="1" lang="ja-JP" altLang="en-US" sz="1400" dirty="0"/>
            </a:p>
          </p:txBody>
        </p:sp>
        <p:grpSp>
          <p:nvGrpSpPr>
            <p:cNvPr id="113" name="図形グループ 112"/>
            <p:cNvGrpSpPr/>
            <p:nvPr/>
          </p:nvGrpSpPr>
          <p:grpSpPr>
            <a:xfrm>
              <a:off x="2917618" y="1278306"/>
              <a:ext cx="1923323" cy="1816270"/>
              <a:chOff x="7204441" y="1574202"/>
              <a:chExt cx="1923323" cy="1816270"/>
            </a:xfrm>
          </p:grpSpPr>
          <p:pic>
            <p:nvPicPr>
              <p:cNvPr id="116" name="図 115" descr="蛍光ビーズ.png"/>
              <p:cNvPicPr>
                <a:picLocks noChangeAspect="1"/>
              </p:cNvPicPr>
              <p:nvPr/>
            </p:nvPicPr>
            <p:blipFill rotWithShape="1">
              <a:blip r:embed="rId15">
                <a:extLst>
                  <a:ext uri="{28A0092B-C50C-407E-A947-70E740481C1C}">
                    <a14:useLocalDpi xmlns:a14="http://schemas.microsoft.com/office/drawing/2010/main" val="0"/>
                  </a:ext>
                </a:extLst>
              </a:blip>
              <a:srcRect l="5860" t="24834" r="28365" b="-681"/>
              <a:stretch/>
            </p:blipFill>
            <p:spPr>
              <a:xfrm rot="16200000">
                <a:off x="7257968" y="1520675"/>
                <a:ext cx="1816270" cy="1923323"/>
              </a:xfrm>
              <a:prstGeom prst="rect">
                <a:avLst/>
              </a:prstGeom>
            </p:spPr>
          </p:pic>
          <p:pic>
            <p:nvPicPr>
              <p:cNvPr id="117" name="図 116" descr="蛍光ビーズ.png"/>
              <p:cNvPicPr>
                <a:picLocks noChangeAspect="1"/>
              </p:cNvPicPr>
              <p:nvPr/>
            </p:nvPicPr>
            <p:blipFill rotWithShape="1">
              <a:blip r:embed="rId15">
                <a:extLst>
                  <a:ext uri="{28A0092B-C50C-407E-A947-70E740481C1C}">
                    <a14:useLocalDpi xmlns:a14="http://schemas.microsoft.com/office/drawing/2010/main" val="0"/>
                  </a:ext>
                </a:extLst>
              </a:blip>
              <a:srcRect l="68963" t="82516"/>
              <a:stretch/>
            </p:blipFill>
            <p:spPr>
              <a:xfrm>
                <a:off x="8237659" y="2921970"/>
                <a:ext cx="857021" cy="443332"/>
              </a:xfrm>
              <a:prstGeom prst="rect">
                <a:avLst/>
              </a:prstGeom>
            </p:spPr>
          </p:pic>
        </p:grpSp>
        <p:cxnSp>
          <p:nvCxnSpPr>
            <p:cNvPr id="114" name="直線コネクタ 113"/>
            <p:cNvCxnSpPr/>
            <p:nvPr/>
          </p:nvCxnSpPr>
          <p:spPr>
            <a:xfrm flipV="1">
              <a:off x="1393254" y="1282215"/>
              <a:ext cx="1541210" cy="727410"/>
            </a:xfrm>
            <a:prstGeom prst="line">
              <a:avLst/>
            </a:prstGeom>
            <a:ln w="9525">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5" name="直線コネクタ 114"/>
            <p:cNvCxnSpPr/>
            <p:nvPr/>
          </p:nvCxnSpPr>
          <p:spPr>
            <a:xfrm>
              <a:off x="1393254" y="2034283"/>
              <a:ext cx="1528880" cy="1060293"/>
            </a:xfrm>
            <a:prstGeom prst="line">
              <a:avLst/>
            </a:prstGeom>
            <a:ln w="9525">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7" name="正方形/長方形 6"/>
          <p:cNvSpPr/>
          <p:nvPr/>
        </p:nvSpPr>
        <p:spPr>
          <a:xfrm>
            <a:off x="179512" y="2132856"/>
            <a:ext cx="4572000" cy="523220"/>
          </a:xfrm>
          <a:prstGeom prst="rect">
            <a:avLst/>
          </a:prstGeom>
        </p:spPr>
        <p:txBody>
          <a:bodyPr>
            <a:spAutoFit/>
          </a:bodyPr>
          <a:lstStyle/>
          <a:p>
            <a:r>
              <a:rPr lang="en-US" altLang="ja-JP" sz="1400" dirty="0" err="1"/>
              <a:t>StarLight</a:t>
            </a:r>
            <a:r>
              <a:rPr lang="en-US" altLang="ja-JP" sz="1400" dirty="0"/>
              <a:t> Calibration Slide </a:t>
            </a:r>
          </a:p>
          <a:p>
            <a:r>
              <a:rPr lang="en-US" altLang="ja-JP" sz="1400" dirty="0"/>
              <a:t>- Envy Green (~6um)</a:t>
            </a:r>
          </a:p>
        </p:txBody>
      </p:sp>
    </p:spTree>
    <p:extLst>
      <p:ext uri="{BB962C8B-B14F-4D97-AF65-F5344CB8AC3E}">
        <p14:creationId xmlns:p14="http://schemas.microsoft.com/office/powerpoint/2010/main" val="38849994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テキスト ボックス 56"/>
          <p:cNvSpPr txBox="1"/>
          <p:nvPr/>
        </p:nvSpPr>
        <p:spPr>
          <a:xfrm>
            <a:off x="35496" y="755412"/>
            <a:ext cx="5717240" cy="369332"/>
          </a:xfrm>
          <a:prstGeom prst="rect">
            <a:avLst/>
          </a:prstGeom>
          <a:noFill/>
        </p:spPr>
        <p:txBody>
          <a:bodyPr wrap="square" rtlCol="0">
            <a:spAutoFit/>
          </a:bodyPr>
          <a:lstStyle/>
          <a:p>
            <a:r>
              <a:rPr lang="en-US" altLang="ja-JP" dirty="0">
                <a:latin typeface="Arial Unicode MS" panose="020B0604020202020204" pitchFamily="50" charset="-128"/>
                <a:ea typeface="Arial Unicode MS" panose="020B0604020202020204" pitchFamily="50" charset="-128"/>
                <a:cs typeface="Arial Unicode MS" panose="020B0604020202020204" pitchFamily="50" charset="-128"/>
              </a:rPr>
              <a:t>osteoblast cells derived </a:t>
            </a:r>
            <a:r>
              <a:rPr lang="en-US" altLang="ja-JP" dirty="0" smtClean="0">
                <a:latin typeface="Arial Unicode MS" panose="020B0604020202020204" pitchFamily="50" charset="-128"/>
                <a:ea typeface="Arial Unicode MS" panose="020B0604020202020204" pitchFamily="50" charset="-128"/>
                <a:cs typeface="Arial Unicode MS" panose="020B0604020202020204" pitchFamily="50" charset="-128"/>
              </a:rPr>
              <a:t>from</a:t>
            </a:r>
            <a:r>
              <a:rPr lang="ja-JP" altLang="en-US" dirty="0">
                <a:latin typeface="Arial Unicode MS" panose="020B0604020202020204" pitchFamily="50" charset="-128"/>
                <a:ea typeface="Arial Unicode MS" panose="020B0604020202020204" pitchFamily="50" charset="-128"/>
                <a:cs typeface="Arial Unicode MS" panose="020B0604020202020204" pitchFamily="50" charset="-128"/>
              </a:rPr>
              <a:t> </a:t>
            </a:r>
            <a:r>
              <a:rPr lang="en-US" altLang="ja-JP" dirty="0" smtClean="0">
                <a:latin typeface="Arial Unicode MS" panose="020B0604020202020204" pitchFamily="50" charset="-128"/>
                <a:ea typeface="Arial Unicode MS" panose="020B0604020202020204" pitchFamily="50" charset="-128"/>
                <a:cs typeface="Arial Unicode MS" panose="020B0604020202020204" pitchFamily="50" charset="-128"/>
              </a:rPr>
              <a:t>mouse (MC3T3-E1</a:t>
            </a:r>
            <a:r>
              <a:rPr lang="en-US" altLang="ja-JP" dirty="0">
                <a:latin typeface="Arial Unicode MS" panose="020B0604020202020204" pitchFamily="50" charset="-128"/>
                <a:ea typeface="Arial Unicode MS" panose="020B0604020202020204" pitchFamily="50" charset="-128"/>
                <a:cs typeface="Arial Unicode MS" panose="020B0604020202020204" pitchFamily="50" charset="-128"/>
              </a:rPr>
              <a:t>)</a:t>
            </a:r>
            <a:endParaRPr kumimoji="1" lang="ja-JP" altLang="en-US" dirty="0">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58" name="テキスト ボックス 57"/>
          <p:cNvSpPr txBox="1"/>
          <p:nvPr/>
        </p:nvSpPr>
        <p:spPr>
          <a:xfrm>
            <a:off x="35496" y="44624"/>
            <a:ext cx="4760139" cy="461665"/>
          </a:xfrm>
          <a:prstGeom prst="rect">
            <a:avLst/>
          </a:prstGeom>
          <a:noFill/>
        </p:spPr>
        <p:txBody>
          <a:bodyPr wrap="square" rtlCol="0">
            <a:spAutoFit/>
          </a:bodyPr>
          <a:lstStyle/>
          <a:p>
            <a:r>
              <a:rPr kumimoji="1" lang="en-US" altLang="ja-JP" sz="2400" b="1" dirty="0" smtClean="0">
                <a:latin typeface="Calibri"/>
                <a:ea typeface="Arial Unicode MS" panose="020B0604020202020204" pitchFamily="50" charset="-128"/>
                <a:cs typeface="Calibri"/>
              </a:rPr>
              <a:t>Applied for Biological cell imaging</a:t>
            </a:r>
            <a:endParaRPr kumimoji="1" lang="ja-JP" altLang="en-US" sz="2400" b="1" dirty="0">
              <a:latin typeface="Calibri"/>
              <a:ea typeface="Arial Unicode MS" panose="020B0604020202020204" pitchFamily="50" charset="-128"/>
              <a:cs typeface="Calibri"/>
            </a:endParaRPr>
          </a:p>
        </p:txBody>
      </p:sp>
      <p:sp>
        <p:nvSpPr>
          <p:cNvPr id="63" name="テキスト ボックス 62"/>
          <p:cNvSpPr txBox="1"/>
          <p:nvPr/>
        </p:nvSpPr>
        <p:spPr>
          <a:xfrm>
            <a:off x="282458" y="1700808"/>
            <a:ext cx="3976351" cy="369332"/>
          </a:xfrm>
          <a:prstGeom prst="rect">
            <a:avLst/>
          </a:prstGeom>
          <a:noFill/>
        </p:spPr>
        <p:txBody>
          <a:bodyPr wrap="square" rtlCol="0">
            <a:spAutoFit/>
          </a:bodyPr>
          <a:lstStyle/>
          <a:p>
            <a:r>
              <a:rPr lang="en-US" altLang="ja-JP" dirty="0" err="1" smtClean="0">
                <a:latin typeface="Arial Unicode MS" panose="020B0604020202020204" pitchFamily="50" charset="-128"/>
                <a:ea typeface="Arial Unicode MS" panose="020B0604020202020204" pitchFamily="50" charset="-128"/>
                <a:cs typeface="Arial Unicode MS" panose="020B0604020202020204" pitchFamily="50" charset="-128"/>
              </a:rPr>
              <a:t>fluorochrome</a:t>
            </a:r>
            <a:r>
              <a:rPr lang="en-US" altLang="ja-JP" dirty="0" smtClean="0">
                <a:latin typeface="Arial Unicode MS" panose="020B0604020202020204" pitchFamily="50" charset="-128"/>
                <a:ea typeface="Arial Unicode MS" panose="020B0604020202020204" pitchFamily="50" charset="-128"/>
                <a:cs typeface="Arial Unicode MS" panose="020B0604020202020204" pitchFamily="50" charset="-128"/>
              </a:rPr>
              <a:t>: </a:t>
            </a:r>
            <a:r>
              <a:rPr lang="en-US" altLang="ja-JP" dirty="0" err="1" smtClean="0">
                <a:latin typeface="Arial Unicode MS" panose="020B0604020202020204" pitchFamily="50" charset="-128"/>
                <a:ea typeface="Arial Unicode MS" panose="020B0604020202020204" pitchFamily="50" charset="-128"/>
                <a:cs typeface="Arial Unicode MS" panose="020B0604020202020204" pitchFamily="50" charset="-128"/>
              </a:rPr>
              <a:t>Rhodamine</a:t>
            </a:r>
            <a:r>
              <a:rPr lang="en-US" altLang="ja-JP" dirty="0" smtClean="0">
                <a:latin typeface="Arial Unicode MS" panose="020B0604020202020204" pitchFamily="50" charset="-128"/>
                <a:ea typeface="Arial Unicode MS" panose="020B0604020202020204" pitchFamily="50" charset="-128"/>
                <a:cs typeface="Arial Unicode MS" panose="020B0604020202020204" pitchFamily="50" charset="-128"/>
              </a:rPr>
              <a:t> </a:t>
            </a:r>
            <a:r>
              <a:rPr lang="en-US" altLang="ja-JP" dirty="0">
                <a:latin typeface="Arial Unicode MS" panose="020B0604020202020204" pitchFamily="50" charset="-128"/>
                <a:ea typeface="Arial Unicode MS" panose="020B0604020202020204" pitchFamily="50" charset="-128"/>
                <a:cs typeface="Arial Unicode MS" panose="020B0604020202020204" pitchFamily="50" charset="-128"/>
              </a:rPr>
              <a:t>Phalloidin </a:t>
            </a:r>
            <a:endParaRPr kumimoji="1" lang="ja-JP" altLang="en-US" dirty="0">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64" name="テキスト ボックス 63"/>
          <p:cNvSpPr txBox="1"/>
          <p:nvPr/>
        </p:nvSpPr>
        <p:spPr>
          <a:xfrm>
            <a:off x="498482" y="1979548"/>
            <a:ext cx="4865606" cy="369332"/>
          </a:xfrm>
          <a:prstGeom prst="rect">
            <a:avLst/>
          </a:prstGeom>
          <a:noFill/>
        </p:spPr>
        <p:txBody>
          <a:bodyPr wrap="square" rtlCol="0">
            <a:spAutoFit/>
          </a:bodyPr>
          <a:lstStyle/>
          <a:p>
            <a:r>
              <a:rPr lang="en-US" altLang="ja-JP" dirty="0" smtClean="0">
                <a:latin typeface="Arial Unicode MS" panose="020B0604020202020204" pitchFamily="50" charset="-128"/>
                <a:ea typeface="Arial Unicode MS" panose="020B0604020202020204" pitchFamily="50" charset="-128"/>
                <a:cs typeface="Arial Unicode MS" panose="020B0604020202020204" pitchFamily="50" charset="-128"/>
              </a:rPr>
              <a:t>- selectively stained with </a:t>
            </a:r>
            <a:r>
              <a:rPr lang="en-US" altLang="ja-JP" dirty="0" err="1" smtClean="0">
                <a:latin typeface="Arial Unicode MS" panose="020B0604020202020204" pitchFamily="50" charset="-128"/>
                <a:ea typeface="Arial Unicode MS" panose="020B0604020202020204" pitchFamily="50" charset="-128"/>
                <a:cs typeface="Arial Unicode MS" panose="020B0604020202020204" pitchFamily="50" charset="-128"/>
              </a:rPr>
              <a:t>actine</a:t>
            </a:r>
            <a:r>
              <a:rPr lang="en-US" altLang="ja-JP" dirty="0" smtClean="0">
                <a:latin typeface="Arial Unicode MS" panose="020B0604020202020204" pitchFamily="50" charset="-128"/>
                <a:ea typeface="Arial Unicode MS" panose="020B0604020202020204" pitchFamily="50" charset="-128"/>
                <a:cs typeface="Arial Unicode MS" panose="020B0604020202020204" pitchFamily="50" charset="-128"/>
              </a:rPr>
              <a:t> (</a:t>
            </a:r>
            <a:r>
              <a:rPr lang="en-US" altLang="ja-JP" dirty="0">
                <a:latin typeface="Arial Unicode MS" panose="020B0604020202020204" pitchFamily="50" charset="-128"/>
                <a:ea typeface="Arial Unicode MS" panose="020B0604020202020204" pitchFamily="50" charset="-128"/>
                <a:cs typeface="Arial Unicode MS" panose="020B0604020202020204" pitchFamily="50" charset="-128"/>
              </a:rPr>
              <a:t>cytoskeleton</a:t>
            </a:r>
            <a:r>
              <a:rPr lang="en-US" altLang="ja-JP" dirty="0" smtClean="0">
                <a:latin typeface="Arial Unicode MS" panose="020B0604020202020204" pitchFamily="50" charset="-128"/>
                <a:ea typeface="Arial Unicode MS" panose="020B0604020202020204" pitchFamily="50" charset="-128"/>
                <a:cs typeface="Arial Unicode MS" panose="020B0604020202020204" pitchFamily="50" charset="-128"/>
              </a:rPr>
              <a:t>)</a:t>
            </a:r>
            <a:endParaRPr kumimoji="1" lang="ja-JP" altLang="en-US" dirty="0">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69" name="テキスト ボックス 68"/>
          <p:cNvSpPr txBox="1"/>
          <p:nvPr/>
        </p:nvSpPr>
        <p:spPr>
          <a:xfrm>
            <a:off x="278697" y="990020"/>
            <a:ext cx="4048409" cy="646331"/>
          </a:xfrm>
          <a:prstGeom prst="rect">
            <a:avLst/>
          </a:prstGeom>
          <a:noFill/>
        </p:spPr>
        <p:txBody>
          <a:bodyPr wrap="square" rtlCol="0">
            <a:spAutoFit/>
          </a:bodyPr>
          <a:lstStyle/>
          <a:p>
            <a:r>
              <a:rPr lang="en-US" altLang="ja-JP" dirty="0">
                <a:latin typeface="Arial Unicode MS" panose="020B0604020202020204" pitchFamily="50" charset="-128"/>
                <a:ea typeface="Arial Unicode MS" panose="020B0604020202020204" pitchFamily="50" charset="-128"/>
                <a:cs typeface="Arial Unicode MS" panose="020B0604020202020204" pitchFamily="50" charset="-128"/>
              </a:rPr>
              <a:t>formed </a:t>
            </a:r>
            <a:r>
              <a:rPr lang="en-US" altLang="ja-JP" dirty="0" smtClean="0">
                <a:latin typeface="Arial Unicode MS" panose="020B0604020202020204" pitchFamily="50" charset="-128"/>
                <a:ea typeface="Arial Unicode MS" panose="020B0604020202020204" pitchFamily="50" charset="-128"/>
                <a:cs typeface="Arial Unicode MS" panose="020B0604020202020204" pitchFamily="50" charset="-128"/>
              </a:rPr>
              <a:t>born and collagen </a:t>
            </a:r>
          </a:p>
          <a:p>
            <a:r>
              <a:rPr lang="en-US" altLang="ja-JP" dirty="0" smtClean="0">
                <a:latin typeface="Arial Unicode MS" panose="020B0604020202020204" pitchFamily="50" charset="-128"/>
                <a:ea typeface="Arial Unicode MS" panose="020B0604020202020204" pitchFamily="50" charset="-128"/>
                <a:cs typeface="Arial Unicode MS" panose="020B0604020202020204" pitchFamily="50" charset="-128"/>
              </a:rPr>
              <a:t>   after </a:t>
            </a:r>
            <a:r>
              <a:rPr lang="en-US" altLang="ja-JP" dirty="0">
                <a:latin typeface="Arial Unicode MS" panose="020B0604020202020204" pitchFamily="50" charset="-128"/>
                <a:ea typeface="Arial Unicode MS" panose="020B0604020202020204" pitchFamily="50" charset="-128"/>
                <a:cs typeface="Arial Unicode MS" panose="020B0604020202020204" pitchFamily="50" charset="-128"/>
              </a:rPr>
              <a:t>differentiated osteoblast cells </a:t>
            </a:r>
            <a:endParaRPr kumimoji="1" lang="ja-JP" altLang="en-US" dirty="0">
              <a:latin typeface="Arial Unicode MS" panose="020B0604020202020204" pitchFamily="50" charset="-128"/>
              <a:ea typeface="Arial Unicode MS" panose="020B0604020202020204" pitchFamily="50" charset="-128"/>
              <a:cs typeface="Arial Unicode MS" panose="020B0604020202020204" pitchFamily="50" charset="-128"/>
            </a:endParaRPr>
          </a:p>
        </p:txBody>
      </p:sp>
      <p:grpSp>
        <p:nvGrpSpPr>
          <p:cNvPr id="2" name="グループ化 1"/>
          <p:cNvGrpSpPr/>
          <p:nvPr/>
        </p:nvGrpSpPr>
        <p:grpSpPr>
          <a:xfrm>
            <a:off x="5236256" y="692696"/>
            <a:ext cx="3800240" cy="2468245"/>
            <a:chOff x="557263" y="3356992"/>
            <a:chExt cx="4158753" cy="2829456"/>
          </a:xfrm>
        </p:grpSpPr>
        <p:graphicFrame>
          <p:nvGraphicFramePr>
            <p:cNvPr id="71" name="グラフ 70"/>
            <p:cNvGraphicFramePr>
              <a:graphicFrameLocks/>
            </p:cNvGraphicFramePr>
            <p:nvPr>
              <p:extLst>
                <p:ext uri="{D42A27DB-BD31-4B8C-83A1-F6EECF244321}">
                  <p14:modId xmlns:p14="http://schemas.microsoft.com/office/powerpoint/2010/main" val="844304271"/>
                </p:ext>
              </p:extLst>
            </p:nvPr>
          </p:nvGraphicFramePr>
          <p:xfrm>
            <a:off x="759624" y="3356992"/>
            <a:ext cx="3956392" cy="2370746"/>
          </p:xfrm>
          <a:graphic>
            <a:graphicData uri="http://schemas.openxmlformats.org/drawingml/2006/chart">
              <c:chart xmlns:c="http://schemas.openxmlformats.org/drawingml/2006/chart" xmlns:r="http://schemas.openxmlformats.org/officeDocument/2006/relationships" r:id="rId3"/>
            </a:graphicData>
          </a:graphic>
        </p:graphicFrame>
        <p:sp>
          <p:nvSpPr>
            <p:cNvPr id="72" name="テキスト ボックス 71"/>
            <p:cNvSpPr txBox="1"/>
            <p:nvPr/>
          </p:nvSpPr>
          <p:spPr>
            <a:xfrm>
              <a:off x="1621734" y="5886553"/>
              <a:ext cx="2950266" cy="299895"/>
            </a:xfrm>
            <a:prstGeom prst="rect">
              <a:avLst/>
            </a:prstGeom>
            <a:noFill/>
          </p:spPr>
          <p:txBody>
            <a:bodyPr wrap="square" rtlCol="0">
              <a:spAutoFit/>
            </a:bodyPr>
            <a:lstStyle/>
            <a:p>
              <a:r>
                <a:rPr lang="en-US" altLang="ja-JP" sz="1050" dirty="0" smtClean="0">
                  <a:latin typeface="Arial Unicode MS" panose="020B0604020202020204" pitchFamily="50" charset="-128"/>
                  <a:ea typeface="Arial Unicode MS" panose="020B0604020202020204" pitchFamily="50" charset="-128"/>
                  <a:cs typeface="Arial Unicode MS" panose="020B0604020202020204" pitchFamily="50" charset="-128"/>
                </a:rPr>
                <a:t>source by Life </a:t>
              </a:r>
              <a:r>
                <a:rPr lang="en-US" altLang="ja-JP" sz="1050" dirty="0">
                  <a:latin typeface="Arial Unicode MS" panose="020B0604020202020204" pitchFamily="50" charset="-128"/>
                  <a:ea typeface="Arial Unicode MS" panose="020B0604020202020204" pitchFamily="50" charset="-128"/>
                  <a:cs typeface="Arial Unicode MS" panose="020B0604020202020204" pitchFamily="50" charset="-128"/>
                </a:rPr>
                <a:t>Technologies Corporation</a:t>
              </a:r>
              <a:endParaRPr kumimoji="1" lang="ja-JP" altLang="en-US" sz="1050" dirty="0">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73" name="テキスト ボックス 72"/>
            <p:cNvSpPr txBox="1"/>
            <p:nvPr/>
          </p:nvSpPr>
          <p:spPr>
            <a:xfrm>
              <a:off x="2038005" y="5583722"/>
              <a:ext cx="1669899" cy="317536"/>
            </a:xfrm>
            <a:prstGeom prst="rect">
              <a:avLst/>
            </a:prstGeom>
            <a:noFill/>
          </p:spPr>
          <p:txBody>
            <a:bodyPr wrap="square" rtlCol="0">
              <a:spAutoFit/>
            </a:bodyPr>
            <a:lstStyle/>
            <a:p>
              <a:r>
                <a:rPr lang="en-US" altLang="ja-JP" sz="1200" dirty="0">
                  <a:latin typeface="Arial Unicode MS" panose="020B0604020202020204" pitchFamily="50" charset="-128"/>
                  <a:ea typeface="Arial Unicode MS" panose="020B0604020202020204" pitchFamily="50" charset="-128"/>
                  <a:cs typeface="Arial Unicode MS" panose="020B0604020202020204" pitchFamily="50" charset="-128"/>
                </a:rPr>
                <a:t>w</a:t>
              </a:r>
              <a:r>
                <a:rPr kumimoji="1" lang="en-US" altLang="ja-JP" sz="1200" dirty="0" smtClean="0">
                  <a:latin typeface="Arial Unicode MS" panose="020B0604020202020204" pitchFamily="50" charset="-128"/>
                  <a:ea typeface="Arial Unicode MS" panose="020B0604020202020204" pitchFamily="50" charset="-128"/>
                  <a:cs typeface="Arial Unicode MS" panose="020B0604020202020204" pitchFamily="50" charset="-128"/>
                </a:rPr>
                <a:t>avelength [nm]</a:t>
              </a:r>
              <a:endParaRPr kumimoji="1" lang="ja-JP" altLang="en-US" sz="1200" dirty="0">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74" name="テキスト ボックス 73"/>
            <p:cNvSpPr txBox="1"/>
            <p:nvPr/>
          </p:nvSpPr>
          <p:spPr>
            <a:xfrm rot="16200000">
              <a:off x="-288394" y="4218909"/>
              <a:ext cx="1994446" cy="303131"/>
            </a:xfrm>
            <a:prstGeom prst="rect">
              <a:avLst/>
            </a:prstGeom>
            <a:noFill/>
          </p:spPr>
          <p:txBody>
            <a:bodyPr wrap="square" rtlCol="0">
              <a:spAutoFit/>
            </a:bodyPr>
            <a:lstStyle/>
            <a:p>
              <a:r>
                <a:rPr lang="en-US" altLang="ja-JP" sz="1200" dirty="0" smtClean="0">
                  <a:latin typeface="Arial Unicode MS" panose="020B0604020202020204" pitchFamily="50" charset="-128"/>
                  <a:ea typeface="Arial Unicode MS" panose="020B0604020202020204" pitchFamily="50" charset="-128"/>
                  <a:cs typeface="Arial Unicode MS" panose="020B0604020202020204" pitchFamily="50" charset="-128"/>
                </a:rPr>
                <a:t>relative intensity</a:t>
              </a:r>
              <a:r>
                <a:rPr kumimoji="1" lang="en-US" altLang="ja-JP" sz="1200" dirty="0" smtClean="0">
                  <a:latin typeface="Arial Unicode MS" panose="020B0604020202020204" pitchFamily="50" charset="-128"/>
                  <a:ea typeface="Arial Unicode MS" panose="020B0604020202020204" pitchFamily="50" charset="-128"/>
                  <a:cs typeface="Arial Unicode MS" panose="020B0604020202020204" pitchFamily="50" charset="-128"/>
                </a:rPr>
                <a:t> [%]</a:t>
              </a:r>
              <a:endParaRPr kumimoji="1" lang="ja-JP" altLang="en-US" sz="1200" dirty="0">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75" name="テキスト ボックス 74"/>
            <p:cNvSpPr txBox="1"/>
            <p:nvPr/>
          </p:nvSpPr>
          <p:spPr>
            <a:xfrm>
              <a:off x="3419871" y="3542236"/>
              <a:ext cx="1093325" cy="317536"/>
            </a:xfrm>
            <a:prstGeom prst="rect">
              <a:avLst/>
            </a:prstGeom>
            <a:noFill/>
          </p:spPr>
          <p:txBody>
            <a:bodyPr wrap="square" rtlCol="0">
              <a:spAutoFit/>
            </a:bodyPr>
            <a:lstStyle/>
            <a:p>
              <a:r>
                <a:rPr lang="en-US" altLang="ja-JP" sz="1200" dirty="0">
                  <a:latin typeface="Arial Unicode MS" panose="020B0604020202020204" pitchFamily="50" charset="-128"/>
                  <a:ea typeface="Arial Unicode MS" panose="020B0604020202020204" pitchFamily="50" charset="-128"/>
                  <a:cs typeface="Arial Unicode MS" panose="020B0604020202020204" pitchFamily="50" charset="-128"/>
                </a:rPr>
                <a:t>e</a:t>
              </a:r>
              <a:r>
                <a:rPr kumimoji="1" lang="en-US" altLang="ja-JP" sz="1200" dirty="0" smtClean="0">
                  <a:latin typeface="Arial Unicode MS" panose="020B0604020202020204" pitchFamily="50" charset="-128"/>
                  <a:ea typeface="Arial Unicode MS" panose="020B0604020202020204" pitchFamily="50" charset="-128"/>
                  <a:cs typeface="Arial Unicode MS" panose="020B0604020202020204" pitchFamily="50" charset="-128"/>
                </a:rPr>
                <a:t>xcitation</a:t>
              </a:r>
              <a:endParaRPr kumimoji="1" lang="ja-JP" altLang="en-US" sz="1200" dirty="0">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76" name="テキスト ボックス 75"/>
            <p:cNvSpPr txBox="1"/>
            <p:nvPr/>
          </p:nvSpPr>
          <p:spPr>
            <a:xfrm>
              <a:off x="3427483" y="3793503"/>
              <a:ext cx="1059809" cy="317536"/>
            </a:xfrm>
            <a:prstGeom prst="rect">
              <a:avLst/>
            </a:prstGeom>
            <a:noFill/>
          </p:spPr>
          <p:txBody>
            <a:bodyPr wrap="square" rtlCol="0">
              <a:spAutoFit/>
            </a:bodyPr>
            <a:lstStyle/>
            <a:p>
              <a:r>
                <a:rPr kumimoji="1" lang="en-US" altLang="ja-JP" sz="1200" dirty="0" smtClean="0">
                  <a:latin typeface="Arial Unicode MS" panose="020B0604020202020204" pitchFamily="50" charset="-128"/>
                  <a:ea typeface="Arial Unicode MS" panose="020B0604020202020204" pitchFamily="50" charset="-128"/>
                  <a:cs typeface="Arial Unicode MS" panose="020B0604020202020204" pitchFamily="50" charset="-128"/>
                </a:rPr>
                <a:t>emission</a:t>
              </a:r>
              <a:endParaRPr kumimoji="1" lang="ja-JP" altLang="en-US" sz="1200" dirty="0">
                <a:latin typeface="Arial Unicode MS" panose="020B0604020202020204" pitchFamily="50" charset="-128"/>
                <a:ea typeface="Arial Unicode MS" panose="020B0604020202020204" pitchFamily="50" charset="-128"/>
                <a:cs typeface="Arial Unicode MS" panose="020B0604020202020204" pitchFamily="50" charset="-128"/>
              </a:endParaRPr>
            </a:p>
          </p:txBody>
        </p:sp>
        <p:cxnSp>
          <p:nvCxnSpPr>
            <p:cNvPr id="77" name="直線コネクタ 76"/>
            <p:cNvCxnSpPr/>
            <p:nvPr/>
          </p:nvCxnSpPr>
          <p:spPr>
            <a:xfrm>
              <a:off x="3303133" y="3724214"/>
              <a:ext cx="169697"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8" name="直線コネクタ 77"/>
            <p:cNvCxnSpPr/>
            <p:nvPr/>
          </p:nvCxnSpPr>
          <p:spPr>
            <a:xfrm>
              <a:off x="3303133" y="3980496"/>
              <a:ext cx="16969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3" name="図形グループ 22"/>
          <p:cNvGrpSpPr/>
          <p:nvPr/>
        </p:nvGrpSpPr>
        <p:grpSpPr>
          <a:xfrm>
            <a:off x="3698563" y="3717032"/>
            <a:ext cx="2169581" cy="2016224"/>
            <a:chOff x="3926635" y="4211113"/>
            <a:chExt cx="2089078" cy="1941411"/>
          </a:xfrm>
        </p:grpSpPr>
        <p:pic>
          <p:nvPicPr>
            <p:cNvPr id="24" name="図 23" descr="nonoffset_mono.png"/>
            <p:cNvPicPr>
              <a:picLocks/>
            </p:cNvPicPr>
            <p:nvPr/>
          </p:nvPicPr>
          <p:blipFill>
            <a:blip r:embed="rId4">
              <a:extLst>
                <a:ext uri="{28A0092B-C50C-407E-A947-70E740481C1C}">
                  <a14:useLocalDpi xmlns:a14="http://schemas.microsoft.com/office/drawing/2010/main"/>
                </a:ext>
              </a:extLst>
            </a:blip>
            <a:stretch>
              <a:fillRect/>
            </a:stretch>
          </p:blipFill>
          <p:spPr>
            <a:xfrm flipV="1">
              <a:off x="3926635" y="4218872"/>
              <a:ext cx="1933652" cy="1933652"/>
            </a:xfrm>
            <a:prstGeom prst="rect">
              <a:avLst/>
            </a:prstGeom>
          </p:spPr>
        </p:pic>
        <p:cxnSp>
          <p:nvCxnSpPr>
            <p:cNvPr id="25" name="直線コネクタ 24"/>
            <p:cNvCxnSpPr/>
            <p:nvPr/>
          </p:nvCxnSpPr>
          <p:spPr>
            <a:xfrm>
              <a:off x="5144933" y="4593756"/>
              <a:ext cx="599436" cy="1"/>
            </a:xfrm>
            <a:prstGeom prst="line">
              <a:avLst/>
            </a:prstGeom>
            <a:ln w="19050">
              <a:solidFill>
                <a:schemeClr val="bg1"/>
              </a:solidFill>
              <a:headEnd type="stealth" w="sm" len="med"/>
              <a:tailEnd type="stealth" w="sm" len="med"/>
            </a:ln>
            <a:effectLst/>
          </p:spPr>
          <p:style>
            <a:lnRef idx="2">
              <a:schemeClr val="accent1"/>
            </a:lnRef>
            <a:fillRef idx="0">
              <a:schemeClr val="accent1"/>
            </a:fillRef>
            <a:effectRef idx="1">
              <a:schemeClr val="accent1"/>
            </a:effectRef>
            <a:fontRef idx="minor">
              <a:schemeClr val="tx1"/>
            </a:fontRef>
          </p:style>
        </p:cxnSp>
        <p:sp>
          <p:nvSpPr>
            <p:cNvPr id="26" name="テキスト ボックス 25"/>
            <p:cNvSpPr txBox="1"/>
            <p:nvPr/>
          </p:nvSpPr>
          <p:spPr>
            <a:xfrm>
              <a:off x="4970058" y="4211113"/>
              <a:ext cx="1045655" cy="380196"/>
            </a:xfrm>
            <a:prstGeom prst="rect">
              <a:avLst/>
            </a:prstGeom>
            <a:noFill/>
          </p:spPr>
          <p:txBody>
            <a:bodyPr wrap="square" rtlCol="0">
              <a:spAutoFit/>
            </a:bodyPr>
            <a:lstStyle/>
            <a:p>
              <a:r>
                <a:rPr lang="en-US" altLang="ja-JP" dirty="0" smtClean="0">
                  <a:solidFill>
                    <a:srgbClr val="FFFFFF"/>
                  </a:solidFill>
                </a:rPr>
                <a:t>10</a:t>
              </a:r>
              <a:r>
                <a:rPr kumimoji="1" lang="en-US" altLang="ja-JP" dirty="0" smtClean="0">
                  <a:solidFill>
                    <a:srgbClr val="FFFFFF"/>
                  </a:solidFill>
                </a:rPr>
                <a:t>0um</a:t>
              </a:r>
              <a:endParaRPr kumimoji="1" lang="ja-JP" altLang="en-US" dirty="0">
                <a:solidFill>
                  <a:srgbClr val="FFFFFF"/>
                </a:solidFill>
              </a:endParaRPr>
            </a:p>
          </p:txBody>
        </p:sp>
      </p:grpSp>
      <p:grpSp>
        <p:nvGrpSpPr>
          <p:cNvPr id="27" name="図形グループ 26"/>
          <p:cNvGrpSpPr/>
          <p:nvPr/>
        </p:nvGrpSpPr>
        <p:grpSpPr>
          <a:xfrm>
            <a:off x="6012160" y="3717032"/>
            <a:ext cx="2103948" cy="2011120"/>
            <a:chOff x="1249676" y="4211113"/>
            <a:chExt cx="2051699" cy="1961175"/>
          </a:xfrm>
        </p:grpSpPr>
        <p:pic>
          <p:nvPicPr>
            <p:cNvPr id="28" name="図 27" descr="nonoffset_mono.png"/>
            <p:cNvPicPr>
              <a:picLocks/>
            </p:cNvPicPr>
            <p:nvPr/>
          </p:nvPicPr>
          <p:blipFill>
            <a:blip r:embed="rId5">
              <a:extLst>
                <a:ext uri="{28A0092B-C50C-407E-A947-70E740481C1C}">
                  <a14:useLocalDpi xmlns:a14="http://schemas.microsoft.com/office/drawing/2010/main"/>
                </a:ext>
              </a:extLst>
            </a:blip>
            <a:stretch>
              <a:fillRect/>
            </a:stretch>
          </p:blipFill>
          <p:spPr>
            <a:xfrm flipV="1">
              <a:off x="1249676" y="4222121"/>
              <a:ext cx="1950167" cy="1950167"/>
            </a:xfrm>
            <a:prstGeom prst="rect">
              <a:avLst/>
            </a:prstGeom>
          </p:spPr>
        </p:pic>
        <p:cxnSp>
          <p:nvCxnSpPr>
            <p:cNvPr id="29" name="直線コネクタ 28"/>
            <p:cNvCxnSpPr/>
            <p:nvPr/>
          </p:nvCxnSpPr>
          <p:spPr>
            <a:xfrm flipV="1">
              <a:off x="2567849" y="4593756"/>
              <a:ext cx="526545" cy="1"/>
            </a:xfrm>
            <a:prstGeom prst="line">
              <a:avLst/>
            </a:prstGeom>
            <a:ln w="19050">
              <a:solidFill>
                <a:schemeClr val="bg1"/>
              </a:solidFill>
              <a:headEnd type="stealth" w="sm" len="med"/>
              <a:tailEnd type="stealth" w="sm" len="med"/>
            </a:ln>
            <a:effectLst/>
          </p:spPr>
          <p:style>
            <a:lnRef idx="2">
              <a:schemeClr val="accent1"/>
            </a:lnRef>
            <a:fillRef idx="0">
              <a:schemeClr val="accent1"/>
            </a:fillRef>
            <a:effectRef idx="1">
              <a:schemeClr val="accent1"/>
            </a:effectRef>
            <a:fontRef idx="minor">
              <a:schemeClr val="tx1"/>
            </a:fontRef>
          </p:style>
        </p:cxnSp>
        <p:sp>
          <p:nvSpPr>
            <p:cNvPr id="30" name="テキスト ボックス 29"/>
            <p:cNvSpPr txBox="1"/>
            <p:nvPr/>
          </p:nvSpPr>
          <p:spPr>
            <a:xfrm>
              <a:off x="2396611" y="4211113"/>
              <a:ext cx="904764" cy="412577"/>
            </a:xfrm>
            <a:prstGeom prst="rect">
              <a:avLst/>
            </a:prstGeom>
            <a:noFill/>
          </p:spPr>
          <p:txBody>
            <a:bodyPr wrap="square" rtlCol="0">
              <a:spAutoFit/>
            </a:bodyPr>
            <a:lstStyle/>
            <a:p>
              <a:r>
                <a:rPr kumimoji="1" lang="en-US" altLang="ja-JP" dirty="0" smtClean="0">
                  <a:solidFill>
                    <a:schemeClr val="bg1"/>
                  </a:solidFill>
                </a:rPr>
                <a:t>25um</a:t>
              </a:r>
              <a:endParaRPr kumimoji="1" lang="ja-JP" altLang="en-US" dirty="0">
                <a:solidFill>
                  <a:schemeClr val="bg1"/>
                </a:solidFill>
              </a:endParaRPr>
            </a:p>
          </p:txBody>
        </p:sp>
      </p:grpSp>
      <p:sp>
        <p:nvSpPr>
          <p:cNvPr id="31" name="フリーフォーム 30"/>
          <p:cNvSpPr/>
          <p:nvPr/>
        </p:nvSpPr>
        <p:spPr>
          <a:xfrm rot="283485">
            <a:off x="7584415" y="3677921"/>
            <a:ext cx="875295" cy="1802045"/>
          </a:xfrm>
          <a:custGeom>
            <a:avLst/>
            <a:gdLst>
              <a:gd name="connsiteX0" fmla="*/ 0 w 505632"/>
              <a:gd name="connsiteY0" fmla="*/ 552638 h 552638"/>
              <a:gd name="connsiteX1" fmla="*/ 235178 w 505632"/>
              <a:gd name="connsiteY1" fmla="*/ 141099 h 552638"/>
              <a:gd name="connsiteX2" fmla="*/ 329249 w 505632"/>
              <a:gd name="connsiteY2" fmla="*/ 270439 h 552638"/>
              <a:gd name="connsiteX3" fmla="*/ 505632 w 505632"/>
              <a:gd name="connsiteY3" fmla="*/ 0 h 552638"/>
            </a:gdLst>
            <a:ahLst/>
            <a:cxnLst>
              <a:cxn ang="0">
                <a:pos x="connsiteX0" y="connsiteY0"/>
              </a:cxn>
              <a:cxn ang="0">
                <a:pos x="connsiteX1" y="connsiteY1"/>
              </a:cxn>
              <a:cxn ang="0">
                <a:pos x="connsiteX2" y="connsiteY2"/>
              </a:cxn>
              <a:cxn ang="0">
                <a:pos x="connsiteX3" y="connsiteY3"/>
              </a:cxn>
            </a:cxnLst>
            <a:rect l="l" t="t" r="r" b="b"/>
            <a:pathLst>
              <a:path w="505632" h="552638">
                <a:moveTo>
                  <a:pt x="0" y="552638"/>
                </a:moveTo>
                <a:cubicBezTo>
                  <a:pt x="90151" y="370385"/>
                  <a:pt x="180303" y="188132"/>
                  <a:pt x="235178" y="141099"/>
                </a:cubicBezTo>
                <a:cubicBezTo>
                  <a:pt x="290053" y="94066"/>
                  <a:pt x="284173" y="293955"/>
                  <a:pt x="329249" y="270439"/>
                </a:cubicBezTo>
                <a:cubicBezTo>
                  <a:pt x="374325" y="246923"/>
                  <a:pt x="505632" y="0"/>
                  <a:pt x="505632" y="0"/>
                </a:cubicBezTo>
              </a:path>
            </a:pathLst>
          </a:custGeom>
          <a:ln w="9525">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dirty="0"/>
          </a:p>
        </p:txBody>
      </p:sp>
      <p:sp>
        <p:nvSpPr>
          <p:cNvPr id="32" name="テキスト ボックス 31"/>
          <p:cNvSpPr txBox="1"/>
          <p:nvPr/>
        </p:nvSpPr>
        <p:spPr>
          <a:xfrm>
            <a:off x="7740352" y="3356992"/>
            <a:ext cx="1467770" cy="369332"/>
          </a:xfrm>
          <a:prstGeom prst="rect">
            <a:avLst/>
          </a:prstGeom>
          <a:noFill/>
        </p:spPr>
        <p:txBody>
          <a:bodyPr wrap="none" rtlCol="0">
            <a:spAutoFit/>
          </a:bodyPr>
          <a:lstStyle/>
          <a:p>
            <a:r>
              <a:rPr kumimoji="1" lang="en-US" altLang="ja-JP" dirty="0" smtClean="0">
                <a:solidFill>
                  <a:srgbClr val="FF0000"/>
                </a:solidFill>
              </a:rPr>
              <a:t>cytoskeleton</a:t>
            </a:r>
            <a:endParaRPr kumimoji="1" lang="ja-JP" altLang="en-US" dirty="0">
              <a:solidFill>
                <a:srgbClr val="FF0000"/>
              </a:solidFill>
            </a:endParaRPr>
          </a:p>
        </p:txBody>
      </p:sp>
      <p:pic>
        <p:nvPicPr>
          <p:cNvPr id="33" name="図 32" descr="スクリーンショット 2014-10-29 19.31.02.png"/>
          <p:cNvPicPr>
            <a:picLocks noChangeAspect="1"/>
          </p:cNvPicPr>
          <p:nvPr/>
        </p:nvPicPr>
        <p:blipFill>
          <a:blip r:embed="rId6">
            <a:extLst>
              <a:ext uri="{BEBA8EAE-BF5A-486C-A8C5-ECC9F3942E4B}">
                <a14:imgProps xmlns:a14="http://schemas.microsoft.com/office/drawing/2010/main">
                  <a14:imgLayer r:embed="rId7">
                    <a14:imgEffect>
                      <a14:saturation sat="0"/>
                    </a14:imgEffect>
                    <a14:imgEffect>
                      <a14:brightnessContrast bright="46000" contrast="22000"/>
                    </a14:imgEffect>
                  </a14:imgLayer>
                </a14:imgProps>
              </a:ext>
              <a:ext uri="{28A0092B-C50C-407E-A947-70E740481C1C}">
                <a14:useLocalDpi xmlns:a14="http://schemas.microsoft.com/office/drawing/2010/main"/>
              </a:ext>
            </a:extLst>
          </a:blip>
          <a:stretch>
            <a:fillRect/>
          </a:stretch>
        </p:blipFill>
        <p:spPr>
          <a:xfrm>
            <a:off x="755576" y="3717032"/>
            <a:ext cx="2131656" cy="2016224"/>
          </a:xfrm>
          <a:prstGeom prst="rect">
            <a:avLst/>
          </a:prstGeom>
        </p:spPr>
      </p:pic>
      <p:sp>
        <p:nvSpPr>
          <p:cNvPr id="37" name="テキスト ボックス 36"/>
          <p:cNvSpPr txBox="1"/>
          <p:nvPr/>
        </p:nvSpPr>
        <p:spPr>
          <a:xfrm>
            <a:off x="1115616" y="3212976"/>
            <a:ext cx="1368152" cy="369332"/>
          </a:xfrm>
          <a:prstGeom prst="rect">
            <a:avLst/>
          </a:prstGeom>
          <a:noFill/>
        </p:spPr>
        <p:txBody>
          <a:bodyPr wrap="square" rtlCol="0">
            <a:spAutoFit/>
          </a:bodyPr>
          <a:lstStyle/>
          <a:p>
            <a:r>
              <a:rPr lang="en-US" altLang="ja-JP" dirty="0" smtClean="0">
                <a:latin typeface="Arial Unicode MS" panose="020B0604020202020204" pitchFamily="50" charset="-128"/>
                <a:ea typeface="Arial Unicode MS" panose="020B0604020202020204" pitchFamily="50" charset="-128"/>
                <a:cs typeface="Arial Unicode MS" panose="020B0604020202020204" pitchFamily="50" charset="-128"/>
              </a:rPr>
              <a:t>microscope</a:t>
            </a:r>
            <a:endParaRPr kumimoji="1" lang="ja-JP" altLang="en-US" dirty="0">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38" name="テキスト ボックス 37"/>
          <p:cNvSpPr txBox="1"/>
          <p:nvPr/>
        </p:nvSpPr>
        <p:spPr>
          <a:xfrm>
            <a:off x="5004048" y="3212976"/>
            <a:ext cx="2016224" cy="369332"/>
          </a:xfrm>
          <a:prstGeom prst="rect">
            <a:avLst/>
          </a:prstGeom>
          <a:noFill/>
        </p:spPr>
        <p:txBody>
          <a:bodyPr wrap="square" rtlCol="0">
            <a:spAutoFit/>
          </a:bodyPr>
          <a:lstStyle/>
          <a:p>
            <a:r>
              <a:rPr lang="en-US" altLang="ja-JP" b="1" dirty="0">
                <a:solidFill>
                  <a:srgbClr val="FF0000"/>
                </a:solidFill>
                <a:latin typeface="Arial"/>
                <a:ea typeface="Arial Unicode MS" panose="020B0604020202020204" pitchFamily="50" charset="-128"/>
                <a:cs typeface="Arial"/>
              </a:rPr>
              <a:t>g</a:t>
            </a:r>
            <a:r>
              <a:rPr lang="en-US" altLang="ja-JP" b="1" dirty="0" smtClean="0">
                <a:solidFill>
                  <a:srgbClr val="FF0000"/>
                </a:solidFill>
                <a:latin typeface="Arial"/>
                <a:ea typeface="Arial Unicode MS" panose="020B0604020202020204" pitchFamily="50" charset="-128"/>
                <a:cs typeface="Arial"/>
              </a:rPr>
              <a:t>host imaging</a:t>
            </a:r>
            <a:endParaRPr kumimoji="1" lang="ja-JP" altLang="en-US" b="1" dirty="0">
              <a:solidFill>
                <a:srgbClr val="FF0000"/>
              </a:solidFill>
              <a:latin typeface="Arial"/>
              <a:ea typeface="Arial Unicode MS" panose="020B0604020202020204" pitchFamily="50" charset="-128"/>
              <a:cs typeface="Arial"/>
            </a:endParaRPr>
          </a:p>
        </p:txBody>
      </p:sp>
    </p:spTree>
    <p:extLst>
      <p:ext uri="{BB962C8B-B14F-4D97-AF65-F5344CB8AC3E}">
        <p14:creationId xmlns:p14="http://schemas.microsoft.com/office/powerpoint/2010/main" val="381169744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テキスト ボックス 56"/>
          <p:cNvSpPr txBox="1"/>
          <p:nvPr/>
        </p:nvSpPr>
        <p:spPr>
          <a:xfrm>
            <a:off x="35496" y="755412"/>
            <a:ext cx="5717240" cy="369332"/>
          </a:xfrm>
          <a:prstGeom prst="rect">
            <a:avLst/>
          </a:prstGeom>
          <a:noFill/>
        </p:spPr>
        <p:txBody>
          <a:bodyPr wrap="square" rtlCol="0">
            <a:spAutoFit/>
          </a:bodyPr>
          <a:lstStyle/>
          <a:p>
            <a:r>
              <a:rPr lang="en-US" altLang="ja-JP" dirty="0">
                <a:latin typeface="Arial Unicode MS" panose="020B0604020202020204" pitchFamily="50" charset="-128"/>
                <a:ea typeface="Arial Unicode MS" panose="020B0604020202020204" pitchFamily="50" charset="-128"/>
                <a:cs typeface="Arial Unicode MS" panose="020B0604020202020204" pitchFamily="50" charset="-128"/>
              </a:rPr>
              <a:t>osteoblast cells derived </a:t>
            </a:r>
            <a:r>
              <a:rPr lang="en-US" altLang="ja-JP" dirty="0" smtClean="0">
                <a:latin typeface="Arial Unicode MS" panose="020B0604020202020204" pitchFamily="50" charset="-128"/>
                <a:ea typeface="Arial Unicode MS" panose="020B0604020202020204" pitchFamily="50" charset="-128"/>
                <a:cs typeface="Arial Unicode MS" panose="020B0604020202020204" pitchFamily="50" charset="-128"/>
              </a:rPr>
              <a:t>from</a:t>
            </a:r>
            <a:r>
              <a:rPr lang="ja-JP" altLang="en-US" dirty="0">
                <a:latin typeface="Arial Unicode MS" panose="020B0604020202020204" pitchFamily="50" charset="-128"/>
                <a:ea typeface="Arial Unicode MS" panose="020B0604020202020204" pitchFamily="50" charset="-128"/>
                <a:cs typeface="Arial Unicode MS" panose="020B0604020202020204" pitchFamily="50" charset="-128"/>
              </a:rPr>
              <a:t> </a:t>
            </a:r>
            <a:r>
              <a:rPr lang="en-US" altLang="ja-JP" dirty="0" smtClean="0">
                <a:latin typeface="Arial Unicode MS" panose="020B0604020202020204" pitchFamily="50" charset="-128"/>
                <a:ea typeface="Arial Unicode MS" panose="020B0604020202020204" pitchFamily="50" charset="-128"/>
                <a:cs typeface="Arial Unicode MS" panose="020B0604020202020204" pitchFamily="50" charset="-128"/>
              </a:rPr>
              <a:t>mouse (MC3T3-E1</a:t>
            </a:r>
            <a:r>
              <a:rPr lang="en-US" altLang="ja-JP" dirty="0">
                <a:latin typeface="Arial Unicode MS" panose="020B0604020202020204" pitchFamily="50" charset="-128"/>
                <a:ea typeface="Arial Unicode MS" panose="020B0604020202020204" pitchFamily="50" charset="-128"/>
                <a:cs typeface="Arial Unicode MS" panose="020B0604020202020204" pitchFamily="50" charset="-128"/>
              </a:rPr>
              <a:t>)</a:t>
            </a:r>
            <a:endParaRPr kumimoji="1" lang="ja-JP" altLang="en-US" dirty="0">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58" name="テキスト ボックス 57"/>
          <p:cNvSpPr txBox="1"/>
          <p:nvPr/>
        </p:nvSpPr>
        <p:spPr>
          <a:xfrm>
            <a:off x="35496" y="44624"/>
            <a:ext cx="4760139" cy="461665"/>
          </a:xfrm>
          <a:prstGeom prst="rect">
            <a:avLst/>
          </a:prstGeom>
          <a:noFill/>
        </p:spPr>
        <p:txBody>
          <a:bodyPr wrap="square" rtlCol="0">
            <a:spAutoFit/>
          </a:bodyPr>
          <a:lstStyle/>
          <a:p>
            <a:r>
              <a:rPr kumimoji="1" lang="en-US" altLang="ja-JP" sz="2400" b="1" dirty="0" smtClean="0">
                <a:latin typeface="Calibri"/>
                <a:ea typeface="Arial Unicode MS" panose="020B0604020202020204" pitchFamily="50" charset="-128"/>
                <a:cs typeface="Calibri"/>
              </a:rPr>
              <a:t>Applied for Biological cell imaging</a:t>
            </a:r>
            <a:endParaRPr kumimoji="1" lang="ja-JP" altLang="en-US" sz="2400" b="1" dirty="0">
              <a:latin typeface="Calibri"/>
              <a:ea typeface="Arial Unicode MS" panose="020B0604020202020204" pitchFamily="50" charset="-128"/>
              <a:cs typeface="Calibri"/>
            </a:endParaRPr>
          </a:p>
        </p:txBody>
      </p:sp>
      <p:sp>
        <p:nvSpPr>
          <p:cNvPr id="63" name="テキスト ボックス 62"/>
          <p:cNvSpPr txBox="1"/>
          <p:nvPr/>
        </p:nvSpPr>
        <p:spPr>
          <a:xfrm>
            <a:off x="282458" y="1700808"/>
            <a:ext cx="3976351" cy="369332"/>
          </a:xfrm>
          <a:prstGeom prst="rect">
            <a:avLst/>
          </a:prstGeom>
          <a:noFill/>
        </p:spPr>
        <p:txBody>
          <a:bodyPr wrap="square" rtlCol="0">
            <a:spAutoFit/>
          </a:bodyPr>
          <a:lstStyle/>
          <a:p>
            <a:r>
              <a:rPr lang="en-US" altLang="ja-JP" dirty="0" err="1" smtClean="0">
                <a:latin typeface="Arial Unicode MS" panose="020B0604020202020204" pitchFamily="50" charset="-128"/>
                <a:ea typeface="Arial Unicode MS" panose="020B0604020202020204" pitchFamily="50" charset="-128"/>
                <a:cs typeface="Arial Unicode MS" panose="020B0604020202020204" pitchFamily="50" charset="-128"/>
              </a:rPr>
              <a:t>fluorochrome</a:t>
            </a:r>
            <a:r>
              <a:rPr lang="en-US" altLang="ja-JP" dirty="0" smtClean="0">
                <a:latin typeface="Arial Unicode MS" panose="020B0604020202020204" pitchFamily="50" charset="-128"/>
                <a:ea typeface="Arial Unicode MS" panose="020B0604020202020204" pitchFamily="50" charset="-128"/>
                <a:cs typeface="Arial Unicode MS" panose="020B0604020202020204" pitchFamily="50" charset="-128"/>
              </a:rPr>
              <a:t>: </a:t>
            </a:r>
            <a:r>
              <a:rPr lang="en-US" altLang="ja-JP" dirty="0" err="1" smtClean="0">
                <a:latin typeface="Arial Unicode MS" panose="020B0604020202020204" pitchFamily="50" charset="-128"/>
                <a:ea typeface="Arial Unicode MS" panose="020B0604020202020204" pitchFamily="50" charset="-128"/>
                <a:cs typeface="Arial Unicode MS" panose="020B0604020202020204" pitchFamily="50" charset="-128"/>
              </a:rPr>
              <a:t>Rhodamine</a:t>
            </a:r>
            <a:r>
              <a:rPr lang="en-US" altLang="ja-JP" dirty="0" smtClean="0">
                <a:latin typeface="Arial Unicode MS" panose="020B0604020202020204" pitchFamily="50" charset="-128"/>
                <a:ea typeface="Arial Unicode MS" panose="020B0604020202020204" pitchFamily="50" charset="-128"/>
                <a:cs typeface="Arial Unicode MS" panose="020B0604020202020204" pitchFamily="50" charset="-128"/>
              </a:rPr>
              <a:t> </a:t>
            </a:r>
            <a:r>
              <a:rPr lang="en-US" altLang="ja-JP" dirty="0">
                <a:latin typeface="Arial Unicode MS" panose="020B0604020202020204" pitchFamily="50" charset="-128"/>
                <a:ea typeface="Arial Unicode MS" panose="020B0604020202020204" pitchFamily="50" charset="-128"/>
                <a:cs typeface="Arial Unicode MS" panose="020B0604020202020204" pitchFamily="50" charset="-128"/>
              </a:rPr>
              <a:t>Phalloidin </a:t>
            </a:r>
            <a:endParaRPr kumimoji="1" lang="ja-JP" altLang="en-US" dirty="0">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64" name="テキスト ボックス 63"/>
          <p:cNvSpPr txBox="1"/>
          <p:nvPr/>
        </p:nvSpPr>
        <p:spPr>
          <a:xfrm>
            <a:off x="498482" y="1979548"/>
            <a:ext cx="4865606" cy="369332"/>
          </a:xfrm>
          <a:prstGeom prst="rect">
            <a:avLst/>
          </a:prstGeom>
          <a:noFill/>
        </p:spPr>
        <p:txBody>
          <a:bodyPr wrap="square" rtlCol="0">
            <a:spAutoFit/>
          </a:bodyPr>
          <a:lstStyle/>
          <a:p>
            <a:r>
              <a:rPr lang="en-US" altLang="ja-JP" dirty="0" smtClean="0">
                <a:latin typeface="Arial Unicode MS" panose="020B0604020202020204" pitchFamily="50" charset="-128"/>
                <a:ea typeface="Arial Unicode MS" panose="020B0604020202020204" pitchFamily="50" charset="-128"/>
                <a:cs typeface="Arial Unicode MS" panose="020B0604020202020204" pitchFamily="50" charset="-128"/>
              </a:rPr>
              <a:t>- selectively stained with </a:t>
            </a:r>
            <a:r>
              <a:rPr lang="en-US" altLang="ja-JP" dirty="0" err="1" smtClean="0">
                <a:latin typeface="Arial Unicode MS" panose="020B0604020202020204" pitchFamily="50" charset="-128"/>
                <a:ea typeface="Arial Unicode MS" panose="020B0604020202020204" pitchFamily="50" charset="-128"/>
                <a:cs typeface="Arial Unicode MS" panose="020B0604020202020204" pitchFamily="50" charset="-128"/>
              </a:rPr>
              <a:t>actine</a:t>
            </a:r>
            <a:r>
              <a:rPr lang="en-US" altLang="ja-JP" dirty="0" smtClean="0">
                <a:latin typeface="Arial Unicode MS" panose="020B0604020202020204" pitchFamily="50" charset="-128"/>
                <a:ea typeface="Arial Unicode MS" panose="020B0604020202020204" pitchFamily="50" charset="-128"/>
                <a:cs typeface="Arial Unicode MS" panose="020B0604020202020204" pitchFamily="50" charset="-128"/>
              </a:rPr>
              <a:t> (</a:t>
            </a:r>
            <a:r>
              <a:rPr lang="en-US" altLang="ja-JP" dirty="0">
                <a:latin typeface="Arial Unicode MS" panose="020B0604020202020204" pitchFamily="50" charset="-128"/>
                <a:ea typeface="Arial Unicode MS" panose="020B0604020202020204" pitchFamily="50" charset="-128"/>
                <a:cs typeface="Arial Unicode MS" panose="020B0604020202020204" pitchFamily="50" charset="-128"/>
              </a:rPr>
              <a:t>cytoskeleton</a:t>
            </a:r>
            <a:r>
              <a:rPr lang="en-US" altLang="ja-JP" dirty="0" smtClean="0">
                <a:latin typeface="Arial Unicode MS" panose="020B0604020202020204" pitchFamily="50" charset="-128"/>
                <a:ea typeface="Arial Unicode MS" panose="020B0604020202020204" pitchFamily="50" charset="-128"/>
                <a:cs typeface="Arial Unicode MS" panose="020B0604020202020204" pitchFamily="50" charset="-128"/>
              </a:rPr>
              <a:t>)</a:t>
            </a:r>
            <a:endParaRPr kumimoji="1" lang="ja-JP" altLang="en-US" dirty="0">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69" name="テキスト ボックス 68"/>
          <p:cNvSpPr txBox="1"/>
          <p:nvPr/>
        </p:nvSpPr>
        <p:spPr>
          <a:xfrm>
            <a:off x="278697" y="990020"/>
            <a:ext cx="4048409" cy="646331"/>
          </a:xfrm>
          <a:prstGeom prst="rect">
            <a:avLst/>
          </a:prstGeom>
          <a:noFill/>
        </p:spPr>
        <p:txBody>
          <a:bodyPr wrap="square" rtlCol="0">
            <a:spAutoFit/>
          </a:bodyPr>
          <a:lstStyle/>
          <a:p>
            <a:r>
              <a:rPr lang="en-US" altLang="ja-JP" dirty="0">
                <a:latin typeface="Arial Unicode MS" panose="020B0604020202020204" pitchFamily="50" charset="-128"/>
                <a:ea typeface="Arial Unicode MS" panose="020B0604020202020204" pitchFamily="50" charset="-128"/>
                <a:cs typeface="Arial Unicode MS" panose="020B0604020202020204" pitchFamily="50" charset="-128"/>
              </a:rPr>
              <a:t>formed </a:t>
            </a:r>
            <a:r>
              <a:rPr lang="en-US" altLang="ja-JP" dirty="0" smtClean="0">
                <a:latin typeface="Arial Unicode MS" panose="020B0604020202020204" pitchFamily="50" charset="-128"/>
                <a:ea typeface="Arial Unicode MS" panose="020B0604020202020204" pitchFamily="50" charset="-128"/>
                <a:cs typeface="Arial Unicode MS" panose="020B0604020202020204" pitchFamily="50" charset="-128"/>
              </a:rPr>
              <a:t>born and collagen </a:t>
            </a:r>
          </a:p>
          <a:p>
            <a:r>
              <a:rPr lang="en-US" altLang="ja-JP" dirty="0" smtClean="0">
                <a:latin typeface="Arial Unicode MS" panose="020B0604020202020204" pitchFamily="50" charset="-128"/>
                <a:ea typeface="Arial Unicode MS" panose="020B0604020202020204" pitchFamily="50" charset="-128"/>
                <a:cs typeface="Arial Unicode MS" panose="020B0604020202020204" pitchFamily="50" charset="-128"/>
              </a:rPr>
              <a:t>   after </a:t>
            </a:r>
            <a:r>
              <a:rPr lang="en-US" altLang="ja-JP" dirty="0">
                <a:latin typeface="Arial Unicode MS" panose="020B0604020202020204" pitchFamily="50" charset="-128"/>
                <a:ea typeface="Arial Unicode MS" panose="020B0604020202020204" pitchFamily="50" charset="-128"/>
                <a:cs typeface="Arial Unicode MS" panose="020B0604020202020204" pitchFamily="50" charset="-128"/>
              </a:rPr>
              <a:t>differentiated osteoblast cells </a:t>
            </a:r>
            <a:endParaRPr kumimoji="1" lang="ja-JP" altLang="en-US" dirty="0">
              <a:latin typeface="Arial Unicode MS" panose="020B0604020202020204" pitchFamily="50" charset="-128"/>
              <a:ea typeface="Arial Unicode MS" panose="020B0604020202020204" pitchFamily="50" charset="-128"/>
              <a:cs typeface="Arial Unicode MS" panose="020B0604020202020204" pitchFamily="50" charset="-128"/>
            </a:endParaRPr>
          </a:p>
        </p:txBody>
      </p:sp>
      <p:grpSp>
        <p:nvGrpSpPr>
          <p:cNvPr id="2" name="グループ化 1"/>
          <p:cNvGrpSpPr/>
          <p:nvPr/>
        </p:nvGrpSpPr>
        <p:grpSpPr>
          <a:xfrm>
            <a:off x="5236256" y="692696"/>
            <a:ext cx="3800240" cy="2468245"/>
            <a:chOff x="557263" y="3356992"/>
            <a:chExt cx="4158753" cy="2829456"/>
          </a:xfrm>
        </p:grpSpPr>
        <p:graphicFrame>
          <p:nvGraphicFramePr>
            <p:cNvPr id="71" name="グラフ 70"/>
            <p:cNvGraphicFramePr>
              <a:graphicFrameLocks/>
            </p:cNvGraphicFramePr>
            <p:nvPr>
              <p:extLst>
                <p:ext uri="{D42A27DB-BD31-4B8C-83A1-F6EECF244321}">
                  <p14:modId xmlns:p14="http://schemas.microsoft.com/office/powerpoint/2010/main" val="2728843833"/>
                </p:ext>
              </p:extLst>
            </p:nvPr>
          </p:nvGraphicFramePr>
          <p:xfrm>
            <a:off x="759624" y="3356992"/>
            <a:ext cx="3956392" cy="2370746"/>
          </p:xfrm>
          <a:graphic>
            <a:graphicData uri="http://schemas.openxmlformats.org/drawingml/2006/chart">
              <c:chart xmlns:c="http://schemas.openxmlformats.org/drawingml/2006/chart" xmlns:r="http://schemas.openxmlformats.org/officeDocument/2006/relationships" r:id="rId3"/>
            </a:graphicData>
          </a:graphic>
        </p:graphicFrame>
        <p:sp>
          <p:nvSpPr>
            <p:cNvPr id="72" name="テキスト ボックス 71"/>
            <p:cNvSpPr txBox="1"/>
            <p:nvPr/>
          </p:nvSpPr>
          <p:spPr>
            <a:xfrm>
              <a:off x="1621734" y="5886553"/>
              <a:ext cx="2950266" cy="299895"/>
            </a:xfrm>
            <a:prstGeom prst="rect">
              <a:avLst/>
            </a:prstGeom>
            <a:noFill/>
          </p:spPr>
          <p:txBody>
            <a:bodyPr wrap="square" rtlCol="0">
              <a:spAutoFit/>
            </a:bodyPr>
            <a:lstStyle/>
            <a:p>
              <a:r>
                <a:rPr lang="en-US" altLang="ja-JP" sz="1050" dirty="0" smtClean="0">
                  <a:latin typeface="Arial Unicode MS" panose="020B0604020202020204" pitchFamily="50" charset="-128"/>
                  <a:ea typeface="Arial Unicode MS" panose="020B0604020202020204" pitchFamily="50" charset="-128"/>
                  <a:cs typeface="Arial Unicode MS" panose="020B0604020202020204" pitchFamily="50" charset="-128"/>
                </a:rPr>
                <a:t>source by Life </a:t>
              </a:r>
              <a:r>
                <a:rPr lang="en-US" altLang="ja-JP" sz="1050" dirty="0">
                  <a:latin typeface="Arial Unicode MS" panose="020B0604020202020204" pitchFamily="50" charset="-128"/>
                  <a:ea typeface="Arial Unicode MS" panose="020B0604020202020204" pitchFamily="50" charset="-128"/>
                  <a:cs typeface="Arial Unicode MS" panose="020B0604020202020204" pitchFamily="50" charset="-128"/>
                </a:rPr>
                <a:t>Technologies Corporation</a:t>
              </a:r>
              <a:endParaRPr kumimoji="1" lang="ja-JP" altLang="en-US" sz="1050" dirty="0">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73" name="テキスト ボックス 72"/>
            <p:cNvSpPr txBox="1"/>
            <p:nvPr/>
          </p:nvSpPr>
          <p:spPr>
            <a:xfrm>
              <a:off x="2038005" y="5583722"/>
              <a:ext cx="1669899" cy="317536"/>
            </a:xfrm>
            <a:prstGeom prst="rect">
              <a:avLst/>
            </a:prstGeom>
            <a:noFill/>
          </p:spPr>
          <p:txBody>
            <a:bodyPr wrap="square" rtlCol="0">
              <a:spAutoFit/>
            </a:bodyPr>
            <a:lstStyle/>
            <a:p>
              <a:r>
                <a:rPr lang="en-US" altLang="ja-JP" sz="1200" dirty="0">
                  <a:latin typeface="Arial Unicode MS" panose="020B0604020202020204" pitchFamily="50" charset="-128"/>
                  <a:ea typeface="Arial Unicode MS" panose="020B0604020202020204" pitchFamily="50" charset="-128"/>
                  <a:cs typeface="Arial Unicode MS" panose="020B0604020202020204" pitchFamily="50" charset="-128"/>
                </a:rPr>
                <a:t>w</a:t>
              </a:r>
              <a:r>
                <a:rPr kumimoji="1" lang="en-US" altLang="ja-JP" sz="1200" dirty="0" smtClean="0">
                  <a:latin typeface="Arial Unicode MS" panose="020B0604020202020204" pitchFamily="50" charset="-128"/>
                  <a:ea typeface="Arial Unicode MS" panose="020B0604020202020204" pitchFamily="50" charset="-128"/>
                  <a:cs typeface="Arial Unicode MS" panose="020B0604020202020204" pitchFamily="50" charset="-128"/>
                </a:rPr>
                <a:t>avelength [nm]</a:t>
              </a:r>
              <a:endParaRPr kumimoji="1" lang="ja-JP" altLang="en-US" sz="1200" dirty="0">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74" name="テキスト ボックス 73"/>
            <p:cNvSpPr txBox="1"/>
            <p:nvPr/>
          </p:nvSpPr>
          <p:spPr>
            <a:xfrm rot="16200000">
              <a:off x="-288394" y="4218909"/>
              <a:ext cx="1994446" cy="303131"/>
            </a:xfrm>
            <a:prstGeom prst="rect">
              <a:avLst/>
            </a:prstGeom>
            <a:noFill/>
          </p:spPr>
          <p:txBody>
            <a:bodyPr wrap="square" rtlCol="0">
              <a:spAutoFit/>
            </a:bodyPr>
            <a:lstStyle/>
            <a:p>
              <a:r>
                <a:rPr lang="en-US" altLang="ja-JP" sz="1200" dirty="0" smtClean="0">
                  <a:latin typeface="Arial Unicode MS" panose="020B0604020202020204" pitchFamily="50" charset="-128"/>
                  <a:ea typeface="Arial Unicode MS" panose="020B0604020202020204" pitchFamily="50" charset="-128"/>
                  <a:cs typeface="Arial Unicode MS" panose="020B0604020202020204" pitchFamily="50" charset="-128"/>
                </a:rPr>
                <a:t>relative intensity</a:t>
              </a:r>
              <a:r>
                <a:rPr kumimoji="1" lang="en-US" altLang="ja-JP" sz="1200" dirty="0" smtClean="0">
                  <a:latin typeface="Arial Unicode MS" panose="020B0604020202020204" pitchFamily="50" charset="-128"/>
                  <a:ea typeface="Arial Unicode MS" panose="020B0604020202020204" pitchFamily="50" charset="-128"/>
                  <a:cs typeface="Arial Unicode MS" panose="020B0604020202020204" pitchFamily="50" charset="-128"/>
                </a:rPr>
                <a:t> [%]</a:t>
              </a:r>
              <a:endParaRPr kumimoji="1" lang="ja-JP" altLang="en-US" sz="1200" dirty="0">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75" name="テキスト ボックス 74"/>
            <p:cNvSpPr txBox="1"/>
            <p:nvPr/>
          </p:nvSpPr>
          <p:spPr>
            <a:xfrm>
              <a:off x="3419871" y="3542236"/>
              <a:ext cx="1093325" cy="317536"/>
            </a:xfrm>
            <a:prstGeom prst="rect">
              <a:avLst/>
            </a:prstGeom>
            <a:noFill/>
          </p:spPr>
          <p:txBody>
            <a:bodyPr wrap="square" rtlCol="0">
              <a:spAutoFit/>
            </a:bodyPr>
            <a:lstStyle/>
            <a:p>
              <a:r>
                <a:rPr lang="en-US" altLang="ja-JP" sz="1200" dirty="0">
                  <a:latin typeface="Arial Unicode MS" panose="020B0604020202020204" pitchFamily="50" charset="-128"/>
                  <a:ea typeface="Arial Unicode MS" panose="020B0604020202020204" pitchFamily="50" charset="-128"/>
                  <a:cs typeface="Arial Unicode MS" panose="020B0604020202020204" pitchFamily="50" charset="-128"/>
                </a:rPr>
                <a:t>e</a:t>
              </a:r>
              <a:r>
                <a:rPr kumimoji="1" lang="en-US" altLang="ja-JP" sz="1200" dirty="0" smtClean="0">
                  <a:latin typeface="Arial Unicode MS" panose="020B0604020202020204" pitchFamily="50" charset="-128"/>
                  <a:ea typeface="Arial Unicode MS" panose="020B0604020202020204" pitchFamily="50" charset="-128"/>
                  <a:cs typeface="Arial Unicode MS" panose="020B0604020202020204" pitchFamily="50" charset="-128"/>
                </a:rPr>
                <a:t>xcitation</a:t>
              </a:r>
              <a:endParaRPr kumimoji="1" lang="ja-JP" altLang="en-US" sz="1200" dirty="0">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76" name="テキスト ボックス 75"/>
            <p:cNvSpPr txBox="1"/>
            <p:nvPr/>
          </p:nvSpPr>
          <p:spPr>
            <a:xfrm>
              <a:off x="3427483" y="3793503"/>
              <a:ext cx="1059809" cy="317536"/>
            </a:xfrm>
            <a:prstGeom prst="rect">
              <a:avLst/>
            </a:prstGeom>
            <a:noFill/>
          </p:spPr>
          <p:txBody>
            <a:bodyPr wrap="square" rtlCol="0">
              <a:spAutoFit/>
            </a:bodyPr>
            <a:lstStyle/>
            <a:p>
              <a:r>
                <a:rPr kumimoji="1" lang="en-US" altLang="ja-JP" sz="1200" dirty="0" smtClean="0">
                  <a:latin typeface="Arial Unicode MS" panose="020B0604020202020204" pitchFamily="50" charset="-128"/>
                  <a:ea typeface="Arial Unicode MS" panose="020B0604020202020204" pitchFamily="50" charset="-128"/>
                  <a:cs typeface="Arial Unicode MS" panose="020B0604020202020204" pitchFamily="50" charset="-128"/>
                </a:rPr>
                <a:t>emission</a:t>
              </a:r>
              <a:endParaRPr kumimoji="1" lang="ja-JP" altLang="en-US" sz="1200" dirty="0">
                <a:latin typeface="Arial Unicode MS" panose="020B0604020202020204" pitchFamily="50" charset="-128"/>
                <a:ea typeface="Arial Unicode MS" panose="020B0604020202020204" pitchFamily="50" charset="-128"/>
                <a:cs typeface="Arial Unicode MS" panose="020B0604020202020204" pitchFamily="50" charset="-128"/>
              </a:endParaRPr>
            </a:p>
          </p:txBody>
        </p:sp>
        <p:cxnSp>
          <p:nvCxnSpPr>
            <p:cNvPr id="77" name="直線コネクタ 76"/>
            <p:cNvCxnSpPr/>
            <p:nvPr/>
          </p:nvCxnSpPr>
          <p:spPr>
            <a:xfrm>
              <a:off x="3303133" y="3724214"/>
              <a:ext cx="169697"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8" name="直線コネクタ 77"/>
            <p:cNvCxnSpPr/>
            <p:nvPr/>
          </p:nvCxnSpPr>
          <p:spPr>
            <a:xfrm>
              <a:off x="3303133" y="3980496"/>
              <a:ext cx="16969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3" name="図形グループ 22"/>
          <p:cNvGrpSpPr/>
          <p:nvPr/>
        </p:nvGrpSpPr>
        <p:grpSpPr>
          <a:xfrm>
            <a:off x="3698563" y="3717032"/>
            <a:ext cx="2169581" cy="2016224"/>
            <a:chOff x="3926635" y="4211113"/>
            <a:chExt cx="2089078" cy="1941411"/>
          </a:xfrm>
        </p:grpSpPr>
        <p:pic>
          <p:nvPicPr>
            <p:cNvPr id="24" name="図 23" descr="nonoffset_mono.png"/>
            <p:cNvPicPr>
              <a:picLocks/>
            </p:cNvPicPr>
            <p:nvPr/>
          </p:nvPicPr>
          <p:blipFill>
            <a:blip r:embed="rId4">
              <a:extLst>
                <a:ext uri="{28A0092B-C50C-407E-A947-70E740481C1C}">
                  <a14:useLocalDpi xmlns:a14="http://schemas.microsoft.com/office/drawing/2010/main"/>
                </a:ext>
              </a:extLst>
            </a:blip>
            <a:stretch>
              <a:fillRect/>
            </a:stretch>
          </p:blipFill>
          <p:spPr>
            <a:xfrm flipV="1">
              <a:off x="3926635" y="4218872"/>
              <a:ext cx="1933652" cy="1933652"/>
            </a:xfrm>
            <a:prstGeom prst="rect">
              <a:avLst/>
            </a:prstGeom>
          </p:spPr>
        </p:pic>
        <p:cxnSp>
          <p:nvCxnSpPr>
            <p:cNvPr id="25" name="直線コネクタ 24"/>
            <p:cNvCxnSpPr/>
            <p:nvPr/>
          </p:nvCxnSpPr>
          <p:spPr>
            <a:xfrm>
              <a:off x="5144933" y="4593756"/>
              <a:ext cx="599436" cy="1"/>
            </a:xfrm>
            <a:prstGeom prst="line">
              <a:avLst/>
            </a:prstGeom>
            <a:ln w="19050">
              <a:solidFill>
                <a:schemeClr val="bg1"/>
              </a:solidFill>
              <a:headEnd type="stealth" w="sm" len="med"/>
              <a:tailEnd type="stealth" w="sm" len="med"/>
            </a:ln>
            <a:effectLst/>
          </p:spPr>
          <p:style>
            <a:lnRef idx="2">
              <a:schemeClr val="accent1"/>
            </a:lnRef>
            <a:fillRef idx="0">
              <a:schemeClr val="accent1"/>
            </a:fillRef>
            <a:effectRef idx="1">
              <a:schemeClr val="accent1"/>
            </a:effectRef>
            <a:fontRef idx="minor">
              <a:schemeClr val="tx1"/>
            </a:fontRef>
          </p:style>
        </p:cxnSp>
        <p:sp>
          <p:nvSpPr>
            <p:cNvPr id="26" name="テキスト ボックス 25"/>
            <p:cNvSpPr txBox="1"/>
            <p:nvPr/>
          </p:nvSpPr>
          <p:spPr>
            <a:xfrm>
              <a:off x="4970058" y="4211113"/>
              <a:ext cx="1045655" cy="380196"/>
            </a:xfrm>
            <a:prstGeom prst="rect">
              <a:avLst/>
            </a:prstGeom>
            <a:noFill/>
          </p:spPr>
          <p:txBody>
            <a:bodyPr wrap="square" rtlCol="0">
              <a:spAutoFit/>
            </a:bodyPr>
            <a:lstStyle/>
            <a:p>
              <a:r>
                <a:rPr lang="en-US" altLang="ja-JP" dirty="0" smtClean="0">
                  <a:solidFill>
                    <a:srgbClr val="FFFFFF"/>
                  </a:solidFill>
                </a:rPr>
                <a:t>10</a:t>
              </a:r>
              <a:r>
                <a:rPr kumimoji="1" lang="en-US" altLang="ja-JP" dirty="0" smtClean="0">
                  <a:solidFill>
                    <a:srgbClr val="FFFFFF"/>
                  </a:solidFill>
                </a:rPr>
                <a:t>0um</a:t>
              </a:r>
              <a:endParaRPr kumimoji="1" lang="ja-JP" altLang="en-US" dirty="0">
                <a:solidFill>
                  <a:srgbClr val="FFFFFF"/>
                </a:solidFill>
              </a:endParaRPr>
            </a:p>
          </p:txBody>
        </p:sp>
      </p:grpSp>
      <p:grpSp>
        <p:nvGrpSpPr>
          <p:cNvPr id="27" name="図形グループ 26"/>
          <p:cNvGrpSpPr/>
          <p:nvPr/>
        </p:nvGrpSpPr>
        <p:grpSpPr>
          <a:xfrm>
            <a:off x="6012160" y="3717032"/>
            <a:ext cx="2103948" cy="2011120"/>
            <a:chOff x="1249676" y="4211113"/>
            <a:chExt cx="2051699" cy="1961175"/>
          </a:xfrm>
        </p:grpSpPr>
        <p:pic>
          <p:nvPicPr>
            <p:cNvPr id="28" name="図 27" descr="nonoffset_mono.png"/>
            <p:cNvPicPr>
              <a:picLocks/>
            </p:cNvPicPr>
            <p:nvPr/>
          </p:nvPicPr>
          <p:blipFill>
            <a:blip r:embed="rId5">
              <a:extLst>
                <a:ext uri="{28A0092B-C50C-407E-A947-70E740481C1C}">
                  <a14:useLocalDpi xmlns:a14="http://schemas.microsoft.com/office/drawing/2010/main"/>
                </a:ext>
              </a:extLst>
            </a:blip>
            <a:stretch>
              <a:fillRect/>
            </a:stretch>
          </p:blipFill>
          <p:spPr>
            <a:xfrm flipV="1">
              <a:off x="1249676" y="4222121"/>
              <a:ext cx="1950167" cy="1950167"/>
            </a:xfrm>
            <a:prstGeom prst="rect">
              <a:avLst/>
            </a:prstGeom>
          </p:spPr>
        </p:pic>
        <p:cxnSp>
          <p:nvCxnSpPr>
            <p:cNvPr id="29" name="直線コネクタ 28"/>
            <p:cNvCxnSpPr/>
            <p:nvPr/>
          </p:nvCxnSpPr>
          <p:spPr>
            <a:xfrm flipV="1">
              <a:off x="2567849" y="4593756"/>
              <a:ext cx="526545" cy="1"/>
            </a:xfrm>
            <a:prstGeom prst="line">
              <a:avLst/>
            </a:prstGeom>
            <a:ln w="19050">
              <a:solidFill>
                <a:schemeClr val="bg1"/>
              </a:solidFill>
              <a:headEnd type="stealth" w="sm" len="med"/>
              <a:tailEnd type="stealth" w="sm" len="med"/>
            </a:ln>
            <a:effectLst/>
          </p:spPr>
          <p:style>
            <a:lnRef idx="2">
              <a:schemeClr val="accent1"/>
            </a:lnRef>
            <a:fillRef idx="0">
              <a:schemeClr val="accent1"/>
            </a:fillRef>
            <a:effectRef idx="1">
              <a:schemeClr val="accent1"/>
            </a:effectRef>
            <a:fontRef idx="minor">
              <a:schemeClr val="tx1"/>
            </a:fontRef>
          </p:style>
        </p:cxnSp>
        <p:sp>
          <p:nvSpPr>
            <p:cNvPr id="30" name="テキスト ボックス 29"/>
            <p:cNvSpPr txBox="1"/>
            <p:nvPr/>
          </p:nvSpPr>
          <p:spPr>
            <a:xfrm>
              <a:off x="2396611" y="4211113"/>
              <a:ext cx="904764" cy="412577"/>
            </a:xfrm>
            <a:prstGeom prst="rect">
              <a:avLst/>
            </a:prstGeom>
            <a:noFill/>
          </p:spPr>
          <p:txBody>
            <a:bodyPr wrap="square" rtlCol="0">
              <a:spAutoFit/>
            </a:bodyPr>
            <a:lstStyle/>
            <a:p>
              <a:r>
                <a:rPr kumimoji="1" lang="en-US" altLang="ja-JP" dirty="0" smtClean="0">
                  <a:solidFill>
                    <a:schemeClr val="bg1"/>
                  </a:solidFill>
                </a:rPr>
                <a:t>25um</a:t>
              </a:r>
              <a:endParaRPr kumimoji="1" lang="ja-JP" altLang="en-US" dirty="0">
                <a:solidFill>
                  <a:schemeClr val="bg1"/>
                </a:solidFill>
              </a:endParaRPr>
            </a:p>
          </p:txBody>
        </p:sp>
      </p:grpSp>
      <p:sp>
        <p:nvSpPr>
          <p:cNvPr id="31" name="フリーフォーム 30"/>
          <p:cNvSpPr/>
          <p:nvPr/>
        </p:nvSpPr>
        <p:spPr>
          <a:xfrm rot="283485">
            <a:off x="7584415" y="3677921"/>
            <a:ext cx="875295" cy="1802045"/>
          </a:xfrm>
          <a:custGeom>
            <a:avLst/>
            <a:gdLst>
              <a:gd name="connsiteX0" fmla="*/ 0 w 505632"/>
              <a:gd name="connsiteY0" fmla="*/ 552638 h 552638"/>
              <a:gd name="connsiteX1" fmla="*/ 235178 w 505632"/>
              <a:gd name="connsiteY1" fmla="*/ 141099 h 552638"/>
              <a:gd name="connsiteX2" fmla="*/ 329249 w 505632"/>
              <a:gd name="connsiteY2" fmla="*/ 270439 h 552638"/>
              <a:gd name="connsiteX3" fmla="*/ 505632 w 505632"/>
              <a:gd name="connsiteY3" fmla="*/ 0 h 552638"/>
            </a:gdLst>
            <a:ahLst/>
            <a:cxnLst>
              <a:cxn ang="0">
                <a:pos x="connsiteX0" y="connsiteY0"/>
              </a:cxn>
              <a:cxn ang="0">
                <a:pos x="connsiteX1" y="connsiteY1"/>
              </a:cxn>
              <a:cxn ang="0">
                <a:pos x="connsiteX2" y="connsiteY2"/>
              </a:cxn>
              <a:cxn ang="0">
                <a:pos x="connsiteX3" y="connsiteY3"/>
              </a:cxn>
            </a:cxnLst>
            <a:rect l="l" t="t" r="r" b="b"/>
            <a:pathLst>
              <a:path w="505632" h="552638">
                <a:moveTo>
                  <a:pt x="0" y="552638"/>
                </a:moveTo>
                <a:cubicBezTo>
                  <a:pt x="90151" y="370385"/>
                  <a:pt x="180303" y="188132"/>
                  <a:pt x="235178" y="141099"/>
                </a:cubicBezTo>
                <a:cubicBezTo>
                  <a:pt x="290053" y="94066"/>
                  <a:pt x="284173" y="293955"/>
                  <a:pt x="329249" y="270439"/>
                </a:cubicBezTo>
                <a:cubicBezTo>
                  <a:pt x="374325" y="246923"/>
                  <a:pt x="505632" y="0"/>
                  <a:pt x="505632" y="0"/>
                </a:cubicBezTo>
              </a:path>
            </a:pathLst>
          </a:custGeom>
          <a:ln w="9525">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dirty="0"/>
          </a:p>
        </p:txBody>
      </p:sp>
      <p:sp>
        <p:nvSpPr>
          <p:cNvPr id="32" name="テキスト ボックス 31"/>
          <p:cNvSpPr txBox="1"/>
          <p:nvPr/>
        </p:nvSpPr>
        <p:spPr>
          <a:xfrm>
            <a:off x="7740352" y="3356992"/>
            <a:ext cx="1467770" cy="369332"/>
          </a:xfrm>
          <a:prstGeom prst="rect">
            <a:avLst/>
          </a:prstGeom>
          <a:noFill/>
        </p:spPr>
        <p:txBody>
          <a:bodyPr wrap="none" rtlCol="0">
            <a:spAutoFit/>
          </a:bodyPr>
          <a:lstStyle/>
          <a:p>
            <a:r>
              <a:rPr kumimoji="1" lang="en-US" altLang="ja-JP" dirty="0" smtClean="0">
                <a:solidFill>
                  <a:srgbClr val="FF0000"/>
                </a:solidFill>
              </a:rPr>
              <a:t>cytoskeleton</a:t>
            </a:r>
            <a:endParaRPr kumimoji="1" lang="ja-JP" altLang="en-US" dirty="0">
              <a:solidFill>
                <a:srgbClr val="FF0000"/>
              </a:solidFill>
            </a:endParaRPr>
          </a:p>
        </p:txBody>
      </p:sp>
      <p:pic>
        <p:nvPicPr>
          <p:cNvPr id="33" name="図 32" descr="スクリーンショット 2014-10-29 19.31.02.png"/>
          <p:cNvPicPr>
            <a:picLocks noChangeAspect="1"/>
          </p:cNvPicPr>
          <p:nvPr/>
        </p:nvPicPr>
        <p:blipFill>
          <a:blip r:embed="rId6">
            <a:extLst>
              <a:ext uri="{BEBA8EAE-BF5A-486C-A8C5-ECC9F3942E4B}">
                <a14:imgProps xmlns:a14="http://schemas.microsoft.com/office/drawing/2010/main">
                  <a14:imgLayer r:embed="rId7">
                    <a14:imgEffect>
                      <a14:saturation sat="0"/>
                    </a14:imgEffect>
                    <a14:imgEffect>
                      <a14:brightnessContrast bright="46000" contrast="22000"/>
                    </a14:imgEffect>
                  </a14:imgLayer>
                </a14:imgProps>
              </a:ext>
              <a:ext uri="{28A0092B-C50C-407E-A947-70E740481C1C}">
                <a14:useLocalDpi xmlns:a14="http://schemas.microsoft.com/office/drawing/2010/main"/>
              </a:ext>
            </a:extLst>
          </a:blip>
          <a:stretch>
            <a:fillRect/>
          </a:stretch>
        </p:blipFill>
        <p:spPr>
          <a:xfrm>
            <a:off x="755576" y="3717032"/>
            <a:ext cx="2131656" cy="2016224"/>
          </a:xfrm>
          <a:prstGeom prst="rect">
            <a:avLst/>
          </a:prstGeom>
        </p:spPr>
      </p:pic>
      <p:sp>
        <p:nvSpPr>
          <p:cNvPr id="34" name="テキスト ボックス 33"/>
          <p:cNvSpPr txBox="1"/>
          <p:nvPr/>
        </p:nvSpPr>
        <p:spPr>
          <a:xfrm>
            <a:off x="723464" y="5737262"/>
            <a:ext cx="2293034" cy="707886"/>
          </a:xfrm>
          <a:prstGeom prst="rect">
            <a:avLst/>
          </a:prstGeom>
          <a:solidFill>
            <a:srgbClr val="FFFF00"/>
          </a:solidFill>
        </p:spPr>
        <p:txBody>
          <a:bodyPr wrap="square" rtlCol="0">
            <a:spAutoFit/>
          </a:bodyPr>
          <a:lstStyle/>
          <a:p>
            <a:r>
              <a:rPr lang="en-US" altLang="ja-JP" sz="2000" dirty="0" smtClean="0">
                <a:solidFill>
                  <a:srgbClr val="FF0000"/>
                </a:solidFill>
              </a:rPr>
              <a:t>excitation intensity: 87.75</a:t>
            </a:r>
            <a:r>
              <a:rPr kumimoji="1" lang="en-US" altLang="ja-JP" sz="2000" dirty="0" smtClean="0">
                <a:solidFill>
                  <a:srgbClr val="FF0000"/>
                </a:solidFill>
              </a:rPr>
              <a:t>uW</a:t>
            </a:r>
            <a:endParaRPr kumimoji="1" lang="ja-JP" altLang="en-US" sz="2000" dirty="0">
              <a:solidFill>
                <a:srgbClr val="FF0000"/>
              </a:solidFill>
            </a:endParaRPr>
          </a:p>
        </p:txBody>
      </p:sp>
      <p:sp>
        <p:nvSpPr>
          <p:cNvPr id="35" name="テキスト ボックス 34"/>
          <p:cNvSpPr txBox="1"/>
          <p:nvPr/>
        </p:nvSpPr>
        <p:spPr>
          <a:xfrm>
            <a:off x="4687069" y="5737262"/>
            <a:ext cx="2261195" cy="707886"/>
          </a:xfrm>
          <a:prstGeom prst="rect">
            <a:avLst/>
          </a:prstGeom>
          <a:solidFill>
            <a:srgbClr val="FFFF00"/>
          </a:solidFill>
        </p:spPr>
        <p:txBody>
          <a:bodyPr wrap="square" rtlCol="0">
            <a:spAutoFit/>
          </a:bodyPr>
          <a:lstStyle/>
          <a:p>
            <a:r>
              <a:rPr lang="en-US" altLang="ja-JP" sz="2000" dirty="0">
                <a:solidFill>
                  <a:srgbClr val="FF0000"/>
                </a:solidFill>
              </a:rPr>
              <a:t>excitation intensity: </a:t>
            </a:r>
            <a:r>
              <a:rPr kumimoji="1" lang="en-US" altLang="ja-JP" sz="2000" dirty="0" smtClean="0">
                <a:solidFill>
                  <a:srgbClr val="FF0000"/>
                </a:solidFill>
              </a:rPr>
              <a:t>0.77uW</a:t>
            </a:r>
            <a:endParaRPr kumimoji="1" lang="ja-JP" altLang="en-US" sz="2000" dirty="0">
              <a:solidFill>
                <a:srgbClr val="FF0000"/>
              </a:solidFill>
            </a:endParaRPr>
          </a:p>
        </p:txBody>
      </p:sp>
      <p:sp>
        <p:nvSpPr>
          <p:cNvPr id="36" name="テキスト ボックス 35"/>
          <p:cNvSpPr txBox="1"/>
          <p:nvPr/>
        </p:nvSpPr>
        <p:spPr>
          <a:xfrm>
            <a:off x="3239416" y="5805264"/>
            <a:ext cx="1188568" cy="461665"/>
          </a:xfrm>
          <a:prstGeom prst="rect">
            <a:avLst/>
          </a:prstGeom>
          <a:solidFill>
            <a:srgbClr val="FFFFFF"/>
          </a:solidFill>
        </p:spPr>
        <p:txBody>
          <a:bodyPr wrap="square" rtlCol="0">
            <a:spAutoFit/>
          </a:bodyPr>
          <a:lstStyle/>
          <a:p>
            <a:r>
              <a:rPr lang="en-US" altLang="ja-JP" sz="2400" b="1" dirty="0" smtClean="0">
                <a:solidFill>
                  <a:srgbClr val="FF0000"/>
                </a:solidFill>
                <a:latin typeface="Calibri"/>
                <a:cs typeface="Calibri"/>
              </a:rPr>
              <a:t>&gt; 1/100</a:t>
            </a:r>
            <a:endParaRPr lang="ja-JP" altLang="en-US" sz="2400" b="1" dirty="0">
              <a:solidFill>
                <a:srgbClr val="FF0000"/>
              </a:solidFill>
              <a:latin typeface="Calibri"/>
              <a:cs typeface="Calibri"/>
            </a:endParaRPr>
          </a:p>
        </p:txBody>
      </p:sp>
      <p:sp>
        <p:nvSpPr>
          <p:cNvPr id="37" name="テキスト ボックス 36"/>
          <p:cNvSpPr txBox="1"/>
          <p:nvPr/>
        </p:nvSpPr>
        <p:spPr>
          <a:xfrm>
            <a:off x="1115616" y="3212976"/>
            <a:ext cx="1368152" cy="369332"/>
          </a:xfrm>
          <a:prstGeom prst="rect">
            <a:avLst/>
          </a:prstGeom>
          <a:noFill/>
        </p:spPr>
        <p:txBody>
          <a:bodyPr wrap="square" rtlCol="0">
            <a:spAutoFit/>
          </a:bodyPr>
          <a:lstStyle/>
          <a:p>
            <a:r>
              <a:rPr lang="en-US" altLang="ja-JP" dirty="0" smtClean="0">
                <a:latin typeface="Arial Unicode MS" panose="020B0604020202020204" pitchFamily="50" charset="-128"/>
                <a:ea typeface="Arial Unicode MS" panose="020B0604020202020204" pitchFamily="50" charset="-128"/>
                <a:cs typeface="Arial Unicode MS" panose="020B0604020202020204" pitchFamily="50" charset="-128"/>
              </a:rPr>
              <a:t>microscope</a:t>
            </a:r>
            <a:endParaRPr kumimoji="1" lang="ja-JP" altLang="en-US" dirty="0">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38" name="テキスト ボックス 37"/>
          <p:cNvSpPr txBox="1"/>
          <p:nvPr/>
        </p:nvSpPr>
        <p:spPr>
          <a:xfrm>
            <a:off x="5004048" y="3212976"/>
            <a:ext cx="2016224" cy="369332"/>
          </a:xfrm>
          <a:prstGeom prst="rect">
            <a:avLst/>
          </a:prstGeom>
          <a:noFill/>
        </p:spPr>
        <p:txBody>
          <a:bodyPr wrap="square" rtlCol="0">
            <a:spAutoFit/>
          </a:bodyPr>
          <a:lstStyle/>
          <a:p>
            <a:r>
              <a:rPr lang="en-US" altLang="ja-JP" b="1" dirty="0">
                <a:solidFill>
                  <a:srgbClr val="FF0000"/>
                </a:solidFill>
                <a:latin typeface="Arial"/>
                <a:ea typeface="Arial Unicode MS" panose="020B0604020202020204" pitchFamily="50" charset="-128"/>
                <a:cs typeface="Arial"/>
              </a:rPr>
              <a:t>g</a:t>
            </a:r>
            <a:r>
              <a:rPr lang="en-US" altLang="ja-JP" b="1" dirty="0" smtClean="0">
                <a:solidFill>
                  <a:srgbClr val="FF0000"/>
                </a:solidFill>
                <a:latin typeface="Arial"/>
                <a:ea typeface="Arial Unicode MS" panose="020B0604020202020204" pitchFamily="50" charset="-128"/>
                <a:cs typeface="Arial"/>
              </a:rPr>
              <a:t>host imaging</a:t>
            </a:r>
            <a:endParaRPr kumimoji="1" lang="ja-JP" altLang="en-US" b="1" dirty="0">
              <a:solidFill>
                <a:srgbClr val="FF0000"/>
              </a:solidFill>
              <a:latin typeface="Arial"/>
              <a:ea typeface="Arial Unicode MS" panose="020B0604020202020204" pitchFamily="50" charset="-128"/>
              <a:cs typeface="Arial"/>
            </a:endParaRPr>
          </a:p>
        </p:txBody>
      </p:sp>
    </p:spTree>
    <p:extLst>
      <p:ext uri="{BB962C8B-B14F-4D97-AF65-F5344CB8AC3E}">
        <p14:creationId xmlns:p14="http://schemas.microsoft.com/office/powerpoint/2010/main" val="108165104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正方形/長方形 197"/>
          <p:cNvSpPr/>
          <p:nvPr/>
        </p:nvSpPr>
        <p:spPr>
          <a:xfrm>
            <a:off x="107504" y="908720"/>
            <a:ext cx="4104456" cy="2088232"/>
          </a:xfrm>
          <a:prstGeom prst="rect">
            <a:avLst/>
          </a:prstGeom>
          <a:solidFill>
            <a:srgbClr val="FCD5B5"/>
          </a:solidFill>
          <a:ln>
            <a:no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txBody>
          <a:bodyPr rtlCol="0" anchor="ctr"/>
          <a:lstStyle/>
          <a:p>
            <a:endParaRPr lang="en-US" altLang="ja-JP" sz="1400" dirty="0">
              <a:latin typeface="Arial"/>
              <a:cs typeface="Arial"/>
            </a:endParaRPr>
          </a:p>
        </p:txBody>
      </p:sp>
      <p:pic>
        <p:nvPicPr>
          <p:cNvPr id="3074" name="図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6240859"/>
            <a:ext cx="2416176"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 name="グループ化 19"/>
          <p:cNvGrpSpPr/>
          <p:nvPr/>
        </p:nvGrpSpPr>
        <p:grpSpPr>
          <a:xfrm>
            <a:off x="616970" y="1229184"/>
            <a:ext cx="2777467" cy="1322603"/>
            <a:chOff x="1187624" y="1268760"/>
            <a:chExt cx="3024336" cy="1440160"/>
          </a:xfrm>
        </p:grpSpPr>
        <p:sp>
          <p:nvSpPr>
            <p:cNvPr id="22" name="正方形/長方形 21"/>
            <p:cNvSpPr/>
            <p:nvPr/>
          </p:nvSpPr>
          <p:spPr>
            <a:xfrm>
              <a:off x="2311177" y="2420888"/>
              <a:ext cx="843508" cy="288032"/>
            </a:xfrm>
            <a:prstGeom prst="rect">
              <a:avLst/>
            </a:prstGeom>
            <a:solidFill>
              <a:schemeClr val="tx2">
                <a:lumMod val="60000"/>
                <a:lumOff val="4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3" name="直線コネクタ 22"/>
            <p:cNvCxnSpPr/>
            <p:nvPr/>
          </p:nvCxnSpPr>
          <p:spPr>
            <a:xfrm>
              <a:off x="1763688" y="1742170"/>
              <a:ext cx="956692" cy="64807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flipV="1">
              <a:off x="2725502" y="1742170"/>
              <a:ext cx="956692" cy="64807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a:xfrm>
              <a:off x="1973957" y="1888257"/>
              <a:ext cx="77763" cy="52677"/>
            </a:xfrm>
            <a:prstGeom prst="line">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直線コネクタ 28"/>
            <p:cNvCxnSpPr/>
            <p:nvPr/>
          </p:nvCxnSpPr>
          <p:spPr>
            <a:xfrm flipV="1">
              <a:off x="3491880" y="1816249"/>
              <a:ext cx="72219" cy="48921"/>
            </a:xfrm>
            <a:prstGeom prst="line">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35" name="グループ化 34"/>
            <p:cNvGrpSpPr/>
            <p:nvPr/>
          </p:nvGrpSpPr>
          <p:grpSpPr>
            <a:xfrm>
              <a:off x="1187624" y="1268760"/>
              <a:ext cx="610297" cy="610297"/>
              <a:chOff x="1176832" y="1170878"/>
              <a:chExt cx="610297" cy="610297"/>
            </a:xfrm>
          </p:grpSpPr>
          <p:grpSp>
            <p:nvGrpSpPr>
              <p:cNvPr id="45" name="グループ化 44"/>
              <p:cNvGrpSpPr/>
              <p:nvPr/>
            </p:nvGrpSpPr>
            <p:grpSpPr>
              <a:xfrm>
                <a:off x="1176832" y="1170878"/>
                <a:ext cx="610297" cy="610297"/>
                <a:chOff x="1331640" y="2492896"/>
                <a:chExt cx="936104" cy="936104"/>
              </a:xfrm>
              <a:scene3d>
                <a:camera prst="isometricRightUp"/>
                <a:lightRig rig="threePt" dir="t"/>
              </a:scene3d>
            </p:grpSpPr>
            <p:sp>
              <p:nvSpPr>
                <p:cNvPr id="47" name="正方形/長方形 46"/>
                <p:cNvSpPr/>
                <p:nvPr/>
              </p:nvSpPr>
              <p:spPr>
                <a:xfrm>
                  <a:off x="1331640" y="2492896"/>
                  <a:ext cx="936104" cy="93610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cxnSp>
              <p:nvCxnSpPr>
                <p:cNvPr id="48" name="直線コネクタ 47"/>
                <p:cNvCxnSpPr/>
                <p:nvPr/>
              </p:nvCxnSpPr>
              <p:spPr>
                <a:xfrm>
                  <a:off x="1331640" y="2960948"/>
                  <a:ext cx="936104"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rot="5400000">
                  <a:off x="1329392" y="2960948"/>
                  <a:ext cx="936104"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6" name="直線コネクタ 45"/>
              <p:cNvCxnSpPr/>
              <p:nvPr/>
            </p:nvCxnSpPr>
            <p:spPr>
              <a:xfrm flipV="1">
                <a:off x="1274117" y="1286158"/>
                <a:ext cx="398161" cy="400612"/>
              </a:xfrm>
              <a:prstGeom prst="line">
                <a:avLst/>
              </a:prstGeom>
              <a:ln w="19050">
                <a:solidFill>
                  <a:srgbClr val="FF0000"/>
                </a:solidFill>
                <a:headEnd type="arrow"/>
                <a:tailEnd type="arrow"/>
              </a:ln>
              <a:scene3d>
                <a:camera prst="isometricRightUp"/>
                <a:lightRig rig="threePt" dir="t"/>
              </a:scene3d>
            </p:spPr>
            <p:style>
              <a:lnRef idx="1">
                <a:schemeClr val="accent1"/>
              </a:lnRef>
              <a:fillRef idx="0">
                <a:schemeClr val="accent1"/>
              </a:fillRef>
              <a:effectRef idx="0">
                <a:schemeClr val="accent1"/>
              </a:effectRef>
              <a:fontRef idx="minor">
                <a:schemeClr val="tx1"/>
              </a:fontRef>
            </p:style>
          </p:cxnSp>
        </p:grpSp>
        <p:grpSp>
          <p:nvGrpSpPr>
            <p:cNvPr id="36" name="グループ化 35"/>
            <p:cNvGrpSpPr/>
            <p:nvPr/>
          </p:nvGrpSpPr>
          <p:grpSpPr>
            <a:xfrm>
              <a:off x="3601663" y="1268760"/>
              <a:ext cx="610297" cy="610297"/>
              <a:chOff x="3735237" y="980728"/>
              <a:chExt cx="610297" cy="610297"/>
            </a:xfrm>
          </p:grpSpPr>
          <p:grpSp>
            <p:nvGrpSpPr>
              <p:cNvPr id="37" name="グループ化 36"/>
              <p:cNvGrpSpPr/>
              <p:nvPr/>
            </p:nvGrpSpPr>
            <p:grpSpPr>
              <a:xfrm>
                <a:off x="3735237" y="980728"/>
                <a:ext cx="610297" cy="610297"/>
                <a:chOff x="1331640" y="2492896"/>
                <a:chExt cx="936104" cy="936104"/>
              </a:xfrm>
              <a:scene3d>
                <a:camera prst="isometricLeftDown"/>
                <a:lightRig rig="threePt" dir="t"/>
              </a:scene3d>
            </p:grpSpPr>
            <p:sp>
              <p:nvSpPr>
                <p:cNvPr id="42" name="正方形/長方形 41"/>
                <p:cNvSpPr/>
                <p:nvPr/>
              </p:nvSpPr>
              <p:spPr>
                <a:xfrm>
                  <a:off x="1331640" y="2492896"/>
                  <a:ext cx="936104" cy="93610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cxnSp>
              <p:nvCxnSpPr>
                <p:cNvPr id="43" name="直線コネクタ 42"/>
                <p:cNvCxnSpPr/>
                <p:nvPr/>
              </p:nvCxnSpPr>
              <p:spPr>
                <a:xfrm>
                  <a:off x="1331640" y="2960948"/>
                  <a:ext cx="936104"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直線コネクタ 43"/>
                <p:cNvCxnSpPr/>
                <p:nvPr/>
              </p:nvCxnSpPr>
              <p:spPr>
                <a:xfrm rot="5400000">
                  <a:off x="1329392" y="2960948"/>
                  <a:ext cx="936104"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8" name="グループ化 37"/>
              <p:cNvGrpSpPr/>
              <p:nvPr/>
            </p:nvGrpSpPr>
            <p:grpSpPr>
              <a:xfrm>
                <a:off x="3761340" y="1011970"/>
                <a:ext cx="550478" cy="550478"/>
                <a:chOff x="1835535" y="620400"/>
                <a:chExt cx="550478" cy="550478"/>
              </a:xfrm>
              <a:scene3d>
                <a:camera prst="isometricLeftDown"/>
                <a:lightRig rig="threePt" dir="t"/>
              </a:scene3d>
            </p:grpSpPr>
            <p:sp>
              <p:nvSpPr>
                <p:cNvPr id="39" name="円/楕円 38"/>
                <p:cNvSpPr/>
                <p:nvPr/>
              </p:nvSpPr>
              <p:spPr>
                <a:xfrm>
                  <a:off x="1835535" y="620400"/>
                  <a:ext cx="550478" cy="55047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0" name="直線コネクタ 39"/>
                <p:cNvCxnSpPr/>
                <p:nvPr/>
              </p:nvCxnSpPr>
              <p:spPr>
                <a:xfrm flipV="1">
                  <a:off x="1922556" y="672316"/>
                  <a:ext cx="25549" cy="25706"/>
                </a:xfrm>
                <a:prstGeom prst="line">
                  <a:avLst/>
                </a:prstGeom>
                <a:ln w="19050">
                  <a:solidFill>
                    <a:srgbClr val="FF0000"/>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41" name="直線コネクタ 40"/>
                <p:cNvCxnSpPr/>
                <p:nvPr/>
              </p:nvCxnSpPr>
              <p:spPr>
                <a:xfrm flipV="1">
                  <a:off x="2290388" y="1079423"/>
                  <a:ext cx="25549" cy="25706"/>
                </a:xfrm>
                <a:prstGeom prst="line">
                  <a:avLst/>
                </a:prstGeom>
                <a:ln w="19050">
                  <a:solidFill>
                    <a:srgbClr val="FF0000"/>
                  </a:solidFill>
                  <a:headEnd type="arrow"/>
                  <a:tailEnd type="none"/>
                </a:ln>
              </p:spPr>
              <p:style>
                <a:lnRef idx="1">
                  <a:schemeClr val="accent1"/>
                </a:lnRef>
                <a:fillRef idx="0">
                  <a:schemeClr val="accent1"/>
                </a:fillRef>
                <a:effectRef idx="0">
                  <a:schemeClr val="accent1"/>
                </a:effectRef>
                <a:fontRef idx="minor">
                  <a:schemeClr val="tx1"/>
                </a:fontRef>
              </p:style>
            </p:cxnSp>
          </p:grpSp>
        </p:grpSp>
      </p:grpSp>
      <p:sp>
        <p:nvSpPr>
          <p:cNvPr id="51" name="テキスト ボックス 50"/>
          <p:cNvSpPr txBox="1"/>
          <p:nvPr/>
        </p:nvSpPr>
        <p:spPr>
          <a:xfrm>
            <a:off x="2093443" y="1187460"/>
            <a:ext cx="1012962" cy="338554"/>
          </a:xfrm>
          <a:prstGeom prst="rect">
            <a:avLst/>
          </a:prstGeom>
          <a:noFill/>
        </p:spPr>
        <p:txBody>
          <a:bodyPr wrap="square" rtlCol="0">
            <a:spAutoFit/>
          </a:bodyPr>
          <a:lstStyle/>
          <a:p>
            <a:pPr algn="ctr"/>
            <a:r>
              <a:rPr lang="en-US" altLang="ja-JP" sz="1600" dirty="0" smtClean="0">
                <a:solidFill>
                  <a:srgbClr val="FF0000"/>
                </a:solidFill>
                <a:latin typeface="Times New Roman" pitchFamily="18" charset="0"/>
                <a:cs typeface="Times New Roman" pitchFamily="18" charset="0"/>
              </a:rPr>
              <a:t>(</a:t>
            </a:r>
            <a:r>
              <a:rPr lang="en-US" altLang="ja-JP" sz="1600" i="1" dirty="0">
                <a:solidFill>
                  <a:srgbClr val="FF0000"/>
                </a:solidFill>
                <a:latin typeface="Symbol" pitchFamily="18" charset="2"/>
              </a:rPr>
              <a:t>D</a:t>
            </a:r>
            <a:r>
              <a:rPr lang="en-US" altLang="ja-JP" sz="1600" dirty="0" smtClean="0">
                <a:solidFill>
                  <a:srgbClr val="FF0000"/>
                </a:solidFill>
                <a:latin typeface="Times New Roman" pitchFamily="18" charset="0"/>
                <a:cs typeface="Times New Roman" pitchFamily="18" charset="0"/>
              </a:rPr>
              <a:t>,</a:t>
            </a:r>
            <a:r>
              <a:rPr lang="en-US" altLang="ja-JP" sz="1600" i="1" dirty="0">
                <a:solidFill>
                  <a:srgbClr val="FF0000"/>
                </a:solidFill>
                <a:latin typeface="Symbol" pitchFamily="18" charset="2"/>
              </a:rPr>
              <a:t> </a:t>
            </a:r>
            <a:r>
              <a:rPr lang="en-US" altLang="ja-JP" sz="1600" i="1" dirty="0" smtClean="0">
                <a:solidFill>
                  <a:srgbClr val="FF0000"/>
                </a:solidFill>
                <a:latin typeface="Symbol" pitchFamily="18" charset="2"/>
              </a:rPr>
              <a:t>y</a:t>
            </a:r>
            <a:r>
              <a:rPr lang="en-US" altLang="ja-JP" sz="1600" dirty="0" smtClean="0">
                <a:solidFill>
                  <a:srgbClr val="FF0000"/>
                </a:solidFill>
                <a:latin typeface="Times New Roman" pitchFamily="18" charset="0"/>
                <a:cs typeface="Times New Roman" pitchFamily="18" charset="0"/>
              </a:rPr>
              <a:t>)</a:t>
            </a:r>
            <a:endParaRPr kumimoji="1" lang="ja-JP" altLang="en-US" sz="1600" baseline="-25000" dirty="0">
              <a:solidFill>
                <a:srgbClr val="FF0000"/>
              </a:solidFill>
              <a:latin typeface="Times New Roman" pitchFamily="18" charset="0"/>
              <a:cs typeface="Times New Roman" pitchFamily="18" charset="0"/>
            </a:endParaRPr>
          </a:p>
        </p:txBody>
      </p:sp>
      <p:sp>
        <p:nvSpPr>
          <p:cNvPr id="444" name="Text Box 16"/>
          <p:cNvSpPr txBox="1">
            <a:spLocks noChangeArrowheads="1"/>
          </p:cNvSpPr>
          <p:nvPr/>
        </p:nvSpPr>
        <p:spPr bwMode="auto">
          <a:xfrm>
            <a:off x="107504" y="-27384"/>
            <a:ext cx="3384376" cy="523220"/>
          </a:xfrm>
          <a:prstGeom prst="rect">
            <a:avLst/>
          </a:prstGeom>
          <a:noFill/>
          <a:ln>
            <a:noFill/>
          </a:ln>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spcBef>
                <a:spcPct val="50000"/>
              </a:spcBef>
            </a:pPr>
            <a:r>
              <a:rPr lang="en-US" altLang="ja-JP" sz="2800" b="1" dirty="0" err="1" smtClean="0">
                <a:latin typeface="Calibri"/>
                <a:cs typeface="Calibri"/>
              </a:rPr>
              <a:t>Ellipsometry</a:t>
            </a:r>
            <a:endParaRPr lang="en-US" altLang="ja-JP" sz="2800" b="1" dirty="0">
              <a:latin typeface="Calibri"/>
              <a:cs typeface="Calibri"/>
            </a:endParaRPr>
          </a:p>
        </p:txBody>
      </p:sp>
      <p:sp>
        <p:nvSpPr>
          <p:cNvPr id="5" name="テキスト ボックス 4"/>
          <p:cNvSpPr txBox="1"/>
          <p:nvPr/>
        </p:nvSpPr>
        <p:spPr>
          <a:xfrm>
            <a:off x="4644008" y="1484784"/>
            <a:ext cx="4320480" cy="738664"/>
          </a:xfrm>
          <a:prstGeom prst="rect">
            <a:avLst/>
          </a:prstGeom>
          <a:noFill/>
        </p:spPr>
        <p:txBody>
          <a:bodyPr wrap="square" rtlCol="0">
            <a:spAutoFit/>
          </a:bodyPr>
          <a:lstStyle/>
          <a:p>
            <a:r>
              <a:rPr lang="en-US" altLang="ja-JP" sz="1400" b="1" i="1" dirty="0" smtClean="0">
                <a:latin typeface="Symbol" pitchFamily="18" charset="2"/>
              </a:rPr>
              <a:t>D</a:t>
            </a:r>
            <a:r>
              <a:rPr lang="en-US" altLang="ja-JP" sz="1400" dirty="0" smtClean="0">
                <a:latin typeface="Arial"/>
                <a:cs typeface="Arial"/>
              </a:rPr>
              <a:t>: phase difference between P and S pol. wave</a:t>
            </a:r>
          </a:p>
          <a:p>
            <a:r>
              <a:rPr lang="en-US" altLang="ja-JP" sz="1400" b="1" i="1" dirty="0" smtClean="0">
                <a:latin typeface="Symbol" pitchFamily="18" charset="2"/>
              </a:rPr>
              <a:t>y</a:t>
            </a:r>
            <a:r>
              <a:rPr lang="en-US" altLang="ja-JP" sz="1400" dirty="0" smtClean="0">
                <a:latin typeface="Arial"/>
                <a:cs typeface="Arial"/>
              </a:rPr>
              <a:t>: amplitude ratio of P </a:t>
            </a:r>
            <a:r>
              <a:rPr lang="en-US" altLang="ja-JP" sz="1400" dirty="0">
                <a:latin typeface="Arial"/>
                <a:cs typeface="Arial"/>
              </a:rPr>
              <a:t>and S pol. wave</a:t>
            </a:r>
          </a:p>
          <a:p>
            <a:endParaRPr lang="en-US" altLang="ja-JP" sz="1400" dirty="0">
              <a:latin typeface="Arial"/>
              <a:cs typeface="Arial"/>
            </a:endParaRPr>
          </a:p>
        </p:txBody>
      </p:sp>
      <p:sp>
        <p:nvSpPr>
          <p:cNvPr id="14" name="正方形/長方形 13"/>
          <p:cNvSpPr/>
          <p:nvPr/>
        </p:nvSpPr>
        <p:spPr>
          <a:xfrm>
            <a:off x="107504" y="3887760"/>
            <a:ext cx="2088232" cy="648072"/>
          </a:xfrm>
          <a:prstGeom prst="rect">
            <a:avLst/>
          </a:prstGeom>
          <a:solidFill>
            <a:srgbClr val="FCD5B5"/>
          </a:solidFill>
          <a:ln>
            <a:no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r>
              <a:rPr lang="en-US" altLang="ja-JP" b="1" dirty="0">
                <a:solidFill>
                  <a:srgbClr val="2525E7"/>
                </a:solidFill>
                <a:latin typeface="Arial"/>
                <a:cs typeface="Arial"/>
              </a:rPr>
              <a:t>measured value  </a:t>
            </a:r>
          </a:p>
          <a:p>
            <a:pPr algn="ctr"/>
            <a:r>
              <a:rPr lang="en-US" altLang="ja-JP" b="1" i="1" dirty="0" smtClean="0">
                <a:solidFill>
                  <a:srgbClr val="2525E7"/>
                </a:solidFill>
                <a:latin typeface="Symbol" pitchFamily="18" charset="2"/>
              </a:rPr>
              <a:t>D</a:t>
            </a:r>
            <a:r>
              <a:rPr lang="en-US" altLang="ja-JP" b="1" dirty="0" smtClean="0">
                <a:solidFill>
                  <a:srgbClr val="2525E7"/>
                </a:solidFill>
                <a:latin typeface="Arial"/>
                <a:cs typeface="Arial"/>
              </a:rPr>
              <a:t>, </a:t>
            </a:r>
            <a:r>
              <a:rPr lang="en-US" altLang="ja-JP" b="1" i="1" dirty="0" smtClean="0">
                <a:solidFill>
                  <a:srgbClr val="2525E7"/>
                </a:solidFill>
                <a:latin typeface="Symbol" pitchFamily="18" charset="2"/>
              </a:rPr>
              <a:t>y</a:t>
            </a:r>
            <a:endParaRPr lang="en-US" altLang="ja-JP" b="1" dirty="0">
              <a:solidFill>
                <a:srgbClr val="2525E7"/>
              </a:solidFill>
              <a:latin typeface="Arial"/>
              <a:cs typeface="Arial"/>
            </a:endParaRPr>
          </a:p>
        </p:txBody>
      </p:sp>
      <p:sp>
        <p:nvSpPr>
          <p:cNvPr id="182" name="正方形/長方形 181"/>
          <p:cNvSpPr/>
          <p:nvPr/>
        </p:nvSpPr>
        <p:spPr>
          <a:xfrm>
            <a:off x="3203848" y="3887760"/>
            <a:ext cx="2088232" cy="648072"/>
          </a:xfrm>
          <a:prstGeom prst="rect">
            <a:avLst/>
          </a:prstGeom>
          <a:solidFill>
            <a:srgbClr val="FCD5B5"/>
          </a:solidFill>
          <a:ln>
            <a:no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r>
              <a:rPr lang="en-US" altLang="ja-JP" b="1" dirty="0" smtClean="0">
                <a:solidFill>
                  <a:srgbClr val="2525E7"/>
                </a:solidFill>
                <a:latin typeface="Arial"/>
                <a:cs typeface="Arial"/>
              </a:rPr>
              <a:t>optical model</a:t>
            </a:r>
          </a:p>
          <a:p>
            <a:pPr algn="ctr"/>
            <a:r>
              <a:rPr lang="en-US" altLang="ja-JP" b="1" dirty="0" smtClean="0">
                <a:solidFill>
                  <a:srgbClr val="2525E7"/>
                </a:solidFill>
                <a:latin typeface="Arial"/>
                <a:cs typeface="Arial"/>
              </a:rPr>
              <a:t>of the sample</a:t>
            </a:r>
            <a:endParaRPr lang="en-US" altLang="ja-JP" b="1" dirty="0">
              <a:solidFill>
                <a:srgbClr val="2525E7"/>
              </a:solidFill>
              <a:latin typeface="Arial"/>
              <a:cs typeface="Arial"/>
            </a:endParaRPr>
          </a:p>
        </p:txBody>
      </p:sp>
      <p:sp>
        <p:nvSpPr>
          <p:cNvPr id="15" name="正方形/長方形 14"/>
          <p:cNvSpPr/>
          <p:nvPr/>
        </p:nvSpPr>
        <p:spPr>
          <a:xfrm>
            <a:off x="152110" y="1835532"/>
            <a:ext cx="1184940" cy="307777"/>
          </a:xfrm>
          <a:prstGeom prst="rect">
            <a:avLst/>
          </a:prstGeom>
        </p:spPr>
        <p:txBody>
          <a:bodyPr wrap="none">
            <a:spAutoFit/>
          </a:bodyPr>
          <a:lstStyle/>
          <a:p>
            <a:pPr algn="ctr"/>
            <a:r>
              <a:rPr lang="en-US" altLang="ja-JP" sz="1400" dirty="0" smtClean="0">
                <a:latin typeface="Arial"/>
                <a:cs typeface="Arial"/>
              </a:rPr>
              <a:t>incident light</a:t>
            </a:r>
            <a:endParaRPr lang="en-US" altLang="ja-JP" sz="1400" dirty="0">
              <a:latin typeface="Arial"/>
              <a:cs typeface="Arial"/>
            </a:endParaRPr>
          </a:p>
        </p:txBody>
      </p:sp>
      <p:sp>
        <p:nvSpPr>
          <p:cNvPr id="18" name="正方形/長方形 17"/>
          <p:cNvSpPr/>
          <p:nvPr/>
        </p:nvSpPr>
        <p:spPr>
          <a:xfrm>
            <a:off x="1691680" y="2267580"/>
            <a:ext cx="763425" cy="307777"/>
          </a:xfrm>
          <a:prstGeom prst="rect">
            <a:avLst/>
          </a:prstGeom>
        </p:spPr>
        <p:txBody>
          <a:bodyPr wrap="none">
            <a:spAutoFit/>
          </a:bodyPr>
          <a:lstStyle/>
          <a:p>
            <a:pPr algn="ctr"/>
            <a:r>
              <a:rPr lang="en-US" altLang="ja-JP" sz="1400" dirty="0">
                <a:latin typeface="Arial"/>
                <a:cs typeface="Arial"/>
              </a:rPr>
              <a:t>sample</a:t>
            </a:r>
          </a:p>
        </p:txBody>
      </p:sp>
      <p:sp>
        <p:nvSpPr>
          <p:cNvPr id="185" name="正方形/長方形 184"/>
          <p:cNvSpPr/>
          <p:nvPr/>
        </p:nvSpPr>
        <p:spPr>
          <a:xfrm>
            <a:off x="2743432" y="1835532"/>
            <a:ext cx="1252504" cy="307777"/>
          </a:xfrm>
          <a:prstGeom prst="rect">
            <a:avLst/>
          </a:prstGeom>
        </p:spPr>
        <p:txBody>
          <a:bodyPr wrap="none">
            <a:spAutoFit/>
          </a:bodyPr>
          <a:lstStyle/>
          <a:p>
            <a:pPr algn="ctr"/>
            <a:r>
              <a:rPr lang="en-US" altLang="ja-JP" sz="1400" dirty="0" smtClean="0">
                <a:latin typeface="Arial"/>
                <a:cs typeface="Arial"/>
              </a:rPr>
              <a:t>reflected light</a:t>
            </a:r>
            <a:endParaRPr lang="en-US" altLang="ja-JP" sz="1400" dirty="0">
              <a:latin typeface="Arial"/>
              <a:cs typeface="Arial"/>
            </a:endParaRPr>
          </a:p>
        </p:txBody>
      </p:sp>
      <p:sp>
        <p:nvSpPr>
          <p:cNvPr id="21" name="左右矢印 20"/>
          <p:cNvSpPr/>
          <p:nvPr/>
        </p:nvSpPr>
        <p:spPr>
          <a:xfrm>
            <a:off x="2267744" y="4067780"/>
            <a:ext cx="936104" cy="288032"/>
          </a:xfrm>
          <a:prstGeom prst="leftRightArrow">
            <a:avLst/>
          </a:prstGeom>
          <a:solidFill>
            <a:schemeClr val="tx1"/>
          </a:solidFill>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dirty="0"/>
          </a:p>
        </p:txBody>
      </p:sp>
      <p:sp>
        <p:nvSpPr>
          <p:cNvPr id="188" name="正方形/長方形 187"/>
          <p:cNvSpPr/>
          <p:nvPr/>
        </p:nvSpPr>
        <p:spPr>
          <a:xfrm>
            <a:off x="6084168" y="3131676"/>
            <a:ext cx="2880320" cy="2160240"/>
          </a:xfrm>
          <a:prstGeom prst="rect">
            <a:avLst/>
          </a:prstGeom>
          <a:solidFill>
            <a:srgbClr val="FCD5B5"/>
          </a:solidFill>
          <a:ln>
            <a:no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txBody>
          <a:bodyPr rtlCol="0" anchor="ctr"/>
          <a:lstStyle/>
          <a:p>
            <a:r>
              <a:rPr lang="en-US" altLang="ja-JP" b="1" dirty="0">
                <a:solidFill>
                  <a:srgbClr val="2525E7"/>
                </a:solidFill>
                <a:latin typeface="Arial"/>
                <a:cs typeface="Arial"/>
              </a:rPr>
              <a:t>o</a:t>
            </a:r>
            <a:r>
              <a:rPr lang="en-US" altLang="ja-JP" b="1" dirty="0" smtClean="0">
                <a:solidFill>
                  <a:srgbClr val="2525E7"/>
                </a:solidFill>
                <a:latin typeface="Arial"/>
                <a:cs typeface="Arial"/>
              </a:rPr>
              <a:t>ptical properties</a:t>
            </a:r>
          </a:p>
          <a:p>
            <a:r>
              <a:rPr lang="en-US" altLang="ja-JP" sz="1600" dirty="0">
                <a:latin typeface="Arial"/>
                <a:cs typeface="Arial"/>
              </a:rPr>
              <a:t> </a:t>
            </a:r>
            <a:r>
              <a:rPr lang="en-US" altLang="ja-JP" sz="1600" dirty="0" smtClean="0">
                <a:latin typeface="Arial"/>
                <a:cs typeface="Arial"/>
              </a:rPr>
              <a:t> </a:t>
            </a:r>
            <a:r>
              <a:rPr lang="en-US" altLang="ja-JP" sz="1400" dirty="0" smtClean="0">
                <a:latin typeface="Arial"/>
                <a:cs typeface="Arial"/>
              </a:rPr>
              <a:t>refractive index: </a:t>
            </a:r>
            <a:r>
              <a:rPr lang="en-US" altLang="ja-JP" sz="1400" dirty="0" smtClean="0">
                <a:latin typeface="Times New Roman"/>
                <a:cs typeface="Times New Roman"/>
              </a:rPr>
              <a:t>n, k</a:t>
            </a:r>
          </a:p>
          <a:p>
            <a:r>
              <a:rPr lang="en-US" altLang="ja-JP" sz="1400" dirty="0" smtClean="0">
                <a:latin typeface="Arial"/>
                <a:cs typeface="Arial"/>
              </a:rPr>
              <a:t>  dielectric constant: </a:t>
            </a:r>
            <a:r>
              <a:rPr lang="en-US" altLang="ja-JP" sz="1400" dirty="0" smtClean="0">
                <a:latin typeface="Symbol" charset="2"/>
                <a:cs typeface="Symbol" charset="2"/>
              </a:rPr>
              <a:t>e</a:t>
            </a:r>
          </a:p>
          <a:p>
            <a:r>
              <a:rPr lang="en-US" altLang="ja-JP" sz="1400" dirty="0">
                <a:latin typeface="Arial"/>
                <a:cs typeface="Arial"/>
              </a:rPr>
              <a:t> </a:t>
            </a:r>
            <a:r>
              <a:rPr lang="en-US" altLang="ja-JP" sz="1400" dirty="0" smtClean="0">
                <a:latin typeface="Arial"/>
                <a:cs typeface="Arial"/>
              </a:rPr>
              <a:t> absorption coefficient: </a:t>
            </a:r>
            <a:r>
              <a:rPr lang="en-US" altLang="ja-JP" sz="1400" dirty="0" smtClean="0">
                <a:latin typeface="Symbol" charset="2"/>
                <a:cs typeface="Symbol" charset="2"/>
              </a:rPr>
              <a:t>a</a:t>
            </a:r>
          </a:p>
          <a:p>
            <a:endParaRPr lang="en-US" altLang="ja-JP" dirty="0">
              <a:latin typeface="Arial"/>
              <a:cs typeface="Arial"/>
            </a:endParaRPr>
          </a:p>
          <a:p>
            <a:r>
              <a:rPr lang="en-US" altLang="ja-JP" b="1" dirty="0">
                <a:solidFill>
                  <a:srgbClr val="2525E7"/>
                </a:solidFill>
                <a:latin typeface="Arial"/>
                <a:cs typeface="Arial"/>
              </a:rPr>
              <a:t>g</a:t>
            </a:r>
            <a:r>
              <a:rPr lang="en-US" altLang="ja-JP" b="1" dirty="0" smtClean="0">
                <a:solidFill>
                  <a:srgbClr val="2525E7"/>
                </a:solidFill>
                <a:latin typeface="Arial"/>
                <a:cs typeface="Arial"/>
              </a:rPr>
              <a:t>eometrical parameters</a:t>
            </a:r>
          </a:p>
          <a:p>
            <a:r>
              <a:rPr lang="en-US" altLang="ja-JP" dirty="0">
                <a:latin typeface="Arial"/>
                <a:cs typeface="Arial"/>
              </a:rPr>
              <a:t> </a:t>
            </a:r>
            <a:r>
              <a:rPr lang="en-US" altLang="ja-JP" sz="1400" dirty="0" smtClean="0">
                <a:latin typeface="Arial"/>
                <a:cs typeface="Arial"/>
              </a:rPr>
              <a:t> thickness (film sample): </a:t>
            </a:r>
            <a:r>
              <a:rPr lang="en-US" altLang="ja-JP" sz="1400" dirty="0" smtClean="0">
                <a:latin typeface="Times"/>
                <a:cs typeface="Times"/>
              </a:rPr>
              <a:t>t</a:t>
            </a:r>
          </a:p>
          <a:p>
            <a:r>
              <a:rPr lang="en-US" altLang="ja-JP" sz="1400" dirty="0">
                <a:latin typeface="Arial"/>
                <a:cs typeface="Arial"/>
              </a:rPr>
              <a:t> </a:t>
            </a:r>
            <a:r>
              <a:rPr lang="en-US" altLang="ja-JP" sz="1400" dirty="0" smtClean="0">
                <a:latin typeface="Arial"/>
                <a:cs typeface="Arial"/>
              </a:rPr>
              <a:t> roughness: </a:t>
            </a:r>
            <a:r>
              <a:rPr lang="en-US" altLang="ja-JP" sz="1400" dirty="0" smtClean="0">
                <a:latin typeface="Times"/>
                <a:cs typeface="Times"/>
              </a:rPr>
              <a:t>Ra, </a:t>
            </a:r>
            <a:r>
              <a:rPr lang="ja-JP" altLang="en-US" sz="1400" dirty="0" smtClean="0">
                <a:latin typeface="Times"/>
                <a:cs typeface="Times"/>
              </a:rPr>
              <a:t>・・・</a:t>
            </a:r>
            <a:r>
              <a:rPr lang="en-US" altLang="ja-JP" sz="1400" dirty="0" smtClean="0">
                <a:latin typeface="Arial"/>
                <a:cs typeface="Arial"/>
              </a:rPr>
              <a:t> </a:t>
            </a:r>
            <a:endParaRPr lang="en-US" altLang="ja-JP" sz="1400" dirty="0">
              <a:latin typeface="Arial"/>
              <a:cs typeface="Arial"/>
            </a:endParaRPr>
          </a:p>
        </p:txBody>
      </p:sp>
      <p:sp>
        <p:nvSpPr>
          <p:cNvPr id="25" name="左矢印 24"/>
          <p:cNvSpPr/>
          <p:nvPr/>
        </p:nvSpPr>
        <p:spPr>
          <a:xfrm>
            <a:off x="5364088" y="4067780"/>
            <a:ext cx="720080" cy="288032"/>
          </a:xfrm>
          <a:prstGeom prst="leftArrow">
            <a:avLst/>
          </a:prstGeom>
          <a:solidFill>
            <a:schemeClr val="tx1"/>
          </a:solidFill>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dirty="0"/>
          </a:p>
        </p:txBody>
      </p:sp>
      <p:sp>
        <p:nvSpPr>
          <p:cNvPr id="27" name="正方形/長方形 26"/>
          <p:cNvSpPr/>
          <p:nvPr/>
        </p:nvSpPr>
        <p:spPr>
          <a:xfrm>
            <a:off x="4248472" y="836712"/>
            <a:ext cx="5076056" cy="646331"/>
          </a:xfrm>
          <a:prstGeom prst="rect">
            <a:avLst/>
          </a:prstGeom>
        </p:spPr>
        <p:txBody>
          <a:bodyPr wrap="square">
            <a:spAutoFit/>
          </a:bodyPr>
          <a:lstStyle/>
          <a:p>
            <a:r>
              <a:rPr lang="en-US" altLang="ja-JP" dirty="0" smtClean="0">
                <a:latin typeface="Arial"/>
                <a:cs typeface="Arial"/>
              </a:rPr>
              <a:t>Measurement of polarization difference </a:t>
            </a:r>
          </a:p>
          <a:p>
            <a:r>
              <a:rPr lang="en-US" altLang="ja-JP" dirty="0" smtClean="0">
                <a:latin typeface="Arial"/>
                <a:cs typeface="Arial"/>
              </a:rPr>
              <a:t>between incident and reflected light of sample</a:t>
            </a:r>
            <a:endParaRPr lang="en-US" altLang="ja-JP" dirty="0">
              <a:latin typeface="Arial"/>
              <a:cs typeface="Arial"/>
            </a:endParaRPr>
          </a:p>
        </p:txBody>
      </p:sp>
      <p:sp>
        <p:nvSpPr>
          <p:cNvPr id="192" name="正方形/長方形 191"/>
          <p:cNvSpPr/>
          <p:nvPr/>
        </p:nvSpPr>
        <p:spPr>
          <a:xfrm>
            <a:off x="107504" y="2555612"/>
            <a:ext cx="4104456" cy="369332"/>
          </a:xfrm>
          <a:prstGeom prst="rect">
            <a:avLst/>
          </a:prstGeom>
        </p:spPr>
        <p:txBody>
          <a:bodyPr wrap="square">
            <a:spAutoFit/>
          </a:bodyPr>
          <a:lstStyle/>
          <a:p>
            <a:pPr algn="ctr"/>
            <a:r>
              <a:rPr lang="en-US" altLang="ja-JP" b="1" dirty="0" smtClean="0">
                <a:solidFill>
                  <a:srgbClr val="2525E7"/>
                </a:solidFill>
                <a:latin typeface="Arial"/>
                <a:cs typeface="Arial"/>
              </a:rPr>
              <a:t>basic configuration of </a:t>
            </a:r>
            <a:r>
              <a:rPr lang="en-US" altLang="ja-JP" b="1" dirty="0" err="1" smtClean="0">
                <a:solidFill>
                  <a:srgbClr val="2525E7"/>
                </a:solidFill>
                <a:latin typeface="Arial"/>
                <a:cs typeface="Arial"/>
              </a:rPr>
              <a:t>ellipsometry</a:t>
            </a:r>
            <a:endParaRPr lang="en-US" altLang="ja-JP" b="1" dirty="0">
              <a:solidFill>
                <a:srgbClr val="2525E7"/>
              </a:solidFill>
              <a:latin typeface="Arial"/>
              <a:cs typeface="Arial"/>
            </a:endParaRPr>
          </a:p>
        </p:txBody>
      </p:sp>
      <p:sp>
        <p:nvSpPr>
          <p:cNvPr id="193" name="正方形/長方形 192"/>
          <p:cNvSpPr/>
          <p:nvPr/>
        </p:nvSpPr>
        <p:spPr>
          <a:xfrm>
            <a:off x="2195736" y="4571836"/>
            <a:ext cx="1192542" cy="523220"/>
          </a:xfrm>
          <a:prstGeom prst="rect">
            <a:avLst/>
          </a:prstGeom>
        </p:spPr>
        <p:txBody>
          <a:bodyPr wrap="none">
            <a:spAutoFit/>
          </a:bodyPr>
          <a:lstStyle/>
          <a:p>
            <a:r>
              <a:rPr lang="ja-JP" altLang="en-US" sz="1400" dirty="0" smtClean="0">
                <a:latin typeface="Arial"/>
                <a:cs typeface="Arial"/>
              </a:rPr>
              <a:t>・</a:t>
            </a:r>
            <a:r>
              <a:rPr lang="en-US" altLang="ja-JP" sz="1400" dirty="0" smtClean="0">
                <a:latin typeface="Arial"/>
                <a:cs typeface="Arial"/>
              </a:rPr>
              <a:t>linear fitting</a:t>
            </a:r>
          </a:p>
          <a:p>
            <a:r>
              <a:rPr lang="ja-JP" altLang="en-US" sz="1400" dirty="0" smtClean="0">
                <a:latin typeface="Arial"/>
                <a:cs typeface="Arial"/>
              </a:rPr>
              <a:t>・</a:t>
            </a:r>
            <a:r>
              <a:rPr lang="en-US" altLang="ja-JP" sz="1400" dirty="0" smtClean="0">
                <a:latin typeface="Arial"/>
                <a:cs typeface="Arial"/>
              </a:rPr>
              <a:t>database</a:t>
            </a:r>
            <a:endParaRPr lang="en-US" altLang="ja-JP" sz="1400" dirty="0">
              <a:latin typeface="Arial"/>
              <a:cs typeface="Arial"/>
            </a:endParaRPr>
          </a:p>
        </p:txBody>
      </p:sp>
      <p:sp>
        <p:nvSpPr>
          <p:cNvPr id="194" name="正方形/長方形 193"/>
          <p:cNvSpPr/>
          <p:nvPr/>
        </p:nvSpPr>
        <p:spPr>
          <a:xfrm>
            <a:off x="4355976" y="4571836"/>
            <a:ext cx="1773668" cy="954107"/>
          </a:xfrm>
          <a:prstGeom prst="rect">
            <a:avLst/>
          </a:prstGeom>
        </p:spPr>
        <p:txBody>
          <a:bodyPr wrap="none">
            <a:spAutoFit/>
          </a:bodyPr>
          <a:lstStyle/>
          <a:p>
            <a:r>
              <a:rPr lang="ja-JP" altLang="en-US" sz="1400" dirty="0" smtClean="0">
                <a:latin typeface="Arial"/>
                <a:cs typeface="Arial"/>
              </a:rPr>
              <a:t>・</a:t>
            </a:r>
            <a:r>
              <a:rPr lang="en-US" altLang="ja-JP" sz="1400" dirty="0" smtClean="0">
                <a:latin typeface="Arial"/>
                <a:cs typeface="Arial"/>
              </a:rPr>
              <a:t>classical modeling</a:t>
            </a:r>
          </a:p>
          <a:p>
            <a:r>
              <a:rPr lang="en-US" altLang="ja-JP" sz="1400" dirty="0" smtClean="0">
                <a:latin typeface="Arial"/>
                <a:cs typeface="Arial"/>
              </a:rPr>
              <a:t> (</a:t>
            </a:r>
            <a:r>
              <a:rPr lang="en-US" altLang="ja-JP" sz="1400" dirty="0" err="1" smtClean="0">
                <a:latin typeface="Arial"/>
                <a:cs typeface="Arial"/>
              </a:rPr>
              <a:t>Drude</a:t>
            </a:r>
            <a:r>
              <a:rPr lang="en-US" altLang="ja-JP" sz="1400" dirty="0" smtClean="0">
                <a:latin typeface="Arial"/>
                <a:cs typeface="Arial"/>
              </a:rPr>
              <a:t>, </a:t>
            </a:r>
            <a:r>
              <a:rPr lang="ja-JP" altLang="en-US" sz="1400" dirty="0" smtClean="0">
                <a:latin typeface="Arial"/>
                <a:cs typeface="Arial"/>
              </a:rPr>
              <a:t>・・・</a:t>
            </a:r>
            <a:r>
              <a:rPr lang="en-US" altLang="ja-JP" sz="1400" dirty="0" smtClean="0">
                <a:latin typeface="Arial"/>
                <a:cs typeface="Arial"/>
              </a:rPr>
              <a:t>)</a:t>
            </a:r>
          </a:p>
          <a:p>
            <a:r>
              <a:rPr lang="ja-JP" altLang="en-US" sz="1400" dirty="0" smtClean="0">
                <a:latin typeface="Arial"/>
                <a:cs typeface="Arial"/>
              </a:rPr>
              <a:t>・</a:t>
            </a:r>
            <a:r>
              <a:rPr lang="en-US" altLang="ja-JP" sz="1400" dirty="0" smtClean="0">
                <a:latin typeface="Arial"/>
                <a:cs typeface="Arial"/>
              </a:rPr>
              <a:t>rigorous modeling</a:t>
            </a:r>
          </a:p>
          <a:p>
            <a:r>
              <a:rPr lang="en-US" altLang="ja-JP" sz="1400" dirty="0" smtClean="0">
                <a:latin typeface="Arial"/>
                <a:cs typeface="Arial"/>
              </a:rPr>
              <a:t> (FDTD, RCWA</a:t>
            </a:r>
            <a:r>
              <a:rPr lang="ja-JP" altLang="en-US" sz="1400" dirty="0" smtClean="0">
                <a:latin typeface="Arial"/>
                <a:cs typeface="Arial"/>
              </a:rPr>
              <a:t>・・・）</a:t>
            </a:r>
            <a:endParaRPr lang="en-US" altLang="ja-JP" sz="1400" dirty="0">
              <a:latin typeface="Arial"/>
              <a:cs typeface="Arial"/>
            </a:endParaRPr>
          </a:p>
        </p:txBody>
      </p:sp>
      <p:sp>
        <p:nvSpPr>
          <p:cNvPr id="196" name="正方形/長方形 195"/>
          <p:cNvSpPr/>
          <p:nvPr/>
        </p:nvSpPr>
        <p:spPr>
          <a:xfrm>
            <a:off x="2627784" y="5651956"/>
            <a:ext cx="4104456" cy="369332"/>
          </a:xfrm>
          <a:prstGeom prst="rect">
            <a:avLst/>
          </a:prstGeom>
        </p:spPr>
        <p:txBody>
          <a:bodyPr wrap="square">
            <a:spAutoFit/>
          </a:bodyPr>
          <a:lstStyle/>
          <a:p>
            <a:pPr algn="ctr"/>
            <a:r>
              <a:rPr lang="en-US" altLang="ja-JP" b="1" dirty="0" smtClean="0">
                <a:latin typeface="Arial"/>
                <a:cs typeface="Arial"/>
              </a:rPr>
              <a:t>analysis process of </a:t>
            </a:r>
            <a:r>
              <a:rPr lang="en-US" altLang="ja-JP" b="1" dirty="0" err="1" smtClean="0">
                <a:latin typeface="Arial"/>
                <a:cs typeface="Arial"/>
              </a:rPr>
              <a:t>ellipsometry</a:t>
            </a:r>
            <a:endParaRPr lang="en-US" altLang="ja-JP" b="1" dirty="0">
              <a:latin typeface="Arial"/>
              <a:cs typeface="Arial"/>
            </a:endParaRPr>
          </a:p>
        </p:txBody>
      </p:sp>
      <p:sp>
        <p:nvSpPr>
          <p:cNvPr id="197" name="正方形/長方形 196"/>
          <p:cNvSpPr/>
          <p:nvPr/>
        </p:nvSpPr>
        <p:spPr>
          <a:xfrm>
            <a:off x="71899" y="4499828"/>
            <a:ext cx="1691789" cy="738664"/>
          </a:xfrm>
          <a:prstGeom prst="rect">
            <a:avLst/>
          </a:prstGeom>
        </p:spPr>
        <p:txBody>
          <a:bodyPr wrap="none">
            <a:spAutoFit/>
          </a:bodyPr>
          <a:lstStyle/>
          <a:p>
            <a:r>
              <a:rPr lang="ja-JP" altLang="en-US" sz="1400" dirty="0" smtClean="0">
                <a:latin typeface="Arial"/>
                <a:cs typeface="Arial"/>
              </a:rPr>
              <a:t>・</a:t>
            </a:r>
            <a:r>
              <a:rPr lang="en-US" altLang="ja-JP" sz="1400" dirty="0" smtClean="0">
                <a:latin typeface="Arial"/>
                <a:cs typeface="Arial"/>
              </a:rPr>
              <a:t>rotating analyzer</a:t>
            </a:r>
          </a:p>
          <a:p>
            <a:r>
              <a:rPr lang="ja-JP" altLang="en-US" sz="1400" dirty="0" smtClean="0">
                <a:latin typeface="Arial"/>
                <a:cs typeface="Arial"/>
              </a:rPr>
              <a:t>・</a:t>
            </a:r>
            <a:r>
              <a:rPr lang="en-US" altLang="ja-JP" sz="1400" dirty="0" smtClean="0">
                <a:latin typeface="Arial"/>
                <a:cs typeface="Arial"/>
              </a:rPr>
              <a:t>rotating retarder</a:t>
            </a:r>
          </a:p>
          <a:p>
            <a:r>
              <a:rPr lang="ja-JP" altLang="en-US" sz="1400" dirty="0" smtClean="0">
                <a:latin typeface="Arial"/>
                <a:cs typeface="Arial"/>
              </a:rPr>
              <a:t>・</a:t>
            </a:r>
            <a:r>
              <a:rPr lang="en-US" altLang="ja-JP" sz="1400" dirty="0" smtClean="0">
                <a:latin typeface="Arial"/>
                <a:cs typeface="Arial"/>
              </a:rPr>
              <a:t>phase modulation</a:t>
            </a:r>
            <a:endParaRPr lang="en-US" altLang="ja-JP" sz="1400" dirty="0">
              <a:latin typeface="Arial"/>
              <a:cs typeface="Arial"/>
            </a:endParaRPr>
          </a:p>
        </p:txBody>
      </p:sp>
    </p:spTree>
    <p:extLst>
      <p:ext uri="{BB962C8B-B14F-4D97-AF65-F5344CB8AC3E}">
        <p14:creationId xmlns:p14="http://schemas.microsoft.com/office/powerpoint/2010/main" val="314985736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正方形/長方形 209"/>
          <p:cNvSpPr/>
          <p:nvPr/>
        </p:nvSpPr>
        <p:spPr>
          <a:xfrm>
            <a:off x="683568" y="4437112"/>
            <a:ext cx="8208912" cy="1656184"/>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dirty="0"/>
          </a:p>
        </p:txBody>
      </p:sp>
      <p:sp>
        <p:nvSpPr>
          <p:cNvPr id="209" name="正方形/長方形 208"/>
          <p:cNvSpPr/>
          <p:nvPr/>
        </p:nvSpPr>
        <p:spPr>
          <a:xfrm>
            <a:off x="683568" y="2636912"/>
            <a:ext cx="8208912" cy="1656184"/>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dirty="0"/>
          </a:p>
        </p:txBody>
      </p:sp>
      <p:sp>
        <p:nvSpPr>
          <p:cNvPr id="56" name="正方形/長方形 55"/>
          <p:cNvSpPr/>
          <p:nvPr/>
        </p:nvSpPr>
        <p:spPr>
          <a:xfrm>
            <a:off x="683568" y="836712"/>
            <a:ext cx="8208912" cy="1656184"/>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dirty="0"/>
          </a:p>
        </p:txBody>
      </p:sp>
      <p:pic>
        <p:nvPicPr>
          <p:cNvPr id="3074" name="図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6303963"/>
            <a:ext cx="2416176"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4" name="Text Box 16"/>
          <p:cNvSpPr txBox="1">
            <a:spLocks noChangeArrowheads="1"/>
          </p:cNvSpPr>
          <p:nvPr/>
        </p:nvSpPr>
        <p:spPr bwMode="auto">
          <a:xfrm>
            <a:off x="107504" y="-27384"/>
            <a:ext cx="6768752" cy="523220"/>
          </a:xfrm>
          <a:prstGeom prst="rect">
            <a:avLst/>
          </a:prstGeom>
          <a:noFill/>
          <a:ln>
            <a:noFill/>
          </a:ln>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spcBef>
                <a:spcPct val="50000"/>
              </a:spcBef>
            </a:pPr>
            <a:r>
              <a:rPr lang="en-US" altLang="ja-JP" sz="2800" b="1" dirty="0" smtClean="0">
                <a:latin typeface="Calibri"/>
                <a:cs typeface="Calibri"/>
              </a:rPr>
              <a:t>Category of optical setup for </a:t>
            </a:r>
            <a:r>
              <a:rPr lang="en-US" altLang="ja-JP" sz="2800" b="1" dirty="0" err="1" smtClean="0">
                <a:latin typeface="Calibri"/>
                <a:cs typeface="Calibri"/>
              </a:rPr>
              <a:t>ellipsometer</a:t>
            </a:r>
            <a:endParaRPr lang="en-US" altLang="ja-JP" sz="2800" b="1" dirty="0">
              <a:latin typeface="Calibri"/>
              <a:cs typeface="Calibri"/>
            </a:endParaRPr>
          </a:p>
        </p:txBody>
      </p:sp>
      <p:sp>
        <p:nvSpPr>
          <p:cNvPr id="240" name="テキスト ボックス 1"/>
          <p:cNvSpPr txBox="1">
            <a:spLocks noChangeArrowheads="1"/>
          </p:cNvSpPr>
          <p:nvPr/>
        </p:nvSpPr>
        <p:spPr bwMode="auto">
          <a:xfrm>
            <a:off x="755576" y="5805264"/>
            <a:ext cx="35941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en-US" altLang="ja-JP" sz="1200" dirty="0" smtClean="0">
                <a:latin typeface="Times New Roman" pitchFamily="18" charset="0"/>
                <a:cs typeface="Times New Roman" pitchFamily="18" charset="0"/>
              </a:rPr>
              <a:t>(S. N. </a:t>
            </a:r>
            <a:r>
              <a:rPr lang="en-US" altLang="ja-JP" sz="1200" dirty="0" err="1" smtClean="0">
                <a:latin typeface="Times New Roman" pitchFamily="18" charset="0"/>
                <a:cs typeface="Times New Roman" pitchFamily="18" charset="0"/>
              </a:rPr>
              <a:t>Jasperson</a:t>
            </a:r>
            <a:r>
              <a:rPr lang="en-US" altLang="ja-JP" sz="1200" dirty="0" smtClean="0">
                <a:latin typeface="Times New Roman" pitchFamily="18" charset="0"/>
                <a:cs typeface="Times New Roman" pitchFamily="18" charset="0"/>
              </a:rPr>
              <a:t> </a:t>
            </a:r>
            <a:r>
              <a:rPr lang="en-US" altLang="ja-JP" sz="1200" i="1" dirty="0">
                <a:latin typeface="Times New Roman" pitchFamily="18" charset="0"/>
                <a:cs typeface="Times New Roman" pitchFamily="18" charset="0"/>
              </a:rPr>
              <a:t>et</a:t>
            </a:r>
            <a:r>
              <a:rPr lang="en-US" altLang="ja-JP" sz="1200" dirty="0">
                <a:latin typeface="Times New Roman" pitchFamily="18" charset="0"/>
                <a:cs typeface="Times New Roman" pitchFamily="18" charset="0"/>
              </a:rPr>
              <a:t> </a:t>
            </a:r>
            <a:r>
              <a:rPr lang="en-US" altLang="ja-JP" sz="1200" i="1" dirty="0">
                <a:latin typeface="Times New Roman" pitchFamily="18" charset="0"/>
                <a:cs typeface="Times New Roman" pitchFamily="18" charset="0"/>
              </a:rPr>
              <a:t>al</a:t>
            </a:r>
            <a:r>
              <a:rPr lang="en-US" altLang="ja-JP" sz="1200" dirty="0">
                <a:latin typeface="Times New Roman" pitchFamily="18" charset="0"/>
                <a:cs typeface="Times New Roman" pitchFamily="18" charset="0"/>
              </a:rPr>
              <a:t>., </a:t>
            </a:r>
            <a:r>
              <a:rPr lang="en-US" altLang="ja-JP" sz="1200" dirty="0" smtClean="0">
                <a:latin typeface="Times New Roman" pitchFamily="18" charset="0"/>
                <a:cs typeface="Times New Roman" pitchFamily="18" charset="0"/>
              </a:rPr>
              <a:t>Rev. Sci. </a:t>
            </a:r>
            <a:r>
              <a:rPr lang="en-US" altLang="ja-JP" sz="1200" dirty="0" err="1" smtClean="0">
                <a:latin typeface="Times New Roman" pitchFamily="18" charset="0"/>
                <a:cs typeface="Times New Roman" pitchFamily="18" charset="0"/>
              </a:rPr>
              <a:t>Instrum</a:t>
            </a:r>
            <a:r>
              <a:rPr lang="en-US" altLang="ja-JP" sz="1200" dirty="0" smtClean="0">
                <a:latin typeface="Times New Roman" pitchFamily="18" charset="0"/>
                <a:cs typeface="Times New Roman" pitchFamily="18" charset="0"/>
              </a:rPr>
              <a:t>. </a:t>
            </a:r>
            <a:r>
              <a:rPr lang="en-US" altLang="ja-JP" sz="1200" b="1" dirty="0" smtClean="0">
                <a:latin typeface="Times New Roman" pitchFamily="18" charset="0"/>
                <a:cs typeface="Times New Roman" pitchFamily="18" charset="0"/>
              </a:rPr>
              <a:t>40</a:t>
            </a:r>
            <a:r>
              <a:rPr lang="en-US" altLang="ja-JP" sz="1200" dirty="0" smtClean="0">
                <a:latin typeface="Times New Roman" pitchFamily="18" charset="0"/>
                <a:cs typeface="Times New Roman" pitchFamily="18" charset="0"/>
              </a:rPr>
              <a:t>, </a:t>
            </a:r>
            <a:r>
              <a:rPr lang="en-US" altLang="ja-JP" sz="1200" dirty="0">
                <a:latin typeface="Times New Roman" pitchFamily="18" charset="0"/>
                <a:cs typeface="Times New Roman" pitchFamily="18" charset="0"/>
              </a:rPr>
              <a:t>(</a:t>
            </a:r>
            <a:r>
              <a:rPr lang="en-US" altLang="ja-JP" sz="1200" dirty="0" smtClean="0">
                <a:latin typeface="Times New Roman" pitchFamily="18" charset="0"/>
                <a:cs typeface="Times New Roman" pitchFamily="18" charset="0"/>
              </a:rPr>
              <a:t>1969))</a:t>
            </a:r>
            <a:endParaRPr lang="ja-JP" altLang="en-US" sz="1200" i="1" dirty="0">
              <a:latin typeface="Times New Roman" pitchFamily="18" charset="0"/>
              <a:cs typeface="Times New Roman" pitchFamily="18" charset="0"/>
            </a:endParaRPr>
          </a:p>
        </p:txBody>
      </p:sp>
      <p:sp>
        <p:nvSpPr>
          <p:cNvPr id="15" name="正方形/長方形 14"/>
          <p:cNvSpPr/>
          <p:nvPr/>
        </p:nvSpPr>
        <p:spPr>
          <a:xfrm>
            <a:off x="683568" y="836712"/>
            <a:ext cx="4572000" cy="369332"/>
          </a:xfrm>
          <a:prstGeom prst="rect">
            <a:avLst/>
          </a:prstGeom>
        </p:spPr>
        <p:txBody>
          <a:bodyPr>
            <a:spAutoFit/>
          </a:bodyPr>
          <a:lstStyle/>
          <a:p>
            <a:r>
              <a:rPr lang="en-US" altLang="ja-JP" b="1" dirty="0">
                <a:latin typeface="Arial"/>
                <a:cs typeface="Arial"/>
              </a:rPr>
              <a:t>r</a:t>
            </a:r>
            <a:r>
              <a:rPr lang="en-US" altLang="ja-JP" b="1" dirty="0" smtClean="0">
                <a:latin typeface="Arial"/>
                <a:cs typeface="Arial"/>
              </a:rPr>
              <a:t>otating analyzer type</a:t>
            </a:r>
            <a:endParaRPr lang="en-US" altLang="ja-JP" b="1" dirty="0">
              <a:latin typeface="Arial"/>
              <a:cs typeface="Arial"/>
            </a:endParaRPr>
          </a:p>
        </p:txBody>
      </p:sp>
      <p:grpSp>
        <p:nvGrpSpPr>
          <p:cNvPr id="53" name="図形グループ 52"/>
          <p:cNvGrpSpPr/>
          <p:nvPr/>
        </p:nvGrpSpPr>
        <p:grpSpPr>
          <a:xfrm>
            <a:off x="6142866" y="1032991"/>
            <a:ext cx="2368862" cy="1459905"/>
            <a:chOff x="958533" y="908720"/>
            <a:chExt cx="2368862" cy="1459905"/>
          </a:xfrm>
        </p:grpSpPr>
        <p:pic>
          <p:nvPicPr>
            <p:cNvPr id="18" name="図 17"/>
            <p:cNvPicPr>
              <a:picLocks noChangeAspect="1"/>
            </p:cNvPicPr>
            <p:nvPr/>
          </p:nvPicPr>
          <p:blipFill>
            <a:blip r:embed="rId4"/>
            <a:stretch>
              <a:fillRect/>
            </a:stretch>
          </p:blipFill>
          <p:spPr>
            <a:xfrm>
              <a:off x="971600" y="908720"/>
              <a:ext cx="2206928" cy="1185540"/>
            </a:xfrm>
            <a:prstGeom prst="rect">
              <a:avLst/>
            </a:prstGeom>
          </p:spPr>
        </p:pic>
        <p:sp>
          <p:nvSpPr>
            <p:cNvPr id="27" name="正方形/長方形 26"/>
            <p:cNvSpPr/>
            <p:nvPr/>
          </p:nvSpPr>
          <p:spPr>
            <a:xfrm>
              <a:off x="958533" y="1700808"/>
              <a:ext cx="877163" cy="307777"/>
            </a:xfrm>
            <a:prstGeom prst="rect">
              <a:avLst/>
            </a:prstGeom>
          </p:spPr>
          <p:txBody>
            <a:bodyPr wrap="none">
              <a:spAutoFit/>
            </a:bodyPr>
            <a:lstStyle/>
            <a:p>
              <a:r>
                <a:rPr lang="en-US" altLang="ja-JP" sz="1400" dirty="0" smtClean="0">
                  <a:latin typeface="Arial"/>
                  <a:cs typeface="Arial"/>
                </a:rPr>
                <a:t>polarizer</a:t>
              </a:r>
              <a:endParaRPr lang="en-US" altLang="ja-JP" sz="1400" dirty="0">
                <a:latin typeface="Arial"/>
                <a:cs typeface="Arial"/>
              </a:endParaRPr>
            </a:p>
          </p:txBody>
        </p:sp>
        <p:sp>
          <p:nvSpPr>
            <p:cNvPr id="186" name="正方形/長方形 185"/>
            <p:cNvSpPr/>
            <p:nvPr/>
          </p:nvSpPr>
          <p:spPr>
            <a:xfrm>
              <a:off x="2411760" y="1700808"/>
              <a:ext cx="915635" cy="307777"/>
            </a:xfrm>
            <a:prstGeom prst="rect">
              <a:avLst/>
            </a:prstGeom>
          </p:spPr>
          <p:txBody>
            <a:bodyPr wrap="none">
              <a:spAutoFit/>
            </a:bodyPr>
            <a:lstStyle/>
            <a:p>
              <a:r>
                <a:rPr lang="en-US" altLang="ja-JP" sz="1400" b="1" dirty="0" smtClean="0">
                  <a:solidFill>
                    <a:srgbClr val="0000FF"/>
                  </a:solidFill>
                  <a:latin typeface="Arial"/>
                  <a:cs typeface="Arial"/>
                </a:rPr>
                <a:t>analyzer</a:t>
              </a:r>
              <a:endParaRPr lang="en-US" altLang="ja-JP" sz="1400" b="1" dirty="0">
                <a:solidFill>
                  <a:srgbClr val="0000FF"/>
                </a:solidFill>
                <a:latin typeface="Arial"/>
                <a:cs typeface="Arial"/>
              </a:endParaRPr>
            </a:p>
          </p:txBody>
        </p:sp>
        <p:sp>
          <p:nvSpPr>
            <p:cNvPr id="198" name="正方形/長方形 197"/>
            <p:cNvSpPr/>
            <p:nvPr/>
          </p:nvSpPr>
          <p:spPr>
            <a:xfrm>
              <a:off x="1691680" y="2060848"/>
              <a:ext cx="763425" cy="307777"/>
            </a:xfrm>
            <a:prstGeom prst="rect">
              <a:avLst/>
            </a:prstGeom>
          </p:spPr>
          <p:txBody>
            <a:bodyPr wrap="none">
              <a:spAutoFit/>
            </a:bodyPr>
            <a:lstStyle/>
            <a:p>
              <a:r>
                <a:rPr lang="en-US" altLang="ja-JP" sz="1400" dirty="0" smtClean="0">
                  <a:latin typeface="Arial"/>
                  <a:cs typeface="Arial"/>
                </a:rPr>
                <a:t>sample</a:t>
              </a:r>
              <a:endParaRPr lang="en-US" altLang="ja-JP" sz="1400" dirty="0">
                <a:latin typeface="Arial"/>
                <a:cs typeface="Arial"/>
              </a:endParaRPr>
            </a:p>
          </p:txBody>
        </p:sp>
      </p:grpSp>
      <p:grpSp>
        <p:nvGrpSpPr>
          <p:cNvPr id="54" name="図形グループ 53"/>
          <p:cNvGrpSpPr/>
          <p:nvPr/>
        </p:nvGrpSpPr>
        <p:grpSpPr>
          <a:xfrm>
            <a:off x="6142866" y="2797187"/>
            <a:ext cx="2677363" cy="1495909"/>
            <a:chOff x="958533" y="2672916"/>
            <a:chExt cx="2677363" cy="1495909"/>
          </a:xfrm>
        </p:grpSpPr>
        <p:grpSp>
          <p:nvGrpSpPr>
            <p:cNvPr id="52" name="図形グループ 51"/>
            <p:cNvGrpSpPr/>
            <p:nvPr/>
          </p:nvGrpSpPr>
          <p:grpSpPr>
            <a:xfrm>
              <a:off x="958533" y="2672916"/>
              <a:ext cx="2677363" cy="1185540"/>
              <a:chOff x="958533" y="2672916"/>
              <a:chExt cx="2677363" cy="1185540"/>
            </a:xfrm>
          </p:grpSpPr>
          <p:pic>
            <p:nvPicPr>
              <p:cNvPr id="24" name="図 23"/>
              <p:cNvPicPr>
                <a:picLocks noChangeAspect="1"/>
              </p:cNvPicPr>
              <p:nvPr/>
            </p:nvPicPr>
            <p:blipFill>
              <a:blip r:embed="rId5"/>
              <a:stretch>
                <a:fillRect/>
              </a:stretch>
            </p:blipFill>
            <p:spPr>
              <a:xfrm>
                <a:off x="971600" y="2672916"/>
                <a:ext cx="2206928" cy="1185540"/>
              </a:xfrm>
              <a:prstGeom prst="rect">
                <a:avLst/>
              </a:prstGeom>
            </p:spPr>
          </p:pic>
          <p:sp>
            <p:nvSpPr>
              <p:cNvPr id="188" name="正方形/長方形 187"/>
              <p:cNvSpPr/>
              <p:nvPr/>
            </p:nvSpPr>
            <p:spPr>
              <a:xfrm>
                <a:off x="958533" y="3429000"/>
                <a:ext cx="877163" cy="307777"/>
              </a:xfrm>
              <a:prstGeom prst="rect">
                <a:avLst/>
              </a:prstGeom>
            </p:spPr>
            <p:txBody>
              <a:bodyPr wrap="none">
                <a:spAutoFit/>
              </a:bodyPr>
              <a:lstStyle/>
              <a:p>
                <a:r>
                  <a:rPr lang="en-US" altLang="ja-JP" sz="1400" dirty="0" smtClean="0">
                    <a:latin typeface="Arial"/>
                    <a:cs typeface="Arial"/>
                  </a:rPr>
                  <a:t>polarizer</a:t>
                </a:r>
                <a:endParaRPr lang="en-US" altLang="ja-JP" sz="1400" dirty="0">
                  <a:latin typeface="Arial"/>
                  <a:cs typeface="Arial"/>
                </a:endParaRPr>
              </a:p>
            </p:txBody>
          </p:sp>
          <p:sp>
            <p:nvSpPr>
              <p:cNvPr id="189" name="正方形/長方形 188"/>
              <p:cNvSpPr/>
              <p:nvPr/>
            </p:nvSpPr>
            <p:spPr>
              <a:xfrm>
                <a:off x="2771557" y="3068960"/>
                <a:ext cx="864339" cy="307777"/>
              </a:xfrm>
              <a:prstGeom prst="rect">
                <a:avLst/>
              </a:prstGeom>
            </p:spPr>
            <p:txBody>
              <a:bodyPr wrap="none">
                <a:spAutoFit/>
              </a:bodyPr>
              <a:lstStyle/>
              <a:p>
                <a:r>
                  <a:rPr lang="en-US" altLang="ja-JP" sz="1400" dirty="0" smtClean="0">
                    <a:latin typeface="Arial"/>
                    <a:cs typeface="Arial"/>
                  </a:rPr>
                  <a:t>analyzer</a:t>
                </a:r>
                <a:endParaRPr lang="en-US" altLang="ja-JP" sz="1400" dirty="0">
                  <a:latin typeface="Arial"/>
                  <a:cs typeface="Arial"/>
                </a:endParaRPr>
              </a:p>
            </p:txBody>
          </p:sp>
          <p:sp>
            <p:nvSpPr>
              <p:cNvPr id="196" name="正方形/長方形 195"/>
              <p:cNvSpPr/>
              <p:nvPr/>
            </p:nvSpPr>
            <p:spPr>
              <a:xfrm>
                <a:off x="2627784" y="3501008"/>
                <a:ext cx="864339" cy="307777"/>
              </a:xfrm>
              <a:prstGeom prst="rect">
                <a:avLst/>
              </a:prstGeom>
            </p:spPr>
            <p:txBody>
              <a:bodyPr wrap="none">
                <a:spAutoFit/>
              </a:bodyPr>
              <a:lstStyle/>
              <a:p>
                <a:r>
                  <a:rPr lang="en-US" altLang="ja-JP" sz="1400" b="1" dirty="0" smtClean="0">
                    <a:solidFill>
                      <a:srgbClr val="0000FF"/>
                    </a:solidFill>
                    <a:latin typeface="Arial"/>
                    <a:cs typeface="Arial"/>
                  </a:rPr>
                  <a:t>retarder</a:t>
                </a:r>
                <a:endParaRPr lang="en-US" altLang="ja-JP" sz="1400" b="1" dirty="0">
                  <a:solidFill>
                    <a:srgbClr val="0000FF"/>
                  </a:solidFill>
                  <a:latin typeface="Arial"/>
                  <a:cs typeface="Arial"/>
                </a:endParaRPr>
              </a:p>
            </p:txBody>
          </p:sp>
        </p:grpSp>
        <p:sp>
          <p:nvSpPr>
            <p:cNvPr id="199" name="正方形/長方形 198"/>
            <p:cNvSpPr/>
            <p:nvPr/>
          </p:nvSpPr>
          <p:spPr>
            <a:xfrm>
              <a:off x="1691680" y="3861048"/>
              <a:ext cx="763425" cy="307777"/>
            </a:xfrm>
            <a:prstGeom prst="rect">
              <a:avLst/>
            </a:prstGeom>
          </p:spPr>
          <p:txBody>
            <a:bodyPr wrap="none">
              <a:spAutoFit/>
            </a:bodyPr>
            <a:lstStyle/>
            <a:p>
              <a:r>
                <a:rPr lang="en-US" altLang="ja-JP" sz="1400" dirty="0" smtClean="0">
                  <a:latin typeface="Arial"/>
                  <a:cs typeface="Arial"/>
                </a:rPr>
                <a:t>sample</a:t>
              </a:r>
              <a:endParaRPr lang="en-US" altLang="ja-JP" sz="1400" dirty="0">
                <a:latin typeface="Arial"/>
                <a:cs typeface="Arial"/>
              </a:endParaRPr>
            </a:p>
          </p:txBody>
        </p:sp>
      </p:grpSp>
      <p:grpSp>
        <p:nvGrpSpPr>
          <p:cNvPr id="50" name="図形グループ 49"/>
          <p:cNvGrpSpPr/>
          <p:nvPr/>
        </p:nvGrpSpPr>
        <p:grpSpPr>
          <a:xfrm>
            <a:off x="5646940" y="4561383"/>
            <a:ext cx="3173532" cy="1531913"/>
            <a:chOff x="390599" y="4365104"/>
            <a:chExt cx="3173532" cy="1531913"/>
          </a:xfrm>
        </p:grpSpPr>
        <p:pic>
          <p:nvPicPr>
            <p:cNvPr id="25" name="図 24"/>
            <p:cNvPicPr>
              <a:picLocks noChangeAspect="1"/>
            </p:cNvPicPr>
            <p:nvPr/>
          </p:nvPicPr>
          <p:blipFill>
            <a:blip r:embed="rId6"/>
            <a:stretch>
              <a:fillRect/>
            </a:stretch>
          </p:blipFill>
          <p:spPr>
            <a:xfrm>
              <a:off x="971600" y="4437112"/>
              <a:ext cx="2206928" cy="1185540"/>
            </a:xfrm>
            <a:prstGeom prst="rect">
              <a:avLst/>
            </a:prstGeom>
          </p:spPr>
        </p:pic>
        <p:sp>
          <p:nvSpPr>
            <p:cNvPr id="192" name="正方形/長方形 191"/>
            <p:cNvSpPr/>
            <p:nvPr/>
          </p:nvSpPr>
          <p:spPr>
            <a:xfrm>
              <a:off x="1174557" y="4365104"/>
              <a:ext cx="877163" cy="307777"/>
            </a:xfrm>
            <a:prstGeom prst="rect">
              <a:avLst/>
            </a:prstGeom>
          </p:spPr>
          <p:txBody>
            <a:bodyPr wrap="none">
              <a:spAutoFit/>
            </a:bodyPr>
            <a:lstStyle/>
            <a:p>
              <a:r>
                <a:rPr lang="en-US" altLang="ja-JP" sz="1400" dirty="0" smtClean="0">
                  <a:latin typeface="Arial"/>
                  <a:cs typeface="Arial"/>
                </a:rPr>
                <a:t>polarizer</a:t>
              </a:r>
              <a:endParaRPr lang="en-US" altLang="ja-JP" sz="1400" dirty="0">
                <a:latin typeface="Arial"/>
                <a:cs typeface="Arial"/>
              </a:endParaRPr>
            </a:p>
          </p:txBody>
        </p:sp>
        <p:sp>
          <p:nvSpPr>
            <p:cNvPr id="193" name="正方形/長方形 192"/>
            <p:cNvSpPr/>
            <p:nvPr/>
          </p:nvSpPr>
          <p:spPr>
            <a:xfrm>
              <a:off x="2699792" y="5157192"/>
              <a:ext cx="864339" cy="307777"/>
            </a:xfrm>
            <a:prstGeom prst="rect">
              <a:avLst/>
            </a:prstGeom>
          </p:spPr>
          <p:txBody>
            <a:bodyPr wrap="none">
              <a:spAutoFit/>
            </a:bodyPr>
            <a:lstStyle/>
            <a:p>
              <a:r>
                <a:rPr lang="en-US" altLang="ja-JP" sz="1400" dirty="0" smtClean="0">
                  <a:latin typeface="Arial"/>
                  <a:cs typeface="Arial"/>
                </a:rPr>
                <a:t>analyzer</a:t>
              </a:r>
              <a:endParaRPr lang="en-US" altLang="ja-JP" sz="1400" dirty="0">
                <a:latin typeface="Arial"/>
                <a:cs typeface="Arial"/>
              </a:endParaRPr>
            </a:p>
          </p:txBody>
        </p:sp>
        <p:sp>
          <p:nvSpPr>
            <p:cNvPr id="197" name="正方形/長方形 196"/>
            <p:cNvSpPr/>
            <p:nvPr/>
          </p:nvSpPr>
          <p:spPr>
            <a:xfrm>
              <a:off x="390599" y="5229200"/>
              <a:ext cx="1069524" cy="523220"/>
            </a:xfrm>
            <a:prstGeom prst="rect">
              <a:avLst/>
            </a:prstGeom>
          </p:spPr>
          <p:txBody>
            <a:bodyPr wrap="none">
              <a:spAutoFit/>
            </a:bodyPr>
            <a:lstStyle/>
            <a:p>
              <a:pPr algn="r"/>
              <a:r>
                <a:rPr lang="en-US" altLang="ja-JP" sz="1400" b="1" dirty="0">
                  <a:solidFill>
                    <a:srgbClr val="0000FF"/>
                  </a:solidFill>
                  <a:latin typeface="Arial"/>
                  <a:cs typeface="Arial"/>
                </a:rPr>
                <a:t>p</a:t>
              </a:r>
              <a:r>
                <a:rPr lang="en-US" altLang="ja-JP" sz="1400" b="1" dirty="0" smtClean="0">
                  <a:solidFill>
                    <a:srgbClr val="0000FF"/>
                  </a:solidFill>
                  <a:latin typeface="Arial"/>
                  <a:cs typeface="Arial"/>
                </a:rPr>
                <a:t>hase</a:t>
              </a:r>
            </a:p>
            <a:p>
              <a:pPr algn="r"/>
              <a:r>
                <a:rPr lang="en-US" altLang="ja-JP" sz="1400" b="1" dirty="0" smtClean="0">
                  <a:solidFill>
                    <a:srgbClr val="0000FF"/>
                  </a:solidFill>
                  <a:latin typeface="Arial"/>
                  <a:cs typeface="Arial"/>
                </a:rPr>
                <a:t>modulator</a:t>
              </a:r>
              <a:endParaRPr lang="en-US" altLang="ja-JP" sz="1400" b="1" dirty="0">
                <a:solidFill>
                  <a:srgbClr val="0000FF"/>
                </a:solidFill>
                <a:latin typeface="Arial"/>
                <a:cs typeface="Arial"/>
              </a:endParaRPr>
            </a:p>
          </p:txBody>
        </p:sp>
        <p:sp>
          <p:nvSpPr>
            <p:cNvPr id="200" name="正方形/長方形 199"/>
            <p:cNvSpPr/>
            <p:nvPr/>
          </p:nvSpPr>
          <p:spPr>
            <a:xfrm>
              <a:off x="1691680" y="5589240"/>
              <a:ext cx="763425" cy="307777"/>
            </a:xfrm>
            <a:prstGeom prst="rect">
              <a:avLst/>
            </a:prstGeom>
          </p:spPr>
          <p:txBody>
            <a:bodyPr wrap="none">
              <a:spAutoFit/>
            </a:bodyPr>
            <a:lstStyle/>
            <a:p>
              <a:r>
                <a:rPr lang="en-US" altLang="ja-JP" sz="1400" dirty="0" smtClean="0">
                  <a:latin typeface="Arial"/>
                  <a:cs typeface="Arial"/>
                </a:rPr>
                <a:t>sample</a:t>
              </a:r>
              <a:endParaRPr lang="en-US" altLang="ja-JP" sz="1400" dirty="0">
                <a:latin typeface="Arial"/>
                <a:cs typeface="Arial"/>
              </a:endParaRPr>
            </a:p>
          </p:txBody>
        </p:sp>
      </p:grpSp>
      <p:sp>
        <p:nvSpPr>
          <p:cNvPr id="211" name="正方形/長方形 210"/>
          <p:cNvSpPr/>
          <p:nvPr/>
        </p:nvSpPr>
        <p:spPr>
          <a:xfrm>
            <a:off x="683568" y="2636912"/>
            <a:ext cx="4572000" cy="369332"/>
          </a:xfrm>
          <a:prstGeom prst="rect">
            <a:avLst/>
          </a:prstGeom>
        </p:spPr>
        <p:txBody>
          <a:bodyPr>
            <a:spAutoFit/>
          </a:bodyPr>
          <a:lstStyle/>
          <a:p>
            <a:r>
              <a:rPr lang="en-US" altLang="ja-JP" b="1" dirty="0">
                <a:latin typeface="Arial"/>
                <a:cs typeface="Arial"/>
              </a:rPr>
              <a:t>r</a:t>
            </a:r>
            <a:r>
              <a:rPr lang="en-US" altLang="ja-JP" b="1" dirty="0" smtClean="0">
                <a:latin typeface="Arial"/>
                <a:cs typeface="Arial"/>
              </a:rPr>
              <a:t>otating retarder type</a:t>
            </a:r>
            <a:endParaRPr lang="en-US" altLang="ja-JP" b="1" dirty="0">
              <a:latin typeface="Arial"/>
              <a:cs typeface="Arial"/>
            </a:endParaRPr>
          </a:p>
        </p:txBody>
      </p:sp>
      <p:sp>
        <p:nvSpPr>
          <p:cNvPr id="212" name="正方形/長方形 211"/>
          <p:cNvSpPr/>
          <p:nvPr/>
        </p:nvSpPr>
        <p:spPr>
          <a:xfrm>
            <a:off x="683568" y="4437112"/>
            <a:ext cx="4572000" cy="369332"/>
          </a:xfrm>
          <a:prstGeom prst="rect">
            <a:avLst/>
          </a:prstGeom>
        </p:spPr>
        <p:txBody>
          <a:bodyPr>
            <a:spAutoFit/>
          </a:bodyPr>
          <a:lstStyle/>
          <a:p>
            <a:r>
              <a:rPr lang="en-US" altLang="ja-JP" b="1" dirty="0" smtClean="0">
                <a:latin typeface="Arial"/>
                <a:cs typeface="Arial"/>
              </a:rPr>
              <a:t>phase modulation type</a:t>
            </a:r>
            <a:endParaRPr lang="en-US" altLang="ja-JP" b="1" dirty="0">
              <a:latin typeface="Arial"/>
              <a:cs typeface="Arial"/>
            </a:endParaRPr>
          </a:p>
        </p:txBody>
      </p:sp>
      <p:sp>
        <p:nvSpPr>
          <p:cNvPr id="213" name="正方形/長方形 212"/>
          <p:cNvSpPr/>
          <p:nvPr/>
        </p:nvSpPr>
        <p:spPr>
          <a:xfrm>
            <a:off x="1115616" y="1178168"/>
            <a:ext cx="4108817" cy="1169551"/>
          </a:xfrm>
          <a:prstGeom prst="rect">
            <a:avLst/>
          </a:prstGeom>
        </p:spPr>
        <p:txBody>
          <a:bodyPr wrap="none">
            <a:spAutoFit/>
          </a:bodyPr>
          <a:lstStyle/>
          <a:p>
            <a:r>
              <a:rPr lang="en-US" altLang="ja-JP" sz="1400" dirty="0" smtClean="0">
                <a:latin typeface="Arial"/>
                <a:cs typeface="Arial"/>
              </a:rPr>
              <a:t>Analyzing </a:t>
            </a:r>
            <a:r>
              <a:rPr lang="en-US" altLang="ja-JP" sz="1400" dirty="0" err="1" smtClean="0">
                <a:latin typeface="Arial"/>
                <a:cs typeface="Arial"/>
              </a:rPr>
              <a:t>ellipso</a:t>
            </a:r>
            <a:r>
              <a:rPr lang="en-US" altLang="ja-JP" sz="1400" dirty="0" smtClean="0">
                <a:latin typeface="Arial"/>
                <a:cs typeface="Arial"/>
              </a:rPr>
              <a:t>-parameters by rotating analyzer</a:t>
            </a:r>
          </a:p>
          <a:p>
            <a:r>
              <a:rPr lang="en-US" altLang="ja-JP" sz="1400" dirty="0">
                <a:latin typeface="Arial"/>
                <a:cs typeface="Arial"/>
              </a:rPr>
              <a:t> </a:t>
            </a:r>
            <a:r>
              <a:rPr lang="en-US" altLang="ja-JP" sz="1400" dirty="0" smtClean="0">
                <a:latin typeface="Arial"/>
                <a:cs typeface="Arial"/>
              </a:rPr>
              <a:t>   </a:t>
            </a:r>
            <a:r>
              <a:rPr lang="ja-JP" altLang="en-US" sz="1400" dirty="0" smtClean="0">
                <a:latin typeface="Arial"/>
                <a:cs typeface="Arial"/>
              </a:rPr>
              <a:t>・</a:t>
            </a:r>
            <a:r>
              <a:rPr lang="en-US" altLang="ja-JP" sz="1400" dirty="0" smtClean="0">
                <a:latin typeface="Arial"/>
                <a:cs typeface="Arial"/>
              </a:rPr>
              <a:t>simple setup</a:t>
            </a:r>
          </a:p>
          <a:p>
            <a:r>
              <a:rPr lang="en-US" altLang="ja-JP" sz="1400" dirty="0">
                <a:latin typeface="Arial"/>
                <a:cs typeface="Arial"/>
              </a:rPr>
              <a:t> </a:t>
            </a:r>
            <a:r>
              <a:rPr lang="en-US" altLang="ja-JP" sz="1400" dirty="0" smtClean="0">
                <a:latin typeface="Arial"/>
                <a:cs typeface="Arial"/>
              </a:rPr>
              <a:t>   </a:t>
            </a:r>
            <a:r>
              <a:rPr lang="ja-JP" altLang="en-US" sz="1400" dirty="0" smtClean="0">
                <a:latin typeface="Arial"/>
                <a:cs typeface="Arial"/>
              </a:rPr>
              <a:t>・</a:t>
            </a:r>
            <a:r>
              <a:rPr lang="en-US" altLang="ja-JP" sz="1400" dirty="0" smtClean="0">
                <a:latin typeface="Arial"/>
                <a:cs typeface="Arial"/>
              </a:rPr>
              <a:t>low speed</a:t>
            </a:r>
          </a:p>
          <a:p>
            <a:r>
              <a:rPr lang="ja-JP" altLang="en-US" sz="1400" dirty="0" smtClean="0">
                <a:latin typeface="Arial"/>
                <a:cs typeface="Arial"/>
              </a:rPr>
              <a:t>　</a:t>
            </a:r>
            <a:r>
              <a:rPr lang="en-US" altLang="ja-JP" sz="1400" dirty="0" smtClean="0">
                <a:latin typeface="Arial"/>
                <a:cs typeface="Arial"/>
              </a:rPr>
              <a:t> </a:t>
            </a:r>
            <a:r>
              <a:rPr lang="ja-JP" altLang="en-US" sz="1400" b="1" dirty="0">
                <a:latin typeface="Arial"/>
                <a:cs typeface="Arial"/>
              </a:rPr>
              <a:t>・</a:t>
            </a:r>
            <a:r>
              <a:rPr lang="en-US" altLang="ja-JP" sz="1400" b="1" dirty="0">
                <a:latin typeface="Arial"/>
                <a:cs typeface="Arial"/>
              </a:rPr>
              <a:t>point measurement</a:t>
            </a:r>
          </a:p>
          <a:p>
            <a:endParaRPr lang="en-US" altLang="ja-JP" sz="1400" b="1" dirty="0">
              <a:solidFill>
                <a:srgbClr val="FF0000"/>
              </a:solidFill>
              <a:latin typeface="Arial"/>
              <a:cs typeface="Arial"/>
            </a:endParaRPr>
          </a:p>
        </p:txBody>
      </p:sp>
      <p:sp>
        <p:nvSpPr>
          <p:cNvPr id="214" name="正方形/長方形 213"/>
          <p:cNvSpPr/>
          <p:nvPr/>
        </p:nvSpPr>
        <p:spPr>
          <a:xfrm>
            <a:off x="1115616" y="4797152"/>
            <a:ext cx="4634602" cy="954107"/>
          </a:xfrm>
          <a:prstGeom prst="rect">
            <a:avLst/>
          </a:prstGeom>
        </p:spPr>
        <p:txBody>
          <a:bodyPr wrap="none">
            <a:spAutoFit/>
          </a:bodyPr>
          <a:lstStyle/>
          <a:p>
            <a:r>
              <a:rPr lang="en-US" altLang="ja-JP" sz="1400" dirty="0" smtClean="0">
                <a:latin typeface="Arial"/>
                <a:cs typeface="Arial"/>
              </a:rPr>
              <a:t>Modulated polarization states by using phase modulator</a:t>
            </a:r>
          </a:p>
          <a:p>
            <a:r>
              <a:rPr lang="en-US" altLang="ja-JP" sz="1400" dirty="0" smtClean="0">
                <a:latin typeface="Arial"/>
                <a:cs typeface="Arial"/>
              </a:rPr>
              <a:t>    </a:t>
            </a:r>
            <a:r>
              <a:rPr lang="ja-JP" altLang="en-US" sz="1400" dirty="0" smtClean="0">
                <a:latin typeface="Arial"/>
                <a:cs typeface="Arial"/>
              </a:rPr>
              <a:t>・</a:t>
            </a:r>
            <a:r>
              <a:rPr lang="en-US" altLang="ja-JP" sz="1400" dirty="0" smtClean="0">
                <a:latin typeface="Arial"/>
                <a:cs typeface="Arial"/>
              </a:rPr>
              <a:t>higher accuracy and sensitivity</a:t>
            </a:r>
          </a:p>
          <a:p>
            <a:r>
              <a:rPr lang="en-US" altLang="ja-JP" sz="1400" dirty="0" smtClean="0">
                <a:latin typeface="Arial"/>
                <a:cs typeface="Arial"/>
              </a:rPr>
              <a:t>    </a:t>
            </a:r>
            <a:r>
              <a:rPr lang="ja-JP" altLang="en-US" sz="1400" dirty="0" smtClean="0">
                <a:latin typeface="Arial"/>
                <a:cs typeface="Arial"/>
              </a:rPr>
              <a:t>・</a:t>
            </a:r>
            <a:r>
              <a:rPr lang="en-US" altLang="ja-JP" sz="1400" dirty="0" smtClean="0">
                <a:latin typeface="Arial"/>
                <a:cs typeface="Arial"/>
              </a:rPr>
              <a:t>real time measurement</a:t>
            </a:r>
          </a:p>
          <a:p>
            <a:r>
              <a:rPr lang="en-US" altLang="ja-JP" sz="1400" dirty="0">
                <a:latin typeface="Arial"/>
                <a:cs typeface="Arial"/>
              </a:rPr>
              <a:t> </a:t>
            </a:r>
            <a:r>
              <a:rPr lang="en-US" altLang="ja-JP" sz="1400" dirty="0" smtClean="0">
                <a:latin typeface="Arial"/>
                <a:cs typeface="Arial"/>
              </a:rPr>
              <a:t>   </a:t>
            </a:r>
            <a:r>
              <a:rPr lang="ja-JP" altLang="en-US" sz="1400" b="1" dirty="0" smtClean="0">
                <a:latin typeface="Arial"/>
                <a:cs typeface="Arial"/>
              </a:rPr>
              <a:t>・</a:t>
            </a:r>
            <a:r>
              <a:rPr lang="en-US" altLang="ja-JP" sz="1400" b="1" dirty="0">
                <a:latin typeface="Arial"/>
                <a:cs typeface="Arial"/>
              </a:rPr>
              <a:t>point measurement</a:t>
            </a:r>
          </a:p>
        </p:txBody>
      </p:sp>
      <p:sp>
        <p:nvSpPr>
          <p:cNvPr id="215" name="正方形/長方形 214"/>
          <p:cNvSpPr/>
          <p:nvPr/>
        </p:nvSpPr>
        <p:spPr>
          <a:xfrm>
            <a:off x="1115616" y="2996952"/>
            <a:ext cx="3916457" cy="1169551"/>
          </a:xfrm>
          <a:prstGeom prst="rect">
            <a:avLst/>
          </a:prstGeom>
        </p:spPr>
        <p:txBody>
          <a:bodyPr wrap="none">
            <a:spAutoFit/>
          </a:bodyPr>
          <a:lstStyle/>
          <a:p>
            <a:r>
              <a:rPr lang="en-US" altLang="ja-JP" sz="1400" dirty="0" smtClean="0">
                <a:latin typeface="Arial"/>
                <a:cs typeface="Arial"/>
              </a:rPr>
              <a:t>Analyzing </a:t>
            </a:r>
            <a:r>
              <a:rPr lang="en-US" altLang="ja-JP" sz="1400" dirty="0" err="1" smtClean="0">
                <a:latin typeface="Arial"/>
                <a:cs typeface="Arial"/>
              </a:rPr>
              <a:t>ellipso-paramers</a:t>
            </a:r>
            <a:r>
              <a:rPr lang="en-US" altLang="ja-JP" sz="1400" dirty="0" smtClean="0">
                <a:latin typeface="Arial"/>
                <a:cs typeface="Arial"/>
              </a:rPr>
              <a:t> by rotating retarder</a:t>
            </a:r>
          </a:p>
          <a:p>
            <a:r>
              <a:rPr lang="en-US" altLang="ja-JP" sz="1400" dirty="0" smtClean="0">
                <a:latin typeface="Arial"/>
                <a:cs typeface="Arial"/>
              </a:rPr>
              <a:t>    </a:t>
            </a:r>
            <a:r>
              <a:rPr lang="ja-JP" altLang="en-US" sz="1400" dirty="0" smtClean="0">
                <a:latin typeface="Arial"/>
                <a:cs typeface="Arial"/>
              </a:rPr>
              <a:t>・</a:t>
            </a:r>
            <a:r>
              <a:rPr lang="en-US" altLang="ja-JP" sz="1400" dirty="0">
                <a:latin typeface="Arial"/>
                <a:cs typeface="Arial"/>
              </a:rPr>
              <a:t>h</a:t>
            </a:r>
            <a:r>
              <a:rPr lang="en-US" altLang="ja-JP" sz="1400" dirty="0" smtClean="0">
                <a:latin typeface="Arial"/>
                <a:cs typeface="Arial"/>
              </a:rPr>
              <a:t>igh accuracy</a:t>
            </a:r>
          </a:p>
          <a:p>
            <a:r>
              <a:rPr lang="en-US" altLang="ja-JP" sz="1400" dirty="0" smtClean="0">
                <a:latin typeface="Arial"/>
                <a:cs typeface="Arial"/>
              </a:rPr>
              <a:t>    </a:t>
            </a:r>
            <a:r>
              <a:rPr lang="ja-JP" altLang="en-US" sz="1400" dirty="0" smtClean="0">
                <a:latin typeface="Arial"/>
                <a:cs typeface="Arial"/>
              </a:rPr>
              <a:t>・</a:t>
            </a:r>
            <a:r>
              <a:rPr lang="en-US" altLang="ja-JP" sz="1400" dirty="0">
                <a:latin typeface="Arial"/>
                <a:cs typeface="Arial"/>
              </a:rPr>
              <a:t>l</a:t>
            </a:r>
            <a:r>
              <a:rPr lang="en-US" altLang="ja-JP" sz="1400" dirty="0" smtClean="0">
                <a:latin typeface="Arial"/>
                <a:cs typeface="Arial"/>
              </a:rPr>
              <a:t>ow speed</a:t>
            </a:r>
          </a:p>
          <a:p>
            <a:r>
              <a:rPr lang="ja-JP" altLang="en-US" sz="1400" dirty="0" smtClean="0">
                <a:latin typeface="Arial"/>
                <a:cs typeface="Arial"/>
              </a:rPr>
              <a:t>　</a:t>
            </a:r>
            <a:r>
              <a:rPr lang="en-US" altLang="ja-JP" sz="1400" dirty="0" smtClean="0">
                <a:latin typeface="Arial"/>
                <a:cs typeface="Arial"/>
              </a:rPr>
              <a:t> </a:t>
            </a:r>
            <a:r>
              <a:rPr lang="ja-JP" altLang="en-US" sz="1400" b="1" dirty="0">
                <a:latin typeface="Arial"/>
                <a:cs typeface="Arial"/>
              </a:rPr>
              <a:t>・</a:t>
            </a:r>
            <a:r>
              <a:rPr lang="en-US" altLang="ja-JP" sz="1400" b="1" dirty="0">
                <a:latin typeface="Arial"/>
                <a:cs typeface="Arial"/>
              </a:rPr>
              <a:t>point measurement</a:t>
            </a:r>
          </a:p>
          <a:p>
            <a:endParaRPr lang="en-US" altLang="ja-JP" sz="1400" b="1" dirty="0">
              <a:solidFill>
                <a:srgbClr val="FF0000"/>
              </a:solidFill>
              <a:latin typeface="Arial"/>
              <a:cs typeface="Arial"/>
            </a:endParaRPr>
          </a:p>
        </p:txBody>
      </p:sp>
    </p:spTree>
    <p:extLst>
      <p:ext uri="{BB962C8B-B14F-4D97-AF65-F5344CB8AC3E}">
        <p14:creationId xmlns:p14="http://schemas.microsoft.com/office/powerpoint/2010/main" val="111556892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図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486" y="6303963"/>
            <a:ext cx="2416176"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4" name="Text Box 16"/>
          <p:cNvSpPr txBox="1">
            <a:spLocks noChangeArrowheads="1"/>
          </p:cNvSpPr>
          <p:nvPr/>
        </p:nvSpPr>
        <p:spPr bwMode="auto">
          <a:xfrm>
            <a:off x="107504" y="-27384"/>
            <a:ext cx="6768752" cy="523220"/>
          </a:xfrm>
          <a:prstGeom prst="rect">
            <a:avLst/>
          </a:prstGeom>
          <a:noFill/>
          <a:ln>
            <a:noFill/>
          </a:ln>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spcBef>
                <a:spcPct val="50000"/>
              </a:spcBef>
            </a:pPr>
            <a:r>
              <a:rPr lang="en-US" altLang="ja-JP" sz="2800" b="1" dirty="0" smtClean="0">
                <a:latin typeface="Calibri"/>
                <a:cs typeface="Calibri"/>
              </a:rPr>
              <a:t>Phase modulation type </a:t>
            </a:r>
            <a:r>
              <a:rPr lang="en-US" altLang="ja-JP" sz="2800" b="1" dirty="0" err="1" smtClean="0">
                <a:latin typeface="Calibri"/>
                <a:cs typeface="Calibri"/>
              </a:rPr>
              <a:t>ellipsometer</a:t>
            </a:r>
            <a:endParaRPr lang="en-US" altLang="ja-JP" sz="2800" b="1" dirty="0">
              <a:latin typeface="Calibri"/>
              <a:cs typeface="Calibri"/>
            </a:endParaRPr>
          </a:p>
        </p:txBody>
      </p:sp>
      <p:sp>
        <p:nvSpPr>
          <p:cNvPr id="445" name="Text Box 16"/>
          <p:cNvSpPr txBox="1">
            <a:spLocks noChangeArrowheads="1"/>
          </p:cNvSpPr>
          <p:nvPr/>
        </p:nvSpPr>
        <p:spPr bwMode="auto">
          <a:xfrm>
            <a:off x="289769" y="6021288"/>
            <a:ext cx="7018535" cy="307777"/>
          </a:xfrm>
          <a:prstGeom prst="rect">
            <a:avLst/>
          </a:prstGeom>
          <a:noFill/>
          <a:ln>
            <a:noFill/>
          </a:ln>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spcBef>
                <a:spcPts val="600"/>
              </a:spcBef>
            </a:pPr>
            <a:r>
              <a:rPr lang="en-US" altLang="ja-JP" sz="1400" b="1" dirty="0">
                <a:latin typeface="Arial"/>
                <a:cs typeface="Arial"/>
              </a:rPr>
              <a:t>p</a:t>
            </a:r>
            <a:r>
              <a:rPr lang="en-US" altLang="ja-JP" sz="1400" b="1" dirty="0" smtClean="0">
                <a:latin typeface="Arial"/>
                <a:cs typeface="Arial"/>
              </a:rPr>
              <a:t>hase modulation by using photo-elastic modulator</a:t>
            </a:r>
            <a:r>
              <a:rPr lang="ja-JP" altLang="en-US" sz="1400" b="1" dirty="0" smtClean="0">
                <a:latin typeface="Arial"/>
                <a:cs typeface="Arial"/>
              </a:rPr>
              <a:t> </a:t>
            </a:r>
            <a:r>
              <a:rPr lang="en-US" altLang="ja-JP" sz="1400" b="1" dirty="0" smtClean="0">
                <a:latin typeface="Arial"/>
                <a:cs typeface="Arial"/>
              </a:rPr>
              <a:t>(PEM)</a:t>
            </a:r>
          </a:p>
        </p:txBody>
      </p:sp>
      <p:sp>
        <p:nvSpPr>
          <p:cNvPr id="240" name="テキスト ボックス 1"/>
          <p:cNvSpPr txBox="1">
            <a:spLocks noChangeArrowheads="1"/>
          </p:cNvSpPr>
          <p:nvPr/>
        </p:nvSpPr>
        <p:spPr bwMode="auto">
          <a:xfrm>
            <a:off x="5514404" y="199673"/>
            <a:ext cx="35941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en-US" altLang="ja-JP" sz="1200" dirty="0" smtClean="0">
                <a:latin typeface="Times New Roman" pitchFamily="18" charset="0"/>
                <a:cs typeface="Times New Roman" pitchFamily="18" charset="0"/>
              </a:rPr>
              <a:t>(S. N. </a:t>
            </a:r>
            <a:r>
              <a:rPr lang="en-US" altLang="ja-JP" sz="1200" dirty="0" err="1" smtClean="0">
                <a:latin typeface="Times New Roman" pitchFamily="18" charset="0"/>
                <a:cs typeface="Times New Roman" pitchFamily="18" charset="0"/>
              </a:rPr>
              <a:t>Jasperson</a:t>
            </a:r>
            <a:r>
              <a:rPr lang="en-US" altLang="ja-JP" sz="1200" dirty="0" smtClean="0">
                <a:latin typeface="Times New Roman" pitchFamily="18" charset="0"/>
                <a:cs typeface="Times New Roman" pitchFamily="18" charset="0"/>
              </a:rPr>
              <a:t> </a:t>
            </a:r>
            <a:r>
              <a:rPr lang="en-US" altLang="ja-JP" sz="1200" i="1" dirty="0">
                <a:latin typeface="Times New Roman" pitchFamily="18" charset="0"/>
                <a:cs typeface="Times New Roman" pitchFamily="18" charset="0"/>
              </a:rPr>
              <a:t>et</a:t>
            </a:r>
            <a:r>
              <a:rPr lang="en-US" altLang="ja-JP" sz="1200" dirty="0">
                <a:latin typeface="Times New Roman" pitchFamily="18" charset="0"/>
                <a:cs typeface="Times New Roman" pitchFamily="18" charset="0"/>
              </a:rPr>
              <a:t> </a:t>
            </a:r>
            <a:r>
              <a:rPr lang="en-US" altLang="ja-JP" sz="1200" i="1" dirty="0">
                <a:latin typeface="Times New Roman" pitchFamily="18" charset="0"/>
                <a:cs typeface="Times New Roman" pitchFamily="18" charset="0"/>
              </a:rPr>
              <a:t>al</a:t>
            </a:r>
            <a:r>
              <a:rPr lang="en-US" altLang="ja-JP" sz="1200" dirty="0">
                <a:latin typeface="Times New Roman" pitchFamily="18" charset="0"/>
                <a:cs typeface="Times New Roman" pitchFamily="18" charset="0"/>
              </a:rPr>
              <a:t>., </a:t>
            </a:r>
            <a:r>
              <a:rPr lang="en-US" altLang="ja-JP" sz="1200" dirty="0" smtClean="0">
                <a:latin typeface="Times New Roman" pitchFamily="18" charset="0"/>
                <a:cs typeface="Times New Roman" pitchFamily="18" charset="0"/>
              </a:rPr>
              <a:t>Rev. Sci. </a:t>
            </a:r>
            <a:r>
              <a:rPr lang="en-US" altLang="ja-JP" sz="1200" dirty="0" err="1" smtClean="0">
                <a:latin typeface="Times New Roman" pitchFamily="18" charset="0"/>
                <a:cs typeface="Times New Roman" pitchFamily="18" charset="0"/>
              </a:rPr>
              <a:t>Instrum</a:t>
            </a:r>
            <a:r>
              <a:rPr lang="en-US" altLang="ja-JP" sz="1200" dirty="0" smtClean="0">
                <a:latin typeface="Times New Roman" pitchFamily="18" charset="0"/>
                <a:cs typeface="Times New Roman" pitchFamily="18" charset="0"/>
              </a:rPr>
              <a:t>. </a:t>
            </a:r>
            <a:r>
              <a:rPr lang="en-US" altLang="ja-JP" sz="1200" b="1" dirty="0" smtClean="0">
                <a:latin typeface="Times New Roman" pitchFamily="18" charset="0"/>
                <a:cs typeface="Times New Roman" pitchFamily="18" charset="0"/>
              </a:rPr>
              <a:t>40</a:t>
            </a:r>
            <a:r>
              <a:rPr lang="en-US" altLang="ja-JP" sz="1200" dirty="0" smtClean="0">
                <a:latin typeface="Times New Roman" pitchFamily="18" charset="0"/>
                <a:cs typeface="Times New Roman" pitchFamily="18" charset="0"/>
              </a:rPr>
              <a:t>, </a:t>
            </a:r>
            <a:r>
              <a:rPr lang="en-US" altLang="ja-JP" sz="1200" dirty="0">
                <a:latin typeface="Times New Roman" pitchFamily="18" charset="0"/>
                <a:cs typeface="Times New Roman" pitchFamily="18" charset="0"/>
              </a:rPr>
              <a:t>(</a:t>
            </a:r>
            <a:r>
              <a:rPr lang="en-US" altLang="ja-JP" sz="1200" dirty="0" smtClean="0">
                <a:latin typeface="Times New Roman" pitchFamily="18" charset="0"/>
                <a:cs typeface="Times New Roman" pitchFamily="18" charset="0"/>
              </a:rPr>
              <a:t>1969))</a:t>
            </a:r>
            <a:endParaRPr lang="ja-JP" altLang="en-US" sz="1200" i="1" dirty="0">
              <a:latin typeface="Times New Roman" pitchFamily="18" charset="0"/>
              <a:cs typeface="Times New Roman" pitchFamily="18" charset="0"/>
            </a:endParaRPr>
          </a:p>
        </p:txBody>
      </p:sp>
      <p:grpSp>
        <p:nvGrpSpPr>
          <p:cNvPr id="4" name="図形グループ 3"/>
          <p:cNvGrpSpPr/>
          <p:nvPr/>
        </p:nvGrpSpPr>
        <p:grpSpPr>
          <a:xfrm>
            <a:off x="755576" y="3140968"/>
            <a:ext cx="4371412" cy="2747454"/>
            <a:chOff x="395536" y="1113594"/>
            <a:chExt cx="4371412" cy="2747454"/>
          </a:xfrm>
        </p:grpSpPr>
        <p:grpSp>
          <p:nvGrpSpPr>
            <p:cNvPr id="8" name="グループ化 7"/>
            <p:cNvGrpSpPr/>
            <p:nvPr/>
          </p:nvGrpSpPr>
          <p:grpSpPr>
            <a:xfrm>
              <a:off x="395536" y="1188098"/>
              <a:ext cx="3103908" cy="2672950"/>
              <a:chOff x="303611" y="2988298"/>
              <a:chExt cx="3103908" cy="2672950"/>
            </a:xfrm>
          </p:grpSpPr>
          <p:cxnSp>
            <p:nvCxnSpPr>
              <p:cNvPr id="460" name="直線コネクタ 459"/>
              <p:cNvCxnSpPr/>
              <p:nvPr/>
            </p:nvCxnSpPr>
            <p:spPr>
              <a:xfrm>
                <a:off x="1327932" y="4594388"/>
                <a:ext cx="0" cy="51399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47" name="グループ化 446"/>
              <p:cNvGrpSpPr/>
              <p:nvPr/>
            </p:nvGrpSpPr>
            <p:grpSpPr>
              <a:xfrm>
                <a:off x="1140761" y="3452162"/>
                <a:ext cx="459138" cy="459137"/>
                <a:chOff x="1176832" y="1170878"/>
                <a:chExt cx="610297" cy="610297"/>
              </a:xfrm>
              <a:scene3d>
                <a:camera prst="isometricOffAxis1Right"/>
                <a:lightRig rig="threePt" dir="t"/>
              </a:scene3d>
            </p:grpSpPr>
            <p:grpSp>
              <p:nvGrpSpPr>
                <p:cNvPr id="499" name="グループ化 498"/>
                <p:cNvGrpSpPr/>
                <p:nvPr/>
              </p:nvGrpSpPr>
              <p:grpSpPr>
                <a:xfrm>
                  <a:off x="1176832" y="1170878"/>
                  <a:ext cx="610297" cy="610297"/>
                  <a:chOff x="1331640" y="2492896"/>
                  <a:chExt cx="936104" cy="936104"/>
                </a:xfrm>
              </p:grpSpPr>
              <p:sp>
                <p:nvSpPr>
                  <p:cNvPr id="501" name="正方形/長方形 500"/>
                  <p:cNvSpPr/>
                  <p:nvPr/>
                </p:nvSpPr>
                <p:spPr>
                  <a:xfrm>
                    <a:off x="1331640" y="2492896"/>
                    <a:ext cx="936104" cy="93610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cxnSp>
                <p:nvCxnSpPr>
                  <p:cNvPr id="502" name="直線コネクタ 501"/>
                  <p:cNvCxnSpPr/>
                  <p:nvPr/>
                </p:nvCxnSpPr>
                <p:spPr>
                  <a:xfrm>
                    <a:off x="1331640" y="2960948"/>
                    <a:ext cx="93610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3" name="直線コネクタ 502"/>
                  <p:cNvCxnSpPr/>
                  <p:nvPr/>
                </p:nvCxnSpPr>
                <p:spPr>
                  <a:xfrm rot="5400000">
                    <a:off x="1329392" y="2960948"/>
                    <a:ext cx="93610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00" name="直線コネクタ 499"/>
                <p:cNvCxnSpPr/>
                <p:nvPr/>
              </p:nvCxnSpPr>
              <p:spPr>
                <a:xfrm flipV="1">
                  <a:off x="1274117" y="1286158"/>
                  <a:ext cx="398161" cy="400612"/>
                </a:xfrm>
                <a:prstGeom prst="line">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grpSp>
          <p:cxnSp>
            <p:nvCxnSpPr>
              <p:cNvPr id="448" name="直線コネクタ 447"/>
              <p:cNvCxnSpPr/>
              <p:nvPr/>
            </p:nvCxnSpPr>
            <p:spPr>
              <a:xfrm>
                <a:off x="1381708" y="3684808"/>
                <a:ext cx="676949" cy="694969"/>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450" name="テキスト ボックス 449"/>
              <p:cNvSpPr txBox="1"/>
              <p:nvPr/>
            </p:nvSpPr>
            <p:spPr>
              <a:xfrm>
                <a:off x="1815779" y="3459814"/>
                <a:ext cx="1242020" cy="462092"/>
              </a:xfrm>
              <a:prstGeom prst="rect">
                <a:avLst/>
              </a:prstGeom>
              <a:noFill/>
            </p:spPr>
            <p:txBody>
              <a:bodyPr wrap="square" rtlCol="0">
                <a:spAutoFit/>
              </a:bodyPr>
              <a:lstStyle/>
              <a:p>
                <a:pPr>
                  <a:lnSpc>
                    <a:spcPts val="1420"/>
                  </a:lnSpc>
                </a:pPr>
                <a:r>
                  <a:rPr lang="en-US" altLang="ja-JP" sz="1400" dirty="0">
                    <a:cs typeface="Arial" pitchFamily="34" charset="0"/>
                  </a:rPr>
                  <a:t>u</a:t>
                </a:r>
                <a:r>
                  <a:rPr kumimoji="1" lang="en-US" altLang="ja-JP" sz="1400" dirty="0" smtClean="0">
                    <a:cs typeface="Arial" pitchFamily="34" charset="0"/>
                  </a:rPr>
                  <a:t>niformity</a:t>
                </a:r>
              </a:p>
              <a:p>
                <a:pPr>
                  <a:lnSpc>
                    <a:spcPts val="1420"/>
                  </a:lnSpc>
                </a:pPr>
                <a:r>
                  <a:rPr lang="en-US" altLang="ja-JP" sz="1400" dirty="0" smtClean="0">
                    <a:cs typeface="Arial" pitchFamily="34" charset="0"/>
                  </a:rPr>
                  <a:t>crystal</a:t>
                </a:r>
                <a:endParaRPr kumimoji="1" lang="ja-JP" altLang="en-US" sz="1600" dirty="0">
                  <a:latin typeface="Arial" pitchFamily="34" charset="0"/>
                  <a:cs typeface="Arial" pitchFamily="34" charset="0"/>
                </a:endParaRPr>
              </a:p>
            </p:txBody>
          </p:sp>
          <p:sp>
            <p:nvSpPr>
              <p:cNvPr id="451" name="テキスト ボックス 450"/>
              <p:cNvSpPr txBox="1"/>
              <p:nvPr/>
            </p:nvSpPr>
            <p:spPr>
              <a:xfrm>
                <a:off x="1576550" y="5290058"/>
                <a:ext cx="1463365" cy="307777"/>
              </a:xfrm>
              <a:prstGeom prst="rect">
                <a:avLst/>
              </a:prstGeom>
              <a:noFill/>
            </p:spPr>
            <p:txBody>
              <a:bodyPr wrap="square" rtlCol="0">
                <a:spAutoFit/>
              </a:bodyPr>
              <a:lstStyle/>
              <a:p>
                <a:r>
                  <a:rPr lang="en-US" altLang="ja-JP" sz="1400" b="1" i="1" dirty="0">
                    <a:solidFill>
                      <a:srgbClr val="FF0000"/>
                    </a:solidFill>
                    <a:latin typeface="Times New Roman" pitchFamily="18" charset="0"/>
                    <a:cs typeface="Times New Roman" pitchFamily="18" charset="0"/>
                  </a:rPr>
                  <a:t>f</a:t>
                </a:r>
                <a:r>
                  <a:rPr lang="en-US" altLang="ja-JP" sz="1400" b="1" i="1" dirty="0" smtClean="0">
                    <a:solidFill>
                      <a:srgbClr val="FF0000"/>
                    </a:solidFill>
                    <a:latin typeface="Times New Roman" pitchFamily="18" charset="0"/>
                    <a:cs typeface="Times New Roman" pitchFamily="18" charset="0"/>
                  </a:rPr>
                  <a:t> </a:t>
                </a:r>
                <a:r>
                  <a:rPr lang="en-US" altLang="ja-JP" sz="1400" b="1" dirty="0" smtClean="0">
                    <a:solidFill>
                      <a:srgbClr val="FF0000"/>
                    </a:solidFill>
                    <a:latin typeface="Times New Roman" pitchFamily="18" charset="0"/>
                    <a:cs typeface="Times New Roman" pitchFamily="18" charset="0"/>
                  </a:rPr>
                  <a:t>= 50 kHz</a:t>
                </a:r>
                <a:endParaRPr kumimoji="1" lang="ja-JP" altLang="en-US" sz="1400" b="1" dirty="0">
                  <a:solidFill>
                    <a:srgbClr val="FF0000"/>
                  </a:solidFill>
                  <a:latin typeface="Times New Roman" pitchFamily="18" charset="0"/>
                  <a:cs typeface="Times New Roman" pitchFamily="18" charset="0"/>
                </a:endParaRPr>
              </a:p>
            </p:txBody>
          </p:sp>
          <p:cxnSp>
            <p:nvCxnSpPr>
              <p:cNvPr id="453" name="直線コネクタ 452"/>
              <p:cNvCxnSpPr/>
              <p:nvPr/>
            </p:nvCxnSpPr>
            <p:spPr>
              <a:xfrm>
                <a:off x="1565798" y="3871712"/>
                <a:ext cx="92279" cy="94736"/>
              </a:xfrm>
              <a:prstGeom prst="line">
                <a:avLst/>
              </a:prstGeom>
              <a:ln w="25400">
                <a:solidFill>
                  <a:srgbClr val="FF0000"/>
                </a:solidFill>
                <a:tailEnd type="arrow" w="med" len="med"/>
              </a:ln>
            </p:spPr>
            <p:style>
              <a:lnRef idx="1">
                <a:schemeClr val="accent1"/>
              </a:lnRef>
              <a:fillRef idx="0">
                <a:schemeClr val="accent1"/>
              </a:fillRef>
              <a:effectRef idx="0">
                <a:schemeClr val="accent1"/>
              </a:effectRef>
              <a:fontRef idx="minor">
                <a:schemeClr val="tx1"/>
              </a:fontRef>
            </p:style>
          </p:cxnSp>
          <p:cxnSp>
            <p:nvCxnSpPr>
              <p:cNvPr id="454" name="直線コネクタ 453"/>
              <p:cNvCxnSpPr/>
              <p:nvPr/>
            </p:nvCxnSpPr>
            <p:spPr>
              <a:xfrm flipH="1">
                <a:off x="914401" y="5172801"/>
                <a:ext cx="57149" cy="0"/>
              </a:xfrm>
              <a:prstGeom prst="line">
                <a:avLst/>
              </a:prstGeom>
              <a:ln w="19050">
                <a:solidFill>
                  <a:schemeClr val="tx1"/>
                </a:solidFill>
              </a:ln>
              <a:scene3d>
                <a:camera prst="isometricOffAxis1Right"/>
                <a:lightRig rig="threePt" dir="t"/>
              </a:scene3d>
            </p:spPr>
            <p:style>
              <a:lnRef idx="1">
                <a:schemeClr val="accent1"/>
              </a:lnRef>
              <a:fillRef idx="0">
                <a:schemeClr val="accent1"/>
              </a:fillRef>
              <a:effectRef idx="0">
                <a:schemeClr val="accent1"/>
              </a:effectRef>
              <a:fontRef idx="minor">
                <a:schemeClr val="tx1"/>
              </a:fontRef>
            </p:style>
          </p:cxnSp>
          <p:sp>
            <p:nvSpPr>
              <p:cNvPr id="455" name="正方形/長方形 454"/>
              <p:cNvSpPr/>
              <p:nvPr/>
            </p:nvSpPr>
            <p:spPr>
              <a:xfrm>
                <a:off x="1283812" y="4127720"/>
                <a:ext cx="1262400" cy="595902"/>
              </a:xfrm>
              <a:prstGeom prst="rect">
                <a:avLst/>
              </a:prstGeom>
              <a:solidFill>
                <a:schemeClr val="accent1"/>
              </a:solidFill>
              <a:ln>
                <a:solidFill>
                  <a:schemeClr val="accent1">
                    <a:alpha val="50000"/>
                  </a:schemeClr>
                </a:solidFill>
              </a:ln>
              <a:scene3d>
                <a:camera prst="isometricOffAxis1Right"/>
                <a:lightRig rig="threePt" dir="t"/>
              </a:scene3d>
              <a:sp3d extrusionH="558800" prstMaterial="clear"/>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6" name="正方形/長方形 455"/>
              <p:cNvSpPr/>
              <p:nvPr/>
            </p:nvSpPr>
            <p:spPr>
              <a:xfrm>
                <a:off x="1059850" y="4238553"/>
                <a:ext cx="279624" cy="595902"/>
              </a:xfrm>
              <a:prstGeom prst="rect">
                <a:avLst/>
              </a:prstGeom>
              <a:solidFill>
                <a:schemeClr val="bg1">
                  <a:lumMod val="65000"/>
                </a:schemeClr>
              </a:solidFill>
              <a:ln>
                <a:solidFill>
                  <a:schemeClr val="bg1">
                    <a:lumMod val="65000"/>
                  </a:schemeClr>
                </a:solidFill>
              </a:ln>
              <a:scene3d>
                <a:camera prst="isometricOffAxis1Right"/>
                <a:lightRig rig="threePt" dir="t">
                  <a:rot lat="0" lon="0" rev="6000000"/>
                </a:lightRig>
              </a:scene3d>
              <a:sp3d extrusionH="558800"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7" name="円/楕円 456"/>
              <p:cNvSpPr/>
              <p:nvPr/>
            </p:nvSpPr>
            <p:spPr>
              <a:xfrm>
                <a:off x="977950" y="4992294"/>
                <a:ext cx="300118" cy="29901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8" name="テキスト ボックス 457"/>
              <p:cNvSpPr txBox="1"/>
              <p:nvPr/>
            </p:nvSpPr>
            <p:spPr>
              <a:xfrm>
                <a:off x="899884" y="4981423"/>
                <a:ext cx="453406" cy="338554"/>
              </a:xfrm>
              <a:prstGeom prst="rect">
                <a:avLst/>
              </a:prstGeom>
              <a:noFill/>
              <a:ln w="9525">
                <a:noFill/>
              </a:ln>
            </p:spPr>
            <p:txBody>
              <a:bodyPr wrap="square" rtlCol="0">
                <a:spAutoFit/>
              </a:bodyPr>
              <a:lstStyle/>
              <a:p>
                <a:pPr algn="ctr"/>
                <a:r>
                  <a:rPr kumimoji="1" lang="en-US" altLang="ja-JP" sz="1600" dirty="0" smtClean="0">
                    <a:latin typeface="Times" pitchFamily="18" charset="0"/>
                    <a:cs typeface="Times" pitchFamily="18" charset="0"/>
                  </a:rPr>
                  <a:t>V</a:t>
                </a:r>
                <a:endParaRPr kumimoji="1" lang="ja-JP" altLang="en-US" sz="1600" dirty="0">
                  <a:latin typeface="Times" pitchFamily="18" charset="0"/>
                  <a:cs typeface="Times" pitchFamily="18" charset="0"/>
                </a:endParaRPr>
              </a:p>
            </p:txBody>
          </p:sp>
          <p:cxnSp>
            <p:nvCxnSpPr>
              <p:cNvPr id="459" name="直線コネクタ 458"/>
              <p:cNvCxnSpPr/>
              <p:nvPr/>
            </p:nvCxnSpPr>
            <p:spPr>
              <a:xfrm>
                <a:off x="922020" y="4594388"/>
                <a:ext cx="0" cy="5903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1" name="直線コネクタ 460"/>
              <p:cNvCxnSpPr/>
              <p:nvPr/>
            </p:nvCxnSpPr>
            <p:spPr>
              <a:xfrm flipH="1">
                <a:off x="1276350" y="5097884"/>
                <a:ext cx="57195" cy="0"/>
              </a:xfrm>
              <a:prstGeom prst="line">
                <a:avLst/>
              </a:prstGeom>
              <a:ln w="19050">
                <a:solidFill>
                  <a:schemeClr val="tx1"/>
                </a:solidFill>
              </a:ln>
              <a:scene3d>
                <a:camera prst="isometricOffAxis1Right"/>
                <a:lightRig rig="threePt" dir="t"/>
              </a:scene3d>
            </p:spPr>
            <p:style>
              <a:lnRef idx="1">
                <a:schemeClr val="accent1"/>
              </a:lnRef>
              <a:fillRef idx="0">
                <a:schemeClr val="accent1"/>
              </a:fillRef>
              <a:effectRef idx="0">
                <a:schemeClr val="accent1"/>
              </a:effectRef>
              <a:fontRef idx="minor">
                <a:schemeClr val="tx1"/>
              </a:fontRef>
            </p:style>
          </p:cxnSp>
          <p:sp>
            <p:nvSpPr>
              <p:cNvPr id="462" name="左右矢印 461"/>
              <p:cNvSpPr/>
              <p:nvPr/>
            </p:nvSpPr>
            <p:spPr>
              <a:xfrm>
                <a:off x="1200234" y="4492885"/>
                <a:ext cx="283704" cy="163655"/>
              </a:xfrm>
              <a:prstGeom prst="leftRightArrow">
                <a:avLst>
                  <a:gd name="adj1" fmla="val 54141"/>
                  <a:gd name="adj2" fmla="val 50000"/>
                </a:avLst>
              </a:prstGeom>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 name="直線コネクタ 10"/>
              <p:cNvCxnSpPr/>
              <p:nvPr/>
            </p:nvCxnSpPr>
            <p:spPr>
              <a:xfrm>
                <a:off x="1366952" y="3290130"/>
                <a:ext cx="0" cy="445060"/>
              </a:xfrm>
              <a:prstGeom prst="line">
                <a:avLst/>
              </a:prstGeom>
              <a:ln>
                <a:solidFill>
                  <a:schemeClr val="tx1"/>
                </a:solidFill>
                <a:headEnd type="arrow" w="sm" len="sm"/>
                <a:tailEnd type="none"/>
              </a:ln>
              <a:scene3d>
                <a:camera prst="isometricRightUp"/>
                <a:lightRig rig="threePt" dir="t"/>
              </a:scene3d>
            </p:spPr>
            <p:style>
              <a:lnRef idx="1">
                <a:schemeClr val="accent1"/>
              </a:lnRef>
              <a:fillRef idx="0">
                <a:schemeClr val="accent1"/>
              </a:fillRef>
              <a:effectRef idx="0">
                <a:schemeClr val="accent1"/>
              </a:effectRef>
              <a:fontRef idx="minor">
                <a:schemeClr val="tx1"/>
              </a:fontRef>
            </p:style>
          </p:cxnSp>
          <p:cxnSp>
            <p:nvCxnSpPr>
              <p:cNvPr id="645" name="直線コネクタ 644"/>
              <p:cNvCxnSpPr/>
              <p:nvPr/>
            </p:nvCxnSpPr>
            <p:spPr>
              <a:xfrm flipH="1">
                <a:off x="1352973" y="3653784"/>
                <a:ext cx="341047" cy="0"/>
              </a:xfrm>
              <a:prstGeom prst="line">
                <a:avLst/>
              </a:prstGeom>
              <a:ln>
                <a:solidFill>
                  <a:schemeClr val="tx1"/>
                </a:solidFill>
                <a:headEnd type="arrow" w="sm" len="sm"/>
                <a:tailEnd type="none"/>
              </a:ln>
              <a:scene3d>
                <a:camera prst="isometricOffAxis1Right"/>
                <a:lightRig rig="threePt" dir="t"/>
              </a:scene3d>
            </p:spPr>
            <p:style>
              <a:lnRef idx="1">
                <a:schemeClr val="accent1"/>
              </a:lnRef>
              <a:fillRef idx="0">
                <a:schemeClr val="accent1"/>
              </a:fillRef>
              <a:effectRef idx="0">
                <a:schemeClr val="accent1"/>
              </a:effectRef>
              <a:fontRef idx="minor">
                <a:schemeClr val="tx1"/>
              </a:fontRef>
            </p:style>
          </p:cxnSp>
          <p:sp>
            <p:nvSpPr>
              <p:cNvPr id="238" name="テキスト ボックス 237"/>
              <p:cNvSpPr txBox="1"/>
              <p:nvPr/>
            </p:nvSpPr>
            <p:spPr>
              <a:xfrm>
                <a:off x="1607285" y="3399751"/>
                <a:ext cx="478040" cy="395998"/>
              </a:xfrm>
              <a:prstGeom prst="rect">
                <a:avLst/>
              </a:prstGeom>
              <a:noFill/>
            </p:spPr>
            <p:txBody>
              <a:bodyPr wrap="square" rtlCol="0">
                <a:spAutoFit/>
              </a:bodyPr>
              <a:lstStyle/>
              <a:p>
                <a:r>
                  <a:rPr lang="en-US" altLang="ja-JP" sz="1600" i="1" dirty="0" smtClean="0">
                    <a:latin typeface="Times New Roman" pitchFamily="18" charset="0"/>
                    <a:cs typeface="Times New Roman" pitchFamily="18" charset="0"/>
                  </a:rPr>
                  <a:t>x</a:t>
                </a:r>
                <a:endParaRPr kumimoji="1" lang="ja-JP" altLang="en-US" sz="1600" dirty="0">
                  <a:latin typeface="Times New Roman" pitchFamily="18" charset="0"/>
                  <a:cs typeface="Times New Roman" pitchFamily="18" charset="0"/>
                </a:endParaRPr>
              </a:p>
            </p:txBody>
          </p:sp>
          <p:sp>
            <p:nvSpPr>
              <p:cNvPr id="239" name="テキスト ボックス 238"/>
              <p:cNvSpPr txBox="1"/>
              <p:nvPr/>
            </p:nvSpPr>
            <p:spPr>
              <a:xfrm>
                <a:off x="1219695" y="2988298"/>
                <a:ext cx="478040" cy="395998"/>
              </a:xfrm>
              <a:prstGeom prst="rect">
                <a:avLst/>
              </a:prstGeom>
              <a:noFill/>
            </p:spPr>
            <p:txBody>
              <a:bodyPr wrap="square" rtlCol="0">
                <a:spAutoFit/>
              </a:bodyPr>
              <a:lstStyle/>
              <a:p>
                <a:r>
                  <a:rPr lang="en-US" altLang="ja-JP" sz="1600" i="1" dirty="0">
                    <a:latin typeface="Times New Roman" pitchFamily="18" charset="0"/>
                    <a:cs typeface="Times New Roman" pitchFamily="18" charset="0"/>
                  </a:rPr>
                  <a:t>y</a:t>
                </a:r>
                <a:endParaRPr kumimoji="1" lang="ja-JP" altLang="en-US" sz="1600" dirty="0">
                  <a:latin typeface="Times New Roman" pitchFamily="18" charset="0"/>
                  <a:cs typeface="Times New Roman" pitchFamily="18" charset="0"/>
                </a:endParaRPr>
              </a:p>
            </p:txBody>
          </p:sp>
          <p:cxnSp>
            <p:nvCxnSpPr>
              <p:cNvPr id="241" name="直線コネクタ 240"/>
              <p:cNvCxnSpPr/>
              <p:nvPr/>
            </p:nvCxnSpPr>
            <p:spPr>
              <a:xfrm>
                <a:off x="2063448" y="4160911"/>
                <a:ext cx="0" cy="445060"/>
              </a:xfrm>
              <a:prstGeom prst="line">
                <a:avLst/>
              </a:prstGeom>
              <a:ln>
                <a:solidFill>
                  <a:schemeClr val="tx1"/>
                </a:solidFill>
                <a:headEnd type="none" w="sm" len="sm"/>
                <a:tailEnd type="none"/>
              </a:ln>
              <a:scene3d>
                <a:camera prst="isometricRightUp"/>
                <a:lightRig rig="threePt" dir="t"/>
              </a:scene3d>
            </p:spPr>
            <p:style>
              <a:lnRef idx="1">
                <a:schemeClr val="accent1"/>
              </a:lnRef>
              <a:fillRef idx="0">
                <a:schemeClr val="accent1"/>
              </a:fillRef>
              <a:effectRef idx="0">
                <a:schemeClr val="accent1"/>
              </a:effectRef>
              <a:fontRef idx="minor">
                <a:schemeClr val="tx1"/>
              </a:fontRef>
            </p:style>
          </p:cxnSp>
          <p:cxnSp>
            <p:nvCxnSpPr>
              <p:cNvPr id="242" name="直線コネクタ 241"/>
              <p:cNvCxnSpPr/>
              <p:nvPr/>
            </p:nvCxnSpPr>
            <p:spPr>
              <a:xfrm flipH="1">
                <a:off x="1892925" y="4383440"/>
                <a:ext cx="341047" cy="0"/>
              </a:xfrm>
              <a:prstGeom prst="line">
                <a:avLst/>
              </a:prstGeom>
              <a:ln>
                <a:solidFill>
                  <a:schemeClr val="tx1"/>
                </a:solidFill>
                <a:headEnd type="none" w="sm" len="sm"/>
                <a:tailEnd type="none"/>
              </a:ln>
              <a:scene3d>
                <a:camera prst="isometricOffAxis1Right"/>
                <a:lightRig rig="threePt" dir="t"/>
              </a:scene3d>
            </p:spPr>
            <p:style>
              <a:lnRef idx="1">
                <a:schemeClr val="accent1"/>
              </a:lnRef>
              <a:fillRef idx="0">
                <a:schemeClr val="accent1"/>
              </a:fillRef>
              <a:effectRef idx="0">
                <a:schemeClr val="accent1"/>
              </a:effectRef>
              <a:fontRef idx="minor">
                <a:schemeClr val="tx1"/>
              </a:fontRef>
            </p:style>
          </p:cxnSp>
          <p:cxnSp>
            <p:nvCxnSpPr>
              <p:cNvPr id="452" name="直線コネクタ 451"/>
              <p:cNvCxnSpPr/>
              <p:nvPr/>
            </p:nvCxnSpPr>
            <p:spPr>
              <a:xfrm>
                <a:off x="2058655" y="4380565"/>
                <a:ext cx="676949" cy="694969"/>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3" name="直線コネクタ 462"/>
              <p:cNvCxnSpPr/>
              <p:nvPr/>
            </p:nvCxnSpPr>
            <p:spPr>
              <a:xfrm>
                <a:off x="2163842" y="4491496"/>
                <a:ext cx="83808" cy="66459"/>
              </a:xfrm>
              <a:prstGeom prst="line">
                <a:avLst/>
              </a:prstGeom>
              <a:ln w="25400">
                <a:solidFill>
                  <a:srgbClr val="FF0000"/>
                </a:solidFill>
                <a:tailEnd type="arrow" w="med" len="med"/>
              </a:ln>
            </p:spPr>
            <p:style>
              <a:lnRef idx="1">
                <a:schemeClr val="accent1"/>
              </a:lnRef>
              <a:fillRef idx="0">
                <a:schemeClr val="accent1"/>
              </a:fillRef>
              <a:effectRef idx="0">
                <a:schemeClr val="accent1"/>
              </a:effectRef>
              <a:fontRef idx="minor">
                <a:schemeClr val="tx1"/>
              </a:fontRef>
            </p:style>
          </p:cxnSp>
          <p:grpSp>
            <p:nvGrpSpPr>
              <p:cNvPr id="19" name="グループ化 18"/>
              <p:cNvGrpSpPr/>
              <p:nvPr/>
            </p:nvGrpSpPr>
            <p:grpSpPr>
              <a:xfrm>
                <a:off x="2255510" y="4564913"/>
                <a:ext cx="1152009" cy="1096335"/>
                <a:chOff x="2255510" y="4564913"/>
                <a:chExt cx="1152009" cy="1096335"/>
              </a:xfrm>
            </p:grpSpPr>
            <p:grpSp>
              <p:nvGrpSpPr>
                <p:cNvPr id="465" name="グループ化 464"/>
                <p:cNvGrpSpPr/>
                <p:nvPr/>
              </p:nvGrpSpPr>
              <p:grpSpPr>
                <a:xfrm>
                  <a:off x="2255510" y="4564913"/>
                  <a:ext cx="459137" cy="459137"/>
                  <a:chOff x="6761730" y="3429000"/>
                  <a:chExt cx="610297" cy="610297"/>
                </a:xfrm>
                <a:scene3d>
                  <a:camera prst="isometricOffAxis1Right"/>
                  <a:lightRig rig="threePt" dir="t"/>
                </a:scene3d>
              </p:grpSpPr>
              <p:grpSp>
                <p:nvGrpSpPr>
                  <p:cNvPr id="491" name="グループ化 490"/>
                  <p:cNvGrpSpPr/>
                  <p:nvPr/>
                </p:nvGrpSpPr>
                <p:grpSpPr>
                  <a:xfrm>
                    <a:off x="6761730" y="3429000"/>
                    <a:ext cx="610297" cy="610297"/>
                    <a:chOff x="1331640" y="2492896"/>
                    <a:chExt cx="936104" cy="936104"/>
                  </a:xfrm>
                  <a:solidFill>
                    <a:schemeClr val="bg1"/>
                  </a:solidFill>
                </p:grpSpPr>
                <p:sp>
                  <p:nvSpPr>
                    <p:cNvPr id="496" name="正方形/長方形 495"/>
                    <p:cNvSpPr/>
                    <p:nvPr/>
                  </p:nvSpPr>
                  <p:spPr>
                    <a:xfrm>
                      <a:off x="1331640" y="2492896"/>
                      <a:ext cx="936104" cy="93610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cxnSp>
                  <p:nvCxnSpPr>
                    <p:cNvPr id="497" name="直線コネクタ 496"/>
                    <p:cNvCxnSpPr/>
                    <p:nvPr/>
                  </p:nvCxnSpPr>
                  <p:spPr>
                    <a:xfrm>
                      <a:off x="1331640" y="2960948"/>
                      <a:ext cx="936104"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8" name="直線コネクタ 497"/>
                    <p:cNvCxnSpPr/>
                    <p:nvPr/>
                  </p:nvCxnSpPr>
                  <p:spPr>
                    <a:xfrm rot="5400000">
                      <a:off x="1329392" y="2960948"/>
                      <a:ext cx="936104"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92" name="グループ化 491"/>
                  <p:cNvGrpSpPr/>
                  <p:nvPr/>
                </p:nvGrpSpPr>
                <p:grpSpPr>
                  <a:xfrm>
                    <a:off x="6784590" y="3458014"/>
                    <a:ext cx="550478" cy="550478"/>
                    <a:chOff x="1835535" y="620400"/>
                    <a:chExt cx="550478" cy="550478"/>
                  </a:xfrm>
                </p:grpSpPr>
                <p:sp>
                  <p:nvSpPr>
                    <p:cNvPr id="493" name="円/楕円 492"/>
                    <p:cNvSpPr/>
                    <p:nvPr/>
                  </p:nvSpPr>
                  <p:spPr>
                    <a:xfrm>
                      <a:off x="1835535" y="620400"/>
                      <a:ext cx="550478" cy="55047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94" name="直線コネクタ 493"/>
                    <p:cNvCxnSpPr/>
                    <p:nvPr/>
                  </p:nvCxnSpPr>
                  <p:spPr>
                    <a:xfrm flipV="1">
                      <a:off x="1922556" y="672316"/>
                      <a:ext cx="25549" cy="25706"/>
                    </a:xfrm>
                    <a:prstGeom prst="line">
                      <a:avLst/>
                    </a:prstGeom>
                    <a:ln w="19050">
                      <a:solidFill>
                        <a:srgbClr val="FF0000"/>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495" name="直線コネクタ 494"/>
                    <p:cNvCxnSpPr/>
                    <p:nvPr/>
                  </p:nvCxnSpPr>
                  <p:spPr>
                    <a:xfrm flipV="1">
                      <a:off x="2290388" y="1079423"/>
                      <a:ext cx="25549" cy="25706"/>
                    </a:xfrm>
                    <a:prstGeom prst="line">
                      <a:avLst/>
                    </a:prstGeom>
                    <a:ln w="19050">
                      <a:solidFill>
                        <a:srgbClr val="FF0000"/>
                      </a:solidFill>
                      <a:headEnd type="arrow"/>
                      <a:tailEnd type="none"/>
                    </a:ln>
                  </p:spPr>
                  <p:style>
                    <a:lnRef idx="1">
                      <a:schemeClr val="accent1"/>
                    </a:lnRef>
                    <a:fillRef idx="0">
                      <a:schemeClr val="accent1"/>
                    </a:fillRef>
                    <a:effectRef idx="0">
                      <a:schemeClr val="accent1"/>
                    </a:effectRef>
                    <a:fontRef idx="minor">
                      <a:schemeClr val="tx1"/>
                    </a:fontRef>
                  </p:style>
                </p:cxnSp>
              </p:grpSp>
            </p:grpSp>
            <p:grpSp>
              <p:nvGrpSpPr>
                <p:cNvPr id="466" name="グループ化 465"/>
                <p:cNvGrpSpPr/>
                <p:nvPr/>
              </p:nvGrpSpPr>
              <p:grpSpPr>
                <a:xfrm>
                  <a:off x="2373868" y="4667524"/>
                  <a:ext cx="459137" cy="459137"/>
                  <a:chOff x="4550510" y="1850480"/>
                  <a:chExt cx="610297" cy="610297"/>
                </a:xfrm>
                <a:scene3d>
                  <a:camera prst="isometricOffAxis1Right"/>
                  <a:lightRig rig="threePt" dir="t"/>
                </a:scene3d>
              </p:grpSpPr>
              <p:grpSp>
                <p:nvGrpSpPr>
                  <p:cNvPr id="483" name="グループ化 482"/>
                  <p:cNvGrpSpPr/>
                  <p:nvPr/>
                </p:nvGrpSpPr>
                <p:grpSpPr>
                  <a:xfrm>
                    <a:off x="4550510" y="1850480"/>
                    <a:ext cx="610297" cy="610297"/>
                    <a:chOff x="1331640" y="2492896"/>
                    <a:chExt cx="936104" cy="936104"/>
                  </a:xfrm>
                </p:grpSpPr>
                <p:sp>
                  <p:nvSpPr>
                    <p:cNvPr id="488" name="正方形/長方形 487"/>
                    <p:cNvSpPr/>
                    <p:nvPr/>
                  </p:nvSpPr>
                  <p:spPr>
                    <a:xfrm>
                      <a:off x="1331640" y="2492896"/>
                      <a:ext cx="936104" cy="936104"/>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cxnSp>
                  <p:nvCxnSpPr>
                    <p:cNvPr id="489" name="直線コネクタ 488"/>
                    <p:cNvCxnSpPr/>
                    <p:nvPr/>
                  </p:nvCxnSpPr>
                  <p:spPr>
                    <a:xfrm>
                      <a:off x="1331640" y="2960948"/>
                      <a:ext cx="93610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0" name="直線コネクタ 489"/>
                    <p:cNvCxnSpPr/>
                    <p:nvPr/>
                  </p:nvCxnSpPr>
                  <p:spPr>
                    <a:xfrm rot="5400000">
                      <a:off x="1329392" y="2960948"/>
                      <a:ext cx="93610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84" name="グループ化 483"/>
                  <p:cNvGrpSpPr/>
                  <p:nvPr/>
                </p:nvGrpSpPr>
                <p:grpSpPr>
                  <a:xfrm rot="18900000">
                    <a:off x="4582479" y="2021429"/>
                    <a:ext cx="550478" cy="285937"/>
                    <a:chOff x="1835535" y="620400"/>
                    <a:chExt cx="550478" cy="550478"/>
                  </a:xfrm>
                </p:grpSpPr>
                <p:sp>
                  <p:nvSpPr>
                    <p:cNvPr id="485" name="円/楕円 484"/>
                    <p:cNvSpPr/>
                    <p:nvPr/>
                  </p:nvSpPr>
                  <p:spPr>
                    <a:xfrm>
                      <a:off x="1835535" y="620400"/>
                      <a:ext cx="550478" cy="55047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86" name="直線コネクタ 485"/>
                    <p:cNvCxnSpPr/>
                    <p:nvPr/>
                  </p:nvCxnSpPr>
                  <p:spPr>
                    <a:xfrm flipV="1">
                      <a:off x="1922556" y="672316"/>
                      <a:ext cx="25549" cy="25706"/>
                    </a:xfrm>
                    <a:prstGeom prst="line">
                      <a:avLst/>
                    </a:prstGeom>
                    <a:ln w="19050">
                      <a:solidFill>
                        <a:srgbClr val="FF0000"/>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487" name="直線コネクタ 486"/>
                    <p:cNvCxnSpPr/>
                    <p:nvPr/>
                  </p:nvCxnSpPr>
                  <p:spPr>
                    <a:xfrm flipV="1">
                      <a:off x="2288143" y="1075102"/>
                      <a:ext cx="25549" cy="25707"/>
                    </a:xfrm>
                    <a:prstGeom prst="line">
                      <a:avLst/>
                    </a:prstGeom>
                    <a:ln w="19050">
                      <a:solidFill>
                        <a:srgbClr val="FF0000"/>
                      </a:solidFill>
                      <a:headEnd type="arrow"/>
                      <a:tailEnd type="none"/>
                    </a:ln>
                  </p:spPr>
                  <p:style>
                    <a:lnRef idx="1">
                      <a:schemeClr val="accent1"/>
                    </a:lnRef>
                    <a:fillRef idx="0">
                      <a:schemeClr val="accent1"/>
                    </a:fillRef>
                    <a:effectRef idx="0">
                      <a:schemeClr val="accent1"/>
                    </a:effectRef>
                    <a:fontRef idx="minor">
                      <a:schemeClr val="tx1"/>
                    </a:fontRef>
                  </p:style>
                </p:cxnSp>
              </p:grpSp>
            </p:grpSp>
            <p:grpSp>
              <p:nvGrpSpPr>
                <p:cNvPr id="467" name="グループ化 466"/>
                <p:cNvGrpSpPr/>
                <p:nvPr/>
              </p:nvGrpSpPr>
              <p:grpSpPr>
                <a:xfrm>
                  <a:off x="2473499" y="4765075"/>
                  <a:ext cx="459137" cy="459137"/>
                  <a:chOff x="4893435" y="5774220"/>
                  <a:chExt cx="610297" cy="610297"/>
                </a:xfrm>
                <a:scene3d>
                  <a:camera prst="isometricOffAxis1Right"/>
                  <a:lightRig rig="threePt" dir="t"/>
                </a:scene3d>
              </p:grpSpPr>
              <p:grpSp>
                <p:nvGrpSpPr>
                  <p:cNvPr id="478" name="グループ化 477"/>
                  <p:cNvGrpSpPr/>
                  <p:nvPr/>
                </p:nvGrpSpPr>
                <p:grpSpPr>
                  <a:xfrm>
                    <a:off x="4893435" y="5774220"/>
                    <a:ext cx="610297" cy="610297"/>
                    <a:chOff x="1331640" y="2492896"/>
                    <a:chExt cx="936104" cy="936104"/>
                  </a:xfrm>
                  <a:solidFill>
                    <a:schemeClr val="bg1"/>
                  </a:solidFill>
                </p:grpSpPr>
                <p:sp>
                  <p:nvSpPr>
                    <p:cNvPr id="480" name="正方形/長方形 479"/>
                    <p:cNvSpPr/>
                    <p:nvPr/>
                  </p:nvSpPr>
                  <p:spPr>
                    <a:xfrm>
                      <a:off x="1331640" y="2492896"/>
                      <a:ext cx="936104" cy="93610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cxnSp>
                  <p:nvCxnSpPr>
                    <p:cNvPr id="481" name="直線コネクタ 480"/>
                    <p:cNvCxnSpPr/>
                    <p:nvPr/>
                  </p:nvCxnSpPr>
                  <p:spPr>
                    <a:xfrm>
                      <a:off x="1331640" y="2960948"/>
                      <a:ext cx="936104"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2" name="直線コネクタ 481"/>
                    <p:cNvCxnSpPr/>
                    <p:nvPr/>
                  </p:nvCxnSpPr>
                  <p:spPr>
                    <a:xfrm rot="5400000">
                      <a:off x="1329392" y="2960948"/>
                      <a:ext cx="936104"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79" name="直線コネクタ 478"/>
                  <p:cNvCxnSpPr/>
                  <p:nvPr/>
                </p:nvCxnSpPr>
                <p:spPr>
                  <a:xfrm flipV="1">
                    <a:off x="4991882" y="5889500"/>
                    <a:ext cx="398161" cy="400612"/>
                  </a:xfrm>
                  <a:prstGeom prst="line">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grpSp>
            <p:grpSp>
              <p:nvGrpSpPr>
                <p:cNvPr id="468" name="グループ化 467"/>
                <p:cNvGrpSpPr/>
                <p:nvPr/>
              </p:nvGrpSpPr>
              <p:grpSpPr>
                <a:xfrm flipH="1">
                  <a:off x="2948382" y="5202111"/>
                  <a:ext cx="459137" cy="459137"/>
                  <a:chOff x="4550510" y="1850480"/>
                  <a:chExt cx="610297" cy="610297"/>
                </a:xfrm>
                <a:scene3d>
                  <a:camera prst="isometricOffAxis1Right"/>
                  <a:lightRig rig="threePt" dir="t"/>
                </a:scene3d>
              </p:grpSpPr>
              <p:grpSp>
                <p:nvGrpSpPr>
                  <p:cNvPr id="470" name="グループ化 469"/>
                  <p:cNvGrpSpPr/>
                  <p:nvPr/>
                </p:nvGrpSpPr>
                <p:grpSpPr>
                  <a:xfrm>
                    <a:off x="4550510" y="1850480"/>
                    <a:ext cx="610297" cy="610297"/>
                    <a:chOff x="1331640" y="2492896"/>
                    <a:chExt cx="936104" cy="936104"/>
                  </a:xfrm>
                </p:grpSpPr>
                <p:sp>
                  <p:nvSpPr>
                    <p:cNvPr id="475" name="正方形/長方形 474"/>
                    <p:cNvSpPr/>
                    <p:nvPr/>
                  </p:nvSpPr>
                  <p:spPr>
                    <a:xfrm>
                      <a:off x="1331640" y="2492896"/>
                      <a:ext cx="936104" cy="936104"/>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cxnSp>
                  <p:nvCxnSpPr>
                    <p:cNvPr id="476" name="直線コネクタ 475"/>
                    <p:cNvCxnSpPr/>
                    <p:nvPr/>
                  </p:nvCxnSpPr>
                  <p:spPr>
                    <a:xfrm>
                      <a:off x="1331640" y="2960948"/>
                      <a:ext cx="93610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7" name="直線コネクタ 476"/>
                    <p:cNvCxnSpPr/>
                    <p:nvPr/>
                  </p:nvCxnSpPr>
                  <p:spPr>
                    <a:xfrm rot="5400000">
                      <a:off x="1329392" y="2960948"/>
                      <a:ext cx="93610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71" name="グループ化 470"/>
                  <p:cNvGrpSpPr/>
                  <p:nvPr/>
                </p:nvGrpSpPr>
                <p:grpSpPr>
                  <a:xfrm rot="18900000">
                    <a:off x="4582479" y="2021429"/>
                    <a:ext cx="550478" cy="285937"/>
                    <a:chOff x="1835535" y="620400"/>
                    <a:chExt cx="550478" cy="550478"/>
                  </a:xfrm>
                </p:grpSpPr>
                <p:sp>
                  <p:nvSpPr>
                    <p:cNvPr id="472" name="円/楕円 471"/>
                    <p:cNvSpPr/>
                    <p:nvPr/>
                  </p:nvSpPr>
                  <p:spPr>
                    <a:xfrm>
                      <a:off x="1835535" y="620400"/>
                      <a:ext cx="550478" cy="55047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73" name="直線コネクタ 472"/>
                    <p:cNvCxnSpPr/>
                    <p:nvPr/>
                  </p:nvCxnSpPr>
                  <p:spPr>
                    <a:xfrm flipV="1">
                      <a:off x="1922556" y="672316"/>
                      <a:ext cx="25549" cy="25706"/>
                    </a:xfrm>
                    <a:prstGeom prst="line">
                      <a:avLst/>
                    </a:prstGeom>
                    <a:ln w="19050">
                      <a:solidFill>
                        <a:srgbClr val="FF0000"/>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474" name="直線コネクタ 473"/>
                    <p:cNvCxnSpPr/>
                    <p:nvPr/>
                  </p:nvCxnSpPr>
                  <p:spPr>
                    <a:xfrm flipV="1">
                      <a:off x="2288143" y="1075102"/>
                      <a:ext cx="25549" cy="25707"/>
                    </a:xfrm>
                    <a:prstGeom prst="line">
                      <a:avLst/>
                    </a:prstGeom>
                    <a:ln w="19050">
                      <a:solidFill>
                        <a:srgbClr val="FF0000"/>
                      </a:solidFill>
                      <a:headEnd type="arrow"/>
                      <a:tailEnd type="none"/>
                    </a:ln>
                  </p:spPr>
                  <p:style>
                    <a:lnRef idx="1">
                      <a:schemeClr val="accent1"/>
                    </a:lnRef>
                    <a:fillRef idx="0">
                      <a:schemeClr val="accent1"/>
                    </a:fillRef>
                    <a:effectRef idx="0">
                      <a:schemeClr val="accent1"/>
                    </a:effectRef>
                    <a:fontRef idx="minor">
                      <a:schemeClr val="tx1"/>
                    </a:fontRef>
                  </p:style>
                </p:cxnSp>
              </p:grpSp>
            </p:grpSp>
            <p:sp>
              <p:nvSpPr>
                <p:cNvPr id="469" name="テキスト ボックス 468"/>
                <p:cNvSpPr txBox="1"/>
                <p:nvPr/>
              </p:nvSpPr>
              <p:spPr>
                <a:xfrm rot="2700000">
                  <a:off x="2562959" y="4963006"/>
                  <a:ext cx="603420" cy="395998"/>
                </a:xfrm>
                <a:prstGeom prst="rect">
                  <a:avLst/>
                </a:prstGeom>
                <a:noFill/>
              </p:spPr>
              <p:txBody>
                <a:bodyPr wrap="square" rtlCol="0">
                  <a:spAutoFit/>
                </a:bodyPr>
                <a:lstStyle/>
                <a:p>
                  <a:pPr algn="ctr"/>
                  <a:r>
                    <a:rPr kumimoji="1" lang="ja-JP" altLang="en-US" sz="1600" dirty="0" smtClean="0">
                      <a:latin typeface="Times New Roman" pitchFamily="18" charset="0"/>
                      <a:cs typeface="Times New Roman" pitchFamily="18" charset="0"/>
                    </a:rPr>
                    <a:t>・・・</a:t>
                  </a:r>
                  <a:endParaRPr kumimoji="1" lang="ja-JP" altLang="en-US" sz="1600" dirty="0">
                    <a:latin typeface="Times New Roman" pitchFamily="18" charset="0"/>
                    <a:cs typeface="Times New Roman" pitchFamily="18" charset="0"/>
                  </a:endParaRPr>
                </a:p>
              </p:txBody>
            </p:sp>
          </p:grpSp>
          <p:sp>
            <p:nvSpPr>
              <p:cNvPr id="449" name="テキスト ボックス 448"/>
              <p:cNvSpPr txBox="1"/>
              <p:nvPr/>
            </p:nvSpPr>
            <p:spPr>
              <a:xfrm>
                <a:off x="303611" y="3945888"/>
                <a:ext cx="1663748" cy="307777"/>
              </a:xfrm>
              <a:prstGeom prst="rect">
                <a:avLst/>
              </a:prstGeom>
              <a:noFill/>
            </p:spPr>
            <p:txBody>
              <a:bodyPr wrap="square" rtlCol="0">
                <a:spAutoFit/>
              </a:bodyPr>
              <a:lstStyle/>
              <a:p>
                <a:r>
                  <a:rPr lang="en-US" altLang="ja-JP" sz="1400" dirty="0" smtClean="0">
                    <a:latin typeface="Arial" pitchFamily="34" charset="0"/>
                    <a:cs typeface="Arial" pitchFamily="34" charset="0"/>
                  </a:rPr>
                  <a:t>PZT</a:t>
                </a:r>
                <a:endParaRPr kumimoji="1" lang="en-US" altLang="ja-JP" sz="1400" dirty="0" smtClean="0">
                  <a:latin typeface="Arial" pitchFamily="34" charset="0"/>
                  <a:cs typeface="Arial" pitchFamily="34" charset="0"/>
                </a:endParaRPr>
              </a:p>
            </p:txBody>
          </p:sp>
        </p:grpSp>
        <p:grpSp>
          <p:nvGrpSpPr>
            <p:cNvPr id="16" name="グループ化 15"/>
            <p:cNvGrpSpPr/>
            <p:nvPr/>
          </p:nvGrpSpPr>
          <p:grpSpPr>
            <a:xfrm>
              <a:off x="2904712" y="1202218"/>
              <a:ext cx="1862236" cy="1570056"/>
              <a:chOff x="2781772" y="3356823"/>
              <a:chExt cx="1862236" cy="1570056"/>
            </a:xfrm>
          </p:grpSpPr>
          <p:cxnSp>
            <p:nvCxnSpPr>
              <p:cNvPr id="265" name="直線コネクタ 264"/>
              <p:cNvCxnSpPr/>
              <p:nvPr/>
            </p:nvCxnSpPr>
            <p:spPr>
              <a:xfrm>
                <a:off x="2968750" y="3558445"/>
                <a:ext cx="542574" cy="55701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75" name="グループ化 274"/>
              <p:cNvGrpSpPr/>
              <p:nvPr/>
            </p:nvGrpSpPr>
            <p:grpSpPr>
              <a:xfrm>
                <a:off x="2781772" y="3356823"/>
                <a:ext cx="367998" cy="367997"/>
                <a:chOff x="1176832" y="1170878"/>
                <a:chExt cx="610297" cy="610297"/>
              </a:xfrm>
              <a:scene3d>
                <a:camera prst="isometricOffAxis1Right"/>
                <a:lightRig rig="threePt" dir="t"/>
              </a:scene3d>
            </p:grpSpPr>
            <p:grpSp>
              <p:nvGrpSpPr>
                <p:cNvPr id="276" name="グループ化 275"/>
                <p:cNvGrpSpPr/>
                <p:nvPr/>
              </p:nvGrpSpPr>
              <p:grpSpPr>
                <a:xfrm>
                  <a:off x="1176832" y="1170878"/>
                  <a:ext cx="610297" cy="610297"/>
                  <a:chOff x="1331640" y="2492896"/>
                  <a:chExt cx="936104" cy="936104"/>
                </a:xfrm>
              </p:grpSpPr>
              <p:sp>
                <p:nvSpPr>
                  <p:cNvPr id="278" name="正方形/長方形 277"/>
                  <p:cNvSpPr/>
                  <p:nvPr/>
                </p:nvSpPr>
                <p:spPr>
                  <a:xfrm>
                    <a:off x="1331640" y="2492896"/>
                    <a:ext cx="936104" cy="93610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cxnSp>
                <p:nvCxnSpPr>
                  <p:cNvPr id="279" name="直線コネクタ 278"/>
                  <p:cNvCxnSpPr/>
                  <p:nvPr/>
                </p:nvCxnSpPr>
                <p:spPr>
                  <a:xfrm>
                    <a:off x="1331640" y="2960948"/>
                    <a:ext cx="93610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0" name="直線コネクタ 279"/>
                  <p:cNvCxnSpPr/>
                  <p:nvPr/>
                </p:nvCxnSpPr>
                <p:spPr>
                  <a:xfrm rot="5400000">
                    <a:off x="1329392" y="2960948"/>
                    <a:ext cx="93610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77" name="直線コネクタ 276"/>
                <p:cNvCxnSpPr/>
                <p:nvPr/>
              </p:nvCxnSpPr>
              <p:spPr>
                <a:xfrm flipV="1">
                  <a:off x="1274117" y="1286158"/>
                  <a:ext cx="398161" cy="400612"/>
                </a:xfrm>
                <a:prstGeom prst="line">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grpSp>
          <p:grpSp>
            <p:nvGrpSpPr>
              <p:cNvPr id="2" name="グループ化 1"/>
              <p:cNvGrpSpPr/>
              <p:nvPr/>
            </p:nvGrpSpPr>
            <p:grpSpPr>
              <a:xfrm rot="900000">
                <a:off x="2971816" y="3575951"/>
                <a:ext cx="404434" cy="415029"/>
                <a:chOff x="3102721" y="3088012"/>
                <a:chExt cx="504597" cy="517816"/>
              </a:xfrm>
            </p:grpSpPr>
            <p:sp>
              <p:nvSpPr>
                <p:cNvPr id="270" name="フリーフォーム 269"/>
                <p:cNvSpPr/>
                <p:nvPr/>
              </p:nvSpPr>
              <p:spPr>
                <a:xfrm>
                  <a:off x="3102721" y="3088012"/>
                  <a:ext cx="498301" cy="517816"/>
                </a:xfrm>
                <a:custGeom>
                  <a:avLst/>
                  <a:gdLst>
                    <a:gd name="connsiteX0" fmla="*/ 0 w 936625"/>
                    <a:gd name="connsiteY0" fmla="*/ 477892 h 973306"/>
                    <a:gd name="connsiteX1" fmla="*/ 219075 w 936625"/>
                    <a:gd name="connsiteY1" fmla="*/ 14342 h 973306"/>
                    <a:gd name="connsiteX2" fmla="*/ 714375 w 936625"/>
                    <a:gd name="connsiteY2" fmla="*/ 960492 h 973306"/>
                    <a:gd name="connsiteX3" fmla="*/ 936625 w 936625"/>
                    <a:gd name="connsiteY3" fmla="*/ 474717 h 973306"/>
                  </a:gdLst>
                  <a:ahLst/>
                  <a:cxnLst>
                    <a:cxn ang="0">
                      <a:pos x="connsiteX0" y="connsiteY0"/>
                    </a:cxn>
                    <a:cxn ang="0">
                      <a:pos x="connsiteX1" y="connsiteY1"/>
                    </a:cxn>
                    <a:cxn ang="0">
                      <a:pos x="connsiteX2" y="connsiteY2"/>
                    </a:cxn>
                    <a:cxn ang="0">
                      <a:pos x="connsiteX3" y="connsiteY3"/>
                    </a:cxn>
                  </a:cxnLst>
                  <a:rect l="l" t="t" r="r" b="b"/>
                  <a:pathLst>
                    <a:path w="936625" h="973306">
                      <a:moveTo>
                        <a:pt x="0" y="477892"/>
                      </a:moveTo>
                      <a:cubicBezTo>
                        <a:pt x="50006" y="205900"/>
                        <a:pt x="100013" y="-66091"/>
                        <a:pt x="219075" y="14342"/>
                      </a:cubicBezTo>
                      <a:cubicBezTo>
                        <a:pt x="338137" y="94775"/>
                        <a:pt x="594783" y="883763"/>
                        <a:pt x="714375" y="960492"/>
                      </a:cubicBezTo>
                      <a:cubicBezTo>
                        <a:pt x="833967" y="1037221"/>
                        <a:pt x="885296" y="755969"/>
                        <a:pt x="936625" y="474717"/>
                      </a:cubicBezTo>
                    </a:path>
                  </a:pathLst>
                </a:custGeom>
                <a:noFill/>
                <a:ln w="19050">
                  <a:solidFill>
                    <a:srgbClr val="0A0FDC"/>
                  </a:solid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74" name="フリーフォーム 273"/>
                <p:cNvSpPr/>
                <p:nvPr/>
              </p:nvSpPr>
              <p:spPr>
                <a:xfrm>
                  <a:off x="3109017" y="3155166"/>
                  <a:ext cx="498301" cy="371576"/>
                </a:xfrm>
                <a:custGeom>
                  <a:avLst/>
                  <a:gdLst>
                    <a:gd name="connsiteX0" fmla="*/ 0 w 936625"/>
                    <a:gd name="connsiteY0" fmla="*/ 477892 h 973306"/>
                    <a:gd name="connsiteX1" fmla="*/ 219075 w 936625"/>
                    <a:gd name="connsiteY1" fmla="*/ 14342 h 973306"/>
                    <a:gd name="connsiteX2" fmla="*/ 714375 w 936625"/>
                    <a:gd name="connsiteY2" fmla="*/ 960492 h 973306"/>
                    <a:gd name="connsiteX3" fmla="*/ 936625 w 936625"/>
                    <a:gd name="connsiteY3" fmla="*/ 474717 h 973306"/>
                  </a:gdLst>
                  <a:ahLst/>
                  <a:cxnLst>
                    <a:cxn ang="0">
                      <a:pos x="connsiteX0" y="connsiteY0"/>
                    </a:cxn>
                    <a:cxn ang="0">
                      <a:pos x="connsiteX1" y="connsiteY1"/>
                    </a:cxn>
                    <a:cxn ang="0">
                      <a:pos x="connsiteX2" y="connsiteY2"/>
                    </a:cxn>
                    <a:cxn ang="0">
                      <a:pos x="connsiteX3" y="connsiteY3"/>
                    </a:cxn>
                  </a:cxnLst>
                  <a:rect l="l" t="t" r="r" b="b"/>
                  <a:pathLst>
                    <a:path w="936625" h="973306">
                      <a:moveTo>
                        <a:pt x="0" y="477892"/>
                      </a:moveTo>
                      <a:cubicBezTo>
                        <a:pt x="50006" y="205900"/>
                        <a:pt x="100013" y="-66091"/>
                        <a:pt x="219075" y="14342"/>
                      </a:cubicBezTo>
                      <a:cubicBezTo>
                        <a:pt x="338137" y="94775"/>
                        <a:pt x="594783" y="883763"/>
                        <a:pt x="714375" y="960492"/>
                      </a:cubicBezTo>
                      <a:cubicBezTo>
                        <a:pt x="833967" y="1037221"/>
                        <a:pt x="885296" y="755969"/>
                        <a:pt x="936625" y="474717"/>
                      </a:cubicBezTo>
                    </a:path>
                  </a:pathLst>
                </a:custGeom>
                <a:noFill/>
                <a:ln w="19050">
                  <a:solidFill>
                    <a:srgbClr val="00B050"/>
                  </a:solidFill>
                </a:ln>
                <a:scene3d>
                  <a:camera prst="isometricBottom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grpSp>
            <p:nvGrpSpPr>
              <p:cNvPr id="3" name="グループ化 2"/>
              <p:cNvGrpSpPr/>
              <p:nvPr/>
            </p:nvGrpSpPr>
            <p:grpSpPr>
              <a:xfrm>
                <a:off x="3333584" y="3619499"/>
                <a:ext cx="476416" cy="745606"/>
                <a:chOff x="3630150" y="3314260"/>
                <a:chExt cx="594404" cy="930264"/>
              </a:xfrm>
            </p:grpSpPr>
            <p:sp>
              <p:nvSpPr>
                <p:cNvPr id="264" name="正方形/長方形 263"/>
                <p:cNvSpPr/>
                <p:nvPr/>
              </p:nvSpPr>
              <p:spPr>
                <a:xfrm>
                  <a:off x="3630670" y="3668839"/>
                  <a:ext cx="437274" cy="507080"/>
                </a:xfrm>
                <a:prstGeom prst="rect">
                  <a:avLst/>
                </a:prstGeom>
                <a:solidFill>
                  <a:schemeClr val="accent1"/>
                </a:solidFill>
                <a:ln>
                  <a:solidFill>
                    <a:schemeClr val="accent1">
                      <a:alpha val="50000"/>
                    </a:schemeClr>
                  </a:solidFill>
                </a:ln>
                <a:scene3d>
                  <a:camera prst="isometricOffAxis1Right"/>
                  <a:lightRig rig="threePt" dir="t">
                    <a:rot lat="0" lon="0" rev="5400000"/>
                  </a:lightRig>
                </a:scene3d>
                <a:sp3d extrusionH="222250" prstMaterial="clear"/>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66" name="直線コネクタ 265"/>
                <p:cNvCxnSpPr/>
                <p:nvPr/>
              </p:nvCxnSpPr>
              <p:spPr>
                <a:xfrm>
                  <a:off x="3859375" y="3314260"/>
                  <a:ext cx="0" cy="930264"/>
                </a:xfrm>
                <a:prstGeom prst="line">
                  <a:avLst/>
                </a:prstGeom>
                <a:ln>
                  <a:solidFill>
                    <a:schemeClr val="tx1"/>
                  </a:solidFill>
                  <a:headEnd type="arrow" w="sm" len="sm"/>
                  <a:tailEnd type="none"/>
                </a:ln>
                <a:scene3d>
                  <a:camera prst="isometricRightUp"/>
                  <a:lightRig rig="threePt" dir="t"/>
                </a:scene3d>
              </p:spPr>
              <p:style>
                <a:lnRef idx="1">
                  <a:schemeClr val="accent1"/>
                </a:lnRef>
                <a:fillRef idx="0">
                  <a:schemeClr val="accent1"/>
                </a:fillRef>
                <a:effectRef idx="0">
                  <a:schemeClr val="accent1"/>
                </a:effectRef>
                <a:fontRef idx="minor">
                  <a:schemeClr val="tx1"/>
                </a:fontRef>
              </p:style>
            </p:cxnSp>
            <p:cxnSp>
              <p:nvCxnSpPr>
                <p:cNvPr id="267" name="直線コネクタ 266"/>
                <p:cNvCxnSpPr/>
                <p:nvPr/>
              </p:nvCxnSpPr>
              <p:spPr>
                <a:xfrm flipH="1">
                  <a:off x="3630150" y="3924658"/>
                  <a:ext cx="594404" cy="0"/>
                </a:xfrm>
                <a:prstGeom prst="line">
                  <a:avLst/>
                </a:prstGeom>
                <a:ln>
                  <a:solidFill>
                    <a:schemeClr val="tx1"/>
                  </a:solidFill>
                  <a:headEnd type="arrow" w="sm" len="sm"/>
                  <a:tailEnd type="none"/>
                </a:ln>
                <a:scene3d>
                  <a:camera prst="isometricOffAxis1Right"/>
                  <a:lightRig rig="threePt" dir="t"/>
                </a:scene3d>
              </p:spPr>
              <p:style>
                <a:lnRef idx="1">
                  <a:schemeClr val="accent1"/>
                </a:lnRef>
                <a:fillRef idx="0">
                  <a:schemeClr val="accent1"/>
                </a:fillRef>
                <a:effectRef idx="0">
                  <a:schemeClr val="accent1"/>
                </a:effectRef>
                <a:fontRef idx="minor">
                  <a:schemeClr val="tx1"/>
                </a:fontRef>
              </p:style>
            </p:cxnSp>
          </p:grpSp>
          <p:cxnSp>
            <p:nvCxnSpPr>
              <p:cNvPr id="268" name="直線コネクタ 267"/>
              <p:cNvCxnSpPr/>
              <p:nvPr/>
            </p:nvCxnSpPr>
            <p:spPr>
              <a:xfrm>
                <a:off x="3512322" y="4112500"/>
                <a:ext cx="607241" cy="62340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81" name="グループ化 280"/>
              <p:cNvGrpSpPr/>
              <p:nvPr/>
            </p:nvGrpSpPr>
            <p:grpSpPr>
              <a:xfrm flipH="1">
                <a:off x="3928691" y="4558882"/>
                <a:ext cx="367998" cy="367997"/>
                <a:chOff x="4550510" y="1850480"/>
                <a:chExt cx="610297" cy="610297"/>
              </a:xfrm>
              <a:scene3d>
                <a:camera prst="isometricOffAxis1Right"/>
                <a:lightRig rig="threePt" dir="t"/>
              </a:scene3d>
            </p:grpSpPr>
            <p:grpSp>
              <p:nvGrpSpPr>
                <p:cNvPr id="282" name="グループ化 281"/>
                <p:cNvGrpSpPr/>
                <p:nvPr/>
              </p:nvGrpSpPr>
              <p:grpSpPr>
                <a:xfrm>
                  <a:off x="4550510" y="1850480"/>
                  <a:ext cx="610297" cy="610297"/>
                  <a:chOff x="1331640" y="2492896"/>
                  <a:chExt cx="936104" cy="936104"/>
                </a:xfrm>
              </p:grpSpPr>
              <p:sp>
                <p:nvSpPr>
                  <p:cNvPr id="287" name="正方形/長方形 286"/>
                  <p:cNvSpPr/>
                  <p:nvPr/>
                </p:nvSpPr>
                <p:spPr>
                  <a:xfrm>
                    <a:off x="1331640" y="2492896"/>
                    <a:ext cx="936104" cy="936104"/>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p>
                </p:txBody>
              </p:sp>
              <p:cxnSp>
                <p:nvCxnSpPr>
                  <p:cNvPr id="288" name="直線コネクタ 287"/>
                  <p:cNvCxnSpPr/>
                  <p:nvPr/>
                </p:nvCxnSpPr>
                <p:spPr>
                  <a:xfrm>
                    <a:off x="1331640" y="2960948"/>
                    <a:ext cx="93610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9" name="直線コネクタ 288"/>
                  <p:cNvCxnSpPr/>
                  <p:nvPr/>
                </p:nvCxnSpPr>
                <p:spPr>
                  <a:xfrm rot="5400000">
                    <a:off x="1329392" y="2960948"/>
                    <a:ext cx="93610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83" name="グループ化 282"/>
                <p:cNvGrpSpPr/>
                <p:nvPr/>
              </p:nvGrpSpPr>
              <p:grpSpPr>
                <a:xfrm rot="18900000">
                  <a:off x="4582479" y="2021429"/>
                  <a:ext cx="550478" cy="285937"/>
                  <a:chOff x="1835535" y="620400"/>
                  <a:chExt cx="550478" cy="550478"/>
                </a:xfrm>
              </p:grpSpPr>
              <p:sp>
                <p:nvSpPr>
                  <p:cNvPr id="284" name="円/楕円 283"/>
                  <p:cNvSpPr/>
                  <p:nvPr/>
                </p:nvSpPr>
                <p:spPr>
                  <a:xfrm>
                    <a:off x="1835535" y="620400"/>
                    <a:ext cx="550478" cy="55047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85" name="直線コネクタ 284"/>
                  <p:cNvCxnSpPr/>
                  <p:nvPr/>
                </p:nvCxnSpPr>
                <p:spPr>
                  <a:xfrm flipV="1">
                    <a:off x="1922556" y="672316"/>
                    <a:ext cx="25549" cy="25706"/>
                  </a:xfrm>
                  <a:prstGeom prst="line">
                    <a:avLst/>
                  </a:prstGeom>
                  <a:ln w="19050">
                    <a:solidFill>
                      <a:srgbClr val="FF0000"/>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286" name="直線コネクタ 285"/>
                  <p:cNvCxnSpPr/>
                  <p:nvPr/>
                </p:nvCxnSpPr>
                <p:spPr>
                  <a:xfrm flipV="1">
                    <a:off x="2288143" y="1075102"/>
                    <a:ext cx="25549" cy="25707"/>
                  </a:xfrm>
                  <a:prstGeom prst="line">
                    <a:avLst/>
                  </a:prstGeom>
                  <a:ln w="19050">
                    <a:solidFill>
                      <a:srgbClr val="FF0000"/>
                    </a:solidFill>
                    <a:headEnd type="arrow"/>
                    <a:tailEnd type="none"/>
                  </a:ln>
                </p:spPr>
                <p:style>
                  <a:lnRef idx="1">
                    <a:schemeClr val="accent1"/>
                  </a:lnRef>
                  <a:fillRef idx="0">
                    <a:schemeClr val="accent1"/>
                  </a:fillRef>
                  <a:effectRef idx="0">
                    <a:schemeClr val="accent1"/>
                  </a:effectRef>
                  <a:fontRef idx="minor">
                    <a:schemeClr val="tx1"/>
                  </a:fontRef>
                </p:style>
              </p:cxnSp>
            </p:grpSp>
          </p:grpSp>
          <p:sp>
            <p:nvSpPr>
              <p:cNvPr id="273" name="テキスト ボックス 272"/>
              <p:cNvSpPr txBox="1"/>
              <p:nvPr/>
            </p:nvSpPr>
            <p:spPr>
              <a:xfrm>
                <a:off x="3706696" y="3845451"/>
                <a:ext cx="937312" cy="307777"/>
              </a:xfrm>
              <a:prstGeom prst="rect">
                <a:avLst/>
              </a:prstGeom>
              <a:noFill/>
            </p:spPr>
            <p:txBody>
              <a:bodyPr wrap="square" rtlCol="0">
                <a:spAutoFit/>
              </a:bodyPr>
              <a:lstStyle/>
              <a:p>
                <a:r>
                  <a:rPr lang="en-US" altLang="ja-JP" sz="1400" dirty="0" smtClean="0">
                    <a:latin typeface="Arial" pitchFamily="34" charset="0"/>
                    <a:cs typeface="Arial" pitchFamily="34" charset="0"/>
                  </a:rPr>
                  <a:t>slow</a:t>
                </a:r>
                <a:endParaRPr kumimoji="1" lang="ja-JP" altLang="en-US" sz="1400" dirty="0">
                  <a:latin typeface="Arial" pitchFamily="34" charset="0"/>
                  <a:cs typeface="Arial" pitchFamily="34" charset="0"/>
                </a:endParaRPr>
              </a:p>
            </p:txBody>
          </p:sp>
          <p:sp>
            <p:nvSpPr>
              <p:cNvPr id="290" name="テキスト ボックス 289"/>
              <p:cNvSpPr txBox="1"/>
              <p:nvPr/>
            </p:nvSpPr>
            <p:spPr>
              <a:xfrm>
                <a:off x="3481561" y="3477349"/>
                <a:ext cx="937312" cy="307777"/>
              </a:xfrm>
              <a:prstGeom prst="rect">
                <a:avLst/>
              </a:prstGeom>
              <a:noFill/>
            </p:spPr>
            <p:txBody>
              <a:bodyPr wrap="square" rtlCol="0">
                <a:spAutoFit/>
              </a:bodyPr>
              <a:lstStyle/>
              <a:p>
                <a:r>
                  <a:rPr lang="en-US" altLang="ja-JP" sz="1400" dirty="0" smtClean="0">
                    <a:latin typeface="Arial" pitchFamily="34" charset="0"/>
                    <a:cs typeface="Arial" pitchFamily="34" charset="0"/>
                  </a:rPr>
                  <a:t>fast</a:t>
                </a:r>
                <a:endParaRPr kumimoji="1" lang="ja-JP" altLang="en-US" sz="1400" dirty="0">
                  <a:latin typeface="Arial" pitchFamily="34" charset="0"/>
                  <a:cs typeface="Arial" pitchFamily="34" charset="0"/>
                </a:endParaRPr>
              </a:p>
            </p:txBody>
          </p:sp>
          <p:cxnSp>
            <p:nvCxnSpPr>
              <p:cNvPr id="293" name="直線コネクタ 292"/>
              <p:cNvCxnSpPr/>
              <p:nvPr/>
            </p:nvCxnSpPr>
            <p:spPr>
              <a:xfrm>
                <a:off x="3196277" y="3785362"/>
                <a:ext cx="92279" cy="94736"/>
              </a:xfrm>
              <a:prstGeom prst="line">
                <a:avLst/>
              </a:prstGeom>
              <a:ln w="25400">
                <a:solidFill>
                  <a:srgbClr val="FF0000"/>
                </a:solidFill>
                <a:tailEnd type="arrow" w="sm" len="sm"/>
              </a:ln>
            </p:spPr>
            <p:style>
              <a:lnRef idx="1">
                <a:schemeClr val="accent1"/>
              </a:lnRef>
              <a:fillRef idx="0">
                <a:schemeClr val="accent1"/>
              </a:fillRef>
              <a:effectRef idx="0">
                <a:schemeClr val="accent1"/>
              </a:effectRef>
              <a:fontRef idx="minor">
                <a:schemeClr val="tx1"/>
              </a:fontRef>
            </p:style>
          </p:cxnSp>
          <p:cxnSp>
            <p:nvCxnSpPr>
              <p:cNvPr id="294" name="直線コネクタ 293"/>
              <p:cNvCxnSpPr/>
              <p:nvPr/>
            </p:nvCxnSpPr>
            <p:spPr>
              <a:xfrm>
                <a:off x="3589288" y="4195688"/>
                <a:ext cx="92279" cy="94736"/>
              </a:xfrm>
              <a:prstGeom prst="line">
                <a:avLst/>
              </a:prstGeom>
              <a:ln w="25400">
                <a:solidFill>
                  <a:srgbClr val="FF0000"/>
                </a:solidFill>
                <a:tailEnd type="arrow" w="sm" len="sm"/>
              </a:ln>
            </p:spPr>
            <p:style>
              <a:lnRef idx="1">
                <a:schemeClr val="accent1"/>
              </a:lnRef>
              <a:fillRef idx="0">
                <a:schemeClr val="accent1"/>
              </a:fillRef>
              <a:effectRef idx="0">
                <a:schemeClr val="accent1"/>
              </a:effectRef>
              <a:fontRef idx="minor">
                <a:schemeClr val="tx1"/>
              </a:fontRef>
            </p:style>
          </p:cxnSp>
          <p:sp>
            <p:nvSpPr>
              <p:cNvPr id="291" name="フリーフォーム 290"/>
              <p:cNvSpPr/>
              <p:nvPr/>
            </p:nvSpPr>
            <p:spPr>
              <a:xfrm rot="900000">
                <a:off x="3527990" y="4131210"/>
                <a:ext cx="399388" cy="415029"/>
              </a:xfrm>
              <a:custGeom>
                <a:avLst/>
                <a:gdLst>
                  <a:gd name="connsiteX0" fmla="*/ 0 w 936625"/>
                  <a:gd name="connsiteY0" fmla="*/ 477892 h 973306"/>
                  <a:gd name="connsiteX1" fmla="*/ 219075 w 936625"/>
                  <a:gd name="connsiteY1" fmla="*/ 14342 h 973306"/>
                  <a:gd name="connsiteX2" fmla="*/ 714375 w 936625"/>
                  <a:gd name="connsiteY2" fmla="*/ 960492 h 973306"/>
                  <a:gd name="connsiteX3" fmla="*/ 936625 w 936625"/>
                  <a:gd name="connsiteY3" fmla="*/ 474717 h 973306"/>
                </a:gdLst>
                <a:ahLst/>
                <a:cxnLst>
                  <a:cxn ang="0">
                    <a:pos x="connsiteX0" y="connsiteY0"/>
                  </a:cxn>
                  <a:cxn ang="0">
                    <a:pos x="connsiteX1" y="connsiteY1"/>
                  </a:cxn>
                  <a:cxn ang="0">
                    <a:pos x="connsiteX2" y="connsiteY2"/>
                  </a:cxn>
                  <a:cxn ang="0">
                    <a:pos x="connsiteX3" y="connsiteY3"/>
                  </a:cxn>
                </a:cxnLst>
                <a:rect l="l" t="t" r="r" b="b"/>
                <a:pathLst>
                  <a:path w="936625" h="973306">
                    <a:moveTo>
                      <a:pt x="0" y="477892"/>
                    </a:moveTo>
                    <a:cubicBezTo>
                      <a:pt x="50006" y="205900"/>
                      <a:pt x="100013" y="-66091"/>
                      <a:pt x="219075" y="14342"/>
                    </a:cubicBezTo>
                    <a:cubicBezTo>
                      <a:pt x="338137" y="94775"/>
                      <a:pt x="594783" y="883763"/>
                      <a:pt x="714375" y="960492"/>
                    </a:cubicBezTo>
                    <a:cubicBezTo>
                      <a:pt x="833967" y="1037221"/>
                      <a:pt x="885296" y="755969"/>
                      <a:pt x="936625" y="474717"/>
                    </a:cubicBezTo>
                  </a:path>
                </a:pathLst>
              </a:custGeom>
              <a:noFill/>
              <a:ln>
                <a:solidFill>
                  <a:srgbClr val="0A0FDC"/>
                </a:solid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92" name="フリーフォーム 291"/>
              <p:cNvSpPr/>
              <p:nvPr/>
            </p:nvSpPr>
            <p:spPr>
              <a:xfrm rot="900000">
                <a:off x="3597208" y="4256582"/>
                <a:ext cx="399388" cy="297818"/>
              </a:xfrm>
              <a:custGeom>
                <a:avLst/>
                <a:gdLst>
                  <a:gd name="connsiteX0" fmla="*/ 0 w 936625"/>
                  <a:gd name="connsiteY0" fmla="*/ 477892 h 973306"/>
                  <a:gd name="connsiteX1" fmla="*/ 219075 w 936625"/>
                  <a:gd name="connsiteY1" fmla="*/ 14342 h 973306"/>
                  <a:gd name="connsiteX2" fmla="*/ 714375 w 936625"/>
                  <a:gd name="connsiteY2" fmla="*/ 960492 h 973306"/>
                  <a:gd name="connsiteX3" fmla="*/ 936625 w 936625"/>
                  <a:gd name="connsiteY3" fmla="*/ 474717 h 973306"/>
                </a:gdLst>
                <a:ahLst/>
                <a:cxnLst>
                  <a:cxn ang="0">
                    <a:pos x="connsiteX0" y="connsiteY0"/>
                  </a:cxn>
                  <a:cxn ang="0">
                    <a:pos x="connsiteX1" y="connsiteY1"/>
                  </a:cxn>
                  <a:cxn ang="0">
                    <a:pos x="connsiteX2" y="connsiteY2"/>
                  </a:cxn>
                  <a:cxn ang="0">
                    <a:pos x="connsiteX3" y="connsiteY3"/>
                  </a:cxn>
                </a:cxnLst>
                <a:rect l="l" t="t" r="r" b="b"/>
                <a:pathLst>
                  <a:path w="936625" h="973306">
                    <a:moveTo>
                      <a:pt x="0" y="477892"/>
                    </a:moveTo>
                    <a:cubicBezTo>
                      <a:pt x="50006" y="205900"/>
                      <a:pt x="100013" y="-66091"/>
                      <a:pt x="219075" y="14342"/>
                    </a:cubicBezTo>
                    <a:cubicBezTo>
                      <a:pt x="338137" y="94775"/>
                      <a:pt x="594783" y="883763"/>
                      <a:pt x="714375" y="960492"/>
                    </a:cubicBezTo>
                    <a:cubicBezTo>
                      <a:pt x="833967" y="1037221"/>
                      <a:pt x="885296" y="755969"/>
                      <a:pt x="936625" y="474717"/>
                    </a:cubicBezTo>
                  </a:path>
                </a:pathLst>
              </a:custGeom>
              <a:noFill/>
              <a:ln>
                <a:solidFill>
                  <a:srgbClr val="00B050"/>
                </a:solidFill>
              </a:ln>
              <a:scene3d>
                <a:camera prst="isometricBottom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17" name="四角形吹き出し 16"/>
            <p:cNvSpPr/>
            <p:nvPr/>
          </p:nvSpPr>
          <p:spPr>
            <a:xfrm>
              <a:off x="2841440" y="1113594"/>
              <a:ext cx="1752600" cy="1692177"/>
            </a:xfrm>
            <a:prstGeom prst="wedgeRectCallout">
              <a:avLst>
                <a:gd name="adj1" fmla="val -66005"/>
                <a:gd name="adj2" fmla="val 31656"/>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50" name="グループ化 25"/>
          <p:cNvGrpSpPr/>
          <p:nvPr/>
        </p:nvGrpSpPr>
        <p:grpSpPr>
          <a:xfrm>
            <a:off x="225967" y="620688"/>
            <a:ext cx="8944901" cy="2078537"/>
            <a:chOff x="225967" y="421556"/>
            <a:chExt cx="8944901" cy="2078537"/>
          </a:xfrm>
        </p:grpSpPr>
        <p:graphicFrame>
          <p:nvGraphicFramePr>
            <p:cNvPr id="151" name="オブジェクト 150"/>
            <p:cNvGraphicFramePr>
              <a:graphicFrameLocks noChangeAspect="1"/>
            </p:cNvGraphicFramePr>
            <p:nvPr>
              <p:extLst>
                <p:ext uri="{D42A27DB-BD31-4B8C-83A1-F6EECF244321}">
                  <p14:modId xmlns:p14="http://schemas.microsoft.com/office/powerpoint/2010/main" val="1240573559"/>
                </p:ext>
              </p:extLst>
            </p:nvPr>
          </p:nvGraphicFramePr>
          <p:xfrm>
            <a:off x="225967" y="1681407"/>
            <a:ext cx="529609" cy="324565"/>
          </p:xfrm>
          <a:graphic>
            <a:graphicData uri="http://schemas.openxmlformats.org/presentationml/2006/ole">
              <mc:AlternateContent xmlns:mc="http://schemas.openxmlformats.org/markup-compatibility/2006">
                <mc:Choice xmlns:v="urn:schemas-microsoft-com:vml" Requires="v">
                  <p:oleObj spid="_x0000_s27654" name="数式" r:id="rId5" imgW="304560" imgH="190440" progId="Equation.3">
                    <p:embed/>
                  </p:oleObj>
                </mc:Choice>
                <mc:Fallback>
                  <p:oleObj name="数式" r:id="rId5" imgW="304560" imgH="190440" progId="Equation.3">
                    <p:embed/>
                    <p:pic>
                      <p:nvPicPr>
                        <p:cNvPr id="0" name=""/>
                        <p:cNvPicPr>
                          <a:picLocks noChangeAspect="1" noChangeArrowheads="1"/>
                        </p:cNvPicPr>
                        <p:nvPr/>
                      </p:nvPicPr>
                      <p:blipFill>
                        <a:blip r:embed="rId6"/>
                        <a:srcRect/>
                        <a:stretch>
                          <a:fillRect/>
                        </a:stretch>
                      </p:blipFill>
                      <p:spPr bwMode="auto">
                        <a:xfrm>
                          <a:off x="225967" y="1681407"/>
                          <a:ext cx="529609" cy="324565"/>
                        </a:xfrm>
                        <a:prstGeom prst="rect">
                          <a:avLst/>
                        </a:prstGeom>
                        <a:noFill/>
                        <a:ln>
                          <a:noFill/>
                        </a:ln>
                      </p:spPr>
                    </p:pic>
                  </p:oleObj>
                </mc:Fallback>
              </mc:AlternateContent>
            </a:graphicData>
          </a:graphic>
        </p:graphicFrame>
        <p:sp>
          <p:nvSpPr>
            <p:cNvPr id="152" name="TextBox 211"/>
            <p:cNvSpPr txBox="1">
              <a:spLocks noChangeArrowheads="1"/>
            </p:cNvSpPr>
            <p:nvPr/>
          </p:nvSpPr>
          <p:spPr bwMode="auto">
            <a:xfrm>
              <a:off x="4271268" y="421556"/>
              <a:ext cx="154082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600" dirty="0" smtClean="0">
                  <a:latin typeface="ＭＳ Ｐゴシック" pitchFamily="50" charset="-128"/>
                  <a:ea typeface="ＭＳ Ｐゴシック" pitchFamily="50" charset="-128"/>
                  <a:cs typeface="Arial" pitchFamily="34" charset="0"/>
                </a:rPr>
                <a:t>sample </a:t>
              </a:r>
              <a:r>
                <a:rPr lang="en-US" altLang="ja-JP" sz="1600" dirty="0" smtClean="0">
                  <a:latin typeface="Times New Roman" pitchFamily="18" charset="0"/>
                  <a:ea typeface="ＭＳ Ｐゴシック" pitchFamily="50" charset="-128"/>
                  <a:cs typeface="Times New Roman" pitchFamily="18" charset="0"/>
                </a:rPr>
                <a:t>(</a:t>
              </a:r>
              <a:r>
                <a:rPr lang="en-US" altLang="ja-JP" sz="1600" i="1" dirty="0" smtClean="0">
                  <a:latin typeface="Symbol" pitchFamily="18" charset="2"/>
                  <a:ea typeface="ＭＳ Ｐゴシック" pitchFamily="50" charset="-128"/>
                  <a:cs typeface="Arial" pitchFamily="34" charset="0"/>
                </a:rPr>
                <a:t>D</a:t>
              </a:r>
              <a:r>
                <a:rPr lang="en-US" altLang="ja-JP" sz="1600" dirty="0" smtClean="0">
                  <a:latin typeface="Times New Roman" pitchFamily="18" charset="0"/>
                  <a:ea typeface="ＭＳ Ｐゴシック" pitchFamily="50" charset="-128"/>
                  <a:cs typeface="Times New Roman" pitchFamily="18" charset="0"/>
                </a:rPr>
                <a:t>, </a:t>
              </a:r>
              <a:r>
                <a:rPr lang="en-US" altLang="ja-JP" sz="1600" i="1" dirty="0" smtClean="0">
                  <a:latin typeface="Symbol" pitchFamily="18" charset="2"/>
                  <a:ea typeface="ＭＳ Ｐゴシック" pitchFamily="50" charset="-128"/>
                  <a:cs typeface="Arial" pitchFamily="34" charset="0"/>
                </a:rPr>
                <a:t>y</a:t>
              </a:r>
              <a:r>
                <a:rPr lang="en-US" altLang="ja-JP" sz="1600" dirty="0" smtClean="0">
                  <a:latin typeface="Times New Roman" pitchFamily="18" charset="0"/>
                  <a:ea typeface="ＭＳ Ｐゴシック" pitchFamily="50" charset="-128"/>
                  <a:cs typeface="Times New Roman" pitchFamily="18" charset="0"/>
                </a:rPr>
                <a:t>)</a:t>
              </a:r>
              <a:endParaRPr lang="ja-JP" altLang="en-US" sz="1600" dirty="0">
                <a:latin typeface="Times New Roman" pitchFamily="18" charset="0"/>
                <a:ea typeface="ＭＳ Ｐゴシック" pitchFamily="50" charset="-128"/>
                <a:cs typeface="Times New Roman" pitchFamily="18" charset="0"/>
              </a:endParaRPr>
            </a:p>
          </p:txBody>
        </p:sp>
        <p:sp>
          <p:nvSpPr>
            <p:cNvPr id="153" name="TextBox 210"/>
            <p:cNvSpPr txBox="1">
              <a:spLocks noChangeArrowheads="1"/>
            </p:cNvSpPr>
            <p:nvPr/>
          </p:nvSpPr>
          <p:spPr bwMode="auto">
            <a:xfrm>
              <a:off x="7198196" y="1192541"/>
              <a:ext cx="19726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600" dirty="0">
                  <a:latin typeface="ＭＳ Ｐゴシック" pitchFamily="50" charset="-128"/>
                  <a:ea typeface="ＭＳ Ｐゴシック" pitchFamily="50" charset="-128"/>
                  <a:cs typeface="Arial" pitchFamily="34" charset="0"/>
                </a:rPr>
                <a:t>s</a:t>
              </a:r>
              <a:r>
                <a:rPr lang="en-US" altLang="ja-JP" sz="1600" dirty="0" smtClean="0">
                  <a:latin typeface="ＭＳ Ｐゴシック" pitchFamily="50" charset="-128"/>
                  <a:ea typeface="ＭＳ Ｐゴシック" pitchFamily="50" charset="-128"/>
                  <a:cs typeface="Arial" pitchFamily="34" charset="0"/>
                </a:rPr>
                <a:t>ingle pixel detector</a:t>
              </a:r>
              <a:endParaRPr lang="ja-JP" altLang="en-US" sz="1600" dirty="0">
                <a:latin typeface="ＭＳ Ｐゴシック" pitchFamily="50" charset="-128"/>
                <a:ea typeface="ＭＳ Ｐゴシック" pitchFamily="50" charset="-128"/>
                <a:cs typeface="Arial" pitchFamily="34" charset="0"/>
              </a:endParaRPr>
            </a:p>
          </p:txBody>
        </p:sp>
        <p:sp>
          <p:nvSpPr>
            <p:cNvPr id="154" name="TextBox 209"/>
            <p:cNvSpPr txBox="1">
              <a:spLocks noChangeArrowheads="1"/>
            </p:cNvSpPr>
            <p:nvPr/>
          </p:nvSpPr>
          <p:spPr bwMode="auto">
            <a:xfrm>
              <a:off x="6223992" y="1958340"/>
              <a:ext cx="153490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600" dirty="0" smtClean="0">
                  <a:latin typeface="ＭＳ Ｐゴシック" pitchFamily="50" charset="-128"/>
                  <a:ea typeface="ＭＳ Ｐゴシック" pitchFamily="50" charset="-128"/>
                  <a:cs typeface="Arial" pitchFamily="34" charset="0"/>
                </a:rPr>
                <a:t>Pol.</a:t>
              </a:r>
              <a:r>
                <a:rPr lang="ja-JP" altLang="en-US" sz="1600" dirty="0" smtClean="0">
                  <a:latin typeface="ＭＳ Ｐゴシック" pitchFamily="50" charset="-128"/>
                  <a:ea typeface="ＭＳ Ｐゴシック" pitchFamily="50" charset="-128"/>
                  <a:cs typeface="Arial" pitchFamily="34" charset="0"/>
                </a:rPr>
                <a:t> </a:t>
              </a:r>
              <a:r>
                <a:rPr lang="en-US" altLang="ja-JP" sz="1600" dirty="0" smtClean="0">
                  <a:latin typeface="Times New Roman" pitchFamily="18" charset="0"/>
                  <a:ea typeface="ＭＳ Ｐゴシック" pitchFamily="50" charset="-128"/>
                  <a:cs typeface="Times New Roman" pitchFamily="18" charset="0"/>
                </a:rPr>
                <a:t>(</a:t>
              </a:r>
              <a:r>
                <a:rPr lang="en-US" altLang="ja-JP" sz="1600" dirty="0">
                  <a:latin typeface="Times New Roman" pitchFamily="18" charset="0"/>
                  <a:ea typeface="ＭＳ Ｐゴシック" pitchFamily="50" charset="-128"/>
                  <a:cs typeface="Times New Roman" pitchFamily="18" charset="0"/>
                </a:rPr>
                <a:t>45</a:t>
              </a:r>
              <a:r>
                <a:rPr lang="ja-JP" altLang="en-US" sz="1600" dirty="0">
                  <a:latin typeface="Times New Roman" pitchFamily="18" charset="0"/>
                  <a:ea typeface="ＭＳ Ｐゴシック" pitchFamily="50" charset="-128"/>
                  <a:cs typeface="Times New Roman" pitchFamily="18" charset="0"/>
                </a:rPr>
                <a:t>ﾟ</a:t>
              </a:r>
              <a:r>
                <a:rPr lang="en-US" altLang="ja-JP" sz="1600" dirty="0">
                  <a:latin typeface="Times New Roman" pitchFamily="18" charset="0"/>
                  <a:ea typeface="ＭＳ Ｐゴシック" pitchFamily="50" charset="-128"/>
                  <a:cs typeface="Times New Roman" pitchFamily="18" charset="0"/>
                </a:rPr>
                <a:t>)</a:t>
              </a:r>
              <a:endParaRPr lang="ja-JP" altLang="en-US" sz="1600" dirty="0">
                <a:latin typeface="Times New Roman" pitchFamily="18" charset="0"/>
                <a:ea typeface="ＭＳ Ｐゴシック" pitchFamily="50" charset="-128"/>
                <a:cs typeface="Times New Roman" pitchFamily="18" charset="0"/>
              </a:endParaRPr>
            </a:p>
          </p:txBody>
        </p:sp>
        <p:sp>
          <p:nvSpPr>
            <p:cNvPr id="155" name="TextBox 209"/>
            <p:cNvSpPr txBox="1">
              <a:spLocks noChangeArrowheads="1"/>
            </p:cNvSpPr>
            <p:nvPr/>
          </p:nvSpPr>
          <p:spPr bwMode="auto">
            <a:xfrm>
              <a:off x="1341120" y="2161539"/>
              <a:ext cx="13792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600" dirty="0" smtClean="0">
                  <a:latin typeface="ＭＳ Ｐゴシック" pitchFamily="50" charset="-128"/>
                  <a:ea typeface="ＭＳ Ｐゴシック" pitchFamily="50" charset="-128"/>
                  <a:cs typeface="Arial" pitchFamily="34" charset="0"/>
                </a:rPr>
                <a:t>Pol.</a:t>
              </a:r>
              <a:r>
                <a:rPr lang="ja-JP" altLang="en-US" sz="1600" dirty="0" smtClean="0">
                  <a:latin typeface="ＭＳ Ｐゴシック" pitchFamily="50" charset="-128"/>
                  <a:ea typeface="ＭＳ Ｐゴシック" pitchFamily="50" charset="-128"/>
                  <a:cs typeface="Arial" pitchFamily="34" charset="0"/>
                </a:rPr>
                <a:t> </a:t>
              </a:r>
              <a:r>
                <a:rPr lang="en-US" altLang="ja-JP" sz="1600" dirty="0" smtClean="0">
                  <a:latin typeface="Times New Roman" pitchFamily="18" charset="0"/>
                  <a:ea typeface="ＭＳ Ｐゴシック" pitchFamily="50" charset="-128"/>
                  <a:cs typeface="Times New Roman" pitchFamily="18" charset="0"/>
                </a:rPr>
                <a:t>(45</a:t>
              </a:r>
              <a:r>
                <a:rPr lang="ja-JP" altLang="en-US" sz="1600" dirty="0">
                  <a:latin typeface="Times New Roman" pitchFamily="18" charset="0"/>
                  <a:ea typeface="ＭＳ Ｐゴシック" pitchFamily="50" charset="-128"/>
                  <a:cs typeface="Times New Roman" pitchFamily="18" charset="0"/>
                </a:rPr>
                <a:t>ﾟ</a:t>
              </a:r>
              <a:r>
                <a:rPr lang="en-US" altLang="ja-JP" sz="1600" dirty="0">
                  <a:latin typeface="Times New Roman" pitchFamily="18" charset="0"/>
                  <a:ea typeface="ＭＳ Ｐゴシック" pitchFamily="50" charset="-128"/>
                  <a:cs typeface="Times New Roman" pitchFamily="18" charset="0"/>
                </a:rPr>
                <a:t>)</a:t>
              </a:r>
              <a:endParaRPr lang="ja-JP" altLang="en-US" sz="1600" dirty="0">
                <a:latin typeface="Times New Roman" pitchFamily="18" charset="0"/>
                <a:ea typeface="ＭＳ Ｐゴシック" pitchFamily="50" charset="-128"/>
                <a:cs typeface="Times New Roman" pitchFamily="18" charset="0"/>
              </a:endParaRPr>
            </a:p>
          </p:txBody>
        </p:sp>
        <p:sp>
          <p:nvSpPr>
            <p:cNvPr id="156" name="TextBox 209"/>
            <p:cNvSpPr txBox="1">
              <a:spLocks noChangeArrowheads="1"/>
            </p:cNvSpPr>
            <p:nvPr/>
          </p:nvSpPr>
          <p:spPr bwMode="auto">
            <a:xfrm>
              <a:off x="2440743" y="1853332"/>
              <a:ext cx="199744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600" dirty="0" smtClean="0">
                  <a:latin typeface="Times New Roman" pitchFamily="18" charset="0"/>
                  <a:cs typeface="Times New Roman" pitchFamily="18" charset="0"/>
                </a:rPr>
                <a:t>PEM(0</a:t>
              </a:r>
              <a:r>
                <a:rPr lang="ja-JP" altLang="en-US" sz="1600" dirty="0">
                  <a:latin typeface="Times New Roman" pitchFamily="18" charset="0"/>
                  <a:cs typeface="Times New Roman" pitchFamily="18" charset="0"/>
                </a:rPr>
                <a:t>ﾟ</a:t>
              </a:r>
              <a:r>
                <a:rPr lang="en-US" altLang="ja-JP" sz="1600" dirty="0">
                  <a:latin typeface="Times New Roman" pitchFamily="18" charset="0"/>
                  <a:cs typeface="Times New Roman" pitchFamily="18" charset="0"/>
                </a:rPr>
                <a:t>, </a:t>
              </a:r>
              <a:r>
                <a:rPr lang="en-US" altLang="ja-JP" sz="1600" i="1" dirty="0" smtClean="0">
                  <a:latin typeface="Times New Roman" pitchFamily="18" charset="0"/>
                  <a:cs typeface="Times New Roman" pitchFamily="18" charset="0"/>
                </a:rPr>
                <a:t>f</a:t>
              </a:r>
              <a:r>
                <a:rPr lang="en-US" altLang="ja-JP" sz="1600" dirty="0" smtClean="0">
                  <a:latin typeface="Times New Roman" pitchFamily="18" charset="0"/>
                  <a:cs typeface="Times New Roman" pitchFamily="18" charset="0"/>
                </a:rPr>
                <a:t>, </a:t>
              </a:r>
              <a:r>
                <a:rPr lang="en-US" altLang="ja-JP" sz="1600" i="1" dirty="0" smtClean="0">
                  <a:latin typeface="Symbol" pitchFamily="18" charset="2"/>
                  <a:cs typeface="Times New Roman" pitchFamily="18" charset="0"/>
                </a:rPr>
                <a:t>d</a:t>
              </a:r>
              <a:r>
                <a:rPr lang="en-US" altLang="ja-JP" sz="1600" dirty="0" smtClean="0">
                  <a:latin typeface="Times New Roman" pitchFamily="18" charset="0"/>
                  <a:cs typeface="Times New Roman" pitchFamily="18" charset="0"/>
                </a:rPr>
                <a:t>)</a:t>
              </a:r>
              <a:endParaRPr lang="ja-JP" altLang="en-US" sz="1600" dirty="0">
                <a:latin typeface="Times New Roman" pitchFamily="18" charset="0"/>
                <a:cs typeface="Times New Roman" pitchFamily="18" charset="0"/>
              </a:endParaRPr>
            </a:p>
          </p:txBody>
        </p:sp>
        <p:graphicFrame>
          <p:nvGraphicFramePr>
            <p:cNvPr id="157" name="オブジェクト 156"/>
            <p:cNvGraphicFramePr>
              <a:graphicFrameLocks noChangeAspect="1"/>
            </p:cNvGraphicFramePr>
            <p:nvPr>
              <p:extLst>
                <p:ext uri="{D42A27DB-BD31-4B8C-83A1-F6EECF244321}">
                  <p14:modId xmlns:p14="http://schemas.microsoft.com/office/powerpoint/2010/main" val="2840567118"/>
                </p:ext>
              </p:extLst>
            </p:nvPr>
          </p:nvGraphicFramePr>
          <p:xfrm>
            <a:off x="8047504" y="1557499"/>
            <a:ext cx="411912" cy="337019"/>
          </p:xfrm>
          <a:graphic>
            <a:graphicData uri="http://schemas.openxmlformats.org/presentationml/2006/ole">
              <mc:AlternateContent xmlns:mc="http://schemas.openxmlformats.org/markup-compatibility/2006">
                <mc:Choice xmlns:v="urn:schemas-microsoft-com:vml" Requires="v">
                  <p:oleObj spid="_x0000_s27655" name="Equation" r:id="rId7" imgW="228600" imgH="190440" progId="Equation.3">
                    <p:embed/>
                  </p:oleObj>
                </mc:Choice>
                <mc:Fallback>
                  <p:oleObj name="Equation" r:id="rId7" imgW="228600" imgH="190440" progId="Equation.3">
                    <p:embed/>
                    <p:pic>
                      <p:nvPicPr>
                        <p:cNvPr id="0" name=""/>
                        <p:cNvPicPr>
                          <a:picLocks noChangeAspect="1" noChangeArrowheads="1"/>
                        </p:cNvPicPr>
                        <p:nvPr/>
                      </p:nvPicPr>
                      <p:blipFill>
                        <a:blip r:embed="rId8"/>
                        <a:srcRect/>
                        <a:stretch>
                          <a:fillRect/>
                        </a:stretch>
                      </p:blipFill>
                      <p:spPr bwMode="auto">
                        <a:xfrm>
                          <a:off x="8047504" y="1557499"/>
                          <a:ext cx="411912" cy="337019"/>
                        </a:xfrm>
                        <a:prstGeom prst="rect">
                          <a:avLst/>
                        </a:prstGeom>
                        <a:noFill/>
                        <a:ln>
                          <a:noFill/>
                        </a:ln>
                      </p:spPr>
                    </p:pic>
                  </p:oleObj>
                </mc:Fallback>
              </mc:AlternateContent>
            </a:graphicData>
          </a:graphic>
        </p:graphicFrame>
        <p:pic>
          <p:nvPicPr>
            <p:cNvPr id="159" name="Picture 2" descr="C:\Users\taki\Desktop\nakae\20140425\サンプル.bmp"/>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4676325" y="779618"/>
              <a:ext cx="694052" cy="694052"/>
            </a:xfrm>
            <a:prstGeom prst="rect">
              <a:avLst/>
            </a:prstGeom>
            <a:noFill/>
            <a:scene3d>
              <a:camera prst="perspectiveBelow"/>
              <a:lightRig rig="threePt" dir="t"/>
            </a:scene3d>
            <a:sp3d extrusionH="88900" contourW="6350"/>
            <a:extLst>
              <a:ext uri="{909E8E84-426E-40dd-AFC4-6F175D3DCCD1}">
                <a14:hiddenFill xmlns:a14="http://schemas.microsoft.com/office/drawing/2010/main">
                  <a:solidFill>
                    <a:srgbClr val="FFFFFF"/>
                  </a:solidFill>
                </a14:hiddenFill>
              </a:ext>
            </a:extLst>
          </p:spPr>
        </p:pic>
        <p:cxnSp>
          <p:nvCxnSpPr>
            <p:cNvPr id="160" name="直線コネクタ 159"/>
            <p:cNvCxnSpPr/>
            <p:nvPr/>
          </p:nvCxnSpPr>
          <p:spPr>
            <a:xfrm flipV="1">
              <a:off x="2960391" y="1126379"/>
              <a:ext cx="2071686" cy="384153"/>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1" name="直線コネクタ 160"/>
            <p:cNvCxnSpPr/>
            <p:nvPr/>
          </p:nvCxnSpPr>
          <p:spPr>
            <a:xfrm flipH="1" flipV="1">
              <a:off x="5023351" y="1130731"/>
              <a:ext cx="1993322" cy="36962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62" name="Oval 2"/>
            <p:cNvSpPr/>
            <p:nvPr/>
          </p:nvSpPr>
          <p:spPr bwMode="auto">
            <a:xfrm>
              <a:off x="6600150" y="1090836"/>
              <a:ext cx="821463" cy="821421"/>
            </a:xfrm>
            <a:prstGeom prst="ellipse">
              <a:avLst/>
            </a:prstGeom>
            <a:solidFill>
              <a:schemeClr val="tx1">
                <a:lumMod val="50000"/>
                <a:lumOff val="50000"/>
                <a:alpha val="50000"/>
              </a:schemeClr>
            </a:solidFill>
            <a:ln w="6350">
              <a:noFill/>
            </a:ln>
            <a:scene3d>
              <a:camera prst="isometricOffAxis2Right">
                <a:rot lat="1080000" lon="17759998" rev="300000"/>
              </a:camera>
              <a:lightRig rig="freezing" dir="t">
                <a:rot lat="0" lon="0" rev="4200000"/>
              </a:lightRig>
            </a:scene3d>
            <a:sp3d extrusionH="101600" prstMaterial="clea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latin typeface="Arial" pitchFamily="34" charset="0"/>
                <a:cs typeface="Arial" pitchFamily="34" charset="0"/>
              </a:endParaRPr>
            </a:p>
          </p:txBody>
        </p:sp>
        <p:cxnSp>
          <p:nvCxnSpPr>
            <p:cNvPr id="163" name="直線コネクタ 162"/>
            <p:cNvCxnSpPr/>
            <p:nvPr/>
          </p:nvCxnSpPr>
          <p:spPr>
            <a:xfrm flipH="1" flipV="1">
              <a:off x="7016673" y="1496877"/>
              <a:ext cx="763368" cy="14155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64" name="円/楕円 163"/>
            <p:cNvSpPr/>
            <p:nvPr/>
          </p:nvSpPr>
          <p:spPr>
            <a:xfrm>
              <a:off x="7807053" y="1522652"/>
              <a:ext cx="278313" cy="278313"/>
            </a:xfrm>
            <a:prstGeom prst="ellipse">
              <a:avLst/>
            </a:prstGeom>
            <a:ln>
              <a:noFill/>
            </a:ln>
            <a:scene3d>
              <a:camera prst="isometricOffAxis2Right"/>
              <a:lightRig rig="threePt" dir="t"/>
            </a:scene3d>
            <a:sp3d extrusionH="76200">
              <a:bevelT w="127000" h="196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65" name="直線コネクタ 164"/>
            <p:cNvCxnSpPr/>
            <p:nvPr/>
          </p:nvCxnSpPr>
          <p:spPr>
            <a:xfrm>
              <a:off x="2479005" y="566738"/>
              <a:ext cx="0" cy="495299"/>
            </a:xfrm>
            <a:prstGeom prst="line">
              <a:avLst/>
            </a:prstGeom>
            <a:ln w="19050">
              <a:solidFill>
                <a:schemeClr val="tx1"/>
              </a:solidFill>
            </a:ln>
            <a:scene3d>
              <a:camera prst="isometricOffAxis1Left"/>
              <a:lightRig rig="threePt" dir="t">
                <a:rot lat="0" lon="0" rev="0"/>
              </a:lightRig>
            </a:scene3d>
          </p:spPr>
          <p:style>
            <a:lnRef idx="1">
              <a:schemeClr val="accent1"/>
            </a:lnRef>
            <a:fillRef idx="0">
              <a:schemeClr val="accent1"/>
            </a:fillRef>
            <a:effectRef idx="0">
              <a:schemeClr val="accent1"/>
            </a:effectRef>
            <a:fontRef idx="minor">
              <a:schemeClr val="tx1"/>
            </a:fontRef>
          </p:style>
        </p:cxnSp>
        <p:cxnSp>
          <p:nvCxnSpPr>
            <p:cNvPr id="166" name="直線コネクタ 165"/>
            <p:cNvCxnSpPr/>
            <p:nvPr/>
          </p:nvCxnSpPr>
          <p:spPr>
            <a:xfrm flipH="1">
              <a:off x="2649361" y="728926"/>
              <a:ext cx="178411" cy="0"/>
            </a:xfrm>
            <a:prstGeom prst="line">
              <a:avLst/>
            </a:prstGeom>
            <a:ln w="19050">
              <a:solidFill>
                <a:schemeClr val="tx1"/>
              </a:solidFill>
            </a:ln>
            <a:scene3d>
              <a:camera prst="isometricOffAxis1Left"/>
              <a:lightRig rig="threePt" dir="t">
                <a:rot lat="0" lon="0" rev="0"/>
              </a:lightRig>
            </a:scene3d>
          </p:spPr>
          <p:style>
            <a:lnRef idx="1">
              <a:schemeClr val="accent1"/>
            </a:lnRef>
            <a:fillRef idx="0">
              <a:schemeClr val="accent1"/>
            </a:fillRef>
            <a:effectRef idx="0">
              <a:schemeClr val="accent1"/>
            </a:effectRef>
            <a:fontRef idx="minor">
              <a:schemeClr val="tx1"/>
            </a:fontRef>
          </p:style>
        </p:cxnSp>
        <p:sp>
          <p:nvSpPr>
            <p:cNvPr id="167" name="正方形/長方形 166"/>
            <p:cNvSpPr/>
            <p:nvPr/>
          </p:nvSpPr>
          <p:spPr>
            <a:xfrm>
              <a:off x="2378003" y="914957"/>
              <a:ext cx="239061" cy="509459"/>
            </a:xfrm>
            <a:prstGeom prst="rect">
              <a:avLst/>
            </a:prstGeom>
            <a:solidFill>
              <a:schemeClr val="bg1">
                <a:lumMod val="65000"/>
              </a:schemeClr>
            </a:solidFill>
            <a:ln>
              <a:solidFill>
                <a:schemeClr val="bg1">
                  <a:lumMod val="65000"/>
                </a:schemeClr>
              </a:solidFill>
            </a:ln>
            <a:scene3d>
              <a:camera prst="isometricOffAxis1Left"/>
              <a:lightRig rig="threePt" dir="t">
                <a:rot lat="0" lon="0" rev="0"/>
              </a:lightRig>
            </a:scene3d>
            <a:sp3d extrusionH="558800"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8" name="円/楕円 167"/>
            <p:cNvSpPr/>
            <p:nvPr/>
          </p:nvSpPr>
          <p:spPr>
            <a:xfrm>
              <a:off x="2462383" y="521078"/>
              <a:ext cx="316800" cy="315634"/>
            </a:xfrm>
            <a:prstGeom prst="ellipse">
              <a:avLst/>
            </a:prstGeom>
            <a:noFill/>
            <a:ln>
              <a:solidFill>
                <a:schemeClr val="tx1"/>
              </a:solidFill>
            </a:ln>
            <a:scene3d>
              <a:camera prst="isometricOffAxis1Left"/>
              <a:lightRig rig="threePt" dir="t">
                <a:rot lat="0" lon="0" rev="0"/>
              </a:lightRig>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9" name="テキスト ボックス 168"/>
            <p:cNvSpPr txBox="1"/>
            <p:nvPr/>
          </p:nvSpPr>
          <p:spPr>
            <a:xfrm>
              <a:off x="2325463" y="524865"/>
              <a:ext cx="588584" cy="338554"/>
            </a:xfrm>
            <a:prstGeom prst="rect">
              <a:avLst/>
            </a:prstGeom>
            <a:noFill/>
            <a:ln w="9525">
              <a:noFill/>
            </a:ln>
            <a:scene3d>
              <a:camera prst="isometricOffAxis1Left"/>
              <a:lightRig rig="threePt" dir="t">
                <a:rot lat="0" lon="0" rev="0"/>
              </a:lightRig>
            </a:scene3d>
          </p:spPr>
          <p:txBody>
            <a:bodyPr wrap="square" rtlCol="0">
              <a:spAutoFit/>
            </a:bodyPr>
            <a:lstStyle/>
            <a:p>
              <a:pPr algn="ctr"/>
              <a:r>
                <a:rPr kumimoji="1" lang="en-US" altLang="ja-JP" sz="1600" dirty="0" smtClean="0">
                  <a:latin typeface="Times" pitchFamily="18" charset="0"/>
                  <a:cs typeface="Times" pitchFamily="18" charset="0"/>
                </a:rPr>
                <a:t>V</a:t>
              </a:r>
              <a:endParaRPr kumimoji="1" lang="ja-JP" altLang="en-US" sz="1600" dirty="0">
                <a:latin typeface="Times" pitchFamily="18" charset="0"/>
                <a:cs typeface="Times" pitchFamily="18" charset="0"/>
              </a:endParaRPr>
            </a:p>
          </p:txBody>
        </p:sp>
        <p:cxnSp>
          <p:nvCxnSpPr>
            <p:cNvPr id="170" name="直線コネクタ 169"/>
            <p:cNvCxnSpPr/>
            <p:nvPr/>
          </p:nvCxnSpPr>
          <p:spPr>
            <a:xfrm>
              <a:off x="2771800" y="750184"/>
              <a:ext cx="0" cy="402341"/>
            </a:xfrm>
            <a:prstGeom prst="line">
              <a:avLst/>
            </a:prstGeom>
            <a:ln w="19050">
              <a:solidFill>
                <a:schemeClr val="tx1"/>
              </a:solidFill>
            </a:ln>
            <a:scene3d>
              <a:camera prst="isometricOffAxis1Left"/>
              <a:lightRig rig="threePt" dir="t">
                <a:rot lat="0" lon="0" rev="0"/>
              </a:lightRig>
            </a:scene3d>
          </p:spPr>
          <p:style>
            <a:lnRef idx="1">
              <a:schemeClr val="accent1"/>
            </a:lnRef>
            <a:fillRef idx="0">
              <a:schemeClr val="accent1"/>
            </a:fillRef>
            <a:effectRef idx="0">
              <a:schemeClr val="accent1"/>
            </a:effectRef>
            <a:fontRef idx="minor">
              <a:schemeClr val="tx1"/>
            </a:fontRef>
          </p:style>
        </p:cxnSp>
        <p:cxnSp>
          <p:nvCxnSpPr>
            <p:cNvPr id="171" name="直線コネクタ 170"/>
            <p:cNvCxnSpPr/>
            <p:nvPr/>
          </p:nvCxnSpPr>
          <p:spPr>
            <a:xfrm flipH="1">
              <a:off x="2438401" y="598161"/>
              <a:ext cx="146698" cy="0"/>
            </a:xfrm>
            <a:prstGeom prst="line">
              <a:avLst/>
            </a:prstGeom>
            <a:ln w="19050">
              <a:solidFill>
                <a:schemeClr val="tx1"/>
              </a:solidFill>
            </a:ln>
            <a:scene3d>
              <a:camera prst="isometricOffAxis1Left"/>
              <a:lightRig rig="threePt" dir="t">
                <a:rot lat="0" lon="0" rev="0"/>
              </a:lightRig>
            </a:scene3d>
          </p:spPr>
          <p:style>
            <a:lnRef idx="1">
              <a:schemeClr val="accent1"/>
            </a:lnRef>
            <a:fillRef idx="0">
              <a:schemeClr val="accent1"/>
            </a:fillRef>
            <a:effectRef idx="0">
              <a:schemeClr val="accent1"/>
            </a:effectRef>
            <a:fontRef idx="minor">
              <a:schemeClr val="tx1"/>
            </a:fontRef>
          </p:style>
        </p:cxnSp>
        <p:sp>
          <p:nvSpPr>
            <p:cNvPr id="172" name="正方形/長方形 171"/>
            <p:cNvSpPr/>
            <p:nvPr/>
          </p:nvSpPr>
          <p:spPr>
            <a:xfrm>
              <a:off x="3123316" y="1293101"/>
              <a:ext cx="558073" cy="558073"/>
            </a:xfrm>
            <a:prstGeom prst="rect">
              <a:avLst/>
            </a:prstGeom>
            <a:solidFill>
              <a:schemeClr val="accent1">
                <a:alpha val="50000"/>
              </a:schemeClr>
            </a:solidFill>
            <a:ln>
              <a:noFill/>
            </a:ln>
            <a:scene3d>
              <a:camera prst="isometricOffAxis1Right"/>
              <a:lightRig rig="threePt" dir="t"/>
            </a:scene3d>
            <a:sp3d prstMaterial="fla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3" name="正方形/長方形 172"/>
            <p:cNvSpPr/>
            <p:nvPr/>
          </p:nvSpPr>
          <p:spPr>
            <a:xfrm>
              <a:off x="2173413" y="1151091"/>
              <a:ext cx="1356115" cy="509459"/>
            </a:xfrm>
            <a:prstGeom prst="rect">
              <a:avLst/>
            </a:prstGeom>
            <a:solidFill>
              <a:schemeClr val="accent1"/>
            </a:solidFill>
            <a:ln>
              <a:solidFill>
                <a:schemeClr val="accent1"/>
              </a:solidFill>
            </a:ln>
            <a:scene3d>
              <a:camera prst="isometricOffAxis1Left"/>
              <a:lightRig rig="threePt" dir="t">
                <a:rot lat="0" lon="0" rev="0"/>
              </a:lightRig>
            </a:scene3d>
            <a:sp3d extrusionH="558800" prstMaterial="clear"/>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74" name="グループ化 252"/>
            <p:cNvGrpSpPr/>
            <p:nvPr/>
          </p:nvGrpSpPr>
          <p:grpSpPr>
            <a:xfrm>
              <a:off x="2802921" y="1399506"/>
              <a:ext cx="304572" cy="221332"/>
              <a:chOff x="2433320" y="1347118"/>
              <a:chExt cx="304572" cy="221332"/>
            </a:xfrm>
          </p:grpSpPr>
          <p:cxnSp>
            <p:nvCxnSpPr>
              <p:cNvPr id="269" name="直線コネクタ 268"/>
              <p:cNvCxnSpPr/>
              <p:nvPr/>
            </p:nvCxnSpPr>
            <p:spPr>
              <a:xfrm>
                <a:off x="2587886" y="1347118"/>
                <a:ext cx="0" cy="221332"/>
              </a:xfrm>
              <a:prstGeom prst="line">
                <a:avLst/>
              </a:prstGeom>
              <a:ln w="19050">
                <a:solidFill>
                  <a:schemeClr val="tx1"/>
                </a:solidFill>
              </a:ln>
              <a:scene3d>
                <a:camera prst="isometricOffAxis1Left"/>
                <a:lightRig rig="threePt" dir="t"/>
              </a:scene3d>
            </p:spPr>
            <p:style>
              <a:lnRef idx="1">
                <a:schemeClr val="accent1"/>
              </a:lnRef>
              <a:fillRef idx="0">
                <a:schemeClr val="accent1"/>
              </a:fillRef>
              <a:effectRef idx="0">
                <a:schemeClr val="accent1"/>
              </a:effectRef>
              <a:fontRef idx="minor">
                <a:schemeClr val="tx1"/>
              </a:fontRef>
            </p:style>
          </p:cxnSp>
          <p:cxnSp>
            <p:nvCxnSpPr>
              <p:cNvPr id="271" name="直線コネクタ 270"/>
              <p:cNvCxnSpPr/>
              <p:nvPr/>
            </p:nvCxnSpPr>
            <p:spPr>
              <a:xfrm flipH="1" flipV="1">
                <a:off x="2433320" y="1457226"/>
                <a:ext cx="304572" cy="3274"/>
              </a:xfrm>
              <a:prstGeom prst="line">
                <a:avLst/>
              </a:prstGeom>
              <a:ln w="19050">
                <a:solidFill>
                  <a:schemeClr val="tx1"/>
                </a:solidFill>
              </a:ln>
              <a:scene3d>
                <a:camera prst="isometricOffAxis1Left"/>
                <a:lightRig rig="threePt" dir="t">
                  <a:rot lat="0" lon="0" rev="0"/>
                </a:lightRig>
              </a:scene3d>
            </p:spPr>
            <p:style>
              <a:lnRef idx="1">
                <a:schemeClr val="accent1"/>
              </a:lnRef>
              <a:fillRef idx="0">
                <a:schemeClr val="accent1"/>
              </a:fillRef>
              <a:effectRef idx="0">
                <a:schemeClr val="accent1"/>
              </a:effectRef>
              <a:fontRef idx="minor">
                <a:schemeClr val="tx1"/>
              </a:fontRef>
            </p:style>
          </p:cxnSp>
        </p:grpSp>
        <p:cxnSp>
          <p:nvCxnSpPr>
            <p:cNvPr id="176" name="直線コネクタ 175"/>
            <p:cNvCxnSpPr/>
            <p:nvPr/>
          </p:nvCxnSpPr>
          <p:spPr>
            <a:xfrm flipV="1">
              <a:off x="1593850" y="1508867"/>
              <a:ext cx="1364160" cy="25295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77" name="Oval 2"/>
            <p:cNvSpPr/>
            <p:nvPr/>
          </p:nvSpPr>
          <p:spPr bwMode="auto">
            <a:xfrm>
              <a:off x="1168574" y="1351455"/>
              <a:ext cx="834402" cy="834359"/>
            </a:xfrm>
            <a:prstGeom prst="ellipse">
              <a:avLst/>
            </a:prstGeom>
            <a:solidFill>
              <a:schemeClr val="tx1">
                <a:lumMod val="50000"/>
                <a:lumOff val="50000"/>
                <a:alpha val="50000"/>
              </a:schemeClr>
            </a:solidFill>
            <a:ln w="6350">
              <a:noFill/>
            </a:ln>
            <a:scene3d>
              <a:camera prst="isometricOffAxis1Left"/>
              <a:lightRig rig="freezing" dir="t">
                <a:rot lat="0" lon="0" rev="4200000"/>
              </a:lightRig>
            </a:scene3d>
            <a:sp3d extrusionH="101600" prstMaterial="clea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latin typeface="Arial" pitchFamily="34" charset="0"/>
                <a:cs typeface="Arial" pitchFamily="34" charset="0"/>
              </a:endParaRPr>
            </a:p>
          </p:txBody>
        </p:sp>
        <p:cxnSp>
          <p:nvCxnSpPr>
            <p:cNvPr id="178" name="直線コネクタ 177"/>
            <p:cNvCxnSpPr/>
            <p:nvPr/>
          </p:nvCxnSpPr>
          <p:spPr>
            <a:xfrm flipV="1">
              <a:off x="755576" y="1758950"/>
              <a:ext cx="857964" cy="15909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79" name="グループ化 218"/>
            <p:cNvGrpSpPr/>
            <p:nvPr/>
          </p:nvGrpSpPr>
          <p:grpSpPr>
            <a:xfrm>
              <a:off x="1862153" y="1217836"/>
              <a:ext cx="280463" cy="280463"/>
              <a:chOff x="4893435" y="5774220"/>
              <a:chExt cx="610297" cy="610297"/>
            </a:xfrm>
          </p:grpSpPr>
          <p:grpSp>
            <p:nvGrpSpPr>
              <p:cNvPr id="259" name="グループ化 219"/>
              <p:cNvGrpSpPr/>
              <p:nvPr/>
            </p:nvGrpSpPr>
            <p:grpSpPr>
              <a:xfrm>
                <a:off x="4893435" y="5774220"/>
                <a:ext cx="610297" cy="610297"/>
                <a:chOff x="1331640" y="2492896"/>
                <a:chExt cx="936104" cy="936104"/>
              </a:xfrm>
              <a:solidFill>
                <a:schemeClr val="bg1"/>
              </a:solidFill>
            </p:grpSpPr>
            <p:sp>
              <p:nvSpPr>
                <p:cNvPr id="261" name="正方形/長方形 260"/>
                <p:cNvSpPr/>
                <p:nvPr/>
              </p:nvSpPr>
              <p:spPr>
                <a:xfrm>
                  <a:off x="1331640" y="2492896"/>
                  <a:ext cx="936104" cy="93610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cxnSp>
              <p:nvCxnSpPr>
                <p:cNvPr id="262" name="直線コネクタ 261"/>
                <p:cNvCxnSpPr/>
                <p:nvPr/>
              </p:nvCxnSpPr>
              <p:spPr>
                <a:xfrm>
                  <a:off x="1331640" y="2960948"/>
                  <a:ext cx="936104"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3" name="直線コネクタ 262"/>
                <p:cNvCxnSpPr/>
                <p:nvPr/>
              </p:nvCxnSpPr>
              <p:spPr>
                <a:xfrm rot="5400000">
                  <a:off x="1329392" y="2960948"/>
                  <a:ext cx="936104"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60" name="直線コネクタ 259"/>
              <p:cNvCxnSpPr/>
              <p:nvPr/>
            </p:nvCxnSpPr>
            <p:spPr>
              <a:xfrm flipV="1">
                <a:off x="4991882" y="5889500"/>
                <a:ext cx="398161" cy="400612"/>
              </a:xfrm>
              <a:prstGeom prst="line">
                <a:avLst/>
              </a:prstGeom>
              <a:ln w="19050">
                <a:solidFill>
                  <a:srgbClr val="FF0000"/>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grpSp>
        <p:cxnSp>
          <p:nvCxnSpPr>
            <p:cNvPr id="180" name="直線コネクタ 179"/>
            <p:cNvCxnSpPr/>
            <p:nvPr/>
          </p:nvCxnSpPr>
          <p:spPr>
            <a:xfrm>
              <a:off x="5023351" y="1114202"/>
              <a:ext cx="0" cy="69035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81" name="円弧 180"/>
            <p:cNvSpPr/>
            <p:nvPr/>
          </p:nvSpPr>
          <p:spPr>
            <a:xfrm rot="10542365">
              <a:off x="4813926" y="990688"/>
              <a:ext cx="331371" cy="331371"/>
            </a:xfrm>
            <a:prstGeom prst="arc">
              <a:avLst>
                <a:gd name="adj1" fmla="val 15654508"/>
                <a:gd name="adj2"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82" name="テキスト ボックス 181"/>
            <p:cNvSpPr txBox="1"/>
            <p:nvPr/>
          </p:nvSpPr>
          <p:spPr>
            <a:xfrm>
              <a:off x="4116710" y="1860807"/>
              <a:ext cx="1272789" cy="490733"/>
            </a:xfrm>
            <a:prstGeom prst="rect">
              <a:avLst/>
            </a:prstGeom>
            <a:noFill/>
          </p:spPr>
          <p:txBody>
            <a:bodyPr wrap="square" rtlCol="0">
              <a:spAutoFit/>
            </a:bodyPr>
            <a:lstStyle/>
            <a:p>
              <a:pPr algn="ctr">
                <a:lnSpc>
                  <a:spcPts val="1520"/>
                </a:lnSpc>
              </a:pPr>
              <a:r>
                <a:rPr lang="en-US" altLang="ja-JP" sz="1600" dirty="0" smtClean="0">
                  <a:latin typeface="Calibri"/>
                  <a:cs typeface="Calibri"/>
                </a:rPr>
                <a:t>Incident angle</a:t>
              </a:r>
              <a:r>
                <a:rPr lang="en-US" altLang="ja-JP" sz="1600" i="1" dirty="0" smtClean="0">
                  <a:latin typeface="Symbol" pitchFamily="18" charset="2"/>
                </a:rPr>
                <a:t> q</a:t>
              </a:r>
              <a:r>
                <a:rPr lang="en-US" altLang="ja-JP" sz="1600" i="1" baseline="-25000" dirty="0" smtClean="0">
                  <a:latin typeface="Times New Roman" pitchFamily="18" charset="0"/>
                  <a:cs typeface="Times New Roman" pitchFamily="18" charset="0"/>
                </a:rPr>
                <a:t>i</a:t>
              </a:r>
              <a:endParaRPr kumimoji="1" lang="ja-JP" altLang="en-US" sz="1600" baseline="-25000" dirty="0">
                <a:latin typeface="Times New Roman" pitchFamily="18" charset="0"/>
                <a:cs typeface="Times New Roman" pitchFamily="18" charset="0"/>
              </a:endParaRPr>
            </a:p>
          </p:txBody>
        </p:sp>
        <p:cxnSp>
          <p:nvCxnSpPr>
            <p:cNvPr id="183" name="直線コネクタ 182"/>
            <p:cNvCxnSpPr/>
            <p:nvPr/>
          </p:nvCxnSpPr>
          <p:spPr>
            <a:xfrm flipH="1">
              <a:off x="4749800" y="1295400"/>
              <a:ext cx="120651" cy="558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4" name="直線コネクタ 183"/>
            <p:cNvCxnSpPr/>
            <p:nvPr/>
          </p:nvCxnSpPr>
          <p:spPr>
            <a:xfrm flipV="1">
              <a:off x="1096670" y="1842666"/>
              <a:ext cx="90954" cy="16866"/>
            </a:xfrm>
            <a:prstGeom prst="line">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5" name="直線コネクタ 184"/>
            <p:cNvCxnSpPr/>
            <p:nvPr/>
          </p:nvCxnSpPr>
          <p:spPr>
            <a:xfrm flipV="1">
              <a:off x="4124087" y="1275633"/>
              <a:ext cx="90954" cy="16866"/>
            </a:xfrm>
            <a:prstGeom prst="line">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6" name="直線コネクタ 185"/>
            <p:cNvCxnSpPr/>
            <p:nvPr/>
          </p:nvCxnSpPr>
          <p:spPr>
            <a:xfrm flipH="1" flipV="1">
              <a:off x="6012160" y="1316942"/>
              <a:ext cx="105031" cy="19476"/>
            </a:xfrm>
            <a:prstGeom prst="line">
              <a:avLst/>
            </a:prstGeom>
            <a:ln w="25400">
              <a:solidFill>
                <a:srgbClr val="FF0000"/>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187" name="直線コネクタ 186"/>
            <p:cNvCxnSpPr/>
            <p:nvPr/>
          </p:nvCxnSpPr>
          <p:spPr>
            <a:xfrm flipH="1" flipV="1">
              <a:off x="7436028" y="1574800"/>
              <a:ext cx="105031" cy="19476"/>
            </a:xfrm>
            <a:prstGeom prst="line">
              <a:avLst/>
            </a:prstGeom>
            <a:ln w="25400">
              <a:solidFill>
                <a:srgbClr val="FF0000"/>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188" name="直線コネクタ 187"/>
            <p:cNvCxnSpPr/>
            <p:nvPr/>
          </p:nvCxnSpPr>
          <p:spPr>
            <a:xfrm flipV="1">
              <a:off x="2248798" y="1626642"/>
              <a:ext cx="90954" cy="16866"/>
            </a:xfrm>
            <a:prstGeom prst="line">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189" name="グループ化 382"/>
            <p:cNvGrpSpPr/>
            <p:nvPr/>
          </p:nvGrpSpPr>
          <p:grpSpPr>
            <a:xfrm flipH="1">
              <a:off x="5530463" y="812121"/>
              <a:ext cx="280463" cy="280463"/>
              <a:chOff x="4893435" y="5774220"/>
              <a:chExt cx="610297" cy="610297"/>
            </a:xfrm>
          </p:grpSpPr>
          <p:grpSp>
            <p:nvGrpSpPr>
              <p:cNvPr id="254" name="グループ化 383"/>
              <p:cNvGrpSpPr/>
              <p:nvPr/>
            </p:nvGrpSpPr>
            <p:grpSpPr>
              <a:xfrm>
                <a:off x="4893435" y="5774220"/>
                <a:ext cx="610297" cy="610297"/>
                <a:chOff x="1331640" y="2492896"/>
                <a:chExt cx="936104" cy="936104"/>
              </a:xfrm>
              <a:solidFill>
                <a:schemeClr val="bg1"/>
              </a:solidFill>
            </p:grpSpPr>
            <p:sp>
              <p:nvSpPr>
                <p:cNvPr id="256" name="正方形/長方形 255"/>
                <p:cNvSpPr/>
                <p:nvPr/>
              </p:nvSpPr>
              <p:spPr>
                <a:xfrm>
                  <a:off x="1331640" y="2492896"/>
                  <a:ext cx="936104" cy="93610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cxnSp>
              <p:nvCxnSpPr>
                <p:cNvPr id="257" name="直線コネクタ 256"/>
                <p:cNvCxnSpPr/>
                <p:nvPr/>
              </p:nvCxnSpPr>
              <p:spPr>
                <a:xfrm>
                  <a:off x="1331640" y="2960948"/>
                  <a:ext cx="936104"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8" name="直線コネクタ 257"/>
                <p:cNvCxnSpPr/>
                <p:nvPr/>
              </p:nvCxnSpPr>
              <p:spPr>
                <a:xfrm rot="5400000">
                  <a:off x="1329392" y="2960948"/>
                  <a:ext cx="936104"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55" name="直線コネクタ 254"/>
              <p:cNvCxnSpPr/>
              <p:nvPr/>
            </p:nvCxnSpPr>
            <p:spPr>
              <a:xfrm flipV="1">
                <a:off x="4991882" y="5889500"/>
                <a:ext cx="398161" cy="400612"/>
              </a:xfrm>
              <a:prstGeom prst="line">
                <a:avLst/>
              </a:prstGeom>
              <a:ln w="19050">
                <a:solidFill>
                  <a:srgbClr val="FF0000"/>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grpSp>
        <p:grpSp>
          <p:nvGrpSpPr>
            <p:cNvPr id="190" name="グループ化 388"/>
            <p:cNvGrpSpPr/>
            <p:nvPr/>
          </p:nvGrpSpPr>
          <p:grpSpPr>
            <a:xfrm>
              <a:off x="4219529" y="812121"/>
              <a:ext cx="280463" cy="280463"/>
              <a:chOff x="4893435" y="5774220"/>
              <a:chExt cx="610297" cy="610297"/>
            </a:xfrm>
          </p:grpSpPr>
          <p:grpSp>
            <p:nvGrpSpPr>
              <p:cNvPr id="249" name="グループ化 389"/>
              <p:cNvGrpSpPr/>
              <p:nvPr/>
            </p:nvGrpSpPr>
            <p:grpSpPr>
              <a:xfrm>
                <a:off x="4893435" y="5774220"/>
                <a:ext cx="610297" cy="610297"/>
                <a:chOff x="1331640" y="2492896"/>
                <a:chExt cx="936104" cy="936104"/>
              </a:xfrm>
              <a:solidFill>
                <a:schemeClr val="bg1"/>
              </a:solidFill>
            </p:grpSpPr>
            <p:sp>
              <p:nvSpPr>
                <p:cNvPr id="251" name="正方形/長方形 250"/>
                <p:cNvSpPr/>
                <p:nvPr/>
              </p:nvSpPr>
              <p:spPr>
                <a:xfrm>
                  <a:off x="1331640" y="2492896"/>
                  <a:ext cx="936104" cy="93610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cxnSp>
              <p:nvCxnSpPr>
                <p:cNvPr id="252" name="直線コネクタ 251"/>
                <p:cNvCxnSpPr/>
                <p:nvPr/>
              </p:nvCxnSpPr>
              <p:spPr>
                <a:xfrm>
                  <a:off x="1331640" y="2960948"/>
                  <a:ext cx="936104"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3" name="直線コネクタ 252"/>
                <p:cNvCxnSpPr/>
                <p:nvPr/>
              </p:nvCxnSpPr>
              <p:spPr>
                <a:xfrm rot="5400000">
                  <a:off x="1329392" y="2960948"/>
                  <a:ext cx="936104"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50" name="直線コネクタ 249"/>
              <p:cNvCxnSpPr/>
              <p:nvPr/>
            </p:nvCxnSpPr>
            <p:spPr>
              <a:xfrm flipV="1">
                <a:off x="4991882" y="5889500"/>
                <a:ext cx="398161" cy="400612"/>
              </a:xfrm>
              <a:prstGeom prst="line">
                <a:avLst/>
              </a:prstGeom>
              <a:ln w="19050">
                <a:solidFill>
                  <a:srgbClr val="FF0000"/>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grpSp>
        <p:grpSp>
          <p:nvGrpSpPr>
            <p:cNvPr id="191" name="グループ化 394"/>
            <p:cNvGrpSpPr/>
            <p:nvPr/>
          </p:nvGrpSpPr>
          <p:grpSpPr>
            <a:xfrm>
              <a:off x="4049624" y="842601"/>
              <a:ext cx="280952" cy="280952"/>
              <a:chOff x="5336811" y="6093092"/>
              <a:chExt cx="280952" cy="280952"/>
            </a:xfrm>
          </p:grpSpPr>
          <p:sp>
            <p:nvSpPr>
              <p:cNvPr id="243" name="正方形/長方形 242"/>
              <p:cNvSpPr/>
              <p:nvPr/>
            </p:nvSpPr>
            <p:spPr>
              <a:xfrm>
                <a:off x="5336811" y="6093092"/>
                <a:ext cx="280952" cy="2809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cxnSp>
            <p:nvCxnSpPr>
              <p:cNvPr id="244" name="直線コネクタ 243"/>
              <p:cNvCxnSpPr/>
              <p:nvPr/>
            </p:nvCxnSpPr>
            <p:spPr>
              <a:xfrm>
                <a:off x="5336811" y="6233568"/>
                <a:ext cx="28095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5" name="直線コネクタ 244"/>
              <p:cNvCxnSpPr/>
              <p:nvPr/>
            </p:nvCxnSpPr>
            <p:spPr>
              <a:xfrm rot="5400000">
                <a:off x="5336136" y="6233568"/>
                <a:ext cx="28095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46" name="円/楕円 245"/>
              <p:cNvSpPr/>
              <p:nvPr/>
            </p:nvSpPr>
            <p:spPr>
              <a:xfrm rot="18900000">
                <a:off x="5351528" y="6171789"/>
                <a:ext cx="253414" cy="13163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47" name="直線コネクタ 246"/>
              <p:cNvCxnSpPr/>
              <p:nvPr/>
            </p:nvCxnSpPr>
            <p:spPr>
              <a:xfrm rot="18900000" flipV="1">
                <a:off x="5379657" y="6256054"/>
                <a:ext cx="11762" cy="6147"/>
              </a:xfrm>
              <a:prstGeom prst="line">
                <a:avLst/>
              </a:prstGeom>
              <a:ln w="19050">
                <a:solidFill>
                  <a:srgbClr val="FF0000"/>
                </a:solidFill>
                <a:headEnd type="none"/>
                <a:tailEnd type="arrow" w="sm" len="sm"/>
              </a:ln>
            </p:spPr>
            <p:style>
              <a:lnRef idx="1">
                <a:schemeClr val="accent1"/>
              </a:lnRef>
              <a:fillRef idx="0">
                <a:schemeClr val="accent1"/>
              </a:fillRef>
              <a:effectRef idx="0">
                <a:schemeClr val="accent1"/>
              </a:effectRef>
              <a:fontRef idx="minor">
                <a:schemeClr val="tx1"/>
              </a:fontRef>
            </p:style>
          </p:cxnSp>
          <p:cxnSp>
            <p:nvCxnSpPr>
              <p:cNvPr id="248" name="直線コネクタ 247"/>
              <p:cNvCxnSpPr/>
              <p:nvPr/>
            </p:nvCxnSpPr>
            <p:spPr>
              <a:xfrm rot="18900000" flipV="1">
                <a:off x="5566767" y="6205154"/>
                <a:ext cx="11762" cy="6147"/>
              </a:xfrm>
              <a:prstGeom prst="line">
                <a:avLst/>
              </a:prstGeom>
              <a:ln w="19050">
                <a:solidFill>
                  <a:srgbClr val="FF0000"/>
                </a:solidFill>
                <a:headEnd type="arrow" w="sm" len="sm"/>
                <a:tailEnd type="none"/>
              </a:ln>
            </p:spPr>
            <p:style>
              <a:lnRef idx="1">
                <a:schemeClr val="accent1"/>
              </a:lnRef>
              <a:fillRef idx="0">
                <a:schemeClr val="accent1"/>
              </a:fillRef>
              <a:effectRef idx="0">
                <a:schemeClr val="accent1"/>
              </a:effectRef>
              <a:fontRef idx="minor">
                <a:schemeClr val="tx1"/>
              </a:fontRef>
            </p:style>
          </p:cxnSp>
        </p:grpSp>
        <p:grpSp>
          <p:nvGrpSpPr>
            <p:cNvPr id="192" name="グループ化 401"/>
            <p:cNvGrpSpPr/>
            <p:nvPr/>
          </p:nvGrpSpPr>
          <p:grpSpPr>
            <a:xfrm>
              <a:off x="3877710" y="877518"/>
              <a:ext cx="280463" cy="280463"/>
              <a:chOff x="5646261" y="4695824"/>
              <a:chExt cx="280463" cy="280463"/>
            </a:xfrm>
          </p:grpSpPr>
          <p:grpSp>
            <p:nvGrpSpPr>
              <p:cNvPr id="231" name="グループ化 402"/>
              <p:cNvGrpSpPr/>
              <p:nvPr/>
            </p:nvGrpSpPr>
            <p:grpSpPr>
              <a:xfrm>
                <a:off x="5646261" y="4695824"/>
                <a:ext cx="280463" cy="280463"/>
                <a:chOff x="1331640" y="2492896"/>
                <a:chExt cx="936104" cy="936104"/>
              </a:xfrm>
              <a:solidFill>
                <a:schemeClr val="bg1"/>
              </a:solidFill>
            </p:grpSpPr>
            <p:sp>
              <p:nvSpPr>
                <p:cNvPr id="235" name="正方形/長方形 234"/>
                <p:cNvSpPr/>
                <p:nvPr/>
              </p:nvSpPr>
              <p:spPr>
                <a:xfrm>
                  <a:off x="1331640" y="2492896"/>
                  <a:ext cx="936104" cy="93610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cxnSp>
              <p:nvCxnSpPr>
                <p:cNvPr id="236" name="直線コネクタ 235"/>
                <p:cNvCxnSpPr/>
                <p:nvPr/>
              </p:nvCxnSpPr>
              <p:spPr>
                <a:xfrm>
                  <a:off x="1331640" y="2960948"/>
                  <a:ext cx="936104"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7" name="直線コネクタ 236"/>
                <p:cNvCxnSpPr/>
                <p:nvPr/>
              </p:nvCxnSpPr>
              <p:spPr>
                <a:xfrm rot="5400000">
                  <a:off x="1329392" y="2960948"/>
                  <a:ext cx="936104"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32" name="円/楕円 231"/>
              <p:cNvSpPr/>
              <p:nvPr/>
            </p:nvSpPr>
            <p:spPr>
              <a:xfrm>
                <a:off x="5656766" y="4709157"/>
                <a:ext cx="252973" cy="25297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33" name="直線コネクタ 232"/>
              <p:cNvCxnSpPr/>
              <p:nvPr/>
            </p:nvCxnSpPr>
            <p:spPr>
              <a:xfrm flipV="1">
                <a:off x="5696757" y="4733015"/>
                <a:ext cx="11741" cy="11813"/>
              </a:xfrm>
              <a:prstGeom prst="line">
                <a:avLst/>
              </a:prstGeom>
              <a:ln w="19050">
                <a:solidFill>
                  <a:srgbClr val="FF0000"/>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234" name="直線コネクタ 233"/>
              <p:cNvCxnSpPr/>
              <p:nvPr/>
            </p:nvCxnSpPr>
            <p:spPr>
              <a:xfrm flipV="1">
                <a:off x="5865794" y="4920102"/>
                <a:ext cx="11741" cy="11813"/>
              </a:xfrm>
              <a:prstGeom prst="line">
                <a:avLst/>
              </a:prstGeom>
              <a:ln w="19050">
                <a:solidFill>
                  <a:srgbClr val="FF0000"/>
                </a:solidFill>
                <a:headEnd type="arrow" w="sm" len="sm"/>
                <a:tailEnd type="none" w="sm" len="sm"/>
              </a:ln>
            </p:spPr>
            <p:style>
              <a:lnRef idx="1">
                <a:schemeClr val="accent1"/>
              </a:lnRef>
              <a:fillRef idx="0">
                <a:schemeClr val="accent1"/>
              </a:fillRef>
              <a:effectRef idx="0">
                <a:schemeClr val="accent1"/>
              </a:effectRef>
              <a:fontRef idx="minor">
                <a:schemeClr val="tx1"/>
              </a:fontRef>
            </p:style>
          </p:cxnSp>
        </p:grpSp>
        <p:grpSp>
          <p:nvGrpSpPr>
            <p:cNvPr id="193" name="グループ化 409"/>
            <p:cNvGrpSpPr/>
            <p:nvPr/>
          </p:nvGrpSpPr>
          <p:grpSpPr>
            <a:xfrm>
              <a:off x="3705998" y="907292"/>
              <a:ext cx="280952" cy="280952"/>
              <a:chOff x="5336811" y="6093092"/>
              <a:chExt cx="280952" cy="280952"/>
            </a:xfrm>
          </p:grpSpPr>
          <p:sp>
            <p:nvSpPr>
              <p:cNvPr id="224" name="正方形/長方形 223"/>
              <p:cNvSpPr/>
              <p:nvPr/>
            </p:nvSpPr>
            <p:spPr>
              <a:xfrm>
                <a:off x="5336811" y="6093092"/>
                <a:ext cx="280952" cy="2809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cxnSp>
            <p:nvCxnSpPr>
              <p:cNvPr id="225" name="直線コネクタ 224"/>
              <p:cNvCxnSpPr/>
              <p:nvPr/>
            </p:nvCxnSpPr>
            <p:spPr>
              <a:xfrm>
                <a:off x="5336811" y="6233568"/>
                <a:ext cx="28095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 name="直線コネクタ 226"/>
              <p:cNvCxnSpPr/>
              <p:nvPr/>
            </p:nvCxnSpPr>
            <p:spPr>
              <a:xfrm rot="5400000">
                <a:off x="5336136" y="6233568"/>
                <a:ext cx="28095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28" name="円/楕円 227"/>
              <p:cNvSpPr/>
              <p:nvPr/>
            </p:nvSpPr>
            <p:spPr>
              <a:xfrm rot="18900000">
                <a:off x="5351528" y="6171789"/>
                <a:ext cx="253414" cy="13163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29" name="直線コネクタ 228"/>
              <p:cNvCxnSpPr/>
              <p:nvPr/>
            </p:nvCxnSpPr>
            <p:spPr>
              <a:xfrm rot="18900000" flipV="1">
                <a:off x="5379657" y="6256054"/>
                <a:ext cx="11762" cy="6147"/>
              </a:xfrm>
              <a:prstGeom prst="line">
                <a:avLst/>
              </a:prstGeom>
              <a:ln w="19050">
                <a:solidFill>
                  <a:srgbClr val="FF0000"/>
                </a:solidFill>
                <a:headEnd type="none"/>
                <a:tailEnd type="arrow" w="sm" len="sm"/>
              </a:ln>
            </p:spPr>
            <p:style>
              <a:lnRef idx="1">
                <a:schemeClr val="accent1"/>
              </a:lnRef>
              <a:fillRef idx="0">
                <a:schemeClr val="accent1"/>
              </a:fillRef>
              <a:effectRef idx="0">
                <a:schemeClr val="accent1"/>
              </a:effectRef>
              <a:fontRef idx="minor">
                <a:schemeClr val="tx1"/>
              </a:fontRef>
            </p:style>
          </p:cxnSp>
          <p:cxnSp>
            <p:nvCxnSpPr>
              <p:cNvPr id="230" name="直線コネクタ 229"/>
              <p:cNvCxnSpPr/>
              <p:nvPr/>
            </p:nvCxnSpPr>
            <p:spPr>
              <a:xfrm rot="18900000" flipV="1">
                <a:off x="5566767" y="6205154"/>
                <a:ext cx="11762" cy="6147"/>
              </a:xfrm>
              <a:prstGeom prst="line">
                <a:avLst/>
              </a:prstGeom>
              <a:ln w="19050">
                <a:solidFill>
                  <a:srgbClr val="FF0000"/>
                </a:solidFill>
                <a:headEnd type="arrow" w="sm" len="sm"/>
                <a:tailEnd type="none"/>
              </a:ln>
            </p:spPr>
            <p:style>
              <a:lnRef idx="1">
                <a:schemeClr val="accent1"/>
              </a:lnRef>
              <a:fillRef idx="0">
                <a:schemeClr val="accent1"/>
              </a:fillRef>
              <a:effectRef idx="0">
                <a:schemeClr val="accent1"/>
              </a:effectRef>
              <a:fontRef idx="minor">
                <a:schemeClr val="tx1"/>
              </a:fontRef>
            </p:style>
          </p:cxnSp>
        </p:grpSp>
        <p:grpSp>
          <p:nvGrpSpPr>
            <p:cNvPr id="194" name="グループ化 416"/>
            <p:cNvGrpSpPr/>
            <p:nvPr/>
          </p:nvGrpSpPr>
          <p:grpSpPr>
            <a:xfrm>
              <a:off x="5697859" y="842601"/>
              <a:ext cx="280952" cy="280952"/>
              <a:chOff x="5336811" y="6093092"/>
              <a:chExt cx="280952" cy="280952"/>
            </a:xfrm>
          </p:grpSpPr>
          <p:sp>
            <p:nvSpPr>
              <p:cNvPr id="218" name="正方形/長方形 217"/>
              <p:cNvSpPr/>
              <p:nvPr/>
            </p:nvSpPr>
            <p:spPr>
              <a:xfrm>
                <a:off x="5336811" y="6093092"/>
                <a:ext cx="280952" cy="2809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cxnSp>
            <p:nvCxnSpPr>
              <p:cNvPr id="219" name="直線コネクタ 218"/>
              <p:cNvCxnSpPr/>
              <p:nvPr/>
            </p:nvCxnSpPr>
            <p:spPr>
              <a:xfrm>
                <a:off x="5336811" y="6233568"/>
                <a:ext cx="28095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 name="直線コネクタ 219"/>
              <p:cNvCxnSpPr/>
              <p:nvPr/>
            </p:nvCxnSpPr>
            <p:spPr>
              <a:xfrm rot="5400000">
                <a:off x="5336136" y="6233568"/>
                <a:ext cx="28095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21" name="円/楕円 220"/>
              <p:cNvSpPr/>
              <p:nvPr/>
            </p:nvSpPr>
            <p:spPr>
              <a:xfrm rot="18900000">
                <a:off x="5351528" y="6171789"/>
                <a:ext cx="253414" cy="13163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22" name="直線コネクタ 221"/>
              <p:cNvCxnSpPr/>
              <p:nvPr/>
            </p:nvCxnSpPr>
            <p:spPr>
              <a:xfrm rot="18900000" flipV="1">
                <a:off x="5379657" y="6256054"/>
                <a:ext cx="11762" cy="6147"/>
              </a:xfrm>
              <a:prstGeom prst="line">
                <a:avLst/>
              </a:prstGeom>
              <a:ln w="19050">
                <a:solidFill>
                  <a:srgbClr val="FF0000"/>
                </a:solidFill>
                <a:headEnd type="none"/>
                <a:tailEnd type="arrow" w="sm" len="sm"/>
              </a:ln>
            </p:spPr>
            <p:style>
              <a:lnRef idx="1">
                <a:schemeClr val="accent1"/>
              </a:lnRef>
              <a:fillRef idx="0">
                <a:schemeClr val="accent1"/>
              </a:fillRef>
              <a:effectRef idx="0">
                <a:schemeClr val="accent1"/>
              </a:effectRef>
              <a:fontRef idx="minor">
                <a:schemeClr val="tx1"/>
              </a:fontRef>
            </p:style>
          </p:cxnSp>
          <p:cxnSp>
            <p:nvCxnSpPr>
              <p:cNvPr id="223" name="直線コネクタ 222"/>
              <p:cNvCxnSpPr/>
              <p:nvPr/>
            </p:nvCxnSpPr>
            <p:spPr>
              <a:xfrm rot="18900000" flipV="1">
                <a:off x="5566767" y="6205154"/>
                <a:ext cx="11762" cy="6147"/>
              </a:xfrm>
              <a:prstGeom prst="line">
                <a:avLst/>
              </a:prstGeom>
              <a:ln w="19050">
                <a:solidFill>
                  <a:srgbClr val="FF0000"/>
                </a:solidFill>
                <a:headEnd type="arrow" w="sm" len="sm"/>
                <a:tailEnd type="none"/>
              </a:ln>
            </p:spPr>
            <p:style>
              <a:lnRef idx="1">
                <a:schemeClr val="accent1"/>
              </a:lnRef>
              <a:fillRef idx="0">
                <a:schemeClr val="accent1"/>
              </a:fillRef>
              <a:effectRef idx="0">
                <a:schemeClr val="accent1"/>
              </a:effectRef>
              <a:fontRef idx="minor">
                <a:schemeClr val="tx1"/>
              </a:fontRef>
            </p:style>
          </p:cxnSp>
        </p:grpSp>
        <p:grpSp>
          <p:nvGrpSpPr>
            <p:cNvPr id="195" name="グループ化 423"/>
            <p:cNvGrpSpPr/>
            <p:nvPr/>
          </p:nvGrpSpPr>
          <p:grpSpPr>
            <a:xfrm rot="16200000">
              <a:off x="5865499" y="877274"/>
              <a:ext cx="280952" cy="280952"/>
              <a:chOff x="5336811" y="6093092"/>
              <a:chExt cx="280952" cy="280952"/>
            </a:xfrm>
          </p:grpSpPr>
          <p:sp>
            <p:nvSpPr>
              <p:cNvPr id="212" name="正方形/長方形 211"/>
              <p:cNvSpPr/>
              <p:nvPr/>
            </p:nvSpPr>
            <p:spPr>
              <a:xfrm>
                <a:off x="5336811" y="6093092"/>
                <a:ext cx="280952" cy="2809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cxnSp>
            <p:nvCxnSpPr>
              <p:cNvPr id="213" name="直線コネクタ 212"/>
              <p:cNvCxnSpPr/>
              <p:nvPr/>
            </p:nvCxnSpPr>
            <p:spPr>
              <a:xfrm>
                <a:off x="5336811" y="6233568"/>
                <a:ext cx="28095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4" name="直線コネクタ 213"/>
              <p:cNvCxnSpPr/>
              <p:nvPr/>
            </p:nvCxnSpPr>
            <p:spPr>
              <a:xfrm rot="5400000">
                <a:off x="5336136" y="6233568"/>
                <a:ext cx="28095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15" name="円/楕円 214"/>
              <p:cNvSpPr/>
              <p:nvPr/>
            </p:nvSpPr>
            <p:spPr>
              <a:xfrm rot="18900000">
                <a:off x="5351528" y="6171789"/>
                <a:ext cx="253414" cy="13163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16" name="直線コネクタ 215"/>
              <p:cNvCxnSpPr/>
              <p:nvPr/>
            </p:nvCxnSpPr>
            <p:spPr>
              <a:xfrm rot="18900000" flipV="1">
                <a:off x="5379657" y="6256054"/>
                <a:ext cx="11762" cy="6147"/>
              </a:xfrm>
              <a:prstGeom prst="line">
                <a:avLst/>
              </a:prstGeom>
              <a:ln w="19050">
                <a:solidFill>
                  <a:srgbClr val="FF0000"/>
                </a:solidFill>
                <a:headEnd type="none"/>
                <a:tailEnd type="arrow" w="sm" len="sm"/>
              </a:ln>
            </p:spPr>
            <p:style>
              <a:lnRef idx="1">
                <a:schemeClr val="accent1"/>
              </a:lnRef>
              <a:fillRef idx="0">
                <a:schemeClr val="accent1"/>
              </a:fillRef>
              <a:effectRef idx="0">
                <a:schemeClr val="accent1"/>
              </a:effectRef>
              <a:fontRef idx="minor">
                <a:schemeClr val="tx1"/>
              </a:fontRef>
            </p:style>
          </p:cxnSp>
          <p:cxnSp>
            <p:nvCxnSpPr>
              <p:cNvPr id="217" name="直線コネクタ 216"/>
              <p:cNvCxnSpPr/>
              <p:nvPr/>
            </p:nvCxnSpPr>
            <p:spPr>
              <a:xfrm rot="18900000" flipV="1">
                <a:off x="5566767" y="6205154"/>
                <a:ext cx="11762" cy="6147"/>
              </a:xfrm>
              <a:prstGeom prst="line">
                <a:avLst/>
              </a:prstGeom>
              <a:ln w="19050">
                <a:solidFill>
                  <a:srgbClr val="FF0000"/>
                </a:solidFill>
                <a:headEnd type="arrow" w="sm" len="sm"/>
                <a:tailEnd type="none"/>
              </a:ln>
            </p:spPr>
            <p:style>
              <a:lnRef idx="1">
                <a:schemeClr val="accent1"/>
              </a:lnRef>
              <a:fillRef idx="0">
                <a:schemeClr val="accent1"/>
              </a:fillRef>
              <a:effectRef idx="0">
                <a:schemeClr val="accent1"/>
              </a:effectRef>
              <a:fontRef idx="minor">
                <a:schemeClr val="tx1"/>
              </a:fontRef>
            </p:style>
          </p:cxnSp>
        </p:grpSp>
        <p:grpSp>
          <p:nvGrpSpPr>
            <p:cNvPr id="196" name="グループ化 430"/>
            <p:cNvGrpSpPr/>
            <p:nvPr/>
          </p:nvGrpSpPr>
          <p:grpSpPr>
            <a:xfrm rot="5400000" flipH="1">
              <a:off x="6038559" y="907537"/>
              <a:ext cx="280463" cy="280463"/>
              <a:chOff x="5646261" y="4695824"/>
              <a:chExt cx="280463" cy="280463"/>
            </a:xfrm>
          </p:grpSpPr>
          <p:grpSp>
            <p:nvGrpSpPr>
              <p:cNvPr id="205" name="グループ化 431"/>
              <p:cNvGrpSpPr/>
              <p:nvPr/>
            </p:nvGrpSpPr>
            <p:grpSpPr>
              <a:xfrm>
                <a:off x="5646261" y="4695824"/>
                <a:ext cx="280463" cy="280463"/>
                <a:chOff x="1331640" y="2492896"/>
                <a:chExt cx="936104" cy="936104"/>
              </a:xfrm>
              <a:solidFill>
                <a:schemeClr val="bg1"/>
              </a:solidFill>
            </p:grpSpPr>
            <p:sp>
              <p:nvSpPr>
                <p:cNvPr id="209" name="正方形/長方形 208"/>
                <p:cNvSpPr/>
                <p:nvPr/>
              </p:nvSpPr>
              <p:spPr>
                <a:xfrm>
                  <a:off x="1331640" y="2492896"/>
                  <a:ext cx="936104" cy="93610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cxnSp>
              <p:nvCxnSpPr>
                <p:cNvPr id="210" name="直線コネクタ 209"/>
                <p:cNvCxnSpPr/>
                <p:nvPr/>
              </p:nvCxnSpPr>
              <p:spPr>
                <a:xfrm>
                  <a:off x="1331640" y="2960948"/>
                  <a:ext cx="936104"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 name="直線コネクタ 210"/>
                <p:cNvCxnSpPr/>
                <p:nvPr/>
              </p:nvCxnSpPr>
              <p:spPr>
                <a:xfrm rot="5400000">
                  <a:off x="1329392" y="2960948"/>
                  <a:ext cx="936104"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06" name="円/楕円 205"/>
              <p:cNvSpPr/>
              <p:nvPr/>
            </p:nvSpPr>
            <p:spPr>
              <a:xfrm>
                <a:off x="5656766" y="4709157"/>
                <a:ext cx="252973" cy="25297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7" name="直線コネクタ 206"/>
              <p:cNvCxnSpPr/>
              <p:nvPr/>
            </p:nvCxnSpPr>
            <p:spPr>
              <a:xfrm flipV="1">
                <a:off x="5696757" y="4733015"/>
                <a:ext cx="11741" cy="11813"/>
              </a:xfrm>
              <a:prstGeom prst="line">
                <a:avLst/>
              </a:prstGeom>
              <a:ln w="19050">
                <a:solidFill>
                  <a:srgbClr val="FF0000"/>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208" name="直線コネクタ 207"/>
              <p:cNvCxnSpPr/>
              <p:nvPr/>
            </p:nvCxnSpPr>
            <p:spPr>
              <a:xfrm flipV="1">
                <a:off x="5865794" y="4920102"/>
                <a:ext cx="11741" cy="11813"/>
              </a:xfrm>
              <a:prstGeom prst="line">
                <a:avLst/>
              </a:prstGeom>
              <a:ln w="19050">
                <a:solidFill>
                  <a:srgbClr val="FF0000"/>
                </a:solidFill>
                <a:headEnd type="arrow" w="sm" len="sm"/>
                <a:tailEnd type="none" w="sm" len="sm"/>
              </a:ln>
            </p:spPr>
            <p:style>
              <a:lnRef idx="1">
                <a:schemeClr val="accent1"/>
              </a:lnRef>
              <a:fillRef idx="0">
                <a:schemeClr val="accent1"/>
              </a:fillRef>
              <a:effectRef idx="0">
                <a:schemeClr val="accent1"/>
              </a:effectRef>
              <a:fontRef idx="minor">
                <a:schemeClr val="tx1"/>
              </a:fontRef>
            </p:style>
          </p:cxnSp>
        </p:grpSp>
        <p:cxnSp>
          <p:nvCxnSpPr>
            <p:cNvPr id="197" name="直線コネクタ 196"/>
            <p:cNvCxnSpPr/>
            <p:nvPr/>
          </p:nvCxnSpPr>
          <p:spPr>
            <a:xfrm>
              <a:off x="2001710" y="1098550"/>
              <a:ext cx="0" cy="262673"/>
            </a:xfrm>
            <a:prstGeom prst="line">
              <a:avLst/>
            </a:prstGeom>
            <a:ln w="1270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198" name="直線コネクタ 197"/>
            <p:cNvCxnSpPr/>
            <p:nvPr/>
          </p:nvCxnSpPr>
          <p:spPr>
            <a:xfrm flipH="1">
              <a:off x="1865631" y="1358863"/>
              <a:ext cx="412918" cy="0"/>
            </a:xfrm>
            <a:prstGeom prst="line">
              <a:avLst/>
            </a:prstGeom>
            <a:ln w="1270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199" name="TextBox 209"/>
            <p:cNvSpPr txBox="1">
              <a:spLocks noChangeArrowheads="1"/>
            </p:cNvSpPr>
            <p:nvPr/>
          </p:nvSpPr>
          <p:spPr bwMode="auto">
            <a:xfrm>
              <a:off x="1727622" y="823452"/>
              <a:ext cx="54834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600" i="1" dirty="0" smtClean="0">
                  <a:latin typeface="Times New Roman" pitchFamily="18" charset="0"/>
                  <a:cs typeface="Times New Roman" pitchFamily="18" charset="0"/>
                </a:rPr>
                <a:t>y</a:t>
              </a:r>
              <a:endParaRPr lang="ja-JP" altLang="en-US" sz="1600" i="1" dirty="0">
                <a:latin typeface="Times New Roman" pitchFamily="18" charset="0"/>
                <a:cs typeface="Times New Roman" pitchFamily="18" charset="0"/>
              </a:endParaRPr>
            </a:p>
          </p:txBody>
        </p:sp>
        <p:sp>
          <p:nvSpPr>
            <p:cNvPr id="200" name="TextBox 209"/>
            <p:cNvSpPr txBox="1">
              <a:spLocks noChangeArrowheads="1"/>
            </p:cNvSpPr>
            <p:nvPr/>
          </p:nvSpPr>
          <p:spPr bwMode="auto">
            <a:xfrm>
              <a:off x="1995789" y="1258094"/>
              <a:ext cx="54834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600" i="1" dirty="0" smtClean="0">
                  <a:latin typeface="Times New Roman" pitchFamily="18" charset="0"/>
                  <a:cs typeface="Times New Roman" pitchFamily="18" charset="0"/>
                </a:rPr>
                <a:t>x</a:t>
              </a:r>
              <a:endParaRPr lang="ja-JP" altLang="en-US" sz="1600" i="1" dirty="0">
                <a:latin typeface="Times New Roman" pitchFamily="18" charset="0"/>
                <a:cs typeface="Times New Roman" pitchFamily="18" charset="0"/>
              </a:endParaRPr>
            </a:p>
          </p:txBody>
        </p:sp>
        <p:cxnSp>
          <p:nvCxnSpPr>
            <p:cNvPr id="201" name="直線コネクタ 200"/>
            <p:cNvCxnSpPr/>
            <p:nvPr/>
          </p:nvCxnSpPr>
          <p:spPr>
            <a:xfrm>
              <a:off x="1032181" y="1245459"/>
              <a:ext cx="0" cy="621009"/>
            </a:xfrm>
            <a:prstGeom prst="line">
              <a:avLst/>
            </a:prstGeom>
            <a:ln w="12700">
              <a:solidFill>
                <a:schemeClr val="tx1"/>
              </a:solidFill>
              <a:headEnd type="arrow"/>
              <a:tailEnd type="none"/>
            </a:ln>
            <a:scene3d>
              <a:camera prst="isometricOffAxis1Left"/>
              <a:lightRig rig="threePt" dir="t"/>
            </a:scene3d>
          </p:spPr>
          <p:style>
            <a:lnRef idx="1">
              <a:schemeClr val="accent1"/>
            </a:lnRef>
            <a:fillRef idx="0">
              <a:schemeClr val="accent1"/>
            </a:fillRef>
            <a:effectRef idx="0">
              <a:schemeClr val="accent1"/>
            </a:effectRef>
            <a:fontRef idx="minor">
              <a:schemeClr val="tx1"/>
            </a:fontRef>
          </p:style>
        </p:cxnSp>
        <p:cxnSp>
          <p:nvCxnSpPr>
            <p:cNvPr id="202" name="直線コネクタ 201"/>
            <p:cNvCxnSpPr/>
            <p:nvPr/>
          </p:nvCxnSpPr>
          <p:spPr>
            <a:xfrm flipH="1">
              <a:off x="788769" y="1967095"/>
              <a:ext cx="780902" cy="0"/>
            </a:xfrm>
            <a:prstGeom prst="line">
              <a:avLst/>
            </a:prstGeom>
            <a:ln w="12700">
              <a:solidFill>
                <a:schemeClr val="tx1"/>
              </a:solidFill>
              <a:headEnd type="arrow"/>
              <a:tailEnd type="none"/>
            </a:ln>
            <a:scene3d>
              <a:camera prst="isometricOffAxis1Left"/>
              <a:lightRig rig="threePt" dir="t"/>
            </a:scene3d>
          </p:spPr>
          <p:style>
            <a:lnRef idx="1">
              <a:schemeClr val="accent1"/>
            </a:lnRef>
            <a:fillRef idx="0">
              <a:schemeClr val="accent1"/>
            </a:fillRef>
            <a:effectRef idx="0">
              <a:schemeClr val="accent1"/>
            </a:effectRef>
            <a:fontRef idx="minor">
              <a:schemeClr val="tx1"/>
            </a:fontRef>
          </p:style>
        </p:cxnSp>
        <p:sp>
          <p:nvSpPr>
            <p:cNvPr id="203" name="TextBox 209"/>
            <p:cNvSpPr txBox="1">
              <a:spLocks noChangeArrowheads="1"/>
            </p:cNvSpPr>
            <p:nvPr/>
          </p:nvSpPr>
          <p:spPr bwMode="auto">
            <a:xfrm>
              <a:off x="1001701" y="1947469"/>
              <a:ext cx="54834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600" i="1" dirty="0" smtClean="0">
                  <a:latin typeface="Times New Roman" pitchFamily="18" charset="0"/>
                  <a:cs typeface="Times New Roman" pitchFamily="18" charset="0"/>
                </a:rPr>
                <a:t>x</a:t>
              </a:r>
              <a:endParaRPr lang="ja-JP" altLang="en-US" sz="1600" i="1" dirty="0">
                <a:latin typeface="Times New Roman" pitchFamily="18" charset="0"/>
                <a:cs typeface="Times New Roman" pitchFamily="18" charset="0"/>
              </a:endParaRPr>
            </a:p>
          </p:txBody>
        </p:sp>
        <p:sp>
          <p:nvSpPr>
            <p:cNvPr id="204" name="TextBox 209"/>
            <p:cNvSpPr txBox="1">
              <a:spLocks noChangeArrowheads="1"/>
            </p:cNvSpPr>
            <p:nvPr/>
          </p:nvSpPr>
          <p:spPr bwMode="auto">
            <a:xfrm>
              <a:off x="691483" y="987078"/>
              <a:ext cx="54834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600" i="1" dirty="0" smtClean="0">
                  <a:latin typeface="Times New Roman" pitchFamily="18" charset="0"/>
                  <a:cs typeface="Times New Roman" pitchFamily="18" charset="0"/>
                </a:rPr>
                <a:t>y</a:t>
              </a:r>
              <a:endParaRPr lang="ja-JP" altLang="en-US" sz="1600" i="1" dirty="0">
                <a:latin typeface="Times New Roman" pitchFamily="18" charset="0"/>
                <a:cs typeface="Times New Roman" pitchFamily="18" charset="0"/>
              </a:endParaRPr>
            </a:p>
          </p:txBody>
        </p:sp>
      </p:grpSp>
      <p:sp>
        <p:nvSpPr>
          <p:cNvPr id="5" name="正方形/長方形 4"/>
          <p:cNvSpPr/>
          <p:nvPr/>
        </p:nvSpPr>
        <p:spPr>
          <a:xfrm>
            <a:off x="467544" y="2996952"/>
            <a:ext cx="4752528" cy="3024336"/>
          </a:xfrm>
          <a:prstGeom prst="rect">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dirty="0"/>
          </a:p>
        </p:txBody>
      </p:sp>
      <p:sp>
        <p:nvSpPr>
          <p:cNvPr id="7" name="フリーフォーム 6"/>
          <p:cNvSpPr/>
          <p:nvPr/>
        </p:nvSpPr>
        <p:spPr>
          <a:xfrm>
            <a:off x="2566444" y="2348881"/>
            <a:ext cx="565396" cy="648071"/>
          </a:xfrm>
          <a:custGeom>
            <a:avLst/>
            <a:gdLst>
              <a:gd name="connsiteX0" fmla="*/ 1307350 w 1307350"/>
              <a:gd name="connsiteY0" fmla="*/ 0 h 1178463"/>
              <a:gd name="connsiteX1" fmla="*/ 888366 w 1307350"/>
              <a:gd name="connsiteY1" fmla="*/ 903488 h 1178463"/>
              <a:gd name="connsiteX2" fmla="*/ 547941 w 1307350"/>
              <a:gd name="connsiteY2" fmla="*/ 235693 h 1178463"/>
              <a:gd name="connsiteX3" fmla="*/ 24211 w 1307350"/>
              <a:gd name="connsiteY3" fmla="*/ 1178463 h 1178463"/>
              <a:gd name="connsiteX0" fmla="*/ 1283139 w 1283139"/>
              <a:gd name="connsiteY0" fmla="*/ 0 h 1178463"/>
              <a:gd name="connsiteX1" fmla="*/ 864155 w 1283139"/>
              <a:gd name="connsiteY1" fmla="*/ 903488 h 1178463"/>
              <a:gd name="connsiteX2" fmla="*/ 523730 w 1283139"/>
              <a:gd name="connsiteY2" fmla="*/ 235693 h 1178463"/>
              <a:gd name="connsiteX3" fmla="*/ 0 w 1283139"/>
              <a:gd name="connsiteY3" fmla="*/ 1178463 h 1178463"/>
            </a:gdLst>
            <a:ahLst/>
            <a:cxnLst>
              <a:cxn ang="0">
                <a:pos x="connsiteX0" y="connsiteY0"/>
              </a:cxn>
              <a:cxn ang="0">
                <a:pos x="connsiteX1" y="connsiteY1"/>
              </a:cxn>
              <a:cxn ang="0">
                <a:pos x="connsiteX2" y="connsiteY2"/>
              </a:cxn>
              <a:cxn ang="0">
                <a:pos x="connsiteX3" y="connsiteY3"/>
              </a:cxn>
            </a:cxnLst>
            <a:rect l="l" t="t" r="r" b="b"/>
            <a:pathLst>
              <a:path w="1283139" h="1178463">
                <a:moveTo>
                  <a:pt x="1283139" y="0"/>
                </a:moveTo>
                <a:cubicBezTo>
                  <a:pt x="1136931" y="432103"/>
                  <a:pt x="990723" y="864206"/>
                  <a:pt x="864155" y="903488"/>
                </a:cubicBezTo>
                <a:cubicBezTo>
                  <a:pt x="737587" y="942770"/>
                  <a:pt x="667756" y="189864"/>
                  <a:pt x="523730" y="235693"/>
                </a:cubicBezTo>
                <a:cubicBezTo>
                  <a:pt x="379704" y="281522"/>
                  <a:pt x="333589" y="716360"/>
                  <a:pt x="0" y="1178463"/>
                </a:cubicBezTo>
              </a:path>
            </a:pathLst>
          </a:cu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dirty="0"/>
          </a:p>
        </p:txBody>
      </p:sp>
      <p:sp>
        <p:nvSpPr>
          <p:cNvPr id="272" name="Text Box 16"/>
          <p:cNvSpPr txBox="1">
            <a:spLocks noChangeArrowheads="1"/>
          </p:cNvSpPr>
          <p:nvPr/>
        </p:nvSpPr>
        <p:spPr bwMode="auto">
          <a:xfrm>
            <a:off x="5436096" y="2924944"/>
            <a:ext cx="2304256" cy="338554"/>
          </a:xfrm>
          <a:prstGeom prst="rect">
            <a:avLst/>
          </a:prstGeom>
          <a:noFill/>
          <a:ln>
            <a:noFill/>
          </a:ln>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spcBef>
                <a:spcPts val="600"/>
              </a:spcBef>
            </a:pPr>
            <a:r>
              <a:rPr lang="en-US" altLang="ja-JP" sz="1600" b="1" dirty="0" smtClean="0">
                <a:latin typeface="Arial"/>
                <a:cs typeface="Arial"/>
              </a:rPr>
              <a:t>For 2D detection</a:t>
            </a:r>
          </a:p>
        </p:txBody>
      </p:sp>
      <p:pic>
        <p:nvPicPr>
          <p:cNvPr id="296" name="Picture 2" descr="C:\Users\taki\Desktop\nakae\20140425\サンプル.bmp"/>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6337105" y="3503905"/>
            <a:ext cx="694052" cy="694052"/>
          </a:xfrm>
          <a:prstGeom prst="rect">
            <a:avLst/>
          </a:prstGeom>
          <a:noFill/>
          <a:scene3d>
            <a:camera prst="perspectiveBelow"/>
            <a:lightRig rig="threePt" dir="t"/>
          </a:scene3d>
          <a:sp3d extrusionH="88900" contourW="6350"/>
          <a:extLst>
            <a:ext uri="{909E8E84-426E-40dd-AFC4-6F175D3DCCD1}">
              <a14:hiddenFill xmlns:a14="http://schemas.microsoft.com/office/drawing/2010/main">
                <a:solidFill>
                  <a:srgbClr val="FFFFFF"/>
                </a:solidFill>
              </a14:hiddenFill>
            </a:ext>
          </a:extLst>
        </p:spPr>
      </p:pic>
      <p:sp>
        <p:nvSpPr>
          <p:cNvPr id="302" name="TextBox 211"/>
          <p:cNvSpPr txBox="1">
            <a:spLocks noChangeArrowheads="1"/>
          </p:cNvSpPr>
          <p:nvPr/>
        </p:nvSpPr>
        <p:spPr bwMode="auto">
          <a:xfrm>
            <a:off x="5905057" y="3140968"/>
            <a:ext cx="154082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600" dirty="0" smtClean="0">
                <a:latin typeface="ＭＳ Ｐゴシック" pitchFamily="50" charset="-128"/>
                <a:ea typeface="ＭＳ Ｐゴシック" pitchFamily="50" charset="-128"/>
                <a:cs typeface="Arial" pitchFamily="34" charset="0"/>
              </a:rPr>
              <a:t>sample</a:t>
            </a:r>
            <a:endParaRPr lang="ja-JP" altLang="en-US" sz="1600" dirty="0">
              <a:latin typeface="Times New Roman" pitchFamily="18" charset="0"/>
              <a:ea typeface="ＭＳ Ｐゴシック" pitchFamily="50" charset="-128"/>
              <a:cs typeface="Times New Roman" pitchFamily="18" charset="0"/>
            </a:endParaRPr>
          </a:p>
        </p:txBody>
      </p:sp>
      <p:cxnSp>
        <p:nvCxnSpPr>
          <p:cNvPr id="325" name="直線コネクタ 324"/>
          <p:cNvCxnSpPr/>
          <p:nvPr/>
        </p:nvCxnSpPr>
        <p:spPr>
          <a:xfrm flipV="1">
            <a:off x="5508104" y="3882623"/>
            <a:ext cx="1269613" cy="23542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6" name="直線コネクタ 325"/>
          <p:cNvCxnSpPr/>
          <p:nvPr/>
        </p:nvCxnSpPr>
        <p:spPr>
          <a:xfrm flipH="1" flipV="1">
            <a:off x="6769121" y="3882529"/>
            <a:ext cx="708019" cy="13128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9" name="直線コネクタ 348"/>
          <p:cNvCxnSpPr/>
          <p:nvPr/>
        </p:nvCxnSpPr>
        <p:spPr>
          <a:xfrm flipV="1">
            <a:off x="6232049" y="3966717"/>
            <a:ext cx="90954" cy="16866"/>
          </a:xfrm>
          <a:prstGeom prst="line">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50" name="直線コネクタ 349"/>
          <p:cNvCxnSpPr/>
          <p:nvPr/>
        </p:nvCxnSpPr>
        <p:spPr>
          <a:xfrm flipH="1" flipV="1">
            <a:off x="6992098" y="3923010"/>
            <a:ext cx="105031" cy="19476"/>
          </a:xfrm>
          <a:prstGeom prst="line">
            <a:avLst/>
          </a:prstGeom>
          <a:ln w="25400">
            <a:solidFill>
              <a:srgbClr val="FF0000"/>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353" name="直線コネクタ 352"/>
          <p:cNvCxnSpPr/>
          <p:nvPr/>
        </p:nvCxnSpPr>
        <p:spPr>
          <a:xfrm>
            <a:off x="6373318" y="3657614"/>
            <a:ext cx="563639"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4" name="直線コネクタ 353"/>
          <p:cNvCxnSpPr/>
          <p:nvPr/>
        </p:nvCxnSpPr>
        <p:spPr>
          <a:xfrm>
            <a:off x="6367407" y="3879308"/>
            <a:ext cx="407625"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5" name="直線コネクタ 354"/>
          <p:cNvCxnSpPr/>
          <p:nvPr/>
        </p:nvCxnSpPr>
        <p:spPr>
          <a:xfrm flipV="1">
            <a:off x="6371807" y="3657198"/>
            <a:ext cx="552450" cy="222251"/>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6" name="直線コネクタ 355"/>
          <p:cNvCxnSpPr/>
          <p:nvPr/>
        </p:nvCxnSpPr>
        <p:spPr>
          <a:xfrm>
            <a:off x="6731053" y="3657446"/>
            <a:ext cx="38100" cy="0"/>
          </a:xfrm>
          <a:prstGeom prst="line">
            <a:avLst/>
          </a:prstGeom>
          <a:ln w="12700">
            <a:solidFill>
              <a:srgbClr val="FF0000"/>
            </a:solidFill>
            <a:tailEnd type="arrow" w="sm" len="sm"/>
          </a:ln>
        </p:spPr>
        <p:style>
          <a:lnRef idx="1">
            <a:schemeClr val="accent1"/>
          </a:lnRef>
          <a:fillRef idx="0">
            <a:schemeClr val="accent1"/>
          </a:fillRef>
          <a:effectRef idx="0">
            <a:schemeClr val="accent1"/>
          </a:effectRef>
          <a:fontRef idx="minor">
            <a:schemeClr val="tx1"/>
          </a:fontRef>
        </p:style>
      </p:cxnSp>
      <p:cxnSp>
        <p:nvCxnSpPr>
          <p:cNvPr id="357" name="直線コネクタ 356"/>
          <p:cNvCxnSpPr/>
          <p:nvPr/>
        </p:nvCxnSpPr>
        <p:spPr>
          <a:xfrm flipV="1">
            <a:off x="6608424" y="3772885"/>
            <a:ext cx="31571" cy="12702"/>
          </a:xfrm>
          <a:prstGeom prst="line">
            <a:avLst/>
          </a:prstGeom>
          <a:ln w="12700">
            <a:solidFill>
              <a:srgbClr val="FF0000"/>
            </a:solidFill>
            <a:headEnd type="arrow" w="sm" len="sm"/>
          </a:ln>
        </p:spPr>
        <p:style>
          <a:lnRef idx="1">
            <a:schemeClr val="accent1"/>
          </a:lnRef>
          <a:fillRef idx="0">
            <a:schemeClr val="accent1"/>
          </a:fillRef>
          <a:effectRef idx="0">
            <a:schemeClr val="accent1"/>
          </a:effectRef>
          <a:fontRef idx="minor">
            <a:schemeClr val="tx1"/>
          </a:fontRef>
        </p:style>
      </p:cxnSp>
      <p:cxnSp>
        <p:nvCxnSpPr>
          <p:cNvPr id="358" name="直線コネクタ 357"/>
          <p:cNvCxnSpPr/>
          <p:nvPr/>
        </p:nvCxnSpPr>
        <p:spPr>
          <a:xfrm>
            <a:off x="6509696" y="3876645"/>
            <a:ext cx="38100" cy="0"/>
          </a:xfrm>
          <a:prstGeom prst="line">
            <a:avLst/>
          </a:prstGeom>
          <a:ln w="12700">
            <a:solidFill>
              <a:srgbClr val="FF0000"/>
            </a:solidFill>
            <a:tailEnd type="arrow" w="sm" len="sm"/>
          </a:ln>
        </p:spPr>
        <p:style>
          <a:lnRef idx="1">
            <a:schemeClr val="accent1"/>
          </a:lnRef>
          <a:fillRef idx="0">
            <a:schemeClr val="accent1"/>
          </a:fillRef>
          <a:effectRef idx="0">
            <a:schemeClr val="accent1"/>
          </a:effectRef>
          <a:fontRef idx="minor">
            <a:schemeClr val="tx1"/>
          </a:fontRef>
        </p:style>
      </p:cxnSp>
      <p:sp>
        <p:nvSpPr>
          <p:cNvPr id="361" name="TextBox 211"/>
          <p:cNvSpPr txBox="1">
            <a:spLocks noChangeArrowheads="1"/>
          </p:cNvSpPr>
          <p:nvPr/>
        </p:nvSpPr>
        <p:spPr bwMode="auto">
          <a:xfrm>
            <a:off x="7459065" y="3719929"/>
            <a:ext cx="154082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600" dirty="0" smtClean="0">
                <a:latin typeface="ＭＳ Ｐゴシック" pitchFamily="50" charset="-128"/>
                <a:ea typeface="ＭＳ Ｐゴシック" pitchFamily="50" charset="-128"/>
                <a:cs typeface="Arial" pitchFamily="34" charset="0"/>
              </a:rPr>
              <a:t>scanning</a:t>
            </a:r>
            <a:endParaRPr lang="ja-JP" altLang="en-US" sz="1600" dirty="0">
              <a:latin typeface="Times New Roman" pitchFamily="18" charset="0"/>
              <a:ea typeface="ＭＳ Ｐゴシック" pitchFamily="50" charset="-128"/>
              <a:cs typeface="Times New Roman" pitchFamily="18" charset="0"/>
            </a:endParaRPr>
          </a:p>
        </p:txBody>
      </p:sp>
      <p:pic>
        <p:nvPicPr>
          <p:cNvPr id="9" name="図 8"/>
          <p:cNvPicPr>
            <a:picLocks noChangeAspect="1"/>
          </p:cNvPicPr>
          <p:nvPr/>
        </p:nvPicPr>
        <p:blipFill>
          <a:blip r:embed="rId10"/>
          <a:stretch>
            <a:fillRect/>
          </a:stretch>
        </p:blipFill>
        <p:spPr>
          <a:xfrm>
            <a:off x="5436096" y="4484120"/>
            <a:ext cx="3384376" cy="1393152"/>
          </a:xfrm>
          <a:prstGeom prst="rect">
            <a:avLst/>
          </a:prstGeom>
        </p:spPr>
      </p:pic>
      <p:sp>
        <p:nvSpPr>
          <p:cNvPr id="10" name="正方形/長方形 9"/>
          <p:cNvSpPr/>
          <p:nvPr/>
        </p:nvSpPr>
        <p:spPr>
          <a:xfrm>
            <a:off x="5868144" y="5877272"/>
            <a:ext cx="4572000" cy="261610"/>
          </a:xfrm>
          <a:prstGeom prst="rect">
            <a:avLst/>
          </a:prstGeom>
        </p:spPr>
        <p:txBody>
          <a:bodyPr>
            <a:spAutoFit/>
          </a:bodyPr>
          <a:lstStyle/>
          <a:p>
            <a:r>
              <a:rPr lang="en-US" altLang="ja-JP" sz="1050" dirty="0"/>
              <a:t>G. E. </a:t>
            </a:r>
            <a:r>
              <a:rPr lang="en-US" altLang="ja-JP" sz="1050" dirty="0" err="1" smtClean="0"/>
              <a:t>Jellison</a:t>
            </a:r>
            <a:r>
              <a:rPr lang="en-US" altLang="ja-JP" sz="1050" dirty="0" smtClean="0"/>
              <a:t>, et. Al., Appl</a:t>
            </a:r>
            <a:r>
              <a:rPr lang="en-US" altLang="ja-JP" sz="1050" dirty="0"/>
              <a:t>. Opt. 36, 8184-</a:t>
            </a:r>
            <a:r>
              <a:rPr lang="en-US" altLang="ja-JP" sz="1050" dirty="0" smtClean="0"/>
              <a:t>8189 (1997).</a:t>
            </a:r>
            <a:endParaRPr lang="ja-JP" altLang="en-US" sz="1050" dirty="0"/>
          </a:p>
        </p:txBody>
      </p:sp>
      <p:sp>
        <p:nvSpPr>
          <p:cNvPr id="12" name="円/楕円 11"/>
          <p:cNvSpPr/>
          <p:nvPr/>
        </p:nvSpPr>
        <p:spPr>
          <a:xfrm>
            <a:off x="7668344" y="5157192"/>
            <a:ext cx="1152128" cy="504056"/>
          </a:xfrm>
          <a:prstGeom prst="ellips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dirty="0"/>
          </a:p>
        </p:txBody>
      </p:sp>
    </p:spTree>
    <p:extLst>
      <p:ext uri="{BB962C8B-B14F-4D97-AF65-F5344CB8AC3E}">
        <p14:creationId xmlns:p14="http://schemas.microsoft.com/office/powerpoint/2010/main" val="234732987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正方形/長方形 151"/>
          <p:cNvSpPr/>
          <p:nvPr/>
        </p:nvSpPr>
        <p:spPr>
          <a:xfrm>
            <a:off x="7570198" y="6295031"/>
            <a:ext cx="252434" cy="245037"/>
          </a:xfrm>
          <a:prstGeom prst="rect">
            <a:avLst/>
          </a:prstGeom>
          <a:solidFill>
            <a:srgbClr val="FFC000">
              <a:alpha val="65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0" name="正方形/長方形 149"/>
          <p:cNvSpPr/>
          <p:nvPr/>
        </p:nvSpPr>
        <p:spPr>
          <a:xfrm>
            <a:off x="7298511" y="5967824"/>
            <a:ext cx="286052" cy="262209"/>
          </a:xfrm>
          <a:prstGeom prst="rect">
            <a:avLst/>
          </a:prstGeom>
          <a:solidFill>
            <a:srgbClr val="00B0F0">
              <a:alpha val="65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9" name="正方形/長方形 148"/>
          <p:cNvSpPr/>
          <p:nvPr/>
        </p:nvSpPr>
        <p:spPr>
          <a:xfrm>
            <a:off x="6217340" y="5955279"/>
            <a:ext cx="261888" cy="289043"/>
          </a:xfrm>
          <a:prstGeom prst="rect">
            <a:avLst/>
          </a:prstGeom>
          <a:solidFill>
            <a:srgbClr val="66FF66">
              <a:alpha val="65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4" name="正方形/長方形 143"/>
          <p:cNvSpPr/>
          <p:nvPr/>
        </p:nvSpPr>
        <p:spPr>
          <a:xfrm>
            <a:off x="1352939" y="5267459"/>
            <a:ext cx="2110507" cy="631065"/>
          </a:xfrm>
          <a:prstGeom prst="rect">
            <a:avLst/>
          </a:prstGeom>
          <a:solidFill>
            <a:srgbClr val="66FF66">
              <a:alpha val="65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85" name="図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63" y="6303963"/>
            <a:ext cx="2416176"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 name="正方形/長方形 142"/>
          <p:cNvSpPr/>
          <p:nvPr/>
        </p:nvSpPr>
        <p:spPr>
          <a:xfrm>
            <a:off x="1253842" y="5960042"/>
            <a:ext cx="2751619" cy="65755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2" name="正方形/長方形 141"/>
          <p:cNvSpPr/>
          <p:nvPr/>
        </p:nvSpPr>
        <p:spPr>
          <a:xfrm>
            <a:off x="1352939" y="5962190"/>
            <a:ext cx="2204561" cy="657550"/>
          </a:xfrm>
          <a:prstGeom prst="rect">
            <a:avLst/>
          </a:prstGeom>
          <a:solidFill>
            <a:srgbClr val="00B0F0">
              <a:alpha val="65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1" name="正方形/長方形 140"/>
          <p:cNvSpPr/>
          <p:nvPr/>
        </p:nvSpPr>
        <p:spPr>
          <a:xfrm>
            <a:off x="1352938" y="4546242"/>
            <a:ext cx="763149" cy="656823"/>
          </a:xfrm>
          <a:prstGeom prst="rect">
            <a:avLst/>
          </a:prstGeom>
          <a:solidFill>
            <a:srgbClr val="FFC000">
              <a:alpha val="65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Rectangle 1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0" name="Rectangle 1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2" name="Rectangle 1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4" name="Rectangle 2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83" name="正方形/長方形 182"/>
          <p:cNvSpPr/>
          <p:nvPr/>
        </p:nvSpPr>
        <p:spPr>
          <a:xfrm>
            <a:off x="6430103" y="6293876"/>
            <a:ext cx="252434" cy="245037"/>
          </a:xfrm>
          <a:prstGeom prst="rect">
            <a:avLst/>
          </a:prstGeom>
          <a:solidFill>
            <a:srgbClr val="FFC000">
              <a:alpha val="65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3" name="オブジェクト 2"/>
          <p:cNvGraphicFramePr>
            <a:graphicFrameLocks noChangeAspect="1"/>
          </p:cNvGraphicFramePr>
          <p:nvPr>
            <p:extLst>
              <p:ext uri="{D42A27DB-BD31-4B8C-83A1-F6EECF244321}">
                <p14:modId xmlns:p14="http://schemas.microsoft.com/office/powerpoint/2010/main" val="2032405318"/>
              </p:ext>
            </p:extLst>
          </p:nvPr>
        </p:nvGraphicFramePr>
        <p:xfrm>
          <a:off x="4969623" y="5713413"/>
          <a:ext cx="3246438" cy="942975"/>
        </p:xfrm>
        <a:graphic>
          <a:graphicData uri="http://schemas.openxmlformats.org/presentationml/2006/ole">
            <mc:AlternateContent xmlns:mc="http://schemas.openxmlformats.org/markup-compatibility/2006">
              <mc:Choice xmlns:v="urn:schemas-microsoft-com:vml" Requires="v">
                <p:oleObj spid="_x0000_s28690" name="数式" r:id="rId5" imgW="2298600" imgH="609480" progId="Equation.3">
                  <p:embed/>
                </p:oleObj>
              </mc:Choice>
              <mc:Fallback>
                <p:oleObj name="数式" r:id="rId5" imgW="2298600" imgH="609480" progId="Equation.3">
                  <p:embed/>
                  <p:pic>
                    <p:nvPicPr>
                      <p:cNvPr id="0" name=""/>
                      <p:cNvPicPr>
                        <a:picLocks noChangeAspect="1" noChangeArrowheads="1"/>
                      </p:cNvPicPr>
                      <p:nvPr/>
                    </p:nvPicPr>
                    <p:blipFill>
                      <a:blip r:embed="rId6"/>
                      <a:srcRect/>
                      <a:stretch>
                        <a:fillRect/>
                      </a:stretch>
                    </p:blipFill>
                    <p:spPr bwMode="auto">
                      <a:xfrm>
                        <a:off x="4969623" y="5713413"/>
                        <a:ext cx="3246438" cy="942975"/>
                      </a:xfrm>
                      <a:prstGeom prst="rect">
                        <a:avLst/>
                      </a:prstGeom>
                      <a:noFill/>
                      <a:ln>
                        <a:noFill/>
                      </a:ln>
                    </p:spPr>
                  </p:pic>
                </p:oleObj>
              </mc:Fallback>
            </mc:AlternateContent>
          </a:graphicData>
        </a:graphic>
      </p:graphicFrame>
      <p:sp>
        <p:nvSpPr>
          <p:cNvPr id="180" name="正方形/長方形 179"/>
          <p:cNvSpPr/>
          <p:nvPr/>
        </p:nvSpPr>
        <p:spPr>
          <a:xfrm>
            <a:off x="6271432" y="4843465"/>
            <a:ext cx="261888" cy="289043"/>
          </a:xfrm>
          <a:prstGeom prst="rect">
            <a:avLst/>
          </a:prstGeom>
          <a:solidFill>
            <a:srgbClr val="66FF66">
              <a:alpha val="65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0" name="正方形/長方形 449"/>
          <p:cNvSpPr/>
          <p:nvPr/>
        </p:nvSpPr>
        <p:spPr>
          <a:xfrm>
            <a:off x="6256146" y="5178252"/>
            <a:ext cx="286052" cy="262209"/>
          </a:xfrm>
          <a:prstGeom prst="rect">
            <a:avLst/>
          </a:prstGeom>
          <a:solidFill>
            <a:srgbClr val="00B0F0">
              <a:alpha val="65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5" name="オブジェクト 4"/>
          <p:cNvGraphicFramePr>
            <a:graphicFrameLocks noChangeAspect="1"/>
          </p:cNvGraphicFramePr>
          <p:nvPr>
            <p:extLst>
              <p:ext uri="{D42A27DB-BD31-4B8C-83A1-F6EECF244321}">
                <p14:modId xmlns:p14="http://schemas.microsoft.com/office/powerpoint/2010/main" val="2965199879"/>
              </p:ext>
            </p:extLst>
          </p:nvPr>
        </p:nvGraphicFramePr>
        <p:xfrm>
          <a:off x="4986100" y="4797152"/>
          <a:ext cx="1692852" cy="697056"/>
        </p:xfrm>
        <a:graphic>
          <a:graphicData uri="http://schemas.openxmlformats.org/presentationml/2006/ole">
            <mc:AlternateContent xmlns:mc="http://schemas.openxmlformats.org/markup-compatibility/2006">
              <mc:Choice xmlns:v="urn:schemas-microsoft-com:vml" Requires="v">
                <p:oleObj spid="_x0000_s28691" name="数式" r:id="rId7" imgW="1180800" imgH="444240" progId="Equation.3">
                  <p:embed/>
                </p:oleObj>
              </mc:Choice>
              <mc:Fallback>
                <p:oleObj name="数式" r:id="rId7" imgW="1180800" imgH="444240" progId="Equation.3">
                  <p:embed/>
                  <p:pic>
                    <p:nvPicPr>
                      <p:cNvPr id="0" name=""/>
                      <p:cNvPicPr>
                        <a:picLocks noChangeAspect="1" noChangeArrowheads="1"/>
                      </p:cNvPicPr>
                      <p:nvPr/>
                    </p:nvPicPr>
                    <p:blipFill>
                      <a:blip r:embed="rId8"/>
                      <a:srcRect/>
                      <a:stretch>
                        <a:fillRect/>
                      </a:stretch>
                    </p:blipFill>
                    <p:spPr bwMode="auto">
                      <a:xfrm>
                        <a:off x="4986100" y="4797152"/>
                        <a:ext cx="1692852" cy="697056"/>
                      </a:xfrm>
                      <a:prstGeom prst="rect">
                        <a:avLst/>
                      </a:prstGeom>
                      <a:noFill/>
                      <a:ln>
                        <a:noFill/>
                      </a:ln>
                    </p:spPr>
                  </p:pic>
                </p:oleObj>
              </mc:Fallback>
            </mc:AlternateContent>
          </a:graphicData>
        </a:graphic>
      </p:graphicFrame>
      <p:sp>
        <p:nvSpPr>
          <p:cNvPr id="115" name="TextBox 210"/>
          <p:cNvSpPr txBox="1">
            <a:spLocks noChangeArrowheads="1"/>
          </p:cNvSpPr>
          <p:nvPr/>
        </p:nvSpPr>
        <p:spPr bwMode="auto">
          <a:xfrm>
            <a:off x="3563888" y="5591676"/>
            <a:ext cx="23762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r" eaLnBrk="1" hangingPunct="1"/>
            <a:r>
              <a:rPr lang="en-US" altLang="ja-JP" b="1" dirty="0" smtClean="0">
                <a:solidFill>
                  <a:srgbClr val="0000CC"/>
                </a:solidFill>
                <a:latin typeface="Calibri"/>
                <a:cs typeface="Calibri"/>
              </a:rPr>
              <a:t>Amplitude ratio</a:t>
            </a:r>
            <a:endParaRPr lang="ja-JP" altLang="en-US" b="1" dirty="0">
              <a:solidFill>
                <a:srgbClr val="0000CC"/>
              </a:solidFill>
              <a:latin typeface="Calibri"/>
              <a:cs typeface="Calibri"/>
            </a:endParaRPr>
          </a:p>
        </p:txBody>
      </p:sp>
      <p:sp>
        <p:nvSpPr>
          <p:cNvPr id="116" name="TextBox 210"/>
          <p:cNvSpPr txBox="1">
            <a:spLocks noChangeArrowheads="1"/>
          </p:cNvSpPr>
          <p:nvPr/>
        </p:nvSpPr>
        <p:spPr bwMode="auto">
          <a:xfrm>
            <a:off x="3707904" y="4486949"/>
            <a:ext cx="23265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r" eaLnBrk="1" hangingPunct="1"/>
            <a:r>
              <a:rPr lang="en-US" altLang="ja-JP" b="1" dirty="0" smtClean="0">
                <a:solidFill>
                  <a:srgbClr val="0000CC"/>
                </a:solidFill>
                <a:latin typeface="Calibri"/>
                <a:cs typeface="Calibri"/>
              </a:rPr>
              <a:t>Phase difference</a:t>
            </a:r>
            <a:endParaRPr lang="ja-JP" altLang="en-US" b="1" dirty="0">
              <a:solidFill>
                <a:srgbClr val="0000CC"/>
              </a:solidFill>
              <a:latin typeface="Calibri"/>
              <a:cs typeface="Calibri"/>
            </a:endParaRPr>
          </a:p>
        </p:txBody>
      </p:sp>
      <p:grpSp>
        <p:nvGrpSpPr>
          <p:cNvPr id="6" name="グループ化 5"/>
          <p:cNvGrpSpPr/>
          <p:nvPr/>
        </p:nvGrpSpPr>
        <p:grpSpPr>
          <a:xfrm>
            <a:off x="-827584" y="6350"/>
            <a:ext cx="10437540" cy="758354"/>
            <a:chOff x="-143000" y="6350"/>
            <a:chExt cx="10437540" cy="758354"/>
          </a:xfrm>
        </p:grpSpPr>
        <p:sp>
          <p:nvSpPr>
            <p:cNvPr id="92" name="Text Box 4"/>
            <p:cNvSpPr txBox="1">
              <a:spLocks noChangeArrowheads="1"/>
            </p:cNvSpPr>
            <p:nvPr/>
          </p:nvSpPr>
          <p:spPr bwMode="auto">
            <a:xfrm>
              <a:off x="-143000" y="6350"/>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spcBef>
                  <a:spcPct val="50000"/>
                </a:spcBef>
              </a:pPr>
              <a:r>
                <a:rPr lang="en-US" altLang="ja-JP" sz="2400" b="1" dirty="0" smtClean="0">
                  <a:latin typeface="Calibri"/>
                  <a:cs typeface="Calibri"/>
                </a:rPr>
                <a:t>Principle of phase modulated </a:t>
              </a:r>
              <a:r>
                <a:rPr lang="en-US" altLang="ja-JP" sz="2400" b="1" dirty="0" err="1" smtClean="0">
                  <a:latin typeface="Calibri"/>
                  <a:cs typeface="Calibri"/>
                </a:rPr>
                <a:t>ellipsometer</a:t>
              </a:r>
              <a:r>
                <a:rPr lang="en-US" altLang="ja-JP" sz="2400" b="1" dirty="0" smtClean="0">
                  <a:latin typeface="Calibri"/>
                  <a:cs typeface="Calibri"/>
                </a:rPr>
                <a:t> using PEM </a:t>
              </a:r>
              <a:endParaRPr lang="ja-JP" altLang="en-US" sz="2400" b="1" dirty="0">
                <a:latin typeface="Calibri"/>
                <a:cs typeface="Calibri"/>
              </a:endParaRPr>
            </a:p>
          </p:txBody>
        </p:sp>
        <p:sp>
          <p:nvSpPr>
            <p:cNvPr id="69" name="テキスト ボックス 1"/>
            <p:cNvSpPr txBox="1">
              <a:spLocks noChangeArrowheads="1"/>
            </p:cNvSpPr>
            <p:nvPr/>
          </p:nvSpPr>
          <p:spPr bwMode="auto">
            <a:xfrm>
              <a:off x="6700440" y="504354"/>
              <a:ext cx="35941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en-US" altLang="ja-JP" sz="1100" dirty="0" smtClean="0">
                  <a:latin typeface="Times New Roman" pitchFamily="18" charset="0"/>
                  <a:cs typeface="Times New Roman" pitchFamily="18" charset="0"/>
                </a:rPr>
                <a:t>(S. N. </a:t>
              </a:r>
              <a:r>
                <a:rPr lang="en-US" altLang="ja-JP" sz="1100" dirty="0" err="1" smtClean="0">
                  <a:latin typeface="Times New Roman" pitchFamily="18" charset="0"/>
                  <a:cs typeface="Times New Roman" pitchFamily="18" charset="0"/>
                </a:rPr>
                <a:t>Jasperson</a:t>
              </a:r>
              <a:r>
                <a:rPr lang="en-US" altLang="ja-JP" sz="1100" dirty="0" smtClean="0">
                  <a:latin typeface="Times New Roman" pitchFamily="18" charset="0"/>
                  <a:cs typeface="Times New Roman" pitchFamily="18" charset="0"/>
                </a:rPr>
                <a:t> </a:t>
              </a:r>
              <a:r>
                <a:rPr lang="en-US" altLang="ja-JP" sz="1100" i="1" dirty="0">
                  <a:latin typeface="Times New Roman" pitchFamily="18" charset="0"/>
                  <a:cs typeface="Times New Roman" pitchFamily="18" charset="0"/>
                </a:rPr>
                <a:t>et</a:t>
              </a:r>
              <a:r>
                <a:rPr lang="en-US" altLang="ja-JP" sz="1100" dirty="0">
                  <a:latin typeface="Times New Roman" pitchFamily="18" charset="0"/>
                  <a:cs typeface="Times New Roman" pitchFamily="18" charset="0"/>
                </a:rPr>
                <a:t> </a:t>
              </a:r>
              <a:r>
                <a:rPr lang="en-US" altLang="ja-JP" sz="1100" i="1" dirty="0">
                  <a:latin typeface="Times New Roman" pitchFamily="18" charset="0"/>
                  <a:cs typeface="Times New Roman" pitchFamily="18" charset="0"/>
                </a:rPr>
                <a:t>al</a:t>
              </a:r>
              <a:r>
                <a:rPr lang="en-US" altLang="ja-JP" sz="1100" dirty="0">
                  <a:latin typeface="Times New Roman" pitchFamily="18" charset="0"/>
                  <a:cs typeface="Times New Roman" pitchFamily="18" charset="0"/>
                </a:rPr>
                <a:t>., </a:t>
              </a:r>
              <a:r>
                <a:rPr lang="en-US" altLang="ja-JP" sz="1100" dirty="0" smtClean="0">
                  <a:latin typeface="Times New Roman" pitchFamily="18" charset="0"/>
                  <a:cs typeface="Times New Roman" pitchFamily="18" charset="0"/>
                </a:rPr>
                <a:t>Rev. Sci. </a:t>
              </a:r>
              <a:r>
                <a:rPr lang="en-US" altLang="ja-JP" sz="1100" dirty="0" err="1" smtClean="0">
                  <a:latin typeface="Times New Roman" pitchFamily="18" charset="0"/>
                  <a:cs typeface="Times New Roman" pitchFamily="18" charset="0"/>
                </a:rPr>
                <a:t>Instrum</a:t>
              </a:r>
              <a:r>
                <a:rPr lang="en-US" altLang="ja-JP" sz="1100" dirty="0" smtClean="0">
                  <a:latin typeface="Times New Roman" pitchFamily="18" charset="0"/>
                  <a:cs typeface="Times New Roman" pitchFamily="18" charset="0"/>
                </a:rPr>
                <a:t>. </a:t>
              </a:r>
              <a:r>
                <a:rPr lang="en-US" altLang="ja-JP" sz="1100" b="1" dirty="0" smtClean="0">
                  <a:latin typeface="Times New Roman" pitchFamily="18" charset="0"/>
                  <a:cs typeface="Times New Roman" pitchFamily="18" charset="0"/>
                </a:rPr>
                <a:t>40</a:t>
              </a:r>
              <a:r>
                <a:rPr lang="en-US" altLang="ja-JP" sz="1100" dirty="0" smtClean="0">
                  <a:latin typeface="Times New Roman" pitchFamily="18" charset="0"/>
                  <a:cs typeface="Times New Roman" pitchFamily="18" charset="0"/>
                </a:rPr>
                <a:t>, </a:t>
              </a:r>
              <a:r>
                <a:rPr lang="en-US" altLang="ja-JP" sz="1100" dirty="0">
                  <a:latin typeface="Times New Roman" pitchFamily="18" charset="0"/>
                  <a:cs typeface="Times New Roman" pitchFamily="18" charset="0"/>
                </a:rPr>
                <a:t>(</a:t>
              </a:r>
              <a:r>
                <a:rPr lang="en-US" altLang="ja-JP" sz="1100" dirty="0" smtClean="0">
                  <a:latin typeface="Times New Roman" pitchFamily="18" charset="0"/>
                  <a:cs typeface="Times New Roman" pitchFamily="18" charset="0"/>
                </a:rPr>
                <a:t>1969))</a:t>
              </a:r>
              <a:endParaRPr lang="ja-JP" altLang="en-US" sz="1100" i="1" dirty="0">
                <a:latin typeface="Times New Roman" pitchFamily="18" charset="0"/>
                <a:cs typeface="Times New Roman" pitchFamily="18" charset="0"/>
              </a:endParaRPr>
            </a:p>
          </p:txBody>
        </p:sp>
      </p:grpSp>
      <p:graphicFrame>
        <p:nvGraphicFramePr>
          <p:cNvPr id="9" name="オブジェクト 8"/>
          <p:cNvGraphicFramePr>
            <a:graphicFrameLocks noChangeAspect="1"/>
          </p:cNvGraphicFramePr>
          <p:nvPr>
            <p:extLst>
              <p:ext uri="{D42A27DB-BD31-4B8C-83A1-F6EECF244321}">
                <p14:modId xmlns:p14="http://schemas.microsoft.com/office/powerpoint/2010/main" val="1600932894"/>
              </p:ext>
            </p:extLst>
          </p:nvPr>
        </p:nvGraphicFramePr>
        <p:xfrm>
          <a:off x="1633538" y="3376380"/>
          <a:ext cx="6413500" cy="652463"/>
        </p:xfrm>
        <a:graphic>
          <a:graphicData uri="http://schemas.openxmlformats.org/presentationml/2006/ole">
            <mc:AlternateContent xmlns:mc="http://schemas.openxmlformats.org/markup-compatibility/2006">
              <mc:Choice xmlns:v="urn:schemas-microsoft-com:vml" Requires="v">
                <p:oleObj spid="_x0000_s28692" name="数式" r:id="rId9" imgW="3517560" imgH="342720" progId="Equation.3">
                  <p:embed/>
                </p:oleObj>
              </mc:Choice>
              <mc:Fallback>
                <p:oleObj name="数式" r:id="rId9" imgW="3517560" imgH="342720" progId="Equation.3">
                  <p:embed/>
                  <p:pic>
                    <p:nvPicPr>
                      <p:cNvPr id="0" name=""/>
                      <p:cNvPicPr>
                        <a:picLocks noChangeAspect="1" noChangeArrowheads="1"/>
                      </p:cNvPicPr>
                      <p:nvPr/>
                    </p:nvPicPr>
                    <p:blipFill>
                      <a:blip r:embed="rId10"/>
                      <a:srcRect/>
                      <a:stretch>
                        <a:fillRect/>
                      </a:stretch>
                    </p:blipFill>
                    <p:spPr bwMode="auto">
                      <a:xfrm>
                        <a:off x="1633538" y="3376380"/>
                        <a:ext cx="6413500" cy="652463"/>
                      </a:xfrm>
                      <a:prstGeom prst="rect">
                        <a:avLst/>
                      </a:prstGeom>
                      <a:noFill/>
                    </p:spPr>
                  </p:pic>
                </p:oleObj>
              </mc:Fallback>
            </mc:AlternateContent>
          </a:graphicData>
        </a:graphic>
      </p:graphicFrame>
      <p:sp>
        <p:nvSpPr>
          <p:cNvPr id="106" name="TextBox 211"/>
          <p:cNvSpPr txBox="1">
            <a:spLocks noChangeArrowheads="1"/>
          </p:cNvSpPr>
          <p:nvPr/>
        </p:nvSpPr>
        <p:spPr bwMode="auto">
          <a:xfrm>
            <a:off x="249951" y="3100316"/>
            <a:ext cx="31003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en-US" altLang="ja-JP" dirty="0" smtClean="0">
                <a:solidFill>
                  <a:srgbClr val="00B050"/>
                </a:solidFill>
                <a:latin typeface="ＭＳ Ｐゴシック" pitchFamily="50" charset="-128"/>
                <a:ea typeface="ＭＳ Ｐゴシック" pitchFamily="50" charset="-128"/>
                <a:cs typeface="Arial" pitchFamily="34" charset="0"/>
              </a:rPr>
              <a:t>detected intensity</a:t>
            </a:r>
            <a:endParaRPr lang="ja-JP" altLang="en-US" dirty="0">
              <a:solidFill>
                <a:srgbClr val="00B050"/>
              </a:solidFill>
              <a:latin typeface="ＭＳ Ｐゴシック" pitchFamily="50" charset="-128"/>
              <a:ea typeface="ＭＳ Ｐゴシック" pitchFamily="50" charset="-128"/>
              <a:cs typeface="Arial" pitchFamily="34" charset="0"/>
            </a:endParaRPr>
          </a:p>
        </p:txBody>
      </p:sp>
      <p:sp>
        <p:nvSpPr>
          <p:cNvPr id="336" name="TextBox 209"/>
          <p:cNvSpPr txBox="1">
            <a:spLocks noChangeArrowheads="1"/>
          </p:cNvSpPr>
          <p:nvPr/>
        </p:nvSpPr>
        <p:spPr bwMode="auto">
          <a:xfrm>
            <a:off x="4514281" y="3803528"/>
            <a:ext cx="923435" cy="369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dirty="0" smtClean="0">
                <a:solidFill>
                  <a:srgbClr val="FF0000"/>
                </a:solidFill>
                <a:latin typeface="Times New Roman" pitchFamily="18" charset="0"/>
                <a:cs typeface="Times New Roman" pitchFamily="18" charset="0"/>
              </a:rPr>
              <a:t>1</a:t>
            </a:r>
            <a:r>
              <a:rPr lang="en-US" altLang="ja-JP" i="1" dirty="0" smtClean="0">
                <a:solidFill>
                  <a:srgbClr val="FF0000"/>
                </a:solidFill>
                <a:latin typeface="Times New Roman" pitchFamily="18" charset="0"/>
                <a:cs typeface="Times New Roman" pitchFamily="18" charset="0"/>
              </a:rPr>
              <a:t>f</a:t>
            </a:r>
            <a:endParaRPr lang="ja-JP" altLang="en-US" dirty="0">
              <a:solidFill>
                <a:srgbClr val="FF0000"/>
              </a:solidFill>
              <a:latin typeface="Times New Roman" pitchFamily="18" charset="0"/>
              <a:cs typeface="Times New Roman" pitchFamily="18" charset="0"/>
            </a:endParaRPr>
          </a:p>
        </p:txBody>
      </p:sp>
      <p:cxnSp>
        <p:nvCxnSpPr>
          <p:cNvPr id="58" name="直線コネクタ 57"/>
          <p:cNvCxnSpPr/>
          <p:nvPr/>
        </p:nvCxnSpPr>
        <p:spPr>
          <a:xfrm>
            <a:off x="4801985" y="3800646"/>
            <a:ext cx="35525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37" name="TextBox 209"/>
          <p:cNvSpPr txBox="1">
            <a:spLocks noChangeArrowheads="1"/>
          </p:cNvSpPr>
          <p:nvPr/>
        </p:nvSpPr>
        <p:spPr bwMode="auto">
          <a:xfrm>
            <a:off x="7220387" y="3803528"/>
            <a:ext cx="923435" cy="369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dirty="0">
                <a:solidFill>
                  <a:srgbClr val="FF0000"/>
                </a:solidFill>
                <a:latin typeface="Times New Roman" pitchFamily="18" charset="0"/>
                <a:cs typeface="Times New Roman" pitchFamily="18" charset="0"/>
              </a:rPr>
              <a:t>2</a:t>
            </a:r>
            <a:r>
              <a:rPr lang="en-US" altLang="ja-JP" i="1" dirty="0" smtClean="0">
                <a:solidFill>
                  <a:srgbClr val="FF0000"/>
                </a:solidFill>
                <a:latin typeface="Times New Roman" pitchFamily="18" charset="0"/>
                <a:cs typeface="Times New Roman" pitchFamily="18" charset="0"/>
              </a:rPr>
              <a:t>f</a:t>
            </a:r>
            <a:endParaRPr lang="ja-JP" altLang="en-US" dirty="0">
              <a:solidFill>
                <a:srgbClr val="FF0000"/>
              </a:solidFill>
              <a:latin typeface="Times New Roman" pitchFamily="18" charset="0"/>
              <a:cs typeface="Times New Roman" pitchFamily="18" charset="0"/>
            </a:endParaRPr>
          </a:p>
        </p:txBody>
      </p:sp>
      <p:cxnSp>
        <p:nvCxnSpPr>
          <p:cNvPr id="338" name="直線コネクタ 337"/>
          <p:cNvCxnSpPr/>
          <p:nvPr/>
        </p:nvCxnSpPr>
        <p:spPr>
          <a:xfrm>
            <a:off x="7488543" y="3798765"/>
            <a:ext cx="39696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11" name="オブジェクト 10"/>
          <p:cNvGraphicFramePr>
            <a:graphicFrameLocks noChangeAspect="1"/>
          </p:cNvGraphicFramePr>
          <p:nvPr>
            <p:extLst>
              <p:ext uri="{D42A27DB-BD31-4B8C-83A1-F6EECF244321}">
                <p14:modId xmlns:p14="http://schemas.microsoft.com/office/powerpoint/2010/main" val="3939588644"/>
              </p:ext>
            </p:extLst>
          </p:nvPr>
        </p:nvGraphicFramePr>
        <p:xfrm>
          <a:off x="1358994" y="4600575"/>
          <a:ext cx="728663" cy="541338"/>
        </p:xfrm>
        <a:graphic>
          <a:graphicData uri="http://schemas.openxmlformats.org/presentationml/2006/ole">
            <mc:AlternateContent xmlns:mc="http://schemas.openxmlformats.org/markup-compatibility/2006">
              <mc:Choice xmlns:v="urn:schemas-microsoft-com:vml" Requires="v">
                <p:oleObj spid="_x0000_s28693" name="数式" r:id="rId11" imgW="482400" imgH="342720" progId="Equation.3">
                  <p:embed/>
                </p:oleObj>
              </mc:Choice>
              <mc:Fallback>
                <p:oleObj name="数式" r:id="rId11" imgW="482400" imgH="342720" progId="Equation.3">
                  <p:embed/>
                  <p:pic>
                    <p:nvPicPr>
                      <p:cNvPr id="0" name=""/>
                      <p:cNvPicPr>
                        <a:picLocks noChangeAspect="1" noChangeArrowheads="1"/>
                      </p:cNvPicPr>
                      <p:nvPr/>
                    </p:nvPicPr>
                    <p:blipFill>
                      <a:blip r:embed="rId12"/>
                      <a:srcRect/>
                      <a:stretch>
                        <a:fillRect/>
                      </a:stretch>
                    </p:blipFill>
                    <p:spPr bwMode="auto">
                      <a:xfrm>
                        <a:off x="1358994" y="4600575"/>
                        <a:ext cx="728663" cy="541338"/>
                      </a:xfrm>
                      <a:prstGeom prst="rect">
                        <a:avLst/>
                      </a:prstGeom>
                      <a:noFill/>
                    </p:spPr>
                  </p:pic>
                </p:oleObj>
              </mc:Fallback>
            </mc:AlternateContent>
          </a:graphicData>
        </a:graphic>
      </p:graphicFrame>
      <p:graphicFrame>
        <p:nvGraphicFramePr>
          <p:cNvPr id="15" name="オブジェクト 14"/>
          <p:cNvGraphicFramePr>
            <a:graphicFrameLocks noChangeAspect="1"/>
          </p:cNvGraphicFramePr>
          <p:nvPr>
            <p:extLst>
              <p:ext uri="{D42A27DB-BD31-4B8C-83A1-F6EECF244321}">
                <p14:modId xmlns:p14="http://schemas.microsoft.com/office/powerpoint/2010/main" val="3842434775"/>
              </p:ext>
            </p:extLst>
          </p:nvPr>
        </p:nvGraphicFramePr>
        <p:xfrm>
          <a:off x="1352252" y="6030555"/>
          <a:ext cx="2212975" cy="528637"/>
        </p:xfrm>
        <a:graphic>
          <a:graphicData uri="http://schemas.openxmlformats.org/presentationml/2006/ole">
            <mc:AlternateContent xmlns:mc="http://schemas.openxmlformats.org/markup-compatibility/2006">
              <mc:Choice xmlns:v="urn:schemas-microsoft-com:vml" Requires="v">
                <p:oleObj spid="_x0000_s28694" name="数式" r:id="rId13" imgW="1498320" imgH="342720" progId="Equation.3">
                  <p:embed/>
                </p:oleObj>
              </mc:Choice>
              <mc:Fallback>
                <p:oleObj name="数式" r:id="rId13" imgW="1498320" imgH="342720" progId="Equation.3">
                  <p:embed/>
                  <p:pic>
                    <p:nvPicPr>
                      <p:cNvPr id="0" name=""/>
                      <p:cNvPicPr>
                        <a:picLocks noChangeAspect="1" noChangeArrowheads="1"/>
                      </p:cNvPicPr>
                      <p:nvPr/>
                    </p:nvPicPr>
                    <p:blipFill>
                      <a:blip r:embed="rId14"/>
                      <a:srcRect/>
                      <a:stretch>
                        <a:fillRect/>
                      </a:stretch>
                    </p:blipFill>
                    <p:spPr bwMode="auto">
                      <a:xfrm>
                        <a:off x="1352252" y="6030555"/>
                        <a:ext cx="2212975" cy="528637"/>
                      </a:xfrm>
                      <a:prstGeom prst="rect">
                        <a:avLst/>
                      </a:prstGeom>
                      <a:noFill/>
                    </p:spPr>
                  </p:pic>
                </p:oleObj>
              </mc:Fallback>
            </mc:AlternateContent>
          </a:graphicData>
        </a:graphic>
      </p:graphicFrame>
      <p:graphicFrame>
        <p:nvGraphicFramePr>
          <p:cNvPr id="13" name="オブジェクト 12"/>
          <p:cNvGraphicFramePr>
            <a:graphicFrameLocks noChangeAspect="1"/>
          </p:cNvGraphicFramePr>
          <p:nvPr>
            <p:extLst>
              <p:ext uri="{D42A27DB-BD31-4B8C-83A1-F6EECF244321}">
                <p14:modId xmlns:p14="http://schemas.microsoft.com/office/powerpoint/2010/main" val="3138340216"/>
              </p:ext>
            </p:extLst>
          </p:nvPr>
        </p:nvGraphicFramePr>
        <p:xfrm>
          <a:off x="1359865" y="5319355"/>
          <a:ext cx="2098675" cy="519112"/>
        </p:xfrm>
        <a:graphic>
          <a:graphicData uri="http://schemas.openxmlformats.org/presentationml/2006/ole">
            <mc:AlternateContent xmlns:mc="http://schemas.openxmlformats.org/markup-compatibility/2006">
              <mc:Choice xmlns:v="urn:schemas-microsoft-com:vml" Requires="v">
                <p:oleObj spid="_x0000_s28695" name="数式" r:id="rId15" imgW="1447560" imgH="342720" progId="Equation.3">
                  <p:embed/>
                </p:oleObj>
              </mc:Choice>
              <mc:Fallback>
                <p:oleObj name="数式" r:id="rId15" imgW="1447560" imgH="342720" progId="Equation.3">
                  <p:embed/>
                  <p:pic>
                    <p:nvPicPr>
                      <p:cNvPr id="0" name=""/>
                      <p:cNvPicPr>
                        <a:picLocks noChangeAspect="1" noChangeArrowheads="1"/>
                      </p:cNvPicPr>
                      <p:nvPr/>
                    </p:nvPicPr>
                    <p:blipFill>
                      <a:blip r:embed="rId16"/>
                      <a:srcRect/>
                      <a:stretch>
                        <a:fillRect/>
                      </a:stretch>
                    </p:blipFill>
                    <p:spPr bwMode="auto">
                      <a:xfrm>
                        <a:off x="1359865" y="5319355"/>
                        <a:ext cx="2098675" cy="519112"/>
                      </a:xfrm>
                      <a:prstGeom prst="rect">
                        <a:avLst/>
                      </a:prstGeom>
                      <a:noFill/>
                    </p:spPr>
                  </p:pic>
                </p:oleObj>
              </mc:Fallback>
            </mc:AlternateContent>
          </a:graphicData>
        </a:graphic>
      </p:graphicFrame>
      <p:sp>
        <p:nvSpPr>
          <p:cNvPr id="339" name="TextBox 211"/>
          <p:cNvSpPr txBox="1">
            <a:spLocks noChangeArrowheads="1"/>
          </p:cNvSpPr>
          <p:nvPr/>
        </p:nvSpPr>
        <p:spPr bwMode="auto">
          <a:xfrm>
            <a:off x="259133" y="4154725"/>
            <a:ext cx="26468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en-US" altLang="ja-JP" dirty="0" smtClean="0">
                <a:solidFill>
                  <a:srgbClr val="00B050"/>
                </a:solidFill>
                <a:latin typeface="ＭＳ Ｐゴシック" pitchFamily="50" charset="-128"/>
                <a:ea typeface="ＭＳ Ｐゴシック" pitchFamily="50" charset="-128"/>
                <a:cs typeface="Arial" pitchFamily="34" charset="0"/>
              </a:rPr>
              <a:t>Fourier analysis</a:t>
            </a:r>
          </a:p>
        </p:txBody>
      </p:sp>
      <p:grpSp>
        <p:nvGrpSpPr>
          <p:cNvPr id="26" name="グループ化 25"/>
          <p:cNvGrpSpPr/>
          <p:nvPr/>
        </p:nvGrpSpPr>
        <p:grpSpPr>
          <a:xfrm>
            <a:off x="225967" y="643083"/>
            <a:ext cx="8944901" cy="2078537"/>
            <a:chOff x="225967" y="421556"/>
            <a:chExt cx="8944901" cy="2078537"/>
          </a:xfrm>
        </p:grpSpPr>
        <p:graphicFrame>
          <p:nvGraphicFramePr>
            <p:cNvPr id="8" name="オブジェクト 7"/>
            <p:cNvGraphicFramePr>
              <a:graphicFrameLocks noChangeAspect="1"/>
            </p:cNvGraphicFramePr>
            <p:nvPr>
              <p:extLst>
                <p:ext uri="{D42A27DB-BD31-4B8C-83A1-F6EECF244321}">
                  <p14:modId xmlns:p14="http://schemas.microsoft.com/office/powerpoint/2010/main" val="2943261492"/>
                </p:ext>
              </p:extLst>
            </p:nvPr>
          </p:nvGraphicFramePr>
          <p:xfrm>
            <a:off x="225967" y="1681407"/>
            <a:ext cx="529609" cy="324565"/>
          </p:xfrm>
          <a:graphic>
            <a:graphicData uri="http://schemas.openxmlformats.org/presentationml/2006/ole">
              <mc:AlternateContent xmlns:mc="http://schemas.openxmlformats.org/markup-compatibility/2006">
                <mc:Choice xmlns:v="urn:schemas-microsoft-com:vml" Requires="v">
                  <p:oleObj spid="_x0000_s28696" name="数式" r:id="rId17" imgW="304560" imgH="190440" progId="Equation.3">
                    <p:embed/>
                  </p:oleObj>
                </mc:Choice>
                <mc:Fallback>
                  <p:oleObj name="数式" r:id="rId17" imgW="304560" imgH="190440" progId="Equation.3">
                    <p:embed/>
                    <p:pic>
                      <p:nvPicPr>
                        <p:cNvPr id="0" name=""/>
                        <p:cNvPicPr>
                          <a:picLocks noChangeAspect="1" noChangeArrowheads="1"/>
                        </p:cNvPicPr>
                        <p:nvPr/>
                      </p:nvPicPr>
                      <p:blipFill>
                        <a:blip r:embed="rId18"/>
                        <a:srcRect/>
                        <a:stretch>
                          <a:fillRect/>
                        </a:stretch>
                      </p:blipFill>
                      <p:spPr bwMode="auto">
                        <a:xfrm>
                          <a:off x="225967" y="1681407"/>
                          <a:ext cx="529609" cy="324565"/>
                        </a:xfrm>
                        <a:prstGeom prst="rect">
                          <a:avLst/>
                        </a:prstGeom>
                        <a:noFill/>
                        <a:ln>
                          <a:noFill/>
                        </a:ln>
                      </p:spPr>
                    </p:pic>
                  </p:oleObj>
                </mc:Fallback>
              </mc:AlternateContent>
            </a:graphicData>
          </a:graphic>
        </p:graphicFrame>
        <p:sp>
          <p:nvSpPr>
            <p:cNvPr id="284" name="TextBox 211"/>
            <p:cNvSpPr txBox="1">
              <a:spLocks noChangeArrowheads="1"/>
            </p:cNvSpPr>
            <p:nvPr/>
          </p:nvSpPr>
          <p:spPr bwMode="auto">
            <a:xfrm>
              <a:off x="4271268" y="421556"/>
              <a:ext cx="154082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600" dirty="0" smtClean="0">
                  <a:latin typeface="ＭＳ Ｐゴシック" pitchFamily="50" charset="-128"/>
                  <a:ea typeface="ＭＳ Ｐゴシック" pitchFamily="50" charset="-128"/>
                  <a:cs typeface="Arial" pitchFamily="34" charset="0"/>
                </a:rPr>
                <a:t>sample </a:t>
              </a:r>
              <a:r>
                <a:rPr lang="en-US" altLang="ja-JP" sz="1600" dirty="0" smtClean="0">
                  <a:latin typeface="Times New Roman" pitchFamily="18" charset="0"/>
                  <a:ea typeface="ＭＳ Ｐゴシック" pitchFamily="50" charset="-128"/>
                  <a:cs typeface="Times New Roman" pitchFamily="18" charset="0"/>
                </a:rPr>
                <a:t>(</a:t>
              </a:r>
              <a:r>
                <a:rPr lang="en-US" altLang="ja-JP" sz="1600" i="1" dirty="0" smtClean="0">
                  <a:latin typeface="Symbol" pitchFamily="18" charset="2"/>
                  <a:ea typeface="ＭＳ Ｐゴシック" pitchFamily="50" charset="-128"/>
                  <a:cs typeface="Arial" pitchFamily="34" charset="0"/>
                </a:rPr>
                <a:t>D</a:t>
              </a:r>
              <a:r>
                <a:rPr lang="en-US" altLang="ja-JP" sz="1600" dirty="0" smtClean="0">
                  <a:latin typeface="Times New Roman" pitchFamily="18" charset="0"/>
                  <a:ea typeface="ＭＳ Ｐゴシック" pitchFamily="50" charset="-128"/>
                  <a:cs typeface="Times New Roman" pitchFamily="18" charset="0"/>
                </a:rPr>
                <a:t>, </a:t>
              </a:r>
              <a:r>
                <a:rPr lang="en-US" altLang="ja-JP" sz="1600" i="1" dirty="0" smtClean="0">
                  <a:latin typeface="Symbol" pitchFamily="18" charset="2"/>
                  <a:ea typeface="ＭＳ Ｐゴシック" pitchFamily="50" charset="-128"/>
                  <a:cs typeface="Arial" pitchFamily="34" charset="0"/>
                </a:rPr>
                <a:t>y</a:t>
              </a:r>
              <a:r>
                <a:rPr lang="en-US" altLang="ja-JP" sz="1600" dirty="0" smtClean="0">
                  <a:latin typeface="Times New Roman" pitchFamily="18" charset="0"/>
                  <a:ea typeface="ＭＳ Ｐゴシック" pitchFamily="50" charset="-128"/>
                  <a:cs typeface="Times New Roman" pitchFamily="18" charset="0"/>
                </a:rPr>
                <a:t>)</a:t>
              </a:r>
              <a:endParaRPr lang="ja-JP" altLang="en-US" sz="1600" dirty="0">
                <a:latin typeface="Times New Roman" pitchFamily="18" charset="0"/>
                <a:ea typeface="ＭＳ Ｐゴシック" pitchFamily="50" charset="-128"/>
                <a:cs typeface="Times New Roman" pitchFamily="18" charset="0"/>
              </a:endParaRPr>
            </a:p>
          </p:txBody>
        </p:sp>
        <p:sp>
          <p:nvSpPr>
            <p:cNvPr id="285" name="TextBox 210"/>
            <p:cNvSpPr txBox="1">
              <a:spLocks noChangeArrowheads="1"/>
            </p:cNvSpPr>
            <p:nvPr/>
          </p:nvSpPr>
          <p:spPr bwMode="auto">
            <a:xfrm>
              <a:off x="7198196" y="1192541"/>
              <a:ext cx="19726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600" dirty="0">
                  <a:latin typeface="ＭＳ Ｐゴシック" pitchFamily="50" charset="-128"/>
                  <a:ea typeface="ＭＳ Ｐゴシック" pitchFamily="50" charset="-128"/>
                  <a:cs typeface="Arial" pitchFamily="34" charset="0"/>
                </a:rPr>
                <a:t>s</a:t>
              </a:r>
              <a:r>
                <a:rPr lang="en-US" altLang="ja-JP" sz="1600" dirty="0" smtClean="0">
                  <a:latin typeface="ＭＳ Ｐゴシック" pitchFamily="50" charset="-128"/>
                  <a:ea typeface="ＭＳ Ｐゴシック" pitchFamily="50" charset="-128"/>
                  <a:cs typeface="Arial" pitchFamily="34" charset="0"/>
                </a:rPr>
                <a:t>ingle pixel detector</a:t>
              </a:r>
              <a:endParaRPr lang="ja-JP" altLang="en-US" sz="1600" dirty="0">
                <a:latin typeface="ＭＳ Ｐゴシック" pitchFamily="50" charset="-128"/>
                <a:ea typeface="ＭＳ Ｐゴシック" pitchFamily="50" charset="-128"/>
                <a:cs typeface="Arial" pitchFamily="34" charset="0"/>
              </a:endParaRPr>
            </a:p>
          </p:txBody>
        </p:sp>
        <p:sp>
          <p:nvSpPr>
            <p:cNvPr id="286" name="TextBox 209"/>
            <p:cNvSpPr txBox="1">
              <a:spLocks noChangeArrowheads="1"/>
            </p:cNvSpPr>
            <p:nvPr/>
          </p:nvSpPr>
          <p:spPr bwMode="auto">
            <a:xfrm>
              <a:off x="6223992" y="1958340"/>
              <a:ext cx="153490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600" dirty="0" smtClean="0">
                  <a:latin typeface="ＭＳ Ｐゴシック" pitchFamily="50" charset="-128"/>
                  <a:ea typeface="ＭＳ Ｐゴシック" pitchFamily="50" charset="-128"/>
                  <a:cs typeface="Arial" pitchFamily="34" charset="0"/>
                </a:rPr>
                <a:t>Pol.</a:t>
              </a:r>
              <a:r>
                <a:rPr lang="ja-JP" altLang="en-US" sz="1600" dirty="0" smtClean="0">
                  <a:latin typeface="ＭＳ Ｐゴシック" pitchFamily="50" charset="-128"/>
                  <a:ea typeface="ＭＳ Ｐゴシック" pitchFamily="50" charset="-128"/>
                  <a:cs typeface="Arial" pitchFamily="34" charset="0"/>
                </a:rPr>
                <a:t> </a:t>
              </a:r>
              <a:r>
                <a:rPr lang="en-US" altLang="ja-JP" sz="1600" dirty="0" smtClean="0">
                  <a:latin typeface="Times New Roman" pitchFamily="18" charset="0"/>
                  <a:ea typeface="ＭＳ Ｐゴシック" pitchFamily="50" charset="-128"/>
                  <a:cs typeface="Times New Roman" pitchFamily="18" charset="0"/>
                </a:rPr>
                <a:t>(</a:t>
              </a:r>
              <a:r>
                <a:rPr lang="en-US" altLang="ja-JP" sz="1600" dirty="0">
                  <a:latin typeface="Times New Roman" pitchFamily="18" charset="0"/>
                  <a:ea typeface="ＭＳ Ｐゴシック" pitchFamily="50" charset="-128"/>
                  <a:cs typeface="Times New Roman" pitchFamily="18" charset="0"/>
                </a:rPr>
                <a:t>45</a:t>
              </a:r>
              <a:r>
                <a:rPr lang="ja-JP" altLang="en-US" sz="1600" dirty="0">
                  <a:latin typeface="Times New Roman" pitchFamily="18" charset="0"/>
                  <a:ea typeface="ＭＳ Ｐゴシック" pitchFamily="50" charset="-128"/>
                  <a:cs typeface="Times New Roman" pitchFamily="18" charset="0"/>
                </a:rPr>
                <a:t>ﾟ</a:t>
              </a:r>
              <a:r>
                <a:rPr lang="en-US" altLang="ja-JP" sz="1600" dirty="0">
                  <a:latin typeface="Times New Roman" pitchFamily="18" charset="0"/>
                  <a:ea typeface="ＭＳ Ｐゴシック" pitchFamily="50" charset="-128"/>
                  <a:cs typeface="Times New Roman" pitchFamily="18" charset="0"/>
                </a:rPr>
                <a:t>)</a:t>
              </a:r>
              <a:endParaRPr lang="ja-JP" altLang="en-US" sz="1600" dirty="0">
                <a:latin typeface="Times New Roman" pitchFamily="18" charset="0"/>
                <a:ea typeface="ＭＳ Ｐゴシック" pitchFamily="50" charset="-128"/>
                <a:cs typeface="Times New Roman" pitchFamily="18" charset="0"/>
              </a:endParaRPr>
            </a:p>
          </p:txBody>
        </p:sp>
        <p:sp>
          <p:nvSpPr>
            <p:cNvPr id="287" name="TextBox 209"/>
            <p:cNvSpPr txBox="1">
              <a:spLocks noChangeArrowheads="1"/>
            </p:cNvSpPr>
            <p:nvPr/>
          </p:nvSpPr>
          <p:spPr bwMode="auto">
            <a:xfrm>
              <a:off x="1341120" y="2161539"/>
              <a:ext cx="13792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600" dirty="0" smtClean="0">
                  <a:latin typeface="ＭＳ Ｐゴシック" pitchFamily="50" charset="-128"/>
                  <a:ea typeface="ＭＳ Ｐゴシック" pitchFamily="50" charset="-128"/>
                  <a:cs typeface="Arial" pitchFamily="34" charset="0"/>
                </a:rPr>
                <a:t>Pol.</a:t>
              </a:r>
              <a:r>
                <a:rPr lang="ja-JP" altLang="en-US" sz="1600" dirty="0" smtClean="0">
                  <a:latin typeface="ＭＳ Ｐゴシック" pitchFamily="50" charset="-128"/>
                  <a:ea typeface="ＭＳ Ｐゴシック" pitchFamily="50" charset="-128"/>
                  <a:cs typeface="Arial" pitchFamily="34" charset="0"/>
                </a:rPr>
                <a:t> </a:t>
              </a:r>
              <a:r>
                <a:rPr lang="en-US" altLang="ja-JP" sz="1600" dirty="0" smtClean="0">
                  <a:latin typeface="Times New Roman" pitchFamily="18" charset="0"/>
                  <a:ea typeface="ＭＳ Ｐゴシック" pitchFamily="50" charset="-128"/>
                  <a:cs typeface="Times New Roman" pitchFamily="18" charset="0"/>
                </a:rPr>
                <a:t>(45</a:t>
              </a:r>
              <a:r>
                <a:rPr lang="ja-JP" altLang="en-US" sz="1600" dirty="0">
                  <a:latin typeface="Times New Roman" pitchFamily="18" charset="0"/>
                  <a:ea typeface="ＭＳ Ｐゴシック" pitchFamily="50" charset="-128"/>
                  <a:cs typeface="Times New Roman" pitchFamily="18" charset="0"/>
                </a:rPr>
                <a:t>ﾟ</a:t>
              </a:r>
              <a:r>
                <a:rPr lang="en-US" altLang="ja-JP" sz="1600" dirty="0">
                  <a:latin typeface="Times New Roman" pitchFamily="18" charset="0"/>
                  <a:ea typeface="ＭＳ Ｐゴシック" pitchFamily="50" charset="-128"/>
                  <a:cs typeface="Times New Roman" pitchFamily="18" charset="0"/>
                </a:rPr>
                <a:t>)</a:t>
              </a:r>
              <a:endParaRPr lang="ja-JP" altLang="en-US" sz="1600" dirty="0">
                <a:latin typeface="Times New Roman" pitchFamily="18" charset="0"/>
                <a:ea typeface="ＭＳ Ｐゴシック" pitchFamily="50" charset="-128"/>
                <a:cs typeface="Times New Roman" pitchFamily="18" charset="0"/>
              </a:endParaRPr>
            </a:p>
          </p:txBody>
        </p:sp>
        <p:sp>
          <p:nvSpPr>
            <p:cNvPr id="288" name="TextBox 209"/>
            <p:cNvSpPr txBox="1">
              <a:spLocks noChangeArrowheads="1"/>
            </p:cNvSpPr>
            <p:nvPr/>
          </p:nvSpPr>
          <p:spPr bwMode="auto">
            <a:xfrm>
              <a:off x="2440743" y="1853332"/>
              <a:ext cx="199744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600" dirty="0" smtClean="0">
                  <a:latin typeface="Times New Roman" pitchFamily="18" charset="0"/>
                  <a:cs typeface="Times New Roman" pitchFamily="18" charset="0"/>
                </a:rPr>
                <a:t>PEM(0</a:t>
              </a:r>
              <a:r>
                <a:rPr lang="ja-JP" altLang="en-US" sz="1600" dirty="0">
                  <a:latin typeface="Times New Roman" pitchFamily="18" charset="0"/>
                  <a:cs typeface="Times New Roman" pitchFamily="18" charset="0"/>
                </a:rPr>
                <a:t>ﾟ</a:t>
              </a:r>
              <a:r>
                <a:rPr lang="en-US" altLang="ja-JP" sz="1600" dirty="0">
                  <a:latin typeface="Times New Roman" pitchFamily="18" charset="0"/>
                  <a:cs typeface="Times New Roman" pitchFamily="18" charset="0"/>
                </a:rPr>
                <a:t>, </a:t>
              </a:r>
              <a:r>
                <a:rPr lang="en-US" altLang="ja-JP" sz="1600" i="1" dirty="0" smtClean="0">
                  <a:latin typeface="Times New Roman" pitchFamily="18" charset="0"/>
                  <a:cs typeface="Times New Roman" pitchFamily="18" charset="0"/>
                </a:rPr>
                <a:t>f</a:t>
              </a:r>
              <a:r>
                <a:rPr lang="en-US" altLang="ja-JP" sz="1600" dirty="0" smtClean="0">
                  <a:latin typeface="Times New Roman" pitchFamily="18" charset="0"/>
                  <a:cs typeface="Times New Roman" pitchFamily="18" charset="0"/>
                </a:rPr>
                <a:t>, </a:t>
              </a:r>
              <a:r>
                <a:rPr lang="en-US" altLang="ja-JP" sz="1600" i="1" dirty="0" smtClean="0">
                  <a:latin typeface="Symbol" pitchFamily="18" charset="2"/>
                  <a:cs typeface="Times New Roman" pitchFamily="18" charset="0"/>
                </a:rPr>
                <a:t>d</a:t>
              </a:r>
              <a:r>
                <a:rPr lang="en-US" altLang="ja-JP" sz="1600" dirty="0" smtClean="0">
                  <a:latin typeface="Times New Roman" pitchFamily="18" charset="0"/>
                  <a:cs typeface="Times New Roman" pitchFamily="18" charset="0"/>
                </a:rPr>
                <a:t>)</a:t>
              </a:r>
              <a:endParaRPr lang="ja-JP" altLang="en-US" sz="1600" dirty="0">
                <a:latin typeface="Times New Roman" pitchFamily="18" charset="0"/>
                <a:cs typeface="Times New Roman" pitchFamily="18" charset="0"/>
              </a:endParaRPr>
            </a:p>
          </p:txBody>
        </p:sp>
        <p:graphicFrame>
          <p:nvGraphicFramePr>
            <p:cNvPr id="2" name="オブジェクト 1"/>
            <p:cNvGraphicFramePr>
              <a:graphicFrameLocks noChangeAspect="1"/>
            </p:cNvGraphicFramePr>
            <p:nvPr>
              <p:extLst>
                <p:ext uri="{D42A27DB-BD31-4B8C-83A1-F6EECF244321}">
                  <p14:modId xmlns:p14="http://schemas.microsoft.com/office/powerpoint/2010/main" val="3419651322"/>
                </p:ext>
              </p:extLst>
            </p:nvPr>
          </p:nvGraphicFramePr>
          <p:xfrm>
            <a:off x="8047504" y="1557499"/>
            <a:ext cx="411912" cy="337019"/>
          </p:xfrm>
          <a:graphic>
            <a:graphicData uri="http://schemas.openxmlformats.org/presentationml/2006/ole">
              <mc:AlternateContent xmlns:mc="http://schemas.openxmlformats.org/markup-compatibility/2006">
                <mc:Choice xmlns:v="urn:schemas-microsoft-com:vml" Requires="v">
                  <p:oleObj spid="_x0000_s28697" name="Equation" r:id="rId19" imgW="228600" imgH="190440" progId="Equation.3">
                    <p:embed/>
                  </p:oleObj>
                </mc:Choice>
                <mc:Fallback>
                  <p:oleObj name="Equation" r:id="rId19" imgW="228600" imgH="190440" progId="Equation.3">
                    <p:embed/>
                    <p:pic>
                      <p:nvPicPr>
                        <p:cNvPr id="0" name=""/>
                        <p:cNvPicPr>
                          <a:picLocks noChangeAspect="1" noChangeArrowheads="1"/>
                        </p:cNvPicPr>
                        <p:nvPr/>
                      </p:nvPicPr>
                      <p:blipFill>
                        <a:blip r:embed="rId20"/>
                        <a:srcRect/>
                        <a:stretch>
                          <a:fillRect/>
                        </a:stretch>
                      </p:blipFill>
                      <p:spPr bwMode="auto">
                        <a:xfrm>
                          <a:off x="8047504" y="1557499"/>
                          <a:ext cx="411912" cy="337019"/>
                        </a:xfrm>
                        <a:prstGeom prst="rect">
                          <a:avLst/>
                        </a:prstGeom>
                        <a:noFill/>
                        <a:ln>
                          <a:noFill/>
                        </a:ln>
                      </p:spPr>
                    </p:pic>
                  </p:oleObj>
                </mc:Fallback>
              </mc:AlternateContent>
            </a:graphicData>
          </a:graphic>
        </p:graphicFrame>
        <p:sp>
          <p:nvSpPr>
            <p:cNvPr id="68" name="TextBox 209"/>
            <p:cNvSpPr txBox="1">
              <a:spLocks noChangeArrowheads="1"/>
            </p:cNvSpPr>
            <p:nvPr/>
          </p:nvSpPr>
          <p:spPr bwMode="auto">
            <a:xfrm>
              <a:off x="2445668" y="2120434"/>
              <a:ext cx="199744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600" i="1" dirty="0" smtClean="0">
                  <a:latin typeface="Times New Roman" pitchFamily="18" charset="0"/>
                  <a:cs typeface="Times New Roman" pitchFamily="18" charset="0"/>
                </a:rPr>
                <a:t>f</a:t>
              </a:r>
              <a:r>
                <a:rPr lang="en-US" altLang="ja-JP" sz="1600" dirty="0" smtClean="0">
                  <a:latin typeface="Times New Roman" pitchFamily="18" charset="0"/>
                  <a:cs typeface="Times New Roman" pitchFamily="18" charset="0"/>
                </a:rPr>
                <a:t>=50 kHz</a:t>
              </a:r>
              <a:endParaRPr lang="ja-JP" altLang="en-US" sz="1600" dirty="0">
                <a:latin typeface="Times New Roman" pitchFamily="18" charset="0"/>
                <a:cs typeface="Times New Roman" pitchFamily="18" charset="0"/>
              </a:endParaRPr>
            </a:p>
          </p:txBody>
        </p:sp>
        <p:pic>
          <p:nvPicPr>
            <p:cNvPr id="30" name="Picture 2" descr="C:\Users\taki\Desktop\nakae\20140425\サンプル.bmp"/>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flipH="1">
              <a:off x="4676325" y="779618"/>
              <a:ext cx="694052" cy="694052"/>
            </a:xfrm>
            <a:prstGeom prst="rect">
              <a:avLst/>
            </a:prstGeom>
            <a:noFill/>
            <a:scene3d>
              <a:camera prst="perspectiveBelow"/>
              <a:lightRig rig="threePt" dir="t"/>
            </a:scene3d>
            <a:sp3d extrusionH="88900" contourW="6350"/>
            <a:extLst>
              <a:ext uri="{909E8E84-426E-40dd-AFC4-6F175D3DCCD1}">
                <a14:hiddenFill xmlns:a14="http://schemas.microsoft.com/office/drawing/2010/main">
                  <a:solidFill>
                    <a:srgbClr val="FFFFFF"/>
                  </a:solidFill>
                </a14:hiddenFill>
              </a:ext>
            </a:extLst>
          </p:spPr>
        </p:pic>
        <p:cxnSp>
          <p:nvCxnSpPr>
            <p:cNvPr id="158" name="直線コネクタ 157"/>
            <p:cNvCxnSpPr/>
            <p:nvPr/>
          </p:nvCxnSpPr>
          <p:spPr>
            <a:xfrm flipV="1">
              <a:off x="2960391" y="1126379"/>
              <a:ext cx="2071686" cy="384153"/>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3" name="直線コネクタ 162"/>
            <p:cNvCxnSpPr/>
            <p:nvPr/>
          </p:nvCxnSpPr>
          <p:spPr>
            <a:xfrm flipH="1" flipV="1">
              <a:off x="5023351" y="1130731"/>
              <a:ext cx="1993322" cy="36962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48" name="Oval 2"/>
            <p:cNvSpPr/>
            <p:nvPr/>
          </p:nvSpPr>
          <p:spPr bwMode="auto">
            <a:xfrm>
              <a:off x="6600150" y="1090836"/>
              <a:ext cx="821463" cy="821421"/>
            </a:xfrm>
            <a:prstGeom prst="ellipse">
              <a:avLst/>
            </a:prstGeom>
            <a:solidFill>
              <a:schemeClr val="tx1">
                <a:lumMod val="50000"/>
                <a:lumOff val="50000"/>
                <a:alpha val="50000"/>
              </a:schemeClr>
            </a:solidFill>
            <a:ln w="6350">
              <a:noFill/>
            </a:ln>
            <a:scene3d>
              <a:camera prst="isometricOffAxis2Right">
                <a:rot lat="1080000" lon="17759998" rev="300000"/>
              </a:camera>
              <a:lightRig rig="freezing" dir="t">
                <a:rot lat="0" lon="0" rev="4200000"/>
              </a:lightRig>
            </a:scene3d>
            <a:sp3d extrusionH="101600" prstMaterial="clea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latin typeface="Arial" pitchFamily="34" charset="0"/>
                <a:cs typeface="Arial" pitchFamily="34" charset="0"/>
              </a:endParaRPr>
            </a:p>
          </p:txBody>
        </p:sp>
        <p:cxnSp>
          <p:nvCxnSpPr>
            <p:cNvPr id="165" name="直線コネクタ 164"/>
            <p:cNvCxnSpPr/>
            <p:nvPr/>
          </p:nvCxnSpPr>
          <p:spPr>
            <a:xfrm flipH="1" flipV="1">
              <a:off x="7016673" y="1496877"/>
              <a:ext cx="763368" cy="14155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39" name="円/楕円 238"/>
            <p:cNvSpPr/>
            <p:nvPr/>
          </p:nvSpPr>
          <p:spPr>
            <a:xfrm>
              <a:off x="7807053" y="1522652"/>
              <a:ext cx="278313" cy="278313"/>
            </a:xfrm>
            <a:prstGeom prst="ellipse">
              <a:avLst/>
            </a:prstGeom>
            <a:ln>
              <a:noFill/>
            </a:ln>
            <a:scene3d>
              <a:camera prst="isometricOffAxis2Right"/>
              <a:lightRig rig="threePt" dir="t"/>
            </a:scene3d>
            <a:sp3d extrusionH="76200">
              <a:bevelT w="127000" h="196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4" name="直線コネクタ 93"/>
            <p:cNvCxnSpPr/>
            <p:nvPr/>
          </p:nvCxnSpPr>
          <p:spPr>
            <a:xfrm>
              <a:off x="2479005" y="566738"/>
              <a:ext cx="0" cy="495299"/>
            </a:xfrm>
            <a:prstGeom prst="line">
              <a:avLst/>
            </a:prstGeom>
            <a:ln w="19050">
              <a:solidFill>
                <a:schemeClr val="tx1"/>
              </a:solidFill>
            </a:ln>
            <a:scene3d>
              <a:camera prst="isometricOffAxis1Left"/>
              <a:lightRig rig="threePt" dir="t">
                <a:rot lat="0" lon="0" rev="0"/>
              </a:lightRig>
            </a:scene3d>
          </p:spPr>
          <p:style>
            <a:lnRef idx="1">
              <a:schemeClr val="accent1"/>
            </a:lnRef>
            <a:fillRef idx="0">
              <a:schemeClr val="accent1"/>
            </a:fillRef>
            <a:effectRef idx="0">
              <a:schemeClr val="accent1"/>
            </a:effectRef>
            <a:fontRef idx="minor">
              <a:schemeClr val="tx1"/>
            </a:fontRef>
          </p:style>
        </p:cxnSp>
        <p:cxnSp>
          <p:nvCxnSpPr>
            <p:cNvPr id="87" name="直線コネクタ 86"/>
            <p:cNvCxnSpPr/>
            <p:nvPr/>
          </p:nvCxnSpPr>
          <p:spPr>
            <a:xfrm flipH="1">
              <a:off x="2649361" y="728926"/>
              <a:ext cx="178411" cy="0"/>
            </a:xfrm>
            <a:prstGeom prst="line">
              <a:avLst/>
            </a:prstGeom>
            <a:ln w="19050">
              <a:solidFill>
                <a:schemeClr val="tx1"/>
              </a:solidFill>
            </a:ln>
            <a:scene3d>
              <a:camera prst="isometricOffAxis1Left"/>
              <a:lightRig rig="threePt" dir="t">
                <a:rot lat="0" lon="0" rev="0"/>
              </a:lightRig>
            </a:scene3d>
          </p:spPr>
          <p:style>
            <a:lnRef idx="1">
              <a:schemeClr val="accent1"/>
            </a:lnRef>
            <a:fillRef idx="0">
              <a:schemeClr val="accent1"/>
            </a:fillRef>
            <a:effectRef idx="0">
              <a:schemeClr val="accent1"/>
            </a:effectRef>
            <a:fontRef idx="minor">
              <a:schemeClr val="tx1"/>
            </a:fontRef>
          </p:style>
        </p:cxnSp>
        <p:sp>
          <p:nvSpPr>
            <p:cNvPr id="89" name="正方形/長方形 88"/>
            <p:cNvSpPr/>
            <p:nvPr/>
          </p:nvSpPr>
          <p:spPr>
            <a:xfrm>
              <a:off x="2378003" y="914957"/>
              <a:ext cx="239061" cy="509459"/>
            </a:xfrm>
            <a:prstGeom prst="rect">
              <a:avLst/>
            </a:prstGeom>
            <a:solidFill>
              <a:schemeClr val="bg1">
                <a:lumMod val="65000"/>
              </a:schemeClr>
            </a:solidFill>
            <a:ln>
              <a:solidFill>
                <a:schemeClr val="bg1">
                  <a:lumMod val="65000"/>
                </a:schemeClr>
              </a:solidFill>
            </a:ln>
            <a:scene3d>
              <a:camera prst="isometricOffAxis1Left"/>
              <a:lightRig rig="threePt" dir="t">
                <a:rot lat="0" lon="0" rev="0"/>
              </a:lightRig>
            </a:scene3d>
            <a:sp3d extrusionH="558800"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 name="円/楕円 89"/>
            <p:cNvSpPr/>
            <p:nvPr/>
          </p:nvSpPr>
          <p:spPr>
            <a:xfrm>
              <a:off x="2462383" y="521078"/>
              <a:ext cx="316800" cy="315634"/>
            </a:xfrm>
            <a:prstGeom prst="ellipse">
              <a:avLst/>
            </a:prstGeom>
            <a:noFill/>
            <a:ln>
              <a:solidFill>
                <a:schemeClr val="tx1"/>
              </a:solidFill>
            </a:ln>
            <a:scene3d>
              <a:camera prst="isometricOffAxis1Left"/>
              <a:lightRig rig="threePt" dir="t">
                <a:rot lat="0" lon="0" rev="0"/>
              </a:lightRig>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テキスト ボックス 90"/>
            <p:cNvSpPr txBox="1"/>
            <p:nvPr/>
          </p:nvSpPr>
          <p:spPr>
            <a:xfrm>
              <a:off x="2325463" y="524865"/>
              <a:ext cx="588584" cy="338554"/>
            </a:xfrm>
            <a:prstGeom prst="rect">
              <a:avLst/>
            </a:prstGeom>
            <a:noFill/>
            <a:ln w="9525">
              <a:noFill/>
            </a:ln>
            <a:scene3d>
              <a:camera prst="isometricOffAxis1Left"/>
              <a:lightRig rig="threePt" dir="t">
                <a:rot lat="0" lon="0" rev="0"/>
              </a:lightRig>
            </a:scene3d>
          </p:spPr>
          <p:txBody>
            <a:bodyPr wrap="square" rtlCol="0">
              <a:spAutoFit/>
            </a:bodyPr>
            <a:lstStyle/>
            <a:p>
              <a:pPr algn="ctr"/>
              <a:r>
                <a:rPr kumimoji="1" lang="en-US" altLang="ja-JP" sz="1600" dirty="0" smtClean="0">
                  <a:latin typeface="Times" pitchFamily="18" charset="0"/>
                  <a:cs typeface="Times" pitchFamily="18" charset="0"/>
                </a:rPr>
                <a:t>V</a:t>
              </a:r>
              <a:endParaRPr kumimoji="1" lang="ja-JP" altLang="en-US" sz="1600" dirty="0">
                <a:latin typeface="Times" pitchFamily="18" charset="0"/>
                <a:cs typeface="Times" pitchFamily="18" charset="0"/>
              </a:endParaRPr>
            </a:p>
          </p:txBody>
        </p:sp>
        <p:cxnSp>
          <p:nvCxnSpPr>
            <p:cNvPr id="93" name="直線コネクタ 92"/>
            <p:cNvCxnSpPr/>
            <p:nvPr/>
          </p:nvCxnSpPr>
          <p:spPr>
            <a:xfrm>
              <a:off x="2771800" y="750184"/>
              <a:ext cx="0" cy="402341"/>
            </a:xfrm>
            <a:prstGeom prst="line">
              <a:avLst/>
            </a:prstGeom>
            <a:ln w="19050">
              <a:solidFill>
                <a:schemeClr val="tx1"/>
              </a:solidFill>
            </a:ln>
            <a:scene3d>
              <a:camera prst="isometricOffAxis1Left"/>
              <a:lightRig rig="threePt" dir="t">
                <a:rot lat="0" lon="0" rev="0"/>
              </a:lightRig>
            </a:scene3d>
          </p:spPr>
          <p:style>
            <a:lnRef idx="1">
              <a:schemeClr val="accent1"/>
            </a:lnRef>
            <a:fillRef idx="0">
              <a:schemeClr val="accent1"/>
            </a:fillRef>
            <a:effectRef idx="0">
              <a:schemeClr val="accent1"/>
            </a:effectRef>
            <a:fontRef idx="minor">
              <a:schemeClr val="tx1"/>
            </a:fontRef>
          </p:style>
        </p:cxnSp>
        <p:cxnSp>
          <p:nvCxnSpPr>
            <p:cNvPr id="95" name="直線コネクタ 94"/>
            <p:cNvCxnSpPr/>
            <p:nvPr/>
          </p:nvCxnSpPr>
          <p:spPr>
            <a:xfrm flipH="1">
              <a:off x="2438401" y="598161"/>
              <a:ext cx="146698" cy="0"/>
            </a:xfrm>
            <a:prstGeom prst="line">
              <a:avLst/>
            </a:prstGeom>
            <a:ln w="19050">
              <a:solidFill>
                <a:schemeClr val="tx1"/>
              </a:solidFill>
            </a:ln>
            <a:scene3d>
              <a:camera prst="isometricOffAxis1Left"/>
              <a:lightRig rig="threePt" dir="t">
                <a:rot lat="0" lon="0" rev="0"/>
              </a:lightRig>
            </a:scene3d>
          </p:spPr>
          <p:style>
            <a:lnRef idx="1">
              <a:schemeClr val="accent1"/>
            </a:lnRef>
            <a:fillRef idx="0">
              <a:schemeClr val="accent1"/>
            </a:fillRef>
            <a:effectRef idx="0">
              <a:schemeClr val="accent1"/>
            </a:effectRef>
            <a:fontRef idx="minor">
              <a:schemeClr val="tx1"/>
            </a:fontRef>
          </p:style>
        </p:cxnSp>
        <p:sp>
          <p:nvSpPr>
            <p:cNvPr id="233" name="正方形/長方形 232"/>
            <p:cNvSpPr/>
            <p:nvPr/>
          </p:nvSpPr>
          <p:spPr>
            <a:xfrm>
              <a:off x="3123316" y="1293101"/>
              <a:ext cx="558073" cy="558073"/>
            </a:xfrm>
            <a:prstGeom prst="rect">
              <a:avLst/>
            </a:prstGeom>
            <a:solidFill>
              <a:schemeClr val="accent1">
                <a:alpha val="50000"/>
              </a:schemeClr>
            </a:solidFill>
            <a:ln>
              <a:noFill/>
            </a:ln>
            <a:scene3d>
              <a:camera prst="isometricOffAxis1Right"/>
              <a:lightRig rig="threePt" dir="t"/>
            </a:scene3d>
            <a:sp3d prstMaterial="fla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正方形/長方形 87"/>
            <p:cNvSpPr/>
            <p:nvPr/>
          </p:nvSpPr>
          <p:spPr>
            <a:xfrm>
              <a:off x="2173413" y="1151091"/>
              <a:ext cx="1356115" cy="509459"/>
            </a:xfrm>
            <a:prstGeom prst="rect">
              <a:avLst/>
            </a:prstGeom>
            <a:solidFill>
              <a:schemeClr val="accent1"/>
            </a:solidFill>
            <a:ln>
              <a:solidFill>
                <a:schemeClr val="accent1"/>
              </a:solidFill>
            </a:ln>
            <a:scene3d>
              <a:camera prst="isometricOffAxis1Left"/>
              <a:lightRig rig="threePt" dir="t">
                <a:rot lat="0" lon="0" rev="0"/>
              </a:lightRig>
            </a:scene3d>
            <a:sp3d extrusionH="558800" prstMaterial="clear"/>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53" name="グループ化 252"/>
            <p:cNvGrpSpPr/>
            <p:nvPr/>
          </p:nvGrpSpPr>
          <p:grpSpPr>
            <a:xfrm>
              <a:off x="2802921" y="1399506"/>
              <a:ext cx="304572" cy="221332"/>
              <a:chOff x="2433320" y="1347118"/>
              <a:chExt cx="304572" cy="221332"/>
            </a:xfrm>
          </p:grpSpPr>
          <p:cxnSp>
            <p:nvCxnSpPr>
              <p:cNvPr id="171" name="直線コネクタ 170"/>
              <p:cNvCxnSpPr/>
              <p:nvPr/>
            </p:nvCxnSpPr>
            <p:spPr>
              <a:xfrm>
                <a:off x="2587886" y="1347118"/>
                <a:ext cx="0" cy="221332"/>
              </a:xfrm>
              <a:prstGeom prst="line">
                <a:avLst/>
              </a:prstGeom>
              <a:ln w="19050">
                <a:solidFill>
                  <a:schemeClr val="tx1"/>
                </a:solidFill>
              </a:ln>
              <a:scene3d>
                <a:camera prst="isometricOffAxis1Left"/>
                <a:lightRig rig="threePt" dir="t"/>
              </a:scene3d>
            </p:spPr>
            <p:style>
              <a:lnRef idx="1">
                <a:schemeClr val="accent1"/>
              </a:lnRef>
              <a:fillRef idx="0">
                <a:schemeClr val="accent1"/>
              </a:fillRef>
              <a:effectRef idx="0">
                <a:schemeClr val="accent1"/>
              </a:effectRef>
              <a:fontRef idx="minor">
                <a:schemeClr val="tx1"/>
              </a:fontRef>
            </p:style>
          </p:cxnSp>
          <p:cxnSp>
            <p:nvCxnSpPr>
              <p:cNvPr id="174" name="直線コネクタ 173"/>
              <p:cNvCxnSpPr/>
              <p:nvPr/>
            </p:nvCxnSpPr>
            <p:spPr>
              <a:xfrm flipH="1" flipV="1">
                <a:off x="2433320" y="1457226"/>
                <a:ext cx="304572" cy="3274"/>
              </a:xfrm>
              <a:prstGeom prst="line">
                <a:avLst/>
              </a:prstGeom>
              <a:ln w="19050">
                <a:solidFill>
                  <a:schemeClr val="tx1"/>
                </a:solidFill>
              </a:ln>
              <a:scene3d>
                <a:camera prst="isometricOffAxis1Left"/>
                <a:lightRig rig="threePt" dir="t">
                  <a:rot lat="0" lon="0" rev="0"/>
                </a:lightRig>
              </a:scene3d>
            </p:spPr>
            <p:style>
              <a:lnRef idx="1">
                <a:schemeClr val="accent1"/>
              </a:lnRef>
              <a:fillRef idx="0">
                <a:schemeClr val="accent1"/>
              </a:fillRef>
              <a:effectRef idx="0">
                <a:schemeClr val="accent1"/>
              </a:effectRef>
              <a:fontRef idx="minor">
                <a:schemeClr val="tx1"/>
              </a:fontRef>
            </p:style>
          </p:cxnSp>
        </p:grpSp>
        <p:cxnSp>
          <p:nvCxnSpPr>
            <p:cNvPr id="155" name="直線コネクタ 154"/>
            <p:cNvCxnSpPr/>
            <p:nvPr/>
          </p:nvCxnSpPr>
          <p:spPr>
            <a:xfrm flipV="1">
              <a:off x="1593850" y="1508867"/>
              <a:ext cx="1364160" cy="25295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Oval 2"/>
            <p:cNvSpPr/>
            <p:nvPr/>
          </p:nvSpPr>
          <p:spPr bwMode="auto">
            <a:xfrm>
              <a:off x="1168574" y="1351455"/>
              <a:ext cx="834402" cy="834359"/>
            </a:xfrm>
            <a:prstGeom prst="ellipse">
              <a:avLst/>
            </a:prstGeom>
            <a:solidFill>
              <a:schemeClr val="tx1">
                <a:lumMod val="50000"/>
                <a:lumOff val="50000"/>
                <a:alpha val="50000"/>
              </a:schemeClr>
            </a:solidFill>
            <a:ln w="6350">
              <a:noFill/>
            </a:ln>
            <a:scene3d>
              <a:camera prst="isometricOffAxis1Left"/>
              <a:lightRig rig="freezing" dir="t">
                <a:rot lat="0" lon="0" rev="4200000"/>
              </a:lightRig>
            </a:scene3d>
            <a:sp3d extrusionH="101600" prstMaterial="clea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latin typeface="Arial" pitchFamily="34" charset="0"/>
                <a:cs typeface="Arial" pitchFamily="34" charset="0"/>
              </a:endParaRPr>
            </a:p>
          </p:txBody>
        </p:sp>
        <p:cxnSp>
          <p:nvCxnSpPr>
            <p:cNvPr id="4" name="直線コネクタ 3"/>
            <p:cNvCxnSpPr/>
            <p:nvPr/>
          </p:nvCxnSpPr>
          <p:spPr>
            <a:xfrm flipV="1">
              <a:off x="755576" y="1758950"/>
              <a:ext cx="857964" cy="15909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19" name="グループ化 218"/>
            <p:cNvGrpSpPr/>
            <p:nvPr/>
          </p:nvGrpSpPr>
          <p:grpSpPr>
            <a:xfrm>
              <a:off x="1862153" y="1217836"/>
              <a:ext cx="280463" cy="280463"/>
              <a:chOff x="4893435" y="5774220"/>
              <a:chExt cx="610297" cy="610297"/>
            </a:xfrm>
          </p:grpSpPr>
          <p:grpSp>
            <p:nvGrpSpPr>
              <p:cNvPr id="220" name="グループ化 219"/>
              <p:cNvGrpSpPr/>
              <p:nvPr/>
            </p:nvGrpSpPr>
            <p:grpSpPr>
              <a:xfrm>
                <a:off x="4893435" y="5774220"/>
                <a:ext cx="610297" cy="610297"/>
                <a:chOff x="1331640" y="2492896"/>
                <a:chExt cx="936104" cy="936104"/>
              </a:xfrm>
              <a:solidFill>
                <a:schemeClr val="bg1"/>
              </a:solidFill>
            </p:grpSpPr>
            <p:sp>
              <p:nvSpPr>
                <p:cNvPr id="222" name="正方形/長方形 221"/>
                <p:cNvSpPr/>
                <p:nvPr/>
              </p:nvSpPr>
              <p:spPr>
                <a:xfrm>
                  <a:off x="1331640" y="2492896"/>
                  <a:ext cx="936104" cy="93610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cxnSp>
              <p:nvCxnSpPr>
                <p:cNvPr id="223" name="直線コネクタ 222"/>
                <p:cNvCxnSpPr/>
                <p:nvPr/>
              </p:nvCxnSpPr>
              <p:spPr>
                <a:xfrm>
                  <a:off x="1331640" y="2960948"/>
                  <a:ext cx="936104"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0" name="直線コネクタ 259"/>
                <p:cNvCxnSpPr/>
                <p:nvPr/>
              </p:nvCxnSpPr>
              <p:spPr>
                <a:xfrm rot="5400000">
                  <a:off x="1329392" y="2960948"/>
                  <a:ext cx="936104"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21" name="直線コネクタ 220"/>
              <p:cNvCxnSpPr/>
              <p:nvPr/>
            </p:nvCxnSpPr>
            <p:spPr>
              <a:xfrm flipV="1">
                <a:off x="4991882" y="5889500"/>
                <a:ext cx="398161" cy="400612"/>
              </a:xfrm>
              <a:prstGeom prst="line">
                <a:avLst/>
              </a:prstGeom>
              <a:ln w="19050">
                <a:solidFill>
                  <a:srgbClr val="FF0000"/>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grpSp>
        <p:cxnSp>
          <p:nvCxnSpPr>
            <p:cNvPr id="45" name="直線コネクタ 44"/>
            <p:cNvCxnSpPr/>
            <p:nvPr/>
          </p:nvCxnSpPr>
          <p:spPr>
            <a:xfrm>
              <a:off x="5023351" y="1114202"/>
              <a:ext cx="0" cy="69035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円弧 45"/>
            <p:cNvSpPr/>
            <p:nvPr/>
          </p:nvSpPr>
          <p:spPr>
            <a:xfrm rot="10542365">
              <a:off x="4813926" y="990688"/>
              <a:ext cx="331371" cy="331371"/>
            </a:xfrm>
            <a:prstGeom prst="arc">
              <a:avLst>
                <a:gd name="adj1" fmla="val 15654508"/>
                <a:gd name="adj2"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28" name="テキスト ボックス 327"/>
            <p:cNvSpPr txBox="1"/>
            <p:nvPr/>
          </p:nvSpPr>
          <p:spPr>
            <a:xfrm>
              <a:off x="4116710" y="1860807"/>
              <a:ext cx="1272789" cy="490733"/>
            </a:xfrm>
            <a:prstGeom prst="rect">
              <a:avLst/>
            </a:prstGeom>
            <a:noFill/>
          </p:spPr>
          <p:txBody>
            <a:bodyPr wrap="square" rtlCol="0">
              <a:spAutoFit/>
            </a:bodyPr>
            <a:lstStyle/>
            <a:p>
              <a:pPr algn="ctr">
                <a:lnSpc>
                  <a:spcPts val="1520"/>
                </a:lnSpc>
              </a:pPr>
              <a:r>
                <a:rPr lang="en-US" altLang="ja-JP" sz="1600" dirty="0" smtClean="0">
                  <a:latin typeface="Calibri"/>
                  <a:cs typeface="Calibri"/>
                </a:rPr>
                <a:t>Incident angle</a:t>
              </a:r>
              <a:r>
                <a:rPr lang="en-US" altLang="ja-JP" sz="1600" i="1" dirty="0" smtClean="0">
                  <a:latin typeface="Symbol" pitchFamily="18" charset="2"/>
                </a:rPr>
                <a:t> q</a:t>
              </a:r>
              <a:r>
                <a:rPr lang="en-US" altLang="ja-JP" sz="1600" i="1" baseline="-25000" dirty="0" smtClean="0">
                  <a:latin typeface="Times New Roman" pitchFamily="18" charset="0"/>
                  <a:cs typeface="Times New Roman" pitchFamily="18" charset="0"/>
                </a:rPr>
                <a:t>i</a:t>
              </a:r>
              <a:endParaRPr kumimoji="1" lang="ja-JP" altLang="en-US" sz="1600" baseline="-25000" dirty="0">
                <a:latin typeface="Times New Roman" pitchFamily="18" charset="0"/>
                <a:cs typeface="Times New Roman" pitchFamily="18" charset="0"/>
              </a:endParaRPr>
            </a:p>
          </p:txBody>
        </p:sp>
        <p:cxnSp>
          <p:nvCxnSpPr>
            <p:cNvPr id="329" name="直線コネクタ 328"/>
            <p:cNvCxnSpPr/>
            <p:nvPr/>
          </p:nvCxnSpPr>
          <p:spPr>
            <a:xfrm flipH="1">
              <a:off x="4749800" y="1295400"/>
              <a:ext cx="120651" cy="558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0" name="直線コネクタ 329"/>
            <p:cNvCxnSpPr/>
            <p:nvPr/>
          </p:nvCxnSpPr>
          <p:spPr>
            <a:xfrm flipV="1">
              <a:off x="1096670" y="1842666"/>
              <a:ext cx="90954" cy="16866"/>
            </a:xfrm>
            <a:prstGeom prst="line">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1" name="直線コネクタ 330"/>
            <p:cNvCxnSpPr/>
            <p:nvPr/>
          </p:nvCxnSpPr>
          <p:spPr>
            <a:xfrm flipV="1">
              <a:off x="4124087" y="1275633"/>
              <a:ext cx="90954" cy="16866"/>
            </a:xfrm>
            <a:prstGeom prst="line">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2" name="直線コネクタ 331"/>
            <p:cNvCxnSpPr/>
            <p:nvPr/>
          </p:nvCxnSpPr>
          <p:spPr>
            <a:xfrm flipH="1" flipV="1">
              <a:off x="6012160" y="1316942"/>
              <a:ext cx="105031" cy="19476"/>
            </a:xfrm>
            <a:prstGeom prst="line">
              <a:avLst/>
            </a:prstGeom>
            <a:ln w="25400">
              <a:solidFill>
                <a:srgbClr val="FF0000"/>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333" name="直線コネクタ 332"/>
            <p:cNvCxnSpPr/>
            <p:nvPr/>
          </p:nvCxnSpPr>
          <p:spPr>
            <a:xfrm flipH="1" flipV="1">
              <a:off x="7436028" y="1574800"/>
              <a:ext cx="105031" cy="19476"/>
            </a:xfrm>
            <a:prstGeom prst="line">
              <a:avLst/>
            </a:prstGeom>
            <a:ln w="25400">
              <a:solidFill>
                <a:srgbClr val="FF0000"/>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334" name="直線コネクタ 333"/>
            <p:cNvCxnSpPr/>
            <p:nvPr/>
          </p:nvCxnSpPr>
          <p:spPr>
            <a:xfrm flipV="1">
              <a:off x="2248798" y="1626642"/>
              <a:ext cx="90954" cy="16866"/>
            </a:xfrm>
            <a:prstGeom prst="line">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383" name="グループ化 382"/>
            <p:cNvGrpSpPr/>
            <p:nvPr/>
          </p:nvGrpSpPr>
          <p:grpSpPr>
            <a:xfrm flipH="1">
              <a:off x="5530463" y="812121"/>
              <a:ext cx="280463" cy="280463"/>
              <a:chOff x="4893435" y="5774220"/>
              <a:chExt cx="610297" cy="610297"/>
            </a:xfrm>
          </p:grpSpPr>
          <p:grpSp>
            <p:nvGrpSpPr>
              <p:cNvPr id="384" name="グループ化 383"/>
              <p:cNvGrpSpPr/>
              <p:nvPr/>
            </p:nvGrpSpPr>
            <p:grpSpPr>
              <a:xfrm>
                <a:off x="4893435" y="5774220"/>
                <a:ext cx="610297" cy="610297"/>
                <a:chOff x="1331640" y="2492896"/>
                <a:chExt cx="936104" cy="936104"/>
              </a:xfrm>
              <a:solidFill>
                <a:schemeClr val="bg1"/>
              </a:solidFill>
            </p:grpSpPr>
            <p:sp>
              <p:nvSpPr>
                <p:cNvPr id="386" name="正方形/長方形 385"/>
                <p:cNvSpPr/>
                <p:nvPr/>
              </p:nvSpPr>
              <p:spPr>
                <a:xfrm>
                  <a:off x="1331640" y="2492896"/>
                  <a:ext cx="936104" cy="93610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cxnSp>
              <p:nvCxnSpPr>
                <p:cNvPr id="387" name="直線コネクタ 386"/>
                <p:cNvCxnSpPr/>
                <p:nvPr/>
              </p:nvCxnSpPr>
              <p:spPr>
                <a:xfrm>
                  <a:off x="1331640" y="2960948"/>
                  <a:ext cx="936104"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8" name="直線コネクタ 387"/>
                <p:cNvCxnSpPr/>
                <p:nvPr/>
              </p:nvCxnSpPr>
              <p:spPr>
                <a:xfrm rot="5400000">
                  <a:off x="1329392" y="2960948"/>
                  <a:ext cx="936104"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85" name="直線コネクタ 384"/>
              <p:cNvCxnSpPr/>
              <p:nvPr/>
            </p:nvCxnSpPr>
            <p:spPr>
              <a:xfrm flipV="1">
                <a:off x="4991882" y="5889500"/>
                <a:ext cx="398161" cy="400612"/>
              </a:xfrm>
              <a:prstGeom prst="line">
                <a:avLst/>
              </a:prstGeom>
              <a:ln w="19050">
                <a:solidFill>
                  <a:srgbClr val="FF0000"/>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grpSp>
        <p:grpSp>
          <p:nvGrpSpPr>
            <p:cNvPr id="389" name="グループ化 388"/>
            <p:cNvGrpSpPr/>
            <p:nvPr/>
          </p:nvGrpSpPr>
          <p:grpSpPr>
            <a:xfrm>
              <a:off x="4219529" y="812121"/>
              <a:ext cx="280463" cy="280463"/>
              <a:chOff x="4893435" y="5774220"/>
              <a:chExt cx="610297" cy="610297"/>
            </a:xfrm>
          </p:grpSpPr>
          <p:grpSp>
            <p:nvGrpSpPr>
              <p:cNvPr id="390" name="グループ化 389"/>
              <p:cNvGrpSpPr/>
              <p:nvPr/>
            </p:nvGrpSpPr>
            <p:grpSpPr>
              <a:xfrm>
                <a:off x="4893435" y="5774220"/>
                <a:ext cx="610297" cy="610297"/>
                <a:chOff x="1331640" y="2492896"/>
                <a:chExt cx="936104" cy="936104"/>
              </a:xfrm>
              <a:solidFill>
                <a:schemeClr val="bg1"/>
              </a:solidFill>
            </p:grpSpPr>
            <p:sp>
              <p:nvSpPr>
                <p:cNvPr id="392" name="正方形/長方形 391"/>
                <p:cNvSpPr/>
                <p:nvPr/>
              </p:nvSpPr>
              <p:spPr>
                <a:xfrm>
                  <a:off x="1331640" y="2492896"/>
                  <a:ext cx="936104" cy="93610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cxnSp>
              <p:nvCxnSpPr>
                <p:cNvPr id="393" name="直線コネクタ 392"/>
                <p:cNvCxnSpPr/>
                <p:nvPr/>
              </p:nvCxnSpPr>
              <p:spPr>
                <a:xfrm>
                  <a:off x="1331640" y="2960948"/>
                  <a:ext cx="936104"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4" name="直線コネクタ 393"/>
                <p:cNvCxnSpPr/>
                <p:nvPr/>
              </p:nvCxnSpPr>
              <p:spPr>
                <a:xfrm rot="5400000">
                  <a:off x="1329392" y="2960948"/>
                  <a:ext cx="936104"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91" name="直線コネクタ 390"/>
              <p:cNvCxnSpPr/>
              <p:nvPr/>
            </p:nvCxnSpPr>
            <p:spPr>
              <a:xfrm flipV="1">
                <a:off x="4991882" y="5889500"/>
                <a:ext cx="398161" cy="400612"/>
              </a:xfrm>
              <a:prstGeom prst="line">
                <a:avLst/>
              </a:prstGeom>
              <a:ln w="19050">
                <a:solidFill>
                  <a:srgbClr val="FF0000"/>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grpSp>
        <p:grpSp>
          <p:nvGrpSpPr>
            <p:cNvPr id="395" name="グループ化 394"/>
            <p:cNvGrpSpPr/>
            <p:nvPr/>
          </p:nvGrpSpPr>
          <p:grpSpPr>
            <a:xfrm>
              <a:off x="4049624" y="842601"/>
              <a:ext cx="280952" cy="280952"/>
              <a:chOff x="5336811" y="6093092"/>
              <a:chExt cx="280952" cy="280952"/>
            </a:xfrm>
          </p:grpSpPr>
          <p:sp>
            <p:nvSpPr>
              <p:cNvPr id="396" name="正方形/長方形 395"/>
              <p:cNvSpPr/>
              <p:nvPr/>
            </p:nvSpPr>
            <p:spPr>
              <a:xfrm>
                <a:off x="5336811" y="6093092"/>
                <a:ext cx="280952" cy="2809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cxnSp>
            <p:nvCxnSpPr>
              <p:cNvPr id="397" name="直線コネクタ 396"/>
              <p:cNvCxnSpPr/>
              <p:nvPr/>
            </p:nvCxnSpPr>
            <p:spPr>
              <a:xfrm>
                <a:off x="5336811" y="6233568"/>
                <a:ext cx="28095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8" name="直線コネクタ 397"/>
              <p:cNvCxnSpPr/>
              <p:nvPr/>
            </p:nvCxnSpPr>
            <p:spPr>
              <a:xfrm rot="5400000">
                <a:off x="5336136" y="6233568"/>
                <a:ext cx="28095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99" name="円/楕円 398"/>
              <p:cNvSpPr/>
              <p:nvPr/>
            </p:nvSpPr>
            <p:spPr>
              <a:xfrm rot="18900000">
                <a:off x="5351528" y="6171789"/>
                <a:ext cx="253414" cy="13163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00" name="直線コネクタ 399"/>
              <p:cNvCxnSpPr/>
              <p:nvPr/>
            </p:nvCxnSpPr>
            <p:spPr>
              <a:xfrm rot="18900000" flipV="1">
                <a:off x="5379657" y="6256054"/>
                <a:ext cx="11762" cy="6147"/>
              </a:xfrm>
              <a:prstGeom prst="line">
                <a:avLst/>
              </a:prstGeom>
              <a:ln w="19050">
                <a:solidFill>
                  <a:srgbClr val="FF0000"/>
                </a:solidFill>
                <a:headEnd type="none"/>
                <a:tailEnd type="arrow" w="sm" len="sm"/>
              </a:ln>
            </p:spPr>
            <p:style>
              <a:lnRef idx="1">
                <a:schemeClr val="accent1"/>
              </a:lnRef>
              <a:fillRef idx="0">
                <a:schemeClr val="accent1"/>
              </a:fillRef>
              <a:effectRef idx="0">
                <a:schemeClr val="accent1"/>
              </a:effectRef>
              <a:fontRef idx="minor">
                <a:schemeClr val="tx1"/>
              </a:fontRef>
            </p:style>
          </p:cxnSp>
          <p:cxnSp>
            <p:nvCxnSpPr>
              <p:cNvPr id="401" name="直線コネクタ 400"/>
              <p:cNvCxnSpPr/>
              <p:nvPr/>
            </p:nvCxnSpPr>
            <p:spPr>
              <a:xfrm rot="18900000" flipV="1">
                <a:off x="5566767" y="6205154"/>
                <a:ext cx="11762" cy="6147"/>
              </a:xfrm>
              <a:prstGeom prst="line">
                <a:avLst/>
              </a:prstGeom>
              <a:ln w="19050">
                <a:solidFill>
                  <a:srgbClr val="FF0000"/>
                </a:solidFill>
                <a:headEnd type="arrow" w="sm" len="sm"/>
                <a:tailEnd type="none"/>
              </a:ln>
            </p:spPr>
            <p:style>
              <a:lnRef idx="1">
                <a:schemeClr val="accent1"/>
              </a:lnRef>
              <a:fillRef idx="0">
                <a:schemeClr val="accent1"/>
              </a:fillRef>
              <a:effectRef idx="0">
                <a:schemeClr val="accent1"/>
              </a:effectRef>
              <a:fontRef idx="minor">
                <a:schemeClr val="tx1"/>
              </a:fontRef>
            </p:style>
          </p:cxnSp>
        </p:grpSp>
        <p:grpSp>
          <p:nvGrpSpPr>
            <p:cNvPr id="402" name="グループ化 401"/>
            <p:cNvGrpSpPr/>
            <p:nvPr/>
          </p:nvGrpSpPr>
          <p:grpSpPr>
            <a:xfrm>
              <a:off x="3877710" y="877518"/>
              <a:ext cx="280463" cy="280463"/>
              <a:chOff x="5646261" y="4695824"/>
              <a:chExt cx="280463" cy="280463"/>
            </a:xfrm>
          </p:grpSpPr>
          <p:grpSp>
            <p:nvGrpSpPr>
              <p:cNvPr id="403" name="グループ化 402"/>
              <p:cNvGrpSpPr/>
              <p:nvPr/>
            </p:nvGrpSpPr>
            <p:grpSpPr>
              <a:xfrm>
                <a:off x="5646261" y="4695824"/>
                <a:ext cx="280463" cy="280463"/>
                <a:chOff x="1331640" y="2492896"/>
                <a:chExt cx="936104" cy="936104"/>
              </a:xfrm>
              <a:solidFill>
                <a:schemeClr val="bg1"/>
              </a:solidFill>
            </p:grpSpPr>
            <p:sp>
              <p:nvSpPr>
                <p:cNvPr id="407" name="正方形/長方形 406"/>
                <p:cNvSpPr/>
                <p:nvPr/>
              </p:nvSpPr>
              <p:spPr>
                <a:xfrm>
                  <a:off x="1331640" y="2492896"/>
                  <a:ext cx="936104" cy="93610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cxnSp>
              <p:nvCxnSpPr>
                <p:cNvPr id="408" name="直線コネクタ 407"/>
                <p:cNvCxnSpPr/>
                <p:nvPr/>
              </p:nvCxnSpPr>
              <p:spPr>
                <a:xfrm>
                  <a:off x="1331640" y="2960948"/>
                  <a:ext cx="936104"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9" name="直線コネクタ 408"/>
                <p:cNvCxnSpPr/>
                <p:nvPr/>
              </p:nvCxnSpPr>
              <p:spPr>
                <a:xfrm rot="5400000">
                  <a:off x="1329392" y="2960948"/>
                  <a:ext cx="936104"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04" name="円/楕円 403"/>
              <p:cNvSpPr/>
              <p:nvPr/>
            </p:nvSpPr>
            <p:spPr>
              <a:xfrm>
                <a:off x="5656766" y="4709157"/>
                <a:ext cx="252973" cy="25297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05" name="直線コネクタ 404"/>
              <p:cNvCxnSpPr/>
              <p:nvPr/>
            </p:nvCxnSpPr>
            <p:spPr>
              <a:xfrm flipV="1">
                <a:off x="5696757" y="4733015"/>
                <a:ext cx="11741" cy="11813"/>
              </a:xfrm>
              <a:prstGeom prst="line">
                <a:avLst/>
              </a:prstGeom>
              <a:ln w="19050">
                <a:solidFill>
                  <a:srgbClr val="FF0000"/>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406" name="直線コネクタ 405"/>
              <p:cNvCxnSpPr/>
              <p:nvPr/>
            </p:nvCxnSpPr>
            <p:spPr>
              <a:xfrm flipV="1">
                <a:off x="5865794" y="4920102"/>
                <a:ext cx="11741" cy="11813"/>
              </a:xfrm>
              <a:prstGeom prst="line">
                <a:avLst/>
              </a:prstGeom>
              <a:ln w="19050">
                <a:solidFill>
                  <a:srgbClr val="FF0000"/>
                </a:solidFill>
                <a:headEnd type="arrow" w="sm" len="sm"/>
                <a:tailEnd type="none" w="sm" len="sm"/>
              </a:ln>
            </p:spPr>
            <p:style>
              <a:lnRef idx="1">
                <a:schemeClr val="accent1"/>
              </a:lnRef>
              <a:fillRef idx="0">
                <a:schemeClr val="accent1"/>
              </a:fillRef>
              <a:effectRef idx="0">
                <a:schemeClr val="accent1"/>
              </a:effectRef>
              <a:fontRef idx="minor">
                <a:schemeClr val="tx1"/>
              </a:fontRef>
            </p:style>
          </p:cxnSp>
        </p:grpSp>
        <p:grpSp>
          <p:nvGrpSpPr>
            <p:cNvPr id="410" name="グループ化 409"/>
            <p:cNvGrpSpPr/>
            <p:nvPr/>
          </p:nvGrpSpPr>
          <p:grpSpPr>
            <a:xfrm>
              <a:off x="3705998" y="907292"/>
              <a:ext cx="280952" cy="280952"/>
              <a:chOff x="5336811" y="6093092"/>
              <a:chExt cx="280952" cy="280952"/>
            </a:xfrm>
          </p:grpSpPr>
          <p:sp>
            <p:nvSpPr>
              <p:cNvPr id="411" name="正方形/長方形 410"/>
              <p:cNvSpPr/>
              <p:nvPr/>
            </p:nvSpPr>
            <p:spPr>
              <a:xfrm>
                <a:off x="5336811" y="6093092"/>
                <a:ext cx="280952" cy="2809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cxnSp>
            <p:nvCxnSpPr>
              <p:cNvPr id="412" name="直線コネクタ 411"/>
              <p:cNvCxnSpPr/>
              <p:nvPr/>
            </p:nvCxnSpPr>
            <p:spPr>
              <a:xfrm>
                <a:off x="5336811" y="6233568"/>
                <a:ext cx="28095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3" name="直線コネクタ 412"/>
              <p:cNvCxnSpPr/>
              <p:nvPr/>
            </p:nvCxnSpPr>
            <p:spPr>
              <a:xfrm rot="5400000">
                <a:off x="5336136" y="6233568"/>
                <a:ext cx="28095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14" name="円/楕円 413"/>
              <p:cNvSpPr/>
              <p:nvPr/>
            </p:nvSpPr>
            <p:spPr>
              <a:xfrm rot="18900000">
                <a:off x="5351528" y="6171789"/>
                <a:ext cx="253414" cy="13163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15" name="直線コネクタ 414"/>
              <p:cNvCxnSpPr/>
              <p:nvPr/>
            </p:nvCxnSpPr>
            <p:spPr>
              <a:xfrm rot="18900000" flipV="1">
                <a:off x="5379657" y="6256054"/>
                <a:ext cx="11762" cy="6147"/>
              </a:xfrm>
              <a:prstGeom prst="line">
                <a:avLst/>
              </a:prstGeom>
              <a:ln w="19050">
                <a:solidFill>
                  <a:srgbClr val="FF0000"/>
                </a:solidFill>
                <a:headEnd type="none"/>
                <a:tailEnd type="arrow" w="sm" len="sm"/>
              </a:ln>
            </p:spPr>
            <p:style>
              <a:lnRef idx="1">
                <a:schemeClr val="accent1"/>
              </a:lnRef>
              <a:fillRef idx="0">
                <a:schemeClr val="accent1"/>
              </a:fillRef>
              <a:effectRef idx="0">
                <a:schemeClr val="accent1"/>
              </a:effectRef>
              <a:fontRef idx="minor">
                <a:schemeClr val="tx1"/>
              </a:fontRef>
            </p:style>
          </p:cxnSp>
          <p:cxnSp>
            <p:nvCxnSpPr>
              <p:cNvPr id="416" name="直線コネクタ 415"/>
              <p:cNvCxnSpPr/>
              <p:nvPr/>
            </p:nvCxnSpPr>
            <p:spPr>
              <a:xfrm rot="18900000" flipV="1">
                <a:off x="5566767" y="6205154"/>
                <a:ext cx="11762" cy="6147"/>
              </a:xfrm>
              <a:prstGeom prst="line">
                <a:avLst/>
              </a:prstGeom>
              <a:ln w="19050">
                <a:solidFill>
                  <a:srgbClr val="FF0000"/>
                </a:solidFill>
                <a:headEnd type="arrow" w="sm" len="sm"/>
                <a:tailEnd type="none"/>
              </a:ln>
            </p:spPr>
            <p:style>
              <a:lnRef idx="1">
                <a:schemeClr val="accent1"/>
              </a:lnRef>
              <a:fillRef idx="0">
                <a:schemeClr val="accent1"/>
              </a:fillRef>
              <a:effectRef idx="0">
                <a:schemeClr val="accent1"/>
              </a:effectRef>
              <a:fontRef idx="minor">
                <a:schemeClr val="tx1"/>
              </a:fontRef>
            </p:style>
          </p:cxnSp>
        </p:grpSp>
        <p:grpSp>
          <p:nvGrpSpPr>
            <p:cNvPr id="417" name="グループ化 416"/>
            <p:cNvGrpSpPr/>
            <p:nvPr/>
          </p:nvGrpSpPr>
          <p:grpSpPr>
            <a:xfrm>
              <a:off x="5697859" y="842601"/>
              <a:ext cx="280952" cy="280952"/>
              <a:chOff x="5336811" y="6093092"/>
              <a:chExt cx="280952" cy="280952"/>
            </a:xfrm>
          </p:grpSpPr>
          <p:sp>
            <p:nvSpPr>
              <p:cNvPr id="418" name="正方形/長方形 417"/>
              <p:cNvSpPr/>
              <p:nvPr/>
            </p:nvSpPr>
            <p:spPr>
              <a:xfrm>
                <a:off x="5336811" y="6093092"/>
                <a:ext cx="280952" cy="2809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cxnSp>
            <p:nvCxnSpPr>
              <p:cNvPr id="419" name="直線コネクタ 418"/>
              <p:cNvCxnSpPr/>
              <p:nvPr/>
            </p:nvCxnSpPr>
            <p:spPr>
              <a:xfrm>
                <a:off x="5336811" y="6233568"/>
                <a:ext cx="28095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0" name="直線コネクタ 419"/>
              <p:cNvCxnSpPr/>
              <p:nvPr/>
            </p:nvCxnSpPr>
            <p:spPr>
              <a:xfrm rot="5400000">
                <a:off x="5336136" y="6233568"/>
                <a:ext cx="28095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21" name="円/楕円 420"/>
              <p:cNvSpPr/>
              <p:nvPr/>
            </p:nvSpPr>
            <p:spPr>
              <a:xfrm rot="18900000">
                <a:off x="5351528" y="6171789"/>
                <a:ext cx="253414" cy="13163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22" name="直線コネクタ 421"/>
              <p:cNvCxnSpPr/>
              <p:nvPr/>
            </p:nvCxnSpPr>
            <p:spPr>
              <a:xfrm rot="18900000" flipV="1">
                <a:off x="5379657" y="6256054"/>
                <a:ext cx="11762" cy="6147"/>
              </a:xfrm>
              <a:prstGeom prst="line">
                <a:avLst/>
              </a:prstGeom>
              <a:ln w="19050">
                <a:solidFill>
                  <a:srgbClr val="FF0000"/>
                </a:solidFill>
                <a:headEnd type="none"/>
                <a:tailEnd type="arrow" w="sm" len="sm"/>
              </a:ln>
            </p:spPr>
            <p:style>
              <a:lnRef idx="1">
                <a:schemeClr val="accent1"/>
              </a:lnRef>
              <a:fillRef idx="0">
                <a:schemeClr val="accent1"/>
              </a:fillRef>
              <a:effectRef idx="0">
                <a:schemeClr val="accent1"/>
              </a:effectRef>
              <a:fontRef idx="minor">
                <a:schemeClr val="tx1"/>
              </a:fontRef>
            </p:style>
          </p:cxnSp>
          <p:cxnSp>
            <p:nvCxnSpPr>
              <p:cNvPr id="423" name="直線コネクタ 422"/>
              <p:cNvCxnSpPr/>
              <p:nvPr/>
            </p:nvCxnSpPr>
            <p:spPr>
              <a:xfrm rot="18900000" flipV="1">
                <a:off x="5566767" y="6205154"/>
                <a:ext cx="11762" cy="6147"/>
              </a:xfrm>
              <a:prstGeom prst="line">
                <a:avLst/>
              </a:prstGeom>
              <a:ln w="19050">
                <a:solidFill>
                  <a:srgbClr val="FF0000"/>
                </a:solidFill>
                <a:headEnd type="arrow" w="sm" len="sm"/>
                <a:tailEnd type="none"/>
              </a:ln>
            </p:spPr>
            <p:style>
              <a:lnRef idx="1">
                <a:schemeClr val="accent1"/>
              </a:lnRef>
              <a:fillRef idx="0">
                <a:schemeClr val="accent1"/>
              </a:fillRef>
              <a:effectRef idx="0">
                <a:schemeClr val="accent1"/>
              </a:effectRef>
              <a:fontRef idx="minor">
                <a:schemeClr val="tx1"/>
              </a:fontRef>
            </p:style>
          </p:cxnSp>
        </p:grpSp>
        <p:grpSp>
          <p:nvGrpSpPr>
            <p:cNvPr id="424" name="グループ化 423"/>
            <p:cNvGrpSpPr/>
            <p:nvPr/>
          </p:nvGrpSpPr>
          <p:grpSpPr>
            <a:xfrm rot="16200000">
              <a:off x="5865499" y="877274"/>
              <a:ext cx="280952" cy="280952"/>
              <a:chOff x="5336811" y="6093092"/>
              <a:chExt cx="280952" cy="280952"/>
            </a:xfrm>
          </p:grpSpPr>
          <p:sp>
            <p:nvSpPr>
              <p:cNvPr id="425" name="正方形/長方形 424"/>
              <p:cNvSpPr/>
              <p:nvPr/>
            </p:nvSpPr>
            <p:spPr>
              <a:xfrm>
                <a:off x="5336811" y="6093092"/>
                <a:ext cx="280952" cy="2809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cxnSp>
            <p:nvCxnSpPr>
              <p:cNvPr id="426" name="直線コネクタ 425"/>
              <p:cNvCxnSpPr/>
              <p:nvPr/>
            </p:nvCxnSpPr>
            <p:spPr>
              <a:xfrm>
                <a:off x="5336811" y="6233568"/>
                <a:ext cx="28095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7" name="直線コネクタ 426"/>
              <p:cNvCxnSpPr/>
              <p:nvPr/>
            </p:nvCxnSpPr>
            <p:spPr>
              <a:xfrm rot="5400000">
                <a:off x="5336136" y="6233568"/>
                <a:ext cx="28095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28" name="円/楕円 427"/>
              <p:cNvSpPr/>
              <p:nvPr/>
            </p:nvSpPr>
            <p:spPr>
              <a:xfrm rot="18900000">
                <a:off x="5351528" y="6171789"/>
                <a:ext cx="253414" cy="13163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29" name="直線コネクタ 428"/>
              <p:cNvCxnSpPr/>
              <p:nvPr/>
            </p:nvCxnSpPr>
            <p:spPr>
              <a:xfrm rot="18900000" flipV="1">
                <a:off x="5379657" y="6256054"/>
                <a:ext cx="11762" cy="6147"/>
              </a:xfrm>
              <a:prstGeom prst="line">
                <a:avLst/>
              </a:prstGeom>
              <a:ln w="19050">
                <a:solidFill>
                  <a:srgbClr val="FF0000"/>
                </a:solidFill>
                <a:headEnd type="none"/>
                <a:tailEnd type="arrow" w="sm" len="sm"/>
              </a:ln>
            </p:spPr>
            <p:style>
              <a:lnRef idx="1">
                <a:schemeClr val="accent1"/>
              </a:lnRef>
              <a:fillRef idx="0">
                <a:schemeClr val="accent1"/>
              </a:fillRef>
              <a:effectRef idx="0">
                <a:schemeClr val="accent1"/>
              </a:effectRef>
              <a:fontRef idx="minor">
                <a:schemeClr val="tx1"/>
              </a:fontRef>
            </p:style>
          </p:cxnSp>
          <p:cxnSp>
            <p:nvCxnSpPr>
              <p:cNvPr id="430" name="直線コネクタ 429"/>
              <p:cNvCxnSpPr/>
              <p:nvPr/>
            </p:nvCxnSpPr>
            <p:spPr>
              <a:xfrm rot="18900000" flipV="1">
                <a:off x="5566767" y="6205154"/>
                <a:ext cx="11762" cy="6147"/>
              </a:xfrm>
              <a:prstGeom prst="line">
                <a:avLst/>
              </a:prstGeom>
              <a:ln w="19050">
                <a:solidFill>
                  <a:srgbClr val="FF0000"/>
                </a:solidFill>
                <a:headEnd type="arrow" w="sm" len="sm"/>
                <a:tailEnd type="none"/>
              </a:ln>
            </p:spPr>
            <p:style>
              <a:lnRef idx="1">
                <a:schemeClr val="accent1"/>
              </a:lnRef>
              <a:fillRef idx="0">
                <a:schemeClr val="accent1"/>
              </a:fillRef>
              <a:effectRef idx="0">
                <a:schemeClr val="accent1"/>
              </a:effectRef>
              <a:fontRef idx="minor">
                <a:schemeClr val="tx1"/>
              </a:fontRef>
            </p:style>
          </p:cxnSp>
        </p:grpSp>
        <p:grpSp>
          <p:nvGrpSpPr>
            <p:cNvPr id="431" name="グループ化 430"/>
            <p:cNvGrpSpPr/>
            <p:nvPr/>
          </p:nvGrpSpPr>
          <p:grpSpPr>
            <a:xfrm rot="5400000" flipH="1">
              <a:off x="6038559" y="907537"/>
              <a:ext cx="280463" cy="280463"/>
              <a:chOff x="5646261" y="4695824"/>
              <a:chExt cx="280463" cy="280463"/>
            </a:xfrm>
          </p:grpSpPr>
          <p:grpSp>
            <p:nvGrpSpPr>
              <p:cNvPr id="432" name="グループ化 431"/>
              <p:cNvGrpSpPr/>
              <p:nvPr/>
            </p:nvGrpSpPr>
            <p:grpSpPr>
              <a:xfrm>
                <a:off x="5646261" y="4695824"/>
                <a:ext cx="280463" cy="280463"/>
                <a:chOff x="1331640" y="2492896"/>
                <a:chExt cx="936104" cy="936104"/>
              </a:xfrm>
              <a:solidFill>
                <a:schemeClr val="bg1"/>
              </a:solidFill>
            </p:grpSpPr>
            <p:sp>
              <p:nvSpPr>
                <p:cNvPr id="436" name="正方形/長方形 435"/>
                <p:cNvSpPr/>
                <p:nvPr/>
              </p:nvSpPr>
              <p:spPr>
                <a:xfrm>
                  <a:off x="1331640" y="2492896"/>
                  <a:ext cx="936104" cy="93610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cxnSp>
              <p:nvCxnSpPr>
                <p:cNvPr id="437" name="直線コネクタ 436"/>
                <p:cNvCxnSpPr/>
                <p:nvPr/>
              </p:nvCxnSpPr>
              <p:spPr>
                <a:xfrm>
                  <a:off x="1331640" y="2960948"/>
                  <a:ext cx="936104"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8" name="直線コネクタ 437"/>
                <p:cNvCxnSpPr/>
                <p:nvPr/>
              </p:nvCxnSpPr>
              <p:spPr>
                <a:xfrm rot="5400000">
                  <a:off x="1329392" y="2960948"/>
                  <a:ext cx="936104"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33" name="円/楕円 432"/>
              <p:cNvSpPr/>
              <p:nvPr/>
            </p:nvSpPr>
            <p:spPr>
              <a:xfrm>
                <a:off x="5656766" y="4709157"/>
                <a:ext cx="252973" cy="25297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34" name="直線コネクタ 433"/>
              <p:cNvCxnSpPr/>
              <p:nvPr/>
            </p:nvCxnSpPr>
            <p:spPr>
              <a:xfrm flipV="1">
                <a:off x="5696757" y="4733015"/>
                <a:ext cx="11741" cy="11813"/>
              </a:xfrm>
              <a:prstGeom prst="line">
                <a:avLst/>
              </a:prstGeom>
              <a:ln w="19050">
                <a:solidFill>
                  <a:srgbClr val="FF0000"/>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435" name="直線コネクタ 434"/>
              <p:cNvCxnSpPr/>
              <p:nvPr/>
            </p:nvCxnSpPr>
            <p:spPr>
              <a:xfrm flipV="1">
                <a:off x="5865794" y="4920102"/>
                <a:ext cx="11741" cy="11813"/>
              </a:xfrm>
              <a:prstGeom prst="line">
                <a:avLst/>
              </a:prstGeom>
              <a:ln w="19050">
                <a:solidFill>
                  <a:srgbClr val="FF0000"/>
                </a:solidFill>
                <a:headEnd type="arrow" w="sm" len="sm"/>
                <a:tailEnd type="none" w="sm" len="sm"/>
              </a:ln>
            </p:spPr>
            <p:style>
              <a:lnRef idx="1">
                <a:schemeClr val="accent1"/>
              </a:lnRef>
              <a:fillRef idx="0">
                <a:schemeClr val="accent1"/>
              </a:fillRef>
              <a:effectRef idx="0">
                <a:schemeClr val="accent1"/>
              </a:effectRef>
              <a:fontRef idx="minor">
                <a:schemeClr val="tx1"/>
              </a:fontRef>
            </p:style>
          </p:cxnSp>
        </p:grpSp>
        <p:cxnSp>
          <p:nvCxnSpPr>
            <p:cNvPr id="439" name="直線コネクタ 438"/>
            <p:cNvCxnSpPr/>
            <p:nvPr/>
          </p:nvCxnSpPr>
          <p:spPr>
            <a:xfrm>
              <a:off x="2001710" y="1098550"/>
              <a:ext cx="0" cy="262673"/>
            </a:xfrm>
            <a:prstGeom prst="line">
              <a:avLst/>
            </a:prstGeom>
            <a:ln w="1270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440" name="直線コネクタ 439"/>
            <p:cNvCxnSpPr/>
            <p:nvPr/>
          </p:nvCxnSpPr>
          <p:spPr>
            <a:xfrm flipH="1">
              <a:off x="1865631" y="1358863"/>
              <a:ext cx="412918" cy="0"/>
            </a:xfrm>
            <a:prstGeom prst="line">
              <a:avLst/>
            </a:prstGeom>
            <a:ln w="1270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441" name="TextBox 209"/>
            <p:cNvSpPr txBox="1">
              <a:spLocks noChangeArrowheads="1"/>
            </p:cNvSpPr>
            <p:nvPr/>
          </p:nvSpPr>
          <p:spPr bwMode="auto">
            <a:xfrm>
              <a:off x="1727622" y="823452"/>
              <a:ext cx="54834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600" i="1" dirty="0" smtClean="0">
                  <a:latin typeface="Times New Roman" pitchFamily="18" charset="0"/>
                  <a:cs typeface="Times New Roman" pitchFamily="18" charset="0"/>
                </a:rPr>
                <a:t>y</a:t>
              </a:r>
              <a:endParaRPr lang="ja-JP" altLang="en-US" sz="1600" i="1" dirty="0">
                <a:latin typeface="Times New Roman" pitchFamily="18" charset="0"/>
                <a:cs typeface="Times New Roman" pitchFamily="18" charset="0"/>
              </a:endParaRPr>
            </a:p>
          </p:txBody>
        </p:sp>
        <p:sp>
          <p:nvSpPr>
            <p:cNvPr id="442" name="TextBox 209"/>
            <p:cNvSpPr txBox="1">
              <a:spLocks noChangeArrowheads="1"/>
            </p:cNvSpPr>
            <p:nvPr/>
          </p:nvSpPr>
          <p:spPr bwMode="auto">
            <a:xfrm>
              <a:off x="1995789" y="1258094"/>
              <a:ext cx="54834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600" i="1" dirty="0" smtClean="0">
                  <a:latin typeface="Times New Roman" pitchFamily="18" charset="0"/>
                  <a:cs typeface="Times New Roman" pitchFamily="18" charset="0"/>
                </a:rPr>
                <a:t>x</a:t>
              </a:r>
              <a:endParaRPr lang="ja-JP" altLang="en-US" sz="1600" i="1" dirty="0">
                <a:latin typeface="Times New Roman" pitchFamily="18" charset="0"/>
                <a:cs typeface="Times New Roman" pitchFamily="18" charset="0"/>
              </a:endParaRPr>
            </a:p>
          </p:txBody>
        </p:sp>
        <p:cxnSp>
          <p:nvCxnSpPr>
            <p:cNvPr id="443" name="直線コネクタ 442"/>
            <p:cNvCxnSpPr/>
            <p:nvPr/>
          </p:nvCxnSpPr>
          <p:spPr>
            <a:xfrm>
              <a:off x="1032181" y="1245459"/>
              <a:ext cx="0" cy="621009"/>
            </a:xfrm>
            <a:prstGeom prst="line">
              <a:avLst/>
            </a:prstGeom>
            <a:ln w="12700">
              <a:solidFill>
                <a:schemeClr val="tx1"/>
              </a:solidFill>
              <a:headEnd type="arrow"/>
              <a:tailEnd type="none"/>
            </a:ln>
            <a:scene3d>
              <a:camera prst="isometricOffAxis1Left"/>
              <a:lightRig rig="threePt" dir="t"/>
            </a:scene3d>
          </p:spPr>
          <p:style>
            <a:lnRef idx="1">
              <a:schemeClr val="accent1"/>
            </a:lnRef>
            <a:fillRef idx="0">
              <a:schemeClr val="accent1"/>
            </a:fillRef>
            <a:effectRef idx="0">
              <a:schemeClr val="accent1"/>
            </a:effectRef>
            <a:fontRef idx="minor">
              <a:schemeClr val="tx1"/>
            </a:fontRef>
          </p:style>
        </p:cxnSp>
        <p:cxnSp>
          <p:nvCxnSpPr>
            <p:cNvPr id="444" name="直線コネクタ 443"/>
            <p:cNvCxnSpPr/>
            <p:nvPr/>
          </p:nvCxnSpPr>
          <p:spPr>
            <a:xfrm flipH="1">
              <a:off x="788769" y="1967095"/>
              <a:ext cx="780902" cy="0"/>
            </a:xfrm>
            <a:prstGeom prst="line">
              <a:avLst/>
            </a:prstGeom>
            <a:ln w="12700">
              <a:solidFill>
                <a:schemeClr val="tx1"/>
              </a:solidFill>
              <a:headEnd type="arrow"/>
              <a:tailEnd type="none"/>
            </a:ln>
            <a:scene3d>
              <a:camera prst="isometricOffAxis1Left"/>
              <a:lightRig rig="threePt" dir="t"/>
            </a:scene3d>
          </p:spPr>
          <p:style>
            <a:lnRef idx="1">
              <a:schemeClr val="accent1"/>
            </a:lnRef>
            <a:fillRef idx="0">
              <a:schemeClr val="accent1"/>
            </a:fillRef>
            <a:effectRef idx="0">
              <a:schemeClr val="accent1"/>
            </a:effectRef>
            <a:fontRef idx="minor">
              <a:schemeClr val="tx1"/>
            </a:fontRef>
          </p:style>
        </p:cxnSp>
        <p:sp>
          <p:nvSpPr>
            <p:cNvPr id="445" name="TextBox 209"/>
            <p:cNvSpPr txBox="1">
              <a:spLocks noChangeArrowheads="1"/>
            </p:cNvSpPr>
            <p:nvPr/>
          </p:nvSpPr>
          <p:spPr bwMode="auto">
            <a:xfrm>
              <a:off x="1001701" y="1947469"/>
              <a:ext cx="54834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600" i="1" dirty="0" smtClean="0">
                  <a:latin typeface="Times New Roman" pitchFamily="18" charset="0"/>
                  <a:cs typeface="Times New Roman" pitchFamily="18" charset="0"/>
                </a:rPr>
                <a:t>x</a:t>
              </a:r>
              <a:endParaRPr lang="ja-JP" altLang="en-US" sz="1600" i="1" dirty="0">
                <a:latin typeface="Times New Roman" pitchFamily="18" charset="0"/>
                <a:cs typeface="Times New Roman" pitchFamily="18" charset="0"/>
              </a:endParaRPr>
            </a:p>
          </p:txBody>
        </p:sp>
        <p:sp>
          <p:nvSpPr>
            <p:cNvPr id="446" name="TextBox 209"/>
            <p:cNvSpPr txBox="1">
              <a:spLocks noChangeArrowheads="1"/>
            </p:cNvSpPr>
            <p:nvPr/>
          </p:nvSpPr>
          <p:spPr bwMode="auto">
            <a:xfrm>
              <a:off x="691483" y="987078"/>
              <a:ext cx="54834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600" i="1" dirty="0" smtClean="0">
                  <a:latin typeface="Times New Roman" pitchFamily="18" charset="0"/>
                  <a:cs typeface="Times New Roman" pitchFamily="18" charset="0"/>
                </a:rPr>
                <a:t>y</a:t>
              </a:r>
              <a:endParaRPr lang="ja-JP" altLang="en-US" sz="1600" i="1" dirty="0">
                <a:latin typeface="Times New Roman" pitchFamily="18" charset="0"/>
                <a:cs typeface="Times New Roman" pitchFamily="18" charset="0"/>
              </a:endParaRPr>
            </a:p>
          </p:txBody>
        </p:sp>
      </p:grpSp>
    </p:spTree>
    <p:extLst>
      <p:ext uri="{BB962C8B-B14F-4D97-AF65-F5344CB8AC3E}">
        <p14:creationId xmlns:p14="http://schemas.microsoft.com/office/powerpoint/2010/main" val="137428707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 name="図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63" y="6303963"/>
            <a:ext cx="2416176"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0" name="Rectangle 1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2" name="Rectangle 1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4" name="Rectangle 2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grpSp>
        <p:nvGrpSpPr>
          <p:cNvPr id="6" name="グループ化 5"/>
          <p:cNvGrpSpPr/>
          <p:nvPr/>
        </p:nvGrpSpPr>
        <p:grpSpPr>
          <a:xfrm>
            <a:off x="-827584" y="6350"/>
            <a:ext cx="10437540" cy="758354"/>
            <a:chOff x="-143000" y="6350"/>
            <a:chExt cx="10437540" cy="758354"/>
          </a:xfrm>
        </p:grpSpPr>
        <p:sp>
          <p:nvSpPr>
            <p:cNvPr id="92" name="Text Box 4"/>
            <p:cNvSpPr txBox="1">
              <a:spLocks noChangeArrowheads="1"/>
            </p:cNvSpPr>
            <p:nvPr/>
          </p:nvSpPr>
          <p:spPr bwMode="auto">
            <a:xfrm>
              <a:off x="-143000" y="6350"/>
              <a:ext cx="9144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spcBef>
                  <a:spcPct val="50000"/>
                </a:spcBef>
              </a:pPr>
              <a:r>
                <a:rPr lang="en-US" altLang="ja-JP" sz="2000" b="1" dirty="0" smtClean="0">
                  <a:latin typeface="Arial" charset="0"/>
                </a:rPr>
                <a:t>Principle of phase modulated </a:t>
              </a:r>
              <a:r>
                <a:rPr lang="en-US" altLang="ja-JP" sz="2000" b="1" dirty="0" err="1" smtClean="0">
                  <a:latin typeface="Arial" charset="0"/>
                </a:rPr>
                <a:t>ellipsometer</a:t>
              </a:r>
              <a:r>
                <a:rPr lang="en-US" altLang="ja-JP" sz="2000" b="1" dirty="0" smtClean="0">
                  <a:latin typeface="Arial" charset="0"/>
                </a:rPr>
                <a:t> using PEM </a:t>
              </a:r>
              <a:endParaRPr lang="ja-JP" altLang="en-US" sz="2000" b="1" dirty="0">
                <a:latin typeface="Arial" charset="0"/>
              </a:endParaRPr>
            </a:p>
          </p:txBody>
        </p:sp>
        <p:sp>
          <p:nvSpPr>
            <p:cNvPr id="69" name="テキスト ボックス 1"/>
            <p:cNvSpPr txBox="1">
              <a:spLocks noChangeArrowheads="1"/>
            </p:cNvSpPr>
            <p:nvPr/>
          </p:nvSpPr>
          <p:spPr bwMode="auto">
            <a:xfrm>
              <a:off x="6700440" y="504354"/>
              <a:ext cx="35941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en-US" altLang="ja-JP" sz="1100" dirty="0" smtClean="0">
                  <a:latin typeface="Times New Roman" pitchFamily="18" charset="0"/>
                  <a:cs typeface="Times New Roman" pitchFamily="18" charset="0"/>
                </a:rPr>
                <a:t>(S. N. </a:t>
              </a:r>
              <a:r>
                <a:rPr lang="en-US" altLang="ja-JP" sz="1100" dirty="0" err="1" smtClean="0">
                  <a:latin typeface="Times New Roman" pitchFamily="18" charset="0"/>
                  <a:cs typeface="Times New Roman" pitchFamily="18" charset="0"/>
                </a:rPr>
                <a:t>Jasperson</a:t>
              </a:r>
              <a:r>
                <a:rPr lang="en-US" altLang="ja-JP" sz="1100" dirty="0" smtClean="0">
                  <a:latin typeface="Times New Roman" pitchFamily="18" charset="0"/>
                  <a:cs typeface="Times New Roman" pitchFamily="18" charset="0"/>
                </a:rPr>
                <a:t> </a:t>
              </a:r>
              <a:r>
                <a:rPr lang="en-US" altLang="ja-JP" sz="1100" i="1" dirty="0">
                  <a:latin typeface="Times New Roman" pitchFamily="18" charset="0"/>
                  <a:cs typeface="Times New Roman" pitchFamily="18" charset="0"/>
                </a:rPr>
                <a:t>et</a:t>
              </a:r>
              <a:r>
                <a:rPr lang="en-US" altLang="ja-JP" sz="1100" dirty="0">
                  <a:latin typeface="Times New Roman" pitchFamily="18" charset="0"/>
                  <a:cs typeface="Times New Roman" pitchFamily="18" charset="0"/>
                </a:rPr>
                <a:t> </a:t>
              </a:r>
              <a:r>
                <a:rPr lang="en-US" altLang="ja-JP" sz="1100" i="1" dirty="0">
                  <a:latin typeface="Times New Roman" pitchFamily="18" charset="0"/>
                  <a:cs typeface="Times New Roman" pitchFamily="18" charset="0"/>
                </a:rPr>
                <a:t>al</a:t>
              </a:r>
              <a:r>
                <a:rPr lang="en-US" altLang="ja-JP" sz="1100" dirty="0">
                  <a:latin typeface="Times New Roman" pitchFamily="18" charset="0"/>
                  <a:cs typeface="Times New Roman" pitchFamily="18" charset="0"/>
                </a:rPr>
                <a:t>., </a:t>
              </a:r>
              <a:r>
                <a:rPr lang="en-US" altLang="ja-JP" sz="1100" dirty="0" smtClean="0">
                  <a:latin typeface="Times New Roman" pitchFamily="18" charset="0"/>
                  <a:cs typeface="Times New Roman" pitchFamily="18" charset="0"/>
                </a:rPr>
                <a:t>Rev. Sci. </a:t>
              </a:r>
              <a:r>
                <a:rPr lang="en-US" altLang="ja-JP" sz="1100" dirty="0" err="1" smtClean="0">
                  <a:latin typeface="Times New Roman" pitchFamily="18" charset="0"/>
                  <a:cs typeface="Times New Roman" pitchFamily="18" charset="0"/>
                </a:rPr>
                <a:t>Instrum</a:t>
              </a:r>
              <a:r>
                <a:rPr lang="en-US" altLang="ja-JP" sz="1100" dirty="0" smtClean="0">
                  <a:latin typeface="Times New Roman" pitchFamily="18" charset="0"/>
                  <a:cs typeface="Times New Roman" pitchFamily="18" charset="0"/>
                </a:rPr>
                <a:t>. </a:t>
              </a:r>
              <a:r>
                <a:rPr lang="en-US" altLang="ja-JP" sz="1100" b="1" dirty="0" smtClean="0">
                  <a:latin typeface="Times New Roman" pitchFamily="18" charset="0"/>
                  <a:cs typeface="Times New Roman" pitchFamily="18" charset="0"/>
                </a:rPr>
                <a:t>40</a:t>
              </a:r>
              <a:r>
                <a:rPr lang="en-US" altLang="ja-JP" sz="1100" dirty="0" smtClean="0">
                  <a:latin typeface="Times New Roman" pitchFamily="18" charset="0"/>
                  <a:cs typeface="Times New Roman" pitchFamily="18" charset="0"/>
                </a:rPr>
                <a:t>, </a:t>
              </a:r>
              <a:r>
                <a:rPr lang="en-US" altLang="ja-JP" sz="1100" dirty="0">
                  <a:latin typeface="Times New Roman" pitchFamily="18" charset="0"/>
                  <a:cs typeface="Times New Roman" pitchFamily="18" charset="0"/>
                </a:rPr>
                <a:t>(</a:t>
              </a:r>
              <a:r>
                <a:rPr lang="en-US" altLang="ja-JP" sz="1100" dirty="0" smtClean="0">
                  <a:latin typeface="Times New Roman" pitchFamily="18" charset="0"/>
                  <a:cs typeface="Times New Roman" pitchFamily="18" charset="0"/>
                </a:rPr>
                <a:t>1969))</a:t>
              </a:r>
              <a:endParaRPr lang="ja-JP" altLang="en-US" sz="1100" i="1" dirty="0">
                <a:latin typeface="Times New Roman" pitchFamily="18" charset="0"/>
                <a:cs typeface="Times New Roman" pitchFamily="18" charset="0"/>
              </a:endParaRPr>
            </a:p>
          </p:txBody>
        </p:sp>
      </p:grpSp>
      <p:grpSp>
        <p:nvGrpSpPr>
          <p:cNvPr id="26" name="グループ化 25"/>
          <p:cNvGrpSpPr/>
          <p:nvPr/>
        </p:nvGrpSpPr>
        <p:grpSpPr>
          <a:xfrm>
            <a:off x="225967" y="643083"/>
            <a:ext cx="8944901" cy="2078537"/>
            <a:chOff x="225967" y="421556"/>
            <a:chExt cx="8944901" cy="2078537"/>
          </a:xfrm>
        </p:grpSpPr>
        <p:graphicFrame>
          <p:nvGraphicFramePr>
            <p:cNvPr id="8" name="オブジェクト 7"/>
            <p:cNvGraphicFramePr>
              <a:graphicFrameLocks noChangeAspect="1"/>
            </p:cNvGraphicFramePr>
            <p:nvPr>
              <p:extLst>
                <p:ext uri="{D42A27DB-BD31-4B8C-83A1-F6EECF244321}">
                  <p14:modId xmlns:p14="http://schemas.microsoft.com/office/powerpoint/2010/main" val="4009611080"/>
                </p:ext>
              </p:extLst>
            </p:nvPr>
          </p:nvGraphicFramePr>
          <p:xfrm>
            <a:off x="225967" y="1681407"/>
            <a:ext cx="529609" cy="324565"/>
          </p:xfrm>
          <a:graphic>
            <a:graphicData uri="http://schemas.openxmlformats.org/presentationml/2006/ole">
              <mc:AlternateContent xmlns:mc="http://schemas.openxmlformats.org/markup-compatibility/2006">
                <mc:Choice xmlns:v="urn:schemas-microsoft-com:vml" Requires="v">
                  <p:oleObj spid="_x0000_s21964" name="数式" r:id="rId5" imgW="304560" imgH="190440" progId="Equation.3">
                    <p:embed/>
                  </p:oleObj>
                </mc:Choice>
                <mc:Fallback>
                  <p:oleObj name="数式" r:id="rId5" imgW="304560" imgH="190440" progId="Equation.3">
                    <p:embed/>
                    <p:pic>
                      <p:nvPicPr>
                        <p:cNvPr id="0" name=""/>
                        <p:cNvPicPr>
                          <a:picLocks noChangeAspect="1" noChangeArrowheads="1"/>
                        </p:cNvPicPr>
                        <p:nvPr/>
                      </p:nvPicPr>
                      <p:blipFill>
                        <a:blip r:embed="rId6"/>
                        <a:srcRect/>
                        <a:stretch>
                          <a:fillRect/>
                        </a:stretch>
                      </p:blipFill>
                      <p:spPr bwMode="auto">
                        <a:xfrm>
                          <a:off x="225967" y="1681407"/>
                          <a:ext cx="529609" cy="324565"/>
                        </a:xfrm>
                        <a:prstGeom prst="rect">
                          <a:avLst/>
                        </a:prstGeom>
                        <a:noFill/>
                        <a:ln>
                          <a:noFill/>
                        </a:ln>
                      </p:spPr>
                    </p:pic>
                  </p:oleObj>
                </mc:Fallback>
              </mc:AlternateContent>
            </a:graphicData>
          </a:graphic>
        </p:graphicFrame>
        <p:sp>
          <p:nvSpPr>
            <p:cNvPr id="284" name="TextBox 211"/>
            <p:cNvSpPr txBox="1">
              <a:spLocks noChangeArrowheads="1"/>
            </p:cNvSpPr>
            <p:nvPr/>
          </p:nvSpPr>
          <p:spPr bwMode="auto">
            <a:xfrm>
              <a:off x="4271268" y="421556"/>
              <a:ext cx="154082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600" dirty="0">
                  <a:latin typeface="ＭＳ Ｐゴシック" pitchFamily="50" charset="-128"/>
                  <a:ea typeface="ＭＳ Ｐゴシック" pitchFamily="50" charset="-128"/>
                  <a:cs typeface="Arial" pitchFamily="34" charset="0"/>
                </a:rPr>
                <a:t>s</a:t>
              </a:r>
              <a:r>
                <a:rPr lang="en-US" altLang="ja-JP" sz="1600" dirty="0" smtClean="0">
                  <a:latin typeface="ＭＳ Ｐゴシック" pitchFamily="50" charset="-128"/>
                  <a:ea typeface="ＭＳ Ｐゴシック" pitchFamily="50" charset="-128"/>
                  <a:cs typeface="Arial" pitchFamily="34" charset="0"/>
                </a:rPr>
                <a:t>ample </a:t>
              </a:r>
              <a:r>
                <a:rPr lang="en-US" altLang="ja-JP" sz="1600" dirty="0" smtClean="0">
                  <a:latin typeface="Times New Roman" pitchFamily="18" charset="0"/>
                  <a:ea typeface="ＭＳ Ｐゴシック" pitchFamily="50" charset="-128"/>
                  <a:cs typeface="Times New Roman" pitchFamily="18" charset="0"/>
                </a:rPr>
                <a:t>(</a:t>
              </a:r>
              <a:r>
                <a:rPr lang="en-US" altLang="ja-JP" sz="1600" i="1" dirty="0" smtClean="0">
                  <a:latin typeface="Symbol" pitchFamily="18" charset="2"/>
                  <a:ea typeface="ＭＳ Ｐゴシック" pitchFamily="50" charset="-128"/>
                  <a:cs typeface="Arial" pitchFamily="34" charset="0"/>
                </a:rPr>
                <a:t>D</a:t>
              </a:r>
              <a:r>
                <a:rPr lang="en-US" altLang="ja-JP" sz="1600" dirty="0" smtClean="0">
                  <a:latin typeface="Times New Roman" pitchFamily="18" charset="0"/>
                  <a:ea typeface="ＭＳ Ｐゴシック" pitchFamily="50" charset="-128"/>
                  <a:cs typeface="Times New Roman" pitchFamily="18" charset="0"/>
                </a:rPr>
                <a:t>, </a:t>
              </a:r>
              <a:r>
                <a:rPr lang="en-US" altLang="ja-JP" sz="1600" i="1" dirty="0" smtClean="0">
                  <a:latin typeface="Symbol" pitchFamily="18" charset="2"/>
                  <a:ea typeface="ＭＳ Ｐゴシック" pitchFamily="50" charset="-128"/>
                  <a:cs typeface="Arial" pitchFamily="34" charset="0"/>
                </a:rPr>
                <a:t>y</a:t>
              </a:r>
              <a:r>
                <a:rPr lang="en-US" altLang="ja-JP" sz="1600" dirty="0" smtClean="0">
                  <a:latin typeface="Times New Roman" pitchFamily="18" charset="0"/>
                  <a:ea typeface="ＭＳ Ｐゴシック" pitchFamily="50" charset="-128"/>
                  <a:cs typeface="Times New Roman" pitchFamily="18" charset="0"/>
                </a:rPr>
                <a:t>)</a:t>
              </a:r>
              <a:endParaRPr lang="ja-JP" altLang="en-US" sz="1600" dirty="0">
                <a:latin typeface="Times New Roman" pitchFamily="18" charset="0"/>
                <a:ea typeface="ＭＳ Ｐゴシック" pitchFamily="50" charset="-128"/>
                <a:cs typeface="Times New Roman" pitchFamily="18" charset="0"/>
              </a:endParaRPr>
            </a:p>
          </p:txBody>
        </p:sp>
        <p:sp>
          <p:nvSpPr>
            <p:cNvPr id="285" name="TextBox 210"/>
            <p:cNvSpPr txBox="1">
              <a:spLocks noChangeArrowheads="1"/>
            </p:cNvSpPr>
            <p:nvPr/>
          </p:nvSpPr>
          <p:spPr bwMode="auto">
            <a:xfrm>
              <a:off x="7198196" y="1192541"/>
              <a:ext cx="19726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600" dirty="0">
                  <a:latin typeface="ＭＳ Ｐゴシック" pitchFamily="50" charset="-128"/>
                  <a:ea typeface="ＭＳ Ｐゴシック" pitchFamily="50" charset="-128"/>
                  <a:cs typeface="Arial" pitchFamily="34" charset="0"/>
                </a:rPr>
                <a:t>s</a:t>
              </a:r>
              <a:r>
                <a:rPr lang="en-US" altLang="ja-JP" sz="1600" dirty="0" smtClean="0">
                  <a:latin typeface="ＭＳ Ｐゴシック" pitchFamily="50" charset="-128"/>
                  <a:ea typeface="ＭＳ Ｐゴシック" pitchFamily="50" charset="-128"/>
                  <a:cs typeface="Arial" pitchFamily="34" charset="0"/>
                </a:rPr>
                <a:t>ingle pixel detector</a:t>
              </a:r>
              <a:endParaRPr lang="ja-JP" altLang="en-US" sz="1600" dirty="0">
                <a:latin typeface="ＭＳ Ｐゴシック" pitchFamily="50" charset="-128"/>
                <a:ea typeface="ＭＳ Ｐゴシック" pitchFamily="50" charset="-128"/>
                <a:cs typeface="Arial" pitchFamily="34" charset="0"/>
              </a:endParaRPr>
            </a:p>
          </p:txBody>
        </p:sp>
        <p:sp>
          <p:nvSpPr>
            <p:cNvPr id="286" name="TextBox 209"/>
            <p:cNvSpPr txBox="1">
              <a:spLocks noChangeArrowheads="1"/>
            </p:cNvSpPr>
            <p:nvPr/>
          </p:nvSpPr>
          <p:spPr bwMode="auto">
            <a:xfrm>
              <a:off x="6223992" y="1958340"/>
              <a:ext cx="153490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600" dirty="0" smtClean="0">
                  <a:latin typeface="ＭＳ Ｐゴシック" pitchFamily="50" charset="-128"/>
                  <a:ea typeface="ＭＳ Ｐゴシック" pitchFamily="50" charset="-128"/>
                  <a:cs typeface="Arial" pitchFamily="34" charset="0"/>
                </a:rPr>
                <a:t>Pol.</a:t>
              </a:r>
              <a:r>
                <a:rPr lang="ja-JP" altLang="en-US" sz="1600" dirty="0" smtClean="0">
                  <a:latin typeface="ＭＳ Ｐゴシック" pitchFamily="50" charset="-128"/>
                  <a:ea typeface="ＭＳ Ｐゴシック" pitchFamily="50" charset="-128"/>
                  <a:cs typeface="Arial" pitchFamily="34" charset="0"/>
                </a:rPr>
                <a:t> </a:t>
              </a:r>
              <a:r>
                <a:rPr lang="en-US" altLang="ja-JP" sz="1600" dirty="0" smtClean="0">
                  <a:latin typeface="Times New Roman" pitchFamily="18" charset="0"/>
                  <a:ea typeface="ＭＳ Ｐゴシック" pitchFamily="50" charset="-128"/>
                  <a:cs typeface="Times New Roman" pitchFamily="18" charset="0"/>
                </a:rPr>
                <a:t>(</a:t>
              </a:r>
              <a:r>
                <a:rPr lang="en-US" altLang="ja-JP" sz="1600" dirty="0">
                  <a:latin typeface="Times New Roman" pitchFamily="18" charset="0"/>
                  <a:ea typeface="ＭＳ Ｐゴシック" pitchFamily="50" charset="-128"/>
                  <a:cs typeface="Times New Roman" pitchFamily="18" charset="0"/>
                </a:rPr>
                <a:t>45</a:t>
              </a:r>
              <a:r>
                <a:rPr lang="ja-JP" altLang="en-US" sz="1600" dirty="0">
                  <a:latin typeface="Times New Roman" pitchFamily="18" charset="0"/>
                  <a:ea typeface="ＭＳ Ｐゴシック" pitchFamily="50" charset="-128"/>
                  <a:cs typeface="Times New Roman" pitchFamily="18" charset="0"/>
                </a:rPr>
                <a:t>ﾟ</a:t>
              </a:r>
              <a:r>
                <a:rPr lang="en-US" altLang="ja-JP" sz="1600" dirty="0">
                  <a:latin typeface="Times New Roman" pitchFamily="18" charset="0"/>
                  <a:ea typeface="ＭＳ Ｐゴシック" pitchFamily="50" charset="-128"/>
                  <a:cs typeface="Times New Roman" pitchFamily="18" charset="0"/>
                </a:rPr>
                <a:t>)</a:t>
              </a:r>
              <a:endParaRPr lang="ja-JP" altLang="en-US" sz="1600" dirty="0">
                <a:latin typeface="Times New Roman" pitchFamily="18" charset="0"/>
                <a:ea typeface="ＭＳ Ｐゴシック" pitchFamily="50" charset="-128"/>
                <a:cs typeface="Times New Roman" pitchFamily="18" charset="0"/>
              </a:endParaRPr>
            </a:p>
          </p:txBody>
        </p:sp>
        <p:sp>
          <p:nvSpPr>
            <p:cNvPr id="287" name="TextBox 209"/>
            <p:cNvSpPr txBox="1">
              <a:spLocks noChangeArrowheads="1"/>
            </p:cNvSpPr>
            <p:nvPr/>
          </p:nvSpPr>
          <p:spPr bwMode="auto">
            <a:xfrm>
              <a:off x="1341120" y="2161539"/>
              <a:ext cx="13792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600" dirty="0" smtClean="0">
                  <a:latin typeface="ＭＳ Ｐゴシック" pitchFamily="50" charset="-128"/>
                  <a:ea typeface="ＭＳ Ｐゴシック" pitchFamily="50" charset="-128"/>
                  <a:cs typeface="Arial" pitchFamily="34" charset="0"/>
                </a:rPr>
                <a:t>Pol.</a:t>
              </a:r>
              <a:r>
                <a:rPr lang="ja-JP" altLang="en-US" sz="1600" dirty="0" smtClean="0">
                  <a:latin typeface="ＭＳ Ｐゴシック" pitchFamily="50" charset="-128"/>
                  <a:ea typeface="ＭＳ Ｐゴシック" pitchFamily="50" charset="-128"/>
                  <a:cs typeface="Arial" pitchFamily="34" charset="0"/>
                </a:rPr>
                <a:t> </a:t>
              </a:r>
              <a:r>
                <a:rPr lang="en-US" altLang="ja-JP" sz="1600" dirty="0" smtClean="0">
                  <a:latin typeface="Times New Roman" pitchFamily="18" charset="0"/>
                  <a:ea typeface="ＭＳ Ｐゴシック" pitchFamily="50" charset="-128"/>
                  <a:cs typeface="Times New Roman" pitchFamily="18" charset="0"/>
                </a:rPr>
                <a:t>(45</a:t>
              </a:r>
              <a:r>
                <a:rPr lang="ja-JP" altLang="en-US" sz="1600" dirty="0">
                  <a:latin typeface="Times New Roman" pitchFamily="18" charset="0"/>
                  <a:ea typeface="ＭＳ Ｐゴシック" pitchFamily="50" charset="-128"/>
                  <a:cs typeface="Times New Roman" pitchFamily="18" charset="0"/>
                </a:rPr>
                <a:t>ﾟ</a:t>
              </a:r>
              <a:r>
                <a:rPr lang="en-US" altLang="ja-JP" sz="1600" dirty="0">
                  <a:latin typeface="Times New Roman" pitchFamily="18" charset="0"/>
                  <a:ea typeface="ＭＳ Ｐゴシック" pitchFamily="50" charset="-128"/>
                  <a:cs typeface="Times New Roman" pitchFamily="18" charset="0"/>
                </a:rPr>
                <a:t>)</a:t>
              </a:r>
              <a:endParaRPr lang="ja-JP" altLang="en-US" sz="1600" dirty="0">
                <a:latin typeface="Times New Roman" pitchFamily="18" charset="0"/>
                <a:ea typeface="ＭＳ Ｐゴシック" pitchFamily="50" charset="-128"/>
                <a:cs typeface="Times New Roman" pitchFamily="18" charset="0"/>
              </a:endParaRPr>
            </a:p>
          </p:txBody>
        </p:sp>
        <p:sp>
          <p:nvSpPr>
            <p:cNvPr id="288" name="TextBox 209"/>
            <p:cNvSpPr txBox="1">
              <a:spLocks noChangeArrowheads="1"/>
            </p:cNvSpPr>
            <p:nvPr/>
          </p:nvSpPr>
          <p:spPr bwMode="auto">
            <a:xfrm>
              <a:off x="2440743" y="1853332"/>
              <a:ext cx="199744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600" dirty="0" smtClean="0">
                  <a:latin typeface="Times New Roman" pitchFamily="18" charset="0"/>
                  <a:cs typeface="Times New Roman" pitchFamily="18" charset="0"/>
                </a:rPr>
                <a:t>PEM(0</a:t>
              </a:r>
              <a:r>
                <a:rPr lang="ja-JP" altLang="en-US" sz="1600" dirty="0">
                  <a:latin typeface="Times New Roman" pitchFamily="18" charset="0"/>
                  <a:cs typeface="Times New Roman" pitchFamily="18" charset="0"/>
                </a:rPr>
                <a:t>ﾟ</a:t>
              </a:r>
              <a:r>
                <a:rPr lang="en-US" altLang="ja-JP" sz="1600" dirty="0">
                  <a:latin typeface="Times New Roman" pitchFamily="18" charset="0"/>
                  <a:cs typeface="Times New Roman" pitchFamily="18" charset="0"/>
                </a:rPr>
                <a:t>, </a:t>
              </a:r>
              <a:r>
                <a:rPr lang="en-US" altLang="ja-JP" sz="1600" i="1" dirty="0" smtClean="0">
                  <a:latin typeface="Times New Roman" pitchFamily="18" charset="0"/>
                  <a:cs typeface="Times New Roman" pitchFamily="18" charset="0"/>
                </a:rPr>
                <a:t>f</a:t>
              </a:r>
              <a:r>
                <a:rPr lang="en-US" altLang="ja-JP" sz="1600" dirty="0" smtClean="0">
                  <a:latin typeface="Times New Roman" pitchFamily="18" charset="0"/>
                  <a:cs typeface="Times New Roman" pitchFamily="18" charset="0"/>
                </a:rPr>
                <a:t>, </a:t>
              </a:r>
              <a:r>
                <a:rPr lang="en-US" altLang="ja-JP" sz="1600" i="1" dirty="0" smtClean="0">
                  <a:latin typeface="Symbol" pitchFamily="18" charset="2"/>
                  <a:cs typeface="Times New Roman" pitchFamily="18" charset="0"/>
                </a:rPr>
                <a:t>d</a:t>
              </a:r>
              <a:r>
                <a:rPr lang="en-US" altLang="ja-JP" sz="1600" dirty="0" smtClean="0">
                  <a:latin typeface="Times New Roman" pitchFamily="18" charset="0"/>
                  <a:cs typeface="Times New Roman" pitchFamily="18" charset="0"/>
                </a:rPr>
                <a:t>)</a:t>
              </a:r>
              <a:endParaRPr lang="ja-JP" altLang="en-US" sz="1600" dirty="0">
                <a:latin typeface="Times New Roman" pitchFamily="18" charset="0"/>
                <a:cs typeface="Times New Roman" pitchFamily="18" charset="0"/>
              </a:endParaRPr>
            </a:p>
          </p:txBody>
        </p:sp>
        <p:graphicFrame>
          <p:nvGraphicFramePr>
            <p:cNvPr id="2" name="オブジェクト 1"/>
            <p:cNvGraphicFramePr>
              <a:graphicFrameLocks noChangeAspect="1"/>
            </p:cNvGraphicFramePr>
            <p:nvPr>
              <p:extLst>
                <p:ext uri="{D42A27DB-BD31-4B8C-83A1-F6EECF244321}">
                  <p14:modId xmlns:p14="http://schemas.microsoft.com/office/powerpoint/2010/main" val="1615042217"/>
                </p:ext>
              </p:extLst>
            </p:nvPr>
          </p:nvGraphicFramePr>
          <p:xfrm>
            <a:off x="8047504" y="1557499"/>
            <a:ext cx="411912" cy="337019"/>
          </p:xfrm>
          <a:graphic>
            <a:graphicData uri="http://schemas.openxmlformats.org/presentationml/2006/ole">
              <mc:AlternateContent xmlns:mc="http://schemas.openxmlformats.org/markup-compatibility/2006">
                <mc:Choice xmlns:v="urn:schemas-microsoft-com:vml" Requires="v">
                  <p:oleObj spid="_x0000_s21965" name="Equation" r:id="rId7" imgW="228600" imgH="190440" progId="Equation.3">
                    <p:embed/>
                  </p:oleObj>
                </mc:Choice>
                <mc:Fallback>
                  <p:oleObj name="Equation" r:id="rId7" imgW="228600" imgH="190440" progId="Equation.3">
                    <p:embed/>
                    <p:pic>
                      <p:nvPicPr>
                        <p:cNvPr id="0" name=""/>
                        <p:cNvPicPr>
                          <a:picLocks noChangeAspect="1" noChangeArrowheads="1"/>
                        </p:cNvPicPr>
                        <p:nvPr/>
                      </p:nvPicPr>
                      <p:blipFill>
                        <a:blip r:embed="rId8"/>
                        <a:srcRect/>
                        <a:stretch>
                          <a:fillRect/>
                        </a:stretch>
                      </p:blipFill>
                      <p:spPr bwMode="auto">
                        <a:xfrm>
                          <a:off x="8047504" y="1557499"/>
                          <a:ext cx="411912" cy="337019"/>
                        </a:xfrm>
                        <a:prstGeom prst="rect">
                          <a:avLst/>
                        </a:prstGeom>
                        <a:noFill/>
                        <a:ln>
                          <a:noFill/>
                        </a:ln>
                      </p:spPr>
                    </p:pic>
                  </p:oleObj>
                </mc:Fallback>
              </mc:AlternateContent>
            </a:graphicData>
          </a:graphic>
        </p:graphicFrame>
        <p:sp>
          <p:nvSpPr>
            <p:cNvPr id="68" name="TextBox 209"/>
            <p:cNvSpPr txBox="1">
              <a:spLocks noChangeArrowheads="1"/>
            </p:cNvSpPr>
            <p:nvPr/>
          </p:nvSpPr>
          <p:spPr bwMode="auto">
            <a:xfrm>
              <a:off x="2445668" y="2120434"/>
              <a:ext cx="199744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600" i="1" dirty="0" smtClean="0">
                  <a:latin typeface="Times New Roman" pitchFamily="18" charset="0"/>
                  <a:cs typeface="Times New Roman" pitchFamily="18" charset="0"/>
                </a:rPr>
                <a:t>f</a:t>
              </a:r>
              <a:r>
                <a:rPr lang="en-US" altLang="ja-JP" sz="1600" dirty="0" smtClean="0">
                  <a:latin typeface="Times New Roman" pitchFamily="18" charset="0"/>
                  <a:cs typeface="Times New Roman" pitchFamily="18" charset="0"/>
                </a:rPr>
                <a:t>=50 kHz</a:t>
              </a:r>
              <a:endParaRPr lang="ja-JP" altLang="en-US" sz="1600" dirty="0">
                <a:latin typeface="Times New Roman" pitchFamily="18" charset="0"/>
                <a:cs typeface="Times New Roman" pitchFamily="18" charset="0"/>
              </a:endParaRPr>
            </a:p>
          </p:txBody>
        </p:sp>
        <p:pic>
          <p:nvPicPr>
            <p:cNvPr id="30" name="Picture 2" descr="C:\Users\taki\Desktop\nakae\20140425\サンプル.bmp"/>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4676325" y="779618"/>
              <a:ext cx="694052" cy="694052"/>
            </a:xfrm>
            <a:prstGeom prst="rect">
              <a:avLst/>
            </a:prstGeom>
            <a:noFill/>
            <a:scene3d>
              <a:camera prst="perspectiveBelow"/>
              <a:lightRig rig="threePt" dir="t"/>
            </a:scene3d>
            <a:sp3d extrusionH="88900" contourW="6350"/>
            <a:extLst>
              <a:ext uri="{909E8E84-426E-40dd-AFC4-6F175D3DCCD1}">
                <a14:hiddenFill xmlns:a14="http://schemas.microsoft.com/office/drawing/2010/main">
                  <a:solidFill>
                    <a:srgbClr val="FFFFFF"/>
                  </a:solidFill>
                </a14:hiddenFill>
              </a:ext>
            </a:extLst>
          </p:spPr>
        </p:pic>
        <p:cxnSp>
          <p:nvCxnSpPr>
            <p:cNvPr id="158" name="直線コネクタ 157"/>
            <p:cNvCxnSpPr/>
            <p:nvPr/>
          </p:nvCxnSpPr>
          <p:spPr>
            <a:xfrm flipV="1">
              <a:off x="2960391" y="1126379"/>
              <a:ext cx="2071686" cy="384153"/>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3" name="直線コネクタ 162"/>
            <p:cNvCxnSpPr/>
            <p:nvPr/>
          </p:nvCxnSpPr>
          <p:spPr>
            <a:xfrm flipH="1" flipV="1">
              <a:off x="5023351" y="1130731"/>
              <a:ext cx="1993322" cy="36962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48" name="Oval 2"/>
            <p:cNvSpPr/>
            <p:nvPr/>
          </p:nvSpPr>
          <p:spPr bwMode="auto">
            <a:xfrm>
              <a:off x="6600150" y="1090836"/>
              <a:ext cx="821463" cy="821421"/>
            </a:xfrm>
            <a:prstGeom prst="ellipse">
              <a:avLst/>
            </a:prstGeom>
            <a:solidFill>
              <a:schemeClr val="tx1">
                <a:lumMod val="50000"/>
                <a:lumOff val="50000"/>
                <a:alpha val="50000"/>
              </a:schemeClr>
            </a:solidFill>
            <a:ln w="6350">
              <a:noFill/>
            </a:ln>
            <a:scene3d>
              <a:camera prst="isometricOffAxis2Right">
                <a:rot lat="1080000" lon="17759998" rev="300000"/>
              </a:camera>
              <a:lightRig rig="freezing" dir="t">
                <a:rot lat="0" lon="0" rev="4200000"/>
              </a:lightRig>
            </a:scene3d>
            <a:sp3d extrusionH="101600" prstMaterial="clea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latin typeface="Arial" pitchFamily="34" charset="0"/>
                <a:cs typeface="Arial" pitchFamily="34" charset="0"/>
              </a:endParaRPr>
            </a:p>
          </p:txBody>
        </p:sp>
        <p:cxnSp>
          <p:nvCxnSpPr>
            <p:cNvPr id="165" name="直線コネクタ 164"/>
            <p:cNvCxnSpPr/>
            <p:nvPr/>
          </p:nvCxnSpPr>
          <p:spPr>
            <a:xfrm flipH="1" flipV="1">
              <a:off x="7016673" y="1496877"/>
              <a:ext cx="763368" cy="14155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39" name="円/楕円 238"/>
            <p:cNvSpPr/>
            <p:nvPr/>
          </p:nvSpPr>
          <p:spPr>
            <a:xfrm>
              <a:off x="7807053" y="1522652"/>
              <a:ext cx="278313" cy="278313"/>
            </a:xfrm>
            <a:prstGeom prst="ellipse">
              <a:avLst/>
            </a:prstGeom>
            <a:ln>
              <a:noFill/>
            </a:ln>
            <a:scene3d>
              <a:camera prst="isometricOffAxis2Right"/>
              <a:lightRig rig="threePt" dir="t"/>
            </a:scene3d>
            <a:sp3d extrusionH="76200">
              <a:bevelT w="127000" h="196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4" name="直線コネクタ 93"/>
            <p:cNvCxnSpPr/>
            <p:nvPr/>
          </p:nvCxnSpPr>
          <p:spPr>
            <a:xfrm>
              <a:off x="2479005" y="566738"/>
              <a:ext cx="0" cy="495299"/>
            </a:xfrm>
            <a:prstGeom prst="line">
              <a:avLst/>
            </a:prstGeom>
            <a:ln w="19050">
              <a:solidFill>
                <a:schemeClr val="tx1"/>
              </a:solidFill>
            </a:ln>
            <a:scene3d>
              <a:camera prst="isometricOffAxis1Left"/>
              <a:lightRig rig="threePt" dir="t">
                <a:rot lat="0" lon="0" rev="0"/>
              </a:lightRig>
            </a:scene3d>
          </p:spPr>
          <p:style>
            <a:lnRef idx="1">
              <a:schemeClr val="accent1"/>
            </a:lnRef>
            <a:fillRef idx="0">
              <a:schemeClr val="accent1"/>
            </a:fillRef>
            <a:effectRef idx="0">
              <a:schemeClr val="accent1"/>
            </a:effectRef>
            <a:fontRef idx="minor">
              <a:schemeClr val="tx1"/>
            </a:fontRef>
          </p:style>
        </p:cxnSp>
        <p:cxnSp>
          <p:nvCxnSpPr>
            <p:cNvPr id="87" name="直線コネクタ 86"/>
            <p:cNvCxnSpPr/>
            <p:nvPr/>
          </p:nvCxnSpPr>
          <p:spPr>
            <a:xfrm flipH="1">
              <a:off x="2649361" y="728926"/>
              <a:ext cx="178411" cy="0"/>
            </a:xfrm>
            <a:prstGeom prst="line">
              <a:avLst/>
            </a:prstGeom>
            <a:ln w="19050">
              <a:solidFill>
                <a:schemeClr val="tx1"/>
              </a:solidFill>
            </a:ln>
            <a:scene3d>
              <a:camera prst="isometricOffAxis1Left"/>
              <a:lightRig rig="threePt" dir="t">
                <a:rot lat="0" lon="0" rev="0"/>
              </a:lightRig>
            </a:scene3d>
          </p:spPr>
          <p:style>
            <a:lnRef idx="1">
              <a:schemeClr val="accent1"/>
            </a:lnRef>
            <a:fillRef idx="0">
              <a:schemeClr val="accent1"/>
            </a:fillRef>
            <a:effectRef idx="0">
              <a:schemeClr val="accent1"/>
            </a:effectRef>
            <a:fontRef idx="minor">
              <a:schemeClr val="tx1"/>
            </a:fontRef>
          </p:style>
        </p:cxnSp>
        <p:sp>
          <p:nvSpPr>
            <p:cNvPr id="89" name="正方形/長方形 88"/>
            <p:cNvSpPr/>
            <p:nvPr/>
          </p:nvSpPr>
          <p:spPr>
            <a:xfrm>
              <a:off x="2378003" y="914957"/>
              <a:ext cx="239061" cy="509459"/>
            </a:xfrm>
            <a:prstGeom prst="rect">
              <a:avLst/>
            </a:prstGeom>
            <a:solidFill>
              <a:schemeClr val="bg1">
                <a:lumMod val="65000"/>
              </a:schemeClr>
            </a:solidFill>
            <a:ln>
              <a:solidFill>
                <a:schemeClr val="bg1">
                  <a:lumMod val="65000"/>
                </a:schemeClr>
              </a:solidFill>
            </a:ln>
            <a:scene3d>
              <a:camera prst="isometricOffAxis1Left"/>
              <a:lightRig rig="threePt" dir="t">
                <a:rot lat="0" lon="0" rev="0"/>
              </a:lightRig>
            </a:scene3d>
            <a:sp3d extrusionH="558800"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 name="円/楕円 89"/>
            <p:cNvSpPr/>
            <p:nvPr/>
          </p:nvSpPr>
          <p:spPr>
            <a:xfrm>
              <a:off x="2462383" y="521078"/>
              <a:ext cx="316800" cy="315634"/>
            </a:xfrm>
            <a:prstGeom prst="ellipse">
              <a:avLst/>
            </a:prstGeom>
            <a:noFill/>
            <a:ln>
              <a:solidFill>
                <a:schemeClr val="tx1"/>
              </a:solidFill>
            </a:ln>
            <a:scene3d>
              <a:camera prst="isometricOffAxis1Left"/>
              <a:lightRig rig="threePt" dir="t">
                <a:rot lat="0" lon="0" rev="0"/>
              </a:lightRig>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テキスト ボックス 90"/>
            <p:cNvSpPr txBox="1"/>
            <p:nvPr/>
          </p:nvSpPr>
          <p:spPr>
            <a:xfrm>
              <a:off x="2325463" y="524865"/>
              <a:ext cx="588584" cy="338554"/>
            </a:xfrm>
            <a:prstGeom prst="rect">
              <a:avLst/>
            </a:prstGeom>
            <a:noFill/>
            <a:ln w="9525">
              <a:noFill/>
            </a:ln>
            <a:scene3d>
              <a:camera prst="isometricOffAxis1Left"/>
              <a:lightRig rig="threePt" dir="t">
                <a:rot lat="0" lon="0" rev="0"/>
              </a:lightRig>
            </a:scene3d>
          </p:spPr>
          <p:txBody>
            <a:bodyPr wrap="square" rtlCol="0">
              <a:spAutoFit/>
            </a:bodyPr>
            <a:lstStyle/>
            <a:p>
              <a:pPr algn="ctr"/>
              <a:r>
                <a:rPr kumimoji="1" lang="en-US" altLang="ja-JP" sz="1600" dirty="0" smtClean="0">
                  <a:latin typeface="Times" pitchFamily="18" charset="0"/>
                  <a:cs typeface="Times" pitchFamily="18" charset="0"/>
                </a:rPr>
                <a:t>V</a:t>
              </a:r>
              <a:endParaRPr kumimoji="1" lang="ja-JP" altLang="en-US" sz="1600" dirty="0">
                <a:latin typeface="Times" pitchFamily="18" charset="0"/>
                <a:cs typeface="Times" pitchFamily="18" charset="0"/>
              </a:endParaRPr>
            </a:p>
          </p:txBody>
        </p:sp>
        <p:cxnSp>
          <p:nvCxnSpPr>
            <p:cNvPr id="93" name="直線コネクタ 92"/>
            <p:cNvCxnSpPr/>
            <p:nvPr/>
          </p:nvCxnSpPr>
          <p:spPr>
            <a:xfrm>
              <a:off x="2771800" y="750184"/>
              <a:ext cx="0" cy="402341"/>
            </a:xfrm>
            <a:prstGeom prst="line">
              <a:avLst/>
            </a:prstGeom>
            <a:ln w="19050">
              <a:solidFill>
                <a:schemeClr val="tx1"/>
              </a:solidFill>
            </a:ln>
            <a:scene3d>
              <a:camera prst="isometricOffAxis1Left"/>
              <a:lightRig rig="threePt" dir="t">
                <a:rot lat="0" lon="0" rev="0"/>
              </a:lightRig>
            </a:scene3d>
          </p:spPr>
          <p:style>
            <a:lnRef idx="1">
              <a:schemeClr val="accent1"/>
            </a:lnRef>
            <a:fillRef idx="0">
              <a:schemeClr val="accent1"/>
            </a:fillRef>
            <a:effectRef idx="0">
              <a:schemeClr val="accent1"/>
            </a:effectRef>
            <a:fontRef idx="minor">
              <a:schemeClr val="tx1"/>
            </a:fontRef>
          </p:style>
        </p:cxnSp>
        <p:cxnSp>
          <p:nvCxnSpPr>
            <p:cNvPr id="95" name="直線コネクタ 94"/>
            <p:cNvCxnSpPr/>
            <p:nvPr/>
          </p:nvCxnSpPr>
          <p:spPr>
            <a:xfrm flipH="1">
              <a:off x="2438401" y="598161"/>
              <a:ext cx="146698" cy="0"/>
            </a:xfrm>
            <a:prstGeom prst="line">
              <a:avLst/>
            </a:prstGeom>
            <a:ln w="19050">
              <a:solidFill>
                <a:schemeClr val="tx1"/>
              </a:solidFill>
            </a:ln>
            <a:scene3d>
              <a:camera prst="isometricOffAxis1Left"/>
              <a:lightRig rig="threePt" dir="t">
                <a:rot lat="0" lon="0" rev="0"/>
              </a:lightRig>
            </a:scene3d>
          </p:spPr>
          <p:style>
            <a:lnRef idx="1">
              <a:schemeClr val="accent1"/>
            </a:lnRef>
            <a:fillRef idx="0">
              <a:schemeClr val="accent1"/>
            </a:fillRef>
            <a:effectRef idx="0">
              <a:schemeClr val="accent1"/>
            </a:effectRef>
            <a:fontRef idx="minor">
              <a:schemeClr val="tx1"/>
            </a:fontRef>
          </p:style>
        </p:cxnSp>
        <p:sp>
          <p:nvSpPr>
            <p:cNvPr id="233" name="正方形/長方形 232"/>
            <p:cNvSpPr/>
            <p:nvPr/>
          </p:nvSpPr>
          <p:spPr>
            <a:xfrm>
              <a:off x="3123316" y="1293101"/>
              <a:ext cx="558073" cy="558073"/>
            </a:xfrm>
            <a:prstGeom prst="rect">
              <a:avLst/>
            </a:prstGeom>
            <a:solidFill>
              <a:schemeClr val="accent1">
                <a:alpha val="50000"/>
              </a:schemeClr>
            </a:solidFill>
            <a:ln>
              <a:noFill/>
            </a:ln>
            <a:scene3d>
              <a:camera prst="isometricOffAxis1Right"/>
              <a:lightRig rig="threePt" dir="t"/>
            </a:scene3d>
            <a:sp3d prstMaterial="fla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正方形/長方形 87"/>
            <p:cNvSpPr/>
            <p:nvPr/>
          </p:nvSpPr>
          <p:spPr>
            <a:xfrm>
              <a:off x="2173413" y="1151091"/>
              <a:ext cx="1356115" cy="509459"/>
            </a:xfrm>
            <a:prstGeom prst="rect">
              <a:avLst/>
            </a:prstGeom>
            <a:solidFill>
              <a:schemeClr val="accent1"/>
            </a:solidFill>
            <a:ln>
              <a:solidFill>
                <a:schemeClr val="accent1"/>
              </a:solidFill>
            </a:ln>
            <a:scene3d>
              <a:camera prst="isometricOffAxis1Left"/>
              <a:lightRig rig="threePt" dir="t">
                <a:rot lat="0" lon="0" rev="0"/>
              </a:lightRig>
            </a:scene3d>
            <a:sp3d extrusionH="558800" prstMaterial="clear"/>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53" name="グループ化 252"/>
            <p:cNvGrpSpPr/>
            <p:nvPr/>
          </p:nvGrpSpPr>
          <p:grpSpPr>
            <a:xfrm>
              <a:off x="2802921" y="1399506"/>
              <a:ext cx="304572" cy="221332"/>
              <a:chOff x="2433320" y="1347118"/>
              <a:chExt cx="304572" cy="221332"/>
            </a:xfrm>
          </p:grpSpPr>
          <p:cxnSp>
            <p:nvCxnSpPr>
              <p:cNvPr id="171" name="直線コネクタ 170"/>
              <p:cNvCxnSpPr/>
              <p:nvPr/>
            </p:nvCxnSpPr>
            <p:spPr>
              <a:xfrm>
                <a:off x="2587886" y="1347118"/>
                <a:ext cx="0" cy="221332"/>
              </a:xfrm>
              <a:prstGeom prst="line">
                <a:avLst/>
              </a:prstGeom>
              <a:ln w="19050">
                <a:solidFill>
                  <a:schemeClr val="tx1"/>
                </a:solidFill>
              </a:ln>
              <a:scene3d>
                <a:camera prst="isometricOffAxis1Left"/>
                <a:lightRig rig="threePt" dir="t"/>
              </a:scene3d>
            </p:spPr>
            <p:style>
              <a:lnRef idx="1">
                <a:schemeClr val="accent1"/>
              </a:lnRef>
              <a:fillRef idx="0">
                <a:schemeClr val="accent1"/>
              </a:fillRef>
              <a:effectRef idx="0">
                <a:schemeClr val="accent1"/>
              </a:effectRef>
              <a:fontRef idx="minor">
                <a:schemeClr val="tx1"/>
              </a:fontRef>
            </p:style>
          </p:cxnSp>
          <p:cxnSp>
            <p:nvCxnSpPr>
              <p:cNvPr id="174" name="直線コネクタ 173"/>
              <p:cNvCxnSpPr/>
              <p:nvPr/>
            </p:nvCxnSpPr>
            <p:spPr>
              <a:xfrm flipH="1" flipV="1">
                <a:off x="2433320" y="1457226"/>
                <a:ext cx="304572" cy="3274"/>
              </a:xfrm>
              <a:prstGeom prst="line">
                <a:avLst/>
              </a:prstGeom>
              <a:ln w="19050">
                <a:solidFill>
                  <a:schemeClr val="tx1"/>
                </a:solidFill>
              </a:ln>
              <a:scene3d>
                <a:camera prst="isometricOffAxis1Left"/>
                <a:lightRig rig="threePt" dir="t">
                  <a:rot lat="0" lon="0" rev="0"/>
                </a:lightRig>
              </a:scene3d>
            </p:spPr>
            <p:style>
              <a:lnRef idx="1">
                <a:schemeClr val="accent1"/>
              </a:lnRef>
              <a:fillRef idx="0">
                <a:schemeClr val="accent1"/>
              </a:fillRef>
              <a:effectRef idx="0">
                <a:schemeClr val="accent1"/>
              </a:effectRef>
              <a:fontRef idx="minor">
                <a:schemeClr val="tx1"/>
              </a:fontRef>
            </p:style>
          </p:cxnSp>
        </p:grpSp>
        <p:cxnSp>
          <p:nvCxnSpPr>
            <p:cNvPr id="155" name="直線コネクタ 154"/>
            <p:cNvCxnSpPr/>
            <p:nvPr/>
          </p:nvCxnSpPr>
          <p:spPr>
            <a:xfrm flipV="1">
              <a:off x="1593850" y="1508867"/>
              <a:ext cx="1364160" cy="25295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Oval 2"/>
            <p:cNvSpPr/>
            <p:nvPr/>
          </p:nvSpPr>
          <p:spPr bwMode="auto">
            <a:xfrm>
              <a:off x="1168574" y="1351455"/>
              <a:ext cx="834402" cy="834359"/>
            </a:xfrm>
            <a:prstGeom prst="ellipse">
              <a:avLst/>
            </a:prstGeom>
            <a:solidFill>
              <a:schemeClr val="tx1">
                <a:lumMod val="50000"/>
                <a:lumOff val="50000"/>
                <a:alpha val="50000"/>
              </a:schemeClr>
            </a:solidFill>
            <a:ln w="6350">
              <a:noFill/>
            </a:ln>
            <a:scene3d>
              <a:camera prst="isometricOffAxis1Left"/>
              <a:lightRig rig="freezing" dir="t">
                <a:rot lat="0" lon="0" rev="4200000"/>
              </a:lightRig>
            </a:scene3d>
            <a:sp3d extrusionH="101600" prstMaterial="clea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latin typeface="Arial" pitchFamily="34" charset="0"/>
                <a:cs typeface="Arial" pitchFamily="34" charset="0"/>
              </a:endParaRPr>
            </a:p>
          </p:txBody>
        </p:sp>
        <p:cxnSp>
          <p:nvCxnSpPr>
            <p:cNvPr id="4" name="直線コネクタ 3"/>
            <p:cNvCxnSpPr/>
            <p:nvPr/>
          </p:nvCxnSpPr>
          <p:spPr>
            <a:xfrm flipV="1">
              <a:off x="755576" y="1758950"/>
              <a:ext cx="857964" cy="15909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19" name="グループ化 218"/>
            <p:cNvGrpSpPr/>
            <p:nvPr/>
          </p:nvGrpSpPr>
          <p:grpSpPr>
            <a:xfrm>
              <a:off x="1862153" y="1217836"/>
              <a:ext cx="280463" cy="280463"/>
              <a:chOff x="4893435" y="5774220"/>
              <a:chExt cx="610297" cy="610297"/>
            </a:xfrm>
          </p:grpSpPr>
          <p:grpSp>
            <p:nvGrpSpPr>
              <p:cNvPr id="220" name="グループ化 219"/>
              <p:cNvGrpSpPr/>
              <p:nvPr/>
            </p:nvGrpSpPr>
            <p:grpSpPr>
              <a:xfrm>
                <a:off x="4893435" y="5774220"/>
                <a:ext cx="610297" cy="610297"/>
                <a:chOff x="1331640" y="2492896"/>
                <a:chExt cx="936104" cy="936104"/>
              </a:xfrm>
              <a:solidFill>
                <a:schemeClr val="bg1"/>
              </a:solidFill>
            </p:grpSpPr>
            <p:sp>
              <p:nvSpPr>
                <p:cNvPr id="222" name="正方形/長方形 221"/>
                <p:cNvSpPr/>
                <p:nvPr/>
              </p:nvSpPr>
              <p:spPr>
                <a:xfrm>
                  <a:off x="1331640" y="2492896"/>
                  <a:ext cx="936104" cy="93610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cxnSp>
              <p:nvCxnSpPr>
                <p:cNvPr id="223" name="直線コネクタ 222"/>
                <p:cNvCxnSpPr/>
                <p:nvPr/>
              </p:nvCxnSpPr>
              <p:spPr>
                <a:xfrm>
                  <a:off x="1331640" y="2960948"/>
                  <a:ext cx="936104"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0" name="直線コネクタ 259"/>
                <p:cNvCxnSpPr/>
                <p:nvPr/>
              </p:nvCxnSpPr>
              <p:spPr>
                <a:xfrm rot="5400000">
                  <a:off x="1329392" y="2960948"/>
                  <a:ext cx="936104"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21" name="直線コネクタ 220"/>
              <p:cNvCxnSpPr/>
              <p:nvPr/>
            </p:nvCxnSpPr>
            <p:spPr>
              <a:xfrm flipV="1">
                <a:off x="4991882" y="5889500"/>
                <a:ext cx="398161" cy="400612"/>
              </a:xfrm>
              <a:prstGeom prst="line">
                <a:avLst/>
              </a:prstGeom>
              <a:ln w="19050">
                <a:solidFill>
                  <a:srgbClr val="FF0000"/>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grpSp>
        <p:cxnSp>
          <p:nvCxnSpPr>
            <p:cNvPr id="45" name="直線コネクタ 44"/>
            <p:cNvCxnSpPr/>
            <p:nvPr/>
          </p:nvCxnSpPr>
          <p:spPr>
            <a:xfrm>
              <a:off x="5023351" y="1114202"/>
              <a:ext cx="0" cy="69035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円弧 45"/>
            <p:cNvSpPr/>
            <p:nvPr/>
          </p:nvSpPr>
          <p:spPr>
            <a:xfrm rot="10542365">
              <a:off x="4813926" y="990688"/>
              <a:ext cx="331371" cy="331371"/>
            </a:xfrm>
            <a:prstGeom prst="arc">
              <a:avLst>
                <a:gd name="adj1" fmla="val 15654508"/>
                <a:gd name="adj2"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28" name="テキスト ボックス 327"/>
            <p:cNvSpPr txBox="1"/>
            <p:nvPr/>
          </p:nvSpPr>
          <p:spPr>
            <a:xfrm>
              <a:off x="4116710" y="1860807"/>
              <a:ext cx="1272789" cy="490733"/>
            </a:xfrm>
            <a:prstGeom prst="rect">
              <a:avLst/>
            </a:prstGeom>
            <a:noFill/>
          </p:spPr>
          <p:txBody>
            <a:bodyPr wrap="square" rtlCol="0">
              <a:spAutoFit/>
            </a:bodyPr>
            <a:lstStyle/>
            <a:p>
              <a:pPr algn="ctr">
                <a:lnSpc>
                  <a:spcPts val="1520"/>
                </a:lnSpc>
              </a:pPr>
              <a:r>
                <a:rPr lang="en-US" altLang="ja-JP" sz="1600" dirty="0" smtClean="0">
                  <a:latin typeface="Calibri"/>
                  <a:cs typeface="Calibri"/>
                </a:rPr>
                <a:t>Incident angle</a:t>
              </a:r>
              <a:r>
                <a:rPr lang="en-US" altLang="ja-JP" sz="1600" i="1" dirty="0" smtClean="0">
                  <a:latin typeface="Symbol" pitchFamily="18" charset="2"/>
                </a:rPr>
                <a:t> q</a:t>
              </a:r>
              <a:r>
                <a:rPr lang="en-US" altLang="ja-JP" sz="1600" i="1" baseline="-25000" dirty="0" smtClean="0">
                  <a:latin typeface="Times New Roman" pitchFamily="18" charset="0"/>
                  <a:cs typeface="Times New Roman" pitchFamily="18" charset="0"/>
                </a:rPr>
                <a:t>i</a:t>
              </a:r>
              <a:endParaRPr kumimoji="1" lang="ja-JP" altLang="en-US" sz="1600" baseline="-25000" dirty="0">
                <a:latin typeface="Times New Roman" pitchFamily="18" charset="0"/>
                <a:cs typeface="Times New Roman" pitchFamily="18" charset="0"/>
              </a:endParaRPr>
            </a:p>
          </p:txBody>
        </p:sp>
        <p:cxnSp>
          <p:nvCxnSpPr>
            <p:cNvPr id="329" name="直線コネクタ 328"/>
            <p:cNvCxnSpPr/>
            <p:nvPr/>
          </p:nvCxnSpPr>
          <p:spPr>
            <a:xfrm flipH="1">
              <a:off x="4749800" y="1295400"/>
              <a:ext cx="120651" cy="558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0" name="直線コネクタ 329"/>
            <p:cNvCxnSpPr/>
            <p:nvPr/>
          </p:nvCxnSpPr>
          <p:spPr>
            <a:xfrm flipV="1">
              <a:off x="1096670" y="1842666"/>
              <a:ext cx="90954" cy="16866"/>
            </a:xfrm>
            <a:prstGeom prst="line">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1" name="直線コネクタ 330"/>
            <p:cNvCxnSpPr/>
            <p:nvPr/>
          </p:nvCxnSpPr>
          <p:spPr>
            <a:xfrm flipV="1">
              <a:off x="4124087" y="1275633"/>
              <a:ext cx="90954" cy="16866"/>
            </a:xfrm>
            <a:prstGeom prst="line">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2" name="直線コネクタ 331"/>
            <p:cNvCxnSpPr/>
            <p:nvPr/>
          </p:nvCxnSpPr>
          <p:spPr>
            <a:xfrm flipH="1" flipV="1">
              <a:off x="6012160" y="1316942"/>
              <a:ext cx="105031" cy="19476"/>
            </a:xfrm>
            <a:prstGeom prst="line">
              <a:avLst/>
            </a:prstGeom>
            <a:ln w="25400">
              <a:solidFill>
                <a:srgbClr val="FF0000"/>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333" name="直線コネクタ 332"/>
            <p:cNvCxnSpPr/>
            <p:nvPr/>
          </p:nvCxnSpPr>
          <p:spPr>
            <a:xfrm flipH="1" flipV="1">
              <a:off x="7436028" y="1574800"/>
              <a:ext cx="105031" cy="19476"/>
            </a:xfrm>
            <a:prstGeom prst="line">
              <a:avLst/>
            </a:prstGeom>
            <a:ln w="25400">
              <a:solidFill>
                <a:srgbClr val="FF0000"/>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334" name="直線コネクタ 333"/>
            <p:cNvCxnSpPr/>
            <p:nvPr/>
          </p:nvCxnSpPr>
          <p:spPr>
            <a:xfrm flipV="1">
              <a:off x="2248798" y="1626642"/>
              <a:ext cx="90954" cy="16866"/>
            </a:xfrm>
            <a:prstGeom prst="line">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383" name="グループ化 382"/>
            <p:cNvGrpSpPr/>
            <p:nvPr/>
          </p:nvGrpSpPr>
          <p:grpSpPr>
            <a:xfrm flipH="1">
              <a:off x="5530463" y="812121"/>
              <a:ext cx="280463" cy="280463"/>
              <a:chOff x="4893435" y="5774220"/>
              <a:chExt cx="610297" cy="610297"/>
            </a:xfrm>
          </p:grpSpPr>
          <p:grpSp>
            <p:nvGrpSpPr>
              <p:cNvPr id="384" name="グループ化 383"/>
              <p:cNvGrpSpPr/>
              <p:nvPr/>
            </p:nvGrpSpPr>
            <p:grpSpPr>
              <a:xfrm>
                <a:off x="4893435" y="5774220"/>
                <a:ext cx="610297" cy="610297"/>
                <a:chOff x="1331640" y="2492896"/>
                <a:chExt cx="936104" cy="936104"/>
              </a:xfrm>
              <a:solidFill>
                <a:schemeClr val="bg1"/>
              </a:solidFill>
            </p:grpSpPr>
            <p:sp>
              <p:nvSpPr>
                <p:cNvPr id="386" name="正方形/長方形 385"/>
                <p:cNvSpPr/>
                <p:nvPr/>
              </p:nvSpPr>
              <p:spPr>
                <a:xfrm>
                  <a:off x="1331640" y="2492896"/>
                  <a:ext cx="936104" cy="93610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cxnSp>
              <p:nvCxnSpPr>
                <p:cNvPr id="387" name="直線コネクタ 386"/>
                <p:cNvCxnSpPr/>
                <p:nvPr/>
              </p:nvCxnSpPr>
              <p:spPr>
                <a:xfrm>
                  <a:off x="1331640" y="2960948"/>
                  <a:ext cx="936104"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8" name="直線コネクタ 387"/>
                <p:cNvCxnSpPr/>
                <p:nvPr/>
              </p:nvCxnSpPr>
              <p:spPr>
                <a:xfrm rot="5400000">
                  <a:off x="1329392" y="2960948"/>
                  <a:ext cx="936104"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85" name="直線コネクタ 384"/>
              <p:cNvCxnSpPr/>
              <p:nvPr/>
            </p:nvCxnSpPr>
            <p:spPr>
              <a:xfrm flipV="1">
                <a:off x="4991882" y="5889500"/>
                <a:ext cx="398161" cy="400612"/>
              </a:xfrm>
              <a:prstGeom prst="line">
                <a:avLst/>
              </a:prstGeom>
              <a:ln w="19050">
                <a:solidFill>
                  <a:srgbClr val="FF0000"/>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grpSp>
        <p:grpSp>
          <p:nvGrpSpPr>
            <p:cNvPr id="389" name="グループ化 388"/>
            <p:cNvGrpSpPr/>
            <p:nvPr/>
          </p:nvGrpSpPr>
          <p:grpSpPr>
            <a:xfrm>
              <a:off x="4219529" y="812121"/>
              <a:ext cx="280463" cy="280463"/>
              <a:chOff x="4893435" y="5774220"/>
              <a:chExt cx="610297" cy="610297"/>
            </a:xfrm>
          </p:grpSpPr>
          <p:grpSp>
            <p:nvGrpSpPr>
              <p:cNvPr id="390" name="グループ化 389"/>
              <p:cNvGrpSpPr/>
              <p:nvPr/>
            </p:nvGrpSpPr>
            <p:grpSpPr>
              <a:xfrm>
                <a:off x="4893435" y="5774220"/>
                <a:ext cx="610297" cy="610297"/>
                <a:chOff x="1331640" y="2492896"/>
                <a:chExt cx="936104" cy="936104"/>
              </a:xfrm>
              <a:solidFill>
                <a:schemeClr val="bg1"/>
              </a:solidFill>
            </p:grpSpPr>
            <p:sp>
              <p:nvSpPr>
                <p:cNvPr id="392" name="正方形/長方形 391"/>
                <p:cNvSpPr/>
                <p:nvPr/>
              </p:nvSpPr>
              <p:spPr>
                <a:xfrm>
                  <a:off x="1331640" y="2492896"/>
                  <a:ext cx="936104" cy="93610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cxnSp>
              <p:nvCxnSpPr>
                <p:cNvPr id="393" name="直線コネクタ 392"/>
                <p:cNvCxnSpPr/>
                <p:nvPr/>
              </p:nvCxnSpPr>
              <p:spPr>
                <a:xfrm>
                  <a:off x="1331640" y="2960948"/>
                  <a:ext cx="936104"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4" name="直線コネクタ 393"/>
                <p:cNvCxnSpPr/>
                <p:nvPr/>
              </p:nvCxnSpPr>
              <p:spPr>
                <a:xfrm rot="5400000">
                  <a:off x="1329392" y="2960948"/>
                  <a:ext cx="936104"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91" name="直線コネクタ 390"/>
              <p:cNvCxnSpPr/>
              <p:nvPr/>
            </p:nvCxnSpPr>
            <p:spPr>
              <a:xfrm flipV="1">
                <a:off x="4991882" y="5889500"/>
                <a:ext cx="398161" cy="400612"/>
              </a:xfrm>
              <a:prstGeom prst="line">
                <a:avLst/>
              </a:prstGeom>
              <a:ln w="19050">
                <a:solidFill>
                  <a:srgbClr val="FF0000"/>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grpSp>
        <p:grpSp>
          <p:nvGrpSpPr>
            <p:cNvPr id="395" name="グループ化 394"/>
            <p:cNvGrpSpPr/>
            <p:nvPr/>
          </p:nvGrpSpPr>
          <p:grpSpPr>
            <a:xfrm>
              <a:off x="4049624" y="842601"/>
              <a:ext cx="280952" cy="280952"/>
              <a:chOff x="5336811" y="6093092"/>
              <a:chExt cx="280952" cy="280952"/>
            </a:xfrm>
          </p:grpSpPr>
          <p:sp>
            <p:nvSpPr>
              <p:cNvPr id="396" name="正方形/長方形 395"/>
              <p:cNvSpPr/>
              <p:nvPr/>
            </p:nvSpPr>
            <p:spPr>
              <a:xfrm>
                <a:off x="5336811" y="6093092"/>
                <a:ext cx="280952" cy="2809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cxnSp>
            <p:nvCxnSpPr>
              <p:cNvPr id="397" name="直線コネクタ 396"/>
              <p:cNvCxnSpPr/>
              <p:nvPr/>
            </p:nvCxnSpPr>
            <p:spPr>
              <a:xfrm>
                <a:off x="5336811" y="6233568"/>
                <a:ext cx="28095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8" name="直線コネクタ 397"/>
              <p:cNvCxnSpPr/>
              <p:nvPr/>
            </p:nvCxnSpPr>
            <p:spPr>
              <a:xfrm rot="5400000">
                <a:off x="5336136" y="6233568"/>
                <a:ext cx="28095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99" name="円/楕円 398"/>
              <p:cNvSpPr/>
              <p:nvPr/>
            </p:nvSpPr>
            <p:spPr>
              <a:xfrm rot="18900000">
                <a:off x="5351528" y="6171789"/>
                <a:ext cx="253414" cy="13163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00" name="直線コネクタ 399"/>
              <p:cNvCxnSpPr/>
              <p:nvPr/>
            </p:nvCxnSpPr>
            <p:spPr>
              <a:xfrm rot="18900000" flipV="1">
                <a:off x="5379657" y="6256054"/>
                <a:ext cx="11762" cy="6147"/>
              </a:xfrm>
              <a:prstGeom prst="line">
                <a:avLst/>
              </a:prstGeom>
              <a:ln w="19050">
                <a:solidFill>
                  <a:srgbClr val="FF0000"/>
                </a:solidFill>
                <a:headEnd type="none"/>
                <a:tailEnd type="arrow" w="sm" len="sm"/>
              </a:ln>
            </p:spPr>
            <p:style>
              <a:lnRef idx="1">
                <a:schemeClr val="accent1"/>
              </a:lnRef>
              <a:fillRef idx="0">
                <a:schemeClr val="accent1"/>
              </a:fillRef>
              <a:effectRef idx="0">
                <a:schemeClr val="accent1"/>
              </a:effectRef>
              <a:fontRef idx="minor">
                <a:schemeClr val="tx1"/>
              </a:fontRef>
            </p:style>
          </p:cxnSp>
          <p:cxnSp>
            <p:nvCxnSpPr>
              <p:cNvPr id="401" name="直線コネクタ 400"/>
              <p:cNvCxnSpPr/>
              <p:nvPr/>
            </p:nvCxnSpPr>
            <p:spPr>
              <a:xfrm rot="18900000" flipV="1">
                <a:off x="5566767" y="6205154"/>
                <a:ext cx="11762" cy="6147"/>
              </a:xfrm>
              <a:prstGeom prst="line">
                <a:avLst/>
              </a:prstGeom>
              <a:ln w="19050">
                <a:solidFill>
                  <a:srgbClr val="FF0000"/>
                </a:solidFill>
                <a:headEnd type="arrow" w="sm" len="sm"/>
                <a:tailEnd type="none"/>
              </a:ln>
            </p:spPr>
            <p:style>
              <a:lnRef idx="1">
                <a:schemeClr val="accent1"/>
              </a:lnRef>
              <a:fillRef idx="0">
                <a:schemeClr val="accent1"/>
              </a:fillRef>
              <a:effectRef idx="0">
                <a:schemeClr val="accent1"/>
              </a:effectRef>
              <a:fontRef idx="minor">
                <a:schemeClr val="tx1"/>
              </a:fontRef>
            </p:style>
          </p:cxnSp>
        </p:grpSp>
        <p:grpSp>
          <p:nvGrpSpPr>
            <p:cNvPr id="402" name="グループ化 401"/>
            <p:cNvGrpSpPr/>
            <p:nvPr/>
          </p:nvGrpSpPr>
          <p:grpSpPr>
            <a:xfrm>
              <a:off x="3877710" y="877518"/>
              <a:ext cx="280463" cy="280463"/>
              <a:chOff x="5646261" y="4695824"/>
              <a:chExt cx="280463" cy="280463"/>
            </a:xfrm>
          </p:grpSpPr>
          <p:grpSp>
            <p:nvGrpSpPr>
              <p:cNvPr id="403" name="グループ化 402"/>
              <p:cNvGrpSpPr/>
              <p:nvPr/>
            </p:nvGrpSpPr>
            <p:grpSpPr>
              <a:xfrm>
                <a:off x="5646261" y="4695824"/>
                <a:ext cx="280463" cy="280463"/>
                <a:chOff x="1331640" y="2492896"/>
                <a:chExt cx="936104" cy="936104"/>
              </a:xfrm>
              <a:solidFill>
                <a:schemeClr val="bg1"/>
              </a:solidFill>
            </p:grpSpPr>
            <p:sp>
              <p:nvSpPr>
                <p:cNvPr id="407" name="正方形/長方形 406"/>
                <p:cNvSpPr/>
                <p:nvPr/>
              </p:nvSpPr>
              <p:spPr>
                <a:xfrm>
                  <a:off x="1331640" y="2492896"/>
                  <a:ext cx="936104" cy="93610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cxnSp>
              <p:nvCxnSpPr>
                <p:cNvPr id="408" name="直線コネクタ 407"/>
                <p:cNvCxnSpPr/>
                <p:nvPr/>
              </p:nvCxnSpPr>
              <p:spPr>
                <a:xfrm>
                  <a:off x="1331640" y="2960948"/>
                  <a:ext cx="936104"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9" name="直線コネクタ 408"/>
                <p:cNvCxnSpPr/>
                <p:nvPr/>
              </p:nvCxnSpPr>
              <p:spPr>
                <a:xfrm rot="5400000">
                  <a:off x="1329392" y="2960948"/>
                  <a:ext cx="936104"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04" name="円/楕円 403"/>
              <p:cNvSpPr/>
              <p:nvPr/>
            </p:nvSpPr>
            <p:spPr>
              <a:xfrm>
                <a:off x="5656766" y="4709157"/>
                <a:ext cx="252973" cy="25297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05" name="直線コネクタ 404"/>
              <p:cNvCxnSpPr/>
              <p:nvPr/>
            </p:nvCxnSpPr>
            <p:spPr>
              <a:xfrm flipV="1">
                <a:off x="5696757" y="4733015"/>
                <a:ext cx="11741" cy="11813"/>
              </a:xfrm>
              <a:prstGeom prst="line">
                <a:avLst/>
              </a:prstGeom>
              <a:ln w="19050">
                <a:solidFill>
                  <a:srgbClr val="FF0000"/>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406" name="直線コネクタ 405"/>
              <p:cNvCxnSpPr/>
              <p:nvPr/>
            </p:nvCxnSpPr>
            <p:spPr>
              <a:xfrm flipV="1">
                <a:off x="5865794" y="4920102"/>
                <a:ext cx="11741" cy="11813"/>
              </a:xfrm>
              <a:prstGeom prst="line">
                <a:avLst/>
              </a:prstGeom>
              <a:ln w="19050">
                <a:solidFill>
                  <a:srgbClr val="FF0000"/>
                </a:solidFill>
                <a:headEnd type="arrow" w="sm" len="sm"/>
                <a:tailEnd type="none" w="sm" len="sm"/>
              </a:ln>
            </p:spPr>
            <p:style>
              <a:lnRef idx="1">
                <a:schemeClr val="accent1"/>
              </a:lnRef>
              <a:fillRef idx="0">
                <a:schemeClr val="accent1"/>
              </a:fillRef>
              <a:effectRef idx="0">
                <a:schemeClr val="accent1"/>
              </a:effectRef>
              <a:fontRef idx="minor">
                <a:schemeClr val="tx1"/>
              </a:fontRef>
            </p:style>
          </p:cxnSp>
        </p:grpSp>
        <p:grpSp>
          <p:nvGrpSpPr>
            <p:cNvPr id="410" name="グループ化 409"/>
            <p:cNvGrpSpPr/>
            <p:nvPr/>
          </p:nvGrpSpPr>
          <p:grpSpPr>
            <a:xfrm>
              <a:off x="3705998" y="907292"/>
              <a:ext cx="280952" cy="280952"/>
              <a:chOff x="5336811" y="6093092"/>
              <a:chExt cx="280952" cy="280952"/>
            </a:xfrm>
          </p:grpSpPr>
          <p:sp>
            <p:nvSpPr>
              <p:cNvPr id="411" name="正方形/長方形 410"/>
              <p:cNvSpPr/>
              <p:nvPr/>
            </p:nvSpPr>
            <p:spPr>
              <a:xfrm>
                <a:off x="5336811" y="6093092"/>
                <a:ext cx="280952" cy="2809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cxnSp>
            <p:nvCxnSpPr>
              <p:cNvPr id="412" name="直線コネクタ 411"/>
              <p:cNvCxnSpPr/>
              <p:nvPr/>
            </p:nvCxnSpPr>
            <p:spPr>
              <a:xfrm>
                <a:off x="5336811" y="6233568"/>
                <a:ext cx="28095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3" name="直線コネクタ 412"/>
              <p:cNvCxnSpPr/>
              <p:nvPr/>
            </p:nvCxnSpPr>
            <p:spPr>
              <a:xfrm rot="5400000">
                <a:off x="5336136" y="6233568"/>
                <a:ext cx="28095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14" name="円/楕円 413"/>
              <p:cNvSpPr/>
              <p:nvPr/>
            </p:nvSpPr>
            <p:spPr>
              <a:xfrm rot="18900000">
                <a:off x="5351528" y="6171789"/>
                <a:ext cx="253414" cy="13163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15" name="直線コネクタ 414"/>
              <p:cNvCxnSpPr/>
              <p:nvPr/>
            </p:nvCxnSpPr>
            <p:spPr>
              <a:xfrm rot="18900000" flipV="1">
                <a:off x="5379657" y="6256054"/>
                <a:ext cx="11762" cy="6147"/>
              </a:xfrm>
              <a:prstGeom prst="line">
                <a:avLst/>
              </a:prstGeom>
              <a:ln w="19050">
                <a:solidFill>
                  <a:srgbClr val="FF0000"/>
                </a:solidFill>
                <a:headEnd type="none"/>
                <a:tailEnd type="arrow" w="sm" len="sm"/>
              </a:ln>
            </p:spPr>
            <p:style>
              <a:lnRef idx="1">
                <a:schemeClr val="accent1"/>
              </a:lnRef>
              <a:fillRef idx="0">
                <a:schemeClr val="accent1"/>
              </a:fillRef>
              <a:effectRef idx="0">
                <a:schemeClr val="accent1"/>
              </a:effectRef>
              <a:fontRef idx="minor">
                <a:schemeClr val="tx1"/>
              </a:fontRef>
            </p:style>
          </p:cxnSp>
          <p:cxnSp>
            <p:nvCxnSpPr>
              <p:cNvPr id="416" name="直線コネクタ 415"/>
              <p:cNvCxnSpPr/>
              <p:nvPr/>
            </p:nvCxnSpPr>
            <p:spPr>
              <a:xfrm rot="18900000" flipV="1">
                <a:off x="5566767" y="6205154"/>
                <a:ext cx="11762" cy="6147"/>
              </a:xfrm>
              <a:prstGeom prst="line">
                <a:avLst/>
              </a:prstGeom>
              <a:ln w="19050">
                <a:solidFill>
                  <a:srgbClr val="FF0000"/>
                </a:solidFill>
                <a:headEnd type="arrow" w="sm" len="sm"/>
                <a:tailEnd type="none"/>
              </a:ln>
            </p:spPr>
            <p:style>
              <a:lnRef idx="1">
                <a:schemeClr val="accent1"/>
              </a:lnRef>
              <a:fillRef idx="0">
                <a:schemeClr val="accent1"/>
              </a:fillRef>
              <a:effectRef idx="0">
                <a:schemeClr val="accent1"/>
              </a:effectRef>
              <a:fontRef idx="minor">
                <a:schemeClr val="tx1"/>
              </a:fontRef>
            </p:style>
          </p:cxnSp>
        </p:grpSp>
        <p:grpSp>
          <p:nvGrpSpPr>
            <p:cNvPr id="417" name="グループ化 416"/>
            <p:cNvGrpSpPr/>
            <p:nvPr/>
          </p:nvGrpSpPr>
          <p:grpSpPr>
            <a:xfrm>
              <a:off x="5697859" y="842601"/>
              <a:ext cx="280952" cy="280952"/>
              <a:chOff x="5336811" y="6093092"/>
              <a:chExt cx="280952" cy="280952"/>
            </a:xfrm>
          </p:grpSpPr>
          <p:sp>
            <p:nvSpPr>
              <p:cNvPr id="418" name="正方形/長方形 417"/>
              <p:cNvSpPr/>
              <p:nvPr/>
            </p:nvSpPr>
            <p:spPr>
              <a:xfrm>
                <a:off x="5336811" y="6093092"/>
                <a:ext cx="280952" cy="2809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cxnSp>
            <p:nvCxnSpPr>
              <p:cNvPr id="419" name="直線コネクタ 418"/>
              <p:cNvCxnSpPr/>
              <p:nvPr/>
            </p:nvCxnSpPr>
            <p:spPr>
              <a:xfrm>
                <a:off x="5336811" y="6233568"/>
                <a:ext cx="28095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0" name="直線コネクタ 419"/>
              <p:cNvCxnSpPr/>
              <p:nvPr/>
            </p:nvCxnSpPr>
            <p:spPr>
              <a:xfrm rot="5400000">
                <a:off x="5336136" y="6233568"/>
                <a:ext cx="28095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21" name="円/楕円 420"/>
              <p:cNvSpPr/>
              <p:nvPr/>
            </p:nvSpPr>
            <p:spPr>
              <a:xfrm rot="18900000">
                <a:off x="5351528" y="6171789"/>
                <a:ext cx="253414" cy="13163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22" name="直線コネクタ 421"/>
              <p:cNvCxnSpPr/>
              <p:nvPr/>
            </p:nvCxnSpPr>
            <p:spPr>
              <a:xfrm rot="18900000" flipV="1">
                <a:off x="5379657" y="6256054"/>
                <a:ext cx="11762" cy="6147"/>
              </a:xfrm>
              <a:prstGeom prst="line">
                <a:avLst/>
              </a:prstGeom>
              <a:ln w="19050">
                <a:solidFill>
                  <a:srgbClr val="FF0000"/>
                </a:solidFill>
                <a:headEnd type="none"/>
                <a:tailEnd type="arrow" w="sm" len="sm"/>
              </a:ln>
            </p:spPr>
            <p:style>
              <a:lnRef idx="1">
                <a:schemeClr val="accent1"/>
              </a:lnRef>
              <a:fillRef idx="0">
                <a:schemeClr val="accent1"/>
              </a:fillRef>
              <a:effectRef idx="0">
                <a:schemeClr val="accent1"/>
              </a:effectRef>
              <a:fontRef idx="minor">
                <a:schemeClr val="tx1"/>
              </a:fontRef>
            </p:style>
          </p:cxnSp>
          <p:cxnSp>
            <p:nvCxnSpPr>
              <p:cNvPr id="423" name="直線コネクタ 422"/>
              <p:cNvCxnSpPr/>
              <p:nvPr/>
            </p:nvCxnSpPr>
            <p:spPr>
              <a:xfrm rot="18900000" flipV="1">
                <a:off x="5566767" y="6205154"/>
                <a:ext cx="11762" cy="6147"/>
              </a:xfrm>
              <a:prstGeom prst="line">
                <a:avLst/>
              </a:prstGeom>
              <a:ln w="19050">
                <a:solidFill>
                  <a:srgbClr val="FF0000"/>
                </a:solidFill>
                <a:headEnd type="arrow" w="sm" len="sm"/>
                <a:tailEnd type="none"/>
              </a:ln>
            </p:spPr>
            <p:style>
              <a:lnRef idx="1">
                <a:schemeClr val="accent1"/>
              </a:lnRef>
              <a:fillRef idx="0">
                <a:schemeClr val="accent1"/>
              </a:fillRef>
              <a:effectRef idx="0">
                <a:schemeClr val="accent1"/>
              </a:effectRef>
              <a:fontRef idx="minor">
                <a:schemeClr val="tx1"/>
              </a:fontRef>
            </p:style>
          </p:cxnSp>
        </p:grpSp>
        <p:grpSp>
          <p:nvGrpSpPr>
            <p:cNvPr id="424" name="グループ化 423"/>
            <p:cNvGrpSpPr/>
            <p:nvPr/>
          </p:nvGrpSpPr>
          <p:grpSpPr>
            <a:xfrm rot="16200000">
              <a:off x="5865499" y="877274"/>
              <a:ext cx="280952" cy="280952"/>
              <a:chOff x="5336811" y="6093092"/>
              <a:chExt cx="280952" cy="280952"/>
            </a:xfrm>
          </p:grpSpPr>
          <p:sp>
            <p:nvSpPr>
              <p:cNvPr id="425" name="正方形/長方形 424"/>
              <p:cNvSpPr/>
              <p:nvPr/>
            </p:nvSpPr>
            <p:spPr>
              <a:xfrm>
                <a:off x="5336811" y="6093092"/>
                <a:ext cx="280952" cy="2809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cxnSp>
            <p:nvCxnSpPr>
              <p:cNvPr id="426" name="直線コネクタ 425"/>
              <p:cNvCxnSpPr/>
              <p:nvPr/>
            </p:nvCxnSpPr>
            <p:spPr>
              <a:xfrm>
                <a:off x="5336811" y="6233568"/>
                <a:ext cx="28095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7" name="直線コネクタ 426"/>
              <p:cNvCxnSpPr/>
              <p:nvPr/>
            </p:nvCxnSpPr>
            <p:spPr>
              <a:xfrm rot="5400000">
                <a:off x="5336136" y="6233568"/>
                <a:ext cx="28095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28" name="円/楕円 427"/>
              <p:cNvSpPr/>
              <p:nvPr/>
            </p:nvSpPr>
            <p:spPr>
              <a:xfrm rot="18900000">
                <a:off x="5351528" y="6171789"/>
                <a:ext cx="253414" cy="13163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29" name="直線コネクタ 428"/>
              <p:cNvCxnSpPr/>
              <p:nvPr/>
            </p:nvCxnSpPr>
            <p:spPr>
              <a:xfrm rot="18900000" flipV="1">
                <a:off x="5379657" y="6256054"/>
                <a:ext cx="11762" cy="6147"/>
              </a:xfrm>
              <a:prstGeom prst="line">
                <a:avLst/>
              </a:prstGeom>
              <a:ln w="19050">
                <a:solidFill>
                  <a:srgbClr val="FF0000"/>
                </a:solidFill>
                <a:headEnd type="none"/>
                <a:tailEnd type="arrow" w="sm" len="sm"/>
              </a:ln>
            </p:spPr>
            <p:style>
              <a:lnRef idx="1">
                <a:schemeClr val="accent1"/>
              </a:lnRef>
              <a:fillRef idx="0">
                <a:schemeClr val="accent1"/>
              </a:fillRef>
              <a:effectRef idx="0">
                <a:schemeClr val="accent1"/>
              </a:effectRef>
              <a:fontRef idx="minor">
                <a:schemeClr val="tx1"/>
              </a:fontRef>
            </p:style>
          </p:cxnSp>
          <p:cxnSp>
            <p:nvCxnSpPr>
              <p:cNvPr id="430" name="直線コネクタ 429"/>
              <p:cNvCxnSpPr/>
              <p:nvPr/>
            </p:nvCxnSpPr>
            <p:spPr>
              <a:xfrm rot="18900000" flipV="1">
                <a:off x="5566767" y="6205154"/>
                <a:ext cx="11762" cy="6147"/>
              </a:xfrm>
              <a:prstGeom prst="line">
                <a:avLst/>
              </a:prstGeom>
              <a:ln w="19050">
                <a:solidFill>
                  <a:srgbClr val="FF0000"/>
                </a:solidFill>
                <a:headEnd type="arrow" w="sm" len="sm"/>
                <a:tailEnd type="none"/>
              </a:ln>
            </p:spPr>
            <p:style>
              <a:lnRef idx="1">
                <a:schemeClr val="accent1"/>
              </a:lnRef>
              <a:fillRef idx="0">
                <a:schemeClr val="accent1"/>
              </a:fillRef>
              <a:effectRef idx="0">
                <a:schemeClr val="accent1"/>
              </a:effectRef>
              <a:fontRef idx="minor">
                <a:schemeClr val="tx1"/>
              </a:fontRef>
            </p:style>
          </p:cxnSp>
        </p:grpSp>
        <p:grpSp>
          <p:nvGrpSpPr>
            <p:cNvPr id="431" name="グループ化 430"/>
            <p:cNvGrpSpPr/>
            <p:nvPr/>
          </p:nvGrpSpPr>
          <p:grpSpPr>
            <a:xfrm rot="5400000" flipH="1">
              <a:off x="6038559" y="907537"/>
              <a:ext cx="280463" cy="280463"/>
              <a:chOff x="5646261" y="4695824"/>
              <a:chExt cx="280463" cy="280463"/>
            </a:xfrm>
          </p:grpSpPr>
          <p:grpSp>
            <p:nvGrpSpPr>
              <p:cNvPr id="432" name="グループ化 431"/>
              <p:cNvGrpSpPr/>
              <p:nvPr/>
            </p:nvGrpSpPr>
            <p:grpSpPr>
              <a:xfrm>
                <a:off x="5646261" y="4695824"/>
                <a:ext cx="280463" cy="280463"/>
                <a:chOff x="1331640" y="2492896"/>
                <a:chExt cx="936104" cy="936104"/>
              </a:xfrm>
              <a:solidFill>
                <a:schemeClr val="bg1"/>
              </a:solidFill>
            </p:grpSpPr>
            <p:sp>
              <p:nvSpPr>
                <p:cNvPr id="436" name="正方形/長方形 435"/>
                <p:cNvSpPr/>
                <p:nvPr/>
              </p:nvSpPr>
              <p:spPr>
                <a:xfrm>
                  <a:off x="1331640" y="2492896"/>
                  <a:ext cx="936104" cy="93610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cxnSp>
              <p:nvCxnSpPr>
                <p:cNvPr id="437" name="直線コネクタ 436"/>
                <p:cNvCxnSpPr/>
                <p:nvPr/>
              </p:nvCxnSpPr>
              <p:spPr>
                <a:xfrm>
                  <a:off x="1331640" y="2960948"/>
                  <a:ext cx="936104"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8" name="直線コネクタ 437"/>
                <p:cNvCxnSpPr/>
                <p:nvPr/>
              </p:nvCxnSpPr>
              <p:spPr>
                <a:xfrm rot="5400000">
                  <a:off x="1329392" y="2960948"/>
                  <a:ext cx="936104"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33" name="円/楕円 432"/>
              <p:cNvSpPr/>
              <p:nvPr/>
            </p:nvSpPr>
            <p:spPr>
              <a:xfrm>
                <a:off x="5656766" y="4709157"/>
                <a:ext cx="252973" cy="25297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34" name="直線コネクタ 433"/>
              <p:cNvCxnSpPr/>
              <p:nvPr/>
            </p:nvCxnSpPr>
            <p:spPr>
              <a:xfrm flipV="1">
                <a:off x="5696757" y="4733015"/>
                <a:ext cx="11741" cy="11813"/>
              </a:xfrm>
              <a:prstGeom prst="line">
                <a:avLst/>
              </a:prstGeom>
              <a:ln w="19050">
                <a:solidFill>
                  <a:srgbClr val="FF0000"/>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435" name="直線コネクタ 434"/>
              <p:cNvCxnSpPr/>
              <p:nvPr/>
            </p:nvCxnSpPr>
            <p:spPr>
              <a:xfrm flipV="1">
                <a:off x="5865794" y="4920102"/>
                <a:ext cx="11741" cy="11813"/>
              </a:xfrm>
              <a:prstGeom prst="line">
                <a:avLst/>
              </a:prstGeom>
              <a:ln w="19050">
                <a:solidFill>
                  <a:srgbClr val="FF0000"/>
                </a:solidFill>
                <a:headEnd type="arrow" w="sm" len="sm"/>
                <a:tailEnd type="none" w="sm" len="sm"/>
              </a:ln>
            </p:spPr>
            <p:style>
              <a:lnRef idx="1">
                <a:schemeClr val="accent1"/>
              </a:lnRef>
              <a:fillRef idx="0">
                <a:schemeClr val="accent1"/>
              </a:fillRef>
              <a:effectRef idx="0">
                <a:schemeClr val="accent1"/>
              </a:effectRef>
              <a:fontRef idx="minor">
                <a:schemeClr val="tx1"/>
              </a:fontRef>
            </p:style>
          </p:cxnSp>
        </p:grpSp>
        <p:cxnSp>
          <p:nvCxnSpPr>
            <p:cNvPr id="439" name="直線コネクタ 438"/>
            <p:cNvCxnSpPr/>
            <p:nvPr/>
          </p:nvCxnSpPr>
          <p:spPr>
            <a:xfrm>
              <a:off x="2001710" y="1098550"/>
              <a:ext cx="0" cy="262673"/>
            </a:xfrm>
            <a:prstGeom prst="line">
              <a:avLst/>
            </a:prstGeom>
            <a:ln w="1270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440" name="直線コネクタ 439"/>
            <p:cNvCxnSpPr/>
            <p:nvPr/>
          </p:nvCxnSpPr>
          <p:spPr>
            <a:xfrm flipH="1">
              <a:off x="1865631" y="1358863"/>
              <a:ext cx="412918" cy="0"/>
            </a:xfrm>
            <a:prstGeom prst="line">
              <a:avLst/>
            </a:prstGeom>
            <a:ln w="1270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441" name="TextBox 209"/>
            <p:cNvSpPr txBox="1">
              <a:spLocks noChangeArrowheads="1"/>
            </p:cNvSpPr>
            <p:nvPr/>
          </p:nvSpPr>
          <p:spPr bwMode="auto">
            <a:xfrm>
              <a:off x="1727622" y="823452"/>
              <a:ext cx="54834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600" i="1" dirty="0" smtClean="0">
                  <a:latin typeface="Times New Roman" pitchFamily="18" charset="0"/>
                  <a:cs typeface="Times New Roman" pitchFamily="18" charset="0"/>
                </a:rPr>
                <a:t>y</a:t>
              </a:r>
              <a:endParaRPr lang="ja-JP" altLang="en-US" sz="1600" i="1" dirty="0">
                <a:latin typeface="Times New Roman" pitchFamily="18" charset="0"/>
                <a:cs typeface="Times New Roman" pitchFamily="18" charset="0"/>
              </a:endParaRPr>
            </a:p>
          </p:txBody>
        </p:sp>
        <p:sp>
          <p:nvSpPr>
            <p:cNvPr id="442" name="TextBox 209"/>
            <p:cNvSpPr txBox="1">
              <a:spLocks noChangeArrowheads="1"/>
            </p:cNvSpPr>
            <p:nvPr/>
          </p:nvSpPr>
          <p:spPr bwMode="auto">
            <a:xfrm>
              <a:off x="1995789" y="1258094"/>
              <a:ext cx="54834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600" i="1" dirty="0" smtClean="0">
                  <a:latin typeface="Times New Roman" pitchFamily="18" charset="0"/>
                  <a:cs typeface="Times New Roman" pitchFamily="18" charset="0"/>
                </a:rPr>
                <a:t>x</a:t>
              </a:r>
              <a:endParaRPr lang="ja-JP" altLang="en-US" sz="1600" i="1" dirty="0">
                <a:latin typeface="Times New Roman" pitchFamily="18" charset="0"/>
                <a:cs typeface="Times New Roman" pitchFamily="18" charset="0"/>
              </a:endParaRPr>
            </a:p>
          </p:txBody>
        </p:sp>
        <p:cxnSp>
          <p:nvCxnSpPr>
            <p:cNvPr id="443" name="直線コネクタ 442"/>
            <p:cNvCxnSpPr/>
            <p:nvPr/>
          </p:nvCxnSpPr>
          <p:spPr>
            <a:xfrm>
              <a:off x="1032181" y="1245459"/>
              <a:ext cx="0" cy="621009"/>
            </a:xfrm>
            <a:prstGeom prst="line">
              <a:avLst/>
            </a:prstGeom>
            <a:ln w="12700">
              <a:solidFill>
                <a:schemeClr val="tx1"/>
              </a:solidFill>
              <a:headEnd type="arrow"/>
              <a:tailEnd type="none"/>
            </a:ln>
            <a:scene3d>
              <a:camera prst="isometricOffAxis1Left"/>
              <a:lightRig rig="threePt" dir="t"/>
            </a:scene3d>
          </p:spPr>
          <p:style>
            <a:lnRef idx="1">
              <a:schemeClr val="accent1"/>
            </a:lnRef>
            <a:fillRef idx="0">
              <a:schemeClr val="accent1"/>
            </a:fillRef>
            <a:effectRef idx="0">
              <a:schemeClr val="accent1"/>
            </a:effectRef>
            <a:fontRef idx="minor">
              <a:schemeClr val="tx1"/>
            </a:fontRef>
          </p:style>
        </p:cxnSp>
        <p:cxnSp>
          <p:nvCxnSpPr>
            <p:cNvPr id="444" name="直線コネクタ 443"/>
            <p:cNvCxnSpPr/>
            <p:nvPr/>
          </p:nvCxnSpPr>
          <p:spPr>
            <a:xfrm flipH="1">
              <a:off x="788769" y="1967095"/>
              <a:ext cx="780902" cy="0"/>
            </a:xfrm>
            <a:prstGeom prst="line">
              <a:avLst/>
            </a:prstGeom>
            <a:ln w="12700">
              <a:solidFill>
                <a:schemeClr val="tx1"/>
              </a:solidFill>
              <a:headEnd type="arrow"/>
              <a:tailEnd type="none"/>
            </a:ln>
            <a:scene3d>
              <a:camera prst="isometricOffAxis1Left"/>
              <a:lightRig rig="threePt" dir="t"/>
            </a:scene3d>
          </p:spPr>
          <p:style>
            <a:lnRef idx="1">
              <a:schemeClr val="accent1"/>
            </a:lnRef>
            <a:fillRef idx="0">
              <a:schemeClr val="accent1"/>
            </a:fillRef>
            <a:effectRef idx="0">
              <a:schemeClr val="accent1"/>
            </a:effectRef>
            <a:fontRef idx="minor">
              <a:schemeClr val="tx1"/>
            </a:fontRef>
          </p:style>
        </p:cxnSp>
        <p:sp>
          <p:nvSpPr>
            <p:cNvPr id="445" name="TextBox 209"/>
            <p:cNvSpPr txBox="1">
              <a:spLocks noChangeArrowheads="1"/>
            </p:cNvSpPr>
            <p:nvPr/>
          </p:nvSpPr>
          <p:spPr bwMode="auto">
            <a:xfrm>
              <a:off x="1001701" y="1947469"/>
              <a:ext cx="54834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600" i="1" dirty="0" smtClean="0">
                  <a:latin typeface="Times New Roman" pitchFamily="18" charset="0"/>
                  <a:cs typeface="Times New Roman" pitchFamily="18" charset="0"/>
                </a:rPr>
                <a:t>x</a:t>
              </a:r>
              <a:endParaRPr lang="ja-JP" altLang="en-US" sz="1600" i="1" dirty="0">
                <a:latin typeface="Times New Roman" pitchFamily="18" charset="0"/>
                <a:cs typeface="Times New Roman" pitchFamily="18" charset="0"/>
              </a:endParaRPr>
            </a:p>
          </p:txBody>
        </p:sp>
        <p:sp>
          <p:nvSpPr>
            <p:cNvPr id="446" name="TextBox 209"/>
            <p:cNvSpPr txBox="1">
              <a:spLocks noChangeArrowheads="1"/>
            </p:cNvSpPr>
            <p:nvPr/>
          </p:nvSpPr>
          <p:spPr bwMode="auto">
            <a:xfrm>
              <a:off x="691483" y="987078"/>
              <a:ext cx="54834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600" i="1" dirty="0" smtClean="0">
                  <a:latin typeface="Times New Roman" pitchFamily="18" charset="0"/>
                  <a:cs typeface="Times New Roman" pitchFamily="18" charset="0"/>
                </a:rPr>
                <a:t>y</a:t>
              </a:r>
              <a:endParaRPr lang="ja-JP" altLang="en-US" sz="1600" i="1" dirty="0">
                <a:latin typeface="Times New Roman" pitchFamily="18" charset="0"/>
                <a:cs typeface="Times New Roman" pitchFamily="18" charset="0"/>
              </a:endParaRPr>
            </a:p>
          </p:txBody>
        </p:sp>
      </p:grpSp>
      <p:sp>
        <p:nvSpPr>
          <p:cNvPr id="145" name="TextBox 211"/>
          <p:cNvSpPr txBox="1">
            <a:spLocks noChangeArrowheads="1"/>
          </p:cNvSpPr>
          <p:nvPr/>
        </p:nvSpPr>
        <p:spPr bwMode="auto">
          <a:xfrm>
            <a:off x="258963" y="3232751"/>
            <a:ext cx="26468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en-US" altLang="ja-JP" dirty="0">
                <a:solidFill>
                  <a:srgbClr val="00B050"/>
                </a:solidFill>
                <a:latin typeface="Calibri"/>
                <a:ea typeface="ＭＳ Ｐゴシック" pitchFamily="50" charset="-128"/>
                <a:cs typeface="Calibri"/>
              </a:rPr>
              <a:t>m</a:t>
            </a:r>
            <a:r>
              <a:rPr lang="en-US" altLang="ja-JP" dirty="0" smtClean="0">
                <a:solidFill>
                  <a:srgbClr val="00B050"/>
                </a:solidFill>
                <a:latin typeface="Calibri"/>
                <a:ea typeface="ＭＳ Ｐゴシック" pitchFamily="50" charset="-128"/>
                <a:cs typeface="Calibri"/>
              </a:rPr>
              <a:t>easurement process</a:t>
            </a:r>
            <a:endParaRPr lang="ja-JP" altLang="en-US" dirty="0">
              <a:solidFill>
                <a:srgbClr val="00B050"/>
              </a:solidFill>
              <a:latin typeface="Calibri"/>
              <a:ea typeface="ＭＳ Ｐゴシック" pitchFamily="50" charset="-128"/>
              <a:cs typeface="Calibri"/>
            </a:endParaRPr>
          </a:p>
        </p:txBody>
      </p:sp>
      <p:grpSp>
        <p:nvGrpSpPr>
          <p:cNvPr id="146" name="グループ化 15"/>
          <p:cNvGrpSpPr/>
          <p:nvPr/>
        </p:nvGrpSpPr>
        <p:grpSpPr>
          <a:xfrm>
            <a:off x="210522" y="3491975"/>
            <a:ext cx="2181839" cy="2272109"/>
            <a:chOff x="1576143" y="4835177"/>
            <a:chExt cx="2767256" cy="2007281"/>
          </a:xfrm>
        </p:grpSpPr>
        <p:grpSp>
          <p:nvGrpSpPr>
            <p:cNvPr id="147" name="グループ化 373"/>
            <p:cNvGrpSpPr/>
            <p:nvPr/>
          </p:nvGrpSpPr>
          <p:grpSpPr>
            <a:xfrm>
              <a:off x="1576143" y="5000997"/>
              <a:ext cx="2767256" cy="1841461"/>
              <a:chOff x="1557094" y="5000997"/>
              <a:chExt cx="2767256" cy="1841461"/>
            </a:xfrm>
          </p:grpSpPr>
          <p:sp>
            <p:nvSpPr>
              <p:cNvPr id="153" name="正方形/長方形 152"/>
              <p:cNvSpPr/>
              <p:nvPr/>
            </p:nvSpPr>
            <p:spPr>
              <a:xfrm>
                <a:off x="1666874" y="5327105"/>
                <a:ext cx="2657476" cy="15153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4" name="TextBox 308"/>
              <p:cNvSpPr txBox="1">
                <a:spLocks noChangeArrowheads="1"/>
              </p:cNvSpPr>
              <p:nvPr/>
            </p:nvSpPr>
            <p:spPr bwMode="auto">
              <a:xfrm rot="16200000">
                <a:off x="1134007" y="5586746"/>
                <a:ext cx="1275568" cy="42939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600" dirty="0" smtClean="0">
                    <a:latin typeface="ＭＳ Ｐゴシック" pitchFamily="50" charset="-128"/>
                    <a:ea typeface="ＭＳ Ｐゴシック" pitchFamily="50" charset="-128"/>
                    <a:cs typeface="Arial" pitchFamily="34" charset="0"/>
                  </a:rPr>
                  <a:t>intensity</a:t>
                </a:r>
                <a:endParaRPr lang="ja-JP" altLang="en-US" sz="1600" dirty="0">
                  <a:latin typeface="ＭＳ Ｐゴシック" pitchFamily="50" charset="-128"/>
                  <a:ea typeface="ＭＳ Ｐゴシック" pitchFamily="50" charset="-128"/>
                  <a:cs typeface="Arial" pitchFamily="34" charset="0"/>
                </a:endParaRPr>
              </a:p>
            </p:txBody>
          </p:sp>
          <p:cxnSp>
            <p:nvCxnSpPr>
              <p:cNvPr id="156" name="Straight Arrow Connector 67"/>
              <p:cNvCxnSpPr/>
              <p:nvPr/>
            </p:nvCxnSpPr>
            <p:spPr bwMode="auto">
              <a:xfrm flipV="1">
                <a:off x="1998762" y="5000997"/>
                <a:ext cx="0" cy="1545183"/>
              </a:xfrm>
              <a:prstGeom prst="straightConnector1">
                <a:avLst/>
              </a:prstGeom>
              <a:solidFill>
                <a:schemeClr val="bg1"/>
              </a:solidFill>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7" name="Straight Arrow Connector 68"/>
              <p:cNvCxnSpPr/>
              <p:nvPr/>
            </p:nvCxnSpPr>
            <p:spPr bwMode="auto">
              <a:xfrm>
                <a:off x="1998761" y="6536560"/>
                <a:ext cx="1981291" cy="0"/>
              </a:xfrm>
              <a:prstGeom prst="straightConnector1">
                <a:avLst/>
              </a:prstGeom>
              <a:solidFill>
                <a:schemeClr val="bg1"/>
              </a:solidFill>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9" name="TextBox 307"/>
              <p:cNvSpPr txBox="1">
                <a:spLocks noChangeArrowheads="1"/>
              </p:cNvSpPr>
              <p:nvPr/>
            </p:nvSpPr>
            <p:spPr bwMode="auto">
              <a:xfrm>
                <a:off x="1942192" y="6541114"/>
                <a:ext cx="2069411" cy="29909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600" dirty="0" smtClean="0">
                    <a:latin typeface="ＭＳ Ｐゴシック" pitchFamily="50" charset="-128"/>
                    <a:ea typeface="ＭＳ Ｐゴシック" pitchFamily="50" charset="-128"/>
                    <a:cs typeface="Arial" pitchFamily="34" charset="0"/>
                  </a:rPr>
                  <a:t>time</a:t>
                </a:r>
                <a:endParaRPr lang="ja-JP" altLang="en-US" sz="1600" dirty="0">
                  <a:latin typeface="ＭＳ Ｐゴシック" pitchFamily="50" charset="-128"/>
                  <a:ea typeface="ＭＳ Ｐゴシック" pitchFamily="50" charset="-128"/>
                  <a:cs typeface="Arial" pitchFamily="34" charset="0"/>
                </a:endParaRPr>
              </a:p>
            </p:txBody>
          </p:sp>
        </p:grpSp>
        <p:pic>
          <p:nvPicPr>
            <p:cNvPr id="151" name="Picture 12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84727" y="4835177"/>
              <a:ext cx="2178804" cy="1833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60" name="グループ化 356"/>
          <p:cNvGrpSpPr/>
          <p:nvPr/>
        </p:nvGrpSpPr>
        <p:grpSpPr>
          <a:xfrm>
            <a:off x="3286964" y="3539949"/>
            <a:ext cx="2013329" cy="2248687"/>
            <a:chOff x="6344342" y="4734835"/>
            <a:chExt cx="954943" cy="1077604"/>
          </a:xfrm>
        </p:grpSpPr>
        <p:grpSp>
          <p:nvGrpSpPr>
            <p:cNvPr id="161" name="グループ化 8"/>
            <p:cNvGrpSpPr>
              <a:grpSpLocks/>
            </p:cNvGrpSpPr>
            <p:nvPr/>
          </p:nvGrpSpPr>
          <p:grpSpPr bwMode="auto">
            <a:xfrm>
              <a:off x="6344342" y="4734835"/>
              <a:ext cx="896600" cy="1077604"/>
              <a:chOff x="8310161" y="5688813"/>
              <a:chExt cx="896882" cy="1077853"/>
            </a:xfrm>
          </p:grpSpPr>
          <p:grpSp>
            <p:nvGrpSpPr>
              <p:cNvPr id="170" name="Group 288"/>
              <p:cNvGrpSpPr>
                <a:grpSpLocks/>
              </p:cNvGrpSpPr>
              <p:nvPr/>
            </p:nvGrpSpPr>
            <p:grpSpPr bwMode="auto">
              <a:xfrm>
                <a:off x="8465481" y="5787866"/>
                <a:ext cx="741562" cy="805049"/>
                <a:chOff x="7314618" y="3505372"/>
                <a:chExt cx="1131264" cy="1441737"/>
              </a:xfrm>
            </p:grpSpPr>
            <p:cxnSp>
              <p:nvCxnSpPr>
                <p:cNvPr id="175" name="Straight Arrow Connector 67"/>
                <p:cNvCxnSpPr/>
                <p:nvPr/>
              </p:nvCxnSpPr>
              <p:spPr>
                <a:xfrm flipV="1">
                  <a:off x="7314618" y="3505372"/>
                  <a:ext cx="0" cy="1441737"/>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6" name="Straight Arrow Connector 68"/>
                <p:cNvCxnSpPr/>
                <p:nvPr/>
              </p:nvCxnSpPr>
              <p:spPr>
                <a:xfrm>
                  <a:off x="7314618" y="4935734"/>
                  <a:ext cx="1131264" cy="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72" name="TextBox 308"/>
              <p:cNvSpPr txBox="1">
                <a:spLocks noChangeArrowheads="1"/>
              </p:cNvSpPr>
              <p:nvPr/>
            </p:nvSpPr>
            <p:spPr bwMode="auto">
              <a:xfrm rot="16200000">
                <a:off x="7851549" y="6147425"/>
                <a:ext cx="1077853" cy="160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600" dirty="0" smtClean="0">
                    <a:latin typeface="ＭＳ Ｐゴシック" pitchFamily="50" charset="-128"/>
                    <a:ea typeface="ＭＳ Ｐゴシック" pitchFamily="50" charset="-128"/>
                    <a:cs typeface="Arial" pitchFamily="34" charset="0"/>
                  </a:rPr>
                  <a:t>amplitude</a:t>
                </a:r>
                <a:endParaRPr lang="ja-JP" altLang="en-US" sz="1600" dirty="0">
                  <a:latin typeface="ＭＳ Ｐゴシック" pitchFamily="50" charset="-128"/>
                  <a:ea typeface="ＭＳ Ｐゴシック" pitchFamily="50" charset="-128"/>
                  <a:cs typeface="Arial" pitchFamily="34" charset="0"/>
                </a:endParaRPr>
              </a:p>
            </p:txBody>
          </p:sp>
          <p:sp>
            <p:nvSpPr>
              <p:cNvPr id="173" name="TextBox 307"/>
              <p:cNvSpPr txBox="1">
                <a:spLocks noChangeArrowheads="1"/>
              </p:cNvSpPr>
              <p:nvPr/>
            </p:nvSpPr>
            <p:spPr bwMode="auto">
              <a:xfrm>
                <a:off x="8469682" y="6588372"/>
                <a:ext cx="702245" cy="162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600" dirty="0" smtClean="0">
                    <a:latin typeface="ＭＳ Ｐゴシック" pitchFamily="50" charset="-128"/>
                    <a:ea typeface="ＭＳ Ｐゴシック" pitchFamily="50" charset="-128"/>
                    <a:cs typeface="Arial" pitchFamily="34" charset="0"/>
                  </a:rPr>
                  <a:t>frequency</a:t>
                </a:r>
                <a:endParaRPr lang="ja-JP" altLang="en-US" sz="1600" dirty="0">
                  <a:latin typeface="ＭＳ Ｐゴシック" pitchFamily="50" charset="-128"/>
                  <a:ea typeface="ＭＳ Ｐゴシック" pitchFamily="50" charset="-128"/>
                  <a:cs typeface="Arial" pitchFamily="34" charset="0"/>
                </a:endParaRPr>
              </a:p>
            </p:txBody>
          </p:sp>
        </p:grpSp>
        <p:cxnSp>
          <p:nvCxnSpPr>
            <p:cNvPr id="162" name="直線矢印コネクタ 161"/>
            <p:cNvCxnSpPr/>
            <p:nvPr/>
          </p:nvCxnSpPr>
          <p:spPr>
            <a:xfrm>
              <a:off x="6508674" y="4991100"/>
              <a:ext cx="0" cy="634779"/>
            </a:xfrm>
            <a:prstGeom prst="straightConnector1">
              <a:avLst/>
            </a:prstGeom>
            <a:ln w="25400">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164" name="直線矢印コネクタ 163"/>
            <p:cNvCxnSpPr/>
            <p:nvPr/>
          </p:nvCxnSpPr>
          <p:spPr>
            <a:xfrm>
              <a:off x="6799619" y="5383249"/>
              <a:ext cx="0" cy="244254"/>
            </a:xfrm>
            <a:prstGeom prst="straightConnector1">
              <a:avLst/>
            </a:prstGeom>
            <a:ln w="25400">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166" name="直線矢印コネクタ 165"/>
            <p:cNvCxnSpPr/>
            <p:nvPr/>
          </p:nvCxnSpPr>
          <p:spPr>
            <a:xfrm>
              <a:off x="7087649" y="5226447"/>
              <a:ext cx="0" cy="401453"/>
            </a:xfrm>
            <a:prstGeom prst="straightConnector1">
              <a:avLst/>
            </a:prstGeom>
            <a:ln w="25400">
              <a:solidFill>
                <a:srgbClr val="FF0000"/>
              </a:solidFill>
              <a:tailEnd type="none"/>
            </a:ln>
          </p:spPr>
          <p:style>
            <a:lnRef idx="1">
              <a:schemeClr val="accent1"/>
            </a:lnRef>
            <a:fillRef idx="0">
              <a:schemeClr val="accent1"/>
            </a:fillRef>
            <a:effectRef idx="0">
              <a:schemeClr val="accent1"/>
            </a:effectRef>
            <a:fontRef idx="minor">
              <a:schemeClr val="tx1"/>
            </a:fontRef>
          </p:style>
        </p:cxnSp>
        <p:sp>
          <p:nvSpPr>
            <p:cNvPr id="167" name="テキスト ボックス 7"/>
            <p:cNvSpPr txBox="1">
              <a:spLocks noChangeArrowheads="1"/>
            </p:cNvSpPr>
            <p:nvPr/>
          </p:nvSpPr>
          <p:spPr bwMode="auto">
            <a:xfrm>
              <a:off x="6697130" y="5225002"/>
              <a:ext cx="271246" cy="16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600" i="1" dirty="0" smtClean="0">
                  <a:latin typeface="Times New Roman" pitchFamily="18" charset="0"/>
                  <a:cs typeface="Times New Roman" pitchFamily="18" charset="0"/>
                </a:rPr>
                <a:t>I</a:t>
              </a:r>
              <a:r>
                <a:rPr lang="en-US" altLang="ja-JP" sz="1600" baseline="-25000" dirty="0" smtClean="0">
                  <a:latin typeface="Times New Roman" pitchFamily="18" charset="0"/>
                  <a:cs typeface="Times New Roman" pitchFamily="18" charset="0"/>
                </a:rPr>
                <a:t>1</a:t>
              </a:r>
              <a:r>
                <a:rPr lang="en-US" altLang="ja-JP" sz="1600" i="1" baseline="-25000" dirty="0" smtClean="0">
                  <a:latin typeface="Times New Roman" pitchFamily="18" charset="0"/>
                  <a:cs typeface="Times New Roman" pitchFamily="18" charset="0"/>
                </a:rPr>
                <a:t>f</a:t>
              </a:r>
              <a:endParaRPr lang="ja-JP" altLang="en-US" sz="1600" i="1" baseline="-25000" dirty="0">
                <a:latin typeface="Times New Roman" pitchFamily="18" charset="0"/>
                <a:cs typeface="Times New Roman" pitchFamily="18" charset="0"/>
              </a:endParaRPr>
            </a:p>
          </p:txBody>
        </p:sp>
        <p:sp>
          <p:nvSpPr>
            <p:cNvPr id="168" name="テキスト ボックス 7"/>
            <p:cNvSpPr txBox="1">
              <a:spLocks noChangeArrowheads="1"/>
            </p:cNvSpPr>
            <p:nvPr/>
          </p:nvSpPr>
          <p:spPr bwMode="auto">
            <a:xfrm>
              <a:off x="6963873" y="5054052"/>
              <a:ext cx="335412" cy="16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600" i="1" dirty="0" smtClean="0">
                  <a:latin typeface="Times New Roman" pitchFamily="18" charset="0"/>
                  <a:cs typeface="Times New Roman" pitchFamily="18" charset="0"/>
                </a:rPr>
                <a:t>I</a:t>
              </a:r>
              <a:r>
                <a:rPr lang="en-US" altLang="ja-JP" sz="1600" baseline="-25000" dirty="0" smtClean="0">
                  <a:latin typeface="Times New Roman" pitchFamily="18" charset="0"/>
                  <a:cs typeface="Times New Roman" pitchFamily="18" charset="0"/>
                </a:rPr>
                <a:t>2</a:t>
              </a:r>
              <a:r>
                <a:rPr lang="en-US" altLang="ja-JP" sz="1600" i="1" baseline="-25000" dirty="0" smtClean="0">
                  <a:latin typeface="Times New Roman" pitchFamily="18" charset="0"/>
                  <a:cs typeface="Times New Roman" pitchFamily="18" charset="0"/>
                </a:rPr>
                <a:t>f</a:t>
              </a:r>
              <a:endParaRPr lang="ja-JP" altLang="en-US" sz="1600" i="1" baseline="-25000" dirty="0">
                <a:latin typeface="Times New Roman" pitchFamily="18" charset="0"/>
                <a:cs typeface="Times New Roman" pitchFamily="18" charset="0"/>
              </a:endParaRPr>
            </a:p>
          </p:txBody>
        </p:sp>
        <p:sp>
          <p:nvSpPr>
            <p:cNvPr id="169" name="テキスト ボックス 7"/>
            <p:cNvSpPr txBox="1">
              <a:spLocks noChangeArrowheads="1"/>
            </p:cNvSpPr>
            <p:nvPr/>
          </p:nvSpPr>
          <p:spPr bwMode="auto">
            <a:xfrm>
              <a:off x="6392828" y="4906722"/>
              <a:ext cx="393201" cy="16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600" i="1" dirty="0" err="1" smtClean="0">
                  <a:latin typeface="Times New Roman" pitchFamily="18" charset="0"/>
                  <a:cs typeface="Times New Roman" pitchFamily="18" charset="0"/>
                </a:rPr>
                <a:t>I</a:t>
              </a:r>
              <a:r>
                <a:rPr lang="en-US" altLang="ja-JP" sz="1600" i="1" baseline="-25000" dirty="0" err="1" smtClean="0">
                  <a:latin typeface="Times New Roman" pitchFamily="18" charset="0"/>
                  <a:cs typeface="Times New Roman" pitchFamily="18" charset="0"/>
                </a:rPr>
                <a:t>dc</a:t>
              </a:r>
              <a:endParaRPr lang="ja-JP" altLang="en-US" sz="1600" i="1" baseline="-25000" dirty="0">
                <a:latin typeface="Times New Roman" pitchFamily="18" charset="0"/>
                <a:cs typeface="Times New Roman" pitchFamily="18" charset="0"/>
              </a:endParaRPr>
            </a:p>
          </p:txBody>
        </p:sp>
      </p:grpSp>
      <p:sp>
        <p:nvSpPr>
          <p:cNvPr id="177" name="右矢印 176"/>
          <p:cNvSpPr/>
          <p:nvPr/>
        </p:nvSpPr>
        <p:spPr>
          <a:xfrm>
            <a:off x="5290697" y="4455695"/>
            <a:ext cx="609544" cy="301924"/>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181" name="オブジェクト 180"/>
          <p:cNvGraphicFramePr>
            <a:graphicFrameLocks noChangeAspect="1"/>
          </p:cNvGraphicFramePr>
          <p:nvPr>
            <p:extLst>
              <p:ext uri="{D42A27DB-BD31-4B8C-83A1-F6EECF244321}">
                <p14:modId xmlns:p14="http://schemas.microsoft.com/office/powerpoint/2010/main" val="2996628740"/>
              </p:ext>
            </p:extLst>
          </p:nvPr>
        </p:nvGraphicFramePr>
        <p:xfrm>
          <a:off x="6104239" y="3829877"/>
          <a:ext cx="1539875" cy="633557"/>
        </p:xfrm>
        <a:graphic>
          <a:graphicData uri="http://schemas.openxmlformats.org/presentationml/2006/ole">
            <mc:AlternateContent xmlns:mc="http://schemas.openxmlformats.org/markup-compatibility/2006">
              <mc:Choice xmlns:v="urn:schemas-microsoft-com:vml" Requires="v">
                <p:oleObj spid="_x0000_s21966" name="数式" r:id="rId11" imgW="1180800" imgH="444240" progId="Equation.3">
                  <p:embed/>
                </p:oleObj>
              </mc:Choice>
              <mc:Fallback>
                <p:oleObj name="数式" r:id="rId11" imgW="1180800" imgH="44424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04239" y="3829877"/>
                        <a:ext cx="1539875" cy="633557"/>
                      </a:xfrm>
                      <a:prstGeom prst="rect">
                        <a:avLst/>
                      </a:prstGeom>
                      <a:noFill/>
                      <a:ln>
                        <a:noFill/>
                      </a:ln>
                    </p:spPr>
                  </p:pic>
                </p:oleObj>
              </mc:Fallback>
            </mc:AlternateContent>
          </a:graphicData>
        </a:graphic>
      </p:graphicFrame>
      <p:sp>
        <p:nvSpPr>
          <p:cNvPr id="182" name="テキスト ボックス 7"/>
          <p:cNvSpPr txBox="1">
            <a:spLocks noChangeArrowheads="1"/>
          </p:cNvSpPr>
          <p:nvPr/>
        </p:nvSpPr>
        <p:spPr bwMode="auto">
          <a:xfrm>
            <a:off x="1886496" y="4105036"/>
            <a:ext cx="172172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400" dirty="0" smtClean="0">
                <a:latin typeface="Arial" pitchFamily="34" charset="0"/>
                <a:cs typeface="Arial" pitchFamily="34" charset="0"/>
              </a:rPr>
              <a:t>Fourier analysis</a:t>
            </a:r>
            <a:endParaRPr lang="ja-JP" altLang="en-US" sz="1400" dirty="0">
              <a:latin typeface="Arial" pitchFamily="34" charset="0"/>
              <a:cs typeface="Arial" pitchFamily="34" charset="0"/>
            </a:endParaRPr>
          </a:p>
        </p:txBody>
      </p:sp>
      <p:sp>
        <p:nvSpPr>
          <p:cNvPr id="184" name="右矢印 183"/>
          <p:cNvSpPr/>
          <p:nvPr/>
        </p:nvSpPr>
        <p:spPr>
          <a:xfrm>
            <a:off x="2422617" y="4468395"/>
            <a:ext cx="609544" cy="301924"/>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186" name="オブジェクト 185"/>
          <p:cNvGraphicFramePr>
            <a:graphicFrameLocks noChangeAspect="1"/>
          </p:cNvGraphicFramePr>
          <p:nvPr>
            <p:extLst>
              <p:ext uri="{D42A27DB-BD31-4B8C-83A1-F6EECF244321}">
                <p14:modId xmlns:p14="http://schemas.microsoft.com/office/powerpoint/2010/main" val="2543498260"/>
              </p:ext>
            </p:extLst>
          </p:nvPr>
        </p:nvGraphicFramePr>
        <p:xfrm>
          <a:off x="6104239" y="4451033"/>
          <a:ext cx="2951307" cy="857250"/>
        </p:xfrm>
        <a:graphic>
          <a:graphicData uri="http://schemas.openxmlformats.org/presentationml/2006/ole">
            <mc:AlternateContent xmlns:mc="http://schemas.openxmlformats.org/markup-compatibility/2006">
              <mc:Choice xmlns:v="urn:schemas-microsoft-com:vml" Requires="v">
                <p:oleObj spid="_x0000_s21967" name="Equation" r:id="rId13" imgW="2298600" imgH="609480" progId="Equation.3">
                  <p:embed/>
                </p:oleObj>
              </mc:Choice>
              <mc:Fallback>
                <p:oleObj name="Equation" r:id="rId13" imgW="2298600" imgH="609480"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104239" y="4451033"/>
                        <a:ext cx="2951307"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84213296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normAutofit fontScale="90000"/>
          </a:bodyPr>
          <a:lstStyle/>
          <a:p>
            <a:r>
              <a:rPr kumimoji="1" lang="en-US" altLang="ja-JP" dirty="0" smtClean="0"/>
              <a:t>Linearity of correlation coefficient</a:t>
            </a:r>
            <a:endParaRPr kumimoji="1" lang="ja-JP" altLang="en-US" dirty="0"/>
          </a:p>
        </p:txBody>
      </p:sp>
      <p:pic>
        <p:nvPicPr>
          <p:cNvPr id="4" name="図 3"/>
          <p:cNvPicPr>
            <a:picLocks noChangeAspect="1"/>
          </p:cNvPicPr>
          <p:nvPr/>
        </p:nvPicPr>
        <p:blipFill>
          <a:blip r:embed="rId2"/>
          <a:stretch>
            <a:fillRect/>
          </a:stretch>
        </p:blipFill>
        <p:spPr>
          <a:xfrm>
            <a:off x="755575" y="476672"/>
            <a:ext cx="8098131" cy="6192688"/>
          </a:xfrm>
          <a:prstGeom prst="rect">
            <a:avLst/>
          </a:prstGeom>
        </p:spPr>
      </p:pic>
    </p:spTree>
    <p:extLst>
      <p:ext uri="{BB962C8B-B14F-4D97-AF65-F5344CB8AC3E}">
        <p14:creationId xmlns:p14="http://schemas.microsoft.com/office/powerpoint/2010/main" val="354624786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526164" y="1844824"/>
            <a:ext cx="4117844" cy="2880320"/>
          </a:xfrm>
          <a:prstGeom prst="rect">
            <a:avLst/>
          </a:prstGeom>
        </p:spPr>
      </p:pic>
      <p:pic>
        <p:nvPicPr>
          <p:cNvPr id="5" name="図 4"/>
          <p:cNvPicPr>
            <a:picLocks noChangeAspect="1"/>
          </p:cNvPicPr>
          <p:nvPr/>
        </p:nvPicPr>
        <p:blipFill>
          <a:blip r:embed="rId3"/>
          <a:stretch>
            <a:fillRect/>
          </a:stretch>
        </p:blipFill>
        <p:spPr>
          <a:xfrm>
            <a:off x="5940152" y="982469"/>
            <a:ext cx="2628293" cy="1752195"/>
          </a:xfrm>
          <a:prstGeom prst="rect">
            <a:avLst/>
          </a:prstGeom>
        </p:spPr>
      </p:pic>
      <p:sp>
        <p:nvSpPr>
          <p:cNvPr id="3" name="テキスト ボックス 2"/>
          <p:cNvSpPr txBox="1"/>
          <p:nvPr/>
        </p:nvSpPr>
        <p:spPr>
          <a:xfrm>
            <a:off x="799982" y="5157192"/>
            <a:ext cx="3570208" cy="369332"/>
          </a:xfrm>
          <a:prstGeom prst="rect">
            <a:avLst/>
          </a:prstGeom>
          <a:noFill/>
        </p:spPr>
        <p:txBody>
          <a:bodyPr wrap="none" rtlCol="0">
            <a:spAutoFit/>
          </a:bodyPr>
          <a:lstStyle/>
          <a:p>
            <a:r>
              <a:rPr lang="en-US" altLang="ja-JP" dirty="0" smtClean="0">
                <a:latin typeface="Lucida Sans"/>
                <a:cs typeface="Lucida Sans"/>
              </a:rPr>
              <a:t>Digital camera with 2D sensor</a:t>
            </a:r>
            <a:endParaRPr kumimoji="1" lang="ja-JP" altLang="en-US" dirty="0">
              <a:latin typeface="Lucida Sans"/>
              <a:cs typeface="Lucida Sans"/>
            </a:endParaRPr>
          </a:p>
        </p:txBody>
      </p:sp>
      <p:sp>
        <p:nvSpPr>
          <p:cNvPr id="10" name="テキスト ボックス 9"/>
          <p:cNvSpPr txBox="1"/>
          <p:nvPr/>
        </p:nvSpPr>
        <p:spPr>
          <a:xfrm>
            <a:off x="1193119" y="5733256"/>
            <a:ext cx="2783935" cy="461665"/>
          </a:xfrm>
          <a:prstGeom prst="rect">
            <a:avLst/>
          </a:prstGeom>
          <a:noFill/>
        </p:spPr>
        <p:txBody>
          <a:bodyPr wrap="none" rtlCol="0">
            <a:spAutoFit/>
          </a:bodyPr>
          <a:lstStyle/>
          <a:p>
            <a:r>
              <a:rPr lang="en-US" altLang="ja-JP" sz="2400" b="1" dirty="0" smtClean="0">
                <a:solidFill>
                  <a:srgbClr val="2525E7"/>
                </a:solidFill>
                <a:latin typeface="Lucida Sans"/>
                <a:cs typeface="Lucida Sans"/>
              </a:rPr>
              <a:t>General imaging</a:t>
            </a:r>
            <a:endParaRPr kumimoji="1" lang="ja-JP" altLang="en-US" sz="2400" b="1" dirty="0">
              <a:solidFill>
                <a:srgbClr val="2525E7"/>
              </a:solidFill>
              <a:latin typeface="Lucida Sans"/>
              <a:cs typeface="Lucida Sans"/>
            </a:endParaRPr>
          </a:p>
        </p:txBody>
      </p:sp>
      <p:sp>
        <p:nvSpPr>
          <p:cNvPr id="11" name="テキスト ボックス 10"/>
          <p:cNvSpPr txBox="1"/>
          <p:nvPr/>
        </p:nvSpPr>
        <p:spPr>
          <a:xfrm>
            <a:off x="6005474" y="5733256"/>
            <a:ext cx="2497649" cy="461665"/>
          </a:xfrm>
          <a:prstGeom prst="rect">
            <a:avLst/>
          </a:prstGeom>
          <a:noFill/>
        </p:spPr>
        <p:txBody>
          <a:bodyPr wrap="none" rtlCol="0">
            <a:spAutoFit/>
          </a:bodyPr>
          <a:lstStyle/>
          <a:p>
            <a:r>
              <a:rPr lang="en-US" altLang="ja-JP" sz="2400" b="1" dirty="0" smtClean="0">
                <a:solidFill>
                  <a:srgbClr val="FF0000"/>
                </a:solidFill>
                <a:latin typeface="Lucida Sans"/>
                <a:cs typeface="Lucida Sans"/>
              </a:rPr>
              <a:t>Ghost imaging</a:t>
            </a:r>
            <a:endParaRPr kumimoji="1" lang="ja-JP" altLang="en-US" sz="2400" b="1" dirty="0">
              <a:solidFill>
                <a:srgbClr val="FF0000"/>
              </a:solidFill>
              <a:latin typeface="Lucida Sans"/>
              <a:cs typeface="Lucida Sans"/>
            </a:endParaRPr>
          </a:p>
        </p:txBody>
      </p:sp>
      <p:sp>
        <p:nvSpPr>
          <p:cNvPr id="12" name="テキスト ボックス 11"/>
          <p:cNvSpPr txBox="1"/>
          <p:nvPr/>
        </p:nvSpPr>
        <p:spPr>
          <a:xfrm>
            <a:off x="6014215" y="2710661"/>
            <a:ext cx="2480166" cy="369332"/>
          </a:xfrm>
          <a:prstGeom prst="rect">
            <a:avLst/>
          </a:prstGeom>
          <a:noFill/>
        </p:spPr>
        <p:txBody>
          <a:bodyPr wrap="none" rtlCol="0">
            <a:spAutoFit/>
          </a:bodyPr>
          <a:lstStyle/>
          <a:p>
            <a:r>
              <a:rPr lang="en-US" altLang="ja-JP" dirty="0">
                <a:latin typeface="Lucida Sans"/>
                <a:cs typeface="Lucida Sans"/>
              </a:rPr>
              <a:t>s</a:t>
            </a:r>
            <a:r>
              <a:rPr lang="en-US" altLang="ja-JP" dirty="0" smtClean="0">
                <a:latin typeface="Lucida Sans"/>
                <a:cs typeface="Lucida Sans"/>
              </a:rPr>
              <a:t>ingle pixel detector</a:t>
            </a:r>
            <a:endParaRPr kumimoji="1" lang="ja-JP" altLang="en-US" dirty="0">
              <a:latin typeface="Lucida Sans"/>
              <a:cs typeface="Lucida Sans"/>
            </a:endParaRPr>
          </a:p>
        </p:txBody>
      </p:sp>
      <p:pic>
        <p:nvPicPr>
          <p:cNvPr id="13" name="図 12"/>
          <p:cNvPicPr>
            <a:picLocks noChangeAspect="1"/>
          </p:cNvPicPr>
          <p:nvPr/>
        </p:nvPicPr>
        <p:blipFill>
          <a:blip r:embed="rId4"/>
          <a:stretch>
            <a:fillRect/>
          </a:stretch>
        </p:blipFill>
        <p:spPr>
          <a:xfrm>
            <a:off x="6156430" y="3314142"/>
            <a:ext cx="2195736" cy="1699034"/>
          </a:xfrm>
          <a:prstGeom prst="rect">
            <a:avLst/>
          </a:prstGeom>
        </p:spPr>
      </p:pic>
      <p:sp>
        <p:nvSpPr>
          <p:cNvPr id="14" name="テキスト ボックス 13"/>
          <p:cNvSpPr txBox="1"/>
          <p:nvPr/>
        </p:nvSpPr>
        <p:spPr>
          <a:xfrm>
            <a:off x="5785990" y="4942909"/>
            <a:ext cx="2936621" cy="646331"/>
          </a:xfrm>
          <a:prstGeom prst="rect">
            <a:avLst/>
          </a:prstGeom>
          <a:noFill/>
        </p:spPr>
        <p:txBody>
          <a:bodyPr wrap="none" rtlCol="0">
            <a:spAutoFit/>
          </a:bodyPr>
          <a:lstStyle/>
          <a:p>
            <a:pPr algn="ctr"/>
            <a:r>
              <a:rPr lang="en-US" altLang="ja-JP" dirty="0" smtClean="0">
                <a:latin typeface="Lucida Sans"/>
                <a:cs typeface="Lucida Sans"/>
              </a:rPr>
              <a:t>random patterned</a:t>
            </a:r>
          </a:p>
          <a:p>
            <a:pPr algn="ctr"/>
            <a:r>
              <a:rPr kumimoji="1" lang="en-US" altLang="ja-JP" dirty="0" smtClean="0">
                <a:latin typeface="Lucida Sans"/>
                <a:cs typeface="Lucida Sans"/>
              </a:rPr>
              <a:t>Illumination (incoherent)</a:t>
            </a:r>
            <a:endParaRPr kumimoji="1" lang="ja-JP" altLang="en-US" dirty="0">
              <a:latin typeface="Lucida Sans"/>
              <a:cs typeface="Lucida Sans"/>
            </a:endParaRPr>
          </a:p>
        </p:txBody>
      </p:sp>
      <p:sp>
        <p:nvSpPr>
          <p:cNvPr id="15" name="テキスト ボックス 14"/>
          <p:cNvSpPr txBox="1"/>
          <p:nvPr/>
        </p:nvSpPr>
        <p:spPr>
          <a:xfrm>
            <a:off x="107504" y="5715"/>
            <a:ext cx="5040560" cy="830997"/>
          </a:xfrm>
          <a:prstGeom prst="rect">
            <a:avLst/>
          </a:prstGeom>
          <a:noFill/>
        </p:spPr>
        <p:txBody>
          <a:bodyPr wrap="square" rtlCol="0">
            <a:spAutoFit/>
          </a:bodyPr>
          <a:lstStyle/>
          <a:p>
            <a:r>
              <a:rPr lang="en-US" altLang="ja-JP" sz="2400" b="1" dirty="0" smtClean="0">
                <a:latin typeface="Lucida Sans"/>
                <a:cs typeface="Lucida Sans"/>
              </a:rPr>
              <a:t>What is the Ghost imaging?</a:t>
            </a:r>
          </a:p>
          <a:p>
            <a:endParaRPr kumimoji="1" lang="ja-JP" altLang="en-US" sz="2400" b="1" dirty="0">
              <a:latin typeface="Lucida Sans"/>
              <a:cs typeface="Lucida Sans"/>
            </a:endParaRPr>
          </a:p>
        </p:txBody>
      </p:sp>
    </p:spTree>
    <p:extLst>
      <p:ext uri="{BB962C8B-B14F-4D97-AF65-F5344CB8AC3E}">
        <p14:creationId xmlns:p14="http://schemas.microsoft.com/office/powerpoint/2010/main" val="300646641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normAutofit fontScale="90000"/>
          </a:bodyPr>
          <a:lstStyle/>
          <a:p>
            <a:r>
              <a:rPr kumimoji="1" lang="en-US" altLang="ja-JP" dirty="0" smtClean="0"/>
              <a:t>Linearity of correlation coefficient</a:t>
            </a:r>
            <a:endParaRPr kumimoji="1" lang="ja-JP" altLang="en-US" dirty="0"/>
          </a:p>
        </p:txBody>
      </p:sp>
      <p:pic>
        <p:nvPicPr>
          <p:cNvPr id="4" name="図 3"/>
          <p:cNvPicPr>
            <a:picLocks noChangeAspect="1"/>
          </p:cNvPicPr>
          <p:nvPr/>
        </p:nvPicPr>
        <p:blipFill>
          <a:blip r:embed="rId2"/>
          <a:stretch>
            <a:fillRect/>
          </a:stretch>
        </p:blipFill>
        <p:spPr>
          <a:xfrm>
            <a:off x="755575" y="476672"/>
            <a:ext cx="8098131" cy="6192688"/>
          </a:xfrm>
          <a:prstGeom prst="rect">
            <a:avLst/>
          </a:prstGeom>
        </p:spPr>
      </p:pic>
      <p:sp>
        <p:nvSpPr>
          <p:cNvPr id="5" name="テキスト ボックス 4"/>
          <p:cNvSpPr txBox="1"/>
          <p:nvPr/>
        </p:nvSpPr>
        <p:spPr>
          <a:xfrm>
            <a:off x="6732240" y="4725144"/>
            <a:ext cx="1614094" cy="400110"/>
          </a:xfrm>
          <a:prstGeom prst="rect">
            <a:avLst/>
          </a:prstGeom>
          <a:noFill/>
        </p:spPr>
        <p:txBody>
          <a:bodyPr wrap="none" rtlCol="0">
            <a:spAutoFit/>
          </a:bodyPr>
          <a:lstStyle/>
          <a:p>
            <a:r>
              <a:rPr kumimoji="1" lang="en-US" altLang="ja-JP" sz="2000" b="1" dirty="0" smtClean="0">
                <a:solidFill>
                  <a:srgbClr val="FF0000"/>
                </a:solidFill>
                <a:latin typeface="Calibri"/>
                <a:cs typeface="Calibri"/>
              </a:rPr>
              <a:t>Well linearity</a:t>
            </a:r>
            <a:endParaRPr kumimoji="1" lang="ja-JP" altLang="en-US" sz="2000" b="1" dirty="0" smtClean="0">
              <a:solidFill>
                <a:srgbClr val="FF0000"/>
              </a:solidFill>
              <a:latin typeface="Calibri"/>
              <a:cs typeface="Calibri"/>
            </a:endParaRPr>
          </a:p>
        </p:txBody>
      </p:sp>
      <p:sp>
        <p:nvSpPr>
          <p:cNvPr id="6" name="円/楕円 5"/>
          <p:cNvSpPr/>
          <p:nvPr/>
        </p:nvSpPr>
        <p:spPr>
          <a:xfrm>
            <a:off x="5004048" y="3429000"/>
            <a:ext cx="936104" cy="2592288"/>
          </a:xfrm>
          <a:prstGeom prst="ellipse">
            <a:avLst/>
          </a:prstGeom>
          <a:ln>
            <a:solidFill>
              <a:srgbClr val="2525E7"/>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dirty="0"/>
          </a:p>
        </p:txBody>
      </p:sp>
      <p:sp>
        <p:nvSpPr>
          <p:cNvPr id="7" name="テキスト ボックス 6"/>
          <p:cNvSpPr txBox="1"/>
          <p:nvPr/>
        </p:nvSpPr>
        <p:spPr>
          <a:xfrm>
            <a:off x="5220072" y="5981218"/>
            <a:ext cx="3307516" cy="400110"/>
          </a:xfrm>
          <a:prstGeom prst="rect">
            <a:avLst/>
          </a:prstGeom>
          <a:noFill/>
        </p:spPr>
        <p:txBody>
          <a:bodyPr wrap="none" rtlCol="0">
            <a:spAutoFit/>
          </a:bodyPr>
          <a:lstStyle/>
          <a:p>
            <a:r>
              <a:rPr kumimoji="1" lang="en-US" altLang="ja-JP" sz="2000" b="1" dirty="0" smtClean="0">
                <a:solidFill>
                  <a:srgbClr val="2525E7"/>
                </a:solidFill>
                <a:latin typeface="Calibri"/>
                <a:cs typeface="Calibri"/>
              </a:rPr>
              <a:t>Quantity was not guaranteed</a:t>
            </a:r>
            <a:endParaRPr kumimoji="1" lang="ja-JP" altLang="en-US" sz="2000" b="1" dirty="0" smtClean="0">
              <a:solidFill>
                <a:srgbClr val="2525E7"/>
              </a:solidFill>
              <a:latin typeface="Calibri"/>
              <a:cs typeface="Calibri"/>
            </a:endParaRPr>
          </a:p>
        </p:txBody>
      </p:sp>
    </p:spTree>
    <p:extLst>
      <p:ext uri="{BB962C8B-B14F-4D97-AF65-F5344CB8AC3E}">
        <p14:creationId xmlns:p14="http://schemas.microsoft.com/office/powerpoint/2010/main" val="350670944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 name="図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63" y="6303963"/>
            <a:ext cx="2416176"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0" name="Rectangle 1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2" name="Rectangle 1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4" name="Rectangle 2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grpSp>
        <p:nvGrpSpPr>
          <p:cNvPr id="6" name="グループ化 5"/>
          <p:cNvGrpSpPr/>
          <p:nvPr/>
        </p:nvGrpSpPr>
        <p:grpSpPr>
          <a:xfrm>
            <a:off x="-827584" y="6350"/>
            <a:ext cx="10437540" cy="758354"/>
            <a:chOff x="-143000" y="6350"/>
            <a:chExt cx="10437540" cy="758354"/>
          </a:xfrm>
        </p:grpSpPr>
        <p:sp>
          <p:nvSpPr>
            <p:cNvPr id="92" name="Text Box 4"/>
            <p:cNvSpPr txBox="1">
              <a:spLocks noChangeArrowheads="1"/>
            </p:cNvSpPr>
            <p:nvPr/>
          </p:nvSpPr>
          <p:spPr bwMode="auto">
            <a:xfrm>
              <a:off x="-143000" y="6350"/>
              <a:ext cx="9144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spcBef>
                  <a:spcPct val="50000"/>
                </a:spcBef>
              </a:pPr>
              <a:r>
                <a:rPr lang="en-US" altLang="ja-JP" sz="2000" b="1" dirty="0" smtClean="0">
                  <a:latin typeface="Arial" charset="0"/>
                </a:rPr>
                <a:t>Principle of phase modulated </a:t>
              </a:r>
              <a:r>
                <a:rPr lang="en-US" altLang="ja-JP" sz="2000" b="1" dirty="0" err="1" smtClean="0">
                  <a:latin typeface="Arial" charset="0"/>
                </a:rPr>
                <a:t>ellipsometer</a:t>
              </a:r>
              <a:r>
                <a:rPr lang="en-US" altLang="ja-JP" sz="2000" b="1" dirty="0" smtClean="0">
                  <a:latin typeface="Arial" charset="0"/>
                </a:rPr>
                <a:t> using PEM </a:t>
              </a:r>
              <a:endParaRPr lang="ja-JP" altLang="en-US" sz="2000" b="1" dirty="0">
                <a:latin typeface="Arial" charset="0"/>
              </a:endParaRPr>
            </a:p>
          </p:txBody>
        </p:sp>
        <p:sp>
          <p:nvSpPr>
            <p:cNvPr id="69" name="テキスト ボックス 1"/>
            <p:cNvSpPr txBox="1">
              <a:spLocks noChangeArrowheads="1"/>
            </p:cNvSpPr>
            <p:nvPr/>
          </p:nvSpPr>
          <p:spPr bwMode="auto">
            <a:xfrm>
              <a:off x="6700440" y="504354"/>
              <a:ext cx="35941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en-US" altLang="ja-JP" sz="1100" dirty="0" smtClean="0">
                  <a:latin typeface="Times New Roman" pitchFamily="18" charset="0"/>
                  <a:cs typeface="Times New Roman" pitchFamily="18" charset="0"/>
                </a:rPr>
                <a:t>(S. N. </a:t>
              </a:r>
              <a:r>
                <a:rPr lang="en-US" altLang="ja-JP" sz="1100" dirty="0" err="1" smtClean="0">
                  <a:latin typeface="Times New Roman" pitchFamily="18" charset="0"/>
                  <a:cs typeface="Times New Roman" pitchFamily="18" charset="0"/>
                </a:rPr>
                <a:t>Jasperson</a:t>
              </a:r>
              <a:r>
                <a:rPr lang="en-US" altLang="ja-JP" sz="1100" dirty="0" smtClean="0">
                  <a:latin typeface="Times New Roman" pitchFamily="18" charset="0"/>
                  <a:cs typeface="Times New Roman" pitchFamily="18" charset="0"/>
                </a:rPr>
                <a:t> </a:t>
              </a:r>
              <a:r>
                <a:rPr lang="en-US" altLang="ja-JP" sz="1100" i="1" dirty="0">
                  <a:latin typeface="Times New Roman" pitchFamily="18" charset="0"/>
                  <a:cs typeface="Times New Roman" pitchFamily="18" charset="0"/>
                </a:rPr>
                <a:t>et</a:t>
              </a:r>
              <a:r>
                <a:rPr lang="en-US" altLang="ja-JP" sz="1100" dirty="0">
                  <a:latin typeface="Times New Roman" pitchFamily="18" charset="0"/>
                  <a:cs typeface="Times New Roman" pitchFamily="18" charset="0"/>
                </a:rPr>
                <a:t> </a:t>
              </a:r>
              <a:r>
                <a:rPr lang="en-US" altLang="ja-JP" sz="1100" i="1" dirty="0">
                  <a:latin typeface="Times New Roman" pitchFamily="18" charset="0"/>
                  <a:cs typeface="Times New Roman" pitchFamily="18" charset="0"/>
                </a:rPr>
                <a:t>al</a:t>
              </a:r>
              <a:r>
                <a:rPr lang="en-US" altLang="ja-JP" sz="1100" dirty="0">
                  <a:latin typeface="Times New Roman" pitchFamily="18" charset="0"/>
                  <a:cs typeface="Times New Roman" pitchFamily="18" charset="0"/>
                </a:rPr>
                <a:t>., </a:t>
              </a:r>
              <a:r>
                <a:rPr lang="en-US" altLang="ja-JP" sz="1100" dirty="0" smtClean="0">
                  <a:latin typeface="Times New Roman" pitchFamily="18" charset="0"/>
                  <a:cs typeface="Times New Roman" pitchFamily="18" charset="0"/>
                </a:rPr>
                <a:t>Rev. Sci. </a:t>
              </a:r>
              <a:r>
                <a:rPr lang="en-US" altLang="ja-JP" sz="1100" dirty="0" err="1" smtClean="0">
                  <a:latin typeface="Times New Roman" pitchFamily="18" charset="0"/>
                  <a:cs typeface="Times New Roman" pitchFamily="18" charset="0"/>
                </a:rPr>
                <a:t>Instrum</a:t>
              </a:r>
              <a:r>
                <a:rPr lang="en-US" altLang="ja-JP" sz="1100" dirty="0" smtClean="0">
                  <a:latin typeface="Times New Roman" pitchFamily="18" charset="0"/>
                  <a:cs typeface="Times New Roman" pitchFamily="18" charset="0"/>
                </a:rPr>
                <a:t>. </a:t>
              </a:r>
              <a:r>
                <a:rPr lang="en-US" altLang="ja-JP" sz="1100" b="1" dirty="0" smtClean="0">
                  <a:latin typeface="Times New Roman" pitchFamily="18" charset="0"/>
                  <a:cs typeface="Times New Roman" pitchFamily="18" charset="0"/>
                </a:rPr>
                <a:t>40</a:t>
              </a:r>
              <a:r>
                <a:rPr lang="en-US" altLang="ja-JP" sz="1100" dirty="0" smtClean="0">
                  <a:latin typeface="Times New Roman" pitchFamily="18" charset="0"/>
                  <a:cs typeface="Times New Roman" pitchFamily="18" charset="0"/>
                </a:rPr>
                <a:t>, </a:t>
              </a:r>
              <a:r>
                <a:rPr lang="en-US" altLang="ja-JP" sz="1100" dirty="0">
                  <a:latin typeface="Times New Roman" pitchFamily="18" charset="0"/>
                  <a:cs typeface="Times New Roman" pitchFamily="18" charset="0"/>
                </a:rPr>
                <a:t>(</a:t>
              </a:r>
              <a:r>
                <a:rPr lang="en-US" altLang="ja-JP" sz="1100" dirty="0" smtClean="0">
                  <a:latin typeface="Times New Roman" pitchFamily="18" charset="0"/>
                  <a:cs typeface="Times New Roman" pitchFamily="18" charset="0"/>
                </a:rPr>
                <a:t>1969))</a:t>
              </a:r>
              <a:endParaRPr lang="ja-JP" altLang="en-US" sz="1100" i="1" dirty="0">
                <a:latin typeface="Times New Roman" pitchFamily="18" charset="0"/>
                <a:cs typeface="Times New Roman" pitchFamily="18" charset="0"/>
              </a:endParaRPr>
            </a:p>
          </p:txBody>
        </p:sp>
      </p:grpSp>
      <p:grpSp>
        <p:nvGrpSpPr>
          <p:cNvPr id="26" name="グループ化 25"/>
          <p:cNvGrpSpPr/>
          <p:nvPr/>
        </p:nvGrpSpPr>
        <p:grpSpPr>
          <a:xfrm>
            <a:off x="225967" y="643083"/>
            <a:ext cx="8944901" cy="2078537"/>
            <a:chOff x="225967" y="421556"/>
            <a:chExt cx="8944901" cy="2078537"/>
          </a:xfrm>
        </p:grpSpPr>
        <p:graphicFrame>
          <p:nvGraphicFramePr>
            <p:cNvPr id="8" name="オブジェクト 7"/>
            <p:cNvGraphicFramePr>
              <a:graphicFrameLocks noChangeAspect="1"/>
            </p:cNvGraphicFramePr>
            <p:nvPr>
              <p:extLst>
                <p:ext uri="{D42A27DB-BD31-4B8C-83A1-F6EECF244321}">
                  <p14:modId xmlns:p14="http://schemas.microsoft.com/office/powerpoint/2010/main" val="2226314992"/>
                </p:ext>
              </p:extLst>
            </p:nvPr>
          </p:nvGraphicFramePr>
          <p:xfrm>
            <a:off x="225967" y="1681407"/>
            <a:ext cx="529609" cy="324565"/>
          </p:xfrm>
          <a:graphic>
            <a:graphicData uri="http://schemas.openxmlformats.org/presentationml/2006/ole">
              <mc:AlternateContent xmlns:mc="http://schemas.openxmlformats.org/markup-compatibility/2006">
                <mc:Choice xmlns:v="urn:schemas-microsoft-com:vml" Requires="v">
                  <p:oleObj spid="_x0000_s1199" name="数式" r:id="rId5" imgW="304560" imgH="190440" progId="Equation.3">
                    <p:embed/>
                  </p:oleObj>
                </mc:Choice>
                <mc:Fallback>
                  <p:oleObj name="数式" r:id="rId5" imgW="304560" imgH="190440" progId="Equation.3">
                    <p:embed/>
                    <p:pic>
                      <p:nvPicPr>
                        <p:cNvPr id="0" name=""/>
                        <p:cNvPicPr>
                          <a:picLocks noChangeAspect="1" noChangeArrowheads="1"/>
                        </p:cNvPicPr>
                        <p:nvPr/>
                      </p:nvPicPr>
                      <p:blipFill>
                        <a:blip r:embed="rId6"/>
                        <a:srcRect/>
                        <a:stretch>
                          <a:fillRect/>
                        </a:stretch>
                      </p:blipFill>
                      <p:spPr bwMode="auto">
                        <a:xfrm>
                          <a:off x="225967" y="1681407"/>
                          <a:ext cx="529609" cy="324565"/>
                        </a:xfrm>
                        <a:prstGeom prst="rect">
                          <a:avLst/>
                        </a:prstGeom>
                        <a:noFill/>
                        <a:ln>
                          <a:noFill/>
                        </a:ln>
                      </p:spPr>
                    </p:pic>
                  </p:oleObj>
                </mc:Fallback>
              </mc:AlternateContent>
            </a:graphicData>
          </a:graphic>
        </p:graphicFrame>
        <p:sp>
          <p:nvSpPr>
            <p:cNvPr id="284" name="TextBox 211"/>
            <p:cNvSpPr txBox="1">
              <a:spLocks noChangeArrowheads="1"/>
            </p:cNvSpPr>
            <p:nvPr/>
          </p:nvSpPr>
          <p:spPr bwMode="auto">
            <a:xfrm>
              <a:off x="4271268" y="421556"/>
              <a:ext cx="154082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600" dirty="0">
                  <a:latin typeface="ＭＳ Ｐゴシック" pitchFamily="50" charset="-128"/>
                  <a:ea typeface="ＭＳ Ｐゴシック" pitchFamily="50" charset="-128"/>
                  <a:cs typeface="Arial" pitchFamily="34" charset="0"/>
                </a:rPr>
                <a:t>s</a:t>
              </a:r>
              <a:r>
                <a:rPr lang="en-US" altLang="ja-JP" sz="1600" dirty="0" smtClean="0">
                  <a:latin typeface="ＭＳ Ｐゴシック" pitchFamily="50" charset="-128"/>
                  <a:ea typeface="ＭＳ Ｐゴシック" pitchFamily="50" charset="-128"/>
                  <a:cs typeface="Arial" pitchFamily="34" charset="0"/>
                </a:rPr>
                <a:t>ample </a:t>
              </a:r>
              <a:r>
                <a:rPr lang="en-US" altLang="ja-JP" sz="1600" dirty="0" smtClean="0">
                  <a:latin typeface="Times New Roman" pitchFamily="18" charset="0"/>
                  <a:ea typeface="ＭＳ Ｐゴシック" pitchFamily="50" charset="-128"/>
                  <a:cs typeface="Times New Roman" pitchFamily="18" charset="0"/>
                </a:rPr>
                <a:t>(</a:t>
              </a:r>
              <a:r>
                <a:rPr lang="en-US" altLang="ja-JP" sz="1600" i="1" dirty="0" smtClean="0">
                  <a:latin typeface="Symbol" pitchFamily="18" charset="2"/>
                  <a:ea typeface="ＭＳ Ｐゴシック" pitchFamily="50" charset="-128"/>
                  <a:cs typeface="Arial" pitchFamily="34" charset="0"/>
                </a:rPr>
                <a:t>D</a:t>
              </a:r>
              <a:r>
                <a:rPr lang="en-US" altLang="ja-JP" sz="1600" dirty="0" smtClean="0">
                  <a:latin typeface="Times New Roman" pitchFamily="18" charset="0"/>
                  <a:ea typeface="ＭＳ Ｐゴシック" pitchFamily="50" charset="-128"/>
                  <a:cs typeface="Times New Roman" pitchFamily="18" charset="0"/>
                </a:rPr>
                <a:t>, </a:t>
              </a:r>
              <a:r>
                <a:rPr lang="en-US" altLang="ja-JP" sz="1600" i="1" dirty="0" smtClean="0">
                  <a:latin typeface="Symbol" pitchFamily="18" charset="2"/>
                  <a:ea typeface="ＭＳ Ｐゴシック" pitchFamily="50" charset="-128"/>
                  <a:cs typeface="Arial" pitchFamily="34" charset="0"/>
                </a:rPr>
                <a:t>y</a:t>
              </a:r>
              <a:r>
                <a:rPr lang="en-US" altLang="ja-JP" sz="1600" dirty="0" smtClean="0">
                  <a:latin typeface="Times New Roman" pitchFamily="18" charset="0"/>
                  <a:ea typeface="ＭＳ Ｐゴシック" pitchFamily="50" charset="-128"/>
                  <a:cs typeface="Times New Roman" pitchFamily="18" charset="0"/>
                </a:rPr>
                <a:t>)</a:t>
              </a:r>
              <a:endParaRPr lang="ja-JP" altLang="en-US" sz="1600" dirty="0">
                <a:latin typeface="Times New Roman" pitchFamily="18" charset="0"/>
                <a:ea typeface="ＭＳ Ｐゴシック" pitchFamily="50" charset="-128"/>
                <a:cs typeface="Times New Roman" pitchFamily="18" charset="0"/>
              </a:endParaRPr>
            </a:p>
          </p:txBody>
        </p:sp>
        <p:sp>
          <p:nvSpPr>
            <p:cNvPr id="285" name="TextBox 210"/>
            <p:cNvSpPr txBox="1">
              <a:spLocks noChangeArrowheads="1"/>
            </p:cNvSpPr>
            <p:nvPr/>
          </p:nvSpPr>
          <p:spPr bwMode="auto">
            <a:xfrm>
              <a:off x="7198196" y="1192541"/>
              <a:ext cx="19726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600" dirty="0">
                  <a:latin typeface="ＭＳ Ｐゴシック" pitchFamily="50" charset="-128"/>
                  <a:ea typeface="ＭＳ Ｐゴシック" pitchFamily="50" charset="-128"/>
                  <a:cs typeface="Arial" pitchFamily="34" charset="0"/>
                </a:rPr>
                <a:t>s</a:t>
              </a:r>
              <a:r>
                <a:rPr lang="en-US" altLang="ja-JP" sz="1600" dirty="0" smtClean="0">
                  <a:latin typeface="ＭＳ Ｐゴシック" pitchFamily="50" charset="-128"/>
                  <a:ea typeface="ＭＳ Ｐゴシック" pitchFamily="50" charset="-128"/>
                  <a:cs typeface="Arial" pitchFamily="34" charset="0"/>
                </a:rPr>
                <a:t>ingle pixel detector</a:t>
              </a:r>
              <a:endParaRPr lang="ja-JP" altLang="en-US" sz="1600" dirty="0">
                <a:latin typeface="ＭＳ Ｐゴシック" pitchFamily="50" charset="-128"/>
                <a:ea typeface="ＭＳ Ｐゴシック" pitchFamily="50" charset="-128"/>
                <a:cs typeface="Arial" pitchFamily="34" charset="0"/>
              </a:endParaRPr>
            </a:p>
          </p:txBody>
        </p:sp>
        <p:sp>
          <p:nvSpPr>
            <p:cNvPr id="286" name="TextBox 209"/>
            <p:cNvSpPr txBox="1">
              <a:spLocks noChangeArrowheads="1"/>
            </p:cNvSpPr>
            <p:nvPr/>
          </p:nvSpPr>
          <p:spPr bwMode="auto">
            <a:xfrm>
              <a:off x="6223992" y="1958340"/>
              <a:ext cx="153490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600" dirty="0" smtClean="0">
                  <a:latin typeface="ＭＳ Ｐゴシック" pitchFamily="50" charset="-128"/>
                  <a:ea typeface="ＭＳ Ｐゴシック" pitchFamily="50" charset="-128"/>
                  <a:cs typeface="Arial" pitchFamily="34" charset="0"/>
                </a:rPr>
                <a:t>Pol.</a:t>
              </a:r>
              <a:r>
                <a:rPr lang="ja-JP" altLang="en-US" sz="1600" dirty="0" smtClean="0">
                  <a:latin typeface="ＭＳ Ｐゴシック" pitchFamily="50" charset="-128"/>
                  <a:ea typeface="ＭＳ Ｐゴシック" pitchFamily="50" charset="-128"/>
                  <a:cs typeface="Arial" pitchFamily="34" charset="0"/>
                </a:rPr>
                <a:t> </a:t>
              </a:r>
              <a:r>
                <a:rPr lang="en-US" altLang="ja-JP" sz="1600" dirty="0" smtClean="0">
                  <a:latin typeface="Times New Roman" pitchFamily="18" charset="0"/>
                  <a:ea typeface="ＭＳ Ｐゴシック" pitchFamily="50" charset="-128"/>
                  <a:cs typeface="Times New Roman" pitchFamily="18" charset="0"/>
                </a:rPr>
                <a:t>(</a:t>
              </a:r>
              <a:r>
                <a:rPr lang="en-US" altLang="ja-JP" sz="1600" dirty="0">
                  <a:latin typeface="Times New Roman" pitchFamily="18" charset="0"/>
                  <a:ea typeface="ＭＳ Ｐゴシック" pitchFamily="50" charset="-128"/>
                  <a:cs typeface="Times New Roman" pitchFamily="18" charset="0"/>
                </a:rPr>
                <a:t>45</a:t>
              </a:r>
              <a:r>
                <a:rPr lang="ja-JP" altLang="en-US" sz="1600" dirty="0">
                  <a:latin typeface="Times New Roman" pitchFamily="18" charset="0"/>
                  <a:ea typeface="ＭＳ Ｐゴシック" pitchFamily="50" charset="-128"/>
                  <a:cs typeface="Times New Roman" pitchFamily="18" charset="0"/>
                </a:rPr>
                <a:t>ﾟ</a:t>
              </a:r>
              <a:r>
                <a:rPr lang="en-US" altLang="ja-JP" sz="1600" dirty="0">
                  <a:latin typeface="Times New Roman" pitchFamily="18" charset="0"/>
                  <a:ea typeface="ＭＳ Ｐゴシック" pitchFamily="50" charset="-128"/>
                  <a:cs typeface="Times New Roman" pitchFamily="18" charset="0"/>
                </a:rPr>
                <a:t>)</a:t>
              </a:r>
              <a:endParaRPr lang="ja-JP" altLang="en-US" sz="1600" dirty="0">
                <a:latin typeface="Times New Roman" pitchFamily="18" charset="0"/>
                <a:ea typeface="ＭＳ Ｐゴシック" pitchFamily="50" charset="-128"/>
                <a:cs typeface="Times New Roman" pitchFamily="18" charset="0"/>
              </a:endParaRPr>
            </a:p>
          </p:txBody>
        </p:sp>
        <p:sp>
          <p:nvSpPr>
            <p:cNvPr id="287" name="TextBox 209"/>
            <p:cNvSpPr txBox="1">
              <a:spLocks noChangeArrowheads="1"/>
            </p:cNvSpPr>
            <p:nvPr/>
          </p:nvSpPr>
          <p:spPr bwMode="auto">
            <a:xfrm>
              <a:off x="1341120" y="2161539"/>
              <a:ext cx="13792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600" dirty="0" smtClean="0">
                  <a:latin typeface="ＭＳ Ｐゴシック" pitchFamily="50" charset="-128"/>
                  <a:ea typeface="ＭＳ Ｐゴシック" pitchFamily="50" charset="-128"/>
                  <a:cs typeface="Arial" pitchFamily="34" charset="0"/>
                </a:rPr>
                <a:t>Pol.</a:t>
              </a:r>
              <a:r>
                <a:rPr lang="ja-JP" altLang="en-US" sz="1600" dirty="0" smtClean="0">
                  <a:latin typeface="ＭＳ Ｐゴシック" pitchFamily="50" charset="-128"/>
                  <a:ea typeface="ＭＳ Ｐゴシック" pitchFamily="50" charset="-128"/>
                  <a:cs typeface="Arial" pitchFamily="34" charset="0"/>
                </a:rPr>
                <a:t> </a:t>
              </a:r>
              <a:r>
                <a:rPr lang="en-US" altLang="ja-JP" sz="1600" dirty="0" smtClean="0">
                  <a:latin typeface="Times New Roman" pitchFamily="18" charset="0"/>
                  <a:ea typeface="ＭＳ Ｐゴシック" pitchFamily="50" charset="-128"/>
                  <a:cs typeface="Times New Roman" pitchFamily="18" charset="0"/>
                </a:rPr>
                <a:t>(45</a:t>
              </a:r>
              <a:r>
                <a:rPr lang="ja-JP" altLang="en-US" sz="1600" dirty="0">
                  <a:latin typeface="Times New Roman" pitchFamily="18" charset="0"/>
                  <a:ea typeface="ＭＳ Ｐゴシック" pitchFamily="50" charset="-128"/>
                  <a:cs typeface="Times New Roman" pitchFamily="18" charset="0"/>
                </a:rPr>
                <a:t>ﾟ</a:t>
              </a:r>
              <a:r>
                <a:rPr lang="en-US" altLang="ja-JP" sz="1600" dirty="0">
                  <a:latin typeface="Times New Roman" pitchFamily="18" charset="0"/>
                  <a:ea typeface="ＭＳ Ｐゴシック" pitchFamily="50" charset="-128"/>
                  <a:cs typeface="Times New Roman" pitchFamily="18" charset="0"/>
                </a:rPr>
                <a:t>)</a:t>
              </a:r>
              <a:endParaRPr lang="ja-JP" altLang="en-US" sz="1600" dirty="0">
                <a:latin typeface="Times New Roman" pitchFamily="18" charset="0"/>
                <a:ea typeface="ＭＳ Ｐゴシック" pitchFamily="50" charset="-128"/>
                <a:cs typeface="Times New Roman" pitchFamily="18" charset="0"/>
              </a:endParaRPr>
            </a:p>
          </p:txBody>
        </p:sp>
        <p:sp>
          <p:nvSpPr>
            <p:cNvPr id="288" name="TextBox 209"/>
            <p:cNvSpPr txBox="1">
              <a:spLocks noChangeArrowheads="1"/>
            </p:cNvSpPr>
            <p:nvPr/>
          </p:nvSpPr>
          <p:spPr bwMode="auto">
            <a:xfrm>
              <a:off x="2440743" y="1853332"/>
              <a:ext cx="199744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600" dirty="0" smtClean="0">
                  <a:latin typeface="Times New Roman" pitchFamily="18" charset="0"/>
                  <a:cs typeface="Times New Roman" pitchFamily="18" charset="0"/>
                </a:rPr>
                <a:t>PEM(0</a:t>
              </a:r>
              <a:r>
                <a:rPr lang="ja-JP" altLang="en-US" sz="1600" dirty="0">
                  <a:latin typeface="Times New Roman" pitchFamily="18" charset="0"/>
                  <a:cs typeface="Times New Roman" pitchFamily="18" charset="0"/>
                </a:rPr>
                <a:t>ﾟ</a:t>
              </a:r>
              <a:r>
                <a:rPr lang="en-US" altLang="ja-JP" sz="1600" dirty="0">
                  <a:latin typeface="Times New Roman" pitchFamily="18" charset="0"/>
                  <a:cs typeface="Times New Roman" pitchFamily="18" charset="0"/>
                </a:rPr>
                <a:t>, </a:t>
              </a:r>
              <a:r>
                <a:rPr lang="en-US" altLang="ja-JP" sz="1600" i="1" dirty="0" smtClean="0">
                  <a:latin typeface="Times New Roman" pitchFamily="18" charset="0"/>
                  <a:cs typeface="Times New Roman" pitchFamily="18" charset="0"/>
                </a:rPr>
                <a:t>f</a:t>
              </a:r>
              <a:r>
                <a:rPr lang="en-US" altLang="ja-JP" sz="1600" dirty="0" smtClean="0">
                  <a:latin typeface="Times New Roman" pitchFamily="18" charset="0"/>
                  <a:cs typeface="Times New Roman" pitchFamily="18" charset="0"/>
                </a:rPr>
                <a:t>, </a:t>
              </a:r>
              <a:r>
                <a:rPr lang="en-US" altLang="ja-JP" sz="1600" i="1" dirty="0" smtClean="0">
                  <a:latin typeface="Symbol" pitchFamily="18" charset="2"/>
                  <a:cs typeface="Times New Roman" pitchFamily="18" charset="0"/>
                </a:rPr>
                <a:t>d</a:t>
              </a:r>
              <a:r>
                <a:rPr lang="en-US" altLang="ja-JP" sz="1600" dirty="0" smtClean="0">
                  <a:latin typeface="Times New Roman" pitchFamily="18" charset="0"/>
                  <a:cs typeface="Times New Roman" pitchFamily="18" charset="0"/>
                </a:rPr>
                <a:t>)</a:t>
              </a:r>
              <a:endParaRPr lang="ja-JP" altLang="en-US" sz="1600" dirty="0">
                <a:latin typeface="Times New Roman" pitchFamily="18" charset="0"/>
                <a:cs typeface="Times New Roman" pitchFamily="18" charset="0"/>
              </a:endParaRPr>
            </a:p>
          </p:txBody>
        </p:sp>
        <p:graphicFrame>
          <p:nvGraphicFramePr>
            <p:cNvPr id="2" name="オブジェクト 1"/>
            <p:cNvGraphicFramePr>
              <a:graphicFrameLocks noChangeAspect="1"/>
            </p:cNvGraphicFramePr>
            <p:nvPr>
              <p:extLst>
                <p:ext uri="{D42A27DB-BD31-4B8C-83A1-F6EECF244321}">
                  <p14:modId xmlns:p14="http://schemas.microsoft.com/office/powerpoint/2010/main" val="639061587"/>
                </p:ext>
              </p:extLst>
            </p:nvPr>
          </p:nvGraphicFramePr>
          <p:xfrm>
            <a:off x="8047504" y="1557499"/>
            <a:ext cx="411912" cy="337019"/>
          </p:xfrm>
          <a:graphic>
            <a:graphicData uri="http://schemas.openxmlformats.org/presentationml/2006/ole">
              <mc:AlternateContent xmlns:mc="http://schemas.openxmlformats.org/markup-compatibility/2006">
                <mc:Choice xmlns:v="urn:schemas-microsoft-com:vml" Requires="v">
                  <p:oleObj spid="_x0000_s1200" name="Equation" r:id="rId7" imgW="228600" imgH="190440" progId="Equation.3">
                    <p:embed/>
                  </p:oleObj>
                </mc:Choice>
                <mc:Fallback>
                  <p:oleObj name="Equation" r:id="rId7" imgW="228600" imgH="190440" progId="Equation.3">
                    <p:embed/>
                    <p:pic>
                      <p:nvPicPr>
                        <p:cNvPr id="0" name=""/>
                        <p:cNvPicPr>
                          <a:picLocks noChangeAspect="1" noChangeArrowheads="1"/>
                        </p:cNvPicPr>
                        <p:nvPr/>
                      </p:nvPicPr>
                      <p:blipFill>
                        <a:blip r:embed="rId8"/>
                        <a:srcRect/>
                        <a:stretch>
                          <a:fillRect/>
                        </a:stretch>
                      </p:blipFill>
                      <p:spPr bwMode="auto">
                        <a:xfrm>
                          <a:off x="8047504" y="1557499"/>
                          <a:ext cx="411912" cy="337019"/>
                        </a:xfrm>
                        <a:prstGeom prst="rect">
                          <a:avLst/>
                        </a:prstGeom>
                        <a:noFill/>
                        <a:ln>
                          <a:noFill/>
                        </a:ln>
                      </p:spPr>
                    </p:pic>
                  </p:oleObj>
                </mc:Fallback>
              </mc:AlternateContent>
            </a:graphicData>
          </a:graphic>
        </p:graphicFrame>
        <p:sp>
          <p:nvSpPr>
            <p:cNvPr id="68" name="TextBox 209"/>
            <p:cNvSpPr txBox="1">
              <a:spLocks noChangeArrowheads="1"/>
            </p:cNvSpPr>
            <p:nvPr/>
          </p:nvSpPr>
          <p:spPr bwMode="auto">
            <a:xfrm>
              <a:off x="2445668" y="2120434"/>
              <a:ext cx="199744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600" i="1" dirty="0" smtClean="0">
                  <a:latin typeface="Times New Roman" pitchFamily="18" charset="0"/>
                  <a:cs typeface="Times New Roman" pitchFamily="18" charset="0"/>
                </a:rPr>
                <a:t>f</a:t>
              </a:r>
              <a:r>
                <a:rPr lang="en-US" altLang="ja-JP" sz="1600" dirty="0" smtClean="0">
                  <a:latin typeface="Times New Roman" pitchFamily="18" charset="0"/>
                  <a:cs typeface="Times New Roman" pitchFamily="18" charset="0"/>
                </a:rPr>
                <a:t>=50 kHz</a:t>
              </a:r>
              <a:endParaRPr lang="ja-JP" altLang="en-US" sz="1600" dirty="0">
                <a:latin typeface="Times New Roman" pitchFamily="18" charset="0"/>
                <a:cs typeface="Times New Roman" pitchFamily="18" charset="0"/>
              </a:endParaRPr>
            </a:p>
          </p:txBody>
        </p:sp>
        <p:pic>
          <p:nvPicPr>
            <p:cNvPr id="30" name="Picture 2" descr="C:\Users\taki\Desktop\nakae\20140425\サンプル.bmp"/>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4676325" y="779618"/>
              <a:ext cx="694052" cy="694052"/>
            </a:xfrm>
            <a:prstGeom prst="rect">
              <a:avLst/>
            </a:prstGeom>
            <a:noFill/>
            <a:scene3d>
              <a:camera prst="perspectiveBelow"/>
              <a:lightRig rig="threePt" dir="t"/>
            </a:scene3d>
            <a:sp3d extrusionH="88900" contourW="6350"/>
            <a:extLst>
              <a:ext uri="{909E8E84-426E-40dd-AFC4-6F175D3DCCD1}">
                <a14:hiddenFill xmlns:a14="http://schemas.microsoft.com/office/drawing/2010/main">
                  <a:solidFill>
                    <a:srgbClr val="FFFFFF"/>
                  </a:solidFill>
                </a14:hiddenFill>
              </a:ext>
            </a:extLst>
          </p:spPr>
        </p:pic>
        <p:cxnSp>
          <p:nvCxnSpPr>
            <p:cNvPr id="158" name="直線コネクタ 157"/>
            <p:cNvCxnSpPr/>
            <p:nvPr/>
          </p:nvCxnSpPr>
          <p:spPr>
            <a:xfrm flipV="1">
              <a:off x="2960391" y="1126379"/>
              <a:ext cx="2071686" cy="384153"/>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3" name="直線コネクタ 162"/>
            <p:cNvCxnSpPr/>
            <p:nvPr/>
          </p:nvCxnSpPr>
          <p:spPr>
            <a:xfrm flipH="1" flipV="1">
              <a:off x="5023351" y="1130731"/>
              <a:ext cx="1993322" cy="36962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48" name="Oval 2"/>
            <p:cNvSpPr/>
            <p:nvPr/>
          </p:nvSpPr>
          <p:spPr bwMode="auto">
            <a:xfrm>
              <a:off x="6600150" y="1090836"/>
              <a:ext cx="821463" cy="821421"/>
            </a:xfrm>
            <a:prstGeom prst="ellipse">
              <a:avLst/>
            </a:prstGeom>
            <a:solidFill>
              <a:schemeClr val="tx1">
                <a:lumMod val="50000"/>
                <a:lumOff val="50000"/>
                <a:alpha val="50000"/>
              </a:schemeClr>
            </a:solidFill>
            <a:ln w="6350">
              <a:noFill/>
            </a:ln>
            <a:scene3d>
              <a:camera prst="isometricOffAxis2Right">
                <a:rot lat="1080000" lon="17759998" rev="300000"/>
              </a:camera>
              <a:lightRig rig="freezing" dir="t">
                <a:rot lat="0" lon="0" rev="4200000"/>
              </a:lightRig>
            </a:scene3d>
            <a:sp3d extrusionH="101600" prstMaterial="clea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latin typeface="Arial" pitchFamily="34" charset="0"/>
                <a:cs typeface="Arial" pitchFamily="34" charset="0"/>
              </a:endParaRPr>
            </a:p>
          </p:txBody>
        </p:sp>
        <p:cxnSp>
          <p:nvCxnSpPr>
            <p:cNvPr id="165" name="直線コネクタ 164"/>
            <p:cNvCxnSpPr/>
            <p:nvPr/>
          </p:nvCxnSpPr>
          <p:spPr>
            <a:xfrm flipH="1" flipV="1">
              <a:off x="7016673" y="1496877"/>
              <a:ext cx="763368" cy="14155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39" name="円/楕円 238"/>
            <p:cNvSpPr/>
            <p:nvPr/>
          </p:nvSpPr>
          <p:spPr>
            <a:xfrm>
              <a:off x="7807053" y="1522652"/>
              <a:ext cx="278313" cy="278313"/>
            </a:xfrm>
            <a:prstGeom prst="ellipse">
              <a:avLst/>
            </a:prstGeom>
            <a:ln>
              <a:noFill/>
            </a:ln>
            <a:scene3d>
              <a:camera prst="isometricOffAxis2Right"/>
              <a:lightRig rig="threePt" dir="t"/>
            </a:scene3d>
            <a:sp3d extrusionH="76200">
              <a:bevelT w="127000" h="196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4" name="直線コネクタ 93"/>
            <p:cNvCxnSpPr/>
            <p:nvPr/>
          </p:nvCxnSpPr>
          <p:spPr>
            <a:xfrm>
              <a:off x="2479005" y="566738"/>
              <a:ext cx="0" cy="495299"/>
            </a:xfrm>
            <a:prstGeom prst="line">
              <a:avLst/>
            </a:prstGeom>
            <a:ln w="19050">
              <a:solidFill>
                <a:schemeClr val="tx1"/>
              </a:solidFill>
            </a:ln>
            <a:scene3d>
              <a:camera prst="isometricOffAxis1Left"/>
              <a:lightRig rig="threePt" dir="t">
                <a:rot lat="0" lon="0" rev="0"/>
              </a:lightRig>
            </a:scene3d>
          </p:spPr>
          <p:style>
            <a:lnRef idx="1">
              <a:schemeClr val="accent1"/>
            </a:lnRef>
            <a:fillRef idx="0">
              <a:schemeClr val="accent1"/>
            </a:fillRef>
            <a:effectRef idx="0">
              <a:schemeClr val="accent1"/>
            </a:effectRef>
            <a:fontRef idx="minor">
              <a:schemeClr val="tx1"/>
            </a:fontRef>
          </p:style>
        </p:cxnSp>
        <p:cxnSp>
          <p:nvCxnSpPr>
            <p:cNvPr id="87" name="直線コネクタ 86"/>
            <p:cNvCxnSpPr/>
            <p:nvPr/>
          </p:nvCxnSpPr>
          <p:spPr>
            <a:xfrm flipH="1">
              <a:off x="2649361" y="728926"/>
              <a:ext cx="178411" cy="0"/>
            </a:xfrm>
            <a:prstGeom prst="line">
              <a:avLst/>
            </a:prstGeom>
            <a:ln w="19050">
              <a:solidFill>
                <a:schemeClr val="tx1"/>
              </a:solidFill>
            </a:ln>
            <a:scene3d>
              <a:camera prst="isometricOffAxis1Left"/>
              <a:lightRig rig="threePt" dir="t">
                <a:rot lat="0" lon="0" rev="0"/>
              </a:lightRig>
            </a:scene3d>
          </p:spPr>
          <p:style>
            <a:lnRef idx="1">
              <a:schemeClr val="accent1"/>
            </a:lnRef>
            <a:fillRef idx="0">
              <a:schemeClr val="accent1"/>
            </a:fillRef>
            <a:effectRef idx="0">
              <a:schemeClr val="accent1"/>
            </a:effectRef>
            <a:fontRef idx="minor">
              <a:schemeClr val="tx1"/>
            </a:fontRef>
          </p:style>
        </p:cxnSp>
        <p:sp>
          <p:nvSpPr>
            <p:cNvPr id="89" name="正方形/長方形 88"/>
            <p:cNvSpPr/>
            <p:nvPr/>
          </p:nvSpPr>
          <p:spPr>
            <a:xfrm>
              <a:off x="2378003" y="914957"/>
              <a:ext cx="239061" cy="509459"/>
            </a:xfrm>
            <a:prstGeom prst="rect">
              <a:avLst/>
            </a:prstGeom>
            <a:solidFill>
              <a:schemeClr val="bg1">
                <a:lumMod val="65000"/>
              </a:schemeClr>
            </a:solidFill>
            <a:ln>
              <a:solidFill>
                <a:schemeClr val="bg1">
                  <a:lumMod val="65000"/>
                </a:schemeClr>
              </a:solidFill>
            </a:ln>
            <a:scene3d>
              <a:camera prst="isometricOffAxis1Left"/>
              <a:lightRig rig="threePt" dir="t">
                <a:rot lat="0" lon="0" rev="0"/>
              </a:lightRig>
            </a:scene3d>
            <a:sp3d extrusionH="558800"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 name="円/楕円 89"/>
            <p:cNvSpPr/>
            <p:nvPr/>
          </p:nvSpPr>
          <p:spPr>
            <a:xfrm>
              <a:off x="2462383" y="521078"/>
              <a:ext cx="316800" cy="315634"/>
            </a:xfrm>
            <a:prstGeom prst="ellipse">
              <a:avLst/>
            </a:prstGeom>
            <a:noFill/>
            <a:ln>
              <a:solidFill>
                <a:schemeClr val="tx1"/>
              </a:solidFill>
            </a:ln>
            <a:scene3d>
              <a:camera prst="isometricOffAxis1Left"/>
              <a:lightRig rig="threePt" dir="t">
                <a:rot lat="0" lon="0" rev="0"/>
              </a:lightRig>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テキスト ボックス 90"/>
            <p:cNvSpPr txBox="1"/>
            <p:nvPr/>
          </p:nvSpPr>
          <p:spPr>
            <a:xfrm>
              <a:off x="2325463" y="524865"/>
              <a:ext cx="588584" cy="338554"/>
            </a:xfrm>
            <a:prstGeom prst="rect">
              <a:avLst/>
            </a:prstGeom>
            <a:noFill/>
            <a:ln w="9525">
              <a:noFill/>
            </a:ln>
            <a:scene3d>
              <a:camera prst="isometricOffAxis1Left"/>
              <a:lightRig rig="threePt" dir="t">
                <a:rot lat="0" lon="0" rev="0"/>
              </a:lightRig>
            </a:scene3d>
          </p:spPr>
          <p:txBody>
            <a:bodyPr wrap="square" rtlCol="0">
              <a:spAutoFit/>
            </a:bodyPr>
            <a:lstStyle/>
            <a:p>
              <a:pPr algn="ctr"/>
              <a:r>
                <a:rPr kumimoji="1" lang="en-US" altLang="ja-JP" sz="1600" dirty="0" smtClean="0">
                  <a:latin typeface="Times" pitchFamily="18" charset="0"/>
                  <a:cs typeface="Times" pitchFamily="18" charset="0"/>
                </a:rPr>
                <a:t>V</a:t>
              </a:r>
              <a:endParaRPr kumimoji="1" lang="ja-JP" altLang="en-US" sz="1600" dirty="0">
                <a:latin typeface="Times" pitchFamily="18" charset="0"/>
                <a:cs typeface="Times" pitchFamily="18" charset="0"/>
              </a:endParaRPr>
            </a:p>
          </p:txBody>
        </p:sp>
        <p:cxnSp>
          <p:nvCxnSpPr>
            <p:cNvPr id="93" name="直線コネクタ 92"/>
            <p:cNvCxnSpPr/>
            <p:nvPr/>
          </p:nvCxnSpPr>
          <p:spPr>
            <a:xfrm>
              <a:off x="2771800" y="750184"/>
              <a:ext cx="0" cy="402341"/>
            </a:xfrm>
            <a:prstGeom prst="line">
              <a:avLst/>
            </a:prstGeom>
            <a:ln w="19050">
              <a:solidFill>
                <a:schemeClr val="tx1"/>
              </a:solidFill>
            </a:ln>
            <a:scene3d>
              <a:camera prst="isometricOffAxis1Left"/>
              <a:lightRig rig="threePt" dir="t">
                <a:rot lat="0" lon="0" rev="0"/>
              </a:lightRig>
            </a:scene3d>
          </p:spPr>
          <p:style>
            <a:lnRef idx="1">
              <a:schemeClr val="accent1"/>
            </a:lnRef>
            <a:fillRef idx="0">
              <a:schemeClr val="accent1"/>
            </a:fillRef>
            <a:effectRef idx="0">
              <a:schemeClr val="accent1"/>
            </a:effectRef>
            <a:fontRef idx="minor">
              <a:schemeClr val="tx1"/>
            </a:fontRef>
          </p:style>
        </p:cxnSp>
        <p:cxnSp>
          <p:nvCxnSpPr>
            <p:cNvPr id="95" name="直線コネクタ 94"/>
            <p:cNvCxnSpPr/>
            <p:nvPr/>
          </p:nvCxnSpPr>
          <p:spPr>
            <a:xfrm flipH="1">
              <a:off x="2438401" y="598161"/>
              <a:ext cx="146698" cy="0"/>
            </a:xfrm>
            <a:prstGeom prst="line">
              <a:avLst/>
            </a:prstGeom>
            <a:ln w="19050">
              <a:solidFill>
                <a:schemeClr val="tx1"/>
              </a:solidFill>
            </a:ln>
            <a:scene3d>
              <a:camera prst="isometricOffAxis1Left"/>
              <a:lightRig rig="threePt" dir="t">
                <a:rot lat="0" lon="0" rev="0"/>
              </a:lightRig>
            </a:scene3d>
          </p:spPr>
          <p:style>
            <a:lnRef idx="1">
              <a:schemeClr val="accent1"/>
            </a:lnRef>
            <a:fillRef idx="0">
              <a:schemeClr val="accent1"/>
            </a:fillRef>
            <a:effectRef idx="0">
              <a:schemeClr val="accent1"/>
            </a:effectRef>
            <a:fontRef idx="minor">
              <a:schemeClr val="tx1"/>
            </a:fontRef>
          </p:style>
        </p:cxnSp>
        <p:sp>
          <p:nvSpPr>
            <p:cNvPr id="233" name="正方形/長方形 232"/>
            <p:cNvSpPr/>
            <p:nvPr/>
          </p:nvSpPr>
          <p:spPr>
            <a:xfrm>
              <a:off x="3123316" y="1293101"/>
              <a:ext cx="558073" cy="558073"/>
            </a:xfrm>
            <a:prstGeom prst="rect">
              <a:avLst/>
            </a:prstGeom>
            <a:solidFill>
              <a:schemeClr val="accent1">
                <a:alpha val="50000"/>
              </a:schemeClr>
            </a:solidFill>
            <a:ln>
              <a:noFill/>
            </a:ln>
            <a:scene3d>
              <a:camera prst="isometricOffAxis1Right"/>
              <a:lightRig rig="threePt" dir="t"/>
            </a:scene3d>
            <a:sp3d prstMaterial="fla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正方形/長方形 87"/>
            <p:cNvSpPr/>
            <p:nvPr/>
          </p:nvSpPr>
          <p:spPr>
            <a:xfrm>
              <a:off x="2173413" y="1151091"/>
              <a:ext cx="1356115" cy="509459"/>
            </a:xfrm>
            <a:prstGeom prst="rect">
              <a:avLst/>
            </a:prstGeom>
            <a:solidFill>
              <a:schemeClr val="accent1"/>
            </a:solidFill>
            <a:ln>
              <a:solidFill>
                <a:schemeClr val="accent1"/>
              </a:solidFill>
            </a:ln>
            <a:scene3d>
              <a:camera prst="isometricOffAxis1Left"/>
              <a:lightRig rig="threePt" dir="t">
                <a:rot lat="0" lon="0" rev="0"/>
              </a:lightRig>
            </a:scene3d>
            <a:sp3d extrusionH="558800" prstMaterial="clear"/>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53" name="グループ化 252"/>
            <p:cNvGrpSpPr/>
            <p:nvPr/>
          </p:nvGrpSpPr>
          <p:grpSpPr>
            <a:xfrm>
              <a:off x="2802921" y="1399506"/>
              <a:ext cx="304572" cy="221332"/>
              <a:chOff x="2433320" y="1347118"/>
              <a:chExt cx="304572" cy="221332"/>
            </a:xfrm>
          </p:grpSpPr>
          <p:cxnSp>
            <p:nvCxnSpPr>
              <p:cNvPr id="171" name="直線コネクタ 170"/>
              <p:cNvCxnSpPr/>
              <p:nvPr/>
            </p:nvCxnSpPr>
            <p:spPr>
              <a:xfrm>
                <a:off x="2587886" y="1347118"/>
                <a:ext cx="0" cy="221332"/>
              </a:xfrm>
              <a:prstGeom prst="line">
                <a:avLst/>
              </a:prstGeom>
              <a:ln w="19050">
                <a:solidFill>
                  <a:schemeClr val="tx1"/>
                </a:solidFill>
              </a:ln>
              <a:scene3d>
                <a:camera prst="isometricOffAxis1Left"/>
                <a:lightRig rig="threePt" dir="t"/>
              </a:scene3d>
            </p:spPr>
            <p:style>
              <a:lnRef idx="1">
                <a:schemeClr val="accent1"/>
              </a:lnRef>
              <a:fillRef idx="0">
                <a:schemeClr val="accent1"/>
              </a:fillRef>
              <a:effectRef idx="0">
                <a:schemeClr val="accent1"/>
              </a:effectRef>
              <a:fontRef idx="minor">
                <a:schemeClr val="tx1"/>
              </a:fontRef>
            </p:style>
          </p:cxnSp>
          <p:cxnSp>
            <p:nvCxnSpPr>
              <p:cNvPr id="174" name="直線コネクタ 173"/>
              <p:cNvCxnSpPr/>
              <p:nvPr/>
            </p:nvCxnSpPr>
            <p:spPr>
              <a:xfrm flipH="1" flipV="1">
                <a:off x="2433320" y="1457226"/>
                <a:ext cx="304572" cy="3274"/>
              </a:xfrm>
              <a:prstGeom prst="line">
                <a:avLst/>
              </a:prstGeom>
              <a:ln w="19050">
                <a:solidFill>
                  <a:schemeClr val="tx1"/>
                </a:solidFill>
              </a:ln>
              <a:scene3d>
                <a:camera prst="isometricOffAxis1Left"/>
                <a:lightRig rig="threePt" dir="t">
                  <a:rot lat="0" lon="0" rev="0"/>
                </a:lightRig>
              </a:scene3d>
            </p:spPr>
            <p:style>
              <a:lnRef idx="1">
                <a:schemeClr val="accent1"/>
              </a:lnRef>
              <a:fillRef idx="0">
                <a:schemeClr val="accent1"/>
              </a:fillRef>
              <a:effectRef idx="0">
                <a:schemeClr val="accent1"/>
              </a:effectRef>
              <a:fontRef idx="minor">
                <a:schemeClr val="tx1"/>
              </a:fontRef>
            </p:style>
          </p:cxnSp>
        </p:grpSp>
        <p:cxnSp>
          <p:nvCxnSpPr>
            <p:cNvPr id="155" name="直線コネクタ 154"/>
            <p:cNvCxnSpPr/>
            <p:nvPr/>
          </p:nvCxnSpPr>
          <p:spPr>
            <a:xfrm flipV="1">
              <a:off x="1593850" y="1508867"/>
              <a:ext cx="1364160" cy="25295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Oval 2"/>
            <p:cNvSpPr/>
            <p:nvPr/>
          </p:nvSpPr>
          <p:spPr bwMode="auto">
            <a:xfrm>
              <a:off x="1168574" y="1351455"/>
              <a:ext cx="834402" cy="834359"/>
            </a:xfrm>
            <a:prstGeom prst="ellipse">
              <a:avLst/>
            </a:prstGeom>
            <a:solidFill>
              <a:schemeClr val="tx1">
                <a:lumMod val="50000"/>
                <a:lumOff val="50000"/>
                <a:alpha val="50000"/>
              </a:schemeClr>
            </a:solidFill>
            <a:ln w="6350">
              <a:noFill/>
            </a:ln>
            <a:scene3d>
              <a:camera prst="isometricOffAxis1Left"/>
              <a:lightRig rig="freezing" dir="t">
                <a:rot lat="0" lon="0" rev="4200000"/>
              </a:lightRig>
            </a:scene3d>
            <a:sp3d extrusionH="101600" prstMaterial="clea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latin typeface="Arial" pitchFamily="34" charset="0"/>
                <a:cs typeface="Arial" pitchFamily="34" charset="0"/>
              </a:endParaRPr>
            </a:p>
          </p:txBody>
        </p:sp>
        <p:cxnSp>
          <p:nvCxnSpPr>
            <p:cNvPr id="4" name="直線コネクタ 3"/>
            <p:cNvCxnSpPr/>
            <p:nvPr/>
          </p:nvCxnSpPr>
          <p:spPr>
            <a:xfrm flipV="1">
              <a:off x="755576" y="1758950"/>
              <a:ext cx="857964" cy="15909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19" name="グループ化 218"/>
            <p:cNvGrpSpPr/>
            <p:nvPr/>
          </p:nvGrpSpPr>
          <p:grpSpPr>
            <a:xfrm>
              <a:off x="1862153" y="1217836"/>
              <a:ext cx="280463" cy="280463"/>
              <a:chOff x="4893435" y="5774220"/>
              <a:chExt cx="610297" cy="610297"/>
            </a:xfrm>
          </p:grpSpPr>
          <p:grpSp>
            <p:nvGrpSpPr>
              <p:cNvPr id="220" name="グループ化 219"/>
              <p:cNvGrpSpPr/>
              <p:nvPr/>
            </p:nvGrpSpPr>
            <p:grpSpPr>
              <a:xfrm>
                <a:off x="4893435" y="5774220"/>
                <a:ext cx="610297" cy="610297"/>
                <a:chOff x="1331640" y="2492896"/>
                <a:chExt cx="936104" cy="936104"/>
              </a:xfrm>
              <a:solidFill>
                <a:schemeClr val="bg1"/>
              </a:solidFill>
            </p:grpSpPr>
            <p:sp>
              <p:nvSpPr>
                <p:cNvPr id="222" name="正方形/長方形 221"/>
                <p:cNvSpPr/>
                <p:nvPr/>
              </p:nvSpPr>
              <p:spPr>
                <a:xfrm>
                  <a:off x="1331640" y="2492896"/>
                  <a:ext cx="936104" cy="93610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cxnSp>
              <p:nvCxnSpPr>
                <p:cNvPr id="223" name="直線コネクタ 222"/>
                <p:cNvCxnSpPr/>
                <p:nvPr/>
              </p:nvCxnSpPr>
              <p:spPr>
                <a:xfrm>
                  <a:off x="1331640" y="2960948"/>
                  <a:ext cx="936104"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0" name="直線コネクタ 259"/>
                <p:cNvCxnSpPr/>
                <p:nvPr/>
              </p:nvCxnSpPr>
              <p:spPr>
                <a:xfrm rot="5400000">
                  <a:off x="1329392" y="2960948"/>
                  <a:ext cx="936104"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21" name="直線コネクタ 220"/>
              <p:cNvCxnSpPr/>
              <p:nvPr/>
            </p:nvCxnSpPr>
            <p:spPr>
              <a:xfrm flipV="1">
                <a:off x="4991882" y="5889500"/>
                <a:ext cx="398161" cy="400612"/>
              </a:xfrm>
              <a:prstGeom prst="line">
                <a:avLst/>
              </a:prstGeom>
              <a:ln w="19050">
                <a:solidFill>
                  <a:srgbClr val="FF0000"/>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grpSp>
        <p:cxnSp>
          <p:nvCxnSpPr>
            <p:cNvPr id="45" name="直線コネクタ 44"/>
            <p:cNvCxnSpPr/>
            <p:nvPr/>
          </p:nvCxnSpPr>
          <p:spPr>
            <a:xfrm>
              <a:off x="5023351" y="1114202"/>
              <a:ext cx="0" cy="69035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円弧 45"/>
            <p:cNvSpPr/>
            <p:nvPr/>
          </p:nvSpPr>
          <p:spPr>
            <a:xfrm rot="10542365">
              <a:off x="4813926" y="990688"/>
              <a:ext cx="331371" cy="331371"/>
            </a:xfrm>
            <a:prstGeom prst="arc">
              <a:avLst>
                <a:gd name="adj1" fmla="val 15654508"/>
                <a:gd name="adj2"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28" name="テキスト ボックス 327"/>
            <p:cNvSpPr txBox="1"/>
            <p:nvPr/>
          </p:nvSpPr>
          <p:spPr>
            <a:xfrm>
              <a:off x="4116710" y="1860807"/>
              <a:ext cx="1272789" cy="490733"/>
            </a:xfrm>
            <a:prstGeom prst="rect">
              <a:avLst/>
            </a:prstGeom>
            <a:noFill/>
          </p:spPr>
          <p:txBody>
            <a:bodyPr wrap="square" rtlCol="0">
              <a:spAutoFit/>
            </a:bodyPr>
            <a:lstStyle/>
            <a:p>
              <a:pPr algn="ctr">
                <a:lnSpc>
                  <a:spcPts val="1520"/>
                </a:lnSpc>
              </a:pPr>
              <a:r>
                <a:rPr lang="en-US" altLang="ja-JP" sz="1600" dirty="0" smtClean="0">
                  <a:latin typeface="Calibri"/>
                  <a:cs typeface="Calibri"/>
                </a:rPr>
                <a:t>Incident angle</a:t>
              </a:r>
              <a:r>
                <a:rPr lang="en-US" altLang="ja-JP" sz="1600" i="1" dirty="0" smtClean="0">
                  <a:latin typeface="Symbol" pitchFamily="18" charset="2"/>
                </a:rPr>
                <a:t> q</a:t>
              </a:r>
              <a:r>
                <a:rPr lang="en-US" altLang="ja-JP" sz="1600" i="1" baseline="-25000" dirty="0" smtClean="0">
                  <a:latin typeface="Times New Roman" pitchFamily="18" charset="0"/>
                  <a:cs typeface="Times New Roman" pitchFamily="18" charset="0"/>
                </a:rPr>
                <a:t>i</a:t>
              </a:r>
              <a:endParaRPr kumimoji="1" lang="ja-JP" altLang="en-US" sz="1600" baseline="-25000" dirty="0">
                <a:latin typeface="Times New Roman" pitchFamily="18" charset="0"/>
                <a:cs typeface="Times New Roman" pitchFamily="18" charset="0"/>
              </a:endParaRPr>
            </a:p>
          </p:txBody>
        </p:sp>
        <p:cxnSp>
          <p:nvCxnSpPr>
            <p:cNvPr id="329" name="直線コネクタ 328"/>
            <p:cNvCxnSpPr/>
            <p:nvPr/>
          </p:nvCxnSpPr>
          <p:spPr>
            <a:xfrm flipH="1">
              <a:off x="4749800" y="1295400"/>
              <a:ext cx="120651" cy="558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0" name="直線コネクタ 329"/>
            <p:cNvCxnSpPr/>
            <p:nvPr/>
          </p:nvCxnSpPr>
          <p:spPr>
            <a:xfrm flipV="1">
              <a:off x="1096670" y="1842666"/>
              <a:ext cx="90954" cy="16866"/>
            </a:xfrm>
            <a:prstGeom prst="line">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1" name="直線コネクタ 330"/>
            <p:cNvCxnSpPr/>
            <p:nvPr/>
          </p:nvCxnSpPr>
          <p:spPr>
            <a:xfrm flipV="1">
              <a:off x="4124087" y="1275633"/>
              <a:ext cx="90954" cy="16866"/>
            </a:xfrm>
            <a:prstGeom prst="line">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2" name="直線コネクタ 331"/>
            <p:cNvCxnSpPr/>
            <p:nvPr/>
          </p:nvCxnSpPr>
          <p:spPr>
            <a:xfrm flipH="1" flipV="1">
              <a:off x="6012160" y="1316942"/>
              <a:ext cx="105031" cy="19476"/>
            </a:xfrm>
            <a:prstGeom prst="line">
              <a:avLst/>
            </a:prstGeom>
            <a:ln w="25400">
              <a:solidFill>
                <a:srgbClr val="FF0000"/>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333" name="直線コネクタ 332"/>
            <p:cNvCxnSpPr/>
            <p:nvPr/>
          </p:nvCxnSpPr>
          <p:spPr>
            <a:xfrm flipH="1" flipV="1">
              <a:off x="7436028" y="1574800"/>
              <a:ext cx="105031" cy="19476"/>
            </a:xfrm>
            <a:prstGeom prst="line">
              <a:avLst/>
            </a:prstGeom>
            <a:ln w="25400">
              <a:solidFill>
                <a:srgbClr val="FF0000"/>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334" name="直線コネクタ 333"/>
            <p:cNvCxnSpPr/>
            <p:nvPr/>
          </p:nvCxnSpPr>
          <p:spPr>
            <a:xfrm flipV="1">
              <a:off x="2248798" y="1626642"/>
              <a:ext cx="90954" cy="16866"/>
            </a:xfrm>
            <a:prstGeom prst="line">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383" name="グループ化 382"/>
            <p:cNvGrpSpPr/>
            <p:nvPr/>
          </p:nvGrpSpPr>
          <p:grpSpPr>
            <a:xfrm flipH="1">
              <a:off x="5530463" y="812121"/>
              <a:ext cx="280463" cy="280463"/>
              <a:chOff x="4893435" y="5774220"/>
              <a:chExt cx="610297" cy="610297"/>
            </a:xfrm>
          </p:grpSpPr>
          <p:grpSp>
            <p:nvGrpSpPr>
              <p:cNvPr id="384" name="グループ化 383"/>
              <p:cNvGrpSpPr/>
              <p:nvPr/>
            </p:nvGrpSpPr>
            <p:grpSpPr>
              <a:xfrm>
                <a:off x="4893435" y="5774220"/>
                <a:ext cx="610297" cy="610297"/>
                <a:chOff x="1331640" y="2492896"/>
                <a:chExt cx="936104" cy="936104"/>
              </a:xfrm>
              <a:solidFill>
                <a:schemeClr val="bg1"/>
              </a:solidFill>
            </p:grpSpPr>
            <p:sp>
              <p:nvSpPr>
                <p:cNvPr id="386" name="正方形/長方形 385"/>
                <p:cNvSpPr/>
                <p:nvPr/>
              </p:nvSpPr>
              <p:spPr>
                <a:xfrm>
                  <a:off x="1331640" y="2492896"/>
                  <a:ext cx="936104" cy="93610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cxnSp>
              <p:nvCxnSpPr>
                <p:cNvPr id="387" name="直線コネクタ 386"/>
                <p:cNvCxnSpPr/>
                <p:nvPr/>
              </p:nvCxnSpPr>
              <p:spPr>
                <a:xfrm>
                  <a:off x="1331640" y="2960948"/>
                  <a:ext cx="936104"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8" name="直線コネクタ 387"/>
                <p:cNvCxnSpPr/>
                <p:nvPr/>
              </p:nvCxnSpPr>
              <p:spPr>
                <a:xfrm rot="5400000">
                  <a:off x="1329392" y="2960948"/>
                  <a:ext cx="936104"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85" name="直線コネクタ 384"/>
              <p:cNvCxnSpPr/>
              <p:nvPr/>
            </p:nvCxnSpPr>
            <p:spPr>
              <a:xfrm flipV="1">
                <a:off x="4991882" y="5889500"/>
                <a:ext cx="398161" cy="400612"/>
              </a:xfrm>
              <a:prstGeom prst="line">
                <a:avLst/>
              </a:prstGeom>
              <a:ln w="19050">
                <a:solidFill>
                  <a:srgbClr val="FF0000"/>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grpSp>
        <p:grpSp>
          <p:nvGrpSpPr>
            <p:cNvPr id="389" name="グループ化 388"/>
            <p:cNvGrpSpPr/>
            <p:nvPr/>
          </p:nvGrpSpPr>
          <p:grpSpPr>
            <a:xfrm>
              <a:off x="4219529" y="812121"/>
              <a:ext cx="280463" cy="280463"/>
              <a:chOff x="4893435" y="5774220"/>
              <a:chExt cx="610297" cy="610297"/>
            </a:xfrm>
          </p:grpSpPr>
          <p:grpSp>
            <p:nvGrpSpPr>
              <p:cNvPr id="390" name="グループ化 389"/>
              <p:cNvGrpSpPr/>
              <p:nvPr/>
            </p:nvGrpSpPr>
            <p:grpSpPr>
              <a:xfrm>
                <a:off x="4893435" y="5774220"/>
                <a:ext cx="610297" cy="610297"/>
                <a:chOff x="1331640" y="2492896"/>
                <a:chExt cx="936104" cy="936104"/>
              </a:xfrm>
              <a:solidFill>
                <a:schemeClr val="bg1"/>
              </a:solidFill>
            </p:grpSpPr>
            <p:sp>
              <p:nvSpPr>
                <p:cNvPr id="392" name="正方形/長方形 391"/>
                <p:cNvSpPr/>
                <p:nvPr/>
              </p:nvSpPr>
              <p:spPr>
                <a:xfrm>
                  <a:off x="1331640" y="2492896"/>
                  <a:ext cx="936104" cy="93610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cxnSp>
              <p:nvCxnSpPr>
                <p:cNvPr id="393" name="直線コネクタ 392"/>
                <p:cNvCxnSpPr/>
                <p:nvPr/>
              </p:nvCxnSpPr>
              <p:spPr>
                <a:xfrm>
                  <a:off x="1331640" y="2960948"/>
                  <a:ext cx="936104"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4" name="直線コネクタ 393"/>
                <p:cNvCxnSpPr/>
                <p:nvPr/>
              </p:nvCxnSpPr>
              <p:spPr>
                <a:xfrm rot="5400000">
                  <a:off x="1329392" y="2960948"/>
                  <a:ext cx="936104"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91" name="直線コネクタ 390"/>
              <p:cNvCxnSpPr/>
              <p:nvPr/>
            </p:nvCxnSpPr>
            <p:spPr>
              <a:xfrm flipV="1">
                <a:off x="4991882" y="5889500"/>
                <a:ext cx="398161" cy="400612"/>
              </a:xfrm>
              <a:prstGeom prst="line">
                <a:avLst/>
              </a:prstGeom>
              <a:ln w="19050">
                <a:solidFill>
                  <a:srgbClr val="FF0000"/>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grpSp>
        <p:grpSp>
          <p:nvGrpSpPr>
            <p:cNvPr id="395" name="グループ化 394"/>
            <p:cNvGrpSpPr/>
            <p:nvPr/>
          </p:nvGrpSpPr>
          <p:grpSpPr>
            <a:xfrm>
              <a:off x="4049624" y="842601"/>
              <a:ext cx="280952" cy="280952"/>
              <a:chOff x="5336811" y="6093092"/>
              <a:chExt cx="280952" cy="280952"/>
            </a:xfrm>
          </p:grpSpPr>
          <p:sp>
            <p:nvSpPr>
              <p:cNvPr id="396" name="正方形/長方形 395"/>
              <p:cNvSpPr/>
              <p:nvPr/>
            </p:nvSpPr>
            <p:spPr>
              <a:xfrm>
                <a:off x="5336811" y="6093092"/>
                <a:ext cx="280952" cy="2809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cxnSp>
            <p:nvCxnSpPr>
              <p:cNvPr id="397" name="直線コネクタ 396"/>
              <p:cNvCxnSpPr/>
              <p:nvPr/>
            </p:nvCxnSpPr>
            <p:spPr>
              <a:xfrm>
                <a:off x="5336811" y="6233568"/>
                <a:ext cx="28095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8" name="直線コネクタ 397"/>
              <p:cNvCxnSpPr/>
              <p:nvPr/>
            </p:nvCxnSpPr>
            <p:spPr>
              <a:xfrm rot="5400000">
                <a:off x="5336136" y="6233568"/>
                <a:ext cx="28095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99" name="円/楕円 398"/>
              <p:cNvSpPr/>
              <p:nvPr/>
            </p:nvSpPr>
            <p:spPr>
              <a:xfrm rot="18900000">
                <a:off x="5351528" y="6171789"/>
                <a:ext cx="253414" cy="13163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00" name="直線コネクタ 399"/>
              <p:cNvCxnSpPr/>
              <p:nvPr/>
            </p:nvCxnSpPr>
            <p:spPr>
              <a:xfrm rot="18900000" flipV="1">
                <a:off x="5379657" y="6256054"/>
                <a:ext cx="11762" cy="6147"/>
              </a:xfrm>
              <a:prstGeom prst="line">
                <a:avLst/>
              </a:prstGeom>
              <a:ln w="19050">
                <a:solidFill>
                  <a:srgbClr val="FF0000"/>
                </a:solidFill>
                <a:headEnd type="none"/>
                <a:tailEnd type="arrow" w="sm" len="sm"/>
              </a:ln>
            </p:spPr>
            <p:style>
              <a:lnRef idx="1">
                <a:schemeClr val="accent1"/>
              </a:lnRef>
              <a:fillRef idx="0">
                <a:schemeClr val="accent1"/>
              </a:fillRef>
              <a:effectRef idx="0">
                <a:schemeClr val="accent1"/>
              </a:effectRef>
              <a:fontRef idx="minor">
                <a:schemeClr val="tx1"/>
              </a:fontRef>
            </p:style>
          </p:cxnSp>
          <p:cxnSp>
            <p:nvCxnSpPr>
              <p:cNvPr id="401" name="直線コネクタ 400"/>
              <p:cNvCxnSpPr/>
              <p:nvPr/>
            </p:nvCxnSpPr>
            <p:spPr>
              <a:xfrm rot="18900000" flipV="1">
                <a:off x="5566767" y="6205154"/>
                <a:ext cx="11762" cy="6147"/>
              </a:xfrm>
              <a:prstGeom prst="line">
                <a:avLst/>
              </a:prstGeom>
              <a:ln w="19050">
                <a:solidFill>
                  <a:srgbClr val="FF0000"/>
                </a:solidFill>
                <a:headEnd type="arrow" w="sm" len="sm"/>
                <a:tailEnd type="none"/>
              </a:ln>
            </p:spPr>
            <p:style>
              <a:lnRef idx="1">
                <a:schemeClr val="accent1"/>
              </a:lnRef>
              <a:fillRef idx="0">
                <a:schemeClr val="accent1"/>
              </a:fillRef>
              <a:effectRef idx="0">
                <a:schemeClr val="accent1"/>
              </a:effectRef>
              <a:fontRef idx="minor">
                <a:schemeClr val="tx1"/>
              </a:fontRef>
            </p:style>
          </p:cxnSp>
        </p:grpSp>
        <p:grpSp>
          <p:nvGrpSpPr>
            <p:cNvPr id="402" name="グループ化 401"/>
            <p:cNvGrpSpPr/>
            <p:nvPr/>
          </p:nvGrpSpPr>
          <p:grpSpPr>
            <a:xfrm>
              <a:off x="3877710" y="877518"/>
              <a:ext cx="280463" cy="280463"/>
              <a:chOff x="5646261" y="4695824"/>
              <a:chExt cx="280463" cy="280463"/>
            </a:xfrm>
          </p:grpSpPr>
          <p:grpSp>
            <p:nvGrpSpPr>
              <p:cNvPr id="403" name="グループ化 402"/>
              <p:cNvGrpSpPr/>
              <p:nvPr/>
            </p:nvGrpSpPr>
            <p:grpSpPr>
              <a:xfrm>
                <a:off x="5646261" y="4695824"/>
                <a:ext cx="280463" cy="280463"/>
                <a:chOff x="1331640" y="2492896"/>
                <a:chExt cx="936104" cy="936104"/>
              </a:xfrm>
              <a:solidFill>
                <a:schemeClr val="bg1"/>
              </a:solidFill>
            </p:grpSpPr>
            <p:sp>
              <p:nvSpPr>
                <p:cNvPr id="407" name="正方形/長方形 406"/>
                <p:cNvSpPr/>
                <p:nvPr/>
              </p:nvSpPr>
              <p:spPr>
                <a:xfrm>
                  <a:off x="1331640" y="2492896"/>
                  <a:ext cx="936104" cy="93610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cxnSp>
              <p:nvCxnSpPr>
                <p:cNvPr id="408" name="直線コネクタ 407"/>
                <p:cNvCxnSpPr/>
                <p:nvPr/>
              </p:nvCxnSpPr>
              <p:spPr>
                <a:xfrm>
                  <a:off x="1331640" y="2960948"/>
                  <a:ext cx="936104"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9" name="直線コネクタ 408"/>
                <p:cNvCxnSpPr/>
                <p:nvPr/>
              </p:nvCxnSpPr>
              <p:spPr>
                <a:xfrm rot="5400000">
                  <a:off x="1329392" y="2960948"/>
                  <a:ext cx="936104"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04" name="円/楕円 403"/>
              <p:cNvSpPr/>
              <p:nvPr/>
            </p:nvSpPr>
            <p:spPr>
              <a:xfrm>
                <a:off x="5656766" y="4709157"/>
                <a:ext cx="252973" cy="25297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05" name="直線コネクタ 404"/>
              <p:cNvCxnSpPr/>
              <p:nvPr/>
            </p:nvCxnSpPr>
            <p:spPr>
              <a:xfrm flipV="1">
                <a:off x="5696757" y="4733015"/>
                <a:ext cx="11741" cy="11813"/>
              </a:xfrm>
              <a:prstGeom prst="line">
                <a:avLst/>
              </a:prstGeom>
              <a:ln w="19050">
                <a:solidFill>
                  <a:srgbClr val="FF0000"/>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406" name="直線コネクタ 405"/>
              <p:cNvCxnSpPr/>
              <p:nvPr/>
            </p:nvCxnSpPr>
            <p:spPr>
              <a:xfrm flipV="1">
                <a:off x="5865794" y="4920102"/>
                <a:ext cx="11741" cy="11813"/>
              </a:xfrm>
              <a:prstGeom prst="line">
                <a:avLst/>
              </a:prstGeom>
              <a:ln w="19050">
                <a:solidFill>
                  <a:srgbClr val="FF0000"/>
                </a:solidFill>
                <a:headEnd type="arrow" w="sm" len="sm"/>
                <a:tailEnd type="none" w="sm" len="sm"/>
              </a:ln>
            </p:spPr>
            <p:style>
              <a:lnRef idx="1">
                <a:schemeClr val="accent1"/>
              </a:lnRef>
              <a:fillRef idx="0">
                <a:schemeClr val="accent1"/>
              </a:fillRef>
              <a:effectRef idx="0">
                <a:schemeClr val="accent1"/>
              </a:effectRef>
              <a:fontRef idx="minor">
                <a:schemeClr val="tx1"/>
              </a:fontRef>
            </p:style>
          </p:cxnSp>
        </p:grpSp>
        <p:grpSp>
          <p:nvGrpSpPr>
            <p:cNvPr id="410" name="グループ化 409"/>
            <p:cNvGrpSpPr/>
            <p:nvPr/>
          </p:nvGrpSpPr>
          <p:grpSpPr>
            <a:xfrm>
              <a:off x="3705998" y="907292"/>
              <a:ext cx="280952" cy="280952"/>
              <a:chOff x="5336811" y="6093092"/>
              <a:chExt cx="280952" cy="280952"/>
            </a:xfrm>
          </p:grpSpPr>
          <p:sp>
            <p:nvSpPr>
              <p:cNvPr id="411" name="正方形/長方形 410"/>
              <p:cNvSpPr/>
              <p:nvPr/>
            </p:nvSpPr>
            <p:spPr>
              <a:xfrm>
                <a:off x="5336811" y="6093092"/>
                <a:ext cx="280952" cy="2809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cxnSp>
            <p:nvCxnSpPr>
              <p:cNvPr id="412" name="直線コネクタ 411"/>
              <p:cNvCxnSpPr/>
              <p:nvPr/>
            </p:nvCxnSpPr>
            <p:spPr>
              <a:xfrm>
                <a:off x="5336811" y="6233568"/>
                <a:ext cx="28095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3" name="直線コネクタ 412"/>
              <p:cNvCxnSpPr/>
              <p:nvPr/>
            </p:nvCxnSpPr>
            <p:spPr>
              <a:xfrm rot="5400000">
                <a:off x="5336136" y="6233568"/>
                <a:ext cx="28095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14" name="円/楕円 413"/>
              <p:cNvSpPr/>
              <p:nvPr/>
            </p:nvSpPr>
            <p:spPr>
              <a:xfrm rot="18900000">
                <a:off x="5351528" y="6171789"/>
                <a:ext cx="253414" cy="13163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15" name="直線コネクタ 414"/>
              <p:cNvCxnSpPr/>
              <p:nvPr/>
            </p:nvCxnSpPr>
            <p:spPr>
              <a:xfrm rot="18900000" flipV="1">
                <a:off x="5379657" y="6256054"/>
                <a:ext cx="11762" cy="6147"/>
              </a:xfrm>
              <a:prstGeom prst="line">
                <a:avLst/>
              </a:prstGeom>
              <a:ln w="19050">
                <a:solidFill>
                  <a:srgbClr val="FF0000"/>
                </a:solidFill>
                <a:headEnd type="none"/>
                <a:tailEnd type="arrow" w="sm" len="sm"/>
              </a:ln>
            </p:spPr>
            <p:style>
              <a:lnRef idx="1">
                <a:schemeClr val="accent1"/>
              </a:lnRef>
              <a:fillRef idx="0">
                <a:schemeClr val="accent1"/>
              </a:fillRef>
              <a:effectRef idx="0">
                <a:schemeClr val="accent1"/>
              </a:effectRef>
              <a:fontRef idx="minor">
                <a:schemeClr val="tx1"/>
              </a:fontRef>
            </p:style>
          </p:cxnSp>
          <p:cxnSp>
            <p:nvCxnSpPr>
              <p:cNvPr id="416" name="直線コネクタ 415"/>
              <p:cNvCxnSpPr/>
              <p:nvPr/>
            </p:nvCxnSpPr>
            <p:spPr>
              <a:xfrm rot="18900000" flipV="1">
                <a:off x="5566767" y="6205154"/>
                <a:ext cx="11762" cy="6147"/>
              </a:xfrm>
              <a:prstGeom prst="line">
                <a:avLst/>
              </a:prstGeom>
              <a:ln w="19050">
                <a:solidFill>
                  <a:srgbClr val="FF0000"/>
                </a:solidFill>
                <a:headEnd type="arrow" w="sm" len="sm"/>
                <a:tailEnd type="none"/>
              </a:ln>
            </p:spPr>
            <p:style>
              <a:lnRef idx="1">
                <a:schemeClr val="accent1"/>
              </a:lnRef>
              <a:fillRef idx="0">
                <a:schemeClr val="accent1"/>
              </a:fillRef>
              <a:effectRef idx="0">
                <a:schemeClr val="accent1"/>
              </a:effectRef>
              <a:fontRef idx="minor">
                <a:schemeClr val="tx1"/>
              </a:fontRef>
            </p:style>
          </p:cxnSp>
        </p:grpSp>
        <p:grpSp>
          <p:nvGrpSpPr>
            <p:cNvPr id="417" name="グループ化 416"/>
            <p:cNvGrpSpPr/>
            <p:nvPr/>
          </p:nvGrpSpPr>
          <p:grpSpPr>
            <a:xfrm>
              <a:off x="5697859" y="842601"/>
              <a:ext cx="280952" cy="280952"/>
              <a:chOff x="5336811" y="6093092"/>
              <a:chExt cx="280952" cy="280952"/>
            </a:xfrm>
          </p:grpSpPr>
          <p:sp>
            <p:nvSpPr>
              <p:cNvPr id="418" name="正方形/長方形 417"/>
              <p:cNvSpPr/>
              <p:nvPr/>
            </p:nvSpPr>
            <p:spPr>
              <a:xfrm>
                <a:off x="5336811" y="6093092"/>
                <a:ext cx="280952" cy="2809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cxnSp>
            <p:nvCxnSpPr>
              <p:cNvPr id="419" name="直線コネクタ 418"/>
              <p:cNvCxnSpPr/>
              <p:nvPr/>
            </p:nvCxnSpPr>
            <p:spPr>
              <a:xfrm>
                <a:off x="5336811" y="6233568"/>
                <a:ext cx="28095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0" name="直線コネクタ 419"/>
              <p:cNvCxnSpPr/>
              <p:nvPr/>
            </p:nvCxnSpPr>
            <p:spPr>
              <a:xfrm rot="5400000">
                <a:off x="5336136" y="6233568"/>
                <a:ext cx="28095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21" name="円/楕円 420"/>
              <p:cNvSpPr/>
              <p:nvPr/>
            </p:nvSpPr>
            <p:spPr>
              <a:xfrm rot="18900000">
                <a:off x="5351528" y="6171789"/>
                <a:ext cx="253414" cy="13163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22" name="直線コネクタ 421"/>
              <p:cNvCxnSpPr/>
              <p:nvPr/>
            </p:nvCxnSpPr>
            <p:spPr>
              <a:xfrm rot="18900000" flipV="1">
                <a:off x="5379657" y="6256054"/>
                <a:ext cx="11762" cy="6147"/>
              </a:xfrm>
              <a:prstGeom prst="line">
                <a:avLst/>
              </a:prstGeom>
              <a:ln w="19050">
                <a:solidFill>
                  <a:srgbClr val="FF0000"/>
                </a:solidFill>
                <a:headEnd type="none"/>
                <a:tailEnd type="arrow" w="sm" len="sm"/>
              </a:ln>
            </p:spPr>
            <p:style>
              <a:lnRef idx="1">
                <a:schemeClr val="accent1"/>
              </a:lnRef>
              <a:fillRef idx="0">
                <a:schemeClr val="accent1"/>
              </a:fillRef>
              <a:effectRef idx="0">
                <a:schemeClr val="accent1"/>
              </a:effectRef>
              <a:fontRef idx="minor">
                <a:schemeClr val="tx1"/>
              </a:fontRef>
            </p:style>
          </p:cxnSp>
          <p:cxnSp>
            <p:nvCxnSpPr>
              <p:cNvPr id="423" name="直線コネクタ 422"/>
              <p:cNvCxnSpPr/>
              <p:nvPr/>
            </p:nvCxnSpPr>
            <p:spPr>
              <a:xfrm rot="18900000" flipV="1">
                <a:off x="5566767" y="6205154"/>
                <a:ext cx="11762" cy="6147"/>
              </a:xfrm>
              <a:prstGeom prst="line">
                <a:avLst/>
              </a:prstGeom>
              <a:ln w="19050">
                <a:solidFill>
                  <a:srgbClr val="FF0000"/>
                </a:solidFill>
                <a:headEnd type="arrow" w="sm" len="sm"/>
                <a:tailEnd type="none"/>
              </a:ln>
            </p:spPr>
            <p:style>
              <a:lnRef idx="1">
                <a:schemeClr val="accent1"/>
              </a:lnRef>
              <a:fillRef idx="0">
                <a:schemeClr val="accent1"/>
              </a:fillRef>
              <a:effectRef idx="0">
                <a:schemeClr val="accent1"/>
              </a:effectRef>
              <a:fontRef idx="minor">
                <a:schemeClr val="tx1"/>
              </a:fontRef>
            </p:style>
          </p:cxnSp>
        </p:grpSp>
        <p:grpSp>
          <p:nvGrpSpPr>
            <p:cNvPr id="424" name="グループ化 423"/>
            <p:cNvGrpSpPr/>
            <p:nvPr/>
          </p:nvGrpSpPr>
          <p:grpSpPr>
            <a:xfrm rot="16200000">
              <a:off x="5865499" y="877274"/>
              <a:ext cx="280952" cy="280952"/>
              <a:chOff x="5336811" y="6093092"/>
              <a:chExt cx="280952" cy="280952"/>
            </a:xfrm>
          </p:grpSpPr>
          <p:sp>
            <p:nvSpPr>
              <p:cNvPr id="425" name="正方形/長方形 424"/>
              <p:cNvSpPr/>
              <p:nvPr/>
            </p:nvSpPr>
            <p:spPr>
              <a:xfrm>
                <a:off x="5336811" y="6093092"/>
                <a:ext cx="280952" cy="2809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cxnSp>
            <p:nvCxnSpPr>
              <p:cNvPr id="426" name="直線コネクタ 425"/>
              <p:cNvCxnSpPr/>
              <p:nvPr/>
            </p:nvCxnSpPr>
            <p:spPr>
              <a:xfrm>
                <a:off x="5336811" y="6233568"/>
                <a:ext cx="28095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7" name="直線コネクタ 426"/>
              <p:cNvCxnSpPr/>
              <p:nvPr/>
            </p:nvCxnSpPr>
            <p:spPr>
              <a:xfrm rot="5400000">
                <a:off x="5336136" y="6233568"/>
                <a:ext cx="28095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28" name="円/楕円 427"/>
              <p:cNvSpPr/>
              <p:nvPr/>
            </p:nvSpPr>
            <p:spPr>
              <a:xfrm rot="18900000">
                <a:off x="5351528" y="6171789"/>
                <a:ext cx="253414" cy="13163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29" name="直線コネクタ 428"/>
              <p:cNvCxnSpPr/>
              <p:nvPr/>
            </p:nvCxnSpPr>
            <p:spPr>
              <a:xfrm rot="18900000" flipV="1">
                <a:off x="5379657" y="6256054"/>
                <a:ext cx="11762" cy="6147"/>
              </a:xfrm>
              <a:prstGeom prst="line">
                <a:avLst/>
              </a:prstGeom>
              <a:ln w="19050">
                <a:solidFill>
                  <a:srgbClr val="FF0000"/>
                </a:solidFill>
                <a:headEnd type="none"/>
                <a:tailEnd type="arrow" w="sm" len="sm"/>
              </a:ln>
            </p:spPr>
            <p:style>
              <a:lnRef idx="1">
                <a:schemeClr val="accent1"/>
              </a:lnRef>
              <a:fillRef idx="0">
                <a:schemeClr val="accent1"/>
              </a:fillRef>
              <a:effectRef idx="0">
                <a:schemeClr val="accent1"/>
              </a:effectRef>
              <a:fontRef idx="minor">
                <a:schemeClr val="tx1"/>
              </a:fontRef>
            </p:style>
          </p:cxnSp>
          <p:cxnSp>
            <p:nvCxnSpPr>
              <p:cNvPr id="430" name="直線コネクタ 429"/>
              <p:cNvCxnSpPr/>
              <p:nvPr/>
            </p:nvCxnSpPr>
            <p:spPr>
              <a:xfrm rot="18900000" flipV="1">
                <a:off x="5566767" y="6205154"/>
                <a:ext cx="11762" cy="6147"/>
              </a:xfrm>
              <a:prstGeom prst="line">
                <a:avLst/>
              </a:prstGeom>
              <a:ln w="19050">
                <a:solidFill>
                  <a:srgbClr val="FF0000"/>
                </a:solidFill>
                <a:headEnd type="arrow" w="sm" len="sm"/>
                <a:tailEnd type="none"/>
              </a:ln>
            </p:spPr>
            <p:style>
              <a:lnRef idx="1">
                <a:schemeClr val="accent1"/>
              </a:lnRef>
              <a:fillRef idx="0">
                <a:schemeClr val="accent1"/>
              </a:fillRef>
              <a:effectRef idx="0">
                <a:schemeClr val="accent1"/>
              </a:effectRef>
              <a:fontRef idx="minor">
                <a:schemeClr val="tx1"/>
              </a:fontRef>
            </p:style>
          </p:cxnSp>
        </p:grpSp>
        <p:grpSp>
          <p:nvGrpSpPr>
            <p:cNvPr id="431" name="グループ化 430"/>
            <p:cNvGrpSpPr/>
            <p:nvPr/>
          </p:nvGrpSpPr>
          <p:grpSpPr>
            <a:xfrm rot="5400000" flipH="1">
              <a:off x="6038559" y="907537"/>
              <a:ext cx="280463" cy="280463"/>
              <a:chOff x="5646261" y="4695824"/>
              <a:chExt cx="280463" cy="280463"/>
            </a:xfrm>
          </p:grpSpPr>
          <p:grpSp>
            <p:nvGrpSpPr>
              <p:cNvPr id="432" name="グループ化 431"/>
              <p:cNvGrpSpPr/>
              <p:nvPr/>
            </p:nvGrpSpPr>
            <p:grpSpPr>
              <a:xfrm>
                <a:off x="5646261" y="4695824"/>
                <a:ext cx="280463" cy="280463"/>
                <a:chOff x="1331640" y="2492896"/>
                <a:chExt cx="936104" cy="936104"/>
              </a:xfrm>
              <a:solidFill>
                <a:schemeClr val="bg1"/>
              </a:solidFill>
            </p:grpSpPr>
            <p:sp>
              <p:nvSpPr>
                <p:cNvPr id="436" name="正方形/長方形 435"/>
                <p:cNvSpPr/>
                <p:nvPr/>
              </p:nvSpPr>
              <p:spPr>
                <a:xfrm>
                  <a:off x="1331640" y="2492896"/>
                  <a:ext cx="936104" cy="93610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cxnSp>
              <p:nvCxnSpPr>
                <p:cNvPr id="437" name="直線コネクタ 436"/>
                <p:cNvCxnSpPr/>
                <p:nvPr/>
              </p:nvCxnSpPr>
              <p:spPr>
                <a:xfrm>
                  <a:off x="1331640" y="2960948"/>
                  <a:ext cx="936104"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8" name="直線コネクタ 437"/>
                <p:cNvCxnSpPr/>
                <p:nvPr/>
              </p:nvCxnSpPr>
              <p:spPr>
                <a:xfrm rot="5400000">
                  <a:off x="1329392" y="2960948"/>
                  <a:ext cx="936104"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33" name="円/楕円 432"/>
              <p:cNvSpPr/>
              <p:nvPr/>
            </p:nvSpPr>
            <p:spPr>
              <a:xfrm>
                <a:off x="5656766" y="4709157"/>
                <a:ext cx="252973" cy="25297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34" name="直線コネクタ 433"/>
              <p:cNvCxnSpPr/>
              <p:nvPr/>
            </p:nvCxnSpPr>
            <p:spPr>
              <a:xfrm flipV="1">
                <a:off x="5696757" y="4733015"/>
                <a:ext cx="11741" cy="11813"/>
              </a:xfrm>
              <a:prstGeom prst="line">
                <a:avLst/>
              </a:prstGeom>
              <a:ln w="19050">
                <a:solidFill>
                  <a:srgbClr val="FF0000"/>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435" name="直線コネクタ 434"/>
              <p:cNvCxnSpPr/>
              <p:nvPr/>
            </p:nvCxnSpPr>
            <p:spPr>
              <a:xfrm flipV="1">
                <a:off x="5865794" y="4920102"/>
                <a:ext cx="11741" cy="11813"/>
              </a:xfrm>
              <a:prstGeom prst="line">
                <a:avLst/>
              </a:prstGeom>
              <a:ln w="19050">
                <a:solidFill>
                  <a:srgbClr val="FF0000"/>
                </a:solidFill>
                <a:headEnd type="arrow" w="sm" len="sm"/>
                <a:tailEnd type="none" w="sm" len="sm"/>
              </a:ln>
            </p:spPr>
            <p:style>
              <a:lnRef idx="1">
                <a:schemeClr val="accent1"/>
              </a:lnRef>
              <a:fillRef idx="0">
                <a:schemeClr val="accent1"/>
              </a:fillRef>
              <a:effectRef idx="0">
                <a:schemeClr val="accent1"/>
              </a:effectRef>
              <a:fontRef idx="minor">
                <a:schemeClr val="tx1"/>
              </a:fontRef>
            </p:style>
          </p:cxnSp>
        </p:grpSp>
        <p:cxnSp>
          <p:nvCxnSpPr>
            <p:cNvPr id="439" name="直線コネクタ 438"/>
            <p:cNvCxnSpPr/>
            <p:nvPr/>
          </p:nvCxnSpPr>
          <p:spPr>
            <a:xfrm>
              <a:off x="2001710" y="1098550"/>
              <a:ext cx="0" cy="262673"/>
            </a:xfrm>
            <a:prstGeom prst="line">
              <a:avLst/>
            </a:prstGeom>
            <a:ln w="1270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440" name="直線コネクタ 439"/>
            <p:cNvCxnSpPr/>
            <p:nvPr/>
          </p:nvCxnSpPr>
          <p:spPr>
            <a:xfrm flipH="1">
              <a:off x="1865631" y="1358863"/>
              <a:ext cx="412918" cy="0"/>
            </a:xfrm>
            <a:prstGeom prst="line">
              <a:avLst/>
            </a:prstGeom>
            <a:ln w="1270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441" name="TextBox 209"/>
            <p:cNvSpPr txBox="1">
              <a:spLocks noChangeArrowheads="1"/>
            </p:cNvSpPr>
            <p:nvPr/>
          </p:nvSpPr>
          <p:spPr bwMode="auto">
            <a:xfrm>
              <a:off x="1727622" y="823452"/>
              <a:ext cx="54834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600" i="1" dirty="0" smtClean="0">
                  <a:latin typeface="Times New Roman" pitchFamily="18" charset="0"/>
                  <a:cs typeface="Times New Roman" pitchFamily="18" charset="0"/>
                </a:rPr>
                <a:t>y</a:t>
              </a:r>
              <a:endParaRPr lang="ja-JP" altLang="en-US" sz="1600" i="1" dirty="0">
                <a:latin typeface="Times New Roman" pitchFamily="18" charset="0"/>
                <a:cs typeface="Times New Roman" pitchFamily="18" charset="0"/>
              </a:endParaRPr>
            </a:p>
          </p:txBody>
        </p:sp>
        <p:sp>
          <p:nvSpPr>
            <p:cNvPr id="442" name="TextBox 209"/>
            <p:cNvSpPr txBox="1">
              <a:spLocks noChangeArrowheads="1"/>
            </p:cNvSpPr>
            <p:nvPr/>
          </p:nvSpPr>
          <p:spPr bwMode="auto">
            <a:xfrm>
              <a:off x="1995789" y="1258094"/>
              <a:ext cx="54834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600" i="1" dirty="0" smtClean="0">
                  <a:latin typeface="Times New Roman" pitchFamily="18" charset="0"/>
                  <a:cs typeface="Times New Roman" pitchFamily="18" charset="0"/>
                </a:rPr>
                <a:t>x</a:t>
              </a:r>
              <a:endParaRPr lang="ja-JP" altLang="en-US" sz="1600" i="1" dirty="0">
                <a:latin typeface="Times New Roman" pitchFamily="18" charset="0"/>
                <a:cs typeface="Times New Roman" pitchFamily="18" charset="0"/>
              </a:endParaRPr>
            </a:p>
          </p:txBody>
        </p:sp>
        <p:cxnSp>
          <p:nvCxnSpPr>
            <p:cNvPr id="443" name="直線コネクタ 442"/>
            <p:cNvCxnSpPr/>
            <p:nvPr/>
          </p:nvCxnSpPr>
          <p:spPr>
            <a:xfrm>
              <a:off x="1032181" y="1245459"/>
              <a:ext cx="0" cy="621009"/>
            </a:xfrm>
            <a:prstGeom prst="line">
              <a:avLst/>
            </a:prstGeom>
            <a:ln w="12700">
              <a:solidFill>
                <a:schemeClr val="tx1"/>
              </a:solidFill>
              <a:headEnd type="arrow"/>
              <a:tailEnd type="none"/>
            </a:ln>
            <a:scene3d>
              <a:camera prst="isometricOffAxis1Left"/>
              <a:lightRig rig="threePt" dir="t"/>
            </a:scene3d>
          </p:spPr>
          <p:style>
            <a:lnRef idx="1">
              <a:schemeClr val="accent1"/>
            </a:lnRef>
            <a:fillRef idx="0">
              <a:schemeClr val="accent1"/>
            </a:fillRef>
            <a:effectRef idx="0">
              <a:schemeClr val="accent1"/>
            </a:effectRef>
            <a:fontRef idx="minor">
              <a:schemeClr val="tx1"/>
            </a:fontRef>
          </p:style>
        </p:cxnSp>
        <p:cxnSp>
          <p:nvCxnSpPr>
            <p:cNvPr id="444" name="直線コネクタ 443"/>
            <p:cNvCxnSpPr/>
            <p:nvPr/>
          </p:nvCxnSpPr>
          <p:spPr>
            <a:xfrm flipH="1">
              <a:off x="788769" y="1967095"/>
              <a:ext cx="780902" cy="0"/>
            </a:xfrm>
            <a:prstGeom prst="line">
              <a:avLst/>
            </a:prstGeom>
            <a:ln w="12700">
              <a:solidFill>
                <a:schemeClr val="tx1"/>
              </a:solidFill>
              <a:headEnd type="arrow"/>
              <a:tailEnd type="none"/>
            </a:ln>
            <a:scene3d>
              <a:camera prst="isometricOffAxis1Left"/>
              <a:lightRig rig="threePt" dir="t"/>
            </a:scene3d>
          </p:spPr>
          <p:style>
            <a:lnRef idx="1">
              <a:schemeClr val="accent1"/>
            </a:lnRef>
            <a:fillRef idx="0">
              <a:schemeClr val="accent1"/>
            </a:fillRef>
            <a:effectRef idx="0">
              <a:schemeClr val="accent1"/>
            </a:effectRef>
            <a:fontRef idx="minor">
              <a:schemeClr val="tx1"/>
            </a:fontRef>
          </p:style>
        </p:cxnSp>
        <p:sp>
          <p:nvSpPr>
            <p:cNvPr id="445" name="TextBox 209"/>
            <p:cNvSpPr txBox="1">
              <a:spLocks noChangeArrowheads="1"/>
            </p:cNvSpPr>
            <p:nvPr/>
          </p:nvSpPr>
          <p:spPr bwMode="auto">
            <a:xfrm>
              <a:off x="1001701" y="1947469"/>
              <a:ext cx="54834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600" i="1" dirty="0" smtClean="0">
                  <a:latin typeface="Times New Roman" pitchFamily="18" charset="0"/>
                  <a:cs typeface="Times New Roman" pitchFamily="18" charset="0"/>
                </a:rPr>
                <a:t>x</a:t>
              </a:r>
              <a:endParaRPr lang="ja-JP" altLang="en-US" sz="1600" i="1" dirty="0">
                <a:latin typeface="Times New Roman" pitchFamily="18" charset="0"/>
                <a:cs typeface="Times New Roman" pitchFamily="18" charset="0"/>
              </a:endParaRPr>
            </a:p>
          </p:txBody>
        </p:sp>
        <p:sp>
          <p:nvSpPr>
            <p:cNvPr id="446" name="TextBox 209"/>
            <p:cNvSpPr txBox="1">
              <a:spLocks noChangeArrowheads="1"/>
            </p:cNvSpPr>
            <p:nvPr/>
          </p:nvSpPr>
          <p:spPr bwMode="auto">
            <a:xfrm>
              <a:off x="691483" y="987078"/>
              <a:ext cx="54834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600" i="1" dirty="0" smtClean="0">
                  <a:latin typeface="Times New Roman" pitchFamily="18" charset="0"/>
                  <a:cs typeface="Times New Roman" pitchFamily="18" charset="0"/>
                </a:rPr>
                <a:t>y</a:t>
              </a:r>
              <a:endParaRPr lang="ja-JP" altLang="en-US" sz="1600" i="1" dirty="0">
                <a:latin typeface="Times New Roman" pitchFamily="18" charset="0"/>
                <a:cs typeface="Times New Roman" pitchFamily="18" charset="0"/>
              </a:endParaRPr>
            </a:p>
          </p:txBody>
        </p:sp>
      </p:grpSp>
      <p:sp>
        <p:nvSpPr>
          <p:cNvPr id="145" name="TextBox 211"/>
          <p:cNvSpPr txBox="1">
            <a:spLocks noChangeArrowheads="1"/>
          </p:cNvSpPr>
          <p:nvPr/>
        </p:nvSpPr>
        <p:spPr bwMode="auto">
          <a:xfrm>
            <a:off x="258963" y="3232751"/>
            <a:ext cx="26468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en-US" altLang="ja-JP" dirty="0">
                <a:solidFill>
                  <a:srgbClr val="00B050"/>
                </a:solidFill>
                <a:latin typeface="Calibri"/>
                <a:ea typeface="ＭＳ Ｐゴシック" pitchFamily="50" charset="-128"/>
                <a:cs typeface="Calibri"/>
              </a:rPr>
              <a:t>m</a:t>
            </a:r>
            <a:r>
              <a:rPr lang="en-US" altLang="ja-JP" dirty="0" smtClean="0">
                <a:solidFill>
                  <a:srgbClr val="00B050"/>
                </a:solidFill>
                <a:latin typeface="Calibri"/>
                <a:ea typeface="ＭＳ Ｐゴシック" pitchFamily="50" charset="-128"/>
                <a:cs typeface="Calibri"/>
              </a:rPr>
              <a:t>easurement process</a:t>
            </a:r>
            <a:endParaRPr lang="ja-JP" altLang="en-US" dirty="0">
              <a:solidFill>
                <a:srgbClr val="00B050"/>
              </a:solidFill>
              <a:latin typeface="Calibri"/>
              <a:ea typeface="ＭＳ Ｐゴシック" pitchFamily="50" charset="-128"/>
              <a:cs typeface="Calibri"/>
            </a:endParaRPr>
          </a:p>
        </p:txBody>
      </p:sp>
      <p:grpSp>
        <p:nvGrpSpPr>
          <p:cNvPr id="146" name="グループ化 15"/>
          <p:cNvGrpSpPr/>
          <p:nvPr/>
        </p:nvGrpSpPr>
        <p:grpSpPr>
          <a:xfrm>
            <a:off x="210522" y="3491975"/>
            <a:ext cx="2181839" cy="2272109"/>
            <a:chOff x="1576143" y="4835177"/>
            <a:chExt cx="2767256" cy="2007281"/>
          </a:xfrm>
        </p:grpSpPr>
        <p:grpSp>
          <p:nvGrpSpPr>
            <p:cNvPr id="147" name="グループ化 373"/>
            <p:cNvGrpSpPr/>
            <p:nvPr/>
          </p:nvGrpSpPr>
          <p:grpSpPr>
            <a:xfrm>
              <a:off x="1576143" y="5000997"/>
              <a:ext cx="2767256" cy="1841461"/>
              <a:chOff x="1557094" y="5000997"/>
              <a:chExt cx="2767256" cy="1841461"/>
            </a:xfrm>
          </p:grpSpPr>
          <p:sp>
            <p:nvSpPr>
              <p:cNvPr id="153" name="正方形/長方形 152"/>
              <p:cNvSpPr/>
              <p:nvPr/>
            </p:nvSpPr>
            <p:spPr>
              <a:xfrm>
                <a:off x="1666874" y="5327105"/>
                <a:ext cx="2657476" cy="15153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4" name="TextBox 308"/>
              <p:cNvSpPr txBox="1">
                <a:spLocks noChangeArrowheads="1"/>
              </p:cNvSpPr>
              <p:nvPr/>
            </p:nvSpPr>
            <p:spPr bwMode="auto">
              <a:xfrm rot="16200000">
                <a:off x="1134007" y="5586746"/>
                <a:ext cx="1275568" cy="42939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600" dirty="0" smtClean="0">
                    <a:latin typeface="ＭＳ Ｐゴシック" pitchFamily="50" charset="-128"/>
                    <a:ea typeface="ＭＳ Ｐゴシック" pitchFamily="50" charset="-128"/>
                    <a:cs typeface="Arial" pitchFamily="34" charset="0"/>
                  </a:rPr>
                  <a:t>intensity</a:t>
                </a:r>
                <a:endParaRPr lang="ja-JP" altLang="en-US" sz="1600" dirty="0">
                  <a:latin typeface="ＭＳ Ｐゴシック" pitchFamily="50" charset="-128"/>
                  <a:ea typeface="ＭＳ Ｐゴシック" pitchFamily="50" charset="-128"/>
                  <a:cs typeface="Arial" pitchFamily="34" charset="0"/>
                </a:endParaRPr>
              </a:p>
            </p:txBody>
          </p:sp>
          <p:cxnSp>
            <p:nvCxnSpPr>
              <p:cNvPr id="156" name="Straight Arrow Connector 67"/>
              <p:cNvCxnSpPr/>
              <p:nvPr/>
            </p:nvCxnSpPr>
            <p:spPr bwMode="auto">
              <a:xfrm flipV="1">
                <a:off x="1998762" y="5000997"/>
                <a:ext cx="0" cy="1545183"/>
              </a:xfrm>
              <a:prstGeom prst="straightConnector1">
                <a:avLst/>
              </a:prstGeom>
              <a:solidFill>
                <a:schemeClr val="bg1"/>
              </a:solidFill>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7" name="Straight Arrow Connector 68"/>
              <p:cNvCxnSpPr/>
              <p:nvPr/>
            </p:nvCxnSpPr>
            <p:spPr bwMode="auto">
              <a:xfrm>
                <a:off x="1998761" y="6536560"/>
                <a:ext cx="1981291" cy="0"/>
              </a:xfrm>
              <a:prstGeom prst="straightConnector1">
                <a:avLst/>
              </a:prstGeom>
              <a:solidFill>
                <a:schemeClr val="bg1"/>
              </a:solidFill>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9" name="TextBox 307"/>
              <p:cNvSpPr txBox="1">
                <a:spLocks noChangeArrowheads="1"/>
              </p:cNvSpPr>
              <p:nvPr/>
            </p:nvSpPr>
            <p:spPr bwMode="auto">
              <a:xfrm>
                <a:off x="1942192" y="6541114"/>
                <a:ext cx="2069411" cy="29909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600" dirty="0" smtClean="0">
                    <a:latin typeface="ＭＳ Ｐゴシック" pitchFamily="50" charset="-128"/>
                    <a:ea typeface="ＭＳ Ｐゴシック" pitchFamily="50" charset="-128"/>
                    <a:cs typeface="Arial" pitchFamily="34" charset="0"/>
                  </a:rPr>
                  <a:t>time</a:t>
                </a:r>
                <a:endParaRPr lang="ja-JP" altLang="en-US" sz="1600" dirty="0">
                  <a:latin typeface="ＭＳ Ｐゴシック" pitchFamily="50" charset="-128"/>
                  <a:ea typeface="ＭＳ Ｐゴシック" pitchFamily="50" charset="-128"/>
                  <a:cs typeface="Arial" pitchFamily="34" charset="0"/>
                </a:endParaRPr>
              </a:p>
            </p:txBody>
          </p:sp>
        </p:grpSp>
        <p:pic>
          <p:nvPicPr>
            <p:cNvPr id="151" name="Picture 12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84727" y="4835177"/>
              <a:ext cx="2178804" cy="1833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60" name="グループ化 356"/>
          <p:cNvGrpSpPr/>
          <p:nvPr/>
        </p:nvGrpSpPr>
        <p:grpSpPr>
          <a:xfrm>
            <a:off x="3286964" y="3539949"/>
            <a:ext cx="2013329" cy="2248687"/>
            <a:chOff x="6344342" y="4734835"/>
            <a:chExt cx="954943" cy="1077604"/>
          </a:xfrm>
        </p:grpSpPr>
        <p:grpSp>
          <p:nvGrpSpPr>
            <p:cNvPr id="161" name="グループ化 8"/>
            <p:cNvGrpSpPr>
              <a:grpSpLocks/>
            </p:cNvGrpSpPr>
            <p:nvPr/>
          </p:nvGrpSpPr>
          <p:grpSpPr bwMode="auto">
            <a:xfrm>
              <a:off x="6344342" y="4734835"/>
              <a:ext cx="896600" cy="1077604"/>
              <a:chOff x="8310161" y="5688813"/>
              <a:chExt cx="896882" cy="1077853"/>
            </a:xfrm>
          </p:grpSpPr>
          <p:grpSp>
            <p:nvGrpSpPr>
              <p:cNvPr id="170" name="Group 288"/>
              <p:cNvGrpSpPr>
                <a:grpSpLocks/>
              </p:cNvGrpSpPr>
              <p:nvPr/>
            </p:nvGrpSpPr>
            <p:grpSpPr bwMode="auto">
              <a:xfrm>
                <a:off x="8465481" y="5787866"/>
                <a:ext cx="741562" cy="805049"/>
                <a:chOff x="7314618" y="3505372"/>
                <a:chExt cx="1131264" cy="1441737"/>
              </a:xfrm>
            </p:grpSpPr>
            <p:cxnSp>
              <p:nvCxnSpPr>
                <p:cNvPr id="175" name="Straight Arrow Connector 67"/>
                <p:cNvCxnSpPr/>
                <p:nvPr/>
              </p:nvCxnSpPr>
              <p:spPr>
                <a:xfrm flipV="1">
                  <a:off x="7314618" y="3505372"/>
                  <a:ext cx="0" cy="1441737"/>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6" name="Straight Arrow Connector 68"/>
                <p:cNvCxnSpPr/>
                <p:nvPr/>
              </p:nvCxnSpPr>
              <p:spPr>
                <a:xfrm>
                  <a:off x="7314618" y="4935734"/>
                  <a:ext cx="1131264" cy="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72" name="TextBox 308"/>
              <p:cNvSpPr txBox="1">
                <a:spLocks noChangeArrowheads="1"/>
              </p:cNvSpPr>
              <p:nvPr/>
            </p:nvSpPr>
            <p:spPr bwMode="auto">
              <a:xfrm rot="16200000">
                <a:off x="7851549" y="6147425"/>
                <a:ext cx="1077853" cy="160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600" dirty="0" smtClean="0">
                    <a:latin typeface="ＭＳ Ｐゴシック" pitchFamily="50" charset="-128"/>
                    <a:ea typeface="ＭＳ Ｐゴシック" pitchFamily="50" charset="-128"/>
                    <a:cs typeface="Arial" pitchFamily="34" charset="0"/>
                  </a:rPr>
                  <a:t>amplitude</a:t>
                </a:r>
                <a:endParaRPr lang="ja-JP" altLang="en-US" sz="1600" dirty="0">
                  <a:latin typeface="ＭＳ Ｐゴシック" pitchFamily="50" charset="-128"/>
                  <a:ea typeface="ＭＳ Ｐゴシック" pitchFamily="50" charset="-128"/>
                  <a:cs typeface="Arial" pitchFamily="34" charset="0"/>
                </a:endParaRPr>
              </a:p>
            </p:txBody>
          </p:sp>
          <p:sp>
            <p:nvSpPr>
              <p:cNvPr id="173" name="TextBox 307"/>
              <p:cNvSpPr txBox="1">
                <a:spLocks noChangeArrowheads="1"/>
              </p:cNvSpPr>
              <p:nvPr/>
            </p:nvSpPr>
            <p:spPr bwMode="auto">
              <a:xfrm>
                <a:off x="8469682" y="6588372"/>
                <a:ext cx="702245" cy="162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600" dirty="0" smtClean="0">
                    <a:latin typeface="ＭＳ Ｐゴシック" pitchFamily="50" charset="-128"/>
                    <a:ea typeface="ＭＳ Ｐゴシック" pitchFamily="50" charset="-128"/>
                    <a:cs typeface="Arial" pitchFamily="34" charset="0"/>
                  </a:rPr>
                  <a:t>frequency</a:t>
                </a:r>
                <a:endParaRPr lang="ja-JP" altLang="en-US" sz="1600" dirty="0">
                  <a:latin typeface="ＭＳ Ｐゴシック" pitchFamily="50" charset="-128"/>
                  <a:ea typeface="ＭＳ Ｐゴシック" pitchFamily="50" charset="-128"/>
                  <a:cs typeface="Arial" pitchFamily="34" charset="0"/>
                </a:endParaRPr>
              </a:p>
            </p:txBody>
          </p:sp>
        </p:grpSp>
        <p:cxnSp>
          <p:nvCxnSpPr>
            <p:cNvPr id="162" name="直線矢印コネクタ 161"/>
            <p:cNvCxnSpPr/>
            <p:nvPr/>
          </p:nvCxnSpPr>
          <p:spPr>
            <a:xfrm>
              <a:off x="6508674" y="4991100"/>
              <a:ext cx="0" cy="634779"/>
            </a:xfrm>
            <a:prstGeom prst="straightConnector1">
              <a:avLst/>
            </a:prstGeom>
            <a:ln w="25400">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164" name="直線矢印コネクタ 163"/>
            <p:cNvCxnSpPr/>
            <p:nvPr/>
          </p:nvCxnSpPr>
          <p:spPr>
            <a:xfrm>
              <a:off x="6799619" y="5383249"/>
              <a:ext cx="0" cy="244254"/>
            </a:xfrm>
            <a:prstGeom prst="straightConnector1">
              <a:avLst/>
            </a:prstGeom>
            <a:ln w="25400">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166" name="直線矢印コネクタ 165"/>
            <p:cNvCxnSpPr/>
            <p:nvPr/>
          </p:nvCxnSpPr>
          <p:spPr>
            <a:xfrm>
              <a:off x="7087649" y="5226447"/>
              <a:ext cx="0" cy="401453"/>
            </a:xfrm>
            <a:prstGeom prst="straightConnector1">
              <a:avLst/>
            </a:prstGeom>
            <a:ln w="25400">
              <a:solidFill>
                <a:srgbClr val="FF0000"/>
              </a:solidFill>
              <a:tailEnd type="none"/>
            </a:ln>
          </p:spPr>
          <p:style>
            <a:lnRef idx="1">
              <a:schemeClr val="accent1"/>
            </a:lnRef>
            <a:fillRef idx="0">
              <a:schemeClr val="accent1"/>
            </a:fillRef>
            <a:effectRef idx="0">
              <a:schemeClr val="accent1"/>
            </a:effectRef>
            <a:fontRef idx="minor">
              <a:schemeClr val="tx1"/>
            </a:fontRef>
          </p:style>
        </p:cxnSp>
        <p:sp>
          <p:nvSpPr>
            <p:cNvPr id="167" name="テキスト ボックス 7"/>
            <p:cNvSpPr txBox="1">
              <a:spLocks noChangeArrowheads="1"/>
            </p:cNvSpPr>
            <p:nvPr/>
          </p:nvSpPr>
          <p:spPr bwMode="auto">
            <a:xfrm>
              <a:off x="6697130" y="5225002"/>
              <a:ext cx="271246" cy="16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600" i="1" dirty="0" smtClean="0">
                  <a:latin typeface="Times New Roman" pitchFamily="18" charset="0"/>
                  <a:cs typeface="Times New Roman" pitchFamily="18" charset="0"/>
                </a:rPr>
                <a:t>I</a:t>
              </a:r>
              <a:r>
                <a:rPr lang="en-US" altLang="ja-JP" sz="1600" baseline="-25000" dirty="0" smtClean="0">
                  <a:latin typeface="Times New Roman" pitchFamily="18" charset="0"/>
                  <a:cs typeface="Times New Roman" pitchFamily="18" charset="0"/>
                </a:rPr>
                <a:t>1</a:t>
              </a:r>
              <a:r>
                <a:rPr lang="en-US" altLang="ja-JP" sz="1600" i="1" baseline="-25000" dirty="0" smtClean="0">
                  <a:latin typeface="Times New Roman" pitchFamily="18" charset="0"/>
                  <a:cs typeface="Times New Roman" pitchFamily="18" charset="0"/>
                </a:rPr>
                <a:t>f</a:t>
              </a:r>
              <a:endParaRPr lang="ja-JP" altLang="en-US" sz="1600" i="1" baseline="-25000" dirty="0">
                <a:latin typeface="Times New Roman" pitchFamily="18" charset="0"/>
                <a:cs typeface="Times New Roman" pitchFamily="18" charset="0"/>
              </a:endParaRPr>
            </a:p>
          </p:txBody>
        </p:sp>
        <p:sp>
          <p:nvSpPr>
            <p:cNvPr id="168" name="テキスト ボックス 7"/>
            <p:cNvSpPr txBox="1">
              <a:spLocks noChangeArrowheads="1"/>
            </p:cNvSpPr>
            <p:nvPr/>
          </p:nvSpPr>
          <p:spPr bwMode="auto">
            <a:xfrm>
              <a:off x="6963873" y="5054052"/>
              <a:ext cx="335412" cy="16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600" i="1" dirty="0" smtClean="0">
                  <a:latin typeface="Times New Roman" pitchFamily="18" charset="0"/>
                  <a:cs typeface="Times New Roman" pitchFamily="18" charset="0"/>
                </a:rPr>
                <a:t>I</a:t>
              </a:r>
              <a:r>
                <a:rPr lang="en-US" altLang="ja-JP" sz="1600" baseline="-25000" dirty="0" smtClean="0">
                  <a:latin typeface="Times New Roman" pitchFamily="18" charset="0"/>
                  <a:cs typeface="Times New Roman" pitchFamily="18" charset="0"/>
                </a:rPr>
                <a:t>2</a:t>
              </a:r>
              <a:r>
                <a:rPr lang="en-US" altLang="ja-JP" sz="1600" i="1" baseline="-25000" dirty="0" smtClean="0">
                  <a:latin typeface="Times New Roman" pitchFamily="18" charset="0"/>
                  <a:cs typeface="Times New Roman" pitchFamily="18" charset="0"/>
                </a:rPr>
                <a:t>f</a:t>
              </a:r>
              <a:endParaRPr lang="ja-JP" altLang="en-US" sz="1600" i="1" baseline="-25000" dirty="0">
                <a:latin typeface="Times New Roman" pitchFamily="18" charset="0"/>
                <a:cs typeface="Times New Roman" pitchFamily="18" charset="0"/>
              </a:endParaRPr>
            </a:p>
          </p:txBody>
        </p:sp>
        <p:sp>
          <p:nvSpPr>
            <p:cNvPr id="169" name="テキスト ボックス 7"/>
            <p:cNvSpPr txBox="1">
              <a:spLocks noChangeArrowheads="1"/>
            </p:cNvSpPr>
            <p:nvPr/>
          </p:nvSpPr>
          <p:spPr bwMode="auto">
            <a:xfrm>
              <a:off x="6392828" y="4906722"/>
              <a:ext cx="393201" cy="16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600" i="1" dirty="0" err="1" smtClean="0">
                  <a:latin typeface="Times New Roman" pitchFamily="18" charset="0"/>
                  <a:cs typeface="Times New Roman" pitchFamily="18" charset="0"/>
                </a:rPr>
                <a:t>I</a:t>
              </a:r>
              <a:r>
                <a:rPr lang="en-US" altLang="ja-JP" sz="1600" i="1" baseline="-25000" dirty="0" err="1" smtClean="0">
                  <a:latin typeface="Times New Roman" pitchFamily="18" charset="0"/>
                  <a:cs typeface="Times New Roman" pitchFamily="18" charset="0"/>
                </a:rPr>
                <a:t>dc</a:t>
              </a:r>
              <a:endParaRPr lang="ja-JP" altLang="en-US" sz="1600" i="1" baseline="-25000" dirty="0">
                <a:latin typeface="Times New Roman" pitchFamily="18" charset="0"/>
                <a:cs typeface="Times New Roman" pitchFamily="18" charset="0"/>
              </a:endParaRPr>
            </a:p>
          </p:txBody>
        </p:sp>
      </p:grpSp>
      <p:sp>
        <p:nvSpPr>
          <p:cNvPr id="177" name="右矢印 176"/>
          <p:cNvSpPr/>
          <p:nvPr/>
        </p:nvSpPr>
        <p:spPr>
          <a:xfrm>
            <a:off x="5290697" y="4455695"/>
            <a:ext cx="609544" cy="301924"/>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181" name="オブジェクト 180"/>
          <p:cNvGraphicFramePr>
            <a:graphicFrameLocks noChangeAspect="1"/>
          </p:cNvGraphicFramePr>
          <p:nvPr>
            <p:extLst>
              <p:ext uri="{D42A27DB-BD31-4B8C-83A1-F6EECF244321}">
                <p14:modId xmlns:p14="http://schemas.microsoft.com/office/powerpoint/2010/main" val="3728964442"/>
              </p:ext>
            </p:extLst>
          </p:nvPr>
        </p:nvGraphicFramePr>
        <p:xfrm>
          <a:off x="6104239" y="3829877"/>
          <a:ext cx="1539875" cy="633557"/>
        </p:xfrm>
        <a:graphic>
          <a:graphicData uri="http://schemas.openxmlformats.org/presentationml/2006/ole">
            <mc:AlternateContent xmlns:mc="http://schemas.openxmlformats.org/markup-compatibility/2006">
              <mc:Choice xmlns:v="urn:schemas-microsoft-com:vml" Requires="v">
                <p:oleObj spid="_x0000_s1201" name="数式" r:id="rId11" imgW="1180800" imgH="444240" progId="Equation.3">
                  <p:embed/>
                </p:oleObj>
              </mc:Choice>
              <mc:Fallback>
                <p:oleObj name="数式" r:id="rId11" imgW="1180800" imgH="44424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04239" y="3829877"/>
                        <a:ext cx="1539875" cy="633557"/>
                      </a:xfrm>
                      <a:prstGeom prst="rect">
                        <a:avLst/>
                      </a:prstGeom>
                      <a:noFill/>
                      <a:ln>
                        <a:noFill/>
                      </a:ln>
                    </p:spPr>
                  </p:pic>
                </p:oleObj>
              </mc:Fallback>
            </mc:AlternateContent>
          </a:graphicData>
        </a:graphic>
      </p:graphicFrame>
      <p:sp>
        <p:nvSpPr>
          <p:cNvPr id="182" name="テキスト ボックス 7"/>
          <p:cNvSpPr txBox="1">
            <a:spLocks noChangeArrowheads="1"/>
          </p:cNvSpPr>
          <p:nvPr/>
        </p:nvSpPr>
        <p:spPr bwMode="auto">
          <a:xfrm>
            <a:off x="1886496" y="4105036"/>
            <a:ext cx="172172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400" dirty="0" smtClean="0">
                <a:latin typeface="Arial" pitchFamily="34" charset="0"/>
                <a:cs typeface="Arial" pitchFamily="34" charset="0"/>
              </a:rPr>
              <a:t>Fourier analysis</a:t>
            </a:r>
            <a:endParaRPr lang="ja-JP" altLang="en-US" sz="1400" dirty="0">
              <a:latin typeface="Arial" pitchFamily="34" charset="0"/>
              <a:cs typeface="Arial" pitchFamily="34" charset="0"/>
            </a:endParaRPr>
          </a:p>
        </p:txBody>
      </p:sp>
      <p:sp>
        <p:nvSpPr>
          <p:cNvPr id="184" name="右矢印 183"/>
          <p:cNvSpPr/>
          <p:nvPr/>
        </p:nvSpPr>
        <p:spPr>
          <a:xfrm>
            <a:off x="2422617" y="4468395"/>
            <a:ext cx="609544" cy="301924"/>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186" name="オブジェクト 185"/>
          <p:cNvGraphicFramePr>
            <a:graphicFrameLocks noChangeAspect="1"/>
          </p:cNvGraphicFramePr>
          <p:nvPr>
            <p:extLst>
              <p:ext uri="{D42A27DB-BD31-4B8C-83A1-F6EECF244321}">
                <p14:modId xmlns:p14="http://schemas.microsoft.com/office/powerpoint/2010/main" val="3272752112"/>
              </p:ext>
            </p:extLst>
          </p:nvPr>
        </p:nvGraphicFramePr>
        <p:xfrm>
          <a:off x="6104239" y="4451033"/>
          <a:ext cx="2951307" cy="857250"/>
        </p:xfrm>
        <a:graphic>
          <a:graphicData uri="http://schemas.openxmlformats.org/presentationml/2006/ole">
            <mc:AlternateContent xmlns:mc="http://schemas.openxmlformats.org/markup-compatibility/2006">
              <mc:Choice xmlns:v="urn:schemas-microsoft-com:vml" Requires="v">
                <p:oleObj spid="_x0000_s1202" name="Equation" r:id="rId13" imgW="2298600" imgH="609480" progId="Equation.3">
                  <p:embed/>
                </p:oleObj>
              </mc:Choice>
              <mc:Fallback>
                <p:oleObj name="Equation" r:id="rId13" imgW="2298600" imgH="609480"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104239" y="4451033"/>
                        <a:ext cx="2951307"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テキスト ボックス 2"/>
          <p:cNvSpPr txBox="1"/>
          <p:nvPr/>
        </p:nvSpPr>
        <p:spPr>
          <a:xfrm>
            <a:off x="6444208" y="5733256"/>
            <a:ext cx="2378150" cy="400110"/>
          </a:xfrm>
          <a:prstGeom prst="rect">
            <a:avLst/>
          </a:prstGeom>
          <a:noFill/>
        </p:spPr>
        <p:txBody>
          <a:bodyPr wrap="none" rtlCol="0">
            <a:spAutoFit/>
          </a:bodyPr>
          <a:lstStyle/>
          <a:p>
            <a:r>
              <a:rPr lang="en-US" altLang="ja-JP" sz="2000" b="1" dirty="0">
                <a:solidFill>
                  <a:srgbClr val="FF0000"/>
                </a:solidFill>
                <a:latin typeface="Calibri"/>
                <a:cs typeface="Calibri"/>
              </a:rPr>
              <a:t>r</a:t>
            </a:r>
            <a:r>
              <a:rPr kumimoji="1" lang="en-US" altLang="ja-JP" sz="2000" b="1" dirty="0" smtClean="0">
                <a:solidFill>
                  <a:srgbClr val="FF0000"/>
                </a:solidFill>
                <a:latin typeface="Calibri"/>
                <a:cs typeface="Calibri"/>
              </a:rPr>
              <a:t>elative components</a:t>
            </a:r>
            <a:endParaRPr kumimoji="1" lang="ja-JP" altLang="en-US" sz="2000" b="1" dirty="0" smtClean="0">
              <a:solidFill>
                <a:srgbClr val="FF0000"/>
              </a:solidFill>
              <a:latin typeface="Calibri"/>
              <a:cs typeface="Calibri"/>
            </a:endParaRPr>
          </a:p>
        </p:txBody>
      </p:sp>
      <p:sp>
        <p:nvSpPr>
          <p:cNvPr id="5" name="円/楕円 4"/>
          <p:cNvSpPr/>
          <p:nvPr/>
        </p:nvSpPr>
        <p:spPr>
          <a:xfrm>
            <a:off x="7164288" y="3789040"/>
            <a:ext cx="432048" cy="720080"/>
          </a:xfrm>
          <a:prstGeom prst="ellips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dirty="0"/>
          </a:p>
        </p:txBody>
      </p:sp>
      <p:sp>
        <p:nvSpPr>
          <p:cNvPr id="149" name="円/楕円 148"/>
          <p:cNvSpPr/>
          <p:nvPr/>
        </p:nvSpPr>
        <p:spPr>
          <a:xfrm rot="19787009">
            <a:off x="7236296" y="4581128"/>
            <a:ext cx="432048" cy="720080"/>
          </a:xfrm>
          <a:prstGeom prst="ellips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dirty="0"/>
          </a:p>
        </p:txBody>
      </p:sp>
      <p:sp>
        <p:nvSpPr>
          <p:cNvPr id="150" name="円/楕円 149"/>
          <p:cNvSpPr/>
          <p:nvPr/>
        </p:nvSpPr>
        <p:spPr>
          <a:xfrm rot="19787009">
            <a:off x="8252238" y="4568919"/>
            <a:ext cx="432048" cy="720080"/>
          </a:xfrm>
          <a:prstGeom prst="ellips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dirty="0"/>
          </a:p>
        </p:txBody>
      </p:sp>
    </p:spTree>
    <p:extLst>
      <p:ext uri="{BB962C8B-B14F-4D97-AF65-F5344CB8AC3E}">
        <p14:creationId xmlns:p14="http://schemas.microsoft.com/office/powerpoint/2010/main" val="414993316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オブジェクト 12"/>
          <p:cNvGraphicFramePr>
            <a:graphicFrameLocks noChangeAspect="1"/>
          </p:cNvGraphicFramePr>
          <p:nvPr>
            <p:extLst>
              <p:ext uri="{D42A27DB-BD31-4B8C-83A1-F6EECF244321}">
                <p14:modId xmlns:p14="http://schemas.microsoft.com/office/powerpoint/2010/main" val="4231087377"/>
              </p:ext>
            </p:extLst>
          </p:nvPr>
        </p:nvGraphicFramePr>
        <p:xfrm>
          <a:off x="4139952" y="5645150"/>
          <a:ext cx="5013325" cy="1050925"/>
        </p:xfrm>
        <a:graphic>
          <a:graphicData uri="http://schemas.openxmlformats.org/presentationml/2006/ole">
            <mc:AlternateContent xmlns:mc="http://schemas.openxmlformats.org/markup-compatibility/2006">
              <mc:Choice xmlns:v="urn:schemas-microsoft-com:vml" Requires="v">
                <p:oleObj spid="_x0000_s23894" name="Equation" r:id="rId4" imgW="3505200" imgH="685800" progId="Equation.3">
                  <p:embed/>
                </p:oleObj>
              </mc:Choice>
              <mc:Fallback>
                <p:oleObj name="Equation" r:id="rId4" imgW="3505200" imgH="685800" progId="Equation.3">
                  <p:embed/>
                  <p:pic>
                    <p:nvPicPr>
                      <p:cNvPr id="0" name=""/>
                      <p:cNvPicPr>
                        <a:picLocks noChangeAspect="1" noChangeArrowheads="1"/>
                      </p:cNvPicPr>
                      <p:nvPr/>
                    </p:nvPicPr>
                    <p:blipFill>
                      <a:blip r:embed="rId5"/>
                      <a:srcRect/>
                      <a:stretch>
                        <a:fillRect/>
                      </a:stretch>
                    </p:blipFill>
                    <p:spPr bwMode="auto">
                      <a:xfrm>
                        <a:off x="4139952" y="5645150"/>
                        <a:ext cx="5013325" cy="1050925"/>
                      </a:xfrm>
                      <a:prstGeom prst="rect">
                        <a:avLst/>
                      </a:prstGeom>
                      <a:solidFill>
                        <a:srgbClr val="FFFFFF"/>
                      </a:solidFill>
                      <a:ln>
                        <a:noFill/>
                      </a:ln>
                      <a:extLst/>
                    </p:spPr>
                  </p:pic>
                </p:oleObj>
              </mc:Fallback>
            </mc:AlternateContent>
          </a:graphicData>
        </a:graphic>
      </p:graphicFrame>
      <p:sp>
        <p:nvSpPr>
          <p:cNvPr id="167" name="正方形/長方形 166"/>
          <p:cNvSpPr/>
          <p:nvPr/>
        </p:nvSpPr>
        <p:spPr>
          <a:xfrm>
            <a:off x="807544" y="4643040"/>
            <a:ext cx="3250106" cy="900510"/>
          </a:xfrm>
          <a:prstGeom prst="rect">
            <a:avLst/>
          </a:prstGeom>
          <a:solidFill>
            <a:srgbClr val="FFC000">
              <a:alpha val="65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6" name="正方形/長方形 165"/>
          <p:cNvSpPr/>
          <p:nvPr/>
        </p:nvSpPr>
        <p:spPr>
          <a:xfrm>
            <a:off x="7646667" y="5923880"/>
            <a:ext cx="864565" cy="298695"/>
          </a:xfrm>
          <a:prstGeom prst="rect">
            <a:avLst/>
          </a:prstGeom>
          <a:solidFill>
            <a:srgbClr val="FFC000">
              <a:alpha val="65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3" name="正方形/長方形 162"/>
          <p:cNvSpPr/>
          <p:nvPr/>
        </p:nvSpPr>
        <p:spPr>
          <a:xfrm>
            <a:off x="7884368" y="6268643"/>
            <a:ext cx="864565" cy="250351"/>
          </a:xfrm>
          <a:prstGeom prst="rect">
            <a:avLst/>
          </a:prstGeom>
          <a:solidFill>
            <a:srgbClr val="FFC000">
              <a:alpha val="65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8" name="正方形/長方形 157"/>
          <p:cNvSpPr/>
          <p:nvPr/>
        </p:nvSpPr>
        <p:spPr>
          <a:xfrm>
            <a:off x="6187457" y="6264749"/>
            <a:ext cx="864565" cy="250351"/>
          </a:xfrm>
          <a:prstGeom prst="rect">
            <a:avLst/>
          </a:prstGeom>
          <a:solidFill>
            <a:srgbClr val="FFC000">
              <a:alpha val="65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7" name="正方形/長方形 156"/>
          <p:cNvSpPr/>
          <p:nvPr/>
        </p:nvSpPr>
        <p:spPr>
          <a:xfrm>
            <a:off x="5959202" y="5917409"/>
            <a:ext cx="864565" cy="298695"/>
          </a:xfrm>
          <a:prstGeom prst="rect">
            <a:avLst/>
          </a:prstGeom>
          <a:solidFill>
            <a:srgbClr val="FFC000">
              <a:alpha val="65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5" name="正方形/長方形 154"/>
          <p:cNvSpPr/>
          <p:nvPr/>
        </p:nvSpPr>
        <p:spPr>
          <a:xfrm>
            <a:off x="6037560" y="5169892"/>
            <a:ext cx="864565" cy="298695"/>
          </a:xfrm>
          <a:prstGeom prst="rect">
            <a:avLst/>
          </a:prstGeom>
          <a:solidFill>
            <a:srgbClr val="FFC000">
              <a:alpha val="65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9" name="正方形/長方形 268"/>
          <p:cNvSpPr/>
          <p:nvPr/>
        </p:nvSpPr>
        <p:spPr>
          <a:xfrm>
            <a:off x="6031535" y="4825999"/>
            <a:ext cx="864565" cy="298695"/>
          </a:xfrm>
          <a:prstGeom prst="rect">
            <a:avLst/>
          </a:prstGeom>
          <a:solidFill>
            <a:srgbClr val="FFC000">
              <a:alpha val="65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41" name="図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763" y="6303963"/>
            <a:ext cx="2416176"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0" name="Rectangle 1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2" name="Rectangle 1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4" name="Rectangle 2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graphicFrame>
        <p:nvGraphicFramePr>
          <p:cNvPr id="9" name="オブジェクト 8"/>
          <p:cNvGraphicFramePr>
            <a:graphicFrameLocks noChangeAspect="1"/>
          </p:cNvGraphicFramePr>
          <p:nvPr>
            <p:extLst>
              <p:ext uri="{D42A27DB-BD31-4B8C-83A1-F6EECF244321}">
                <p14:modId xmlns:p14="http://schemas.microsoft.com/office/powerpoint/2010/main" val="2885350317"/>
              </p:ext>
            </p:extLst>
          </p:nvPr>
        </p:nvGraphicFramePr>
        <p:xfrm>
          <a:off x="1179220" y="3373310"/>
          <a:ext cx="7289721" cy="644454"/>
        </p:xfrm>
        <a:graphic>
          <a:graphicData uri="http://schemas.openxmlformats.org/presentationml/2006/ole">
            <mc:AlternateContent xmlns:mc="http://schemas.openxmlformats.org/markup-compatibility/2006">
              <mc:Choice xmlns:v="urn:schemas-microsoft-com:vml" Requires="v">
                <p:oleObj spid="_x0000_s23895" name="数式" r:id="rId7" imgW="4038480" imgH="342720" progId="Equation.3">
                  <p:embed/>
                </p:oleObj>
              </mc:Choice>
              <mc:Fallback>
                <p:oleObj name="数式" r:id="rId7" imgW="4038480" imgH="342720" progId="Equation.3">
                  <p:embed/>
                  <p:pic>
                    <p:nvPicPr>
                      <p:cNvPr id="0" name=""/>
                      <p:cNvPicPr>
                        <a:picLocks noChangeAspect="1" noChangeArrowheads="1"/>
                      </p:cNvPicPr>
                      <p:nvPr/>
                    </p:nvPicPr>
                    <p:blipFill>
                      <a:blip r:embed="rId8"/>
                      <a:srcRect/>
                      <a:stretch>
                        <a:fillRect/>
                      </a:stretch>
                    </p:blipFill>
                    <p:spPr bwMode="auto">
                      <a:xfrm>
                        <a:off x="1179220" y="3373310"/>
                        <a:ext cx="7289721" cy="644454"/>
                      </a:xfrm>
                      <a:prstGeom prst="rect">
                        <a:avLst/>
                      </a:prstGeom>
                      <a:noFill/>
                    </p:spPr>
                  </p:pic>
                </p:oleObj>
              </mc:Fallback>
            </mc:AlternateContent>
          </a:graphicData>
        </a:graphic>
      </p:graphicFrame>
      <p:sp>
        <p:nvSpPr>
          <p:cNvPr id="336" name="TextBox 209"/>
          <p:cNvSpPr txBox="1">
            <a:spLocks noChangeArrowheads="1"/>
          </p:cNvSpPr>
          <p:nvPr/>
        </p:nvSpPr>
        <p:spPr bwMode="auto">
          <a:xfrm>
            <a:off x="5082183" y="3791476"/>
            <a:ext cx="78834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dirty="0" smtClean="0">
                <a:solidFill>
                  <a:srgbClr val="FF0000"/>
                </a:solidFill>
                <a:latin typeface="Times New Roman" pitchFamily="18" charset="0"/>
                <a:cs typeface="Times New Roman" pitchFamily="18" charset="0"/>
              </a:rPr>
              <a:t>1</a:t>
            </a:r>
            <a:r>
              <a:rPr lang="en-US" altLang="ja-JP" i="1" dirty="0" smtClean="0">
                <a:solidFill>
                  <a:srgbClr val="FF0000"/>
                </a:solidFill>
                <a:latin typeface="Times New Roman" pitchFamily="18" charset="0"/>
                <a:cs typeface="Times New Roman" pitchFamily="18" charset="0"/>
              </a:rPr>
              <a:t>f</a:t>
            </a:r>
            <a:endParaRPr lang="ja-JP" altLang="en-US" dirty="0">
              <a:solidFill>
                <a:srgbClr val="FF0000"/>
              </a:solidFill>
              <a:latin typeface="Times New Roman" pitchFamily="18" charset="0"/>
              <a:cs typeface="Times New Roman" pitchFamily="18" charset="0"/>
            </a:endParaRPr>
          </a:p>
        </p:txBody>
      </p:sp>
      <p:cxnSp>
        <p:nvCxnSpPr>
          <p:cNvPr id="58" name="直線コネクタ 57"/>
          <p:cNvCxnSpPr/>
          <p:nvPr/>
        </p:nvCxnSpPr>
        <p:spPr>
          <a:xfrm>
            <a:off x="5292080" y="3789040"/>
            <a:ext cx="35420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37" name="TextBox 209"/>
          <p:cNvSpPr txBox="1">
            <a:spLocks noChangeArrowheads="1"/>
          </p:cNvSpPr>
          <p:nvPr/>
        </p:nvSpPr>
        <p:spPr bwMode="auto">
          <a:xfrm>
            <a:off x="7732193" y="3791683"/>
            <a:ext cx="78834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dirty="0">
                <a:solidFill>
                  <a:srgbClr val="FF0000"/>
                </a:solidFill>
                <a:latin typeface="Times New Roman" pitchFamily="18" charset="0"/>
                <a:cs typeface="Times New Roman" pitchFamily="18" charset="0"/>
              </a:rPr>
              <a:t>2</a:t>
            </a:r>
            <a:r>
              <a:rPr lang="en-US" altLang="ja-JP" i="1" dirty="0" smtClean="0">
                <a:solidFill>
                  <a:srgbClr val="FF0000"/>
                </a:solidFill>
                <a:latin typeface="Times New Roman" pitchFamily="18" charset="0"/>
                <a:cs typeface="Times New Roman" pitchFamily="18" charset="0"/>
              </a:rPr>
              <a:t>f</a:t>
            </a:r>
            <a:endParaRPr lang="ja-JP" altLang="en-US" dirty="0">
              <a:solidFill>
                <a:srgbClr val="FF0000"/>
              </a:solidFill>
              <a:latin typeface="Times New Roman" pitchFamily="18" charset="0"/>
              <a:cs typeface="Times New Roman" pitchFamily="18" charset="0"/>
            </a:endParaRPr>
          </a:p>
        </p:txBody>
      </p:sp>
      <p:cxnSp>
        <p:nvCxnSpPr>
          <p:cNvPr id="338" name="直線コネクタ 337"/>
          <p:cNvCxnSpPr/>
          <p:nvPr/>
        </p:nvCxnSpPr>
        <p:spPr>
          <a:xfrm>
            <a:off x="7917798" y="3789040"/>
            <a:ext cx="39514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39" name="TextBox 211"/>
          <p:cNvSpPr txBox="1">
            <a:spLocks noChangeArrowheads="1"/>
          </p:cNvSpPr>
          <p:nvPr/>
        </p:nvSpPr>
        <p:spPr bwMode="auto">
          <a:xfrm>
            <a:off x="246187" y="4152080"/>
            <a:ext cx="259762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en-US" altLang="ja-JP" dirty="0">
                <a:solidFill>
                  <a:srgbClr val="00B050"/>
                </a:solidFill>
                <a:latin typeface="ＭＳ Ｐゴシック" pitchFamily="50" charset="-128"/>
                <a:ea typeface="ＭＳ Ｐゴシック" pitchFamily="50" charset="-128"/>
                <a:cs typeface="Arial" pitchFamily="34" charset="0"/>
              </a:rPr>
              <a:t>c</a:t>
            </a:r>
            <a:r>
              <a:rPr lang="en-US" altLang="ja-JP" dirty="0" smtClean="0">
                <a:solidFill>
                  <a:srgbClr val="00B050"/>
                </a:solidFill>
                <a:latin typeface="ＭＳ Ｐゴシック" pitchFamily="50" charset="-128"/>
                <a:ea typeface="ＭＳ Ｐゴシック" pitchFamily="50" charset="-128"/>
                <a:cs typeface="Arial" pitchFamily="34" charset="0"/>
              </a:rPr>
              <a:t>orrelation function</a:t>
            </a:r>
          </a:p>
        </p:txBody>
      </p:sp>
      <p:sp>
        <p:nvSpPr>
          <p:cNvPr id="156" name="Text Box 4"/>
          <p:cNvSpPr txBox="1">
            <a:spLocks noChangeArrowheads="1"/>
          </p:cNvSpPr>
          <p:nvPr/>
        </p:nvSpPr>
        <p:spPr bwMode="auto">
          <a:xfrm>
            <a:off x="0" y="635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spcBef>
                <a:spcPct val="50000"/>
              </a:spcBef>
            </a:pPr>
            <a:r>
              <a:rPr lang="en-US" altLang="ja-JP" sz="2400" b="1" dirty="0" smtClean="0">
                <a:latin typeface="Calibri"/>
                <a:cs typeface="Calibri"/>
              </a:rPr>
              <a:t>Principle of Ghost imaging </a:t>
            </a:r>
            <a:r>
              <a:rPr lang="en-US" altLang="ja-JP" sz="2400" b="1" dirty="0" err="1" smtClean="0">
                <a:latin typeface="Calibri"/>
                <a:cs typeface="Calibri"/>
              </a:rPr>
              <a:t>ellipsometry</a:t>
            </a:r>
            <a:endParaRPr lang="ja-JP" altLang="en-US" sz="2400" b="1" dirty="0">
              <a:latin typeface="Calibri"/>
              <a:cs typeface="Calibri"/>
            </a:endParaRPr>
          </a:p>
        </p:txBody>
      </p:sp>
      <p:graphicFrame>
        <p:nvGraphicFramePr>
          <p:cNvPr id="41" name="オブジェクト 40"/>
          <p:cNvGraphicFramePr>
            <a:graphicFrameLocks noChangeAspect="1"/>
          </p:cNvGraphicFramePr>
          <p:nvPr>
            <p:extLst>
              <p:ext uri="{D42A27DB-BD31-4B8C-83A1-F6EECF244321}">
                <p14:modId xmlns:p14="http://schemas.microsoft.com/office/powerpoint/2010/main" val="1975578595"/>
              </p:ext>
            </p:extLst>
          </p:nvPr>
        </p:nvGraphicFramePr>
        <p:xfrm>
          <a:off x="2279540" y="4223543"/>
          <a:ext cx="667068" cy="331788"/>
        </p:xfrm>
        <a:graphic>
          <a:graphicData uri="http://schemas.openxmlformats.org/presentationml/2006/ole">
            <mc:AlternateContent xmlns:mc="http://schemas.openxmlformats.org/markup-compatibility/2006">
              <mc:Choice xmlns:v="urn:schemas-microsoft-com:vml" Requires="v">
                <p:oleObj spid="_x0000_s23896" name="数式" r:id="rId9" imgW="444240" imgH="190440" progId="Equation.3">
                  <p:embed/>
                </p:oleObj>
              </mc:Choice>
              <mc:Fallback>
                <p:oleObj name="数式" r:id="rId9" imgW="444240" imgH="190440" progId="Equation.3">
                  <p:embed/>
                  <p:pic>
                    <p:nvPicPr>
                      <p:cNvPr id="0" name=""/>
                      <p:cNvPicPr>
                        <a:picLocks noChangeAspect="1" noChangeArrowheads="1"/>
                      </p:cNvPicPr>
                      <p:nvPr/>
                    </p:nvPicPr>
                    <p:blipFill>
                      <a:blip r:embed="rId10"/>
                      <a:srcRect/>
                      <a:stretch>
                        <a:fillRect/>
                      </a:stretch>
                    </p:blipFill>
                    <p:spPr bwMode="auto">
                      <a:xfrm>
                        <a:off x="2279540" y="4223543"/>
                        <a:ext cx="667068" cy="331788"/>
                      </a:xfrm>
                      <a:prstGeom prst="rect">
                        <a:avLst/>
                      </a:prstGeom>
                      <a:noFill/>
                      <a:ln>
                        <a:noFill/>
                      </a:ln>
                    </p:spPr>
                  </p:pic>
                </p:oleObj>
              </mc:Fallback>
            </mc:AlternateContent>
          </a:graphicData>
        </a:graphic>
      </p:graphicFrame>
      <p:graphicFrame>
        <p:nvGraphicFramePr>
          <p:cNvPr id="42" name="オブジェクト 41"/>
          <p:cNvGraphicFramePr>
            <a:graphicFrameLocks noChangeAspect="1"/>
          </p:cNvGraphicFramePr>
          <p:nvPr>
            <p:extLst>
              <p:ext uri="{D42A27DB-BD31-4B8C-83A1-F6EECF244321}">
                <p14:modId xmlns:p14="http://schemas.microsoft.com/office/powerpoint/2010/main" val="1534305088"/>
              </p:ext>
            </p:extLst>
          </p:nvPr>
        </p:nvGraphicFramePr>
        <p:xfrm>
          <a:off x="816095" y="4663695"/>
          <a:ext cx="3251849" cy="887445"/>
        </p:xfrm>
        <a:graphic>
          <a:graphicData uri="http://schemas.openxmlformats.org/presentationml/2006/ole">
            <mc:AlternateContent xmlns:mc="http://schemas.openxmlformats.org/markup-compatibility/2006">
              <mc:Choice xmlns:v="urn:schemas-microsoft-com:vml" Requires="v">
                <p:oleObj spid="_x0000_s23897" name="数式" r:id="rId11" imgW="1676160" imgH="444240" progId="Equation.3">
                  <p:embed/>
                </p:oleObj>
              </mc:Choice>
              <mc:Fallback>
                <p:oleObj name="数式" r:id="rId11" imgW="1676160" imgH="444240" progId="Equation.3">
                  <p:embed/>
                  <p:pic>
                    <p:nvPicPr>
                      <p:cNvPr id="0" name=""/>
                      <p:cNvPicPr>
                        <a:picLocks noChangeAspect="1" noChangeArrowheads="1"/>
                      </p:cNvPicPr>
                      <p:nvPr/>
                    </p:nvPicPr>
                    <p:blipFill>
                      <a:blip r:embed="rId12"/>
                      <a:srcRect/>
                      <a:stretch>
                        <a:fillRect/>
                      </a:stretch>
                    </p:blipFill>
                    <p:spPr bwMode="auto">
                      <a:xfrm>
                        <a:off x="816095" y="4663695"/>
                        <a:ext cx="3251849" cy="887445"/>
                      </a:xfrm>
                      <a:prstGeom prst="rect">
                        <a:avLst/>
                      </a:prstGeom>
                      <a:noFill/>
                      <a:ln>
                        <a:noFill/>
                      </a:ln>
                    </p:spPr>
                  </p:pic>
                </p:oleObj>
              </mc:Fallback>
            </mc:AlternateContent>
          </a:graphicData>
        </a:graphic>
      </p:graphicFrame>
      <p:graphicFrame>
        <p:nvGraphicFramePr>
          <p:cNvPr id="43" name="オブジェクト 42"/>
          <p:cNvGraphicFramePr>
            <a:graphicFrameLocks noChangeAspect="1"/>
          </p:cNvGraphicFramePr>
          <p:nvPr>
            <p:extLst>
              <p:ext uri="{D42A27DB-BD31-4B8C-83A1-F6EECF244321}">
                <p14:modId xmlns:p14="http://schemas.microsoft.com/office/powerpoint/2010/main" val="3967634772"/>
              </p:ext>
            </p:extLst>
          </p:nvPr>
        </p:nvGraphicFramePr>
        <p:xfrm>
          <a:off x="2950880" y="4220234"/>
          <a:ext cx="1333088" cy="339995"/>
        </p:xfrm>
        <a:graphic>
          <a:graphicData uri="http://schemas.openxmlformats.org/presentationml/2006/ole">
            <mc:AlternateContent xmlns:mc="http://schemas.openxmlformats.org/markup-compatibility/2006">
              <mc:Choice xmlns:v="urn:schemas-microsoft-com:vml" Requires="v">
                <p:oleObj spid="_x0000_s23898" name="数式" r:id="rId13" imgW="812520" imgH="190440" progId="Equation.3">
                  <p:embed/>
                </p:oleObj>
              </mc:Choice>
              <mc:Fallback>
                <p:oleObj name="数式" r:id="rId13" imgW="812520" imgH="190440" progId="Equation.3">
                  <p:embed/>
                  <p:pic>
                    <p:nvPicPr>
                      <p:cNvPr id="0" name=""/>
                      <p:cNvPicPr>
                        <a:picLocks noChangeAspect="1" noChangeArrowheads="1"/>
                      </p:cNvPicPr>
                      <p:nvPr/>
                    </p:nvPicPr>
                    <p:blipFill>
                      <a:blip r:embed="rId14"/>
                      <a:srcRect/>
                      <a:stretch>
                        <a:fillRect/>
                      </a:stretch>
                    </p:blipFill>
                    <p:spPr bwMode="auto">
                      <a:xfrm>
                        <a:off x="2950880" y="4220234"/>
                        <a:ext cx="1333088" cy="339995"/>
                      </a:xfrm>
                      <a:prstGeom prst="rect">
                        <a:avLst/>
                      </a:prstGeom>
                      <a:noFill/>
                      <a:ln>
                        <a:noFill/>
                      </a:ln>
                    </p:spPr>
                  </p:pic>
                </p:oleObj>
              </mc:Fallback>
            </mc:AlternateContent>
          </a:graphicData>
        </a:graphic>
      </p:graphicFrame>
      <p:graphicFrame>
        <p:nvGraphicFramePr>
          <p:cNvPr id="44" name="オブジェクト 43"/>
          <p:cNvGraphicFramePr>
            <a:graphicFrameLocks noChangeAspect="1"/>
          </p:cNvGraphicFramePr>
          <p:nvPr>
            <p:extLst>
              <p:ext uri="{D42A27DB-BD31-4B8C-83A1-F6EECF244321}">
                <p14:modId xmlns:p14="http://schemas.microsoft.com/office/powerpoint/2010/main" val="4166233091"/>
              </p:ext>
            </p:extLst>
          </p:nvPr>
        </p:nvGraphicFramePr>
        <p:xfrm>
          <a:off x="806173" y="5525358"/>
          <a:ext cx="1404215" cy="658091"/>
        </p:xfrm>
        <a:graphic>
          <a:graphicData uri="http://schemas.openxmlformats.org/presentationml/2006/ole">
            <mc:AlternateContent xmlns:mc="http://schemas.openxmlformats.org/markup-compatibility/2006">
              <mc:Choice xmlns:v="urn:schemas-microsoft-com:vml" Requires="v">
                <p:oleObj spid="_x0000_s23899" name="数式" r:id="rId15" imgW="1028520" imgH="444240" progId="Equation.3">
                  <p:embed/>
                </p:oleObj>
              </mc:Choice>
              <mc:Fallback>
                <p:oleObj name="数式" r:id="rId15" imgW="1028520" imgH="444240" progId="Equation.3">
                  <p:embed/>
                  <p:pic>
                    <p:nvPicPr>
                      <p:cNvPr id="0" name=""/>
                      <p:cNvPicPr>
                        <a:picLocks noChangeAspect="1" noChangeArrowheads="1"/>
                      </p:cNvPicPr>
                      <p:nvPr/>
                    </p:nvPicPr>
                    <p:blipFill>
                      <a:blip r:embed="rId16"/>
                      <a:srcRect/>
                      <a:stretch>
                        <a:fillRect/>
                      </a:stretch>
                    </p:blipFill>
                    <p:spPr bwMode="auto">
                      <a:xfrm>
                        <a:off x="806173" y="5525358"/>
                        <a:ext cx="1404215" cy="658091"/>
                      </a:xfrm>
                      <a:prstGeom prst="rect">
                        <a:avLst/>
                      </a:prstGeom>
                      <a:noFill/>
                      <a:ln>
                        <a:noFill/>
                      </a:ln>
                    </p:spPr>
                  </p:pic>
                </p:oleObj>
              </mc:Fallback>
            </mc:AlternateContent>
          </a:graphicData>
        </a:graphic>
      </p:graphicFrame>
      <p:graphicFrame>
        <p:nvGraphicFramePr>
          <p:cNvPr id="50" name="オブジェクト 49"/>
          <p:cNvGraphicFramePr>
            <a:graphicFrameLocks noChangeAspect="1"/>
          </p:cNvGraphicFramePr>
          <p:nvPr>
            <p:extLst>
              <p:ext uri="{D42A27DB-BD31-4B8C-83A1-F6EECF244321}">
                <p14:modId xmlns:p14="http://schemas.microsoft.com/office/powerpoint/2010/main" val="387830122"/>
              </p:ext>
            </p:extLst>
          </p:nvPr>
        </p:nvGraphicFramePr>
        <p:xfrm>
          <a:off x="4753322" y="4784725"/>
          <a:ext cx="2257425" cy="725488"/>
        </p:xfrm>
        <a:graphic>
          <a:graphicData uri="http://schemas.openxmlformats.org/presentationml/2006/ole">
            <mc:AlternateContent xmlns:mc="http://schemas.openxmlformats.org/markup-compatibility/2006">
              <mc:Choice xmlns:v="urn:schemas-microsoft-com:vml" Requires="v">
                <p:oleObj spid="_x0000_s23900" name="数式" r:id="rId17" imgW="1574640" imgH="444240" progId="Equation.3">
                  <p:embed/>
                </p:oleObj>
              </mc:Choice>
              <mc:Fallback>
                <p:oleObj name="数式" r:id="rId17" imgW="1574640" imgH="444240" progId="Equation.3">
                  <p:embed/>
                  <p:pic>
                    <p:nvPicPr>
                      <p:cNvPr id="0" name=""/>
                      <p:cNvPicPr>
                        <a:picLocks noChangeAspect="1" noChangeArrowheads="1"/>
                      </p:cNvPicPr>
                      <p:nvPr/>
                    </p:nvPicPr>
                    <p:blipFill>
                      <a:blip r:embed="rId18"/>
                      <a:srcRect/>
                      <a:stretch>
                        <a:fillRect/>
                      </a:stretch>
                    </p:blipFill>
                    <p:spPr bwMode="auto">
                      <a:xfrm>
                        <a:off x="4753322" y="4784725"/>
                        <a:ext cx="2257425" cy="725488"/>
                      </a:xfrm>
                      <a:prstGeom prst="rect">
                        <a:avLst/>
                      </a:prstGeom>
                      <a:noFill/>
                      <a:ln>
                        <a:noFill/>
                      </a:ln>
                    </p:spPr>
                  </p:pic>
                </p:oleObj>
              </mc:Fallback>
            </mc:AlternateContent>
          </a:graphicData>
        </a:graphic>
      </p:graphicFrame>
      <p:grpSp>
        <p:nvGrpSpPr>
          <p:cNvPr id="2" name="グループ化 1"/>
          <p:cNvGrpSpPr/>
          <p:nvPr/>
        </p:nvGrpSpPr>
        <p:grpSpPr>
          <a:xfrm>
            <a:off x="-85923" y="643083"/>
            <a:ext cx="9650739" cy="2037432"/>
            <a:chOff x="-85923" y="421556"/>
            <a:chExt cx="9650739" cy="2037432"/>
          </a:xfrm>
        </p:grpSpPr>
        <p:cxnSp>
          <p:nvCxnSpPr>
            <p:cNvPr id="260" name="直線コネクタ 259"/>
            <p:cNvCxnSpPr/>
            <p:nvPr/>
          </p:nvCxnSpPr>
          <p:spPr>
            <a:xfrm>
              <a:off x="2479005" y="566738"/>
              <a:ext cx="0" cy="495299"/>
            </a:xfrm>
            <a:prstGeom prst="line">
              <a:avLst/>
            </a:prstGeom>
            <a:ln w="19050">
              <a:solidFill>
                <a:schemeClr val="tx1"/>
              </a:solidFill>
            </a:ln>
            <a:scene3d>
              <a:camera prst="isometricOffAxis1Left"/>
              <a:lightRig rig="threePt" dir="t">
                <a:rot lat="0" lon="0" rev="0"/>
              </a:lightRig>
            </a:scene3d>
          </p:spPr>
          <p:style>
            <a:lnRef idx="1">
              <a:schemeClr val="accent1"/>
            </a:lnRef>
            <a:fillRef idx="0">
              <a:schemeClr val="accent1"/>
            </a:fillRef>
            <a:effectRef idx="0">
              <a:schemeClr val="accent1"/>
            </a:effectRef>
            <a:fontRef idx="minor">
              <a:schemeClr val="tx1"/>
            </a:fontRef>
          </p:style>
        </p:cxnSp>
        <p:sp>
          <p:nvSpPr>
            <p:cNvPr id="89" name="正方形/長方形 88"/>
            <p:cNvSpPr/>
            <p:nvPr/>
          </p:nvSpPr>
          <p:spPr>
            <a:xfrm>
              <a:off x="2378003" y="914957"/>
              <a:ext cx="239061" cy="509459"/>
            </a:xfrm>
            <a:prstGeom prst="rect">
              <a:avLst/>
            </a:prstGeom>
            <a:solidFill>
              <a:schemeClr val="bg1">
                <a:lumMod val="65000"/>
              </a:schemeClr>
            </a:solidFill>
            <a:ln>
              <a:solidFill>
                <a:schemeClr val="bg1">
                  <a:lumMod val="65000"/>
                </a:schemeClr>
              </a:solidFill>
            </a:ln>
            <a:scene3d>
              <a:camera prst="isometricOffAxis1Left"/>
              <a:lightRig rig="threePt" dir="t">
                <a:rot lat="0" lon="0" rev="0"/>
              </a:lightRig>
            </a:scene3d>
            <a:sp3d extrusionH="558800"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67" name="直線コネクタ 266"/>
            <p:cNvCxnSpPr/>
            <p:nvPr/>
          </p:nvCxnSpPr>
          <p:spPr>
            <a:xfrm>
              <a:off x="2771800" y="750184"/>
              <a:ext cx="0" cy="402341"/>
            </a:xfrm>
            <a:prstGeom prst="line">
              <a:avLst/>
            </a:prstGeom>
            <a:ln w="19050">
              <a:solidFill>
                <a:schemeClr val="tx1"/>
              </a:solidFill>
            </a:ln>
            <a:scene3d>
              <a:camera prst="isometricOffAxis1Left"/>
              <a:lightRig rig="threePt" dir="t">
                <a:rot lat="0" lon="0" rev="0"/>
              </a:lightRig>
            </a:scene3d>
          </p:spPr>
          <p:style>
            <a:lnRef idx="1">
              <a:schemeClr val="accent1"/>
            </a:lnRef>
            <a:fillRef idx="0">
              <a:schemeClr val="accent1"/>
            </a:fillRef>
            <a:effectRef idx="0">
              <a:schemeClr val="accent1"/>
            </a:effectRef>
            <a:fontRef idx="minor">
              <a:schemeClr val="tx1"/>
            </a:fontRef>
          </p:style>
        </p:cxnSp>
        <p:sp>
          <p:nvSpPr>
            <p:cNvPr id="284" name="TextBox 211"/>
            <p:cNvSpPr txBox="1">
              <a:spLocks noChangeArrowheads="1"/>
            </p:cNvSpPr>
            <p:nvPr/>
          </p:nvSpPr>
          <p:spPr bwMode="auto">
            <a:xfrm>
              <a:off x="4271268" y="421556"/>
              <a:ext cx="154082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600" dirty="0" smtClean="0">
                  <a:latin typeface="ＭＳ Ｐゴシック" pitchFamily="50" charset="-128"/>
                  <a:ea typeface="ＭＳ Ｐゴシック" pitchFamily="50" charset="-128"/>
                  <a:cs typeface="Arial" pitchFamily="34" charset="0"/>
                </a:rPr>
                <a:t>Sample </a:t>
              </a:r>
              <a:r>
                <a:rPr lang="en-US" altLang="ja-JP" sz="1600" dirty="0" smtClean="0">
                  <a:latin typeface="Times New Roman" pitchFamily="18" charset="0"/>
                  <a:ea typeface="ＭＳ Ｐゴシック" pitchFamily="50" charset="-128"/>
                  <a:cs typeface="Times New Roman" pitchFamily="18" charset="0"/>
                </a:rPr>
                <a:t>(</a:t>
              </a:r>
              <a:r>
                <a:rPr lang="en-US" altLang="ja-JP" sz="1600" i="1" dirty="0" smtClean="0">
                  <a:latin typeface="Symbol" pitchFamily="18" charset="2"/>
                  <a:ea typeface="ＭＳ Ｐゴシック" pitchFamily="50" charset="-128"/>
                  <a:cs typeface="Arial" pitchFamily="34" charset="0"/>
                </a:rPr>
                <a:t>D</a:t>
              </a:r>
              <a:r>
                <a:rPr lang="en-US" altLang="ja-JP" sz="1600" dirty="0" smtClean="0">
                  <a:latin typeface="Times New Roman" pitchFamily="18" charset="0"/>
                  <a:ea typeface="ＭＳ Ｐゴシック" pitchFamily="50" charset="-128"/>
                  <a:cs typeface="Times New Roman" pitchFamily="18" charset="0"/>
                </a:rPr>
                <a:t>, </a:t>
              </a:r>
              <a:r>
                <a:rPr lang="en-US" altLang="ja-JP" sz="1600" i="1" dirty="0" smtClean="0">
                  <a:latin typeface="Symbol" pitchFamily="18" charset="2"/>
                  <a:ea typeface="ＭＳ Ｐゴシック" pitchFamily="50" charset="-128"/>
                  <a:cs typeface="Arial" pitchFamily="34" charset="0"/>
                </a:rPr>
                <a:t>y</a:t>
              </a:r>
              <a:r>
                <a:rPr lang="en-US" altLang="ja-JP" sz="1600" dirty="0" smtClean="0">
                  <a:latin typeface="Times New Roman" pitchFamily="18" charset="0"/>
                  <a:ea typeface="ＭＳ Ｐゴシック" pitchFamily="50" charset="-128"/>
                  <a:cs typeface="Times New Roman" pitchFamily="18" charset="0"/>
                </a:rPr>
                <a:t>)</a:t>
              </a:r>
              <a:endParaRPr lang="ja-JP" altLang="en-US" sz="1600" dirty="0">
                <a:latin typeface="Times New Roman" pitchFamily="18" charset="0"/>
                <a:ea typeface="ＭＳ Ｐゴシック" pitchFamily="50" charset="-128"/>
                <a:cs typeface="Times New Roman" pitchFamily="18" charset="0"/>
              </a:endParaRPr>
            </a:p>
          </p:txBody>
        </p:sp>
        <p:sp>
          <p:nvSpPr>
            <p:cNvPr id="285" name="TextBox 210"/>
            <p:cNvSpPr txBox="1">
              <a:spLocks noChangeArrowheads="1"/>
            </p:cNvSpPr>
            <p:nvPr/>
          </p:nvSpPr>
          <p:spPr bwMode="auto">
            <a:xfrm>
              <a:off x="7592144" y="975225"/>
              <a:ext cx="1972672"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600" dirty="0">
                  <a:latin typeface="ＭＳ Ｐゴシック" pitchFamily="50" charset="-128"/>
                  <a:ea typeface="ＭＳ Ｐゴシック" pitchFamily="50" charset="-128"/>
                  <a:cs typeface="Arial" pitchFamily="34" charset="0"/>
                </a:rPr>
                <a:t>s</a:t>
              </a:r>
              <a:r>
                <a:rPr lang="en-US" altLang="ja-JP" sz="1600" dirty="0" smtClean="0">
                  <a:latin typeface="ＭＳ Ｐゴシック" pitchFamily="50" charset="-128"/>
                  <a:ea typeface="ＭＳ Ｐゴシック" pitchFamily="50" charset="-128"/>
                  <a:cs typeface="Arial" pitchFamily="34" charset="0"/>
                </a:rPr>
                <a:t>ingle pixel</a:t>
              </a:r>
            </a:p>
            <a:p>
              <a:pPr algn="ctr" eaLnBrk="1" hangingPunct="1">
                <a:lnSpc>
                  <a:spcPts val="1720"/>
                </a:lnSpc>
              </a:pPr>
              <a:r>
                <a:rPr lang="en-US" altLang="ja-JP" sz="1600" dirty="0" smtClean="0">
                  <a:latin typeface="ＭＳ Ｐゴシック" pitchFamily="50" charset="-128"/>
                  <a:ea typeface="ＭＳ Ｐゴシック" pitchFamily="50" charset="-128"/>
                  <a:cs typeface="Arial" pitchFamily="34" charset="0"/>
                </a:rPr>
                <a:t>detector</a:t>
              </a:r>
              <a:endParaRPr lang="ja-JP" altLang="en-US" sz="1600" dirty="0">
                <a:latin typeface="ＭＳ Ｐゴシック" pitchFamily="50" charset="-128"/>
                <a:ea typeface="ＭＳ Ｐゴシック" pitchFamily="50" charset="-128"/>
                <a:cs typeface="Arial" pitchFamily="34" charset="0"/>
              </a:endParaRPr>
            </a:p>
          </p:txBody>
        </p:sp>
        <p:sp>
          <p:nvSpPr>
            <p:cNvPr id="286" name="TextBox 209"/>
            <p:cNvSpPr txBox="1">
              <a:spLocks noChangeArrowheads="1"/>
            </p:cNvSpPr>
            <p:nvPr/>
          </p:nvSpPr>
          <p:spPr bwMode="auto">
            <a:xfrm>
              <a:off x="6223992" y="1958340"/>
              <a:ext cx="153490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600" dirty="0" smtClean="0">
                  <a:latin typeface="ＭＳ Ｐゴシック" pitchFamily="50" charset="-128"/>
                  <a:ea typeface="ＭＳ Ｐゴシック" pitchFamily="50" charset="-128"/>
                  <a:cs typeface="Arial" pitchFamily="34" charset="0"/>
                </a:rPr>
                <a:t>Pol.</a:t>
              </a:r>
              <a:r>
                <a:rPr lang="ja-JP" altLang="en-US" sz="1600" dirty="0" smtClean="0">
                  <a:latin typeface="ＭＳ Ｐゴシック" pitchFamily="50" charset="-128"/>
                  <a:ea typeface="ＭＳ Ｐゴシック" pitchFamily="50" charset="-128"/>
                  <a:cs typeface="Arial" pitchFamily="34" charset="0"/>
                </a:rPr>
                <a:t> </a:t>
              </a:r>
              <a:r>
                <a:rPr lang="en-US" altLang="ja-JP" sz="1600" dirty="0" smtClean="0">
                  <a:latin typeface="Times New Roman" pitchFamily="18" charset="0"/>
                  <a:ea typeface="ＭＳ Ｐゴシック" pitchFamily="50" charset="-128"/>
                  <a:cs typeface="Times New Roman" pitchFamily="18" charset="0"/>
                </a:rPr>
                <a:t>(</a:t>
              </a:r>
              <a:r>
                <a:rPr lang="en-US" altLang="ja-JP" sz="1600" dirty="0">
                  <a:latin typeface="Times New Roman" pitchFamily="18" charset="0"/>
                  <a:ea typeface="ＭＳ Ｐゴシック" pitchFamily="50" charset="-128"/>
                  <a:cs typeface="Times New Roman" pitchFamily="18" charset="0"/>
                </a:rPr>
                <a:t>45</a:t>
              </a:r>
              <a:r>
                <a:rPr lang="ja-JP" altLang="en-US" sz="1600" dirty="0">
                  <a:latin typeface="Times New Roman" pitchFamily="18" charset="0"/>
                  <a:ea typeface="ＭＳ Ｐゴシック" pitchFamily="50" charset="-128"/>
                  <a:cs typeface="Times New Roman" pitchFamily="18" charset="0"/>
                </a:rPr>
                <a:t>ﾟ</a:t>
              </a:r>
              <a:r>
                <a:rPr lang="en-US" altLang="ja-JP" sz="1600" dirty="0">
                  <a:latin typeface="Times New Roman" pitchFamily="18" charset="0"/>
                  <a:ea typeface="ＭＳ Ｐゴシック" pitchFamily="50" charset="-128"/>
                  <a:cs typeface="Times New Roman" pitchFamily="18" charset="0"/>
                </a:rPr>
                <a:t>)</a:t>
              </a:r>
              <a:endParaRPr lang="ja-JP" altLang="en-US" sz="1600" dirty="0">
                <a:latin typeface="Times New Roman" pitchFamily="18" charset="0"/>
                <a:ea typeface="ＭＳ Ｐゴシック" pitchFamily="50" charset="-128"/>
                <a:cs typeface="Times New Roman" pitchFamily="18" charset="0"/>
              </a:endParaRPr>
            </a:p>
          </p:txBody>
        </p:sp>
        <p:sp>
          <p:nvSpPr>
            <p:cNvPr id="288" name="TextBox 209"/>
            <p:cNvSpPr txBox="1">
              <a:spLocks noChangeArrowheads="1"/>
            </p:cNvSpPr>
            <p:nvPr/>
          </p:nvSpPr>
          <p:spPr bwMode="auto">
            <a:xfrm>
              <a:off x="2440743" y="1853332"/>
              <a:ext cx="199744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600" dirty="0" smtClean="0">
                  <a:latin typeface="Times New Roman" pitchFamily="18" charset="0"/>
                  <a:cs typeface="Times New Roman" pitchFamily="18" charset="0"/>
                </a:rPr>
                <a:t>PEM(0</a:t>
              </a:r>
              <a:r>
                <a:rPr lang="ja-JP" altLang="en-US" sz="1600" dirty="0">
                  <a:latin typeface="Times New Roman" pitchFamily="18" charset="0"/>
                  <a:cs typeface="Times New Roman" pitchFamily="18" charset="0"/>
                </a:rPr>
                <a:t>ﾟ</a:t>
              </a:r>
              <a:r>
                <a:rPr lang="en-US" altLang="ja-JP" sz="1600" dirty="0">
                  <a:latin typeface="Times New Roman" pitchFamily="18" charset="0"/>
                  <a:cs typeface="Times New Roman" pitchFamily="18" charset="0"/>
                </a:rPr>
                <a:t>, </a:t>
              </a:r>
              <a:r>
                <a:rPr lang="en-US" altLang="ja-JP" sz="1600" i="1" dirty="0" smtClean="0">
                  <a:latin typeface="Times New Roman" pitchFamily="18" charset="0"/>
                  <a:cs typeface="Times New Roman" pitchFamily="18" charset="0"/>
                </a:rPr>
                <a:t>f</a:t>
              </a:r>
              <a:r>
                <a:rPr lang="en-US" altLang="ja-JP" sz="1600" dirty="0" smtClean="0">
                  <a:latin typeface="Times New Roman" pitchFamily="18" charset="0"/>
                  <a:cs typeface="Times New Roman" pitchFamily="18" charset="0"/>
                </a:rPr>
                <a:t>, </a:t>
              </a:r>
              <a:r>
                <a:rPr lang="en-US" altLang="ja-JP" sz="1600" i="1" dirty="0" smtClean="0">
                  <a:latin typeface="Symbol" pitchFamily="18" charset="2"/>
                  <a:cs typeface="Times New Roman" pitchFamily="18" charset="0"/>
                </a:rPr>
                <a:t>d</a:t>
              </a:r>
              <a:r>
                <a:rPr lang="en-US" altLang="ja-JP" sz="1600" dirty="0" smtClean="0">
                  <a:latin typeface="Times New Roman" pitchFamily="18" charset="0"/>
                  <a:cs typeface="Times New Roman" pitchFamily="18" charset="0"/>
                </a:rPr>
                <a:t>)</a:t>
              </a:r>
              <a:endParaRPr lang="ja-JP" altLang="en-US" sz="1600" dirty="0">
                <a:latin typeface="Times New Roman" pitchFamily="18" charset="0"/>
                <a:cs typeface="Times New Roman" pitchFamily="18" charset="0"/>
              </a:endParaRPr>
            </a:p>
          </p:txBody>
        </p:sp>
        <p:sp>
          <p:nvSpPr>
            <p:cNvPr id="68" name="TextBox 209"/>
            <p:cNvSpPr txBox="1">
              <a:spLocks noChangeArrowheads="1"/>
            </p:cNvSpPr>
            <p:nvPr/>
          </p:nvSpPr>
          <p:spPr bwMode="auto">
            <a:xfrm>
              <a:off x="2445668" y="2120434"/>
              <a:ext cx="199744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600" i="1" dirty="0" smtClean="0">
                  <a:latin typeface="Times New Roman" pitchFamily="18" charset="0"/>
                  <a:cs typeface="Times New Roman" pitchFamily="18" charset="0"/>
                </a:rPr>
                <a:t>f</a:t>
              </a:r>
              <a:r>
                <a:rPr lang="en-US" altLang="ja-JP" sz="1600" dirty="0" smtClean="0">
                  <a:latin typeface="Times New Roman" pitchFamily="18" charset="0"/>
                  <a:cs typeface="Times New Roman" pitchFamily="18" charset="0"/>
                </a:rPr>
                <a:t>=50 kHz</a:t>
              </a:r>
              <a:endParaRPr lang="ja-JP" altLang="en-US" sz="1600" dirty="0">
                <a:latin typeface="Times New Roman" pitchFamily="18" charset="0"/>
                <a:cs typeface="Times New Roman" pitchFamily="18" charset="0"/>
              </a:endParaRPr>
            </a:p>
          </p:txBody>
        </p:sp>
        <p:pic>
          <p:nvPicPr>
            <p:cNvPr id="30" name="Picture 2" descr="C:\Users\taki\Desktop\nakae\20140425\サンプル.bmp"/>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flipH="1">
              <a:off x="4676325" y="779618"/>
              <a:ext cx="694052" cy="694052"/>
            </a:xfrm>
            <a:prstGeom prst="rect">
              <a:avLst/>
            </a:prstGeom>
            <a:noFill/>
            <a:scene3d>
              <a:camera prst="perspectiveBelow"/>
              <a:lightRig rig="threePt" dir="t"/>
            </a:scene3d>
            <a:sp3d extrusionH="88900" contourW="6350"/>
            <a:extLst>
              <a:ext uri="{909E8E84-426E-40dd-AFC4-6F175D3DCCD1}">
                <a14:hiddenFill xmlns:a14="http://schemas.microsoft.com/office/drawing/2010/main">
                  <a:solidFill>
                    <a:srgbClr val="FFFFFF"/>
                  </a:solidFill>
                </a14:hiddenFill>
              </a:ext>
            </a:extLst>
          </p:spPr>
        </p:pic>
        <p:cxnSp>
          <p:nvCxnSpPr>
            <p:cNvPr id="165" name="直線コネクタ 164"/>
            <p:cNvCxnSpPr/>
            <p:nvPr/>
          </p:nvCxnSpPr>
          <p:spPr>
            <a:xfrm flipH="1" flipV="1">
              <a:off x="7016673" y="1496877"/>
              <a:ext cx="763368" cy="141551"/>
            </a:xfrm>
            <a:prstGeom prst="line">
              <a:avLst/>
            </a:prstGeom>
            <a:ln w="12700">
              <a:solidFill>
                <a:srgbClr val="FF0000"/>
              </a:solidFill>
            </a:ln>
            <a:effectLst>
              <a:glow rad="381000">
                <a:schemeClr val="accent2">
                  <a:satMod val="175000"/>
                  <a:alpha val="85000"/>
                </a:schemeClr>
              </a:glow>
              <a:softEdge rad="12700"/>
            </a:effectLst>
          </p:spPr>
          <p:style>
            <a:lnRef idx="1">
              <a:schemeClr val="accent1"/>
            </a:lnRef>
            <a:fillRef idx="0">
              <a:schemeClr val="accent1"/>
            </a:fillRef>
            <a:effectRef idx="0">
              <a:schemeClr val="accent1"/>
            </a:effectRef>
            <a:fontRef idx="minor">
              <a:schemeClr val="tx1"/>
            </a:fontRef>
          </p:style>
        </p:cxnSp>
        <p:grpSp>
          <p:nvGrpSpPr>
            <p:cNvPr id="253" name="グループ化 252"/>
            <p:cNvGrpSpPr/>
            <p:nvPr/>
          </p:nvGrpSpPr>
          <p:grpSpPr>
            <a:xfrm>
              <a:off x="2802921" y="1399506"/>
              <a:ext cx="304572" cy="221332"/>
              <a:chOff x="2433320" y="1347118"/>
              <a:chExt cx="304572" cy="221332"/>
            </a:xfrm>
          </p:grpSpPr>
          <p:cxnSp>
            <p:nvCxnSpPr>
              <p:cNvPr id="171" name="直線コネクタ 170"/>
              <p:cNvCxnSpPr/>
              <p:nvPr/>
            </p:nvCxnSpPr>
            <p:spPr>
              <a:xfrm>
                <a:off x="2587886" y="1347118"/>
                <a:ext cx="0" cy="221332"/>
              </a:xfrm>
              <a:prstGeom prst="line">
                <a:avLst/>
              </a:prstGeom>
              <a:ln w="19050">
                <a:solidFill>
                  <a:schemeClr val="tx1"/>
                </a:solidFill>
              </a:ln>
              <a:scene3d>
                <a:camera prst="isometricOffAxis1Left"/>
                <a:lightRig rig="threePt" dir="t"/>
              </a:scene3d>
            </p:spPr>
            <p:style>
              <a:lnRef idx="1">
                <a:schemeClr val="accent1"/>
              </a:lnRef>
              <a:fillRef idx="0">
                <a:schemeClr val="accent1"/>
              </a:fillRef>
              <a:effectRef idx="0">
                <a:schemeClr val="accent1"/>
              </a:effectRef>
              <a:fontRef idx="minor">
                <a:schemeClr val="tx1"/>
              </a:fontRef>
            </p:style>
          </p:cxnSp>
          <p:cxnSp>
            <p:nvCxnSpPr>
              <p:cNvPr id="174" name="直線コネクタ 173"/>
              <p:cNvCxnSpPr/>
              <p:nvPr/>
            </p:nvCxnSpPr>
            <p:spPr>
              <a:xfrm flipH="1" flipV="1">
                <a:off x="2433320" y="1457226"/>
                <a:ext cx="304572" cy="3274"/>
              </a:xfrm>
              <a:prstGeom prst="line">
                <a:avLst/>
              </a:prstGeom>
              <a:ln w="19050">
                <a:solidFill>
                  <a:schemeClr val="tx1"/>
                </a:solidFill>
              </a:ln>
              <a:scene3d>
                <a:camera prst="isometricOffAxis1Left"/>
                <a:lightRig rig="threePt" dir="t">
                  <a:rot lat="0" lon="0" rev="0"/>
                </a:lightRig>
              </a:scene3d>
            </p:spPr>
            <p:style>
              <a:lnRef idx="1">
                <a:schemeClr val="accent1"/>
              </a:lnRef>
              <a:fillRef idx="0">
                <a:schemeClr val="accent1"/>
              </a:fillRef>
              <a:effectRef idx="0">
                <a:schemeClr val="accent1"/>
              </a:effectRef>
              <a:fontRef idx="minor">
                <a:schemeClr val="tx1"/>
              </a:fontRef>
            </p:style>
          </p:cxnSp>
        </p:grpSp>
        <p:sp>
          <p:nvSpPr>
            <p:cNvPr id="328" name="テキスト ボックス 327"/>
            <p:cNvSpPr txBox="1"/>
            <p:nvPr/>
          </p:nvSpPr>
          <p:spPr>
            <a:xfrm>
              <a:off x="4116710" y="1840988"/>
              <a:ext cx="1272789" cy="584776"/>
            </a:xfrm>
            <a:prstGeom prst="rect">
              <a:avLst/>
            </a:prstGeom>
            <a:noFill/>
          </p:spPr>
          <p:txBody>
            <a:bodyPr wrap="square" rtlCol="0">
              <a:spAutoFit/>
            </a:bodyPr>
            <a:lstStyle/>
            <a:p>
              <a:pPr algn="ctr"/>
              <a:r>
                <a:rPr lang="en-US" altLang="ja-JP" sz="1600" dirty="0" smtClean="0">
                  <a:latin typeface="Calibri"/>
                  <a:cs typeface="Calibri"/>
                </a:rPr>
                <a:t>Incident angle</a:t>
              </a:r>
              <a:r>
                <a:rPr lang="en-US" altLang="ja-JP" sz="1600" i="1" dirty="0" smtClean="0">
                  <a:latin typeface="Symbol" pitchFamily="18" charset="2"/>
                </a:rPr>
                <a:t> q</a:t>
              </a:r>
              <a:r>
                <a:rPr lang="en-US" altLang="ja-JP" sz="1600" i="1" baseline="-25000" dirty="0" smtClean="0">
                  <a:latin typeface="Times New Roman" pitchFamily="18" charset="0"/>
                  <a:cs typeface="Times New Roman" pitchFamily="18" charset="0"/>
                </a:rPr>
                <a:t>i</a:t>
              </a:r>
              <a:endParaRPr kumimoji="1" lang="ja-JP" altLang="en-US" sz="1600" baseline="-25000" dirty="0">
                <a:latin typeface="Times New Roman" pitchFamily="18" charset="0"/>
                <a:cs typeface="Times New Roman" pitchFamily="18" charset="0"/>
              </a:endParaRPr>
            </a:p>
          </p:txBody>
        </p:sp>
        <p:sp>
          <p:nvSpPr>
            <p:cNvPr id="179" name="正方形/長方形 178"/>
            <p:cNvSpPr/>
            <p:nvPr/>
          </p:nvSpPr>
          <p:spPr>
            <a:xfrm rot="21004986">
              <a:off x="2943187" y="1295841"/>
              <a:ext cx="2109555" cy="80376"/>
            </a:xfrm>
            <a:prstGeom prst="rect">
              <a:avLst/>
            </a:prstGeom>
            <a:solidFill>
              <a:srgbClr val="FF0000">
                <a:alpha val="20000"/>
              </a:srgbClr>
            </a:solidFill>
            <a:ln>
              <a:noFill/>
            </a:ln>
            <a:effectLst>
              <a:glow rad="381000">
                <a:schemeClr val="accent2">
                  <a:satMod val="175000"/>
                  <a:alpha val="50000"/>
                </a:schemeClr>
              </a:glo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0" name="正方形/長方形 179"/>
            <p:cNvSpPr/>
            <p:nvPr/>
          </p:nvSpPr>
          <p:spPr>
            <a:xfrm rot="595014" flipH="1">
              <a:off x="4998717" y="1283598"/>
              <a:ext cx="2005367" cy="80376"/>
            </a:xfrm>
            <a:prstGeom prst="rect">
              <a:avLst/>
            </a:prstGeom>
            <a:solidFill>
              <a:srgbClr val="FF0000">
                <a:alpha val="20000"/>
              </a:srgbClr>
            </a:solidFill>
            <a:ln>
              <a:noFill/>
            </a:ln>
            <a:effectLst>
              <a:glow rad="381000">
                <a:schemeClr val="accent2">
                  <a:satMod val="175000"/>
                  <a:alpha val="50000"/>
                </a:schemeClr>
              </a:glo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3" name="正方形/長方形 232"/>
            <p:cNvSpPr/>
            <p:nvPr/>
          </p:nvSpPr>
          <p:spPr>
            <a:xfrm>
              <a:off x="3123316" y="1293101"/>
              <a:ext cx="558073" cy="558073"/>
            </a:xfrm>
            <a:prstGeom prst="rect">
              <a:avLst/>
            </a:prstGeom>
            <a:solidFill>
              <a:schemeClr val="accent1">
                <a:alpha val="50000"/>
              </a:schemeClr>
            </a:solidFill>
            <a:ln>
              <a:noFill/>
            </a:ln>
            <a:scene3d>
              <a:camera prst="isometricOffAxis1Right"/>
              <a:lightRig rig="threePt" dir="t"/>
            </a:scene3d>
            <a:sp3d prstMaterial="fla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正方形/長方形 87"/>
            <p:cNvSpPr/>
            <p:nvPr/>
          </p:nvSpPr>
          <p:spPr>
            <a:xfrm>
              <a:off x="2173413" y="1151091"/>
              <a:ext cx="1356115" cy="509459"/>
            </a:xfrm>
            <a:prstGeom prst="rect">
              <a:avLst/>
            </a:prstGeom>
            <a:solidFill>
              <a:schemeClr val="accent1"/>
            </a:solidFill>
            <a:ln>
              <a:solidFill>
                <a:schemeClr val="accent1"/>
              </a:solidFill>
            </a:ln>
            <a:scene3d>
              <a:camera prst="isometricOffAxis1Left"/>
              <a:lightRig rig="threePt" dir="t">
                <a:rot lat="0" lon="0" rev="0"/>
              </a:lightRig>
            </a:scene3d>
            <a:sp3d extrusionH="558800" prstMaterial="clear"/>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8" name="正方形/長方形 177"/>
            <p:cNvSpPr/>
            <p:nvPr/>
          </p:nvSpPr>
          <p:spPr>
            <a:xfrm rot="21004986">
              <a:off x="1485803" y="1604589"/>
              <a:ext cx="1480554" cy="80376"/>
            </a:xfrm>
            <a:prstGeom prst="rect">
              <a:avLst/>
            </a:prstGeom>
            <a:solidFill>
              <a:srgbClr val="FF0000">
                <a:alpha val="20000"/>
              </a:srgbClr>
            </a:solidFill>
            <a:ln>
              <a:noFill/>
            </a:ln>
            <a:effectLst>
              <a:glow rad="381000">
                <a:schemeClr val="accent2">
                  <a:satMod val="175000"/>
                  <a:alpha val="50000"/>
                </a:schemeClr>
              </a:glo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Oval 2"/>
            <p:cNvSpPr/>
            <p:nvPr/>
          </p:nvSpPr>
          <p:spPr bwMode="auto">
            <a:xfrm>
              <a:off x="1168574" y="1351455"/>
              <a:ext cx="834402" cy="834359"/>
            </a:xfrm>
            <a:prstGeom prst="ellipse">
              <a:avLst/>
            </a:prstGeom>
            <a:solidFill>
              <a:schemeClr val="tx1">
                <a:lumMod val="50000"/>
                <a:lumOff val="50000"/>
                <a:alpha val="50000"/>
              </a:schemeClr>
            </a:solidFill>
            <a:ln w="6350">
              <a:noFill/>
            </a:ln>
            <a:scene3d>
              <a:camera prst="isometricOffAxis1Left"/>
              <a:lightRig rig="freezing" dir="t">
                <a:rot lat="0" lon="0" rev="4200000"/>
              </a:lightRig>
            </a:scene3d>
            <a:sp3d extrusionH="101600" prstMaterial="clea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latin typeface="Arial" pitchFamily="34" charset="0"/>
                <a:cs typeface="Arial" pitchFamily="34" charset="0"/>
              </a:endParaRPr>
            </a:p>
          </p:txBody>
        </p:sp>
        <p:sp>
          <p:nvSpPr>
            <p:cNvPr id="27" name="正方形/長方形 26"/>
            <p:cNvSpPr/>
            <p:nvPr/>
          </p:nvSpPr>
          <p:spPr>
            <a:xfrm rot="21004986">
              <a:off x="26122" y="1854506"/>
              <a:ext cx="1518508" cy="80376"/>
            </a:xfrm>
            <a:prstGeom prst="rect">
              <a:avLst/>
            </a:prstGeom>
            <a:solidFill>
              <a:srgbClr val="FF0000">
                <a:alpha val="20000"/>
              </a:srgbClr>
            </a:solidFill>
            <a:ln>
              <a:noFill/>
            </a:ln>
            <a:effectLst>
              <a:glow rad="381000">
                <a:schemeClr val="accent2">
                  <a:satMod val="175000"/>
                  <a:alpha val="50000"/>
                </a:schemeClr>
              </a:glo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6" name="グループ化 15"/>
            <p:cNvGrpSpPr/>
            <p:nvPr/>
          </p:nvGrpSpPr>
          <p:grpSpPr>
            <a:xfrm>
              <a:off x="-85923" y="1639754"/>
              <a:ext cx="1571104" cy="595269"/>
              <a:chOff x="-493569" y="2322032"/>
              <a:chExt cx="2348638" cy="889871"/>
            </a:xfrm>
          </p:grpSpPr>
          <p:sp>
            <p:nvSpPr>
              <p:cNvPr id="159" name="Rectangle 257"/>
              <p:cNvSpPr/>
              <p:nvPr/>
            </p:nvSpPr>
            <p:spPr>
              <a:xfrm>
                <a:off x="918837" y="2322032"/>
                <a:ext cx="936232" cy="640077"/>
              </a:xfrm>
              <a:prstGeom prst="rect">
                <a:avLst/>
              </a:prstGeom>
              <a:blipFill dpi="0" rotWithShape="1">
                <a:blip r:embed="rId20" cstate="print"/>
                <a:srcRect/>
                <a:stretch>
                  <a:fillRect/>
                </a:stretch>
              </a:blipFill>
              <a:ln w="9525">
                <a:solidFill>
                  <a:schemeClr val="tx1"/>
                </a:solid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800"/>
              </a:p>
            </p:txBody>
          </p:sp>
          <p:sp>
            <p:nvSpPr>
              <p:cNvPr id="160" name="TextBox 187"/>
              <p:cNvSpPr txBox="1">
                <a:spLocks noChangeArrowheads="1"/>
              </p:cNvSpPr>
              <p:nvPr/>
            </p:nvSpPr>
            <p:spPr bwMode="auto">
              <a:xfrm>
                <a:off x="729052" y="2487634"/>
                <a:ext cx="613364" cy="391079"/>
              </a:xfrm>
              <a:prstGeom prst="rect">
                <a:avLst/>
              </a:prstGeom>
              <a:noFill/>
              <a:ln>
                <a:noFill/>
              </a:ln>
              <a:scene3d>
                <a:camera prst="isometricOffAxis1Right"/>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ja-JP" altLang="en-US" sz="1100" dirty="0">
                    <a:latin typeface="Times New Roman" pitchFamily="18" charset="0"/>
                    <a:cs typeface="Times New Roman" pitchFamily="18" charset="0"/>
                  </a:rPr>
                  <a:t>・・・</a:t>
                </a:r>
              </a:p>
            </p:txBody>
          </p:sp>
          <p:sp>
            <p:nvSpPr>
              <p:cNvPr id="164" name="Rectangle 256"/>
              <p:cNvSpPr/>
              <p:nvPr/>
            </p:nvSpPr>
            <p:spPr>
              <a:xfrm rot="10800000">
                <a:off x="191246" y="2463961"/>
                <a:ext cx="936231" cy="640073"/>
              </a:xfrm>
              <a:prstGeom prst="rect">
                <a:avLst/>
              </a:prstGeom>
              <a:blipFill dpi="0" rotWithShape="1">
                <a:blip r:embed="rId20" cstate="print"/>
                <a:srcRect/>
                <a:stretch>
                  <a:fillRect/>
                </a:stretch>
              </a:blipFill>
              <a:ln w="9525">
                <a:solidFill>
                  <a:schemeClr val="tx1"/>
                </a:solid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800"/>
              </a:p>
            </p:txBody>
          </p:sp>
          <p:sp>
            <p:nvSpPr>
              <p:cNvPr id="162" name="Rectangle 255"/>
              <p:cNvSpPr/>
              <p:nvPr/>
            </p:nvSpPr>
            <p:spPr>
              <a:xfrm flipH="1">
                <a:off x="-146393" y="2521606"/>
                <a:ext cx="931974" cy="640442"/>
              </a:xfrm>
              <a:prstGeom prst="rect">
                <a:avLst/>
              </a:prstGeom>
              <a:blipFill dpi="0" rotWithShape="1">
                <a:blip r:embed="rId20" cstate="print"/>
                <a:srcRect/>
                <a:stretch>
                  <a:fillRect/>
                </a:stretch>
              </a:blipFill>
              <a:ln w="9525">
                <a:solidFill>
                  <a:schemeClr val="tx1"/>
                </a:solid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800"/>
              </a:p>
            </p:txBody>
          </p:sp>
          <p:sp>
            <p:nvSpPr>
              <p:cNvPr id="161" name="Rectangle 254"/>
              <p:cNvSpPr/>
              <p:nvPr/>
            </p:nvSpPr>
            <p:spPr>
              <a:xfrm rot="10800000" flipH="1">
                <a:off x="-493569" y="2571826"/>
                <a:ext cx="936231" cy="640077"/>
              </a:xfrm>
              <a:prstGeom prst="rect">
                <a:avLst/>
              </a:prstGeom>
              <a:blipFill dpi="0" rotWithShape="1">
                <a:blip r:embed="rId20" cstate="print"/>
                <a:srcRect/>
                <a:stretch>
                  <a:fillRect/>
                </a:stretch>
              </a:blipFill>
              <a:ln w="9525">
                <a:solidFill>
                  <a:schemeClr val="tx1"/>
                </a:solid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800"/>
              </a:p>
            </p:txBody>
          </p:sp>
        </p:grpSp>
        <p:sp>
          <p:nvSpPr>
            <p:cNvPr id="148" name="Oval 2"/>
            <p:cNvSpPr/>
            <p:nvPr/>
          </p:nvSpPr>
          <p:spPr bwMode="auto">
            <a:xfrm>
              <a:off x="6600150" y="1090836"/>
              <a:ext cx="821463" cy="821421"/>
            </a:xfrm>
            <a:prstGeom prst="ellipse">
              <a:avLst/>
            </a:prstGeom>
            <a:solidFill>
              <a:schemeClr val="tx1">
                <a:lumMod val="50000"/>
                <a:lumOff val="50000"/>
                <a:alpha val="50000"/>
              </a:schemeClr>
            </a:solidFill>
            <a:ln w="6350">
              <a:noFill/>
            </a:ln>
            <a:scene3d>
              <a:camera prst="isometricOffAxis2Right">
                <a:rot lat="1080000" lon="17759998" rev="300000"/>
              </a:camera>
              <a:lightRig rig="freezing" dir="t">
                <a:rot lat="0" lon="0" rev="4200000"/>
              </a:lightRig>
            </a:scene3d>
            <a:sp3d extrusionH="101600" prstMaterial="clea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latin typeface="Arial" pitchFamily="34" charset="0"/>
                <a:cs typeface="Arial" pitchFamily="34" charset="0"/>
              </a:endParaRPr>
            </a:p>
          </p:txBody>
        </p:sp>
        <p:sp>
          <p:nvSpPr>
            <p:cNvPr id="181" name="正方形/長方形 180"/>
            <p:cNvSpPr/>
            <p:nvPr/>
          </p:nvSpPr>
          <p:spPr>
            <a:xfrm rot="595014" flipH="1">
              <a:off x="6987709" y="1515890"/>
              <a:ext cx="698914" cy="80376"/>
            </a:xfrm>
            <a:prstGeom prst="rect">
              <a:avLst/>
            </a:prstGeom>
            <a:solidFill>
              <a:srgbClr val="FF0000">
                <a:alpha val="20000"/>
              </a:srgbClr>
            </a:solidFill>
            <a:ln>
              <a:noFill/>
            </a:ln>
            <a:effectLst>
              <a:glow rad="381000">
                <a:schemeClr val="accent2">
                  <a:satMod val="175000"/>
                  <a:alpha val="50000"/>
                </a:schemeClr>
              </a:glo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6" name="Oval 2"/>
            <p:cNvSpPr/>
            <p:nvPr/>
          </p:nvSpPr>
          <p:spPr bwMode="auto">
            <a:xfrm flipH="1">
              <a:off x="7404273" y="1153160"/>
              <a:ext cx="875571" cy="875525"/>
            </a:xfrm>
            <a:prstGeom prst="ellipse">
              <a:avLst/>
            </a:prstGeom>
            <a:solidFill>
              <a:schemeClr val="tx2">
                <a:lumMod val="40000"/>
                <a:lumOff val="60000"/>
                <a:alpha val="50000"/>
              </a:schemeClr>
            </a:solidFill>
            <a:ln w="6350">
              <a:noFill/>
            </a:ln>
            <a:scene3d>
              <a:camera prst="isometricOffAxis2Right">
                <a:rot lat="1080000" lon="17759998" rev="300000"/>
              </a:camera>
              <a:lightRig rig="freezing" dir="t">
                <a:rot lat="0" lon="0" rev="4200000"/>
              </a:lightRig>
            </a:scene3d>
            <a:sp3d prstMaterial="clear">
              <a:bevelT w="609600" h="177800"/>
              <a:bevelB w="609600" h="1778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2800"/>
            </a:p>
          </p:txBody>
        </p:sp>
        <p:sp>
          <p:nvSpPr>
            <p:cNvPr id="26" name="二等辺三角形 25"/>
            <p:cNvSpPr/>
            <p:nvPr/>
          </p:nvSpPr>
          <p:spPr>
            <a:xfrm rot="5939246" flipH="1">
              <a:off x="7900569" y="1351402"/>
              <a:ext cx="174602" cy="621509"/>
            </a:xfrm>
            <a:prstGeom prst="triangle">
              <a:avLst/>
            </a:prstGeom>
            <a:solidFill>
              <a:srgbClr val="FA2E2E">
                <a:alpha val="20000"/>
              </a:srgbClr>
            </a:solidFill>
            <a:ln>
              <a:noFill/>
            </a:ln>
            <a:effectLst>
              <a:glow rad="127000">
                <a:schemeClr val="accent2">
                  <a:satMod val="175000"/>
                  <a:alpha val="5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9" name="円/楕円 238"/>
            <p:cNvSpPr/>
            <p:nvPr/>
          </p:nvSpPr>
          <p:spPr>
            <a:xfrm>
              <a:off x="8401377" y="1599531"/>
              <a:ext cx="278313" cy="278313"/>
            </a:xfrm>
            <a:prstGeom prst="ellipse">
              <a:avLst/>
            </a:prstGeom>
            <a:ln>
              <a:noFill/>
            </a:ln>
            <a:scene3d>
              <a:camera prst="isometricOffAxis2Right"/>
              <a:lightRig rig="threePt" dir="t"/>
            </a:scene3d>
            <a:sp3d extrusionH="76200">
              <a:bevelT w="127000" h="196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円弧 45"/>
            <p:cNvSpPr/>
            <p:nvPr/>
          </p:nvSpPr>
          <p:spPr>
            <a:xfrm rot="10542365">
              <a:off x="4813926" y="990688"/>
              <a:ext cx="331371" cy="331371"/>
            </a:xfrm>
            <a:prstGeom prst="arc">
              <a:avLst>
                <a:gd name="adj1" fmla="val 15654508"/>
                <a:gd name="adj2"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45" name="直線コネクタ 44"/>
            <p:cNvCxnSpPr/>
            <p:nvPr/>
          </p:nvCxnSpPr>
          <p:spPr>
            <a:xfrm>
              <a:off x="5023351" y="1114202"/>
              <a:ext cx="0" cy="69035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9" name="直線コネクタ 328"/>
            <p:cNvCxnSpPr/>
            <p:nvPr/>
          </p:nvCxnSpPr>
          <p:spPr>
            <a:xfrm flipH="1">
              <a:off x="4749800" y="1295400"/>
              <a:ext cx="120651" cy="558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82" name="グループ化 181"/>
            <p:cNvGrpSpPr/>
            <p:nvPr/>
          </p:nvGrpSpPr>
          <p:grpSpPr>
            <a:xfrm>
              <a:off x="1862153" y="1217836"/>
              <a:ext cx="280463" cy="280463"/>
              <a:chOff x="4893435" y="5774220"/>
              <a:chExt cx="610297" cy="610297"/>
            </a:xfrm>
          </p:grpSpPr>
          <p:grpSp>
            <p:nvGrpSpPr>
              <p:cNvPr id="183" name="グループ化 182"/>
              <p:cNvGrpSpPr/>
              <p:nvPr/>
            </p:nvGrpSpPr>
            <p:grpSpPr>
              <a:xfrm>
                <a:off x="4893435" y="5774220"/>
                <a:ext cx="610297" cy="610297"/>
                <a:chOff x="1331640" y="2492896"/>
                <a:chExt cx="936104" cy="936104"/>
              </a:xfrm>
              <a:solidFill>
                <a:schemeClr val="bg1"/>
              </a:solidFill>
            </p:grpSpPr>
            <p:sp>
              <p:nvSpPr>
                <p:cNvPr id="185" name="正方形/長方形 184"/>
                <p:cNvSpPr/>
                <p:nvPr/>
              </p:nvSpPr>
              <p:spPr>
                <a:xfrm>
                  <a:off x="1331640" y="2492896"/>
                  <a:ext cx="936104" cy="93610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cxnSp>
              <p:nvCxnSpPr>
                <p:cNvPr id="186" name="直線コネクタ 185"/>
                <p:cNvCxnSpPr/>
                <p:nvPr/>
              </p:nvCxnSpPr>
              <p:spPr>
                <a:xfrm>
                  <a:off x="1331640" y="2960948"/>
                  <a:ext cx="936104"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直線コネクタ 186"/>
                <p:cNvCxnSpPr/>
                <p:nvPr/>
              </p:nvCxnSpPr>
              <p:spPr>
                <a:xfrm rot="5400000">
                  <a:off x="1329392" y="2960948"/>
                  <a:ext cx="936104"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84" name="直線コネクタ 183"/>
              <p:cNvCxnSpPr/>
              <p:nvPr/>
            </p:nvCxnSpPr>
            <p:spPr>
              <a:xfrm flipV="1">
                <a:off x="4991882" y="5889500"/>
                <a:ext cx="398161" cy="400612"/>
              </a:xfrm>
              <a:prstGeom prst="line">
                <a:avLst/>
              </a:prstGeom>
              <a:ln w="19050">
                <a:solidFill>
                  <a:srgbClr val="FF0000"/>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grpSp>
        <p:cxnSp>
          <p:nvCxnSpPr>
            <p:cNvPr id="188" name="直線コネクタ 187"/>
            <p:cNvCxnSpPr/>
            <p:nvPr/>
          </p:nvCxnSpPr>
          <p:spPr>
            <a:xfrm>
              <a:off x="2001710" y="1098550"/>
              <a:ext cx="0" cy="262673"/>
            </a:xfrm>
            <a:prstGeom prst="line">
              <a:avLst/>
            </a:prstGeom>
            <a:ln w="1270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189" name="直線コネクタ 188"/>
            <p:cNvCxnSpPr/>
            <p:nvPr/>
          </p:nvCxnSpPr>
          <p:spPr>
            <a:xfrm flipH="1">
              <a:off x="1865631" y="1358863"/>
              <a:ext cx="412918" cy="0"/>
            </a:xfrm>
            <a:prstGeom prst="line">
              <a:avLst/>
            </a:prstGeom>
            <a:ln w="1270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190" name="TextBox 209"/>
            <p:cNvSpPr txBox="1">
              <a:spLocks noChangeArrowheads="1"/>
            </p:cNvSpPr>
            <p:nvPr/>
          </p:nvSpPr>
          <p:spPr bwMode="auto">
            <a:xfrm>
              <a:off x="1727622" y="823452"/>
              <a:ext cx="54834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600" i="1" dirty="0" smtClean="0">
                  <a:latin typeface="Times New Roman" pitchFamily="18" charset="0"/>
                  <a:cs typeface="Times New Roman" pitchFamily="18" charset="0"/>
                </a:rPr>
                <a:t>y</a:t>
              </a:r>
              <a:endParaRPr lang="ja-JP" altLang="en-US" sz="1600" i="1" dirty="0">
                <a:latin typeface="Times New Roman" pitchFamily="18" charset="0"/>
                <a:cs typeface="Times New Roman" pitchFamily="18" charset="0"/>
              </a:endParaRPr>
            </a:p>
          </p:txBody>
        </p:sp>
        <p:sp>
          <p:nvSpPr>
            <p:cNvPr id="191" name="TextBox 209"/>
            <p:cNvSpPr txBox="1">
              <a:spLocks noChangeArrowheads="1"/>
            </p:cNvSpPr>
            <p:nvPr/>
          </p:nvSpPr>
          <p:spPr bwMode="auto">
            <a:xfrm>
              <a:off x="1995789" y="1258094"/>
              <a:ext cx="54834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600" i="1" dirty="0" smtClean="0">
                  <a:latin typeface="Times New Roman" pitchFamily="18" charset="0"/>
                  <a:cs typeface="Times New Roman" pitchFamily="18" charset="0"/>
                </a:rPr>
                <a:t>x</a:t>
              </a:r>
              <a:endParaRPr lang="ja-JP" altLang="en-US" sz="1600" i="1" dirty="0">
                <a:latin typeface="Times New Roman" pitchFamily="18" charset="0"/>
                <a:cs typeface="Times New Roman" pitchFamily="18" charset="0"/>
              </a:endParaRPr>
            </a:p>
          </p:txBody>
        </p:sp>
        <p:grpSp>
          <p:nvGrpSpPr>
            <p:cNvPr id="192" name="グループ化 191"/>
            <p:cNvGrpSpPr/>
            <p:nvPr/>
          </p:nvGrpSpPr>
          <p:grpSpPr>
            <a:xfrm flipH="1">
              <a:off x="5530463" y="812121"/>
              <a:ext cx="280463" cy="280463"/>
              <a:chOff x="4893435" y="5774220"/>
              <a:chExt cx="610297" cy="610297"/>
            </a:xfrm>
          </p:grpSpPr>
          <p:grpSp>
            <p:nvGrpSpPr>
              <p:cNvPr id="193" name="グループ化 192"/>
              <p:cNvGrpSpPr/>
              <p:nvPr/>
            </p:nvGrpSpPr>
            <p:grpSpPr>
              <a:xfrm>
                <a:off x="4893435" y="5774220"/>
                <a:ext cx="610297" cy="610297"/>
                <a:chOff x="1331640" y="2492896"/>
                <a:chExt cx="936104" cy="936104"/>
              </a:xfrm>
              <a:solidFill>
                <a:schemeClr val="bg1"/>
              </a:solidFill>
            </p:grpSpPr>
            <p:sp>
              <p:nvSpPr>
                <p:cNvPr id="195" name="正方形/長方形 194"/>
                <p:cNvSpPr/>
                <p:nvPr/>
              </p:nvSpPr>
              <p:spPr>
                <a:xfrm>
                  <a:off x="1331640" y="2492896"/>
                  <a:ext cx="936104" cy="93610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cxnSp>
              <p:nvCxnSpPr>
                <p:cNvPr id="196" name="直線コネクタ 195"/>
                <p:cNvCxnSpPr/>
                <p:nvPr/>
              </p:nvCxnSpPr>
              <p:spPr>
                <a:xfrm>
                  <a:off x="1331640" y="2960948"/>
                  <a:ext cx="936104"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7" name="直線コネクタ 196"/>
                <p:cNvCxnSpPr/>
                <p:nvPr/>
              </p:nvCxnSpPr>
              <p:spPr>
                <a:xfrm rot="5400000">
                  <a:off x="1329392" y="2960948"/>
                  <a:ext cx="936104"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94" name="直線コネクタ 193"/>
              <p:cNvCxnSpPr/>
              <p:nvPr/>
            </p:nvCxnSpPr>
            <p:spPr>
              <a:xfrm flipV="1">
                <a:off x="4991882" y="5889500"/>
                <a:ext cx="398161" cy="400612"/>
              </a:xfrm>
              <a:prstGeom prst="line">
                <a:avLst/>
              </a:prstGeom>
              <a:ln w="19050">
                <a:solidFill>
                  <a:srgbClr val="FF0000"/>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grpSp>
        <p:grpSp>
          <p:nvGrpSpPr>
            <p:cNvPr id="198" name="グループ化 197"/>
            <p:cNvGrpSpPr/>
            <p:nvPr/>
          </p:nvGrpSpPr>
          <p:grpSpPr>
            <a:xfrm>
              <a:off x="4219529" y="812121"/>
              <a:ext cx="280463" cy="280463"/>
              <a:chOff x="4893435" y="5774220"/>
              <a:chExt cx="610297" cy="610297"/>
            </a:xfrm>
          </p:grpSpPr>
          <p:grpSp>
            <p:nvGrpSpPr>
              <p:cNvPr id="199" name="グループ化 198"/>
              <p:cNvGrpSpPr/>
              <p:nvPr/>
            </p:nvGrpSpPr>
            <p:grpSpPr>
              <a:xfrm>
                <a:off x="4893435" y="5774220"/>
                <a:ext cx="610297" cy="610297"/>
                <a:chOff x="1331640" y="2492896"/>
                <a:chExt cx="936104" cy="936104"/>
              </a:xfrm>
              <a:solidFill>
                <a:schemeClr val="bg1"/>
              </a:solidFill>
            </p:grpSpPr>
            <p:sp>
              <p:nvSpPr>
                <p:cNvPr id="201" name="正方形/長方形 200"/>
                <p:cNvSpPr/>
                <p:nvPr/>
              </p:nvSpPr>
              <p:spPr>
                <a:xfrm>
                  <a:off x="1331640" y="2492896"/>
                  <a:ext cx="936104" cy="93610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cxnSp>
              <p:nvCxnSpPr>
                <p:cNvPr id="202" name="直線コネクタ 201"/>
                <p:cNvCxnSpPr/>
                <p:nvPr/>
              </p:nvCxnSpPr>
              <p:spPr>
                <a:xfrm>
                  <a:off x="1331640" y="2960948"/>
                  <a:ext cx="936104"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3" name="直線コネクタ 202"/>
                <p:cNvCxnSpPr/>
                <p:nvPr/>
              </p:nvCxnSpPr>
              <p:spPr>
                <a:xfrm rot="5400000">
                  <a:off x="1329392" y="2960948"/>
                  <a:ext cx="936104"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00" name="直線コネクタ 199"/>
              <p:cNvCxnSpPr/>
              <p:nvPr/>
            </p:nvCxnSpPr>
            <p:spPr>
              <a:xfrm flipV="1">
                <a:off x="4991882" y="5889500"/>
                <a:ext cx="398161" cy="400612"/>
              </a:xfrm>
              <a:prstGeom prst="line">
                <a:avLst/>
              </a:prstGeom>
              <a:ln w="19050">
                <a:solidFill>
                  <a:srgbClr val="FF0000"/>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grpSp>
        <p:grpSp>
          <p:nvGrpSpPr>
            <p:cNvPr id="204" name="グループ化 203"/>
            <p:cNvGrpSpPr/>
            <p:nvPr/>
          </p:nvGrpSpPr>
          <p:grpSpPr>
            <a:xfrm>
              <a:off x="4049624" y="842601"/>
              <a:ext cx="280952" cy="280952"/>
              <a:chOff x="5336811" y="6093092"/>
              <a:chExt cx="280952" cy="280952"/>
            </a:xfrm>
          </p:grpSpPr>
          <p:sp>
            <p:nvSpPr>
              <p:cNvPr id="205" name="正方形/長方形 204"/>
              <p:cNvSpPr/>
              <p:nvPr/>
            </p:nvSpPr>
            <p:spPr>
              <a:xfrm>
                <a:off x="5336811" y="6093092"/>
                <a:ext cx="280952" cy="2809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cxnSp>
            <p:nvCxnSpPr>
              <p:cNvPr id="206" name="直線コネクタ 205"/>
              <p:cNvCxnSpPr/>
              <p:nvPr/>
            </p:nvCxnSpPr>
            <p:spPr>
              <a:xfrm>
                <a:off x="5336811" y="6233568"/>
                <a:ext cx="28095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 name="直線コネクタ 206"/>
              <p:cNvCxnSpPr/>
              <p:nvPr/>
            </p:nvCxnSpPr>
            <p:spPr>
              <a:xfrm rot="5400000">
                <a:off x="5336136" y="6233568"/>
                <a:ext cx="28095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8" name="円/楕円 207"/>
              <p:cNvSpPr/>
              <p:nvPr/>
            </p:nvSpPr>
            <p:spPr>
              <a:xfrm rot="18900000">
                <a:off x="5351528" y="6171789"/>
                <a:ext cx="253414" cy="13163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9" name="直線コネクタ 208"/>
              <p:cNvCxnSpPr/>
              <p:nvPr/>
            </p:nvCxnSpPr>
            <p:spPr>
              <a:xfrm rot="18900000" flipV="1">
                <a:off x="5379657" y="6256054"/>
                <a:ext cx="11762" cy="6147"/>
              </a:xfrm>
              <a:prstGeom prst="line">
                <a:avLst/>
              </a:prstGeom>
              <a:ln w="19050">
                <a:solidFill>
                  <a:srgbClr val="FF0000"/>
                </a:solidFill>
                <a:headEnd type="none"/>
                <a:tailEnd type="arrow" w="sm" len="sm"/>
              </a:ln>
            </p:spPr>
            <p:style>
              <a:lnRef idx="1">
                <a:schemeClr val="accent1"/>
              </a:lnRef>
              <a:fillRef idx="0">
                <a:schemeClr val="accent1"/>
              </a:fillRef>
              <a:effectRef idx="0">
                <a:schemeClr val="accent1"/>
              </a:effectRef>
              <a:fontRef idx="minor">
                <a:schemeClr val="tx1"/>
              </a:fontRef>
            </p:style>
          </p:cxnSp>
          <p:cxnSp>
            <p:nvCxnSpPr>
              <p:cNvPr id="213" name="直線コネクタ 212"/>
              <p:cNvCxnSpPr/>
              <p:nvPr/>
            </p:nvCxnSpPr>
            <p:spPr>
              <a:xfrm rot="18900000" flipV="1">
                <a:off x="5566767" y="6205154"/>
                <a:ext cx="11762" cy="6147"/>
              </a:xfrm>
              <a:prstGeom prst="line">
                <a:avLst/>
              </a:prstGeom>
              <a:ln w="19050">
                <a:solidFill>
                  <a:srgbClr val="FF0000"/>
                </a:solidFill>
                <a:headEnd type="arrow" w="sm" len="sm"/>
                <a:tailEnd type="none"/>
              </a:ln>
            </p:spPr>
            <p:style>
              <a:lnRef idx="1">
                <a:schemeClr val="accent1"/>
              </a:lnRef>
              <a:fillRef idx="0">
                <a:schemeClr val="accent1"/>
              </a:fillRef>
              <a:effectRef idx="0">
                <a:schemeClr val="accent1"/>
              </a:effectRef>
              <a:fontRef idx="minor">
                <a:schemeClr val="tx1"/>
              </a:fontRef>
            </p:style>
          </p:cxnSp>
        </p:grpSp>
        <p:grpSp>
          <p:nvGrpSpPr>
            <p:cNvPr id="224" name="グループ化 223"/>
            <p:cNvGrpSpPr/>
            <p:nvPr/>
          </p:nvGrpSpPr>
          <p:grpSpPr>
            <a:xfrm>
              <a:off x="3877710" y="877518"/>
              <a:ext cx="280463" cy="280463"/>
              <a:chOff x="5646261" y="4695824"/>
              <a:chExt cx="280463" cy="280463"/>
            </a:xfrm>
          </p:grpSpPr>
          <p:grpSp>
            <p:nvGrpSpPr>
              <p:cNvPr id="225" name="グループ化 224"/>
              <p:cNvGrpSpPr/>
              <p:nvPr/>
            </p:nvGrpSpPr>
            <p:grpSpPr>
              <a:xfrm>
                <a:off x="5646261" y="4695824"/>
                <a:ext cx="280463" cy="280463"/>
                <a:chOff x="1331640" y="2492896"/>
                <a:chExt cx="936104" cy="936104"/>
              </a:xfrm>
              <a:solidFill>
                <a:schemeClr val="bg1"/>
              </a:solidFill>
            </p:grpSpPr>
            <p:sp>
              <p:nvSpPr>
                <p:cNvPr id="229" name="正方形/長方形 228"/>
                <p:cNvSpPr/>
                <p:nvPr/>
              </p:nvSpPr>
              <p:spPr>
                <a:xfrm>
                  <a:off x="1331640" y="2492896"/>
                  <a:ext cx="936104" cy="93610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cxnSp>
              <p:nvCxnSpPr>
                <p:cNvPr id="230" name="直線コネクタ 229"/>
                <p:cNvCxnSpPr/>
                <p:nvPr/>
              </p:nvCxnSpPr>
              <p:spPr>
                <a:xfrm>
                  <a:off x="1331640" y="2960948"/>
                  <a:ext cx="936104"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1" name="直線コネクタ 230"/>
                <p:cNvCxnSpPr/>
                <p:nvPr/>
              </p:nvCxnSpPr>
              <p:spPr>
                <a:xfrm rot="5400000">
                  <a:off x="1329392" y="2960948"/>
                  <a:ext cx="936104"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26" name="円/楕円 225"/>
              <p:cNvSpPr/>
              <p:nvPr/>
            </p:nvSpPr>
            <p:spPr>
              <a:xfrm>
                <a:off x="5656766" y="4709157"/>
                <a:ext cx="252973" cy="25297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27" name="直線コネクタ 226"/>
              <p:cNvCxnSpPr/>
              <p:nvPr/>
            </p:nvCxnSpPr>
            <p:spPr>
              <a:xfrm flipV="1">
                <a:off x="5696757" y="4733015"/>
                <a:ext cx="11741" cy="11813"/>
              </a:xfrm>
              <a:prstGeom prst="line">
                <a:avLst/>
              </a:prstGeom>
              <a:ln w="19050">
                <a:solidFill>
                  <a:srgbClr val="FF0000"/>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228" name="直線コネクタ 227"/>
              <p:cNvCxnSpPr/>
              <p:nvPr/>
            </p:nvCxnSpPr>
            <p:spPr>
              <a:xfrm flipV="1">
                <a:off x="5865794" y="4920102"/>
                <a:ext cx="11741" cy="11813"/>
              </a:xfrm>
              <a:prstGeom prst="line">
                <a:avLst/>
              </a:prstGeom>
              <a:ln w="19050">
                <a:solidFill>
                  <a:srgbClr val="FF0000"/>
                </a:solidFill>
                <a:headEnd type="arrow" w="sm" len="sm"/>
                <a:tailEnd type="none" w="sm" len="sm"/>
              </a:ln>
            </p:spPr>
            <p:style>
              <a:lnRef idx="1">
                <a:schemeClr val="accent1"/>
              </a:lnRef>
              <a:fillRef idx="0">
                <a:schemeClr val="accent1"/>
              </a:fillRef>
              <a:effectRef idx="0">
                <a:schemeClr val="accent1"/>
              </a:effectRef>
              <a:fontRef idx="minor">
                <a:schemeClr val="tx1"/>
              </a:fontRef>
            </p:style>
          </p:cxnSp>
        </p:grpSp>
        <p:grpSp>
          <p:nvGrpSpPr>
            <p:cNvPr id="232" name="グループ化 231"/>
            <p:cNvGrpSpPr/>
            <p:nvPr/>
          </p:nvGrpSpPr>
          <p:grpSpPr>
            <a:xfrm>
              <a:off x="3705998" y="907292"/>
              <a:ext cx="280952" cy="280952"/>
              <a:chOff x="5336811" y="6093092"/>
              <a:chExt cx="280952" cy="280952"/>
            </a:xfrm>
          </p:grpSpPr>
          <p:sp>
            <p:nvSpPr>
              <p:cNvPr id="234" name="正方形/長方形 233"/>
              <p:cNvSpPr/>
              <p:nvPr/>
            </p:nvSpPr>
            <p:spPr>
              <a:xfrm>
                <a:off x="5336811" y="6093092"/>
                <a:ext cx="280952" cy="2809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cxnSp>
            <p:nvCxnSpPr>
              <p:cNvPr id="235" name="直線コネクタ 234"/>
              <p:cNvCxnSpPr/>
              <p:nvPr/>
            </p:nvCxnSpPr>
            <p:spPr>
              <a:xfrm>
                <a:off x="5336811" y="6233568"/>
                <a:ext cx="28095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6" name="直線コネクタ 235"/>
              <p:cNvCxnSpPr/>
              <p:nvPr/>
            </p:nvCxnSpPr>
            <p:spPr>
              <a:xfrm rot="5400000">
                <a:off x="5336136" y="6233568"/>
                <a:ext cx="28095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37" name="円/楕円 236"/>
              <p:cNvSpPr/>
              <p:nvPr/>
            </p:nvSpPr>
            <p:spPr>
              <a:xfrm rot="18900000">
                <a:off x="5351528" y="6171789"/>
                <a:ext cx="253414" cy="13163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38" name="直線コネクタ 237"/>
              <p:cNvCxnSpPr/>
              <p:nvPr/>
            </p:nvCxnSpPr>
            <p:spPr>
              <a:xfrm rot="18900000" flipV="1">
                <a:off x="5379657" y="6256054"/>
                <a:ext cx="11762" cy="6147"/>
              </a:xfrm>
              <a:prstGeom prst="line">
                <a:avLst/>
              </a:prstGeom>
              <a:ln w="19050">
                <a:solidFill>
                  <a:srgbClr val="FF0000"/>
                </a:solidFill>
                <a:headEnd type="none"/>
                <a:tailEnd type="arrow" w="sm" len="sm"/>
              </a:ln>
            </p:spPr>
            <p:style>
              <a:lnRef idx="1">
                <a:schemeClr val="accent1"/>
              </a:lnRef>
              <a:fillRef idx="0">
                <a:schemeClr val="accent1"/>
              </a:fillRef>
              <a:effectRef idx="0">
                <a:schemeClr val="accent1"/>
              </a:effectRef>
              <a:fontRef idx="minor">
                <a:schemeClr val="tx1"/>
              </a:fontRef>
            </p:style>
          </p:cxnSp>
          <p:cxnSp>
            <p:nvCxnSpPr>
              <p:cNvPr id="240" name="直線コネクタ 239"/>
              <p:cNvCxnSpPr/>
              <p:nvPr/>
            </p:nvCxnSpPr>
            <p:spPr>
              <a:xfrm rot="18900000" flipV="1">
                <a:off x="5566767" y="6205154"/>
                <a:ext cx="11762" cy="6147"/>
              </a:xfrm>
              <a:prstGeom prst="line">
                <a:avLst/>
              </a:prstGeom>
              <a:ln w="19050">
                <a:solidFill>
                  <a:srgbClr val="FF0000"/>
                </a:solidFill>
                <a:headEnd type="arrow" w="sm" len="sm"/>
                <a:tailEnd type="none"/>
              </a:ln>
            </p:spPr>
            <p:style>
              <a:lnRef idx="1">
                <a:schemeClr val="accent1"/>
              </a:lnRef>
              <a:fillRef idx="0">
                <a:schemeClr val="accent1"/>
              </a:fillRef>
              <a:effectRef idx="0">
                <a:schemeClr val="accent1"/>
              </a:effectRef>
              <a:fontRef idx="minor">
                <a:schemeClr val="tx1"/>
              </a:fontRef>
            </p:style>
          </p:cxnSp>
        </p:grpSp>
        <p:grpSp>
          <p:nvGrpSpPr>
            <p:cNvPr id="241" name="グループ化 240"/>
            <p:cNvGrpSpPr/>
            <p:nvPr/>
          </p:nvGrpSpPr>
          <p:grpSpPr>
            <a:xfrm>
              <a:off x="5697859" y="842601"/>
              <a:ext cx="280952" cy="280952"/>
              <a:chOff x="5336811" y="6093092"/>
              <a:chExt cx="280952" cy="280952"/>
            </a:xfrm>
          </p:grpSpPr>
          <p:sp>
            <p:nvSpPr>
              <p:cNvPr id="242" name="正方形/長方形 241"/>
              <p:cNvSpPr/>
              <p:nvPr/>
            </p:nvSpPr>
            <p:spPr>
              <a:xfrm>
                <a:off x="5336811" y="6093092"/>
                <a:ext cx="280952" cy="2809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cxnSp>
            <p:nvCxnSpPr>
              <p:cNvPr id="243" name="直線コネクタ 242"/>
              <p:cNvCxnSpPr/>
              <p:nvPr/>
            </p:nvCxnSpPr>
            <p:spPr>
              <a:xfrm>
                <a:off x="5336811" y="6233568"/>
                <a:ext cx="28095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4" name="直線コネクタ 243"/>
              <p:cNvCxnSpPr/>
              <p:nvPr/>
            </p:nvCxnSpPr>
            <p:spPr>
              <a:xfrm rot="5400000">
                <a:off x="5336136" y="6233568"/>
                <a:ext cx="28095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46" name="円/楕円 245"/>
              <p:cNvSpPr/>
              <p:nvPr/>
            </p:nvSpPr>
            <p:spPr>
              <a:xfrm rot="18900000">
                <a:off x="5351528" y="6171789"/>
                <a:ext cx="253414" cy="13163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47" name="直線コネクタ 246"/>
              <p:cNvCxnSpPr/>
              <p:nvPr/>
            </p:nvCxnSpPr>
            <p:spPr>
              <a:xfrm rot="18900000" flipV="1">
                <a:off x="5379657" y="6256054"/>
                <a:ext cx="11762" cy="6147"/>
              </a:xfrm>
              <a:prstGeom prst="line">
                <a:avLst/>
              </a:prstGeom>
              <a:ln w="19050">
                <a:solidFill>
                  <a:srgbClr val="FF0000"/>
                </a:solidFill>
                <a:headEnd type="none"/>
                <a:tailEnd type="arrow" w="sm" len="sm"/>
              </a:ln>
            </p:spPr>
            <p:style>
              <a:lnRef idx="1">
                <a:schemeClr val="accent1"/>
              </a:lnRef>
              <a:fillRef idx="0">
                <a:schemeClr val="accent1"/>
              </a:fillRef>
              <a:effectRef idx="0">
                <a:schemeClr val="accent1"/>
              </a:effectRef>
              <a:fontRef idx="minor">
                <a:schemeClr val="tx1"/>
              </a:fontRef>
            </p:style>
          </p:cxnSp>
          <p:cxnSp>
            <p:nvCxnSpPr>
              <p:cNvPr id="249" name="直線コネクタ 248"/>
              <p:cNvCxnSpPr/>
              <p:nvPr/>
            </p:nvCxnSpPr>
            <p:spPr>
              <a:xfrm rot="18900000" flipV="1">
                <a:off x="5566767" y="6205154"/>
                <a:ext cx="11762" cy="6147"/>
              </a:xfrm>
              <a:prstGeom prst="line">
                <a:avLst/>
              </a:prstGeom>
              <a:ln w="19050">
                <a:solidFill>
                  <a:srgbClr val="FF0000"/>
                </a:solidFill>
                <a:headEnd type="arrow" w="sm" len="sm"/>
                <a:tailEnd type="none"/>
              </a:ln>
            </p:spPr>
            <p:style>
              <a:lnRef idx="1">
                <a:schemeClr val="accent1"/>
              </a:lnRef>
              <a:fillRef idx="0">
                <a:schemeClr val="accent1"/>
              </a:fillRef>
              <a:effectRef idx="0">
                <a:schemeClr val="accent1"/>
              </a:effectRef>
              <a:fontRef idx="minor">
                <a:schemeClr val="tx1"/>
              </a:fontRef>
            </p:style>
          </p:cxnSp>
        </p:grpSp>
        <p:grpSp>
          <p:nvGrpSpPr>
            <p:cNvPr id="250" name="グループ化 249"/>
            <p:cNvGrpSpPr/>
            <p:nvPr/>
          </p:nvGrpSpPr>
          <p:grpSpPr>
            <a:xfrm rot="16200000">
              <a:off x="5865499" y="877274"/>
              <a:ext cx="280952" cy="280952"/>
              <a:chOff x="5336811" y="6093092"/>
              <a:chExt cx="280952" cy="280952"/>
            </a:xfrm>
          </p:grpSpPr>
          <p:sp>
            <p:nvSpPr>
              <p:cNvPr id="251" name="正方形/長方形 250"/>
              <p:cNvSpPr/>
              <p:nvPr/>
            </p:nvSpPr>
            <p:spPr>
              <a:xfrm>
                <a:off x="5336811" y="6093092"/>
                <a:ext cx="280952" cy="2809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cxnSp>
            <p:nvCxnSpPr>
              <p:cNvPr id="252" name="直線コネクタ 251"/>
              <p:cNvCxnSpPr/>
              <p:nvPr/>
            </p:nvCxnSpPr>
            <p:spPr>
              <a:xfrm>
                <a:off x="5336811" y="6233568"/>
                <a:ext cx="28095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4" name="直線コネクタ 253"/>
              <p:cNvCxnSpPr/>
              <p:nvPr/>
            </p:nvCxnSpPr>
            <p:spPr>
              <a:xfrm rot="5400000">
                <a:off x="5336136" y="6233568"/>
                <a:ext cx="28095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55" name="円/楕円 254"/>
              <p:cNvSpPr/>
              <p:nvPr/>
            </p:nvSpPr>
            <p:spPr>
              <a:xfrm rot="18900000">
                <a:off x="5351528" y="6171789"/>
                <a:ext cx="253414" cy="13163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56" name="直線コネクタ 255"/>
              <p:cNvCxnSpPr/>
              <p:nvPr/>
            </p:nvCxnSpPr>
            <p:spPr>
              <a:xfrm rot="18900000" flipV="1">
                <a:off x="5379657" y="6256054"/>
                <a:ext cx="11762" cy="6147"/>
              </a:xfrm>
              <a:prstGeom prst="line">
                <a:avLst/>
              </a:prstGeom>
              <a:ln w="19050">
                <a:solidFill>
                  <a:srgbClr val="FF0000"/>
                </a:solidFill>
                <a:headEnd type="none"/>
                <a:tailEnd type="arrow" w="sm" len="sm"/>
              </a:ln>
            </p:spPr>
            <p:style>
              <a:lnRef idx="1">
                <a:schemeClr val="accent1"/>
              </a:lnRef>
              <a:fillRef idx="0">
                <a:schemeClr val="accent1"/>
              </a:fillRef>
              <a:effectRef idx="0">
                <a:schemeClr val="accent1"/>
              </a:effectRef>
              <a:fontRef idx="minor">
                <a:schemeClr val="tx1"/>
              </a:fontRef>
            </p:style>
          </p:cxnSp>
          <p:cxnSp>
            <p:nvCxnSpPr>
              <p:cNvPr id="257" name="直線コネクタ 256"/>
              <p:cNvCxnSpPr/>
              <p:nvPr/>
            </p:nvCxnSpPr>
            <p:spPr>
              <a:xfrm rot="18900000" flipV="1">
                <a:off x="5566767" y="6205154"/>
                <a:ext cx="11762" cy="6147"/>
              </a:xfrm>
              <a:prstGeom prst="line">
                <a:avLst/>
              </a:prstGeom>
              <a:ln w="19050">
                <a:solidFill>
                  <a:srgbClr val="FF0000"/>
                </a:solidFill>
                <a:headEnd type="arrow" w="sm" len="sm"/>
                <a:tailEnd type="none"/>
              </a:ln>
            </p:spPr>
            <p:style>
              <a:lnRef idx="1">
                <a:schemeClr val="accent1"/>
              </a:lnRef>
              <a:fillRef idx="0">
                <a:schemeClr val="accent1"/>
              </a:fillRef>
              <a:effectRef idx="0">
                <a:schemeClr val="accent1"/>
              </a:effectRef>
              <a:fontRef idx="minor">
                <a:schemeClr val="tx1"/>
              </a:fontRef>
            </p:style>
          </p:cxnSp>
        </p:grpSp>
        <p:grpSp>
          <p:nvGrpSpPr>
            <p:cNvPr id="258" name="グループ化 257"/>
            <p:cNvGrpSpPr/>
            <p:nvPr/>
          </p:nvGrpSpPr>
          <p:grpSpPr>
            <a:xfrm rot="5400000" flipH="1">
              <a:off x="6038559" y="907537"/>
              <a:ext cx="280463" cy="280463"/>
              <a:chOff x="5646261" y="4695824"/>
              <a:chExt cx="280463" cy="280463"/>
            </a:xfrm>
          </p:grpSpPr>
          <p:grpSp>
            <p:nvGrpSpPr>
              <p:cNvPr id="259" name="グループ化 258"/>
              <p:cNvGrpSpPr/>
              <p:nvPr/>
            </p:nvGrpSpPr>
            <p:grpSpPr>
              <a:xfrm>
                <a:off x="5646261" y="4695824"/>
                <a:ext cx="280463" cy="280463"/>
                <a:chOff x="1331640" y="2492896"/>
                <a:chExt cx="936104" cy="936104"/>
              </a:xfrm>
              <a:solidFill>
                <a:schemeClr val="bg1"/>
              </a:solidFill>
            </p:grpSpPr>
            <p:sp>
              <p:nvSpPr>
                <p:cNvPr id="277" name="正方形/長方形 276"/>
                <p:cNvSpPr/>
                <p:nvPr/>
              </p:nvSpPr>
              <p:spPr>
                <a:xfrm>
                  <a:off x="1331640" y="2492896"/>
                  <a:ext cx="936104" cy="93610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cxnSp>
              <p:nvCxnSpPr>
                <p:cNvPr id="278" name="直線コネクタ 277"/>
                <p:cNvCxnSpPr/>
                <p:nvPr/>
              </p:nvCxnSpPr>
              <p:spPr>
                <a:xfrm>
                  <a:off x="1331640" y="2960948"/>
                  <a:ext cx="936104"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9" name="直線コネクタ 278"/>
                <p:cNvCxnSpPr/>
                <p:nvPr/>
              </p:nvCxnSpPr>
              <p:spPr>
                <a:xfrm rot="5400000">
                  <a:off x="1329392" y="2960948"/>
                  <a:ext cx="936104"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61" name="円/楕円 260"/>
              <p:cNvSpPr/>
              <p:nvPr/>
            </p:nvSpPr>
            <p:spPr>
              <a:xfrm>
                <a:off x="5656766" y="4709157"/>
                <a:ext cx="252973" cy="25297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63" name="直線コネクタ 262"/>
              <p:cNvCxnSpPr/>
              <p:nvPr/>
            </p:nvCxnSpPr>
            <p:spPr>
              <a:xfrm flipV="1">
                <a:off x="5696757" y="4733015"/>
                <a:ext cx="11741" cy="11813"/>
              </a:xfrm>
              <a:prstGeom prst="line">
                <a:avLst/>
              </a:prstGeom>
              <a:ln w="19050">
                <a:solidFill>
                  <a:srgbClr val="FF0000"/>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276" name="直線コネクタ 275"/>
              <p:cNvCxnSpPr/>
              <p:nvPr/>
            </p:nvCxnSpPr>
            <p:spPr>
              <a:xfrm flipV="1">
                <a:off x="5865794" y="4920102"/>
                <a:ext cx="11741" cy="11813"/>
              </a:xfrm>
              <a:prstGeom prst="line">
                <a:avLst/>
              </a:prstGeom>
              <a:ln w="19050">
                <a:solidFill>
                  <a:srgbClr val="FF0000"/>
                </a:solidFill>
                <a:headEnd type="arrow" w="sm" len="sm"/>
                <a:tailEnd type="none" w="sm" len="sm"/>
              </a:ln>
            </p:spPr>
            <p:style>
              <a:lnRef idx="1">
                <a:schemeClr val="accent1"/>
              </a:lnRef>
              <a:fillRef idx="0">
                <a:schemeClr val="accent1"/>
              </a:fillRef>
              <a:effectRef idx="0">
                <a:schemeClr val="accent1"/>
              </a:effectRef>
              <a:fontRef idx="minor">
                <a:schemeClr val="tx1"/>
              </a:fontRef>
            </p:style>
          </p:cxnSp>
        </p:grpSp>
        <p:cxnSp>
          <p:nvCxnSpPr>
            <p:cNvPr id="280" name="直線コネクタ 279"/>
            <p:cNvCxnSpPr/>
            <p:nvPr/>
          </p:nvCxnSpPr>
          <p:spPr>
            <a:xfrm>
              <a:off x="1032181" y="1366997"/>
              <a:ext cx="0" cy="621009"/>
            </a:xfrm>
            <a:prstGeom prst="line">
              <a:avLst/>
            </a:prstGeom>
            <a:ln w="12700">
              <a:solidFill>
                <a:schemeClr val="tx1"/>
              </a:solidFill>
              <a:headEnd type="arrow"/>
              <a:tailEnd type="none"/>
            </a:ln>
            <a:scene3d>
              <a:camera prst="isometricOffAxis1Left"/>
              <a:lightRig rig="threePt" dir="t"/>
            </a:scene3d>
          </p:spPr>
          <p:style>
            <a:lnRef idx="1">
              <a:schemeClr val="accent1"/>
            </a:lnRef>
            <a:fillRef idx="0">
              <a:schemeClr val="accent1"/>
            </a:fillRef>
            <a:effectRef idx="0">
              <a:schemeClr val="accent1"/>
            </a:effectRef>
            <a:fontRef idx="minor">
              <a:schemeClr val="tx1"/>
            </a:fontRef>
          </p:style>
        </p:cxnSp>
        <p:cxnSp>
          <p:nvCxnSpPr>
            <p:cNvPr id="281" name="直線コネクタ 280"/>
            <p:cNvCxnSpPr/>
            <p:nvPr/>
          </p:nvCxnSpPr>
          <p:spPr>
            <a:xfrm flipH="1">
              <a:off x="788769" y="2088633"/>
              <a:ext cx="780902" cy="0"/>
            </a:xfrm>
            <a:prstGeom prst="line">
              <a:avLst/>
            </a:prstGeom>
            <a:ln w="12700">
              <a:solidFill>
                <a:schemeClr val="tx1"/>
              </a:solidFill>
              <a:headEnd type="arrow"/>
              <a:tailEnd type="none"/>
            </a:ln>
            <a:scene3d>
              <a:camera prst="isometricOffAxis1Left"/>
              <a:lightRig rig="threePt" dir="t"/>
            </a:scene3d>
          </p:spPr>
          <p:style>
            <a:lnRef idx="1">
              <a:schemeClr val="accent1"/>
            </a:lnRef>
            <a:fillRef idx="0">
              <a:schemeClr val="accent1"/>
            </a:fillRef>
            <a:effectRef idx="0">
              <a:schemeClr val="accent1"/>
            </a:effectRef>
            <a:fontRef idx="minor">
              <a:schemeClr val="tx1"/>
            </a:fontRef>
          </p:style>
        </p:cxnSp>
        <p:sp>
          <p:nvSpPr>
            <p:cNvPr id="294" name="TextBox 209"/>
            <p:cNvSpPr txBox="1">
              <a:spLocks noChangeArrowheads="1"/>
            </p:cNvSpPr>
            <p:nvPr/>
          </p:nvSpPr>
          <p:spPr bwMode="auto">
            <a:xfrm>
              <a:off x="1001701" y="2069007"/>
              <a:ext cx="54834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600" i="1" dirty="0" smtClean="0">
                  <a:latin typeface="Times New Roman" pitchFamily="18" charset="0"/>
                  <a:cs typeface="Times New Roman" pitchFamily="18" charset="0"/>
                </a:rPr>
                <a:t>x</a:t>
              </a:r>
              <a:endParaRPr lang="ja-JP" altLang="en-US" sz="1600" i="1" dirty="0">
                <a:latin typeface="Times New Roman" pitchFamily="18" charset="0"/>
                <a:cs typeface="Times New Roman" pitchFamily="18" charset="0"/>
              </a:endParaRPr>
            </a:p>
          </p:txBody>
        </p:sp>
        <p:sp>
          <p:nvSpPr>
            <p:cNvPr id="295" name="TextBox 209"/>
            <p:cNvSpPr txBox="1">
              <a:spLocks noChangeArrowheads="1"/>
            </p:cNvSpPr>
            <p:nvPr/>
          </p:nvSpPr>
          <p:spPr bwMode="auto">
            <a:xfrm>
              <a:off x="691483" y="1108616"/>
              <a:ext cx="54834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600" i="1" dirty="0" smtClean="0">
                  <a:latin typeface="Times New Roman" pitchFamily="18" charset="0"/>
                  <a:cs typeface="Times New Roman" pitchFamily="18" charset="0"/>
                </a:rPr>
                <a:t>y</a:t>
              </a:r>
              <a:endParaRPr lang="ja-JP" altLang="en-US" sz="1600" i="1" dirty="0">
                <a:latin typeface="Times New Roman" pitchFamily="18" charset="0"/>
                <a:cs typeface="Times New Roman" pitchFamily="18" charset="0"/>
              </a:endParaRPr>
            </a:p>
          </p:txBody>
        </p:sp>
        <p:graphicFrame>
          <p:nvGraphicFramePr>
            <p:cNvPr id="38" name="オブジェクト 37"/>
            <p:cNvGraphicFramePr>
              <a:graphicFrameLocks noChangeAspect="1"/>
            </p:cNvGraphicFramePr>
            <p:nvPr>
              <p:extLst>
                <p:ext uri="{D42A27DB-BD31-4B8C-83A1-F6EECF244321}">
                  <p14:modId xmlns:p14="http://schemas.microsoft.com/office/powerpoint/2010/main" val="2137937529"/>
                </p:ext>
              </p:extLst>
            </p:nvPr>
          </p:nvGraphicFramePr>
          <p:xfrm>
            <a:off x="34187" y="1330559"/>
            <a:ext cx="902905" cy="337363"/>
          </p:xfrm>
          <a:graphic>
            <a:graphicData uri="http://schemas.openxmlformats.org/presentationml/2006/ole">
              <mc:AlternateContent xmlns:mc="http://schemas.openxmlformats.org/markup-compatibility/2006">
                <mc:Choice xmlns:v="urn:schemas-microsoft-com:vml" Requires="v">
                  <p:oleObj spid="_x0000_s23901" name="Equation" r:id="rId21" imgW="469696" imgH="177723" progId="Equation.3">
                    <p:embed/>
                  </p:oleObj>
                </mc:Choice>
                <mc:Fallback>
                  <p:oleObj name="Equation" r:id="rId21" imgW="469696" imgH="177723" progId="Equation.3">
                    <p:embed/>
                    <p:pic>
                      <p:nvPicPr>
                        <p:cNvPr id="0" nam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4187" y="1330559"/>
                          <a:ext cx="902905" cy="337363"/>
                        </a:xfrm>
                        <a:prstGeom prst="rect">
                          <a:avLst/>
                        </a:prstGeom>
                        <a:noFill/>
                        <a:ln>
                          <a:noFill/>
                        </a:ln>
                      </p:spPr>
                    </p:pic>
                  </p:oleObj>
                </mc:Fallback>
              </mc:AlternateContent>
            </a:graphicData>
          </a:graphic>
        </p:graphicFrame>
        <p:graphicFrame>
          <p:nvGraphicFramePr>
            <p:cNvPr id="39" name="オブジェクト 38"/>
            <p:cNvGraphicFramePr>
              <a:graphicFrameLocks noChangeAspect="1"/>
            </p:cNvGraphicFramePr>
            <p:nvPr>
              <p:extLst>
                <p:ext uri="{D42A27DB-BD31-4B8C-83A1-F6EECF244321}">
                  <p14:modId xmlns:p14="http://schemas.microsoft.com/office/powerpoint/2010/main" val="750998482"/>
                </p:ext>
              </p:extLst>
            </p:nvPr>
          </p:nvGraphicFramePr>
          <p:xfrm>
            <a:off x="8188849" y="1920300"/>
            <a:ext cx="572881" cy="289481"/>
          </p:xfrm>
          <a:graphic>
            <a:graphicData uri="http://schemas.openxmlformats.org/presentationml/2006/ole">
              <mc:AlternateContent xmlns:mc="http://schemas.openxmlformats.org/markup-compatibility/2006">
                <mc:Choice xmlns:v="urn:schemas-microsoft-com:vml" Requires="v">
                  <p:oleObj spid="_x0000_s23902" name="数式" r:id="rId23" imgW="444240" imgH="203040" progId="Equation.3">
                    <p:embed/>
                  </p:oleObj>
                </mc:Choice>
                <mc:Fallback>
                  <p:oleObj name="数式" r:id="rId23" imgW="444240" imgH="203040" progId="Equation.3">
                    <p:embed/>
                    <p:pic>
                      <p:nvPicPr>
                        <p:cNvPr id="0" name=""/>
                        <p:cNvPicPr>
                          <a:picLocks noChangeAspect="1" noChangeArrowheads="1"/>
                        </p:cNvPicPr>
                        <p:nvPr/>
                      </p:nvPicPr>
                      <p:blipFill>
                        <a:blip r:embed="rId24"/>
                        <a:srcRect/>
                        <a:stretch>
                          <a:fillRect/>
                        </a:stretch>
                      </p:blipFill>
                      <p:spPr bwMode="auto">
                        <a:xfrm>
                          <a:off x="8188849" y="1920300"/>
                          <a:ext cx="572881" cy="289481"/>
                        </a:xfrm>
                        <a:prstGeom prst="rect">
                          <a:avLst/>
                        </a:prstGeom>
                        <a:noFill/>
                        <a:ln>
                          <a:noFill/>
                        </a:ln>
                      </p:spPr>
                    </p:pic>
                  </p:oleObj>
                </mc:Fallback>
              </mc:AlternateContent>
            </a:graphicData>
          </a:graphic>
        </p:graphicFrame>
        <p:cxnSp>
          <p:nvCxnSpPr>
            <p:cNvPr id="262" name="直線コネクタ 261"/>
            <p:cNvCxnSpPr/>
            <p:nvPr/>
          </p:nvCxnSpPr>
          <p:spPr>
            <a:xfrm flipH="1">
              <a:off x="2649361" y="728926"/>
              <a:ext cx="178411" cy="0"/>
            </a:xfrm>
            <a:prstGeom prst="line">
              <a:avLst/>
            </a:prstGeom>
            <a:ln w="19050">
              <a:solidFill>
                <a:schemeClr val="tx1"/>
              </a:solidFill>
            </a:ln>
            <a:scene3d>
              <a:camera prst="isometricOffAxis1Left"/>
              <a:lightRig rig="threePt" dir="t">
                <a:rot lat="0" lon="0" rev="0"/>
              </a:lightRig>
            </a:scene3d>
          </p:spPr>
          <p:style>
            <a:lnRef idx="1">
              <a:schemeClr val="accent1"/>
            </a:lnRef>
            <a:fillRef idx="0">
              <a:schemeClr val="accent1"/>
            </a:fillRef>
            <a:effectRef idx="0">
              <a:schemeClr val="accent1"/>
            </a:effectRef>
            <a:fontRef idx="minor">
              <a:schemeClr val="tx1"/>
            </a:fontRef>
          </p:style>
        </p:cxnSp>
        <p:sp>
          <p:nvSpPr>
            <p:cNvPr id="265" name="円/楕円 264"/>
            <p:cNvSpPr/>
            <p:nvPr/>
          </p:nvSpPr>
          <p:spPr>
            <a:xfrm>
              <a:off x="2462383" y="521078"/>
              <a:ext cx="316800" cy="315634"/>
            </a:xfrm>
            <a:prstGeom prst="ellipse">
              <a:avLst/>
            </a:prstGeom>
            <a:noFill/>
            <a:ln>
              <a:solidFill>
                <a:schemeClr val="tx1"/>
              </a:solidFill>
            </a:ln>
            <a:scene3d>
              <a:camera prst="isometricOffAxis1Left"/>
              <a:lightRig rig="threePt" dir="t">
                <a:rot lat="0" lon="0" rev="0"/>
              </a:lightRig>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6" name="テキスト ボックス 265"/>
            <p:cNvSpPr txBox="1"/>
            <p:nvPr/>
          </p:nvSpPr>
          <p:spPr>
            <a:xfrm>
              <a:off x="2325463" y="524865"/>
              <a:ext cx="588584" cy="338554"/>
            </a:xfrm>
            <a:prstGeom prst="rect">
              <a:avLst/>
            </a:prstGeom>
            <a:noFill/>
            <a:ln w="9525">
              <a:noFill/>
            </a:ln>
            <a:scene3d>
              <a:camera prst="isometricOffAxis1Left"/>
              <a:lightRig rig="threePt" dir="t">
                <a:rot lat="0" lon="0" rev="0"/>
              </a:lightRig>
            </a:scene3d>
          </p:spPr>
          <p:txBody>
            <a:bodyPr wrap="square" rtlCol="0">
              <a:spAutoFit/>
            </a:bodyPr>
            <a:lstStyle/>
            <a:p>
              <a:pPr algn="ctr"/>
              <a:r>
                <a:rPr kumimoji="1" lang="en-US" altLang="ja-JP" sz="1600" dirty="0" smtClean="0">
                  <a:latin typeface="Times" pitchFamily="18" charset="0"/>
                  <a:cs typeface="Times" pitchFamily="18" charset="0"/>
                </a:rPr>
                <a:t>V</a:t>
              </a:r>
              <a:endParaRPr kumimoji="1" lang="ja-JP" altLang="en-US" sz="1600" dirty="0">
                <a:latin typeface="Times" pitchFamily="18" charset="0"/>
                <a:cs typeface="Times" pitchFamily="18" charset="0"/>
              </a:endParaRPr>
            </a:p>
          </p:txBody>
        </p:sp>
        <p:cxnSp>
          <p:nvCxnSpPr>
            <p:cNvPr id="268" name="直線コネクタ 267"/>
            <p:cNvCxnSpPr/>
            <p:nvPr/>
          </p:nvCxnSpPr>
          <p:spPr>
            <a:xfrm flipH="1">
              <a:off x="2438401" y="598161"/>
              <a:ext cx="146698" cy="0"/>
            </a:xfrm>
            <a:prstGeom prst="line">
              <a:avLst/>
            </a:prstGeom>
            <a:ln w="19050">
              <a:solidFill>
                <a:schemeClr val="tx1"/>
              </a:solidFill>
            </a:ln>
            <a:scene3d>
              <a:camera prst="isometricOffAxis1Left"/>
              <a:lightRig rig="threePt" dir="t">
                <a:rot lat="0" lon="0" rev="0"/>
              </a:lightRig>
            </a:scene3d>
          </p:spPr>
          <p:style>
            <a:lnRef idx="1">
              <a:schemeClr val="accent1"/>
            </a:lnRef>
            <a:fillRef idx="0">
              <a:schemeClr val="accent1"/>
            </a:fillRef>
            <a:effectRef idx="0">
              <a:schemeClr val="accent1"/>
            </a:effectRef>
            <a:fontRef idx="minor">
              <a:schemeClr val="tx1"/>
            </a:fontRef>
          </p:style>
        </p:cxnSp>
      </p:grpSp>
      <p:sp>
        <p:nvSpPr>
          <p:cNvPr id="275" name="TextBox 210"/>
          <p:cNvSpPr txBox="1">
            <a:spLocks noChangeArrowheads="1"/>
          </p:cNvSpPr>
          <p:nvPr/>
        </p:nvSpPr>
        <p:spPr bwMode="auto">
          <a:xfrm>
            <a:off x="41842" y="2501404"/>
            <a:ext cx="287397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600" b="1" dirty="0">
                <a:latin typeface="Times New Roman" pitchFamily="18" charset="0"/>
                <a:cs typeface="Times New Roman" pitchFamily="18" charset="0"/>
              </a:rPr>
              <a:t>r</a:t>
            </a:r>
            <a:r>
              <a:rPr lang="en-US" altLang="ja-JP" sz="1600" b="1" dirty="0" smtClean="0">
                <a:latin typeface="Times New Roman" pitchFamily="18" charset="0"/>
                <a:cs typeface="Times New Roman" pitchFamily="18" charset="0"/>
              </a:rPr>
              <a:t>andom pattern illumination</a:t>
            </a:r>
            <a:endParaRPr lang="ja-JP" altLang="en-US" sz="1600" b="1" dirty="0">
              <a:latin typeface="Times New Roman" pitchFamily="18" charset="0"/>
              <a:cs typeface="Times New Roman" pitchFamily="18" charset="0"/>
            </a:endParaRPr>
          </a:p>
        </p:txBody>
      </p:sp>
      <p:sp>
        <p:nvSpPr>
          <p:cNvPr id="282" name="TextBox 209"/>
          <p:cNvSpPr txBox="1">
            <a:spLocks noChangeArrowheads="1"/>
          </p:cNvSpPr>
          <p:nvPr/>
        </p:nvSpPr>
        <p:spPr bwMode="auto">
          <a:xfrm>
            <a:off x="596197" y="946820"/>
            <a:ext cx="194793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600" dirty="0" smtClean="0">
                <a:latin typeface="ＭＳ Ｐゴシック" pitchFamily="50" charset="-128"/>
                <a:ea typeface="ＭＳ Ｐゴシック" pitchFamily="50" charset="-128"/>
                <a:cs typeface="Arial" pitchFamily="34" charset="0"/>
              </a:rPr>
              <a:t>Pol.</a:t>
            </a:r>
          </a:p>
          <a:p>
            <a:pPr algn="ctr" eaLnBrk="1" hangingPunct="1"/>
            <a:r>
              <a:rPr lang="en-US" altLang="ja-JP" sz="1600" dirty="0" smtClean="0">
                <a:latin typeface="Times New Roman" pitchFamily="18" charset="0"/>
                <a:ea typeface="ＭＳ Ｐゴシック" pitchFamily="50" charset="-128"/>
                <a:cs typeface="Times New Roman" pitchFamily="18" charset="0"/>
              </a:rPr>
              <a:t>(45</a:t>
            </a:r>
            <a:r>
              <a:rPr lang="ja-JP" altLang="en-US" sz="1600" dirty="0">
                <a:latin typeface="Times New Roman" pitchFamily="18" charset="0"/>
                <a:ea typeface="ＭＳ Ｐゴシック" pitchFamily="50" charset="-128"/>
                <a:cs typeface="Times New Roman" pitchFamily="18" charset="0"/>
              </a:rPr>
              <a:t>ﾟ</a:t>
            </a:r>
            <a:r>
              <a:rPr lang="en-US" altLang="ja-JP" sz="1600" dirty="0">
                <a:latin typeface="Times New Roman" pitchFamily="18" charset="0"/>
                <a:ea typeface="ＭＳ Ｐゴシック" pitchFamily="50" charset="-128"/>
                <a:cs typeface="Times New Roman" pitchFamily="18" charset="0"/>
              </a:rPr>
              <a:t>)</a:t>
            </a:r>
            <a:endParaRPr lang="ja-JP" altLang="en-US" sz="1600" dirty="0">
              <a:latin typeface="Times New Roman" pitchFamily="18" charset="0"/>
              <a:ea typeface="ＭＳ Ｐゴシック" pitchFamily="50" charset="-128"/>
              <a:cs typeface="Times New Roman" pitchFamily="18" charset="0"/>
            </a:endParaRPr>
          </a:p>
        </p:txBody>
      </p:sp>
      <p:sp>
        <p:nvSpPr>
          <p:cNvPr id="283" name="TextBox 209"/>
          <p:cNvSpPr txBox="1">
            <a:spLocks noChangeArrowheads="1"/>
          </p:cNvSpPr>
          <p:nvPr/>
        </p:nvSpPr>
        <p:spPr bwMode="auto">
          <a:xfrm>
            <a:off x="6987459" y="1035720"/>
            <a:ext cx="145252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600" dirty="0" smtClean="0"/>
              <a:t>lens</a:t>
            </a:r>
            <a:endParaRPr lang="ja-JP" altLang="en-US" sz="1600" dirty="0"/>
          </a:p>
        </p:txBody>
      </p:sp>
      <p:sp>
        <p:nvSpPr>
          <p:cNvPr id="146" name="TextBox 211"/>
          <p:cNvSpPr txBox="1">
            <a:spLocks noChangeArrowheads="1"/>
          </p:cNvSpPr>
          <p:nvPr/>
        </p:nvSpPr>
        <p:spPr bwMode="auto">
          <a:xfrm>
            <a:off x="249951" y="3100316"/>
            <a:ext cx="31003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en-US" altLang="ja-JP" dirty="0" smtClean="0">
                <a:solidFill>
                  <a:srgbClr val="00B050"/>
                </a:solidFill>
                <a:latin typeface="ＭＳ Ｐゴシック" pitchFamily="50" charset="-128"/>
                <a:ea typeface="ＭＳ Ｐゴシック" pitchFamily="50" charset="-128"/>
                <a:cs typeface="Arial" pitchFamily="34" charset="0"/>
              </a:rPr>
              <a:t>detected intensity</a:t>
            </a:r>
            <a:endParaRPr lang="ja-JP" altLang="en-US" dirty="0">
              <a:solidFill>
                <a:srgbClr val="00B050"/>
              </a:solidFill>
              <a:latin typeface="ＭＳ Ｐゴシック" pitchFamily="50" charset="-128"/>
              <a:ea typeface="ＭＳ Ｐゴシック" pitchFamily="50" charset="-128"/>
              <a:cs typeface="Arial" pitchFamily="34" charset="0"/>
            </a:endParaRPr>
          </a:p>
        </p:txBody>
      </p:sp>
      <p:sp>
        <p:nvSpPr>
          <p:cNvPr id="150" name="TextBox 210"/>
          <p:cNvSpPr txBox="1">
            <a:spLocks noChangeArrowheads="1"/>
          </p:cNvSpPr>
          <p:nvPr/>
        </p:nvSpPr>
        <p:spPr bwMode="auto">
          <a:xfrm>
            <a:off x="4067944" y="5591676"/>
            <a:ext cx="23042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en-US" altLang="ja-JP" b="1" dirty="0" smtClean="0">
                <a:solidFill>
                  <a:srgbClr val="0000CC"/>
                </a:solidFill>
                <a:latin typeface="Calibri"/>
                <a:cs typeface="Calibri"/>
              </a:rPr>
              <a:t>Amplitude ratio</a:t>
            </a:r>
            <a:endParaRPr lang="ja-JP" altLang="en-US" b="1" dirty="0">
              <a:solidFill>
                <a:srgbClr val="0000CC"/>
              </a:solidFill>
              <a:latin typeface="Calibri"/>
              <a:cs typeface="Calibri"/>
            </a:endParaRPr>
          </a:p>
        </p:txBody>
      </p:sp>
      <p:sp>
        <p:nvSpPr>
          <p:cNvPr id="151" name="TextBox 210"/>
          <p:cNvSpPr txBox="1">
            <a:spLocks noChangeArrowheads="1"/>
          </p:cNvSpPr>
          <p:nvPr/>
        </p:nvSpPr>
        <p:spPr bwMode="auto">
          <a:xfrm>
            <a:off x="4045664" y="4486949"/>
            <a:ext cx="18224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en-US" altLang="ja-JP" b="1" dirty="0" smtClean="0">
                <a:solidFill>
                  <a:srgbClr val="0000CC"/>
                </a:solidFill>
                <a:latin typeface="Calibri"/>
                <a:cs typeface="Calibri"/>
              </a:rPr>
              <a:t>Phase difference</a:t>
            </a:r>
            <a:endParaRPr lang="ja-JP" altLang="en-US" b="1" dirty="0">
              <a:solidFill>
                <a:srgbClr val="0000CC"/>
              </a:solidFill>
              <a:latin typeface="Calibri"/>
              <a:cs typeface="Calibri"/>
            </a:endParaRPr>
          </a:p>
        </p:txBody>
      </p:sp>
    </p:spTree>
    <p:extLst>
      <p:ext uri="{BB962C8B-B14F-4D97-AF65-F5344CB8AC3E}">
        <p14:creationId xmlns:p14="http://schemas.microsoft.com/office/powerpoint/2010/main" val="244717346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0" name="Rectangle 1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2" name="Rectangle 1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4" name="Rectangle 2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56" name="Text Box 4"/>
          <p:cNvSpPr txBox="1">
            <a:spLocks noChangeArrowheads="1"/>
          </p:cNvSpPr>
          <p:nvPr/>
        </p:nvSpPr>
        <p:spPr bwMode="auto">
          <a:xfrm>
            <a:off x="0" y="635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spcBef>
                <a:spcPct val="50000"/>
              </a:spcBef>
            </a:pPr>
            <a:r>
              <a:rPr lang="en-US" altLang="ja-JP" sz="2400" dirty="0" smtClean="0">
                <a:latin typeface="Arial" charset="0"/>
              </a:rPr>
              <a:t>Principle of Ghost imaging </a:t>
            </a:r>
            <a:r>
              <a:rPr lang="en-US" altLang="ja-JP" sz="2400" dirty="0" err="1" smtClean="0">
                <a:latin typeface="Arial" charset="0"/>
              </a:rPr>
              <a:t>ellipsometry</a:t>
            </a:r>
            <a:endParaRPr lang="ja-JP" altLang="en-US" sz="2400" dirty="0">
              <a:latin typeface="Arial" charset="0"/>
            </a:endParaRPr>
          </a:p>
        </p:txBody>
      </p:sp>
      <p:grpSp>
        <p:nvGrpSpPr>
          <p:cNvPr id="2" name="グループ化 1"/>
          <p:cNvGrpSpPr/>
          <p:nvPr/>
        </p:nvGrpSpPr>
        <p:grpSpPr>
          <a:xfrm>
            <a:off x="-85923" y="643083"/>
            <a:ext cx="9650739" cy="2037432"/>
            <a:chOff x="-85923" y="421556"/>
            <a:chExt cx="9650739" cy="2037432"/>
          </a:xfrm>
        </p:grpSpPr>
        <p:cxnSp>
          <p:nvCxnSpPr>
            <p:cNvPr id="260" name="直線コネクタ 259"/>
            <p:cNvCxnSpPr/>
            <p:nvPr/>
          </p:nvCxnSpPr>
          <p:spPr>
            <a:xfrm>
              <a:off x="2479005" y="566738"/>
              <a:ext cx="0" cy="495299"/>
            </a:xfrm>
            <a:prstGeom prst="line">
              <a:avLst/>
            </a:prstGeom>
            <a:ln w="19050">
              <a:solidFill>
                <a:schemeClr val="tx1"/>
              </a:solidFill>
            </a:ln>
            <a:scene3d>
              <a:camera prst="isometricOffAxis1Left"/>
              <a:lightRig rig="threePt" dir="t">
                <a:rot lat="0" lon="0" rev="0"/>
              </a:lightRig>
            </a:scene3d>
          </p:spPr>
          <p:style>
            <a:lnRef idx="1">
              <a:schemeClr val="accent1"/>
            </a:lnRef>
            <a:fillRef idx="0">
              <a:schemeClr val="accent1"/>
            </a:fillRef>
            <a:effectRef idx="0">
              <a:schemeClr val="accent1"/>
            </a:effectRef>
            <a:fontRef idx="minor">
              <a:schemeClr val="tx1"/>
            </a:fontRef>
          </p:style>
        </p:cxnSp>
        <p:sp>
          <p:nvSpPr>
            <p:cNvPr id="89" name="正方形/長方形 88"/>
            <p:cNvSpPr/>
            <p:nvPr/>
          </p:nvSpPr>
          <p:spPr>
            <a:xfrm>
              <a:off x="2378003" y="914957"/>
              <a:ext cx="239061" cy="509459"/>
            </a:xfrm>
            <a:prstGeom prst="rect">
              <a:avLst/>
            </a:prstGeom>
            <a:solidFill>
              <a:schemeClr val="bg1">
                <a:lumMod val="65000"/>
              </a:schemeClr>
            </a:solidFill>
            <a:ln>
              <a:solidFill>
                <a:schemeClr val="bg1">
                  <a:lumMod val="65000"/>
                </a:schemeClr>
              </a:solidFill>
            </a:ln>
            <a:scene3d>
              <a:camera prst="isometricOffAxis1Left"/>
              <a:lightRig rig="threePt" dir="t">
                <a:rot lat="0" lon="0" rev="0"/>
              </a:lightRig>
            </a:scene3d>
            <a:sp3d extrusionH="558800"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67" name="直線コネクタ 266"/>
            <p:cNvCxnSpPr/>
            <p:nvPr/>
          </p:nvCxnSpPr>
          <p:spPr>
            <a:xfrm>
              <a:off x="2771800" y="750184"/>
              <a:ext cx="0" cy="402341"/>
            </a:xfrm>
            <a:prstGeom prst="line">
              <a:avLst/>
            </a:prstGeom>
            <a:ln w="19050">
              <a:solidFill>
                <a:schemeClr val="tx1"/>
              </a:solidFill>
            </a:ln>
            <a:scene3d>
              <a:camera prst="isometricOffAxis1Left"/>
              <a:lightRig rig="threePt" dir="t">
                <a:rot lat="0" lon="0" rev="0"/>
              </a:lightRig>
            </a:scene3d>
          </p:spPr>
          <p:style>
            <a:lnRef idx="1">
              <a:schemeClr val="accent1"/>
            </a:lnRef>
            <a:fillRef idx="0">
              <a:schemeClr val="accent1"/>
            </a:fillRef>
            <a:effectRef idx="0">
              <a:schemeClr val="accent1"/>
            </a:effectRef>
            <a:fontRef idx="minor">
              <a:schemeClr val="tx1"/>
            </a:fontRef>
          </p:style>
        </p:cxnSp>
        <p:sp>
          <p:nvSpPr>
            <p:cNvPr id="284" name="TextBox 211"/>
            <p:cNvSpPr txBox="1">
              <a:spLocks noChangeArrowheads="1"/>
            </p:cNvSpPr>
            <p:nvPr/>
          </p:nvSpPr>
          <p:spPr bwMode="auto">
            <a:xfrm>
              <a:off x="4271268" y="421556"/>
              <a:ext cx="154082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600" dirty="0" smtClean="0">
                  <a:latin typeface="ＭＳ Ｐゴシック" pitchFamily="50" charset="-128"/>
                  <a:ea typeface="ＭＳ Ｐゴシック" pitchFamily="50" charset="-128"/>
                  <a:cs typeface="Arial" pitchFamily="34" charset="0"/>
                </a:rPr>
                <a:t>Sample </a:t>
              </a:r>
              <a:r>
                <a:rPr lang="en-US" altLang="ja-JP" sz="1600" dirty="0" smtClean="0">
                  <a:latin typeface="Times New Roman" pitchFamily="18" charset="0"/>
                  <a:ea typeface="ＭＳ Ｐゴシック" pitchFamily="50" charset="-128"/>
                  <a:cs typeface="Times New Roman" pitchFamily="18" charset="0"/>
                </a:rPr>
                <a:t>(</a:t>
              </a:r>
              <a:r>
                <a:rPr lang="en-US" altLang="ja-JP" sz="1600" i="1" dirty="0" smtClean="0">
                  <a:latin typeface="Symbol" pitchFamily="18" charset="2"/>
                  <a:ea typeface="ＭＳ Ｐゴシック" pitchFamily="50" charset="-128"/>
                  <a:cs typeface="Arial" pitchFamily="34" charset="0"/>
                </a:rPr>
                <a:t>D</a:t>
              </a:r>
              <a:r>
                <a:rPr lang="en-US" altLang="ja-JP" sz="1600" dirty="0" smtClean="0">
                  <a:latin typeface="Times New Roman" pitchFamily="18" charset="0"/>
                  <a:ea typeface="ＭＳ Ｐゴシック" pitchFamily="50" charset="-128"/>
                  <a:cs typeface="Times New Roman" pitchFamily="18" charset="0"/>
                </a:rPr>
                <a:t>, </a:t>
              </a:r>
              <a:r>
                <a:rPr lang="en-US" altLang="ja-JP" sz="1600" i="1" dirty="0" smtClean="0">
                  <a:latin typeface="Symbol" pitchFamily="18" charset="2"/>
                  <a:ea typeface="ＭＳ Ｐゴシック" pitchFamily="50" charset="-128"/>
                  <a:cs typeface="Arial" pitchFamily="34" charset="0"/>
                </a:rPr>
                <a:t>y</a:t>
              </a:r>
              <a:r>
                <a:rPr lang="en-US" altLang="ja-JP" sz="1600" dirty="0" smtClean="0">
                  <a:latin typeface="Times New Roman" pitchFamily="18" charset="0"/>
                  <a:ea typeface="ＭＳ Ｐゴシック" pitchFamily="50" charset="-128"/>
                  <a:cs typeface="Times New Roman" pitchFamily="18" charset="0"/>
                </a:rPr>
                <a:t>)</a:t>
              </a:r>
              <a:endParaRPr lang="ja-JP" altLang="en-US" sz="1600" dirty="0">
                <a:latin typeface="Times New Roman" pitchFamily="18" charset="0"/>
                <a:ea typeface="ＭＳ Ｐゴシック" pitchFamily="50" charset="-128"/>
                <a:cs typeface="Times New Roman" pitchFamily="18" charset="0"/>
              </a:endParaRPr>
            </a:p>
          </p:txBody>
        </p:sp>
        <p:sp>
          <p:nvSpPr>
            <p:cNvPr id="285" name="TextBox 210"/>
            <p:cNvSpPr txBox="1">
              <a:spLocks noChangeArrowheads="1"/>
            </p:cNvSpPr>
            <p:nvPr/>
          </p:nvSpPr>
          <p:spPr bwMode="auto">
            <a:xfrm>
              <a:off x="7592144" y="975225"/>
              <a:ext cx="1972672"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600" dirty="0">
                  <a:latin typeface="ＭＳ Ｐゴシック" pitchFamily="50" charset="-128"/>
                  <a:ea typeface="ＭＳ Ｐゴシック" pitchFamily="50" charset="-128"/>
                  <a:cs typeface="Arial" pitchFamily="34" charset="0"/>
                </a:rPr>
                <a:t>s</a:t>
              </a:r>
              <a:r>
                <a:rPr lang="en-US" altLang="ja-JP" sz="1600" dirty="0" smtClean="0">
                  <a:latin typeface="ＭＳ Ｐゴシック" pitchFamily="50" charset="-128"/>
                  <a:ea typeface="ＭＳ Ｐゴシック" pitchFamily="50" charset="-128"/>
                  <a:cs typeface="Arial" pitchFamily="34" charset="0"/>
                </a:rPr>
                <a:t>ingle pixel</a:t>
              </a:r>
            </a:p>
            <a:p>
              <a:pPr algn="ctr" eaLnBrk="1" hangingPunct="1">
                <a:lnSpc>
                  <a:spcPts val="1720"/>
                </a:lnSpc>
              </a:pPr>
              <a:r>
                <a:rPr lang="en-US" altLang="ja-JP" sz="1600" dirty="0" smtClean="0">
                  <a:latin typeface="ＭＳ Ｐゴシック" pitchFamily="50" charset="-128"/>
                  <a:ea typeface="ＭＳ Ｐゴシック" pitchFamily="50" charset="-128"/>
                  <a:cs typeface="Arial" pitchFamily="34" charset="0"/>
                </a:rPr>
                <a:t>detector</a:t>
              </a:r>
              <a:endParaRPr lang="ja-JP" altLang="en-US" sz="1600" dirty="0">
                <a:latin typeface="ＭＳ Ｐゴシック" pitchFamily="50" charset="-128"/>
                <a:ea typeface="ＭＳ Ｐゴシック" pitchFamily="50" charset="-128"/>
                <a:cs typeface="Arial" pitchFamily="34" charset="0"/>
              </a:endParaRPr>
            </a:p>
          </p:txBody>
        </p:sp>
        <p:sp>
          <p:nvSpPr>
            <p:cNvPr id="286" name="TextBox 209"/>
            <p:cNvSpPr txBox="1">
              <a:spLocks noChangeArrowheads="1"/>
            </p:cNvSpPr>
            <p:nvPr/>
          </p:nvSpPr>
          <p:spPr bwMode="auto">
            <a:xfrm>
              <a:off x="6223992" y="1958340"/>
              <a:ext cx="153490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600" dirty="0" smtClean="0">
                  <a:latin typeface="ＭＳ Ｐゴシック" pitchFamily="50" charset="-128"/>
                  <a:ea typeface="ＭＳ Ｐゴシック" pitchFamily="50" charset="-128"/>
                  <a:cs typeface="Arial" pitchFamily="34" charset="0"/>
                </a:rPr>
                <a:t>Pol.</a:t>
              </a:r>
              <a:r>
                <a:rPr lang="ja-JP" altLang="en-US" sz="1600" dirty="0" smtClean="0">
                  <a:latin typeface="ＭＳ Ｐゴシック" pitchFamily="50" charset="-128"/>
                  <a:ea typeface="ＭＳ Ｐゴシック" pitchFamily="50" charset="-128"/>
                  <a:cs typeface="Arial" pitchFamily="34" charset="0"/>
                </a:rPr>
                <a:t> </a:t>
              </a:r>
              <a:r>
                <a:rPr lang="en-US" altLang="ja-JP" sz="1600" dirty="0" smtClean="0">
                  <a:latin typeface="Times New Roman" pitchFamily="18" charset="0"/>
                  <a:ea typeface="ＭＳ Ｐゴシック" pitchFamily="50" charset="-128"/>
                  <a:cs typeface="Times New Roman" pitchFamily="18" charset="0"/>
                </a:rPr>
                <a:t>(</a:t>
              </a:r>
              <a:r>
                <a:rPr lang="en-US" altLang="ja-JP" sz="1600" dirty="0">
                  <a:latin typeface="Times New Roman" pitchFamily="18" charset="0"/>
                  <a:ea typeface="ＭＳ Ｐゴシック" pitchFamily="50" charset="-128"/>
                  <a:cs typeface="Times New Roman" pitchFamily="18" charset="0"/>
                </a:rPr>
                <a:t>45</a:t>
              </a:r>
              <a:r>
                <a:rPr lang="ja-JP" altLang="en-US" sz="1600" dirty="0">
                  <a:latin typeface="Times New Roman" pitchFamily="18" charset="0"/>
                  <a:ea typeface="ＭＳ Ｐゴシック" pitchFamily="50" charset="-128"/>
                  <a:cs typeface="Times New Roman" pitchFamily="18" charset="0"/>
                </a:rPr>
                <a:t>ﾟ</a:t>
              </a:r>
              <a:r>
                <a:rPr lang="en-US" altLang="ja-JP" sz="1600" dirty="0">
                  <a:latin typeface="Times New Roman" pitchFamily="18" charset="0"/>
                  <a:ea typeface="ＭＳ Ｐゴシック" pitchFamily="50" charset="-128"/>
                  <a:cs typeface="Times New Roman" pitchFamily="18" charset="0"/>
                </a:rPr>
                <a:t>)</a:t>
              </a:r>
              <a:endParaRPr lang="ja-JP" altLang="en-US" sz="1600" dirty="0">
                <a:latin typeface="Times New Roman" pitchFamily="18" charset="0"/>
                <a:ea typeface="ＭＳ Ｐゴシック" pitchFamily="50" charset="-128"/>
                <a:cs typeface="Times New Roman" pitchFamily="18" charset="0"/>
              </a:endParaRPr>
            </a:p>
          </p:txBody>
        </p:sp>
        <p:sp>
          <p:nvSpPr>
            <p:cNvPr id="288" name="TextBox 209"/>
            <p:cNvSpPr txBox="1">
              <a:spLocks noChangeArrowheads="1"/>
            </p:cNvSpPr>
            <p:nvPr/>
          </p:nvSpPr>
          <p:spPr bwMode="auto">
            <a:xfrm>
              <a:off x="2440743" y="1853332"/>
              <a:ext cx="199744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600" dirty="0" smtClean="0">
                  <a:latin typeface="Times New Roman" pitchFamily="18" charset="0"/>
                  <a:cs typeface="Times New Roman" pitchFamily="18" charset="0"/>
                </a:rPr>
                <a:t>PEM(0</a:t>
              </a:r>
              <a:r>
                <a:rPr lang="ja-JP" altLang="en-US" sz="1600" dirty="0">
                  <a:latin typeface="Times New Roman" pitchFamily="18" charset="0"/>
                  <a:cs typeface="Times New Roman" pitchFamily="18" charset="0"/>
                </a:rPr>
                <a:t>ﾟ</a:t>
              </a:r>
              <a:r>
                <a:rPr lang="en-US" altLang="ja-JP" sz="1600" dirty="0">
                  <a:latin typeface="Times New Roman" pitchFamily="18" charset="0"/>
                  <a:cs typeface="Times New Roman" pitchFamily="18" charset="0"/>
                </a:rPr>
                <a:t>, </a:t>
              </a:r>
              <a:r>
                <a:rPr lang="en-US" altLang="ja-JP" sz="1600" i="1" dirty="0" smtClean="0">
                  <a:latin typeface="Times New Roman" pitchFamily="18" charset="0"/>
                  <a:cs typeface="Times New Roman" pitchFamily="18" charset="0"/>
                </a:rPr>
                <a:t>f</a:t>
              </a:r>
              <a:r>
                <a:rPr lang="en-US" altLang="ja-JP" sz="1600" dirty="0" smtClean="0">
                  <a:latin typeface="Times New Roman" pitchFamily="18" charset="0"/>
                  <a:cs typeface="Times New Roman" pitchFamily="18" charset="0"/>
                </a:rPr>
                <a:t>, </a:t>
              </a:r>
              <a:r>
                <a:rPr lang="en-US" altLang="ja-JP" sz="1600" i="1" dirty="0" smtClean="0">
                  <a:latin typeface="Symbol" pitchFamily="18" charset="2"/>
                  <a:cs typeface="Times New Roman" pitchFamily="18" charset="0"/>
                </a:rPr>
                <a:t>d</a:t>
              </a:r>
              <a:r>
                <a:rPr lang="en-US" altLang="ja-JP" sz="1600" dirty="0" smtClean="0">
                  <a:latin typeface="Times New Roman" pitchFamily="18" charset="0"/>
                  <a:cs typeface="Times New Roman" pitchFamily="18" charset="0"/>
                </a:rPr>
                <a:t>)</a:t>
              </a:r>
              <a:endParaRPr lang="ja-JP" altLang="en-US" sz="1600" dirty="0">
                <a:latin typeface="Times New Roman" pitchFamily="18" charset="0"/>
                <a:cs typeface="Times New Roman" pitchFamily="18" charset="0"/>
              </a:endParaRPr>
            </a:p>
          </p:txBody>
        </p:sp>
        <p:sp>
          <p:nvSpPr>
            <p:cNvPr id="68" name="TextBox 209"/>
            <p:cNvSpPr txBox="1">
              <a:spLocks noChangeArrowheads="1"/>
            </p:cNvSpPr>
            <p:nvPr/>
          </p:nvSpPr>
          <p:spPr bwMode="auto">
            <a:xfrm>
              <a:off x="2445668" y="2120434"/>
              <a:ext cx="199744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600" i="1" dirty="0" smtClean="0">
                  <a:latin typeface="Times New Roman" pitchFamily="18" charset="0"/>
                  <a:cs typeface="Times New Roman" pitchFamily="18" charset="0"/>
                </a:rPr>
                <a:t>f</a:t>
              </a:r>
              <a:r>
                <a:rPr lang="en-US" altLang="ja-JP" sz="1600" dirty="0" smtClean="0">
                  <a:latin typeface="Times New Roman" pitchFamily="18" charset="0"/>
                  <a:cs typeface="Times New Roman" pitchFamily="18" charset="0"/>
                </a:rPr>
                <a:t>=50 kHz</a:t>
              </a:r>
              <a:endParaRPr lang="ja-JP" altLang="en-US" sz="1600" dirty="0">
                <a:latin typeface="Times New Roman" pitchFamily="18" charset="0"/>
                <a:cs typeface="Times New Roman" pitchFamily="18" charset="0"/>
              </a:endParaRPr>
            </a:p>
          </p:txBody>
        </p:sp>
        <p:pic>
          <p:nvPicPr>
            <p:cNvPr id="30" name="Picture 2" descr="C:\Users\taki\Desktop\nakae\20140425\サンプル.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676325" y="779618"/>
              <a:ext cx="694052" cy="694052"/>
            </a:xfrm>
            <a:prstGeom prst="rect">
              <a:avLst/>
            </a:prstGeom>
            <a:noFill/>
            <a:scene3d>
              <a:camera prst="perspectiveBelow"/>
              <a:lightRig rig="threePt" dir="t"/>
            </a:scene3d>
            <a:sp3d extrusionH="88900" contourW="6350"/>
            <a:extLst>
              <a:ext uri="{909E8E84-426E-40dd-AFC4-6F175D3DCCD1}">
                <a14:hiddenFill xmlns:a14="http://schemas.microsoft.com/office/drawing/2010/main">
                  <a:solidFill>
                    <a:srgbClr val="FFFFFF"/>
                  </a:solidFill>
                </a14:hiddenFill>
              </a:ext>
            </a:extLst>
          </p:spPr>
        </p:pic>
        <p:cxnSp>
          <p:nvCxnSpPr>
            <p:cNvPr id="165" name="直線コネクタ 164"/>
            <p:cNvCxnSpPr/>
            <p:nvPr/>
          </p:nvCxnSpPr>
          <p:spPr>
            <a:xfrm flipH="1" flipV="1">
              <a:off x="7016673" y="1496877"/>
              <a:ext cx="763368" cy="141551"/>
            </a:xfrm>
            <a:prstGeom prst="line">
              <a:avLst/>
            </a:prstGeom>
            <a:ln w="12700">
              <a:solidFill>
                <a:srgbClr val="FF0000"/>
              </a:solidFill>
            </a:ln>
            <a:effectLst>
              <a:glow rad="381000">
                <a:schemeClr val="accent2">
                  <a:satMod val="175000"/>
                  <a:alpha val="85000"/>
                </a:schemeClr>
              </a:glow>
              <a:softEdge rad="12700"/>
            </a:effectLst>
          </p:spPr>
          <p:style>
            <a:lnRef idx="1">
              <a:schemeClr val="accent1"/>
            </a:lnRef>
            <a:fillRef idx="0">
              <a:schemeClr val="accent1"/>
            </a:fillRef>
            <a:effectRef idx="0">
              <a:schemeClr val="accent1"/>
            </a:effectRef>
            <a:fontRef idx="minor">
              <a:schemeClr val="tx1"/>
            </a:fontRef>
          </p:style>
        </p:cxnSp>
        <p:grpSp>
          <p:nvGrpSpPr>
            <p:cNvPr id="253" name="グループ化 252"/>
            <p:cNvGrpSpPr/>
            <p:nvPr/>
          </p:nvGrpSpPr>
          <p:grpSpPr>
            <a:xfrm>
              <a:off x="2802921" y="1399506"/>
              <a:ext cx="304572" cy="221332"/>
              <a:chOff x="2433320" y="1347118"/>
              <a:chExt cx="304572" cy="221332"/>
            </a:xfrm>
          </p:grpSpPr>
          <p:cxnSp>
            <p:nvCxnSpPr>
              <p:cNvPr id="171" name="直線コネクタ 170"/>
              <p:cNvCxnSpPr/>
              <p:nvPr/>
            </p:nvCxnSpPr>
            <p:spPr>
              <a:xfrm>
                <a:off x="2587886" y="1347118"/>
                <a:ext cx="0" cy="221332"/>
              </a:xfrm>
              <a:prstGeom prst="line">
                <a:avLst/>
              </a:prstGeom>
              <a:ln w="19050">
                <a:solidFill>
                  <a:schemeClr val="tx1"/>
                </a:solidFill>
              </a:ln>
              <a:scene3d>
                <a:camera prst="isometricOffAxis1Left"/>
                <a:lightRig rig="threePt" dir="t"/>
              </a:scene3d>
            </p:spPr>
            <p:style>
              <a:lnRef idx="1">
                <a:schemeClr val="accent1"/>
              </a:lnRef>
              <a:fillRef idx="0">
                <a:schemeClr val="accent1"/>
              </a:fillRef>
              <a:effectRef idx="0">
                <a:schemeClr val="accent1"/>
              </a:effectRef>
              <a:fontRef idx="minor">
                <a:schemeClr val="tx1"/>
              </a:fontRef>
            </p:style>
          </p:cxnSp>
          <p:cxnSp>
            <p:nvCxnSpPr>
              <p:cNvPr id="174" name="直線コネクタ 173"/>
              <p:cNvCxnSpPr/>
              <p:nvPr/>
            </p:nvCxnSpPr>
            <p:spPr>
              <a:xfrm flipH="1" flipV="1">
                <a:off x="2433320" y="1457226"/>
                <a:ext cx="304572" cy="3274"/>
              </a:xfrm>
              <a:prstGeom prst="line">
                <a:avLst/>
              </a:prstGeom>
              <a:ln w="19050">
                <a:solidFill>
                  <a:schemeClr val="tx1"/>
                </a:solidFill>
              </a:ln>
              <a:scene3d>
                <a:camera prst="isometricOffAxis1Left"/>
                <a:lightRig rig="threePt" dir="t">
                  <a:rot lat="0" lon="0" rev="0"/>
                </a:lightRig>
              </a:scene3d>
            </p:spPr>
            <p:style>
              <a:lnRef idx="1">
                <a:schemeClr val="accent1"/>
              </a:lnRef>
              <a:fillRef idx="0">
                <a:schemeClr val="accent1"/>
              </a:fillRef>
              <a:effectRef idx="0">
                <a:schemeClr val="accent1"/>
              </a:effectRef>
              <a:fontRef idx="minor">
                <a:schemeClr val="tx1"/>
              </a:fontRef>
            </p:style>
          </p:cxnSp>
        </p:grpSp>
        <p:sp>
          <p:nvSpPr>
            <p:cNvPr id="328" name="テキスト ボックス 327"/>
            <p:cNvSpPr txBox="1"/>
            <p:nvPr/>
          </p:nvSpPr>
          <p:spPr>
            <a:xfrm>
              <a:off x="4116710" y="1840988"/>
              <a:ext cx="1272789" cy="584776"/>
            </a:xfrm>
            <a:prstGeom prst="rect">
              <a:avLst/>
            </a:prstGeom>
            <a:noFill/>
          </p:spPr>
          <p:txBody>
            <a:bodyPr wrap="square" rtlCol="0">
              <a:spAutoFit/>
            </a:bodyPr>
            <a:lstStyle/>
            <a:p>
              <a:pPr algn="ctr"/>
              <a:r>
                <a:rPr lang="en-US" altLang="ja-JP" sz="1600" dirty="0" smtClean="0">
                  <a:latin typeface="Calibri"/>
                  <a:cs typeface="Calibri"/>
                </a:rPr>
                <a:t>Incident angle</a:t>
              </a:r>
              <a:r>
                <a:rPr lang="en-US" altLang="ja-JP" sz="1600" i="1" dirty="0" smtClean="0">
                  <a:latin typeface="Symbol" pitchFamily="18" charset="2"/>
                </a:rPr>
                <a:t> q</a:t>
              </a:r>
              <a:r>
                <a:rPr lang="en-US" altLang="ja-JP" sz="1600" i="1" baseline="-25000" dirty="0" smtClean="0">
                  <a:latin typeface="Times New Roman" pitchFamily="18" charset="0"/>
                  <a:cs typeface="Times New Roman" pitchFamily="18" charset="0"/>
                </a:rPr>
                <a:t>i</a:t>
              </a:r>
              <a:endParaRPr kumimoji="1" lang="ja-JP" altLang="en-US" sz="1600" baseline="-25000" dirty="0">
                <a:latin typeface="Times New Roman" pitchFamily="18" charset="0"/>
                <a:cs typeface="Times New Roman" pitchFamily="18" charset="0"/>
              </a:endParaRPr>
            </a:p>
          </p:txBody>
        </p:sp>
        <p:sp>
          <p:nvSpPr>
            <p:cNvPr id="179" name="正方形/長方形 178"/>
            <p:cNvSpPr/>
            <p:nvPr/>
          </p:nvSpPr>
          <p:spPr>
            <a:xfrm rot="21004986">
              <a:off x="2943187" y="1295841"/>
              <a:ext cx="2109555" cy="80376"/>
            </a:xfrm>
            <a:prstGeom prst="rect">
              <a:avLst/>
            </a:prstGeom>
            <a:solidFill>
              <a:srgbClr val="FF0000">
                <a:alpha val="20000"/>
              </a:srgbClr>
            </a:solidFill>
            <a:ln>
              <a:noFill/>
            </a:ln>
            <a:effectLst>
              <a:glow rad="381000">
                <a:schemeClr val="accent2">
                  <a:satMod val="175000"/>
                  <a:alpha val="50000"/>
                </a:schemeClr>
              </a:glo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0" name="正方形/長方形 179"/>
            <p:cNvSpPr/>
            <p:nvPr/>
          </p:nvSpPr>
          <p:spPr>
            <a:xfrm rot="595014" flipH="1">
              <a:off x="4998717" y="1283598"/>
              <a:ext cx="2005367" cy="80376"/>
            </a:xfrm>
            <a:prstGeom prst="rect">
              <a:avLst/>
            </a:prstGeom>
            <a:solidFill>
              <a:srgbClr val="FF0000">
                <a:alpha val="20000"/>
              </a:srgbClr>
            </a:solidFill>
            <a:ln>
              <a:noFill/>
            </a:ln>
            <a:effectLst>
              <a:glow rad="381000">
                <a:schemeClr val="accent2">
                  <a:satMod val="175000"/>
                  <a:alpha val="50000"/>
                </a:schemeClr>
              </a:glo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3" name="正方形/長方形 232"/>
            <p:cNvSpPr/>
            <p:nvPr/>
          </p:nvSpPr>
          <p:spPr>
            <a:xfrm>
              <a:off x="3123316" y="1293101"/>
              <a:ext cx="558073" cy="558073"/>
            </a:xfrm>
            <a:prstGeom prst="rect">
              <a:avLst/>
            </a:prstGeom>
            <a:solidFill>
              <a:schemeClr val="accent1">
                <a:alpha val="50000"/>
              </a:schemeClr>
            </a:solidFill>
            <a:ln>
              <a:noFill/>
            </a:ln>
            <a:scene3d>
              <a:camera prst="isometricOffAxis1Right"/>
              <a:lightRig rig="threePt" dir="t"/>
            </a:scene3d>
            <a:sp3d prstMaterial="fla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正方形/長方形 87"/>
            <p:cNvSpPr/>
            <p:nvPr/>
          </p:nvSpPr>
          <p:spPr>
            <a:xfrm>
              <a:off x="2173413" y="1151091"/>
              <a:ext cx="1356115" cy="509459"/>
            </a:xfrm>
            <a:prstGeom prst="rect">
              <a:avLst/>
            </a:prstGeom>
            <a:solidFill>
              <a:schemeClr val="accent1"/>
            </a:solidFill>
            <a:ln>
              <a:solidFill>
                <a:schemeClr val="accent1"/>
              </a:solidFill>
            </a:ln>
            <a:scene3d>
              <a:camera prst="isometricOffAxis1Left"/>
              <a:lightRig rig="threePt" dir="t">
                <a:rot lat="0" lon="0" rev="0"/>
              </a:lightRig>
            </a:scene3d>
            <a:sp3d extrusionH="558800" prstMaterial="clear"/>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8" name="正方形/長方形 177"/>
            <p:cNvSpPr/>
            <p:nvPr/>
          </p:nvSpPr>
          <p:spPr>
            <a:xfrm rot="21004986">
              <a:off x="1485803" y="1604589"/>
              <a:ext cx="1480554" cy="80376"/>
            </a:xfrm>
            <a:prstGeom prst="rect">
              <a:avLst/>
            </a:prstGeom>
            <a:solidFill>
              <a:srgbClr val="FF0000">
                <a:alpha val="20000"/>
              </a:srgbClr>
            </a:solidFill>
            <a:ln>
              <a:noFill/>
            </a:ln>
            <a:effectLst>
              <a:glow rad="381000">
                <a:schemeClr val="accent2">
                  <a:satMod val="175000"/>
                  <a:alpha val="50000"/>
                </a:schemeClr>
              </a:glo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Oval 2"/>
            <p:cNvSpPr/>
            <p:nvPr/>
          </p:nvSpPr>
          <p:spPr bwMode="auto">
            <a:xfrm>
              <a:off x="1168574" y="1351455"/>
              <a:ext cx="834402" cy="834359"/>
            </a:xfrm>
            <a:prstGeom prst="ellipse">
              <a:avLst/>
            </a:prstGeom>
            <a:solidFill>
              <a:schemeClr val="tx1">
                <a:lumMod val="50000"/>
                <a:lumOff val="50000"/>
                <a:alpha val="50000"/>
              </a:schemeClr>
            </a:solidFill>
            <a:ln w="6350">
              <a:noFill/>
            </a:ln>
            <a:scene3d>
              <a:camera prst="isometricOffAxis1Left"/>
              <a:lightRig rig="freezing" dir="t">
                <a:rot lat="0" lon="0" rev="4200000"/>
              </a:lightRig>
            </a:scene3d>
            <a:sp3d extrusionH="101600" prstMaterial="clea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latin typeface="Arial" pitchFamily="34" charset="0"/>
                <a:cs typeface="Arial" pitchFamily="34" charset="0"/>
              </a:endParaRPr>
            </a:p>
          </p:txBody>
        </p:sp>
        <p:sp>
          <p:nvSpPr>
            <p:cNvPr id="27" name="正方形/長方形 26"/>
            <p:cNvSpPr/>
            <p:nvPr/>
          </p:nvSpPr>
          <p:spPr>
            <a:xfrm rot="21004986">
              <a:off x="26122" y="1854506"/>
              <a:ext cx="1518508" cy="80376"/>
            </a:xfrm>
            <a:prstGeom prst="rect">
              <a:avLst/>
            </a:prstGeom>
            <a:solidFill>
              <a:srgbClr val="FF0000">
                <a:alpha val="20000"/>
              </a:srgbClr>
            </a:solidFill>
            <a:ln>
              <a:noFill/>
            </a:ln>
            <a:effectLst>
              <a:glow rad="381000">
                <a:schemeClr val="accent2">
                  <a:satMod val="175000"/>
                  <a:alpha val="50000"/>
                </a:schemeClr>
              </a:glo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6" name="グループ化 15"/>
            <p:cNvGrpSpPr/>
            <p:nvPr/>
          </p:nvGrpSpPr>
          <p:grpSpPr>
            <a:xfrm>
              <a:off x="-85923" y="1639754"/>
              <a:ext cx="1571104" cy="595269"/>
              <a:chOff x="-493569" y="2322032"/>
              <a:chExt cx="2348638" cy="889871"/>
            </a:xfrm>
          </p:grpSpPr>
          <p:sp>
            <p:nvSpPr>
              <p:cNvPr id="159" name="Rectangle 257"/>
              <p:cNvSpPr/>
              <p:nvPr/>
            </p:nvSpPr>
            <p:spPr>
              <a:xfrm>
                <a:off x="918837" y="2322032"/>
                <a:ext cx="936232" cy="640077"/>
              </a:xfrm>
              <a:prstGeom prst="rect">
                <a:avLst/>
              </a:prstGeom>
              <a:blipFill dpi="0" rotWithShape="1">
                <a:blip r:embed="rId5" cstate="print"/>
                <a:srcRect/>
                <a:stretch>
                  <a:fillRect/>
                </a:stretch>
              </a:blipFill>
              <a:ln w="9525">
                <a:solidFill>
                  <a:schemeClr val="tx1"/>
                </a:solid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800"/>
              </a:p>
            </p:txBody>
          </p:sp>
          <p:sp>
            <p:nvSpPr>
              <p:cNvPr id="160" name="TextBox 187"/>
              <p:cNvSpPr txBox="1">
                <a:spLocks noChangeArrowheads="1"/>
              </p:cNvSpPr>
              <p:nvPr/>
            </p:nvSpPr>
            <p:spPr bwMode="auto">
              <a:xfrm>
                <a:off x="729052" y="2487634"/>
                <a:ext cx="613364" cy="391079"/>
              </a:xfrm>
              <a:prstGeom prst="rect">
                <a:avLst/>
              </a:prstGeom>
              <a:noFill/>
              <a:ln>
                <a:noFill/>
              </a:ln>
              <a:scene3d>
                <a:camera prst="isometricOffAxis1Right"/>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ja-JP" altLang="en-US" sz="1100" dirty="0">
                    <a:latin typeface="Times New Roman" pitchFamily="18" charset="0"/>
                    <a:cs typeface="Times New Roman" pitchFamily="18" charset="0"/>
                  </a:rPr>
                  <a:t>・・・</a:t>
                </a:r>
              </a:p>
            </p:txBody>
          </p:sp>
          <p:sp>
            <p:nvSpPr>
              <p:cNvPr id="164" name="Rectangle 256"/>
              <p:cNvSpPr/>
              <p:nvPr/>
            </p:nvSpPr>
            <p:spPr>
              <a:xfrm rot="10800000">
                <a:off x="191246" y="2463961"/>
                <a:ext cx="936231" cy="640073"/>
              </a:xfrm>
              <a:prstGeom prst="rect">
                <a:avLst/>
              </a:prstGeom>
              <a:blipFill dpi="0" rotWithShape="1">
                <a:blip r:embed="rId5" cstate="print"/>
                <a:srcRect/>
                <a:stretch>
                  <a:fillRect/>
                </a:stretch>
              </a:blipFill>
              <a:ln w="9525">
                <a:solidFill>
                  <a:schemeClr val="tx1"/>
                </a:solid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800"/>
              </a:p>
            </p:txBody>
          </p:sp>
          <p:sp>
            <p:nvSpPr>
              <p:cNvPr id="162" name="Rectangle 255"/>
              <p:cNvSpPr/>
              <p:nvPr/>
            </p:nvSpPr>
            <p:spPr>
              <a:xfrm flipH="1">
                <a:off x="-146393" y="2521606"/>
                <a:ext cx="931974" cy="640442"/>
              </a:xfrm>
              <a:prstGeom prst="rect">
                <a:avLst/>
              </a:prstGeom>
              <a:blipFill dpi="0" rotWithShape="1">
                <a:blip r:embed="rId5" cstate="print"/>
                <a:srcRect/>
                <a:stretch>
                  <a:fillRect/>
                </a:stretch>
              </a:blipFill>
              <a:ln w="9525">
                <a:solidFill>
                  <a:schemeClr val="tx1"/>
                </a:solid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800"/>
              </a:p>
            </p:txBody>
          </p:sp>
          <p:sp>
            <p:nvSpPr>
              <p:cNvPr id="161" name="Rectangle 254"/>
              <p:cNvSpPr/>
              <p:nvPr/>
            </p:nvSpPr>
            <p:spPr>
              <a:xfrm rot="10800000" flipH="1">
                <a:off x="-493569" y="2571826"/>
                <a:ext cx="936231" cy="640077"/>
              </a:xfrm>
              <a:prstGeom prst="rect">
                <a:avLst/>
              </a:prstGeom>
              <a:blipFill dpi="0" rotWithShape="1">
                <a:blip r:embed="rId5" cstate="print"/>
                <a:srcRect/>
                <a:stretch>
                  <a:fillRect/>
                </a:stretch>
              </a:blipFill>
              <a:ln w="9525">
                <a:solidFill>
                  <a:schemeClr val="tx1"/>
                </a:solid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800"/>
              </a:p>
            </p:txBody>
          </p:sp>
        </p:grpSp>
        <p:sp>
          <p:nvSpPr>
            <p:cNvPr id="148" name="Oval 2"/>
            <p:cNvSpPr/>
            <p:nvPr/>
          </p:nvSpPr>
          <p:spPr bwMode="auto">
            <a:xfrm>
              <a:off x="6600150" y="1090836"/>
              <a:ext cx="821463" cy="821421"/>
            </a:xfrm>
            <a:prstGeom prst="ellipse">
              <a:avLst/>
            </a:prstGeom>
            <a:solidFill>
              <a:schemeClr val="tx1">
                <a:lumMod val="50000"/>
                <a:lumOff val="50000"/>
                <a:alpha val="50000"/>
              </a:schemeClr>
            </a:solidFill>
            <a:ln w="6350">
              <a:noFill/>
            </a:ln>
            <a:scene3d>
              <a:camera prst="isometricOffAxis2Right">
                <a:rot lat="1080000" lon="17759998" rev="300000"/>
              </a:camera>
              <a:lightRig rig="freezing" dir="t">
                <a:rot lat="0" lon="0" rev="4200000"/>
              </a:lightRig>
            </a:scene3d>
            <a:sp3d extrusionH="101600" prstMaterial="clear"/>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latin typeface="Arial" pitchFamily="34" charset="0"/>
                <a:cs typeface="Arial" pitchFamily="34" charset="0"/>
              </a:endParaRPr>
            </a:p>
          </p:txBody>
        </p:sp>
        <p:sp>
          <p:nvSpPr>
            <p:cNvPr id="181" name="正方形/長方形 180"/>
            <p:cNvSpPr/>
            <p:nvPr/>
          </p:nvSpPr>
          <p:spPr>
            <a:xfrm rot="595014" flipH="1">
              <a:off x="6987709" y="1515890"/>
              <a:ext cx="698914" cy="80376"/>
            </a:xfrm>
            <a:prstGeom prst="rect">
              <a:avLst/>
            </a:prstGeom>
            <a:solidFill>
              <a:srgbClr val="FF0000">
                <a:alpha val="20000"/>
              </a:srgbClr>
            </a:solidFill>
            <a:ln>
              <a:noFill/>
            </a:ln>
            <a:effectLst>
              <a:glow rad="381000">
                <a:schemeClr val="accent2">
                  <a:satMod val="175000"/>
                  <a:alpha val="50000"/>
                </a:schemeClr>
              </a:glo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6" name="Oval 2"/>
            <p:cNvSpPr/>
            <p:nvPr/>
          </p:nvSpPr>
          <p:spPr bwMode="auto">
            <a:xfrm flipH="1">
              <a:off x="7404273" y="1153160"/>
              <a:ext cx="875571" cy="875525"/>
            </a:xfrm>
            <a:prstGeom prst="ellipse">
              <a:avLst/>
            </a:prstGeom>
            <a:solidFill>
              <a:schemeClr val="tx2">
                <a:lumMod val="40000"/>
                <a:lumOff val="60000"/>
                <a:alpha val="50000"/>
              </a:schemeClr>
            </a:solidFill>
            <a:ln w="6350">
              <a:noFill/>
            </a:ln>
            <a:scene3d>
              <a:camera prst="isometricOffAxis2Right">
                <a:rot lat="1080000" lon="17759998" rev="300000"/>
              </a:camera>
              <a:lightRig rig="freezing" dir="t">
                <a:rot lat="0" lon="0" rev="4200000"/>
              </a:lightRig>
            </a:scene3d>
            <a:sp3d prstMaterial="clear">
              <a:bevelT w="609600" h="177800"/>
              <a:bevelB w="609600" h="1778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2800"/>
            </a:p>
          </p:txBody>
        </p:sp>
        <p:sp>
          <p:nvSpPr>
            <p:cNvPr id="26" name="二等辺三角形 25"/>
            <p:cNvSpPr/>
            <p:nvPr/>
          </p:nvSpPr>
          <p:spPr>
            <a:xfrm rot="5939246" flipH="1">
              <a:off x="7900569" y="1351402"/>
              <a:ext cx="174602" cy="621509"/>
            </a:xfrm>
            <a:prstGeom prst="triangle">
              <a:avLst/>
            </a:prstGeom>
            <a:solidFill>
              <a:srgbClr val="FA2E2E">
                <a:alpha val="20000"/>
              </a:srgbClr>
            </a:solidFill>
            <a:ln>
              <a:noFill/>
            </a:ln>
            <a:effectLst>
              <a:glow rad="127000">
                <a:schemeClr val="accent2">
                  <a:satMod val="175000"/>
                  <a:alpha val="5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9" name="円/楕円 238"/>
            <p:cNvSpPr/>
            <p:nvPr/>
          </p:nvSpPr>
          <p:spPr>
            <a:xfrm>
              <a:off x="8401377" y="1599531"/>
              <a:ext cx="278313" cy="278313"/>
            </a:xfrm>
            <a:prstGeom prst="ellipse">
              <a:avLst/>
            </a:prstGeom>
            <a:ln>
              <a:noFill/>
            </a:ln>
            <a:scene3d>
              <a:camera prst="isometricOffAxis2Right"/>
              <a:lightRig rig="threePt" dir="t"/>
            </a:scene3d>
            <a:sp3d extrusionH="76200">
              <a:bevelT w="127000" h="196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円弧 45"/>
            <p:cNvSpPr/>
            <p:nvPr/>
          </p:nvSpPr>
          <p:spPr>
            <a:xfrm rot="10542365">
              <a:off x="4813926" y="990688"/>
              <a:ext cx="331371" cy="331371"/>
            </a:xfrm>
            <a:prstGeom prst="arc">
              <a:avLst>
                <a:gd name="adj1" fmla="val 15654508"/>
                <a:gd name="adj2"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45" name="直線コネクタ 44"/>
            <p:cNvCxnSpPr/>
            <p:nvPr/>
          </p:nvCxnSpPr>
          <p:spPr>
            <a:xfrm>
              <a:off x="5023351" y="1114202"/>
              <a:ext cx="0" cy="69035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9" name="直線コネクタ 328"/>
            <p:cNvCxnSpPr/>
            <p:nvPr/>
          </p:nvCxnSpPr>
          <p:spPr>
            <a:xfrm flipH="1">
              <a:off x="4749800" y="1295400"/>
              <a:ext cx="120651" cy="558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82" name="グループ化 181"/>
            <p:cNvGrpSpPr/>
            <p:nvPr/>
          </p:nvGrpSpPr>
          <p:grpSpPr>
            <a:xfrm>
              <a:off x="1862153" y="1217836"/>
              <a:ext cx="280463" cy="280463"/>
              <a:chOff x="4893435" y="5774220"/>
              <a:chExt cx="610297" cy="610297"/>
            </a:xfrm>
          </p:grpSpPr>
          <p:grpSp>
            <p:nvGrpSpPr>
              <p:cNvPr id="183" name="グループ化 182"/>
              <p:cNvGrpSpPr/>
              <p:nvPr/>
            </p:nvGrpSpPr>
            <p:grpSpPr>
              <a:xfrm>
                <a:off x="4893435" y="5774220"/>
                <a:ext cx="610297" cy="610297"/>
                <a:chOff x="1331640" y="2492896"/>
                <a:chExt cx="936104" cy="936104"/>
              </a:xfrm>
              <a:solidFill>
                <a:schemeClr val="bg1"/>
              </a:solidFill>
            </p:grpSpPr>
            <p:sp>
              <p:nvSpPr>
                <p:cNvPr id="185" name="正方形/長方形 184"/>
                <p:cNvSpPr/>
                <p:nvPr/>
              </p:nvSpPr>
              <p:spPr>
                <a:xfrm>
                  <a:off x="1331640" y="2492896"/>
                  <a:ext cx="936104" cy="93610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cxnSp>
              <p:nvCxnSpPr>
                <p:cNvPr id="186" name="直線コネクタ 185"/>
                <p:cNvCxnSpPr/>
                <p:nvPr/>
              </p:nvCxnSpPr>
              <p:spPr>
                <a:xfrm>
                  <a:off x="1331640" y="2960948"/>
                  <a:ext cx="936104"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直線コネクタ 186"/>
                <p:cNvCxnSpPr/>
                <p:nvPr/>
              </p:nvCxnSpPr>
              <p:spPr>
                <a:xfrm rot="5400000">
                  <a:off x="1329392" y="2960948"/>
                  <a:ext cx="936104"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84" name="直線コネクタ 183"/>
              <p:cNvCxnSpPr/>
              <p:nvPr/>
            </p:nvCxnSpPr>
            <p:spPr>
              <a:xfrm flipV="1">
                <a:off x="4991882" y="5889500"/>
                <a:ext cx="398161" cy="400612"/>
              </a:xfrm>
              <a:prstGeom prst="line">
                <a:avLst/>
              </a:prstGeom>
              <a:ln w="19050">
                <a:solidFill>
                  <a:srgbClr val="FF0000"/>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grpSp>
        <p:cxnSp>
          <p:nvCxnSpPr>
            <p:cNvPr id="188" name="直線コネクタ 187"/>
            <p:cNvCxnSpPr/>
            <p:nvPr/>
          </p:nvCxnSpPr>
          <p:spPr>
            <a:xfrm>
              <a:off x="2001710" y="1098550"/>
              <a:ext cx="0" cy="262673"/>
            </a:xfrm>
            <a:prstGeom prst="line">
              <a:avLst/>
            </a:prstGeom>
            <a:ln w="1270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189" name="直線コネクタ 188"/>
            <p:cNvCxnSpPr/>
            <p:nvPr/>
          </p:nvCxnSpPr>
          <p:spPr>
            <a:xfrm flipH="1">
              <a:off x="1865631" y="1358863"/>
              <a:ext cx="412918" cy="0"/>
            </a:xfrm>
            <a:prstGeom prst="line">
              <a:avLst/>
            </a:prstGeom>
            <a:ln w="1270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190" name="TextBox 209"/>
            <p:cNvSpPr txBox="1">
              <a:spLocks noChangeArrowheads="1"/>
            </p:cNvSpPr>
            <p:nvPr/>
          </p:nvSpPr>
          <p:spPr bwMode="auto">
            <a:xfrm>
              <a:off x="1727622" y="823452"/>
              <a:ext cx="54834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600" i="1" dirty="0" smtClean="0">
                  <a:latin typeface="Times New Roman" pitchFamily="18" charset="0"/>
                  <a:cs typeface="Times New Roman" pitchFamily="18" charset="0"/>
                </a:rPr>
                <a:t>y</a:t>
              </a:r>
              <a:endParaRPr lang="ja-JP" altLang="en-US" sz="1600" i="1" dirty="0">
                <a:latin typeface="Times New Roman" pitchFamily="18" charset="0"/>
                <a:cs typeface="Times New Roman" pitchFamily="18" charset="0"/>
              </a:endParaRPr>
            </a:p>
          </p:txBody>
        </p:sp>
        <p:sp>
          <p:nvSpPr>
            <p:cNvPr id="191" name="TextBox 209"/>
            <p:cNvSpPr txBox="1">
              <a:spLocks noChangeArrowheads="1"/>
            </p:cNvSpPr>
            <p:nvPr/>
          </p:nvSpPr>
          <p:spPr bwMode="auto">
            <a:xfrm>
              <a:off x="1995789" y="1258094"/>
              <a:ext cx="54834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600" i="1" dirty="0" smtClean="0">
                  <a:latin typeface="Times New Roman" pitchFamily="18" charset="0"/>
                  <a:cs typeface="Times New Roman" pitchFamily="18" charset="0"/>
                </a:rPr>
                <a:t>x</a:t>
              </a:r>
              <a:endParaRPr lang="ja-JP" altLang="en-US" sz="1600" i="1" dirty="0">
                <a:latin typeface="Times New Roman" pitchFamily="18" charset="0"/>
                <a:cs typeface="Times New Roman" pitchFamily="18" charset="0"/>
              </a:endParaRPr>
            </a:p>
          </p:txBody>
        </p:sp>
        <p:grpSp>
          <p:nvGrpSpPr>
            <p:cNvPr id="192" name="グループ化 191"/>
            <p:cNvGrpSpPr/>
            <p:nvPr/>
          </p:nvGrpSpPr>
          <p:grpSpPr>
            <a:xfrm flipH="1">
              <a:off x="5530463" y="812121"/>
              <a:ext cx="280463" cy="280463"/>
              <a:chOff x="4893435" y="5774220"/>
              <a:chExt cx="610297" cy="610297"/>
            </a:xfrm>
          </p:grpSpPr>
          <p:grpSp>
            <p:nvGrpSpPr>
              <p:cNvPr id="193" name="グループ化 192"/>
              <p:cNvGrpSpPr/>
              <p:nvPr/>
            </p:nvGrpSpPr>
            <p:grpSpPr>
              <a:xfrm>
                <a:off x="4893435" y="5774220"/>
                <a:ext cx="610297" cy="610297"/>
                <a:chOff x="1331640" y="2492896"/>
                <a:chExt cx="936104" cy="936104"/>
              </a:xfrm>
              <a:solidFill>
                <a:schemeClr val="bg1"/>
              </a:solidFill>
            </p:grpSpPr>
            <p:sp>
              <p:nvSpPr>
                <p:cNvPr id="195" name="正方形/長方形 194"/>
                <p:cNvSpPr/>
                <p:nvPr/>
              </p:nvSpPr>
              <p:spPr>
                <a:xfrm>
                  <a:off x="1331640" y="2492896"/>
                  <a:ext cx="936104" cy="93610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cxnSp>
              <p:nvCxnSpPr>
                <p:cNvPr id="196" name="直線コネクタ 195"/>
                <p:cNvCxnSpPr/>
                <p:nvPr/>
              </p:nvCxnSpPr>
              <p:spPr>
                <a:xfrm>
                  <a:off x="1331640" y="2960948"/>
                  <a:ext cx="936104"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7" name="直線コネクタ 196"/>
                <p:cNvCxnSpPr/>
                <p:nvPr/>
              </p:nvCxnSpPr>
              <p:spPr>
                <a:xfrm rot="5400000">
                  <a:off x="1329392" y="2960948"/>
                  <a:ext cx="936104"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94" name="直線コネクタ 193"/>
              <p:cNvCxnSpPr/>
              <p:nvPr/>
            </p:nvCxnSpPr>
            <p:spPr>
              <a:xfrm flipV="1">
                <a:off x="4991882" y="5889500"/>
                <a:ext cx="398161" cy="400612"/>
              </a:xfrm>
              <a:prstGeom prst="line">
                <a:avLst/>
              </a:prstGeom>
              <a:ln w="19050">
                <a:solidFill>
                  <a:srgbClr val="FF0000"/>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grpSp>
        <p:grpSp>
          <p:nvGrpSpPr>
            <p:cNvPr id="198" name="グループ化 197"/>
            <p:cNvGrpSpPr/>
            <p:nvPr/>
          </p:nvGrpSpPr>
          <p:grpSpPr>
            <a:xfrm>
              <a:off x="4219529" y="812121"/>
              <a:ext cx="280463" cy="280463"/>
              <a:chOff x="4893435" y="5774220"/>
              <a:chExt cx="610297" cy="610297"/>
            </a:xfrm>
          </p:grpSpPr>
          <p:grpSp>
            <p:nvGrpSpPr>
              <p:cNvPr id="199" name="グループ化 198"/>
              <p:cNvGrpSpPr/>
              <p:nvPr/>
            </p:nvGrpSpPr>
            <p:grpSpPr>
              <a:xfrm>
                <a:off x="4893435" y="5774220"/>
                <a:ext cx="610297" cy="610297"/>
                <a:chOff x="1331640" y="2492896"/>
                <a:chExt cx="936104" cy="936104"/>
              </a:xfrm>
              <a:solidFill>
                <a:schemeClr val="bg1"/>
              </a:solidFill>
            </p:grpSpPr>
            <p:sp>
              <p:nvSpPr>
                <p:cNvPr id="201" name="正方形/長方形 200"/>
                <p:cNvSpPr/>
                <p:nvPr/>
              </p:nvSpPr>
              <p:spPr>
                <a:xfrm>
                  <a:off x="1331640" y="2492896"/>
                  <a:ext cx="936104" cy="93610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cxnSp>
              <p:nvCxnSpPr>
                <p:cNvPr id="202" name="直線コネクタ 201"/>
                <p:cNvCxnSpPr/>
                <p:nvPr/>
              </p:nvCxnSpPr>
              <p:spPr>
                <a:xfrm>
                  <a:off x="1331640" y="2960948"/>
                  <a:ext cx="936104"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3" name="直線コネクタ 202"/>
                <p:cNvCxnSpPr/>
                <p:nvPr/>
              </p:nvCxnSpPr>
              <p:spPr>
                <a:xfrm rot="5400000">
                  <a:off x="1329392" y="2960948"/>
                  <a:ext cx="936104"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00" name="直線コネクタ 199"/>
              <p:cNvCxnSpPr/>
              <p:nvPr/>
            </p:nvCxnSpPr>
            <p:spPr>
              <a:xfrm flipV="1">
                <a:off x="4991882" y="5889500"/>
                <a:ext cx="398161" cy="400612"/>
              </a:xfrm>
              <a:prstGeom prst="line">
                <a:avLst/>
              </a:prstGeom>
              <a:ln w="19050">
                <a:solidFill>
                  <a:srgbClr val="FF0000"/>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grpSp>
        <p:grpSp>
          <p:nvGrpSpPr>
            <p:cNvPr id="204" name="グループ化 203"/>
            <p:cNvGrpSpPr/>
            <p:nvPr/>
          </p:nvGrpSpPr>
          <p:grpSpPr>
            <a:xfrm>
              <a:off x="4049624" y="842601"/>
              <a:ext cx="280952" cy="280952"/>
              <a:chOff x="5336811" y="6093092"/>
              <a:chExt cx="280952" cy="280952"/>
            </a:xfrm>
          </p:grpSpPr>
          <p:sp>
            <p:nvSpPr>
              <p:cNvPr id="205" name="正方形/長方形 204"/>
              <p:cNvSpPr/>
              <p:nvPr/>
            </p:nvSpPr>
            <p:spPr>
              <a:xfrm>
                <a:off x="5336811" y="6093092"/>
                <a:ext cx="280952" cy="2809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cxnSp>
            <p:nvCxnSpPr>
              <p:cNvPr id="206" name="直線コネクタ 205"/>
              <p:cNvCxnSpPr/>
              <p:nvPr/>
            </p:nvCxnSpPr>
            <p:spPr>
              <a:xfrm>
                <a:off x="5336811" y="6233568"/>
                <a:ext cx="28095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 name="直線コネクタ 206"/>
              <p:cNvCxnSpPr/>
              <p:nvPr/>
            </p:nvCxnSpPr>
            <p:spPr>
              <a:xfrm rot="5400000">
                <a:off x="5336136" y="6233568"/>
                <a:ext cx="28095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8" name="円/楕円 207"/>
              <p:cNvSpPr/>
              <p:nvPr/>
            </p:nvSpPr>
            <p:spPr>
              <a:xfrm rot="18900000">
                <a:off x="5351528" y="6171789"/>
                <a:ext cx="253414" cy="13163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9" name="直線コネクタ 208"/>
              <p:cNvCxnSpPr/>
              <p:nvPr/>
            </p:nvCxnSpPr>
            <p:spPr>
              <a:xfrm rot="18900000" flipV="1">
                <a:off x="5379657" y="6256054"/>
                <a:ext cx="11762" cy="6147"/>
              </a:xfrm>
              <a:prstGeom prst="line">
                <a:avLst/>
              </a:prstGeom>
              <a:ln w="19050">
                <a:solidFill>
                  <a:srgbClr val="FF0000"/>
                </a:solidFill>
                <a:headEnd type="none"/>
                <a:tailEnd type="arrow" w="sm" len="sm"/>
              </a:ln>
            </p:spPr>
            <p:style>
              <a:lnRef idx="1">
                <a:schemeClr val="accent1"/>
              </a:lnRef>
              <a:fillRef idx="0">
                <a:schemeClr val="accent1"/>
              </a:fillRef>
              <a:effectRef idx="0">
                <a:schemeClr val="accent1"/>
              </a:effectRef>
              <a:fontRef idx="minor">
                <a:schemeClr val="tx1"/>
              </a:fontRef>
            </p:style>
          </p:cxnSp>
          <p:cxnSp>
            <p:nvCxnSpPr>
              <p:cNvPr id="213" name="直線コネクタ 212"/>
              <p:cNvCxnSpPr/>
              <p:nvPr/>
            </p:nvCxnSpPr>
            <p:spPr>
              <a:xfrm rot="18900000" flipV="1">
                <a:off x="5566767" y="6205154"/>
                <a:ext cx="11762" cy="6147"/>
              </a:xfrm>
              <a:prstGeom prst="line">
                <a:avLst/>
              </a:prstGeom>
              <a:ln w="19050">
                <a:solidFill>
                  <a:srgbClr val="FF0000"/>
                </a:solidFill>
                <a:headEnd type="arrow" w="sm" len="sm"/>
                <a:tailEnd type="none"/>
              </a:ln>
            </p:spPr>
            <p:style>
              <a:lnRef idx="1">
                <a:schemeClr val="accent1"/>
              </a:lnRef>
              <a:fillRef idx="0">
                <a:schemeClr val="accent1"/>
              </a:fillRef>
              <a:effectRef idx="0">
                <a:schemeClr val="accent1"/>
              </a:effectRef>
              <a:fontRef idx="minor">
                <a:schemeClr val="tx1"/>
              </a:fontRef>
            </p:style>
          </p:cxnSp>
        </p:grpSp>
        <p:grpSp>
          <p:nvGrpSpPr>
            <p:cNvPr id="224" name="グループ化 223"/>
            <p:cNvGrpSpPr/>
            <p:nvPr/>
          </p:nvGrpSpPr>
          <p:grpSpPr>
            <a:xfrm>
              <a:off x="3877710" y="877518"/>
              <a:ext cx="280463" cy="280463"/>
              <a:chOff x="5646261" y="4695824"/>
              <a:chExt cx="280463" cy="280463"/>
            </a:xfrm>
          </p:grpSpPr>
          <p:grpSp>
            <p:nvGrpSpPr>
              <p:cNvPr id="225" name="グループ化 224"/>
              <p:cNvGrpSpPr/>
              <p:nvPr/>
            </p:nvGrpSpPr>
            <p:grpSpPr>
              <a:xfrm>
                <a:off x="5646261" y="4695824"/>
                <a:ext cx="280463" cy="280463"/>
                <a:chOff x="1331640" y="2492896"/>
                <a:chExt cx="936104" cy="936104"/>
              </a:xfrm>
              <a:solidFill>
                <a:schemeClr val="bg1"/>
              </a:solidFill>
            </p:grpSpPr>
            <p:sp>
              <p:nvSpPr>
                <p:cNvPr id="229" name="正方形/長方形 228"/>
                <p:cNvSpPr/>
                <p:nvPr/>
              </p:nvSpPr>
              <p:spPr>
                <a:xfrm>
                  <a:off x="1331640" y="2492896"/>
                  <a:ext cx="936104" cy="93610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cxnSp>
              <p:nvCxnSpPr>
                <p:cNvPr id="230" name="直線コネクタ 229"/>
                <p:cNvCxnSpPr/>
                <p:nvPr/>
              </p:nvCxnSpPr>
              <p:spPr>
                <a:xfrm>
                  <a:off x="1331640" y="2960948"/>
                  <a:ext cx="936104"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1" name="直線コネクタ 230"/>
                <p:cNvCxnSpPr/>
                <p:nvPr/>
              </p:nvCxnSpPr>
              <p:spPr>
                <a:xfrm rot="5400000">
                  <a:off x="1329392" y="2960948"/>
                  <a:ext cx="936104"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26" name="円/楕円 225"/>
              <p:cNvSpPr/>
              <p:nvPr/>
            </p:nvSpPr>
            <p:spPr>
              <a:xfrm>
                <a:off x="5656766" y="4709157"/>
                <a:ext cx="252973" cy="25297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27" name="直線コネクタ 226"/>
              <p:cNvCxnSpPr/>
              <p:nvPr/>
            </p:nvCxnSpPr>
            <p:spPr>
              <a:xfrm flipV="1">
                <a:off x="5696757" y="4733015"/>
                <a:ext cx="11741" cy="11813"/>
              </a:xfrm>
              <a:prstGeom prst="line">
                <a:avLst/>
              </a:prstGeom>
              <a:ln w="19050">
                <a:solidFill>
                  <a:srgbClr val="FF0000"/>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228" name="直線コネクタ 227"/>
              <p:cNvCxnSpPr/>
              <p:nvPr/>
            </p:nvCxnSpPr>
            <p:spPr>
              <a:xfrm flipV="1">
                <a:off x="5865794" y="4920102"/>
                <a:ext cx="11741" cy="11813"/>
              </a:xfrm>
              <a:prstGeom prst="line">
                <a:avLst/>
              </a:prstGeom>
              <a:ln w="19050">
                <a:solidFill>
                  <a:srgbClr val="FF0000"/>
                </a:solidFill>
                <a:headEnd type="arrow" w="sm" len="sm"/>
                <a:tailEnd type="none" w="sm" len="sm"/>
              </a:ln>
            </p:spPr>
            <p:style>
              <a:lnRef idx="1">
                <a:schemeClr val="accent1"/>
              </a:lnRef>
              <a:fillRef idx="0">
                <a:schemeClr val="accent1"/>
              </a:fillRef>
              <a:effectRef idx="0">
                <a:schemeClr val="accent1"/>
              </a:effectRef>
              <a:fontRef idx="minor">
                <a:schemeClr val="tx1"/>
              </a:fontRef>
            </p:style>
          </p:cxnSp>
        </p:grpSp>
        <p:grpSp>
          <p:nvGrpSpPr>
            <p:cNvPr id="232" name="グループ化 231"/>
            <p:cNvGrpSpPr/>
            <p:nvPr/>
          </p:nvGrpSpPr>
          <p:grpSpPr>
            <a:xfrm>
              <a:off x="3705998" y="907292"/>
              <a:ext cx="280952" cy="280952"/>
              <a:chOff x="5336811" y="6093092"/>
              <a:chExt cx="280952" cy="280952"/>
            </a:xfrm>
          </p:grpSpPr>
          <p:sp>
            <p:nvSpPr>
              <p:cNvPr id="234" name="正方形/長方形 233"/>
              <p:cNvSpPr/>
              <p:nvPr/>
            </p:nvSpPr>
            <p:spPr>
              <a:xfrm>
                <a:off x="5336811" y="6093092"/>
                <a:ext cx="280952" cy="2809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cxnSp>
            <p:nvCxnSpPr>
              <p:cNvPr id="235" name="直線コネクタ 234"/>
              <p:cNvCxnSpPr/>
              <p:nvPr/>
            </p:nvCxnSpPr>
            <p:spPr>
              <a:xfrm>
                <a:off x="5336811" y="6233568"/>
                <a:ext cx="28095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6" name="直線コネクタ 235"/>
              <p:cNvCxnSpPr/>
              <p:nvPr/>
            </p:nvCxnSpPr>
            <p:spPr>
              <a:xfrm rot="5400000">
                <a:off x="5336136" y="6233568"/>
                <a:ext cx="28095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37" name="円/楕円 236"/>
              <p:cNvSpPr/>
              <p:nvPr/>
            </p:nvSpPr>
            <p:spPr>
              <a:xfrm rot="18900000">
                <a:off x="5351528" y="6171789"/>
                <a:ext cx="253414" cy="13163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38" name="直線コネクタ 237"/>
              <p:cNvCxnSpPr/>
              <p:nvPr/>
            </p:nvCxnSpPr>
            <p:spPr>
              <a:xfrm rot="18900000" flipV="1">
                <a:off x="5379657" y="6256054"/>
                <a:ext cx="11762" cy="6147"/>
              </a:xfrm>
              <a:prstGeom prst="line">
                <a:avLst/>
              </a:prstGeom>
              <a:ln w="19050">
                <a:solidFill>
                  <a:srgbClr val="FF0000"/>
                </a:solidFill>
                <a:headEnd type="none"/>
                <a:tailEnd type="arrow" w="sm" len="sm"/>
              </a:ln>
            </p:spPr>
            <p:style>
              <a:lnRef idx="1">
                <a:schemeClr val="accent1"/>
              </a:lnRef>
              <a:fillRef idx="0">
                <a:schemeClr val="accent1"/>
              </a:fillRef>
              <a:effectRef idx="0">
                <a:schemeClr val="accent1"/>
              </a:effectRef>
              <a:fontRef idx="minor">
                <a:schemeClr val="tx1"/>
              </a:fontRef>
            </p:style>
          </p:cxnSp>
          <p:cxnSp>
            <p:nvCxnSpPr>
              <p:cNvPr id="240" name="直線コネクタ 239"/>
              <p:cNvCxnSpPr/>
              <p:nvPr/>
            </p:nvCxnSpPr>
            <p:spPr>
              <a:xfrm rot="18900000" flipV="1">
                <a:off x="5566767" y="6205154"/>
                <a:ext cx="11762" cy="6147"/>
              </a:xfrm>
              <a:prstGeom prst="line">
                <a:avLst/>
              </a:prstGeom>
              <a:ln w="19050">
                <a:solidFill>
                  <a:srgbClr val="FF0000"/>
                </a:solidFill>
                <a:headEnd type="arrow" w="sm" len="sm"/>
                <a:tailEnd type="none"/>
              </a:ln>
            </p:spPr>
            <p:style>
              <a:lnRef idx="1">
                <a:schemeClr val="accent1"/>
              </a:lnRef>
              <a:fillRef idx="0">
                <a:schemeClr val="accent1"/>
              </a:fillRef>
              <a:effectRef idx="0">
                <a:schemeClr val="accent1"/>
              </a:effectRef>
              <a:fontRef idx="minor">
                <a:schemeClr val="tx1"/>
              </a:fontRef>
            </p:style>
          </p:cxnSp>
        </p:grpSp>
        <p:grpSp>
          <p:nvGrpSpPr>
            <p:cNvPr id="241" name="グループ化 240"/>
            <p:cNvGrpSpPr/>
            <p:nvPr/>
          </p:nvGrpSpPr>
          <p:grpSpPr>
            <a:xfrm>
              <a:off x="5697859" y="842601"/>
              <a:ext cx="280952" cy="280952"/>
              <a:chOff x="5336811" y="6093092"/>
              <a:chExt cx="280952" cy="280952"/>
            </a:xfrm>
          </p:grpSpPr>
          <p:sp>
            <p:nvSpPr>
              <p:cNvPr id="242" name="正方形/長方形 241"/>
              <p:cNvSpPr/>
              <p:nvPr/>
            </p:nvSpPr>
            <p:spPr>
              <a:xfrm>
                <a:off x="5336811" y="6093092"/>
                <a:ext cx="280952" cy="2809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cxnSp>
            <p:nvCxnSpPr>
              <p:cNvPr id="243" name="直線コネクタ 242"/>
              <p:cNvCxnSpPr/>
              <p:nvPr/>
            </p:nvCxnSpPr>
            <p:spPr>
              <a:xfrm>
                <a:off x="5336811" y="6233568"/>
                <a:ext cx="28095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4" name="直線コネクタ 243"/>
              <p:cNvCxnSpPr/>
              <p:nvPr/>
            </p:nvCxnSpPr>
            <p:spPr>
              <a:xfrm rot="5400000">
                <a:off x="5336136" y="6233568"/>
                <a:ext cx="28095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46" name="円/楕円 245"/>
              <p:cNvSpPr/>
              <p:nvPr/>
            </p:nvSpPr>
            <p:spPr>
              <a:xfrm rot="18900000">
                <a:off x="5351528" y="6171789"/>
                <a:ext cx="253414" cy="13163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47" name="直線コネクタ 246"/>
              <p:cNvCxnSpPr/>
              <p:nvPr/>
            </p:nvCxnSpPr>
            <p:spPr>
              <a:xfrm rot="18900000" flipV="1">
                <a:off x="5379657" y="6256054"/>
                <a:ext cx="11762" cy="6147"/>
              </a:xfrm>
              <a:prstGeom prst="line">
                <a:avLst/>
              </a:prstGeom>
              <a:ln w="19050">
                <a:solidFill>
                  <a:srgbClr val="FF0000"/>
                </a:solidFill>
                <a:headEnd type="none"/>
                <a:tailEnd type="arrow" w="sm" len="sm"/>
              </a:ln>
            </p:spPr>
            <p:style>
              <a:lnRef idx="1">
                <a:schemeClr val="accent1"/>
              </a:lnRef>
              <a:fillRef idx="0">
                <a:schemeClr val="accent1"/>
              </a:fillRef>
              <a:effectRef idx="0">
                <a:schemeClr val="accent1"/>
              </a:effectRef>
              <a:fontRef idx="minor">
                <a:schemeClr val="tx1"/>
              </a:fontRef>
            </p:style>
          </p:cxnSp>
          <p:cxnSp>
            <p:nvCxnSpPr>
              <p:cNvPr id="249" name="直線コネクタ 248"/>
              <p:cNvCxnSpPr/>
              <p:nvPr/>
            </p:nvCxnSpPr>
            <p:spPr>
              <a:xfrm rot="18900000" flipV="1">
                <a:off x="5566767" y="6205154"/>
                <a:ext cx="11762" cy="6147"/>
              </a:xfrm>
              <a:prstGeom prst="line">
                <a:avLst/>
              </a:prstGeom>
              <a:ln w="19050">
                <a:solidFill>
                  <a:srgbClr val="FF0000"/>
                </a:solidFill>
                <a:headEnd type="arrow" w="sm" len="sm"/>
                <a:tailEnd type="none"/>
              </a:ln>
            </p:spPr>
            <p:style>
              <a:lnRef idx="1">
                <a:schemeClr val="accent1"/>
              </a:lnRef>
              <a:fillRef idx="0">
                <a:schemeClr val="accent1"/>
              </a:fillRef>
              <a:effectRef idx="0">
                <a:schemeClr val="accent1"/>
              </a:effectRef>
              <a:fontRef idx="minor">
                <a:schemeClr val="tx1"/>
              </a:fontRef>
            </p:style>
          </p:cxnSp>
        </p:grpSp>
        <p:grpSp>
          <p:nvGrpSpPr>
            <p:cNvPr id="250" name="グループ化 249"/>
            <p:cNvGrpSpPr/>
            <p:nvPr/>
          </p:nvGrpSpPr>
          <p:grpSpPr>
            <a:xfrm rot="16200000">
              <a:off x="5865499" y="877274"/>
              <a:ext cx="280952" cy="280952"/>
              <a:chOff x="5336811" y="6093092"/>
              <a:chExt cx="280952" cy="280952"/>
            </a:xfrm>
          </p:grpSpPr>
          <p:sp>
            <p:nvSpPr>
              <p:cNvPr id="251" name="正方形/長方形 250"/>
              <p:cNvSpPr/>
              <p:nvPr/>
            </p:nvSpPr>
            <p:spPr>
              <a:xfrm>
                <a:off x="5336811" y="6093092"/>
                <a:ext cx="280952" cy="2809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cxnSp>
            <p:nvCxnSpPr>
              <p:cNvPr id="252" name="直線コネクタ 251"/>
              <p:cNvCxnSpPr/>
              <p:nvPr/>
            </p:nvCxnSpPr>
            <p:spPr>
              <a:xfrm>
                <a:off x="5336811" y="6233568"/>
                <a:ext cx="28095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4" name="直線コネクタ 253"/>
              <p:cNvCxnSpPr/>
              <p:nvPr/>
            </p:nvCxnSpPr>
            <p:spPr>
              <a:xfrm rot="5400000">
                <a:off x="5336136" y="6233568"/>
                <a:ext cx="28095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55" name="円/楕円 254"/>
              <p:cNvSpPr/>
              <p:nvPr/>
            </p:nvSpPr>
            <p:spPr>
              <a:xfrm rot="18900000">
                <a:off x="5351528" y="6171789"/>
                <a:ext cx="253414" cy="13163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56" name="直線コネクタ 255"/>
              <p:cNvCxnSpPr/>
              <p:nvPr/>
            </p:nvCxnSpPr>
            <p:spPr>
              <a:xfrm rot="18900000" flipV="1">
                <a:off x="5379657" y="6256054"/>
                <a:ext cx="11762" cy="6147"/>
              </a:xfrm>
              <a:prstGeom prst="line">
                <a:avLst/>
              </a:prstGeom>
              <a:ln w="19050">
                <a:solidFill>
                  <a:srgbClr val="FF0000"/>
                </a:solidFill>
                <a:headEnd type="none"/>
                <a:tailEnd type="arrow" w="sm" len="sm"/>
              </a:ln>
            </p:spPr>
            <p:style>
              <a:lnRef idx="1">
                <a:schemeClr val="accent1"/>
              </a:lnRef>
              <a:fillRef idx="0">
                <a:schemeClr val="accent1"/>
              </a:fillRef>
              <a:effectRef idx="0">
                <a:schemeClr val="accent1"/>
              </a:effectRef>
              <a:fontRef idx="minor">
                <a:schemeClr val="tx1"/>
              </a:fontRef>
            </p:style>
          </p:cxnSp>
          <p:cxnSp>
            <p:nvCxnSpPr>
              <p:cNvPr id="257" name="直線コネクタ 256"/>
              <p:cNvCxnSpPr/>
              <p:nvPr/>
            </p:nvCxnSpPr>
            <p:spPr>
              <a:xfrm rot="18900000" flipV="1">
                <a:off x="5566767" y="6205154"/>
                <a:ext cx="11762" cy="6147"/>
              </a:xfrm>
              <a:prstGeom prst="line">
                <a:avLst/>
              </a:prstGeom>
              <a:ln w="19050">
                <a:solidFill>
                  <a:srgbClr val="FF0000"/>
                </a:solidFill>
                <a:headEnd type="arrow" w="sm" len="sm"/>
                <a:tailEnd type="none"/>
              </a:ln>
            </p:spPr>
            <p:style>
              <a:lnRef idx="1">
                <a:schemeClr val="accent1"/>
              </a:lnRef>
              <a:fillRef idx="0">
                <a:schemeClr val="accent1"/>
              </a:fillRef>
              <a:effectRef idx="0">
                <a:schemeClr val="accent1"/>
              </a:effectRef>
              <a:fontRef idx="minor">
                <a:schemeClr val="tx1"/>
              </a:fontRef>
            </p:style>
          </p:cxnSp>
        </p:grpSp>
        <p:grpSp>
          <p:nvGrpSpPr>
            <p:cNvPr id="258" name="グループ化 257"/>
            <p:cNvGrpSpPr/>
            <p:nvPr/>
          </p:nvGrpSpPr>
          <p:grpSpPr>
            <a:xfrm rot="5400000" flipH="1">
              <a:off x="6038559" y="907537"/>
              <a:ext cx="280463" cy="280463"/>
              <a:chOff x="5646261" y="4695824"/>
              <a:chExt cx="280463" cy="280463"/>
            </a:xfrm>
          </p:grpSpPr>
          <p:grpSp>
            <p:nvGrpSpPr>
              <p:cNvPr id="259" name="グループ化 258"/>
              <p:cNvGrpSpPr/>
              <p:nvPr/>
            </p:nvGrpSpPr>
            <p:grpSpPr>
              <a:xfrm>
                <a:off x="5646261" y="4695824"/>
                <a:ext cx="280463" cy="280463"/>
                <a:chOff x="1331640" y="2492896"/>
                <a:chExt cx="936104" cy="936104"/>
              </a:xfrm>
              <a:solidFill>
                <a:schemeClr val="bg1"/>
              </a:solidFill>
            </p:grpSpPr>
            <p:sp>
              <p:nvSpPr>
                <p:cNvPr id="277" name="正方形/長方形 276"/>
                <p:cNvSpPr/>
                <p:nvPr/>
              </p:nvSpPr>
              <p:spPr>
                <a:xfrm>
                  <a:off x="1331640" y="2492896"/>
                  <a:ext cx="936104" cy="93610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cxnSp>
              <p:nvCxnSpPr>
                <p:cNvPr id="278" name="直線コネクタ 277"/>
                <p:cNvCxnSpPr/>
                <p:nvPr/>
              </p:nvCxnSpPr>
              <p:spPr>
                <a:xfrm>
                  <a:off x="1331640" y="2960948"/>
                  <a:ext cx="936104"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9" name="直線コネクタ 278"/>
                <p:cNvCxnSpPr/>
                <p:nvPr/>
              </p:nvCxnSpPr>
              <p:spPr>
                <a:xfrm rot="5400000">
                  <a:off x="1329392" y="2960948"/>
                  <a:ext cx="936104"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61" name="円/楕円 260"/>
              <p:cNvSpPr/>
              <p:nvPr/>
            </p:nvSpPr>
            <p:spPr>
              <a:xfrm>
                <a:off x="5656766" y="4709157"/>
                <a:ext cx="252973" cy="25297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63" name="直線コネクタ 262"/>
              <p:cNvCxnSpPr/>
              <p:nvPr/>
            </p:nvCxnSpPr>
            <p:spPr>
              <a:xfrm flipV="1">
                <a:off x="5696757" y="4733015"/>
                <a:ext cx="11741" cy="11813"/>
              </a:xfrm>
              <a:prstGeom prst="line">
                <a:avLst/>
              </a:prstGeom>
              <a:ln w="19050">
                <a:solidFill>
                  <a:srgbClr val="FF0000"/>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276" name="直線コネクタ 275"/>
              <p:cNvCxnSpPr/>
              <p:nvPr/>
            </p:nvCxnSpPr>
            <p:spPr>
              <a:xfrm flipV="1">
                <a:off x="5865794" y="4920102"/>
                <a:ext cx="11741" cy="11813"/>
              </a:xfrm>
              <a:prstGeom prst="line">
                <a:avLst/>
              </a:prstGeom>
              <a:ln w="19050">
                <a:solidFill>
                  <a:srgbClr val="FF0000"/>
                </a:solidFill>
                <a:headEnd type="arrow" w="sm" len="sm"/>
                <a:tailEnd type="none" w="sm" len="sm"/>
              </a:ln>
            </p:spPr>
            <p:style>
              <a:lnRef idx="1">
                <a:schemeClr val="accent1"/>
              </a:lnRef>
              <a:fillRef idx="0">
                <a:schemeClr val="accent1"/>
              </a:fillRef>
              <a:effectRef idx="0">
                <a:schemeClr val="accent1"/>
              </a:effectRef>
              <a:fontRef idx="minor">
                <a:schemeClr val="tx1"/>
              </a:fontRef>
            </p:style>
          </p:cxnSp>
        </p:grpSp>
        <p:cxnSp>
          <p:nvCxnSpPr>
            <p:cNvPr id="280" name="直線コネクタ 279"/>
            <p:cNvCxnSpPr/>
            <p:nvPr/>
          </p:nvCxnSpPr>
          <p:spPr>
            <a:xfrm>
              <a:off x="1032181" y="1366997"/>
              <a:ext cx="0" cy="621009"/>
            </a:xfrm>
            <a:prstGeom prst="line">
              <a:avLst/>
            </a:prstGeom>
            <a:ln w="12700">
              <a:solidFill>
                <a:schemeClr val="tx1"/>
              </a:solidFill>
              <a:headEnd type="arrow"/>
              <a:tailEnd type="none"/>
            </a:ln>
            <a:scene3d>
              <a:camera prst="isometricOffAxis1Left"/>
              <a:lightRig rig="threePt" dir="t"/>
            </a:scene3d>
          </p:spPr>
          <p:style>
            <a:lnRef idx="1">
              <a:schemeClr val="accent1"/>
            </a:lnRef>
            <a:fillRef idx="0">
              <a:schemeClr val="accent1"/>
            </a:fillRef>
            <a:effectRef idx="0">
              <a:schemeClr val="accent1"/>
            </a:effectRef>
            <a:fontRef idx="minor">
              <a:schemeClr val="tx1"/>
            </a:fontRef>
          </p:style>
        </p:cxnSp>
        <p:cxnSp>
          <p:nvCxnSpPr>
            <p:cNvPr id="281" name="直線コネクタ 280"/>
            <p:cNvCxnSpPr/>
            <p:nvPr/>
          </p:nvCxnSpPr>
          <p:spPr>
            <a:xfrm flipH="1">
              <a:off x="788769" y="2088633"/>
              <a:ext cx="780902" cy="0"/>
            </a:xfrm>
            <a:prstGeom prst="line">
              <a:avLst/>
            </a:prstGeom>
            <a:ln w="12700">
              <a:solidFill>
                <a:schemeClr val="tx1"/>
              </a:solidFill>
              <a:headEnd type="arrow"/>
              <a:tailEnd type="none"/>
            </a:ln>
            <a:scene3d>
              <a:camera prst="isometricOffAxis1Left"/>
              <a:lightRig rig="threePt" dir="t"/>
            </a:scene3d>
          </p:spPr>
          <p:style>
            <a:lnRef idx="1">
              <a:schemeClr val="accent1"/>
            </a:lnRef>
            <a:fillRef idx="0">
              <a:schemeClr val="accent1"/>
            </a:fillRef>
            <a:effectRef idx="0">
              <a:schemeClr val="accent1"/>
            </a:effectRef>
            <a:fontRef idx="minor">
              <a:schemeClr val="tx1"/>
            </a:fontRef>
          </p:style>
        </p:cxnSp>
        <p:sp>
          <p:nvSpPr>
            <p:cNvPr id="294" name="TextBox 209"/>
            <p:cNvSpPr txBox="1">
              <a:spLocks noChangeArrowheads="1"/>
            </p:cNvSpPr>
            <p:nvPr/>
          </p:nvSpPr>
          <p:spPr bwMode="auto">
            <a:xfrm>
              <a:off x="1001701" y="2069007"/>
              <a:ext cx="54834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600" i="1" dirty="0" smtClean="0">
                  <a:latin typeface="Times New Roman" pitchFamily="18" charset="0"/>
                  <a:cs typeface="Times New Roman" pitchFamily="18" charset="0"/>
                </a:rPr>
                <a:t>x</a:t>
              </a:r>
              <a:endParaRPr lang="ja-JP" altLang="en-US" sz="1600" i="1" dirty="0">
                <a:latin typeface="Times New Roman" pitchFamily="18" charset="0"/>
                <a:cs typeface="Times New Roman" pitchFamily="18" charset="0"/>
              </a:endParaRPr>
            </a:p>
          </p:txBody>
        </p:sp>
        <p:sp>
          <p:nvSpPr>
            <p:cNvPr id="295" name="TextBox 209"/>
            <p:cNvSpPr txBox="1">
              <a:spLocks noChangeArrowheads="1"/>
            </p:cNvSpPr>
            <p:nvPr/>
          </p:nvSpPr>
          <p:spPr bwMode="auto">
            <a:xfrm>
              <a:off x="691483" y="1108616"/>
              <a:ext cx="54834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600" i="1" dirty="0" smtClean="0">
                  <a:latin typeface="Times New Roman" pitchFamily="18" charset="0"/>
                  <a:cs typeface="Times New Roman" pitchFamily="18" charset="0"/>
                </a:rPr>
                <a:t>y</a:t>
              </a:r>
              <a:endParaRPr lang="ja-JP" altLang="en-US" sz="1600" i="1" dirty="0">
                <a:latin typeface="Times New Roman" pitchFamily="18" charset="0"/>
                <a:cs typeface="Times New Roman" pitchFamily="18" charset="0"/>
              </a:endParaRPr>
            </a:p>
          </p:txBody>
        </p:sp>
        <p:graphicFrame>
          <p:nvGraphicFramePr>
            <p:cNvPr id="38" name="オブジェクト 37"/>
            <p:cNvGraphicFramePr>
              <a:graphicFrameLocks noChangeAspect="1"/>
            </p:cNvGraphicFramePr>
            <p:nvPr>
              <p:extLst>
                <p:ext uri="{D42A27DB-BD31-4B8C-83A1-F6EECF244321}">
                  <p14:modId xmlns:p14="http://schemas.microsoft.com/office/powerpoint/2010/main" val="1286695631"/>
                </p:ext>
              </p:extLst>
            </p:nvPr>
          </p:nvGraphicFramePr>
          <p:xfrm>
            <a:off x="34187" y="1330559"/>
            <a:ext cx="902905" cy="337363"/>
          </p:xfrm>
          <a:graphic>
            <a:graphicData uri="http://schemas.openxmlformats.org/presentationml/2006/ole">
              <mc:AlternateContent xmlns:mc="http://schemas.openxmlformats.org/markup-compatibility/2006">
                <mc:Choice xmlns:v="urn:schemas-microsoft-com:vml" Requires="v">
                  <p:oleObj spid="_x0000_s22748" name="Equation" r:id="rId6" imgW="469696" imgH="177723" progId="Equation.3">
                    <p:embed/>
                  </p:oleObj>
                </mc:Choice>
                <mc:Fallback>
                  <p:oleObj name="Equation" r:id="rId6" imgW="469696" imgH="177723"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187" y="1330559"/>
                          <a:ext cx="902905" cy="337363"/>
                        </a:xfrm>
                        <a:prstGeom prst="rect">
                          <a:avLst/>
                        </a:prstGeom>
                        <a:noFill/>
                        <a:ln>
                          <a:noFill/>
                        </a:ln>
                      </p:spPr>
                    </p:pic>
                  </p:oleObj>
                </mc:Fallback>
              </mc:AlternateContent>
            </a:graphicData>
          </a:graphic>
        </p:graphicFrame>
        <p:graphicFrame>
          <p:nvGraphicFramePr>
            <p:cNvPr id="39" name="オブジェクト 38"/>
            <p:cNvGraphicFramePr>
              <a:graphicFrameLocks noChangeAspect="1"/>
            </p:cNvGraphicFramePr>
            <p:nvPr>
              <p:extLst>
                <p:ext uri="{D42A27DB-BD31-4B8C-83A1-F6EECF244321}">
                  <p14:modId xmlns:p14="http://schemas.microsoft.com/office/powerpoint/2010/main" val="1157557189"/>
                </p:ext>
              </p:extLst>
            </p:nvPr>
          </p:nvGraphicFramePr>
          <p:xfrm>
            <a:off x="8188849" y="1920300"/>
            <a:ext cx="572881" cy="289481"/>
          </p:xfrm>
          <a:graphic>
            <a:graphicData uri="http://schemas.openxmlformats.org/presentationml/2006/ole">
              <mc:AlternateContent xmlns:mc="http://schemas.openxmlformats.org/markup-compatibility/2006">
                <mc:Choice xmlns:v="urn:schemas-microsoft-com:vml" Requires="v">
                  <p:oleObj spid="_x0000_s22749" name="数式" r:id="rId8" imgW="444240" imgH="203040" progId="Equation.3">
                    <p:embed/>
                  </p:oleObj>
                </mc:Choice>
                <mc:Fallback>
                  <p:oleObj name="数式" r:id="rId8" imgW="444240" imgH="203040" progId="Equation.3">
                    <p:embed/>
                    <p:pic>
                      <p:nvPicPr>
                        <p:cNvPr id="0" name=""/>
                        <p:cNvPicPr>
                          <a:picLocks noChangeAspect="1" noChangeArrowheads="1"/>
                        </p:cNvPicPr>
                        <p:nvPr/>
                      </p:nvPicPr>
                      <p:blipFill>
                        <a:blip r:embed="rId9"/>
                        <a:srcRect/>
                        <a:stretch>
                          <a:fillRect/>
                        </a:stretch>
                      </p:blipFill>
                      <p:spPr bwMode="auto">
                        <a:xfrm>
                          <a:off x="8188849" y="1920300"/>
                          <a:ext cx="572881" cy="289481"/>
                        </a:xfrm>
                        <a:prstGeom prst="rect">
                          <a:avLst/>
                        </a:prstGeom>
                        <a:noFill/>
                        <a:ln>
                          <a:noFill/>
                        </a:ln>
                      </p:spPr>
                    </p:pic>
                  </p:oleObj>
                </mc:Fallback>
              </mc:AlternateContent>
            </a:graphicData>
          </a:graphic>
        </p:graphicFrame>
        <p:cxnSp>
          <p:nvCxnSpPr>
            <p:cNvPr id="262" name="直線コネクタ 261"/>
            <p:cNvCxnSpPr/>
            <p:nvPr/>
          </p:nvCxnSpPr>
          <p:spPr>
            <a:xfrm flipH="1">
              <a:off x="2649361" y="728926"/>
              <a:ext cx="178411" cy="0"/>
            </a:xfrm>
            <a:prstGeom prst="line">
              <a:avLst/>
            </a:prstGeom>
            <a:ln w="19050">
              <a:solidFill>
                <a:schemeClr val="tx1"/>
              </a:solidFill>
            </a:ln>
            <a:scene3d>
              <a:camera prst="isometricOffAxis1Left"/>
              <a:lightRig rig="threePt" dir="t">
                <a:rot lat="0" lon="0" rev="0"/>
              </a:lightRig>
            </a:scene3d>
          </p:spPr>
          <p:style>
            <a:lnRef idx="1">
              <a:schemeClr val="accent1"/>
            </a:lnRef>
            <a:fillRef idx="0">
              <a:schemeClr val="accent1"/>
            </a:fillRef>
            <a:effectRef idx="0">
              <a:schemeClr val="accent1"/>
            </a:effectRef>
            <a:fontRef idx="minor">
              <a:schemeClr val="tx1"/>
            </a:fontRef>
          </p:style>
        </p:cxnSp>
        <p:sp>
          <p:nvSpPr>
            <p:cNvPr id="265" name="円/楕円 264"/>
            <p:cNvSpPr/>
            <p:nvPr/>
          </p:nvSpPr>
          <p:spPr>
            <a:xfrm>
              <a:off x="2462383" y="521078"/>
              <a:ext cx="316800" cy="315634"/>
            </a:xfrm>
            <a:prstGeom prst="ellipse">
              <a:avLst/>
            </a:prstGeom>
            <a:noFill/>
            <a:ln>
              <a:solidFill>
                <a:schemeClr val="tx1"/>
              </a:solidFill>
            </a:ln>
            <a:scene3d>
              <a:camera prst="isometricOffAxis1Left"/>
              <a:lightRig rig="threePt" dir="t">
                <a:rot lat="0" lon="0" rev="0"/>
              </a:lightRig>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6" name="テキスト ボックス 265"/>
            <p:cNvSpPr txBox="1"/>
            <p:nvPr/>
          </p:nvSpPr>
          <p:spPr>
            <a:xfrm>
              <a:off x="2325463" y="524865"/>
              <a:ext cx="588584" cy="338554"/>
            </a:xfrm>
            <a:prstGeom prst="rect">
              <a:avLst/>
            </a:prstGeom>
            <a:noFill/>
            <a:ln w="9525">
              <a:noFill/>
            </a:ln>
            <a:scene3d>
              <a:camera prst="isometricOffAxis1Left"/>
              <a:lightRig rig="threePt" dir="t">
                <a:rot lat="0" lon="0" rev="0"/>
              </a:lightRig>
            </a:scene3d>
          </p:spPr>
          <p:txBody>
            <a:bodyPr wrap="square" rtlCol="0">
              <a:spAutoFit/>
            </a:bodyPr>
            <a:lstStyle/>
            <a:p>
              <a:pPr algn="ctr"/>
              <a:r>
                <a:rPr kumimoji="1" lang="en-US" altLang="ja-JP" sz="1600" dirty="0" smtClean="0">
                  <a:latin typeface="Times" pitchFamily="18" charset="0"/>
                  <a:cs typeface="Times" pitchFamily="18" charset="0"/>
                </a:rPr>
                <a:t>V</a:t>
              </a:r>
              <a:endParaRPr kumimoji="1" lang="ja-JP" altLang="en-US" sz="1600" dirty="0">
                <a:latin typeface="Times" pitchFamily="18" charset="0"/>
                <a:cs typeface="Times" pitchFamily="18" charset="0"/>
              </a:endParaRPr>
            </a:p>
          </p:txBody>
        </p:sp>
        <p:cxnSp>
          <p:nvCxnSpPr>
            <p:cNvPr id="268" name="直線コネクタ 267"/>
            <p:cNvCxnSpPr/>
            <p:nvPr/>
          </p:nvCxnSpPr>
          <p:spPr>
            <a:xfrm flipH="1">
              <a:off x="2438401" y="598161"/>
              <a:ext cx="146698" cy="0"/>
            </a:xfrm>
            <a:prstGeom prst="line">
              <a:avLst/>
            </a:prstGeom>
            <a:ln w="19050">
              <a:solidFill>
                <a:schemeClr val="tx1"/>
              </a:solidFill>
            </a:ln>
            <a:scene3d>
              <a:camera prst="isometricOffAxis1Left"/>
              <a:lightRig rig="threePt" dir="t">
                <a:rot lat="0" lon="0" rev="0"/>
              </a:lightRig>
            </a:scene3d>
          </p:spPr>
          <p:style>
            <a:lnRef idx="1">
              <a:schemeClr val="accent1"/>
            </a:lnRef>
            <a:fillRef idx="0">
              <a:schemeClr val="accent1"/>
            </a:fillRef>
            <a:effectRef idx="0">
              <a:schemeClr val="accent1"/>
            </a:effectRef>
            <a:fontRef idx="minor">
              <a:schemeClr val="tx1"/>
            </a:fontRef>
          </p:style>
        </p:cxnSp>
      </p:grpSp>
      <p:sp>
        <p:nvSpPr>
          <p:cNvPr id="275" name="TextBox 210"/>
          <p:cNvSpPr txBox="1">
            <a:spLocks noChangeArrowheads="1"/>
          </p:cNvSpPr>
          <p:nvPr/>
        </p:nvSpPr>
        <p:spPr bwMode="auto">
          <a:xfrm>
            <a:off x="41842" y="2501404"/>
            <a:ext cx="323401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600" b="1" dirty="0">
                <a:latin typeface="Calibri"/>
                <a:cs typeface="Calibri"/>
              </a:rPr>
              <a:t>r</a:t>
            </a:r>
            <a:r>
              <a:rPr lang="en-US" altLang="ja-JP" sz="1600" b="1" dirty="0" smtClean="0">
                <a:latin typeface="Calibri"/>
                <a:cs typeface="Calibri"/>
              </a:rPr>
              <a:t>andom pattern illumination</a:t>
            </a:r>
            <a:endParaRPr lang="ja-JP" altLang="en-US" sz="1600" b="1" dirty="0">
              <a:latin typeface="Calibri"/>
              <a:cs typeface="Calibri"/>
            </a:endParaRPr>
          </a:p>
        </p:txBody>
      </p:sp>
      <p:sp>
        <p:nvSpPr>
          <p:cNvPr id="282" name="TextBox 209"/>
          <p:cNvSpPr txBox="1">
            <a:spLocks noChangeArrowheads="1"/>
          </p:cNvSpPr>
          <p:nvPr/>
        </p:nvSpPr>
        <p:spPr bwMode="auto">
          <a:xfrm>
            <a:off x="596197" y="946820"/>
            <a:ext cx="194793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600" dirty="0" smtClean="0">
                <a:latin typeface="ＭＳ Ｐゴシック" pitchFamily="50" charset="-128"/>
                <a:ea typeface="ＭＳ Ｐゴシック" pitchFamily="50" charset="-128"/>
                <a:cs typeface="Arial" pitchFamily="34" charset="0"/>
              </a:rPr>
              <a:t>Pol.</a:t>
            </a:r>
          </a:p>
          <a:p>
            <a:pPr algn="ctr" eaLnBrk="1" hangingPunct="1"/>
            <a:r>
              <a:rPr lang="en-US" altLang="ja-JP" sz="1600" dirty="0" smtClean="0">
                <a:latin typeface="Times New Roman" pitchFamily="18" charset="0"/>
                <a:ea typeface="ＭＳ Ｐゴシック" pitchFamily="50" charset="-128"/>
                <a:cs typeface="Times New Roman" pitchFamily="18" charset="0"/>
              </a:rPr>
              <a:t>(45</a:t>
            </a:r>
            <a:r>
              <a:rPr lang="ja-JP" altLang="en-US" sz="1600" dirty="0">
                <a:latin typeface="Times New Roman" pitchFamily="18" charset="0"/>
                <a:ea typeface="ＭＳ Ｐゴシック" pitchFamily="50" charset="-128"/>
                <a:cs typeface="Times New Roman" pitchFamily="18" charset="0"/>
              </a:rPr>
              <a:t>ﾟ</a:t>
            </a:r>
            <a:r>
              <a:rPr lang="en-US" altLang="ja-JP" sz="1600" dirty="0">
                <a:latin typeface="Times New Roman" pitchFamily="18" charset="0"/>
                <a:ea typeface="ＭＳ Ｐゴシック" pitchFamily="50" charset="-128"/>
                <a:cs typeface="Times New Roman" pitchFamily="18" charset="0"/>
              </a:rPr>
              <a:t>)</a:t>
            </a:r>
            <a:endParaRPr lang="ja-JP" altLang="en-US" sz="1600" dirty="0">
              <a:latin typeface="Times New Roman" pitchFamily="18" charset="0"/>
              <a:ea typeface="ＭＳ Ｐゴシック" pitchFamily="50" charset="-128"/>
              <a:cs typeface="Times New Roman" pitchFamily="18" charset="0"/>
            </a:endParaRPr>
          </a:p>
        </p:txBody>
      </p:sp>
      <p:sp>
        <p:nvSpPr>
          <p:cNvPr id="283" name="TextBox 209"/>
          <p:cNvSpPr txBox="1">
            <a:spLocks noChangeArrowheads="1"/>
          </p:cNvSpPr>
          <p:nvPr/>
        </p:nvSpPr>
        <p:spPr bwMode="auto">
          <a:xfrm>
            <a:off x="6987459" y="1035720"/>
            <a:ext cx="145252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600" dirty="0" smtClean="0"/>
              <a:t>lens</a:t>
            </a:r>
            <a:endParaRPr lang="ja-JP" altLang="en-US" sz="1600" dirty="0"/>
          </a:p>
        </p:txBody>
      </p:sp>
      <p:grpSp>
        <p:nvGrpSpPr>
          <p:cNvPr id="145" name="グループ化 394"/>
          <p:cNvGrpSpPr/>
          <p:nvPr/>
        </p:nvGrpSpPr>
        <p:grpSpPr>
          <a:xfrm>
            <a:off x="3272702" y="3697982"/>
            <a:ext cx="2348157" cy="1885659"/>
            <a:chOff x="7057743" y="2836997"/>
            <a:chExt cx="2121847" cy="1703923"/>
          </a:xfrm>
        </p:grpSpPr>
        <p:sp>
          <p:nvSpPr>
            <p:cNvPr id="147" name="TextBox 307"/>
            <p:cNvSpPr txBox="1">
              <a:spLocks noChangeArrowheads="1"/>
            </p:cNvSpPr>
            <p:nvPr/>
          </p:nvSpPr>
          <p:spPr bwMode="auto">
            <a:xfrm>
              <a:off x="8024532" y="4234995"/>
              <a:ext cx="1155058" cy="30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600" dirty="0" smtClean="0">
                  <a:latin typeface="ＭＳ Ｐゴシック" pitchFamily="50" charset="-128"/>
                  <a:ea typeface="ＭＳ Ｐゴシック" pitchFamily="50" charset="-128"/>
                  <a:cs typeface="Arial" pitchFamily="34" charset="0"/>
                </a:rPr>
                <a:t>frequency</a:t>
              </a:r>
              <a:endParaRPr lang="ja-JP" altLang="en-US" sz="1600" dirty="0">
                <a:latin typeface="ＭＳ Ｐゴシック" pitchFamily="50" charset="-128"/>
                <a:ea typeface="ＭＳ Ｐゴシック" pitchFamily="50" charset="-128"/>
                <a:cs typeface="Arial" pitchFamily="34" charset="0"/>
              </a:endParaRPr>
            </a:p>
          </p:txBody>
        </p:sp>
        <p:grpSp>
          <p:nvGrpSpPr>
            <p:cNvPr id="149" name="グループ化 396"/>
            <p:cNvGrpSpPr/>
            <p:nvPr/>
          </p:nvGrpSpPr>
          <p:grpSpPr>
            <a:xfrm>
              <a:off x="7284272" y="2997026"/>
              <a:ext cx="1738433" cy="1236588"/>
              <a:chOff x="5549086" y="4290932"/>
              <a:chExt cx="1894243" cy="1347419"/>
            </a:xfrm>
          </p:grpSpPr>
          <p:grpSp>
            <p:nvGrpSpPr>
              <p:cNvPr id="154" name="グループ化 9"/>
              <p:cNvGrpSpPr>
                <a:grpSpLocks/>
              </p:cNvGrpSpPr>
              <p:nvPr/>
            </p:nvGrpSpPr>
            <p:grpSpPr bwMode="auto">
              <a:xfrm>
                <a:off x="5549086" y="4290932"/>
                <a:ext cx="1894243" cy="1347419"/>
                <a:chOff x="7514654" y="5244806"/>
                <a:chExt cx="1894837" cy="1347731"/>
              </a:xfrm>
            </p:grpSpPr>
            <p:sp>
              <p:nvSpPr>
                <p:cNvPr id="210" name="右中かっこ 209"/>
                <p:cNvSpPr/>
                <p:nvPr/>
              </p:nvSpPr>
              <p:spPr bwMode="auto">
                <a:xfrm rot="7435155">
                  <a:off x="7923736" y="5924604"/>
                  <a:ext cx="117502" cy="935665"/>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sz="2800"/>
                </a:p>
              </p:txBody>
            </p:sp>
            <p:grpSp>
              <p:nvGrpSpPr>
                <p:cNvPr id="211" name="グループ化 8"/>
                <p:cNvGrpSpPr>
                  <a:grpSpLocks/>
                </p:cNvGrpSpPr>
                <p:nvPr/>
              </p:nvGrpSpPr>
              <p:grpSpPr bwMode="auto">
                <a:xfrm>
                  <a:off x="7624139" y="5244806"/>
                  <a:ext cx="1785352" cy="1347731"/>
                  <a:chOff x="7624139" y="5244806"/>
                  <a:chExt cx="1785352" cy="1347731"/>
                </a:xfrm>
              </p:grpSpPr>
              <p:grpSp>
                <p:nvGrpSpPr>
                  <p:cNvPr id="212" name="Group 288"/>
                  <p:cNvGrpSpPr>
                    <a:grpSpLocks/>
                  </p:cNvGrpSpPr>
                  <p:nvPr/>
                </p:nvGrpSpPr>
                <p:grpSpPr bwMode="auto">
                  <a:xfrm>
                    <a:off x="7624139" y="5244806"/>
                    <a:ext cx="943300" cy="804314"/>
                    <a:chOff x="7315705" y="3506010"/>
                    <a:chExt cx="1439019" cy="1440420"/>
                  </a:xfrm>
                </p:grpSpPr>
                <p:cxnSp>
                  <p:nvCxnSpPr>
                    <p:cNvPr id="273" name="Straight Arrow Connector 67"/>
                    <p:cNvCxnSpPr/>
                    <p:nvPr/>
                  </p:nvCxnSpPr>
                  <p:spPr>
                    <a:xfrm flipV="1">
                      <a:off x="7315250" y="3506030"/>
                      <a:ext cx="0" cy="1441737"/>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4" name="Straight Arrow Connector 68"/>
                    <p:cNvCxnSpPr/>
                    <p:nvPr/>
                  </p:nvCxnSpPr>
                  <p:spPr>
                    <a:xfrm>
                      <a:off x="7315250" y="4936392"/>
                      <a:ext cx="1438973" cy="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14" name="TextBox 187"/>
                  <p:cNvSpPr txBox="1">
                    <a:spLocks noChangeArrowheads="1"/>
                  </p:cNvSpPr>
                  <p:nvPr/>
                </p:nvSpPr>
                <p:spPr bwMode="auto">
                  <a:xfrm rot="1800000">
                    <a:off x="7726028" y="5988574"/>
                    <a:ext cx="541787" cy="368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ja-JP" altLang="en-US" sz="1600" dirty="0">
                        <a:latin typeface="Times New Roman" pitchFamily="18" charset="0"/>
                        <a:cs typeface="Times New Roman" pitchFamily="18" charset="0"/>
                      </a:rPr>
                      <a:t>・・・</a:t>
                    </a:r>
                  </a:p>
                </p:txBody>
              </p:sp>
              <p:grpSp>
                <p:nvGrpSpPr>
                  <p:cNvPr id="215" name="グループ化 7"/>
                  <p:cNvGrpSpPr>
                    <a:grpSpLocks/>
                  </p:cNvGrpSpPr>
                  <p:nvPr/>
                </p:nvGrpSpPr>
                <p:grpSpPr bwMode="auto">
                  <a:xfrm>
                    <a:off x="8156691" y="5587512"/>
                    <a:ext cx="943300" cy="804314"/>
                    <a:chOff x="8915841" y="4638902"/>
                    <a:chExt cx="943300" cy="804314"/>
                  </a:xfrm>
                </p:grpSpPr>
                <p:sp>
                  <p:nvSpPr>
                    <p:cNvPr id="264" name="正方形/長方形 263"/>
                    <p:cNvSpPr/>
                    <p:nvPr/>
                  </p:nvSpPr>
                  <p:spPr>
                    <a:xfrm>
                      <a:off x="8922909" y="4659829"/>
                      <a:ext cx="927390" cy="762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800"/>
                    </a:p>
                  </p:txBody>
                </p:sp>
                <p:grpSp>
                  <p:nvGrpSpPr>
                    <p:cNvPr id="270" name="Group 288"/>
                    <p:cNvGrpSpPr>
                      <a:grpSpLocks/>
                    </p:cNvGrpSpPr>
                    <p:nvPr/>
                  </p:nvGrpSpPr>
                  <p:grpSpPr bwMode="auto">
                    <a:xfrm>
                      <a:off x="8915841" y="4638902"/>
                      <a:ext cx="943300" cy="804314"/>
                      <a:chOff x="7315705" y="3506010"/>
                      <a:chExt cx="1439019" cy="1440420"/>
                    </a:xfrm>
                  </p:grpSpPr>
                  <p:cxnSp>
                    <p:nvCxnSpPr>
                      <p:cNvPr id="271" name="Straight Arrow Connector 67"/>
                      <p:cNvCxnSpPr/>
                      <p:nvPr/>
                    </p:nvCxnSpPr>
                    <p:spPr>
                      <a:xfrm flipV="1">
                        <a:off x="7316798" y="3506519"/>
                        <a:ext cx="0" cy="1438892"/>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2" name="Straight Arrow Connector 68"/>
                      <p:cNvCxnSpPr/>
                      <p:nvPr/>
                    </p:nvCxnSpPr>
                    <p:spPr>
                      <a:xfrm>
                        <a:off x="7316798" y="4934036"/>
                        <a:ext cx="1438973" cy="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grpSp>
                <p:nvGrpSpPr>
                  <p:cNvPr id="216" name="グループ化 249"/>
                  <p:cNvGrpSpPr>
                    <a:grpSpLocks/>
                  </p:cNvGrpSpPr>
                  <p:nvPr/>
                </p:nvGrpSpPr>
                <p:grpSpPr bwMode="auto">
                  <a:xfrm>
                    <a:off x="8306775" y="5690072"/>
                    <a:ext cx="943300" cy="804314"/>
                    <a:chOff x="8915841" y="4638902"/>
                    <a:chExt cx="943300" cy="804314"/>
                  </a:xfrm>
                </p:grpSpPr>
                <p:sp>
                  <p:nvSpPr>
                    <p:cNvPr id="222" name="正方形/長方形 221"/>
                    <p:cNvSpPr/>
                    <p:nvPr/>
                  </p:nvSpPr>
                  <p:spPr>
                    <a:xfrm>
                      <a:off x="8922097" y="4658893"/>
                      <a:ext cx="927390" cy="7637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800"/>
                    </a:p>
                  </p:txBody>
                </p:sp>
                <p:grpSp>
                  <p:nvGrpSpPr>
                    <p:cNvPr id="223" name="Group 288"/>
                    <p:cNvGrpSpPr>
                      <a:grpSpLocks/>
                    </p:cNvGrpSpPr>
                    <p:nvPr/>
                  </p:nvGrpSpPr>
                  <p:grpSpPr bwMode="auto">
                    <a:xfrm>
                      <a:off x="8915841" y="4638902"/>
                      <a:ext cx="943300" cy="804314"/>
                      <a:chOff x="7315705" y="3506010"/>
                      <a:chExt cx="1439019" cy="1440420"/>
                    </a:xfrm>
                  </p:grpSpPr>
                  <p:cxnSp>
                    <p:nvCxnSpPr>
                      <p:cNvPr id="245" name="Straight Arrow Connector 67"/>
                      <p:cNvCxnSpPr/>
                      <p:nvPr/>
                    </p:nvCxnSpPr>
                    <p:spPr>
                      <a:xfrm flipV="1">
                        <a:off x="7315559" y="3504842"/>
                        <a:ext cx="0" cy="1441737"/>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8" name="Straight Arrow Connector 68"/>
                      <p:cNvCxnSpPr/>
                      <p:nvPr/>
                    </p:nvCxnSpPr>
                    <p:spPr>
                      <a:xfrm>
                        <a:off x="7315559" y="4935204"/>
                        <a:ext cx="1438973" cy="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grpSp>
                <p:nvGrpSpPr>
                  <p:cNvPr id="217" name="グループ化 266"/>
                  <p:cNvGrpSpPr>
                    <a:grpSpLocks/>
                  </p:cNvGrpSpPr>
                  <p:nvPr/>
                </p:nvGrpSpPr>
                <p:grpSpPr bwMode="auto">
                  <a:xfrm>
                    <a:off x="8466191" y="5788223"/>
                    <a:ext cx="943300" cy="804314"/>
                    <a:chOff x="8915841" y="4638902"/>
                    <a:chExt cx="943300" cy="804314"/>
                  </a:xfrm>
                </p:grpSpPr>
                <p:sp>
                  <p:nvSpPr>
                    <p:cNvPr id="218" name="正方形/長方形 217"/>
                    <p:cNvSpPr/>
                    <p:nvPr/>
                  </p:nvSpPr>
                  <p:spPr>
                    <a:xfrm>
                      <a:off x="8921481" y="4659189"/>
                      <a:ext cx="927390" cy="7637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800"/>
                    </a:p>
                  </p:txBody>
                </p:sp>
                <p:grpSp>
                  <p:nvGrpSpPr>
                    <p:cNvPr id="219" name="Group 288"/>
                    <p:cNvGrpSpPr>
                      <a:grpSpLocks/>
                    </p:cNvGrpSpPr>
                    <p:nvPr/>
                  </p:nvGrpSpPr>
                  <p:grpSpPr bwMode="auto">
                    <a:xfrm>
                      <a:off x="8915841" y="4638902"/>
                      <a:ext cx="943300" cy="804314"/>
                      <a:chOff x="7315705" y="3506010"/>
                      <a:chExt cx="1439019" cy="1440420"/>
                    </a:xfrm>
                  </p:grpSpPr>
                  <p:cxnSp>
                    <p:nvCxnSpPr>
                      <p:cNvPr id="220" name="Straight Arrow Connector 67"/>
                      <p:cNvCxnSpPr/>
                      <p:nvPr/>
                    </p:nvCxnSpPr>
                    <p:spPr>
                      <a:xfrm flipV="1">
                        <a:off x="7314618" y="3505372"/>
                        <a:ext cx="0" cy="1441737"/>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1" name="Straight Arrow Connector 68"/>
                      <p:cNvCxnSpPr/>
                      <p:nvPr/>
                    </p:nvCxnSpPr>
                    <p:spPr>
                      <a:xfrm>
                        <a:off x="7314618" y="4935734"/>
                        <a:ext cx="1438973" cy="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grpSp>
          </p:grpSp>
          <p:cxnSp>
            <p:nvCxnSpPr>
              <p:cNvPr id="168" name="直線矢印コネクタ 167"/>
              <p:cNvCxnSpPr/>
              <p:nvPr/>
            </p:nvCxnSpPr>
            <p:spPr>
              <a:xfrm>
                <a:off x="6516386" y="4991100"/>
                <a:ext cx="0" cy="634779"/>
              </a:xfrm>
              <a:prstGeom prst="straightConnector1">
                <a:avLst/>
              </a:prstGeom>
              <a:ln w="25400">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169" name="直線矢印コネクタ 168"/>
              <p:cNvCxnSpPr/>
              <p:nvPr/>
            </p:nvCxnSpPr>
            <p:spPr>
              <a:xfrm>
                <a:off x="6859601" y="5383249"/>
                <a:ext cx="0" cy="244254"/>
              </a:xfrm>
              <a:prstGeom prst="straightConnector1">
                <a:avLst/>
              </a:prstGeom>
              <a:ln w="25400">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170" name="直線矢印コネクタ 169"/>
              <p:cNvCxnSpPr/>
              <p:nvPr/>
            </p:nvCxnSpPr>
            <p:spPr>
              <a:xfrm>
                <a:off x="7209905" y="5226447"/>
                <a:ext cx="0" cy="401453"/>
              </a:xfrm>
              <a:prstGeom prst="straightConnector1">
                <a:avLst/>
              </a:prstGeom>
              <a:ln w="25400">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172" name="直線矢印コネクタ 171"/>
              <p:cNvCxnSpPr/>
              <p:nvPr/>
            </p:nvCxnSpPr>
            <p:spPr>
              <a:xfrm>
                <a:off x="6362675" y="4899173"/>
                <a:ext cx="0" cy="634779"/>
              </a:xfrm>
              <a:prstGeom prst="straightConnector1">
                <a:avLst/>
              </a:prstGeom>
              <a:ln w="25400">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173" name="直線矢印コネクタ 172"/>
              <p:cNvCxnSpPr/>
              <p:nvPr/>
            </p:nvCxnSpPr>
            <p:spPr>
              <a:xfrm>
                <a:off x="6212309" y="4792394"/>
                <a:ext cx="0" cy="634779"/>
              </a:xfrm>
              <a:prstGeom prst="straightConnector1">
                <a:avLst/>
              </a:prstGeom>
              <a:ln w="25400">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175" name="直線矢印コネクタ 174"/>
              <p:cNvCxnSpPr/>
              <p:nvPr/>
            </p:nvCxnSpPr>
            <p:spPr>
              <a:xfrm>
                <a:off x="5680814" y="4446638"/>
                <a:ext cx="0" cy="634779"/>
              </a:xfrm>
              <a:prstGeom prst="straightConnector1">
                <a:avLst/>
              </a:prstGeom>
              <a:ln w="25400">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177" name="直線矢印コネクタ 176"/>
              <p:cNvCxnSpPr/>
              <p:nvPr/>
            </p:nvCxnSpPr>
            <p:spPr>
              <a:xfrm>
                <a:off x="6008205" y="4746625"/>
                <a:ext cx="0" cy="342827"/>
              </a:xfrm>
              <a:prstGeom prst="straightConnector1">
                <a:avLst/>
              </a:prstGeom>
              <a:ln w="25400">
                <a:solidFill>
                  <a:srgbClr val="FF0000"/>
                </a:solidFill>
                <a:tailEnd type="none"/>
              </a:ln>
            </p:spPr>
            <p:style>
              <a:lnRef idx="1">
                <a:schemeClr val="accent1"/>
              </a:lnRef>
              <a:fillRef idx="0">
                <a:schemeClr val="accent1"/>
              </a:fillRef>
              <a:effectRef idx="0">
                <a:schemeClr val="accent1"/>
              </a:effectRef>
              <a:fontRef idx="minor">
                <a:schemeClr val="tx1"/>
              </a:fontRef>
            </p:style>
          </p:cxnSp>
        </p:grpSp>
        <p:sp>
          <p:nvSpPr>
            <p:cNvPr id="152" name="テキスト ボックス 7"/>
            <p:cNvSpPr txBox="1">
              <a:spLocks noChangeArrowheads="1"/>
            </p:cNvSpPr>
            <p:nvPr/>
          </p:nvSpPr>
          <p:spPr bwMode="auto">
            <a:xfrm>
              <a:off x="7394850" y="3984929"/>
              <a:ext cx="45854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600" i="1" dirty="0">
                  <a:latin typeface="Times New Roman" pitchFamily="18" charset="0"/>
                  <a:cs typeface="Times New Roman" pitchFamily="18" charset="0"/>
                </a:rPr>
                <a:t>n</a:t>
              </a:r>
              <a:endParaRPr lang="ja-JP" altLang="en-US" sz="1600" i="1" dirty="0">
                <a:latin typeface="Times New Roman" pitchFamily="18" charset="0"/>
                <a:cs typeface="Times New Roman" pitchFamily="18" charset="0"/>
              </a:endParaRPr>
            </a:p>
          </p:txBody>
        </p:sp>
        <p:sp>
          <p:nvSpPr>
            <p:cNvPr id="153" name="TextBox 308"/>
            <p:cNvSpPr txBox="1">
              <a:spLocks noChangeArrowheads="1"/>
            </p:cNvSpPr>
            <p:nvPr/>
          </p:nvSpPr>
          <p:spPr bwMode="auto">
            <a:xfrm rot="16200000">
              <a:off x="6667074" y="3227666"/>
              <a:ext cx="1087264" cy="30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600" dirty="0" smtClean="0">
                  <a:latin typeface="ＭＳ Ｐゴシック" pitchFamily="50" charset="-128"/>
                  <a:ea typeface="ＭＳ Ｐゴシック" pitchFamily="50" charset="-128"/>
                  <a:cs typeface="Arial" pitchFamily="34" charset="0"/>
                </a:rPr>
                <a:t>amplitude</a:t>
              </a:r>
              <a:endParaRPr lang="ja-JP" altLang="en-US" sz="1600" dirty="0">
                <a:latin typeface="ＭＳ Ｐゴシック" pitchFamily="50" charset="-128"/>
                <a:ea typeface="ＭＳ Ｐゴシック" pitchFamily="50" charset="-128"/>
                <a:cs typeface="Arial" pitchFamily="34" charset="0"/>
              </a:endParaRPr>
            </a:p>
          </p:txBody>
        </p:sp>
      </p:grpSp>
      <p:sp>
        <p:nvSpPr>
          <p:cNvPr id="287" name="テキスト ボックス 7"/>
          <p:cNvSpPr txBox="1">
            <a:spLocks noChangeArrowheads="1"/>
          </p:cNvSpPr>
          <p:nvPr/>
        </p:nvSpPr>
        <p:spPr bwMode="auto">
          <a:xfrm>
            <a:off x="4578034" y="4633908"/>
            <a:ext cx="73261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600" i="1" dirty="0" smtClean="0">
                <a:latin typeface="Times New Roman" pitchFamily="18" charset="0"/>
                <a:cs typeface="Times New Roman" pitchFamily="18" charset="0"/>
              </a:rPr>
              <a:t>I</a:t>
            </a:r>
            <a:r>
              <a:rPr lang="en-US" altLang="ja-JP" sz="1600" baseline="-25000" dirty="0" smtClean="0">
                <a:latin typeface="Times New Roman" pitchFamily="18" charset="0"/>
                <a:cs typeface="Times New Roman" pitchFamily="18" charset="0"/>
              </a:rPr>
              <a:t>1</a:t>
            </a:r>
            <a:r>
              <a:rPr lang="en-US" altLang="ja-JP" sz="1600" i="1" baseline="-25000" dirty="0" smtClean="0">
                <a:latin typeface="Times New Roman" pitchFamily="18" charset="0"/>
                <a:cs typeface="Times New Roman" pitchFamily="18" charset="0"/>
              </a:rPr>
              <a:t>f </a:t>
            </a:r>
            <a:r>
              <a:rPr lang="en-US" altLang="ja-JP" sz="1600" dirty="0" smtClean="0">
                <a:latin typeface="Times New Roman" pitchFamily="18" charset="0"/>
                <a:cs typeface="Times New Roman" pitchFamily="18" charset="0"/>
              </a:rPr>
              <a:t>(</a:t>
            </a:r>
            <a:r>
              <a:rPr lang="en-US" altLang="ja-JP" sz="1600" i="1" dirty="0" smtClean="0">
                <a:latin typeface="Times New Roman" pitchFamily="18" charset="0"/>
                <a:cs typeface="Times New Roman" pitchFamily="18" charset="0"/>
              </a:rPr>
              <a:t>n</a:t>
            </a:r>
            <a:r>
              <a:rPr lang="en-US" altLang="ja-JP" sz="1600" dirty="0" smtClean="0">
                <a:latin typeface="Times New Roman" pitchFamily="18" charset="0"/>
                <a:cs typeface="Times New Roman" pitchFamily="18" charset="0"/>
              </a:rPr>
              <a:t>)</a:t>
            </a:r>
            <a:endParaRPr lang="ja-JP" altLang="en-US" sz="1600" i="1" baseline="-25000" dirty="0">
              <a:latin typeface="Times New Roman" pitchFamily="18" charset="0"/>
              <a:cs typeface="Times New Roman" pitchFamily="18" charset="0"/>
            </a:endParaRPr>
          </a:p>
        </p:txBody>
      </p:sp>
      <p:sp>
        <p:nvSpPr>
          <p:cNvPr id="289" name="テキスト ボックス 7"/>
          <p:cNvSpPr txBox="1">
            <a:spLocks noChangeArrowheads="1"/>
          </p:cNvSpPr>
          <p:nvPr/>
        </p:nvSpPr>
        <p:spPr bwMode="auto">
          <a:xfrm>
            <a:off x="4959598" y="4436934"/>
            <a:ext cx="73121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600" i="1" dirty="0" smtClean="0">
                <a:latin typeface="Times New Roman" pitchFamily="18" charset="0"/>
                <a:cs typeface="Times New Roman" pitchFamily="18" charset="0"/>
              </a:rPr>
              <a:t>I</a:t>
            </a:r>
            <a:r>
              <a:rPr lang="en-US" altLang="ja-JP" sz="1600" baseline="-25000" dirty="0" smtClean="0">
                <a:latin typeface="Times New Roman" pitchFamily="18" charset="0"/>
                <a:cs typeface="Times New Roman" pitchFamily="18" charset="0"/>
              </a:rPr>
              <a:t>2</a:t>
            </a:r>
            <a:r>
              <a:rPr lang="en-US" altLang="ja-JP" sz="1600" i="1" baseline="-25000" dirty="0" smtClean="0">
                <a:latin typeface="Times New Roman" pitchFamily="18" charset="0"/>
                <a:cs typeface="Times New Roman" pitchFamily="18" charset="0"/>
              </a:rPr>
              <a:t>f</a:t>
            </a:r>
            <a:r>
              <a:rPr lang="en-US" altLang="ja-JP" sz="1600" dirty="0" smtClean="0">
                <a:latin typeface="Times New Roman" pitchFamily="18" charset="0"/>
                <a:cs typeface="Times New Roman" pitchFamily="18" charset="0"/>
              </a:rPr>
              <a:t> (</a:t>
            </a:r>
            <a:r>
              <a:rPr lang="en-US" altLang="ja-JP" sz="1600" i="1" dirty="0" smtClean="0">
                <a:latin typeface="Times New Roman" pitchFamily="18" charset="0"/>
                <a:cs typeface="Times New Roman" pitchFamily="18" charset="0"/>
              </a:rPr>
              <a:t>n</a:t>
            </a:r>
            <a:r>
              <a:rPr lang="en-US" altLang="ja-JP" sz="1600" dirty="0" smtClean="0">
                <a:latin typeface="Times New Roman" pitchFamily="18" charset="0"/>
                <a:cs typeface="Times New Roman" pitchFamily="18" charset="0"/>
              </a:rPr>
              <a:t>)</a:t>
            </a:r>
            <a:endParaRPr lang="ja-JP" altLang="en-US" sz="1600" i="1" dirty="0">
              <a:latin typeface="Times New Roman" pitchFamily="18" charset="0"/>
              <a:cs typeface="Times New Roman" pitchFamily="18" charset="0"/>
            </a:endParaRPr>
          </a:p>
        </p:txBody>
      </p:sp>
      <p:sp>
        <p:nvSpPr>
          <p:cNvPr id="290" name="テキスト ボックス 7"/>
          <p:cNvSpPr txBox="1">
            <a:spLocks noChangeArrowheads="1"/>
          </p:cNvSpPr>
          <p:nvPr/>
        </p:nvSpPr>
        <p:spPr bwMode="auto">
          <a:xfrm>
            <a:off x="4415284" y="4244330"/>
            <a:ext cx="7038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600" i="1" dirty="0" err="1" smtClean="0">
                <a:latin typeface="Times New Roman" pitchFamily="18" charset="0"/>
                <a:cs typeface="Times New Roman" pitchFamily="18" charset="0"/>
              </a:rPr>
              <a:t>I</a:t>
            </a:r>
            <a:r>
              <a:rPr lang="en-US" altLang="ja-JP" sz="1600" i="1" baseline="-25000" dirty="0" err="1" smtClean="0">
                <a:latin typeface="Times New Roman" pitchFamily="18" charset="0"/>
                <a:cs typeface="Times New Roman" pitchFamily="18" charset="0"/>
              </a:rPr>
              <a:t>dc</a:t>
            </a:r>
            <a:r>
              <a:rPr lang="en-US" altLang="ja-JP" sz="1600" dirty="0" smtClean="0">
                <a:latin typeface="Times New Roman" pitchFamily="18" charset="0"/>
                <a:cs typeface="Times New Roman" pitchFamily="18" charset="0"/>
              </a:rPr>
              <a:t>(</a:t>
            </a:r>
            <a:r>
              <a:rPr lang="en-US" altLang="ja-JP" sz="1600" i="1" dirty="0" smtClean="0">
                <a:latin typeface="Times New Roman" pitchFamily="18" charset="0"/>
                <a:cs typeface="Times New Roman" pitchFamily="18" charset="0"/>
              </a:rPr>
              <a:t>n</a:t>
            </a:r>
            <a:r>
              <a:rPr lang="en-US" altLang="ja-JP" sz="1600" dirty="0" smtClean="0">
                <a:latin typeface="Times New Roman" pitchFamily="18" charset="0"/>
                <a:cs typeface="Times New Roman" pitchFamily="18" charset="0"/>
              </a:rPr>
              <a:t>)</a:t>
            </a:r>
            <a:endParaRPr lang="ja-JP" altLang="en-US" sz="1600" baseline="-25000" dirty="0">
              <a:latin typeface="Times New Roman" pitchFamily="18" charset="0"/>
              <a:cs typeface="Times New Roman" pitchFamily="18" charset="0"/>
            </a:endParaRPr>
          </a:p>
        </p:txBody>
      </p:sp>
      <p:sp>
        <p:nvSpPr>
          <p:cNvPr id="291" name="右矢印 290"/>
          <p:cNvSpPr/>
          <p:nvPr/>
        </p:nvSpPr>
        <p:spPr>
          <a:xfrm>
            <a:off x="5597126" y="4495494"/>
            <a:ext cx="540990" cy="485937"/>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2" name="テキスト ボックス 7"/>
          <p:cNvSpPr txBox="1">
            <a:spLocks noChangeArrowheads="1"/>
          </p:cNvSpPr>
          <p:nvPr/>
        </p:nvSpPr>
        <p:spPr bwMode="auto">
          <a:xfrm>
            <a:off x="5037956" y="4176638"/>
            <a:ext cx="133424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600" dirty="0" smtClean="0">
                <a:latin typeface="Arial" pitchFamily="34" charset="0"/>
                <a:cs typeface="Arial" pitchFamily="34" charset="0"/>
              </a:rPr>
              <a:t>correlation</a:t>
            </a:r>
            <a:endParaRPr lang="ja-JP" altLang="en-US" sz="1600" dirty="0">
              <a:latin typeface="Arial" pitchFamily="34" charset="0"/>
              <a:cs typeface="Arial" pitchFamily="34" charset="0"/>
            </a:endParaRPr>
          </a:p>
        </p:txBody>
      </p:sp>
      <p:pic>
        <p:nvPicPr>
          <p:cNvPr id="293" name="Picture 125" descr="D:\2014\20140616\10000\1f\10000(リサイズ後).bmp"/>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5400000">
            <a:off x="6215484" y="4081793"/>
            <a:ext cx="736845" cy="736845"/>
          </a:xfrm>
          <a:prstGeom prst="rect">
            <a:avLst/>
          </a:prstGeom>
          <a:noFill/>
          <a:extLst>
            <a:ext uri="{909E8E84-426E-40dd-AFC4-6F175D3DCCD1}">
              <a14:hiddenFill xmlns:a14="http://schemas.microsoft.com/office/drawing/2010/main">
                <a:solidFill>
                  <a:srgbClr val="FFFFFF"/>
                </a:solidFill>
              </a14:hiddenFill>
            </a:ext>
          </a:extLst>
        </p:spPr>
      </p:pic>
      <p:pic>
        <p:nvPicPr>
          <p:cNvPr id="296" name="Picture 126" descr="D:\2014\20140616\10000\2f\10000(リサイズ後).bmp"/>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5400000">
            <a:off x="6215484" y="5233921"/>
            <a:ext cx="736845" cy="736845"/>
          </a:xfrm>
          <a:prstGeom prst="rect">
            <a:avLst/>
          </a:prstGeom>
          <a:noFill/>
          <a:extLst>
            <a:ext uri="{909E8E84-426E-40dd-AFC4-6F175D3DCCD1}">
              <a14:hiddenFill xmlns:a14="http://schemas.microsoft.com/office/drawing/2010/main">
                <a:solidFill>
                  <a:srgbClr val="FFFFFF"/>
                </a:solidFill>
              </a14:hiddenFill>
            </a:ext>
          </a:extLst>
        </p:spPr>
      </p:pic>
      <p:pic>
        <p:nvPicPr>
          <p:cNvPr id="297" name="Picture 136" descr="D:\2014\20140616\10000\dc\10000(リサイズ後).bmp"/>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5400000">
            <a:off x="6215484" y="2929665"/>
            <a:ext cx="736845" cy="736845"/>
          </a:xfrm>
          <a:prstGeom prst="rect">
            <a:avLst/>
          </a:prstGeom>
          <a:noFill/>
          <a:extLst>
            <a:ext uri="{909E8E84-426E-40dd-AFC4-6F175D3DCCD1}">
              <a14:hiddenFill xmlns:a14="http://schemas.microsoft.com/office/drawing/2010/main">
                <a:solidFill>
                  <a:srgbClr val="FFFFFF"/>
                </a:solidFill>
              </a14:hiddenFill>
            </a:ext>
          </a:extLst>
        </p:spPr>
      </p:pic>
      <p:sp>
        <p:nvSpPr>
          <p:cNvPr id="298" name="テキスト ボックス 7"/>
          <p:cNvSpPr txBox="1">
            <a:spLocks noChangeArrowheads="1"/>
          </p:cNvSpPr>
          <p:nvPr/>
        </p:nvSpPr>
        <p:spPr bwMode="auto">
          <a:xfrm>
            <a:off x="6271601" y="4790031"/>
            <a:ext cx="62461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600" i="1" dirty="0">
                <a:latin typeface="Times New Roman" pitchFamily="18" charset="0"/>
                <a:cs typeface="Times New Roman" pitchFamily="18" charset="0"/>
              </a:rPr>
              <a:t>G</a:t>
            </a:r>
            <a:r>
              <a:rPr lang="en-US" altLang="ja-JP" sz="1600" baseline="-25000" dirty="0" smtClean="0">
                <a:latin typeface="Times New Roman" pitchFamily="18" charset="0"/>
                <a:cs typeface="Times New Roman" pitchFamily="18" charset="0"/>
              </a:rPr>
              <a:t>1</a:t>
            </a:r>
            <a:r>
              <a:rPr lang="en-US" altLang="ja-JP" sz="1600" i="1" baseline="-25000" dirty="0" smtClean="0">
                <a:latin typeface="Times New Roman" pitchFamily="18" charset="0"/>
                <a:cs typeface="Times New Roman" pitchFamily="18" charset="0"/>
              </a:rPr>
              <a:t>f</a:t>
            </a:r>
            <a:endParaRPr lang="ja-JP" altLang="en-US" sz="1600" i="1" baseline="-25000" dirty="0">
              <a:latin typeface="Times New Roman" pitchFamily="18" charset="0"/>
              <a:cs typeface="Times New Roman" pitchFamily="18" charset="0"/>
            </a:endParaRPr>
          </a:p>
        </p:txBody>
      </p:sp>
      <p:sp>
        <p:nvSpPr>
          <p:cNvPr id="299" name="テキスト ボックス 7"/>
          <p:cNvSpPr txBox="1">
            <a:spLocks noChangeArrowheads="1"/>
          </p:cNvSpPr>
          <p:nvPr/>
        </p:nvSpPr>
        <p:spPr bwMode="auto">
          <a:xfrm>
            <a:off x="6324275" y="5970766"/>
            <a:ext cx="5192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600" i="1" dirty="0">
                <a:latin typeface="Times New Roman" pitchFamily="18" charset="0"/>
                <a:cs typeface="Times New Roman" pitchFamily="18" charset="0"/>
              </a:rPr>
              <a:t>G</a:t>
            </a:r>
            <a:r>
              <a:rPr lang="en-US" altLang="ja-JP" sz="1600" baseline="-25000" dirty="0" smtClean="0">
                <a:latin typeface="Times New Roman" pitchFamily="18" charset="0"/>
                <a:cs typeface="Times New Roman" pitchFamily="18" charset="0"/>
              </a:rPr>
              <a:t>2</a:t>
            </a:r>
            <a:r>
              <a:rPr lang="en-US" altLang="ja-JP" sz="1600" i="1" baseline="-25000" dirty="0" smtClean="0">
                <a:latin typeface="Times New Roman" pitchFamily="18" charset="0"/>
                <a:cs typeface="Times New Roman" pitchFamily="18" charset="0"/>
              </a:rPr>
              <a:t>f</a:t>
            </a:r>
            <a:endParaRPr lang="ja-JP" altLang="en-US" sz="1600" i="1" baseline="-25000" dirty="0">
              <a:latin typeface="Times New Roman" pitchFamily="18" charset="0"/>
              <a:cs typeface="Times New Roman" pitchFamily="18" charset="0"/>
            </a:endParaRPr>
          </a:p>
        </p:txBody>
      </p:sp>
      <p:sp>
        <p:nvSpPr>
          <p:cNvPr id="300" name="テキスト ボックス 7"/>
          <p:cNvSpPr txBox="1">
            <a:spLocks noChangeArrowheads="1"/>
          </p:cNvSpPr>
          <p:nvPr/>
        </p:nvSpPr>
        <p:spPr bwMode="auto">
          <a:xfrm>
            <a:off x="6310976" y="3637343"/>
            <a:ext cx="54586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600" i="1" dirty="0" err="1" smtClean="0">
                <a:latin typeface="Times New Roman" pitchFamily="18" charset="0"/>
                <a:cs typeface="Times New Roman" pitchFamily="18" charset="0"/>
              </a:rPr>
              <a:t>G</a:t>
            </a:r>
            <a:r>
              <a:rPr lang="en-US" altLang="ja-JP" sz="1600" i="1" baseline="-25000" dirty="0" err="1" smtClean="0">
                <a:latin typeface="Times New Roman" pitchFamily="18" charset="0"/>
                <a:cs typeface="Times New Roman" pitchFamily="18" charset="0"/>
              </a:rPr>
              <a:t>dc</a:t>
            </a:r>
            <a:endParaRPr lang="ja-JP" altLang="en-US" sz="1600" i="1" baseline="-25000" dirty="0">
              <a:latin typeface="Times New Roman" pitchFamily="18" charset="0"/>
              <a:cs typeface="Times New Roman" pitchFamily="18" charset="0"/>
            </a:endParaRPr>
          </a:p>
        </p:txBody>
      </p:sp>
      <p:grpSp>
        <p:nvGrpSpPr>
          <p:cNvPr id="301" name="グループ化 2"/>
          <p:cNvGrpSpPr/>
          <p:nvPr/>
        </p:nvGrpSpPr>
        <p:grpSpPr>
          <a:xfrm>
            <a:off x="-23812" y="3754036"/>
            <a:ext cx="2455278" cy="1818996"/>
            <a:chOff x="303452" y="3739832"/>
            <a:chExt cx="2174998" cy="1611351"/>
          </a:xfrm>
        </p:grpSpPr>
        <p:sp>
          <p:nvSpPr>
            <p:cNvPr id="302" name="正方形/長方形 301"/>
            <p:cNvSpPr/>
            <p:nvPr/>
          </p:nvSpPr>
          <p:spPr>
            <a:xfrm>
              <a:off x="303452" y="3760320"/>
              <a:ext cx="1996429" cy="15096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3" name="TextBox 308"/>
            <p:cNvSpPr txBox="1">
              <a:spLocks noChangeArrowheads="1"/>
            </p:cNvSpPr>
            <p:nvPr/>
          </p:nvSpPr>
          <p:spPr bwMode="auto">
            <a:xfrm rot="16200000">
              <a:off x="84784" y="4040909"/>
              <a:ext cx="817123" cy="299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600" dirty="0" smtClean="0">
                  <a:latin typeface="ＭＳ Ｐゴシック" pitchFamily="50" charset="-128"/>
                  <a:ea typeface="ＭＳ Ｐゴシック" pitchFamily="50" charset="-128"/>
                  <a:cs typeface="Arial" pitchFamily="34" charset="0"/>
                </a:rPr>
                <a:t>intensity</a:t>
              </a:r>
              <a:endParaRPr lang="ja-JP" altLang="en-US" sz="1600" dirty="0">
                <a:latin typeface="ＭＳ Ｐゴシック" pitchFamily="50" charset="-128"/>
                <a:ea typeface="ＭＳ Ｐゴシック" pitchFamily="50" charset="-128"/>
                <a:cs typeface="Arial" pitchFamily="34" charset="0"/>
              </a:endParaRPr>
            </a:p>
          </p:txBody>
        </p:sp>
        <p:grpSp>
          <p:nvGrpSpPr>
            <p:cNvPr id="304" name="Group 288"/>
            <p:cNvGrpSpPr>
              <a:grpSpLocks/>
            </p:cNvGrpSpPr>
            <p:nvPr/>
          </p:nvGrpSpPr>
          <p:grpSpPr bwMode="auto">
            <a:xfrm>
              <a:off x="623789" y="3760310"/>
              <a:ext cx="865439" cy="737985"/>
              <a:chOff x="7315705" y="3506010"/>
              <a:chExt cx="1439019" cy="1440420"/>
            </a:xfrm>
          </p:grpSpPr>
          <p:cxnSp>
            <p:nvCxnSpPr>
              <p:cNvPr id="331" name="Straight Arrow Connector 67"/>
              <p:cNvCxnSpPr/>
              <p:nvPr/>
            </p:nvCxnSpPr>
            <p:spPr>
              <a:xfrm flipV="1">
                <a:off x="7315250" y="3506030"/>
                <a:ext cx="0" cy="1441737"/>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32" name="Straight Arrow Connector 68"/>
              <p:cNvCxnSpPr/>
              <p:nvPr/>
            </p:nvCxnSpPr>
            <p:spPr>
              <a:xfrm>
                <a:off x="7315250" y="4936392"/>
                <a:ext cx="1438973" cy="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305" name="TextBox 187"/>
            <p:cNvSpPr txBox="1">
              <a:spLocks noChangeArrowheads="1"/>
            </p:cNvSpPr>
            <p:nvPr/>
          </p:nvSpPr>
          <p:spPr bwMode="auto">
            <a:xfrm rot="1800000">
              <a:off x="728557" y="4442745"/>
              <a:ext cx="49706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ja-JP" altLang="en-US" sz="1600" dirty="0">
                  <a:latin typeface="Times New Roman" pitchFamily="18" charset="0"/>
                  <a:cs typeface="Times New Roman" pitchFamily="18" charset="0"/>
                </a:rPr>
                <a:t>・・・</a:t>
              </a:r>
            </a:p>
          </p:txBody>
        </p:sp>
        <p:grpSp>
          <p:nvGrpSpPr>
            <p:cNvPr id="306" name="グループ化 7"/>
            <p:cNvGrpSpPr>
              <a:grpSpLocks/>
            </p:cNvGrpSpPr>
            <p:nvPr/>
          </p:nvGrpSpPr>
          <p:grpSpPr bwMode="auto">
            <a:xfrm>
              <a:off x="1112384" y="4074754"/>
              <a:ext cx="865439" cy="737985"/>
              <a:chOff x="8915841" y="4638902"/>
              <a:chExt cx="943300" cy="804314"/>
            </a:xfrm>
          </p:grpSpPr>
          <p:sp>
            <p:nvSpPr>
              <p:cNvPr id="325" name="正方形/長方形 324"/>
              <p:cNvSpPr/>
              <p:nvPr/>
            </p:nvSpPr>
            <p:spPr>
              <a:xfrm>
                <a:off x="8922909" y="4659829"/>
                <a:ext cx="927390" cy="762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800"/>
              </a:p>
            </p:txBody>
          </p:sp>
          <p:grpSp>
            <p:nvGrpSpPr>
              <p:cNvPr id="326" name="Group 288"/>
              <p:cNvGrpSpPr>
                <a:grpSpLocks/>
              </p:cNvGrpSpPr>
              <p:nvPr/>
            </p:nvGrpSpPr>
            <p:grpSpPr bwMode="auto">
              <a:xfrm>
                <a:off x="8915841" y="4638902"/>
                <a:ext cx="943300" cy="804314"/>
                <a:chOff x="7315705" y="3506010"/>
                <a:chExt cx="1439019" cy="1440420"/>
              </a:xfrm>
            </p:grpSpPr>
            <p:cxnSp>
              <p:nvCxnSpPr>
                <p:cNvPr id="327" name="Straight Arrow Connector 67"/>
                <p:cNvCxnSpPr/>
                <p:nvPr/>
              </p:nvCxnSpPr>
              <p:spPr>
                <a:xfrm flipV="1">
                  <a:off x="7316798" y="3506519"/>
                  <a:ext cx="0" cy="1438892"/>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30" name="Straight Arrow Connector 68"/>
                <p:cNvCxnSpPr/>
                <p:nvPr/>
              </p:nvCxnSpPr>
              <p:spPr>
                <a:xfrm>
                  <a:off x="7316798" y="4934036"/>
                  <a:ext cx="1438973" cy="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pic>
          <p:nvPicPr>
            <p:cNvPr id="307" name="Picture 1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92753" y="3739832"/>
              <a:ext cx="819150"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96162" y="4148410"/>
              <a:ext cx="819150"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9" name="右中かっこ 308"/>
            <p:cNvSpPr/>
            <p:nvPr/>
          </p:nvSpPr>
          <p:spPr bwMode="auto">
            <a:xfrm rot="7435155">
              <a:off x="920057" y="4409107"/>
              <a:ext cx="107812" cy="906057"/>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sz="2800"/>
            </a:p>
          </p:txBody>
        </p:sp>
        <p:sp>
          <p:nvSpPr>
            <p:cNvPr id="310" name="テキスト ボックス 7"/>
            <p:cNvSpPr txBox="1">
              <a:spLocks noChangeArrowheads="1"/>
            </p:cNvSpPr>
            <p:nvPr/>
          </p:nvSpPr>
          <p:spPr bwMode="auto">
            <a:xfrm>
              <a:off x="701187" y="4800429"/>
              <a:ext cx="4327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600" i="1" dirty="0">
                  <a:latin typeface="Times New Roman" pitchFamily="18" charset="0"/>
                  <a:cs typeface="Times New Roman" pitchFamily="18" charset="0"/>
                </a:rPr>
                <a:t>n</a:t>
              </a:r>
              <a:endParaRPr lang="ja-JP" altLang="en-US" sz="1600" i="1" dirty="0">
                <a:latin typeface="Times New Roman" pitchFamily="18" charset="0"/>
                <a:cs typeface="Times New Roman" pitchFamily="18" charset="0"/>
              </a:endParaRPr>
            </a:p>
          </p:txBody>
        </p:sp>
        <p:sp>
          <p:nvSpPr>
            <p:cNvPr id="311" name="TextBox 307"/>
            <p:cNvSpPr txBox="1">
              <a:spLocks noChangeArrowheads="1"/>
            </p:cNvSpPr>
            <p:nvPr/>
          </p:nvSpPr>
          <p:spPr bwMode="auto">
            <a:xfrm>
              <a:off x="1248435" y="5051276"/>
              <a:ext cx="1049380" cy="299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600" dirty="0" smtClean="0">
                  <a:latin typeface="ＭＳ Ｐゴシック" pitchFamily="50" charset="-128"/>
                  <a:ea typeface="ＭＳ Ｐゴシック" pitchFamily="50" charset="-128"/>
                  <a:cs typeface="Arial" pitchFamily="34" charset="0"/>
                </a:rPr>
                <a:t>time</a:t>
              </a:r>
              <a:endParaRPr lang="ja-JP" altLang="en-US" sz="1600" dirty="0">
                <a:latin typeface="ＭＳ Ｐゴシック" pitchFamily="50" charset="-128"/>
                <a:ea typeface="ＭＳ Ｐゴシック" pitchFamily="50" charset="-128"/>
                <a:cs typeface="Arial" pitchFamily="34" charset="0"/>
              </a:endParaRPr>
            </a:p>
          </p:txBody>
        </p:sp>
        <p:grpSp>
          <p:nvGrpSpPr>
            <p:cNvPr id="312" name="グループ化 249"/>
            <p:cNvGrpSpPr>
              <a:grpSpLocks/>
            </p:cNvGrpSpPr>
            <p:nvPr/>
          </p:nvGrpSpPr>
          <p:grpSpPr bwMode="auto">
            <a:xfrm>
              <a:off x="1250080" y="4168856"/>
              <a:ext cx="865439" cy="737985"/>
              <a:chOff x="8915841" y="4638902"/>
              <a:chExt cx="943300" cy="804314"/>
            </a:xfrm>
          </p:grpSpPr>
          <p:sp>
            <p:nvSpPr>
              <p:cNvPr id="321" name="正方形/長方形 320"/>
              <p:cNvSpPr/>
              <p:nvPr/>
            </p:nvSpPr>
            <p:spPr>
              <a:xfrm>
                <a:off x="8922097" y="4658893"/>
                <a:ext cx="927390" cy="7637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800"/>
              </a:p>
            </p:txBody>
          </p:sp>
          <p:grpSp>
            <p:nvGrpSpPr>
              <p:cNvPr id="322" name="Group 288"/>
              <p:cNvGrpSpPr>
                <a:grpSpLocks/>
              </p:cNvGrpSpPr>
              <p:nvPr/>
            </p:nvGrpSpPr>
            <p:grpSpPr bwMode="auto">
              <a:xfrm>
                <a:off x="8915841" y="4638902"/>
                <a:ext cx="943300" cy="804314"/>
                <a:chOff x="7315705" y="3506010"/>
                <a:chExt cx="1439019" cy="1440420"/>
              </a:xfrm>
            </p:grpSpPr>
            <p:cxnSp>
              <p:nvCxnSpPr>
                <p:cNvPr id="323" name="Straight Arrow Connector 67"/>
                <p:cNvCxnSpPr/>
                <p:nvPr/>
              </p:nvCxnSpPr>
              <p:spPr>
                <a:xfrm flipV="1">
                  <a:off x="7315559" y="3504842"/>
                  <a:ext cx="0" cy="1441737"/>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4" name="Straight Arrow Connector 68"/>
                <p:cNvCxnSpPr/>
                <p:nvPr/>
              </p:nvCxnSpPr>
              <p:spPr>
                <a:xfrm>
                  <a:off x="7315559" y="4935204"/>
                  <a:ext cx="1438973" cy="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pic>
          <p:nvPicPr>
            <p:cNvPr id="313" name="Picture 1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18869" y="4194800"/>
              <a:ext cx="1190625" cy="1009650"/>
            </a:xfrm>
            <a:prstGeom prst="rect">
              <a:avLst/>
            </a:prstGeom>
            <a:noFill/>
            <a:ln>
              <a:noFill/>
            </a:ln>
            <a:effectLst/>
          </p:spPr>
        </p:pic>
        <p:grpSp>
          <p:nvGrpSpPr>
            <p:cNvPr id="314" name="グループ化 266"/>
            <p:cNvGrpSpPr>
              <a:grpSpLocks/>
            </p:cNvGrpSpPr>
            <p:nvPr/>
          </p:nvGrpSpPr>
          <p:grpSpPr bwMode="auto">
            <a:xfrm>
              <a:off x="1373168" y="4311764"/>
              <a:ext cx="865439" cy="737985"/>
              <a:chOff x="8915841" y="4638902"/>
              <a:chExt cx="943300" cy="804314"/>
            </a:xfrm>
          </p:grpSpPr>
          <p:sp>
            <p:nvSpPr>
              <p:cNvPr id="317" name="正方形/長方形 316"/>
              <p:cNvSpPr/>
              <p:nvPr/>
            </p:nvSpPr>
            <p:spPr>
              <a:xfrm>
                <a:off x="8921481" y="4659189"/>
                <a:ext cx="927390" cy="7637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800"/>
              </a:p>
            </p:txBody>
          </p:sp>
          <p:grpSp>
            <p:nvGrpSpPr>
              <p:cNvPr id="318" name="Group 288"/>
              <p:cNvGrpSpPr>
                <a:grpSpLocks/>
              </p:cNvGrpSpPr>
              <p:nvPr/>
            </p:nvGrpSpPr>
            <p:grpSpPr bwMode="auto">
              <a:xfrm>
                <a:off x="8915841" y="4638902"/>
                <a:ext cx="943300" cy="804314"/>
                <a:chOff x="7315705" y="3506010"/>
                <a:chExt cx="1439019" cy="1440420"/>
              </a:xfrm>
            </p:grpSpPr>
            <p:cxnSp>
              <p:nvCxnSpPr>
                <p:cNvPr id="319" name="Straight Arrow Connector 67"/>
                <p:cNvCxnSpPr/>
                <p:nvPr/>
              </p:nvCxnSpPr>
              <p:spPr>
                <a:xfrm flipV="1">
                  <a:off x="7314618" y="3505372"/>
                  <a:ext cx="0" cy="1441737"/>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0" name="Straight Arrow Connector 68"/>
                <p:cNvCxnSpPr/>
                <p:nvPr/>
              </p:nvCxnSpPr>
              <p:spPr>
                <a:xfrm>
                  <a:off x="7314618" y="4935734"/>
                  <a:ext cx="1438973" cy="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pic>
          <p:nvPicPr>
            <p:cNvPr id="315" name="Picture 1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240200" y="4410845"/>
              <a:ext cx="1238250" cy="59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6" name="正方形/長方形 315"/>
            <p:cNvSpPr/>
            <p:nvPr/>
          </p:nvSpPr>
          <p:spPr bwMode="auto">
            <a:xfrm>
              <a:off x="2214255" y="4275399"/>
              <a:ext cx="168305" cy="7066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800"/>
            </a:p>
          </p:txBody>
        </p:sp>
      </p:grpSp>
      <p:sp>
        <p:nvSpPr>
          <p:cNvPr id="333" name="テキスト ボックス 7"/>
          <p:cNvSpPr txBox="1">
            <a:spLocks noChangeArrowheads="1"/>
          </p:cNvSpPr>
          <p:nvPr/>
        </p:nvSpPr>
        <p:spPr bwMode="auto">
          <a:xfrm>
            <a:off x="1698143" y="4149080"/>
            <a:ext cx="172172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600" dirty="0" smtClean="0">
                <a:latin typeface="Arial" pitchFamily="34" charset="0"/>
                <a:cs typeface="Arial" pitchFamily="34" charset="0"/>
              </a:rPr>
              <a:t>Fourier analysis</a:t>
            </a:r>
            <a:endParaRPr lang="ja-JP" altLang="en-US" sz="1600" dirty="0">
              <a:latin typeface="Arial" pitchFamily="34" charset="0"/>
              <a:cs typeface="Arial" pitchFamily="34" charset="0"/>
            </a:endParaRPr>
          </a:p>
        </p:txBody>
      </p:sp>
      <p:sp>
        <p:nvSpPr>
          <p:cNvPr id="334" name="右矢印 333"/>
          <p:cNvSpPr/>
          <p:nvPr/>
        </p:nvSpPr>
        <p:spPr>
          <a:xfrm>
            <a:off x="2326012" y="4491912"/>
            <a:ext cx="719468" cy="485937"/>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5" name="右矢印 334"/>
          <p:cNvSpPr/>
          <p:nvPr/>
        </p:nvSpPr>
        <p:spPr>
          <a:xfrm>
            <a:off x="7172804" y="4457445"/>
            <a:ext cx="540990" cy="485937"/>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42" name="Picture 6" descr="C:\Users\taki\Desktop\nakae\20140424\GIエリプソ\10000\結果\Δ(リサイズ後).bmp"/>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flipH="1">
            <a:off x="7939980" y="3068960"/>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3" name="Picture 7" descr="C:\Users\taki\Desktop\nakae\20140424\GIエリプソ\10000\結果\Ψ(リサイズ後).bmp"/>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flipH="1">
            <a:off x="7938491" y="4820571"/>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4" name="TextBox 211"/>
          <p:cNvSpPr txBox="1">
            <a:spLocks noChangeArrowheads="1"/>
          </p:cNvSpPr>
          <p:nvPr/>
        </p:nvSpPr>
        <p:spPr bwMode="auto">
          <a:xfrm>
            <a:off x="7634436" y="4032457"/>
            <a:ext cx="154082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600" i="1" dirty="0" smtClean="0">
                <a:latin typeface="Symbol" pitchFamily="18" charset="2"/>
                <a:ea typeface="ＭＳ Ｐゴシック" pitchFamily="50" charset="-128"/>
                <a:cs typeface="Arial" pitchFamily="34" charset="0"/>
              </a:rPr>
              <a:t>D</a:t>
            </a:r>
            <a:endParaRPr lang="ja-JP" altLang="en-US" sz="1600" dirty="0">
              <a:latin typeface="Times New Roman" pitchFamily="18" charset="0"/>
              <a:ea typeface="ＭＳ Ｐゴシック" pitchFamily="50" charset="-128"/>
              <a:cs typeface="Times New Roman" pitchFamily="18" charset="0"/>
            </a:endParaRPr>
          </a:p>
        </p:txBody>
      </p:sp>
      <p:sp>
        <p:nvSpPr>
          <p:cNvPr id="345" name="TextBox 211"/>
          <p:cNvSpPr txBox="1">
            <a:spLocks noChangeArrowheads="1"/>
          </p:cNvSpPr>
          <p:nvPr/>
        </p:nvSpPr>
        <p:spPr bwMode="auto">
          <a:xfrm>
            <a:off x="7645819" y="5767259"/>
            <a:ext cx="154082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600" i="1" dirty="0" smtClean="0">
                <a:latin typeface="Symbol" pitchFamily="18" charset="2"/>
                <a:ea typeface="ＭＳ Ｐゴシック" pitchFamily="50" charset="-128"/>
                <a:cs typeface="Arial" pitchFamily="34" charset="0"/>
              </a:rPr>
              <a:t>y</a:t>
            </a:r>
            <a:endParaRPr lang="ja-JP" altLang="en-US" sz="1600" dirty="0">
              <a:latin typeface="Times New Roman" pitchFamily="18" charset="0"/>
              <a:ea typeface="ＭＳ Ｐゴシック" pitchFamily="50" charset="-128"/>
              <a:cs typeface="Times New Roman" pitchFamily="18" charset="0"/>
            </a:endParaRPr>
          </a:p>
        </p:txBody>
      </p:sp>
      <p:sp>
        <p:nvSpPr>
          <p:cNvPr id="346" name="TextBox 211"/>
          <p:cNvSpPr txBox="1">
            <a:spLocks noChangeArrowheads="1"/>
          </p:cNvSpPr>
          <p:nvPr/>
        </p:nvSpPr>
        <p:spPr bwMode="auto">
          <a:xfrm>
            <a:off x="107504" y="3232751"/>
            <a:ext cx="26468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en-US" altLang="ja-JP" dirty="0">
                <a:solidFill>
                  <a:srgbClr val="00B050"/>
                </a:solidFill>
                <a:latin typeface="Calibri"/>
                <a:ea typeface="ＭＳ Ｐゴシック" pitchFamily="50" charset="-128"/>
                <a:cs typeface="Calibri"/>
              </a:rPr>
              <a:t>m</a:t>
            </a:r>
            <a:r>
              <a:rPr lang="en-US" altLang="ja-JP" dirty="0" smtClean="0">
                <a:solidFill>
                  <a:srgbClr val="00B050"/>
                </a:solidFill>
                <a:latin typeface="Calibri"/>
                <a:ea typeface="ＭＳ Ｐゴシック" pitchFamily="50" charset="-128"/>
                <a:cs typeface="Calibri"/>
              </a:rPr>
              <a:t>easurement process</a:t>
            </a:r>
            <a:endParaRPr lang="ja-JP" altLang="en-US" dirty="0">
              <a:solidFill>
                <a:srgbClr val="00B050"/>
              </a:solidFill>
              <a:latin typeface="Calibri"/>
              <a:ea typeface="ＭＳ Ｐゴシック" pitchFamily="50" charset="-128"/>
              <a:cs typeface="Calibri"/>
            </a:endParaRPr>
          </a:p>
        </p:txBody>
      </p:sp>
    </p:spTree>
    <p:extLst>
      <p:ext uri="{BB962C8B-B14F-4D97-AF65-F5344CB8AC3E}">
        <p14:creationId xmlns:p14="http://schemas.microsoft.com/office/powerpoint/2010/main" val="273704405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6" name="オブジェクト 135"/>
          <p:cNvGraphicFramePr>
            <a:graphicFrameLocks noChangeAspect="1"/>
          </p:cNvGraphicFramePr>
          <p:nvPr>
            <p:extLst>
              <p:ext uri="{D42A27DB-BD31-4B8C-83A1-F6EECF244321}">
                <p14:modId xmlns:p14="http://schemas.microsoft.com/office/powerpoint/2010/main" val="1558439608"/>
              </p:ext>
            </p:extLst>
          </p:nvPr>
        </p:nvGraphicFramePr>
        <p:xfrm>
          <a:off x="1134251" y="2125362"/>
          <a:ext cx="1872208" cy="601688"/>
        </p:xfrm>
        <a:graphic>
          <a:graphicData uri="http://schemas.openxmlformats.org/presentationml/2006/ole">
            <mc:AlternateContent xmlns:mc="http://schemas.openxmlformats.org/markup-compatibility/2006">
              <mc:Choice xmlns:v="urn:schemas-microsoft-com:vml" Requires="v">
                <p:oleObj spid="_x0000_s29702" name="数式" r:id="rId4" imgW="1574640" imgH="444240" progId="Equation.3">
                  <p:embed/>
                </p:oleObj>
              </mc:Choice>
              <mc:Fallback>
                <p:oleObj name="数式" r:id="rId4" imgW="1574640" imgH="444240" progId="Equation.3">
                  <p:embed/>
                  <p:pic>
                    <p:nvPicPr>
                      <p:cNvPr id="0" name=""/>
                      <p:cNvPicPr>
                        <a:picLocks noChangeAspect="1" noChangeArrowheads="1"/>
                      </p:cNvPicPr>
                      <p:nvPr/>
                    </p:nvPicPr>
                    <p:blipFill>
                      <a:blip r:embed="rId5"/>
                      <a:srcRect/>
                      <a:stretch>
                        <a:fillRect/>
                      </a:stretch>
                    </p:blipFill>
                    <p:spPr bwMode="auto">
                      <a:xfrm>
                        <a:off x="1134251" y="2125362"/>
                        <a:ext cx="1872208" cy="601688"/>
                      </a:xfrm>
                      <a:prstGeom prst="rect">
                        <a:avLst/>
                      </a:prstGeom>
                      <a:noFill/>
                      <a:ln>
                        <a:noFill/>
                      </a:ln>
                    </p:spPr>
                  </p:pic>
                </p:oleObj>
              </mc:Fallback>
            </mc:AlternateContent>
          </a:graphicData>
        </a:graphic>
      </p:graphicFrame>
      <p:graphicFrame>
        <p:nvGraphicFramePr>
          <p:cNvPr id="137" name="オブジェクト 136"/>
          <p:cNvGraphicFramePr>
            <a:graphicFrameLocks noChangeAspect="1"/>
          </p:cNvGraphicFramePr>
          <p:nvPr>
            <p:extLst>
              <p:ext uri="{D42A27DB-BD31-4B8C-83A1-F6EECF244321}">
                <p14:modId xmlns:p14="http://schemas.microsoft.com/office/powerpoint/2010/main" val="353737630"/>
              </p:ext>
            </p:extLst>
          </p:nvPr>
        </p:nvGraphicFramePr>
        <p:xfrm>
          <a:off x="3654531" y="1981346"/>
          <a:ext cx="4157829" cy="871590"/>
        </p:xfrm>
        <a:graphic>
          <a:graphicData uri="http://schemas.openxmlformats.org/presentationml/2006/ole">
            <mc:AlternateContent xmlns:mc="http://schemas.openxmlformats.org/markup-compatibility/2006">
              <mc:Choice xmlns:v="urn:schemas-microsoft-com:vml" Requires="v">
                <p:oleObj spid="_x0000_s29703" name="Equation" r:id="rId6" imgW="3505200" imgH="685800" progId="Equation.3">
                  <p:embed/>
                </p:oleObj>
              </mc:Choice>
              <mc:Fallback>
                <p:oleObj name="Equation" r:id="rId6" imgW="3505200" imgH="685800" progId="Equation.3">
                  <p:embed/>
                  <p:pic>
                    <p:nvPicPr>
                      <p:cNvPr id="0" name=""/>
                      <p:cNvPicPr>
                        <a:picLocks noChangeAspect="1" noChangeArrowheads="1"/>
                      </p:cNvPicPr>
                      <p:nvPr/>
                    </p:nvPicPr>
                    <p:blipFill>
                      <a:blip r:embed="rId7"/>
                      <a:srcRect/>
                      <a:stretch>
                        <a:fillRect/>
                      </a:stretch>
                    </p:blipFill>
                    <p:spPr bwMode="auto">
                      <a:xfrm>
                        <a:off x="3654531" y="1981346"/>
                        <a:ext cx="4157829" cy="871590"/>
                      </a:xfrm>
                      <a:prstGeom prst="rect">
                        <a:avLst/>
                      </a:prstGeom>
                      <a:solidFill>
                        <a:srgbClr val="FFFFFF"/>
                      </a:solidFill>
                      <a:ln>
                        <a:noFill/>
                      </a:ln>
                      <a:extLst/>
                    </p:spPr>
                  </p:pic>
                </p:oleObj>
              </mc:Fallback>
            </mc:AlternateContent>
          </a:graphicData>
        </a:graphic>
      </p:graphicFrame>
      <p:sp>
        <p:nvSpPr>
          <p:cNvPr id="28" name="テキスト ボックス 27"/>
          <p:cNvSpPr txBox="1"/>
          <p:nvPr/>
        </p:nvSpPr>
        <p:spPr>
          <a:xfrm>
            <a:off x="0" y="0"/>
            <a:ext cx="9144000" cy="461665"/>
          </a:xfrm>
          <a:prstGeom prst="rect">
            <a:avLst/>
          </a:prstGeom>
          <a:noFill/>
        </p:spPr>
        <p:txBody>
          <a:bodyPr wrap="square" rtlCol="0">
            <a:spAutoFit/>
          </a:bodyPr>
          <a:lstStyle/>
          <a:p>
            <a:pPr algn="ctr"/>
            <a:r>
              <a:rPr lang="en-US" altLang="ja-JP" sz="2400" dirty="0" smtClean="0"/>
              <a:t>Simulation </a:t>
            </a:r>
            <a:r>
              <a:rPr lang="en-US" altLang="ja-JP" sz="2400" dirty="0"/>
              <a:t>results of correlation functions (uniformity sample</a:t>
            </a:r>
            <a:r>
              <a:rPr lang="en-US" altLang="ja-JP" sz="2400" dirty="0" smtClean="0"/>
              <a:t>)</a:t>
            </a:r>
            <a:endParaRPr kumimoji="1" lang="ja-JP" altLang="en-US" sz="2400" dirty="0"/>
          </a:p>
        </p:txBody>
      </p:sp>
      <p:sp>
        <p:nvSpPr>
          <p:cNvPr id="18" name="テキスト ボックス 17"/>
          <p:cNvSpPr txBox="1"/>
          <p:nvPr/>
        </p:nvSpPr>
        <p:spPr>
          <a:xfrm>
            <a:off x="8763196" y="6452988"/>
            <a:ext cx="489324" cy="369332"/>
          </a:xfrm>
          <a:prstGeom prst="rect">
            <a:avLst/>
          </a:prstGeom>
          <a:noFill/>
        </p:spPr>
        <p:txBody>
          <a:bodyPr wrap="square" rtlCol="0">
            <a:spAutoFit/>
          </a:bodyPr>
          <a:lstStyle/>
          <a:p>
            <a:r>
              <a:rPr lang="en-US" altLang="ja-JP" dirty="0" smtClean="0"/>
              <a:t>4</a:t>
            </a:r>
            <a:endParaRPr kumimoji="1" lang="ja-JP" altLang="en-US" dirty="0"/>
          </a:p>
        </p:txBody>
      </p:sp>
      <p:grpSp>
        <p:nvGrpSpPr>
          <p:cNvPr id="16" name="グループ化 15"/>
          <p:cNvGrpSpPr/>
          <p:nvPr/>
        </p:nvGrpSpPr>
        <p:grpSpPr>
          <a:xfrm>
            <a:off x="382937" y="3029480"/>
            <a:ext cx="9373639" cy="3413404"/>
            <a:chOff x="-265135" y="3212976"/>
            <a:chExt cx="9373639" cy="3413404"/>
          </a:xfrm>
        </p:grpSpPr>
        <p:pic>
          <p:nvPicPr>
            <p:cNvPr id="20488"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42930" y="3732460"/>
              <a:ext cx="1260000" cy="12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9"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99729" y="3732460"/>
              <a:ext cx="1260000" cy="12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90"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62581" y="3732460"/>
              <a:ext cx="1260000" cy="12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91"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42930" y="5227430"/>
              <a:ext cx="1260000" cy="12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92" name="Picture 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99729" y="5227430"/>
              <a:ext cx="1260000" cy="12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93" name="Picture 1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662581" y="5222364"/>
              <a:ext cx="1260000" cy="12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直線コネクタ 5"/>
            <p:cNvCxnSpPr/>
            <p:nvPr/>
          </p:nvCxnSpPr>
          <p:spPr>
            <a:xfrm>
              <a:off x="1187624" y="3212976"/>
              <a:ext cx="0" cy="340232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a:off x="323528" y="3630510"/>
              <a:ext cx="713361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5" name="テキスト ボックス 144"/>
            <p:cNvSpPr txBox="1"/>
            <p:nvPr/>
          </p:nvSpPr>
          <p:spPr>
            <a:xfrm>
              <a:off x="488760" y="4185831"/>
              <a:ext cx="598952" cy="369332"/>
            </a:xfrm>
            <a:prstGeom prst="rect">
              <a:avLst/>
            </a:prstGeom>
            <a:noFill/>
          </p:spPr>
          <p:txBody>
            <a:bodyPr wrap="square" rtlCol="0">
              <a:spAutoFit/>
            </a:bodyPr>
            <a:lstStyle/>
            <a:p>
              <a:r>
                <a:rPr lang="en-US" altLang="ja-JP" dirty="0">
                  <a:latin typeface="Symbol" panose="05050102010706020507" pitchFamily="18" charset="2"/>
                  <a:ea typeface="ＭＳ Ｐゴシック" panose="020B0600070205080204" pitchFamily="50" charset="-128"/>
                  <a:cs typeface="Times New Roman" panose="02020603050405020304" pitchFamily="18" charset="0"/>
                </a:rPr>
                <a:t>D</a:t>
              </a:r>
              <a:endParaRPr kumimoji="1" lang="ja-JP" altLang="en-US" dirty="0">
                <a:latin typeface="Symbol" panose="05050102010706020507" pitchFamily="18" charset="2"/>
                <a:ea typeface="ＭＳ Ｐゴシック" panose="020B0600070205080204" pitchFamily="50" charset="-128"/>
                <a:cs typeface="Times New Roman" panose="02020603050405020304" pitchFamily="18" charset="0"/>
              </a:endParaRPr>
            </a:p>
          </p:txBody>
        </p:sp>
        <p:sp>
          <p:nvSpPr>
            <p:cNvPr id="146" name="テキスト ボックス 145"/>
            <p:cNvSpPr txBox="1"/>
            <p:nvPr/>
          </p:nvSpPr>
          <p:spPr>
            <a:xfrm>
              <a:off x="496572" y="5613310"/>
              <a:ext cx="576064" cy="369332"/>
            </a:xfrm>
            <a:prstGeom prst="rect">
              <a:avLst/>
            </a:prstGeom>
            <a:noFill/>
          </p:spPr>
          <p:txBody>
            <a:bodyPr wrap="square" rtlCol="0">
              <a:spAutoFit/>
            </a:bodyPr>
            <a:lstStyle/>
            <a:p>
              <a:r>
                <a:rPr lang="en-US" altLang="ja-JP" dirty="0">
                  <a:latin typeface="Symbol" panose="05050102010706020507" pitchFamily="18" charset="2"/>
                  <a:ea typeface="ＭＳ Ｐゴシック" panose="020B0600070205080204" pitchFamily="50" charset="-128"/>
                </a:rPr>
                <a:t>y</a:t>
              </a:r>
              <a:r>
                <a:rPr kumimoji="1" lang="ja-JP" altLang="en-US" dirty="0" smtClean="0">
                  <a:latin typeface="ＭＳ Ｐゴシック" panose="020B0600070205080204" pitchFamily="50" charset="-128"/>
                  <a:ea typeface="ＭＳ Ｐゴシック" panose="020B0600070205080204" pitchFamily="50" charset="-128"/>
                </a:rPr>
                <a:t>　</a:t>
              </a:r>
              <a:r>
                <a:rPr kumimoji="1" lang="ja-JP" altLang="en-US" dirty="0" smtClean="0"/>
                <a:t>　　　</a:t>
              </a:r>
              <a:endParaRPr kumimoji="1" lang="ja-JP" altLang="en-US" dirty="0"/>
            </a:p>
          </p:txBody>
        </p:sp>
        <p:cxnSp>
          <p:nvCxnSpPr>
            <p:cNvPr id="147" name="直線コネクタ 146"/>
            <p:cNvCxnSpPr/>
            <p:nvPr/>
          </p:nvCxnSpPr>
          <p:spPr>
            <a:xfrm>
              <a:off x="323528" y="5085184"/>
              <a:ext cx="714274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直線コネクタ 147"/>
            <p:cNvCxnSpPr/>
            <p:nvPr/>
          </p:nvCxnSpPr>
          <p:spPr>
            <a:xfrm>
              <a:off x="323528" y="6597352"/>
              <a:ext cx="713361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直線コネクタ 148"/>
            <p:cNvCxnSpPr/>
            <p:nvPr/>
          </p:nvCxnSpPr>
          <p:spPr>
            <a:xfrm>
              <a:off x="2771800" y="3212976"/>
              <a:ext cx="0" cy="340232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直線コネクタ 149"/>
            <p:cNvCxnSpPr/>
            <p:nvPr/>
          </p:nvCxnSpPr>
          <p:spPr>
            <a:xfrm>
              <a:off x="4457012" y="3212976"/>
              <a:ext cx="0" cy="340232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54" name="正方形/長方形 153"/>
            <p:cNvSpPr/>
            <p:nvPr/>
          </p:nvSpPr>
          <p:spPr>
            <a:xfrm flipV="1">
              <a:off x="6098682" y="3717032"/>
              <a:ext cx="180000" cy="1260000"/>
            </a:xfrm>
            <a:prstGeom prst="rect">
              <a:avLst/>
            </a:prstGeom>
            <a:gradFill>
              <a:gsLst>
                <a:gs pos="0">
                  <a:schemeClr val="tx1"/>
                </a:gs>
                <a:gs pos="100000">
                  <a:schemeClr val="bg1"/>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5" name="テキスト ボックス 154"/>
            <p:cNvSpPr txBox="1"/>
            <p:nvPr/>
          </p:nvSpPr>
          <p:spPr>
            <a:xfrm>
              <a:off x="6270648" y="4725144"/>
              <a:ext cx="1181672" cy="369332"/>
            </a:xfrm>
            <a:prstGeom prst="rect">
              <a:avLst/>
            </a:prstGeom>
            <a:noFill/>
          </p:spPr>
          <p:txBody>
            <a:bodyPr wrap="square" rtlCol="0">
              <a:spAutoFit/>
            </a:bodyPr>
            <a:lstStyle/>
            <a:p>
              <a:r>
                <a:rPr kumimoji="1" lang="en-US" altLang="ja-JP" dirty="0" smtClean="0">
                  <a:latin typeface="Arial" panose="020B0604020202020204" pitchFamily="34" charset="0"/>
                  <a:cs typeface="Arial" panose="020B0604020202020204" pitchFamily="34" charset="0"/>
                </a:rPr>
                <a:t>-180°</a:t>
              </a:r>
              <a:endParaRPr kumimoji="1" lang="ja-JP" altLang="en-US" dirty="0">
                <a:latin typeface="Arial" panose="020B0604020202020204" pitchFamily="34" charset="0"/>
                <a:cs typeface="Arial" panose="020B0604020202020204" pitchFamily="34" charset="0"/>
              </a:endParaRPr>
            </a:p>
          </p:txBody>
        </p:sp>
        <p:sp>
          <p:nvSpPr>
            <p:cNvPr id="156" name="テキスト ボックス 155"/>
            <p:cNvSpPr txBox="1"/>
            <p:nvPr/>
          </p:nvSpPr>
          <p:spPr>
            <a:xfrm>
              <a:off x="6257774" y="3621218"/>
              <a:ext cx="1181672" cy="369332"/>
            </a:xfrm>
            <a:prstGeom prst="rect">
              <a:avLst/>
            </a:prstGeom>
            <a:noFill/>
          </p:spPr>
          <p:txBody>
            <a:bodyPr wrap="square" rtlCol="0">
              <a:spAutoFit/>
            </a:bodyPr>
            <a:lstStyle/>
            <a:p>
              <a:r>
                <a:rPr kumimoji="1" lang="en-US" altLang="ja-JP" dirty="0" smtClean="0">
                  <a:latin typeface="Arial" panose="020B0604020202020204" pitchFamily="34" charset="0"/>
                  <a:cs typeface="Arial" panose="020B0604020202020204" pitchFamily="34" charset="0"/>
                </a:rPr>
                <a:t>180°</a:t>
              </a:r>
              <a:endParaRPr kumimoji="1" lang="ja-JP" altLang="en-US" dirty="0">
                <a:latin typeface="Arial" panose="020B0604020202020204" pitchFamily="34" charset="0"/>
                <a:cs typeface="Arial" panose="020B0604020202020204" pitchFamily="34" charset="0"/>
              </a:endParaRPr>
            </a:p>
          </p:txBody>
        </p:sp>
        <p:sp>
          <p:nvSpPr>
            <p:cNvPr id="160" name="正方形/長方形 159"/>
            <p:cNvSpPr/>
            <p:nvPr/>
          </p:nvSpPr>
          <p:spPr>
            <a:xfrm flipV="1">
              <a:off x="6105678" y="5222364"/>
              <a:ext cx="180000" cy="1260000"/>
            </a:xfrm>
            <a:prstGeom prst="rect">
              <a:avLst/>
            </a:prstGeom>
            <a:gradFill>
              <a:gsLst>
                <a:gs pos="0">
                  <a:schemeClr val="tx1"/>
                </a:gs>
                <a:gs pos="100000">
                  <a:schemeClr val="bg1"/>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1" name="テキスト ボックス 160"/>
            <p:cNvSpPr txBox="1"/>
            <p:nvPr/>
          </p:nvSpPr>
          <p:spPr>
            <a:xfrm>
              <a:off x="6334834" y="6257048"/>
              <a:ext cx="1181672" cy="369332"/>
            </a:xfrm>
            <a:prstGeom prst="rect">
              <a:avLst/>
            </a:prstGeom>
            <a:noFill/>
          </p:spPr>
          <p:txBody>
            <a:bodyPr wrap="square" rtlCol="0">
              <a:spAutoFit/>
            </a:bodyPr>
            <a:lstStyle/>
            <a:p>
              <a:r>
                <a:rPr kumimoji="1" lang="en-US" altLang="ja-JP" dirty="0" smtClean="0">
                  <a:latin typeface="Arial" panose="020B0604020202020204" pitchFamily="34" charset="0"/>
                  <a:cs typeface="Arial" panose="020B0604020202020204" pitchFamily="34" charset="0"/>
                </a:rPr>
                <a:t>0°</a:t>
              </a:r>
              <a:endParaRPr kumimoji="1" lang="ja-JP" altLang="en-US" dirty="0">
                <a:latin typeface="Arial" panose="020B0604020202020204" pitchFamily="34" charset="0"/>
                <a:cs typeface="Arial" panose="020B0604020202020204" pitchFamily="34" charset="0"/>
              </a:endParaRPr>
            </a:p>
          </p:txBody>
        </p:sp>
        <p:sp>
          <p:nvSpPr>
            <p:cNvPr id="162" name="テキスト ボックス 161"/>
            <p:cNvSpPr txBox="1"/>
            <p:nvPr/>
          </p:nvSpPr>
          <p:spPr>
            <a:xfrm>
              <a:off x="6275473" y="5114212"/>
              <a:ext cx="1181672" cy="369332"/>
            </a:xfrm>
            <a:prstGeom prst="rect">
              <a:avLst/>
            </a:prstGeom>
            <a:noFill/>
          </p:spPr>
          <p:txBody>
            <a:bodyPr wrap="square" rtlCol="0">
              <a:spAutoFit/>
            </a:bodyPr>
            <a:lstStyle/>
            <a:p>
              <a:r>
                <a:rPr kumimoji="1" lang="en-US" altLang="ja-JP" dirty="0" smtClean="0">
                  <a:latin typeface="Arial" panose="020B0604020202020204" pitchFamily="34" charset="0"/>
                  <a:cs typeface="Arial" panose="020B0604020202020204" pitchFamily="34" charset="0"/>
                </a:rPr>
                <a:t>45°</a:t>
              </a:r>
              <a:endParaRPr kumimoji="1" lang="ja-JP" altLang="en-US" dirty="0">
                <a:latin typeface="Arial" panose="020B0604020202020204" pitchFamily="34" charset="0"/>
                <a:cs typeface="Arial" panose="020B0604020202020204" pitchFamily="34" charset="0"/>
              </a:endParaRPr>
            </a:p>
          </p:txBody>
        </p:sp>
        <p:sp>
          <p:nvSpPr>
            <p:cNvPr id="15" name="テキスト ボックス 14"/>
            <p:cNvSpPr txBox="1"/>
            <p:nvPr/>
          </p:nvSpPr>
          <p:spPr>
            <a:xfrm>
              <a:off x="1547664" y="3271032"/>
              <a:ext cx="1057223" cy="369332"/>
            </a:xfrm>
            <a:prstGeom prst="rect">
              <a:avLst/>
            </a:prstGeom>
            <a:noFill/>
          </p:spPr>
          <p:txBody>
            <a:bodyPr wrap="square" rtlCol="0">
              <a:spAutoFit/>
            </a:bodyPr>
            <a:lstStyle/>
            <a:p>
              <a:r>
                <a:rPr kumimoji="1" lang="en-US" altLang="ja-JP" dirty="0" smtClean="0"/>
                <a:t>1000</a:t>
              </a:r>
              <a:endParaRPr kumimoji="1" lang="ja-JP" altLang="en-US" dirty="0"/>
            </a:p>
          </p:txBody>
        </p:sp>
        <p:sp>
          <p:nvSpPr>
            <p:cNvPr id="165" name="テキスト ボックス 164"/>
            <p:cNvSpPr txBox="1"/>
            <p:nvPr/>
          </p:nvSpPr>
          <p:spPr>
            <a:xfrm>
              <a:off x="3154175" y="3271032"/>
              <a:ext cx="1057223" cy="369332"/>
            </a:xfrm>
            <a:prstGeom prst="rect">
              <a:avLst/>
            </a:prstGeom>
            <a:noFill/>
          </p:spPr>
          <p:txBody>
            <a:bodyPr wrap="square" rtlCol="0">
              <a:spAutoFit/>
            </a:bodyPr>
            <a:lstStyle/>
            <a:p>
              <a:r>
                <a:rPr lang="en-US" altLang="ja-JP" dirty="0" smtClean="0"/>
                <a:t>10000</a:t>
              </a:r>
              <a:endParaRPr kumimoji="1" lang="ja-JP" altLang="en-US" dirty="0"/>
            </a:p>
          </p:txBody>
        </p:sp>
        <p:sp>
          <p:nvSpPr>
            <p:cNvPr id="166" name="テキスト ボックス 165"/>
            <p:cNvSpPr txBox="1"/>
            <p:nvPr/>
          </p:nvSpPr>
          <p:spPr>
            <a:xfrm>
              <a:off x="4800290" y="3271032"/>
              <a:ext cx="1057223" cy="369332"/>
            </a:xfrm>
            <a:prstGeom prst="rect">
              <a:avLst/>
            </a:prstGeom>
            <a:noFill/>
          </p:spPr>
          <p:txBody>
            <a:bodyPr wrap="square" rtlCol="0">
              <a:spAutoFit/>
            </a:bodyPr>
            <a:lstStyle/>
            <a:p>
              <a:r>
                <a:rPr lang="en-US" altLang="ja-JP" dirty="0" smtClean="0"/>
                <a:t>50000</a:t>
              </a:r>
              <a:endParaRPr kumimoji="1" lang="ja-JP" altLang="en-US" dirty="0"/>
            </a:p>
          </p:txBody>
        </p:sp>
        <p:sp>
          <p:nvSpPr>
            <p:cNvPr id="83" name="テキスト ボックス 82"/>
            <p:cNvSpPr txBox="1"/>
            <p:nvPr/>
          </p:nvSpPr>
          <p:spPr>
            <a:xfrm>
              <a:off x="-265135" y="3243164"/>
              <a:ext cx="1740791" cy="369332"/>
            </a:xfrm>
            <a:prstGeom prst="rect">
              <a:avLst/>
            </a:prstGeom>
            <a:noFill/>
          </p:spPr>
          <p:txBody>
            <a:bodyPr wrap="square" rtlCol="0">
              <a:spAutoFit/>
            </a:bodyPr>
            <a:lstStyle/>
            <a:p>
              <a:r>
                <a:rPr lang="en-US" altLang="ja-JP" dirty="0" err="1"/>
                <a:t>a</a:t>
              </a:r>
              <a:r>
                <a:rPr lang="en-US" altLang="ja-JP" dirty="0" err="1" smtClean="0"/>
                <a:t>ccum</a:t>
              </a:r>
              <a:r>
                <a:rPr lang="en-US" altLang="ja-JP" dirty="0" smtClean="0"/>
                <a:t>. </a:t>
              </a:r>
              <a:r>
                <a:rPr lang="en-US" altLang="ja-JP" dirty="0"/>
                <a:t>n</a:t>
              </a:r>
              <a:r>
                <a:rPr lang="en-US" altLang="ja-JP" dirty="0" smtClean="0"/>
                <a:t>um.</a:t>
              </a:r>
              <a:endParaRPr kumimoji="1" lang="ja-JP" altLang="en-US" dirty="0"/>
            </a:p>
          </p:txBody>
        </p:sp>
        <p:sp>
          <p:nvSpPr>
            <p:cNvPr id="87" name="テキスト ボックス 86"/>
            <p:cNvSpPr txBox="1"/>
            <p:nvPr/>
          </p:nvSpPr>
          <p:spPr>
            <a:xfrm>
              <a:off x="7367713" y="4188560"/>
              <a:ext cx="1740791" cy="584776"/>
            </a:xfrm>
            <a:prstGeom prst="rect">
              <a:avLst/>
            </a:prstGeom>
            <a:noFill/>
          </p:spPr>
          <p:txBody>
            <a:bodyPr wrap="square" rtlCol="0">
              <a:spAutoFit/>
            </a:bodyPr>
            <a:lstStyle/>
            <a:p>
              <a:r>
                <a:rPr lang="en-US" altLang="ja-JP" sz="1600" dirty="0">
                  <a:solidFill>
                    <a:srgbClr val="FF0000"/>
                  </a:solidFill>
                </a:rPr>
                <a:t>s</a:t>
              </a:r>
              <a:r>
                <a:rPr lang="en-US" altLang="ja-JP" sz="1600" dirty="0" smtClean="0">
                  <a:solidFill>
                    <a:srgbClr val="FF0000"/>
                  </a:solidFill>
                </a:rPr>
                <a:t>etting</a:t>
              </a:r>
            </a:p>
            <a:p>
              <a:r>
                <a:rPr lang="en-US" altLang="ja-JP" sz="1600" dirty="0" smtClean="0">
                  <a:solidFill>
                    <a:srgbClr val="FF0000"/>
                  </a:solidFill>
                </a:rPr>
                <a:t>value</a:t>
              </a:r>
              <a:endParaRPr kumimoji="1" lang="ja-JP" altLang="en-US" sz="1600" dirty="0">
                <a:solidFill>
                  <a:srgbClr val="FF0000"/>
                </a:solidFill>
              </a:endParaRPr>
            </a:p>
          </p:txBody>
        </p:sp>
        <p:sp>
          <p:nvSpPr>
            <p:cNvPr id="141" name="テキスト ボックス 140"/>
            <p:cNvSpPr txBox="1"/>
            <p:nvPr/>
          </p:nvSpPr>
          <p:spPr>
            <a:xfrm>
              <a:off x="2771800" y="6010246"/>
              <a:ext cx="2592288" cy="338554"/>
            </a:xfrm>
            <a:prstGeom prst="rect">
              <a:avLst/>
            </a:prstGeom>
            <a:noFill/>
          </p:spPr>
          <p:txBody>
            <a:bodyPr wrap="square" rtlCol="0">
              <a:spAutoFit/>
            </a:bodyPr>
            <a:lstStyle/>
            <a:p>
              <a:r>
                <a:rPr lang="en-US" altLang="ja-JP" sz="1600" dirty="0"/>
                <a:t>w</a:t>
              </a:r>
              <a:r>
                <a:rPr lang="en-US" altLang="ja-JP" sz="1600" dirty="0" smtClean="0"/>
                <a:t>eak dependence</a:t>
              </a:r>
              <a:endParaRPr kumimoji="1" lang="ja-JP" altLang="en-US" sz="1600" dirty="0"/>
            </a:p>
          </p:txBody>
        </p:sp>
        <p:sp>
          <p:nvSpPr>
            <p:cNvPr id="143" name="テキスト ボックス 142"/>
            <p:cNvSpPr txBox="1"/>
            <p:nvPr/>
          </p:nvSpPr>
          <p:spPr>
            <a:xfrm>
              <a:off x="2699792" y="4476592"/>
              <a:ext cx="2016224" cy="338554"/>
            </a:xfrm>
            <a:prstGeom prst="rect">
              <a:avLst/>
            </a:prstGeom>
            <a:solidFill>
              <a:srgbClr val="FFFFFF">
                <a:alpha val="50000"/>
              </a:srgbClr>
            </a:solidFill>
          </p:spPr>
          <p:txBody>
            <a:bodyPr wrap="square" rtlCol="0">
              <a:spAutoFit/>
            </a:bodyPr>
            <a:lstStyle/>
            <a:p>
              <a:pPr algn="ctr"/>
              <a:r>
                <a:rPr lang="en-US" altLang="ja-JP" sz="1600" dirty="0" smtClean="0"/>
                <a:t>strong dependence</a:t>
              </a:r>
              <a:endParaRPr kumimoji="1" lang="ja-JP" altLang="en-US" sz="1600" dirty="0"/>
            </a:p>
          </p:txBody>
        </p:sp>
      </p:grpSp>
      <p:pic>
        <p:nvPicPr>
          <p:cNvPr id="80"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876256" y="692696"/>
            <a:ext cx="1080120" cy="1080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555776" y="692696"/>
            <a:ext cx="1080120" cy="1080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 name="Picture 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211960" y="692696"/>
            <a:ext cx="1080120" cy="1080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直線コネクタ 3"/>
          <p:cNvCxnSpPr/>
          <p:nvPr/>
        </p:nvCxnSpPr>
        <p:spPr>
          <a:xfrm>
            <a:off x="6732240" y="4581128"/>
            <a:ext cx="432048"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86" name="直線コネクタ 85"/>
          <p:cNvCxnSpPr/>
          <p:nvPr/>
        </p:nvCxnSpPr>
        <p:spPr>
          <a:xfrm>
            <a:off x="6732240" y="5661248"/>
            <a:ext cx="432048"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7" name="直線矢印コネクタ 6"/>
          <p:cNvCxnSpPr>
            <a:stCxn id="87" idx="1"/>
          </p:cNvCxnSpPr>
          <p:nvPr/>
        </p:nvCxnSpPr>
        <p:spPr>
          <a:xfrm flipH="1">
            <a:off x="7164288" y="4297452"/>
            <a:ext cx="851497" cy="28367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 name="直線矢印コネクタ 10"/>
          <p:cNvCxnSpPr>
            <a:stCxn id="87" idx="1"/>
          </p:cNvCxnSpPr>
          <p:nvPr/>
        </p:nvCxnSpPr>
        <p:spPr>
          <a:xfrm flipH="1">
            <a:off x="7236296" y="4297452"/>
            <a:ext cx="779489" cy="136379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4" name="直線矢印コネクタ 93"/>
          <p:cNvCxnSpPr/>
          <p:nvPr/>
        </p:nvCxnSpPr>
        <p:spPr>
          <a:xfrm>
            <a:off x="2483768" y="6165304"/>
            <a:ext cx="3456384"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4" name="直線矢印コネクタ 133"/>
          <p:cNvCxnSpPr/>
          <p:nvPr/>
        </p:nvCxnSpPr>
        <p:spPr>
          <a:xfrm>
            <a:off x="2555776" y="4653136"/>
            <a:ext cx="3456384" cy="0"/>
          </a:xfrm>
          <a:prstGeom prst="straightConnector1">
            <a:avLst/>
          </a:prstGeom>
          <a:ln>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sp>
        <p:nvSpPr>
          <p:cNvPr id="22" name="正方形/長方形 21"/>
          <p:cNvSpPr/>
          <p:nvPr/>
        </p:nvSpPr>
        <p:spPr>
          <a:xfrm>
            <a:off x="1982846" y="3584049"/>
            <a:ext cx="1004978" cy="276999"/>
          </a:xfrm>
          <a:prstGeom prst="rect">
            <a:avLst/>
          </a:prstGeom>
        </p:spPr>
        <p:txBody>
          <a:bodyPr wrap="none">
            <a:spAutoFit/>
          </a:bodyPr>
          <a:lstStyle/>
          <a:p>
            <a:r>
              <a:rPr lang="en-US" altLang="ja-JP" sz="1200" dirty="0">
                <a:solidFill>
                  <a:schemeClr val="bg1"/>
                </a:solidFill>
              </a:rPr>
              <a:t>-</a:t>
            </a:r>
            <a:r>
              <a:rPr lang="en-US" altLang="ja-JP" sz="1200" dirty="0" smtClean="0">
                <a:solidFill>
                  <a:schemeClr val="bg1"/>
                </a:solidFill>
              </a:rPr>
              <a:t>108.1±79.5</a:t>
            </a:r>
            <a:endParaRPr lang="ja-JP" altLang="en-US" sz="1200" dirty="0">
              <a:solidFill>
                <a:schemeClr val="bg1"/>
              </a:solidFill>
            </a:endParaRPr>
          </a:p>
        </p:txBody>
      </p:sp>
      <p:sp>
        <p:nvSpPr>
          <p:cNvPr id="23" name="正方形/長方形 22"/>
          <p:cNvSpPr/>
          <p:nvPr/>
        </p:nvSpPr>
        <p:spPr>
          <a:xfrm>
            <a:off x="3635896" y="3584049"/>
            <a:ext cx="1004978" cy="276999"/>
          </a:xfrm>
          <a:prstGeom prst="rect">
            <a:avLst/>
          </a:prstGeom>
        </p:spPr>
        <p:txBody>
          <a:bodyPr wrap="none">
            <a:spAutoFit/>
          </a:bodyPr>
          <a:lstStyle/>
          <a:p>
            <a:r>
              <a:rPr lang="en-US" altLang="ja-JP" sz="1200" dirty="0">
                <a:solidFill>
                  <a:srgbClr val="FFFFFF"/>
                </a:solidFill>
              </a:rPr>
              <a:t>-</a:t>
            </a:r>
            <a:r>
              <a:rPr lang="en-US" altLang="ja-JP" sz="1200" dirty="0" smtClean="0">
                <a:solidFill>
                  <a:srgbClr val="FFFFFF"/>
                </a:solidFill>
              </a:rPr>
              <a:t>151.8±27.1</a:t>
            </a:r>
            <a:endParaRPr lang="ja-JP" altLang="en-US" sz="1200" dirty="0">
              <a:solidFill>
                <a:srgbClr val="FFFFFF"/>
              </a:solidFill>
            </a:endParaRPr>
          </a:p>
        </p:txBody>
      </p:sp>
      <p:sp>
        <p:nvSpPr>
          <p:cNvPr id="24" name="正方形/長方形 23"/>
          <p:cNvSpPr/>
          <p:nvPr/>
        </p:nvSpPr>
        <p:spPr>
          <a:xfrm>
            <a:off x="5310890" y="3573016"/>
            <a:ext cx="1133318" cy="276999"/>
          </a:xfrm>
          <a:prstGeom prst="rect">
            <a:avLst/>
          </a:prstGeom>
        </p:spPr>
        <p:txBody>
          <a:bodyPr wrap="none">
            <a:spAutoFit/>
          </a:bodyPr>
          <a:lstStyle/>
          <a:p>
            <a:r>
              <a:rPr lang="en-US" altLang="ja-JP" sz="1200" dirty="0">
                <a:solidFill>
                  <a:srgbClr val="FFFFFF"/>
                </a:solidFill>
              </a:rPr>
              <a:t>-</a:t>
            </a:r>
            <a:r>
              <a:rPr lang="en-US" altLang="ja-JP" sz="1200" dirty="0" smtClean="0">
                <a:solidFill>
                  <a:srgbClr val="FFFFFF"/>
                </a:solidFill>
              </a:rPr>
              <a:t>156 </a:t>
            </a:r>
            <a:r>
              <a:rPr lang="en-US" altLang="ja-JP" sz="1200" dirty="0">
                <a:solidFill>
                  <a:srgbClr val="FFFFFF"/>
                </a:solidFill>
              </a:rPr>
              <a:t>±0.0005</a:t>
            </a:r>
            <a:endParaRPr lang="ja-JP" altLang="en-US" sz="1200" dirty="0">
              <a:solidFill>
                <a:srgbClr val="FFFFFF"/>
              </a:solidFill>
            </a:endParaRPr>
          </a:p>
        </p:txBody>
      </p:sp>
      <p:cxnSp>
        <p:nvCxnSpPr>
          <p:cNvPr id="26" name="直線矢印コネクタ 25"/>
          <p:cNvCxnSpPr>
            <a:stCxn id="81" idx="2"/>
          </p:cNvCxnSpPr>
          <p:nvPr/>
        </p:nvCxnSpPr>
        <p:spPr>
          <a:xfrm flipH="1">
            <a:off x="2699792" y="1772816"/>
            <a:ext cx="396044" cy="360040"/>
          </a:xfrm>
          <a:prstGeom prst="straightConnector1">
            <a:avLst/>
          </a:prstGeom>
          <a:ln w="9525">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9" name="直線矢印コネクタ 28"/>
          <p:cNvCxnSpPr>
            <a:stCxn id="81" idx="2"/>
          </p:cNvCxnSpPr>
          <p:nvPr/>
        </p:nvCxnSpPr>
        <p:spPr>
          <a:xfrm>
            <a:off x="3095836" y="1772816"/>
            <a:ext cx="1764196" cy="432048"/>
          </a:xfrm>
          <a:prstGeom prst="straightConnector1">
            <a:avLst/>
          </a:prstGeom>
          <a:ln w="9525">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8" name="直線矢印コネクタ 137"/>
          <p:cNvCxnSpPr>
            <a:stCxn id="82" idx="2"/>
          </p:cNvCxnSpPr>
          <p:nvPr/>
        </p:nvCxnSpPr>
        <p:spPr>
          <a:xfrm flipH="1">
            <a:off x="2915816" y="1772816"/>
            <a:ext cx="1836204" cy="792088"/>
          </a:xfrm>
          <a:prstGeom prst="straightConnector1">
            <a:avLst/>
          </a:prstGeom>
          <a:ln w="9525">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9" name="直線矢印コネクタ 138"/>
          <p:cNvCxnSpPr>
            <a:stCxn id="82" idx="2"/>
          </p:cNvCxnSpPr>
          <p:nvPr/>
        </p:nvCxnSpPr>
        <p:spPr>
          <a:xfrm>
            <a:off x="4752020" y="1772816"/>
            <a:ext cx="1980220" cy="432048"/>
          </a:xfrm>
          <a:prstGeom prst="straightConnector1">
            <a:avLst/>
          </a:prstGeom>
          <a:ln w="9525">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0" name="直線矢印コネクタ 139"/>
          <p:cNvCxnSpPr/>
          <p:nvPr/>
        </p:nvCxnSpPr>
        <p:spPr>
          <a:xfrm flipH="1">
            <a:off x="5868144" y="1700808"/>
            <a:ext cx="1008112" cy="936104"/>
          </a:xfrm>
          <a:prstGeom prst="straightConnector1">
            <a:avLst/>
          </a:prstGeom>
          <a:ln w="9525">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084375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6" name="オブジェクト 135"/>
          <p:cNvGraphicFramePr>
            <a:graphicFrameLocks noChangeAspect="1"/>
          </p:cNvGraphicFramePr>
          <p:nvPr>
            <p:extLst>
              <p:ext uri="{D42A27DB-BD31-4B8C-83A1-F6EECF244321}">
                <p14:modId xmlns:p14="http://schemas.microsoft.com/office/powerpoint/2010/main" val="2256630592"/>
              </p:ext>
            </p:extLst>
          </p:nvPr>
        </p:nvGraphicFramePr>
        <p:xfrm>
          <a:off x="1134251" y="2125362"/>
          <a:ext cx="1872208" cy="601688"/>
        </p:xfrm>
        <a:graphic>
          <a:graphicData uri="http://schemas.openxmlformats.org/presentationml/2006/ole">
            <mc:AlternateContent xmlns:mc="http://schemas.openxmlformats.org/markup-compatibility/2006">
              <mc:Choice xmlns:v="urn:schemas-microsoft-com:vml" Requires="v">
                <p:oleObj spid="_x0000_s30726" name="数式" r:id="rId4" imgW="1574640" imgH="444240" progId="Equation.3">
                  <p:embed/>
                </p:oleObj>
              </mc:Choice>
              <mc:Fallback>
                <p:oleObj name="数式" r:id="rId4" imgW="1574640" imgH="444240" progId="Equation.3">
                  <p:embed/>
                  <p:pic>
                    <p:nvPicPr>
                      <p:cNvPr id="0" name=""/>
                      <p:cNvPicPr>
                        <a:picLocks noChangeAspect="1" noChangeArrowheads="1"/>
                      </p:cNvPicPr>
                      <p:nvPr/>
                    </p:nvPicPr>
                    <p:blipFill>
                      <a:blip r:embed="rId5"/>
                      <a:srcRect/>
                      <a:stretch>
                        <a:fillRect/>
                      </a:stretch>
                    </p:blipFill>
                    <p:spPr bwMode="auto">
                      <a:xfrm>
                        <a:off x="1134251" y="2125362"/>
                        <a:ext cx="1872208" cy="601688"/>
                      </a:xfrm>
                      <a:prstGeom prst="rect">
                        <a:avLst/>
                      </a:prstGeom>
                      <a:noFill/>
                      <a:ln>
                        <a:noFill/>
                      </a:ln>
                    </p:spPr>
                  </p:pic>
                </p:oleObj>
              </mc:Fallback>
            </mc:AlternateContent>
          </a:graphicData>
        </a:graphic>
      </p:graphicFrame>
      <p:graphicFrame>
        <p:nvGraphicFramePr>
          <p:cNvPr id="137" name="オブジェクト 136"/>
          <p:cNvGraphicFramePr>
            <a:graphicFrameLocks noChangeAspect="1"/>
          </p:cNvGraphicFramePr>
          <p:nvPr>
            <p:extLst>
              <p:ext uri="{D42A27DB-BD31-4B8C-83A1-F6EECF244321}">
                <p14:modId xmlns:p14="http://schemas.microsoft.com/office/powerpoint/2010/main" val="3989409769"/>
              </p:ext>
            </p:extLst>
          </p:nvPr>
        </p:nvGraphicFramePr>
        <p:xfrm>
          <a:off x="3654531" y="1981346"/>
          <a:ext cx="4157829" cy="871590"/>
        </p:xfrm>
        <a:graphic>
          <a:graphicData uri="http://schemas.openxmlformats.org/presentationml/2006/ole">
            <mc:AlternateContent xmlns:mc="http://schemas.openxmlformats.org/markup-compatibility/2006">
              <mc:Choice xmlns:v="urn:schemas-microsoft-com:vml" Requires="v">
                <p:oleObj spid="_x0000_s30727" name="Equation" r:id="rId6" imgW="3505200" imgH="685800" progId="Equation.3">
                  <p:embed/>
                </p:oleObj>
              </mc:Choice>
              <mc:Fallback>
                <p:oleObj name="Equation" r:id="rId6" imgW="3505200" imgH="685800" progId="Equation.3">
                  <p:embed/>
                  <p:pic>
                    <p:nvPicPr>
                      <p:cNvPr id="0" name=""/>
                      <p:cNvPicPr>
                        <a:picLocks noChangeAspect="1" noChangeArrowheads="1"/>
                      </p:cNvPicPr>
                      <p:nvPr/>
                    </p:nvPicPr>
                    <p:blipFill>
                      <a:blip r:embed="rId7"/>
                      <a:srcRect/>
                      <a:stretch>
                        <a:fillRect/>
                      </a:stretch>
                    </p:blipFill>
                    <p:spPr bwMode="auto">
                      <a:xfrm>
                        <a:off x="3654531" y="1981346"/>
                        <a:ext cx="4157829" cy="871590"/>
                      </a:xfrm>
                      <a:prstGeom prst="rect">
                        <a:avLst/>
                      </a:prstGeom>
                      <a:solidFill>
                        <a:srgbClr val="FFFFFF"/>
                      </a:solidFill>
                      <a:ln>
                        <a:noFill/>
                      </a:ln>
                      <a:extLst/>
                    </p:spPr>
                  </p:pic>
                </p:oleObj>
              </mc:Fallback>
            </mc:AlternateContent>
          </a:graphicData>
        </a:graphic>
      </p:graphicFrame>
      <p:sp>
        <p:nvSpPr>
          <p:cNvPr id="28" name="テキスト ボックス 27"/>
          <p:cNvSpPr txBox="1"/>
          <p:nvPr/>
        </p:nvSpPr>
        <p:spPr>
          <a:xfrm>
            <a:off x="0" y="0"/>
            <a:ext cx="9144000" cy="461665"/>
          </a:xfrm>
          <a:prstGeom prst="rect">
            <a:avLst/>
          </a:prstGeom>
          <a:noFill/>
        </p:spPr>
        <p:txBody>
          <a:bodyPr wrap="square" rtlCol="0">
            <a:spAutoFit/>
          </a:bodyPr>
          <a:lstStyle/>
          <a:p>
            <a:pPr algn="ctr"/>
            <a:r>
              <a:rPr lang="en-US" altLang="ja-JP" sz="2400" dirty="0" smtClean="0"/>
              <a:t>Simulation </a:t>
            </a:r>
            <a:r>
              <a:rPr lang="en-US" altLang="ja-JP" sz="2400" dirty="0"/>
              <a:t>results of correlation functions (uniformity sample</a:t>
            </a:r>
            <a:r>
              <a:rPr lang="en-US" altLang="ja-JP" sz="2400" dirty="0" smtClean="0"/>
              <a:t>)</a:t>
            </a:r>
            <a:endParaRPr kumimoji="1" lang="ja-JP" altLang="en-US" sz="2400" dirty="0"/>
          </a:p>
        </p:txBody>
      </p:sp>
      <p:pic>
        <p:nvPicPr>
          <p:cNvPr id="8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76256" y="692696"/>
            <a:ext cx="1080120" cy="1080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55776" y="692696"/>
            <a:ext cx="1080120" cy="1080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11960" y="692696"/>
            <a:ext cx="1080120" cy="1080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6" name="直線矢印コネクタ 25"/>
          <p:cNvCxnSpPr>
            <a:stCxn id="81" idx="2"/>
          </p:cNvCxnSpPr>
          <p:nvPr/>
        </p:nvCxnSpPr>
        <p:spPr>
          <a:xfrm flipH="1">
            <a:off x="2699792" y="1772816"/>
            <a:ext cx="396044" cy="360040"/>
          </a:xfrm>
          <a:prstGeom prst="straightConnector1">
            <a:avLst/>
          </a:prstGeom>
          <a:ln w="9525">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9" name="直線矢印コネクタ 28"/>
          <p:cNvCxnSpPr>
            <a:stCxn id="81" idx="2"/>
          </p:cNvCxnSpPr>
          <p:nvPr/>
        </p:nvCxnSpPr>
        <p:spPr>
          <a:xfrm>
            <a:off x="3095836" y="1772816"/>
            <a:ext cx="1764196" cy="432048"/>
          </a:xfrm>
          <a:prstGeom prst="straightConnector1">
            <a:avLst/>
          </a:prstGeom>
          <a:ln w="9525">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8" name="直線矢印コネクタ 137"/>
          <p:cNvCxnSpPr>
            <a:stCxn id="82" idx="2"/>
          </p:cNvCxnSpPr>
          <p:nvPr/>
        </p:nvCxnSpPr>
        <p:spPr>
          <a:xfrm flipH="1">
            <a:off x="2915816" y="1772816"/>
            <a:ext cx="1836204" cy="792088"/>
          </a:xfrm>
          <a:prstGeom prst="straightConnector1">
            <a:avLst/>
          </a:prstGeom>
          <a:ln w="9525">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9" name="直線矢印コネクタ 138"/>
          <p:cNvCxnSpPr>
            <a:stCxn id="82" idx="2"/>
          </p:cNvCxnSpPr>
          <p:nvPr/>
        </p:nvCxnSpPr>
        <p:spPr>
          <a:xfrm>
            <a:off x="4752020" y="1772816"/>
            <a:ext cx="1980220" cy="432048"/>
          </a:xfrm>
          <a:prstGeom prst="straightConnector1">
            <a:avLst/>
          </a:prstGeom>
          <a:ln w="9525">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0" name="直線矢印コネクタ 139"/>
          <p:cNvCxnSpPr/>
          <p:nvPr/>
        </p:nvCxnSpPr>
        <p:spPr>
          <a:xfrm flipH="1">
            <a:off x="5868144" y="1700808"/>
            <a:ext cx="1008112" cy="936104"/>
          </a:xfrm>
          <a:prstGeom prst="straightConnector1">
            <a:avLst/>
          </a:prstGeom>
          <a:ln w="9525">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51" name="グラフ 50"/>
          <p:cNvGraphicFramePr>
            <a:graphicFrameLocks/>
          </p:cNvGraphicFramePr>
          <p:nvPr>
            <p:extLst>
              <p:ext uri="{D42A27DB-BD31-4B8C-83A1-F6EECF244321}">
                <p14:modId xmlns:p14="http://schemas.microsoft.com/office/powerpoint/2010/main" val="4031492324"/>
              </p:ext>
            </p:extLst>
          </p:nvPr>
        </p:nvGraphicFramePr>
        <p:xfrm>
          <a:off x="5220072" y="3356992"/>
          <a:ext cx="3337835" cy="2766898"/>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52" name="グラフ 51"/>
          <p:cNvGraphicFramePr>
            <a:graphicFrameLocks/>
          </p:cNvGraphicFramePr>
          <p:nvPr>
            <p:extLst>
              <p:ext uri="{D42A27DB-BD31-4B8C-83A1-F6EECF244321}">
                <p14:modId xmlns:p14="http://schemas.microsoft.com/office/powerpoint/2010/main" val="1363685090"/>
              </p:ext>
            </p:extLst>
          </p:nvPr>
        </p:nvGraphicFramePr>
        <p:xfrm>
          <a:off x="1172588" y="3356992"/>
          <a:ext cx="3128174" cy="2771482"/>
        </p:xfrm>
        <a:graphic>
          <a:graphicData uri="http://schemas.openxmlformats.org/drawingml/2006/chart">
            <c:chart xmlns:c="http://schemas.openxmlformats.org/drawingml/2006/chart" xmlns:r="http://schemas.openxmlformats.org/officeDocument/2006/relationships" r:id="rId12"/>
          </a:graphicData>
        </a:graphic>
      </p:graphicFrame>
      <p:sp>
        <p:nvSpPr>
          <p:cNvPr id="2" name="正方形/長方形 1"/>
          <p:cNvSpPr/>
          <p:nvPr/>
        </p:nvSpPr>
        <p:spPr>
          <a:xfrm>
            <a:off x="1848926" y="6021288"/>
            <a:ext cx="1858251" cy="307777"/>
          </a:xfrm>
          <a:prstGeom prst="rect">
            <a:avLst/>
          </a:prstGeom>
        </p:spPr>
        <p:txBody>
          <a:bodyPr wrap="none">
            <a:spAutoFit/>
          </a:bodyPr>
          <a:lstStyle/>
          <a:p>
            <a:pPr algn="ctr"/>
            <a:r>
              <a:rPr lang="en-US" altLang="ja-JP" sz="1400" dirty="0" smtClean="0">
                <a:latin typeface="Times New Roman"/>
                <a:cs typeface="Times New Roman"/>
              </a:rPr>
              <a:t>accumulated number n</a:t>
            </a:r>
            <a:endParaRPr lang="ja-JP" altLang="en-US" sz="1400" i="1" dirty="0">
              <a:latin typeface="Times New Roman"/>
              <a:cs typeface="Times New Roman"/>
            </a:endParaRPr>
          </a:p>
        </p:txBody>
      </p:sp>
      <p:sp>
        <p:nvSpPr>
          <p:cNvPr id="54" name="正方形/長方形 53"/>
          <p:cNvSpPr/>
          <p:nvPr/>
        </p:nvSpPr>
        <p:spPr>
          <a:xfrm>
            <a:off x="6169406" y="6021288"/>
            <a:ext cx="1858251" cy="307777"/>
          </a:xfrm>
          <a:prstGeom prst="rect">
            <a:avLst/>
          </a:prstGeom>
        </p:spPr>
        <p:txBody>
          <a:bodyPr wrap="none">
            <a:spAutoFit/>
          </a:bodyPr>
          <a:lstStyle/>
          <a:p>
            <a:pPr algn="ctr"/>
            <a:r>
              <a:rPr lang="en-US" altLang="ja-JP" sz="1400" dirty="0" smtClean="0">
                <a:latin typeface="Times New Roman"/>
                <a:cs typeface="Times New Roman"/>
              </a:rPr>
              <a:t>accumulated number n</a:t>
            </a:r>
            <a:endParaRPr lang="ja-JP" altLang="en-US" sz="1400" i="1" dirty="0">
              <a:latin typeface="Times New Roman"/>
              <a:cs typeface="Times New Roman"/>
            </a:endParaRPr>
          </a:p>
        </p:txBody>
      </p:sp>
      <p:sp>
        <p:nvSpPr>
          <p:cNvPr id="56" name="正方形/長方形 55"/>
          <p:cNvSpPr/>
          <p:nvPr/>
        </p:nvSpPr>
        <p:spPr>
          <a:xfrm rot="16200000">
            <a:off x="675151" y="4377706"/>
            <a:ext cx="756662" cy="307777"/>
          </a:xfrm>
          <a:prstGeom prst="rect">
            <a:avLst/>
          </a:prstGeom>
        </p:spPr>
        <p:txBody>
          <a:bodyPr wrap="none">
            <a:spAutoFit/>
          </a:bodyPr>
          <a:lstStyle/>
          <a:p>
            <a:pPr algn="ctr"/>
            <a:r>
              <a:rPr lang="en-US" altLang="ja-JP" sz="1400" dirty="0" smtClean="0">
                <a:latin typeface="Symbol" charset="2"/>
                <a:cs typeface="Symbol" charset="2"/>
              </a:rPr>
              <a:t>D </a:t>
            </a:r>
            <a:r>
              <a:rPr lang="en-US" altLang="ja-JP" sz="1400" dirty="0" smtClean="0">
                <a:latin typeface="Times New Roman"/>
                <a:cs typeface="Times New Roman"/>
              </a:rPr>
              <a:t>[</a:t>
            </a:r>
            <a:r>
              <a:rPr lang="en-US" altLang="ja-JP" sz="1400" dirty="0" err="1" smtClean="0">
                <a:latin typeface="Times New Roman"/>
                <a:cs typeface="Times New Roman"/>
              </a:rPr>
              <a:t>deg</a:t>
            </a:r>
            <a:r>
              <a:rPr lang="en-US" altLang="ja-JP" sz="1400" dirty="0" smtClean="0">
                <a:latin typeface="Times New Roman"/>
                <a:cs typeface="Times New Roman"/>
              </a:rPr>
              <a:t>]</a:t>
            </a:r>
            <a:endParaRPr lang="ja-JP" altLang="en-US" sz="1400" i="1" dirty="0">
              <a:latin typeface="Times New Roman"/>
              <a:cs typeface="Times New Roman"/>
            </a:endParaRPr>
          </a:p>
        </p:txBody>
      </p:sp>
      <p:sp>
        <p:nvSpPr>
          <p:cNvPr id="57" name="正方形/長方形 56"/>
          <p:cNvSpPr/>
          <p:nvPr/>
        </p:nvSpPr>
        <p:spPr>
          <a:xfrm rot="16200000">
            <a:off x="4608198" y="4377706"/>
            <a:ext cx="811453" cy="307777"/>
          </a:xfrm>
          <a:prstGeom prst="rect">
            <a:avLst/>
          </a:prstGeom>
        </p:spPr>
        <p:txBody>
          <a:bodyPr wrap="none">
            <a:spAutoFit/>
          </a:bodyPr>
          <a:lstStyle/>
          <a:p>
            <a:pPr algn="ctr"/>
            <a:r>
              <a:rPr lang="en-US" altLang="ja-JP" sz="1400" dirty="0" smtClean="0">
                <a:latin typeface="Symbol" charset="2"/>
                <a:cs typeface="Symbol" charset="2"/>
              </a:rPr>
              <a:t>Y </a:t>
            </a:r>
            <a:r>
              <a:rPr lang="en-US" altLang="ja-JP" sz="1400" dirty="0" smtClean="0">
                <a:latin typeface="Times New Roman"/>
                <a:cs typeface="Times New Roman"/>
              </a:rPr>
              <a:t>[</a:t>
            </a:r>
            <a:r>
              <a:rPr lang="en-US" altLang="ja-JP" sz="1400" dirty="0" err="1" smtClean="0">
                <a:latin typeface="Times New Roman"/>
                <a:cs typeface="Times New Roman"/>
              </a:rPr>
              <a:t>deg</a:t>
            </a:r>
            <a:r>
              <a:rPr lang="en-US" altLang="ja-JP" sz="1400" dirty="0" smtClean="0">
                <a:latin typeface="Times New Roman"/>
                <a:cs typeface="Times New Roman"/>
              </a:rPr>
              <a:t>]</a:t>
            </a:r>
            <a:endParaRPr lang="ja-JP" altLang="en-US" sz="1400" i="1" dirty="0">
              <a:latin typeface="Times New Roman"/>
              <a:cs typeface="Times New Roman"/>
            </a:endParaRPr>
          </a:p>
        </p:txBody>
      </p:sp>
      <p:sp>
        <p:nvSpPr>
          <p:cNvPr id="58" name="正方形/長方形 57"/>
          <p:cNvSpPr/>
          <p:nvPr/>
        </p:nvSpPr>
        <p:spPr>
          <a:xfrm>
            <a:off x="3270407" y="4994012"/>
            <a:ext cx="1661633" cy="523220"/>
          </a:xfrm>
          <a:prstGeom prst="rect">
            <a:avLst/>
          </a:prstGeom>
          <a:solidFill>
            <a:schemeClr val="bg1">
              <a:alpha val="54000"/>
            </a:schemeClr>
          </a:solidFill>
        </p:spPr>
        <p:txBody>
          <a:bodyPr wrap="none">
            <a:spAutoFit/>
          </a:bodyPr>
          <a:lstStyle/>
          <a:p>
            <a:r>
              <a:rPr lang="en-US" altLang="ja-JP" sz="1400" b="1" dirty="0"/>
              <a:t>a</a:t>
            </a:r>
            <a:r>
              <a:rPr lang="en-US" altLang="ja-JP" sz="1400" b="1" dirty="0" smtClean="0"/>
              <a:t>veraged value </a:t>
            </a:r>
          </a:p>
          <a:p>
            <a:r>
              <a:rPr lang="en-US" altLang="ja-JP" sz="1400" b="1" dirty="0" smtClean="0"/>
              <a:t>in measured area</a:t>
            </a:r>
          </a:p>
        </p:txBody>
      </p:sp>
      <p:cxnSp>
        <p:nvCxnSpPr>
          <p:cNvPr id="9" name="直線矢印コネクタ 8"/>
          <p:cNvCxnSpPr/>
          <p:nvPr/>
        </p:nvCxnSpPr>
        <p:spPr>
          <a:xfrm flipV="1">
            <a:off x="3059832" y="4149080"/>
            <a:ext cx="432048" cy="136815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 name="直線コネクタ 12"/>
          <p:cNvCxnSpPr/>
          <p:nvPr/>
        </p:nvCxnSpPr>
        <p:spPr>
          <a:xfrm>
            <a:off x="3059832" y="5517232"/>
            <a:ext cx="180020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4" name="直線矢印コネクタ 63"/>
          <p:cNvCxnSpPr/>
          <p:nvPr/>
        </p:nvCxnSpPr>
        <p:spPr>
          <a:xfrm flipH="1">
            <a:off x="2051720" y="3429000"/>
            <a:ext cx="288032" cy="58444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7" name="正方形/長方形 66"/>
          <p:cNvSpPr/>
          <p:nvPr/>
        </p:nvSpPr>
        <p:spPr>
          <a:xfrm>
            <a:off x="2267744" y="2905780"/>
            <a:ext cx="1800756" cy="523220"/>
          </a:xfrm>
          <a:prstGeom prst="rect">
            <a:avLst/>
          </a:prstGeom>
          <a:solidFill>
            <a:schemeClr val="bg1">
              <a:alpha val="54000"/>
            </a:schemeClr>
          </a:solidFill>
        </p:spPr>
        <p:txBody>
          <a:bodyPr wrap="none">
            <a:spAutoFit/>
          </a:bodyPr>
          <a:lstStyle/>
          <a:p>
            <a:r>
              <a:rPr lang="en-US" altLang="ja-JP" sz="1400" b="1" dirty="0" smtClean="0"/>
              <a:t>standard deviation </a:t>
            </a:r>
          </a:p>
          <a:p>
            <a:r>
              <a:rPr lang="en-US" altLang="ja-JP" sz="1400" b="1" dirty="0" smtClean="0"/>
              <a:t>in measured area</a:t>
            </a:r>
          </a:p>
        </p:txBody>
      </p:sp>
      <p:cxnSp>
        <p:nvCxnSpPr>
          <p:cNvPr id="68" name="直線コネクタ 67"/>
          <p:cNvCxnSpPr/>
          <p:nvPr/>
        </p:nvCxnSpPr>
        <p:spPr>
          <a:xfrm>
            <a:off x="2339752" y="3429000"/>
            <a:ext cx="180020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直線コネクタ 68"/>
          <p:cNvCxnSpPr/>
          <p:nvPr/>
        </p:nvCxnSpPr>
        <p:spPr>
          <a:xfrm>
            <a:off x="2843808" y="3573016"/>
            <a:ext cx="0" cy="216024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72" name="正方形/長方形 71"/>
          <p:cNvSpPr/>
          <p:nvPr/>
        </p:nvSpPr>
        <p:spPr>
          <a:xfrm>
            <a:off x="1897639" y="5373216"/>
            <a:ext cx="1018177" cy="307777"/>
          </a:xfrm>
          <a:prstGeom prst="rect">
            <a:avLst/>
          </a:prstGeom>
          <a:solidFill>
            <a:schemeClr val="bg1">
              <a:alpha val="54000"/>
            </a:schemeClr>
          </a:solidFill>
        </p:spPr>
        <p:txBody>
          <a:bodyPr wrap="none">
            <a:spAutoFit/>
          </a:bodyPr>
          <a:lstStyle/>
          <a:p>
            <a:r>
              <a:rPr lang="en-US" altLang="ja-JP" sz="1400" b="1" dirty="0" smtClean="0">
                <a:solidFill>
                  <a:srgbClr val="FF0000"/>
                </a:solidFill>
              </a:rPr>
              <a:t>n &gt; 25000</a:t>
            </a:r>
          </a:p>
        </p:txBody>
      </p:sp>
    </p:spTree>
    <p:extLst>
      <p:ext uri="{BB962C8B-B14F-4D97-AF65-F5344CB8AC3E}">
        <p14:creationId xmlns:p14="http://schemas.microsoft.com/office/powerpoint/2010/main" val="39932561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テキスト ボックス 78"/>
          <p:cNvSpPr txBox="1"/>
          <p:nvPr/>
        </p:nvSpPr>
        <p:spPr>
          <a:xfrm>
            <a:off x="0" y="0"/>
            <a:ext cx="9144000" cy="461665"/>
          </a:xfrm>
          <a:prstGeom prst="rect">
            <a:avLst/>
          </a:prstGeom>
          <a:noFill/>
        </p:spPr>
        <p:txBody>
          <a:bodyPr wrap="square" rtlCol="0">
            <a:spAutoFit/>
          </a:bodyPr>
          <a:lstStyle/>
          <a:p>
            <a:pPr algn="ctr"/>
            <a:r>
              <a:rPr kumimoji="1" lang="en-US" altLang="ja-JP" sz="2400" dirty="0" smtClean="0"/>
              <a:t>GIE</a:t>
            </a:r>
            <a:r>
              <a:rPr kumimoji="1" lang="ja-JP" altLang="en-US" sz="2400" dirty="0" smtClean="0"/>
              <a:t>による</a:t>
            </a:r>
            <a:r>
              <a:rPr kumimoji="1" lang="en-US" altLang="ja-JP" sz="2400" dirty="0" smtClean="0"/>
              <a:t>BK7</a:t>
            </a:r>
            <a:r>
              <a:rPr kumimoji="1" lang="ja-JP" altLang="en-US" sz="2400" dirty="0" smtClean="0"/>
              <a:t>の数値計算結果</a:t>
            </a:r>
            <a:endParaRPr kumimoji="1" lang="ja-JP" altLang="en-US" sz="2400" dirty="0"/>
          </a:p>
        </p:txBody>
      </p:sp>
      <p:sp>
        <p:nvSpPr>
          <p:cNvPr id="61" name="テキスト ボックス 60"/>
          <p:cNvSpPr txBox="1"/>
          <p:nvPr/>
        </p:nvSpPr>
        <p:spPr>
          <a:xfrm>
            <a:off x="8763196" y="6452988"/>
            <a:ext cx="488200" cy="369332"/>
          </a:xfrm>
          <a:prstGeom prst="rect">
            <a:avLst/>
          </a:prstGeom>
          <a:noFill/>
        </p:spPr>
        <p:txBody>
          <a:bodyPr wrap="square" rtlCol="0">
            <a:spAutoFit/>
          </a:bodyPr>
          <a:lstStyle/>
          <a:p>
            <a:r>
              <a:rPr kumimoji="1" lang="en-US" altLang="ja-JP" dirty="0" smtClean="0"/>
              <a:t>10</a:t>
            </a:r>
            <a:endParaRPr kumimoji="1" lang="ja-JP" altLang="en-US" dirty="0"/>
          </a:p>
        </p:txBody>
      </p:sp>
      <p:grpSp>
        <p:nvGrpSpPr>
          <p:cNvPr id="11" name="グループ化 10"/>
          <p:cNvGrpSpPr/>
          <p:nvPr/>
        </p:nvGrpSpPr>
        <p:grpSpPr>
          <a:xfrm>
            <a:off x="323528" y="3760012"/>
            <a:ext cx="2876658" cy="2658783"/>
            <a:chOff x="467544" y="3417798"/>
            <a:chExt cx="2876658" cy="2658783"/>
          </a:xfrm>
        </p:grpSpPr>
        <p:sp>
          <p:nvSpPr>
            <p:cNvPr id="87" name="テキスト ボックス 86"/>
            <p:cNvSpPr txBox="1"/>
            <p:nvPr/>
          </p:nvSpPr>
          <p:spPr>
            <a:xfrm>
              <a:off x="983935" y="5738027"/>
              <a:ext cx="2360267" cy="338554"/>
            </a:xfrm>
            <a:prstGeom prst="rect">
              <a:avLst/>
            </a:prstGeom>
            <a:noFill/>
          </p:spPr>
          <p:txBody>
            <a:bodyPr wrap="square" rtlCol="0">
              <a:spAutoFit/>
            </a:bodyPr>
            <a:lstStyle/>
            <a:p>
              <a:r>
                <a:rPr lang="ja-JP" altLang="en-US" sz="1600" dirty="0" smtClean="0">
                  <a:latin typeface="ＭＳ Ｐゴシック" panose="020B0600070205080204" pitchFamily="50" charset="-128"/>
                  <a:ea typeface="ＭＳ Ｐゴシック" panose="020B0600070205080204" pitchFamily="50" charset="-128"/>
                  <a:cs typeface="Times New Roman" panose="02020603050405020304" pitchFamily="18" charset="0"/>
                </a:rPr>
                <a:t>投影</a:t>
              </a:r>
              <a:r>
                <a:rPr lang="ja-JP" altLang="en-US" sz="1600" dirty="0">
                  <a:latin typeface="ＭＳ Ｐゴシック" panose="020B0600070205080204" pitchFamily="50" charset="-128"/>
                  <a:ea typeface="ＭＳ Ｐゴシック" panose="020B0600070205080204" pitchFamily="50" charset="-128"/>
                  <a:cs typeface="Times New Roman" panose="02020603050405020304" pitchFamily="18" charset="0"/>
                </a:rPr>
                <a:t>枚</a:t>
              </a:r>
              <a:r>
                <a:rPr kumimoji="1" lang="ja-JP" altLang="en-US" sz="1600" dirty="0" smtClean="0">
                  <a:latin typeface="ＭＳ Ｐゴシック" panose="020B0600070205080204" pitchFamily="50" charset="-128"/>
                  <a:ea typeface="ＭＳ Ｐゴシック" panose="020B0600070205080204" pitchFamily="50" charset="-128"/>
                  <a:cs typeface="Times New Roman" panose="02020603050405020304" pitchFamily="18" charset="0"/>
                </a:rPr>
                <a:t>数　</a:t>
              </a:r>
              <a:r>
                <a:rPr kumimoji="1" lang="en-US" altLang="ja-JP" sz="1600" dirty="0" smtClean="0">
                  <a:latin typeface="ＭＳ Ｐゴシック" panose="020B0600070205080204" pitchFamily="50" charset="-128"/>
                  <a:ea typeface="ＭＳ Ｐゴシック" panose="020B0600070205080204" pitchFamily="50" charset="-128"/>
                  <a:cs typeface="Times New Roman" panose="02020603050405020304" pitchFamily="18" charset="0"/>
                </a:rPr>
                <a:t>[</a:t>
              </a:r>
              <a:r>
                <a:rPr kumimoji="1" lang="en-US" altLang="ja-JP" sz="1600" dirty="0" smtClean="0">
                  <a:latin typeface="Times New Roman" panose="02020603050405020304" pitchFamily="18" charset="0"/>
                  <a:ea typeface="ＭＳ Ｐゴシック" panose="020B0600070205080204" pitchFamily="50" charset="-128"/>
                  <a:cs typeface="Times New Roman" panose="02020603050405020304" pitchFamily="18" charset="0"/>
                </a:rPr>
                <a:t>×1000</a:t>
              </a:r>
              <a:r>
                <a:rPr lang="ja-JP" altLang="en-US" sz="1600" dirty="0">
                  <a:latin typeface="ＭＳ Ｐゴシック" panose="020B0600070205080204" pitchFamily="50" charset="-128"/>
                  <a:ea typeface="ＭＳ Ｐゴシック" panose="020B0600070205080204" pitchFamily="50" charset="-128"/>
                  <a:cs typeface="Times New Roman" panose="02020603050405020304" pitchFamily="18" charset="0"/>
                </a:rPr>
                <a:t>枚</a:t>
              </a:r>
              <a:r>
                <a:rPr kumimoji="1" lang="en-US" altLang="ja-JP" sz="1600" dirty="0" smtClean="0">
                  <a:latin typeface="ＭＳ Ｐゴシック" panose="020B0600070205080204" pitchFamily="50" charset="-128"/>
                  <a:ea typeface="ＭＳ Ｐゴシック" panose="020B0600070205080204" pitchFamily="50" charset="-128"/>
                  <a:cs typeface="Times New Roman" panose="02020603050405020304" pitchFamily="18" charset="0"/>
                </a:rPr>
                <a:t>]</a:t>
              </a:r>
              <a:endParaRPr kumimoji="1" lang="ja-JP" altLang="en-US" sz="1600" dirty="0">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graphicFrame>
          <p:nvGraphicFramePr>
            <p:cNvPr id="74" name="グラフ 73"/>
            <p:cNvGraphicFramePr>
              <a:graphicFrameLocks/>
            </p:cNvGraphicFramePr>
            <p:nvPr>
              <p:extLst>
                <p:ext uri="{D42A27DB-BD31-4B8C-83A1-F6EECF244321}">
                  <p14:modId xmlns:p14="http://schemas.microsoft.com/office/powerpoint/2010/main" val="656094721"/>
                </p:ext>
              </p:extLst>
            </p:nvPr>
          </p:nvGraphicFramePr>
          <p:xfrm>
            <a:off x="467544" y="3417798"/>
            <a:ext cx="2636068" cy="2389103"/>
          </p:xfrm>
          <a:graphic>
            <a:graphicData uri="http://schemas.openxmlformats.org/drawingml/2006/chart">
              <c:chart xmlns:c="http://schemas.openxmlformats.org/drawingml/2006/chart" xmlns:r="http://schemas.openxmlformats.org/officeDocument/2006/relationships" r:id="rId3"/>
            </a:graphicData>
          </a:graphic>
        </p:graphicFrame>
      </p:grpSp>
      <p:sp>
        <p:nvSpPr>
          <p:cNvPr id="75" name="テキスト ボックス 32"/>
          <p:cNvSpPr txBox="1">
            <a:spLocks noChangeArrowheads="1"/>
          </p:cNvSpPr>
          <p:nvPr/>
        </p:nvSpPr>
        <p:spPr bwMode="auto">
          <a:xfrm>
            <a:off x="1588" y="717954"/>
            <a:ext cx="1296988" cy="369332"/>
          </a:xfrm>
          <a:prstGeom prst="rect">
            <a:avLst/>
          </a:prstGeom>
          <a:noFill/>
          <a:ln>
            <a:noFill/>
          </a:ln>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ja-JP" altLang="en-US" dirty="0"/>
              <a:t>計算</a:t>
            </a:r>
            <a:r>
              <a:rPr lang="ja-JP" altLang="en-US" dirty="0" smtClean="0"/>
              <a:t>条件</a:t>
            </a:r>
            <a:endParaRPr lang="ja-JP" altLang="en-US" dirty="0"/>
          </a:p>
        </p:txBody>
      </p:sp>
      <p:grpSp>
        <p:nvGrpSpPr>
          <p:cNvPr id="12" name="グループ化 11"/>
          <p:cNvGrpSpPr/>
          <p:nvPr/>
        </p:nvGrpSpPr>
        <p:grpSpPr>
          <a:xfrm>
            <a:off x="3044180" y="3745498"/>
            <a:ext cx="2879210" cy="2658709"/>
            <a:chOff x="3348974" y="3269085"/>
            <a:chExt cx="2879210" cy="2658709"/>
          </a:xfrm>
        </p:grpSpPr>
        <p:sp>
          <p:nvSpPr>
            <p:cNvPr id="113" name="テキスト ボックス 112"/>
            <p:cNvSpPr txBox="1"/>
            <p:nvPr/>
          </p:nvSpPr>
          <p:spPr>
            <a:xfrm>
              <a:off x="3867917" y="5589240"/>
              <a:ext cx="2360267" cy="338554"/>
            </a:xfrm>
            <a:prstGeom prst="rect">
              <a:avLst/>
            </a:prstGeom>
            <a:noFill/>
          </p:spPr>
          <p:txBody>
            <a:bodyPr wrap="square" rtlCol="0">
              <a:spAutoFit/>
            </a:bodyPr>
            <a:lstStyle/>
            <a:p>
              <a:r>
                <a:rPr lang="ja-JP" altLang="en-US" sz="1600" dirty="0" smtClean="0">
                  <a:latin typeface="ＭＳ Ｐゴシック" panose="020B0600070205080204" pitchFamily="50" charset="-128"/>
                  <a:ea typeface="ＭＳ Ｐゴシック" panose="020B0600070205080204" pitchFamily="50" charset="-128"/>
                  <a:cs typeface="Times New Roman" panose="02020603050405020304" pitchFamily="18" charset="0"/>
                </a:rPr>
                <a:t>投影</a:t>
              </a:r>
              <a:r>
                <a:rPr lang="ja-JP" altLang="en-US" sz="1600" dirty="0">
                  <a:latin typeface="ＭＳ Ｐゴシック" panose="020B0600070205080204" pitchFamily="50" charset="-128"/>
                  <a:ea typeface="ＭＳ Ｐゴシック" panose="020B0600070205080204" pitchFamily="50" charset="-128"/>
                  <a:cs typeface="Times New Roman" panose="02020603050405020304" pitchFamily="18" charset="0"/>
                </a:rPr>
                <a:t>枚</a:t>
              </a:r>
              <a:r>
                <a:rPr kumimoji="1" lang="ja-JP" altLang="en-US" sz="1600" dirty="0" smtClean="0">
                  <a:latin typeface="ＭＳ Ｐゴシック" panose="020B0600070205080204" pitchFamily="50" charset="-128"/>
                  <a:ea typeface="ＭＳ Ｐゴシック" panose="020B0600070205080204" pitchFamily="50" charset="-128"/>
                  <a:cs typeface="Times New Roman" panose="02020603050405020304" pitchFamily="18" charset="0"/>
                </a:rPr>
                <a:t>数　</a:t>
              </a:r>
              <a:r>
                <a:rPr kumimoji="1" lang="en-US" altLang="ja-JP" sz="1600" dirty="0" smtClean="0">
                  <a:latin typeface="ＭＳ Ｐゴシック" panose="020B0600070205080204" pitchFamily="50" charset="-128"/>
                  <a:ea typeface="ＭＳ Ｐゴシック" panose="020B0600070205080204" pitchFamily="50" charset="-128"/>
                  <a:cs typeface="Times New Roman" panose="02020603050405020304" pitchFamily="18" charset="0"/>
                </a:rPr>
                <a:t>[</a:t>
              </a:r>
              <a:r>
                <a:rPr kumimoji="1" lang="en-US" altLang="ja-JP" sz="1600" dirty="0" smtClean="0">
                  <a:latin typeface="Times New Roman" panose="02020603050405020304" pitchFamily="18" charset="0"/>
                  <a:ea typeface="ＭＳ Ｐゴシック" panose="020B0600070205080204" pitchFamily="50" charset="-128"/>
                  <a:cs typeface="Times New Roman" panose="02020603050405020304" pitchFamily="18" charset="0"/>
                </a:rPr>
                <a:t>×1000</a:t>
              </a:r>
              <a:r>
                <a:rPr lang="ja-JP" altLang="en-US" sz="1600" dirty="0">
                  <a:latin typeface="ＭＳ Ｐゴシック" panose="020B0600070205080204" pitchFamily="50" charset="-128"/>
                  <a:ea typeface="ＭＳ Ｐゴシック" panose="020B0600070205080204" pitchFamily="50" charset="-128"/>
                  <a:cs typeface="Times New Roman" panose="02020603050405020304" pitchFamily="18" charset="0"/>
                </a:rPr>
                <a:t>枚</a:t>
              </a:r>
              <a:r>
                <a:rPr kumimoji="1" lang="en-US" altLang="ja-JP" sz="1600" dirty="0" smtClean="0">
                  <a:latin typeface="ＭＳ Ｐゴシック" panose="020B0600070205080204" pitchFamily="50" charset="-128"/>
                  <a:ea typeface="ＭＳ Ｐゴシック" panose="020B0600070205080204" pitchFamily="50" charset="-128"/>
                  <a:cs typeface="Times New Roman" panose="02020603050405020304" pitchFamily="18" charset="0"/>
                </a:rPr>
                <a:t>]</a:t>
              </a:r>
              <a:endParaRPr kumimoji="1" lang="ja-JP" altLang="en-US" sz="1600" dirty="0">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graphicFrame>
          <p:nvGraphicFramePr>
            <p:cNvPr id="81" name="グラフ 80"/>
            <p:cNvGraphicFramePr>
              <a:graphicFrameLocks/>
            </p:cNvGraphicFramePr>
            <p:nvPr>
              <p:extLst>
                <p:ext uri="{D42A27DB-BD31-4B8C-83A1-F6EECF244321}">
                  <p14:modId xmlns:p14="http://schemas.microsoft.com/office/powerpoint/2010/main" val="1358482566"/>
                </p:ext>
              </p:extLst>
            </p:nvPr>
          </p:nvGraphicFramePr>
          <p:xfrm>
            <a:off x="3348974" y="3269085"/>
            <a:ext cx="2747894" cy="2397855"/>
          </p:xfrm>
          <a:graphic>
            <a:graphicData uri="http://schemas.openxmlformats.org/drawingml/2006/chart">
              <c:chart xmlns:c="http://schemas.openxmlformats.org/drawingml/2006/chart" xmlns:r="http://schemas.openxmlformats.org/officeDocument/2006/relationships" r:id="rId4"/>
            </a:graphicData>
          </a:graphic>
        </p:graphicFrame>
      </p:grpSp>
      <p:grpSp>
        <p:nvGrpSpPr>
          <p:cNvPr id="13" name="グループ化 12"/>
          <p:cNvGrpSpPr/>
          <p:nvPr/>
        </p:nvGrpSpPr>
        <p:grpSpPr>
          <a:xfrm>
            <a:off x="5955228" y="3696636"/>
            <a:ext cx="2936331" cy="2756700"/>
            <a:chOff x="5868144" y="3056106"/>
            <a:chExt cx="2936331" cy="2756700"/>
          </a:xfrm>
        </p:grpSpPr>
        <p:sp>
          <p:nvSpPr>
            <p:cNvPr id="82" name="テキスト ボックス 81"/>
            <p:cNvSpPr txBox="1"/>
            <p:nvPr/>
          </p:nvSpPr>
          <p:spPr>
            <a:xfrm>
              <a:off x="6444208" y="5474252"/>
              <a:ext cx="2360267" cy="338554"/>
            </a:xfrm>
            <a:prstGeom prst="rect">
              <a:avLst/>
            </a:prstGeom>
            <a:noFill/>
          </p:spPr>
          <p:txBody>
            <a:bodyPr wrap="square" rtlCol="0">
              <a:spAutoFit/>
            </a:bodyPr>
            <a:lstStyle/>
            <a:p>
              <a:r>
                <a:rPr lang="ja-JP" altLang="en-US" sz="1600" dirty="0" smtClean="0">
                  <a:latin typeface="ＭＳ Ｐゴシック" panose="020B0600070205080204" pitchFamily="50" charset="-128"/>
                  <a:ea typeface="ＭＳ Ｐゴシック" panose="020B0600070205080204" pitchFamily="50" charset="-128"/>
                  <a:cs typeface="Times New Roman" panose="02020603050405020304" pitchFamily="18" charset="0"/>
                </a:rPr>
                <a:t>投影</a:t>
              </a:r>
              <a:r>
                <a:rPr lang="ja-JP" altLang="en-US" sz="1600" dirty="0">
                  <a:latin typeface="ＭＳ Ｐゴシック" panose="020B0600070205080204" pitchFamily="50" charset="-128"/>
                  <a:ea typeface="ＭＳ Ｐゴシック" panose="020B0600070205080204" pitchFamily="50" charset="-128"/>
                  <a:cs typeface="Times New Roman" panose="02020603050405020304" pitchFamily="18" charset="0"/>
                </a:rPr>
                <a:t>枚</a:t>
              </a:r>
              <a:r>
                <a:rPr kumimoji="1" lang="ja-JP" altLang="en-US" sz="1600" dirty="0" smtClean="0">
                  <a:latin typeface="ＭＳ Ｐゴシック" panose="020B0600070205080204" pitchFamily="50" charset="-128"/>
                  <a:ea typeface="ＭＳ Ｐゴシック" panose="020B0600070205080204" pitchFamily="50" charset="-128"/>
                  <a:cs typeface="Times New Roman" panose="02020603050405020304" pitchFamily="18" charset="0"/>
                </a:rPr>
                <a:t>数　</a:t>
              </a:r>
              <a:r>
                <a:rPr kumimoji="1" lang="en-US" altLang="ja-JP" sz="1600" dirty="0" smtClean="0">
                  <a:latin typeface="ＭＳ Ｐゴシック" panose="020B0600070205080204" pitchFamily="50" charset="-128"/>
                  <a:ea typeface="ＭＳ Ｐゴシック" panose="020B0600070205080204" pitchFamily="50" charset="-128"/>
                  <a:cs typeface="Times New Roman" panose="02020603050405020304" pitchFamily="18" charset="0"/>
                </a:rPr>
                <a:t>[</a:t>
              </a:r>
              <a:r>
                <a:rPr kumimoji="1" lang="en-US" altLang="ja-JP" sz="1600" dirty="0" smtClean="0">
                  <a:latin typeface="Times New Roman" panose="02020603050405020304" pitchFamily="18" charset="0"/>
                  <a:ea typeface="ＭＳ Ｐゴシック" panose="020B0600070205080204" pitchFamily="50" charset="-128"/>
                  <a:cs typeface="Times New Roman" panose="02020603050405020304" pitchFamily="18" charset="0"/>
                </a:rPr>
                <a:t>×1000</a:t>
              </a:r>
              <a:r>
                <a:rPr lang="ja-JP" altLang="en-US" sz="1600" dirty="0">
                  <a:latin typeface="ＭＳ Ｐゴシック" panose="020B0600070205080204" pitchFamily="50" charset="-128"/>
                  <a:ea typeface="ＭＳ Ｐゴシック" panose="020B0600070205080204" pitchFamily="50" charset="-128"/>
                  <a:cs typeface="Times New Roman" panose="02020603050405020304" pitchFamily="18" charset="0"/>
                </a:rPr>
                <a:t>枚</a:t>
              </a:r>
              <a:r>
                <a:rPr kumimoji="1" lang="en-US" altLang="ja-JP" sz="1600" dirty="0" smtClean="0">
                  <a:latin typeface="ＭＳ Ｐゴシック" panose="020B0600070205080204" pitchFamily="50" charset="-128"/>
                  <a:ea typeface="ＭＳ Ｐゴシック" panose="020B0600070205080204" pitchFamily="50" charset="-128"/>
                  <a:cs typeface="Times New Roman" panose="02020603050405020304" pitchFamily="18" charset="0"/>
                </a:rPr>
                <a:t>]</a:t>
              </a:r>
              <a:endParaRPr kumimoji="1" lang="ja-JP" altLang="en-US" sz="1600" dirty="0">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graphicFrame>
          <p:nvGraphicFramePr>
            <p:cNvPr id="83" name="グラフ 82"/>
            <p:cNvGraphicFramePr>
              <a:graphicFrameLocks/>
            </p:cNvGraphicFramePr>
            <p:nvPr>
              <p:extLst>
                <p:ext uri="{D42A27DB-BD31-4B8C-83A1-F6EECF244321}">
                  <p14:modId xmlns:p14="http://schemas.microsoft.com/office/powerpoint/2010/main" val="2134934298"/>
                </p:ext>
              </p:extLst>
            </p:nvPr>
          </p:nvGraphicFramePr>
          <p:xfrm>
            <a:off x="5868144" y="3056106"/>
            <a:ext cx="2728953" cy="2479602"/>
          </p:xfrm>
          <a:graphic>
            <a:graphicData uri="http://schemas.openxmlformats.org/drawingml/2006/chart">
              <c:chart xmlns:c="http://schemas.openxmlformats.org/drawingml/2006/chart" xmlns:r="http://schemas.openxmlformats.org/officeDocument/2006/relationships" r:id="rId5"/>
            </a:graphicData>
          </a:graphic>
        </p:graphicFrame>
      </p:grpSp>
      <p:grpSp>
        <p:nvGrpSpPr>
          <p:cNvPr id="22" name="グループ化 21"/>
          <p:cNvGrpSpPr/>
          <p:nvPr/>
        </p:nvGrpSpPr>
        <p:grpSpPr>
          <a:xfrm>
            <a:off x="6228746" y="620688"/>
            <a:ext cx="3130467" cy="2831485"/>
            <a:chOff x="6228746" y="620688"/>
            <a:chExt cx="3130467" cy="2831485"/>
          </a:xfrm>
        </p:grpSpPr>
        <p:grpSp>
          <p:nvGrpSpPr>
            <p:cNvPr id="20" name="グループ化 19"/>
            <p:cNvGrpSpPr/>
            <p:nvPr/>
          </p:nvGrpSpPr>
          <p:grpSpPr>
            <a:xfrm>
              <a:off x="6228746" y="620688"/>
              <a:ext cx="3130467" cy="2517641"/>
              <a:chOff x="7711425" y="461665"/>
              <a:chExt cx="3130467" cy="2517641"/>
            </a:xfrm>
          </p:grpSpPr>
          <p:graphicFrame>
            <p:nvGraphicFramePr>
              <p:cNvPr id="116" name="グラフ 115"/>
              <p:cNvGraphicFramePr>
                <a:graphicFrameLocks/>
              </p:cNvGraphicFramePr>
              <p:nvPr>
                <p:extLst>
                  <p:ext uri="{D42A27DB-BD31-4B8C-83A1-F6EECF244321}">
                    <p14:modId xmlns:p14="http://schemas.microsoft.com/office/powerpoint/2010/main" val="1285728798"/>
                  </p:ext>
                </p:extLst>
              </p:nvPr>
            </p:nvGraphicFramePr>
            <p:xfrm>
              <a:off x="7745548" y="587183"/>
              <a:ext cx="3096344" cy="2392123"/>
            </p:xfrm>
            <a:graphic>
              <a:graphicData uri="http://schemas.openxmlformats.org/drawingml/2006/chart">
                <c:chart xmlns:c="http://schemas.openxmlformats.org/drawingml/2006/chart" xmlns:r="http://schemas.openxmlformats.org/officeDocument/2006/relationships" r:id="rId6"/>
              </a:graphicData>
            </a:graphic>
          </p:graphicFrame>
          <p:sp>
            <p:nvSpPr>
              <p:cNvPr id="19" name="正方形/長方形 18"/>
              <p:cNvSpPr/>
              <p:nvPr/>
            </p:nvSpPr>
            <p:spPr>
              <a:xfrm>
                <a:off x="7711425" y="461665"/>
                <a:ext cx="749007" cy="22472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7" name="テキスト ボックス 116"/>
            <p:cNvSpPr txBox="1"/>
            <p:nvPr/>
          </p:nvSpPr>
          <p:spPr>
            <a:xfrm>
              <a:off x="7336871" y="2807216"/>
              <a:ext cx="532983" cy="307777"/>
            </a:xfrm>
            <a:prstGeom prst="rect">
              <a:avLst/>
            </a:prstGeom>
            <a:noFill/>
          </p:spPr>
          <p:txBody>
            <a:bodyPr wrap="square" rtlCol="0">
              <a:spAutoFit/>
            </a:bodyPr>
            <a:lstStyle/>
            <a:p>
              <a:r>
                <a:rPr lang="en-US" altLang="ja-JP" sz="1400" dirty="0">
                  <a:latin typeface="Times New Roman" panose="02020603050405020304" pitchFamily="18" charset="0"/>
                  <a:cs typeface="Times New Roman" panose="02020603050405020304" pitchFamily="18" charset="0"/>
                </a:rPr>
                <a:t>3</a:t>
              </a:r>
              <a:r>
                <a:rPr lang="en-US" altLang="ja-JP" sz="1400" dirty="0" smtClean="0">
                  <a:latin typeface="Times New Roman" panose="02020603050405020304" pitchFamily="18" charset="0"/>
                  <a:cs typeface="Times New Roman" panose="02020603050405020304" pitchFamily="18" charset="0"/>
                </a:rPr>
                <a:t>0</a:t>
              </a:r>
              <a:endParaRPr kumimoji="1" lang="ja-JP" altLang="en-US" sz="1400" dirty="0">
                <a:latin typeface="Times New Roman" panose="02020603050405020304" pitchFamily="18" charset="0"/>
                <a:cs typeface="Times New Roman" panose="02020603050405020304" pitchFamily="18" charset="0"/>
              </a:endParaRPr>
            </a:p>
          </p:txBody>
        </p:sp>
        <p:sp>
          <p:nvSpPr>
            <p:cNvPr id="118" name="テキスト ボックス 117"/>
            <p:cNvSpPr txBox="1"/>
            <p:nvPr/>
          </p:nvSpPr>
          <p:spPr>
            <a:xfrm>
              <a:off x="7847821" y="2807216"/>
              <a:ext cx="532983" cy="307777"/>
            </a:xfrm>
            <a:prstGeom prst="rect">
              <a:avLst/>
            </a:prstGeom>
            <a:noFill/>
          </p:spPr>
          <p:txBody>
            <a:bodyPr wrap="square" rtlCol="0">
              <a:spAutoFit/>
            </a:bodyPr>
            <a:lstStyle/>
            <a:p>
              <a:r>
                <a:rPr lang="en-US" altLang="ja-JP" sz="1400" dirty="0" smtClean="0">
                  <a:latin typeface="Times New Roman" panose="02020603050405020304" pitchFamily="18" charset="0"/>
                  <a:cs typeface="Times New Roman" panose="02020603050405020304" pitchFamily="18" charset="0"/>
                </a:rPr>
                <a:t>60</a:t>
              </a:r>
              <a:endParaRPr kumimoji="1" lang="ja-JP" altLang="en-US" sz="1400" dirty="0">
                <a:latin typeface="Times New Roman" panose="02020603050405020304" pitchFamily="18" charset="0"/>
                <a:cs typeface="Times New Roman" panose="02020603050405020304" pitchFamily="18" charset="0"/>
              </a:endParaRPr>
            </a:p>
          </p:txBody>
        </p:sp>
        <p:sp>
          <p:nvSpPr>
            <p:cNvPr id="119" name="テキスト ボックス 118"/>
            <p:cNvSpPr txBox="1"/>
            <p:nvPr/>
          </p:nvSpPr>
          <p:spPr>
            <a:xfrm>
              <a:off x="8331656" y="2807216"/>
              <a:ext cx="532983" cy="307777"/>
            </a:xfrm>
            <a:prstGeom prst="rect">
              <a:avLst/>
            </a:prstGeom>
            <a:noFill/>
          </p:spPr>
          <p:txBody>
            <a:bodyPr wrap="square" rtlCol="0">
              <a:spAutoFit/>
            </a:bodyPr>
            <a:lstStyle/>
            <a:p>
              <a:r>
                <a:rPr lang="en-US" altLang="ja-JP" sz="1400" dirty="0" smtClean="0">
                  <a:latin typeface="Times New Roman" panose="02020603050405020304" pitchFamily="18" charset="0"/>
                  <a:cs typeface="Times New Roman" panose="02020603050405020304" pitchFamily="18" charset="0"/>
                </a:rPr>
                <a:t>90</a:t>
              </a:r>
              <a:endParaRPr kumimoji="1" lang="ja-JP" altLang="en-US" sz="1400" dirty="0">
                <a:latin typeface="Times New Roman" panose="02020603050405020304" pitchFamily="18" charset="0"/>
                <a:cs typeface="Times New Roman" panose="02020603050405020304" pitchFamily="18" charset="0"/>
              </a:endParaRPr>
            </a:p>
          </p:txBody>
        </p:sp>
        <p:sp>
          <p:nvSpPr>
            <p:cNvPr id="120" name="テキスト ボックス 119"/>
            <p:cNvSpPr txBox="1"/>
            <p:nvPr/>
          </p:nvSpPr>
          <p:spPr>
            <a:xfrm>
              <a:off x="8794973" y="2807216"/>
              <a:ext cx="532983" cy="307777"/>
            </a:xfrm>
            <a:prstGeom prst="rect">
              <a:avLst/>
            </a:prstGeom>
            <a:noFill/>
          </p:spPr>
          <p:txBody>
            <a:bodyPr wrap="square" rtlCol="0">
              <a:spAutoFit/>
            </a:bodyPr>
            <a:lstStyle/>
            <a:p>
              <a:r>
                <a:rPr lang="en-US" altLang="ja-JP" sz="1400" dirty="0" smtClean="0">
                  <a:latin typeface="Times New Roman" panose="02020603050405020304" pitchFamily="18" charset="0"/>
                  <a:cs typeface="Times New Roman" panose="02020603050405020304" pitchFamily="18" charset="0"/>
                </a:rPr>
                <a:t>120</a:t>
              </a:r>
              <a:endParaRPr kumimoji="1" lang="ja-JP" altLang="en-US" sz="1400" dirty="0">
                <a:latin typeface="Times New Roman" panose="02020603050405020304" pitchFamily="18" charset="0"/>
                <a:cs typeface="Times New Roman" panose="02020603050405020304" pitchFamily="18" charset="0"/>
              </a:endParaRPr>
            </a:p>
          </p:txBody>
        </p:sp>
        <p:sp>
          <p:nvSpPr>
            <p:cNvPr id="121" name="テキスト ボックス 120"/>
            <p:cNvSpPr txBox="1"/>
            <p:nvPr/>
          </p:nvSpPr>
          <p:spPr>
            <a:xfrm>
              <a:off x="7430217" y="3144396"/>
              <a:ext cx="1448367" cy="307777"/>
            </a:xfrm>
            <a:prstGeom prst="rect">
              <a:avLst/>
            </a:prstGeom>
            <a:noFill/>
          </p:spPr>
          <p:txBody>
            <a:bodyPr wrap="square" rtlCol="0">
              <a:spAutoFit/>
            </a:bodyPr>
            <a:lstStyle/>
            <a:p>
              <a:r>
                <a:rPr lang="ja-JP" altLang="en-US" sz="1400" dirty="0"/>
                <a:t>周波数</a:t>
              </a:r>
              <a:r>
                <a:rPr lang="ja-JP" altLang="en-US" sz="1400" dirty="0" smtClean="0"/>
                <a:t> </a:t>
              </a:r>
              <a:r>
                <a:rPr lang="en-US" altLang="ja-JP" sz="1400" dirty="0" smtClean="0">
                  <a:latin typeface="Times New Roman" panose="02020603050405020304" pitchFamily="18" charset="0"/>
                  <a:cs typeface="Times New Roman" panose="02020603050405020304" pitchFamily="18" charset="0"/>
                </a:rPr>
                <a:t>[kHz]</a:t>
              </a:r>
              <a:endParaRPr kumimoji="1" lang="ja-JP" altLang="en-US" sz="1400" dirty="0"/>
            </a:p>
          </p:txBody>
        </p:sp>
        <p:sp>
          <p:nvSpPr>
            <p:cNvPr id="122" name="テキスト ボックス 121"/>
            <p:cNvSpPr txBox="1"/>
            <p:nvPr/>
          </p:nvSpPr>
          <p:spPr>
            <a:xfrm rot="16200000">
              <a:off x="5962188" y="1567929"/>
              <a:ext cx="1398141" cy="307777"/>
            </a:xfrm>
            <a:prstGeom prst="rect">
              <a:avLst/>
            </a:prstGeom>
            <a:noFill/>
          </p:spPr>
          <p:txBody>
            <a:bodyPr wrap="square" rtlCol="0">
              <a:spAutoFit/>
            </a:bodyPr>
            <a:lstStyle/>
            <a:p>
              <a:r>
                <a:rPr lang="ja-JP" altLang="en-US" sz="1400" dirty="0" smtClean="0"/>
                <a:t>光強度 </a:t>
              </a:r>
              <a:r>
                <a:rPr lang="en-US" altLang="ja-JP" sz="1400" dirty="0" smtClean="0">
                  <a:latin typeface="Times New Roman" panose="02020603050405020304" pitchFamily="18" charset="0"/>
                  <a:cs typeface="Times New Roman" panose="02020603050405020304" pitchFamily="18" charset="0"/>
                </a:rPr>
                <a:t>[×10</a:t>
              </a:r>
              <a:r>
                <a:rPr lang="en-US" altLang="ja-JP" sz="1400" baseline="30000" dirty="0" smtClean="0">
                  <a:latin typeface="Times New Roman" panose="02020603050405020304" pitchFamily="18" charset="0"/>
                  <a:cs typeface="Times New Roman" panose="02020603050405020304" pitchFamily="18" charset="0"/>
                </a:rPr>
                <a:t>6</a:t>
              </a:r>
              <a:r>
                <a:rPr lang="en-US" altLang="ja-JP" sz="1400" dirty="0" smtClean="0">
                  <a:latin typeface="Times New Roman" panose="02020603050405020304" pitchFamily="18" charset="0"/>
                  <a:cs typeface="Times New Roman" panose="02020603050405020304" pitchFamily="18" charset="0"/>
                </a:rPr>
                <a:t>]</a:t>
              </a:r>
              <a:endParaRPr kumimoji="1" lang="ja-JP" altLang="en-US" sz="1400" dirty="0">
                <a:latin typeface="Times New Roman" panose="02020603050405020304" pitchFamily="18" charset="0"/>
                <a:cs typeface="Times New Roman" panose="02020603050405020304" pitchFamily="18" charset="0"/>
              </a:endParaRPr>
            </a:p>
          </p:txBody>
        </p:sp>
        <p:sp>
          <p:nvSpPr>
            <p:cNvPr id="123" name="テキスト ボックス 122"/>
            <p:cNvSpPr txBox="1"/>
            <p:nvPr/>
          </p:nvSpPr>
          <p:spPr>
            <a:xfrm>
              <a:off x="6732240" y="2575952"/>
              <a:ext cx="532983" cy="307777"/>
            </a:xfrm>
            <a:prstGeom prst="rect">
              <a:avLst/>
            </a:prstGeom>
            <a:noFill/>
          </p:spPr>
          <p:txBody>
            <a:bodyPr wrap="square" rtlCol="0">
              <a:spAutoFit/>
            </a:bodyPr>
            <a:lstStyle/>
            <a:p>
              <a:r>
                <a:rPr lang="en-US" altLang="ja-JP" sz="1400" dirty="0" smtClean="0">
                  <a:latin typeface="Times New Roman" panose="02020603050405020304" pitchFamily="18" charset="0"/>
                  <a:cs typeface="Times New Roman" panose="02020603050405020304" pitchFamily="18" charset="0"/>
                </a:rPr>
                <a:t>-1</a:t>
              </a:r>
              <a:endParaRPr kumimoji="1" lang="ja-JP" altLang="en-US" sz="1400" dirty="0">
                <a:latin typeface="Times New Roman" panose="02020603050405020304" pitchFamily="18" charset="0"/>
                <a:cs typeface="Times New Roman" panose="02020603050405020304" pitchFamily="18" charset="0"/>
              </a:endParaRPr>
            </a:p>
          </p:txBody>
        </p:sp>
        <p:sp>
          <p:nvSpPr>
            <p:cNvPr id="124" name="テキスト ボックス 123"/>
            <p:cNvSpPr txBox="1"/>
            <p:nvPr/>
          </p:nvSpPr>
          <p:spPr>
            <a:xfrm>
              <a:off x="6781388" y="2212484"/>
              <a:ext cx="532983" cy="307777"/>
            </a:xfrm>
            <a:prstGeom prst="rect">
              <a:avLst/>
            </a:prstGeom>
            <a:noFill/>
          </p:spPr>
          <p:txBody>
            <a:bodyPr wrap="square" rtlCol="0">
              <a:spAutoFit/>
            </a:bodyPr>
            <a:lstStyle/>
            <a:p>
              <a:r>
                <a:rPr lang="en-US" altLang="ja-JP" sz="1400" dirty="0" smtClean="0">
                  <a:latin typeface="Times New Roman" panose="02020603050405020304" pitchFamily="18" charset="0"/>
                  <a:cs typeface="Times New Roman" panose="02020603050405020304" pitchFamily="18" charset="0"/>
                </a:rPr>
                <a:t>0</a:t>
              </a:r>
              <a:endParaRPr kumimoji="1" lang="ja-JP" altLang="en-US" sz="1400" dirty="0">
                <a:latin typeface="Times New Roman" panose="02020603050405020304" pitchFamily="18" charset="0"/>
                <a:cs typeface="Times New Roman" panose="02020603050405020304" pitchFamily="18" charset="0"/>
              </a:endParaRPr>
            </a:p>
          </p:txBody>
        </p:sp>
        <p:sp>
          <p:nvSpPr>
            <p:cNvPr id="125" name="テキスト ボックス 124"/>
            <p:cNvSpPr txBox="1"/>
            <p:nvPr/>
          </p:nvSpPr>
          <p:spPr>
            <a:xfrm>
              <a:off x="6777960" y="1840632"/>
              <a:ext cx="532983" cy="307777"/>
            </a:xfrm>
            <a:prstGeom prst="rect">
              <a:avLst/>
            </a:prstGeom>
            <a:noFill/>
          </p:spPr>
          <p:txBody>
            <a:bodyPr wrap="square" rtlCol="0">
              <a:spAutoFit/>
            </a:bodyPr>
            <a:lstStyle/>
            <a:p>
              <a:r>
                <a:rPr lang="en-US" altLang="ja-JP" sz="1400" dirty="0" smtClean="0">
                  <a:latin typeface="Times New Roman" panose="02020603050405020304" pitchFamily="18" charset="0"/>
                  <a:cs typeface="Times New Roman" panose="02020603050405020304" pitchFamily="18" charset="0"/>
                </a:rPr>
                <a:t>1</a:t>
              </a:r>
              <a:endParaRPr kumimoji="1" lang="ja-JP" altLang="en-US" sz="1400" dirty="0">
                <a:latin typeface="Times New Roman" panose="02020603050405020304" pitchFamily="18" charset="0"/>
                <a:cs typeface="Times New Roman" panose="02020603050405020304" pitchFamily="18" charset="0"/>
              </a:endParaRPr>
            </a:p>
          </p:txBody>
        </p:sp>
        <p:sp>
          <p:nvSpPr>
            <p:cNvPr id="126" name="テキスト ボックス 125"/>
            <p:cNvSpPr txBox="1"/>
            <p:nvPr/>
          </p:nvSpPr>
          <p:spPr>
            <a:xfrm>
              <a:off x="6782941" y="1492404"/>
              <a:ext cx="532983" cy="307777"/>
            </a:xfrm>
            <a:prstGeom prst="rect">
              <a:avLst/>
            </a:prstGeom>
            <a:noFill/>
          </p:spPr>
          <p:txBody>
            <a:bodyPr wrap="square" rtlCol="0">
              <a:spAutoFit/>
            </a:bodyPr>
            <a:lstStyle/>
            <a:p>
              <a:r>
                <a:rPr lang="en-US" altLang="ja-JP" sz="1400" dirty="0">
                  <a:latin typeface="Times New Roman" panose="02020603050405020304" pitchFamily="18" charset="0"/>
                  <a:cs typeface="Times New Roman" panose="02020603050405020304" pitchFamily="18" charset="0"/>
                </a:rPr>
                <a:t>2</a:t>
              </a:r>
              <a:endParaRPr kumimoji="1" lang="ja-JP" altLang="en-US" sz="1400" dirty="0">
                <a:latin typeface="Times New Roman" panose="02020603050405020304" pitchFamily="18" charset="0"/>
                <a:cs typeface="Times New Roman" panose="02020603050405020304" pitchFamily="18" charset="0"/>
              </a:endParaRPr>
            </a:p>
          </p:txBody>
        </p:sp>
        <p:sp>
          <p:nvSpPr>
            <p:cNvPr id="127" name="テキスト ボックス 126"/>
            <p:cNvSpPr txBox="1"/>
            <p:nvPr/>
          </p:nvSpPr>
          <p:spPr>
            <a:xfrm>
              <a:off x="6779513" y="1109504"/>
              <a:ext cx="532983" cy="307777"/>
            </a:xfrm>
            <a:prstGeom prst="rect">
              <a:avLst/>
            </a:prstGeom>
            <a:noFill/>
          </p:spPr>
          <p:txBody>
            <a:bodyPr wrap="square" rtlCol="0">
              <a:spAutoFit/>
            </a:bodyPr>
            <a:lstStyle/>
            <a:p>
              <a:r>
                <a:rPr lang="en-US" altLang="ja-JP" sz="1400" dirty="0">
                  <a:latin typeface="Times New Roman" panose="02020603050405020304" pitchFamily="18" charset="0"/>
                  <a:cs typeface="Times New Roman" panose="02020603050405020304" pitchFamily="18" charset="0"/>
                </a:rPr>
                <a:t>3</a:t>
              </a:r>
              <a:endParaRPr kumimoji="1" lang="ja-JP" altLang="en-US" sz="1400" dirty="0">
                <a:latin typeface="Times New Roman" panose="02020603050405020304" pitchFamily="18" charset="0"/>
                <a:cs typeface="Times New Roman" panose="02020603050405020304" pitchFamily="18" charset="0"/>
              </a:endParaRPr>
            </a:p>
          </p:txBody>
        </p:sp>
        <p:sp>
          <p:nvSpPr>
            <p:cNvPr id="128" name="テキスト ボックス 127"/>
            <p:cNvSpPr txBox="1"/>
            <p:nvPr/>
          </p:nvSpPr>
          <p:spPr>
            <a:xfrm>
              <a:off x="6770340" y="776516"/>
              <a:ext cx="532983" cy="307777"/>
            </a:xfrm>
            <a:prstGeom prst="rect">
              <a:avLst/>
            </a:prstGeom>
            <a:noFill/>
          </p:spPr>
          <p:txBody>
            <a:bodyPr wrap="square" rtlCol="0">
              <a:spAutoFit/>
            </a:bodyPr>
            <a:lstStyle/>
            <a:p>
              <a:r>
                <a:rPr lang="en-US" altLang="ja-JP" sz="1400" dirty="0">
                  <a:latin typeface="Times New Roman" panose="02020603050405020304" pitchFamily="18" charset="0"/>
                  <a:cs typeface="Times New Roman" panose="02020603050405020304" pitchFamily="18" charset="0"/>
                </a:rPr>
                <a:t>4</a:t>
              </a:r>
              <a:endParaRPr kumimoji="1" lang="ja-JP" altLang="en-US" sz="1400" dirty="0">
                <a:latin typeface="Times New Roman" panose="02020603050405020304" pitchFamily="18" charset="0"/>
                <a:cs typeface="Times New Roman" panose="02020603050405020304" pitchFamily="18" charset="0"/>
              </a:endParaRPr>
            </a:p>
          </p:txBody>
        </p:sp>
      </p:grpSp>
      <p:grpSp>
        <p:nvGrpSpPr>
          <p:cNvPr id="18" name="グループ化 17"/>
          <p:cNvGrpSpPr/>
          <p:nvPr/>
        </p:nvGrpSpPr>
        <p:grpSpPr>
          <a:xfrm>
            <a:off x="3837131" y="745495"/>
            <a:ext cx="2940065" cy="2703250"/>
            <a:chOff x="3842185" y="745495"/>
            <a:chExt cx="2940065" cy="2703250"/>
          </a:xfrm>
        </p:grpSpPr>
        <p:graphicFrame>
          <p:nvGraphicFramePr>
            <p:cNvPr id="101" name="グラフ 100"/>
            <p:cNvGraphicFramePr>
              <a:graphicFrameLocks/>
            </p:cNvGraphicFramePr>
            <p:nvPr>
              <p:extLst>
                <p:ext uri="{D42A27DB-BD31-4B8C-83A1-F6EECF244321}">
                  <p14:modId xmlns:p14="http://schemas.microsoft.com/office/powerpoint/2010/main" val="4145450968"/>
                </p:ext>
              </p:extLst>
            </p:nvPr>
          </p:nvGraphicFramePr>
          <p:xfrm>
            <a:off x="4067944" y="745495"/>
            <a:ext cx="2643906" cy="2391271"/>
          </p:xfrm>
          <a:graphic>
            <a:graphicData uri="http://schemas.openxmlformats.org/drawingml/2006/chart">
              <c:chart xmlns:c="http://schemas.openxmlformats.org/drawingml/2006/chart" xmlns:r="http://schemas.openxmlformats.org/officeDocument/2006/relationships" r:id="rId7"/>
            </a:graphicData>
          </a:graphic>
        </p:graphicFrame>
        <p:sp>
          <p:nvSpPr>
            <p:cNvPr id="15" name="テキスト ボックス 14"/>
            <p:cNvSpPr txBox="1"/>
            <p:nvPr/>
          </p:nvSpPr>
          <p:spPr>
            <a:xfrm>
              <a:off x="5119598" y="3140968"/>
              <a:ext cx="1063358" cy="307777"/>
            </a:xfrm>
            <a:prstGeom prst="rect">
              <a:avLst/>
            </a:prstGeom>
            <a:noFill/>
          </p:spPr>
          <p:txBody>
            <a:bodyPr wrap="square" rtlCol="0">
              <a:spAutoFit/>
            </a:bodyPr>
            <a:lstStyle/>
            <a:p>
              <a:r>
                <a:rPr lang="ja-JP" altLang="en-US" sz="1400" dirty="0" smtClean="0"/>
                <a:t>時間 </a:t>
              </a:r>
              <a:r>
                <a:rPr lang="en-US" altLang="ja-JP" sz="1400" dirty="0" smtClean="0">
                  <a:latin typeface="Times New Roman" panose="02020603050405020304" pitchFamily="18" charset="0"/>
                  <a:cs typeface="Times New Roman" panose="02020603050405020304" pitchFamily="18" charset="0"/>
                </a:rPr>
                <a:t>[s]</a:t>
              </a:r>
              <a:endParaRPr kumimoji="1" lang="ja-JP" altLang="en-US" sz="1400" dirty="0"/>
            </a:p>
          </p:txBody>
        </p:sp>
        <p:sp>
          <p:nvSpPr>
            <p:cNvPr id="16" name="正方形/長方形 15"/>
            <p:cNvSpPr/>
            <p:nvPr/>
          </p:nvSpPr>
          <p:spPr>
            <a:xfrm>
              <a:off x="5162578" y="2866888"/>
              <a:ext cx="1619672"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5282555" y="2819239"/>
              <a:ext cx="532983" cy="307777"/>
            </a:xfrm>
            <a:prstGeom prst="rect">
              <a:avLst/>
            </a:prstGeom>
            <a:noFill/>
          </p:spPr>
          <p:txBody>
            <a:bodyPr wrap="square" rtlCol="0">
              <a:spAutoFit/>
            </a:bodyPr>
            <a:lstStyle/>
            <a:p>
              <a:r>
                <a:rPr lang="en-US" altLang="ja-JP" sz="1400" dirty="0" smtClean="0">
                  <a:latin typeface="Times New Roman" panose="02020603050405020304" pitchFamily="18" charset="0"/>
                  <a:cs typeface="Times New Roman" panose="02020603050405020304" pitchFamily="18" charset="0"/>
                </a:rPr>
                <a:t>100</a:t>
              </a:r>
              <a:endParaRPr kumimoji="1" lang="ja-JP" altLang="en-US" sz="1400" dirty="0">
                <a:latin typeface="Times New Roman" panose="02020603050405020304" pitchFamily="18" charset="0"/>
                <a:cs typeface="Times New Roman" panose="02020603050405020304" pitchFamily="18" charset="0"/>
              </a:endParaRPr>
            </a:p>
          </p:txBody>
        </p:sp>
        <p:sp>
          <p:nvSpPr>
            <p:cNvPr id="114" name="テキスト ボックス 113"/>
            <p:cNvSpPr txBox="1"/>
            <p:nvPr/>
          </p:nvSpPr>
          <p:spPr>
            <a:xfrm>
              <a:off x="6185204" y="2809394"/>
              <a:ext cx="532983" cy="307777"/>
            </a:xfrm>
            <a:prstGeom prst="rect">
              <a:avLst/>
            </a:prstGeom>
            <a:noFill/>
          </p:spPr>
          <p:txBody>
            <a:bodyPr wrap="square" rtlCol="0">
              <a:spAutoFit/>
            </a:bodyPr>
            <a:lstStyle/>
            <a:p>
              <a:r>
                <a:rPr lang="en-US" altLang="ja-JP" sz="1400" dirty="0" smtClean="0">
                  <a:latin typeface="Times New Roman" panose="02020603050405020304" pitchFamily="18" charset="0"/>
                  <a:cs typeface="Times New Roman" panose="02020603050405020304" pitchFamily="18" charset="0"/>
                </a:rPr>
                <a:t>200</a:t>
              </a:r>
              <a:endParaRPr kumimoji="1" lang="ja-JP" altLang="en-US" sz="1400" dirty="0">
                <a:latin typeface="Times New Roman" panose="02020603050405020304" pitchFamily="18" charset="0"/>
                <a:cs typeface="Times New Roman" panose="02020603050405020304" pitchFamily="18" charset="0"/>
              </a:endParaRPr>
            </a:p>
          </p:txBody>
        </p:sp>
        <p:sp>
          <p:nvSpPr>
            <p:cNvPr id="115" name="テキスト ボックス 114"/>
            <p:cNvSpPr txBox="1"/>
            <p:nvPr/>
          </p:nvSpPr>
          <p:spPr>
            <a:xfrm rot="16200000">
              <a:off x="3464395" y="1413635"/>
              <a:ext cx="1063358" cy="307777"/>
            </a:xfrm>
            <a:prstGeom prst="rect">
              <a:avLst/>
            </a:prstGeom>
            <a:noFill/>
          </p:spPr>
          <p:txBody>
            <a:bodyPr wrap="square" rtlCol="0">
              <a:spAutoFit/>
            </a:bodyPr>
            <a:lstStyle/>
            <a:p>
              <a:r>
                <a:rPr lang="ja-JP" altLang="en-US" sz="1400" dirty="0" smtClean="0"/>
                <a:t>光強度</a:t>
              </a:r>
              <a:endParaRPr kumimoji="1" lang="ja-JP" altLang="en-US" sz="1400" dirty="0"/>
            </a:p>
          </p:txBody>
        </p:sp>
      </p:grpSp>
      <p:sp>
        <p:nvSpPr>
          <p:cNvPr id="23" name="テキスト ボックス 22"/>
          <p:cNvSpPr txBox="1"/>
          <p:nvPr/>
        </p:nvSpPr>
        <p:spPr>
          <a:xfrm>
            <a:off x="1187624" y="3947008"/>
            <a:ext cx="612068" cy="369332"/>
          </a:xfrm>
          <a:prstGeom prst="rect">
            <a:avLst/>
          </a:prstGeom>
          <a:noFill/>
        </p:spPr>
        <p:txBody>
          <a:bodyPr wrap="square" rtlCol="0">
            <a:spAutoFit/>
          </a:bodyPr>
          <a:lstStyle/>
          <a:p>
            <a:r>
              <a:rPr lang="en-US" altLang="ja-JP" dirty="0" err="1" smtClean="0">
                <a:latin typeface="Times New Roman" panose="02020603050405020304" pitchFamily="18" charset="0"/>
                <a:cs typeface="Times New Roman" panose="02020603050405020304" pitchFamily="18" charset="0"/>
              </a:rPr>
              <a:t>G</a:t>
            </a:r>
            <a:r>
              <a:rPr lang="en-US" altLang="ja-JP" baseline="-25000" dirty="0" err="1" smtClean="0">
                <a:latin typeface="Times New Roman" panose="02020603050405020304" pitchFamily="18" charset="0"/>
                <a:cs typeface="Times New Roman" panose="02020603050405020304" pitchFamily="18" charset="0"/>
              </a:rPr>
              <a:t>dc</a:t>
            </a:r>
            <a:endParaRPr kumimoji="1" lang="ja-JP" altLang="en-US" dirty="0">
              <a:latin typeface="Times New Roman" panose="02020603050405020304" pitchFamily="18" charset="0"/>
              <a:cs typeface="Times New Roman" panose="02020603050405020304" pitchFamily="18" charset="0"/>
            </a:endParaRPr>
          </a:p>
        </p:txBody>
      </p:sp>
      <p:sp>
        <p:nvSpPr>
          <p:cNvPr id="129" name="テキスト ボックス 128"/>
          <p:cNvSpPr txBox="1"/>
          <p:nvPr/>
        </p:nvSpPr>
        <p:spPr>
          <a:xfrm>
            <a:off x="3923928" y="3933056"/>
            <a:ext cx="612068" cy="369332"/>
          </a:xfrm>
          <a:prstGeom prst="rect">
            <a:avLst/>
          </a:prstGeom>
          <a:noFill/>
        </p:spPr>
        <p:txBody>
          <a:bodyPr wrap="square" rtlCol="0">
            <a:spAutoFit/>
          </a:bodyPr>
          <a:lstStyle/>
          <a:p>
            <a:r>
              <a:rPr lang="en-US" altLang="ja-JP" dirty="0" smtClean="0">
                <a:latin typeface="Times New Roman" panose="02020603050405020304" pitchFamily="18" charset="0"/>
                <a:cs typeface="Times New Roman" panose="02020603050405020304" pitchFamily="18" charset="0"/>
              </a:rPr>
              <a:t>G</a:t>
            </a:r>
            <a:r>
              <a:rPr lang="en-US" altLang="ja-JP" baseline="-25000" dirty="0" smtClean="0">
                <a:latin typeface="Times New Roman" panose="02020603050405020304" pitchFamily="18" charset="0"/>
                <a:cs typeface="Times New Roman" panose="02020603050405020304" pitchFamily="18" charset="0"/>
              </a:rPr>
              <a:t>1f</a:t>
            </a:r>
            <a:endParaRPr kumimoji="1" lang="ja-JP" altLang="en-US" dirty="0">
              <a:latin typeface="Times New Roman" panose="02020603050405020304" pitchFamily="18" charset="0"/>
              <a:cs typeface="Times New Roman" panose="02020603050405020304" pitchFamily="18" charset="0"/>
            </a:endParaRPr>
          </a:p>
        </p:txBody>
      </p:sp>
      <p:sp>
        <p:nvSpPr>
          <p:cNvPr id="130" name="テキスト ボックス 129"/>
          <p:cNvSpPr txBox="1"/>
          <p:nvPr/>
        </p:nvSpPr>
        <p:spPr>
          <a:xfrm>
            <a:off x="6876256" y="3909250"/>
            <a:ext cx="612068" cy="369332"/>
          </a:xfrm>
          <a:prstGeom prst="rect">
            <a:avLst/>
          </a:prstGeom>
          <a:noFill/>
        </p:spPr>
        <p:txBody>
          <a:bodyPr wrap="square" rtlCol="0">
            <a:spAutoFit/>
          </a:bodyPr>
          <a:lstStyle/>
          <a:p>
            <a:r>
              <a:rPr lang="en-US" altLang="ja-JP" dirty="0" smtClean="0">
                <a:latin typeface="Times New Roman" panose="02020603050405020304" pitchFamily="18" charset="0"/>
                <a:cs typeface="Times New Roman" panose="02020603050405020304" pitchFamily="18" charset="0"/>
              </a:rPr>
              <a:t>G</a:t>
            </a:r>
            <a:r>
              <a:rPr lang="en-US" altLang="ja-JP" baseline="-25000" dirty="0" smtClean="0">
                <a:latin typeface="Times New Roman" panose="02020603050405020304" pitchFamily="18" charset="0"/>
                <a:cs typeface="Times New Roman" panose="02020603050405020304" pitchFamily="18" charset="0"/>
              </a:rPr>
              <a:t>2f</a:t>
            </a:r>
            <a:endParaRPr kumimoji="1" lang="ja-JP" altLang="en-US" dirty="0">
              <a:latin typeface="Times New Roman" panose="02020603050405020304" pitchFamily="18" charset="0"/>
              <a:cs typeface="Times New Roman" panose="02020603050405020304" pitchFamily="18" charset="0"/>
            </a:endParaRPr>
          </a:p>
        </p:txBody>
      </p:sp>
      <p:sp>
        <p:nvSpPr>
          <p:cNvPr id="42" name="テキスト ボックス 41"/>
          <p:cNvSpPr txBox="1"/>
          <p:nvPr/>
        </p:nvSpPr>
        <p:spPr>
          <a:xfrm>
            <a:off x="442885" y="2874422"/>
            <a:ext cx="3702023" cy="338554"/>
          </a:xfrm>
          <a:prstGeom prst="rect">
            <a:avLst/>
          </a:prstGeom>
          <a:noFill/>
        </p:spPr>
        <p:txBody>
          <a:bodyPr wrap="square" rtlCol="0">
            <a:spAutoFit/>
          </a:bodyPr>
          <a:lstStyle/>
          <a:p>
            <a:r>
              <a:rPr lang="en-US" altLang="ja-JP" sz="1600" dirty="0" smtClean="0">
                <a:solidFill>
                  <a:srgbClr val="FF0000"/>
                </a:solidFill>
                <a:latin typeface="Times New Roman" panose="02020603050405020304" pitchFamily="18" charset="0"/>
                <a:cs typeface="Times New Roman" panose="02020603050405020304" pitchFamily="18" charset="0"/>
              </a:rPr>
              <a:t>λ=632.8 nm</a:t>
            </a:r>
            <a:r>
              <a:rPr lang="ja-JP" altLang="en-US" sz="1600" dirty="0" smtClean="0">
                <a:solidFill>
                  <a:srgbClr val="FF0000"/>
                </a:solidFill>
              </a:rPr>
              <a:t>のときの屈折率で計算</a:t>
            </a:r>
            <a:endParaRPr kumimoji="1" lang="ja-JP" altLang="en-US" sz="1600" dirty="0">
              <a:solidFill>
                <a:srgbClr val="FF0000"/>
              </a:solidFill>
            </a:endParaRPr>
          </a:p>
        </p:txBody>
      </p:sp>
      <p:graphicFrame>
        <p:nvGraphicFramePr>
          <p:cNvPr id="43" name="表 42"/>
          <p:cNvGraphicFramePr>
            <a:graphicFrameLocks noGrp="1"/>
          </p:cNvGraphicFramePr>
          <p:nvPr>
            <p:extLst>
              <p:ext uri="{D42A27DB-BD31-4B8C-83A1-F6EECF244321}">
                <p14:modId xmlns:p14="http://schemas.microsoft.com/office/powerpoint/2010/main" val="456449929"/>
              </p:ext>
            </p:extLst>
          </p:nvPr>
        </p:nvGraphicFramePr>
        <p:xfrm>
          <a:off x="353029" y="1201584"/>
          <a:ext cx="3452050" cy="1524129"/>
        </p:xfrm>
        <a:graphic>
          <a:graphicData uri="http://schemas.openxmlformats.org/drawingml/2006/table">
            <a:tbl>
              <a:tblPr firstRow="1" bandRow="1">
                <a:tableStyleId>{5C22544A-7EE6-4342-B048-85BDC9FD1C3A}</a:tableStyleId>
              </a:tblPr>
              <a:tblGrid>
                <a:gridCol w="1327350"/>
                <a:gridCol w="2124700"/>
              </a:tblGrid>
              <a:tr h="255582">
                <a:tc>
                  <a:txBody>
                    <a:bodyPr/>
                    <a:lstStyle/>
                    <a:p>
                      <a:pPr algn="ctr"/>
                      <a:r>
                        <a:rPr kumimoji="1" lang="ja-JP" altLang="en-US" sz="1400" b="0" dirty="0" smtClean="0">
                          <a:solidFill>
                            <a:schemeClr val="tx1"/>
                          </a:solidFill>
                        </a:rPr>
                        <a:t>変調周波数</a:t>
                      </a:r>
                      <a:endParaRPr kumimoji="1" lang="ja-JP" altLang="en-US" sz="1400" b="0" dirty="0">
                        <a:solidFill>
                          <a:schemeClr val="tx1"/>
                        </a:solidFill>
                      </a:endParaRPr>
                    </a:p>
                  </a:txBody>
                  <a:tcPr marL="91429" marR="91429" marT="45733" marB="45733"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b="0" dirty="0" smtClean="0">
                          <a:solidFill>
                            <a:schemeClr val="tx1"/>
                          </a:solidFill>
                          <a:latin typeface="Times" pitchFamily="18" charset="0"/>
                          <a:cs typeface="Times" pitchFamily="18" charset="0"/>
                        </a:rPr>
                        <a:t>50 [kHz]</a:t>
                      </a:r>
                      <a:endParaRPr kumimoji="1" lang="ja-JP" altLang="en-US" sz="1400" b="0" dirty="0">
                        <a:solidFill>
                          <a:schemeClr val="tx1"/>
                        </a:solidFill>
                        <a:latin typeface="Times" pitchFamily="18" charset="0"/>
                        <a:cs typeface="Times" pitchFamily="18" charset="0"/>
                      </a:endParaRPr>
                    </a:p>
                  </a:txBody>
                  <a:tcPr marL="91429" marR="91429" marT="45733" marB="45733"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55582">
                <a:tc>
                  <a:txBody>
                    <a:bodyPr/>
                    <a:lstStyle/>
                    <a:p>
                      <a:pPr lvl="0" algn="ctr"/>
                      <a:r>
                        <a:rPr kumimoji="1" lang="ja-JP" altLang="en-US" sz="1400" dirty="0" smtClean="0">
                          <a:solidFill>
                            <a:schemeClr val="tx1"/>
                          </a:solidFill>
                        </a:rPr>
                        <a:t>入射角</a:t>
                      </a:r>
                      <a:endParaRPr kumimoji="1" lang="ja-JP" altLang="en-US" sz="1400" dirty="0">
                        <a:solidFill>
                          <a:schemeClr val="tx1"/>
                        </a:solidFill>
                      </a:endParaRPr>
                    </a:p>
                  </a:txBody>
                  <a:tcPr marL="91429" marR="91429" marT="45733" marB="45733"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smtClean="0">
                          <a:solidFill>
                            <a:srgbClr val="FF0000"/>
                          </a:solidFill>
                          <a:latin typeface="Times" pitchFamily="18" charset="0"/>
                          <a:cs typeface="Times" pitchFamily="18" charset="0"/>
                        </a:rPr>
                        <a:t>56.5</a:t>
                      </a:r>
                      <a:r>
                        <a:rPr kumimoji="1" lang="en-US" altLang="ja-JP" sz="1400" dirty="0" smtClean="0">
                          <a:solidFill>
                            <a:schemeClr val="tx1"/>
                          </a:solidFill>
                          <a:latin typeface="Times" pitchFamily="18" charset="0"/>
                          <a:cs typeface="Times" pitchFamily="18" charset="0"/>
                        </a:rPr>
                        <a:t> [deg.]</a:t>
                      </a:r>
                      <a:endParaRPr kumimoji="1" lang="ja-JP" altLang="en-US" sz="1400" dirty="0">
                        <a:solidFill>
                          <a:schemeClr val="tx1"/>
                        </a:solidFill>
                        <a:latin typeface="Times" pitchFamily="18" charset="0"/>
                        <a:cs typeface="Times" pitchFamily="18" charset="0"/>
                      </a:endParaRPr>
                    </a:p>
                  </a:txBody>
                  <a:tcPr marL="91429" marR="91429" marT="45733" marB="45733"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55582">
                <a:tc>
                  <a:txBody>
                    <a:bodyPr/>
                    <a:lstStyle/>
                    <a:p>
                      <a:pPr lvl="0" algn="ctr"/>
                      <a:r>
                        <a:rPr kumimoji="1" lang="ja-JP" altLang="en-US" sz="1400" dirty="0" smtClean="0">
                          <a:solidFill>
                            <a:schemeClr val="tx1"/>
                          </a:solidFill>
                        </a:rPr>
                        <a:t>サンプル</a:t>
                      </a:r>
                      <a:endParaRPr kumimoji="1" lang="ja-JP" altLang="en-US" sz="1400" dirty="0">
                        <a:solidFill>
                          <a:schemeClr val="tx1"/>
                        </a:solidFill>
                      </a:endParaRPr>
                    </a:p>
                  </a:txBody>
                  <a:tcPr marL="91429" marR="91429" marT="45733" marB="45733"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smtClean="0">
                          <a:solidFill>
                            <a:schemeClr val="tx1"/>
                          </a:solidFill>
                          <a:latin typeface="Times" pitchFamily="18" charset="0"/>
                          <a:cs typeface="Times" pitchFamily="18" charset="0"/>
                        </a:rPr>
                        <a:t>BK7(</a:t>
                      </a:r>
                      <a:r>
                        <a:rPr kumimoji="1" lang="en-US" altLang="ja-JP" sz="1400" i="1" dirty="0" smtClean="0">
                          <a:solidFill>
                            <a:schemeClr val="tx1"/>
                          </a:solidFill>
                          <a:latin typeface="Symbol" pitchFamily="18" charset="2"/>
                          <a:cs typeface="Arial" pitchFamily="34" charset="0"/>
                        </a:rPr>
                        <a:t>D</a:t>
                      </a:r>
                      <a:r>
                        <a:rPr kumimoji="1" lang="en-US" altLang="ja-JP" sz="1400" dirty="0" smtClean="0">
                          <a:solidFill>
                            <a:schemeClr val="tx1"/>
                          </a:solidFill>
                          <a:latin typeface="Times" pitchFamily="18" charset="0"/>
                          <a:cs typeface="Times" pitchFamily="18" charset="0"/>
                        </a:rPr>
                        <a:t>=180°</a:t>
                      </a:r>
                      <a:r>
                        <a:rPr kumimoji="1" lang="en-US" altLang="ja-JP" sz="1400" dirty="0" smtClean="0">
                          <a:solidFill>
                            <a:schemeClr val="tx1"/>
                          </a:solidFill>
                          <a:latin typeface="Arial" pitchFamily="34" charset="0"/>
                          <a:cs typeface="Arial" pitchFamily="34" charset="0"/>
                        </a:rPr>
                        <a:t>,</a:t>
                      </a:r>
                      <a:r>
                        <a:rPr kumimoji="1" lang="en-US" altLang="ja-JP" sz="1400" baseline="0" dirty="0" smtClean="0">
                          <a:solidFill>
                            <a:schemeClr val="tx1"/>
                          </a:solidFill>
                          <a:latin typeface="Arial" pitchFamily="34" charset="0"/>
                          <a:cs typeface="Arial" pitchFamily="34" charset="0"/>
                        </a:rPr>
                        <a:t> </a:t>
                      </a:r>
                      <a:r>
                        <a:rPr kumimoji="1" lang="en-US" altLang="ja-JP" sz="1400" i="1" dirty="0" smtClean="0">
                          <a:solidFill>
                            <a:schemeClr val="tx1"/>
                          </a:solidFill>
                          <a:latin typeface="Symbol" pitchFamily="18" charset="2"/>
                          <a:cs typeface="Arial" pitchFamily="34" charset="0"/>
                        </a:rPr>
                        <a:t>y</a:t>
                      </a:r>
                      <a:r>
                        <a:rPr kumimoji="1" lang="en-US" altLang="ja-JP" sz="1400" dirty="0" smtClean="0">
                          <a:solidFill>
                            <a:schemeClr val="tx1"/>
                          </a:solidFill>
                          <a:latin typeface="Times" pitchFamily="18" charset="0"/>
                          <a:cs typeface="Times" pitchFamily="18" charset="0"/>
                        </a:rPr>
                        <a:t>=0.11°)</a:t>
                      </a:r>
                      <a:endParaRPr kumimoji="1" lang="ja-JP" altLang="en-US" sz="1400" dirty="0">
                        <a:solidFill>
                          <a:schemeClr val="tx1"/>
                        </a:solidFill>
                        <a:latin typeface="Times" pitchFamily="18" charset="0"/>
                        <a:cs typeface="Times" pitchFamily="18" charset="0"/>
                      </a:endParaRPr>
                    </a:p>
                  </a:txBody>
                  <a:tcPr marL="91429" marR="91429" marT="45733" marB="45733"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55582">
                <a:tc>
                  <a:txBody>
                    <a:bodyPr/>
                    <a:lstStyle/>
                    <a:p>
                      <a:pPr algn="ctr"/>
                      <a:r>
                        <a:rPr kumimoji="1" lang="ja-JP" altLang="en-US" sz="1400" dirty="0" smtClean="0">
                          <a:solidFill>
                            <a:schemeClr val="tx1"/>
                          </a:solidFill>
                        </a:rPr>
                        <a:t>照明回数</a:t>
                      </a:r>
                      <a:endParaRPr kumimoji="1" lang="ja-JP" altLang="en-US" sz="1400" dirty="0">
                        <a:solidFill>
                          <a:schemeClr val="tx1"/>
                        </a:solidFill>
                      </a:endParaRPr>
                    </a:p>
                  </a:txBody>
                  <a:tcPr marL="91429" marR="91429" marT="45733" marB="45733"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i="1" dirty="0" smtClean="0">
                          <a:solidFill>
                            <a:schemeClr val="tx1"/>
                          </a:solidFill>
                          <a:latin typeface="Times" pitchFamily="18" charset="0"/>
                          <a:cs typeface="Times" pitchFamily="18" charset="0"/>
                        </a:rPr>
                        <a:t>n</a:t>
                      </a:r>
                      <a:r>
                        <a:rPr kumimoji="1" lang="en-US" altLang="ja-JP" sz="1400" dirty="0" smtClean="0">
                          <a:solidFill>
                            <a:schemeClr val="tx1"/>
                          </a:solidFill>
                          <a:latin typeface="Times" pitchFamily="18" charset="0"/>
                          <a:cs typeface="Times" pitchFamily="18" charset="0"/>
                        </a:rPr>
                        <a:t>=1000~40000</a:t>
                      </a:r>
                      <a:r>
                        <a:rPr kumimoji="1" lang="en-US" altLang="ja-JP" sz="1400" dirty="0" smtClean="0">
                          <a:solidFill>
                            <a:schemeClr val="tx1"/>
                          </a:solidFill>
                          <a:latin typeface="Arial" pitchFamily="34" charset="0"/>
                          <a:cs typeface="Arial" pitchFamily="34" charset="0"/>
                        </a:rPr>
                        <a:t> </a:t>
                      </a:r>
                      <a:r>
                        <a:rPr kumimoji="1" lang="ja-JP" altLang="en-US" sz="1400" dirty="0" smtClean="0">
                          <a:solidFill>
                            <a:schemeClr val="tx1"/>
                          </a:solidFill>
                          <a:latin typeface="Arial" pitchFamily="34" charset="0"/>
                          <a:cs typeface="Arial" pitchFamily="34" charset="0"/>
                        </a:rPr>
                        <a:t>回</a:t>
                      </a:r>
                      <a:endParaRPr kumimoji="1" lang="ja-JP" altLang="en-US" sz="1400" dirty="0">
                        <a:solidFill>
                          <a:schemeClr val="tx1"/>
                        </a:solidFill>
                        <a:latin typeface="Arial" pitchFamily="34" charset="0"/>
                        <a:cs typeface="Arial" pitchFamily="34" charset="0"/>
                      </a:endParaRPr>
                    </a:p>
                  </a:txBody>
                  <a:tcPr marL="91429" marR="91429" marT="45733" marB="45733"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55582">
                <a:tc>
                  <a:txBody>
                    <a:bodyPr/>
                    <a:lstStyle/>
                    <a:p>
                      <a:pPr algn="ctr"/>
                      <a:r>
                        <a:rPr kumimoji="1" lang="ja-JP" altLang="en-US" sz="1400" dirty="0" smtClean="0">
                          <a:solidFill>
                            <a:schemeClr val="tx1"/>
                          </a:solidFill>
                        </a:rPr>
                        <a:t>パターンサイズ</a:t>
                      </a:r>
                      <a:endParaRPr kumimoji="1" lang="ja-JP" altLang="en-US" sz="1400" dirty="0">
                        <a:solidFill>
                          <a:schemeClr val="tx1"/>
                        </a:solidFill>
                      </a:endParaRPr>
                    </a:p>
                  </a:txBody>
                  <a:tcPr marL="91429" marR="91429" marT="45733" marB="45733">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smtClean="0">
                          <a:solidFill>
                            <a:schemeClr val="tx1"/>
                          </a:solidFill>
                          <a:latin typeface="Times" pitchFamily="18" charset="0"/>
                          <a:cs typeface="Times" pitchFamily="18" charset="0"/>
                        </a:rPr>
                        <a:t>50×50 [pixel]</a:t>
                      </a:r>
                      <a:endParaRPr kumimoji="1" lang="ja-JP" altLang="en-US" sz="1400" dirty="0">
                        <a:solidFill>
                          <a:schemeClr val="tx1"/>
                        </a:solidFill>
                        <a:latin typeface="Times" pitchFamily="18" charset="0"/>
                        <a:cs typeface="Times" pitchFamily="18" charset="0"/>
                      </a:endParaRPr>
                    </a:p>
                  </a:txBody>
                  <a:tcPr marL="91429" marR="91429" marT="45733" marB="45733">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210418097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ボックス 3"/>
          <p:cNvSpPr txBox="1">
            <a:spLocks noChangeArrowheads="1"/>
          </p:cNvSpPr>
          <p:nvPr/>
        </p:nvSpPr>
        <p:spPr bwMode="auto">
          <a:xfrm>
            <a:off x="0" y="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en-US" altLang="ja-JP" sz="2400" b="1" dirty="0" smtClean="0">
                <a:latin typeface="Calibri"/>
                <a:cs typeface="Calibri"/>
              </a:rPr>
              <a:t>Numerical analysis for accuracy of the GI </a:t>
            </a:r>
            <a:r>
              <a:rPr lang="en-US" altLang="ja-JP" sz="2400" b="1" dirty="0" err="1" smtClean="0">
                <a:latin typeface="Calibri"/>
                <a:cs typeface="Calibri"/>
              </a:rPr>
              <a:t>ellipsometry</a:t>
            </a:r>
            <a:endParaRPr lang="ja-JP" altLang="en-US" sz="2400" b="1" dirty="0">
              <a:latin typeface="Calibri"/>
              <a:cs typeface="Calibri"/>
            </a:endParaRPr>
          </a:p>
        </p:txBody>
      </p:sp>
      <p:graphicFrame>
        <p:nvGraphicFramePr>
          <p:cNvPr id="18" name="表 17"/>
          <p:cNvGraphicFramePr>
            <a:graphicFrameLocks noGrp="1"/>
          </p:cNvGraphicFramePr>
          <p:nvPr>
            <p:extLst>
              <p:ext uri="{D42A27DB-BD31-4B8C-83A1-F6EECF244321}">
                <p14:modId xmlns:p14="http://schemas.microsoft.com/office/powerpoint/2010/main" val="3482322206"/>
              </p:ext>
            </p:extLst>
          </p:nvPr>
        </p:nvGraphicFramePr>
        <p:xfrm>
          <a:off x="2090428" y="897764"/>
          <a:ext cx="5034031" cy="1341224"/>
        </p:xfrm>
        <a:graphic>
          <a:graphicData uri="http://schemas.openxmlformats.org/drawingml/2006/table">
            <a:tbl>
              <a:tblPr firstRow="1" bandRow="1">
                <a:tableStyleId>{5C22544A-7EE6-4342-B048-85BDC9FD1C3A}</a:tableStyleId>
              </a:tblPr>
              <a:tblGrid>
                <a:gridCol w="1968498"/>
                <a:gridCol w="3065533"/>
              </a:tblGrid>
              <a:tr h="255582">
                <a:tc>
                  <a:txBody>
                    <a:bodyPr/>
                    <a:lstStyle/>
                    <a:p>
                      <a:pPr algn="ctr"/>
                      <a:r>
                        <a:rPr kumimoji="1" lang="en-US" altLang="ja-JP" sz="1600" b="0" dirty="0" smtClean="0">
                          <a:solidFill>
                            <a:schemeClr val="tx1"/>
                          </a:solidFill>
                        </a:rPr>
                        <a:t>modulation</a:t>
                      </a:r>
                      <a:endParaRPr kumimoji="1" lang="ja-JP" altLang="en-US" sz="1600" b="0" dirty="0">
                        <a:solidFill>
                          <a:schemeClr val="tx1"/>
                        </a:solidFill>
                      </a:endParaRPr>
                    </a:p>
                  </a:txBody>
                  <a:tcPr marL="91429" marR="91429" marT="45733" marB="45733"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600" b="0" dirty="0" smtClean="0">
                          <a:solidFill>
                            <a:schemeClr val="tx1"/>
                          </a:solidFill>
                          <a:latin typeface="Times New Roman" pitchFamily="18" charset="0"/>
                          <a:cs typeface="Times New Roman" pitchFamily="18" charset="0"/>
                        </a:rPr>
                        <a:t>50 [kHz]</a:t>
                      </a:r>
                      <a:endParaRPr kumimoji="1" lang="ja-JP" altLang="en-US" sz="1600" b="0" dirty="0">
                        <a:solidFill>
                          <a:schemeClr val="tx1"/>
                        </a:solidFill>
                        <a:latin typeface="Times New Roman" pitchFamily="18" charset="0"/>
                        <a:cs typeface="Times New Roman" pitchFamily="18" charset="0"/>
                      </a:endParaRPr>
                    </a:p>
                  </a:txBody>
                  <a:tcPr marL="91429" marR="91429" marT="45733" marB="45733"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55582">
                <a:tc>
                  <a:txBody>
                    <a:bodyPr/>
                    <a:lstStyle/>
                    <a:p>
                      <a:pPr lvl="0" algn="ctr"/>
                      <a:r>
                        <a:rPr kumimoji="1" lang="en-US" altLang="ja-JP" sz="1600" dirty="0" smtClean="0">
                          <a:solidFill>
                            <a:schemeClr val="tx1"/>
                          </a:solidFill>
                        </a:rPr>
                        <a:t>setting value</a:t>
                      </a:r>
                      <a:endParaRPr kumimoji="1" lang="ja-JP" altLang="en-US" sz="1600" dirty="0">
                        <a:solidFill>
                          <a:schemeClr val="tx1"/>
                        </a:solidFill>
                      </a:endParaRPr>
                    </a:p>
                  </a:txBody>
                  <a:tcPr marL="91429" marR="91429" marT="45733" marB="45733"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600" i="1" dirty="0" smtClean="0">
                          <a:solidFill>
                            <a:schemeClr val="tx1"/>
                          </a:solidFill>
                          <a:latin typeface="Symbol" pitchFamily="18" charset="2"/>
                          <a:cs typeface="Arial" pitchFamily="34" charset="0"/>
                        </a:rPr>
                        <a:t>D</a:t>
                      </a:r>
                      <a:r>
                        <a:rPr kumimoji="1" lang="en-US" altLang="ja-JP" sz="1600" dirty="0" smtClean="0">
                          <a:solidFill>
                            <a:schemeClr val="tx1"/>
                          </a:solidFill>
                          <a:latin typeface="Times New Roman" pitchFamily="18" charset="0"/>
                          <a:cs typeface="Times New Roman" pitchFamily="18" charset="0"/>
                        </a:rPr>
                        <a:t>=-180~180°</a:t>
                      </a:r>
                      <a:r>
                        <a:rPr kumimoji="1" lang="ja-JP" altLang="en-US" sz="1600" dirty="0" err="1" smtClean="0">
                          <a:solidFill>
                            <a:schemeClr val="tx1"/>
                          </a:solidFill>
                          <a:latin typeface="Arial" pitchFamily="34" charset="0"/>
                          <a:cs typeface="Arial" pitchFamily="34" charset="0"/>
                        </a:rPr>
                        <a:t>，</a:t>
                      </a:r>
                      <a:r>
                        <a:rPr kumimoji="1" lang="en-US" altLang="ja-JP" sz="1600" i="1" dirty="0" smtClean="0">
                          <a:solidFill>
                            <a:schemeClr val="tx1"/>
                          </a:solidFill>
                          <a:latin typeface="Symbol" pitchFamily="18" charset="2"/>
                          <a:cs typeface="Arial" pitchFamily="34" charset="0"/>
                        </a:rPr>
                        <a:t>y</a:t>
                      </a:r>
                      <a:r>
                        <a:rPr kumimoji="1" lang="en-US" altLang="ja-JP" sz="1600" dirty="0" smtClean="0">
                          <a:solidFill>
                            <a:schemeClr val="tx1"/>
                          </a:solidFill>
                          <a:latin typeface="Times New Roman" pitchFamily="18" charset="0"/>
                          <a:cs typeface="Times New Roman" pitchFamily="18" charset="0"/>
                        </a:rPr>
                        <a:t>=0~45°</a:t>
                      </a:r>
                      <a:endParaRPr kumimoji="1" lang="ja-JP" altLang="en-US" sz="1600" dirty="0">
                        <a:solidFill>
                          <a:schemeClr val="tx1"/>
                        </a:solidFill>
                        <a:latin typeface="Times New Roman" pitchFamily="18" charset="0"/>
                        <a:cs typeface="Times New Roman" pitchFamily="18" charset="0"/>
                      </a:endParaRPr>
                    </a:p>
                  </a:txBody>
                  <a:tcPr marL="91429" marR="91429" marT="45733" marB="45733"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55582">
                <a:tc>
                  <a:txBody>
                    <a:bodyPr/>
                    <a:lstStyle/>
                    <a:p>
                      <a:pPr algn="ctr"/>
                      <a:r>
                        <a:rPr kumimoji="1" lang="en-US" altLang="ja-JP" sz="1600" dirty="0" smtClean="0">
                          <a:solidFill>
                            <a:schemeClr val="tx1"/>
                          </a:solidFill>
                        </a:rPr>
                        <a:t>accumulated number</a:t>
                      </a:r>
                      <a:endParaRPr kumimoji="1" lang="ja-JP" altLang="en-US" sz="1600" dirty="0">
                        <a:solidFill>
                          <a:schemeClr val="tx1"/>
                        </a:solidFill>
                      </a:endParaRPr>
                    </a:p>
                  </a:txBody>
                  <a:tcPr marL="91429" marR="91429" marT="45733" marB="45733"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600" i="1" dirty="0" smtClean="0">
                          <a:solidFill>
                            <a:schemeClr val="tx1"/>
                          </a:solidFill>
                          <a:latin typeface="Times" pitchFamily="18" charset="0"/>
                          <a:cs typeface="Times" pitchFamily="18" charset="0"/>
                        </a:rPr>
                        <a:t>n</a:t>
                      </a:r>
                      <a:r>
                        <a:rPr kumimoji="1" lang="en-US" altLang="ja-JP" sz="1600" dirty="0" smtClean="0">
                          <a:solidFill>
                            <a:schemeClr val="tx1"/>
                          </a:solidFill>
                          <a:latin typeface="Times" pitchFamily="18" charset="0"/>
                          <a:cs typeface="Times" pitchFamily="18" charset="0"/>
                        </a:rPr>
                        <a:t>=</a:t>
                      </a:r>
                      <a:r>
                        <a:rPr kumimoji="1" lang="en-US" altLang="ja-JP" sz="1600" dirty="0" smtClean="0">
                          <a:solidFill>
                            <a:schemeClr val="tx1"/>
                          </a:solidFill>
                          <a:latin typeface="Times New Roman" pitchFamily="18" charset="0"/>
                          <a:cs typeface="Times New Roman" pitchFamily="18" charset="0"/>
                        </a:rPr>
                        <a:t>50000</a:t>
                      </a:r>
                      <a:r>
                        <a:rPr kumimoji="1" lang="en-US" altLang="ja-JP" sz="1600" dirty="0" smtClean="0">
                          <a:solidFill>
                            <a:schemeClr val="tx1"/>
                          </a:solidFill>
                          <a:latin typeface="Arial" pitchFamily="34" charset="0"/>
                          <a:cs typeface="Arial" pitchFamily="34" charset="0"/>
                        </a:rPr>
                        <a:t> </a:t>
                      </a:r>
                      <a:r>
                        <a:rPr kumimoji="1" lang="ja-JP" altLang="en-US" sz="1600" dirty="0" smtClean="0">
                          <a:solidFill>
                            <a:schemeClr val="tx1"/>
                          </a:solidFill>
                          <a:latin typeface="Arial" pitchFamily="34" charset="0"/>
                          <a:cs typeface="Arial" pitchFamily="34" charset="0"/>
                        </a:rPr>
                        <a:t>回</a:t>
                      </a:r>
                      <a:endParaRPr kumimoji="1" lang="ja-JP" altLang="en-US" sz="1600" dirty="0">
                        <a:solidFill>
                          <a:schemeClr val="tx1"/>
                        </a:solidFill>
                        <a:latin typeface="Arial" pitchFamily="34" charset="0"/>
                        <a:cs typeface="Arial" pitchFamily="34" charset="0"/>
                      </a:endParaRPr>
                    </a:p>
                  </a:txBody>
                  <a:tcPr marL="91429" marR="91429" marT="45733" marB="45733"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55582">
                <a:tc>
                  <a:txBody>
                    <a:bodyPr/>
                    <a:lstStyle/>
                    <a:p>
                      <a:pPr algn="ctr"/>
                      <a:r>
                        <a:rPr kumimoji="1" lang="en-US" altLang="ja-JP" sz="1600" dirty="0" smtClean="0">
                          <a:solidFill>
                            <a:schemeClr val="tx1"/>
                          </a:solidFill>
                        </a:rPr>
                        <a:t>pattern size</a:t>
                      </a:r>
                      <a:endParaRPr kumimoji="1" lang="ja-JP" altLang="en-US" sz="1600" dirty="0">
                        <a:solidFill>
                          <a:schemeClr val="tx1"/>
                        </a:solidFill>
                      </a:endParaRPr>
                    </a:p>
                  </a:txBody>
                  <a:tcPr marL="91429" marR="91429" marT="45733" marB="45733">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600" dirty="0" smtClean="0">
                          <a:solidFill>
                            <a:schemeClr val="tx1"/>
                          </a:solidFill>
                          <a:latin typeface="Times New Roman" pitchFamily="18" charset="0"/>
                          <a:cs typeface="Times New Roman" pitchFamily="18" charset="0"/>
                        </a:rPr>
                        <a:t>100×100 [pixel]</a:t>
                      </a:r>
                      <a:endParaRPr kumimoji="1" lang="ja-JP" altLang="en-US" sz="1600" dirty="0">
                        <a:solidFill>
                          <a:schemeClr val="tx1"/>
                        </a:solidFill>
                        <a:latin typeface="Times New Roman" pitchFamily="18" charset="0"/>
                        <a:cs typeface="Times New Roman" pitchFamily="18" charset="0"/>
                      </a:endParaRPr>
                    </a:p>
                  </a:txBody>
                  <a:tcPr marL="91429" marR="91429" marT="45733" marB="45733">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19" name="テキスト ボックス 32"/>
          <p:cNvSpPr txBox="1">
            <a:spLocks noChangeArrowheads="1"/>
          </p:cNvSpPr>
          <p:nvPr/>
        </p:nvSpPr>
        <p:spPr bwMode="auto">
          <a:xfrm>
            <a:off x="936848" y="548680"/>
            <a:ext cx="1296988" cy="369332"/>
          </a:xfrm>
          <a:prstGeom prst="rect">
            <a:avLst/>
          </a:prstGeom>
          <a:noFill/>
          <a:ln>
            <a:noFill/>
          </a:ln>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dirty="0" smtClean="0"/>
              <a:t>conditions</a:t>
            </a:r>
            <a:endParaRPr lang="ja-JP" altLang="en-US" dirty="0"/>
          </a:p>
        </p:txBody>
      </p:sp>
      <p:pic>
        <p:nvPicPr>
          <p:cNvPr id="20" name="図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6303963"/>
            <a:ext cx="2416176"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 name="グループ化 24"/>
          <p:cNvGrpSpPr/>
          <p:nvPr/>
        </p:nvGrpSpPr>
        <p:grpSpPr>
          <a:xfrm>
            <a:off x="-40288" y="2820473"/>
            <a:ext cx="4583456" cy="3468355"/>
            <a:chOff x="24107" y="2845157"/>
            <a:chExt cx="4583456" cy="3468355"/>
          </a:xfrm>
        </p:grpSpPr>
        <p:sp>
          <p:nvSpPr>
            <p:cNvPr id="13" name="テキスト ボックス 12"/>
            <p:cNvSpPr txBox="1"/>
            <p:nvPr/>
          </p:nvSpPr>
          <p:spPr>
            <a:xfrm>
              <a:off x="1475656" y="5944180"/>
              <a:ext cx="1944216" cy="369332"/>
            </a:xfrm>
            <a:prstGeom prst="rect">
              <a:avLst/>
            </a:prstGeom>
            <a:noFill/>
          </p:spPr>
          <p:txBody>
            <a:bodyPr wrap="square" rtlCol="0">
              <a:spAutoFit/>
            </a:bodyPr>
            <a:lstStyle/>
            <a:p>
              <a:pPr algn="ctr"/>
              <a:r>
                <a:rPr lang="en-US" altLang="ja-JP" dirty="0" smtClean="0"/>
                <a:t>setting </a:t>
              </a:r>
              <a:r>
                <a:rPr lang="en-US" altLang="ja-JP" dirty="0" err="1" smtClean="0"/>
                <a:t>value</a:t>
              </a:r>
              <a:r>
                <a:rPr lang="en-US" altLang="ja-JP" i="1" dirty="0" err="1" smtClean="0">
                  <a:latin typeface="Symbol" pitchFamily="18" charset="2"/>
                  <a:cs typeface="Arial" pitchFamily="34" charset="0"/>
                </a:rPr>
                <a:t>D</a:t>
              </a:r>
              <a:endParaRPr kumimoji="1" lang="ja-JP" altLang="en-US" i="1" dirty="0">
                <a:latin typeface="Symbol" pitchFamily="18" charset="2"/>
              </a:endParaRPr>
            </a:p>
          </p:txBody>
        </p:sp>
        <p:sp>
          <p:nvSpPr>
            <p:cNvPr id="15" name="テキスト ボックス 14"/>
            <p:cNvSpPr txBox="1"/>
            <p:nvPr/>
          </p:nvSpPr>
          <p:spPr>
            <a:xfrm rot="16200000">
              <a:off x="-624835" y="4005935"/>
              <a:ext cx="1944216" cy="646331"/>
            </a:xfrm>
            <a:prstGeom prst="rect">
              <a:avLst/>
            </a:prstGeom>
            <a:noFill/>
          </p:spPr>
          <p:txBody>
            <a:bodyPr wrap="square" rtlCol="0">
              <a:spAutoFit/>
            </a:bodyPr>
            <a:lstStyle/>
            <a:p>
              <a:pPr algn="ctr"/>
              <a:r>
                <a:rPr lang="en-US" altLang="ja-JP" dirty="0" err="1"/>
                <a:t>r</a:t>
              </a:r>
              <a:r>
                <a:rPr lang="en-US" altLang="ja-JP" dirty="0" err="1" smtClean="0"/>
                <a:t>econstructe</a:t>
              </a:r>
              <a:r>
                <a:rPr lang="en-US" altLang="ja-JP" dirty="0" smtClean="0"/>
                <a:t> value </a:t>
              </a:r>
              <a:r>
                <a:rPr lang="en-US" altLang="ja-JP" i="1" dirty="0" smtClean="0">
                  <a:latin typeface="Symbol" pitchFamily="18" charset="2"/>
                  <a:cs typeface="Arial" pitchFamily="34" charset="0"/>
                </a:rPr>
                <a:t>D</a:t>
              </a:r>
              <a:endParaRPr kumimoji="1" lang="ja-JP" altLang="en-US" dirty="0"/>
            </a:p>
          </p:txBody>
        </p:sp>
        <p:graphicFrame>
          <p:nvGraphicFramePr>
            <p:cNvPr id="23" name="グラフ 22"/>
            <p:cNvGraphicFramePr>
              <a:graphicFrameLocks/>
            </p:cNvGraphicFramePr>
            <p:nvPr>
              <p:extLst>
                <p:ext uri="{D42A27DB-BD31-4B8C-83A1-F6EECF244321}">
                  <p14:modId xmlns:p14="http://schemas.microsoft.com/office/powerpoint/2010/main" val="2228237801"/>
                </p:ext>
              </p:extLst>
            </p:nvPr>
          </p:nvGraphicFramePr>
          <p:xfrm>
            <a:off x="542696" y="2845157"/>
            <a:ext cx="3791408" cy="3193682"/>
          </p:xfrm>
          <a:graphic>
            <a:graphicData uri="http://schemas.openxmlformats.org/drawingml/2006/chart">
              <c:chart xmlns:c="http://schemas.openxmlformats.org/drawingml/2006/chart" xmlns:r="http://schemas.openxmlformats.org/officeDocument/2006/relationships" r:id="rId4"/>
            </a:graphicData>
          </a:graphic>
        </p:graphicFrame>
        <p:sp>
          <p:nvSpPr>
            <p:cNvPr id="24" name="テキスト ボックス 23"/>
            <p:cNvSpPr txBox="1"/>
            <p:nvPr/>
          </p:nvSpPr>
          <p:spPr>
            <a:xfrm rot="5400000">
              <a:off x="3018740" y="4169118"/>
              <a:ext cx="2808313" cy="369332"/>
            </a:xfrm>
            <a:prstGeom prst="rect">
              <a:avLst/>
            </a:prstGeom>
            <a:noFill/>
          </p:spPr>
          <p:txBody>
            <a:bodyPr wrap="square" rtlCol="0">
              <a:spAutoFit/>
            </a:bodyPr>
            <a:lstStyle/>
            <a:p>
              <a:pPr algn="ctr"/>
              <a:r>
                <a:rPr lang="en-US" altLang="ja-JP" dirty="0" smtClean="0"/>
                <a:t>Reconstructed value </a:t>
              </a:r>
              <a:r>
                <a:rPr lang="en-US" altLang="ja-JP" i="1" dirty="0" smtClean="0">
                  <a:latin typeface="Symbol" pitchFamily="18" charset="2"/>
                  <a:cs typeface="Arial" pitchFamily="34" charset="0"/>
                </a:rPr>
                <a:t>y</a:t>
              </a:r>
              <a:endParaRPr kumimoji="1" lang="ja-JP" altLang="en-US" dirty="0"/>
            </a:p>
          </p:txBody>
        </p:sp>
      </p:grpSp>
      <p:grpSp>
        <p:nvGrpSpPr>
          <p:cNvPr id="27" name="グループ化 26"/>
          <p:cNvGrpSpPr/>
          <p:nvPr/>
        </p:nvGrpSpPr>
        <p:grpSpPr>
          <a:xfrm>
            <a:off x="4748550" y="2807594"/>
            <a:ext cx="4182567" cy="3439010"/>
            <a:chOff x="6817665" y="2128034"/>
            <a:chExt cx="4182567" cy="3439010"/>
          </a:xfrm>
        </p:grpSpPr>
        <p:sp>
          <p:nvSpPr>
            <p:cNvPr id="14" name="テキスト ボックス 13"/>
            <p:cNvSpPr txBox="1"/>
            <p:nvPr/>
          </p:nvSpPr>
          <p:spPr>
            <a:xfrm>
              <a:off x="8041084" y="5197712"/>
              <a:ext cx="1944216" cy="369332"/>
            </a:xfrm>
            <a:prstGeom prst="rect">
              <a:avLst/>
            </a:prstGeom>
            <a:noFill/>
          </p:spPr>
          <p:txBody>
            <a:bodyPr wrap="square" rtlCol="0">
              <a:spAutoFit/>
            </a:bodyPr>
            <a:lstStyle/>
            <a:p>
              <a:pPr algn="ctr"/>
              <a:r>
                <a:rPr lang="en-US" altLang="ja-JP" dirty="0"/>
                <a:t>s</a:t>
              </a:r>
              <a:r>
                <a:rPr lang="en-US" altLang="ja-JP" dirty="0" smtClean="0"/>
                <a:t>etting value </a:t>
              </a:r>
              <a:r>
                <a:rPr lang="en-US" altLang="ja-JP" i="1" dirty="0" smtClean="0">
                  <a:latin typeface="Symbol" pitchFamily="18" charset="2"/>
                  <a:cs typeface="Arial" pitchFamily="34" charset="0"/>
                </a:rPr>
                <a:t>y</a:t>
              </a:r>
              <a:endParaRPr kumimoji="1" lang="ja-JP" altLang="en-US" i="1" dirty="0">
                <a:latin typeface="Symbol" pitchFamily="18" charset="2"/>
              </a:endParaRPr>
            </a:p>
          </p:txBody>
        </p:sp>
        <p:sp>
          <p:nvSpPr>
            <p:cNvPr id="16" name="テキスト ボックス 15"/>
            <p:cNvSpPr txBox="1"/>
            <p:nvPr/>
          </p:nvSpPr>
          <p:spPr>
            <a:xfrm rot="5400000">
              <a:off x="9519422" y="3428871"/>
              <a:ext cx="2592288" cy="369332"/>
            </a:xfrm>
            <a:prstGeom prst="rect">
              <a:avLst/>
            </a:prstGeom>
            <a:noFill/>
          </p:spPr>
          <p:txBody>
            <a:bodyPr wrap="square" rtlCol="0">
              <a:spAutoFit/>
            </a:bodyPr>
            <a:lstStyle/>
            <a:p>
              <a:pPr algn="ctr"/>
              <a:r>
                <a:rPr lang="en-US" altLang="ja-JP" dirty="0"/>
                <a:t>r</a:t>
              </a:r>
              <a:r>
                <a:rPr lang="en-US" altLang="ja-JP" dirty="0" smtClean="0"/>
                <a:t>econstructed value </a:t>
              </a:r>
              <a:r>
                <a:rPr lang="en-US" altLang="ja-JP" i="1" dirty="0" smtClean="0">
                  <a:latin typeface="Symbol" pitchFamily="18" charset="2"/>
                  <a:cs typeface="Arial" pitchFamily="34" charset="0"/>
                </a:rPr>
                <a:t>y</a:t>
              </a:r>
              <a:endParaRPr kumimoji="1" lang="ja-JP" altLang="en-US" dirty="0"/>
            </a:p>
          </p:txBody>
        </p:sp>
        <p:graphicFrame>
          <p:nvGraphicFramePr>
            <p:cNvPr id="22" name="グラフ 21"/>
            <p:cNvGraphicFramePr>
              <a:graphicFrameLocks/>
            </p:cNvGraphicFramePr>
            <p:nvPr>
              <p:extLst>
                <p:ext uri="{D42A27DB-BD31-4B8C-83A1-F6EECF244321}">
                  <p14:modId xmlns:p14="http://schemas.microsoft.com/office/powerpoint/2010/main" val="737601042"/>
                </p:ext>
              </p:extLst>
            </p:nvPr>
          </p:nvGraphicFramePr>
          <p:xfrm>
            <a:off x="7092281" y="2128034"/>
            <a:ext cx="3626519" cy="3129766"/>
          </p:xfrm>
          <a:graphic>
            <a:graphicData uri="http://schemas.openxmlformats.org/drawingml/2006/chart">
              <c:chart xmlns:c="http://schemas.openxmlformats.org/drawingml/2006/chart" xmlns:r="http://schemas.openxmlformats.org/officeDocument/2006/relationships" r:id="rId5"/>
            </a:graphicData>
          </a:graphic>
        </p:graphicFrame>
        <p:sp>
          <p:nvSpPr>
            <p:cNvPr id="26" name="テキスト ボックス 25"/>
            <p:cNvSpPr txBox="1"/>
            <p:nvPr/>
          </p:nvSpPr>
          <p:spPr>
            <a:xfrm rot="16200000">
              <a:off x="5706187" y="3356860"/>
              <a:ext cx="2592288" cy="369332"/>
            </a:xfrm>
            <a:prstGeom prst="rect">
              <a:avLst/>
            </a:prstGeom>
            <a:noFill/>
          </p:spPr>
          <p:txBody>
            <a:bodyPr wrap="square" rtlCol="0">
              <a:spAutoFit/>
            </a:bodyPr>
            <a:lstStyle/>
            <a:p>
              <a:pPr algn="ctr"/>
              <a:r>
                <a:rPr lang="en-US" altLang="ja-JP" dirty="0"/>
                <a:t>r</a:t>
              </a:r>
              <a:r>
                <a:rPr lang="en-US" altLang="ja-JP" dirty="0" smtClean="0"/>
                <a:t>econstructed value </a:t>
              </a:r>
              <a:r>
                <a:rPr lang="en-US" altLang="ja-JP" i="1" dirty="0" smtClean="0">
                  <a:latin typeface="Symbol" pitchFamily="18" charset="2"/>
                  <a:cs typeface="Arial" pitchFamily="34" charset="0"/>
                </a:rPr>
                <a:t>D</a:t>
              </a:r>
              <a:endParaRPr kumimoji="1" lang="ja-JP" altLang="en-US" dirty="0"/>
            </a:p>
          </p:txBody>
        </p:sp>
      </p:grpSp>
      <p:grpSp>
        <p:nvGrpSpPr>
          <p:cNvPr id="4" name="グループ化 3"/>
          <p:cNvGrpSpPr/>
          <p:nvPr/>
        </p:nvGrpSpPr>
        <p:grpSpPr>
          <a:xfrm>
            <a:off x="1129110" y="3068960"/>
            <a:ext cx="912464" cy="784914"/>
            <a:chOff x="7452320" y="1979548"/>
            <a:chExt cx="912464" cy="784914"/>
          </a:xfrm>
        </p:grpSpPr>
        <p:sp>
          <p:nvSpPr>
            <p:cNvPr id="2" name="テキスト ボックス 1"/>
            <p:cNvSpPr txBox="1"/>
            <p:nvPr/>
          </p:nvSpPr>
          <p:spPr>
            <a:xfrm>
              <a:off x="7585568" y="1979548"/>
              <a:ext cx="486054" cy="369332"/>
            </a:xfrm>
            <a:prstGeom prst="rect">
              <a:avLst/>
            </a:prstGeom>
            <a:noFill/>
          </p:spPr>
          <p:txBody>
            <a:bodyPr wrap="square" rtlCol="0">
              <a:spAutoFit/>
            </a:bodyPr>
            <a:lstStyle/>
            <a:p>
              <a:r>
                <a:rPr kumimoji="1" lang="en-US" altLang="ja-JP" i="1" dirty="0" smtClean="0">
                  <a:latin typeface="Times" panose="02020603050405020304" pitchFamily="18" charset="0"/>
                  <a:cs typeface="Times" panose="02020603050405020304" pitchFamily="18" charset="0"/>
                </a:rPr>
                <a:t>ψ</a:t>
              </a:r>
              <a:endParaRPr kumimoji="1" lang="ja-JP" altLang="en-US" i="1" dirty="0">
                <a:latin typeface="Times" panose="02020603050405020304" pitchFamily="18" charset="0"/>
                <a:cs typeface="Times" panose="02020603050405020304" pitchFamily="18" charset="0"/>
              </a:endParaRPr>
            </a:p>
          </p:txBody>
        </p:sp>
        <p:sp>
          <p:nvSpPr>
            <p:cNvPr id="28" name="テキスト ボックス 27"/>
            <p:cNvSpPr txBox="1"/>
            <p:nvPr/>
          </p:nvSpPr>
          <p:spPr>
            <a:xfrm>
              <a:off x="7585568" y="2395130"/>
              <a:ext cx="779216" cy="369332"/>
            </a:xfrm>
            <a:prstGeom prst="rect">
              <a:avLst/>
            </a:prstGeom>
            <a:noFill/>
          </p:spPr>
          <p:txBody>
            <a:bodyPr wrap="square" rtlCol="0">
              <a:spAutoFit/>
            </a:bodyPr>
            <a:lstStyle/>
            <a:p>
              <a:r>
                <a:rPr lang="en-US" altLang="ja-JP" i="1" dirty="0">
                  <a:latin typeface="Symbol" panose="05050102010706020507" pitchFamily="18" charset="2"/>
                  <a:cs typeface="Times" panose="02020603050405020304" pitchFamily="18" charset="0"/>
                </a:rPr>
                <a:t>D</a:t>
              </a:r>
              <a:endParaRPr kumimoji="1" lang="ja-JP" altLang="en-US" i="1" dirty="0">
                <a:latin typeface="Symbol" panose="05050102010706020507" pitchFamily="18" charset="2"/>
                <a:cs typeface="Times" panose="02020603050405020304" pitchFamily="18" charset="0"/>
              </a:endParaRPr>
            </a:p>
          </p:txBody>
        </p:sp>
        <p:sp>
          <p:nvSpPr>
            <p:cNvPr id="3" name="円/楕円 2"/>
            <p:cNvSpPr>
              <a:spLocks noChangeAspect="1"/>
            </p:cNvSpPr>
            <p:nvPr/>
          </p:nvSpPr>
          <p:spPr>
            <a:xfrm>
              <a:off x="7452320" y="2128214"/>
              <a:ext cx="72000" cy="72000"/>
            </a:xfrm>
            <a:prstGeom prst="ellipse">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29" name="円/楕円 28"/>
            <p:cNvSpPr>
              <a:spLocks noChangeAspect="1"/>
            </p:cNvSpPr>
            <p:nvPr/>
          </p:nvSpPr>
          <p:spPr>
            <a:xfrm>
              <a:off x="7460720" y="2543796"/>
              <a:ext cx="72000" cy="7200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grpSp>
      <p:grpSp>
        <p:nvGrpSpPr>
          <p:cNvPr id="30" name="グループ化 29"/>
          <p:cNvGrpSpPr/>
          <p:nvPr/>
        </p:nvGrpSpPr>
        <p:grpSpPr>
          <a:xfrm>
            <a:off x="5796136" y="3000694"/>
            <a:ext cx="912464" cy="784914"/>
            <a:chOff x="7452320" y="1979548"/>
            <a:chExt cx="912464" cy="784914"/>
          </a:xfrm>
        </p:grpSpPr>
        <p:sp>
          <p:nvSpPr>
            <p:cNvPr id="31" name="テキスト ボックス 30"/>
            <p:cNvSpPr txBox="1"/>
            <p:nvPr/>
          </p:nvSpPr>
          <p:spPr>
            <a:xfrm>
              <a:off x="7585568" y="1979548"/>
              <a:ext cx="486054" cy="369332"/>
            </a:xfrm>
            <a:prstGeom prst="rect">
              <a:avLst/>
            </a:prstGeom>
            <a:noFill/>
          </p:spPr>
          <p:txBody>
            <a:bodyPr wrap="square" rtlCol="0">
              <a:spAutoFit/>
            </a:bodyPr>
            <a:lstStyle/>
            <a:p>
              <a:r>
                <a:rPr kumimoji="1" lang="en-US" altLang="ja-JP" i="1" dirty="0" smtClean="0">
                  <a:latin typeface="Times" panose="02020603050405020304" pitchFamily="18" charset="0"/>
                  <a:cs typeface="Times" panose="02020603050405020304" pitchFamily="18" charset="0"/>
                </a:rPr>
                <a:t>ψ</a:t>
              </a:r>
              <a:endParaRPr kumimoji="1" lang="ja-JP" altLang="en-US" i="1" dirty="0">
                <a:latin typeface="Times" panose="02020603050405020304" pitchFamily="18" charset="0"/>
                <a:cs typeface="Times" panose="02020603050405020304" pitchFamily="18" charset="0"/>
              </a:endParaRPr>
            </a:p>
          </p:txBody>
        </p:sp>
        <p:sp>
          <p:nvSpPr>
            <p:cNvPr id="32" name="テキスト ボックス 31"/>
            <p:cNvSpPr txBox="1"/>
            <p:nvPr/>
          </p:nvSpPr>
          <p:spPr>
            <a:xfrm>
              <a:off x="7585568" y="2395130"/>
              <a:ext cx="779216" cy="369332"/>
            </a:xfrm>
            <a:prstGeom prst="rect">
              <a:avLst/>
            </a:prstGeom>
            <a:noFill/>
          </p:spPr>
          <p:txBody>
            <a:bodyPr wrap="square" rtlCol="0">
              <a:spAutoFit/>
            </a:bodyPr>
            <a:lstStyle/>
            <a:p>
              <a:r>
                <a:rPr lang="en-US" altLang="ja-JP" i="1" dirty="0">
                  <a:latin typeface="Symbol" panose="05050102010706020507" pitchFamily="18" charset="2"/>
                  <a:cs typeface="Times" panose="02020603050405020304" pitchFamily="18" charset="0"/>
                </a:rPr>
                <a:t>D</a:t>
              </a:r>
              <a:endParaRPr kumimoji="1" lang="ja-JP" altLang="en-US" i="1" dirty="0">
                <a:latin typeface="Symbol" panose="05050102010706020507" pitchFamily="18" charset="2"/>
                <a:cs typeface="Times" panose="02020603050405020304" pitchFamily="18" charset="0"/>
              </a:endParaRPr>
            </a:p>
          </p:txBody>
        </p:sp>
        <p:sp>
          <p:nvSpPr>
            <p:cNvPr id="33" name="円/楕円 32"/>
            <p:cNvSpPr>
              <a:spLocks noChangeAspect="1"/>
            </p:cNvSpPr>
            <p:nvPr/>
          </p:nvSpPr>
          <p:spPr>
            <a:xfrm>
              <a:off x="7452320" y="2128214"/>
              <a:ext cx="72000" cy="72000"/>
            </a:xfrm>
            <a:prstGeom prst="ellipse">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34" name="円/楕円 33"/>
            <p:cNvSpPr>
              <a:spLocks noChangeAspect="1"/>
            </p:cNvSpPr>
            <p:nvPr/>
          </p:nvSpPr>
          <p:spPr>
            <a:xfrm>
              <a:off x="7460720" y="2543796"/>
              <a:ext cx="72000" cy="7200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grpSp>
    </p:spTree>
    <p:extLst>
      <p:ext uri="{BB962C8B-B14F-4D97-AF65-F5344CB8AC3E}">
        <p14:creationId xmlns:p14="http://schemas.microsoft.com/office/powerpoint/2010/main" val="2860588928"/>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テキスト ボックス 55"/>
          <p:cNvSpPr txBox="1"/>
          <p:nvPr/>
        </p:nvSpPr>
        <p:spPr>
          <a:xfrm>
            <a:off x="3472958" y="6516052"/>
            <a:ext cx="576064" cy="369332"/>
          </a:xfrm>
          <a:prstGeom prst="rect">
            <a:avLst/>
          </a:prstGeom>
          <a:noFill/>
        </p:spPr>
        <p:txBody>
          <a:bodyPr wrap="square" rtlCol="0">
            <a:spAutoFit/>
          </a:bodyPr>
          <a:lstStyle/>
          <a:p>
            <a:r>
              <a:rPr kumimoji="1" lang="ja-JP" altLang="en-US" dirty="0" smtClean="0">
                <a:latin typeface="ＭＳ Ｐゴシック" panose="020B0600070205080204" pitchFamily="50" charset="-128"/>
                <a:ea typeface="ＭＳ Ｐゴシック" panose="020B0600070205080204" pitchFamily="50" charset="-128"/>
              </a:rPr>
              <a:t>　</a:t>
            </a:r>
            <a:r>
              <a:rPr kumimoji="1" lang="ja-JP" altLang="en-US" dirty="0" smtClean="0"/>
              <a:t>　　　</a:t>
            </a:r>
            <a:endParaRPr kumimoji="1" lang="ja-JP" altLang="en-US" dirty="0"/>
          </a:p>
        </p:txBody>
      </p:sp>
      <p:sp>
        <p:nvSpPr>
          <p:cNvPr id="48" name="テキスト ボックス 47"/>
          <p:cNvSpPr txBox="1"/>
          <p:nvPr/>
        </p:nvSpPr>
        <p:spPr>
          <a:xfrm>
            <a:off x="8763196" y="6452988"/>
            <a:ext cx="488200" cy="369332"/>
          </a:xfrm>
          <a:prstGeom prst="rect">
            <a:avLst/>
          </a:prstGeom>
          <a:noFill/>
        </p:spPr>
        <p:txBody>
          <a:bodyPr wrap="square" rtlCol="0">
            <a:spAutoFit/>
          </a:bodyPr>
          <a:lstStyle/>
          <a:p>
            <a:r>
              <a:rPr kumimoji="1" lang="en-US" altLang="ja-JP" dirty="0" smtClean="0"/>
              <a:t>7</a:t>
            </a:r>
            <a:endParaRPr kumimoji="1" lang="ja-JP" altLang="en-US" dirty="0"/>
          </a:p>
        </p:txBody>
      </p:sp>
      <p:sp>
        <p:nvSpPr>
          <p:cNvPr id="257" name="テキスト ボックス 256"/>
          <p:cNvSpPr txBox="1"/>
          <p:nvPr/>
        </p:nvSpPr>
        <p:spPr>
          <a:xfrm>
            <a:off x="2594296" y="2786372"/>
            <a:ext cx="2041872" cy="338554"/>
          </a:xfrm>
          <a:prstGeom prst="rect">
            <a:avLst/>
          </a:prstGeom>
          <a:noFill/>
        </p:spPr>
        <p:txBody>
          <a:bodyPr wrap="square" rtlCol="0">
            <a:spAutoFit/>
          </a:bodyPr>
          <a:lstStyle/>
          <a:p>
            <a:pPr algn="ctr"/>
            <a:r>
              <a:rPr lang="en-US" altLang="ja-JP" sz="1600" dirty="0" smtClean="0">
                <a:latin typeface="Arial" pitchFamily="34" charset="0"/>
                <a:cs typeface="Arial" pitchFamily="34" charset="0"/>
              </a:rPr>
              <a:t>sample</a:t>
            </a:r>
            <a:endParaRPr kumimoji="1" lang="ja-JP" altLang="en-US" sz="1600" dirty="0">
              <a:latin typeface="Arial" pitchFamily="34" charset="0"/>
              <a:cs typeface="Arial" pitchFamily="34" charset="0"/>
            </a:endParaRPr>
          </a:p>
        </p:txBody>
      </p:sp>
      <p:grpSp>
        <p:nvGrpSpPr>
          <p:cNvPr id="27" name="グループ化 26"/>
          <p:cNvGrpSpPr/>
          <p:nvPr/>
        </p:nvGrpSpPr>
        <p:grpSpPr>
          <a:xfrm>
            <a:off x="1376546" y="3309478"/>
            <a:ext cx="6390908" cy="3408007"/>
            <a:chOff x="1637476" y="3309478"/>
            <a:chExt cx="6390908" cy="3408007"/>
          </a:xfrm>
        </p:grpSpPr>
        <p:grpSp>
          <p:nvGrpSpPr>
            <p:cNvPr id="26" name="グループ化 25"/>
            <p:cNvGrpSpPr/>
            <p:nvPr/>
          </p:nvGrpSpPr>
          <p:grpSpPr>
            <a:xfrm>
              <a:off x="1637476" y="3309478"/>
              <a:ext cx="6390908" cy="3028870"/>
              <a:chOff x="341332" y="3186836"/>
              <a:chExt cx="6390908" cy="3028870"/>
            </a:xfrm>
          </p:grpSpPr>
          <p:sp>
            <p:nvSpPr>
              <p:cNvPr id="9" name="テキスト ボックス 8"/>
              <p:cNvSpPr txBox="1"/>
              <p:nvPr/>
            </p:nvSpPr>
            <p:spPr>
              <a:xfrm>
                <a:off x="341332" y="3980316"/>
                <a:ext cx="1278340" cy="369332"/>
              </a:xfrm>
              <a:prstGeom prst="rect">
                <a:avLst/>
              </a:prstGeom>
              <a:noFill/>
            </p:spPr>
            <p:txBody>
              <a:bodyPr wrap="square" rtlCol="0">
                <a:spAutoFit/>
              </a:bodyPr>
              <a:lstStyle/>
              <a:p>
                <a:pPr algn="ctr"/>
                <a:r>
                  <a:rPr kumimoji="1" lang="en-US" altLang="ja-JP" dirty="0" smtClean="0">
                    <a:latin typeface="Symbol" pitchFamily="18" charset="2"/>
                  </a:rPr>
                  <a:t>D</a:t>
                </a:r>
                <a:endParaRPr kumimoji="1" lang="ja-JP" altLang="en-US" dirty="0"/>
              </a:p>
            </p:txBody>
          </p:sp>
          <p:sp>
            <p:nvSpPr>
              <p:cNvPr id="10" name="テキスト ボックス 9"/>
              <p:cNvSpPr txBox="1"/>
              <p:nvPr/>
            </p:nvSpPr>
            <p:spPr>
              <a:xfrm>
                <a:off x="341332" y="5359264"/>
                <a:ext cx="1278340" cy="369332"/>
              </a:xfrm>
              <a:prstGeom prst="rect">
                <a:avLst/>
              </a:prstGeom>
              <a:noFill/>
            </p:spPr>
            <p:txBody>
              <a:bodyPr wrap="square" rtlCol="0">
                <a:spAutoFit/>
              </a:bodyPr>
              <a:lstStyle/>
              <a:p>
                <a:pPr algn="ctr"/>
                <a:r>
                  <a:rPr kumimoji="1" lang="en-US" altLang="ja-JP" dirty="0" smtClean="0">
                    <a:latin typeface="Symbol" pitchFamily="18" charset="2"/>
                  </a:rPr>
                  <a:t>y</a:t>
                </a:r>
                <a:endParaRPr kumimoji="1" lang="ja-JP" altLang="en-US" dirty="0"/>
              </a:p>
            </p:txBody>
          </p:sp>
          <p:pic>
            <p:nvPicPr>
              <p:cNvPr id="4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6521" y="3624982"/>
                <a:ext cx="1080000" cy="10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3091" y="3624982"/>
                <a:ext cx="1080000" cy="10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73366" y="3624982"/>
                <a:ext cx="1080000" cy="10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96521" y="4984268"/>
                <a:ext cx="1080000" cy="10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7"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23091" y="4984268"/>
                <a:ext cx="1080000" cy="10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8"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73366" y="4984268"/>
                <a:ext cx="1080000" cy="10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直線コネクタ 4"/>
              <p:cNvCxnSpPr/>
              <p:nvPr/>
            </p:nvCxnSpPr>
            <p:spPr>
              <a:xfrm>
                <a:off x="1451822" y="3186836"/>
                <a:ext cx="0" cy="302144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a:off x="683568" y="3501008"/>
                <a:ext cx="604867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直線コネクタ 153"/>
              <p:cNvCxnSpPr/>
              <p:nvPr/>
            </p:nvCxnSpPr>
            <p:spPr>
              <a:xfrm>
                <a:off x="669616" y="4811666"/>
                <a:ext cx="606262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56" name="正方形/長方形 155"/>
              <p:cNvSpPr/>
              <p:nvPr/>
            </p:nvSpPr>
            <p:spPr>
              <a:xfrm flipV="1">
                <a:off x="5493376" y="3624982"/>
                <a:ext cx="180000" cy="1080000"/>
              </a:xfrm>
              <a:prstGeom prst="rect">
                <a:avLst/>
              </a:prstGeom>
              <a:gradFill>
                <a:gsLst>
                  <a:gs pos="0">
                    <a:schemeClr val="tx1"/>
                  </a:gs>
                  <a:gs pos="100000">
                    <a:schemeClr val="bg1"/>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7" name="テキスト ボックス 156"/>
              <p:cNvSpPr txBox="1"/>
              <p:nvPr/>
            </p:nvSpPr>
            <p:spPr>
              <a:xfrm>
                <a:off x="5637090" y="4451626"/>
                <a:ext cx="716238" cy="338554"/>
              </a:xfrm>
              <a:prstGeom prst="rect">
                <a:avLst/>
              </a:prstGeom>
              <a:noFill/>
            </p:spPr>
            <p:txBody>
              <a:bodyPr wrap="square" rtlCol="0">
                <a:spAutoFit/>
              </a:bodyPr>
              <a:lstStyle/>
              <a:p>
                <a:r>
                  <a:rPr kumimoji="1" lang="en-US" altLang="ja-JP" sz="1600" dirty="0" smtClean="0">
                    <a:latin typeface="Arial" panose="020B0604020202020204" pitchFamily="34" charset="0"/>
                    <a:cs typeface="Arial" panose="020B0604020202020204" pitchFamily="34" charset="0"/>
                  </a:rPr>
                  <a:t>-180</a:t>
                </a:r>
                <a:endParaRPr kumimoji="1" lang="ja-JP" altLang="en-US" sz="1600" dirty="0">
                  <a:latin typeface="Arial" panose="020B0604020202020204" pitchFamily="34" charset="0"/>
                  <a:cs typeface="Arial" panose="020B0604020202020204" pitchFamily="34" charset="0"/>
                </a:endParaRPr>
              </a:p>
            </p:txBody>
          </p:sp>
          <p:sp>
            <p:nvSpPr>
              <p:cNvPr id="158" name="テキスト ボックス 157"/>
              <p:cNvSpPr txBox="1"/>
              <p:nvPr/>
            </p:nvSpPr>
            <p:spPr>
              <a:xfrm>
                <a:off x="5666118" y="3471418"/>
                <a:ext cx="761735" cy="338554"/>
              </a:xfrm>
              <a:prstGeom prst="rect">
                <a:avLst/>
              </a:prstGeom>
              <a:noFill/>
            </p:spPr>
            <p:txBody>
              <a:bodyPr wrap="square" rtlCol="0">
                <a:spAutoFit/>
              </a:bodyPr>
              <a:lstStyle/>
              <a:p>
                <a:r>
                  <a:rPr kumimoji="1" lang="en-US" altLang="ja-JP" sz="1600" dirty="0" smtClean="0">
                    <a:latin typeface="Arial" panose="020B0604020202020204" pitchFamily="34" charset="0"/>
                    <a:cs typeface="Arial" panose="020B0604020202020204" pitchFamily="34" charset="0"/>
                  </a:rPr>
                  <a:t>180</a:t>
                </a:r>
                <a:endParaRPr kumimoji="1" lang="ja-JP" altLang="en-US" sz="1600" dirty="0">
                  <a:latin typeface="Arial" panose="020B0604020202020204" pitchFamily="34" charset="0"/>
                  <a:cs typeface="Arial" panose="020B0604020202020204" pitchFamily="34" charset="0"/>
                </a:endParaRPr>
              </a:p>
            </p:txBody>
          </p:sp>
          <p:sp>
            <p:nvSpPr>
              <p:cNvPr id="159" name="テキスト ボックス 158"/>
              <p:cNvSpPr txBox="1"/>
              <p:nvPr/>
            </p:nvSpPr>
            <p:spPr>
              <a:xfrm rot="5400000">
                <a:off x="5635280" y="4278881"/>
                <a:ext cx="1465125" cy="369332"/>
              </a:xfrm>
              <a:prstGeom prst="rect">
                <a:avLst/>
              </a:prstGeom>
              <a:noFill/>
            </p:spPr>
            <p:txBody>
              <a:bodyPr wrap="square" rtlCol="0">
                <a:spAutoFit/>
              </a:bodyPr>
              <a:lstStyle/>
              <a:p>
                <a:r>
                  <a:rPr lang="en-US" altLang="ja-JP" dirty="0" smtClean="0"/>
                  <a:t>Δ [deg.]</a:t>
                </a:r>
                <a:endParaRPr kumimoji="1" lang="ja-JP" altLang="en-US" dirty="0"/>
              </a:p>
            </p:txBody>
          </p:sp>
          <p:sp>
            <p:nvSpPr>
              <p:cNvPr id="160" name="正方形/長方形 159"/>
              <p:cNvSpPr/>
              <p:nvPr/>
            </p:nvSpPr>
            <p:spPr>
              <a:xfrm flipV="1">
                <a:off x="5493376" y="4984268"/>
                <a:ext cx="180000" cy="1080000"/>
              </a:xfrm>
              <a:prstGeom prst="rect">
                <a:avLst/>
              </a:prstGeom>
              <a:gradFill>
                <a:gsLst>
                  <a:gs pos="0">
                    <a:schemeClr val="tx1"/>
                  </a:gs>
                  <a:gs pos="100000">
                    <a:schemeClr val="bg1"/>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1" name="テキスト ボックス 160"/>
              <p:cNvSpPr txBox="1"/>
              <p:nvPr/>
            </p:nvSpPr>
            <p:spPr>
              <a:xfrm>
                <a:off x="5681148" y="5841826"/>
                <a:ext cx="316475" cy="338554"/>
              </a:xfrm>
              <a:prstGeom prst="rect">
                <a:avLst/>
              </a:prstGeom>
              <a:noFill/>
            </p:spPr>
            <p:txBody>
              <a:bodyPr wrap="square" rtlCol="0">
                <a:spAutoFit/>
              </a:bodyPr>
              <a:lstStyle/>
              <a:p>
                <a:r>
                  <a:rPr lang="en-US" altLang="ja-JP" sz="1600" dirty="0" smtClean="0">
                    <a:latin typeface="Arial" panose="020B0604020202020204" pitchFamily="34" charset="0"/>
                    <a:cs typeface="Arial" panose="020B0604020202020204" pitchFamily="34" charset="0"/>
                  </a:rPr>
                  <a:t>0</a:t>
                </a:r>
                <a:endParaRPr kumimoji="1" lang="ja-JP" altLang="en-US" sz="1600" dirty="0">
                  <a:latin typeface="Arial" panose="020B0604020202020204" pitchFamily="34" charset="0"/>
                  <a:cs typeface="Arial" panose="020B0604020202020204" pitchFamily="34" charset="0"/>
                </a:endParaRPr>
              </a:p>
            </p:txBody>
          </p:sp>
          <p:sp>
            <p:nvSpPr>
              <p:cNvPr id="162" name="テキスト ボックス 161"/>
              <p:cNvSpPr txBox="1"/>
              <p:nvPr/>
            </p:nvSpPr>
            <p:spPr>
              <a:xfrm>
                <a:off x="5652120" y="4810100"/>
                <a:ext cx="829367" cy="338554"/>
              </a:xfrm>
              <a:prstGeom prst="rect">
                <a:avLst/>
              </a:prstGeom>
              <a:noFill/>
            </p:spPr>
            <p:txBody>
              <a:bodyPr wrap="square" rtlCol="0">
                <a:spAutoFit/>
              </a:bodyPr>
              <a:lstStyle/>
              <a:p>
                <a:r>
                  <a:rPr kumimoji="1" lang="en-US" altLang="ja-JP" sz="1600" dirty="0" smtClean="0">
                    <a:latin typeface="Arial" panose="020B0604020202020204" pitchFamily="34" charset="0"/>
                    <a:cs typeface="Arial" panose="020B0604020202020204" pitchFamily="34" charset="0"/>
                  </a:rPr>
                  <a:t>45</a:t>
                </a:r>
                <a:endParaRPr kumimoji="1" lang="ja-JP" altLang="en-US" sz="1600" dirty="0">
                  <a:latin typeface="Arial" panose="020B0604020202020204" pitchFamily="34" charset="0"/>
                  <a:cs typeface="Arial" panose="020B0604020202020204" pitchFamily="34" charset="0"/>
                </a:endParaRPr>
              </a:p>
            </p:txBody>
          </p:sp>
          <p:cxnSp>
            <p:nvCxnSpPr>
              <p:cNvPr id="165" name="直線コネクタ 164"/>
              <p:cNvCxnSpPr/>
              <p:nvPr/>
            </p:nvCxnSpPr>
            <p:spPr>
              <a:xfrm>
                <a:off x="669616" y="6194894"/>
                <a:ext cx="606262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直線コネクタ 165"/>
              <p:cNvCxnSpPr/>
              <p:nvPr/>
            </p:nvCxnSpPr>
            <p:spPr>
              <a:xfrm>
                <a:off x="2786314" y="3186836"/>
                <a:ext cx="0" cy="302144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直線コネクタ 166"/>
              <p:cNvCxnSpPr/>
              <p:nvPr/>
            </p:nvCxnSpPr>
            <p:spPr>
              <a:xfrm>
                <a:off x="4125438" y="3194258"/>
                <a:ext cx="0" cy="302144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8" name="テキスト ボックス 257"/>
            <p:cNvSpPr txBox="1"/>
            <p:nvPr/>
          </p:nvSpPr>
          <p:spPr>
            <a:xfrm rot="5400000">
              <a:off x="6919013" y="5800257"/>
              <a:ext cx="1465125" cy="369332"/>
            </a:xfrm>
            <a:prstGeom prst="rect">
              <a:avLst/>
            </a:prstGeom>
            <a:noFill/>
          </p:spPr>
          <p:txBody>
            <a:bodyPr wrap="square" rtlCol="0">
              <a:spAutoFit/>
            </a:bodyPr>
            <a:lstStyle/>
            <a:p>
              <a:r>
                <a:rPr lang="en-US" altLang="ja-JP" dirty="0" smtClean="0">
                  <a:latin typeface="Symbol" panose="05050102010706020507" pitchFamily="18" charset="2"/>
                </a:rPr>
                <a:t>y</a:t>
              </a:r>
              <a:r>
                <a:rPr lang="en-US" altLang="ja-JP" dirty="0" smtClean="0"/>
                <a:t> [deg.]</a:t>
              </a:r>
              <a:endParaRPr kumimoji="1" lang="ja-JP" altLang="en-US" dirty="0"/>
            </a:p>
          </p:txBody>
        </p:sp>
      </p:grpSp>
      <p:sp>
        <p:nvSpPr>
          <p:cNvPr id="259" name="テキスト ボックス 258"/>
          <p:cNvSpPr txBox="1"/>
          <p:nvPr/>
        </p:nvSpPr>
        <p:spPr>
          <a:xfrm>
            <a:off x="2843808" y="3283894"/>
            <a:ext cx="1057223" cy="369332"/>
          </a:xfrm>
          <a:prstGeom prst="rect">
            <a:avLst/>
          </a:prstGeom>
          <a:noFill/>
        </p:spPr>
        <p:txBody>
          <a:bodyPr wrap="square" rtlCol="0">
            <a:spAutoFit/>
          </a:bodyPr>
          <a:lstStyle/>
          <a:p>
            <a:r>
              <a:rPr kumimoji="1" lang="en-US" altLang="ja-JP" dirty="0" smtClean="0"/>
              <a:t>1000</a:t>
            </a:r>
            <a:endParaRPr kumimoji="1" lang="ja-JP" altLang="en-US" dirty="0"/>
          </a:p>
        </p:txBody>
      </p:sp>
      <p:sp>
        <p:nvSpPr>
          <p:cNvPr id="260" name="テキスト ボックス 259"/>
          <p:cNvSpPr txBox="1"/>
          <p:nvPr/>
        </p:nvSpPr>
        <p:spPr>
          <a:xfrm>
            <a:off x="4067944" y="3283894"/>
            <a:ext cx="1057223" cy="369332"/>
          </a:xfrm>
          <a:prstGeom prst="rect">
            <a:avLst/>
          </a:prstGeom>
          <a:noFill/>
        </p:spPr>
        <p:txBody>
          <a:bodyPr wrap="square" rtlCol="0">
            <a:spAutoFit/>
          </a:bodyPr>
          <a:lstStyle/>
          <a:p>
            <a:r>
              <a:rPr lang="en-US" altLang="ja-JP" dirty="0" smtClean="0"/>
              <a:t>10000</a:t>
            </a:r>
            <a:endParaRPr kumimoji="1" lang="ja-JP" altLang="en-US" dirty="0"/>
          </a:p>
        </p:txBody>
      </p:sp>
      <p:sp>
        <p:nvSpPr>
          <p:cNvPr id="261" name="テキスト ボックス 260"/>
          <p:cNvSpPr txBox="1"/>
          <p:nvPr/>
        </p:nvSpPr>
        <p:spPr>
          <a:xfrm>
            <a:off x="5364088" y="3283894"/>
            <a:ext cx="1057223" cy="369332"/>
          </a:xfrm>
          <a:prstGeom prst="rect">
            <a:avLst/>
          </a:prstGeom>
          <a:noFill/>
        </p:spPr>
        <p:txBody>
          <a:bodyPr wrap="square" rtlCol="0">
            <a:spAutoFit/>
          </a:bodyPr>
          <a:lstStyle/>
          <a:p>
            <a:r>
              <a:rPr lang="en-US" altLang="ja-JP" dirty="0" smtClean="0"/>
              <a:t>50000</a:t>
            </a:r>
            <a:endParaRPr kumimoji="1" lang="ja-JP" altLang="en-US" dirty="0"/>
          </a:p>
        </p:txBody>
      </p:sp>
      <p:grpSp>
        <p:nvGrpSpPr>
          <p:cNvPr id="80" name="グループ化 79"/>
          <p:cNvGrpSpPr/>
          <p:nvPr/>
        </p:nvGrpSpPr>
        <p:grpSpPr>
          <a:xfrm>
            <a:off x="1331640" y="548680"/>
            <a:ext cx="6912768" cy="2631064"/>
            <a:chOff x="1331640" y="548680"/>
            <a:chExt cx="6912768" cy="2631064"/>
          </a:xfrm>
        </p:grpSpPr>
        <p:sp>
          <p:nvSpPr>
            <p:cNvPr id="82" name="テキスト ボックス 81"/>
            <p:cNvSpPr txBox="1"/>
            <p:nvPr/>
          </p:nvSpPr>
          <p:spPr>
            <a:xfrm>
              <a:off x="4877998" y="2415095"/>
              <a:ext cx="1300624" cy="307777"/>
            </a:xfrm>
            <a:prstGeom prst="rect">
              <a:avLst/>
            </a:prstGeom>
            <a:noFill/>
          </p:spPr>
          <p:txBody>
            <a:bodyPr wrap="square" rtlCol="0">
              <a:spAutoFit/>
            </a:bodyPr>
            <a:lstStyle/>
            <a:p>
              <a:r>
                <a:rPr kumimoji="1" lang="en-US" altLang="ja-JP" sz="1400" dirty="0" smtClean="0">
                  <a:solidFill>
                    <a:schemeClr val="bg1"/>
                  </a:solidFill>
                  <a:latin typeface="Arial" panose="020B0604020202020204" pitchFamily="34" charset="0"/>
                  <a:cs typeface="Arial" panose="020B0604020202020204" pitchFamily="34" charset="0"/>
                </a:rPr>
                <a:t>10</a:t>
              </a:r>
              <a:r>
                <a:rPr lang="en-US" altLang="ja-JP" sz="1400" dirty="0">
                  <a:solidFill>
                    <a:schemeClr val="bg1"/>
                  </a:solidFill>
                  <a:latin typeface="Arial" panose="020B0604020202020204" pitchFamily="34" charset="0"/>
                  <a:cs typeface="Arial" panose="020B0604020202020204" pitchFamily="34" charset="0"/>
                </a:rPr>
                <a:t> °</a:t>
              </a:r>
              <a:endParaRPr kumimoji="1" lang="ja-JP" altLang="en-US" sz="1600" dirty="0">
                <a:solidFill>
                  <a:schemeClr val="bg1"/>
                </a:solidFill>
                <a:latin typeface="Arial" panose="020B0604020202020204" pitchFamily="34" charset="0"/>
                <a:cs typeface="Arial" panose="020B0604020202020204" pitchFamily="34" charset="0"/>
              </a:endParaRPr>
            </a:p>
          </p:txBody>
        </p:sp>
        <p:sp>
          <p:nvSpPr>
            <p:cNvPr id="83" name="テキスト ボックス 82"/>
            <p:cNvSpPr txBox="1"/>
            <p:nvPr/>
          </p:nvSpPr>
          <p:spPr>
            <a:xfrm>
              <a:off x="5249100" y="2415095"/>
              <a:ext cx="891530" cy="307777"/>
            </a:xfrm>
            <a:prstGeom prst="rect">
              <a:avLst/>
            </a:prstGeom>
            <a:noFill/>
          </p:spPr>
          <p:txBody>
            <a:bodyPr wrap="square" rtlCol="0">
              <a:spAutoFit/>
            </a:bodyPr>
            <a:lstStyle/>
            <a:p>
              <a:r>
                <a:rPr kumimoji="1" lang="en-US" altLang="ja-JP" sz="1400" dirty="0" smtClean="0">
                  <a:latin typeface="Arial" panose="020B0604020202020204" pitchFamily="34" charset="0"/>
                  <a:cs typeface="Arial" panose="020B0604020202020204" pitchFamily="34" charset="0"/>
                </a:rPr>
                <a:t>30</a:t>
              </a:r>
              <a:r>
                <a:rPr lang="en-US" altLang="ja-JP" sz="1400" dirty="0">
                  <a:latin typeface="Arial" panose="020B0604020202020204" pitchFamily="34" charset="0"/>
                  <a:cs typeface="Arial" panose="020B0604020202020204" pitchFamily="34" charset="0"/>
                </a:rPr>
                <a:t> °</a:t>
              </a:r>
              <a:endParaRPr kumimoji="1" lang="ja-JP" altLang="en-US" sz="1400" dirty="0">
                <a:latin typeface="Arial" panose="020B0604020202020204" pitchFamily="34" charset="0"/>
                <a:cs typeface="Arial" panose="020B0604020202020204" pitchFamily="34" charset="0"/>
              </a:endParaRPr>
            </a:p>
          </p:txBody>
        </p:sp>
        <p:sp>
          <p:nvSpPr>
            <p:cNvPr id="84" name="テキスト ボックス 83"/>
            <p:cNvSpPr txBox="1"/>
            <p:nvPr/>
          </p:nvSpPr>
          <p:spPr>
            <a:xfrm>
              <a:off x="4141671" y="2809314"/>
              <a:ext cx="494049" cy="338554"/>
            </a:xfrm>
            <a:prstGeom prst="rect">
              <a:avLst/>
            </a:prstGeom>
            <a:noFill/>
          </p:spPr>
          <p:txBody>
            <a:bodyPr wrap="square" rtlCol="0">
              <a:spAutoFit/>
            </a:bodyPr>
            <a:lstStyle/>
            <a:p>
              <a:r>
                <a:rPr kumimoji="1" lang="en-US" altLang="ja-JP" sz="1600" dirty="0" smtClean="0">
                  <a:latin typeface="Symbol" panose="05050102010706020507" pitchFamily="18" charset="2"/>
                  <a:ea typeface="ＭＳ Ｐゴシック" panose="020B0600070205080204" pitchFamily="50" charset="-128"/>
                  <a:cs typeface="Times New Roman" panose="02020603050405020304" pitchFamily="18" charset="0"/>
                </a:rPr>
                <a:t>D</a:t>
              </a:r>
              <a:endParaRPr kumimoji="1" lang="ja-JP" altLang="en-US" sz="1600" dirty="0">
                <a:latin typeface="Symbol" panose="05050102010706020507" pitchFamily="18" charset="2"/>
                <a:ea typeface="ＭＳ Ｐゴシック" panose="020B0600070205080204" pitchFamily="50" charset="-128"/>
                <a:cs typeface="Times New Roman" panose="02020603050405020304" pitchFamily="18" charset="0"/>
              </a:endParaRPr>
            </a:p>
          </p:txBody>
        </p:sp>
        <p:pic>
          <p:nvPicPr>
            <p:cNvPr id="85" name="Picture 4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80078" y="2132856"/>
              <a:ext cx="720000" cy="7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6" name="テキスト ボックス 85"/>
            <p:cNvSpPr txBox="1"/>
            <p:nvPr/>
          </p:nvSpPr>
          <p:spPr>
            <a:xfrm>
              <a:off x="3918518" y="2333825"/>
              <a:ext cx="739442" cy="307777"/>
            </a:xfrm>
            <a:prstGeom prst="rect">
              <a:avLst/>
            </a:prstGeom>
            <a:noFill/>
          </p:spPr>
          <p:txBody>
            <a:bodyPr wrap="square" rtlCol="0">
              <a:spAutoFit/>
            </a:bodyPr>
            <a:lstStyle/>
            <a:p>
              <a:r>
                <a:rPr kumimoji="1" lang="en-US" altLang="ja-JP" sz="1400" dirty="0" smtClean="0">
                  <a:latin typeface="Arial" panose="020B0604020202020204" pitchFamily="34" charset="0"/>
                  <a:cs typeface="Arial" panose="020B0604020202020204" pitchFamily="34" charset="0"/>
                </a:rPr>
                <a:t>10</a:t>
              </a:r>
              <a:r>
                <a:rPr lang="en-US" altLang="ja-JP" sz="1400" dirty="0">
                  <a:latin typeface="Arial" panose="020B0604020202020204" pitchFamily="34" charset="0"/>
                  <a:cs typeface="Arial" panose="020B0604020202020204" pitchFamily="34" charset="0"/>
                </a:rPr>
                <a:t> °</a:t>
              </a:r>
              <a:endParaRPr kumimoji="1" lang="ja-JP" altLang="en-US" sz="1400" dirty="0">
                <a:latin typeface="Arial" panose="020B0604020202020204" pitchFamily="34" charset="0"/>
                <a:cs typeface="Arial" panose="020B0604020202020204" pitchFamily="34" charset="0"/>
              </a:endParaRPr>
            </a:p>
          </p:txBody>
        </p:sp>
        <p:sp>
          <p:nvSpPr>
            <p:cNvPr id="87" name="テキスト ボックス 86"/>
            <p:cNvSpPr txBox="1"/>
            <p:nvPr/>
          </p:nvSpPr>
          <p:spPr>
            <a:xfrm>
              <a:off x="4275385" y="2333825"/>
              <a:ext cx="743177" cy="307777"/>
            </a:xfrm>
            <a:prstGeom prst="rect">
              <a:avLst/>
            </a:prstGeom>
            <a:noFill/>
          </p:spPr>
          <p:txBody>
            <a:bodyPr wrap="square" rtlCol="0">
              <a:spAutoFit/>
            </a:bodyPr>
            <a:lstStyle/>
            <a:p>
              <a:r>
                <a:rPr kumimoji="1" lang="en-US" altLang="ja-JP" sz="1400" dirty="0" smtClean="0">
                  <a:latin typeface="Arial" panose="020B0604020202020204" pitchFamily="34" charset="0"/>
                  <a:cs typeface="Arial" panose="020B0604020202020204" pitchFamily="34" charset="0"/>
                </a:rPr>
                <a:t>30</a:t>
              </a:r>
              <a:r>
                <a:rPr lang="en-US" altLang="ja-JP" sz="1400" dirty="0">
                  <a:latin typeface="Arial" panose="020B0604020202020204" pitchFamily="34" charset="0"/>
                  <a:cs typeface="Arial" panose="020B0604020202020204" pitchFamily="34" charset="0"/>
                </a:rPr>
                <a:t> °</a:t>
              </a:r>
              <a:endParaRPr kumimoji="1" lang="ja-JP" altLang="en-US" sz="1400" dirty="0">
                <a:latin typeface="Arial" panose="020B0604020202020204" pitchFamily="34" charset="0"/>
                <a:cs typeface="Arial" panose="020B0604020202020204" pitchFamily="34" charset="0"/>
              </a:endParaRPr>
            </a:p>
          </p:txBody>
        </p:sp>
        <p:pic>
          <p:nvPicPr>
            <p:cNvPr id="88" name="Picture 4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931388" y="2132856"/>
              <a:ext cx="720000" cy="7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9" name="テキスト ボックス 88"/>
            <p:cNvSpPr txBox="1"/>
            <p:nvPr/>
          </p:nvSpPr>
          <p:spPr>
            <a:xfrm>
              <a:off x="5105084" y="2810412"/>
              <a:ext cx="576064" cy="369332"/>
            </a:xfrm>
            <a:prstGeom prst="rect">
              <a:avLst/>
            </a:prstGeom>
            <a:noFill/>
          </p:spPr>
          <p:txBody>
            <a:bodyPr wrap="square" rtlCol="0">
              <a:spAutoFit/>
            </a:bodyPr>
            <a:lstStyle/>
            <a:p>
              <a:r>
                <a:rPr lang="en-US" altLang="ja-JP" sz="1600" dirty="0">
                  <a:latin typeface="Symbol" panose="05050102010706020507" pitchFamily="18" charset="2"/>
                  <a:ea typeface="ＭＳ Ｐゴシック" panose="020B0600070205080204" pitchFamily="50" charset="-128"/>
                </a:rPr>
                <a:t>y</a:t>
              </a:r>
              <a:r>
                <a:rPr kumimoji="1" lang="ja-JP" altLang="en-US" dirty="0" smtClean="0">
                  <a:latin typeface="ＭＳ Ｐゴシック" panose="020B0600070205080204" pitchFamily="50" charset="-128"/>
                  <a:ea typeface="ＭＳ Ｐゴシック" panose="020B0600070205080204" pitchFamily="50" charset="-128"/>
                </a:rPr>
                <a:t>　</a:t>
              </a:r>
              <a:r>
                <a:rPr kumimoji="1" lang="ja-JP" altLang="en-US" dirty="0" smtClean="0"/>
                <a:t>　　　</a:t>
              </a:r>
              <a:endParaRPr kumimoji="1" lang="ja-JP" altLang="en-US" dirty="0"/>
            </a:p>
          </p:txBody>
        </p:sp>
        <p:sp>
          <p:nvSpPr>
            <p:cNvPr id="90" name="TextBox 210"/>
            <p:cNvSpPr txBox="1">
              <a:spLocks noChangeArrowheads="1"/>
            </p:cNvSpPr>
            <p:nvPr/>
          </p:nvSpPr>
          <p:spPr bwMode="auto">
            <a:xfrm>
              <a:off x="6079891" y="563616"/>
              <a:ext cx="216451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600" dirty="0">
                  <a:latin typeface="+mn-ea"/>
                  <a:ea typeface="+mn-ea"/>
                  <a:cs typeface="Arial" pitchFamily="34" charset="0"/>
                </a:rPr>
                <a:t>s</a:t>
              </a:r>
              <a:r>
                <a:rPr lang="en-US" altLang="ja-JP" sz="1600" dirty="0" smtClean="0">
                  <a:latin typeface="+mn-ea"/>
                  <a:ea typeface="+mn-ea"/>
                  <a:cs typeface="Arial" pitchFamily="34" charset="0"/>
                </a:rPr>
                <a:t>ingle pixel detector</a:t>
              </a:r>
              <a:endParaRPr lang="ja-JP" altLang="en-US" sz="1600" dirty="0">
                <a:latin typeface="+mn-ea"/>
                <a:ea typeface="+mn-ea"/>
                <a:cs typeface="Arial" pitchFamily="34" charset="0"/>
              </a:endParaRPr>
            </a:p>
          </p:txBody>
        </p:sp>
        <p:sp>
          <p:nvSpPr>
            <p:cNvPr id="91" name="TextBox 209"/>
            <p:cNvSpPr txBox="1">
              <a:spLocks noChangeArrowheads="1"/>
            </p:cNvSpPr>
            <p:nvPr/>
          </p:nvSpPr>
          <p:spPr bwMode="auto">
            <a:xfrm>
              <a:off x="5485491" y="1815189"/>
              <a:ext cx="109066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600" dirty="0" smtClean="0">
                  <a:latin typeface="+mj-ea"/>
                  <a:ea typeface="+mj-ea"/>
                  <a:cs typeface="Arial" pitchFamily="34" charset="0"/>
                </a:rPr>
                <a:t>analyzer</a:t>
              </a:r>
            </a:p>
            <a:p>
              <a:pPr algn="ctr" eaLnBrk="1" hangingPunct="1"/>
              <a:r>
                <a:rPr lang="ja-JP" altLang="en-US" sz="1600" dirty="0" smtClean="0">
                  <a:latin typeface="+mn-lt"/>
                  <a:ea typeface="ＭＳ Ｐゴシック" pitchFamily="50" charset="-128"/>
                  <a:cs typeface="Arial" panose="020B0604020202020204" pitchFamily="34" charset="0"/>
                </a:rPr>
                <a:t> </a:t>
              </a:r>
              <a:r>
                <a:rPr lang="en-US" altLang="ja-JP" sz="1600" dirty="0" smtClean="0">
                  <a:latin typeface="+mn-lt"/>
                  <a:ea typeface="ＭＳ Ｐゴシック" pitchFamily="50" charset="-128"/>
                  <a:cs typeface="Arial" panose="020B0604020202020204" pitchFamily="34" charset="0"/>
                </a:rPr>
                <a:t>(</a:t>
              </a:r>
              <a:r>
                <a:rPr lang="en-US" altLang="ja-JP" sz="1600" dirty="0">
                  <a:latin typeface="+mn-lt"/>
                  <a:ea typeface="ＭＳ Ｐゴシック" pitchFamily="50" charset="-128"/>
                  <a:cs typeface="Arial" panose="020B0604020202020204" pitchFamily="34" charset="0"/>
                </a:rPr>
                <a:t>45</a:t>
              </a:r>
              <a:r>
                <a:rPr lang="ja-JP" altLang="en-US" sz="1600" dirty="0">
                  <a:latin typeface="+mn-lt"/>
                  <a:ea typeface="ＭＳ Ｐゴシック" pitchFamily="50" charset="-128"/>
                  <a:cs typeface="Arial" panose="020B0604020202020204" pitchFamily="34" charset="0"/>
                </a:rPr>
                <a:t>ﾟ</a:t>
              </a:r>
              <a:r>
                <a:rPr lang="en-US" altLang="ja-JP" sz="1600" dirty="0">
                  <a:latin typeface="+mn-lt"/>
                  <a:ea typeface="ＭＳ Ｐゴシック" pitchFamily="50" charset="-128"/>
                  <a:cs typeface="Arial" panose="020B0604020202020204" pitchFamily="34" charset="0"/>
                </a:rPr>
                <a:t>)</a:t>
              </a:r>
              <a:endParaRPr lang="ja-JP" altLang="en-US" sz="1600" dirty="0">
                <a:latin typeface="+mn-lt"/>
                <a:ea typeface="ＭＳ Ｐゴシック" pitchFamily="50" charset="-128"/>
                <a:cs typeface="Arial" panose="020B0604020202020204" pitchFamily="34" charset="0"/>
              </a:endParaRPr>
            </a:p>
          </p:txBody>
        </p:sp>
        <p:sp>
          <p:nvSpPr>
            <p:cNvPr id="92" name="TextBox 209"/>
            <p:cNvSpPr txBox="1">
              <a:spLocks noChangeArrowheads="1"/>
            </p:cNvSpPr>
            <p:nvPr/>
          </p:nvSpPr>
          <p:spPr bwMode="auto">
            <a:xfrm>
              <a:off x="2978709" y="1584158"/>
              <a:ext cx="797491"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600" dirty="0">
                  <a:latin typeface="+mn-ea"/>
                  <a:ea typeface="+mn-ea"/>
                  <a:cs typeface="Arial" pitchFamily="34" charset="0"/>
                </a:rPr>
                <a:t>p</a:t>
              </a:r>
              <a:r>
                <a:rPr lang="en-US" altLang="ja-JP" sz="1600" dirty="0" smtClean="0">
                  <a:latin typeface="+mn-ea"/>
                  <a:ea typeface="+mn-ea"/>
                  <a:cs typeface="Arial" pitchFamily="34" charset="0"/>
                </a:rPr>
                <a:t>ol.</a:t>
              </a:r>
              <a:endParaRPr lang="en-US" altLang="ja-JP" sz="1600" dirty="0" smtClean="0">
                <a:latin typeface="ＭＳ Ｐゴシック" pitchFamily="50" charset="-128"/>
                <a:ea typeface="ＭＳ Ｐゴシック" pitchFamily="50" charset="-128"/>
                <a:cs typeface="Arial" pitchFamily="34" charset="0"/>
              </a:endParaRPr>
            </a:p>
            <a:p>
              <a:pPr algn="ctr" eaLnBrk="1" hangingPunct="1"/>
              <a:r>
                <a:rPr lang="en-US" altLang="ja-JP" sz="1600" dirty="0" smtClean="0">
                  <a:latin typeface="+mn-lt"/>
                  <a:ea typeface="ＭＳ Ｐゴシック" pitchFamily="50" charset="-128"/>
                  <a:cs typeface="Times New Roman" pitchFamily="18" charset="0"/>
                </a:rPr>
                <a:t>(45</a:t>
              </a:r>
              <a:r>
                <a:rPr lang="ja-JP" altLang="en-US" sz="1600" dirty="0">
                  <a:latin typeface="+mn-lt"/>
                  <a:ea typeface="ＭＳ Ｐゴシック" pitchFamily="50" charset="-128"/>
                  <a:cs typeface="Times New Roman" pitchFamily="18" charset="0"/>
                </a:rPr>
                <a:t>ﾟ</a:t>
              </a:r>
              <a:r>
                <a:rPr lang="en-US" altLang="ja-JP" sz="1600" dirty="0">
                  <a:latin typeface="+mn-lt"/>
                  <a:ea typeface="ＭＳ Ｐゴシック" pitchFamily="50" charset="-128"/>
                  <a:cs typeface="Times New Roman" pitchFamily="18" charset="0"/>
                </a:rPr>
                <a:t>)</a:t>
              </a:r>
              <a:endParaRPr lang="ja-JP" altLang="en-US" sz="1600" dirty="0">
                <a:latin typeface="+mn-lt"/>
                <a:ea typeface="ＭＳ Ｐゴシック" pitchFamily="50" charset="-128"/>
                <a:cs typeface="Times New Roman" pitchFamily="18" charset="0"/>
              </a:endParaRPr>
            </a:p>
          </p:txBody>
        </p:sp>
        <p:pic>
          <p:nvPicPr>
            <p:cNvPr id="93" name="Picture 83"/>
            <p:cNvPicPr>
              <a:picLocks noChangeArrowheads="1"/>
            </p:cNvPicPr>
            <p:nvPr/>
          </p:nvPicPr>
          <p:blipFill rotWithShape="1">
            <a:blip r:embed="rId10" cstate="print">
              <a:extLst>
                <a:ext uri="{28A0092B-C50C-407E-A947-70E740481C1C}">
                  <a14:useLocalDpi xmlns:a14="http://schemas.microsoft.com/office/drawing/2010/main" val="0"/>
                </a:ext>
              </a:extLst>
            </a:blip>
            <a:srcRect l="23719" t="20413" r="28743" b="25350"/>
            <a:stretch/>
          </p:blipFill>
          <p:spPr bwMode="auto">
            <a:xfrm>
              <a:off x="2466672" y="1123096"/>
              <a:ext cx="225644" cy="249513"/>
            </a:xfrm>
            <a:prstGeom prst="rect">
              <a:avLst/>
            </a:prstGeom>
            <a:noFill/>
            <a:ln w="12700">
              <a:solidFill>
                <a:schemeClr val="tx1"/>
              </a:solidFill>
              <a:miter lim="800000"/>
              <a:headEnd/>
              <a:tailEnd/>
            </a:ln>
            <a:scene3d>
              <a:camera prst="isometricOffAxis2Right">
                <a:rot lat="0" lon="0" rev="0"/>
              </a:camera>
              <a:lightRig rig="threePt" dir="t"/>
            </a:scene3d>
            <a:extLst>
              <a:ext uri="{909E8E84-426E-40dd-AFC4-6F175D3DCCD1}">
                <a14:hiddenFill xmlns:a14="http://schemas.microsoft.com/office/drawing/2010/main">
                  <a:solidFill>
                    <a:schemeClr val="accent1"/>
                  </a:solidFill>
                </a14:hiddenFill>
              </a:ext>
            </a:extLst>
          </p:spPr>
        </p:pic>
        <p:pic>
          <p:nvPicPr>
            <p:cNvPr id="94" name="Picture 82"/>
            <p:cNvPicPr>
              <a:picLocks noChangeArrowheads="1"/>
            </p:cNvPicPr>
            <p:nvPr/>
          </p:nvPicPr>
          <p:blipFill rotWithShape="1">
            <a:blip r:embed="rId11" cstate="print">
              <a:extLst>
                <a:ext uri="{28A0092B-C50C-407E-A947-70E740481C1C}">
                  <a14:useLocalDpi xmlns:a14="http://schemas.microsoft.com/office/drawing/2010/main" val="0"/>
                </a:ext>
              </a:extLst>
            </a:blip>
            <a:srcRect l="23894" t="20708" r="28757" b="25350"/>
            <a:stretch/>
          </p:blipFill>
          <p:spPr bwMode="auto">
            <a:xfrm>
              <a:off x="2045276" y="1097049"/>
              <a:ext cx="225645" cy="249512"/>
            </a:xfrm>
            <a:prstGeom prst="rect">
              <a:avLst/>
            </a:prstGeom>
            <a:noFill/>
            <a:ln w="12700">
              <a:solidFill>
                <a:schemeClr val="tx1"/>
              </a:solidFill>
              <a:miter lim="800000"/>
              <a:headEnd/>
              <a:tailEnd/>
            </a:ln>
            <a:scene3d>
              <a:camera prst="isometricOffAxis2Right">
                <a:rot lat="0" lon="0" rev="0"/>
              </a:camera>
              <a:lightRig rig="threePt" dir="t"/>
            </a:scene3d>
            <a:extLst>
              <a:ext uri="{909E8E84-426E-40dd-AFC4-6F175D3DCCD1}">
                <a14:hiddenFill xmlns:a14="http://schemas.microsoft.com/office/drawing/2010/main">
                  <a:solidFill>
                    <a:schemeClr val="accent1"/>
                  </a:solidFill>
                </a14:hiddenFill>
              </a:ext>
            </a:extLst>
          </p:spPr>
        </p:pic>
        <p:pic>
          <p:nvPicPr>
            <p:cNvPr id="95" name="Picture 81"/>
            <p:cNvPicPr>
              <a:picLocks noChangeArrowheads="1"/>
            </p:cNvPicPr>
            <p:nvPr/>
          </p:nvPicPr>
          <p:blipFill rotWithShape="1">
            <a:blip r:embed="rId12" cstate="print">
              <a:extLst>
                <a:ext uri="{28A0092B-C50C-407E-A947-70E740481C1C}">
                  <a14:useLocalDpi xmlns:a14="http://schemas.microsoft.com/office/drawing/2010/main" val="0"/>
                </a:ext>
              </a:extLst>
            </a:blip>
            <a:srcRect l="23643" t="20270" r="28678" b="25184"/>
            <a:stretch/>
          </p:blipFill>
          <p:spPr bwMode="auto">
            <a:xfrm>
              <a:off x="1772459" y="1073965"/>
              <a:ext cx="225645" cy="249512"/>
            </a:xfrm>
            <a:prstGeom prst="rect">
              <a:avLst/>
            </a:prstGeom>
            <a:noFill/>
            <a:ln w="12700">
              <a:solidFill>
                <a:schemeClr val="tx1"/>
              </a:solidFill>
              <a:miter lim="800000"/>
              <a:headEnd/>
              <a:tailEnd/>
            </a:ln>
            <a:scene3d>
              <a:camera prst="isometricOffAxis2Right">
                <a:rot lat="0" lon="0" rev="0"/>
              </a:camera>
              <a:lightRig rig="threePt" dir="t"/>
            </a:scene3d>
            <a:extLst>
              <a:ext uri="{909E8E84-426E-40dd-AFC4-6F175D3DCCD1}">
                <a14:hiddenFill xmlns:a14="http://schemas.microsoft.com/office/drawing/2010/main">
                  <a:solidFill>
                    <a:schemeClr val="accent1"/>
                  </a:solidFill>
                </a14:hiddenFill>
              </a:ext>
            </a:extLst>
          </p:spPr>
        </p:pic>
        <p:sp>
          <p:nvSpPr>
            <p:cNvPr id="96" name="テキスト ボックス 95"/>
            <p:cNvSpPr txBox="1"/>
            <p:nvPr/>
          </p:nvSpPr>
          <p:spPr>
            <a:xfrm rot="455064">
              <a:off x="2217506" y="1179226"/>
              <a:ext cx="449317" cy="408128"/>
            </a:xfrm>
            <a:prstGeom prst="rect">
              <a:avLst/>
            </a:prstGeom>
            <a:noFill/>
          </p:spPr>
          <p:txBody>
            <a:bodyPr wrap="square" rtlCol="0">
              <a:spAutoFit/>
            </a:bodyPr>
            <a:lstStyle/>
            <a:p>
              <a:r>
                <a:rPr kumimoji="1" lang="ja-JP" altLang="en-US" sz="1200" dirty="0" smtClean="0"/>
                <a:t>・</a:t>
              </a:r>
              <a:r>
                <a:rPr lang="ja-JP" altLang="en-US" sz="1200" dirty="0" smtClean="0"/>
                <a:t>・</a:t>
              </a:r>
              <a:r>
                <a:rPr lang="ja-JP" altLang="en-US" sz="1200" dirty="0"/>
                <a:t>・</a:t>
              </a:r>
            </a:p>
            <a:p>
              <a:endParaRPr lang="ja-JP" altLang="en-US" sz="1050" dirty="0"/>
            </a:p>
            <a:p>
              <a:endParaRPr kumimoji="1" lang="ja-JP" altLang="en-US" sz="1050" dirty="0"/>
            </a:p>
          </p:txBody>
        </p:sp>
        <p:sp>
          <p:nvSpPr>
            <p:cNvPr id="97" name="TextBox 209"/>
            <p:cNvSpPr txBox="1">
              <a:spLocks noChangeArrowheads="1"/>
            </p:cNvSpPr>
            <p:nvPr/>
          </p:nvSpPr>
          <p:spPr bwMode="auto">
            <a:xfrm>
              <a:off x="3795599" y="710796"/>
              <a:ext cx="1154352" cy="746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600" dirty="0" smtClean="0">
                  <a:latin typeface="+mn-lt"/>
                  <a:cs typeface="Times New Roman" pitchFamily="18" charset="0"/>
                </a:rPr>
                <a:t>PEM</a:t>
              </a:r>
            </a:p>
            <a:p>
              <a:pPr algn="ctr" eaLnBrk="1" hangingPunct="1"/>
              <a:r>
                <a:rPr lang="en-US" altLang="ja-JP" sz="1600" dirty="0">
                  <a:solidFill>
                    <a:srgbClr val="0000FF"/>
                  </a:solidFill>
                  <a:latin typeface="+mn-lt"/>
                  <a:cs typeface="Times New Roman" pitchFamily="18" charset="0"/>
                </a:rPr>
                <a:t>f=50 kHz</a:t>
              </a:r>
              <a:endParaRPr lang="ja-JP" altLang="en-US" sz="1600" dirty="0">
                <a:solidFill>
                  <a:srgbClr val="0000FF"/>
                </a:solidFill>
                <a:latin typeface="+mn-lt"/>
                <a:cs typeface="Times New Roman" pitchFamily="18" charset="0"/>
              </a:endParaRPr>
            </a:p>
            <a:p>
              <a:pPr algn="ctr" eaLnBrk="1" hangingPunct="1"/>
              <a:endParaRPr lang="ja-JP" altLang="en-US" sz="1050" dirty="0">
                <a:latin typeface="Times New Roman" pitchFamily="18" charset="0"/>
                <a:cs typeface="Times New Roman" pitchFamily="18" charset="0"/>
              </a:endParaRPr>
            </a:p>
          </p:txBody>
        </p:sp>
        <p:sp>
          <p:nvSpPr>
            <p:cNvPr id="98" name="テキスト ボックス 97"/>
            <p:cNvSpPr txBox="1"/>
            <p:nvPr/>
          </p:nvSpPr>
          <p:spPr>
            <a:xfrm>
              <a:off x="1331640" y="1424054"/>
              <a:ext cx="1839288" cy="338554"/>
            </a:xfrm>
            <a:prstGeom prst="rect">
              <a:avLst/>
            </a:prstGeom>
            <a:noFill/>
          </p:spPr>
          <p:txBody>
            <a:bodyPr wrap="square" rtlCol="0">
              <a:spAutoFit/>
            </a:bodyPr>
            <a:lstStyle/>
            <a:p>
              <a:r>
                <a:rPr kumimoji="1" lang="en-US" altLang="ja-JP" sz="1600" dirty="0" smtClean="0">
                  <a:solidFill>
                    <a:srgbClr val="0000FF"/>
                  </a:solidFill>
                </a:rPr>
                <a:t>50×50 [pixel]</a:t>
              </a:r>
              <a:endParaRPr kumimoji="1" lang="ja-JP" altLang="en-US" dirty="0">
                <a:solidFill>
                  <a:srgbClr val="0000FF"/>
                </a:solidFill>
              </a:endParaRPr>
            </a:p>
          </p:txBody>
        </p:sp>
        <p:sp>
          <p:nvSpPr>
            <p:cNvPr id="100" name="正方形/長方形 99"/>
            <p:cNvSpPr/>
            <p:nvPr/>
          </p:nvSpPr>
          <p:spPr>
            <a:xfrm rot="1800000">
              <a:off x="3516375" y="995359"/>
              <a:ext cx="111321" cy="556603"/>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 name="正方形/長方形 100"/>
            <p:cNvSpPr/>
            <p:nvPr/>
          </p:nvSpPr>
          <p:spPr>
            <a:xfrm rot="1800000">
              <a:off x="3965628" y="1261083"/>
              <a:ext cx="139151" cy="556603"/>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正方形/長方形 101"/>
            <p:cNvSpPr/>
            <p:nvPr/>
          </p:nvSpPr>
          <p:spPr>
            <a:xfrm>
              <a:off x="4374182" y="2003667"/>
              <a:ext cx="879726" cy="6483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 name="円/楕円 102"/>
            <p:cNvSpPr/>
            <p:nvPr/>
          </p:nvSpPr>
          <p:spPr>
            <a:xfrm rot="19800000">
              <a:off x="5967534" y="1034463"/>
              <a:ext cx="83491" cy="556603"/>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 name="正方形/長方形 103"/>
            <p:cNvSpPr/>
            <p:nvPr/>
          </p:nvSpPr>
          <p:spPr>
            <a:xfrm rot="19800000">
              <a:off x="5566464" y="1251697"/>
              <a:ext cx="111321" cy="556603"/>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5" name="直線コネクタ 104"/>
            <p:cNvCxnSpPr>
              <a:endCxn id="108" idx="1"/>
            </p:cNvCxnSpPr>
            <p:nvPr/>
          </p:nvCxnSpPr>
          <p:spPr>
            <a:xfrm flipV="1">
              <a:off x="4814045" y="1107625"/>
              <a:ext cx="1557054" cy="888013"/>
            </a:xfrm>
            <a:prstGeom prst="line">
              <a:avLst/>
            </a:prstGeom>
            <a:ln>
              <a:solidFill>
                <a:srgbClr val="00B050"/>
              </a:solidFill>
              <a:prstDash val="sysDash"/>
            </a:ln>
          </p:spPr>
          <p:style>
            <a:lnRef idx="1">
              <a:schemeClr val="accent1"/>
            </a:lnRef>
            <a:fillRef idx="0">
              <a:schemeClr val="accent1"/>
            </a:fillRef>
            <a:effectRef idx="0">
              <a:schemeClr val="accent1"/>
            </a:effectRef>
            <a:fontRef idx="minor">
              <a:schemeClr val="tx1"/>
            </a:fontRef>
          </p:style>
        </p:cxnSp>
        <p:cxnSp>
          <p:nvCxnSpPr>
            <p:cNvPr id="106" name="直線コネクタ 105"/>
            <p:cNvCxnSpPr/>
            <p:nvPr/>
          </p:nvCxnSpPr>
          <p:spPr>
            <a:xfrm flipV="1">
              <a:off x="4560115" y="1206500"/>
              <a:ext cx="1389835" cy="790057"/>
            </a:xfrm>
            <a:prstGeom prst="line">
              <a:avLst/>
            </a:prstGeom>
            <a:ln w="15875">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107" name="直線コネクタ 106"/>
            <p:cNvCxnSpPr/>
            <p:nvPr/>
          </p:nvCxnSpPr>
          <p:spPr>
            <a:xfrm flipV="1">
              <a:off x="5083028" y="1425195"/>
              <a:ext cx="996863" cy="578473"/>
            </a:xfrm>
            <a:prstGeom prst="line">
              <a:avLst/>
            </a:prstGeom>
            <a:ln w="15875">
              <a:solidFill>
                <a:srgbClr val="00B050"/>
              </a:solidFill>
              <a:prstDash val="solid"/>
            </a:ln>
          </p:spPr>
          <p:style>
            <a:lnRef idx="1">
              <a:schemeClr val="accent1"/>
            </a:lnRef>
            <a:fillRef idx="0">
              <a:schemeClr val="accent1"/>
            </a:fillRef>
            <a:effectRef idx="0">
              <a:schemeClr val="accent1"/>
            </a:effectRef>
            <a:fontRef idx="minor">
              <a:schemeClr val="tx1"/>
            </a:fontRef>
          </p:style>
        </p:cxnSp>
        <p:sp>
          <p:nvSpPr>
            <p:cNvPr id="108" name="正方形/長方形 107"/>
            <p:cNvSpPr/>
            <p:nvPr/>
          </p:nvSpPr>
          <p:spPr>
            <a:xfrm rot="19800000">
              <a:off x="6354731" y="973237"/>
              <a:ext cx="244341" cy="146605"/>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9" name="直線コネクタ 108"/>
            <p:cNvCxnSpPr/>
            <p:nvPr/>
          </p:nvCxnSpPr>
          <p:spPr>
            <a:xfrm>
              <a:off x="2875593" y="1035394"/>
              <a:ext cx="1693408" cy="968274"/>
            </a:xfrm>
            <a:prstGeom prst="line">
              <a:avLst/>
            </a:prstGeom>
            <a:ln w="15875">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110" name="直線コネクタ 109"/>
            <p:cNvCxnSpPr/>
            <p:nvPr/>
          </p:nvCxnSpPr>
          <p:spPr>
            <a:xfrm>
              <a:off x="3002338" y="785423"/>
              <a:ext cx="2096289" cy="1218244"/>
            </a:xfrm>
            <a:prstGeom prst="line">
              <a:avLst/>
            </a:prstGeom>
            <a:ln w="15875">
              <a:solidFill>
                <a:srgbClr val="00B050"/>
              </a:solidFill>
              <a:prstDash val="solid"/>
            </a:ln>
          </p:spPr>
          <p:style>
            <a:lnRef idx="1">
              <a:schemeClr val="accent1"/>
            </a:lnRef>
            <a:fillRef idx="0">
              <a:schemeClr val="accent1"/>
            </a:fillRef>
            <a:effectRef idx="0">
              <a:schemeClr val="accent1"/>
            </a:effectRef>
            <a:fontRef idx="minor">
              <a:schemeClr val="tx1"/>
            </a:fontRef>
          </p:style>
        </p:cxnSp>
        <p:sp>
          <p:nvSpPr>
            <p:cNvPr id="111" name="正方形/長方形 110"/>
            <p:cNvSpPr/>
            <p:nvPr/>
          </p:nvSpPr>
          <p:spPr>
            <a:xfrm rot="1800000">
              <a:off x="2494163" y="548680"/>
              <a:ext cx="486766" cy="46346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2" name="円/楕円 111"/>
            <p:cNvSpPr/>
            <p:nvPr/>
          </p:nvSpPr>
          <p:spPr>
            <a:xfrm rot="1800000">
              <a:off x="2907820" y="777906"/>
              <a:ext cx="67430" cy="25398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 name="円/楕円 112"/>
            <p:cNvSpPr/>
            <p:nvPr/>
          </p:nvSpPr>
          <p:spPr>
            <a:xfrm rot="1800000">
              <a:off x="2907519" y="782408"/>
              <a:ext cx="67430" cy="25398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4" name="直線コネクタ 113"/>
            <p:cNvCxnSpPr>
              <a:stCxn id="113" idx="2"/>
              <a:endCxn id="102" idx="0"/>
            </p:cNvCxnSpPr>
            <p:nvPr/>
          </p:nvCxnSpPr>
          <p:spPr>
            <a:xfrm>
              <a:off x="2912036" y="892543"/>
              <a:ext cx="1902010" cy="1111125"/>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15" name="フリーフォーム 114"/>
            <p:cNvSpPr/>
            <p:nvPr/>
          </p:nvSpPr>
          <p:spPr>
            <a:xfrm rot="20436598">
              <a:off x="6586960" y="901254"/>
              <a:ext cx="239615" cy="106042"/>
            </a:xfrm>
            <a:custGeom>
              <a:avLst/>
              <a:gdLst>
                <a:gd name="connsiteX0" fmla="*/ 0 w 627797"/>
                <a:gd name="connsiteY0" fmla="*/ 70916 h 163416"/>
                <a:gd name="connsiteX1" fmla="*/ 232012 w 627797"/>
                <a:gd name="connsiteY1" fmla="*/ 2677 h 163416"/>
                <a:gd name="connsiteX2" fmla="*/ 395785 w 627797"/>
                <a:gd name="connsiteY2" fmla="*/ 152802 h 163416"/>
                <a:gd name="connsiteX3" fmla="*/ 627797 w 627797"/>
                <a:gd name="connsiteY3" fmla="*/ 139155 h 163416"/>
              </a:gdLst>
              <a:ahLst/>
              <a:cxnLst>
                <a:cxn ang="0">
                  <a:pos x="connsiteX0" y="connsiteY0"/>
                </a:cxn>
                <a:cxn ang="0">
                  <a:pos x="connsiteX1" y="connsiteY1"/>
                </a:cxn>
                <a:cxn ang="0">
                  <a:pos x="connsiteX2" y="connsiteY2"/>
                </a:cxn>
                <a:cxn ang="0">
                  <a:pos x="connsiteX3" y="connsiteY3"/>
                </a:cxn>
              </a:cxnLst>
              <a:rect l="l" t="t" r="r" b="b"/>
              <a:pathLst>
                <a:path w="627797" h="163416">
                  <a:moveTo>
                    <a:pt x="0" y="70916"/>
                  </a:moveTo>
                  <a:cubicBezTo>
                    <a:pt x="83024" y="29972"/>
                    <a:pt x="166048" y="-10971"/>
                    <a:pt x="232012" y="2677"/>
                  </a:cubicBezTo>
                  <a:cubicBezTo>
                    <a:pt x="297976" y="16325"/>
                    <a:pt x="329821" y="130056"/>
                    <a:pt x="395785" y="152802"/>
                  </a:cubicBezTo>
                  <a:cubicBezTo>
                    <a:pt x="461749" y="175548"/>
                    <a:pt x="544773" y="157351"/>
                    <a:pt x="627797" y="139155"/>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16" name="テキスト ボックス 115"/>
            <p:cNvSpPr txBox="1"/>
            <p:nvPr/>
          </p:nvSpPr>
          <p:spPr>
            <a:xfrm>
              <a:off x="4880032" y="2332838"/>
              <a:ext cx="739442" cy="307777"/>
            </a:xfrm>
            <a:prstGeom prst="rect">
              <a:avLst/>
            </a:prstGeom>
            <a:noFill/>
          </p:spPr>
          <p:txBody>
            <a:bodyPr wrap="square" rtlCol="0">
              <a:spAutoFit/>
            </a:bodyPr>
            <a:lstStyle/>
            <a:p>
              <a:r>
                <a:rPr kumimoji="1" lang="en-US" altLang="ja-JP" sz="1400" dirty="0" smtClean="0">
                  <a:solidFill>
                    <a:schemeClr val="bg1"/>
                  </a:solidFill>
                  <a:latin typeface="Arial" panose="020B0604020202020204" pitchFamily="34" charset="0"/>
                  <a:cs typeface="Arial" panose="020B0604020202020204" pitchFamily="34" charset="0"/>
                </a:rPr>
                <a:t>10</a:t>
              </a:r>
              <a:r>
                <a:rPr lang="en-US" altLang="ja-JP" sz="1400" dirty="0">
                  <a:solidFill>
                    <a:schemeClr val="bg1"/>
                  </a:solidFill>
                  <a:latin typeface="Arial" panose="020B0604020202020204" pitchFamily="34" charset="0"/>
                  <a:cs typeface="Arial" panose="020B0604020202020204" pitchFamily="34" charset="0"/>
                </a:rPr>
                <a:t> °</a:t>
              </a:r>
              <a:endParaRPr kumimoji="1" lang="ja-JP" altLang="en-US" sz="1400" dirty="0">
                <a:solidFill>
                  <a:schemeClr val="bg1"/>
                </a:solidFill>
                <a:latin typeface="Arial" panose="020B0604020202020204" pitchFamily="34" charset="0"/>
                <a:cs typeface="Arial" panose="020B0604020202020204" pitchFamily="34" charset="0"/>
              </a:endParaRPr>
            </a:p>
          </p:txBody>
        </p:sp>
        <p:sp>
          <p:nvSpPr>
            <p:cNvPr id="117" name="テキスト ボックス 116"/>
            <p:cNvSpPr txBox="1"/>
            <p:nvPr/>
          </p:nvSpPr>
          <p:spPr>
            <a:xfrm>
              <a:off x="5236899" y="2332838"/>
              <a:ext cx="743177" cy="307777"/>
            </a:xfrm>
            <a:prstGeom prst="rect">
              <a:avLst/>
            </a:prstGeom>
            <a:noFill/>
          </p:spPr>
          <p:txBody>
            <a:bodyPr wrap="square" rtlCol="0">
              <a:spAutoFit/>
            </a:bodyPr>
            <a:lstStyle/>
            <a:p>
              <a:r>
                <a:rPr kumimoji="1" lang="en-US" altLang="ja-JP" sz="1400" dirty="0" smtClean="0">
                  <a:latin typeface="Arial" panose="020B0604020202020204" pitchFamily="34" charset="0"/>
                  <a:cs typeface="Arial" panose="020B0604020202020204" pitchFamily="34" charset="0"/>
                </a:rPr>
                <a:t>30</a:t>
              </a:r>
              <a:r>
                <a:rPr lang="en-US" altLang="ja-JP" sz="1400" dirty="0">
                  <a:latin typeface="Arial" panose="020B0604020202020204" pitchFamily="34" charset="0"/>
                  <a:cs typeface="Arial" panose="020B0604020202020204" pitchFamily="34" charset="0"/>
                </a:rPr>
                <a:t> °</a:t>
              </a:r>
              <a:endParaRPr kumimoji="1" lang="ja-JP" altLang="en-US" sz="1400" dirty="0">
                <a:latin typeface="Arial" panose="020B0604020202020204" pitchFamily="34" charset="0"/>
                <a:cs typeface="Arial" panose="020B0604020202020204" pitchFamily="34" charset="0"/>
              </a:endParaRPr>
            </a:p>
          </p:txBody>
        </p:sp>
        <p:cxnSp>
          <p:nvCxnSpPr>
            <p:cNvPr id="118" name="直線コネクタ 117"/>
            <p:cNvCxnSpPr>
              <a:stCxn id="108" idx="1"/>
            </p:cNvCxnSpPr>
            <p:nvPr/>
          </p:nvCxnSpPr>
          <p:spPr>
            <a:xfrm flipH="1">
              <a:off x="5949950" y="1107625"/>
              <a:ext cx="421149" cy="98875"/>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19" name="直線コネクタ 118"/>
            <p:cNvCxnSpPr>
              <a:stCxn id="108" idx="1"/>
            </p:cNvCxnSpPr>
            <p:nvPr/>
          </p:nvCxnSpPr>
          <p:spPr>
            <a:xfrm flipH="1">
              <a:off x="6079891" y="1107625"/>
              <a:ext cx="291208" cy="317570"/>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4" name="正方形/長方形 3"/>
          <p:cNvSpPr/>
          <p:nvPr/>
        </p:nvSpPr>
        <p:spPr>
          <a:xfrm>
            <a:off x="1699112" y="2996952"/>
            <a:ext cx="928672" cy="646331"/>
          </a:xfrm>
          <a:prstGeom prst="rect">
            <a:avLst/>
          </a:prstGeom>
        </p:spPr>
        <p:txBody>
          <a:bodyPr wrap="none">
            <a:spAutoFit/>
          </a:bodyPr>
          <a:lstStyle/>
          <a:p>
            <a:r>
              <a:rPr lang="en-US" altLang="ja-JP" dirty="0" err="1"/>
              <a:t>accum</a:t>
            </a:r>
            <a:r>
              <a:rPr lang="en-US" altLang="ja-JP" dirty="0"/>
              <a:t>. </a:t>
            </a:r>
            <a:endParaRPr lang="en-US" altLang="ja-JP" dirty="0" smtClean="0"/>
          </a:p>
          <a:p>
            <a:r>
              <a:rPr lang="en-US" altLang="ja-JP" dirty="0" smtClean="0"/>
              <a:t>num</a:t>
            </a:r>
            <a:r>
              <a:rPr lang="en-US" altLang="ja-JP" dirty="0"/>
              <a:t>.</a:t>
            </a:r>
            <a:endParaRPr lang="ja-JP" altLang="en-US" dirty="0"/>
          </a:p>
        </p:txBody>
      </p:sp>
      <p:sp>
        <p:nvSpPr>
          <p:cNvPr id="6" name="正方形/長方形 5"/>
          <p:cNvSpPr/>
          <p:nvPr/>
        </p:nvSpPr>
        <p:spPr>
          <a:xfrm>
            <a:off x="53752" y="35332"/>
            <a:ext cx="8046640" cy="400110"/>
          </a:xfrm>
          <a:prstGeom prst="rect">
            <a:avLst/>
          </a:prstGeom>
        </p:spPr>
        <p:txBody>
          <a:bodyPr wrap="square">
            <a:spAutoFit/>
          </a:bodyPr>
          <a:lstStyle/>
          <a:p>
            <a:pPr eaLnBrk="1" hangingPunct="1"/>
            <a:r>
              <a:rPr lang="en-US" altLang="ja-JP" sz="2000" b="1" dirty="0">
                <a:latin typeface="Calibri"/>
                <a:cs typeface="Calibri"/>
              </a:rPr>
              <a:t>Numerical analysis for </a:t>
            </a:r>
            <a:r>
              <a:rPr lang="en-US" altLang="ja-JP" sz="2000" b="1" dirty="0" smtClean="0">
                <a:latin typeface="Calibri"/>
                <a:cs typeface="Calibri"/>
              </a:rPr>
              <a:t>patterned sample </a:t>
            </a:r>
            <a:r>
              <a:rPr lang="en-US" altLang="ja-JP" sz="2000" b="1" dirty="0">
                <a:latin typeface="Calibri"/>
                <a:cs typeface="Calibri"/>
              </a:rPr>
              <a:t>of the GI </a:t>
            </a:r>
            <a:r>
              <a:rPr lang="en-US" altLang="ja-JP" sz="2000" b="1" dirty="0" err="1">
                <a:latin typeface="Calibri"/>
                <a:cs typeface="Calibri"/>
              </a:rPr>
              <a:t>ellipsometry</a:t>
            </a:r>
            <a:endParaRPr lang="ja-JP" altLang="en-US" sz="2000" b="1" dirty="0">
              <a:latin typeface="Calibri"/>
              <a:cs typeface="Calibri"/>
            </a:endParaRPr>
          </a:p>
        </p:txBody>
      </p:sp>
    </p:spTree>
    <p:extLst>
      <p:ext uri="{BB962C8B-B14F-4D97-AF65-F5344CB8AC3E}">
        <p14:creationId xmlns:p14="http://schemas.microsoft.com/office/powerpoint/2010/main" val="361486926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a:stretch>
            <a:fillRect/>
          </a:stretch>
        </p:blipFill>
        <p:spPr>
          <a:xfrm>
            <a:off x="1475656" y="980728"/>
            <a:ext cx="6743700" cy="4876800"/>
          </a:xfrm>
          <a:prstGeom prst="rect">
            <a:avLst/>
          </a:prstGeom>
        </p:spPr>
      </p:pic>
      <p:sp>
        <p:nvSpPr>
          <p:cNvPr id="8" name="正方形/長方形 7"/>
          <p:cNvSpPr/>
          <p:nvPr/>
        </p:nvSpPr>
        <p:spPr>
          <a:xfrm>
            <a:off x="0" y="0"/>
            <a:ext cx="9144000" cy="461665"/>
          </a:xfrm>
          <a:prstGeom prst="rect">
            <a:avLst/>
          </a:prstGeom>
        </p:spPr>
        <p:txBody>
          <a:bodyPr wrap="square">
            <a:spAutoFit/>
          </a:bodyPr>
          <a:lstStyle/>
          <a:p>
            <a:r>
              <a:rPr lang="en-US" altLang="ja-JP" sz="2400" b="1" dirty="0" smtClean="0">
                <a:latin typeface="Calibri"/>
                <a:cs typeface="Calibri"/>
              </a:rPr>
              <a:t>Optical setup of ghost imaging </a:t>
            </a:r>
            <a:r>
              <a:rPr lang="en-US" altLang="ja-JP" sz="2400" b="1" dirty="0" err="1" smtClean="0">
                <a:latin typeface="Calibri"/>
                <a:cs typeface="Calibri"/>
              </a:rPr>
              <a:t>ellipsometry</a:t>
            </a:r>
            <a:endParaRPr lang="ja-JP" altLang="en-US" sz="2400" dirty="0"/>
          </a:p>
        </p:txBody>
      </p:sp>
    </p:spTree>
    <p:extLst>
      <p:ext uri="{BB962C8B-B14F-4D97-AF65-F5344CB8AC3E}">
        <p14:creationId xmlns:p14="http://schemas.microsoft.com/office/powerpoint/2010/main" val="277181807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 name="Picture 2" descr="C:\Users\k.s\Dropbox\研究室evernote用\研究_GI\_正式な図_eps_pdf形式\1_原理関連\0_概念説明用\概要図_image.jpg"/>
          <p:cNvPicPr>
            <a:picLocks noChangeAspect="1" noChangeArrowheads="1"/>
          </p:cNvPicPr>
          <p:nvPr/>
        </p:nvPicPr>
        <p:blipFill rotWithShape="1">
          <a:blip r:embed="rId3">
            <a:extLst>
              <a:ext uri="{28A0092B-C50C-407E-A947-70E740481C1C}">
                <a14:useLocalDpi xmlns:a14="http://schemas.microsoft.com/office/drawing/2010/main" val="0"/>
              </a:ext>
            </a:extLst>
          </a:blip>
          <a:srcRect l="2522" t="6368" r="556" b="17513"/>
          <a:stretch/>
        </p:blipFill>
        <p:spPr bwMode="auto">
          <a:xfrm>
            <a:off x="-40259" y="578691"/>
            <a:ext cx="9184259" cy="5409818"/>
          </a:xfrm>
          <a:prstGeom prst="rect">
            <a:avLst/>
          </a:prstGeom>
          <a:noFill/>
          <a:extLst>
            <a:ext uri="{909E8E84-426E-40dd-AFC4-6F175D3DCCD1}">
              <a14:hiddenFill xmlns:a14="http://schemas.microsoft.com/office/drawing/2010/main">
                <a:solidFill>
                  <a:srgbClr val="FFFFFF"/>
                </a:solidFill>
              </a14:hiddenFill>
            </a:ext>
          </a:extLst>
        </p:spPr>
      </p:pic>
      <p:pic>
        <p:nvPicPr>
          <p:cNvPr id="3074" name="図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63" y="6303963"/>
            <a:ext cx="2416176"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 name="Text Box 4"/>
          <p:cNvSpPr txBox="1">
            <a:spLocks noChangeArrowheads="1"/>
          </p:cNvSpPr>
          <p:nvPr/>
        </p:nvSpPr>
        <p:spPr bwMode="auto">
          <a:xfrm>
            <a:off x="0" y="6350"/>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spcBef>
                <a:spcPct val="50000"/>
              </a:spcBef>
            </a:pPr>
            <a:r>
              <a:rPr lang="en-US" altLang="ja-JP" sz="2400" b="1" dirty="0" smtClean="0">
                <a:latin typeface="Lucida Sans"/>
                <a:cs typeface="Lucida Sans"/>
              </a:rPr>
              <a:t>Principle for Ghost imaging</a:t>
            </a:r>
            <a:endParaRPr lang="ja-JP" altLang="en-US" sz="2400" b="1" dirty="0">
              <a:latin typeface="Lucida Sans"/>
              <a:cs typeface="Lucida Sans"/>
            </a:endParaRPr>
          </a:p>
        </p:txBody>
      </p:sp>
      <p:sp>
        <p:nvSpPr>
          <p:cNvPr id="2" name="テキスト ボックス 1"/>
          <p:cNvSpPr txBox="1"/>
          <p:nvPr/>
        </p:nvSpPr>
        <p:spPr>
          <a:xfrm>
            <a:off x="179512" y="764704"/>
            <a:ext cx="5973670" cy="561692"/>
          </a:xfrm>
          <a:prstGeom prst="rect">
            <a:avLst/>
          </a:prstGeom>
          <a:noFill/>
        </p:spPr>
        <p:txBody>
          <a:bodyPr wrap="square" rtlCol="0">
            <a:spAutoFit/>
          </a:bodyPr>
          <a:lstStyle/>
          <a:p>
            <a:pPr>
              <a:lnSpc>
                <a:spcPts val="1800"/>
              </a:lnSpc>
              <a:spcBef>
                <a:spcPct val="50000"/>
              </a:spcBef>
            </a:pPr>
            <a:r>
              <a:rPr lang="en-US" altLang="ja-JP" dirty="0" smtClean="0">
                <a:solidFill>
                  <a:schemeClr val="bg1"/>
                </a:solidFill>
                <a:latin typeface="Arial" charset="0"/>
              </a:rPr>
              <a:t>Correlation technique by using random patterned illumination and single pixel detector</a:t>
            </a:r>
            <a:endParaRPr lang="ja-JP" altLang="en-US" dirty="0" smtClean="0">
              <a:solidFill>
                <a:schemeClr val="bg1"/>
              </a:solidFill>
              <a:latin typeface="Arial" charset="0"/>
            </a:endParaRPr>
          </a:p>
        </p:txBody>
      </p:sp>
      <p:sp>
        <p:nvSpPr>
          <p:cNvPr id="3" name="テキスト ボックス 2"/>
          <p:cNvSpPr txBox="1"/>
          <p:nvPr/>
        </p:nvSpPr>
        <p:spPr>
          <a:xfrm>
            <a:off x="5148064" y="4280877"/>
            <a:ext cx="1443608" cy="369332"/>
          </a:xfrm>
          <a:prstGeom prst="rect">
            <a:avLst/>
          </a:prstGeom>
          <a:noFill/>
        </p:spPr>
        <p:txBody>
          <a:bodyPr wrap="square" rtlCol="0">
            <a:spAutoFit/>
          </a:bodyPr>
          <a:lstStyle/>
          <a:p>
            <a:r>
              <a:rPr kumimoji="1" lang="en-US" altLang="ja-JP" dirty="0" smtClean="0">
                <a:solidFill>
                  <a:schemeClr val="bg1"/>
                </a:solidFill>
                <a:latin typeface="Lucida Sans"/>
                <a:cs typeface="Lucida Sans"/>
              </a:rPr>
              <a:t>sample</a:t>
            </a:r>
            <a:endParaRPr kumimoji="1" lang="ja-JP" altLang="en-US" dirty="0">
              <a:solidFill>
                <a:schemeClr val="bg1"/>
              </a:solidFill>
              <a:latin typeface="Lucida Sans"/>
              <a:cs typeface="Lucida Sans"/>
            </a:endParaRPr>
          </a:p>
        </p:txBody>
      </p:sp>
      <p:sp>
        <p:nvSpPr>
          <p:cNvPr id="132" name="テキスト ボックス 131"/>
          <p:cNvSpPr txBox="1"/>
          <p:nvPr/>
        </p:nvSpPr>
        <p:spPr>
          <a:xfrm>
            <a:off x="7308304" y="3933056"/>
            <a:ext cx="1584176" cy="646331"/>
          </a:xfrm>
          <a:prstGeom prst="rect">
            <a:avLst/>
          </a:prstGeom>
          <a:noFill/>
        </p:spPr>
        <p:txBody>
          <a:bodyPr wrap="square" rtlCol="0">
            <a:spAutoFit/>
          </a:bodyPr>
          <a:lstStyle/>
          <a:p>
            <a:pPr algn="ctr"/>
            <a:r>
              <a:rPr lang="en-US" altLang="ja-JP" dirty="0">
                <a:solidFill>
                  <a:schemeClr val="bg1"/>
                </a:solidFill>
                <a:latin typeface="Lucida Sans"/>
                <a:cs typeface="Lucida Sans"/>
              </a:rPr>
              <a:t>s</a:t>
            </a:r>
            <a:r>
              <a:rPr kumimoji="1" lang="en-US" altLang="ja-JP" dirty="0" smtClean="0">
                <a:solidFill>
                  <a:schemeClr val="bg1"/>
                </a:solidFill>
                <a:latin typeface="Lucida Sans"/>
                <a:cs typeface="Lucida Sans"/>
              </a:rPr>
              <a:t>ingle pixel</a:t>
            </a:r>
          </a:p>
          <a:p>
            <a:pPr algn="ctr"/>
            <a:r>
              <a:rPr lang="en-US" altLang="ja-JP" dirty="0" smtClean="0">
                <a:solidFill>
                  <a:schemeClr val="bg1"/>
                </a:solidFill>
                <a:latin typeface="Lucida Sans"/>
                <a:cs typeface="Lucida Sans"/>
              </a:rPr>
              <a:t>sensor</a:t>
            </a:r>
            <a:endParaRPr kumimoji="1" lang="ja-JP" altLang="en-US" dirty="0">
              <a:solidFill>
                <a:schemeClr val="bg1"/>
              </a:solidFill>
              <a:latin typeface="Lucida Sans"/>
              <a:cs typeface="Lucida Sans"/>
            </a:endParaRPr>
          </a:p>
        </p:txBody>
      </p:sp>
      <p:sp>
        <p:nvSpPr>
          <p:cNvPr id="133" name="テキスト ボックス 132"/>
          <p:cNvSpPr txBox="1"/>
          <p:nvPr/>
        </p:nvSpPr>
        <p:spPr>
          <a:xfrm>
            <a:off x="2627784" y="1772816"/>
            <a:ext cx="1440160" cy="369332"/>
          </a:xfrm>
          <a:prstGeom prst="rect">
            <a:avLst/>
          </a:prstGeom>
          <a:noFill/>
        </p:spPr>
        <p:txBody>
          <a:bodyPr wrap="square" rtlCol="0">
            <a:spAutoFit/>
          </a:bodyPr>
          <a:lstStyle/>
          <a:p>
            <a:r>
              <a:rPr lang="en-US" altLang="ja-JP" dirty="0" smtClean="0">
                <a:solidFill>
                  <a:schemeClr val="bg1"/>
                </a:solidFill>
                <a:latin typeface="Lucida Sans"/>
                <a:cs typeface="Lucida Sans"/>
              </a:rPr>
              <a:t>2D sensor</a:t>
            </a:r>
            <a:endParaRPr kumimoji="1" lang="ja-JP" altLang="en-US" dirty="0">
              <a:solidFill>
                <a:schemeClr val="bg1"/>
              </a:solidFill>
              <a:latin typeface="Lucida Sans"/>
              <a:cs typeface="Lucida Sans"/>
            </a:endParaRPr>
          </a:p>
        </p:txBody>
      </p:sp>
      <p:pic>
        <p:nvPicPr>
          <p:cNvPr id="21507"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7764" b="92547" l="8081" r="97576">
                        <a14:foregroundMark x1="72121" y1="7764" x2="72121" y2="7764"/>
                        <a14:foregroundMark x1="92121" y1="24845" x2="94141" y2="54348"/>
                        <a14:foregroundMark x1="8081" y1="42857" x2="8081" y2="70807"/>
                        <a14:foregroundMark x1="29293" y1="92857" x2="28485" y2="86957"/>
                        <a14:foregroundMark x1="97576" y1="27950" x2="95758" y2="40994"/>
                      </a14:backgroundRemoval>
                    </a14:imgEffect>
                  </a14:imgLayer>
                </a14:imgProps>
              </a:ext>
              <a:ext uri="{28A0092B-C50C-407E-A947-70E740481C1C}">
                <a14:useLocalDpi xmlns:a14="http://schemas.microsoft.com/office/drawing/2010/main" val="0"/>
              </a:ext>
            </a:extLst>
          </a:blip>
          <a:srcRect/>
          <a:stretch>
            <a:fillRect/>
          </a:stretch>
        </p:blipFill>
        <p:spPr bwMode="auto">
          <a:xfrm>
            <a:off x="29085" y="4113720"/>
            <a:ext cx="1990260" cy="12946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4" name="テキスト ボックス 133"/>
          <p:cNvSpPr txBox="1"/>
          <p:nvPr/>
        </p:nvSpPr>
        <p:spPr>
          <a:xfrm>
            <a:off x="5940152" y="3635732"/>
            <a:ext cx="1560835" cy="369332"/>
          </a:xfrm>
          <a:prstGeom prst="rect">
            <a:avLst/>
          </a:prstGeom>
          <a:noFill/>
        </p:spPr>
        <p:txBody>
          <a:bodyPr wrap="square" rtlCol="0">
            <a:spAutoFit/>
          </a:bodyPr>
          <a:lstStyle/>
          <a:p>
            <a:r>
              <a:rPr lang="en-US" altLang="ja-JP" dirty="0" smtClean="0">
                <a:solidFill>
                  <a:schemeClr val="bg1"/>
                </a:solidFill>
                <a:latin typeface="Lucida Sans"/>
                <a:cs typeface="Lucida Sans"/>
              </a:rPr>
              <a:t>lens</a:t>
            </a:r>
            <a:endParaRPr kumimoji="1" lang="ja-JP" altLang="en-US" dirty="0">
              <a:solidFill>
                <a:schemeClr val="bg1"/>
              </a:solidFill>
              <a:latin typeface="Lucida Sans"/>
              <a:cs typeface="Lucida Sans"/>
            </a:endParaRPr>
          </a:p>
        </p:txBody>
      </p:sp>
      <p:sp>
        <p:nvSpPr>
          <p:cNvPr id="136" name="テキスト ボックス 135"/>
          <p:cNvSpPr txBox="1"/>
          <p:nvPr/>
        </p:nvSpPr>
        <p:spPr>
          <a:xfrm>
            <a:off x="251520" y="5399738"/>
            <a:ext cx="3600400" cy="369332"/>
          </a:xfrm>
          <a:prstGeom prst="rect">
            <a:avLst/>
          </a:prstGeom>
          <a:noFill/>
        </p:spPr>
        <p:txBody>
          <a:bodyPr wrap="square" rtlCol="0">
            <a:spAutoFit/>
          </a:bodyPr>
          <a:lstStyle/>
          <a:p>
            <a:r>
              <a:rPr lang="en-US" altLang="ja-JP" dirty="0" smtClean="0">
                <a:solidFill>
                  <a:schemeClr val="bg1"/>
                </a:solidFill>
                <a:latin typeface="Lucida Sans"/>
                <a:cs typeface="Lucida Sans"/>
              </a:rPr>
              <a:t>random patterned illumination</a:t>
            </a:r>
            <a:endParaRPr kumimoji="1" lang="ja-JP" altLang="en-US" dirty="0">
              <a:solidFill>
                <a:schemeClr val="bg1"/>
              </a:solidFill>
              <a:latin typeface="Lucida Sans"/>
              <a:cs typeface="Lucida Sans"/>
            </a:endParaRPr>
          </a:p>
        </p:txBody>
      </p:sp>
      <p:pic>
        <p:nvPicPr>
          <p:cNvPr id="14" name="図 13"/>
          <p:cNvPicPr>
            <a:picLocks noChangeAspect="1"/>
          </p:cNvPicPr>
          <p:nvPr/>
        </p:nvPicPr>
        <p:blipFill>
          <a:blip r:embed="rId7"/>
          <a:stretch>
            <a:fillRect/>
          </a:stretch>
        </p:blipFill>
        <p:spPr>
          <a:xfrm>
            <a:off x="7380312" y="2996952"/>
            <a:ext cx="1403648" cy="935765"/>
          </a:xfrm>
          <a:prstGeom prst="rect">
            <a:avLst/>
          </a:prstGeom>
        </p:spPr>
      </p:pic>
      <p:sp>
        <p:nvSpPr>
          <p:cNvPr id="5" name="フリーフォーム 4"/>
          <p:cNvSpPr/>
          <p:nvPr/>
        </p:nvSpPr>
        <p:spPr>
          <a:xfrm>
            <a:off x="6895353" y="2928471"/>
            <a:ext cx="485588" cy="455705"/>
          </a:xfrm>
          <a:custGeom>
            <a:avLst/>
            <a:gdLst>
              <a:gd name="connsiteX0" fmla="*/ 0 w 485588"/>
              <a:gd name="connsiteY0" fmla="*/ 0 h 455705"/>
              <a:gd name="connsiteX1" fmla="*/ 119529 w 485588"/>
              <a:gd name="connsiteY1" fmla="*/ 440764 h 455705"/>
              <a:gd name="connsiteX2" fmla="*/ 216647 w 485588"/>
              <a:gd name="connsiteY2" fmla="*/ 186764 h 455705"/>
              <a:gd name="connsiteX3" fmla="*/ 485588 w 485588"/>
              <a:gd name="connsiteY3" fmla="*/ 455705 h 455705"/>
              <a:gd name="connsiteX4" fmla="*/ 485588 w 485588"/>
              <a:gd name="connsiteY4" fmla="*/ 455705 h 455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588" h="455705">
                <a:moveTo>
                  <a:pt x="0" y="0"/>
                </a:moveTo>
                <a:cubicBezTo>
                  <a:pt x="41710" y="204818"/>
                  <a:pt x="83421" y="409637"/>
                  <a:pt x="119529" y="440764"/>
                </a:cubicBezTo>
                <a:cubicBezTo>
                  <a:pt x="155637" y="471891"/>
                  <a:pt x="155637" y="184274"/>
                  <a:pt x="216647" y="186764"/>
                </a:cubicBezTo>
                <a:cubicBezTo>
                  <a:pt x="277657" y="189254"/>
                  <a:pt x="485588" y="455705"/>
                  <a:pt x="485588" y="455705"/>
                </a:cubicBezTo>
                <a:lnTo>
                  <a:pt x="485588" y="455705"/>
                </a:lnTo>
              </a:path>
            </a:pathLst>
          </a:custGeom>
          <a:ln w="15875">
            <a:solidFill>
              <a:schemeClr val="bg1"/>
            </a:solidFill>
            <a:headEnd type="arrow"/>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dirty="0"/>
          </a:p>
        </p:txBody>
      </p:sp>
      <p:sp>
        <p:nvSpPr>
          <p:cNvPr id="15" name="テキスト ボックス 14"/>
          <p:cNvSpPr txBox="1"/>
          <p:nvPr/>
        </p:nvSpPr>
        <p:spPr>
          <a:xfrm>
            <a:off x="467544" y="2636912"/>
            <a:ext cx="1440160" cy="646331"/>
          </a:xfrm>
          <a:prstGeom prst="rect">
            <a:avLst/>
          </a:prstGeom>
          <a:noFill/>
        </p:spPr>
        <p:txBody>
          <a:bodyPr wrap="square" rtlCol="0">
            <a:spAutoFit/>
          </a:bodyPr>
          <a:lstStyle/>
          <a:p>
            <a:r>
              <a:rPr lang="en-US" altLang="ja-JP" dirty="0">
                <a:solidFill>
                  <a:schemeClr val="bg1"/>
                </a:solidFill>
                <a:latin typeface="Lucida Sans"/>
                <a:cs typeface="Lucida Sans"/>
              </a:rPr>
              <a:t>r</a:t>
            </a:r>
            <a:r>
              <a:rPr lang="en-US" altLang="ja-JP" dirty="0" smtClean="0">
                <a:solidFill>
                  <a:schemeClr val="bg1"/>
                </a:solidFill>
                <a:latin typeface="Lucida Sans"/>
                <a:cs typeface="Lucida Sans"/>
              </a:rPr>
              <a:t>eference</a:t>
            </a:r>
          </a:p>
          <a:p>
            <a:r>
              <a:rPr kumimoji="1" lang="en-US" altLang="ja-JP" dirty="0" smtClean="0">
                <a:solidFill>
                  <a:schemeClr val="bg1"/>
                </a:solidFill>
                <a:latin typeface="Lucida Sans"/>
                <a:cs typeface="Lucida Sans"/>
              </a:rPr>
              <a:t>arm</a:t>
            </a:r>
            <a:endParaRPr kumimoji="1" lang="ja-JP" altLang="en-US" dirty="0">
              <a:solidFill>
                <a:schemeClr val="bg1"/>
              </a:solidFill>
              <a:latin typeface="Lucida Sans"/>
              <a:cs typeface="Lucida Sans"/>
            </a:endParaRPr>
          </a:p>
        </p:txBody>
      </p:sp>
      <p:sp>
        <p:nvSpPr>
          <p:cNvPr id="16" name="テキスト ボックス 15"/>
          <p:cNvSpPr txBox="1"/>
          <p:nvPr/>
        </p:nvSpPr>
        <p:spPr>
          <a:xfrm>
            <a:off x="3491880" y="4581128"/>
            <a:ext cx="1440160" cy="646331"/>
          </a:xfrm>
          <a:prstGeom prst="rect">
            <a:avLst/>
          </a:prstGeom>
          <a:noFill/>
        </p:spPr>
        <p:txBody>
          <a:bodyPr wrap="square" rtlCol="0">
            <a:spAutoFit/>
          </a:bodyPr>
          <a:lstStyle/>
          <a:p>
            <a:r>
              <a:rPr lang="en-US" altLang="ja-JP" dirty="0" smtClean="0">
                <a:solidFill>
                  <a:schemeClr val="bg1"/>
                </a:solidFill>
                <a:latin typeface="Lucida Sans"/>
                <a:cs typeface="Lucida Sans"/>
              </a:rPr>
              <a:t>object</a:t>
            </a:r>
          </a:p>
          <a:p>
            <a:r>
              <a:rPr kumimoji="1" lang="en-US" altLang="ja-JP" dirty="0" smtClean="0">
                <a:solidFill>
                  <a:schemeClr val="bg1"/>
                </a:solidFill>
                <a:latin typeface="Lucida Sans"/>
                <a:cs typeface="Lucida Sans"/>
              </a:rPr>
              <a:t>arm</a:t>
            </a:r>
            <a:endParaRPr kumimoji="1" lang="ja-JP" altLang="en-US" dirty="0">
              <a:solidFill>
                <a:schemeClr val="bg1"/>
              </a:solidFill>
              <a:latin typeface="Lucida Sans"/>
              <a:cs typeface="Lucida Sans"/>
            </a:endParaRPr>
          </a:p>
        </p:txBody>
      </p:sp>
    </p:spTree>
    <p:extLst>
      <p:ext uri="{BB962C8B-B14F-4D97-AF65-F5344CB8AC3E}">
        <p14:creationId xmlns:p14="http://schemas.microsoft.com/office/powerpoint/2010/main" val="4038052487"/>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図 43" descr="IMG_4410.jpg"/>
          <p:cNvPicPr>
            <a:picLocks noChangeAspect="1"/>
          </p:cNvPicPr>
          <p:nvPr/>
        </p:nvPicPr>
        <p:blipFill rotWithShape="1">
          <a:blip r:embed="rId3">
            <a:extLst>
              <a:ext uri="{28A0092B-C50C-407E-A947-70E740481C1C}">
                <a14:useLocalDpi xmlns:a14="http://schemas.microsoft.com/office/drawing/2010/main" val="0"/>
              </a:ext>
            </a:extLst>
          </a:blip>
          <a:srcRect l="21076" t="33213" r="9435" b="32965"/>
          <a:stretch/>
        </p:blipFill>
        <p:spPr>
          <a:xfrm>
            <a:off x="6169707" y="4826557"/>
            <a:ext cx="2506749" cy="1626779"/>
          </a:xfrm>
          <a:prstGeom prst="rect">
            <a:avLst/>
          </a:prstGeom>
        </p:spPr>
      </p:pic>
      <p:pic>
        <p:nvPicPr>
          <p:cNvPr id="1126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5250" r="26453" b="39782"/>
          <a:stretch/>
        </p:blipFill>
        <p:spPr bwMode="auto">
          <a:xfrm>
            <a:off x="2629657" y="1398147"/>
            <a:ext cx="6059499" cy="2778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6"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7708" t="16144" r="46577" b="13065"/>
          <a:stretch/>
        </p:blipFill>
        <p:spPr bwMode="auto">
          <a:xfrm>
            <a:off x="417599" y="476672"/>
            <a:ext cx="2194097" cy="3261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大波 20"/>
          <p:cNvSpPr/>
          <p:nvPr/>
        </p:nvSpPr>
        <p:spPr>
          <a:xfrm rot="5400000">
            <a:off x="1121981" y="2552225"/>
            <a:ext cx="3102658" cy="379084"/>
          </a:xfrm>
          <a:prstGeom prst="wav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Ｐゴシック" pitchFamily="50" charset="-128"/>
              <a:ea typeface="ＭＳ Ｐゴシック" pitchFamily="50" charset="-128"/>
            </a:endParaRPr>
          </a:p>
        </p:txBody>
      </p:sp>
      <p:sp>
        <p:nvSpPr>
          <p:cNvPr id="22" name="正方形/長方形 21"/>
          <p:cNvSpPr/>
          <p:nvPr/>
        </p:nvSpPr>
        <p:spPr>
          <a:xfrm>
            <a:off x="2437153" y="803649"/>
            <a:ext cx="805231" cy="4996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Ｐゴシック" pitchFamily="50" charset="-128"/>
              <a:ea typeface="ＭＳ Ｐゴシック" pitchFamily="50" charset="-128"/>
            </a:endParaRPr>
          </a:p>
        </p:txBody>
      </p:sp>
      <p:pic>
        <p:nvPicPr>
          <p:cNvPr id="29"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7708" t="16143" r="46577" b="65916"/>
          <a:stretch/>
        </p:blipFill>
        <p:spPr bwMode="auto">
          <a:xfrm>
            <a:off x="415801" y="476672"/>
            <a:ext cx="2194097" cy="826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グループ化 1"/>
          <p:cNvGrpSpPr/>
          <p:nvPr/>
        </p:nvGrpSpPr>
        <p:grpSpPr>
          <a:xfrm>
            <a:off x="7690558" y="667179"/>
            <a:ext cx="1417946" cy="601581"/>
            <a:chOff x="16627666" y="4080561"/>
            <a:chExt cx="1194958" cy="506980"/>
          </a:xfrm>
        </p:grpSpPr>
        <p:cxnSp>
          <p:nvCxnSpPr>
            <p:cNvPr id="15" name="直線コネクタ 14"/>
            <p:cNvCxnSpPr/>
            <p:nvPr/>
          </p:nvCxnSpPr>
          <p:spPr>
            <a:xfrm>
              <a:off x="16985874" y="4489443"/>
              <a:ext cx="469858" cy="0"/>
            </a:xfrm>
            <a:prstGeom prst="line">
              <a:avLst/>
            </a:prstGeom>
            <a:ln w="25400">
              <a:solidFill>
                <a:schemeClr val="tx1"/>
              </a:solidFill>
              <a:headEnd type="stealth" w="med" len="med"/>
              <a:tailEnd type="stealth" w="med" len="med"/>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a:off x="16985874" y="4396842"/>
              <a:ext cx="0" cy="1852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a:off x="17454026" y="4402341"/>
              <a:ext cx="0" cy="1852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209"/>
            <p:cNvSpPr txBox="1">
              <a:spLocks noChangeArrowheads="1"/>
            </p:cNvSpPr>
            <p:nvPr/>
          </p:nvSpPr>
          <p:spPr bwMode="auto">
            <a:xfrm>
              <a:off x="16627666" y="4080561"/>
              <a:ext cx="1194958" cy="27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600" dirty="0" smtClean="0">
                  <a:latin typeface="Times New Roman" pitchFamily="18" charset="0"/>
                  <a:ea typeface="ＭＳ Ｐゴシック" pitchFamily="50" charset="-128"/>
                  <a:cs typeface="Times New Roman" pitchFamily="18" charset="0"/>
                </a:rPr>
                <a:t>50 mm</a:t>
              </a:r>
              <a:endParaRPr lang="ja-JP" altLang="en-US" sz="1600" dirty="0">
                <a:latin typeface="Times New Roman" pitchFamily="18" charset="0"/>
                <a:ea typeface="ＭＳ Ｐゴシック" pitchFamily="50" charset="-128"/>
                <a:cs typeface="Times New Roman" pitchFamily="18" charset="0"/>
              </a:endParaRPr>
            </a:p>
          </p:txBody>
        </p:sp>
      </p:grpSp>
      <p:sp>
        <p:nvSpPr>
          <p:cNvPr id="23" name="正方形/長方形 22"/>
          <p:cNvSpPr/>
          <p:nvPr/>
        </p:nvSpPr>
        <p:spPr>
          <a:xfrm>
            <a:off x="2263065" y="4476277"/>
            <a:ext cx="621368" cy="4996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Ｐゴシック" pitchFamily="50" charset="-128"/>
              <a:ea typeface="ＭＳ Ｐゴシック" pitchFamily="50" charset="-128"/>
            </a:endParaRPr>
          </a:p>
        </p:txBody>
      </p:sp>
      <p:graphicFrame>
        <p:nvGraphicFramePr>
          <p:cNvPr id="26" name="表 25"/>
          <p:cNvGraphicFramePr>
            <a:graphicFrameLocks noGrp="1"/>
          </p:cNvGraphicFramePr>
          <p:nvPr>
            <p:extLst>
              <p:ext uri="{D42A27DB-BD31-4B8C-83A1-F6EECF244321}">
                <p14:modId xmlns:p14="http://schemas.microsoft.com/office/powerpoint/2010/main" val="2792957316"/>
              </p:ext>
            </p:extLst>
          </p:nvPr>
        </p:nvGraphicFramePr>
        <p:xfrm>
          <a:off x="251520" y="4437112"/>
          <a:ext cx="5530649" cy="2225676"/>
        </p:xfrm>
        <a:graphic>
          <a:graphicData uri="http://schemas.openxmlformats.org/drawingml/2006/table">
            <a:tbl>
              <a:tblPr firstRow="1" bandRow="1">
                <a:tableStyleId>{5C22544A-7EE6-4342-B048-85BDC9FD1C3A}</a:tableStyleId>
              </a:tblPr>
              <a:tblGrid>
                <a:gridCol w="1210170"/>
                <a:gridCol w="1440160"/>
                <a:gridCol w="2880319"/>
              </a:tblGrid>
              <a:tr h="370946">
                <a:tc rowSpan="4">
                  <a:txBody>
                    <a:bodyPr/>
                    <a:lstStyle/>
                    <a:p>
                      <a:pPr algn="ctr"/>
                      <a:r>
                        <a:rPr kumimoji="1" lang="en-US" altLang="ja-JP" sz="1600" b="0" dirty="0" smtClean="0">
                          <a:solidFill>
                            <a:schemeClr val="tx1"/>
                          </a:solidFill>
                        </a:rPr>
                        <a:t>projector</a:t>
                      </a:r>
                      <a:endParaRPr kumimoji="1" lang="ja-JP" altLang="en-US" sz="1600" b="0" dirty="0">
                        <a:solidFill>
                          <a:schemeClr val="tx1"/>
                        </a:solidFill>
                      </a:endParaRPr>
                    </a:p>
                  </a:txBody>
                  <a:tcPr marL="91429" marR="91429" marT="45733" marB="45733"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600" b="0" dirty="0" smtClean="0">
                          <a:solidFill>
                            <a:schemeClr val="tx1"/>
                          </a:solidFill>
                          <a:latin typeface="Times New Roman" pitchFamily="18" charset="0"/>
                          <a:cs typeface="Times New Roman" pitchFamily="18" charset="0"/>
                        </a:rPr>
                        <a:t>DMD</a:t>
                      </a:r>
                      <a:endParaRPr kumimoji="1" lang="ja-JP" altLang="en-US" sz="1600" b="0" dirty="0">
                        <a:solidFill>
                          <a:schemeClr val="tx1"/>
                        </a:solidFill>
                      </a:endParaRPr>
                    </a:p>
                  </a:txBody>
                  <a:tcPr marL="91429" marR="91429" marT="45733" marB="457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600" b="0" dirty="0" smtClean="0">
                          <a:solidFill>
                            <a:schemeClr val="tx1"/>
                          </a:solidFill>
                          <a:latin typeface="Times New Roman" pitchFamily="18" charset="0"/>
                          <a:cs typeface="Times New Roman" pitchFamily="18" charset="0"/>
                        </a:rPr>
                        <a:t>0.45</a:t>
                      </a:r>
                      <a:r>
                        <a:rPr kumimoji="1" lang="en-US" altLang="ja-JP" sz="1600" b="0" dirty="0" smtClean="0">
                          <a:solidFill>
                            <a:schemeClr val="tx1"/>
                          </a:solidFill>
                          <a:latin typeface="Arial" pitchFamily="34" charset="0"/>
                          <a:cs typeface="Arial" pitchFamily="34" charset="0"/>
                        </a:rPr>
                        <a:t>inch</a:t>
                      </a:r>
                      <a:r>
                        <a:rPr kumimoji="1" lang="en-US" altLang="ja-JP" sz="1600" b="0" baseline="0" dirty="0" smtClean="0">
                          <a:solidFill>
                            <a:schemeClr val="tx1"/>
                          </a:solidFill>
                          <a:latin typeface="Arial" pitchFamily="34" charset="0"/>
                          <a:cs typeface="Arial" pitchFamily="34" charset="0"/>
                        </a:rPr>
                        <a:t> </a:t>
                      </a:r>
                      <a:r>
                        <a:rPr kumimoji="1" lang="en-US" altLang="ja-JP" sz="1600" b="0" dirty="0" smtClean="0">
                          <a:solidFill>
                            <a:schemeClr val="tx1"/>
                          </a:solidFill>
                          <a:latin typeface="Times New Roman" pitchFamily="18" charset="0"/>
                          <a:cs typeface="Times New Roman" pitchFamily="18" charset="0"/>
                        </a:rPr>
                        <a:t>WXGA S450 DMD</a:t>
                      </a:r>
                      <a:endParaRPr kumimoji="1" lang="ja-JP" altLang="en-US" sz="1600" b="0" dirty="0">
                        <a:solidFill>
                          <a:schemeClr val="tx1"/>
                        </a:solidFill>
                        <a:latin typeface="Times New Roman" pitchFamily="18" charset="0"/>
                        <a:cs typeface="Times New Roman" pitchFamily="18" charset="0"/>
                      </a:endParaRPr>
                    </a:p>
                  </a:txBody>
                  <a:tcPr marL="91429" marR="91429" marT="45733" marB="45733"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946">
                <a:tc vMerge="1">
                  <a:txBody>
                    <a:bodyPr/>
                    <a:lstStyle/>
                    <a:p>
                      <a:pPr lvl="0"/>
                      <a:endParaRPr kumimoji="1" lang="ja-JP" altLang="en-US" sz="1600" dirty="0">
                        <a:solidFill>
                          <a:schemeClr val="tx1"/>
                        </a:solidFill>
                      </a:endParaRPr>
                    </a:p>
                  </a:txBody>
                  <a:tcPr marL="91429" marR="91429" marT="45733" marB="45733"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r>
                        <a:rPr kumimoji="1" lang="en-US" altLang="ja-JP" sz="1600" dirty="0" smtClean="0">
                          <a:solidFill>
                            <a:schemeClr val="tx1"/>
                          </a:solidFill>
                        </a:rPr>
                        <a:t>wavelength</a:t>
                      </a:r>
                      <a:endParaRPr kumimoji="1" lang="ja-JP" altLang="en-US" sz="1600" dirty="0">
                        <a:solidFill>
                          <a:schemeClr val="tx1"/>
                        </a:solidFill>
                      </a:endParaRPr>
                    </a:p>
                  </a:txBody>
                  <a:tcPr marL="91429" marR="91429" marT="45733" marB="457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600" dirty="0" smtClean="0">
                          <a:solidFill>
                            <a:schemeClr val="tx1"/>
                          </a:solidFill>
                          <a:latin typeface="Times New Roman" pitchFamily="18" charset="0"/>
                          <a:cs typeface="Times New Roman" pitchFamily="18" charset="0"/>
                        </a:rPr>
                        <a:t>550nm</a:t>
                      </a:r>
                      <a:endParaRPr kumimoji="1" lang="ja-JP" altLang="en-US" sz="1600" dirty="0">
                        <a:solidFill>
                          <a:schemeClr val="tx1"/>
                        </a:solidFill>
                        <a:latin typeface="Times New Roman" pitchFamily="18" charset="0"/>
                        <a:cs typeface="Times New Roman" pitchFamily="18" charset="0"/>
                      </a:endParaRPr>
                    </a:p>
                  </a:txBody>
                  <a:tcPr marL="91429" marR="91429" marT="45733" marB="45733"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946">
                <a:tc vMerge="1">
                  <a:txBody>
                    <a:bodyPr/>
                    <a:lstStyle/>
                    <a:p>
                      <a:endParaRPr kumimoji="1" lang="ja-JP" altLang="en-US" sz="1600" dirty="0">
                        <a:solidFill>
                          <a:schemeClr val="tx1"/>
                        </a:solidFill>
                      </a:endParaRPr>
                    </a:p>
                  </a:txBody>
                  <a:tcPr marL="91429" marR="91429" marT="45733" marB="45733"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600" dirty="0" smtClean="0">
                          <a:solidFill>
                            <a:schemeClr val="tx1"/>
                          </a:solidFill>
                        </a:rPr>
                        <a:t>contrast ratio</a:t>
                      </a:r>
                      <a:endParaRPr kumimoji="1" lang="ja-JP" altLang="en-US" sz="1600" dirty="0">
                        <a:solidFill>
                          <a:schemeClr val="tx1"/>
                        </a:solidFill>
                      </a:endParaRPr>
                    </a:p>
                  </a:txBody>
                  <a:tcPr marL="91429" marR="91429" marT="45733" marB="457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600" dirty="0" smtClean="0">
                          <a:solidFill>
                            <a:schemeClr val="tx1"/>
                          </a:solidFill>
                          <a:latin typeface="Times New Roman" pitchFamily="18" charset="0"/>
                          <a:cs typeface="Times New Roman" pitchFamily="18" charset="0"/>
                        </a:rPr>
                        <a:t>10000:1</a:t>
                      </a:r>
                      <a:endParaRPr kumimoji="1" lang="ja-JP" altLang="en-US" sz="1600" dirty="0">
                        <a:solidFill>
                          <a:schemeClr val="tx1"/>
                        </a:solidFill>
                        <a:latin typeface="Times New Roman" pitchFamily="18" charset="0"/>
                        <a:cs typeface="Times New Roman" pitchFamily="18" charset="0"/>
                      </a:endParaRPr>
                    </a:p>
                  </a:txBody>
                  <a:tcPr marL="91429" marR="91429" marT="45733" marB="45733"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946">
                <a:tc vMerge="1">
                  <a:txBody>
                    <a:bodyPr/>
                    <a:lstStyle/>
                    <a:p>
                      <a:endParaRPr kumimoji="1" lang="ja-JP" altLang="en-US" sz="1600" dirty="0">
                        <a:solidFill>
                          <a:schemeClr val="tx1"/>
                        </a:solidFill>
                      </a:endParaRPr>
                    </a:p>
                  </a:txBody>
                  <a:tcPr marL="91429" marR="91429" marT="45733" marB="45733"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600" dirty="0" smtClean="0">
                          <a:solidFill>
                            <a:schemeClr val="tx1"/>
                          </a:solidFill>
                        </a:rPr>
                        <a:t>size</a:t>
                      </a:r>
                      <a:endParaRPr kumimoji="1" lang="ja-JP" altLang="en-US" sz="1600" dirty="0">
                        <a:solidFill>
                          <a:schemeClr val="tx1"/>
                        </a:solidFill>
                      </a:endParaRPr>
                    </a:p>
                  </a:txBody>
                  <a:tcPr marL="91429" marR="91429" marT="45733" marB="457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600" dirty="0" smtClean="0">
                          <a:solidFill>
                            <a:schemeClr val="tx1"/>
                          </a:solidFill>
                          <a:latin typeface="Times New Roman" pitchFamily="18" charset="0"/>
                          <a:cs typeface="Times New Roman" pitchFamily="18" charset="0"/>
                        </a:rPr>
                        <a:t>1280×800 [pixel]</a:t>
                      </a:r>
                      <a:endParaRPr kumimoji="1" lang="ja-JP" altLang="en-US" sz="1600" dirty="0">
                        <a:solidFill>
                          <a:schemeClr val="tx1"/>
                        </a:solidFill>
                        <a:latin typeface="Times New Roman" pitchFamily="18" charset="0"/>
                        <a:cs typeface="Times New Roman" pitchFamily="18" charset="0"/>
                      </a:endParaRPr>
                    </a:p>
                  </a:txBody>
                  <a:tcPr marL="91429" marR="91429" marT="45733" marB="45733"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946">
                <a:tc rowSpan="2">
                  <a:txBody>
                    <a:bodyPr/>
                    <a:lstStyle/>
                    <a:p>
                      <a:pPr algn="ctr"/>
                      <a:r>
                        <a:rPr kumimoji="1" lang="en-US" altLang="ja-JP" sz="1600" dirty="0" smtClean="0">
                          <a:solidFill>
                            <a:schemeClr val="tx1"/>
                          </a:solidFill>
                          <a:latin typeface="Times New Roman" pitchFamily="18" charset="0"/>
                          <a:cs typeface="Times New Roman" pitchFamily="18" charset="0"/>
                        </a:rPr>
                        <a:t>PEM</a:t>
                      </a:r>
                      <a:endParaRPr kumimoji="1" lang="ja-JP" altLang="en-US" sz="1600" dirty="0">
                        <a:solidFill>
                          <a:schemeClr val="tx1"/>
                        </a:solidFill>
                        <a:latin typeface="Times New Roman" pitchFamily="18" charset="0"/>
                        <a:cs typeface="Times New Roman" pitchFamily="18" charset="0"/>
                      </a:endParaRPr>
                    </a:p>
                  </a:txBody>
                  <a:tcPr marL="91429" marR="91429" marT="45733" marB="45733"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600" dirty="0" smtClean="0">
                          <a:solidFill>
                            <a:schemeClr val="tx1"/>
                          </a:solidFill>
                        </a:rPr>
                        <a:t>frequency</a:t>
                      </a:r>
                      <a:endParaRPr kumimoji="1" lang="ja-JP" altLang="en-US" sz="1600" dirty="0">
                        <a:solidFill>
                          <a:schemeClr val="tx1"/>
                        </a:solidFill>
                      </a:endParaRPr>
                    </a:p>
                  </a:txBody>
                  <a:tcPr marL="91429" marR="91429"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600" dirty="0" smtClean="0">
                          <a:solidFill>
                            <a:schemeClr val="tx1"/>
                          </a:solidFill>
                          <a:latin typeface="Times New Roman" pitchFamily="18" charset="0"/>
                          <a:cs typeface="Times New Roman" pitchFamily="18" charset="0"/>
                        </a:rPr>
                        <a:t>42.08 [kHz]</a:t>
                      </a:r>
                      <a:endParaRPr kumimoji="1" lang="ja-JP" altLang="en-US" sz="1600" dirty="0">
                        <a:solidFill>
                          <a:schemeClr val="tx1"/>
                        </a:solidFill>
                        <a:latin typeface="Times New Roman" pitchFamily="18" charset="0"/>
                        <a:cs typeface="Times New Roman" pitchFamily="18" charset="0"/>
                      </a:endParaRPr>
                    </a:p>
                  </a:txBody>
                  <a:tcPr marL="91429" marR="91429" marT="45733" marB="45733">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946">
                <a:tc vMerge="1">
                  <a:txBody>
                    <a:bodyPr/>
                    <a:lstStyle/>
                    <a:p>
                      <a:endParaRPr kumimoji="1" lang="ja-JP" altLang="en-US" sz="1600" dirty="0">
                        <a:solidFill>
                          <a:schemeClr val="tx1"/>
                        </a:solidFill>
                      </a:endParaRPr>
                    </a:p>
                  </a:txBody>
                  <a:tcPr marL="91429" marR="91429" marT="45733" marB="45733">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600" dirty="0" smtClean="0">
                          <a:solidFill>
                            <a:schemeClr val="tx1"/>
                          </a:solidFill>
                        </a:rPr>
                        <a:t>setting </a:t>
                      </a:r>
                      <a:r>
                        <a:rPr kumimoji="1" lang="en-US" altLang="ja-JP" sz="1600" dirty="0" smtClean="0">
                          <a:solidFill>
                            <a:schemeClr val="tx1"/>
                          </a:solidFill>
                          <a:latin typeface="Symbol" charset="2"/>
                          <a:cs typeface="Symbol" charset="2"/>
                        </a:rPr>
                        <a:t>l</a:t>
                      </a:r>
                      <a:endParaRPr kumimoji="1" lang="ja-JP" altLang="en-US" sz="1600" dirty="0">
                        <a:solidFill>
                          <a:schemeClr val="tx1"/>
                        </a:solidFill>
                        <a:latin typeface="Symbol" charset="2"/>
                        <a:cs typeface="Symbol" charset="2"/>
                      </a:endParaRPr>
                    </a:p>
                  </a:txBody>
                  <a:tcPr marL="91429" marR="91429"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600" dirty="0" smtClean="0">
                          <a:solidFill>
                            <a:schemeClr val="tx1"/>
                          </a:solidFill>
                          <a:latin typeface="Times New Roman" pitchFamily="18" charset="0"/>
                          <a:cs typeface="Times New Roman" pitchFamily="18" charset="0"/>
                        </a:rPr>
                        <a:t>550 [nm]</a:t>
                      </a:r>
                      <a:endParaRPr kumimoji="1" lang="ja-JP" altLang="en-US" sz="1600" dirty="0" smtClean="0">
                        <a:solidFill>
                          <a:schemeClr val="tx1"/>
                        </a:solidFill>
                        <a:latin typeface="Times New Roman" pitchFamily="18" charset="0"/>
                        <a:cs typeface="Times New Roman" pitchFamily="18" charset="0"/>
                      </a:endParaRPr>
                    </a:p>
                  </a:txBody>
                  <a:tcPr marL="91429" marR="91429" marT="45733" marB="45733">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31" name="テキスト ボックス 30"/>
          <p:cNvSpPr txBox="1"/>
          <p:nvPr/>
        </p:nvSpPr>
        <p:spPr>
          <a:xfrm>
            <a:off x="35496" y="-27384"/>
            <a:ext cx="4288353" cy="523220"/>
          </a:xfrm>
          <a:prstGeom prst="rect">
            <a:avLst/>
          </a:prstGeom>
          <a:noFill/>
        </p:spPr>
        <p:txBody>
          <a:bodyPr wrap="none" rtlCol="0">
            <a:spAutoFit/>
          </a:bodyPr>
          <a:lstStyle/>
          <a:p>
            <a:r>
              <a:rPr kumimoji="1" lang="en-US" altLang="ja-JP" sz="2800" b="1" dirty="0" smtClean="0">
                <a:latin typeface="Calibri"/>
                <a:cs typeface="Calibri"/>
              </a:rPr>
              <a:t>Ghost imaging </a:t>
            </a:r>
            <a:r>
              <a:rPr kumimoji="1" lang="en-US" altLang="ja-JP" sz="2800" b="1" dirty="0" err="1" smtClean="0">
                <a:latin typeface="Calibri"/>
                <a:cs typeface="Calibri"/>
              </a:rPr>
              <a:t>ellipsometer</a:t>
            </a:r>
            <a:endParaRPr kumimoji="1" lang="en-US" altLang="ja-JP" sz="2800" b="1" dirty="0" smtClean="0">
              <a:latin typeface="Calibri"/>
              <a:cs typeface="Calibri"/>
            </a:endParaRPr>
          </a:p>
        </p:txBody>
      </p:sp>
      <p:grpSp>
        <p:nvGrpSpPr>
          <p:cNvPr id="5" name="図形グループ 4"/>
          <p:cNvGrpSpPr/>
          <p:nvPr/>
        </p:nvGrpSpPr>
        <p:grpSpPr>
          <a:xfrm>
            <a:off x="1331640" y="692696"/>
            <a:ext cx="7210777" cy="3672408"/>
            <a:chOff x="1331640" y="692696"/>
            <a:chExt cx="7210777" cy="3672408"/>
          </a:xfrm>
        </p:grpSpPr>
        <p:sp>
          <p:nvSpPr>
            <p:cNvPr id="10" name="TextBox 211"/>
            <p:cNvSpPr txBox="1">
              <a:spLocks noChangeArrowheads="1"/>
            </p:cNvSpPr>
            <p:nvPr/>
          </p:nvSpPr>
          <p:spPr bwMode="auto">
            <a:xfrm>
              <a:off x="5796136" y="3789040"/>
              <a:ext cx="1008112" cy="338554"/>
            </a:xfrm>
            <a:prstGeom prst="rect">
              <a:avLst/>
            </a:prstGeom>
            <a:solidFill>
              <a:schemeClr val="tx1">
                <a:lumMod val="65000"/>
                <a:lumOff val="35000"/>
                <a:alpha val="35000"/>
              </a:schemeClr>
            </a:solidFill>
            <a:ln>
              <a:noFill/>
            </a:ln>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600" dirty="0" smtClean="0">
                  <a:solidFill>
                    <a:schemeClr val="bg1"/>
                  </a:solidFill>
                  <a:latin typeface="ＭＳ Ｐゴシック" pitchFamily="50" charset="-128"/>
                  <a:ea typeface="ＭＳ Ｐゴシック" pitchFamily="50" charset="-128"/>
                  <a:cs typeface="Times New Roman" panose="02020603050405020304" pitchFamily="18" charset="0"/>
                </a:rPr>
                <a:t>sample</a:t>
              </a:r>
              <a:endParaRPr lang="ja-JP" altLang="en-US" sz="1600" dirty="0">
                <a:solidFill>
                  <a:schemeClr val="bg1"/>
                </a:solidFill>
                <a:latin typeface="ＭＳ Ｐゴシック" pitchFamily="50" charset="-128"/>
                <a:ea typeface="ＭＳ Ｐゴシック" pitchFamily="50" charset="-128"/>
                <a:cs typeface="Times New Roman" panose="02020603050405020304" pitchFamily="18" charset="0"/>
              </a:endParaRPr>
            </a:p>
          </p:txBody>
        </p:sp>
        <p:sp>
          <p:nvSpPr>
            <p:cNvPr id="11" name="TextBox 210"/>
            <p:cNvSpPr txBox="1">
              <a:spLocks noChangeArrowheads="1"/>
            </p:cNvSpPr>
            <p:nvPr/>
          </p:nvSpPr>
          <p:spPr bwMode="auto">
            <a:xfrm>
              <a:off x="7007447" y="1362254"/>
              <a:ext cx="1534970" cy="338554"/>
            </a:xfrm>
            <a:prstGeom prst="rect">
              <a:avLst/>
            </a:prstGeom>
            <a:solidFill>
              <a:schemeClr val="tx1">
                <a:lumMod val="65000"/>
                <a:lumOff val="35000"/>
                <a:alpha val="35000"/>
              </a:schemeClr>
            </a:solidFill>
            <a:ln>
              <a:noFill/>
            </a:ln>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600" dirty="0" smtClean="0">
                  <a:solidFill>
                    <a:schemeClr val="bg1"/>
                  </a:solidFill>
                  <a:latin typeface="ＭＳ Ｐゴシック" pitchFamily="50" charset="-128"/>
                  <a:ea typeface="ＭＳ Ｐゴシック" pitchFamily="50" charset="-128"/>
                  <a:cs typeface="Times New Roman" panose="02020603050405020304" pitchFamily="18" charset="0"/>
                </a:rPr>
                <a:t>PMT</a:t>
              </a:r>
              <a:endParaRPr lang="ja-JP" altLang="en-US" sz="1600" dirty="0">
                <a:solidFill>
                  <a:schemeClr val="bg1"/>
                </a:solidFill>
                <a:latin typeface="ＭＳ Ｐゴシック" pitchFamily="50" charset="-128"/>
                <a:ea typeface="ＭＳ Ｐゴシック" pitchFamily="50" charset="-128"/>
                <a:cs typeface="Times New Roman" panose="02020603050405020304" pitchFamily="18" charset="0"/>
              </a:endParaRPr>
            </a:p>
          </p:txBody>
        </p:sp>
        <p:sp>
          <p:nvSpPr>
            <p:cNvPr id="12" name="TextBox 209"/>
            <p:cNvSpPr txBox="1">
              <a:spLocks noChangeArrowheads="1"/>
            </p:cNvSpPr>
            <p:nvPr/>
          </p:nvSpPr>
          <p:spPr bwMode="auto">
            <a:xfrm>
              <a:off x="6225066" y="1938040"/>
              <a:ext cx="795206" cy="584775"/>
            </a:xfrm>
            <a:prstGeom prst="rect">
              <a:avLst/>
            </a:prstGeom>
            <a:solidFill>
              <a:schemeClr val="tx1">
                <a:lumMod val="65000"/>
                <a:lumOff val="35000"/>
                <a:alpha val="35000"/>
              </a:schemeClr>
            </a:solidFill>
            <a:ln>
              <a:noFill/>
            </a:ln>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600" dirty="0" smtClean="0">
                  <a:solidFill>
                    <a:schemeClr val="bg1"/>
                  </a:solidFill>
                  <a:latin typeface="ＭＳ Ｐゴシック" pitchFamily="50" charset="-128"/>
                  <a:ea typeface="ＭＳ Ｐゴシック" pitchFamily="50" charset="-128"/>
                  <a:cs typeface="Times New Roman" panose="02020603050405020304" pitchFamily="18" charset="0"/>
                </a:rPr>
                <a:t>Pol.</a:t>
              </a:r>
            </a:p>
            <a:p>
              <a:pPr algn="ctr" eaLnBrk="1" hangingPunct="1"/>
              <a:r>
                <a:rPr lang="en-US" altLang="ja-JP" sz="1600" dirty="0" smtClean="0">
                  <a:solidFill>
                    <a:schemeClr val="bg1"/>
                  </a:solidFill>
                  <a:latin typeface="Times New Roman" pitchFamily="18" charset="0"/>
                  <a:ea typeface="ＭＳ Ｐゴシック" pitchFamily="50" charset="-128"/>
                  <a:cs typeface="Times New Roman" pitchFamily="18" charset="0"/>
                </a:rPr>
                <a:t>(</a:t>
              </a:r>
              <a:r>
                <a:rPr lang="en-US" altLang="ja-JP" sz="1600" dirty="0">
                  <a:solidFill>
                    <a:schemeClr val="bg1"/>
                  </a:solidFill>
                  <a:latin typeface="Times New Roman" pitchFamily="18" charset="0"/>
                  <a:ea typeface="ＭＳ Ｐゴシック" pitchFamily="50" charset="-128"/>
                  <a:cs typeface="Times New Roman" pitchFamily="18" charset="0"/>
                </a:rPr>
                <a:t>45</a:t>
              </a:r>
              <a:r>
                <a:rPr lang="ja-JP" altLang="en-US" sz="1600" dirty="0">
                  <a:solidFill>
                    <a:schemeClr val="bg1"/>
                  </a:solidFill>
                  <a:latin typeface="Times New Roman" pitchFamily="18" charset="0"/>
                  <a:ea typeface="ＭＳ Ｐゴシック" pitchFamily="50" charset="-128"/>
                  <a:cs typeface="Times New Roman" pitchFamily="18" charset="0"/>
                </a:rPr>
                <a:t>ﾟ</a:t>
              </a:r>
              <a:r>
                <a:rPr lang="en-US" altLang="ja-JP" sz="1600" dirty="0">
                  <a:solidFill>
                    <a:schemeClr val="bg1"/>
                  </a:solidFill>
                  <a:latin typeface="Times New Roman" pitchFamily="18" charset="0"/>
                  <a:ea typeface="ＭＳ Ｐゴシック" pitchFamily="50" charset="-128"/>
                  <a:cs typeface="Times New Roman" pitchFamily="18" charset="0"/>
                </a:rPr>
                <a:t>)</a:t>
              </a:r>
              <a:endParaRPr lang="ja-JP" altLang="en-US" sz="1600" dirty="0">
                <a:solidFill>
                  <a:schemeClr val="bg1"/>
                </a:solidFill>
                <a:latin typeface="Times New Roman" pitchFamily="18" charset="0"/>
                <a:ea typeface="ＭＳ Ｐゴシック" pitchFamily="50" charset="-128"/>
                <a:cs typeface="Times New Roman" pitchFamily="18" charset="0"/>
              </a:endParaRPr>
            </a:p>
          </p:txBody>
        </p:sp>
        <p:sp>
          <p:nvSpPr>
            <p:cNvPr id="13" name="TextBox 209"/>
            <p:cNvSpPr txBox="1">
              <a:spLocks noChangeArrowheads="1"/>
            </p:cNvSpPr>
            <p:nvPr/>
          </p:nvSpPr>
          <p:spPr bwMode="auto">
            <a:xfrm>
              <a:off x="2843809" y="2132856"/>
              <a:ext cx="1296144" cy="338554"/>
            </a:xfrm>
            <a:prstGeom prst="rect">
              <a:avLst/>
            </a:prstGeom>
            <a:solidFill>
              <a:schemeClr val="tx1">
                <a:lumMod val="65000"/>
                <a:lumOff val="35000"/>
                <a:alpha val="35000"/>
              </a:schemeClr>
            </a:solidFill>
            <a:ln>
              <a:noFill/>
            </a:ln>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600" dirty="0" smtClean="0">
                  <a:solidFill>
                    <a:schemeClr val="bg1"/>
                  </a:solidFill>
                  <a:latin typeface="ＭＳ Ｐゴシック" pitchFamily="50" charset="-128"/>
                  <a:ea typeface="ＭＳ Ｐゴシック" pitchFamily="50" charset="-128"/>
                  <a:cs typeface="Times New Roman" panose="02020603050405020304" pitchFamily="18" charset="0"/>
                </a:rPr>
                <a:t>Pol.</a:t>
              </a:r>
              <a:r>
                <a:rPr lang="ja-JP" altLang="en-US" sz="1600" dirty="0" smtClean="0">
                  <a:solidFill>
                    <a:schemeClr val="bg1"/>
                  </a:solidFill>
                  <a:latin typeface="ＭＳ Ｐゴシック" pitchFamily="50" charset="-128"/>
                  <a:ea typeface="ＭＳ Ｐゴシック" pitchFamily="50" charset="-128"/>
                  <a:cs typeface="Times New Roman" panose="02020603050405020304" pitchFamily="18" charset="0"/>
                </a:rPr>
                <a:t> </a:t>
              </a:r>
              <a:r>
                <a:rPr lang="en-US" altLang="ja-JP" sz="1600" dirty="0">
                  <a:solidFill>
                    <a:schemeClr val="bg1"/>
                  </a:solidFill>
                  <a:latin typeface="Times New Roman" pitchFamily="18" charset="0"/>
                  <a:ea typeface="ＭＳ Ｐゴシック" pitchFamily="50" charset="-128"/>
                  <a:cs typeface="Times New Roman" pitchFamily="18" charset="0"/>
                </a:rPr>
                <a:t>(45</a:t>
              </a:r>
              <a:r>
                <a:rPr lang="ja-JP" altLang="en-US" sz="1600" dirty="0">
                  <a:solidFill>
                    <a:schemeClr val="bg1"/>
                  </a:solidFill>
                  <a:latin typeface="Times New Roman" pitchFamily="18" charset="0"/>
                  <a:ea typeface="ＭＳ Ｐゴシック" pitchFamily="50" charset="-128"/>
                  <a:cs typeface="Times New Roman" pitchFamily="18" charset="0"/>
                </a:rPr>
                <a:t>ﾟ</a:t>
              </a:r>
              <a:r>
                <a:rPr lang="en-US" altLang="ja-JP" sz="1600" dirty="0">
                  <a:solidFill>
                    <a:schemeClr val="bg1"/>
                  </a:solidFill>
                  <a:latin typeface="Times New Roman" pitchFamily="18" charset="0"/>
                  <a:ea typeface="ＭＳ Ｐゴシック" pitchFamily="50" charset="-128"/>
                  <a:cs typeface="Times New Roman" pitchFamily="18" charset="0"/>
                </a:rPr>
                <a:t>)</a:t>
              </a:r>
              <a:endParaRPr lang="ja-JP" altLang="en-US" sz="1600" dirty="0">
                <a:solidFill>
                  <a:schemeClr val="bg1"/>
                </a:solidFill>
                <a:latin typeface="Times New Roman" pitchFamily="18" charset="0"/>
                <a:ea typeface="ＭＳ Ｐゴシック" pitchFamily="50" charset="-128"/>
                <a:cs typeface="Times New Roman" pitchFamily="18" charset="0"/>
              </a:endParaRPr>
            </a:p>
          </p:txBody>
        </p:sp>
        <p:sp>
          <p:nvSpPr>
            <p:cNvPr id="14" name="TextBox 209"/>
            <p:cNvSpPr txBox="1">
              <a:spLocks noChangeArrowheads="1"/>
            </p:cNvSpPr>
            <p:nvPr/>
          </p:nvSpPr>
          <p:spPr bwMode="auto">
            <a:xfrm>
              <a:off x="4342621" y="1853332"/>
              <a:ext cx="949459" cy="584775"/>
            </a:xfrm>
            <a:prstGeom prst="rect">
              <a:avLst/>
            </a:prstGeom>
            <a:solidFill>
              <a:schemeClr val="tx1">
                <a:lumMod val="65000"/>
                <a:lumOff val="35000"/>
                <a:alpha val="35000"/>
              </a:schemeClr>
            </a:solidFill>
            <a:ln>
              <a:noFill/>
            </a:ln>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600" dirty="0" smtClean="0">
                  <a:solidFill>
                    <a:schemeClr val="bg1"/>
                  </a:solidFill>
                  <a:latin typeface="Times New Roman" pitchFamily="18" charset="0"/>
                  <a:ea typeface="ＭＳ Ｐゴシック" pitchFamily="50" charset="-128"/>
                  <a:cs typeface="Times New Roman" pitchFamily="18" charset="0"/>
                </a:rPr>
                <a:t>PEM</a:t>
              </a:r>
            </a:p>
            <a:p>
              <a:pPr algn="ctr" eaLnBrk="1" hangingPunct="1"/>
              <a:r>
                <a:rPr lang="en-US" altLang="ja-JP" sz="1600" dirty="0" smtClean="0">
                  <a:solidFill>
                    <a:schemeClr val="bg1"/>
                  </a:solidFill>
                  <a:latin typeface="Times New Roman" pitchFamily="18" charset="0"/>
                  <a:ea typeface="ＭＳ Ｐゴシック" pitchFamily="50" charset="-128"/>
                  <a:cs typeface="Times New Roman" pitchFamily="18" charset="0"/>
                </a:rPr>
                <a:t>(</a:t>
              </a:r>
              <a:r>
                <a:rPr lang="en-US" altLang="ja-JP" sz="1600" dirty="0">
                  <a:solidFill>
                    <a:schemeClr val="bg1"/>
                  </a:solidFill>
                  <a:latin typeface="Times New Roman" pitchFamily="18" charset="0"/>
                  <a:ea typeface="ＭＳ Ｐゴシック" pitchFamily="50" charset="-128"/>
                  <a:cs typeface="Times New Roman" pitchFamily="18" charset="0"/>
                </a:rPr>
                <a:t>0</a:t>
              </a:r>
              <a:r>
                <a:rPr lang="ja-JP" altLang="en-US" sz="1600" dirty="0">
                  <a:solidFill>
                    <a:schemeClr val="bg1"/>
                  </a:solidFill>
                  <a:latin typeface="Times New Roman" pitchFamily="18" charset="0"/>
                  <a:ea typeface="ＭＳ Ｐゴシック" pitchFamily="50" charset="-128"/>
                  <a:cs typeface="Times New Roman" pitchFamily="18" charset="0"/>
                </a:rPr>
                <a:t>ﾟ</a:t>
              </a:r>
              <a:r>
                <a:rPr lang="en-US" altLang="ja-JP" sz="1600" dirty="0">
                  <a:solidFill>
                    <a:schemeClr val="bg1"/>
                  </a:solidFill>
                  <a:latin typeface="Times New Roman" pitchFamily="18" charset="0"/>
                  <a:ea typeface="ＭＳ Ｐゴシック" pitchFamily="50" charset="-128"/>
                  <a:cs typeface="Times New Roman" pitchFamily="18" charset="0"/>
                </a:rPr>
                <a:t>, </a:t>
              </a:r>
              <a:r>
                <a:rPr lang="en-US" altLang="ja-JP" sz="1600" dirty="0">
                  <a:solidFill>
                    <a:schemeClr val="bg1"/>
                  </a:solidFill>
                  <a:latin typeface="Symbol" pitchFamily="18" charset="2"/>
                  <a:ea typeface="ＭＳ Ｐゴシック" pitchFamily="50" charset="-128"/>
                  <a:cs typeface="Times New Roman" pitchFamily="18" charset="0"/>
                </a:rPr>
                <a:t>d</a:t>
              </a:r>
              <a:r>
                <a:rPr lang="en-US" altLang="ja-JP" sz="1600" dirty="0">
                  <a:solidFill>
                    <a:schemeClr val="bg1"/>
                  </a:solidFill>
                  <a:latin typeface="Times New Roman" pitchFamily="18" charset="0"/>
                  <a:ea typeface="ＭＳ Ｐゴシック" pitchFamily="50" charset="-128"/>
                  <a:cs typeface="Times New Roman" pitchFamily="18" charset="0"/>
                </a:rPr>
                <a:t>, </a:t>
              </a:r>
              <a:r>
                <a:rPr lang="en-US" altLang="ja-JP" sz="1600" i="1" dirty="0">
                  <a:solidFill>
                    <a:schemeClr val="bg1"/>
                  </a:solidFill>
                  <a:latin typeface="Times New Roman" pitchFamily="18" charset="0"/>
                  <a:ea typeface="ＭＳ Ｐゴシック" pitchFamily="50" charset="-128"/>
                  <a:cs typeface="Times New Roman" pitchFamily="18" charset="0"/>
                </a:rPr>
                <a:t>f</a:t>
              </a:r>
              <a:r>
                <a:rPr lang="en-US" altLang="ja-JP" sz="1600" dirty="0">
                  <a:solidFill>
                    <a:schemeClr val="bg1"/>
                  </a:solidFill>
                  <a:latin typeface="Times New Roman" pitchFamily="18" charset="0"/>
                  <a:ea typeface="ＭＳ Ｐゴシック" pitchFamily="50" charset="-128"/>
                  <a:cs typeface="Times New Roman" pitchFamily="18" charset="0"/>
                </a:rPr>
                <a:t>)</a:t>
              </a:r>
              <a:endParaRPr lang="ja-JP" altLang="en-US" sz="1600" dirty="0">
                <a:solidFill>
                  <a:schemeClr val="bg1"/>
                </a:solidFill>
                <a:latin typeface="Times New Roman" pitchFamily="18" charset="0"/>
                <a:ea typeface="ＭＳ Ｐゴシック" pitchFamily="50" charset="-128"/>
                <a:cs typeface="Times New Roman" pitchFamily="18" charset="0"/>
              </a:endParaRPr>
            </a:p>
          </p:txBody>
        </p:sp>
        <p:sp>
          <p:nvSpPr>
            <p:cNvPr id="8" name="TextBox 209"/>
            <p:cNvSpPr txBox="1">
              <a:spLocks noChangeArrowheads="1"/>
            </p:cNvSpPr>
            <p:nvPr/>
          </p:nvSpPr>
          <p:spPr bwMode="auto">
            <a:xfrm>
              <a:off x="1331640" y="692696"/>
              <a:ext cx="1298017" cy="584775"/>
            </a:xfrm>
            <a:prstGeom prst="rect">
              <a:avLst/>
            </a:prstGeom>
            <a:solidFill>
              <a:schemeClr val="tx1">
                <a:lumMod val="65000"/>
                <a:lumOff val="35000"/>
                <a:alpha val="35000"/>
              </a:schemeClr>
            </a:solidFill>
            <a:ln>
              <a:noFill/>
            </a:ln>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600" dirty="0" smtClean="0">
                  <a:solidFill>
                    <a:schemeClr val="bg1"/>
                  </a:solidFill>
                  <a:latin typeface="ＭＳ Ｐゴシック" pitchFamily="50" charset="-128"/>
                  <a:ea typeface="ＭＳ Ｐゴシック" pitchFamily="50" charset="-128"/>
                  <a:cs typeface="Times New Roman" panose="02020603050405020304" pitchFamily="18" charset="0"/>
                </a:rPr>
                <a:t>DMD</a:t>
              </a:r>
            </a:p>
            <a:p>
              <a:pPr algn="ctr" eaLnBrk="1" hangingPunct="1"/>
              <a:r>
                <a:rPr lang="en-US" altLang="ja-JP" sz="1600" dirty="0" smtClean="0">
                  <a:solidFill>
                    <a:schemeClr val="bg1"/>
                  </a:solidFill>
                  <a:latin typeface="ＭＳ Ｐゴシック" pitchFamily="50" charset="-128"/>
                  <a:ea typeface="ＭＳ Ｐゴシック" pitchFamily="50" charset="-128"/>
                  <a:cs typeface="Times New Roman" panose="02020603050405020304" pitchFamily="18" charset="0"/>
                </a:rPr>
                <a:t>projector</a:t>
              </a:r>
              <a:endParaRPr lang="ja-JP" altLang="en-US" sz="1600" dirty="0">
                <a:solidFill>
                  <a:schemeClr val="bg1"/>
                </a:solidFill>
                <a:latin typeface="ＭＳ Ｐゴシック" pitchFamily="50" charset="-128"/>
                <a:ea typeface="ＭＳ Ｐゴシック" pitchFamily="50" charset="-128"/>
                <a:cs typeface="Times New Roman" panose="02020603050405020304" pitchFamily="18" charset="0"/>
              </a:endParaRPr>
            </a:p>
          </p:txBody>
        </p:sp>
        <p:cxnSp>
          <p:nvCxnSpPr>
            <p:cNvPr id="34" name="直線コネクタ 33"/>
            <p:cNvCxnSpPr/>
            <p:nvPr/>
          </p:nvCxnSpPr>
          <p:spPr>
            <a:xfrm>
              <a:off x="2768728" y="3297767"/>
              <a:ext cx="177672" cy="3821"/>
            </a:xfrm>
            <a:prstGeom prst="line">
              <a:avLst/>
            </a:prstGeom>
            <a:ln w="1905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a:off x="3831266" y="3314700"/>
              <a:ext cx="258134" cy="0"/>
            </a:xfrm>
            <a:prstGeom prst="line">
              <a:avLst/>
            </a:prstGeom>
            <a:ln w="1905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直線コネクタ 37"/>
            <p:cNvCxnSpPr/>
            <p:nvPr/>
          </p:nvCxnSpPr>
          <p:spPr>
            <a:xfrm>
              <a:off x="5004048" y="3314700"/>
              <a:ext cx="1523752" cy="0"/>
            </a:xfrm>
            <a:prstGeom prst="line">
              <a:avLst/>
            </a:prstGeom>
            <a:ln w="1905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直線コネクタ 39"/>
            <p:cNvCxnSpPr/>
            <p:nvPr/>
          </p:nvCxnSpPr>
          <p:spPr>
            <a:xfrm>
              <a:off x="6527800" y="3314700"/>
              <a:ext cx="469900" cy="0"/>
            </a:xfrm>
            <a:prstGeom prst="line">
              <a:avLst/>
            </a:prstGeom>
            <a:ln w="19050" cmpd="sng">
              <a:solidFill>
                <a:srgbClr val="FF0000">
                  <a:alpha val="20000"/>
                </a:srgbClr>
              </a:solidFill>
              <a:prstDash val="solid"/>
            </a:ln>
          </p:spPr>
          <p:style>
            <a:lnRef idx="1">
              <a:schemeClr val="accent1"/>
            </a:lnRef>
            <a:fillRef idx="0">
              <a:schemeClr val="accent1"/>
            </a:fillRef>
            <a:effectRef idx="0">
              <a:schemeClr val="accent1"/>
            </a:effectRef>
            <a:fontRef idx="minor">
              <a:schemeClr val="tx1"/>
            </a:fontRef>
          </p:style>
        </p:cxnSp>
        <p:cxnSp>
          <p:nvCxnSpPr>
            <p:cNvPr id="43" name="直線コネクタ 42"/>
            <p:cNvCxnSpPr/>
            <p:nvPr/>
          </p:nvCxnSpPr>
          <p:spPr>
            <a:xfrm flipV="1">
              <a:off x="6952704" y="2768600"/>
              <a:ext cx="248196" cy="546100"/>
            </a:xfrm>
            <a:prstGeom prst="line">
              <a:avLst/>
            </a:prstGeom>
            <a:ln w="19050" cmpd="sng">
              <a:solidFill>
                <a:srgbClr val="FF0000">
                  <a:alpha val="20000"/>
                </a:srgbClr>
              </a:solidFill>
              <a:prstDash val="solid"/>
            </a:ln>
          </p:spPr>
          <p:style>
            <a:lnRef idx="1">
              <a:schemeClr val="accent1"/>
            </a:lnRef>
            <a:fillRef idx="0">
              <a:schemeClr val="accent1"/>
            </a:fillRef>
            <a:effectRef idx="0">
              <a:schemeClr val="accent1"/>
            </a:effectRef>
            <a:fontRef idx="minor">
              <a:schemeClr val="tx1"/>
            </a:fontRef>
          </p:style>
        </p:cxnSp>
        <p:cxnSp>
          <p:nvCxnSpPr>
            <p:cNvPr id="45" name="直線コネクタ 44"/>
            <p:cNvCxnSpPr/>
            <p:nvPr/>
          </p:nvCxnSpPr>
          <p:spPr>
            <a:xfrm flipV="1">
              <a:off x="7223893" y="2564904"/>
              <a:ext cx="84411" cy="185728"/>
            </a:xfrm>
            <a:prstGeom prst="line">
              <a:avLst/>
            </a:prstGeom>
            <a:ln w="19050"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8" name="直線コネクタ 47"/>
            <p:cNvCxnSpPr/>
            <p:nvPr/>
          </p:nvCxnSpPr>
          <p:spPr>
            <a:xfrm flipV="1">
              <a:off x="7492617" y="2044700"/>
              <a:ext cx="57352" cy="126191"/>
            </a:xfrm>
            <a:prstGeom prst="line">
              <a:avLst/>
            </a:prstGeom>
            <a:ln w="19050"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6" name="フリーフォーム 5"/>
            <p:cNvSpPr/>
            <p:nvPr/>
          </p:nvSpPr>
          <p:spPr>
            <a:xfrm>
              <a:off x="1541210" y="2420888"/>
              <a:ext cx="998704" cy="875358"/>
            </a:xfrm>
            <a:custGeom>
              <a:avLst/>
              <a:gdLst>
                <a:gd name="connsiteX0" fmla="*/ 0 w 998704"/>
                <a:gd name="connsiteY0" fmla="*/ 0 h 875358"/>
                <a:gd name="connsiteX1" fmla="*/ 184945 w 998704"/>
                <a:gd name="connsiteY1" fmla="*/ 875358 h 875358"/>
                <a:gd name="connsiteX2" fmla="*/ 998704 w 998704"/>
                <a:gd name="connsiteY2" fmla="*/ 875358 h 875358"/>
              </a:gdLst>
              <a:ahLst/>
              <a:cxnLst>
                <a:cxn ang="0">
                  <a:pos x="connsiteX0" y="connsiteY0"/>
                </a:cxn>
                <a:cxn ang="0">
                  <a:pos x="connsiteX1" y="connsiteY1"/>
                </a:cxn>
                <a:cxn ang="0">
                  <a:pos x="connsiteX2" y="connsiteY2"/>
                </a:cxn>
              </a:cxnLst>
              <a:rect l="l" t="t" r="r" b="b"/>
              <a:pathLst>
                <a:path w="998704" h="875358">
                  <a:moveTo>
                    <a:pt x="0" y="0"/>
                  </a:moveTo>
                  <a:lnTo>
                    <a:pt x="184945" y="875358"/>
                  </a:lnTo>
                  <a:lnTo>
                    <a:pt x="998704" y="875358"/>
                  </a:ln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dirty="0"/>
            </a:p>
          </p:txBody>
        </p:sp>
        <p:sp>
          <p:nvSpPr>
            <p:cNvPr id="4" name="正方形/長方形 3"/>
            <p:cNvSpPr/>
            <p:nvPr/>
          </p:nvSpPr>
          <p:spPr>
            <a:xfrm>
              <a:off x="2483768" y="4221088"/>
              <a:ext cx="360040" cy="1440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grpSp>
      <p:sp>
        <p:nvSpPr>
          <p:cNvPr id="28" name="テキスト ボックス 27"/>
          <p:cNvSpPr txBox="1"/>
          <p:nvPr/>
        </p:nvSpPr>
        <p:spPr>
          <a:xfrm>
            <a:off x="9641766" y="1019194"/>
            <a:ext cx="184666" cy="369332"/>
          </a:xfrm>
          <a:prstGeom prst="rect">
            <a:avLst/>
          </a:prstGeom>
          <a:noFill/>
        </p:spPr>
        <p:txBody>
          <a:bodyPr wrap="none" rtlCol="0">
            <a:spAutoFit/>
          </a:bodyPr>
          <a:lstStyle/>
          <a:p>
            <a:endParaRPr kumimoji="1" lang="ja-JP" altLang="en-US" dirty="0"/>
          </a:p>
        </p:txBody>
      </p:sp>
      <p:grpSp>
        <p:nvGrpSpPr>
          <p:cNvPr id="55" name="図形グループ 3"/>
          <p:cNvGrpSpPr/>
          <p:nvPr/>
        </p:nvGrpSpPr>
        <p:grpSpPr>
          <a:xfrm>
            <a:off x="7344850" y="4485144"/>
            <a:ext cx="1415522" cy="556093"/>
            <a:chOff x="6635378" y="912581"/>
            <a:chExt cx="1248990" cy="490670"/>
          </a:xfrm>
        </p:grpSpPr>
        <p:cxnSp>
          <p:nvCxnSpPr>
            <p:cNvPr id="56" name="直線コネクタ 55"/>
            <p:cNvCxnSpPr/>
            <p:nvPr/>
          </p:nvCxnSpPr>
          <p:spPr>
            <a:xfrm>
              <a:off x="7009783" y="1300718"/>
              <a:ext cx="491103" cy="0"/>
            </a:xfrm>
            <a:prstGeom prst="line">
              <a:avLst/>
            </a:prstGeom>
            <a:ln w="9525" cmpd="sng">
              <a:solidFill>
                <a:schemeClr val="tx1"/>
              </a:solidFill>
              <a:headEnd type="stealth" w="sm" len="sm"/>
              <a:tailEnd type="stealth" w="sm" len="sm"/>
            </a:ln>
          </p:spPr>
          <p:style>
            <a:lnRef idx="1">
              <a:schemeClr val="accent1"/>
            </a:lnRef>
            <a:fillRef idx="0">
              <a:schemeClr val="accent1"/>
            </a:fillRef>
            <a:effectRef idx="0">
              <a:schemeClr val="accent1"/>
            </a:effectRef>
            <a:fontRef idx="minor">
              <a:schemeClr val="tx1"/>
            </a:fontRef>
          </p:style>
        </p:cxnSp>
        <p:cxnSp>
          <p:nvCxnSpPr>
            <p:cNvPr id="57" name="直線コネクタ 56"/>
            <p:cNvCxnSpPr/>
            <p:nvPr/>
          </p:nvCxnSpPr>
          <p:spPr>
            <a:xfrm>
              <a:off x="7009783" y="1203930"/>
              <a:ext cx="0" cy="193574"/>
            </a:xfrm>
            <a:prstGeom prst="line">
              <a:avLst/>
            </a:prstGeom>
            <a:ln w="9525" cmpd="sng">
              <a:solidFill>
                <a:schemeClr val="tx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8" name="直線コネクタ 57"/>
            <p:cNvCxnSpPr/>
            <p:nvPr/>
          </p:nvCxnSpPr>
          <p:spPr>
            <a:xfrm>
              <a:off x="7499103" y="1209677"/>
              <a:ext cx="0" cy="193574"/>
            </a:xfrm>
            <a:prstGeom prst="line">
              <a:avLst/>
            </a:prstGeom>
            <a:ln w="9525" cmpd="sng">
              <a:solidFill>
                <a:schemeClr val="tx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59" name="TextBox 209"/>
            <p:cNvSpPr txBox="1">
              <a:spLocks noChangeArrowheads="1"/>
            </p:cNvSpPr>
            <p:nvPr/>
          </p:nvSpPr>
          <p:spPr bwMode="auto">
            <a:xfrm>
              <a:off x="6635378" y="912581"/>
              <a:ext cx="1248990" cy="325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dirty="0">
                  <a:latin typeface="Times New Roman" pitchFamily="18" charset="0"/>
                  <a:ea typeface="ＭＳ Ｐゴシック" pitchFamily="50" charset="-128"/>
                  <a:cs typeface="Times New Roman" pitchFamily="18" charset="0"/>
                </a:rPr>
                <a:t>1</a:t>
              </a:r>
              <a:r>
                <a:rPr lang="en-US" altLang="ja-JP" dirty="0" smtClean="0">
                  <a:latin typeface="Times New Roman" pitchFamily="18" charset="0"/>
                  <a:ea typeface="ＭＳ Ｐゴシック" pitchFamily="50" charset="-128"/>
                  <a:cs typeface="Times New Roman" pitchFamily="18" charset="0"/>
                </a:rPr>
                <a:t>0 mm</a:t>
              </a:r>
              <a:endParaRPr lang="ja-JP" altLang="en-US" dirty="0">
                <a:latin typeface="Times New Roman" pitchFamily="18" charset="0"/>
                <a:ea typeface="ＭＳ Ｐゴシック" pitchFamily="50" charset="-128"/>
                <a:cs typeface="Times New Roman" pitchFamily="18" charset="0"/>
              </a:endParaRPr>
            </a:p>
          </p:txBody>
        </p:sp>
      </p:grpSp>
      <p:sp>
        <p:nvSpPr>
          <p:cNvPr id="60" name="正方形/長方形 59"/>
          <p:cNvSpPr/>
          <p:nvPr/>
        </p:nvSpPr>
        <p:spPr>
          <a:xfrm>
            <a:off x="7380312" y="5291916"/>
            <a:ext cx="377177" cy="369332"/>
          </a:xfrm>
          <a:prstGeom prst="rect">
            <a:avLst/>
          </a:prstGeom>
        </p:spPr>
        <p:txBody>
          <a:bodyPr wrap="none">
            <a:spAutoFit/>
          </a:bodyPr>
          <a:lstStyle/>
          <a:p>
            <a:pPr algn="ctr"/>
            <a:r>
              <a:rPr lang="en-US" altLang="ja-JP" dirty="0" smtClean="0">
                <a:solidFill>
                  <a:schemeClr val="bg1">
                    <a:lumMod val="95000"/>
                  </a:schemeClr>
                </a:solidFill>
                <a:latin typeface="Times New Roman" pitchFamily="18" charset="0"/>
                <a:cs typeface="Times New Roman" pitchFamily="18" charset="0"/>
              </a:rPr>
              <a:t>Si</a:t>
            </a:r>
            <a:endParaRPr lang="ja-JP" altLang="en-US" dirty="0">
              <a:solidFill>
                <a:schemeClr val="bg1">
                  <a:lumMod val="95000"/>
                </a:schemeClr>
              </a:solidFill>
              <a:latin typeface="Times New Roman" pitchFamily="18" charset="0"/>
              <a:cs typeface="Times New Roman" pitchFamily="18" charset="0"/>
            </a:endParaRPr>
          </a:p>
        </p:txBody>
      </p:sp>
      <p:sp>
        <p:nvSpPr>
          <p:cNvPr id="61" name="正方形/長方形 60"/>
          <p:cNvSpPr/>
          <p:nvPr/>
        </p:nvSpPr>
        <p:spPr>
          <a:xfrm>
            <a:off x="6803342" y="5291916"/>
            <a:ext cx="466794" cy="369332"/>
          </a:xfrm>
          <a:prstGeom prst="rect">
            <a:avLst/>
          </a:prstGeom>
        </p:spPr>
        <p:txBody>
          <a:bodyPr wrap="none">
            <a:spAutoFit/>
          </a:bodyPr>
          <a:lstStyle/>
          <a:p>
            <a:pPr algn="ctr"/>
            <a:r>
              <a:rPr lang="en-US" altLang="ja-JP" dirty="0" smtClean="0">
                <a:solidFill>
                  <a:srgbClr val="F2F2F2"/>
                </a:solidFill>
                <a:latin typeface="Times New Roman" pitchFamily="18" charset="0"/>
                <a:cs typeface="Times New Roman" pitchFamily="18" charset="0"/>
              </a:rPr>
              <a:t>Au</a:t>
            </a:r>
            <a:endParaRPr lang="ja-JP" altLang="en-US" dirty="0">
              <a:solidFill>
                <a:srgbClr val="F2F2F2"/>
              </a:solidFill>
              <a:latin typeface="Times New Roman" pitchFamily="18" charset="0"/>
              <a:cs typeface="Times New Roman" pitchFamily="18" charset="0"/>
            </a:endParaRPr>
          </a:p>
        </p:txBody>
      </p:sp>
      <p:sp>
        <p:nvSpPr>
          <p:cNvPr id="63" name="テキスト ボックス 32"/>
          <p:cNvSpPr txBox="1">
            <a:spLocks noChangeArrowheads="1"/>
          </p:cNvSpPr>
          <p:nvPr/>
        </p:nvSpPr>
        <p:spPr bwMode="auto">
          <a:xfrm>
            <a:off x="5868144" y="4492582"/>
            <a:ext cx="1469920" cy="369332"/>
          </a:xfrm>
          <a:prstGeom prst="rect">
            <a:avLst/>
          </a:prstGeom>
          <a:noFill/>
          <a:ln>
            <a:noFill/>
          </a:ln>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dirty="0" smtClean="0">
                <a:latin typeface="+mn-ea"/>
                <a:ea typeface="+mn-ea"/>
                <a:cs typeface="Arial Unicode MS" panose="020B0604020202020204" pitchFamily="50" charset="-128"/>
              </a:rPr>
              <a:t>sample</a:t>
            </a:r>
            <a:endParaRPr lang="ja-JP" altLang="en-US" dirty="0">
              <a:latin typeface="+mn-ea"/>
              <a:ea typeface="+mn-ea"/>
              <a:cs typeface="Arial Unicode MS" panose="020B0604020202020204" pitchFamily="50" charset="-128"/>
            </a:endParaRPr>
          </a:p>
        </p:txBody>
      </p:sp>
      <p:sp>
        <p:nvSpPr>
          <p:cNvPr id="64" name="正方形/長方形 63"/>
          <p:cNvSpPr/>
          <p:nvPr/>
        </p:nvSpPr>
        <p:spPr>
          <a:xfrm>
            <a:off x="6710643" y="5229200"/>
            <a:ext cx="1396887" cy="954198"/>
          </a:xfrm>
          <a:prstGeom prst="rect">
            <a:avLst/>
          </a:prstGeom>
          <a:noFill/>
          <a:ln w="31750">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3521009024"/>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p:cNvGrpSpPr/>
          <p:nvPr/>
        </p:nvGrpSpPr>
        <p:grpSpPr>
          <a:xfrm>
            <a:off x="700029" y="3309851"/>
            <a:ext cx="7328355" cy="2947206"/>
            <a:chOff x="482934" y="2920262"/>
            <a:chExt cx="7328355" cy="2947206"/>
          </a:xfrm>
        </p:grpSpPr>
        <p:grpSp>
          <p:nvGrpSpPr>
            <p:cNvPr id="7" name="グループ化 6"/>
            <p:cNvGrpSpPr/>
            <p:nvPr/>
          </p:nvGrpSpPr>
          <p:grpSpPr>
            <a:xfrm>
              <a:off x="844889" y="2920262"/>
              <a:ext cx="3005960" cy="2743200"/>
              <a:chOff x="5014268" y="3360877"/>
              <a:chExt cx="3005960" cy="2743200"/>
            </a:xfrm>
          </p:grpSpPr>
          <p:graphicFrame>
            <p:nvGraphicFramePr>
              <p:cNvPr id="5" name="グラフ 4"/>
              <p:cNvGraphicFramePr>
                <a:graphicFrameLocks/>
              </p:cNvGraphicFramePr>
              <p:nvPr>
                <p:extLst>
                  <p:ext uri="{D42A27DB-BD31-4B8C-83A1-F6EECF244321}">
                    <p14:modId xmlns:p14="http://schemas.microsoft.com/office/powerpoint/2010/main" val="815575533"/>
                  </p:ext>
                </p:extLst>
              </p:nvPr>
            </p:nvGraphicFramePr>
            <p:xfrm>
              <a:off x="5014268" y="3360877"/>
              <a:ext cx="300596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6" name="正方形/長方形 5"/>
              <p:cNvSpPr/>
              <p:nvPr/>
            </p:nvSpPr>
            <p:spPr>
              <a:xfrm rot="-300000">
                <a:off x="7035617" y="3542554"/>
                <a:ext cx="93288" cy="10473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 name="テキスト ボックス 7"/>
            <p:cNvSpPr txBox="1"/>
            <p:nvPr/>
          </p:nvSpPr>
          <p:spPr>
            <a:xfrm>
              <a:off x="1666146" y="5487683"/>
              <a:ext cx="2040687" cy="307777"/>
            </a:xfrm>
            <a:prstGeom prst="rect">
              <a:avLst/>
            </a:prstGeom>
            <a:noFill/>
          </p:spPr>
          <p:txBody>
            <a:bodyPr wrap="square" rtlCol="0">
              <a:spAutoFit/>
            </a:bodyPr>
            <a:lstStyle/>
            <a:p>
              <a:r>
                <a:rPr lang="en-US" altLang="ja-JP" sz="1400" dirty="0" smtClean="0">
                  <a:latin typeface="Times New Roman"/>
                  <a:cs typeface="Times New Roman"/>
                </a:rPr>
                <a:t>incident angle</a:t>
              </a:r>
              <a:r>
                <a:rPr kumimoji="1" lang="ja-JP" altLang="en-US" sz="1400" dirty="0" smtClean="0">
                  <a:latin typeface="Times New Roman"/>
                  <a:cs typeface="Times New Roman"/>
                </a:rPr>
                <a:t> </a:t>
              </a:r>
              <a:r>
                <a:rPr kumimoji="1" lang="en-US" altLang="ja-JP" sz="1400" dirty="0" smtClean="0">
                  <a:latin typeface="Times New Roman"/>
                  <a:cs typeface="Times New Roman"/>
                </a:rPr>
                <a:t>[deg.]</a:t>
              </a:r>
              <a:endParaRPr kumimoji="1" lang="ja-JP" altLang="en-US" sz="1400" dirty="0">
                <a:latin typeface="Times New Roman"/>
                <a:cs typeface="Times New Roman"/>
              </a:endParaRPr>
            </a:p>
          </p:txBody>
        </p:sp>
        <p:sp>
          <p:nvSpPr>
            <p:cNvPr id="9" name="テキスト ボックス 8"/>
            <p:cNvSpPr txBox="1"/>
            <p:nvPr/>
          </p:nvSpPr>
          <p:spPr>
            <a:xfrm rot="16200000">
              <a:off x="148788" y="3850635"/>
              <a:ext cx="1006845" cy="338554"/>
            </a:xfrm>
            <a:prstGeom prst="rect">
              <a:avLst/>
            </a:prstGeom>
            <a:noFill/>
          </p:spPr>
          <p:txBody>
            <a:bodyPr wrap="square" rtlCol="0">
              <a:spAutoFit/>
            </a:bodyPr>
            <a:lstStyle/>
            <a:p>
              <a:r>
                <a:rPr lang="en-US" altLang="ja-JP" sz="1600" dirty="0" smtClean="0">
                  <a:latin typeface="Times New Roman" panose="02020603050405020304" pitchFamily="18" charset="0"/>
                  <a:cs typeface="Times New Roman" panose="02020603050405020304" pitchFamily="18" charset="0"/>
                </a:rPr>
                <a:t>Δ</a:t>
              </a:r>
              <a:r>
                <a:rPr lang="ja-JP" altLang="en-US" sz="1600" dirty="0">
                  <a:latin typeface="Times New Roman" panose="02020603050405020304" pitchFamily="18" charset="0"/>
                  <a:cs typeface="Times New Roman" panose="02020603050405020304" pitchFamily="18" charset="0"/>
                </a:rPr>
                <a:t> </a:t>
              </a:r>
              <a:r>
                <a:rPr lang="en-US" altLang="ja-JP" sz="1600" dirty="0" smtClean="0">
                  <a:latin typeface="Times New Roman" panose="02020603050405020304" pitchFamily="18" charset="0"/>
                  <a:cs typeface="Times New Roman" panose="02020603050405020304" pitchFamily="18" charset="0"/>
                </a:rPr>
                <a:t>[deg.]</a:t>
              </a:r>
              <a:endParaRPr kumimoji="1" lang="ja-JP" altLang="en-US" sz="1600" dirty="0">
                <a:latin typeface="Times New Roman" panose="02020603050405020304" pitchFamily="18" charset="0"/>
                <a:cs typeface="Times New Roman" panose="02020603050405020304" pitchFamily="18" charset="0"/>
              </a:endParaRPr>
            </a:p>
          </p:txBody>
        </p:sp>
        <p:sp>
          <p:nvSpPr>
            <p:cNvPr id="77" name="テキスト ボックス 76"/>
            <p:cNvSpPr txBox="1"/>
            <p:nvPr/>
          </p:nvSpPr>
          <p:spPr>
            <a:xfrm>
              <a:off x="5770602" y="5559691"/>
              <a:ext cx="2040687" cy="307777"/>
            </a:xfrm>
            <a:prstGeom prst="rect">
              <a:avLst/>
            </a:prstGeom>
            <a:noFill/>
          </p:spPr>
          <p:txBody>
            <a:bodyPr wrap="square" rtlCol="0">
              <a:spAutoFit/>
            </a:bodyPr>
            <a:lstStyle/>
            <a:p>
              <a:r>
                <a:rPr lang="en-US" altLang="ja-JP" sz="1400" dirty="0" smtClean="0">
                  <a:latin typeface="Times New Roman"/>
                  <a:cs typeface="Times New Roman"/>
                </a:rPr>
                <a:t>incident angle</a:t>
              </a:r>
              <a:r>
                <a:rPr kumimoji="1" lang="ja-JP" altLang="en-US" sz="1400" dirty="0" smtClean="0">
                  <a:latin typeface="Times New Roman"/>
                  <a:cs typeface="Times New Roman"/>
                </a:rPr>
                <a:t> </a:t>
              </a:r>
              <a:r>
                <a:rPr kumimoji="1" lang="en-US" altLang="ja-JP" sz="1400" dirty="0" smtClean="0">
                  <a:latin typeface="Times New Roman"/>
                  <a:cs typeface="Times New Roman"/>
                </a:rPr>
                <a:t>[deg.]</a:t>
              </a:r>
              <a:endParaRPr kumimoji="1" lang="ja-JP" altLang="en-US" sz="1400" dirty="0">
                <a:latin typeface="Times New Roman"/>
                <a:cs typeface="Times New Roman"/>
              </a:endParaRPr>
            </a:p>
          </p:txBody>
        </p:sp>
      </p:grpSp>
      <p:grpSp>
        <p:nvGrpSpPr>
          <p:cNvPr id="13" name="グループ化 12"/>
          <p:cNvGrpSpPr/>
          <p:nvPr/>
        </p:nvGrpSpPr>
        <p:grpSpPr>
          <a:xfrm>
            <a:off x="4803413" y="3284984"/>
            <a:ext cx="3203878" cy="2743200"/>
            <a:chOff x="4680490" y="2893465"/>
            <a:chExt cx="3203878" cy="2743200"/>
          </a:xfrm>
        </p:grpSpPr>
        <p:graphicFrame>
          <p:nvGraphicFramePr>
            <p:cNvPr id="2" name="グラフ 1"/>
            <p:cNvGraphicFramePr>
              <a:graphicFrameLocks/>
            </p:cNvGraphicFramePr>
            <p:nvPr>
              <p:extLst>
                <p:ext uri="{D42A27DB-BD31-4B8C-83A1-F6EECF244321}">
                  <p14:modId xmlns:p14="http://schemas.microsoft.com/office/powerpoint/2010/main" val="1402363278"/>
                </p:ext>
              </p:extLst>
            </p:nvPr>
          </p:nvGraphicFramePr>
          <p:xfrm>
            <a:off x="5004048" y="2893465"/>
            <a:ext cx="2880320"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11" name="テキスト ボックス 10"/>
            <p:cNvSpPr txBox="1"/>
            <p:nvPr/>
          </p:nvSpPr>
          <p:spPr>
            <a:xfrm rot="16200000">
              <a:off x="4364900" y="3788875"/>
              <a:ext cx="969734" cy="338554"/>
            </a:xfrm>
            <a:prstGeom prst="rect">
              <a:avLst/>
            </a:prstGeom>
            <a:noFill/>
          </p:spPr>
          <p:txBody>
            <a:bodyPr wrap="square" rtlCol="0">
              <a:spAutoFit/>
            </a:bodyPr>
            <a:lstStyle/>
            <a:p>
              <a:r>
                <a:rPr lang="en-US" altLang="ja-JP" sz="1600" dirty="0" smtClean="0">
                  <a:latin typeface="Times New Roman" panose="02020603050405020304" pitchFamily="18" charset="0"/>
                  <a:cs typeface="Times New Roman" panose="02020603050405020304" pitchFamily="18" charset="0"/>
                </a:rPr>
                <a:t>Ψ [deg.]</a:t>
              </a:r>
              <a:endParaRPr kumimoji="1" lang="ja-JP" altLang="en-US" sz="1600" dirty="0">
                <a:latin typeface="Times New Roman" panose="02020603050405020304" pitchFamily="18" charset="0"/>
                <a:cs typeface="Times New Roman" panose="02020603050405020304" pitchFamily="18" charset="0"/>
              </a:endParaRPr>
            </a:p>
          </p:txBody>
        </p:sp>
      </p:grpSp>
      <p:sp>
        <p:nvSpPr>
          <p:cNvPr id="15" name="テキスト ボックス 14"/>
          <p:cNvSpPr txBox="1"/>
          <p:nvPr/>
        </p:nvSpPr>
        <p:spPr>
          <a:xfrm>
            <a:off x="4877998" y="2735994"/>
            <a:ext cx="1300624" cy="307777"/>
          </a:xfrm>
          <a:prstGeom prst="rect">
            <a:avLst/>
          </a:prstGeom>
          <a:noFill/>
        </p:spPr>
        <p:txBody>
          <a:bodyPr wrap="square" rtlCol="0">
            <a:spAutoFit/>
          </a:bodyPr>
          <a:lstStyle/>
          <a:p>
            <a:r>
              <a:rPr kumimoji="1" lang="en-US" altLang="ja-JP" sz="1400" dirty="0" smtClean="0">
                <a:solidFill>
                  <a:schemeClr val="bg1"/>
                </a:solidFill>
                <a:latin typeface="Arial" panose="020B0604020202020204" pitchFamily="34" charset="0"/>
                <a:cs typeface="Arial" panose="020B0604020202020204" pitchFamily="34" charset="0"/>
              </a:rPr>
              <a:t>10</a:t>
            </a:r>
            <a:r>
              <a:rPr lang="en-US" altLang="ja-JP" sz="1400" dirty="0">
                <a:solidFill>
                  <a:schemeClr val="bg1"/>
                </a:solidFill>
                <a:latin typeface="Arial" panose="020B0604020202020204" pitchFamily="34" charset="0"/>
                <a:cs typeface="Arial" panose="020B0604020202020204" pitchFamily="34" charset="0"/>
              </a:rPr>
              <a:t> °</a:t>
            </a:r>
            <a:endParaRPr kumimoji="1" lang="ja-JP" altLang="en-US" sz="1600" dirty="0">
              <a:solidFill>
                <a:schemeClr val="bg1"/>
              </a:solidFill>
              <a:latin typeface="Arial" panose="020B0604020202020204" pitchFamily="34" charset="0"/>
              <a:cs typeface="Arial" panose="020B0604020202020204" pitchFamily="34" charset="0"/>
            </a:endParaRPr>
          </a:p>
        </p:txBody>
      </p:sp>
      <p:sp>
        <p:nvSpPr>
          <p:cNvPr id="16" name="TextBox 210"/>
          <p:cNvSpPr txBox="1">
            <a:spLocks noChangeArrowheads="1"/>
          </p:cNvSpPr>
          <p:nvPr/>
        </p:nvSpPr>
        <p:spPr bwMode="auto">
          <a:xfrm>
            <a:off x="6349209" y="884515"/>
            <a:ext cx="10311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600" dirty="0" smtClean="0">
                <a:latin typeface="Times New Roman"/>
                <a:ea typeface="+mn-ea"/>
                <a:cs typeface="Times New Roman"/>
              </a:rPr>
              <a:t>PMT</a:t>
            </a:r>
            <a:endParaRPr lang="ja-JP" altLang="en-US" sz="1600" dirty="0">
              <a:latin typeface="Times New Roman"/>
              <a:ea typeface="+mn-ea"/>
              <a:cs typeface="Times New Roman"/>
            </a:endParaRPr>
          </a:p>
        </p:txBody>
      </p:sp>
      <p:sp>
        <p:nvSpPr>
          <p:cNvPr id="17" name="TextBox 209"/>
          <p:cNvSpPr txBox="1">
            <a:spLocks noChangeArrowheads="1"/>
          </p:cNvSpPr>
          <p:nvPr/>
        </p:nvSpPr>
        <p:spPr bwMode="auto">
          <a:xfrm>
            <a:off x="5345791" y="2136088"/>
            <a:ext cx="109066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600" dirty="0" smtClean="0">
                <a:latin typeface="Times New Roman"/>
                <a:ea typeface="+mj-ea"/>
                <a:cs typeface="Times New Roman"/>
              </a:rPr>
              <a:t>analyzer</a:t>
            </a:r>
          </a:p>
          <a:p>
            <a:pPr algn="ctr" eaLnBrk="1" hangingPunct="1"/>
            <a:r>
              <a:rPr lang="ja-JP" altLang="en-US" sz="1600" dirty="0" smtClean="0">
                <a:latin typeface="Times New Roman"/>
                <a:ea typeface="ＭＳ Ｐゴシック" pitchFamily="50" charset="-128"/>
                <a:cs typeface="Times New Roman"/>
              </a:rPr>
              <a:t> </a:t>
            </a:r>
            <a:r>
              <a:rPr lang="en-US" altLang="ja-JP" sz="1600" dirty="0" smtClean="0">
                <a:latin typeface="Times New Roman"/>
                <a:ea typeface="ＭＳ Ｐゴシック" pitchFamily="50" charset="-128"/>
                <a:cs typeface="Times New Roman"/>
              </a:rPr>
              <a:t>(</a:t>
            </a:r>
            <a:r>
              <a:rPr lang="en-US" altLang="ja-JP" sz="1600" dirty="0">
                <a:latin typeface="Times New Roman"/>
                <a:ea typeface="ＭＳ Ｐゴシック" pitchFamily="50" charset="-128"/>
                <a:cs typeface="Times New Roman"/>
              </a:rPr>
              <a:t>45</a:t>
            </a:r>
            <a:r>
              <a:rPr lang="ja-JP" altLang="en-US" sz="1600" dirty="0">
                <a:latin typeface="Times New Roman"/>
                <a:ea typeface="ＭＳ Ｐゴシック" pitchFamily="50" charset="-128"/>
                <a:cs typeface="Times New Roman"/>
              </a:rPr>
              <a:t>ﾟ</a:t>
            </a:r>
            <a:r>
              <a:rPr lang="en-US" altLang="ja-JP" sz="1600" dirty="0">
                <a:latin typeface="Times New Roman"/>
                <a:ea typeface="ＭＳ Ｐゴシック" pitchFamily="50" charset="-128"/>
                <a:cs typeface="Times New Roman"/>
              </a:rPr>
              <a:t>)</a:t>
            </a:r>
            <a:endParaRPr lang="ja-JP" altLang="en-US" sz="1600" dirty="0">
              <a:latin typeface="Times New Roman"/>
              <a:ea typeface="ＭＳ Ｐゴシック" pitchFamily="50" charset="-128"/>
              <a:cs typeface="Times New Roman"/>
            </a:endParaRPr>
          </a:p>
        </p:txBody>
      </p:sp>
      <p:sp>
        <p:nvSpPr>
          <p:cNvPr id="18" name="TextBox 209"/>
          <p:cNvSpPr txBox="1">
            <a:spLocks noChangeArrowheads="1"/>
          </p:cNvSpPr>
          <p:nvPr/>
        </p:nvSpPr>
        <p:spPr bwMode="auto">
          <a:xfrm>
            <a:off x="2978709" y="1905057"/>
            <a:ext cx="79749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600" dirty="0">
                <a:latin typeface="Times New Roman"/>
                <a:ea typeface="+mn-ea"/>
                <a:cs typeface="Times New Roman"/>
              </a:rPr>
              <a:t>p</a:t>
            </a:r>
            <a:r>
              <a:rPr lang="en-US" altLang="ja-JP" sz="1600" dirty="0" smtClean="0">
                <a:latin typeface="Times New Roman"/>
                <a:ea typeface="+mn-ea"/>
                <a:cs typeface="Times New Roman"/>
              </a:rPr>
              <a:t>ol.</a:t>
            </a:r>
            <a:endParaRPr lang="en-US" altLang="ja-JP" sz="1600" dirty="0" smtClean="0">
              <a:latin typeface="Times New Roman"/>
              <a:ea typeface="ＭＳ Ｐゴシック" pitchFamily="50" charset="-128"/>
              <a:cs typeface="Times New Roman"/>
            </a:endParaRPr>
          </a:p>
          <a:p>
            <a:pPr algn="ctr" eaLnBrk="1" hangingPunct="1"/>
            <a:r>
              <a:rPr lang="en-US" altLang="ja-JP" sz="1600" dirty="0" smtClean="0">
                <a:latin typeface="Times New Roman"/>
                <a:ea typeface="ＭＳ Ｐゴシック" pitchFamily="50" charset="-128"/>
                <a:cs typeface="Times New Roman"/>
              </a:rPr>
              <a:t>(45</a:t>
            </a:r>
            <a:r>
              <a:rPr lang="ja-JP" altLang="en-US" sz="1600" dirty="0">
                <a:latin typeface="Times New Roman"/>
                <a:ea typeface="ＭＳ Ｐゴシック" pitchFamily="50" charset="-128"/>
                <a:cs typeface="Times New Roman"/>
              </a:rPr>
              <a:t>ﾟ</a:t>
            </a:r>
            <a:r>
              <a:rPr lang="en-US" altLang="ja-JP" sz="1600" dirty="0">
                <a:latin typeface="Times New Roman"/>
                <a:ea typeface="ＭＳ Ｐゴシック" pitchFamily="50" charset="-128"/>
                <a:cs typeface="Times New Roman"/>
              </a:rPr>
              <a:t>)</a:t>
            </a:r>
            <a:endParaRPr lang="ja-JP" altLang="en-US" sz="1600" dirty="0">
              <a:latin typeface="Times New Roman"/>
              <a:ea typeface="ＭＳ Ｐゴシック" pitchFamily="50" charset="-128"/>
              <a:cs typeface="Times New Roman"/>
            </a:endParaRPr>
          </a:p>
        </p:txBody>
      </p:sp>
      <p:sp>
        <p:nvSpPr>
          <p:cNvPr id="23" name="TextBox 209"/>
          <p:cNvSpPr txBox="1">
            <a:spLocks noChangeArrowheads="1"/>
          </p:cNvSpPr>
          <p:nvPr/>
        </p:nvSpPr>
        <p:spPr bwMode="auto">
          <a:xfrm>
            <a:off x="3019763" y="2538626"/>
            <a:ext cx="1441300" cy="746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600" dirty="0" smtClean="0">
                <a:latin typeface="Times New Roman" panose="02020603050405020304" pitchFamily="18" charset="0"/>
                <a:cs typeface="Times New Roman" panose="02020603050405020304" pitchFamily="18" charset="0"/>
              </a:rPr>
              <a:t>PEM</a:t>
            </a:r>
          </a:p>
          <a:p>
            <a:pPr algn="ctr" eaLnBrk="1" hangingPunct="1"/>
            <a:r>
              <a:rPr lang="en-US" altLang="ja-JP" sz="1600" dirty="0" smtClean="0">
                <a:solidFill>
                  <a:srgbClr val="0000FF"/>
                </a:solidFill>
                <a:latin typeface="Times New Roman" panose="02020603050405020304" pitchFamily="18" charset="0"/>
                <a:cs typeface="Times New Roman" panose="02020603050405020304" pitchFamily="18" charset="0"/>
              </a:rPr>
              <a:t>f=42.08 </a:t>
            </a:r>
            <a:r>
              <a:rPr lang="en-US" altLang="ja-JP" sz="1600" dirty="0">
                <a:solidFill>
                  <a:srgbClr val="0000FF"/>
                </a:solidFill>
                <a:latin typeface="Times New Roman" panose="02020603050405020304" pitchFamily="18" charset="0"/>
                <a:cs typeface="Times New Roman" panose="02020603050405020304" pitchFamily="18" charset="0"/>
              </a:rPr>
              <a:t>kHz</a:t>
            </a:r>
            <a:endParaRPr lang="ja-JP" altLang="en-US" sz="1600" dirty="0">
              <a:solidFill>
                <a:srgbClr val="0000FF"/>
              </a:solidFill>
              <a:latin typeface="Times New Roman" panose="02020603050405020304" pitchFamily="18" charset="0"/>
              <a:cs typeface="Times New Roman" panose="02020603050405020304" pitchFamily="18" charset="0"/>
            </a:endParaRPr>
          </a:p>
          <a:p>
            <a:pPr algn="ctr" eaLnBrk="1" hangingPunct="1"/>
            <a:endParaRPr lang="ja-JP" altLang="en-US" sz="1050" dirty="0">
              <a:latin typeface="Times New Roman" pitchFamily="18" charset="0"/>
              <a:cs typeface="Times New Roman" pitchFamily="18" charset="0"/>
            </a:endParaRPr>
          </a:p>
        </p:txBody>
      </p:sp>
      <p:sp>
        <p:nvSpPr>
          <p:cNvPr id="26" name="正方形/長方形 25"/>
          <p:cNvSpPr/>
          <p:nvPr/>
        </p:nvSpPr>
        <p:spPr>
          <a:xfrm rot="1800000">
            <a:off x="3516375" y="1316258"/>
            <a:ext cx="111321" cy="556603"/>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p:cNvSpPr/>
          <p:nvPr/>
        </p:nvSpPr>
        <p:spPr>
          <a:xfrm rot="1800000">
            <a:off x="3965628" y="1581982"/>
            <a:ext cx="139151" cy="556603"/>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p:cNvSpPr/>
          <p:nvPr/>
        </p:nvSpPr>
        <p:spPr>
          <a:xfrm>
            <a:off x="4374182" y="2324566"/>
            <a:ext cx="879726" cy="6483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円/楕円 28"/>
          <p:cNvSpPr/>
          <p:nvPr/>
        </p:nvSpPr>
        <p:spPr>
          <a:xfrm rot="19800000">
            <a:off x="5967534" y="1355362"/>
            <a:ext cx="83491" cy="556603"/>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p:cNvSpPr/>
          <p:nvPr/>
        </p:nvSpPr>
        <p:spPr>
          <a:xfrm rot="19800000">
            <a:off x="5566464" y="1572596"/>
            <a:ext cx="111321" cy="556603"/>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1" name="直線コネクタ 30"/>
          <p:cNvCxnSpPr>
            <a:endCxn id="34" idx="1"/>
          </p:cNvCxnSpPr>
          <p:nvPr/>
        </p:nvCxnSpPr>
        <p:spPr>
          <a:xfrm flipV="1">
            <a:off x="4814045" y="1428524"/>
            <a:ext cx="1557054" cy="888013"/>
          </a:xfrm>
          <a:prstGeom prst="line">
            <a:avLst/>
          </a:prstGeom>
          <a:ln>
            <a:solidFill>
              <a:srgbClr val="00B050"/>
            </a:solidFill>
            <a:prstDash val="sysDash"/>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flipV="1">
            <a:off x="4560115" y="1527399"/>
            <a:ext cx="1389835" cy="790057"/>
          </a:xfrm>
          <a:prstGeom prst="line">
            <a:avLst/>
          </a:prstGeom>
          <a:ln w="15875">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a:xfrm flipV="1">
            <a:off x="5083028" y="1746094"/>
            <a:ext cx="996863" cy="578473"/>
          </a:xfrm>
          <a:prstGeom prst="line">
            <a:avLst/>
          </a:prstGeom>
          <a:ln w="15875">
            <a:solidFill>
              <a:srgbClr val="00B050"/>
            </a:solidFill>
            <a:prstDash val="solid"/>
          </a:ln>
        </p:spPr>
        <p:style>
          <a:lnRef idx="1">
            <a:schemeClr val="accent1"/>
          </a:lnRef>
          <a:fillRef idx="0">
            <a:schemeClr val="accent1"/>
          </a:fillRef>
          <a:effectRef idx="0">
            <a:schemeClr val="accent1"/>
          </a:effectRef>
          <a:fontRef idx="minor">
            <a:schemeClr val="tx1"/>
          </a:fontRef>
        </p:style>
      </p:cxnSp>
      <p:sp>
        <p:nvSpPr>
          <p:cNvPr id="34" name="正方形/長方形 33"/>
          <p:cNvSpPr/>
          <p:nvPr/>
        </p:nvSpPr>
        <p:spPr>
          <a:xfrm rot="19800000">
            <a:off x="6354731" y="1294136"/>
            <a:ext cx="244341" cy="146605"/>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5" name="直線コネクタ 34"/>
          <p:cNvCxnSpPr/>
          <p:nvPr/>
        </p:nvCxnSpPr>
        <p:spPr>
          <a:xfrm>
            <a:off x="2875593" y="1356293"/>
            <a:ext cx="1693408" cy="968274"/>
          </a:xfrm>
          <a:prstGeom prst="line">
            <a:avLst/>
          </a:prstGeom>
          <a:ln w="15875">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a:off x="3002338" y="1106322"/>
            <a:ext cx="2096289" cy="1218244"/>
          </a:xfrm>
          <a:prstGeom prst="line">
            <a:avLst/>
          </a:prstGeom>
          <a:ln w="15875">
            <a:solidFill>
              <a:srgbClr val="00B050"/>
            </a:solidFill>
            <a:prstDash val="solid"/>
          </a:ln>
        </p:spPr>
        <p:style>
          <a:lnRef idx="1">
            <a:schemeClr val="accent1"/>
          </a:lnRef>
          <a:fillRef idx="0">
            <a:schemeClr val="accent1"/>
          </a:fillRef>
          <a:effectRef idx="0">
            <a:schemeClr val="accent1"/>
          </a:effectRef>
          <a:fontRef idx="minor">
            <a:schemeClr val="tx1"/>
          </a:fontRef>
        </p:style>
      </p:cxnSp>
      <p:sp>
        <p:nvSpPr>
          <p:cNvPr id="37" name="正方形/長方形 36"/>
          <p:cNvSpPr/>
          <p:nvPr/>
        </p:nvSpPr>
        <p:spPr>
          <a:xfrm rot="1800000">
            <a:off x="2494163" y="869579"/>
            <a:ext cx="486766" cy="46346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円/楕円 37"/>
          <p:cNvSpPr/>
          <p:nvPr/>
        </p:nvSpPr>
        <p:spPr>
          <a:xfrm rot="1800000">
            <a:off x="2907820" y="1098805"/>
            <a:ext cx="67430" cy="25398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円/楕円 38"/>
          <p:cNvSpPr/>
          <p:nvPr/>
        </p:nvSpPr>
        <p:spPr>
          <a:xfrm rot="1800000">
            <a:off x="2907519" y="1103307"/>
            <a:ext cx="67430" cy="25398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0" name="直線コネクタ 39"/>
          <p:cNvCxnSpPr>
            <a:stCxn id="39" idx="2"/>
            <a:endCxn id="28" idx="0"/>
          </p:cNvCxnSpPr>
          <p:nvPr/>
        </p:nvCxnSpPr>
        <p:spPr>
          <a:xfrm>
            <a:off x="2912036" y="1213442"/>
            <a:ext cx="1902010" cy="1111125"/>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41" name="フリーフォーム 40"/>
          <p:cNvSpPr/>
          <p:nvPr/>
        </p:nvSpPr>
        <p:spPr>
          <a:xfrm rot="20436598">
            <a:off x="6586960" y="1222153"/>
            <a:ext cx="239615" cy="106042"/>
          </a:xfrm>
          <a:custGeom>
            <a:avLst/>
            <a:gdLst>
              <a:gd name="connsiteX0" fmla="*/ 0 w 627797"/>
              <a:gd name="connsiteY0" fmla="*/ 70916 h 163416"/>
              <a:gd name="connsiteX1" fmla="*/ 232012 w 627797"/>
              <a:gd name="connsiteY1" fmla="*/ 2677 h 163416"/>
              <a:gd name="connsiteX2" fmla="*/ 395785 w 627797"/>
              <a:gd name="connsiteY2" fmla="*/ 152802 h 163416"/>
              <a:gd name="connsiteX3" fmla="*/ 627797 w 627797"/>
              <a:gd name="connsiteY3" fmla="*/ 139155 h 163416"/>
            </a:gdLst>
            <a:ahLst/>
            <a:cxnLst>
              <a:cxn ang="0">
                <a:pos x="connsiteX0" y="connsiteY0"/>
              </a:cxn>
              <a:cxn ang="0">
                <a:pos x="connsiteX1" y="connsiteY1"/>
              </a:cxn>
              <a:cxn ang="0">
                <a:pos x="connsiteX2" y="connsiteY2"/>
              </a:cxn>
              <a:cxn ang="0">
                <a:pos x="connsiteX3" y="connsiteY3"/>
              </a:cxn>
            </a:cxnLst>
            <a:rect l="l" t="t" r="r" b="b"/>
            <a:pathLst>
              <a:path w="627797" h="163416">
                <a:moveTo>
                  <a:pt x="0" y="70916"/>
                </a:moveTo>
                <a:cubicBezTo>
                  <a:pt x="83024" y="29972"/>
                  <a:pt x="166048" y="-10971"/>
                  <a:pt x="232012" y="2677"/>
                </a:cubicBezTo>
                <a:cubicBezTo>
                  <a:pt x="297976" y="16325"/>
                  <a:pt x="329821" y="130056"/>
                  <a:pt x="395785" y="152802"/>
                </a:cubicBezTo>
                <a:cubicBezTo>
                  <a:pt x="461749" y="175548"/>
                  <a:pt x="544773" y="157351"/>
                  <a:pt x="627797" y="139155"/>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42" name="直線コネクタ 41"/>
          <p:cNvCxnSpPr>
            <a:stCxn id="34" idx="1"/>
          </p:cNvCxnSpPr>
          <p:nvPr/>
        </p:nvCxnSpPr>
        <p:spPr>
          <a:xfrm flipH="1">
            <a:off x="5949950" y="1428524"/>
            <a:ext cx="421149" cy="98875"/>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3" name="直線コネクタ 42"/>
          <p:cNvCxnSpPr>
            <a:stCxn id="34" idx="1"/>
          </p:cNvCxnSpPr>
          <p:nvPr/>
        </p:nvCxnSpPr>
        <p:spPr>
          <a:xfrm flipH="1">
            <a:off x="6079891" y="1428524"/>
            <a:ext cx="291208" cy="317570"/>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sp>
        <p:nvSpPr>
          <p:cNvPr id="44" name="正方形/長方形 43"/>
          <p:cNvSpPr/>
          <p:nvPr/>
        </p:nvSpPr>
        <p:spPr>
          <a:xfrm rot="1800000">
            <a:off x="3176857" y="1122756"/>
            <a:ext cx="111321" cy="556603"/>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TextBox 211"/>
          <p:cNvSpPr txBox="1">
            <a:spLocks noChangeArrowheads="1"/>
          </p:cNvSpPr>
          <p:nvPr/>
        </p:nvSpPr>
        <p:spPr bwMode="auto">
          <a:xfrm>
            <a:off x="4028638" y="2444824"/>
            <a:ext cx="1492166" cy="277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600" dirty="0" smtClean="0">
                <a:solidFill>
                  <a:srgbClr val="0000FF"/>
                </a:solidFill>
                <a:latin typeface="Times New Roman" pitchFamily="18" charset="0"/>
                <a:ea typeface="ＭＳ Ｐゴシック" pitchFamily="50" charset="-128"/>
                <a:cs typeface="Times New Roman" pitchFamily="18" charset="0"/>
              </a:rPr>
              <a:t>BK7</a:t>
            </a:r>
            <a:endParaRPr lang="ja-JP" altLang="en-US" sz="1600" dirty="0">
              <a:solidFill>
                <a:srgbClr val="0000FF"/>
              </a:solidFill>
              <a:latin typeface="Times New Roman" pitchFamily="18" charset="0"/>
              <a:ea typeface="ＭＳ Ｐゴシック" pitchFamily="50" charset="-128"/>
              <a:cs typeface="Times New Roman" pitchFamily="18" charset="0"/>
            </a:endParaRPr>
          </a:p>
        </p:txBody>
      </p:sp>
      <p:sp>
        <p:nvSpPr>
          <p:cNvPr id="46" name="テキスト ボックス 45"/>
          <p:cNvSpPr txBox="1"/>
          <p:nvPr/>
        </p:nvSpPr>
        <p:spPr>
          <a:xfrm>
            <a:off x="4438078" y="2627765"/>
            <a:ext cx="1082726" cy="338554"/>
          </a:xfrm>
          <a:prstGeom prst="rect">
            <a:avLst/>
          </a:prstGeom>
          <a:noFill/>
        </p:spPr>
        <p:txBody>
          <a:bodyPr wrap="square" rtlCol="0">
            <a:spAutoFit/>
          </a:bodyPr>
          <a:lstStyle/>
          <a:p>
            <a:r>
              <a:rPr lang="en-US" altLang="ja-JP" sz="1600" dirty="0" smtClean="0">
                <a:solidFill>
                  <a:srgbClr val="0000FF"/>
                </a:solidFill>
                <a:latin typeface="Times New Roman" panose="02020603050405020304" pitchFamily="18" charset="0"/>
                <a:cs typeface="Times New Roman" panose="02020603050405020304" pitchFamily="18" charset="0"/>
              </a:rPr>
              <a:t>n=1.519</a:t>
            </a:r>
            <a:endParaRPr kumimoji="1" lang="ja-JP" altLang="en-US" dirty="0">
              <a:solidFill>
                <a:srgbClr val="0000FF"/>
              </a:solidFill>
              <a:latin typeface="Times New Roman" panose="02020603050405020304" pitchFamily="18" charset="0"/>
              <a:cs typeface="Times New Roman" panose="02020603050405020304" pitchFamily="18" charset="0"/>
            </a:endParaRPr>
          </a:p>
        </p:txBody>
      </p:sp>
      <p:sp>
        <p:nvSpPr>
          <p:cNvPr id="47" name="TextBox 209"/>
          <p:cNvSpPr txBox="1">
            <a:spLocks noChangeArrowheads="1"/>
          </p:cNvSpPr>
          <p:nvPr/>
        </p:nvSpPr>
        <p:spPr bwMode="auto">
          <a:xfrm>
            <a:off x="1259632" y="2309739"/>
            <a:ext cx="183290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600" dirty="0" smtClean="0">
                <a:latin typeface="Times New Roman"/>
                <a:ea typeface="ＭＳ Ｐゴシック" pitchFamily="50" charset="-128"/>
                <a:cs typeface="Times New Roman"/>
              </a:rPr>
              <a:t>BPF</a:t>
            </a:r>
            <a:r>
              <a:rPr lang="en-US" altLang="ja-JP" sz="1600" dirty="0" smtClean="0">
                <a:latin typeface="ＭＳ Ｐゴシック" pitchFamily="50" charset="-128"/>
                <a:ea typeface="ＭＳ Ｐゴシック" pitchFamily="50" charset="-128"/>
                <a:cs typeface="Arial" pitchFamily="34" charset="0"/>
              </a:rPr>
              <a:t>: </a:t>
            </a:r>
            <a:r>
              <a:rPr lang="en-US" altLang="ja-JP" sz="1600" dirty="0" err="1" smtClean="0">
                <a:solidFill>
                  <a:srgbClr val="0000FF"/>
                </a:solidFill>
                <a:latin typeface="Times New Roman" panose="02020603050405020304" pitchFamily="18" charset="0"/>
                <a:ea typeface="ＭＳ Ｐゴシック" pitchFamily="50" charset="-128"/>
                <a:cs typeface="Times New Roman" panose="02020603050405020304" pitchFamily="18" charset="0"/>
              </a:rPr>
              <a:t>λ</a:t>
            </a:r>
            <a:r>
              <a:rPr lang="en-US" altLang="ja-JP" sz="1600" dirty="0" smtClean="0">
                <a:solidFill>
                  <a:srgbClr val="0000FF"/>
                </a:solidFill>
                <a:latin typeface="Times New Roman" panose="02020603050405020304" pitchFamily="18" charset="0"/>
                <a:ea typeface="ＭＳ Ｐゴシック" pitchFamily="50" charset="-128"/>
                <a:cs typeface="Times New Roman" panose="02020603050405020304" pitchFamily="18" charset="0"/>
              </a:rPr>
              <a:t>=550 nm</a:t>
            </a:r>
          </a:p>
        </p:txBody>
      </p:sp>
      <p:cxnSp>
        <p:nvCxnSpPr>
          <p:cNvPr id="48" name="直線コネクタ 47"/>
          <p:cNvCxnSpPr>
            <a:stCxn id="44" idx="2"/>
          </p:cNvCxnSpPr>
          <p:nvPr/>
        </p:nvCxnSpPr>
        <p:spPr>
          <a:xfrm flipH="1">
            <a:off x="2349500" y="1642074"/>
            <a:ext cx="743867" cy="6600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TextBox 209"/>
          <p:cNvSpPr txBox="1">
            <a:spLocks noChangeArrowheads="1"/>
          </p:cNvSpPr>
          <p:nvPr/>
        </p:nvSpPr>
        <p:spPr bwMode="auto">
          <a:xfrm>
            <a:off x="6588224" y="1962196"/>
            <a:ext cx="134914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en-US" altLang="ja-JP" sz="1600" dirty="0" smtClean="0">
                <a:latin typeface="Times New Roman" panose="02020603050405020304" pitchFamily="18" charset="0"/>
                <a:ea typeface="ＭＳ Ｐゴシック" pitchFamily="50" charset="-128"/>
                <a:cs typeface="Times New Roman" panose="02020603050405020304" pitchFamily="18" charset="0"/>
              </a:rPr>
              <a:t>Lens</a:t>
            </a:r>
          </a:p>
          <a:p>
            <a:pPr eaLnBrk="1" hangingPunct="1"/>
            <a:r>
              <a:rPr lang="en-US" altLang="ja-JP" sz="1600" dirty="0">
                <a:latin typeface="Times New Roman" panose="02020603050405020304" pitchFamily="18" charset="0"/>
                <a:ea typeface="ＭＳ Ｐゴシック" pitchFamily="50" charset="-128"/>
                <a:cs typeface="Times New Roman" panose="02020603050405020304" pitchFamily="18" charset="0"/>
              </a:rPr>
              <a:t>f</a:t>
            </a:r>
            <a:r>
              <a:rPr lang="en-US" altLang="ja-JP" sz="1600" dirty="0" smtClean="0">
                <a:latin typeface="Times New Roman" panose="02020603050405020304" pitchFamily="18" charset="0"/>
                <a:ea typeface="ＭＳ Ｐゴシック" pitchFamily="50" charset="-128"/>
                <a:cs typeface="Times New Roman" panose="02020603050405020304" pitchFamily="18" charset="0"/>
              </a:rPr>
              <a:t> = 100 [mm]</a:t>
            </a:r>
            <a:endParaRPr lang="ja-JP" altLang="en-US" sz="1600" dirty="0">
              <a:latin typeface="Times New Roman" panose="02020603050405020304" pitchFamily="18" charset="0"/>
              <a:ea typeface="ＭＳ Ｐゴシック" pitchFamily="50" charset="-128"/>
              <a:cs typeface="Times New Roman" panose="02020603050405020304" pitchFamily="18" charset="0"/>
            </a:endParaRPr>
          </a:p>
        </p:txBody>
      </p:sp>
      <p:cxnSp>
        <p:nvCxnSpPr>
          <p:cNvPr id="50" name="直線コネクタ 49"/>
          <p:cNvCxnSpPr>
            <a:stCxn id="29" idx="4"/>
          </p:cNvCxnSpPr>
          <p:nvPr/>
        </p:nvCxnSpPr>
        <p:spPr>
          <a:xfrm>
            <a:off x="6148431" y="1874679"/>
            <a:ext cx="417469" cy="2369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直線コネクタ 50"/>
          <p:cNvCxnSpPr>
            <a:stCxn id="27" idx="2"/>
            <a:endCxn id="23" idx="0"/>
          </p:cNvCxnSpPr>
          <p:nvPr/>
        </p:nvCxnSpPr>
        <p:spPr>
          <a:xfrm flipH="1">
            <a:off x="3759200" y="2101300"/>
            <a:ext cx="136853" cy="4420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TextBox 210"/>
          <p:cNvSpPr txBox="1">
            <a:spLocks noChangeArrowheads="1"/>
          </p:cNvSpPr>
          <p:nvPr/>
        </p:nvSpPr>
        <p:spPr bwMode="auto">
          <a:xfrm>
            <a:off x="905622" y="1094389"/>
            <a:ext cx="163745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400" dirty="0" smtClean="0">
                <a:latin typeface="Times New Roman"/>
                <a:ea typeface="+mn-ea"/>
                <a:cs typeface="Times New Roman"/>
              </a:rPr>
              <a:t>DMD projector</a:t>
            </a:r>
            <a:endParaRPr lang="ja-JP" altLang="en-US" sz="1400" dirty="0">
              <a:latin typeface="Times New Roman"/>
              <a:ea typeface="+mn-ea"/>
              <a:cs typeface="Times New Roman"/>
            </a:endParaRPr>
          </a:p>
        </p:txBody>
      </p:sp>
      <p:sp>
        <p:nvSpPr>
          <p:cNvPr id="66" name="正方形/長方形 65"/>
          <p:cNvSpPr/>
          <p:nvPr/>
        </p:nvSpPr>
        <p:spPr>
          <a:xfrm>
            <a:off x="2026320" y="1481683"/>
            <a:ext cx="324000" cy="324000"/>
          </a:xfrm>
          <a:prstGeom prst="rect">
            <a:avLst/>
          </a:prstGeom>
          <a:solidFill>
            <a:srgbClr val="00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8" name="直線コネクタ 67"/>
          <p:cNvCxnSpPr/>
          <p:nvPr/>
        </p:nvCxnSpPr>
        <p:spPr>
          <a:xfrm flipH="1">
            <a:off x="2349501" y="1401057"/>
            <a:ext cx="388045" cy="1809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9" name="グループ化 18"/>
          <p:cNvGrpSpPr/>
          <p:nvPr/>
        </p:nvGrpSpPr>
        <p:grpSpPr>
          <a:xfrm>
            <a:off x="2538884" y="3678932"/>
            <a:ext cx="1745084" cy="673333"/>
            <a:chOff x="1844204" y="3899009"/>
            <a:chExt cx="1745084" cy="673333"/>
          </a:xfrm>
        </p:grpSpPr>
        <p:grpSp>
          <p:nvGrpSpPr>
            <p:cNvPr id="3" name="グループ化 2"/>
            <p:cNvGrpSpPr/>
            <p:nvPr/>
          </p:nvGrpSpPr>
          <p:grpSpPr>
            <a:xfrm>
              <a:off x="1869604" y="3933056"/>
              <a:ext cx="1719684" cy="577731"/>
              <a:chOff x="1869604" y="3933056"/>
              <a:chExt cx="1719684" cy="577731"/>
            </a:xfrm>
          </p:grpSpPr>
          <p:grpSp>
            <p:nvGrpSpPr>
              <p:cNvPr id="54" name="グループ化 53"/>
              <p:cNvGrpSpPr/>
              <p:nvPr/>
            </p:nvGrpSpPr>
            <p:grpSpPr>
              <a:xfrm>
                <a:off x="1940466" y="4233788"/>
                <a:ext cx="1432798" cy="276999"/>
                <a:chOff x="2142971" y="3738518"/>
                <a:chExt cx="1432798" cy="276999"/>
              </a:xfrm>
            </p:grpSpPr>
            <p:sp>
              <p:nvSpPr>
                <p:cNvPr id="55" name="正方形/長方形 54"/>
                <p:cNvSpPr/>
                <p:nvPr/>
              </p:nvSpPr>
              <p:spPr>
                <a:xfrm>
                  <a:off x="2142971" y="3871424"/>
                  <a:ext cx="72000" cy="72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テキスト ボックス 55"/>
                <p:cNvSpPr txBox="1"/>
                <p:nvPr/>
              </p:nvSpPr>
              <p:spPr>
                <a:xfrm>
                  <a:off x="2304468" y="3738518"/>
                  <a:ext cx="1271301" cy="276999"/>
                </a:xfrm>
                <a:prstGeom prst="rect">
                  <a:avLst/>
                </a:prstGeom>
                <a:noFill/>
              </p:spPr>
              <p:txBody>
                <a:bodyPr wrap="square" rtlCol="0">
                  <a:spAutoFit/>
                </a:bodyPr>
                <a:lstStyle/>
                <a:p>
                  <a:r>
                    <a:rPr lang="en-US" altLang="ja-JP" sz="1200" dirty="0" smtClean="0"/>
                    <a:t>experiment</a:t>
                  </a:r>
                  <a:endParaRPr kumimoji="1" lang="ja-JP" altLang="en-US" sz="1200" dirty="0"/>
                </a:p>
              </p:txBody>
            </p:sp>
          </p:grpSp>
          <p:grpSp>
            <p:nvGrpSpPr>
              <p:cNvPr id="57" name="グループ化 56"/>
              <p:cNvGrpSpPr/>
              <p:nvPr/>
            </p:nvGrpSpPr>
            <p:grpSpPr>
              <a:xfrm>
                <a:off x="1869604" y="3933056"/>
                <a:ext cx="1719684" cy="276999"/>
                <a:chOff x="429444" y="1951018"/>
                <a:chExt cx="1719684" cy="276999"/>
              </a:xfrm>
            </p:grpSpPr>
            <p:cxnSp>
              <p:nvCxnSpPr>
                <p:cNvPr id="58" name="直線コネクタ 57"/>
                <p:cNvCxnSpPr/>
                <p:nvPr/>
              </p:nvCxnSpPr>
              <p:spPr>
                <a:xfrm>
                  <a:off x="429444" y="2102152"/>
                  <a:ext cx="202881" cy="0"/>
                </a:xfrm>
                <a:prstGeom prst="line">
                  <a:avLst/>
                </a:prstGeom>
                <a:ln w="25400">
                  <a:solidFill>
                    <a:srgbClr val="0000FF"/>
                  </a:solidFill>
                </a:ln>
              </p:spPr>
              <p:style>
                <a:lnRef idx="1">
                  <a:schemeClr val="accent1"/>
                </a:lnRef>
                <a:fillRef idx="0">
                  <a:schemeClr val="accent1"/>
                </a:fillRef>
                <a:effectRef idx="0">
                  <a:schemeClr val="accent1"/>
                </a:effectRef>
                <a:fontRef idx="minor">
                  <a:schemeClr val="tx1"/>
                </a:fontRef>
              </p:style>
            </p:cxnSp>
            <p:sp>
              <p:nvSpPr>
                <p:cNvPr id="59" name="テキスト ボックス 58"/>
                <p:cNvSpPr txBox="1"/>
                <p:nvPr/>
              </p:nvSpPr>
              <p:spPr>
                <a:xfrm>
                  <a:off x="670868" y="1951018"/>
                  <a:ext cx="1478260" cy="276999"/>
                </a:xfrm>
                <a:prstGeom prst="rect">
                  <a:avLst/>
                </a:prstGeom>
                <a:noFill/>
              </p:spPr>
              <p:txBody>
                <a:bodyPr wrap="square" rtlCol="0">
                  <a:spAutoFit/>
                </a:bodyPr>
                <a:lstStyle/>
                <a:p>
                  <a:r>
                    <a:rPr lang="en-US" altLang="ja-JP" sz="1200" dirty="0" smtClean="0"/>
                    <a:t>theoretical</a:t>
                  </a:r>
                  <a:endParaRPr kumimoji="1" lang="ja-JP" altLang="en-US" sz="1200" dirty="0"/>
                </a:p>
              </p:txBody>
            </p:sp>
          </p:grpSp>
        </p:grpSp>
        <p:sp>
          <p:nvSpPr>
            <p:cNvPr id="4" name="正方形/長方形 3"/>
            <p:cNvSpPr/>
            <p:nvPr/>
          </p:nvSpPr>
          <p:spPr>
            <a:xfrm>
              <a:off x="1844204" y="3899009"/>
              <a:ext cx="1223763" cy="673333"/>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5" name="テキスト ボックス 64"/>
          <p:cNvSpPr txBox="1"/>
          <p:nvPr/>
        </p:nvSpPr>
        <p:spPr>
          <a:xfrm>
            <a:off x="8763196" y="6452988"/>
            <a:ext cx="488200" cy="369332"/>
          </a:xfrm>
          <a:prstGeom prst="rect">
            <a:avLst/>
          </a:prstGeom>
          <a:noFill/>
        </p:spPr>
        <p:txBody>
          <a:bodyPr wrap="square" rtlCol="0">
            <a:spAutoFit/>
          </a:bodyPr>
          <a:lstStyle/>
          <a:p>
            <a:r>
              <a:rPr kumimoji="1" lang="en-US" altLang="ja-JP" dirty="0" smtClean="0"/>
              <a:t>13</a:t>
            </a:r>
            <a:endParaRPr kumimoji="1" lang="ja-JP" altLang="en-US" dirty="0"/>
          </a:p>
        </p:txBody>
      </p:sp>
      <p:sp>
        <p:nvSpPr>
          <p:cNvPr id="20" name="正方形/長方形 19"/>
          <p:cNvSpPr/>
          <p:nvPr/>
        </p:nvSpPr>
        <p:spPr>
          <a:xfrm>
            <a:off x="2376" y="24588"/>
            <a:ext cx="6873879" cy="400110"/>
          </a:xfrm>
          <a:prstGeom prst="rect">
            <a:avLst/>
          </a:prstGeom>
        </p:spPr>
        <p:txBody>
          <a:bodyPr wrap="square">
            <a:spAutoFit/>
          </a:bodyPr>
          <a:lstStyle/>
          <a:p>
            <a:pPr eaLnBrk="1" hangingPunct="1"/>
            <a:r>
              <a:rPr lang="en-US" altLang="ja-JP" sz="2000" b="1" dirty="0" smtClean="0">
                <a:latin typeface="Calibri"/>
                <a:cs typeface="Calibri"/>
              </a:rPr>
              <a:t>Accuracy measurement of PME without GI</a:t>
            </a:r>
            <a:endParaRPr lang="ja-JP" altLang="en-US" sz="2000" b="1" dirty="0">
              <a:latin typeface="Calibri"/>
              <a:cs typeface="Calibri"/>
            </a:endParaRPr>
          </a:p>
        </p:txBody>
      </p:sp>
    </p:spTree>
    <p:extLst>
      <p:ext uri="{BB962C8B-B14F-4D97-AF65-F5344CB8AC3E}">
        <p14:creationId xmlns:p14="http://schemas.microsoft.com/office/powerpoint/2010/main" val="1055485782"/>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テキスト ボックス 60"/>
          <p:cNvSpPr txBox="1"/>
          <p:nvPr/>
        </p:nvSpPr>
        <p:spPr>
          <a:xfrm>
            <a:off x="8763196" y="6452988"/>
            <a:ext cx="488200" cy="369332"/>
          </a:xfrm>
          <a:prstGeom prst="rect">
            <a:avLst/>
          </a:prstGeom>
          <a:noFill/>
        </p:spPr>
        <p:txBody>
          <a:bodyPr wrap="square" rtlCol="0">
            <a:spAutoFit/>
          </a:bodyPr>
          <a:lstStyle/>
          <a:p>
            <a:r>
              <a:rPr kumimoji="1" lang="en-US" altLang="ja-JP" dirty="0" smtClean="0"/>
              <a:t>19</a:t>
            </a:r>
            <a:endParaRPr kumimoji="1" lang="ja-JP" altLang="en-US" dirty="0"/>
          </a:p>
        </p:txBody>
      </p:sp>
      <p:sp>
        <p:nvSpPr>
          <p:cNvPr id="59" name="テキスト ボックス 58"/>
          <p:cNvSpPr txBox="1"/>
          <p:nvPr/>
        </p:nvSpPr>
        <p:spPr>
          <a:xfrm>
            <a:off x="4877998" y="2721765"/>
            <a:ext cx="1300624" cy="307777"/>
          </a:xfrm>
          <a:prstGeom prst="rect">
            <a:avLst/>
          </a:prstGeom>
          <a:noFill/>
        </p:spPr>
        <p:txBody>
          <a:bodyPr wrap="square" rtlCol="0">
            <a:spAutoFit/>
          </a:bodyPr>
          <a:lstStyle/>
          <a:p>
            <a:r>
              <a:rPr kumimoji="1" lang="en-US" altLang="ja-JP" sz="1400" dirty="0" smtClean="0">
                <a:solidFill>
                  <a:schemeClr val="bg1"/>
                </a:solidFill>
                <a:latin typeface="Arial" panose="020B0604020202020204" pitchFamily="34" charset="0"/>
                <a:cs typeface="Arial" panose="020B0604020202020204" pitchFamily="34" charset="0"/>
              </a:rPr>
              <a:t>10</a:t>
            </a:r>
            <a:r>
              <a:rPr lang="en-US" altLang="ja-JP" sz="1400" dirty="0">
                <a:solidFill>
                  <a:schemeClr val="bg1"/>
                </a:solidFill>
                <a:latin typeface="Arial" panose="020B0604020202020204" pitchFamily="34" charset="0"/>
                <a:cs typeface="Arial" panose="020B0604020202020204" pitchFamily="34" charset="0"/>
              </a:rPr>
              <a:t> °</a:t>
            </a:r>
            <a:endParaRPr kumimoji="1" lang="ja-JP" altLang="en-US" sz="1600" dirty="0">
              <a:solidFill>
                <a:schemeClr val="bg1"/>
              </a:solidFill>
              <a:latin typeface="Arial" panose="020B0604020202020204" pitchFamily="34" charset="0"/>
              <a:cs typeface="Arial" panose="020B0604020202020204" pitchFamily="34" charset="0"/>
            </a:endParaRPr>
          </a:p>
        </p:txBody>
      </p:sp>
      <p:sp>
        <p:nvSpPr>
          <p:cNvPr id="49" name="TextBox 210"/>
          <p:cNvSpPr txBox="1">
            <a:spLocks noChangeArrowheads="1"/>
          </p:cNvSpPr>
          <p:nvPr/>
        </p:nvSpPr>
        <p:spPr bwMode="auto">
          <a:xfrm>
            <a:off x="6079891" y="870286"/>
            <a:ext cx="10311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600" dirty="0" smtClean="0">
                <a:latin typeface="Times New Roman"/>
                <a:ea typeface="+mn-ea"/>
                <a:cs typeface="Times New Roman"/>
              </a:rPr>
              <a:t>PMT</a:t>
            </a:r>
            <a:endParaRPr lang="ja-JP" altLang="en-US" sz="1600" dirty="0">
              <a:latin typeface="Times New Roman"/>
              <a:ea typeface="+mn-ea"/>
              <a:cs typeface="Times New Roman"/>
            </a:endParaRPr>
          </a:p>
        </p:txBody>
      </p:sp>
      <p:sp>
        <p:nvSpPr>
          <p:cNvPr id="76" name="TextBox 209"/>
          <p:cNvSpPr txBox="1">
            <a:spLocks noChangeArrowheads="1"/>
          </p:cNvSpPr>
          <p:nvPr/>
        </p:nvSpPr>
        <p:spPr bwMode="auto">
          <a:xfrm>
            <a:off x="5345791" y="2121859"/>
            <a:ext cx="109066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600" dirty="0" smtClean="0">
                <a:latin typeface="Times New Roman"/>
                <a:ea typeface="+mj-ea"/>
                <a:cs typeface="Times New Roman"/>
              </a:rPr>
              <a:t>analyzer</a:t>
            </a:r>
          </a:p>
          <a:p>
            <a:pPr algn="ctr" eaLnBrk="1" hangingPunct="1"/>
            <a:r>
              <a:rPr lang="ja-JP" altLang="en-US" sz="1600" dirty="0" smtClean="0">
                <a:latin typeface="Times New Roman"/>
                <a:ea typeface="ＭＳ Ｐゴシック" pitchFamily="50" charset="-128"/>
                <a:cs typeface="Times New Roman"/>
              </a:rPr>
              <a:t> </a:t>
            </a:r>
            <a:r>
              <a:rPr lang="en-US" altLang="ja-JP" sz="1600" dirty="0" smtClean="0">
                <a:latin typeface="Times New Roman"/>
                <a:ea typeface="ＭＳ Ｐゴシック" pitchFamily="50" charset="-128"/>
                <a:cs typeface="Times New Roman"/>
              </a:rPr>
              <a:t>(</a:t>
            </a:r>
            <a:r>
              <a:rPr lang="en-US" altLang="ja-JP" sz="1600" dirty="0">
                <a:latin typeface="Times New Roman"/>
                <a:ea typeface="ＭＳ Ｐゴシック" pitchFamily="50" charset="-128"/>
                <a:cs typeface="Times New Roman"/>
              </a:rPr>
              <a:t>45</a:t>
            </a:r>
            <a:r>
              <a:rPr lang="ja-JP" altLang="en-US" sz="1600" dirty="0">
                <a:latin typeface="Times New Roman"/>
                <a:ea typeface="ＭＳ Ｐゴシック" pitchFamily="50" charset="-128"/>
                <a:cs typeface="Times New Roman"/>
              </a:rPr>
              <a:t>ﾟ</a:t>
            </a:r>
            <a:r>
              <a:rPr lang="en-US" altLang="ja-JP" sz="1600" dirty="0">
                <a:latin typeface="Times New Roman"/>
                <a:ea typeface="ＭＳ Ｐゴシック" pitchFamily="50" charset="-128"/>
                <a:cs typeface="Times New Roman"/>
              </a:rPr>
              <a:t>)</a:t>
            </a:r>
            <a:endParaRPr lang="ja-JP" altLang="en-US" sz="1600" dirty="0">
              <a:latin typeface="Times New Roman"/>
              <a:ea typeface="ＭＳ Ｐゴシック" pitchFamily="50" charset="-128"/>
              <a:cs typeface="Times New Roman"/>
            </a:endParaRPr>
          </a:p>
        </p:txBody>
      </p:sp>
      <p:sp>
        <p:nvSpPr>
          <p:cNvPr id="77" name="TextBox 209"/>
          <p:cNvSpPr txBox="1">
            <a:spLocks noChangeArrowheads="1"/>
          </p:cNvSpPr>
          <p:nvPr/>
        </p:nvSpPr>
        <p:spPr bwMode="auto">
          <a:xfrm>
            <a:off x="2978709" y="1890828"/>
            <a:ext cx="79749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600" dirty="0">
                <a:latin typeface="Times New Roman"/>
                <a:ea typeface="+mn-ea"/>
                <a:cs typeface="Times New Roman"/>
              </a:rPr>
              <a:t>p</a:t>
            </a:r>
            <a:r>
              <a:rPr lang="en-US" altLang="ja-JP" sz="1600" dirty="0" smtClean="0">
                <a:latin typeface="Times New Roman"/>
                <a:ea typeface="+mn-ea"/>
                <a:cs typeface="Times New Roman"/>
              </a:rPr>
              <a:t>ol.</a:t>
            </a:r>
            <a:r>
              <a:rPr lang="ja-JP" altLang="en-US" sz="1600" dirty="0" smtClean="0">
                <a:latin typeface="Times New Roman"/>
                <a:ea typeface="ＭＳ Ｐゴシック" pitchFamily="50" charset="-128"/>
                <a:cs typeface="Times New Roman"/>
              </a:rPr>
              <a:t> </a:t>
            </a:r>
            <a:endParaRPr lang="en-US" altLang="ja-JP" sz="1600" dirty="0" smtClean="0">
              <a:latin typeface="Times New Roman"/>
              <a:ea typeface="ＭＳ Ｐゴシック" pitchFamily="50" charset="-128"/>
              <a:cs typeface="Times New Roman"/>
            </a:endParaRPr>
          </a:p>
          <a:p>
            <a:pPr algn="ctr" eaLnBrk="1" hangingPunct="1"/>
            <a:r>
              <a:rPr lang="en-US" altLang="ja-JP" sz="1600" dirty="0" smtClean="0">
                <a:latin typeface="Times New Roman"/>
                <a:ea typeface="ＭＳ Ｐゴシック" pitchFamily="50" charset="-128"/>
                <a:cs typeface="Times New Roman"/>
              </a:rPr>
              <a:t>(45</a:t>
            </a:r>
            <a:r>
              <a:rPr lang="ja-JP" altLang="en-US" sz="1600" dirty="0">
                <a:latin typeface="Times New Roman"/>
                <a:ea typeface="ＭＳ Ｐゴシック" pitchFamily="50" charset="-128"/>
                <a:cs typeface="Times New Roman"/>
              </a:rPr>
              <a:t>ﾟ</a:t>
            </a:r>
            <a:r>
              <a:rPr lang="en-US" altLang="ja-JP" sz="1600" dirty="0">
                <a:latin typeface="Times New Roman"/>
                <a:ea typeface="ＭＳ Ｐゴシック" pitchFamily="50" charset="-128"/>
                <a:cs typeface="Times New Roman"/>
              </a:rPr>
              <a:t>)</a:t>
            </a:r>
            <a:endParaRPr lang="ja-JP" altLang="en-US" sz="1600" dirty="0">
              <a:latin typeface="Times New Roman"/>
              <a:ea typeface="ＭＳ Ｐゴシック" pitchFamily="50" charset="-128"/>
              <a:cs typeface="Times New Roman"/>
            </a:endParaRPr>
          </a:p>
        </p:txBody>
      </p:sp>
      <p:pic>
        <p:nvPicPr>
          <p:cNvPr id="109" name="Picture 83"/>
          <p:cNvPicPr>
            <a:picLocks noChangeArrowheads="1"/>
          </p:cNvPicPr>
          <p:nvPr/>
        </p:nvPicPr>
        <p:blipFill rotWithShape="1">
          <a:blip r:embed="rId3" cstate="print">
            <a:extLst>
              <a:ext uri="{28A0092B-C50C-407E-A947-70E740481C1C}">
                <a14:useLocalDpi xmlns:a14="http://schemas.microsoft.com/office/drawing/2010/main" val="0"/>
              </a:ext>
            </a:extLst>
          </a:blip>
          <a:srcRect l="23719" t="20413" r="28743" b="25350"/>
          <a:stretch/>
        </p:blipFill>
        <p:spPr bwMode="auto">
          <a:xfrm>
            <a:off x="1890608" y="976489"/>
            <a:ext cx="225644" cy="249513"/>
          </a:xfrm>
          <a:prstGeom prst="rect">
            <a:avLst/>
          </a:prstGeom>
          <a:noFill/>
          <a:ln w="12700">
            <a:solidFill>
              <a:schemeClr val="tx1"/>
            </a:solidFill>
            <a:miter lim="800000"/>
            <a:headEnd/>
            <a:tailEnd/>
          </a:ln>
          <a:scene3d>
            <a:camera prst="isometricOffAxis2Right">
              <a:rot lat="0" lon="0" rev="0"/>
            </a:camera>
            <a:lightRig rig="threePt" dir="t"/>
          </a:scene3d>
          <a:extLst>
            <a:ext uri="{909E8E84-426E-40dd-AFC4-6F175D3DCCD1}">
              <a14:hiddenFill xmlns:a14="http://schemas.microsoft.com/office/drawing/2010/main">
                <a:solidFill>
                  <a:schemeClr val="accent1"/>
                </a:solidFill>
              </a14:hiddenFill>
            </a:ext>
          </a:extLst>
        </p:spPr>
      </p:pic>
      <p:pic>
        <p:nvPicPr>
          <p:cNvPr id="110" name="Picture 82"/>
          <p:cNvPicPr>
            <a:picLocks noChangeArrowheads="1"/>
          </p:cNvPicPr>
          <p:nvPr/>
        </p:nvPicPr>
        <p:blipFill rotWithShape="1">
          <a:blip r:embed="rId4" cstate="print">
            <a:extLst>
              <a:ext uri="{28A0092B-C50C-407E-A947-70E740481C1C}">
                <a14:useLocalDpi xmlns:a14="http://schemas.microsoft.com/office/drawing/2010/main" val="0"/>
              </a:ext>
            </a:extLst>
          </a:blip>
          <a:srcRect l="23894" t="20708" r="28757" b="25350"/>
          <a:stretch/>
        </p:blipFill>
        <p:spPr bwMode="auto">
          <a:xfrm>
            <a:off x="1469212" y="950442"/>
            <a:ext cx="225645" cy="249512"/>
          </a:xfrm>
          <a:prstGeom prst="rect">
            <a:avLst/>
          </a:prstGeom>
          <a:noFill/>
          <a:ln w="12700">
            <a:solidFill>
              <a:schemeClr val="tx1"/>
            </a:solidFill>
            <a:miter lim="800000"/>
            <a:headEnd/>
            <a:tailEnd/>
          </a:ln>
          <a:scene3d>
            <a:camera prst="isometricOffAxis2Right">
              <a:rot lat="0" lon="0" rev="0"/>
            </a:camera>
            <a:lightRig rig="threePt" dir="t"/>
          </a:scene3d>
          <a:extLst>
            <a:ext uri="{909E8E84-426E-40dd-AFC4-6F175D3DCCD1}">
              <a14:hiddenFill xmlns:a14="http://schemas.microsoft.com/office/drawing/2010/main">
                <a:solidFill>
                  <a:schemeClr val="accent1"/>
                </a:solidFill>
              </a14:hiddenFill>
            </a:ext>
          </a:extLst>
        </p:spPr>
      </p:pic>
      <p:pic>
        <p:nvPicPr>
          <p:cNvPr id="111" name="Picture 81"/>
          <p:cNvPicPr>
            <a:picLocks noChangeArrowheads="1"/>
          </p:cNvPicPr>
          <p:nvPr/>
        </p:nvPicPr>
        <p:blipFill rotWithShape="1">
          <a:blip r:embed="rId5" cstate="print">
            <a:extLst>
              <a:ext uri="{28A0092B-C50C-407E-A947-70E740481C1C}">
                <a14:useLocalDpi xmlns:a14="http://schemas.microsoft.com/office/drawing/2010/main" val="0"/>
              </a:ext>
            </a:extLst>
          </a:blip>
          <a:srcRect l="23643" t="20270" r="28678" b="25184"/>
          <a:stretch/>
        </p:blipFill>
        <p:spPr bwMode="auto">
          <a:xfrm>
            <a:off x="1196395" y="927358"/>
            <a:ext cx="225645" cy="249512"/>
          </a:xfrm>
          <a:prstGeom prst="rect">
            <a:avLst/>
          </a:prstGeom>
          <a:noFill/>
          <a:ln w="12700">
            <a:solidFill>
              <a:schemeClr val="tx1"/>
            </a:solidFill>
            <a:miter lim="800000"/>
            <a:headEnd/>
            <a:tailEnd/>
          </a:ln>
          <a:scene3d>
            <a:camera prst="isometricOffAxis2Right">
              <a:rot lat="0" lon="0" rev="0"/>
            </a:camera>
            <a:lightRig rig="threePt" dir="t"/>
          </a:scene3d>
          <a:extLst>
            <a:ext uri="{909E8E84-426E-40dd-AFC4-6F175D3DCCD1}">
              <a14:hiddenFill xmlns:a14="http://schemas.microsoft.com/office/drawing/2010/main">
                <a:solidFill>
                  <a:schemeClr val="accent1"/>
                </a:solidFill>
              </a14:hiddenFill>
            </a:ext>
          </a:extLst>
        </p:spPr>
      </p:pic>
      <p:sp>
        <p:nvSpPr>
          <p:cNvPr id="112" name="テキスト ボックス 111"/>
          <p:cNvSpPr txBox="1"/>
          <p:nvPr/>
        </p:nvSpPr>
        <p:spPr>
          <a:xfrm rot="455064">
            <a:off x="1641442" y="1032619"/>
            <a:ext cx="449317" cy="408128"/>
          </a:xfrm>
          <a:prstGeom prst="rect">
            <a:avLst/>
          </a:prstGeom>
          <a:noFill/>
        </p:spPr>
        <p:txBody>
          <a:bodyPr wrap="square" rtlCol="0">
            <a:spAutoFit/>
          </a:bodyPr>
          <a:lstStyle/>
          <a:p>
            <a:r>
              <a:rPr kumimoji="1" lang="ja-JP" altLang="en-US" sz="1200" dirty="0" smtClean="0"/>
              <a:t>・</a:t>
            </a:r>
            <a:r>
              <a:rPr lang="ja-JP" altLang="en-US" sz="1200" dirty="0" smtClean="0"/>
              <a:t>・</a:t>
            </a:r>
            <a:r>
              <a:rPr lang="ja-JP" altLang="en-US" sz="1200" dirty="0"/>
              <a:t>・</a:t>
            </a:r>
          </a:p>
          <a:p>
            <a:endParaRPr lang="ja-JP" altLang="en-US" sz="1050" dirty="0"/>
          </a:p>
          <a:p>
            <a:endParaRPr kumimoji="1" lang="ja-JP" altLang="en-US" sz="1050" dirty="0"/>
          </a:p>
        </p:txBody>
      </p:sp>
      <p:sp>
        <p:nvSpPr>
          <p:cNvPr id="84" name="TextBox 209"/>
          <p:cNvSpPr txBox="1">
            <a:spLocks noChangeArrowheads="1"/>
          </p:cNvSpPr>
          <p:nvPr/>
        </p:nvSpPr>
        <p:spPr bwMode="auto">
          <a:xfrm>
            <a:off x="3019763" y="2524397"/>
            <a:ext cx="1441300" cy="746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600" dirty="0" smtClean="0">
                <a:latin typeface="Times New Roman" panose="02020603050405020304" pitchFamily="18" charset="0"/>
                <a:cs typeface="Times New Roman" panose="02020603050405020304" pitchFamily="18" charset="0"/>
              </a:rPr>
              <a:t>PEM</a:t>
            </a:r>
          </a:p>
          <a:p>
            <a:pPr algn="ctr" eaLnBrk="1" hangingPunct="1"/>
            <a:r>
              <a:rPr lang="en-US" altLang="ja-JP" sz="1600" dirty="0" smtClean="0">
                <a:solidFill>
                  <a:srgbClr val="0000FF"/>
                </a:solidFill>
                <a:latin typeface="Times New Roman" panose="02020603050405020304" pitchFamily="18" charset="0"/>
                <a:cs typeface="Times New Roman" panose="02020603050405020304" pitchFamily="18" charset="0"/>
              </a:rPr>
              <a:t>f=42.08 </a:t>
            </a:r>
            <a:r>
              <a:rPr lang="en-US" altLang="ja-JP" sz="1600" dirty="0">
                <a:solidFill>
                  <a:srgbClr val="0000FF"/>
                </a:solidFill>
                <a:latin typeface="Times New Roman" panose="02020603050405020304" pitchFamily="18" charset="0"/>
                <a:cs typeface="Times New Roman" panose="02020603050405020304" pitchFamily="18" charset="0"/>
              </a:rPr>
              <a:t>kHz</a:t>
            </a:r>
            <a:endParaRPr lang="ja-JP" altLang="en-US" sz="1600" dirty="0">
              <a:solidFill>
                <a:srgbClr val="0000FF"/>
              </a:solidFill>
              <a:latin typeface="Times New Roman" panose="02020603050405020304" pitchFamily="18" charset="0"/>
              <a:cs typeface="Times New Roman" panose="02020603050405020304" pitchFamily="18" charset="0"/>
            </a:endParaRPr>
          </a:p>
          <a:p>
            <a:pPr algn="ctr" eaLnBrk="1" hangingPunct="1"/>
            <a:endParaRPr lang="ja-JP" altLang="en-US" sz="1050" dirty="0">
              <a:latin typeface="Times New Roman" pitchFamily="18" charset="0"/>
              <a:cs typeface="Times New Roman" pitchFamily="18" charset="0"/>
            </a:endParaRPr>
          </a:p>
        </p:txBody>
      </p:sp>
      <p:sp>
        <p:nvSpPr>
          <p:cNvPr id="85" name="テキスト ボックス 84"/>
          <p:cNvSpPr txBox="1"/>
          <p:nvPr/>
        </p:nvSpPr>
        <p:spPr>
          <a:xfrm>
            <a:off x="755576" y="1277447"/>
            <a:ext cx="1839288" cy="338554"/>
          </a:xfrm>
          <a:prstGeom prst="rect">
            <a:avLst/>
          </a:prstGeom>
          <a:noFill/>
        </p:spPr>
        <p:txBody>
          <a:bodyPr wrap="square" rtlCol="0">
            <a:spAutoFit/>
          </a:bodyPr>
          <a:lstStyle/>
          <a:p>
            <a:r>
              <a:rPr kumimoji="1" lang="en-US" altLang="ja-JP" sz="1600" dirty="0" smtClean="0">
                <a:solidFill>
                  <a:srgbClr val="0000FF"/>
                </a:solidFill>
                <a:latin typeface="Times New Roman" panose="02020603050405020304" pitchFamily="18" charset="0"/>
                <a:cs typeface="Times New Roman" panose="02020603050405020304" pitchFamily="18" charset="0"/>
              </a:rPr>
              <a:t>50×50 [pixel]</a:t>
            </a:r>
            <a:endParaRPr kumimoji="1" lang="ja-JP" altLang="en-US" dirty="0">
              <a:solidFill>
                <a:srgbClr val="0000FF"/>
              </a:solidFill>
              <a:latin typeface="Times New Roman" panose="02020603050405020304" pitchFamily="18" charset="0"/>
              <a:cs typeface="Times New Roman" panose="02020603050405020304" pitchFamily="18" charset="0"/>
            </a:endParaRPr>
          </a:p>
        </p:txBody>
      </p:sp>
      <p:sp>
        <p:nvSpPr>
          <p:cNvPr id="86" name="テキスト ボックス 85"/>
          <p:cNvSpPr txBox="1"/>
          <p:nvPr/>
        </p:nvSpPr>
        <p:spPr>
          <a:xfrm>
            <a:off x="919573" y="1612117"/>
            <a:ext cx="2212267" cy="338554"/>
          </a:xfrm>
          <a:prstGeom prst="rect">
            <a:avLst/>
          </a:prstGeom>
          <a:noFill/>
        </p:spPr>
        <p:txBody>
          <a:bodyPr wrap="square" rtlCol="0">
            <a:spAutoFit/>
          </a:bodyPr>
          <a:lstStyle/>
          <a:p>
            <a:r>
              <a:rPr lang="en-US" altLang="ja-JP" sz="1600" dirty="0">
                <a:solidFill>
                  <a:srgbClr val="0000FF"/>
                </a:solidFill>
                <a:latin typeface="Times New Roman"/>
                <a:cs typeface="Times New Roman"/>
              </a:rPr>
              <a:t>n</a:t>
            </a:r>
            <a:r>
              <a:rPr lang="en-US" altLang="ja-JP" sz="1600" dirty="0" smtClean="0">
                <a:solidFill>
                  <a:srgbClr val="0000FF"/>
                </a:solidFill>
              </a:rPr>
              <a:t> =</a:t>
            </a:r>
            <a:r>
              <a:rPr lang="en-US" altLang="ja-JP" sz="1600" dirty="0">
                <a:solidFill>
                  <a:srgbClr val="0000FF"/>
                </a:solidFill>
              </a:rPr>
              <a:t> </a:t>
            </a:r>
            <a:r>
              <a:rPr lang="en-US" altLang="ja-JP" sz="1600" dirty="0" smtClean="0">
                <a:solidFill>
                  <a:srgbClr val="0000FF"/>
                </a:solidFill>
                <a:latin typeface="Times New Roman" panose="02020603050405020304" pitchFamily="18" charset="0"/>
                <a:cs typeface="Times New Roman" panose="02020603050405020304" pitchFamily="18" charset="0"/>
              </a:rPr>
              <a:t>40000</a:t>
            </a:r>
            <a:endParaRPr kumimoji="1" lang="ja-JP" altLang="en-US" sz="1600" dirty="0">
              <a:solidFill>
                <a:srgbClr val="0000FF"/>
              </a:solidFill>
            </a:endParaRPr>
          </a:p>
        </p:txBody>
      </p:sp>
      <p:sp>
        <p:nvSpPr>
          <p:cNvPr id="90" name="正方形/長方形 89"/>
          <p:cNvSpPr/>
          <p:nvPr/>
        </p:nvSpPr>
        <p:spPr>
          <a:xfrm rot="1800000">
            <a:off x="3516375" y="1302029"/>
            <a:ext cx="111321" cy="556603"/>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正方形/長方形 90"/>
          <p:cNvSpPr/>
          <p:nvPr/>
        </p:nvSpPr>
        <p:spPr>
          <a:xfrm rot="1800000">
            <a:off x="3965628" y="1567753"/>
            <a:ext cx="139151" cy="556603"/>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正方形/長方形 91"/>
          <p:cNvSpPr/>
          <p:nvPr/>
        </p:nvSpPr>
        <p:spPr>
          <a:xfrm>
            <a:off x="4374182" y="2310337"/>
            <a:ext cx="879726" cy="6483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3" name="円/楕円 92"/>
          <p:cNvSpPr/>
          <p:nvPr/>
        </p:nvSpPr>
        <p:spPr>
          <a:xfrm rot="19800000">
            <a:off x="5967534" y="1341133"/>
            <a:ext cx="83491" cy="556603"/>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正方形/長方形 93"/>
          <p:cNvSpPr/>
          <p:nvPr/>
        </p:nvSpPr>
        <p:spPr>
          <a:xfrm rot="19800000">
            <a:off x="5566464" y="1558367"/>
            <a:ext cx="111321" cy="556603"/>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5" name="直線コネクタ 94"/>
          <p:cNvCxnSpPr>
            <a:endCxn id="98" idx="1"/>
          </p:cNvCxnSpPr>
          <p:nvPr/>
        </p:nvCxnSpPr>
        <p:spPr>
          <a:xfrm flipV="1">
            <a:off x="4814045" y="1414295"/>
            <a:ext cx="1557054" cy="888013"/>
          </a:xfrm>
          <a:prstGeom prst="line">
            <a:avLst/>
          </a:prstGeom>
          <a:ln>
            <a:solidFill>
              <a:srgbClr val="00B050"/>
            </a:solidFill>
            <a:prstDash val="sysDash"/>
          </a:ln>
        </p:spPr>
        <p:style>
          <a:lnRef idx="1">
            <a:schemeClr val="accent1"/>
          </a:lnRef>
          <a:fillRef idx="0">
            <a:schemeClr val="accent1"/>
          </a:fillRef>
          <a:effectRef idx="0">
            <a:schemeClr val="accent1"/>
          </a:effectRef>
          <a:fontRef idx="minor">
            <a:schemeClr val="tx1"/>
          </a:fontRef>
        </p:style>
      </p:cxnSp>
      <p:cxnSp>
        <p:nvCxnSpPr>
          <p:cNvPr id="96" name="直線コネクタ 95"/>
          <p:cNvCxnSpPr/>
          <p:nvPr/>
        </p:nvCxnSpPr>
        <p:spPr>
          <a:xfrm flipV="1">
            <a:off x="4560115" y="1513170"/>
            <a:ext cx="1389835" cy="790057"/>
          </a:xfrm>
          <a:prstGeom prst="line">
            <a:avLst/>
          </a:prstGeom>
          <a:ln w="15875">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97" name="直線コネクタ 96"/>
          <p:cNvCxnSpPr/>
          <p:nvPr/>
        </p:nvCxnSpPr>
        <p:spPr>
          <a:xfrm flipV="1">
            <a:off x="5083028" y="1731865"/>
            <a:ext cx="996863" cy="578473"/>
          </a:xfrm>
          <a:prstGeom prst="line">
            <a:avLst/>
          </a:prstGeom>
          <a:ln w="15875">
            <a:solidFill>
              <a:srgbClr val="00B050"/>
            </a:solidFill>
            <a:prstDash val="solid"/>
          </a:ln>
        </p:spPr>
        <p:style>
          <a:lnRef idx="1">
            <a:schemeClr val="accent1"/>
          </a:lnRef>
          <a:fillRef idx="0">
            <a:schemeClr val="accent1"/>
          </a:fillRef>
          <a:effectRef idx="0">
            <a:schemeClr val="accent1"/>
          </a:effectRef>
          <a:fontRef idx="minor">
            <a:schemeClr val="tx1"/>
          </a:fontRef>
        </p:style>
      </p:cxnSp>
      <p:sp>
        <p:nvSpPr>
          <p:cNvPr id="98" name="正方形/長方形 97"/>
          <p:cNvSpPr/>
          <p:nvPr/>
        </p:nvSpPr>
        <p:spPr>
          <a:xfrm rot="19800000">
            <a:off x="6354731" y="1279907"/>
            <a:ext cx="244341" cy="146605"/>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9" name="直線コネクタ 98"/>
          <p:cNvCxnSpPr/>
          <p:nvPr/>
        </p:nvCxnSpPr>
        <p:spPr>
          <a:xfrm>
            <a:off x="2875593" y="1342064"/>
            <a:ext cx="1693408" cy="968274"/>
          </a:xfrm>
          <a:prstGeom prst="line">
            <a:avLst/>
          </a:prstGeom>
          <a:ln w="15875">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100" name="直線コネクタ 99"/>
          <p:cNvCxnSpPr/>
          <p:nvPr/>
        </p:nvCxnSpPr>
        <p:spPr>
          <a:xfrm>
            <a:off x="3002338" y="1092093"/>
            <a:ext cx="2096289" cy="1218244"/>
          </a:xfrm>
          <a:prstGeom prst="line">
            <a:avLst/>
          </a:prstGeom>
          <a:ln w="15875">
            <a:solidFill>
              <a:srgbClr val="00B050"/>
            </a:solidFill>
            <a:prstDash val="solid"/>
          </a:ln>
        </p:spPr>
        <p:style>
          <a:lnRef idx="1">
            <a:schemeClr val="accent1"/>
          </a:lnRef>
          <a:fillRef idx="0">
            <a:schemeClr val="accent1"/>
          </a:fillRef>
          <a:effectRef idx="0">
            <a:schemeClr val="accent1"/>
          </a:effectRef>
          <a:fontRef idx="minor">
            <a:schemeClr val="tx1"/>
          </a:fontRef>
        </p:style>
      </p:cxnSp>
      <p:sp>
        <p:nvSpPr>
          <p:cNvPr id="103" name="正方形/長方形 102"/>
          <p:cNvSpPr/>
          <p:nvPr/>
        </p:nvSpPr>
        <p:spPr>
          <a:xfrm rot="1800000">
            <a:off x="2494163" y="855350"/>
            <a:ext cx="486766" cy="46346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 name="円/楕円 103"/>
          <p:cNvSpPr/>
          <p:nvPr/>
        </p:nvSpPr>
        <p:spPr>
          <a:xfrm rot="1800000">
            <a:off x="2907820" y="1084576"/>
            <a:ext cx="67430" cy="25398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 name="円/楕円 104"/>
          <p:cNvSpPr/>
          <p:nvPr/>
        </p:nvSpPr>
        <p:spPr>
          <a:xfrm rot="1800000">
            <a:off x="2907519" y="1089078"/>
            <a:ext cx="67430" cy="25398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6" name="直線コネクタ 105"/>
          <p:cNvCxnSpPr>
            <a:stCxn id="105" idx="2"/>
            <a:endCxn id="92" idx="0"/>
          </p:cNvCxnSpPr>
          <p:nvPr/>
        </p:nvCxnSpPr>
        <p:spPr>
          <a:xfrm>
            <a:off x="2912036" y="1199213"/>
            <a:ext cx="1902010" cy="1111125"/>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88" name="フリーフォーム 87"/>
          <p:cNvSpPr/>
          <p:nvPr/>
        </p:nvSpPr>
        <p:spPr>
          <a:xfrm rot="20436598">
            <a:off x="6586960" y="1207924"/>
            <a:ext cx="239615" cy="106042"/>
          </a:xfrm>
          <a:custGeom>
            <a:avLst/>
            <a:gdLst>
              <a:gd name="connsiteX0" fmla="*/ 0 w 627797"/>
              <a:gd name="connsiteY0" fmla="*/ 70916 h 163416"/>
              <a:gd name="connsiteX1" fmla="*/ 232012 w 627797"/>
              <a:gd name="connsiteY1" fmla="*/ 2677 h 163416"/>
              <a:gd name="connsiteX2" fmla="*/ 395785 w 627797"/>
              <a:gd name="connsiteY2" fmla="*/ 152802 h 163416"/>
              <a:gd name="connsiteX3" fmla="*/ 627797 w 627797"/>
              <a:gd name="connsiteY3" fmla="*/ 139155 h 163416"/>
            </a:gdLst>
            <a:ahLst/>
            <a:cxnLst>
              <a:cxn ang="0">
                <a:pos x="connsiteX0" y="connsiteY0"/>
              </a:cxn>
              <a:cxn ang="0">
                <a:pos x="connsiteX1" y="connsiteY1"/>
              </a:cxn>
              <a:cxn ang="0">
                <a:pos x="connsiteX2" y="connsiteY2"/>
              </a:cxn>
              <a:cxn ang="0">
                <a:pos x="connsiteX3" y="connsiteY3"/>
              </a:cxn>
            </a:cxnLst>
            <a:rect l="l" t="t" r="r" b="b"/>
            <a:pathLst>
              <a:path w="627797" h="163416">
                <a:moveTo>
                  <a:pt x="0" y="70916"/>
                </a:moveTo>
                <a:cubicBezTo>
                  <a:pt x="83024" y="29972"/>
                  <a:pt x="166048" y="-10971"/>
                  <a:pt x="232012" y="2677"/>
                </a:cubicBezTo>
                <a:cubicBezTo>
                  <a:pt x="297976" y="16325"/>
                  <a:pt x="329821" y="130056"/>
                  <a:pt x="395785" y="152802"/>
                </a:cubicBezTo>
                <a:cubicBezTo>
                  <a:pt x="461749" y="175548"/>
                  <a:pt x="544773" y="157351"/>
                  <a:pt x="627797" y="139155"/>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21" name="直線コネクタ 20"/>
          <p:cNvCxnSpPr>
            <a:stCxn id="98" idx="1"/>
          </p:cNvCxnSpPr>
          <p:nvPr/>
        </p:nvCxnSpPr>
        <p:spPr>
          <a:xfrm flipH="1">
            <a:off x="5949950" y="1414295"/>
            <a:ext cx="421149" cy="98875"/>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a:stCxn id="98" idx="1"/>
          </p:cNvCxnSpPr>
          <p:nvPr/>
        </p:nvCxnSpPr>
        <p:spPr>
          <a:xfrm flipH="1">
            <a:off x="6079891" y="1414295"/>
            <a:ext cx="291208" cy="317570"/>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sp>
        <p:nvSpPr>
          <p:cNvPr id="62" name="正方形/長方形 61"/>
          <p:cNvSpPr/>
          <p:nvPr/>
        </p:nvSpPr>
        <p:spPr>
          <a:xfrm rot="1800000">
            <a:off x="3176857" y="1108527"/>
            <a:ext cx="111321" cy="556603"/>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TextBox 211"/>
          <p:cNvSpPr txBox="1">
            <a:spLocks noChangeArrowheads="1"/>
          </p:cNvSpPr>
          <p:nvPr/>
        </p:nvSpPr>
        <p:spPr bwMode="auto">
          <a:xfrm>
            <a:off x="4028638" y="2430595"/>
            <a:ext cx="1492166" cy="277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600" dirty="0" smtClean="0">
                <a:solidFill>
                  <a:srgbClr val="0000FF"/>
                </a:solidFill>
                <a:latin typeface="Times New Roman" pitchFamily="18" charset="0"/>
                <a:ea typeface="ＭＳ Ｐゴシック" pitchFamily="50" charset="-128"/>
                <a:cs typeface="Times New Roman" pitchFamily="18" charset="0"/>
              </a:rPr>
              <a:t>BK7</a:t>
            </a:r>
            <a:endParaRPr lang="ja-JP" altLang="en-US" sz="1600" dirty="0">
              <a:solidFill>
                <a:srgbClr val="0000FF"/>
              </a:solidFill>
              <a:latin typeface="Times New Roman" pitchFamily="18" charset="0"/>
              <a:ea typeface="ＭＳ Ｐゴシック" pitchFamily="50" charset="-128"/>
              <a:cs typeface="Times New Roman" pitchFamily="18" charset="0"/>
            </a:endParaRPr>
          </a:p>
        </p:txBody>
      </p:sp>
      <p:sp>
        <p:nvSpPr>
          <p:cNvPr id="64" name="テキスト ボックス 63"/>
          <p:cNvSpPr txBox="1"/>
          <p:nvPr/>
        </p:nvSpPr>
        <p:spPr>
          <a:xfrm>
            <a:off x="4438078" y="2613536"/>
            <a:ext cx="1082726" cy="338554"/>
          </a:xfrm>
          <a:prstGeom prst="rect">
            <a:avLst/>
          </a:prstGeom>
          <a:noFill/>
        </p:spPr>
        <p:txBody>
          <a:bodyPr wrap="square" rtlCol="0">
            <a:spAutoFit/>
          </a:bodyPr>
          <a:lstStyle/>
          <a:p>
            <a:r>
              <a:rPr lang="en-US" altLang="ja-JP" sz="1600" dirty="0" smtClean="0">
                <a:solidFill>
                  <a:srgbClr val="0000FF"/>
                </a:solidFill>
                <a:latin typeface="Times New Roman" panose="02020603050405020304" pitchFamily="18" charset="0"/>
                <a:cs typeface="Times New Roman" panose="02020603050405020304" pitchFamily="18" charset="0"/>
              </a:rPr>
              <a:t>n=1.519</a:t>
            </a:r>
            <a:endParaRPr kumimoji="1" lang="ja-JP" altLang="en-US" dirty="0">
              <a:solidFill>
                <a:srgbClr val="0000FF"/>
              </a:solidFill>
              <a:latin typeface="Times New Roman" panose="02020603050405020304" pitchFamily="18" charset="0"/>
              <a:cs typeface="Times New Roman" panose="02020603050405020304" pitchFamily="18" charset="0"/>
            </a:endParaRPr>
          </a:p>
        </p:txBody>
      </p:sp>
      <p:sp>
        <p:nvSpPr>
          <p:cNvPr id="65" name="TextBox 209"/>
          <p:cNvSpPr txBox="1">
            <a:spLocks noChangeArrowheads="1"/>
          </p:cNvSpPr>
          <p:nvPr/>
        </p:nvSpPr>
        <p:spPr bwMode="auto">
          <a:xfrm>
            <a:off x="1259632" y="2295510"/>
            <a:ext cx="183290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600" dirty="0" smtClean="0">
                <a:latin typeface="Times New Roman"/>
                <a:ea typeface="ＭＳ Ｐゴシック" pitchFamily="50" charset="-128"/>
                <a:cs typeface="Times New Roman"/>
              </a:rPr>
              <a:t>BPF</a:t>
            </a:r>
            <a:r>
              <a:rPr lang="en-US" altLang="ja-JP" sz="1600" dirty="0" smtClean="0">
                <a:latin typeface="ＭＳ Ｐゴシック" pitchFamily="50" charset="-128"/>
                <a:ea typeface="ＭＳ Ｐゴシック" pitchFamily="50" charset="-128"/>
                <a:cs typeface="Arial" pitchFamily="34" charset="0"/>
              </a:rPr>
              <a:t>: </a:t>
            </a:r>
            <a:r>
              <a:rPr lang="en-US" altLang="ja-JP" sz="1600" dirty="0" err="1" smtClean="0">
                <a:latin typeface="Times New Roman" panose="02020603050405020304" pitchFamily="18" charset="0"/>
                <a:ea typeface="ＭＳ Ｐゴシック" pitchFamily="50" charset="-128"/>
                <a:cs typeface="Times New Roman" panose="02020603050405020304" pitchFamily="18" charset="0"/>
              </a:rPr>
              <a:t>λ</a:t>
            </a:r>
            <a:r>
              <a:rPr lang="en-US" altLang="ja-JP" sz="1600" dirty="0" smtClean="0">
                <a:latin typeface="Times New Roman" panose="02020603050405020304" pitchFamily="18" charset="0"/>
                <a:ea typeface="ＭＳ Ｐゴシック" pitchFamily="50" charset="-128"/>
                <a:cs typeface="Times New Roman" panose="02020603050405020304" pitchFamily="18" charset="0"/>
              </a:rPr>
              <a:t>=550</a:t>
            </a:r>
          </a:p>
        </p:txBody>
      </p:sp>
      <p:cxnSp>
        <p:nvCxnSpPr>
          <p:cNvPr id="4" name="直線コネクタ 3"/>
          <p:cNvCxnSpPr>
            <a:stCxn id="62" idx="2"/>
          </p:cNvCxnSpPr>
          <p:nvPr/>
        </p:nvCxnSpPr>
        <p:spPr>
          <a:xfrm flipH="1">
            <a:off x="2349500" y="1627845"/>
            <a:ext cx="743867" cy="6600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TextBox 209"/>
          <p:cNvSpPr txBox="1">
            <a:spLocks noChangeArrowheads="1"/>
          </p:cNvSpPr>
          <p:nvPr/>
        </p:nvSpPr>
        <p:spPr bwMode="auto">
          <a:xfrm>
            <a:off x="6516216" y="1947967"/>
            <a:ext cx="134914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en-US" altLang="ja-JP" sz="1600" dirty="0">
                <a:latin typeface="Times New Roman" panose="02020603050405020304" pitchFamily="18" charset="0"/>
                <a:ea typeface="ＭＳ Ｐゴシック" pitchFamily="50" charset="-128"/>
                <a:cs typeface="Times New Roman" panose="02020603050405020304" pitchFamily="18" charset="0"/>
              </a:rPr>
              <a:t>l</a:t>
            </a:r>
            <a:r>
              <a:rPr lang="en-US" altLang="ja-JP" sz="1600" dirty="0" smtClean="0">
                <a:latin typeface="Times New Roman" panose="02020603050405020304" pitchFamily="18" charset="0"/>
                <a:ea typeface="ＭＳ Ｐゴシック" pitchFamily="50" charset="-128"/>
                <a:cs typeface="Times New Roman" panose="02020603050405020304" pitchFamily="18" charset="0"/>
              </a:rPr>
              <a:t>ens</a:t>
            </a:r>
          </a:p>
          <a:p>
            <a:pPr eaLnBrk="1" hangingPunct="1"/>
            <a:r>
              <a:rPr lang="en-US" altLang="ja-JP" sz="1600" dirty="0">
                <a:latin typeface="Times New Roman" panose="02020603050405020304" pitchFamily="18" charset="0"/>
                <a:ea typeface="ＭＳ Ｐゴシック" pitchFamily="50" charset="-128"/>
                <a:cs typeface="Times New Roman" panose="02020603050405020304" pitchFamily="18" charset="0"/>
              </a:rPr>
              <a:t>f</a:t>
            </a:r>
            <a:r>
              <a:rPr lang="en-US" altLang="ja-JP" sz="1600" dirty="0" smtClean="0">
                <a:latin typeface="Times New Roman" panose="02020603050405020304" pitchFamily="18" charset="0"/>
                <a:ea typeface="ＭＳ Ｐゴシック" pitchFamily="50" charset="-128"/>
                <a:cs typeface="Times New Roman" panose="02020603050405020304" pitchFamily="18" charset="0"/>
              </a:rPr>
              <a:t> = 100 [mm]</a:t>
            </a:r>
            <a:endParaRPr lang="ja-JP" altLang="en-US" sz="1600" dirty="0">
              <a:latin typeface="Times New Roman" panose="02020603050405020304" pitchFamily="18" charset="0"/>
              <a:ea typeface="ＭＳ Ｐゴシック" pitchFamily="50" charset="-128"/>
              <a:cs typeface="Times New Roman" panose="02020603050405020304" pitchFamily="18" charset="0"/>
            </a:endParaRPr>
          </a:p>
        </p:txBody>
      </p:sp>
      <p:cxnSp>
        <p:nvCxnSpPr>
          <p:cNvPr id="10" name="直線コネクタ 9"/>
          <p:cNvCxnSpPr>
            <a:stCxn id="93" idx="4"/>
          </p:cNvCxnSpPr>
          <p:nvPr/>
        </p:nvCxnSpPr>
        <p:spPr>
          <a:xfrm>
            <a:off x="6148431" y="1860450"/>
            <a:ext cx="417469" cy="2369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7" name="正方形/長方形 126"/>
          <p:cNvSpPr/>
          <p:nvPr/>
        </p:nvSpPr>
        <p:spPr>
          <a:xfrm flipV="1">
            <a:off x="7432569" y="3800662"/>
            <a:ext cx="180000" cy="1800000"/>
          </a:xfrm>
          <a:prstGeom prst="rect">
            <a:avLst/>
          </a:prstGeom>
          <a:gradFill>
            <a:gsLst>
              <a:gs pos="0">
                <a:schemeClr val="tx1"/>
              </a:gs>
              <a:gs pos="100000">
                <a:schemeClr val="bg1"/>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8" name="テキスト ボックス 127"/>
          <p:cNvSpPr txBox="1"/>
          <p:nvPr/>
        </p:nvSpPr>
        <p:spPr>
          <a:xfrm>
            <a:off x="7710808" y="5379896"/>
            <a:ext cx="1181672" cy="369332"/>
          </a:xfrm>
          <a:prstGeom prst="rect">
            <a:avLst/>
          </a:prstGeom>
          <a:noFill/>
        </p:spPr>
        <p:txBody>
          <a:bodyPr wrap="square" rtlCol="0">
            <a:spAutoFit/>
          </a:bodyPr>
          <a:lstStyle/>
          <a:p>
            <a:r>
              <a:rPr kumimoji="1" lang="en-US" altLang="ja-JP" dirty="0" smtClean="0">
                <a:latin typeface="Arial" panose="020B0604020202020204" pitchFamily="34" charset="0"/>
                <a:cs typeface="Arial" panose="020B0604020202020204" pitchFamily="34" charset="0"/>
              </a:rPr>
              <a:t>0</a:t>
            </a:r>
            <a:endParaRPr kumimoji="1" lang="ja-JP" altLang="en-US" dirty="0">
              <a:latin typeface="Arial" panose="020B0604020202020204" pitchFamily="34" charset="0"/>
              <a:cs typeface="Arial" panose="020B0604020202020204" pitchFamily="34" charset="0"/>
            </a:endParaRPr>
          </a:p>
        </p:txBody>
      </p:sp>
      <p:sp>
        <p:nvSpPr>
          <p:cNvPr id="129" name="テキスト ボックス 128"/>
          <p:cNvSpPr txBox="1"/>
          <p:nvPr/>
        </p:nvSpPr>
        <p:spPr>
          <a:xfrm>
            <a:off x="7609210" y="3645024"/>
            <a:ext cx="1181672" cy="369332"/>
          </a:xfrm>
          <a:prstGeom prst="rect">
            <a:avLst/>
          </a:prstGeom>
          <a:noFill/>
        </p:spPr>
        <p:txBody>
          <a:bodyPr wrap="square" rtlCol="0">
            <a:spAutoFit/>
          </a:bodyPr>
          <a:lstStyle/>
          <a:p>
            <a:r>
              <a:rPr kumimoji="1" lang="en-US" altLang="ja-JP" dirty="0" smtClean="0">
                <a:latin typeface="Arial" panose="020B0604020202020204" pitchFamily="34" charset="0"/>
                <a:cs typeface="Arial" panose="020B0604020202020204" pitchFamily="34" charset="0"/>
              </a:rPr>
              <a:t>45</a:t>
            </a:r>
            <a:endParaRPr kumimoji="1" lang="ja-JP" altLang="en-US" dirty="0">
              <a:latin typeface="Arial" panose="020B0604020202020204" pitchFamily="34" charset="0"/>
              <a:cs typeface="Arial" panose="020B0604020202020204" pitchFamily="34" charset="0"/>
            </a:endParaRPr>
          </a:p>
        </p:txBody>
      </p:sp>
      <p:sp>
        <p:nvSpPr>
          <p:cNvPr id="126" name="テキスト ボックス 125"/>
          <p:cNvSpPr txBox="1"/>
          <p:nvPr/>
        </p:nvSpPr>
        <p:spPr>
          <a:xfrm rot="5400000">
            <a:off x="7478848" y="4797451"/>
            <a:ext cx="1465125" cy="369332"/>
          </a:xfrm>
          <a:prstGeom prst="rect">
            <a:avLst/>
          </a:prstGeom>
          <a:noFill/>
        </p:spPr>
        <p:txBody>
          <a:bodyPr wrap="square" rtlCol="0">
            <a:spAutoFit/>
          </a:bodyPr>
          <a:lstStyle/>
          <a:p>
            <a:r>
              <a:rPr lang="en-US" altLang="ja-JP" dirty="0"/>
              <a:t>Ψ</a:t>
            </a:r>
            <a:r>
              <a:rPr lang="en-US" altLang="ja-JP" dirty="0" smtClean="0"/>
              <a:t> [deg.]</a:t>
            </a:r>
            <a:endParaRPr kumimoji="1" lang="ja-JP" altLang="en-US" dirty="0"/>
          </a:p>
        </p:txBody>
      </p:sp>
      <p:sp>
        <p:nvSpPr>
          <p:cNvPr id="131" name="テキスト ボックス 130"/>
          <p:cNvSpPr txBox="1"/>
          <p:nvPr/>
        </p:nvSpPr>
        <p:spPr>
          <a:xfrm>
            <a:off x="6059532" y="5653208"/>
            <a:ext cx="576064" cy="369332"/>
          </a:xfrm>
          <a:prstGeom prst="rect">
            <a:avLst/>
          </a:prstGeom>
          <a:noFill/>
        </p:spPr>
        <p:txBody>
          <a:bodyPr wrap="square" rtlCol="0">
            <a:spAutoFit/>
          </a:bodyPr>
          <a:lstStyle/>
          <a:p>
            <a:r>
              <a:rPr kumimoji="1" lang="en-US" altLang="ja-JP" dirty="0" smtClean="0">
                <a:latin typeface="Symbol" panose="05050102010706020507" pitchFamily="18" charset="2"/>
                <a:ea typeface="ＭＳ Ｐゴシック" panose="020B0600070205080204" pitchFamily="50" charset="-128"/>
              </a:rPr>
              <a:t>y</a:t>
            </a:r>
            <a:r>
              <a:rPr kumimoji="1" lang="ja-JP" altLang="en-US" dirty="0" smtClean="0">
                <a:latin typeface="ＭＳ Ｐゴシック" panose="020B0600070205080204" pitchFamily="50" charset="-128"/>
                <a:ea typeface="ＭＳ Ｐゴシック" panose="020B0600070205080204" pitchFamily="50" charset="-128"/>
              </a:rPr>
              <a:t>　</a:t>
            </a:r>
            <a:r>
              <a:rPr kumimoji="1" lang="ja-JP" altLang="en-US" dirty="0" smtClean="0"/>
              <a:t>　　　</a:t>
            </a:r>
            <a:endParaRPr kumimoji="1" lang="ja-JP" altLang="en-US" dirty="0"/>
          </a:p>
        </p:txBody>
      </p:sp>
      <p:sp>
        <p:nvSpPr>
          <p:cNvPr id="118" name="正方形/長方形 117"/>
          <p:cNvSpPr/>
          <p:nvPr/>
        </p:nvSpPr>
        <p:spPr>
          <a:xfrm flipV="1">
            <a:off x="3356074" y="3737678"/>
            <a:ext cx="180000" cy="1800000"/>
          </a:xfrm>
          <a:prstGeom prst="rect">
            <a:avLst/>
          </a:prstGeom>
          <a:gradFill>
            <a:gsLst>
              <a:gs pos="0">
                <a:schemeClr val="tx1"/>
              </a:gs>
              <a:gs pos="100000">
                <a:schemeClr val="bg1"/>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9" name="テキスト ボックス 118"/>
          <p:cNvSpPr txBox="1"/>
          <p:nvPr/>
        </p:nvSpPr>
        <p:spPr>
          <a:xfrm>
            <a:off x="3520392" y="5315722"/>
            <a:ext cx="1181672" cy="369332"/>
          </a:xfrm>
          <a:prstGeom prst="rect">
            <a:avLst/>
          </a:prstGeom>
          <a:noFill/>
        </p:spPr>
        <p:txBody>
          <a:bodyPr wrap="square" rtlCol="0">
            <a:spAutoFit/>
          </a:bodyPr>
          <a:lstStyle/>
          <a:p>
            <a:r>
              <a:rPr kumimoji="1" lang="en-US" altLang="ja-JP" dirty="0" smtClean="0">
                <a:latin typeface="Arial" panose="020B0604020202020204" pitchFamily="34" charset="0"/>
                <a:cs typeface="Arial" panose="020B0604020202020204" pitchFamily="34" charset="0"/>
              </a:rPr>
              <a:t>-180</a:t>
            </a:r>
            <a:endParaRPr kumimoji="1" lang="ja-JP" altLang="en-US" dirty="0">
              <a:latin typeface="Arial" panose="020B0604020202020204" pitchFamily="34" charset="0"/>
              <a:cs typeface="Arial" panose="020B0604020202020204" pitchFamily="34" charset="0"/>
            </a:endParaRPr>
          </a:p>
        </p:txBody>
      </p:sp>
      <p:sp>
        <p:nvSpPr>
          <p:cNvPr id="120" name="テキスト ボックス 119"/>
          <p:cNvSpPr txBox="1"/>
          <p:nvPr/>
        </p:nvSpPr>
        <p:spPr>
          <a:xfrm>
            <a:off x="3534344" y="3645024"/>
            <a:ext cx="1181672" cy="369332"/>
          </a:xfrm>
          <a:prstGeom prst="rect">
            <a:avLst/>
          </a:prstGeom>
          <a:noFill/>
        </p:spPr>
        <p:txBody>
          <a:bodyPr wrap="square" rtlCol="0">
            <a:spAutoFit/>
          </a:bodyPr>
          <a:lstStyle/>
          <a:p>
            <a:r>
              <a:rPr kumimoji="1" lang="en-US" altLang="ja-JP" dirty="0" smtClean="0">
                <a:latin typeface="Arial" panose="020B0604020202020204" pitchFamily="34" charset="0"/>
                <a:cs typeface="Arial" panose="020B0604020202020204" pitchFamily="34" charset="0"/>
              </a:rPr>
              <a:t>180</a:t>
            </a:r>
            <a:endParaRPr kumimoji="1" lang="ja-JP" altLang="en-US" dirty="0">
              <a:latin typeface="Arial" panose="020B0604020202020204" pitchFamily="34" charset="0"/>
              <a:cs typeface="Arial" panose="020B0604020202020204" pitchFamily="34" charset="0"/>
            </a:endParaRPr>
          </a:p>
        </p:txBody>
      </p:sp>
      <p:sp>
        <p:nvSpPr>
          <p:cNvPr id="117" name="テキスト ボックス 116"/>
          <p:cNvSpPr txBox="1"/>
          <p:nvPr/>
        </p:nvSpPr>
        <p:spPr>
          <a:xfrm rot="5400000">
            <a:off x="3590416" y="4828165"/>
            <a:ext cx="1465125" cy="369332"/>
          </a:xfrm>
          <a:prstGeom prst="rect">
            <a:avLst/>
          </a:prstGeom>
          <a:noFill/>
        </p:spPr>
        <p:txBody>
          <a:bodyPr wrap="square" rtlCol="0">
            <a:spAutoFit/>
          </a:bodyPr>
          <a:lstStyle/>
          <a:p>
            <a:r>
              <a:rPr lang="en-US" altLang="ja-JP" dirty="0" smtClean="0"/>
              <a:t>Δ [deg.]</a:t>
            </a:r>
            <a:endParaRPr kumimoji="1" lang="ja-JP" altLang="en-US" dirty="0"/>
          </a:p>
        </p:txBody>
      </p:sp>
      <p:sp>
        <p:nvSpPr>
          <p:cNvPr id="130" name="テキスト ボックス 129"/>
          <p:cNvSpPr txBox="1"/>
          <p:nvPr/>
        </p:nvSpPr>
        <p:spPr>
          <a:xfrm>
            <a:off x="2014240" y="5680984"/>
            <a:ext cx="988098" cy="369332"/>
          </a:xfrm>
          <a:prstGeom prst="rect">
            <a:avLst/>
          </a:prstGeom>
          <a:noFill/>
        </p:spPr>
        <p:txBody>
          <a:bodyPr wrap="square" rtlCol="0">
            <a:spAutoFit/>
          </a:bodyPr>
          <a:lstStyle/>
          <a:p>
            <a:r>
              <a:rPr lang="en-US" altLang="ja-JP" dirty="0">
                <a:latin typeface="Symbol" panose="05050102010706020507" pitchFamily="18" charset="2"/>
                <a:ea typeface="ＭＳ Ｐゴシック" panose="020B0600070205080204" pitchFamily="50" charset="-128"/>
                <a:cs typeface="Times New Roman" panose="02020603050405020304" pitchFamily="18" charset="0"/>
              </a:rPr>
              <a:t>D</a:t>
            </a:r>
            <a:endParaRPr kumimoji="1" lang="ja-JP" altLang="en-US" dirty="0">
              <a:latin typeface="Symbol" panose="05050102010706020507" pitchFamily="18" charset="2"/>
              <a:ea typeface="ＭＳ Ｐゴシック" panose="020B0600070205080204" pitchFamily="50" charset="-128"/>
              <a:cs typeface="Times New Roman" panose="02020603050405020304" pitchFamily="18" charset="0"/>
            </a:endParaRPr>
          </a:p>
        </p:txBody>
      </p:sp>
      <p:cxnSp>
        <p:nvCxnSpPr>
          <p:cNvPr id="12" name="直線コネクタ 11"/>
          <p:cNvCxnSpPr>
            <a:stCxn id="91" idx="2"/>
            <a:endCxn id="84" idx="0"/>
          </p:cNvCxnSpPr>
          <p:nvPr/>
        </p:nvCxnSpPr>
        <p:spPr>
          <a:xfrm flipH="1">
            <a:off x="3759200" y="2087071"/>
            <a:ext cx="136853" cy="4420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3" name="TextBox 209"/>
          <p:cNvSpPr txBox="1">
            <a:spLocks noChangeArrowheads="1"/>
          </p:cNvSpPr>
          <p:nvPr/>
        </p:nvSpPr>
        <p:spPr bwMode="auto">
          <a:xfrm>
            <a:off x="4080261" y="968296"/>
            <a:ext cx="138689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sz="1400" dirty="0" smtClean="0">
                <a:latin typeface="Times New Roman" panose="02020603050405020304" pitchFamily="18" charset="0"/>
                <a:ea typeface="ＭＳ Ｐゴシック" pitchFamily="50" charset="-128"/>
                <a:cs typeface="Times New Roman" panose="02020603050405020304" pitchFamily="18" charset="0"/>
              </a:rPr>
              <a:t>incident angle</a:t>
            </a:r>
          </a:p>
          <a:p>
            <a:pPr algn="ctr" eaLnBrk="1" hangingPunct="1"/>
            <a:r>
              <a:rPr lang="en-US" altLang="ja-JP" sz="1400" dirty="0" smtClean="0">
                <a:latin typeface="Times New Roman" panose="02020603050405020304" pitchFamily="18" charset="0"/>
                <a:ea typeface="ＭＳ Ｐゴシック" pitchFamily="50" charset="-128"/>
                <a:cs typeface="Times New Roman" panose="02020603050405020304" pitchFamily="18" charset="0"/>
              </a:rPr>
              <a:t>56.5 [deg.]</a:t>
            </a:r>
            <a:endParaRPr lang="ja-JP" altLang="en-US" sz="1400" dirty="0">
              <a:latin typeface="Times New Roman" panose="02020603050405020304" pitchFamily="18" charset="0"/>
              <a:ea typeface="ＭＳ Ｐゴシック" pitchFamily="50" charset="-128"/>
              <a:cs typeface="Times New Roman" panose="02020603050405020304" pitchFamily="18" charset="0"/>
            </a:endParaRPr>
          </a:p>
        </p:txBody>
      </p:sp>
      <p:pic>
        <p:nvPicPr>
          <p:cNvPr id="266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45791" y="3800662"/>
            <a:ext cx="1800000" cy="18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29282" y="3737678"/>
            <a:ext cx="1800000" cy="18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テキスト ボックス 2"/>
          <p:cNvSpPr txBox="1"/>
          <p:nvPr/>
        </p:nvSpPr>
        <p:spPr>
          <a:xfrm>
            <a:off x="1461142" y="6035240"/>
            <a:ext cx="1742706" cy="369332"/>
          </a:xfrm>
          <a:prstGeom prst="rect">
            <a:avLst/>
          </a:prstGeom>
          <a:noFill/>
        </p:spPr>
        <p:txBody>
          <a:bodyPr wrap="square" rtlCol="0">
            <a:spAutoFit/>
          </a:bodyPr>
          <a:lstStyle/>
          <a:p>
            <a:r>
              <a:rPr lang="en-US" altLang="ja-JP" dirty="0" smtClean="0">
                <a:latin typeface="Times New Roman" panose="02020603050405020304" pitchFamily="18" charset="0"/>
                <a:cs typeface="Times New Roman" panose="02020603050405020304" pitchFamily="18" charset="0"/>
              </a:rPr>
              <a:t>1.87±102.63</a:t>
            </a:r>
            <a:endParaRPr kumimoji="1" lang="ja-JP" altLang="en-US" dirty="0">
              <a:latin typeface="Times New Roman" panose="02020603050405020304" pitchFamily="18" charset="0"/>
              <a:cs typeface="Times New Roman" panose="02020603050405020304" pitchFamily="18" charset="0"/>
            </a:endParaRPr>
          </a:p>
        </p:txBody>
      </p:sp>
      <p:sp>
        <p:nvSpPr>
          <p:cNvPr id="67" name="テキスト ボックス 66"/>
          <p:cNvSpPr txBox="1"/>
          <p:nvPr/>
        </p:nvSpPr>
        <p:spPr>
          <a:xfrm>
            <a:off x="5652120" y="6053056"/>
            <a:ext cx="1319424" cy="369332"/>
          </a:xfrm>
          <a:prstGeom prst="rect">
            <a:avLst/>
          </a:prstGeom>
          <a:noFill/>
        </p:spPr>
        <p:txBody>
          <a:bodyPr wrap="square" rtlCol="0">
            <a:spAutoFit/>
          </a:bodyPr>
          <a:lstStyle/>
          <a:p>
            <a:r>
              <a:rPr lang="en-US" altLang="ja-JP" dirty="0" smtClean="0">
                <a:latin typeface="Times New Roman" panose="02020603050405020304" pitchFamily="18" charset="0"/>
                <a:cs typeface="Times New Roman" panose="02020603050405020304" pitchFamily="18" charset="0"/>
              </a:rPr>
              <a:t>2.34±3.71</a:t>
            </a:r>
            <a:endParaRPr kumimoji="1" lang="ja-JP" altLang="en-US" dirty="0">
              <a:latin typeface="Times New Roman" panose="02020603050405020304" pitchFamily="18" charset="0"/>
              <a:cs typeface="Times New Roman" panose="02020603050405020304" pitchFamily="18" charset="0"/>
            </a:endParaRPr>
          </a:p>
        </p:txBody>
      </p:sp>
      <p:sp>
        <p:nvSpPr>
          <p:cNvPr id="58" name="テキスト ボックス 57"/>
          <p:cNvSpPr txBox="1"/>
          <p:nvPr/>
        </p:nvSpPr>
        <p:spPr>
          <a:xfrm>
            <a:off x="442886" y="3212976"/>
            <a:ext cx="2688954" cy="369332"/>
          </a:xfrm>
          <a:prstGeom prst="rect">
            <a:avLst/>
          </a:prstGeom>
          <a:noFill/>
        </p:spPr>
        <p:txBody>
          <a:bodyPr wrap="square" rtlCol="0">
            <a:spAutoFit/>
          </a:bodyPr>
          <a:lstStyle/>
          <a:p>
            <a:r>
              <a:rPr lang="ja-JP" altLang="en-US" dirty="0" smtClean="0">
                <a:latin typeface="Times" panose="02020603050405020304" pitchFamily="18" charset="0"/>
                <a:cs typeface="Times" panose="02020603050405020304" pitchFamily="18" charset="0"/>
              </a:rPr>
              <a:t>　</a:t>
            </a:r>
            <a:r>
              <a:rPr kumimoji="1" lang="en-US" altLang="ja-JP" i="1" dirty="0" smtClean="0">
                <a:latin typeface="Times New Roman" panose="02020603050405020304" pitchFamily="18" charset="0"/>
                <a:cs typeface="Times New Roman" panose="02020603050405020304" pitchFamily="18" charset="0"/>
              </a:rPr>
              <a:t>n</a:t>
            </a:r>
            <a:r>
              <a:rPr kumimoji="1" lang="en-US" altLang="ja-JP" dirty="0" smtClean="0">
                <a:latin typeface="Times New Roman" panose="02020603050405020304" pitchFamily="18" charset="0"/>
                <a:cs typeface="Times New Roman" panose="02020603050405020304" pitchFamily="18" charset="0"/>
              </a:rPr>
              <a:t>=40000</a:t>
            </a:r>
            <a:endParaRPr kumimoji="1" lang="ja-JP" altLang="en-US" dirty="0">
              <a:latin typeface="Times New Roman" panose="02020603050405020304" pitchFamily="18" charset="0"/>
              <a:cs typeface="Times New Roman" panose="02020603050405020304" pitchFamily="18" charset="0"/>
            </a:endParaRPr>
          </a:p>
        </p:txBody>
      </p:sp>
      <p:sp>
        <p:nvSpPr>
          <p:cNvPr id="2" name="正方形/長方形 1"/>
          <p:cNvSpPr/>
          <p:nvPr/>
        </p:nvSpPr>
        <p:spPr>
          <a:xfrm>
            <a:off x="15470" y="0"/>
            <a:ext cx="6068698" cy="400110"/>
          </a:xfrm>
          <a:prstGeom prst="rect">
            <a:avLst/>
          </a:prstGeom>
        </p:spPr>
        <p:txBody>
          <a:bodyPr wrap="square">
            <a:spAutoFit/>
          </a:bodyPr>
          <a:lstStyle/>
          <a:p>
            <a:pPr eaLnBrk="1" hangingPunct="1"/>
            <a:r>
              <a:rPr lang="en-US" altLang="ja-JP" sz="2000" b="1" dirty="0">
                <a:latin typeface="Calibri"/>
                <a:cs typeface="Calibri"/>
              </a:rPr>
              <a:t>Numerical analysis for accuracy of the GI </a:t>
            </a:r>
            <a:r>
              <a:rPr lang="en-US" altLang="ja-JP" sz="2000" b="1" dirty="0" err="1">
                <a:latin typeface="Calibri"/>
                <a:cs typeface="Calibri"/>
              </a:rPr>
              <a:t>ellipsometry</a:t>
            </a:r>
            <a:endParaRPr lang="ja-JP" altLang="en-US" sz="2000" b="1" dirty="0">
              <a:latin typeface="Calibri"/>
              <a:cs typeface="Calibri"/>
            </a:endParaRPr>
          </a:p>
        </p:txBody>
      </p:sp>
    </p:spTree>
    <p:extLst>
      <p:ext uri="{BB962C8B-B14F-4D97-AF65-F5344CB8AC3E}">
        <p14:creationId xmlns:p14="http://schemas.microsoft.com/office/powerpoint/2010/main" val="2385774139"/>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テキスト ボックス 65"/>
          <p:cNvSpPr txBox="1"/>
          <p:nvPr/>
        </p:nvSpPr>
        <p:spPr>
          <a:xfrm>
            <a:off x="35496" y="44624"/>
            <a:ext cx="7503362" cy="461665"/>
          </a:xfrm>
          <a:prstGeom prst="rect">
            <a:avLst/>
          </a:prstGeom>
          <a:noFill/>
        </p:spPr>
        <p:txBody>
          <a:bodyPr wrap="square" rtlCol="0">
            <a:spAutoFit/>
          </a:bodyPr>
          <a:lstStyle/>
          <a:p>
            <a:r>
              <a:rPr lang="en-US" altLang="ja-JP" sz="2400" b="1" dirty="0" smtClean="0">
                <a:latin typeface="Calibri"/>
                <a:ea typeface="Arial Unicode MS" panose="020B0604020202020204" pitchFamily="50" charset="-128"/>
                <a:cs typeface="Calibri"/>
              </a:rPr>
              <a:t>Experimental results of Si and Au surface</a:t>
            </a:r>
            <a:endParaRPr kumimoji="1" lang="ja-JP" altLang="en-US" sz="2400" b="1" dirty="0">
              <a:latin typeface="Calibri"/>
              <a:ea typeface="Arial Unicode MS" panose="020B0604020202020204" pitchFamily="50" charset="-128"/>
              <a:cs typeface="Calibri"/>
            </a:endParaRPr>
          </a:p>
        </p:txBody>
      </p:sp>
      <p:graphicFrame>
        <p:nvGraphicFramePr>
          <p:cNvPr id="30" name="表 29"/>
          <p:cNvGraphicFramePr>
            <a:graphicFrameLocks noGrp="1"/>
          </p:cNvGraphicFramePr>
          <p:nvPr>
            <p:extLst>
              <p:ext uri="{D42A27DB-BD31-4B8C-83A1-F6EECF244321}">
                <p14:modId xmlns:p14="http://schemas.microsoft.com/office/powerpoint/2010/main" val="3703180216"/>
              </p:ext>
            </p:extLst>
          </p:nvPr>
        </p:nvGraphicFramePr>
        <p:xfrm>
          <a:off x="395537" y="1268760"/>
          <a:ext cx="4104456" cy="2225040"/>
        </p:xfrm>
        <a:graphic>
          <a:graphicData uri="http://schemas.openxmlformats.org/drawingml/2006/table">
            <a:tbl>
              <a:tblPr firstRow="1" bandRow="1">
                <a:tableStyleId>{5940675A-B579-460E-94D1-54222C63F5DA}</a:tableStyleId>
              </a:tblPr>
              <a:tblGrid>
                <a:gridCol w="2238937"/>
                <a:gridCol w="1865519"/>
              </a:tblGrid>
              <a:tr h="370840">
                <a:tc>
                  <a:txBody>
                    <a:bodyPr/>
                    <a:lstStyle/>
                    <a:p>
                      <a:r>
                        <a:rPr kumimoji="1" lang="en-US" altLang="ja-JP" sz="1400" dirty="0" smtClean="0">
                          <a:latin typeface="Arial"/>
                          <a:ea typeface="+mj-ea"/>
                          <a:cs typeface="Arial"/>
                        </a:rPr>
                        <a:t>Sample</a:t>
                      </a:r>
                      <a:endParaRPr kumimoji="1" lang="ja-JP" altLang="en-US" sz="1400" dirty="0">
                        <a:latin typeface="Arial"/>
                        <a:ea typeface="+mj-ea"/>
                        <a:cs typeface="Arial"/>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en-US" altLang="ja-JP" sz="1400" dirty="0" smtClean="0">
                          <a:latin typeface="Arial"/>
                          <a:ea typeface="Arial Unicode MS" panose="020B0604020202020204" pitchFamily="50" charset="-128"/>
                          <a:cs typeface="Arial"/>
                        </a:rPr>
                        <a:t>Si</a:t>
                      </a:r>
                      <a:r>
                        <a:rPr kumimoji="1" lang="en-US" altLang="ja-JP" sz="1400" baseline="0" dirty="0" smtClean="0">
                          <a:latin typeface="Arial"/>
                          <a:ea typeface="Arial Unicode MS" panose="020B0604020202020204" pitchFamily="50" charset="-128"/>
                          <a:cs typeface="Arial"/>
                        </a:rPr>
                        <a:t>, Au</a:t>
                      </a:r>
                      <a:endParaRPr kumimoji="1" lang="ja-JP" altLang="en-US" sz="1400" dirty="0">
                        <a:latin typeface="Arial"/>
                        <a:ea typeface="Arial Unicode MS" panose="020B0604020202020204" pitchFamily="50" charset="-128"/>
                        <a:cs typeface="Arial"/>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r>
                        <a:rPr kumimoji="1" lang="en-US" altLang="ja-JP" sz="1400" dirty="0" smtClean="0">
                          <a:latin typeface="Arial"/>
                          <a:ea typeface="+mj-ea"/>
                          <a:cs typeface="Arial"/>
                        </a:rPr>
                        <a:t>Accumulated</a:t>
                      </a:r>
                      <a:r>
                        <a:rPr kumimoji="1" lang="en-US" altLang="ja-JP" sz="1400" baseline="0" dirty="0" smtClean="0">
                          <a:latin typeface="Arial"/>
                          <a:ea typeface="+mj-ea"/>
                          <a:cs typeface="Arial"/>
                        </a:rPr>
                        <a:t> number</a:t>
                      </a:r>
                      <a:endParaRPr kumimoji="1" lang="ja-JP" altLang="en-US" sz="1400" dirty="0">
                        <a:latin typeface="Arial"/>
                        <a:ea typeface="+mj-ea"/>
                        <a:cs typeface="Arial"/>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en-US" altLang="ja-JP" sz="1400" dirty="0" smtClean="0">
                          <a:latin typeface="Arial"/>
                          <a:ea typeface="Arial Unicode MS" panose="020B0604020202020204" pitchFamily="50" charset="-128"/>
                          <a:cs typeface="Arial"/>
                        </a:rPr>
                        <a:t>46000</a:t>
                      </a:r>
                      <a:r>
                        <a:rPr kumimoji="1" lang="en-US" altLang="ja-JP" sz="1400" baseline="0" dirty="0" smtClean="0">
                          <a:latin typeface="Arial"/>
                          <a:ea typeface="Arial Unicode MS" panose="020B0604020202020204" pitchFamily="50" charset="-128"/>
                          <a:cs typeface="Arial"/>
                        </a:rPr>
                        <a:t> (30~hour)</a:t>
                      </a:r>
                      <a:endParaRPr kumimoji="1" lang="ja-JP" altLang="en-US" sz="1400" dirty="0">
                        <a:latin typeface="Arial"/>
                        <a:ea typeface="Arial Unicode MS" panose="020B0604020202020204" pitchFamily="50" charset="-128"/>
                        <a:cs typeface="Arial"/>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r>
                        <a:rPr kumimoji="1" lang="en-US" altLang="ja-JP" sz="1400" b="0" dirty="0" smtClean="0">
                          <a:latin typeface="Arial"/>
                          <a:ea typeface="+mj-ea"/>
                          <a:cs typeface="Arial"/>
                        </a:rPr>
                        <a:t>Pattern size</a:t>
                      </a:r>
                      <a:endParaRPr kumimoji="1" lang="ja-JP" altLang="en-US" sz="1400" b="0" dirty="0">
                        <a:latin typeface="Arial"/>
                        <a:ea typeface="+mj-ea"/>
                        <a:cs typeface="Arial"/>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en-US" altLang="ja-JP" sz="1400" b="0" dirty="0" smtClean="0">
                          <a:latin typeface="Arial"/>
                          <a:ea typeface="Arial Unicode MS" panose="020B0604020202020204" pitchFamily="50" charset="-128"/>
                          <a:cs typeface="Arial"/>
                        </a:rPr>
                        <a:t>50 x 50 [pixels]</a:t>
                      </a:r>
                      <a:endParaRPr kumimoji="1" lang="ja-JP" altLang="en-US" sz="1400" b="0" dirty="0">
                        <a:latin typeface="Arial"/>
                        <a:ea typeface="Arial Unicode MS" panose="020B0604020202020204" pitchFamily="50" charset="-128"/>
                        <a:cs typeface="Arial"/>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r>
                        <a:rPr kumimoji="1" lang="en-US" altLang="ja-JP" sz="1400" b="0" dirty="0" smtClean="0">
                          <a:latin typeface="Arial"/>
                          <a:ea typeface="+mj-ea"/>
                          <a:cs typeface="Arial"/>
                        </a:rPr>
                        <a:t>Pattern</a:t>
                      </a:r>
                      <a:r>
                        <a:rPr kumimoji="1" lang="en-US" altLang="ja-JP" sz="1400" b="0" baseline="0" dirty="0" smtClean="0">
                          <a:latin typeface="Arial"/>
                          <a:ea typeface="+mj-ea"/>
                          <a:cs typeface="Arial"/>
                        </a:rPr>
                        <a:t> resolution</a:t>
                      </a:r>
                      <a:endParaRPr kumimoji="1" lang="ja-JP" altLang="en-US" sz="1400" b="0" dirty="0">
                        <a:latin typeface="Arial"/>
                        <a:ea typeface="+mj-ea"/>
                        <a:cs typeface="Arial"/>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en-US" altLang="ja-JP" sz="1400" b="0" baseline="0" dirty="0" smtClean="0">
                          <a:latin typeface="Arial"/>
                          <a:ea typeface="Arial Unicode MS" panose="020B0604020202020204" pitchFamily="50" charset="-128"/>
                          <a:cs typeface="Arial"/>
                        </a:rPr>
                        <a:t>25 x 25 [pixels]</a:t>
                      </a:r>
                      <a:endParaRPr kumimoji="1" lang="ja-JP" altLang="en-US" sz="1400" b="0" dirty="0">
                        <a:latin typeface="Arial"/>
                        <a:ea typeface="Arial Unicode MS" panose="020B0604020202020204" pitchFamily="50" charset="-128"/>
                        <a:cs typeface="Arial"/>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r>
                        <a:rPr kumimoji="1" lang="en-US" altLang="ja-JP" sz="1400" dirty="0" smtClean="0">
                          <a:latin typeface="Arial"/>
                          <a:ea typeface="+mj-ea"/>
                          <a:cs typeface="Arial"/>
                        </a:rPr>
                        <a:t>Block size</a:t>
                      </a:r>
                      <a:endParaRPr kumimoji="1" lang="ja-JP" altLang="en-US" sz="1400" dirty="0">
                        <a:latin typeface="Arial"/>
                        <a:ea typeface="+mj-ea"/>
                        <a:cs typeface="Arial"/>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en-US" altLang="ja-JP" sz="1400" dirty="0" smtClean="0">
                          <a:latin typeface="Arial"/>
                          <a:ea typeface="Arial Unicode MS" panose="020B0604020202020204" pitchFamily="50" charset="-128"/>
                          <a:cs typeface="Arial"/>
                        </a:rPr>
                        <a:t>2 [pixel]</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r>
                        <a:rPr kumimoji="1" lang="en-US" altLang="ja-JP" sz="1400" dirty="0" smtClean="0">
                          <a:latin typeface="Arial"/>
                          <a:ea typeface="+mj-ea"/>
                          <a:cs typeface="Arial"/>
                        </a:rPr>
                        <a:t>Average number</a:t>
                      </a:r>
                      <a:endParaRPr kumimoji="1" lang="ja-JP" altLang="en-US" sz="1400" dirty="0">
                        <a:latin typeface="Arial"/>
                        <a:ea typeface="+mj-ea"/>
                        <a:cs typeface="Arial"/>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en-US" altLang="ja-JP" sz="1400" dirty="0" smtClean="0">
                          <a:latin typeface="Arial"/>
                          <a:ea typeface="Arial Unicode MS" panose="020B0604020202020204" pitchFamily="50" charset="-128"/>
                          <a:cs typeface="Arial"/>
                        </a:rPr>
                        <a:t>64</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31" name="テキスト ボックス 30"/>
          <p:cNvSpPr txBox="1"/>
          <p:nvPr/>
        </p:nvSpPr>
        <p:spPr>
          <a:xfrm>
            <a:off x="1160646" y="812716"/>
            <a:ext cx="2637804" cy="369332"/>
          </a:xfrm>
          <a:prstGeom prst="rect">
            <a:avLst/>
          </a:prstGeom>
          <a:noFill/>
        </p:spPr>
        <p:txBody>
          <a:bodyPr wrap="square" rtlCol="0">
            <a:spAutoFit/>
          </a:bodyPr>
          <a:lstStyle/>
          <a:p>
            <a:r>
              <a:rPr lang="en-US" altLang="ja-JP" dirty="0" smtClean="0">
                <a:latin typeface="Arial"/>
                <a:ea typeface="+mj-ea"/>
                <a:cs typeface="Arial"/>
              </a:rPr>
              <a:t>experiment condition </a:t>
            </a:r>
            <a:endParaRPr kumimoji="1" lang="ja-JP" altLang="en-US" dirty="0">
              <a:latin typeface="Arial"/>
              <a:ea typeface="+mj-ea"/>
              <a:cs typeface="Arial"/>
            </a:endParaRPr>
          </a:p>
        </p:txBody>
      </p:sp>
      <p:pic>
        <p:nvPicPr>
          <p:cNvPr id="4" name="図 3" descr="delta460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5940152" y="4149080"/>
            <a:ext cx="1849937" cy="1849937"/>
          </a:xfrm>
          <a:prstGeom prst="rect">
            <a:avLst/>
          </a:prstGeom>
        </p:spPr>
      </p:pic>
      <p:sp>
        <p:nvSpPr>
          <p:cNvPr id="9" name="テキスト ボックス 8"/>
          <p:cNvSpPr txBox="1"/>
          <p:nvPr/>
        </p:nvSpPr>
        <p:spPr>
          <a:xfrm>
            <a:off x="5717430" y="3356992"/>
            <a:ext cx="2377774" cy="707886"/>
          </a:xfrm>
          <a:prstGeom prst="rect">
            <a:avLst/>
          </a:prstGeom>
          <a:noFill/>
        </p:spPr>
        <p:txBody>
          <a:bodyPr wrap="none" rtlCol="0">
            <a:spAutoFit/>
          </a:bodyPr>
          <a:lstStyle/>
          <a:p>
            <a:pPr algn="ctr"/>
            <a:r>
              <a:rPr lang="en-US" altLang="ja-JP" sz="2000" b="1" dirty="0">
                <a:latin typeface="Calibri"/>
                <a:cs typeface="Calibri"/>
              </a:rPr>
              <a:t>r</a:t>
            </a:r>
            <a:r>
              <a:rPr lang="en-US" altLang="ja-JP" sz="2000" b="1" dirty="0" smtClean="0">
                <a:latin typeface="Calibri"/>
                <a:cs typeface="Calibri"/>
              </a:rPr>
              <a:t>econstructed image </a:t>
            </a:r>
          </a:p>
          <a:p>
            <a:pPr algn="ctr"/>
            <a:r>
              <a:rPr lang="en-US" altLang="ja-JP" sz="2000" b="1" dirty="0" smtClean="0">
                <a:latin typeface="Calibri"/>
                <a:cs typeface="Calibri"/>
              </a:rPr>
              <a:t>of phase difference</a:t>
            </a:r>
            <a:endParaRPr kumimoji="1" lang="ja-JP" altLang="en-US" sz="2000" b="1" dirty="0">
              <a:latin typeface="Calibri"/>
              <a:cs typeface="Calibri"/>
            </a:endParaRPr>
          </a:p>
        </p:txBody>
      </p:sp>
      <p:sp>
        <p:nvSpPr>
          <p:cNvPr id="10" name="テキスト ボックス 9"/>
          <p:cNvSpPr txBox="1"/>
          <p:nvPr/>
        </p:nvSpPr>
        <p:spPr>
          <a:xfrm>
            <a:off x="8125188" y="4393801"/>
            <a:ext cx="569800" cy="369332"/>
          </a:xfrm>
          <a:prstGeom prst="rect">
            <a:avLst/>
          </a:prstGeom>
          <a:noFill/>
        </p:spPr>
        <p:txBody>
          <a:bodyPr wrap="none" rtlCol="0">
            <a:spAutoFit/>
          </a:bodyPr>
          <a:lstStyle/>
          <a:p>
            <a:r>
              <a:rPr kumimoji="1" lang="en-US" altLang="ja-JP" dirty="0" smtClean="0">
                <a:latin typeface="Arial"/>
                <a:cs typeface="Arial"/>
              </a:rPr>
              <a:t>180</a:t>
            </a:r>
            <a:endParaRPr kumimoji="1" lang="ja-JP" altLang="en-US" dirty="0">
              <a:latin typeface="Arial"/>
              <a:cs typeface="Arial"/>
            </a:endParaRPr>
          </a:p>
        </p:txBody>
      </p:sp>
      <p:sp>
        <p:nvSpPr>
          <p:cNvPr id="51" name="テキスト ボックス 50"/>
          <p:cNvSpPr txBox="1"/>
          <p:nvPr/>
        </p:nvSpPr>
        <p:spPr>
          <a:xfrm>
            <a:off x="8111676" y="5801479"/>
            <a:ext cx="646669" cy="369332"/>
          </a:xfrm>
          <a:prstGeom prst="rect">
            <a:avLst/>
          </a:prstGeom>
          <a:noFill/>
        </p:spPr>
        <p:txBody>
          <a:bodyPr wrap="none" rtlCol="0">
            <a:spAutoFit/>
          </a:bodyPr>
          <a:lstStyle/>
          <a:p>
            <a:r>
              <a:rPr kumimoji="1" lang="en-US" altLang="ja-JP" dirty="0" smtClean="0">
                <a:latin typeface="Arial"/>
                <a:cs typeface="Arial"/>
              </a:rPr>
              <a:t>-180</a:t>
            </a:r>
            <a:endParaRPr kumimoji="1" lang="ja-JP" altLang="en-US" dirty="0">
              <a:latin typeface="Arial"/>
              <a:cs typeface="Arial"/>
            </a:endParaRPr>
          </a:p>
        </p:txBody>
      </p:sp>
      <p:sp>
        <p:nvSpPr>
          <p:cNvPr id="11" name="テキスト ボックス 10"/>
          <p:cNvSpPr txBox="1"/>
          <p:nvPr/>
        </p:nvSpPr>
        <p:spPr>
          <a:xfrm rot="5400000">
            <a:off x="8027733" y="5120400"/>
            <a:ext cx="980607" cy="369332"/>
          </a:xfrm>
          <a:prstGeom prst="rect">
            <a:avLst/>
          </a:prstGeom>
          <a:noFill/>
        </p:spPr>
        <p:txBody>
          <a:bodyPr wrap="none" rtlCol="0">
            <a:spAutoFit/>
          </a:bodyPr>
          <a:lstStyle/>
          <a:p>
            <a:r>
              <a:rPr lang="en-US" altLang="ja-JP" dirty="0" err="1" smtClean="0">
                <a:latin typeface="Arial"/>
                <a:cs typeface="Arial"/>
              </a:rPr>
              <a:t>Δ</a:t>
            </a:r>
            <a:r>
              <a:rPr lang="en-US" altLang="ja-JP" dirty="0" smtClean="0">
                <a:latin typeface="Arial"/>
                <a:cs typeface="Arial"/>
              </a:rPr>
              <a:t> [deg.]</a:t>
            </a:r>
            <a:endParaRPr kumimoji="1" lang="ja-JP" altLang="en-US" dirty="0">
              <a:latin typeface="Arial"/>
              <a:cs typeface="Arial"/>
            </a:endParaRPr>
          </a:p>
        </p:txBody>
      </p:sp>
      <p:sp>
        <p:nvSpPr>
          <p:cNvPr id="12" name="テキスト ボックス 11"/>
          <p:cNvSpPr txBox="1"/>
          <p:nvPr/>
        </p:nvSpPr>
        <p:spPr>
          <a:xfrm>
            <a:off x="7218629" y="5972299"/>
            <a:ext cx="439506" cy="369332"/>
          </a:xfrm>
          <a:prstGeom prst="rect">
            <a:avLst/>
          </a:prstGeom>
          <a:noFill/>
        </p:spPr>
        <p:txBody>
          <a:bodyPr wrap="none" rtlCol="0">
            <a:spAutoFit/>
          </a:bodyPr>
          <a:lstStyle/>
          <a:p>
            <a:r>
              <a:rPr kumimoji="1" lang="en-US" altLang="ja-JP" dirty="0" smtClean="0"/>
              <a:t>Au</a:t>
            </a:r>
            <a:endParaRPr kumimoji="1" lang="ja-JP" altLang="en-US" dirty="0"/>
          </a:p>
        </p:txBody>
      </p:sp>
      <p:sp>
        <p:nvSpPr>
          <p:cNvPr id="59" name="テキスト ボックス 58"/>
          <p:cNvSpPr txBox="1"/>
          <p:nvPr/>
        </p:nvSpPr>
        <p:spPr>
          <a:xfrm>
            <a:off x="6173766" y="5983085"/>
            <a:ext cx="343701" cy="369332"/>
          </a:xfrm>
          <a:prstGeom prst="rect">
            <a:avLst/>
          </a:prstGeom>
          <a:noFill/>
        </p:spPr>
        <p:txBody>
          <a:bodyPr wrap="none" rtlCol="0">
            <a:spAutoFit/>
          </a:bodyPr>
          <a:lstStyle/>
          <a:p>
            <a:r>
              <a:rPr kumimoji="1" lang="en-US" altLang="ja-JP" dirty="0" smtClean="0"/>
              <a:t>Si</a:t>
            </a:r>
            <a:endParaRPr kumimoji="1" lang="ja-JP" altLang="en-US" dirty="0"/>
          </a:p>
        </p:txBody>
      </p:sp>
      <p:pic>
        <p:nvPicPr>
          <p:cNvPr id="13" name="図 12"/>
          <p:cNvPicPr>
            <a:picLocks noChangeAspect="1"/>
          </p:cNvPicPr>
          <p:nvPr/>
        </p:nvPicPr>
        <p:blipFill>
          <a:blip r:embed="rId4"/>
          <a:stretch>
            <a:fillRect/>
          </a:stretch>
        </p:blipFill>
        <p:spPr>
          <a:xfrm rot="16200000">
            <a:off x="4575886" y="1196752"/>
            <a:ext cx="1346691" cy="1346691"/>
          </a:xfrm>
          <a:prstGeom prst="rect">
            <a:avLst/>
          </a:prstGeom>
        </p:spPr>
      </p:pic>
      <p:sp>
        <p:nvSpPr>
          <p:cNvPr id="14" name="テキスト ボックス 13"/>
          <p:cNvSpPr txBox="1"/>
          <p:nvPr/>
        </p:nvSpPr>
        <p:spPr>
          <a:xfrm>
            <a:off x="4932040" y="764704"/>
            <a:ext cx="496613" cy="369332"/>
          </a:xfrm>
          <a:prstGeom prst="rect">
            <a:avLst/>
          </a:prstGeom>
          <a:noFill/>
        </p:spPr>
        <p:txBody>
          <a:bodyPr wrap="none" rtlCol="0">
            <a:spAutoFit/>
          </a:bodyPr>
          <a:lstStyle/>
          <a:p>
            <a:r>
              <a:rPr kumimoji="1" lang="en-US" altLang="ja-JP" dirty="0" err="1" smtClean="0">
                <a:latin typeface="Times New Roman"/>
                <a:cs typeface="Times New Roman"/>
              </a:rPr>
              <a:t>G</a:t>
            </a:r>
            <a:r>
              <a:rPr kumimoji="1" lang="en-US" altLang="ja-JP" baseline="-25000" dirty="0" err="1" smtClean="0">
                <a:latin typeface="Times New Roman"/>
                <a:cs typeface="Times New Roman"/>
              </a:rPr>
              <a:t>dc</a:t>
            </a:r>
            <a:endParaRPr kumimoji="1" lang="ja-JP" altLang="en-US" baseline="-25000" dirty="0">
              <a:latin typeface="Times New Roman"/>
              <a:cs typeface="Times New Roman"/>
            </a:endParaRPr>
          </a:p>
        </p:txBody>
      </p:sp>
      <p:pic>
        <p:nvPicPr>
          <p:cNvPr id="15" name="図 14"/>
          <p:cNvPicPr>
            <a:picLocks noChangeAspect="1"/>
          </p:cNvPicPr>
          <p:nvPr/>
        </p:nvPicPr>
        <p:blipFill>
          <a:blip r:embed="rId5"/>
          <a:stretch>
            <a:fillRect/>
          </a:stretch>
        </p:blipFill>
        <p:spPr>
          <a:xfrm rot="16200000">
            <a:off x="6178125" y="1196752"/>
            <a:ext cx="1346691" cy="1346691"/>
          </a:xfrm>
          <a:prstGeom prst="rect">
            <a:avLst/>
          </a:prstGeom>
        </p:spPr>
      </p:pic>
      <p:pic>
        <p:nvPicPr>
          <p:cNvPr id="16" name="図 15"/>
          <p:cNvPicPr>
            <a:picLocks noChangeAspect="1"/>
          </p:cNvPicPr>
          <p:nvPr/>
        </p:nvPicPr>
        <p:blipFill>
          <a:blip r:embed="rId6"/>
          <a:stretch>
            <a:fillRect/>
          </a:stretch>
        </p:blipFill>
        <p:spPr>
          <a:xfrm rot="16200000">
            <a:off x="7780364" y="1196752"/>
            <a:ext cx="1346691" cy="1346691"/>
          </a:xfrm>
          <a:prstGeom prst="rect">
            <a:avLst/>
          </a:prstGeom>
        </p:spPr>
      </p:pic>
      <p:sp>
        <p:nvSpPr>
          <p:cNvPr id="62" name="テキスト ボックス 61"/>
          <p:cNvSpPr txBox="1"/>
          <p:nvPr/>
        </p:nvSpPr>
        <p:spPr>
          <a:xfrm>
            <a:off x="6516216" y="764704"/>
            <a:ext cx="492443" cy="369332"/>
          </a:xfrm>
          <a:prstGeom prst="rect">
            <a:avLst/>
          </a:prstGeom>
          <a:noFill/>
        </p:spPr>
        <p:txBody>
          <a:bodyPr wrap="none" rtlCol="0">
            <a:spAutoFit/>
          </a:bodyPr>
          <a:lstStyle/>
          <a:p>
            <a:r>
              <a:rPr kumimoji="1" lang="en-US" altLang="ja-JP" dirty="0" smtClean="0">
                <a:latin typeface="Times New Roman"/>
                <a:cs typeface="Times New Roman"/>
              </a:rPr>
              <a:t>G</a:t>
            </a:r>
            <a:r>
              <a:rPr kumimoji="1" lang="en-US" altLang="ja-JP" baseline="-25000" dirty="0" smtClean="0">
                <a:latin typeface="Times New Roman"/>
                <a:cs typeface="Times New Roman"/>
              </a:rPr>
              <a:t>1f</a:t>
            </a:r>
            <a:endParaRPr kumimoji="1" lang="ja-JP" altLang="en-US" baseline="-25000" dirty="0">
              <a:latin typeface="Times New Roman"/>
              <a:cs typeface="Times New Roman"/>
            </a:endParaRPr>
          </a:p>
        </p:txBody>
      </p:sp>
      <p:sp>
        <p:nvSpPr>
          <p:cNvPr id="63" name="テキスト ボックス 62"/>
          <p:cNvSpPr txBox="1"/>
          <p:nvPr/>
        </p:nvSpPr>
        <p:spPr>
          <a:xfrm>
            <a:off x="8172400" y="764704"/>
            <a:ext cx="492443" cy="369332"/>
          </a:xfrm>
          <a:prstGeom prst="rect">
            <a:avLst/>
          </a:prstGeom>
          <a:noFill/>
        </p:spPr>
        <p:txBody>
          <a:bodyPr wrap="none" rtlCol="0">
            <a:spAutoFit/>
          </a:bodyPr>
          <a:lstStyle/>
          <a:p>
            <a:r>
              <a:rPr kumimoji="1" lang="en-US" altLang="ja-JP" dirty="0" smtClean="0">
                <a:latin typeface="Times New Roman"/>
                <a:cs typeface="Times New Roman"/>
              </a:rPr>
              <a:t>G</a:t>
            </a:r>
            <a:r>
              <a:rPr kumimoji="1" lang="en-US" altLang="ja-JP" baseline="-25000" dirty="0" smtClean="0">
                <a:latin typeface="Times New Roman"/>
                <a:cs typeface="Times New Roman"/>
              </a:rPr>
              <a:t>2f</a:t>
            </a:r>
            <a:endParaRPr kumimoji="1" lang="ja-JP" altLang="en-US" baseline="-25000" dirty="0">
              <a:latin typeface="Times New Roman"/>
              <a:cs typeface="Times New Roman"/>
            </a:endParaRPr>
          </a:p>
        </p:txBody>
      </p:sp>
      <p:pic>
        <p:nvPicPr>
          <p:cNvPr id="41" name="図 40"/>
          <p:cNvPicPr>
            <a:picLocks noChangeAspect="1"/>
          </p:cNvPicPr>
          <p:nvPr/>
        </p:nvPicPr>
        <p:blipFill>
          <a:blip r:embed="rId7"/>
          <a:stretch>
            <a:fillRect/>
          </a:stretch>
        </p:blipFill>
        <p:spPr>
          <a:xfrm rot="16200000">
            <a:off x="7335687" y="5250847"/>
            <a:ext cx="1433328" cy="88570"/>
          </a:xfrm>
          <a:prstGeom prst="rect">
            <a:avLst/>
          </a:prstGeom>
          <a:ln>
            <a:solidFill>
              <a:schemeClr val="tx1"/>
            </a:solidFill>
          </a:ln>
        </p:spPr>
      </p:pic>
      <p:pic>
        <p:nvPicPr>
          <p:cNvPr id="19" name="図 18" descr="IMG_4410.jpg"/>
          <p:cNvPicPr>
            <a:picLocks noChangeAspect="1"/>
          </p:cNvPicPr>
          <p:nvPr/>
        </p:nvPicPr>
        <p:blipFill rotWithShape="1">
          <a:blip r:embed="rId8">
            <a:extLst>
              <a:ext uri="{28A0092B-C50C-407E-A947-70E740481C1C}">
                <a14:useLocalDpi xmlns:a14="http://schemas.microsoft.com/office/drawing/2010/main" val="0"/>
              </a:ext>
            </a:extLst>
          </a:blip>
          <a:srcRect l="21076" t="33213" r="9435" b="32965"/>
          <a:stretch/>
        </p:blipFill>
        <p:spPr>
          <a:xfrm>
            <a:off x="1115616" y="4149080"/>
            <a:ext cx="2506749" cy="1626779"/>
          </a:xfrm>
          <a:prstGeom prst="rect">
            <a:avLst/>
          </a:prstGeom>
        </p:spPr>
      </p:pic>
      <p:grpSp>
        <p:nvGrpSpPr>
          <p:cNvPr id="20" name="図形グループ 3"/>
          <p:cNvGrpSpPr/>
          <p:nvPr/>
        </p:nvGrpSpPr>
        <p:grpSpPr>
          <a:xfrm>
            <a:off x="2290759" y="3807667"/>
            <a:ext cx="1415522" cy="556093"/>
            <a:chOff x="6635378" y="912581"/>
            <a:chExt cx="1248990" cy="490670"/>
          </a:xfrm>
        </p:grpSpPr>
        <p:cxnSp>
          <p:nvCxnSpPr>
            <p:cNvPr id="21" name="直線コネクタ 20"/>
            <p:cNvCxnSpPr/>
            <p:nvPr/>
          </p:nvCxnSpPr>
          <p:spPr>
            <a:xfrm>
              <a:off x="7009783" y="1300718"/>
              <a:ext cx="491103" cy="0"/>
            </a:xfrm>
            <a:prstGeom prst="line">
              <a:avLst/>
            </a:prstGeom>
            <a:ln w="9525" cmpd="sng">
              <a:solidFill>
                <a:schemeClr val="tx1"/>
              </a:solidFill>
              <a:headEnd type="stealth" w="sm" len="sm"/>
              <a:tailEnd type="stealth" w="sm" len="sm"/>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a:off x="7009783" y="1203930"/>
              <a:ext cx="0" cy="193574"/>
            </a:xfrm>
            <a:prstGeom prst="line">
              <a:avLst/>
            </a:prstGeom>
            <a:ln w="9525" cmpd="sng">
              <a:solidFill>
                <a:schemeClr val="tx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a:xfrm>
              <a:off x="7499103" y="1209677"/>
              <a:ext cx="0" cy="193574"/>
            </a:xfrm>
            <a:prstGeom prst="line">
              <a:avLst/>
            </a:prstGeom>
            <a:ln w="9525" cmpd="sng">
              <a:solidFill>
                <a:schemeClr val="tx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24" name="TextBox 209"/>
            <p:cNvSpPr txBox="1">
              <a:spLocks noChangeArrowheads="1"/>
            </p:cNvSpPr>
            <p:nvPr/>
          </p:nvSpPr>
          <p:spPr bwMode="auto">
            <a:xfrm>
              <a:off x="6635378" y="912581"/>
              <a:ext cx="1248990" cy="325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en-US" altLang="ja-JP" dirty="0">
                  <a:latin typeface="Times New Roman" pitchFamily="18" charset="0"/>
                  <a:ea typeface="ＭＳ Ｐゴシック" pitchFamily="50" charset="-128"/>
                  <a:cs typeface="Times New Roman" pitchFamily="18" charset="0"/>
                </a:rPr>
                <a:t>1</a:t>
              </a:r>
              <a:r>
                <a:rPr lang="en-US" altLang="ja-JP" dirty="0" smtClean="0">
                  <a:latin typeface="Times New Roman" pitchFamily="18" charset="0"/>
                  <a:ea typeface="ＭＳ Ｐゴシック" pitchFamily="50" charset="-128"/>
                  <a:cs typeface="Times New Roman" pitchFamily="18" charset="0"/>
                </a:rPr>
                <a:t>0 mm</a:t>
              </a:r>
              <a:endParaRPr lang="ja-JP" altLang="en-US" dirty="0">
                <a:latin typeface="Times New Roman" pitchFamily="18" charset="0"/>
                <a:ea typeface="ＭＳ Ｐゴシック" pitchFamily="50" charset="-128"/>
                <a:cs typeface="Times New Roman" pitchFamily="18" charset="0"/>
              </a:endParaRPr>
            </a:p>
          </p:txBody>
        </p:sp>
      </p:grpSp>
      <p:sp>
        <p:nvSpPr>
          <p:cNvPr id="25" name="正方形/長方形 24"/>
          <p:cNvSpPr/>
          <p:nvPr/>
        </p:nvSpPr>
        <p:spPr>
          <a:xfrm>
            <a:off x="2326221" y="4614439"/>
            <a:ext cx="377177" cy="369332"/>
          </a:xfrm>
          <a:prstGeom prst="rect">
            <a:avLst/>
          </a:prstGeom>
        </p:spPr>
        <p:txBody>
          <a:bodyPr wrap="none">
            <a:spAutoFit/>
          </a:bodyPr>
          <a:lstStyle/>
          <a:p>
            <a:pPr algn="ctr"/>
            <a:r>
              <a:rPr lang="en-US" altLang="ja-JP" dirty="0" smtClean="0">
                <a:solidFill>
                  <a:schemeClr val="bg1">
                    <a:lumMod val="95000"/>
                  </a:schemeClr>
                </a:solidFill>
                <a:latin typeface="Times New Roman" pitchFamily="18" charset="0"/>
                <a:cs typeface="Times New Roman" pitchFamily="18" charset="0"/>
              </a:rPr>
              <a:t>Si</a:t>
            </a:r>
            <a:endParaRPr lang="ja-JP" altLang="en-US" dirty="0">
              <a:solidFill>
                <a:schemeClr val="bg1">
                  <a:lumMod val="95000"/>
                </a:schemeClr>
              </a:solidFill>
              <a:latin typeface="Times New Roman" pitchFamily="18" charset="0"/>
              <a:cs typeface="Times New Roman" pitchFamily="18" charset="0"/>
            </a:endParaRPr>
          </a:p>
        </p:txBody>
      </p:sp>
      <p:sp>
        <p:nvSpPr>
          <p:cNvPr id="26" name="正方形/長方形 25"/>
          <p:cNvSpPr/>
          <p:nvPr/>
        </p:nvSpPr>
        <p:spPr>
          <a:xfrm>
            <a:off x="1749251" y="4614439"/>
            <a:ext cx="466794" cy="369332"/>
          </a:xfrm>
          <a:prstGeom prst="rect">
            <a:avLst/>
          </a:prstGeom>
        </p:spPr>
        <p:txBody>
          <a:bodyPr wrap="none">
            <a:spAutoFit/>
          </a:bodyPr>
          <a:lstStyle/>
          <a:p>
            <a:pPr algn="ctr"/>
            <a:r>
              <a:rPr lang="en-US" altLang="ja-JP" dirty="0" smtClean="0">
                <a:solidFill>
                  <a:srgbClr val="F2F2F2"/>
                </a:solidFill>
                <a:latin typeface="Times New Roman" pitchFamily="18" charset="0"/>
                <a:cs typeface="Times New Roman" pitchFamily="18" charset="0"/>
              </a:rPr>
              <a:t>Au</a:t>
            </a:r>
            <a:endParaRPr lang="ja-JP" altLang="en-US" dirty="0">
              <a:solidFill>
                <a:srgbClr val="F2F2F2"/>
              </a:solidFill>
              <a:latin typeface="Times New Roman" pitchFamily="18" charset="0"/>
              <a:cs typeface="Times New Roman" pitchFamily="18" charset="0"/>
            </a:endParaRPr>
          </a:p>
        </p:txBody>
      </p:sp>
      <p:sp>
        <p:nvSpPr>
          <p:cNvPr id="28" name="正方形/長方形 27"/>
          <p:cNvSpPr/>
          <p:nvPr/>
        </p:nvSpPr>
        <p:spPr>
          <a:xfrm>
            <a:off x="1656552" y="4551723"/>
            <a:ext cx="1396887" cy="954198"/>
          </a:xfrm>
          <a:prstGeom prst="rect">
            <a:avLst/>
          </a:prstGeom>
          <a:noFill/>
          <a:ln w="31750">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1846687925"/>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p:cNvPicPr>
            <a:picLocks noChangeAspect="1"/>
          </p:cNvPicPr>
          <p:nvPr/>
        </p:nvPicPr>
        <p:blipFill>
          <a:blip r:embed="rId2"/>
          <a:stretch>
            <a:fillRect/>
          </a:stretch>
        </p:blipFill>
        <p:spPr>
          <a:xfrm>
            <a:off x="4355976" y="2636912"/>
            <a:ext cx="4833144" cy="1023388"/>
          </a:xfrm>
          <a:prstGeom prst="rect">
            <a:avLst/>
          </a:prstGeom>
        </p:spPr>
      </p:pic>
      <p:sp>
        <p:nvSpPr>
          <p:cNvPr id="3" name="タイトル 2"/>
          <p:cNvSpPr>
            <a:spLocks noGrp="1"/>
          </p:cNvSpPr>
          <p:nvPr>
            <p:ph type="title"/>
          </p:nvPr>
        </p:nvSpPr>
        <p:spPr>
          <a:xfrm>
            <a:off x="35496" y="44624"/>
            <a:ext cx="8928992" cy="490066"/>
          </a:xfrm>
        </p:spPr>
        <p:txBody>
          <a:bodyPr>
            <a:noAutofit/>
          </a:bodyPr>
          <a:lstStyle/>
          <a:p>
            <a:r>
              <a:rPr kumimoji="1" lang="en-US" altLang="ja-JP" sz="1800" dirty="0" smtClean="0"/>
              <a:t>High resolution 3D imaging by optical frequency comb </a:t>
            </a:r>
            <a:r>
              <a:rPr lang="en-US" altLang="ja-JP" sz="1800" dirty="0" smtClean="0"/>
              <a:t>combined with </a:t>
            </a:r>
            <a:r>
              <a:rPr kumimoji="1" lang="en-US" altLang="ja-JP" sz="1800" dirty="0" smtClean="0"/>
              <a:t>ghost imaging</a:t>
            </a:r>
            <a:endParaRPr kumimoji="1" lang="ja-JP" altLang="en-US" sz="1800" dirty="0"/>
          </a:p>
        </p:txBody>
      </p:sp>
      <p:sp>
        <p:nvSpPr>
          <p:cNvPr id="9" name="フリーフォーム 8"/>
          <p:cNvSpPr/>
          <p:nvPr/>
        </p:nvSpPr>
        <p:spPr>
          <a:xfrm>
            <a:off x="5909179" y="1496922"/>
            <a:ext cx="895070" cy="1301997"/>
          </a:xfrm>
          <a:custGeom>
            <a:avLst/>
            <a:gdLst>
              <a:gd name="connsiteX0" fmla="*/ 0 w 933029"/>
              <a:gd name="connsiteY0" fmla="*/ 14568 h 1388111"/>
              <a:gd name="connsiteX1" fmla="*/ 712730 w 933029"/>
              <a:gd name="connsiteY1" fmla="*/ 195979 h 1388111"/>
              <a:gd name="connsiteX2" fmla="*/ 933029 w 933029"/>
              <a:gd name="connsiteY2" fmla="*/ 1388111 h 1388111"/>
              <a:gd name="connsiteX0" fmla="*/ 0 w 933029"/>
              <a:gd name="connsiteY0" fmla="*/ 1747 h 1375290"/>
              <a:gd name="connsiteX1" fmla="*/ 550631 w 933029"/>
              <a:gd name="connsiteY1" fmla="*/ 429531 h 1375290"/>
              <a:gd name="connsiteX2" fmla="*/ 933029 w 933029"/>
              <a:gd name="connsiteY2" fmla="*/ 1375290 h 1375290"/>
            </a:gdLst>
            <a:ahLst/>
            <a:cxnLst>
              <a:cxn ang="0">
                <a:pos x="connsiteX0" y="connsiteY0"/>
              </a:cxn>
              <a:cxn ang="0">
                <a:pos x="connsiteX1" y="connsiteY1"/>
              </a:cxn>
              <a:cxn ang="0">
                <a:pos x="connsiteX2" y="connsiteY2"/>
              </a:cxn>
            </a:cxnLst>
            <a:rect l="l" t="t" r="r" b="b"/>
            <a:pathLst>
              <a:path w="933029" h="1375290">
                <a:moveTo>
                  <a:pt x="0" y="1747"/>
                </a:moveTo>
                <a:cubicBezTo>
                  <a:pt x="278612" y="-22010"/>
                  <a:pt x="395126" y="200607"/>
                  <a:pt x="550631" y="429531"/>
                </a:cubicBezTo>
                <a:cubicBezTo>
                  <a:pt x="706136" y="658455"/>
                  <a:pt x="933029" y="1375290"/>
                  <a:pt x="933029" y="1375290"/>
                </a:cubicBezTo>
              </a:path>
            </a:pathLst>
          </a:custGeom>
          <a:ln>
            <a:solidFill>
              <a:schemeClr val="tx1"/>
            </a:solidFill>
            <a:tailEnd type="arrow"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dirty="0"/>
          </a:p>
        </p:txBody>
      </p:sp>
      <p:cxnSp>
        <p:nvCxnSpPr>
          <p:cNvPr id="14" name="直線矢印コネクタ 13"/>
          <p:cNvCxnSpPr/>
          <p:nvPr/>
        </p:nvCxnSpPr>
        <p:spPr>
          <a:xfrm flipH="1" flipV="1">
            <a:off x="7668344" y="1700808"/>
            <a:ext cx="504056" cy="1080120"/>
          </a:xfrm>
          <a:prstGeom prst="straightConnector1">
            <a:avLst/>
          </a:prstGeom>
          <a:ln>
            <a:solidFill>
              <a:srgbClr val="000000"/>
            </a:solidFill>
            <a:headEnd type="arrow"/>
            <a:tailEnd type="none"/>
          </a:ln>
          <a:effectLst/>
        </p:spPr>
        <p:style>
          <a:lnRef idx="2">
            <a:schemeClr val="accent1"/>
          </a:lnRef>
          <a:fillRef idx="0">
            <a:schemeClr val="accent1"/>
          </a:fillRef>
          <a:effectRef idx="1">
            <a:schemeClr val="accent1"/>
          </a:effectRef>
          <a:fontRef idx="minor">
            <a:schemeClr val="tx1"/>
          </a:fontRef>
        </p:style>
      </p:cxnSp>
      <p:pic>
        <p:nvPicPr>
          <p:cNvPr id="16" name="図 15"/>
          <p:cNvPicPr>
            <a:picLocks noChangeAspect="1"/>
          </p:cNvPicPr>
          <p:nvPr/>
        </p:nvPicPr>
        <p:blipFill>
          <a:blip r:embed="rId3"/>
          <a:stretch>
            <a:fillRect/>
          </a:stretch>
        </p:blipFill>
        <p:spPr>
          <a:xfrm>
            <a:off x="395536" y="620688"/>
            <a:ext cx="5484068" cy="5179398"/>
          </a:xfrm>
          <a:prstGeom prst="rect">
            <a:avLst/>
          </a:prstGeom>
        </p:spPr>
      </p:pic>
      <p:pic>
        <p:nvPicPr>
          <p:cNvPr id="18" name="図 17"/>
          <p:cNvPicPr>
            <a:picLocks noChangeAspect="1"/>
          </p:cNvPicPr>
          <p:nvPr/>
        </p:nvPicPr>
        <p:blipFill>
          <a:blip r:embed="rId4"/>
          <a:stretch>
            <a:fillRect/>
          </a:stretch>
        </p:blipFill>
        <p:spPr>
          <a:xfrm>
            <a:off x="6324600" y="1196752"/>
            <a:ext cx="2819400" cy="419100"/>
          </a:xfrm>
          <a:prstGeom prst="rect">
            <a:avLst/>
          </a:prstGeom>
        </p:spPr>
      </p:pic>
      <p:pic>
        <p:nvPicPr>
          <p:cNvPr id="21" name="図 20" descr="-75um_offset.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893311" y="4254927"/>
            <a:ext cx="691426" cy="691426"/>
          </a:xfrm>
          <a:prstGeom prst="rect">
            <a:avLst/>
          </a:prstGeom>
        </p:spPr>
      </p:pic>
      <p:pic>
        <p:nvPicPr>
          <p:cNvPr id="22" name="図 21" descr="-85um_offset.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638556" y="4254927"/>
            <a:ext cx="691426" cy="691426"/>
          </a:xfrm>
          <a:prstGeom prst="rect">
            <a:avLst/>
          </a:prstGeom>
        </p:spPr>
      </p:pic>
      <p:pic>
        <p:nvPicPr>
          <p:cNvPr id="23" name="図 22" descr="-95um_offset.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383801" y="4254927"/>
            <a:ext cx="691426" cy="691426"/>
          </a:xfrm>
          <a:prstGeom prst="rect">
            <a:avLst/>
          </a:prstGeom>
        </p:spPr>
      </p:pic>
      <p:pic>
        <p:nvPicPr>
          <p:cNvPr id="24" name="図 23" descr="-100um_offset.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8129047" y="4254927"/>
            <a:ext cx="691426" cy="691426"/>
          </a:xfrm>
          <a:prstGeom prst="rect">
            <a:avLst/>
          </a:prstGeom>
        </p:spPr>
      </p:pic>
      <p:pic>
        <p:nvPicPr>
          <p:cNvPr id="25" name="図 24" descr="x-z_-65um.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076056" y="5013177"/>
            <a:ext cx="771212" cy="759681"/>
          </a:xfrm>
          <a:prstGeom prst="rect">
            <a:avLst/>
          </a:prstGeom>
        </p:spPr>
      </p:pic>
      <p:pic>
        <p:nvPicPr>
          <p:cNvPr id="26" name="図 25" descr="x-z_-75um.pn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809944" y="5013177"/>
            <a:ext cx="786630" cy="759681"/>
          </a:xfrm>
          <a:prstGeom prst="rect">
            <a:avLst/>
          </a:prstGeom>
        </p:spPr>
      </p:pic>
      <p:pic>
        <p:nvPicPr>
          <p:cNvPr id="27" name="図 26" descr="x-z_-95um.png"/>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304863" y="5013176"/>
            <a:ext cx="789498" cy="759682"/>
          </a:xfrm>
          <a:prstGeom prst="rect">
            <a:avLst/>
          </a:prstGeom>
        </p:spPr>
      </p:pic>
      <p:pic>
        <p:nvPicPr>
          <p:cNvPr id="28" name="図 27" descr="x-z_-100um.png"/>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8057038" y="5013176"/>
            <a:ext cx="779061" cy="759682"/>
          </a:xfrm>
          <a:prstGeom prst="rect">
            <a:avLst/>
          </a:prstGeom>
        </p:spPr>
      </p:pic>
      <p:pic>
        <p:nvPicPr>
          <p:cNvPr id="29" name="図 28" descr="x-z_-85um.png"/>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6559250" y="5013177"/>
            <a:ext cx="782937" cy="759681"/>
          </a:xfrm>
          <a:prstGeom prst="rect">
            <a:avLst/>
          </a:prstGeom>
        </p:spPr>
      </p:pic>
      <p:pic>
        <p:nvPicPr>
          <p:cNvPr id="30" name="図 29" descr="-65_um_offset.png"/>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5148066" y="4254927"/>
            <a:ext cx="691426" cy="691426"/>
          </a:xfrm>
          <a:prstGeom prst="rect">
            <a:avLst/>
          </a:prstGeom>
        </p:spPr>
      </p:pic>
      <p:sp>
        <p:nvSpPr>
          <p:cNvPr id="41" name="正方形/長方形 40"/>
          <p:cNvSpPr/>
          <p:nvPr/>
        </p:nvSpPr>
        <p:spPr>
          <a:xfrm>
            <a:off x="4584135" y="5970766"/>
            <a:ext cx="4572000" cy="338554"/>
          </a:xfrm>
          <a:prstGeom prst="rect">
            <a:avLst/>
          </a:prstGeom>
        </p:spPr>
        <p:txBody>
          <a:bodyPr>
            <a:spAutoFit/>
          </a:bodyPr>
          <a:lstStyle/>
          <a:p>
            <a:pPr algn="ctr"/>
            <a:r>
              <a:rPr lang="en-US" altLang="ja-JP" sz="1600" b="1" dirty="0">
                <a:solidFill>
                  <a:srgbClr val="FF0000"/>
                </a:solidFill>
              </a:rPr>
              <a:t>d</a:t>
            </a:r>
            <a:r>
              <a:rPr lang="en-US" altLang="ja-JP" sz="1600" b="1" dirty="0" smtClean="0">
                <a:solidFill>
                  <a:srgbClr val="FF0000"/>
                </a:solidFill>
              </a:rPr>
              <a:t>epth information with </a:t>
            </a:r>
            <a:r>
              <a:rPr lang="en-US" altLang="ja-JP" sz="1600" b="1" dirty="0" err="1" smtClean="0">
                <a:solidFill>
                  <a:srgbClr val="FF0000"/>
                </a:solidFill>
              </a:rPr>
              <a:t>nano</a:t>
            </a:r>
            <a:r>
              <a:rPr lang="en-US" altLang="ja-JP" sz="1600" b="1" dirty="0" smtClean="0">
                <a:solidFill>
                  <a:srgbClr val="FF0000"/>
                </a:solidFill>
              </a:rPr>
              <a:t> order resolution</a:t>
            </a:r>
            <a:endParaRPr lang="ja-JP" altLang="en-US" sz="1600" b="1" dirty="0">
              <a:solidFill>
                <a:srgbClr val="FF0000"/>
              </a:solidFill>
            </a:endParaRPr>
          </a:p>
        </p:txBody>
      </p:sp>
      <p:cxnSp>
        <p:nvCxnSpPr>
          <p:cNvPr id="43" name="直線矢印コネクタ 42"/>
          <p:cNvCxnSpPr/>
          <p:nvPr/>
        </p:nvCxnSpPr>
        <p:spPr>
          <a:xfrm>
            <a:off x="5076056" y="5877272"/>
            <a:ext cx="3816424" cy="0"/>
          </a:xfrm>
          <a:prstGeom prst="straightConnector1">
            <a:avLst/>
          </a:prstGeom>
          <a:ln>
            <a:solidFill>
              <a:srgbClr val="000000"/>
            </a:solidFill>
            <a:headEnd type="arrow"/>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22632297"/>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p:cNvPicPr>
            <a:picLocks noChangeAspect="1"/>
          </p:cNvPicPr>
          <p:nvPr/>
        </p:nvPicPr>
        <p:blipFill rotWithShape="1">
          <a:blip r:embed="rId2"/>
          <a:srcRect l="10564" t="55497" r="55841" b="6231"/>
          <a:stretch/>
        </p:blipFill>
        <p:spPr>
          <a:xfrm>
            <a:off x="3131840" y="3933056"/>
            <a:ext cx="1808580" cy="1490589"/>
          </a:xfrm>
          <a:prstGeom prst="rect">
            <a:avLst/>
          </a:prstGeom>
        </p:spPr>
      </p:pic>
      <p:sp>
        <p:nvSpPr>
          <p:cNvPr id="2" name="スライド番号プレースホルダー 1"/>
          <p:cNvSpPr>
            <a:spLocks noGrp="1"/>
          </p:cNvSpPr>
          <p:nvPr>
            <p:ph type="sldNum" sz="quarter" idx="12"/>
          </p:nvPr>
        </p:nvSpPr>
        <p:spPr/>
        <p:txBody>
          <a:bodyPr/>
          <a:lstStyle/>
          <a:p>
            <a:pPr>
              <a:defRPr/>
            </a:pPr>
            <a:fld id="{0945B384-FE60-485F-9ECC-3EB45524DC79}" type="slidenum">
              <a:rPr lang="ja-JP" altLang="en-US" smtClean="0"/>
              <a:pPr>
                <a:defRPr/>
              </a:pPr>
              <a:t>45</a:t>
            </a:fld>
            <a:endParaRPr lang="ja-JP" altLang="en-US" dirty="0"/>
          </a:p>
        </p:txBody>
      </p:sp>
      <p:sp>
        <p:nvSpPr>
          <p:cNvPr id="4" name="正方形/長方形 3"/>
          <p:cNvSpPr/>
          <p:nvPr/>
        </p:nvSpPr>
        <p:spPr>
          <a:xfrm>
            <a:off x="467544" y="188640"/>
            <a:ext cx="8352928" cy="655272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24686" y="0"/>
            <a:ext cx="2204450" cy="1969770"/>
          </a:xfrm>
          <a:prstGeom prst="rect">
            <a:avLst/>
          </a:prstGeom>
          <a:noFill/>
        </p:spPr>
        <p:txBody>
          <a:bodyPr wrap="none" rtlCol="0">
            <a:spAutoFit/>
          </a:bodyPr>
          <a:lstStyle/>
          <a:p>
            <a:r>
              <a:rPr lang="en-US" altLang="ja-JP" sz="3200" b="1" dirty="0" smtClean="0">
                <a:latin typeface="Calibri"/>
                <a:ea typeface="HGP創英角ｺﾞｼｯｸUB"/>
                <a:cs typeface="Calibri"/>
              </a:rPr>
              <a:t>Conclusions</a:t>
            </a:r>
          </a:p>
          <a:p>
            <a:endParaRPr lang="en-US" altLang="ja-JP" dirty="0" smtClean="0">
              <a:latin typeface="Calibri"/>
              <a:cs typeface="Calibri"/>
            </a:endParaRPr>
          </a:p>
          <a:p>
            <a:endParaRPr lang="en-US" altLang="ja-JP" sz="2400" dirty="0">
              <a:latin typeface="Calibri"/>
              <a:cs typeface="Calibri"/>
            </a:endParaRPr>
          </a:p>
          <a:p>
            <a:endParaRPr lang="en-US" altLang="ja-JP" sz="2400" dirty="0" smtClean="0">
              <a:latin typeface="Calibri"/>
              <a:cs typeface="Calibri"/>
            </a:endParaRPr>
          </a:p>
          <a:p>
            <a:endParaRPr kumimoji="1" lang="ja-JP" altLang="en-US" sz="2400" dirty="0">
              <a:latin typeface="Calibri"/>
              <a:cs typeface="Calibri"/>
            </a:endParaRPr>
          </a:p>
        </p:txBody>
      </p:sp>
      <p:pic>
        <p:nvPicPr>
          <p:cNvPr id="9" name="Picture 2" descr="D:\DCIM\140_0911\IMGP3325.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contrast="5000"/>
                    </a14:imgEffect>
                  </a14:imgLayer>
                </a14:imgProps>
              </a:ext>
              <a:ext uri="{28A0092B-C50C-407E-A947-70E740481C1C}">
                <a14:useLocalDpi xmlns:a14="http://schemas.microsoft.com/office/drawing/2010/main" val="0"/>
              </a:ext>
            </a:extLst>
          </a:blip>
          <a:srcRect t="3791" b="10837"/>
          <a:stretch/>
        </p:blipFill>
        <p:spPr bwMode="auto">
          <a:xfrm>
            <a:off x="5652120" y="3861048"/>
            <a:ext cx="1872208" cy="240509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k.s\Dropbox\研究室evernote用\研究_GI\_正式な図_eps_pdf形式\1_原理関連\0_概念説明用\概要図_image.jpg"/>
          <p:cNvPicPr>
            <a:picLocks noChangeAspect="1" noChangeArrowheads="1"/>
          </p:cNvPicPr>
          <p:nvPr/>
        </p:nvPicPr>
        <p:blipFill rotWithShape="1">
          <a:blip r:embed="rId5">
            <a:extLst>
              <a:ext uri="{28A0092B-C50C-407E-A947-70E740481C1C}">
                <a14:useLocalDpi xmlns:a14="http://schemas.microsoft.com/office/drawing/2010/main" val="0"/>
              </a:ext>
            </a:extLst>
          </a:blip>
          <a:srcRect l="2522" t="6368" r="556" b="17513"/>
          <a:stretch/>
        </p:blipFill>
        <p:spPr bwMode="auto">
          <a:xfrm>
            <a:off x="251520" y="4149080"/>
            <a:ext cx="2878306" cy="169541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k.s\Documents\光応用計測研究室2013~\学会\2014SPIE\slide\GI_cell.tif"/>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5262" t="7181"/>
          <a:stretch/>
        </p:blipFill>
        <p:spPr bwMode="auto">
          <a:xfrm>
            <a:off x="4211960" y="5229200"/>
            <a:ext cx="1920787" cy="1526553"/>
          </a:xfrm>
          <a:prstGeom prst="rect">
            <a:avLst/>
          </a:prstGeom>
          <a:noFill/>
          <a:extLst>
            <a:ext uri="{909E8E84-426E-40dd-AFC4-6F175D3DCCD1}">
              <a14:hiddenFill xmlns:a14="http://schemas.microsoft.com/office/drawing/2010/main">
                <a:solidFill>
                  <a:srgbClr val="FFFFFF"/>
                </a:solidFill>
              </a14:hiddenFill>
            </a:ext>
          </a:extLst>
        </p:spPr>
      </p:pic>
      <p:pic>
        <p:nvPicPr>
          <p:cNvPr id="7" name="図 6"/>
          <p:cNvPicPr>
            <a:picLocks noChangeAspect="1"/>
          </p:cNvPicPr>
          <p:nvPr/>
        </p:nvPicPr>
        <p:blipFill>
          <a:blip r:embed="rId7"/>
          <a:stretch>
            <a:fillRect/>
          </a:stretch>
        </p:blipFill>
        <p:spPr>
          <a:xfrm>
            <a:off x="1907704" y="5301208"/>
            <a:ext cx="1403648" cy="935765"/>
          </a:xfrm>
          <a:prstGeom prst="rect">
            <a:avLst/>
          </a:prstGeom>
        </p:spPr>
      </p:pic>
      <p:sp>
        <p:nvSpPr>
          <p:cNvPr id="10" name="テキスト ボックス 9"/>
          <p:cNvSpPr txBox="1"/>
          <p:nvPr/>
        </p:nvSpPr>
        <p:spPr>
          <a:xfrm>
            <a:off x="251520" y="620688"/>
            <a:ext cx="8892480" cy="3585597"/>
          </a:xfrm>
          <a:prstGeom prst="rect">
            <a:avLst/>
          </a:prstGeom>
          <a:noFill/>
        </p:spPr>
        <p:txBody>
          <a:bodyPr wrap="square" rtlCol="0">
            <a:spAutoFit/>
          </a:bodyPr>
          <a:lstStyle/>
          <a:p>
            <a:r>
              <a:rPr lang="en-US" altLang="ja-JP" sz="2400" dirty="0" smtClean="0">
                <a:latin typeface="Calibri"/>
                <a:ea typeface="HGP創英角ｺﾞｼｯｸUB"/>
                <a:cs typeface="Calibri"/>
              </a:rPr>
              <a:t>Applications of computational ghost imaging for weak intensity field has been proposed.</a:t>
            </a:r>
          </a:p>
          <a:p>
            <a:endParaRPr lang="en-US" altLang="ja-JP" sz="1100" dirty="0" smtClean="0">
              <a:latin typeface="Calibri"/>
              <a:ea typeface="HGP創英角ｺﾞｼｯｸUB"/>
              <a:cs typeface="Calibri"/>
            </a:endParaRPr>
          </a:p>
          <a:p>
            <a:r>
              <a:rPr lang="ja-JP" altLang="en-US" sz="2400" dirty="0" smtClean="0">
                <a:latin typeface="Calibri"/>
                <a:ea typeface="HGP創英角ｺﾞｼｯｸUB"/>
                <a:cs typeface="Calibri"/>
              </a:rPr>
              <a:t>・</a:t>
            </a:r>
            <a:r>
              <a:rPr lang="en-US" altLang="ja-JP" sz="2400" dirty="0" smtClean="0">
                <a:latin typeface="Calibri"/>
                <a:ea typeface="HGP創英角ｺﾞｼｯｸUB"/>
                <a:cs typeface="Calibri"/>
              </a:rPr>
              <a:t> </a:t>
            </a:r>
            <a:r>
              <a:rPr lang="en-US" altLang="ja-JP" sz="2400" dirty="0">
                <a:latin typeface="Calibri"/>
                <a:ea typeface="HGP創英角ｺﾞｼｯｸUB"/>
                <a:cs typeface="Calibri"/>
              </a:rPr>
              <a:t>f</a:t>
            </a:r>
            <a:r>
              <a:rPr lang="en-US" altLang="ja-JP" sz="2400" dirty="0" smtClean="0">
                <a:latin typeface="Calibri"/>
                <a:ea typeface="HGP創英角ｺﾞｼｯｸUB"/>
                <a:cs typeface="Calibri"/>
              </a:rPr>
              <a:t>luorescent microscopy</a:t>
            </a:r>
          </a:p>
          <a:p>
            <a:r>
              <a:rPr lang="en-US" altLang="ja-JP" sz="2400" dirty="0">
                <a:latin typeface="Calibri"/>
                <a:ea typeface="HGP創英角ｺﾞｼｯｸUB"/>
                <a:cs typeface="Calibri"/>
              </a:rPr>
              <a:t>	</a:t>
            </a:r>
            <a:r>
              <a:rPr lang="en-US" altLang="ja-JP" sz="2000" dirty="0">
                <a:latin typeface="Calibri"/>
                <a:ea typeface="HGP創英角ｺﾞｼｯｸUB"/>
                <a:cs typeface="Calibri"/>
              </a:rPr>
              <a:t>- </a:t>
            </a:r>
            <a:r>
              <a:rPr lang="en-US" altLang="ja-JP" sz="2000" dirty="0" smtClean="0">
                <a:latin typeface="Calibri"/>
                <a:ea typeface="HGP創英角ｺﾞｼｯｸUB"/>
                <a:cs typeface="Calibri"/>
              </a:rPr>
              <a:t>fluorescent cell image detected by 1/100 weak intensity</a:t>
            </a:r>
            <a:r>
              <a:rPr lang="en-US" altLang="ja-JP" sz="2400" dirty="0" smtClean="0">
                <a:latin typeface="Calibri"/>
                <a:ea typeface="HGP創英角ｺﾞｼｯｸUB"/>
                <a:cs typeface="Calibri"/>
              </a:rPr>
              <a:t> </a:t>
            </a:r>
          </a:p>
          <a:p>
            <a:r>
              <a:rPr lang="en-US" altLang="ja-JP" sz="2400" dirty="0">
                <a:latin typeface="Calibri"/>
                <a:ea typeface="HGP創英角ｺﾞｼｯｸUB"/>
                <a:cs typeface="Calibri"/>
              </a:rPr>
              <a:t> </a:t>
            </a:r>
            <a:r>
              <a:rPr lang="en-US" altLang="ja-JP" sz="2400" dirty="0" smtClean="0">
                <a:latin typeface="Calibri"/>
                <a:ea typeface="HGP創英角ｺﾞｼｯｸUB"/>
                <a:cs typeface="Calibri"/>
              </a:rPr>
              <a:t> </a:t>
            </a:r>
            <a:r>
              <a:rPr lang="ja-JP" altLang="en-US" sz="2400" dirty="0" smtClean="0">
                <a:latin typeface="Calibri"/>
                <a:ea typeface="HGP創英角ｺﾞｼｯｸUB"/>
                <a:cs typeface="Calibri"/>
              </a:rPr>
              <a:t>・</a:t>
            </a:r>
            <a:r>
              <a:rPr lang="en-US" altLang="ja-JP" sz="2400" dirty="0" smtClean="0">
                <a:latin typeface="Calibri"/>
                <a:ea typeface="HGP創英角ｺﾞｼｯｸUB"/>
                <a:cs typeface="Calibri"/>
              </a:rPr>
              <a:t> </a:t>
            </a:r>
            <a:r>
              <a:rPr lang="en-US" altLang="ja-JP" sz="2400" dirty="0" err="1" smtClean="0">
                <a:latin typeface="Calibri"/>
                <a:ea typeface="HGP創英角ｺﾞｼｯｸUB"/>
                <a:cs typeface="Calibri"/>
              </a:rPr>
              <a:t>ellipsometry</a:t>
            </a:r>
            <a:endParaRPr lang="en-US" altLang="ja-JP" sz="2400" dirty="0" smtClean="0">
              <a:latin typeface="Calibri"/>
              <a:ea typeface="HGP創英角ｺﾞｼｯｸUB"/>
              <a:cs typeface="Calibri"/>
            </a:endParaRPr>
          </a:p>
          <a:p>
            <a:r>
              <a:rPr lang="en-US" altLang="ja-JP" sz="2400" dirty="0">
                <a:solidFill>
                  <a:prstClr val="black"/>
                </a:solidFill>
                <a:latin typeface="Calibri"/>
                <a:ea typeface="HGP創英角ｺﾞｼｯｸUB"/>
                <a:cs typeface="Calibri"/>
              </a:rPr>
              <a:t>	</a:t>
            </a:r>
            <a:r>
              <a:rPr lang="en-US" altLang="ja-JP" sz="2000" dirty="0">
                <a:solidFill>
                  <a:prstClr val="black"/>
                </a:solidFill>
                <a:latin typeface="Calibri"/>
                <a:ea typeface="HGP創英角ｺﾞｼｯｸUB"/>
                <a:cs typeface="Calibri"/>
              </a:rPr>
              <a:t>- </a:t>
            </a:r>
            <a:r>
              <a:rPr lang="en-US" altLang="ja-JP" sz="2000" dirty="0" smtClean="0">
                <a:solidFill>
                  <a:prstClr val="black"/>
                </a:solidFill>
                <a:latin typeface="Calibri"/>
                <a:ea typeface="HGP創英角ｺﾞｼｯｸUB"/>
                <a:cs typeface="Calibri"/>
              </a:rPr>
              <a:t>2D </a:t>
            </a:r>
            <a:r>
              <a:rPr lang="en-US" altLang="ja-JP" sz="2000" dirty="0" err="1" smtClean="0">
                <a:solidFill>
                  <a:prstClr val="black"/>
                </a:solidFill>
                <a:latin typeface="Calibri"/>
                <a:ea typeface="HGP創英角ｺﾞｼｯｸUB"/>
                <a:cs typeface="Calibri"/>
              </a:rPr>
              <a:t>ellipsometrical</a:t>
            </a:r>
            <a:r>
              <a:rPr lang="en-US" altLang="ja-JP" sz="2000" dirty="0" smtClean="0">
                <a:solidFill>
                  <a:prstClr val="black"/>
                </a:solidFill>
                <a:latin typeface="Calibri"/>
                <a:ea typeface="HGP創英角ｺﾞｼｯｸUB"/>
                <a:cs typeface="Calibri"/>
              </a:rPr>
              <a:t> image for phase modulated </a:t>
            </a:r>
            <a:r>
              <a:rPr lang="en-US" altLang="ja-JP" sz="2000" dirty="0" err="1" smtClean="0">
                <a:solidFill>
                  <a:prstClr val="black"/>
                </a:solidFill>
                <a:latin typeface="Calibri"/>
                <a:ea typeface="HGP創英角ｺﾞｼｯｸUB"/>
                <a:cs typeface="Calibri"/>
              </a:rPr>
              <a:t>ellipsometer</a:t>
            </a:r>
            <a:endParaRPr lang="en-US" altLang="ja-JP" dirty="0" smtClean="0">
              <a:latin typeface="Calibri"/>
              <a:cs typeface="Calibri"/>
            </a:endParaRPr>
          </a:p>
          <a:p>
            <a:endParaRPr lang="en-US" altLang="ja-JP" sz="2400" dirty="0">
              <a:latin typeface="Calibri"/>
              <a:cs typeface="Calibri"/>
            </a:endParaRPr>
          </a:p>
          <a:p>
            <a:endParaRPr lang="en-US" altLang="ja-JP" sz="2400" dirty="0" smtClean="0">
              <a:latin typeface="Calibri"/>
              <a:cs typeface="Calibri"/>
            </a:endParaRPr>
          </a:p>
          <a:p>
            <a:endParaRPr kumimoji="1" lang="ja-JP" altLang="en-US" sz="2400" dirty="0">
              <a:latin typeface="Calibri"/>
              <a:cs typeface="Calibri"/>
            </a:endParaRPr>
          </a:p>
        </p:txBody>
      </p:sp>
      <p:pic>
        <p:nvPicPr>
          <p:cNvPr id="12" name="図 11" descr="delta46000.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6200000">
            <a:off x="7812360" y="5085184"/>
            <a:ext cx="1201865" cy="1201865"/>
          </a:xfrm>
          <a:prstGeom prst="rect">
            <a:avLst/>
          </a:prstGeom>
        </p:spPr>
      </p:pic>
    </p:spTree>
    <p:extLst>
      <p:ext uri="{BB962C8B-B14F-4D97-AF65-F5344CB8AC3E}">
        <p14:creationId xmlns:p14="http://schemas.microsoft.com/office/powerpoint/2010/main" val="272356304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 name="Picture 2" descr="C:\Users\k.s\Dropbox\研究室evernote用\研究_GI\_正式な図_eps_pdf形式\1_原理関連\0_概念説明用\概要図_image.jpg"/>
          <p:cNvPicPr>
            <a:picLocks noChangeAspect="1" noChangeArrowheads="1"/>
          </p:cNvPicPr>
          <p:nvPr/>
        </p:nvPicPr>
        <p:blipFill rotWithShape="1">
          <a:blip r:embed="rId3">
            <a:extLst>
              <a:ext uri="{28A0092B-C50C-407E-A947-70E740481C1C}">
                <a14:useLocalDpi xmlns:a14="http://schemas.microsoft.com/office/drawing/2010/main" val="0"/>
              </a:ext>
            </a:extLst>
          </a:blip>
          <a:srcRect l="2522" t="6368" r="556" b="17513"/>
          <a:stretch/>
        </p:blipFill>
        <p:spPr bwMode="auto">
          <a:xfrm>
            <a:off x="-40259" y="578691"/>
            <a:ext cx="9184259" cy="5409818"/>
          </a:xfrm>
          <a:prstGeom prst="rect">
            <a:avLst/>
          </a:prstGeom>
          <a:noFill/>
          <a:extLst>
            <a:ext uri="{909E8E84-426E-40dd-AFC4-6F175D3DCCD1}">
              <a14:hiddenFill xmlns:a14="http://schemas.microsoft.com/office/drawing/2010/main">
                <a:solidFill>
                  <a:srgbClr val="FFFFFF"/>
                </a:solidFill>
              </a14:hiddenFill>
            </a:ext>
          </a:extLst>
        </p:spPr>
      </p:pic>
      <p:pic>
        <p:nvPicPr>
          <p:cNvPr id="3074" name="図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63" y="6303963"/>
            <a:ext cx="2416176"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 name="Text Box 4"/>
          <p:cNvSpPr txBox="1">
            <a:spLocks noChangeArrowheads="1"/>
          </p:cNvSpPr>
          <p:nvPr/>
        </p:nvSpPr>
        <p:spPr bwMode="auto">
          <a:xfrm>
            <a:off x="0" y="6350"/>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spcBef>
                <a:spcPct val="50000"/>
              </a:spcBef>
            </a:pPr>
            <a:r>
              <a:rPr lang="en-US" altLang="ja-JP" sz="2400" b="1" dirty="0" smtClean="0">
                <a:latin typeface="Lucida Sans"/>
                <a:cs typeface="Lucida Sans"/>
              </a:rPr>
              <a:t>Principle for Ghost imaging</a:t>
            </a:r>
            <a:endParaRPr lang="ja-JP" altLang="en-US" sz="2400" b="1" dirty="0">
              <a:latin typeface="Lucida Sans"/>
              <a:cs typeface="Lucida Sans"/>
            </a:endParaRPr>
          </a:p>
        </p:txBody>
      </p:sp>
      <p:sp>
        <p:nvSpPr>
          <p:cNvPr id="2" name="テキスト ボックス 1"/>
          <p:cNvSpPr txBox="1"/>
          <p:nvPr/>
        </p:nvSpPr>
        <p:spPr>
          <a:xfrm>
            <a:off x="179512" y="764704"/>
            <a:ext cx="5973670" cy="561692"/>
          </a:xfrm>
          <a:prstGeom prst="rect">
            <a:avLst/>
          </a:prstGeom>
          <a:noFill/>
        </p:spPr>
        <p:txBody>
          <a:bodyPr wrap="square" rtlCol="0">
            <a:spAutoFit/>
          </a:bodyPr>
          <a:lstStyle/>
          <a:p>
            <a:pPr>
              <a:lnSpc>
                <a:spcPts val="1800"/>
              </a:lnSpc>
              <a:spcBef>
                <a:spcPct val="50000"/>
              </a:spcBef>
            </a:pPr>
            <a:r>
              <a:rPr lang="en-US" altLang="ja-JP" dirty="0" smtClean="0">
                <a:solidFill>
                  <a:schemeClr val="bg1"/>
                </a:solidFill>
                <a:latin typeface="Arial" charset="0"/>
              </a:rPr>
              <a:t>Correlation technique by using random patterned illumination and single pixel detector</a:t>
            </a:r>
            <a:endParaRPr lang="ja-JP" altLang="en-US" dirty="0" smtClean="0">
              <a:solidFill>
                <a:schemeClr val="bg1"/>
              </a:solidFill>
              <a:latin typeface="Arial" charset="0"/>
            </a:endParaRPr>
          </a:p>
        </p:txBody>
      </p:sp>
      <p:sp>
        <p:nvSpPr>
          <p:cNvPr id="133" name="テキスト ボックス 132"/>
          <p:cNvSpPr txBox="1"/>
          <p:nvPr/>
        </p:nvSpPr>
        <p:spPr>
          <a:xfrm>
            <a:off x="2627784" y="1772816"/>
            <a:ext cx="1440160" cy="369332"/>
          </a:xfrm>
          <a:prstGeom prst="rect">
            <a:avLst/>
          </a:prstGeom>
          <a:noFill/>
        </p:spPr>
        <p:txBody>
          <a:bodyPr wrap="square" rtlCol="0">
            <a:spAutoFit/>
          </a:bodyPr>
          <a:lstStyle/>
          <a:p>
            <a:r>
              <a:rPr lang="en-US" altLang="ja-JP" dirty="0" smtClean="0">
                <a:solidFill>
                  <a:schemeClr val="bg1"/>
                </a:solidFill>
                <a:latin typeface="Lucida Sans"/>
                <a:cs typeface="Lucida Sans"/>
              </a:rPr>
              <a:t>2D </a:t>
            </a:r>
            <a:r>
              <a:rPr lang="en-US" altLang="ja-JP" dirty="0" err="1" smtClean="0">
                <a:solidFill>
                  <a:schemeClr val="bg1"/>
                </a:solidFill>
                <a:latin typeface="Lucida Sans"/>
                <a:cs typeface="Lucida Sans"/>
              </a:rPr>
              <a:t>sendor</a:t>
            </a:r>
            <a:endParaRPr kumimoji="1" lang="ja-JP" altLang="en-US" dirty="0">
              <a:solidFill>
                <a:schemeClr val="bg1"/>
              </a:solidFill>
              <a:latin typeface="Lucida Sans"/>
              <a:cs typeface="Lucida Sans"/>
            </a:endParaRPr>
          </a:p>
        </p:txBody>
      </p:sp>
      <p:pic>
        <p:nvPicPr>
          <p:cNvPr id="21507"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7764" b="92547" l="8081" r="97576">
                        <a14:foregroundMark x1="72121" y1="7764" x2="72121" y2="7764"/>
                        <a14:foregroundMark x1="92121" y1="24845" x2="94141" y2="54348"/>
                        <a14:foregroundMark x1="8081" y1="42857" x2="8081" y2="70807"/>
                        <a14:foregroundMark x1="29293" y1="92857" x2="28485" y2="86957"/>
                        <a14:foregroundMark x1="97576" y1="27950" x2="95758" y2="40994"/>
                      </a14:backgroundRemoval>
                    </a14:imgEffect>
                  </a14:imgLayer>
                </a14:imgProps>
              </a:ext>
              <a:ext uri="{28A0092B-C50C-407E-A947-70E740481C1C}">
                <a14:useLocalDpi xmlns:a14="http://schemas.microsoft.com/office/drawing/2010/main" val="0"/>
              </a:ext>
            </a:extLst>
          </a:blip>
          <a:srcRect/>
          <a:stretch>
            <a:fillRect/>
          </a:stretch>
        </p:blipFill>
        <p:spPr bwMode="auto">
          <a:xfrm>
            <a:off x="29085" y="4113720"/>
            <a:ext cx="1990260" cy="12946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6" name="テキスト ボックス 135"/>
          <p:cNvSpPr txBox="1"/>
          <p:nvPr/>
        </p:nvSpPr>
        <p:spPr>
          <a:xfrm>
            <a:off x="251520" y="5399738"/>
            <a:ext cx="3600400" cy="369332"/>
          </a:xfrm>
          <a:prstGeom prst="rect">
            <a:avLst/>
          </a:prstGeom>
          <a:noFill/>
        </p:spPr>
        <p:txBody>
          <a:bodyPr wrap="square" rtlCol="0">
            <a:spAutoFit/>
          </a:bodyPr>
          <a:lstStyle/>
          <a:p>
            <a:r>
              <a:rPr lang="en-US" altLang="ja-JP" dirty="0" smtClean="0">
                <a:solidFill>
                  <a:schemeClr val="bg1"/>
                </a:solidFill>
                <a:latin typeface="Lucida Sans"/>
                <a:cs typeface="Lucida Sans"/>
              </a:rPr>
              <a:t>random patterned illumination</a:t>
            </a:r>
            <a:endParaRPr kumimoji="1" lang="ja-JP" altLang="en-US" dirty="0">
              <a:solidFill>
                <a:schemeClr val="bg1"/>
              </a:solidFill>
              <a:latin typeface="Lucida Sans"/>
              <a:cs typeface="Lucida Sans"/>
            </a:endParaRPr>
          </a:p>
        </p:txBody>
      </p:sp>
      <p:pic>
        <p:nvPicPr>
          <p:cNvPr id="14" name="図 13"/>
          <p:cNvPicPr>
            <a:picLocks noChangeAspect="1"/>
          </p:cNvPicPr>
          <p:nvPr/>
        </p:nvPicPr>
        <p:blipFill>
          <a:blip r:embed="rId7"/>
          <a:stretch>
            <a:fillRect/>
          </a:stretch>
        </p:blipFill>
        <p:spPr>
          <a:xfrm>
            <a:off x="7380312" y="2996952"/>
            <a:ext cx="1403648" cy="935765"/>
          </a:xfrm>
          <a:prstGeom prst="rect">
            <a:avLst/>
          </a:prstGeom>
        </p:spPr>
      </p:pic>
      <p:sp>
        <p:nvSpPr>
          <p:cNvPr id="5" name="フリーフォーム 4"/>
          <p:cNvSpPr/>
          <p:nvPr/>
        </p:nvSpPr>
        <p:spPr>
          <a:xfrm>
            <a:off x="6895353" y="2928471"/>
            <a:ext cx="485588" cy="455705"/>
          </a:xfrm>
          <a:custGeom>
            <a:avLst/>
            <a:gdLst>
              <a:gd name="connsiteX0" fmla="*/ 0 w 485588"/>
              <a:gd name="connsiteY0" fmla="*/ 0 h 455705"/>
              <a:gd name="connsiteX1" fmla="*/ 119529 w 485588"/>
              <a:gd name="connsiteY1" fmla="*/ 440764 h 455705"/>
              <a:gd name="connsiteX2" fmla="*/ 216647 w 485588"/>
              <a:gd name="connsiteY2" fmla="*/ 186764 h 455705"/>
              <a:gd name="connsiteX3" fmla="*/ 485588 w 485588"/>
              <a:gd name="connsiteY3" fmla="*/ 455705 h 455705"/>
              <a:gd name="connsiteX4" fmla="*/ 485588 w 485588"/>
              <a:gd name="connsiteY4" fmla="*/ 455705 h 455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588" h="455705">
                <a:moveTo>
                  <a:pt x="0" y="0"/>
                </a:moveTo>
                <a:cubicBezTo>
                  <a:pt x="41710" y="204818"/>
                  <a:pt x="83421" y="409637"/>
                  <a:pt x="119529" y="440764"/>
                </a:cubicBezTo>
                <a:cubicBezTo>
                  <a:pt x="155637" y="471891"/>
                  <a:pt x="155637" y="184274"/>
                  <a:pt x="216647" y="186764"/>
                </a:cubicBezTo>
                <a:cubicBezTo>
                  <a:pt x="277657" y="189254"/>
                  <a:pt x="485588" y="455705"/>
                  <a:pt x="485588" y="455705"/>
                </a:cubicBezTo>
                <a:lnTo>
                  <a:pt x="485588" y="455705"/>
                </a:lnTo>
              </a:path>
            </a:pathLst>
          </a:custGeom>
          <a:ln w="15875">
            <a:solidFill>
              <a:schemeClr val="bg1"/>
            </a:solidFill>
            <a:headEnd type="arrow"/>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dirty="0"/>
          </a:p>
        </p:txBody>
      </p:sp>
      <p:pic>
        <p:nvPicPr>
          <p:cNvPr id="25" name="図 24" descr="latex-image-1.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40152" y="3905664"/>
            <a:ext cx="2880320" cy="531448"/>
          </a:xfrm>
          <a:prstGeom prst="rect">
            <a:avLst/>
          </a:prstGeom>
        </p:spPr>
      </p:pic>
      <p:pic>
        <p:nvPicPr>
          <p:cNvPr id="26" name="図 25" descr="latex-image-1.pd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68144" y="4936219"/>
            <a:ext cx="3168352" cy="604867"/>
          </a:xfrm>
          <a:prstGeom prst="rect">
            <a:avLst/>
          </a:prstGeom>
        </p:spPr>
      </p:pic>
      <p:pic>
        <p:nvPicPr>
          <p:cNvPr id="27" name="図 26" descr="latex-image-1.pd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88225" y="5584292"/>
            <a:ext cx="2520280" cy="220972"/>
          </a:xfrm>
          <a:prstGeom prst="rect">
            <a:avLst/>
          </a:prstGeom>
        </p:spPr>
      </p:pic>
      <p:pic>
        <p:nvPicPr>
          <p:cNvPr id="28" name="図 27" descr="latex-image-1.pdf"/>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44008" y="4365104"/>
            <a:ext cx="670402" cy="234008"/>
          </a:xfrm>
          <a:prstGeom prst="rect">
            <a:avLst/>
          </a:prstGeom>
        </p:spPr>
      </p:pic>
      <p:pic>
        <p:nvPicPr>
          <p:cNvPr id="29" name="図 28" descr="latex-image-1.pdf"/>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92080" y="2323208"/>
            <a:ext cx="763042" cy="169688"/>
          </a:xfrm>
          <a:prstGeom prst="rect">
            <a:avLst/>
          </a:prstGeom>
        </p:spPr>
      </p:pic>
      <p:sp>
        <p:nvSpPr>
          <p:cNvPr id="30" name="テキスト ボックス 29"/>
          <p:cNvSpPr txBox="1"/>
          <p:nvPr/>
        </p:nvSpPr>
        <p:spPr>
          <a:xfrm>
            <a:off x="5652120" y="4509120"/>
            <a:ext cx="3384376" cy="461665"/>
          </a:xfrm>
          <a:prstGeom prst="rect">
            <a:avLst/>
          </a:prstGeom>
          <a:noFill/>
        </p:spPr>
        <p:txBody>
          <a:bodyPr wrap="square" rtlCol="0">
            <a:spAutoFit/>
          </a:bodyPr>
          <a:lstStyle/>
          <a:p>
            <a:r>
              <a:rPr lang="en-US" altLang="ja-JP" sz="2400" dirty="0" smtClean="0">
                <a:solidFill>
                  <a:schemeClr val="bg1"/>
                </a:solidFill>
                <a:latin typeface="Lucida Sans"/>
                <a:cs typeface="Lucida Sans"/>
              </a:rPr>
              <a:t>correlation function </a:t>
            </a:r>
            <a:endParaRPr kumimoji="1" lang="ja-JP" altLang="en-US" sz="2400" dirty="0">
              <a:solidFill>
                <a:schemeClr val="bg1"/>
              </a:solidFill>
              <a:latin typeface="Lucida Sans"/>
              <a:cs typeface="Lucida Sans"/>
            </a:endParaRPr>
          </a:p>
        </p:txBody>
      </p:sp>
    </p:spTree>
    <p:extLst>
      <p:ext uri="{BB962C8B-B14F-4D97-AF65-F5344CB8AC3E}">
        <p14:creationId xmlns:p14="http://schemas.microsoft.com/office/powerpoint/2010/main" val="200949033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5D17836E-B1C7-4AE6-A816-CEFD515926EA}" type="slidenum">
              <a:rPr kumimoji="1" lang="ja-JP" altLang="en-US" smtClean="0"/>
              <a:t>6</a:t>
            </a:fld>
            <a:endParaRPr kumimoji="1" lang="ja-JP" altLang="en-US"/>
          </a:p>
        </p:txBody>
      </p:sp>
      <p:sp>
        <p:nvSpPr>
          <p:cNvPr id="3" name="テキスト ボックス 2"/>
          <p:cNvSpPr txBox="1"/>
          <p:nvPr/>
        </p:nvSpPr>
        <p:spPr>
          <a:xfrm>
            <a:off x="3563888" y="2780928"/>
            <a:ext cx="2279290" cy="369332"/>
          </a:xfrm>
          <a:prstGeom prst="rect">
            <a:avLst/>
          </a:prstGeom>
          <a:noFill/>
        </p:spPr>
        <p:txBody>
          <a:bodyPr wrap="none" rtlCol="0">
            <a:spAutoFit/>
          </a:bodyPr>
          <a:lstStyle/>
          <a:p>
            <a:r>
              <a:rPr kumimoji="1" lang="ja-JP" altLang="en-US" dirty="0" smtClean="0"/>
              <a:t>ファースト論文の紹介</a:t>
            </a:r>
            <a:endParaRPr kumimoji="1" lang="ja-JP" altLang="en-US" dirty="0"/>
          </a:p>
        </p:txBody>
      </p:sp>
      <p:pic>
        <p:nvPicPr>
          <p:cNvPr id="4" name="図 3" descr="s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17" y="260648"/>
            <a:ext cx="9144000" cy="6602588"/>
          </a:xfrm>
          <a:prstGeom prst="rect">
            <a:avLst/>
          </a:prstGeom>
        </p:spPr>
      </p:pic>
      <p:sp>
        <p:nvSpPr>
          <p:cNvPr id="5" name="テキスト ボックス 4"/>
          <p:cNvSpPr txBox="1"/>
          <p:nvPr/>
        </p:nvSpPr>
        <p:spPr>
          <a:xfrm>
            <a:off x="9693126" y="2099189"/>
            <a:ext cx="184666" cy="369332"/>
          </a:xfrm>
          <a:prstGeom prst="rect">
            <a:avLst/>
          </a:prstGeom>
          <a:noFill/>
        </p:spPr>
        <p:txBody>
          <a:bodyPr wrap="none" rtlCol="0">
            <a:spAutoFit/>
          </a:bodyPr>
          <a:lstStyle/>
          <a:p>
            <a:r>
              <a:rPr kumimoji="1" lang="en-US" altLang="ja-JP" smtClean="0"/>
              <a:t> </a:t>
            </a:r>
            <a:endParaRPr kumimoji="1" lang="ja-JP" altLang="en-US" dirty="0"/>
          </a:p>
        </p:txBody>
      </p:sp>
      <p:pic>
        <p:nvPicPr>
          <p:cNvPr id="6" name="図 5"/>
          <p:cNvPicPr>
            <a:picLocks noChangeAspect="1"/>
          </p:cNvPicPr>
          <p:nvPr/>
        </p:nvPicPr>
        <p:blipFill>
          <a:blip r:embed="rId3"/>
          <a:stretch>
            <a:fillRect/>
          </a:stretch>
        </p:blipFill>
        <p:spPr>
          <a:xfrm>
            <a:off x="2424693" y="5373216"/>
            <a:ext cx="6719307" cy="1559476"/>
          </a:xfrm>
          <a:prstGeom prst="rect">
            <a:avLst/>
          </a:prstGeom>
        </p:spPr>
      </p:pic>
      <p:cxnSp>
        <p:nvCxnSpPr>
          <p:cNvPr id="8" name="直線コネクタ 7"/>
          <p:cNvCxnSpPr/>
          <p:nvPr/>
        </p:nvCxnSpPr>
        <p:spPr>
          <a:xfrm>
            <a:off x="5436096" y="6309320"/>
            <a:ext cx="864096"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正方形/長方形 6"/>
          <p:cNvSpPr/>
          <p:nvPr/>
        </p:nvSpPr>
        <p:spPr>
          <a:xfrm>
            <a:off x="1979712" y="44624"/>
            <a:ext cx="5256584" cy="5760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endParaRPr kumimoji="1" lang="ja-JP" altLang="en-US" dirty="0" smtClean="0">
              <a:solidFill>
                <a:srgbClr val="000000"/>
              </a:solidFill>
            </a:endParaRPr>
          </a:p>
        </p:txBody>
      </p:sp>
      <p:sp>
        <p:nvSpPr>
          <p:cNvPr id="10" name="テキスト ボックス 9"/>
          <p:cNvSpPr txBox="1"/>
          <p:nvPr/>
        </p:nvSpPr>
        <p:spPr>
          <a:xfrm>
            <a:off x="0" y="-27384"/>
            <a:ext cx="7425831" cy="584776"/>
          </a:xfrm>
          <a:prstGeom prst="rect">
            <a:avLst/>
          </a:prstGeom>
          <a:noFill/>
        </p:spPr>
        <p:txBody>
          <a:bodyPr wrap="none" rtlCol="0">
            <a:spAutoFit/>
          </a:bodyPr>
          <a:lstStyle/>
          <a:p>
            <a:r>
              <a:rPr lang="en-US" altLang="ja-JP" sz="3200" b="1" dirty="0" smtClean="0">
                <a:latin typeface="Calibri"/>
                <a:cs typeface="Calibri"/>
              </a:rPr>
              <a:t>First published paper of the Ghost imaging</a:t>
            </a:r>
            <a:endParaRPr kumimoji="1" lang="ja-JP" altLang="en-US" sz="3200" b="1" dirty="0">
              <a:latin typeface="Calibri"/>
              <a:cs typeface="Calibri"/>
            </a:endParaRPr>
          </a:p>
        </p:txBody>
      </p:sp>
      <p:sp>
        <p:nvSpPr>
          <p:cNvPr id="11" name="テキスト ボックス 10"/>
          <p:cNvSpPr txBox="1"/>
          <p:nvPr/>
        </p:nvSpPr>
        <p:spPr>
          <a:xfrm>
            <a:off x="395536" y="764704"/>
            <a:ext cx="4551346" cy="400110"/>
          </a:xfrm>
          <a:prstGeom prst="rect">
            <a:avLst/>
          </a:prstGeom>
          <a:noFill/>
        </p:spPr>
        <p:txBody>
          <a:bodyPr wrap="none" rtlCol="0">
            <a:spAutoFit/>
          </a:bodyPr>
          <a:lstStyle/>
          <a:p>
            <a:r>
              <a:rPr kumimoji="1" lang="en-US" altLang="ja-JP" sz="2000" dirty="0" smtClean="0">
                <a:latin typeface="Calibri"/>
                <a:cs typeface="Calibri"/>
              </a:rPr>
              <a:t>measurement for photon pare generation</a:t>
            </a:r>
            <a:endParaRPr kumimoji="1" lang="ja-JP" altLang="en-US" sz="2000" dirty="0">
              <a:latin typeface="Calibri"/>
              <a:cs typeface="Calibri"/>
            </a:endParaRPr>
          </a:p>
        </p:txBody>
      </p:sp>
      <p:sp>
        <p:nvSpPr>
          <p:cNvPr id="12" name="テキスト ボックス 11"/>
          <p:cNvSpPr txBox="1"/>
          <p:nvPr/>
        </p:nvSpPr>
        <p:spPr>
          <a:xfrm>
            <a:off x="130050" y="5621178"/>
            <a:ext cx="1921670" cy="400110"/>
          </a:xfrm>
          <a:prstGeom prst="rect">
            <a:avLst/>
          </a:prstGeom>
          <a:noFill/>
        </p:spPr>
        <p:txBody>
          <a:bodyPr wrap="none" rtlCol="0">
            <a:spAutoFit/>
          </a:bodyPr>
          <a:lstStyle/>
          <a:p>
            <a:r>
              <a:rPr lang="en-US" altLang="ja-JP" sz="2000" dirty="0">
                <a:latin typeface="Calibri"/>
                <a:cs typeface="Calibri"/>
              </a:rPr>
              <a:t>n</a:t>
            </a:r>
            <a:r>
              <a:rPr lang="en-US" altLang="ja-JP" sz="2000" dirty="0" smtClean="0">
                <a:latin typeface="Calibri"/>
                <a:cs typeface="Calibri"/>
              </a:rPr>
              <a:t>onlinear crystal</a:t>
            </a:r>
            <a:endParaRPr kumimoji="1" lang="ja-JP" altLang="en-US" sz="2000" dirty="0" smtClean="0">
              <a:latin typeface="Calibri"/>
              <a:cs typeface="Calibri"/>
            </a:endParaRPr>
          </a:p>
        </p:txBody>
      </p:sp>
      <p:sp>
        <p:nvSpPr>
          <p:cNvPr id="13" name="フリーフォーム 12"/>
          <p:cNvSpPr/>
          <p:nvPr/>
        </p:nvSpPr>
        <p:spPr>
          <a:xfrm rot="14851011" flipH="1">
            <a:off x="202853" y="4734983"/>
            <a:ext cx="792088" cy="920015"/>
          </a:xfrm>
          <a:custGeom>
            <a:avLst/>
            <a:gdLst>
              <a:gd name="connsiteX0" fmla="*/ 0 w 1269955"/>
              <a:gd name="connsiteY0" fmla="*/ 920015 h 920015"/>
              <a:gd name="connsiteX1" fmla="*/ 609060 w 1269955"/>
              <a:gd name="connsiteY1" fmla="*/ 220285 h 920015"/>
              <a:gd name="connsiteX2" fmla="*/ 868235 w 1269955"/>
              <a:gd name="connsiteY2" fmla="*/ 609024 h 920015"/>
              <a:gd name="connsiteX3" fmla="*/ 1269955 w 1269955"/>
              <a:gd name="connsiteY3" fmla="*/ 0 h 920015"/>
            </a:gdLst>
            <a:ahLst/>
            <a:cxnLst>
              <a:cxn ang="0">
                <a:pos x="connsiteX0" y="connsiteY0"/>
              </a:cxn>
              <a:cxn ang="0">
                <a:pos x="connsiteX1" y="connsiteY1"/>
              </a:cxn>
              <a:cxn ang="0">
                <a:pos x="connsiteX2" y="connsiteY2"/>
              </a:cxn>
              <a:cxn ang="0">
                <a:pos x="connsiteX3" y="connsiteY3"/>
              </a:cxn>
            </a:cxnLst>
            <a:rect l="l" t="t" r="r" b="b"/>
            <a:pathLst>
              <a:path w="1269955" h="920015">
                <a:moveTo>
                  <a:pt x="0" y="920015"/>
                </a:moveTo>
                <a:cubicBezTo>
                  <a:pt x="232177" y="596066"/>
                  <a:pt x="464354" y="272117"/>
                  <a:pt x="609060" y="220285"/>
                </a:cubicBezTo>
                <a:cubicBezTo>
                  <a:pt x="753766" y="168453"/>
                  <a:pt x="758086" y="645738"/>
                  <a:pt x="868235" y="609024"/>
                </a:cubicBezTo>
                <a:cubicBezTo>
                  <a:pt x="978384" y="572310"/>
                  <a:pt x="1269955" y="0"/>
                  <a:pt x="1269955" y="0"/>
                </a:cubicBezTo>
              </a:path>
            </a:pathLst>
          </a:cu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dirty="0"/>
          </a:p>
        </p:txBody>
      </p:sp>
      <p:sp>
        <p:nvSpPr>
          <p:cNvPr id="14" name="テキスト ボックス 13"/>
          <p:cNvSpPr txBox="1"/>
          <p:nvPr/>
        </p:nvSpPr>
        <p:spPr>
          <a:xfrm>
            <a:off x="179512" y="2852936"/>
            <a:ext cx="1334946" cy="654453"/>
          </a:xfrm>
          <a:prstGeom prst="rect">
            <a:avLst/>
          </a:prstGeom>
          <a:noFill/>
        </p:spPr>
        <p:txBody>
          <a:bodyPr wrap="none" rtlCol="0">
            <a:spAutoFit/>
          </a:bodyPr>
          <a:lstStyle/>
          <a:p>
            <a:r>
              <a:rPr lang="en-US" altLang="ja-JP" sz="2000" dirty="0">
                <a:latin typeface="Calibri"/>
                <a:cs typeface="Calibri"/>
              </a:rPr>
              <a:t>s</a:t>
            </a:r>
            <a:r>
              <a:rPr lang="en-US" altLang="ja-JP" sz="2000" dirty="0" smtClean="0">
                <a:latin typeface="Calibri"/>
                <a:cs typeface="Calibri"/>
              </a:rPr>
              <a:t>ingle pixel</a:t>
            </a:r>
          </a:p>
          <a:p>
            <a:pPr>
              <a:lnSpc>
                <a:spcPts val="1900"/>
              </a:lnSpc>
            </a:pPr>
            <a:r>
              <a:rPr lang="en-US" altLang="ja-JP" sz="2000" dirty="0" smtClean="0">
                <a:latin typeface="Calibri"/>
                <a:cs typeface="Calibri"/>
              </a:rPr>
              <a:t>detector</a:t>
            </a:r>
            <a:endParaRPr kumimoji="1" lang="ja-JP" altLang="en-US" sz="2000" dirty="0" smtClean="0">
              <a:latin typeface="Calibri"/>
              <a:cs typeface="Calibri"/>
            </a:endParaRPr>
          </a:p>
        </p:txBody>
      </p:sp>
      <p:sp>
        <p:nvSpPr>
          <p:cNvPr id="15" name="フリーフォーム 14"/>
          <p:cNvSpPr/>
          <p:nvPr/>
        </p:nvSpPr>
        <p:spPr>
          <a:xfrm rot="8389458" flipH="1">
            <a:off x="1375968" y="3153050"/>
            <a:ext cx="453200" cy="526395"/>
          </a:xfrm>
          <a:custGeom>
            <a:avLst/>
            <a:gdLst>
              <a:gd name="connsiteX0" fmla="*/ 0 w 1269955"/>
              <a:gd name="connsiteY0" fmla="*/ 920015 h 920015"/>
              <a:gd name="connsiteX1" fmla="*/ 609060 w 1269955"/>
              <a:gd name="connsiteY1" fmla="*/ 220285 h 920015"/>
              <a:gd name="connsiteX2" fmla="*/ 868235 w 1269955"/>
              <a:gd name="connsiteY2" fmla="*/ 609024 h 920015"/>
              <a:gd name="connsiteX3" fmla="*/ 1269955 w 1269955"/>
              <a:gd name="connsiteY3" fmla="*/ 0 h 920015"/>
            </a:gdLst>
            <a:ahLst/>
            <a:cxnLst>
              <a:cxn ang="0">
                <a:pos x="connsiteX0" y="connsiteY0"/>
              </a:cxn>
              <a:cxn ang="0">
                <a:pos x="connsiteX1" y="connsiteY1"/>
              </a:cxn>
              <a:cxn ang="0">
                <a:pos x="connsiteX2" y="connsiteY2"/>
              </a:cxn>
              <a:cxn ang="0">
                <a:pos x="connsiteX3" y="connsiteY3"/>
              </a:cxn>
            </a:cxnLst>
            <a:rect l="l" t="t" r="r" b="b"/>
            <a:pathLst>
              <a:path w="1269955" h="920015">
                <a:moveTo>
                  <a:pt x="0" y="920015"/>
                </a:moveTo>
                <a:cubicBezTo>
                  <a:pt x="232177" y="596066"/>
                  <a:pt x="464354" y="272117"/>
                  <a:pt x="609060" y="220285"/>
                </a:cubicBezTo>
                <a:cubicBezTo>
                  <a:pt x="753766" y="168453"/>
                  <a:pt x="758086" y="645738"/>
                  <a:pt x="868235" y="609024"/>
                </a:cubicBezTo>
                <a:cubicBezTo>
                  <a:pt x="978384" y="572310"/>
                  <a:pt x="1269955" y="0"/>
                  <a:pt x="1269955" y="0"/>
                </a:cubicBezTo>
              </a:path>
            </a:pathLst>
          </a:cu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dirty="0"/>
          </a:p>
        </p:txBody>
      </p:sp>
      <p:sp>
        <p:nvSpPr>
          <p:cNvPr id="16" name="テキスト ボックス 15"/>
          <p:cNvSpPr txBox="1"/>
          <p:nvPr/>
        </p:nvSpPr>
        <p:spPr>
          <a:xfrm>
            <a:off x="4283968" y="5301208"/>
            <a:ext cx="1482723" cy="400110"/>
          </a:xfrm>
          <a:prstGeom prst="rect">
            <a:avLst/>
          </a:prstGeom>
          <a:noFill/>
        </p:spPr>
        <p:txBody>
          <a:bodyPr wrap="none" rtlCol="0">
            <a:spAutoFit/>
          </a:bodyPr>
          <a:lstStyle/>
          <a:p>
            <a:r>
              <a:rPr lang="en-US" altLang="ja-JP" sz="2000" dirty="0">
                <a:latin typeface="Calibri"/>
                <a:cs typeface="Calibri"/>
              </a:rPr>
              <a:t>a</a:t>
            </a:r>
            <a:r>
              <a:rPr lang="en-US" altLang="ja-JP" sz="2000" dirty="0" smtClean="0">
                <a:latin typeface="Calibri"/>
                <a:cs typeface="Calibri"/>
              </a:rPr>
              <a:t>rea sensing</a:t>
            </a:r>
            <a:endParaRPr kumimoji="1" lang="ja-JP" altLang="en-US" sz="2000" dirty="0" smtClean="0">
              <a:latin typeface="Calibri"/>
              <a:cs typeface="Calibri"/>
            </a:endParaRPr>
          </a:p>
        </p:txBody>
      </p:sp>
      <p:sp>
        <p:nvSpPr>
          <p:cNvPr id="17" name="フリーフォーム 16"/>
          <p:cNvSpPr/>
          <p:nvPr/>
        </p:nvSpPr>
        <p:spPr>
          <a:xfrm rot="8389458" flipH="1">
            <a:off x="3752232" y="5241284"/>
            <a:ext cx="453200" cy="526395"/>
          </a:xfrm>
          <a:custGeom>
            <a:avLst/>
            <a:gdLst>
              <a:gd name="connsiteX0" fmla="*/ 0 w 1269955"/>
              <a:gd name="connsiteY0" fmla="*/ 920015 h 920015"/>
              <a:gd name="connsiteX1" fmla="*/ 609060 w 1269955"/>
              <a:gd name="connsiteY1" fmla="*/ 220285 h 920015"/>
              <a:gd name="connsiteX2" fmla="*/ 868235 w 1269955"/>
              <a:gd name="connsiteY2" fmla="*/ 609024 h 920015"/>
              <a:gd name="connsiteX3" fmla="*/ 1269955 w 1269955"/>
              <a:gd name="connsiteY3" fmla="*/ 0 h 920015"/>
            </a:gdLst>
            <a:ahLst/>
            <a:cxnLst>
              <a:cxn ang="0">
                <a:pos x="connsiteX0" y="connsiteY0"/>
              </a:cxn>
              <a:cxn ang="0">
                <a:pos x="connsiteX1" y="connsiteY1"/>
              </a:cxn>
              <a:cxn ang="0">
                <a:pos x="connsiteX2" y="connsiteY2"/>
              </a:cxn>
              <a:cxn ang="0">
                <a:pos x="connsiteX3" y="connsiteY3"/>
              </a:cxn>
            </a:cxnLst>
            <a:rect l="l" t="t" r="r" b="b"/>
            <a:pathLst>
              <a:path w="1269955" h="920015">
                <a:moveTo>
                  <a:pt x="0" y="920015"/>
                </a:moveTo>
                <a:cubicBezTo>
                  <a:pt x="232177" y="596066"/>
                  <a:pt x="464354" y="272117"/>
                  <a:pt x="609060" y="220285"/>
                </a:cubicBezTo>
                <a:cubicBezTo>
                  <a:pt x="753766" y="168453"/>
                  <a:pt x="758086" y="645738"/>
                  <a:pt x="868235" y="609024"/>
                </a:cubicBezTo>
                <a:cubicBezTo>
                  <a:pt x="978384" y="572310"/>
                  <a:pt x="1269955" y="0"/>
                  <a:pt x="1269955" y="0"/>
                </a:cubicBezTo>
              </a:path>
            </a:pathLst>
          </a:cu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dirty="0"/>
          </a:p>
        </p:txBody>
      </p:sp>
      <p:sp>
        <p:nvSpPr>
          <p:cNvPr id="18" name="テキスト ボックス 17"/>
          <p:cNvSpPr txBox="1"/>
          <p:nvPr/>
        </p:nvSpPr>
        <p:spPr>
          <a:xfrm>
            <a:off x="2339752" y="3645024"/>
            <a:ext cx="1279717" cy="400110"/>
          </a:xfrm>
          <a:prstGeom prst="rect">
            <a:avLst/>
          </a:prstGeom>
          <a:noFill/>
        </p:spPr>
        <p:txBody>
          <a:bodyPr wrap="none" rtlCol="0">
            <a:spAutoFit/>
          </a:bodyPr>
          <a:lstStyle/>
          <a:p>
            <a:r>
              <a:rPr lang="en-US" altLang="ja-JP" sz="2000" dirty="0" smtClean="0">
                <a:latin typeface="Calibri"/>
                <a:cs typeface="Calibri"/>
              </a:rPr>
              <a:t>2D sample</a:t>
            </a:r>
            <a:endParaRPr kumimoji="1" lang="ja-JP" altLang="en-US" sz="2000" dirty="0" smtClean="0">
              <a:latin typeface="Calibri"/>
              <a:cs typeface="Calibri"/>
            </a:endParaRPr>
          </a:p>
        </p:txBody>
      </p:sp>
    </p:spTree>
    <p:extLst>
      <p:ext uri="{BB962C8B-B14F-4D97-AF65-F5344CB8AC3E}">
        <p14:creationId xmlns:p14="http://schemas.microsoft.com/office/powerpoint/2010/main" val="272379969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 name="Picture 2" descr="C:\Users\k.s\Dropbox\研究室evernote用\研究_GI\_正式な図_eps_pdf形式\1_原理関連\0_概念説明用\概要図_image.jpg"/>
          <p:cNvPicPr>
            <a:picLocks noChangeAspect="1" noChangeArrowheads="1"/>
          </p:cNvPicPr>
          <p:nvPr/>
        </p:nvPicPr>
        <p:blipFill rotWithShape="1">
          <a:blip r:embed="rId3">
            <a:extLst>
              <a:ext uri="{28A0092B-C50C-407E-A947-70E740481C1C}">
                <a14:useLocalDpi xmlns:a14="http://schemas.microsoft.com/office/drawing/2010/main" val="0"/>
              </a:ext>
            </a:extLst>
          </a:blip>
          <a:srcRect l="2522" t="6368" r="556" b="17513"/>
          <a:stretch/>
        </p:blipFill>
        <p:spPr bwMode="auto">
          <a:xfrm>
            <a:off x="-40259" y="578691"/>
            <a:ext cx="9184259" cy="5409818"/>
          </a:xfrm>
          <a:prstGeom prst="rect">
            <a:avLst/>
          </a:prstGeom>
          <a:noFill/>
          <a:extLst>
            <a:ext uri="{909E8E84-426E-40dd-AFC4-6F175D3DCCD1}">
              <a14:hiddenFill xmlns:a14="http://schemas.microsoft.com/office/drawing/2010/main">
                <a:solidFill>
                  <a:srgbClr val="FFFFFF"/>
                </a:solidFill>
              </a14:hiddenFill>
            </a:ext>
          </a:extLst>
        </p:spPr>
      </p:pic>
      <p:pic>
        <p:nvPicPr>
          <p:cNvPr id="3074" name="図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63" y="6303963"/>
            <a:ext cx="2416176"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 name="Text Box 4"/>
          <p:cNvSpPr txBox="1">
            <a:spLocks noChangeArrowheads="1"/>
          </p:cNvSpPr>
          <p:nvPr/>
        </p:nvSpPr>
        <p:spPr bwMode="auto">
          <a:xfrm>
            <a:off x="0" y="6350"/>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spcBef>
                <a:spcPct val="50000"/>
              </a:spcBef>
            </a:pPr>
            <a:r>
              <a:rPr lang="en-US" altLang="ja-JP" sz="2400" b="1" dirty="0" smtClean="0">
                <a:latin typeface="Lucida Sans"/>
                <a:cs typeface="Lucida Sans"/>
              </a:rPr>
              <a:t>Principle for Ghost imaging</a:t>
            </a:r>
            <a:endParaRPr lang="ja-JP" altLang="en-US" sz="2400" b="1" dirty="0">
              <a:latin typeface="Lucida Sans"/>
              <a:cs typeface="Lucida Sans"/>
            </a:endParaRPr>
          </a:p>
        </p:txBody>
      </p:sp>
      <p:sp>
        <p:nvSpPr>
          <p:cNvPr id="2" name="テキスト ボックス 1"/>
          <p:cNvSpPr txBox="1"/>
          <p:nvPr/>
        </p:nvSpPr>
        <p:spPr>
          <a:xfrm>
            <a:off x="179512" y="764704"/>
            <a:ext cx="5973670" cy="561692"/>
          </a:xfrm>
          <a:prstGeom prst="rect">
            <a:avLst/>
          </a:prstGeom>
          <a:noFill/>
        </p:spPr>
        <p:txBody>
          <a:bodyPr wrap="square" rtlCol="0">
            <a:spAutoFit/>
          </a:bodyPr>
          <a:lstStyle/>
          <a:p>
            <a:pPr>
              <a:lnSpc>
                <a:spcPts val="1800"/>
              </a:lnSpc>
              <a:spcBef>
                <a:spcPct val="50000"/>
              </a:spcBef>
            </a:pPr>
            <a:r>
              <a:rPr lang="en-US" altLang="ja-JP" dirty="0" smtClean="0">
                <a:solidFill>
                  <a:schemeClr val="bg1"/>
                </a:solidFill>
                <a:latin typeface="Arial" charset="0"/>
              </a:rPr>
              <a:t>Correlation technique by using random patterned illumination and single pixel detector</a:t>
            </a:r>
            <a:endParaRPr lang="ja-JP" altLang="en-US" dirty="0" smtClean="0">
              <a:solidFill>
                <a:schemeClr val="bg1"/>
              </a:solidFill>
              <a:latin typeface="Arial" charset="0"/>
            </a:endParaRPr>
          </a:p>
        </p:txBody>
      </p:sp>
      <p:sp>
        <p:nvSpPr>
          <p:cNvPr id="133" name="テキスト ボックス 132"/>
          <p:cNvSpPr txBox="1"/>
          <p:nvPr/>
        </p:nvSpPr>
        <p:spPr>
          <a:xfrm>
            <a:off x="2627784" y="1772816"/>
            <a:ext cx="1440160" cy="369332"/>
          </a:xfrm>
          <a:prstGeom prst="rect">
            <a:avLst/>
          </a:prstGeom>
          <a:noFill/>
        </p:spPr>
        <p:txBody>
          <a:bodyPr wrap="square" rtlCol="0">
            <a:spAutoFit/>
          </a:bodyPr>
          <a:lstStyle/>
          <a:p>
            <a:r>
              <a:rPr lang="en-US" altLang="ja-JP" dirty="0" smtClean="0">
                <a:solidFill>
                  <a:schemeClr val="bg1"/>
                </a:solidFill>
                <a:latin typeface="Lucida Sans"/>
                <a:cs typeface="Lucida Sans"/>
              </a:rPr>
              <a:t>2D </a:t>
            </a:r>
            <a:r>
              <a:rPr lang="en-US" altLang="ja-JP" dirty="0" err="1" smtClean="0">
                <a:solidFill>
                  <a:schemeClr val="bg1"/>
                </a:solidFill>
                <a:latin typeface="Lucida Sans"/>
                <a:cs typeface="Lucida Sans"/>
              </a:rPr>
              <a:t>sendor</a:t>
            </a:r>
            <a:endParaRPr kumimoji="1" lang="ja-JP" altLang="en-US" dirty="0">
              <a:solidFill>
                <a:schemeClr val="bg1"/>
              </a:solidFill>
              <a:latin typeface="Lucida Sans"/>
              <a:cs typeface="Lucida Sans"/>
            </a:endParaRPr>
          </a:p>
        </p:txBody>
      </p:sp>
      <p:pic>
        <p:nvPicPr>
          <p:cNvPr id="21507"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7764" b="92547" l="8081" r="97576">
                        <a14:foregroundMark x1="72121" y1="7764" x2="72121" y2="7764"/>
                        <a14:foregroundMark x1="92121" y1="24845" x2="94141" y2="54348"/>
                        <a14:foregroundMark x1="8081" y1="42857" x2="8081" y2="70807"/>
                        <a14:foregroundMark x1="29293" y1="92857" x2="28485" y2="86957"/>
                        <a14:foregroundMark x1="97576" y1="27950" x2="95758" y2="40994"/>
                      </a14:backgroundRemoval>
                    </a14:imgEffect>
                  </a14:imgLayer>
                </a14:imgProps>
              </a:ext>
              <a:ext uri="{28A0092B-C50C-407E-A947-70E740481C1C}">
                <a14:useLocalDpi xmlns:a14="http://schemas.microsoft.com/office/drawing/2010/main" val="0"/>
              </a:ext>
            </a:extLst>
          </a:blip>
          <a:srcRect/>
          <a:stretch>
            <a:fillRect/>
          </a:stretch>
        </p:blipFill>
        <p:spPr bwMode="auto">
          <a:xfrm>
            <a:off x="29085" y="4113720"/>
            <a:ext cx="1990260" cy="12946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6" name="テキスト ボックス 135"/>
          <p:cNvSpPr txBox="1"/>
          <p:nvPr/>
        </p:nvSpPr>
        <p:spPr>
          <a:xfrm>
            <a:off x="251520" y="5399738"/>
            <a:ext cx="3600400" cy="369332"/>
          </a:xfrm>
          <a:prstGeom prst="rect">
            <a:avLst/>
          </a:prstGeom>
          <a:noFill/>
        </p:spPr>
        <p:txBody>
          <a:bodyPr wrap="square" rtlCol="0">
            <a:spAutoFit/>
          </a:bodyPr>
          <a:lstStyle/>
          <a:p>
            <a:r>
              <a:rPr lang="en-US" altLang="ja-JP" dirty="0" smtClean="0">
                <a:solidFill>
                  <a:schemeClr val="bg1"/>
                </a:solidFill>
                <a:latin typeface="Lucida Sans"/>
                <a:cs typeface="Lucida Sans"/>
              </a:rPr>
              <a:t>random patterned illumination</a:t>
            </a:r>
            <a:endParaRPr kumimoji="1" lang="ja-JP" altLang="en-US" dirty="0">
              <a:solidFill>
                <a:schemeClr val="bg1"/>
              </a:solidFill>
              <a:latin typeface="Lucida Sans"/>
              <a:cs typeface="Lucida Sans"/>
            </a:endParaRPr>
          </a:p>
        </p:txBody>
      </p:sp>
      <p:pic>
        <p:nvPicPr>
          <p:cNvPr id="14" name="図 13"/>
          <p:cNvPicPr>
            <a:picLocks noChangeAspect="1"/>
          </p:cNvPicPr>
          <p:nvPr/>
        </p:nvPicPr>
        <p:blipFill>
          <a:blip r:embed="rId7"/>
          <a:stretch>
            <a:fillRect/>
          </a:stretch>
        </p:blipFill>
        <p:spPr>
          <a:xfrm>
            <a:off x="7380312" y="2996952"/>
            <a:ext cx="1403648" cy="935765"/>
          </a:xfrm>
          <a:prstGeom prst="rect">
            <a:avLst/>
          </a:prstGeom>
        </p:spPr>
      </p:pic>
      <p:sp>
        <p:nvSpPr>
          <p:cNvPr id="5" name="フリーフォーム 4"/>
          <p:cNvSpPr/>
          <p:nvPr/>
        </p:nvSpPr>
        <p:spPr>
          <a:xfrm>
            <a:off x="6895353" y="2928471"/>
            <a:ext cx="485588" cy="455705"/>
          </a:xfrm>
          <a:custGeom>
            <a:avLst/>
            <a:gdLst>
              <a:gd name="connsiteX0" fmla="*/ 0 w 485588"/>
              <a:gd name="connsiteY0" fmla="*/ 0 h 455705"/>
              <a:gd name="connsiteX1" fmla="*/ 119529 w 485588"/>
              <a:gd name="connsiteY1" fmla="*/ 440764 h 455705"/>
              <a:gd name="connsiteX2" fmla="*/ 216647 w 485588"/>
              <a:gd name="connsiteY2" fmla="*/ 186764 h 455705"/>
              <a:gd name="connsiteX3" fmla="*/ 485588 w 485588"/>
              <a:gd name="connsiteY3" fmla="*/ 455705 h 455705"/>
              <a:gd name="connsiteX4" fmla="*/ 485588 w 485588"/>
              <a:gd name="connsiteY4" fmla="*/ 455705 h 455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588" h="455705">
                <a:moveTo>
                  <a:pt x="0" y="0"/>
                </a:moveTo>
                <a:cubicBezTo>
                  <a:pt x="41710" y="204818"/>
                  <a:pt x="83421" y="409637"/>
                  <a:pt x="119529" y="440764"/>
                </a:cubicBezTo>
                <a:cubicBezTo>
                  <a:pt x="155637" y="471891"/>
                  <a:pt x="155637" y="184274"/>
                  <a:pt x="216647" y="186764"/>
                </a:cubicBezTo>
                <a:cubicBezTo>
                  <a:pt x="277657" y="189254"/>
                  <a:pt x="485588" y="455705"/>
                  <a:pt x="485588" y="455705"/>
                </a:cubicBezTo>
                <a:lnTo>
                  <a:pt x="485588" y="455705"/>
                </a:lnTo>
              </a:path>
            </a:pathLst>
          </a:custGeom>
          <a:ln w="15875">
            <a:solidFill>
              <a:schemeClr val="bg1"/>
            </a:solidFill>
            <a:headEnd type="arrow"/>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dirty="0"/>
          </a:p>
        </p:txBody>
      </p:sp>
      <p:pic>
        <p:nvPicPr>
          <p:cNvPr id="25" name="図 24" descr="latex-image-1.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40152" y="3905664"/>
            <a:ext cx="2880320" cy="531448"/>
          </a:xfrm>
          <a:prstGeom prst="rect">
            <a:avLst/>
          </a:prstGeom>
        </p:spPr>
      </p:pic>
      <p:pic>
        <p:nvPicPr>
          <p:cNvPr id="26" name="図 25" descr="latex-image-1.pd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68144" y="4936219"/>
            <a:ext cx="3168352" cy="604867"/>
          </a:xfrm>
          <a:prstGeom prst="rect">
            <a:avLst/>
          </a:prstGeom>
        </p:spPr>
      </p:pic>
      <p:pic>
        <p:nvPicPr>
          <p:cNvPr id="27" name="図 26" descr="latex-image-1.pd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88225" y="5584292"/>
            <a:ext cx="2520280" cy="220972"/>
          </a:xfrm>
          <a:prstGeom prst="rect">
            <a:avLst/>
          </a:prstGeom>
        </p:spPr>
      </p:pic>
      <p:pic>
        <p:nvPicPr>
          <p:cNvPr id="28" name="図 27" descr="latex-image-1.pdf"/>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44008" y="4365104"/>
            <a:ext cx="670402" cy="234008"/>
          </a:xfrm>
          <a:prstGeom prst="rect">
            <a:avLst/>
          </a:prstGeom>
        </p:spPr>
      </p:pic>
      <p:pic>
        <p:nvPicPr>
          <p:cNvPr id="29" name="図 28" descr="latex-image-1.pdf"/>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92080" y="2323208"/>
            <a:ext cx="763042" cy="169688"/>
          </a:xfrm>
          <a:prstGeom prst="rect">
            <a:avLst/>
          </a:prstGeom>
        </p:spPr>
      </p:pic>
      <p:sp>
        <p:nvSpPr>
          <p:cNvPr id="30" name="テキスト ボックス 29"/>
          <p:cNvSpPr txBox="1"/>
          <p:nvPr/>
        </p:nvSpPr>
        <p:spPr>
          <a:xfrm>
            <a:off x="5652120" y="4509120"/>
            <a:ext cx="3384376" cy="461665"/>
          </a:xfrm>
          <a:prstGeom prst="rect">
            <a:avLst/>
          </a:prstGeom>
          <a:noFill/>
        </p:spPr>
        <p:txBody>
          <a:bodyPr wrap="square" rtlCol="0">
            <a:spAutoFit/>
          </a:bodyPr>
          <a:lstStyle/>
          <a:p>
            <a:r>
              <a:rPr lang="en-US" altLang="ja-JP" sz="2400" dirty="0" smtClean="0">
                <a:solidFill>
                  <a:schemeClr val="bg1"/>
                </a:solidFill>
                <a:latin typeface="Lucida Sans"/>
                <a:cs typeface="Lucida Sans"/>
              </a:rPr>
              <a:t>correlation function </a:t>
            </a:r>
            <a:endParaRPr kumimoji="1" lang="ja-JP" altLang="en-US" sz="2400" dirty="0">
              <a:solidFill>
                <a:schemeClr val="bg1"/>
              </a:solidFill>
              <a:latin typeface="Lucida Sans"/>
              <a:cs typeface="Lucida Sans"/>
            </a:endParaRPr>
          </a:p>
        </p:txBody>
      </p:sp>
    </p:spTree>
    <p:extLst>
      <p:ext uri="{BB962C8B-B14F-4D97-AF65-F5344CB8AC3E}">
        <p14:creationId xmlns:p14="http://schemas.microsoft.com/office/powerpoint/2010/main" val="232201145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 name="Picture 2" descr="C:\Users\k.s\Dropbox\研究室evernote用\研究_GI\_正式な図_eps_pdf形式\1_原理関連\0_概念説明用\概要図_image.jpg"/>
          <p:cNvPicPr>
            <a:picLocks noChangeAspect="1" noChangeArrowheads="1"/>
          </p:cNvPicPr>
          <p:nvPr/>
        </p:nvPicPr>
        <p:blipFill rotWithShape="1">
          <a:blip r:embed="rId3">
            <a:extLst>
              <a:ext uri="{28A0092B-C50C-407E-A947-70E740481C1C}">
                <a14:useLocalDpi xmlns:a14="http://schemas.microsoft.com/office/drawing/2010/main" val="0"/>
              </a:ext>
            </a:extLst>
          </a:blip>
          <a:srcRect l="2522" t="6368" r="556" b="17513"/>
          <a:stretch/>
        </p:blipFill>
        <p:spPr bwMode="auto">
          <a:xfrm>
            <a:off x="-40259" y="578691"/>
            <a:ext cx="9184259" cy="5409818"/>
          </a:xfrm>
          <a:prstGeom prst="rect">
            <a:avLst/>
          </a:prstGeom>
          <a:noFill/>
          <a:extLst>
            <a:ext uri="{909E8E84-426E-40dd-AFC4-6F175D3DCCD1}">
              <a14:hiddenFill xmlns:a14="http://schemas.microsoft.com/office/drawing/2010/main">
                <a:solidFill>
                  <a:srgbClr val="FFFFFF"/>
                </a:solidFill>
              </a14:hiddenFill>
            </a:ext>
          </a:extLst>
        </p:spPr>
      </p:pic>
      <p:pic>
        <p:nvPicPr>
          <p:cNvPr id="3074" name="図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63" y="6303963"/>
            <a:ext cx="2416176"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テキスト ボックス 10"/>
          <p:cNvSpPr txBox="1"/>
          <p:nvPr/>
        </p:nvSpPr>
        <p:spPr>
          <a:xfrm>
            <a:off x="5508104" y="4077072"/>
            <a:ext cx="2592288" cy="369332"/>
          </a:xfrm>
          <a:prstGeom prst="rect">
            <a:avLst/>
          </a:prstGeom>
          <a:noFill/>
        </p:spPr>
        <p:txBody>
          <a:bodyPr wrap="square" rtlCol="0">
            <a:spAutoFit/>
          </a:bodyPr>
          <a:lstStyle/>
          <a:p>
            <a:r>
              <a:rPr lang="en-US" altLang="ja-JP" dirty="0">
                <a:solidFill>
                  <a:schemeClr val="bg1"/>
                </a:solidFill>
              </a:rPr>
              <a:t>c</a:t>
            </a:r>
            <a:r>
              <a:rPr kumimoji="1" lang="en-US" altLang="ja-JP" dirty="0" smtClean="0">
                <a:solidFill>
                  <a:schemeClr val="bg1"/>
                </a:solidFill>
              </a:rPr>
              <a:t>orrelation function</a:t>
            </a:r>
            <a:endParaRPr kumimoji="1" lang="ja-JP" altLang="en-US" dirty="0">
              <a:solidFill>
                <a:schemeClr val="bg1"/>
              </a:solidFill>
            </a:endParaRPr>
          </a:p>
        </p:txBody>
      </p:sp>
      <p:sp>
        <p:nvSpPr>
          <p:cNvPr id="4" name="正方形/長方形 3"/>
          <p:cNvSpPr/>
          <p:nvPr/>
        </p:nvSpPr>
        <p:spPr>
          <a:xfrm rot="20503826">
            <a:off x="1136397" y="1717513"/>
            <a:ext cx="6380672" cy="143217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32" name="正方形/長方形 131"/>
          <p:cNvSpPr/>
          <p:nvPr/>
        </p:nvSpPr>
        <p:spPr>
          <a:xfrm rot="20027342">
            <a:off x="2022875" y="2817711"/>
            <a:ext cx="777074" cy="143217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34" name="正方形/長方形 133"/>
          <p:cNvSpPr/>
          <p:nvPr/>
        </p:nvSpPr>
        <p:spPr>
          <a:xfrm>
            <a:off x="2643584" y="3099266"/>
            <a:ext cx="777074" cy="249549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pic>
        <p:nvPicPr>
          <p:cNvPr id="2355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3616558"/>
            <a:ext cx="1864173" cy="1414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7"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7764" b="92547" l="8081" r="97576">
                        <a14:foregroundMark x1="72121" y1="7764" x2="72121" y2="7764"/>
                        <a14:foregroundMark x1="92121" y1="24845" x2="94141" y2="54348"/>
                        <a14:foregroundMark x1="8081" y1="42857" x2="8081" y2="70807"/>
                        <a14:foregroundMark x1="29293" y1="92857" x2="28485" y2="86957"/>
                        <a14:foregroundMark x1="97576" y1="27950" x2="95758" y2="40994"/>
                      </a14:backgroundRemoval>
                    </a14:imgEffect>
                  </a14:imgLayer>
                </a14:imgProps>
              </a:ext>
              <a:ext uri="{28A0092B-C50C-407E-A947-70E740481C1C}">
                <a14:useLocalDpi xmlns:a14="http://schemas.microsoft.com/office/drawing/2010/main" val="0"/>
              </a:ext>
            </a:extLst>
          </a:blip>
          <a:srcRect/>
          <a:stretch>
            <a:fillRect/>
          </a:stretch>
        </p:blipFill>
        <p:spPr bwMode="auto">
          <a:xfrm>
            <a:off x="1488638" y="3639178"/>
            <a:ext cx="1990260" cy="12946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テキスト ボックス 2"/>
          <p:cNvSpPr txBox="1"/>
          <p:nvPr/>
        </p:nvSpPr>
        <p:spPr>
          <a:xfrm>
            <a:off x="790036" y="3078934"/>
            <a:ext cx="3277908" cy="707886"/>
          </a:xfrm>
          <a:prstGeom prst="rect">
            <a:avLst/>
          </a:prstGeom>
          <a:noFill/>
        </p:spPr>
        <p:txBody>
          <a:bodyPr wrap="square" rtlCol="0">
            <a:spAutoFit/>
          </a:bodyPr>
          <a:lstStyle/>
          <a:p>
            <a:r>
              <a:rPr lang="en-US" altLang="ja-JP" sz="2000" dirty="0">
                <a:solidFill>
                  <a:schemeClr val="bg1"/>
                </a:solidFill>
                <a:latin typeface="Calibri"/>
                <a:cs typeface="Calibri"/>
              </a:rPr>
              <a:t>k</a:t>
            </a:r>
            <a:r>
              <a:rPr kumimoji="1" lang="en-US" altLang="ja-JP" sz="2000" dirty="0" smtClean="0">
                <a:solidFill>
                  <a:schemeClr val="bg1"/>
                </a:solidFill>
                <a:latin typeface="Calibri"/>
                <a:cs typeface="Calibri"/>
              </a:rPr>
              <a:t>nown random pattern generated by </a:t>
            </a:r>
            <a:r>
              <a:rPr kumimoji="1" lang="en-US" altLang="ja-JP" sz="2000" b="1" dirty="0" smtClean="0">
                <a:solidFill>
                  <a:srgbClr val="FFFF00"/>
                </a:solidFill>
                <a:latin typeface="Calibri"/>
                <a:cs typeface="Calibri"/>
              </a:rPr>
              <a:t>DMD</a:t>
            </a:r>
            <a:endParaRPr kumimoji="1" lang="ja-JP" altLang="en-US" sz="2000" b="1" dirty="0">
              <a:solidFill>
                <a:srgbClr val="FFFF00"/>
              </a:solidFill>
              <a:latin typeface="Calibri"/>
              <a:cs typeface="Calibri"/>
            </a:endParaRPr>
          </a:p>
        </p:txBody>
      </p:sp>
      <p:pic>
        <p:nvPicPr>
          <p:cNvPr id="131" name="図 130" descr="latex-image-1.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40152" y="3573016"/>
            <a:ext cx="2880320" cy="531448"/>
          </a:xfrm>
          <a:prstGeom prst="rect">
            <a:avLst/>
          </a:prstGeom>
        </p:spPr>
      </p:pic>
      <p:pic>
        <p:nvPicPr>
          <p:cNvPr id="133" name="図 132" descr="latex-image-1.pd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68144" y="4437112"/>
            <a:ext cx="3168352" cy="604867"/>
          </a:xfrm>
          <a:prstGeom prst="rect">
            <a:avLst/>
          </a:prstGeom>
        </p:spPr>
      </p:pic>
      <p:pic>
        <p:nvPicPr>
          <p:cNvPr id="139" name="図 138" descr="latex-image-1.pd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88225" y="5085185"/>
            <a:ext cx="2520280" cy="220972"/>
          </a:xfrm>
          <a:prstGeom prst="rect">
            <a:avLst/>
          </a:prstGeom>
        </p:spPr>
      </p:pic>
      <p:pic>
        <p:nvPicPr>
          <p:cNvPr id="142" name="図 141" descr="latex-image-1.pdf"/>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44008" y="4365104"/>
            <a:ext cx="670402" cy="234008"/>
          </a:xfrm>
          <a:prstGeom prst="rect">
            <a:avLst/>
          </a:prstGeom>
        </p:spPr>
      </p:pic>
      <p:pic>
        <p:nvPicPr>
          <p:cNvPr id="143" name="図 142" descr="latex-image-1.pdf"/>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71800" y="5085184"/>
            <a:ext cx="763042" cy="169688"/>
          </a:xfrm>
          <a:prstGeom prst="rect">
            <a:avLst/>
          </a:prstGeom>
        </p:spPr>
      </p:pic>
      <p:sp>
        <p:nvSpPr>
          <p:cNvPr id="2" name="テキスト ボックス 1"/>
          <p:cNvSpPr txBox="1"/>
          <p:nvPr/>
        </p:nvSpPr>
        <p:spPr>
          <a:xfrm>
            <a:off x="33099" y="-99392"/>
            <a:ext cx="4424208" cy="584776"/>
          </a:xfrm>
          <a:prstGeom prst="rect">
            <a:avLst/>
          </a:prstGeom>
          <a:noFill/>
        </p:spPr>
        <p:txBody>
          <a:bodyPr wrap="none" rtlCol="0">
            <a:spAutoFit/>
          </a:bodyPr>
          <a:lstStyle/>
          <a:p>
            <a:r>
              <a:rPr kumimoji="1" lang="en-US" altLang="ja-JP" sz="3200" b="1" dirty="0" smtClean="0">
                <a:latin typeface="Calibri"/>
                <a:cs typeface="Calibri"/>
              </a:rPr>
              <a:t>Single axis ghost imaging</a:t>
            </a:r>
            <a:endParaRPr kumimoji="1" lang="ja-JP" altLang="en-US" sz="3200" b="1" dirty="0" smtClean="0">
              <a:latin typeface="Calibri"/>
              <a:cs typeface="Calibri"/>
            </a:endParaRPr>
          </a:p>
        </p:txBody>
      </p:sp>
    </p:spTree>
    <p:extLst>
      <p:ext uri="{BB962C8B-B14F-4D97-AF65-F5344CB8AC3E}">
        <p14:creationId xmlns:p14="http://schemas.microsoft.com/office/powerpoint/2010/main" val="154760853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0945B384-FE60-485F-9ECC-3EB45524DC79}" type="slidenum">
              <a:rPr lang="ja-JP" altLang="en-US" smtClean="0"/>
              <a:pPr>
                <a:defRPr/>
              </a:pPr>
              <a:t>9</a:t>
            </a:fld>
            <a:endParaRPr lang="ja-JP" altLang="en-US" dirty="0"/>
          </a:p>
        </p:txBody>
      </p:sp>
      <p:pic>
        <p:nvPicPr>
          <p:cNvPr id="5" name="図 4" descr="s6.png"/>
          <p:cNvPicPr>
            <a:picLocks noChangeAspect="1"/>
          </p:cNvPicPr>
          <p:nvPr/>
        </p:nvPicPr>
        <p:blipFill rotWithShape="1">
          <a:blip r:embed="rId2">
            <a:extLst>
              <a:ext uri="{28A0092B-C50C-407E-A947-70E740481C1C}">
                <a14:useLocalDpi xmlns:a14="http://schemas.microsoft.com/office/drawing/2010/main" val="0"/>
              </a:ext>
            </a:extLst>
          </a:blip>
          <a:srcRect b="8833"/>
          <a:stretch/>
        </p:blipFill>
        <p:spPr>
          <a:xfrm>
            <a:off x="2252" y="44265"/>
            <a:ext cx="9144000" cy="6240345"/>
          </a:xfrm>
          <a:prstGeom prst="rect">
            <a:avLst/>
          </a:prstGeom>
        </p:spPr>
      </p:pic>
      <p:sp>
        <p:nvSpPr>
          <p:cNvPr id="3" name="正方形/長方形 2"/>
          <p:cNvSpPr/>
          <p:nvPr/>
        </p:nvSpPr>
        <p:spPr>
          <a:xfrm flipV="1">
            <a:off x="1835696" y="0"/>
            <a:ext cx="5904656" cy="4766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endParaRPr kumimoji="1" lang="ja-JP" altLang="en-US" dirty="0" smtClean="0">
              <a:solidFill>
                <a:srgbClr val="000000"/>
              </a:solidFill>
            </a:endParaRPr>
          </a:p>
        </p:txBody>
      </p:sp>
      <p:sp>
        <p:nvSpPr>
          <p:cNvPr id="4" name="テキスト ボックス 3"/>
          <p:cNvSpPr txBox="1"/>
          <p:nvPr/>
        </p:nvSpPr>
        <p:spPr>
          <a:xfrm>
            <a:off x="25749" y="10359"/>
            <a:ext cx="5353699" cy="523220"/>
          </a:xfrm>
          <a:prstGeom prst="rect">
            <a:avLst/>
          </a:prstGeom>
          <a:noFill/>
        </p:spPr>
        <p:txBody>
          <a:bodyPr wrap="none" rtlCol="0">
            <a:spAutoFit/>
          </a:bodyPr>
          <a:lstStyle/>
          <a:p>
            <a:r>
              <a:rPr kumimoji="1" lang="en-US" altLang="ja-JP" sz="2800" b="1" dirty="0" smtClean="0">
                <a:latin typeface="Calibri"/>
                <a:cs typeface="Calibri"/>
              </a:rPr>
              <a:t>Published papers of Ghost imaging </a:t>
            </a:r>
            <a:endParaRPr kumimoji="1" lang="ja-JP" altLang="en-US" sz="2800" b="1" dirty="0">
              <a:latin typeface="Calibri"/>
              <a:cs typeface="Calibri"/>
            </a:endParaRPr>
          </a:p>
        </p:txBody>
      </p:sp>
      <p:sp>
        <p:nvSpPr>
          <p:cNvPr id="6" name="テキスト ボックス 5"/>
          <p:cNvSpPr txBox="1"/>
          <p:nvPr/>
        </p:nvSpPr>
        <p:spPr>
          <a:xfrm>
            <a:off x="4717557" y="5805264"/>
            <a:ext cx="646331" cy="400110"/>
          </a:xfrm>
          <a:prstGeom prst="rect">
            <a:avLst/>
          </a:prstGeom>
          <a:noFill/>
        </p:spPr>
        <p:txBody>
          <a:bodyPr wrap="none" rtlCol="0">
            <a:spAutoFit/>
          </a:bodyPr>
          <a:lstStyle/>
          <a:p>
            <a:r>
              <a:rPr kumimoji="1" lang="en-US" altLang="ja-JP" sz="2000" dirty="0" smtClean="0">
                <a:latin typeface="Calibri"/>
                <a:cs typeface="Calibri"/>
              </a:rPr>
              <a:t>year</a:t>
            </a:r>
            <a:endParaRPr kumimoji="1" lang="ja-JP" altLang="en-US" sz="2000" dirty="0">
              <a:latin typeface="Calibri"/>
              <a:cs typeface="Calibri"/>
            </a:endParaRPr>
          </a:p>
        </p:txBody>
      </p:sp>
      <p:sp>
        <p:nvSpPr>
          <p:cNvPr id="8" name="テキスト ボックス 7"/>
          <p:cNvSpPr txBox="1"/>
          <p:nvPr/>
        </p:nvSpPr>
        <p:spPr>
          <a:xfrm rot="16200000">
            <a:off x="1840215" y="2992433"/>
            <a:ext cx="1111152" cy="400110"/>
          </a:xfrm>
          <a:prstGeom prst="rect">
            <a:avLst/>
          </a:prstGeom>
          <a:noFill/>
        </p:spPr>
        <p:txBody>
          <a:bodyPr wrap="none" rtlCol="0">
            <a:spAutoFit/>
          </a:bodyPr>
          <a:lstStyle/>
          <a:p>
            <a:r>
              <a:rPr kumimoji="1" lang="en-US" altLang="ja-JP" sz="2000" dirty="0" smtClean="0">
                <a:latin typeface="Calibri"/>
                <a:cs typeface="Calibri"/>
              </a:rPr>
              <a:t>numbers</a:t>
            </a:r>
            <a:endParaRPr kumimoji="1" lang="ja-JP" altLang="en-US" sz="2000" dirty="0">
              <a:latin typeface="Calibri"/>
              <a:cs typeface="Calibri"/>
            </a:endParaRPr>
          </a:p>
        </p:txBody>
      </p:sp>
    </p:spTree>
    <p:extLst>
      <p:ext uri="{BB962C8B-B14F-4D97-AF65-F5344CB8AC3E}">
        <p14:creationId xmlns:p14="http://schemas.microsoft.com/office/powerpoint/2010/main" val="362212605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chemeClr val="tx1"/>
          </a:solidFill>
        </a:ln>
        <a:effectLst/>
      </a:spPr>
      <a:bodyPr rtlCol="0" anchor="ctr"/>
      <a:lstStyle>
        <a:defPPr algn="ctr">
          <a:defRPr kumimoji="1" dirty="0"/>
        </a:defPPr>
      </a:lstStyle>
      <a:style>
        <a:lnRef idx="2">
          <a:schemeClr val="accent1"/>
        </a:lnRef>
        <a:fillRef idx="0">
          <a:schemeClr val="accent1"/>
        </a:fillRef>
        <a:effectRef idx="1">
          <a:schemeClr val="accent1"/>
        </a:effectRef>
        <a:fontRef idx="minor">
          <a:schemeClr val="tx1"/>
        </a:fontRef>
      </a:style>
    </a:spDef>
    <a:txDef>
      <a:spPr>
        <a:noFill/>
      </a:spPr>
      <a:bodyPr wrap="none" rtlCol="0">
        <a:spAutoFit/>
      </a:bodyPr>
      <a:lstStyle>
        <a:defPPr>
          <a:defRPr kumimoji="1" sz="2000" dirty="0" smtClean="0">
            <a:latin typeface="Calibri"/>
            <a:cs typeface="Calibri"/>
          </a:defRPr>
        </a:defPPr>
      </a:lstStyle>
    </a:tx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93405</TotalTime>
  <Words>5366</Words>
  <Application>Microsoft Macintosh PowerPoint</Application>
  <PresentationFormat>画面に合わせる (4:3)</PresentationFormat>
  <Paragraphs>946</Paragraphs>
  <Slides>45</Slides>
  <Notes>32</Notes>
  <HiddenSlides>0</HiddenSlides>
  <MMClips>0</MMClips>
  <ScaleCrop>false</ScaleCrop>
  <HeadingPairs>
    <vt:vector size="6" baseType="variant">
      <vt:variant>
        <vt:lpstr>テーマ</vt:lpstr>
      </vt:variant>
      <vt:variant>
        <vt:i4>1</vt:i4>
      </vt:variant>
      <vt:variant>
        <vt:lpstr>埋め込まれた OLE サーバー</vt:lpstr>
      </vt:variant>
      <vt:variant>
        <vt:i4>2</vt:i4>
      </vt:variant>
      <vt:variant>
        <vt:lpstr>スライド タイトル</vt:lpstr>
      </vt:variant>
      <vt:variant>
        <vt:i4>45</vt:i4>
      </vt:variant>
    </vt:vector>
  </HeadingPairs>
  <TitlesOfParts>
    <vt:vector size="48" baseType="lpstr">
      <vt:lpstr>Office ​​テーマ</vt:lpstr>
      <vt:lpstr>数式</vt:lpstr>
      <vt:lpstr>Equation</vt:lpstr>
      <vt:lpstr>PowerPoint プレゼンテーション</vt:lpstr>
      <vt:lpstr>outline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Linearity of correlation coefficient</vt:lpstr>
      <vt:lpstr>Linearity of correlation coefficient</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High resolution 3D imaging by optical frequency comb combined with ghost imaging</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member</dc:creator>
  <cp:lastModifiedBy>水谷 康弘</cp:lastModifiedBy>
  <cp:revision>5704</cp:revision>
  <cp:lastPrinted>2014-08-18T23:55:41Z</cp:lastPrinted>
  <dcterms:modified xsi:type="dcterms:W3CDTF">2015-02-15T23:17:00Z</dcterms:modified>
</cp:coreProperties>
</file>